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65" r:id="rId5"/>
    <p:sldId id="282" r:id="rId6"/>
    <p:sldId id="270" r:id="rId7"/>
    <p:sldId id="283" r:id="rId8"/>
    <p:sldId id="303" r:id="rId9"/>
    <p:sldId id="284" r:id="rId10"/>
    <p:sldId id="266" r:id="rId11"/>
    <p:sldId id="325" r:id="rId12"/>
    <p:sldId id="322" r:id="rId13"/>
    <p:sldId id="326" r:id="rId14"/>
    <p:sldId id="323" r:id="rId15"/>
    <p:sldId id="327" r:id="rId16"/>
    <p:sldId id="324" r:id="rId17"/>
    <p:sldId id="328" r:id="rId18"/>
    <p:sldId id="307" r:id="rId19"/>
    <p:sldId id="320" r:id="rId20"/>
    <p:sldId id="321" r:id="rId21"/>
    <p:sldId id="302" r:id="rId22"/>
    <p:sldId id="301" r:id="rId23"/>
    <p:sldId id="30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610" autoAdjust="0"/>
    <p:restoredTop sz="86409" autoAdjust="0"/>
  </p:normalViewPr>
  <p:slideViewPr>
    <p:cSldViewPr snapToGrid="0">
      <p:cViewPr varScale="1">
        <p:scale>
          <a:sx n="185" d="100"/>
          <a:sy n="185" d="100"/>
        </p:scale>
        <p:origin x="1968" y="168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953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78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2/10/24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2/10/24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840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2201281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03699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9 Lesson 29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  <p:sldLayoutId id="2147483668" r:id="rId15"/>
    <p:sldLayoutId id="2147483669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/>
              <a:t>Phonemic Awareness </a:t>
            </a:r>
            <a:r>
              <a:rPr lang="en-US" dirty="0"/>
              <a:t>Listen to the word your teacher says. </a:t>
            </a:r>
            <a:br>
              <a:rPr lang="en-US" dirty="0"/>
            </a:br>
            <a:r>
              <a:rPr lang="en-US" dirty="0"/>
              <a:t>Then say the sounds or word parts in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en-US" dirty="0"/>
              <a:t>u		g		</a:t>
            </a:r>
            <a:r>
              <a:rPr lang="en-US" dirty="0" err="1"/>
              <a:t>i</a:t>
            </a:r>
            <a:r>
              <a:rPr lang="en-US" dirty="0"/>
              <a:t>		s		</a:t>
            </a:r>
            <a:r>
              <a:rPr lang="en-US" dirty="0" err="1"/>
              <a:t>ch</a:t>
            </a:r>
            <a:endParaRPr lang="en-US" dirty="0"/>
          </a:p>
          <a:p>
            <a:pPr lvl="1" defTabSz="457200"/>
            <a:r>
              <a:rPr lang="en-US" dirty="0"/>
              <a:t>b		</a:t>
            </a:r>
            <a:r>
              <a:rPr lang="en-US" dirty="0" err="1"/>
              <a:t>wh</a:t>
            </a:r>
            <a:r>
              <a:rPr lang="en-US" dirty="0"/>
              <a:t>		</a:t>
            </a:r>
            <a:r>
              <a:rPr lang="en-US" dirty="0" err="1"/>
              <a:t>th</a:t>
            </a:r>
            <a:r>
              <a:rPr lang="en-US" dirty="0"/>
              <a:t>		k		e</a:t>
            </a:r>
          </a:p>
          <a:p>
            <a:pPr lvl="1" defTabSz="457200"/>
            <a:r>
              <a:rPr lang="en-US" dirty="0"/>
              <a:t>r		t		l		p		k</a:t>
            </a:r>
          </a:p>
          <a:p>
            <a:pPr lvl="1" defTabSz="457200"/>
            <a:r>
              <a:rPr lang="en-US" dirty="0"/>
              <a:t>c		a		f		</a:t>
            </a:r>
            <a:r>
              <a:rPr lang="en-US" dirty="0" err="1"/>
              <a:t>sh</a:t>
            </a:r>
            <a:r>
              <a:rPr lang="en-US" dirty="0"/>
              <a:t>		o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was Cass upset?</a:t>
            </a:r>
          </a:p>
          <a:p>
            <a:pPr marL="0" indent="0">
              <a:buNone/>
            </a:pPr>
            <a:r>
              <a:rPr lang="en-US" dirty="0"/>
              <a:t>	 Cass was upset because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634671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Text (Part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540919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 Cass is feeling sad and stays in her bad mood when </a:t>
            </a:r>
            <a:br>
              <a:rPr lang="en-US" sz="1600" dirty="0"/>
            </a:br>
            <a:r>
              <a:rPr lang="en-US" sz="1600" dirty="0"/>
              <a:t>Gram comes. But Greg is thrilled to see Gram.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70359"/>
            <a:ext cx="6528547" cy="2665707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Greg saw Gram, he ran to hug her. “Gram! </a:t>
            </a:r>
            <a:br>
              <a:rPr lang="en-US" sz="1800" dirty="0"/>
            </a:br>
            <a:r>
              <a:rPr lang="en-US" sz="1800" dirty="0"/>
              <a:t>I am glad to see you!” His grin was big as he held her.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With a grin and a hug, Gram said, “You have gotten </a:t>
            </a:r>
            <a:br>
              <a:rPr lang="en-US" sz="1800" dirty="0"/>
            </a:br>
            <a:r>
              <a:rPr lang="en-US" sz="1800" dirty="0"/>
              <a:t>big, Greg. I am glad to see you. Where is Cass? Is she </a:t>
            </a:r>
            <a:br>
              <a:rPr lang="en-US" sz="1800" dirty="0"/>
            </a:br>
            <a:r>
              <a:rPr lang="en-US" sz="1800" dirty="0"/>
              <a:t>in back?”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Dad had Greg go and get Cass. “She is a little glum,” </a:t>
            </a:r>
            <a:br>
              <a:rPr lang="en-US" sz="1800" dirty="0"/>
            </a:br>
            <a:r>
              <a:rPr lang="en-US" sz="1800" dirty="0"/>
              <a:t>Dad said to Gram. “But I am glad you can help with </a:t>
            </a:r>
            <a:br>
              <a:rPr lang="en-US" sz="1800" dirty="0"/>
            </a:br>
            <a:r>
              <a:rPr lang="en-US" sz="1800" dirty="0"/>
              <a:t>the kids.”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312931"/>
            <a:ext cx="598579" cy="2918826"/>
          </a:xfrm>
        </p:spPr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666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do we know that Greg is thrilled to see Gram?</a:t>
            </a:r>
          </a:p>
          <a:p>
            <a:pPr marL="0" indent="0">
              <a:buNone/>
            </a:pPr>
            <a:r>
              <a:rPr lang="en-US" dirty="0"/>
              <a:t>	 We know that Greg is thrilled to see Gram because ________________.</a:t>
            </a:r>
          </a:p>
          <a:p>
            <a:pPr marL="0" indent="0">
              <a:buNone/>
            </a:pPr>
            <a:r>
              <a:rPr lang="en-US" b="1" dirty="0"/>
              <a:t>What did Dad say about how Cass feels?</a:t>
            </a:r>
          </a:p>
          <a:p>
            <a:pPr marL="0" indent="0">
              <a:buNone/>
            </a:pPr>
            <a:r>
              <a:rPr lang="en-US" dirty="0"/>
              <a:t>	 Dad said Cass was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579028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(Part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42309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 Cass politely greets Gram but refuses to play a game </a:t>
            </a:r>
            <a:br>
              <a:rPr lang="en-US" sz="1600" dirty="0"/>
            </a:br>
            <a:r>
              <a:rPr lang="en-US" sz="1600" dirty="0"/>
              <a:t>with Gram and Greg.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44961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After Dad left, Gram had fun with Greg, but Cass </a:t>
            </a:r>
            <a:br>
              <a:rPr lang="en-US" sz="1800" dirty="0"/>
            </a:br>
            <a:r>
              <a:rPr lang="en-US" sz="1800" dirty="0"/>
              <a:t>did not play. She just sat still and was glum. She was </a:t>
            </a:r>
            <a:br>
              <a:rPr lang="en-US" sz="1800" dirty="0"/>
            </a:br>
            <a:r>
              <a:rPr lang="en-US" sz="1800" dirty="0"/>
              <a:t>still upset that Dad did not trust her to look after Greg. </a:t>
            </a:r>
            <a:br>
              <a:rPr lang="en-US" sz="1800" dirty="0"/>
            </a:br>
            <a:r>
              <a:rPr lang="en-US" sz="1800" dirty="0"/>
              <a:t>“Gram can be fun,” said Cass. “But Greg and I can have </a:t>
            </a:r>
            <a:br>
              <a:rPr lang="en-US" sz="1800" dirty="0"/>
            </a:br>
            <a:r>
              <a:rPr lang="en-US" sz="1800" dirty="0"/>
              <a:t>fun, just us.”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312931"/>
            <a:ext cx="598579" cy="2918826"/>
          </a:xfrm>
        </p:spPr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303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was Cass still upset?</a:t>
            </a:r>
          </a:p>
          <a:p>
            <a:pPr marL="0" indent="0">
              <a:buNone/>
            </a:pPr>
            <a:r>
              <a:rPr lang="en-US" dirty="0"/>
              <a:t>	 Cass was still upset </a:t>
            </a:r>
            <a:r>
              <a:rPr lang="en-US"/>
              <a:t>because 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514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pic>
        <p:nvPicPr>
          <p:cNvPr id="12" name="Picture 2" descr="A girl is on the couch frowning. An older woman and man play cards at the tabl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798" y="1628281"/>
            <a:ext cx="3086100" cy="340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189971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>
                <a:latin typeface="Arial" pitchFamily="34" charset="0"/>
                <a:cs typeface="Arial" pitchFamily="34" charset="0"/>
              </a:rPr>
              <a:t>Passage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</a:t>
            </a:r>
          </a:p>
        </p:txBody>
      </p:sp>
      <p:pic>
        <p:nvPicPr>
          <p:cNvPr id="14" name="Picture 3" descr="A girl sits on the bed while a man packs his suitcase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265" y="1709737"/>
            <a:ext cx="3076575" cy="343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184799"/>
            <a:ext cx="29379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latin typeface="Arial" pitchFamily="34" charset="0"/>
                <a:cs typeface="Arial" pitchFamily="34" charset="0"/>
              </a:rPr>
              <a:t>Passage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______</a:t>
            </a:r>
          </a:p>
        </p:txBody>
      </p:sp>
      <p:pic>
        <p:nvPicPr>
          <p:cNvPr id="16" name="Picture 4" descr="A man and older woman embrace each other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864" y="1590181"/>
            <a:ext cx="3019425" cy="339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180322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latin typeface="Arial" pitchFamily="34" charset="0"/>
                <a:cs typeface="Arial" pitchFamily="34" charset="0"/>
              </a:rPr>
              <a:t>Passage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______</a:t>
            </a:r>
          </a:p>
        </p:txBody>
      </p:sp>
    </p:spTree>
    <p:extLst>
      <p:ext uri="{BB962C8B-B14F-4D97-AF65-F5344CB8AC3E}">
        <p14:creationId xmlns:p14="http://schemas.microsoft.com/office/powerpoint/2010/main" val="505773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(K)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56348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543F16B-C36C-6273-8F2D-D630568C0278}"/>
              </a:ext>
            </a:extLst>
          </p:cNvPr>
          <p:cNvSpPr txBox="1"/>
          <p:nvPr/>
        </p:nvSpPr>
        <p:spPr>
          <a:xfrm>
            <a:off x="2455960" y="2332126"/>
            <a:ext cx="5255480" cy="56233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spin	flat		plum		twig	grin</a:t>
            </a: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3EFB8B34-B6CD-1B6E-34C2-933FF5C00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01520" y="2332125"/>
            <a:ext cx="5709920" cy="56233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000" y="310650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Did you snap the ________?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000" y="382616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top of the shed was ________.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000" y="446898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Pat had a red ________ for a snack.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000" y="513788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Tom can ________ a top.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000" y="5802230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I had to ________ after the fun play.</a:t>
            </a:r>
          </a:p>
        </p:txBody>
      </p:sp>
    </p:spTree>
    <p:extLst>
      <p:ext uri="{BB962C8B-B14F-4D97-AF65-F5344CB8AC3E}">
        <p14:creationId xmlns:p14="http://schemas.microsoft.com/office/powerpoint/2010/main" val="1638029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294A573A-9609-F41C-3D02-58E9F0ED648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— cont’d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3EFB8B34-B6CD-1B6E-34C2-933FF5C00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01520" y="1148685"/>
            <a:ext cx="6324332" cy="62206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543F16B-C36C-6273-8F2D-D630568C0278}"/>
              </a:ext>
            </a:extLst>
          </p:cNvPr>
          <p:cNvSpPr txBox="1"/>
          <p:nvPr/>
        </p:nvSpPr>
        <p:spPr>
          <a:xfrm>
            <a:off x="2455959" y="1148686"/>
            <a:ext cx="5869893" cy="56233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slid		stem		drum		trip		skit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000" y="20079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Dad and the twins will go on a ________.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000" y="26846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sled ________ down the hill.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000" y="34071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Kim hit the ________ with a stick.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000" y="4123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Jeff is in a ________ at school.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000" y="48601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________ of the plant is thick.</a:t>
            </a:r>
          </a:p>
        </p:txBody>
      </p:sp>
    </p:spTree>
    <p:extLst>
      <p:ext uri="{BB962C8B-B14F-4D97-AF65-F5344CB8AC3E}">
        <p14:creationId xmlns:p14="http://schemas.microsoft.com/office/powerpoint/2010/main" val="31113838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856028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</a:t>
            </a:r>
            <a:br>
              <a:rPr lang="en-US" dirty="0"/>
            </a:br>
            <a:r>
              <a:rPr lang="en-US" dirty="0"/>
              <a:t>with each picture.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twins skip to school.</a:t>
            </a:r>
            <a:endParaRPr lang="en-US" dirty="0"/>
          </a:p>
        </p:txBody>
      </p:sp>
      <p:pic>
        <p:nvPicPr>
          <p:cNvPr id="15" name="Picture 2" descr="Two girls play instruments with sticks side by sid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9619" y="1716860"/>
            <a:ext cx="1514475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The twins play drums.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Kat can get the top to spin.</a:t>
            </a:r>
            <a:endParaRPr lang="en-US" dirty="0"/>
          </a:p>
        </p:txBody>
      </p:sp>
      <p:pic>
        <p:nvPicPr>
          <p:cNvPr id="17" name="Picture 3" descr="A girl plays with a toy that moves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006" y="3173719"/>
            <a:ext cx="137160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Kat can grab the bag.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Nat and Pat are in a skit.</a:t>
            </a:r>
            <a:endParaRPr lang="en-US" dirty="0"/>
          </a:p>
        </p:txBody>
      </p:sp>
      <p:pic>
        <p:nvPicPr>
          <p:cNvPr id="20" name="Picture 4" descr="A man and woman move quickly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2413" y="4845353"/>
            <a:ext cx="10001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6704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Nat and Pat run in a club.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(L)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Bob went to the clinic.</a:t>
            </a:r>
            <a:endParaRPr lang="en-US" dirty="0"/>
          </a:p>
        </p:txBody>
      </p:sp>
      <p:pic>
        <p:nvPicPr>
          <p:cNvPr id="26" name="Picture 2" descr="A boy sits outsid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9134" y="1104489"/>
            <a:ext cx="1247775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lad sat on a flat rock.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flag flaps in the wind.</a:t>
            </a:r>
            <a:endParaRPr lang="en-US" dirty="0"/>
          </a:p>
        </p:txBody>
      </p:sp>
      <p:pic>
        <p:nvPicPr>
          <p:cNvPr id="27" name="Picture 3" descr="A blue cloth on a post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799" y="2538970"/>
            <a:ext cx="1152525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Nick grins with gladness.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Nan was glad to win the contest.</a:t>
            </a:r>
            <a:endParaRPr lang="en-US" dirty="0"/>
          </a:p>
        </p:txBody>
      </p:sp>
      <p:pic>
        <p:nvPicPr>
          <p:cNvPr id="28" name="Picture 4" descr="A woman holds a basket of fruit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9486" y="4265657"/>
            <a:ext cx="819150" cy="104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Nan had a bucket of fat plums.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  <a:endParaRPr lang="en-US" b="1" u="sng" dirty="0"/>
          </a:p>
          <a:p>
            <a:pPr lvl="1" defTabSz="457200"/>
            <a:r>
              <a:rPr lang="en-US" dirty="0"/>
              <a:t>gr</a:t>
            </a:r>
            <a:r>
              <a:rPr lang="en-US" u="sng" dirty="0"/>
              <a:t>a</a:t>
            </a:r>
            <a:r>
              <a:rPr lang="en-US" dirty="0"/>
              <a:t>b		pl</a:t>
            </a:r>
            <a:r>
              <a:rPr lang="en-US" u="sng" dirty="0"/>
              <a:t>u</a:t>
            </a:r>
            <a:r>
              <a:rPr lang="en-US" dirty="0"/>
              <a:t>m		gr</a:t>
            </a:r>
            <a:r>
              <a:rPr lang="en-US" u="sng" dirty="0"/>
              <a:t>i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fl</a:t>
            </a:r>
            <a:r>
              <a:rPr lang="en-US" u="sng" dirty="0"/>
              <a:t>a</a:t>
            </a:r>
            <a:r>
              <a:rPr lang="en-US" dirty="0"/>
              <a:t>t			gr</a:t>
            </a:r>
            <a:r>
              <a:rPr lang="en-US" u="sng" dirty="0"/>
              <a:t>i</a:t>
            </a:r>
            <a:r>
              <a:rPr lang="en-US" dirty="0"/>
              <a:t>p		dr</a:t>
            </a:r>
            <a:r>
              <a:rPr lang="en-US" u="sng" dirty="0"/>
              <a:t>u</a:t>
            </a:r>
            <a:r>
              <a:rPr lang="en-US" dirty="0"/>
              <a:t>m</a:t>
            </a:r>
          </a:p>
          <a:p>
            <a:pPr lvl="1" defTabSz="457200"/>
            <a:r>
              <a:rPr lang="en-US" dirty="0"/>
              <a:t>cl</a:t>
            </a:r>
            <a:r>
              <a:rPr lang="en-US" u="sng" dirty="0"/>
              <a:t>u</a:t>
            </a:r>
            <a:r>
              <a:rPr lang="en-US" dirty="0"/>
              <a:t>b		Gl</a:t>
            </a:r>
            <a:r>
              <a:rPr lang="en-US" u="sng" dirty="0"/>
              <a:t>e</a:t>
            </a:r>
            <a:r>
              <a:rPr lang="en-US" dirty="0"/>
              <a:t>n		sl</a:t>
            </a:r>
            <a:r>
              <a:rPr lang="en-US" u="sng" dirty="0"/>
              <a:t>i</a:t>
            </a:r>
            <a:r>
              <a:rPr lang="en-US" dirty="0"/>
              <a:t>d</a:t>
            </a:r>
          </a:p>
          <a:p>
            <a:pPr lvl="1" defTabSz="457200"/>
            <a:r>
              <a:rPr lang="en-US" dirty="0"/>
              <a:t>twin		glad		spot</a:t>
            </a:r>
          </a:p>
          <a:p>
            <a:pPr lvl="1" defTabSz="457200"/>
            <a:r>
              <a:rPr lang="en-US" dirty="0"/>
              <a:t>skit			drag		spin</a:t>
            </a:r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 van slid down the hill in the mud.</a:t>
            </a:r>
            <a:endParaRPr lang="en-US" dirty="0"/>
          </a:p>
        </p:txBody>
      </p:sp>
      <p:pic>
        <p:nvPicPr>
          <p:cNvPr id="12" name="Picture 2" descr="A girl takes small white round objects out of a carton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1763" y="962434"/>
            <a:ext cx="99060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6" y="1276216"/>
            <a:ext cx="367398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Min will unpack the eggs.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frantic pup fled.</a:t>
            </a:r>
            <a:endParaRPr lang="en-US" dirty="0"/>
          </a:p>
        </p:txBody>
      </p:sp>
      <p:pic>
        <p:nvPicPr>
          <p:cNvPr id="14" name="Picture 3" descr="A pet moves quickly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289" y="2533286"/>
            <a:ext cx="1704975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cab sped into traffic.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thin</a:t>
            </a:r>
          </a:p>
          <a:p>
            <a:r>
              <a:rPr lang="en-US" dirty="0"/>
              <a:t>grin</a:t>
            </a:r>
          </a:p>
          <a:p>
            <a:r>
              <a:rPr lang="en-US" dirty="0"/>
              <a:t>twin</a:t>
            </a:r>
          </a:p>
          <a:p>
            <a:r>
              <a:rPr lang="en-US" dirty="0"/>
              <a:t>skin</a:t>
            </a:r>
          </a:p>
          <a:p>
            <a:r>
              <a:rPr lang="en-US" dirty="0"/>
              <a:t>spin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grip</a:t>
            </a:r>
          </a:p>
          <a:p>
            <a:r>
              <a:rPr lang="en-US" dirty="0"/>
              <a:t>flip</a:t>
            </a:r>
          </a:p>
          <a:p>
            <a:r>
              <a:rPr lang="en-US" dirty="0"/>
              <a:t>trip</a:t>
            </a:r>
          </a:p>
          <a:p>
            <a:r>
              <a:rPr lang="en-US" dirty="0"/>
              <a:t>slip</a:t>
            </a:r>
          </a:p>
          <a:p>
            <a:r>
              <a:rPr lang="en-US" dirty="0"/>
              <a:t>clip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chum</a:t>
            </a:r>
          </a:p>
          <a:p>
            <a:r>
              <a:rPr lang="en-US" dirty="0"/>
              <a:t>glum</a:t>
            </a:r>
          </a:p>
          <a:p>
            <a:r>
              <a:rPr lang="en-US" dirty="0"/>
              <a:t>drum</a:t>
            </a:r>
          </a:p>
          <a:p>
            <a:r>
              <a:rPr lang="en-US" dirty="0"/>
              <a:t>plum</a:t>
            </a:r>
          </a:p>
          <a:p>
            <a:r>
              <a:rPr lang="en-US" dirty="0"/>
              <a:t>strum</a:t>
            </a:r>
            <a:endParaRPr lang="nn-NO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Words </a:t>
            </a:r>
            <a:r>
              <a:rPr lang="en-US" dirty="0"/>
              <a:t>Read a line of words. When your teacher gives a meaning, </a:t>
            </a:r>
            <a:br>
              <a:rPr lang="en-US" dirty="0"/>
            </a:br>
            <a:r>
              <a:rPr lang="en-US" dirty="0"/>
              <a:t>circle the correct word.</a:t>
            </a:r>
          </a:p>
          <a:p>
            <a:pPr lvl="1" defTabSz="457200"/>
            <a:r>
              <a:rPr lang="en-US" dirty="0"/>
              <a:t>stem		shop		hop		trap</a:t>
            </a:r>
          </a:p>
          <a:p>
            <a:pPr lvl="1" defTabSz="457200"/>
            <a:r>
              <a:rPr lang="en-US" dirty="0"/>
              <a:t>skip		flip			skin		went</a:t>
            </a:r>
          </a:p>
          <a:p>
            <a:pPr lvl="1" defTabSz="457200"/>
            <a:r>
              <a:rPr lang="en-US" dirty="0"/>
              <a:t>rug			plug		such		frog</a:t>
            </a:r>
          </a:p>
          <a:p>
            <a:pPr lvl="1" defTabSz="457200"/>
            <a:r>
              <a:rPr lang="en-US" dirty="0"/>
              <a:t>kid			skid		slip			wind</a:t>
            </a:r>
          </a:p>
          <a:p>
            <a:pPr defTabSz="1858963"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  <a:br>
              <a:rPr lang="en-US" dirty="0"/>
            </a:br>
            <a:r>
              <a:rPr lang="en-US" dirty="0"/>
              <a:t>clinic	unpack	frantic	backdrop	gladness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9566" y="5090780"/>
            <a:ext cx="43603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25600" y="5100551"/>
            <a:ext cx="27463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09849" y="5055246"/>
            <a:ext cx="31115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20999" y="5069342"/>
            <a:ext cx="62547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89449" y="5091582"/>
            <a:ext cx="46355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53000" y="5096026"/>
            <a:ext cx="2667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26981" y="5065543"/>
            <a:ext cx="62865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55630" y="5078607"/>
            <a:ext cx="54530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75626" y="5082705"/>
            <a:ext cx="55006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725693" y="5090780"/>
            <a:ext cx="59928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dirty="0"/>
              <a:t>was		said		school		into			you</a:t>
            </a:r>
          </a:p>
          <a:p>
            <a:pPr marL="457200" lvl="1" indent="0" defTabSz="457200">
              <a:buNone/>
            </a:pPr>
            <a:r>
              <a:rPr lang="en-US" dirty="0"/>
              <a:t>my			people		after		very		for</a:t>
            </a:r>
          </a:p>
        </p:txBody>
      </p:sp>
    </p:spTree>
    <p:extLst>
      <p:ext uri="{BB962C8B-B14F-4D97-AF65-F5344CB8AC3E}">
        <p14:creationId xmlns:p14="http://schemas.microsoft.com/office/powerpoint/2010/main" val="1972622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Sentences</a:t>
            </a:r>
            <a:r>
              <a:rPr lang="en-US" b="1" dirty="0"/>
              <a:t> </a:t>
            </a:r>
            <a:r>
              <a:rPr lang="en-US" dirty="0"/>
              <a:t>Read the sentences with phrasing.</a:t>
            </a:r>
          </a:p>
          <a:p>
            <a:pPr lvl="1"/>
            <a:r>
              <a:rPr lang="en-US" dirty="0"/>
              <a:t>Glen was sick and went to the clinic.</a:t>
            </a:r>
          </a:p>
          <a:p>
            <a:pPr lvl="1"/>
            <a:r>
              <a:rPr lang="en-US" dirty="0"/>
              <a:t>Kip put red plums into a glass dish.</a:t>
            </a:r>
          </a:p>
          <a:p>
            <a:pPr lvl="1"/>
            <a:r>
              <a:rPr lang="en-US" dirty="0"/>
              <a:t>When Kevin is glad, he has a very big grin.</a:t>
            </a:r>
          </a:p>
          <a:p>
            <a:pPr lvl="1"/>
            <a:r>
              <a:rPr lang="en-US" dirty="0"/>
              <a:t>If you grip the bucket, I can fill it with water.</a:t>
            </a:r>
          </a:p>
          <a:p>
            <a:pPr lvl="1"/>
            <a:r>
              <a:rPr lang="en-US" dirty="0" err="1"/>
              <a:t>Viv</a:t>
            </a:r>
            <a:r>
              <a:rPr lang="en-US" dirty="0"/>
              <a:t> said she will play the drums in a band after school.</a:t>
            </a:r>
          </a:p>
        </p:txBody>
      </p:sp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81446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157.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Text</a:t>
            </a:r>
            <a:r>
              <a:rPr lang="en-US" b="1" dirty="0"/>
              <a:t> </a:t>
            </a:r>
            <a:r>
              <a:rPr lang="en-US" dirty="0"/>
              <a:t>Read each part. Answer your teacher’s questions </a:t>
            </a:r>
            <a:br>
              <a:rPr lang="en-US" dirty="0"/>
            </a:br>
            <a:r>
              <a:rPr lang="en-US" dirty="0"/>
              <a:t>and select the picture that goes with each part.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72893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Cass Is Glum</a:t>
            </a:r>
            <a:endParaRPr lang="en-US" sz="32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750726"/>
            <a:ext cx="598579" cy="2305050"/>
          </a:xfrm>
        </p:spPr>
        <p:txBody>
          <a:bodyPr>
            <a:noAutofit/>
          </a:bodyPr>
          <a:lstStyle/>
          <a:p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4720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853253"/>
            <a:ext cx="6667380" cy="130388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 In this lesson and the next, a family has a disagreement. </a:t>
            </a:r>
            <a:br>
              <a:rPr lang="en-US" sz="1600" dirty="0"/>
            </a:br>
            <a:r>
              <a:rPr lang="en-US" sz="1600" dirty="0"/>
              <a:t>Dad has to go out of town overnight for a work trip. Eleven-year-old Cass, </a:t>
            </a:r>
            <a:br>
              <a:rPr lang="en-US" sz="1600" dirty="0"/>
            </a:br>
            <a:r>
              <a:rPr lang="en-US" sz="1600" dirty="0"/>
              <a:t>who watches her little brother, Greg, after school, cannot understand </a:t>
            </a:r>
            <a:br>
              <a:rPr lang="en-US" sz="1600" dirty="0"/>
            </a:br>
            <a:r>
              <a:rPr lang="en-US" sz="1600" dirty="0"/>
              <a:t>why her father will not trust her to look after her little brother while he is </a:t>
            </a:r>
            <a:br>
              <a:rPr lang="en-US" sz="1600" dirty="0"/>
            </a:br>
            <a:r>
              <a:rPr lang="en-US" sz="1600" dirty="0"/>
              <a:t>gone. Instead, her grandmother, Gram, is coming to stay.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310829"/>
            <a:ext cx="6528547" cy="195450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Dad had to pack for his trip, and Cass sat on his </a:t>
            </a:r>
            <a:br>
              <a:rPr lang="en-US" sz="1800" dirty="0"/>
            </a:br>
            <a:r>
              <a:rPr lang="en-US" sz="1800" dirty="0"/>
              <a:t>bed as he did. “Are you glum, Cass?” Dad said to her.</a:t>
            </a:r>
            <a:br>
              <a:rPr lang="en-US" sz="1800" dirty="0"/>
            </a:br>
            <a:r>
              <a:rPr lang="en-US" sz="1800" dirty="0"/>
              <a:t>“It will not be that bad. I will be back.”</a:t>
            </a:r>
          </a:p>
        </p:txBody>
      </p:sp>
    </p:spTree>
    <p:extLst>
      <p:ext uri="{BB962C8B-B14F-4D97-AF65-F5344CB8AC3E}">
        <p14:creationId xmlns:p14="http://schemas.microsoft.com/office/powerpoint/2010/main" val="3733425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(Part 1)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239737"/>
            <a:ext cx="6528547" cy="2648772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Cass said, “I will miss you, Dad, but I am sad that </a:t>
            </a:r>
            <a:br>
              <a:rPr lang="en-US" sz="1800" dirty="0"/>
            </a:br>
            <a:r>
              <a:rPr lang="en-US" sz="1800" dirty="0"/>
              <a:t>you said I cannot look after Greg myself. I can, Dad.”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Dad sat and held her hand. “You are a big help with </a:t>
            </a:r>
            <a:br>
              <a:rPr lang="en-US" sz="1800" dirty="0"/>
            </a:br>
            <a:r>
              <a:rPr lang="en-US" sz="1800" dirty="0"/>
              <a:t>Greg, Cass, but that is after school. This will not be a </a:t>
            </a:r>
            <a:br>
              <a:rPr lang="en-US" sz="1800" dirty="0"/>
            </a:br>
            <a:r>
              <a:rPr lang="en-US" sz="1800" dirty="0"/>
              <a:t>fast trip. Gram will have to help.”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990266"/>
            <a:ext cx="598579" cy="2918826"/>
          </a:xfrm>
        </p:spPr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22CDE0DD-929F-C64E-8756-C6D1ADC2727A}"/>
              </a:ext>
            </a:extLst>
          </p:cNvPr>
          <p:cNvSpPr txBox="1">
            <a:spLocks/>
          </p:cNvSpPr>
          <p:nvPr/>
        </p:nvSpPr>
        <p:spPr>
          <a:xfrm>
            <a:off x="3216090" y="853620"/>
            <a:ext cx="6528546" cy="288955"/>
          </a:xfrm>
          <a:prstGeom prst="rect">
            <a:avLst/>
          </a:prstGeom>
        </p:spPr>
        <p:txBody>
          <a:bodyPr vert="horz" lIns="0" tIns="0" rIns="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Part 1 continued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866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849a367-8f54-4d0d-a4b3-416402156675"/>
    <ds:schemaRef ds:uri="http://purl.org/dc/elements/1.1/"/>
    <ds:schemaRef ds:uri="031d766f-b14e-4c0e-af7a-21ee3738300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8002768-F174-4CE4-BAE7-A4BD1D4A394F}"/>
</file>

<file path=docProps/app.xml><?xml version="1.0" encoding="utf-8"?>
<Properties xmlns="http://schemas.openxmlformats.org/officeDocument/2006/extended-properties" xmlns:vt="http://schemas.openxmlformats.org/officeDocument/2006/docPropsVTypes">
  <TotalTime>66751</TotalTime>
  <Words>1326</Words>
  <Application>Microsoft Macintosh PowerPoint</Application>
  <PresentationFormat>Widescreen</PresentationFormat>
  <Paragraphs>188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Arial Regular</vt:lpstr>
      <vt:lpstr>Calibri</vt:lpstr>
      <vt:lpstr>Calibri Light</vt:lpstr>
      <vt:lpstr>Office Theme</vt:lpstr>
      <vt:lpstr>Say Sounds (A–B)</vt:lpstr>
      <vt:lpstr>Read Words (C) </vt:lpstr>
      <vt:lpstr>Read Words (D) </vt:lpstr>
      <vt:lpstr>Read Words (E–F) </vt:lpstr>
      <vt:lpstr>Read Words (G) </vt:lpstr>
      <vt:lpstr>Read Sentences (H) </vt:lpstr>
      <vt:lpstr>Spell Words (I) </vt:lpstr>
      <vt:lpstr>Decodable Text (Part 1)</vt:lpstr>
      <vt:lpstr>Decodable Text (Part 1) — cont’d</vt:lpstr>
      <vt:lpstr>Comprehension Questions Part 1</vt:lpstr>
      <vt:lpstr>Decodable Text (Part 2) </vt:lpstr>
      <vt:lpstr>Comprehension Questions Part 2</vt:lpstr>
      <vt:lpstr>Decodable Text (Part 3) </vt:lpstr>
      <vt:lpstr>Comprehension Questions Part 3</vt:lpstr>
      <vt:lpstr>Picture Match</vt:lpstr>
      <vt:lpstr>Independent Practice (K) </vt:lpstr>
      <vt:lpstr>Independent Practice (K) — cont’d</vt:lpstr>
      <vt:lpstr>Independent Practice (L)</vt:lpstr>
      <vt:lpstr>Independent Practice (L) — cont’d </vt:lpstr>
      <vt:lpstr>Independent Practice (L)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3043</cp:revision>
  <dcterms:created xsi:type="dcterms:W3CDTF">2023-03-21T18:49:30Z</dcterms:created>
  <dcterms:modified xsi:type="dcterms:W3CDTF">2024-02-10T05:57:46Z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