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5218" autoAdjust="0"/>
  </p:normalViewPr>
  <p:slideViewPr>
    <p:cSldViewPr snapToGrid="0">
      <p:cViewPr varScale="1">
        <p:scale>
          <a:sx n="202" d="100"/>
          <a:sy n="202" d="100"/>
        </p:scale>
        <p:origin x="2064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 Lesson 3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A–B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 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Listen to your teacher </a:t>
            </a:r>
            <a:br>
              <a:rPr lang="en-US" dirty="0"/>
            </a:br>
            <a:r>
              <a:rPr lang="en-US" dirty="0"/>
              <a:t>say the sound. Then say the sound.</a:t>
            </a:r>
          </a:p>
          <a:p>
            <a:pPr lvl="1" defTabSz="457200"/>
            <a:r>
              <a:rPr lang="pt-BR" dirty="0"/>
              <a:t>d		i		n		c		a</a:t>
            </a:r>
          </a:p>
          <a:p>
            <a:pPr lvl="1" defTabSz="457200"/>
            <a:r>
              <a:rPr lang="pt-BR" dirty="0"/>
              <a:t>a		p		s		b		i</a:t>
            </a:r>
          </a:p>
          <a:p>
            <a:pPr lvl="1" defTabSz="457200"/>
            <a:r>
              <a:rPr lang="pt-BR" dirty="0"/>
              <a:t>a		i		h		p		a</a:t>
            </a:r>
          </a:p>
          <a:p>
            <a:pPr lvl="1" defTabSz="457200"/>
            <a:r>
              <a:rPr lang="pt-BR" dirty="0"/>
              <a:t>i		t		a		m		i</a:t>
            </a:r>
          </a:p>
          <a:p>
            <a:pPr lvl="1" defTabSz="457200"/>
            <a:r>
              <a:rPr lang="pt-BR" dirty="0"/>
              <a:t>f		d		l		v		a</a:t>
            </a:r>
          </a:p>
          <a:p>
            <a:pPr lvl="1" defTabSz="457200"/>
            <a:endParaRPr lang="pt-B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2" y="2015620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Sam can pat the cat.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4" name="Picture 2" descr="A boy puts an object in a paper ba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737" y="1601561"/>
            <a:ext cx="885825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Sam hid the can.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He has a tan cat.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5" name="Picture 2" descr="A boy holds a small animal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401" y="2953217"/>
            <a:ext cx="1000125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He has a tan tin.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67182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tin can is in the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6" name="Picture 3" descr="An open food object float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720" y="4727054"/>
            <a:ext cx="1762125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tin can is in the pit.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rabbit is in the cabin.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6" name="Picture 2" descr="An animal with long ears eats an orange vegetabl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740" y="946946"/>
            <a:ext cx="194310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rabbit bit the tip.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5874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Nan can mix in the can.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7" name="Picture 3" descr="A woman holds a spoon to sti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763" y="2184214"/>
            <a:ext cx="112395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can tap on the lid.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6" y="446636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Sam and Nan mix wax.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8" name="Picture 4" descr="A man and woman are outside a vehicle wiping it with cloth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840" y="4064015"/>
            <a:ext cx="18669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Sam and Nan wax the van.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287875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Six people fix the map.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7" name="Picture 3" descr="A man and woman sit with seatbelts o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156" y="831083"/>
            <a:ext cx="18764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Sam and Nan fit in the van.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sad cat ran to Nan.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8" name="Picture 4" descr="A woman kneels and holds her hand out while a small animal walks to h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660" y="2289022"/>
            <a:ext cx="1933575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sad cat is in the cabin.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IN" dirty="0"/>
              <a:t>Say the sound. Sound out the word. Read the word.</a:t>
            </a:r>
            <a:endParaRPr lang="en-US" dirty="0"/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a</a:t>
            </a:r>
            <a:r>
              <a:rPr lang="en-US" dirty="0"/>
              <a:t>t		c</a:t>
            </a:r>
            <a:r>
              <a:rPr lang="en-US" u="sng" dirty="0"/>
              <a:t>a</a:t>
            </a:r>
            <a:r>
              <a:rPr lang="en-US" dirty="0"/>
              <a:t>t		h</a:t>
            </a:r>
            <a:r>
              <a:rPr lang="en-US" u="sng" dirty="0"/>
              <a:t>i</a:t>
            </a:r>
            <a:r>
              <a:rPr lang="en-US" dirty="0"/>
              <a:t>s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i</a:t>
            </a:r>
            <a:r>
              <a:rPr lang="en-US" dirty="0"/>
              <a:t>m		c</a:t>
            </a:r>
            <a:r>
              <a:rPr lang="en-US" u="sng" dirty="0"/>
              <a:t>a</a:t>
            </a:r>
            <a:r>
              <a:rPr lang="en-US" dirty="0"/>
              <a:t>n		b</a:t>
            </a:r>
            <a:r>
              <a:rPr lang="en-US" u="sng" dirty="0"/>
              <a:t>i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a</a:t>
            </a:r>
            <a:r>
              <a:rPr lang="en-US" dirty="0"/>
              <a:t>d	h</a:t>
            </a:r>
            <a:r>
              <a:rPr lang="en-US" u="sng" dirty="0"/>
              <a:t>i</a:t>
            </a:r>
            <a:r>
              <a:rPr lang="en-US" dirty="0"/>
              <a:t>d		p</a:t>
            </a:r>
            <a:r>
              <a:rPr lang="en-US" u="sng" dirty="0"/>
              <a:t>a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pit		hit		tan</a:t>
            </a:r>
          </a:p>
          <a:p>
            <a:pPr lvl="1" defTabSz="457200"/>
            <a:r>
              <a:rPr lang="en-US" dirty="0"/>
              <a:t>tin		tap		tip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da-DK" b="1" dirty="0"/>
              <a:t>map</a:t>
            </a:r>
          </a:p>
          <a:p>
            <a:r>
              <a:rPr lang="da-DK" dirty="0"/>
              <a:t>sap</a:t>
            </a:r>
          </a:p>
          <a:p>
            <a:r>
              <a:rPr lang="da-DK" dirty="0"/>
              <a:t>tap</a:t>
            </a:r>
          </a:p>
          <a:p>
            <a:r>
              <a:rPr lang="da-DK" dirty="0"/>
              <a:t>lap</a:t>
            </a:r>
          </a:p>
          <a:p>
            <a:r>
              <a:rPr lang="da-DK" dirty="0"/>
              <a:t>nap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tan</a:t>
            </a:r>
          </a:p>
          <a:p>
            <a:r>
              <a:rPr lang="nl-NL" dirty="0"/>
              <a:t>fan</a:t>
            </a:r>
          </a:p>
          <a:p>
            <a:r>
              <a:rPr lang="nl-NL" dirty="0"/>
              <a:t>van</a:t>
            </a:r>
          </a:p>
          <a:p>
            <a:r>
              <a:rPr lang="nl-NL" dirty="0"/>
              <a:t>Dan</a:t>
            </a:r>
          </a:p>
          <a:p>
            <a:r>
              <a:rPr lang="nl-NL" dirty="0"/>
              <a:t>pan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lip</a:t>
            </a:r>
          </a:p>
          <a:p>
            <a:r>
              <a:rPr lang="en-US" dirty="0"/>
              <a:t>sip</a:t>
            </a:r>
          </a:p>
          <a:p>
            <a:r>
              <a:rPr lang="en-US" dirty="0"/>
              <a:t>tip</a:t>
            </a:r>
          </a:p>
          <a:p>
            <a:r>
              <a:rPr lang="en-US" dirty="0"/>
              <a:t>rip</a:t>
            </a:r>
          </a:p>
          <a:p>
            <a:r>
              <a:rPr lang="en-US" dirty="0"/>
              <a:t>dip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895350">
              <a:lnSpc>
                <a:spcPts val="5600"/>
              </a:lnSpc>
              <a:spcBef>
                <a:spcPts val="0"/>
              </a:spcBef>
              <a:buNone/>
              <a:tabLst>
                <a:tab pos="2419350" algn="ctr"/>
                <a:tab pos="4030663" algn="ctr"/>
                <a:tab pos="5919788" algn="ctr"/>
                <a:tab pos="7620000" algn="ctr"/>
              </a:tabLst>
            </a:pPr>
            <a:r>
              <a:rPr lang="en-US" dirty="0"/>
              <a:t>cabin	visit	mishap	atlas	panic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her		are			have		my			with</a:t>
            </a:r>
          </a:p>
          <a:p>
            <a:pPr marL="457200" lvl="1" indent="0" defTabSz="457200">
              <a:buNone/>
            </a:pPr>
            <a:r>
              <a:rPr lang="en-US" dirty="0"/>
              <a:t>see		school		little		water		people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5616" y="2567197"/>
            <a:ext cx="44586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1480" y="2569283"/>
            <a:ext cx="2262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56838" y="2567197"/>
            <a:ext cx="3206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77514" y="2575861"/>
            <a:ext cx="1854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28601" y="2567197"/>
            <a:ext cx="45702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85627" y="2569283"/>
            <a:ext cx="4595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86664" y="2567197"/>
            <a:ext cx="25148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38153" y="2569283"/>
            <a:ext cx="35285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40020" y="2574817"/>
            <a:ext cx="47314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13169" y="2576903"/>
            <a:ext cx="24098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150.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where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We have a map.</a:t>
            </a:r>
            <a:br>
              <a:rPr lang="en-US" dirty="0"/>
            </a:br>
            <a:r>
              <a:rPr lang="en-US" dirty="0"/>
              <a:t>We have a little map.</a:t>
            </a:r>
            <a:br>
              <a:rPr lang="en-US" dirty="0"/>
            </a:br>
            <a:r>
              <a:rPr lang="en-US" dirty="0"/>
              <a:t>We have a little map and an atlas.</a:t>
            </a:r>
            <a:br>
              <a:rPr lang="en-US" dirty="0"/>
            </a:br>
            <a:r>
              <a:rPr lang="en-US" dirty="0"/>
              <a:t>. . . , we have a little map and an atlas. 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10" name="Picture 2" descr="A family of three is eating at a picnic table. They are looking at the pool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00" y="3218400"/>
            <a:ext cx="2324100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Nan can pat the cat.</a:t>
            </a:r>
            <a:br>
              <a:rPr lang="en-US" dirty="0"/>
            </a:br>
            <a:r>
              <a:rPr lang="en-US" dirty="0"/>
              <a:t>Nan can pat the tan cat.</a:t>
            </a:r>
            <a:br>
              <a:rPr lang="en-US" dirty="0"/>
            </a:br>
            <a:r>
              <a:rPr lang="en-US" dirty="0"/>
              <a:t>Nan can pat the tan cat on her lap.</a:t>
            </a:r>
            <a:br>
              <a:rPr lang="en-US" dirty="0"/>
            </a:br>
            <a:r>
              <a:rPr lang="en-US" dirty="0"/>
              <a:t>. . . , Nan can pat the tan cat on her lap.								_____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We see people.</a:t>
            </a:r>
            <a:br>
              <a:rPr lang="en-US" dirty="0"/>
            </a:br>
            <a:r>
              <a:rPr lang="en-US" dirty="0"/>
              <a:t>We see people in the water.</a:t>
            </a:r>
            <a:br>
              <a:rPr lang="en-US" dirty="0"/>
            </a:br>
            <a:r>
              <a:rPr lang="en-US" dirty="0"/>
              <a:t>We can see people in the water.</a:t>
            </a:r>
            <a:br>
              <a:rPr lang="en-US" dirty="0"/>
            </a:br>
            <a:r>
              <a:rPr lang="en-US" dirty="0"/>
              <a:t>. . . , we can see people in the water. 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8" name="Picture 2" descr="A woman sits in a chair, an animal on her thigh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931" y="1136976"/>
            <a:ext cx="1362075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 descr="A poster of the United States hangs on the wall. A book labeled Atlas is on a table in front of i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695" y="3353721"/>
            <a:ext cx="2247900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Sam has a fat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hit			sat			cat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His cat is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can			tan			ran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Sam can  ________ the tan cat.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pat			pit			wax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cat sees ________.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bat			his			him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cat ran and ________.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mix			hid			lid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Nan has a ________ bat.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tan			tap			fix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________ is big.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mat		his			sad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man hid the fan in a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had		tap			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Nan hit the ________ can.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rip			tip			tin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The lid is on the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cat			can			cap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6ACD82-AADD-4385-BBE5-D5516CAC760B}"/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64617</TotalTime>
  <Words>858</Words>
  <Application>Microsoft Macintosh PowerPoint</Application>
  <PresentationFormat>Widescreen</PresentationFormat>
  <Paragraphs>124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 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356</cp:revision>
  <dcterms:created xsi:type="dcterms:W3CDTF">2023-03-21T18:49:30Z</dcterms:created>
  <dcterms:modified xsi:type="dcterms:W3CDTF">2024-01-23T07:20:20Z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