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17" r:id="rId14"/>
    <p:sldId id="314" r:id="rId15"/>
    <p:sldId id="320" r:id="rId16"/>
    <p:sldId id="318" r:id="rId17"/>
    <p:sldId id="321" r:id="rId18"/>
    <p:sldId id="302" r:id="rId19"/>
    <p:sldId id="303" r:id="rId20"/>
    <p:sldId id="304" r:id="rId21"/>
    <p:sldId id="307" r:id="rId22"/>
    <p:sldId id="315" r:id="rId23"/>
    <p:sldId id="31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F29596-7BF7-B061-F0B1-2306A201177E}" v="9" dt="2024-04-11T15:41:13.7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371" autoAdjust="0"/>
    <p:restoredTop sz="86355"/>
  </p:normalViewPr>
  <p:slideViewPr>
    <p:cSldViewPr snapToGrid="0">
      <p:cViewPr varScale="1">
        <p:scale>
          <a:sx n="170" d="100"/>
          <a:sy n="170" d="100"/>
        </p:scale>
        <p:origin x="2240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8CF29596-7BF7-B061-F0B1-2306A201177E}"/>
    <pc:docChg chg="modSld">
      <pc:chgData name="Sarah Zelinke" userId="S::szelinke@cainc.com::d5a61b94-e317-40d3-bef2-b59288a0210b" providerId="AD" clId="Web-{8CF29596-7BF7-B061-F0B1-2306A201177E}" dt="2024-04-11T15:41:13.724" v="8" actId="20577"/>
      <pc:docMkLst>
        <pc:docMk/>
      </pc:docMkLst>
      <pc:sldChg chg="modSp">
        <pc:chgData name="Sarah Zelinke" userId="S::szelinke@cainc.com::d5a61b94-e317-40d3-bef2-b59288a0210b" providerId="AD" clId="Web-{8CF29596-7BF7-B061-F0B1-2306A201177E}" dt="2024-04-11T15:41:13.724" v="8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8CF29596-7BF7-B061-F0B1-2306A201177E}" dt="2024-04-11T15:41:13.724" v="8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29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29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76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51C5B18E-3EF7-D8DD-CEC7-F1F4BDF240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421789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6523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10932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 Lesson 3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6" r:id="rId15"/>
    <p:sldLayoutId id="2147483670" r:id="rId16"/>
    <p:sldLayoutId id="2147483671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as your teacher says </a:t>
            </a:r>
            <a:br>
              <a:rPr lang="en-US" dirty="0"/>
            </a:br>
            <a:r>
              <a:rPr lang="en-US" dirty="0"/>
              <a:t>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ai		ch		</a:t>
            </a:r>
            <a:r>
              <a:rPr lang="it-IT" b="1" dirty="0">
                <a:latin typeface="Arial"/>
                <a:cs typeface="Arial"/>
              </a:rPr>
              <a:t>e</a:t>
            </a:r>
            <a:r>
              <a:rPr lang="it-IT" dirty="0">
                <a:latin typeface="Arial"/>
                <a:cs typeface="Arial"/>
              </a:rPr>
              <a:t>		th</a:t>
            </a:r>
          </a:p>
          <a:p>
            <a:pPr lvl="1" defTabSz="457200"/>
            <a:r>
              <a:rPr lang="it-IT" b="1" dirty="0">
                <a:latin typeface="Arial"/>
                <a:cs typeface="Arial"/>
              </a:rPr>
              <a:t>a</a:t>
            </a:r>
            <a:r>
              <a:rPr lang="it-IT" dirty="0">
                <a:latin typeface="Arial"/>
                <a:cs typeface="Arial"/>
              </a:rPr>
              <a:t>		</a:t>
            </a:r>
            <a:r>
              <a:rPr lang="it-IT" b="1" dirty="0">
                <a:latin typeface="Arial"/>
                <a:cs typeface="Arial"/>
              </a:rPr>
              <a:t>u</a:t>
            </a:r>
            <a:r>
              <a:rPr lang="it-IT" dirty="0">
                <a:latin typeface="Arial"/>
                <a:cs typeface="Arial"/>
              </a:rPr>
              <a:t>		ay		</a:t>
            </a:r>
            <a:r>
              <a:rPr lang="it-IT" b="1" dirty="0">
                <a:latin typeface="Arial"/>
                <a:cs typeface="Arial"/>
              </a:rPr>
              <a:t>o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wh		ch		</a:t>
            </a:r>
            <a:r>
              <a:rPr lang="it-IT" b="1" dirty="0">
                <a:latin typeface="Arial"/>
                <a:cs typeface="Arial"/>
              </a:rPr>
              <a:t>o</a:t>
            </a:r>
            <a:r>
              <a:rPr lang="it-IT" dirty="0">
                <a:latin typeface="Arial"/>
                <a:cs typeface="Arial"/>
              </a:rPr>
              <a:t>		sh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ay		</a:t>
            </a:r>
            <a:r>
              <a:rPr lang="it-IT" b="1" dirty="0">
                <a:latin typeface="Arial"/>
                <a:cs typeface="Arial"/>
              </a:rPr>
              <a:t>i</a:t>
            </a:r>
            <a:r>
              <a:rPr lang="it-IT" dirty="0">
                <a:latin typeface="Arial"/>
                <a:cs typeface="Arial"/>
              </a:rPr>
              <a:t>		ck		</a:t>
            </a:r>
            <a:r>
              <a:rPr lang="it-IT" b="1" dirty="0">
                <a:latin typeface="Arial"/>
                <a:cs typeface="Arial"/>
              </a:rPr>
              <a:t>u</a:t>
            </a:r>
          </a:p>
          <a:p>
            <a:pPr lvl="1" defTabSz="457200"/>
            <a:r>
              <a:rPr lang="it-IT" b="1" dirty="0">
                <a:latin typeface="Arial"/>
                <a:cs typeface="Arial"/>
              </a:rPr>
              <a:t>a</a:t>
            </a:r>
            <a:r>
              <a:rPr lang="it-IT" dirty="0">
                <a:latin typeface="Arial"/>
                <a:cs typeface="Arial"/>
              </a:rPr>
              <a:t>		sh		ai		</a:t>
            </a:r>
            <a:r>
              <a:rPr lang="it-IT" b="1" dirty="0">
                <a:latin typeface="Arial"/>
                <a:cs typeface="Arial"/>
              </a:rPr>
              <a:t>e</a:t>
            </a:r>
            <a:endParaRPr lang="en-U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77949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 Let’s read on to find out what the students learn </a:t>
            </a:r>
            <a:br>
              <a:rPr lang="en-US" sz="1600" dirty="0"/>
            </a:br>
            <a:r>
              <a:rPr lang="en-US" sz="1600" dirty="0"/>
              <a:t>about the crops (plants) and the stock (animals) raised on the ranch.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37751"/>
            <a:ext cx="6528547" cy="305032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 the bus trip, Fay sat with Ray. On the way, they </a:t>
            </a:r>
            <a:br>
              <a:rPr lang="en-US" sz="1800" dirty="0"/>
            </a:br>
            <a:r>
              <a:rPr lang="en-US" sz="1800" dirty="0"/>
              <a:t>went past a plain, which is flat land with no </a:t>
            </a:r>
            <a:r>
              <a:rPr lang="en-US" sz="1800" b="1" dirty="0"/>
              <a:t>trees</a:t>
            </a:r>
            <a:r>
              <a:rPr lang="en-US" sz="1800" dirty="0"/>
              <a:t>. </a:t>
            </a:r>
            <a:br>
              <a:rPr lang="en-US" sz="1800" dirty="0"/>
            </a:br>
            <a:r>
              <a:rPr lang="en-US" sz="1800" dirty="0"/>
              <a:t>Stacks of hay sat on the plain. They saw a train filled </a:t>
            </a:r>
            <a:br>
              <a:rPr lang="en-US" sz="1800" dirty="0"/>
            </a:br>
            <a:r>
              <a:rPr lang="en-US" sz="1800" dirty="0"/>
              <a:t>with grain.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bus got to Bay Ranch, and the class got off. </a:t>
            </a:r>
            <a:br>
              <a:rPr lang="en-US" sz="1800" dirty="0"/>
            </a:br>
            <a:r>
              <a:rPr lang="en-US" sz="1800" dirty="0"/>
              <a:t>Chuck met the class. He worked on the ranch. “Can </a:t>
            </a:r>
            <a:br>
              <a:rPr lang="en-US" sz="1800" dirty="0"/>
            </a:br>
            <a:r>
              <a:rPr lang="en-US" sz="1800" dirty="0"/>
              <a:t>you explain the ranch to us?” the class asked. </a:t>
            </a:r>
            <a:br>
              <a:rPr lang="en-US" sz="1800" dirty="0"/>
            </a:br>
            <a:r>
              <a:rPr lang="en-US" sz="1800" dirty="0"/>
              <a:t>Chuck said, “Yes! Get up in that truck. You can sit </a:t>
            </a:r>
            <a:br>
              <a:rPr lang="en-US" sz="1800" dirty="0"/>
            </a:br>
            <a:r>
              <a:rPr lang="en-US" sz="1800" dirty="0"/>
              <a:t>on the hay.”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68851"/>
            <a:ext cx="598579" cy="2918826"/>
          </a:xfrm>
        </p:spPr>
        <p:txBody>
          <a:bodyPr>
            <a:noAutofit/>
          </a:bodyPr>
          <a:lstStyle/>
          <a:p>
            <a:r>
              <a:rPr lang="en-US" dirty="0"/>
              <a:t>66</a:t>
            </a:r>
          </a:p>
          <a:p>
            <a:r>
              <a:rPr lang="en-US" dirty="0"/>
              <a:t>78</a:t>
            </a:r>
          </a:p>
          <a:p>
            <a:r>
              <a:rPr lang="en-US" dirty="0"/>
              <a:t>89</a:t>
            </a:r>
          </a:p>
          <a:p>
            <a:r>
              <a:rPr lang="en-US" dirty="0"/>
              <a:t>101</a:t>
            </a:r>
          </a:p>
          <a:p>
            <a:r>
              <a:rPr lang="en-US" dirty="0"/>
              <a:t>103</a:t>
            </a:r>
          </a:p>
          <a:p>
            <a:r>
              <a:rPr lang="en-US" dirty="0"/>
              <a:t>114</a:t>
            </a:r>
          </a:p>
          <a:p>
            <a:r>
              <a:rPr lang="en-US" dirty="0"/>
              <a:t>124</a:t>
            </a:r>
          </a:p>
          <a:p>
            <a:r>
              <a:rPr lang="en-US" dirty="0"/>
              <a:t>133</a:t>
            </a:r>
          </a:p>
          <a:p>
            <a:r>
              <a:rPr lang="en-US" dirty="0"/>
              <a:t>144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2CDFBC1-1CC1-7619-B837-862D4CA6C97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33888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/>
              <a:t>Decodable Narrative Text (Part 2)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96477"/>
            <a:ext cx="6528547" cy="263784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As the truck went down the trail, Chuck said, “The </a:t>
            </a:r>
            <a:br>
              <a:rPr lang="en-US" sz="1800" dirty="0"/>
            </a:br>
            <a:r>
              <a:rPr lang="en-US" sz="1800" dirty="0"/>
              <a:t>main crops on this ranch are grain and hay. We plant </a:t>
            </a:r>
            <a:br>
              <a:rPr lang="en-US" sz="1800" dirty="0"/>
            </a:br>
            <a:r>
              <a:rPr lang="en-US" sz="1800" dirty="0"/>
              <a:t>in May. We spray water on the land, and then we plant </a:t>
            </a:r>
            <a:br>
              <a:rPr lang="en-US" sz="1800" dirty="0"/>
            </a:br>
            <a:r>
              <a:rPr lang="en-US" sz="1800" dirty="0"/>
              <a:t>the grain and hay. Next, we wait until it rains. We will </a:t>
            </a:r>
            <a:br>
              <a:rPr lang="en-US" sz="1800" dirty="0"/>
            </a:br>
            <a:r>
              <a:rPr lang="en-US" sz="1800" dirty="0"/>
              <a:t>put the grain in sacks and the hay in big stacks. As you </a:t>
            </a:r>
            <a:br>
              <a:rPr lang="en-US" sz="1800" dirty="0"/>
            </a:br>
            <a:r>
              <a:rPr lang="en-US" sz="1800" dirty="0"/>
              <a:t>can see, we raise stock—pigs, chickens, and ducks—on </a:t>
            </a:r>
            <a:br>
              <a:rPr lang="en-US" sz="1800" dirty="0"/>
            </a:br>
            <a:r>
              <a:rPr lang="en-US" sz="1800" dirty="0"/>
              <a:t>this ranch.”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021834"/>
            <a:ext cx="598579" cy="2429290"/>
          </a:xfrm>
        </p:spPr>
        <p:txBody>
          <a:bodyPr>
            <a:noAutofit/>
          </a:bodyPr>
          <a:lstStyle/>
          <a:p>
            <a:r>
              <a:rPr lang="en-US" dirty="0"/>
              <a:t>147</a:t>
            </a:r>
          </a:p>
          <a:p>
            <a:r>
              <a:rPr lang="en-US" dirty="0"/>
              <a:t>157</a:t>
            </a:r>
          </a:p>
          <a:p>
            <a:r>
              <a:rPr lang="en-US" dirty="0"/>
              <a:t>168</a:t>
            </a:r>
          </a:p>
          <a:p>
            <a:r>
              <a:rPr lang="en-US" dirty="0"/>
              <a:t>180</a:t>
            </a:r>
          </a:p>
          <a:p>
            <a:r>
              <a:rPr lang="en-US" dirty="0"/>
              <a:t>192</a:t>
            </a:r>
          </a:p>
          <a:p>
            <a:r>
              <a:rPr lang="en-US" dirty="0"/>
              <a:t>205</a:t>
            </a:r>
          </a:p>
          <a:p>
            <a:r>
              <a:rPr lang="en-US" dirty="0"/>
              <a:t>215</a:t>
            </a:r>
          </a:p>
        </p:txBody>
      </p:sp>
    </p:spTree>
    <p:extLst>
      <p:ext uri="{BB962C8B-B14F-4D97-AF65-F5344CB8AC3E}">
        <p14:creationId xmlns:p14="http://schemas.microsoft.com/office/powerpoint/2010/main" val="544132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kind of land did the class pass on the way to the ranch?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On the way to the ranch, the class went past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did we learn about a plain?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A plain is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were the main crops grown on the ranch?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main crops grown on the ranch were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stock were raised on the ranch?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stock raised on the ranch were ________________.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9812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 Read on to find out what happens at the end.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92701"/>
            <a:ext cx="6528547" cy="286443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the truck trip, the class sat on the grass and </a:t>
            </a:r>
            <a:br>
              <a:rPr lang="en-US" sz="1800" dirty="0"/>
            </a:br>
            <a:r>
              <a:rPr lang="en-US" sz="1800" dirty="0"/>
              <a:t>had a picnic lunch until they saw the bus. “Let’s go,” </a:t>
            </a:r>
            <a:br>
              <a:rPr lang="en-US" sz="1800" dirty="0"/>
            </a:br>
            <a:r>
              <a:rPr lang="en-US" sz="1800" dirty="0"/>
              <a:t>said Mr. Ross. “The bus will not wait. Say ‘Thanks’ to </a:t>
            </a:r>
            <a:br>
              <a:rPr lang="en-US" sz="1800" dirty="0"/>
            </a:br>
            <a:r>
              <a:rPr lang="en-US" sz="1800" dirty="0"/>
              <a:t>Chuck and get on the bus.”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“This was a fun day at the ranch,” said Fay</a:t>
            </a:r>
            <a:r>
              <a:rPr lang="en-IN" sz="1800" dirty="0"/>
              <a:t>.</a:t>
            </a: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986116"/>
            <a:ext cx="598579" cy="2045111"/>
          </a:xfrm>
        </p:spPr>
        <p:txBody>
          <a:bodyPr>
            <a:noAutofit/>
          </a:bodyPr>
          <a:lstStyle/>
          <a:p>
            <a:r>
              <a:rPr lang="en-US" dirty="0"/>
              <a:t>217</a:t>
            </a:r>
          </a:p>
          <a:p>
            <a:r>
              <a:rPr lang="en-US" dirty="0"/>
              <a:t>228</a:t>
            </a:r>
          </a:p>
          <a:p>
            <a:r>
              <a:rPr lang="en-US" dirty="0"/>
              <a:t>239</a:t>
            </a:r>
          </a:p>
          <a:p>
            <a:r>
              <a:rPr lang="en-US" dirty="0"/>
              <a:t>250</a:t>
            </a:r>
          </a:p>
          <a:p>
            <a:r>
              <a:rPr lang="en-US" dirty="0"/>
              <a:t>256</a:t>
            </a:r>
          </a:p>
          <a:p>
            <a:r>
              <a:rPr lang="en-US" dirty="0"/>
              <a:t>266</a:t>
            </a:r>
          </a:p>
        </p:txBody>
      </p:sp>
    </p:spTree>
    <p:extLst>
      <p:ext uri="{BB962C8B-B14F-4D97-AF65-F5344CB8AC3E}">
        <p14:creationId xmlns:p14="http://schemas.microsoft.com/office/powerpoint/2010/main" val="1889235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the students do after the truck trip?</a:t>
            </a:r>
          </a:p>
          <a:p>
            <a:pPr marL="0" indent="0">
              <a:buNone/>
            </a:pPr>
            <a:r>
              <a:rPr lang="en-US" dirty="0"/>
              <a:t>	 After the truck trip, the students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500445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1" name="Picture 2" descr="Three poultry birds on the gras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42" y="1866900"/>
            <a:ext cx="309562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 woman and a girl are walking down the stairs with big smiles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642" y="1966420"/>
            <a:ext cx="3076575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A boy and a girl sitting cross-legged on the grass and eating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333" y="1909270"/>
            <a:ext cx="30861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3008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802572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45014"/>
            <a:ext cx="10363200" cy="25985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will the class go on the trip?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 the trip, the class will go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may they see when they get there?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they get there, they may see 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they go past on the way to the ranch?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 the way to the ranch, they went past 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a plain?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plain is 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were the main crops on the ranch?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main crops on the ranch were 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stock did the class see on the ranch?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 the ranch, the class saw 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456635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the class do after the truck trip?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the truck trip, the class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the class say to Chuck at the end of the trip?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the end of the trip, the class said 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A2EA17AB-EAC0-5E58-C482-C19079B134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950019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Fill in each blank with the best word.</a:t>
            </a:r>
          </a:p>
          <a:p>
            <a:pPr>
              <a:buFont typeface="+mj-lt"/>
              <a:buAutoNum type="alphaUcPeriod" startAt="13"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97147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People ________ go on the bus trip.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2024565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main		may		way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264816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It may ________ at the end of the day.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2653556"/>
            <a:ext cx="33876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raid		grain		rain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335092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Ray put the dish on the ________.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3395288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tray		trip			play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406757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Fish will grab the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4137020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bay			bait			jail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88" y="483765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Alex will fill the pail with some ________.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58" y="4907100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grain		plain		pray</a:t>
            </a:r>
          </a:p>
        </p:txBody>
      </p:sp>
    </p:spTree>
    <p:extLst>
      <p:ext uri="{BB962C8B-B14F-4D97-AF65-F5344CB8AC3E}">
        <p14:creationId xmlns:p14="http://schemas.microsoft.com/office/powerpoint/2010/main" val="256360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ay</a:t>
            </a:r>
            <a:r>
              <a:rPr lang="en-US" dirty="0"/>
              <a:t>			m</a:t>
            </a:r>
            <a:r>
              <a:rPr lang="en-US" u="sng" dirty="0"/>
              <a:t>ai</a:t>
            </a:r>
            <a:r>
              <a:rPr lang="en-US" dirty="0"/>
              <a:t>n		m</a:t>
            </a:r>
            <a:r>
              <a:rPr lang="en-US" u="sng" dirty="0"/>
              <a:t>a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G</a:t>
            </a:r>
            <a:r>
              <a:rPr lang="en-US" u="sng" dirty="0"/>
              <a:t>ai</a:t>
            </a:r>
            <a:r>
              <a:rPr lang="en-US" dirty="0"/>
              <a:t>l		b</a:t>
            </a:r>
            <a:r>
              <a:rPr lang="en-US" u="sng" dirty="0"/>
              <a:t>a</a:t>
            </a:r>
            <a:r>
              <a:rPr lang="en-US" dirty="0"/>
              <a:t>t			b</a:t>
            </a:r>
            <a:r>
              <a:rPr lang="en-US" u="sng" dirty="0"/>
              <a:t>ai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i</a:t>
            </a:r>
            <a:r>
              <a:rPr lang="en-US" dirty="0"/>
              <a:t>t			pr</a:t>
            </a:r>
            <a:r>
              <a:rPr lang="en-US" u="sng" dirty="0"/>
              <a:t>ay</a:t>
            </a:r>
            <a:r>
              <a:rPr lang="en-US" dirty="0"/>
              <a:t>		p</a:t>
            </a:r>
            <a:r>
              <a:rPr lang="en-US" u="sng" dirty="0"/>
              <a:t>ay</a:t>
            </a:r>
          </a:p>
          <a:p>
            <a:pPr lvl="1" defTabSz="457200"/>
            <a:r>
              <a:rPr lang="en-US" dirty="0"/>
              <a:t>st</a:t>
            </a:r>
            <a:r>
              <a:rPr lang="en-US" u="sng" dirty="0"/>
              <a:t>ay</a:t>
            </a:r>
            <a:r>
              <a:rPr lang="en-US" dirty="0"/>
              <a:t>		pl</a:t>
            </a:r>
            <a:r>
              <a:rPr lang="en-US" u="sng" dirty="0"/>
              <a:t>a</a:t>
            </a:r>
            <a:r>
              <a:rPr lang="en-US" dirty="0"/>
              <a:t>n		pl</a:t>
            </a:r>
            <a:r>
              <a:rPr lang="en-US" u="sng" dirty="0"/>
              <a:t>ai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drain		grain		raid</a:t>
            </a:r>
          </a:p>
          <a:p>
            <a:pPr lvl="1" defTabSz="457200"/>
            <a:r>
              <a:rPr lang="en-US" dirty="0"/>
              <a:t>Ray		spray		raise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A2EA17AB-EAC0-5E58-C482-C19079B134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117574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Dom got the ________ from the box.</a:t>
            </a:r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6800" y="1170661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main		pain		mail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9425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pup will ________ in its bed.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6800" y="1799652"/>
            <a:ext cx="33876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way		stay		may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9702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I will pay Shan to ________ the shed.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86800" y="2541384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paint		plain		grain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2136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Kim has a long, black ________.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86800" y="3283116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bay			rain		braid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88" y="39531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Jed saw Mom fix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58" y="4022616"/>
            <a:ext cx="33876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drain		wait		may</a:t>
            </a:r>
          </a:p>
        </p:txBody>
      </p:sp>
    </p:spTree>
    <p:extLst>
      <p:ext uri="{BB962C8B-B14F-4D97-AF65-F5344CB8AC3E}">
        <p14:creationId xmlns:p14="http://schemas.microsoft.com/office/powerpoint/2010/main" val="278776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gain</a:t>
            </a:r>
          </a:p>
          <a:p>
            <a:r>
              <a:rPr lang="en-US" dirty="0"/>
              <a:t>grain</a:t>
            </a:r>
          </a:p>
          <a:p>
            <a:r>
              <a:rPr lang="en-US" dirty="0"/>
              <a:t>Spain</a:t>
            </a:r>
          </a:p>
          <a:p>
            <a:r>
              <a:rPr lang="en-US" dirty="0"/>
              <a:t>sprain</a:t>
            </a:r>
          </a:p>
          <a:p>
            <a:r>
              <a:rPr lang="en-US" dirty="0"/>
              <a:t>strain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bay</a:t>
            </a:r>
          </a:p>
          <a:p>
            <a:r>
              <a:rPr lang="en-US" dirty="0"/>
              <a:t>pay</a:t>
            </a:r>
          </a:p>
          <a:p>
            <a:r>
              <a:rPr lang="en-US" dirty="0"/>
              <a:t>Ray</a:t>
            </a:r>
          </a:p>
          <a:p>
            <a:r>
              <a:rPr lang="en-US" dirty="0"/>
              <a:t>tray</a:t>
            </a:r>
          </a:p>
          <a:p>
            <a:r>
              <a:rPr lang="en-US" dirty="0"/>
              <a:t>spray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 err="1"/>
              <a:t>nail</a:t>
            </a:r>
            <a:endParaRPr lang="fr-FR" b="1" dirty="0"/>
          </a:p>
          <a:p>
            <a:r>
              <a:rPr lang="fr-FR" dirty="0" err="1"/>
              <a:t>hail</a:t>
            </a:r>
            <a:endParaRPr lang="fr-FR" dirty="0"/>
          </a:p>
          <a:p>
            <a:r>
              <a:rPr lang="fr-FR" dirty="0" err="1"/>
              <a:t>fail</a:t>
            </a:r>
            <a:endParaRPr lang="fr-FR" dirty="0"/>
          </a:p>
          <a:p>
            <a:r>
              <a:rPr lang="fr-FR" dirty="0" err="1"/>
              <a:t>tail</a:t>
            </a:r>
            <a:endParaRPr lang="fr-FR" dirty="0"/>
          </a:p>
          <a:p>
            <a:r>
              <a:rPr lang="fr-FR" dirty="0" err="1"/>
              <a:t>trail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less		rash		trash		tip</a:t>
            </a:r>
          </a:p>
          <a:p>
            <a:pPr lvl="1" defTabSz="457200"/>
            <a:r>
              <a:rPr lang="en-US" dirty="0"/>
              <a:t>branch		ranch		when		hen</a:t>
            </a:r>
          </a:p>
          <a:p>
            <a:pPr lvl="1" defTabSz="457200"/>
            <a:r>
              <a:rPr lang="en-US" dirty="0"/>
              <a:t>chip		check		chick		which</a:t>
            </a:r>
          </a:p>
          <a:p>
            <a:pPr lvl="1" defTabSz="457200"/>
            <a:r>
              <a:rPr lang="en-US" dirty="0"/>
              <a:t>stack		stick		ran			run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 word. </a:t>
            </a:r>
            <a:br>
              <a:rPr lang="en-US" dirty="0"/>
            </a:br>
            <a:r>
              <a:rPr lang="en-US" dirty="0"/>
              <a:t>Read the base word with the ending.</a:t>
            </a:r>
          </a:p>
          <a:p>
            <a:pPr marL="457200" lvl="1" indent="0" defTabSz="457200">
              <a:buNone/>
              <a:tabLst>
                <a:tab pos="1971675" algn="l"/>
              </a:tabLst>
            </a:pPr>
            <a:r>
              <a:rPr lang="en-US" dirty="0"/>
              <a:t>1. </a:t>
            </a:r>
            <a:r>
              <a:rPr lang="en-US" u="sng" dirty="0"/>
              <a:t>nail</a:t>
            </a:r>
            <a:r>
              <a:rPr lang="en-US" dirty="0"/>
              <a:t>ed	2. </a:t>
            </a:r>
            <a:r>
              <a:rPr lang="en-US" u="sng" dirty="0"/>
              <a:t>stack</a:t>
            </a:r>
            <a:r>
              <a:rPr lang="en-US" dirty="0"/>
              <a:t>ed	3. </a:t>
            </a:r>
            <a:r>
              <a:rPr lang="en-US" u="sng" dirty="0"/>
              <a:t>braid</a:t>
            </a:r>
            <a:r>
              <a:rPr lang="en-US" dirty="0"/>
              <a:t>ed	4. </a:t>
            </a:r>
            <a:r>
              <a:rPr lang="en-US" u="sng" dirty="0"/>
              <a:t>plan</a:t>
            </a:r>
            <a:r>
              <a:rPr lang="en-US" dirty="0"/>
              <a:t>ned	5. </a:t>
            </a:r>
            <a:r>
              <a:rPr lang="en-US" u="sng" dirty="0"/>
              <a:t>happen</a:t>
            </a:r>
            <a:r>
              <a:rPr lang="en-US" dirty="0"/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explain		paycheck		mainland		subway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waistband		essay		raisin		picnic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put			saw		there		people		of</a:t>
            </a:r>
          </a:p>
          <a:p>
            <a:pPr marL="457200" lvl="1" indent="0" defTabSz="457200">
              <a:buNone/>
            </a:pPr>
            <a:r>
              <a:rPr lang="en-US" dirty="0"/>
              <a:t>some		was		are			look		from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0487" y="2196950"/>
            <a:ext cx="3271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07656" y="2199036"/>
            <a:ext cx="62056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51853" y="2206782"/>
            <a:ext cx="46341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15271" y="2208868"/>
            <a:ext cx="7653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87618" y="2206782"/>
            <a:ext cx="62625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13873" y="2208868"/>
            <a:ext cx="52944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10068" y="2206782"/>
            <a:ext cx="47860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88675" y="2208868"/>
            <a:ext cx="4977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8922" y="2880301"/>
            <a:ext cx="64799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46913" y="2889530"/>
            <a:ext cx="61407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4688" y="2884942"/>
            <a:ext cx="27146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86150" y="2899362"/>
            <a:ext cx="44291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77786" y="2906247"/>
            <a:ext cx="34792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25709" y="2913550"/>
            <a:ext cx="3648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0404" y="2899430"/>
            <a:ext cx="38267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3075" y="2901516"/>
            <a:ext cx="39837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Gail was on the deck to spray the plants.</a:t>
            </a:r>
          </a:p>
          <a:p>
            <a:pPr lvl="1" defTabSz="457200"/>
            <a:r>
              <a:rPr lang="en-US" dirty="0"/>
              <a:t>Todd will explain the map of Spain.</a:t>
            </a:r>
          </a:p>
          <a:p>
            <a:pPr lvl="1" defTabSz="457200"/>
            <a:r>
              <a:rPr lang="en-US" dirty="0"/>
              <a:t>We can get on the subway to go to the play.</a:t>
            </a:r>
          </a:p>
          <a:p>
            <a:pPr lvl="1" defTabSz="457200"/>
            <a:r>
              <a:rPr lang="en-US" dirty="0"/>
              <a:t>Fay said that some people got sick from the fish.</a:t>
            </a:r>
          </a:p>
          <a:p>
            <a:pPr lvl="1" defTabSz="457200"/>
            <a:r>
              <a:rPr lang="en-US" dirty="0"/>
              <a:t>There are six days left until the picnic.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195.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3200" b="1" dirty="0"/>
              <a:t>At the Ranch</a:t>
            </a:r>
            <a:endParaRPr lang="en-US" sz="32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3347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21539"/>
            <a:ext cx="6667380" cy="10737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 You could take a class field trip to many different places. </a:t>
            </a:r>
            <a:br>
              <a:rPr lang="en-US" sz="1600" dirty="0"/>
            </a:br>
            <a:r>
              <a:rPr lang="en-US" sz="1600" dirty="0"/>
              <a:t>You might visit a ranch, which is a large farm where animals are raised. </a:t>
            </a:r>
            <a:br>
              <a:rPr lang="en-US" sz="1600" dirty="0"/>
            </a:br>
            <a:r>
              <a:rPr lang="en-US" sz="1600" dirty="0"/>
              <a:t>Farm animals are fed grain, which are seeds, and hay, a kind of grass. </a:t>
            </a:r>
            <a:br>
              <a:rPr lang="en-US" sz="1600" dirty="0"/>
            </a:br>
            <a:r>
              <a:rPr lang="en-US" sz="1600" dirty="0"/>
              <a:t>Let’s learn what it would be like to visit a ranch.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955595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“Mom, this is the day my class will visit Bay Ranch,” </a:t>
            </a:r>
            <a:br>
              <a:rPr lang="en-US" sz="1800" dirty="0"/>
            </a:br>
            <a:r>
              <a:rPr lang="en-US" sz="1800" dirty="0"/>
              <a:t>Fay said. “Mr. Ross said that we will see grain and hay. </a:t>
            </a:r>
            <a:br>
              <a:rPr lang="en-US" sz="1800" dirty="0"/>
            </a:br>
            <a:r>
              <a:rPr lang="en-US" sz="1800" dirty="0"/>
              <a:t>We may get to see pigs. After we see the ranch, we will </a:t>
            </a:r>
            <a:br>
              <a:rPr lang="en-US" sz="1800" dirty="0"/>
            </a:br>
            <a:r>
              <a:rPr lang="en-US" sz="1800" dirty="0"/>
              <a:t>stay and have a picnic lunch. The bus will bring us </a:t>
            </a:r>
            <a:br>
              <a:rPr lang="en-US" sz="1800" dirty="0"/>
            </a:br>
            <a:r>
              <a:rPr lang="en-US" sz="1800" dirty="0"/>
              <a:t>back at 3:00.”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“Have fun at the ranch, Fay,” Mom said. “I will see </a:t>
            </a:r>
            <a:br>
              <a:rPr lang="en-US" sz="1800" dirty="0"/>
            </a:br>
            <a:r>
              <a:rPr lang="en-US" sz="1800" dirty="0"/>
              <a:t>you when you get back.”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976862"/>
            <a:ext cx="598579" cy="230505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23</a:t>
            </a:r>
          </a:p>
          <a:p>
            <a:r>
              <a:rPr lang="en-US" dirty="0"/>
              <a:t>36</a:t>
            </a:r>
          </a:p>
          <a:p>
            <a:r>
              <a:rPr lang="en-US" dirty="0"/>
              <a:t>47</a:t>
            </a:r>
          </a:p>
          <a:p>
            <a:r>
              <a:rPr lang="en-US" dirty="0"/>
              <a:t>50</a:t>
            </a:r>
          </a:p>
          <a:p>
            <a:r>
              <a:rPr lang="en-US" dirty="0"/>
              <a:t>61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Where is the class going to on the field trip?</a:t>
            </a:r>
          </a:p>
          <a:p>
            <a:pPr marL="0" indent="0">
              <a:buNone/>
            </a:pPr>
            <a:r>
              <a:rPr lang="en-US" dirty="0"/>
              <a:t>	 The class is going to ________________.</a:t>
            </a:r>
          </a:p>
          <a:p>
            <a:pPr marL="0" indent="0">
              <a:buNone/>
            </a:pPr>
            <a:r>
              <a:rPr lang="en-US" b="1" dirty="0"/>
              <a:t>What might they see on the ranch?</a:t>
            </a:r>
          </a:p>
          <a:p>
            <a:pPr marL="0" indent="0">
              <a:buNone/>
            </a:pPr>
            <a:r>
              <a:rPr lang="en-US" dirty="0"/>
              <a:t>	 On the ranch, they might see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827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CEA6BAD-BD80-4FFC-A4FF-DA37204719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64980</TotalTime>
  <Words>1655</Words>
  <Application>Microsoft Office PowerPoint</Application>
  <PresentationFormat>Widescreen</PresentationFormat>
  <Paragraphs>214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Comprehension Questions Part 1 </vt:lpstr>
      <vt:lpstr>Decodable Narrative Text (Part 2) </vt:lpstr>
      <vt:lpstr>Decodable Narrative Text (Part 2) — cont’d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696</cp:revision>
  <dcterms:created xsi:type="dcterms:W3CDTF">2023-03-21T18:49:30Z</dcterms:created>
  <dcterms:modified xsi:type="dcterms:W3CDTF">2024-04-11T15:41:18Z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