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65" r:id="rId5"/>
    <p:sldId id="282" r:id="rId6"/>
    <p:sldId id="270" r:id="rId7"/>
    <p:sldId id="283" r:id="rId8"/>
    <p:sldId id="303" r:id="rId9"/>
    <p:sldId id="284" r:id="rId10"/>
    <p:sldId id="266" r:id="rId11"/>
    <p:sldId id="311" r:id="rId12"/>
    <p:sldId id="314" r:id="rId13"/>
    <p:sldId id="312" r:id="rId14"/>
    <p:sldId id="315" r:id="rId15"/>
    <p:sldId id="313" r:id="rId16"/>
    <p:sldId id="316" r:id="rId17"/>
    <p:sldId id="307" r:id="rId18"/>
    <p:sldId id="262" r:id="rId19"/>
    <p:sldId id="310" r:id="rId20"/>
    <p:sldId id="302" r:id="rId21"/>
    <p:sldId id="301" r:id="rId22"/>
    <p:sldId id="30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610" autoAdjust="0"/>
    <p:restoredTop sz="86409"/>
  </p:normalViewPr>
  <p:slideViewPr>
    <p:cSldViewPr snapToGrid="0">
      <p:cViewPr varScale="1">
        <p:scale>
          <a:sx n="113" d="100"/>
          <a:sy n="113" d="100"/>
        </p:scale>
        <p:origin x="-1140" y="-108"/>
      </p:cViewPr>
      <p:guideLst>
        <p:guide orient="horz" pos="408"/>
        <p:guide orient="horz" pos="3600"/>
        <p:guide pos="4560"/>
        <p:guide pos="19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840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=""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2201281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206569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=""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=""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=""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=""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=""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=""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=""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=""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=""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7 Lesson 20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  <p:sldLayoutId id="2147483668" r:id="rId15"/>
    <p:sldLayoutId id="2147483669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/>
              <a:t>Phonemic Awareness </a:t>
            </a:r>
            <a:r>
              <a:rPr lang="en-US" dirty="0"/>
              <a:t>Listen to the word your teacher says. </a:t>
            </a:r>
            <a:br>
              <a:rPr lang="en-US" dirty="0"/>
            </a:br>
            <a:r>
              <a:rPr lang="en-US" dirty="0"/>
              <a:t>Then say the sounds or word parts in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pt-BR" dirty="0"/>
              <a:t>k		b		t		ck		m</a:t>
            </a:r>
          </a:p>
          <a:p>
            <a:pPr lvl="1" defTabSz="457200"/>
            <a:r>
              <a:rPr lang="pt-BR" dirty="0"/>
              <a:t>o		th		f		r		p</a:t>
            </a:r>
          </a:p>
          <a:p>
            <a:pPr lvl="1" defTabSz="457200"/>
            <a:r>
              <a:rPr lang="pt-BR" dirty="0"/>
              <a:t>sh		i		n		s		a</a:t>
            </a:r>
          </a:p>
          <a:p>
            <a:pPr lvl="1" defTabSz="457200"/>
            <a:r>
              <a:rPr lang="pt-BR" dirty="0"/>
              <a:t>g		l		e		j		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(Passage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907688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Passage 2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95395"/>
            <a:ext cx="6528546" cy="461829"/>
          </a:xfrm>
        </p:spPr>
        <p:txBody>
          <a:bodyPr>
            <a:noAutofit/>
          </a:bodyPr>
          <a:lstStyle/>
          <a:p>
            <a:r>
              <a:rPr lang="en-US" sz="3200" b="1" dirty="0"/>
              <a:t>A Big Help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807136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 girl intends to help her mother with many tasks. Let’s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find out why her mother needs assistance.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83200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My mom’s job is to mend the fabric on lamps. She is </a:t>
            </a:r>
            <a:br>
              <a:rPr lang="en-US" sz="1800" dirty="0"/>
            </a:br>
            <a:r>
              <a:rPr lang="en-US" sz="1800" dirty="0"/>
              <a:t>very fast and is the best at her job. But she cannot work </a:t>
            </a:r>
            <a:br>
              <a:rPr lang="en-US" sz="1800" dirty="0"/>
            </a:br>
            <a:r>
              <a:rPr lang="en-US" sz="1800" dirty="0"/>
              <a:t>if her hand is in a cast. My mom must get a lot of rest.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 intend to help her get well. She will not have to ask </a:t>
            </a:r>
            <a:br>
              <a:rPr lang="en-US" sz="1800" dirty="0"/>
            </a:br>
            <a:r>
              <a:rPr lang="en-US" sz="1800" dirty="0"/>
              <a:t>me for help. I will insist that my mom get rest. I will </a:t>
            </a:r>
            <a:br>
              <a:rPr lang="en-US" sz="1800" dirty="0"/>
            </a:br>
            <a:r>
              <a:rPr lang="en-US" sz="1800" dirty="0"/>
              <a:t>help her with tasks.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528346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93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xmlns="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Passage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did the girl need to help her mom?</a:t>
            </a:r>
          </a:p>
          <a:p>
            <a:pPr marL="0" indent="0">
              <a:buNone/>
            </a:pPr>
            <a:r>
              <a:rPr lang="en-US" dirty="0"/>
              <a:t>	 The girl needed to help her mom because ________________.</a:t>
            </a:r>
          </a:p>
          <a:p>
            <a:pPr marL="0" indent="0">
              <a:buNone/>
            </a:pPr>
            <a:r>
              <a:rPr lang="en-US" b="1" dirty="0"/>
              <a:t>How will the girl help her mom?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/>
              <a:t> The girl will help her mom </a:t>
            </a:r>
            <a:r>
              <a:rPr lang="en-US" dirty="0" smtClean="0"/>
              <a:t>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50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(Passage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907688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Passage 3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95395"/>
            <a:ext cx="6528546" cy="461829"/>
          </a:xfrm>
        </p:spPr>
        <p:txBody>
          <a:bodyPr>
            <a:noAutofit/>
          </a:bodyPr>
          <a:lstStyle/>
          <a:p>
            <a:r>
              <a:rPr lang="en-US" sz="3200" b="1" dirty="0"/>
              <a:t>The Lost Mask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790202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 Rick has lost the mask he needs for his part in the school play. Let’s see if he locates the mask.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83200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“My mask is lost! Where did I put my mask?” Rick </a:t>
            </a:r>
            <a:br>
              <a:rPr lang="en-US" sz="1800" dirty="0"/>
            </a:br>
            <a:r>
              <a:rPr lang="en-US" sz="1800" dirty="0"/>
              <a:t>asks. “I cannot see where I put it last.”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Rick did not panic. He went on a hunt for the mask. </a:t>
            </a:r>
            <a:br>
              <a:rPr lang="en-US" sz="1800" dirty="0"/>
            </a:br>
            <a:r>
              <a:rPr lang="en-US" sz="1800" dirty="0"/>
              <a:t>He did not see the mask in the cabin.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At last, he bent down to look in his cat’s basket. </a:t>
            </a:r>
            <a:br>
              <a:rPr lang="en-US" sz="1800" dirty="0"/>
            </a:br>
            <a:r>
              <a:rPr lang="en-US" sz="1800" dirty="0"/>
              <a:t>The mask was in the cat’s basket. The cat had sat on it!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528346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24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xmlns="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Passage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was Rick’s problem?</a:t>
            </a:r>
          </a:p>
          <a:p>
            <a:pPr marL="0" indent="0">
              <a:buNone/>
            </a:pPr>
            <a:r>
              <a:rPr lang="en-US" dirty="0"/>
              <a:t>	 Rick’s problem was that ________________.</a:t>
            </a:r>
          </a:p>
          <a:p>
            <a:pPr marL="0" indent="0">
              <a:buNone/>
            </a:pPr>
            <a:r>
              <a:rPr lang="en-US" b="1" dirty="0"/>
              <a:t>Where was Rick’s lost mask?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/>
              <a:t> Rick’s lost mask was in </a:t>
            </a:r>
            <a:r>
              <a:rPr lang="en-US" dirty="0" smtClean="0"/>
              <a:t>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2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=""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pic>
        <p:nvPicPr>
          <p:cNvPr id="11" name="Picture 2" descr="A girl brings her mom a tray with a glass of water and a sandwich. Mom has a broken arm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141" y="952537"/>
            <a:ext cx="3152775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1048112" y="4195138"/>
            <a:ext cx="2442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Passage ______</a:t>
            </a:r>
          </a:p>
        </p:txBody>
      </p:sp>
      <p:pic>
        <p:nvPicPr>
          <p:cNvPr id="13" name="Picture 3" descr="Two men are sitting in a vehicle. They are driving and the front wheel hits something in the road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132" y="985345"/>
            <a:ext cx="3143250" cy="315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524676" y="4189966"/>
            <a:ext cx="2442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Passage ______</a:t>
            </a:r>
          </a:p>
        </p:txBody>
      </p:sp>
      <p:pic>
        <p:nvPicPr>
          <p:cNvPr id="15" name="Picture 4" descr="A cat jumps out of a bin filled with toys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7475" y="985345"/>
            <a:ext cx="3124200" cy="315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841351" y="4185489"/>
            <a:ext cx="2442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Passage ______</a:t>
            </a:r>
          </a:p>
        </p:txBody>
      </p:sp>
    </p:spTree>
    <p:extLst>
      <p:ext uri="{BB962C8B-B14F-4D97-AF65-F5344CB8AC3E}">
        <p14:creationId xmlns:p14="http://schemas.microsoft.com/office/powerpoint/2010/main" val="50577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(K)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56348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9543F16B-C36C-6273-8F2D-D630568C0278}"/>
              </a:ext>
            </a:extLst>
          </p:cNvPr>
          <p:cNvSpPr txBox="1"/>
          <p:nvPr/>
        </p:nvSpPr>
        <p:spPr>
          <a:xfrm>
            <a:off x="2455959" y="2332126"/>
            <a:ext cx="6462853" cy="56233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lamp		mend		lent		ask		rust</a:t>
            </a:r>
          </a:p>
        </p:txBody>
      </p:sp>
      <p:sp>
        <p:nvSpPr>
          <p:cNvPr id="31" name="Rounded Rectangle 30" title="Decorative">
            <a:extLst>
              <a:ext uri="{FF2B5EF4-FFF2-40B4-BE49-F238E27FC236}">
                <a16:creationId xmlns="" xmlns:a16="http://schemas.microsoft.com/office/drawing/2014/main" id="{3EFB8B34-B6CD-1B6E-34C2-933FF5C00F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2001520" y="2332125"/>
            <a:ext cx="6917292" cy="56233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000" y="310650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Ed will ________ the rip in the tent.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000" y="382616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Mom lit the gas ________.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000" y="446898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old tin can has ________.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000" y="513788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I will ________ Pam if I can sit on her hammock.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000" y="5802230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Anton ________ Jon his backpack.</a:t>
            </a:r>
          </a:p>
        </p:txBody>
      </p:sp>
    </p:spTree>
    <p:extLst>
      <p:ext uri="{BB962C8B-B14F-4D97-AF65-F5344CB8AC3E}">
        <p14:creationId xmlns:p14="http://schemas.microsoft.com/office/powerpoint/2010/main" val="36930375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="" xmlns:a16="http://schemas.microsoft.com/office/drawing/2014/main" id="{294A573A-9609-F41C-3D02-58E9F0ED648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— cont’d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9543F16B-C36C-6273-8F2D-D630568C0278}"/>
              </a:ext>
            </a:extLst>
          </p:cNvPr>
          <p:cNvSpPr txBox="1"/>
          <p:nvPr/>
        </p:nvSpPr>
        <p:spPr>
          <a:xfrm>
            <a:off x="2455960" y="1148686"/>
            <a:ext cx="5985180" cy="56233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rest		list		mask		lost		fast</a:t>
            </a:r>
          </a:p>
        </p:txBody>
      </p:sp>
      <p:sp>
        <p:nvSpPr>
          <p:cNvPr id="30" name="Rounded Rectangle 29" title="Decorative">
            <a:extLst>
              <a:ext uri="{FF2B5EF4-FFF2-40B4-BE49-F238E27FC236}">
                <a16:creationId xmlns="" xmlns:a16="http://schemas.microsoft.com/office/drawing/2014/main" id="{3EFB8B34-B6CD-1B6E-34C2-933FF5C00F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2001520" y="1148685"/>
            <a:ext cx="6439620" cy="62206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000" y="20079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Meg has a big red ________.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000" y="26846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 bus will not go ________.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000" y="34071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Jeff was sad when he ________ his mitt.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000" y="4123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The children sat down to ________.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000" y="48601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Beth has a ________ of the people in her school.</a:t>
            </a:r>
          </a:p>
        </p:txBody>
      </p:sp>
    </p:spTree>
    <p:extLst>
      <p:ext uri="{BB962C8B-B14F-4D97-AF65-F5344CB8AC3E}">
        <p14:creationId xmlns:p14="http://schemas.microsoft.com/office/powerpoint/2010/main" val="1613952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=""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</a:t>
            </a:r>
            <a:br>
              <a:rPr lang="en-US" dirty="0"/>
            </a:br>
            <a:r>
              <a:rPr lang="en-US" dirty="0"/>
              <a:t>with each picture.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hammock had a backrest.</a:t>
            </a:r>
            <a:endParaRPr lang="en-US" dirty="0"/>
          </a:p>
        </p:txBody>
      </p:sp>
      <p:pic>
        <p:nvPicPr>
          <p:cNvPr id="16" name="Picture 2" descr="A rag next to a light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5610" y="1829728"/>
            <a:ext cx="102870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I can polish the lamp.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red van went down the hill.</a:t>
            </a:r>
            <a:endParaRPr lang="en-US" dirty="0"/>
          </a:p>
        </p:txBody>
      </p:sp>
      <p:pic>
        <p:nvPicPr>
          <p:cNvPr id="18" name="Picture 3" descr="A girl outside of a vehicle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3904" y="3206527"/>
            <a:ext cx="139065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Kat can lock the red van.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Bill will rest on the cot.</a:t>
            </a:r>
            <a:endParaRPr lang="en-US" dirty="0"/>
          </a:p>
        </p:txBody>
      </p:sp>
      <p:pic>
        <p:nvPicPr>
          <p:cNvPr id="19" name="Picture 4" descr="A boy hands another boy his bag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291" y="4935331"/>
            <a:ext cx="1285875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6704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Bill will lend Sam his backpack.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(L)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Jill had on a mask.</a:t>
            </a:r>
            <a:endParaRPr lang="en-US" dirty="0"/>
          </a:p>
        </p:txBody>
      </p:sp>
      <p:pic>
        <p:nvPicPr>
          <p:cNvPr id="18" name="Picture 2" descr="A woman holds up something that covers her eye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1126" y="1028802"/>
            <a:ext cx="97155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Jill can run fast.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Nick lent Jen a tennis racket.</a:t>
            </a:r>
            <a:endParaRPr lang="en-US" dirty="0"/>
          </a:p>
        </p:txBody>
      </p:sp>
      <p:pic>
        <p:nvPicPr>
          <p:cNvPr id="21" name="Picture 3" descr="A man in a boat on the water. An aquatic animal jumps off his rod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5108" y="2377063"/>
            <a:ext cx="1971675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Nick lost the fish.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Mom will mend the sack.</a:t>
            </a:r>
            <a:endParaRPr lang="en-US" dirty="0"/>
          </a:p>
        </p:txBody>
      </p:sp>
      <p:pic>
        <p:nvPicPr>
          <p:cNvPr id="24" name="Picture 4" descr="A woman sews a piece of cloth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725" y="4076700"/>
            <a:ext cx="9906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Kim will get her neck wet.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=""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 can has rust.</a:t>
            </a:r>
            <a:endParaRPr lang="en-US" dirty="0"/>
          </a:p>
        </p:txBody>
      </p:sp>
      <p:pic>
        <p:nvPicPr>
          <p:cNvPr id="11" name="Picture 2" descr="A food container that has reddish-brown on it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6116" y="819727"/>
            <a:ext cx="742950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6" y="1276216"/>
            <a:ext cx="367398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mat has a lump.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Dad had a very big list.</a:t>
            </a:r>
            <a:endParaRPr lang="en-US" dirty="0"/>
          </a:p>
        </p:txBody>
      </p:sp>
      <p:pic>
        <p:nvPicPr>
          <p:cNvPr id="13" name="Picture 3" descr="A man carries a container of animals that live in water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6116" y="2272771"/>
            <a:ext cx="866775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Dad had a bucket of fish.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="" xmlns:a16="http://schemas.microsoft.com/office/drawing/2014/main" id="{2B4D2D30-831D-7DF2-5863-4C4C000048A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  <a:endParaRPr lang="en-US" b="1" u="sng" dirty="0"/>
          </a:p>
          <a:p>
            <a:pPr marL="914400" lvl="2" indent="0" defTabSz="457200">
              <a:buNone/>
            </a:pPr>
            <a:r>
              <a:rPr lang="nb-NO" b="1" dirty="0"/>
              <a:t>nest	task	send	sent	lamp</a:t>
            </a:r>
            <a:endParaRPr lang="en-US" b="1" dirty="0"/>
          </a:p>
          <a:p>
            <a:pPr lvl="1" defTabSz="457200"/>
            <a:r>
              <a:rPr lang="en-US" dirty="0"/>
              <a:t>r</a:t>
            </a:r>
            <a:r>
              <a:rPr lang="en-US" u="sng" dirty="0"/>
              <a:t>u</a:t>
            </a:r>
            <a:r>
              <a:rPr lang="en-US" dirty="0"/>
              <a:t>st		f</a:t>
            </a:r>
            <a:r>
              <a:rPr lang="en-US" u="sng" dirty="0"/>
              <a:t>a</a:t>
            </a:r>
            <a:r>
              <a:rPr lang="en-US" dirty="0"/>
              <a:t>st			b</a:t>
            </a:r>
            <a:r>
              <a:rPr lang="en-US" u="sng" dirty="0"/>
              <a:t>u</a:t>
            </a:r>
            <a:r>
              <a:rPr lang="en-US" dirty="0"/>
              <a:t>mp</a:t>
            </a:r>
          </a:p>
          <a:p>
            <a:pPr lvl="1" defTabSz="457200"/>
            <a:r>
              <a:rPr lang="en-US" dirty="0"/>
              <a:t>l</a:t>
            </a:r>
            <a:r>
              <a:rPr lang="en-US" u="sng" dirty="0"/>
              <a:t>e</a:t>
            </a:r>
            <a:r>
              <a:rPr lang="en-US" dirty="0"/>
              <a:t>nd		l</a:t>
            </a:r>
            <a:r>
              <a:rPr lang="en-US" u="sng" dirty="0"/>
              <a:t>e</a:t>
            </a:r>
            <a:r>
              <a:rPr lang="en-US" dirty="0"/>
              <a:t>nt			m</a:t>
            </a:r>
            <a:r>
              <a:rPr lang="en-US" u="sng" dirty="0"/>
              <a:t>a</a:t>
            </a:r>
            <a:r>
              <a:rPr lang="en-US" dirty="0"/>
              <a:t>sk</a:t>
            </a:r>
          </a:p>
          <a:p>
            <a:pPr lvl="1" defTabSz="457200"/>
            <a:r>
              <a:rPr lang="en-US" dirty="0"/>
              <a:t>l</a:t>
            </a:r>
            <a:r>
              <a:rPr lang="en-US" u="sng" dirty="0"/>
              <a:t>i</a:t>
            </a:r>
            <a:r>
              <a:rPr lang="en-US" dirty="0"/>
              <a:t>st			r</a:t>
            </a:r>
            <a:r>
              <a:rPr lang="en-US" u="sng" dirty="0"/>
              <a:t>e</a:t>
            </a:r>
            <a:r>
              <a:rPr lang="en-US" dirty="0"/>
              <a:t>st		l</a:t>
            </a:r>
            <a:r>
              <a:rPr lang="en-US" u="sng" dirty="0"/>
              <a:t>u</a:t>
            </a:r>
            <a:r>
              <a:rPr lang="en-US" dirty="0"/>
              <a:t>mp</a:t>
            </a:r>
          </a:p>
          <a:p>
            <a:pPr lvl="1" defTabSz="457200"/>
            <a:r>
              <a:rPr lang="en-US" dirty="0"/>
              <a:t>lost			mend		lamp</a:t>
            </a:r>
          </a:p>
          <a:p>
            <a:pPr lvl="1" defTabSz="457200"/>
            <a:r>
              <a:rPr lang="en-US" dirty="0"/>
              <a:t>hand		hint			ask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=""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=""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rust</a:t>
            </a:r>
          </a:p>
          <a:p>
            <a:r>
              <a:rPr lang="en-US" dirty="0"/>
              <a:t>must</a:t>
            </a:r>
          </a:p>
          <a:p>
            <a:r>
              <a:rPr lang="en-US" dirty="0"/>
              <a:t>dust</a:t>
            </a:r>
          </a:p>
          <a:p>
            <a:r>
              <a:rPr lang="en-US" dirty="0"/>
              <a:t>just</a:t>
            </a:r>
          </a:p>
          <a:p>
            <a:r>
              <a:rPr lang="en-US" dirty="0"/>
              <a:t>gust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=""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 dirty="0"/>
              <a:t>lend</a:t>
            </a:r>
          </a:p>
          <a:p>
            <a:r>
              <a:rPr lang="de-DE" dirty="0"/>
              <a:t>mend</a:t>
            </a:r>
          </a:p>
          <a:p>
            <a:r>
              <a:rPr lang="de-DE" dirty="0"/>
              <a:t>send</a:t>
            </a:r>
          </a:p>
          <a:p>
            <a:r>
              <a:rPr lang="de-DE" dirty="0"/>
              <a:t>bend</a:t>
            </a:r>
          </a:p>
          <a:p>
            <a:r>
              <a:rPr lang="de-DE" dirty="0"/>
              <a:t>tend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=""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de-DE" b="1" dirty="0"/>
              <a:t>bump</a:t>
            </a:r>
          </a:p>
          <a:p>
            <a:r>
              <a:rPr lang="de-DE" dirty="0"/>
              <a:t>lump</a:t>
            </a:r>
          </a:p>
          <a:p>
            <a:r>
              <a:rPr lang="de-DE" dirty="0"/>
              <a:t>jump</a:t>
            </a:r>
          </a:p>
          <a:p>
            <a:r>
              <a:rPr lang="de-DE" dirty="0"/>
              <a:t>dump</a:t>
            </a:r>
          </a:p>
          <a:p>
            <a:r>
              <a:rPr lang="de-DE" dirty="0"/>
              <a:t>pump</a:t>
            </a:r>
            <a:endParaRPr lang="nn-NO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AEBAF246-5E98-6FFD-E97E-38462FFFFC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EF9A83D5-A653-0990-28D7-53684854CA7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0C85DA66-176E-8415-DA6F-A563BB20E6C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="" xmlns:a16="http://schemas.microsoft.com/office/drawing/2014/main" id="{740381BB-ADDA-0105-04C6-942A5228D3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Words </a:t>
            </a:r>
            <a:r>
              <a:rPr lang="en-US" dirty="0"/>
              <a:t>Read a line of words. When your teacher gives a meaning, </a:t>
            </a:r>
            <a:br>
              <a:rPr lang="en-US" dirty="0"/>
            </a:br>
            <a:r>
              <a:rPr lang="en-US" dirty="0"/>
              <a:t>circle the correct word.</a:t>
            </a:r>
          </a:p>
          <a:p>
            <a:pPr lvl="1" defTabSz="457200"/>
            <a:r>
              <a:rPr lang="en-US" dirty="0"/>
              <a:t>wish		win			cash		cap</a:t>
            </a:r>
          </a:p>
          <a:p>
            <a:pPr lvl="1" defTabSz="457200"/>
            <a:r>
              <a:rPr lang="en-US" dirty="0"/>
              <a:t>sack		sock		set			toss</a:t>
            </a:r>
          </a:p>
          <a:p>
            <a:pPr lvl="1" defTabSz="457200"/>
            <a:r>
              <a:rPr lang="en-US" dirty="0"/>
              <a:t>with		yet			sad			dash</a:t>
            </a:r>
          </a:p>
          <a:p>
            <a:pPr lvl="1" defTabSz="457200"/>
            <a:r>
              <a:rPr lang="en-US" dirty="0"/>
              <a:t>fizz			fish			bath		bat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  <a:br>
              <a:rPr lang="en-US" dirty="0"/>
            </a:br>
            <a:r>
              <a:rPr lang="en-US" dirty="0"/>
              <a:t>insist	absent		fastness	backrest	intend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202266" y="5050303"/>
            <a:ext cx="22860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430867" y="5060074"/>
            <a:ext cx="42333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2566458" y="5055246"/>
            <a:ext cx="30374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2870200" y="5069342"/>
            <a:ext cx="52493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388485" y="5053478"/>
            <a:ext cx="49784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886326" y="5057922"/>
            <a:ext cx="57467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241256" y="5065543"/>
            <a:ext cx="59028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831540" y="5067629"/>
            <a:ext cx="48604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061325" y="5077943"/>
            <a:ext cx="21399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275321" y="5088650"/>
            <a:ext cx="57912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was		from		put			for			very</a:t>
            </a:r>
          </a:p>
          <a:p>
            <a:pPr marL="457200" lvl="1" indent="0" defTabSz="457200">
              <a:buNone/>
            </a:pPr>
            <a:r>
              <a:rPr lang="en-US" dirty="0"/>
              <a:t>work		her			where		said		people</a:t>
            </a:r>
          </a:p>
        </p:txBody>
      </p:sp>
    </p:spTree>
    <p:extLst>
      <p:ext uri="{BB962C8B-B14F-4D97-AF65-F5344CB8AC3E}">
        <p14:creationId xmlns:p14="http://schemas.microsoft.com/office/powerpoint/2010/main" val="197262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Sentences</a:t>
            </a:r>
            <a:r>
              <a:rPr lang="en-US" b="1" dirty="0"/>
              <a:t> </a:t>
            </a:r>
            <a:r>
              <a:rPr lang="en-US" dirty="0"/>
              <a:t>Read the sentences with phrasing.</a:t>
            </a:r>
          </a:p>
          <a:p>
            <a:pPr lvl="1"/>
            <a:r>
              <a:rPr lang="en-US" dirty="0" err="1"/>
              <a:t>Jenn</a:t>
            </a:r>
            <a:r>
              <a:rPr lang="en-US" dirty="0"/>
              <a:t> put the list on the desk.</a:t>
            </a:r>
          </a:p>
          <a:p>
            <a:pPr lvl="1"/>
            <a:r>
              <a:rPr lang="en-US" dirty="0"/>
              <a:t>Meg was absent from school.</a:t>
            </a:r>
          </a:p>
          <a:p>
            <a:pPr lvl="1"/>
            <a:r>
              <a:rPr lang="en-US" dirty="0"/>
              <a:t>Where did the fox sit down to rest?</a:t>
            </a:r>
          </a:p>
          <a:p>
            <a:pPr lvl="1"/>
            <a:r>
              <a:rPr lang="en-US" dirty="0" err="1"/>
              <a:t>Viv</a:t>
            </a:r>
            <a:r>
              <a:rPr lang="en-US" dirty="0"/>
              <a:t> will ask her dad to work on a map with her.</a:t>
            </a:r>
          </a:p>
          <a:p>
            <a:pPr lvl="1"/>
            <a:r>
              <a:rPr lang="en-US" dirty="0"/>
              <a:t>Jeff said he lost his hat when he was at the picnic.</a:t>
            </a:r>
          </a:p>
        </p:txBody>
      </p:sp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81446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154.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(Passage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Text</a:t>
            </a:r>
            <a:r>
              <a:rPr lang="en-US" b="1" dirty="0"/>
              <a:t> </a:t>
            </a:r>
            <a:r>
              <a:rPr lang="en-US" dirty="0"/>
              <a:t>Read each passage. Answer your teacher’s questions </a:t>
            </a:r>
            <a:br>
              <a:rPr lang="en-US" dirty="0"/>
            </a:br>
            <a:r>
              <a:rPr lang="en-US" dirty="0"/>
              <a:t>and select the picture that goes with each passage.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72893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Passage 1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260600"/>
            <a:ext cx="6528546" cy="461829"/>
          </a:xfrm>
        </p:spPr>
        <p:txBody>
          <a:bodyPr>
            <a:noAutofit/>
          </a:bodyPr>
          <a:lstStyle/>
          <a:p>
            <a:r>
              <a:rPr lang="en-US" sz="3200" b="1" dirty="0"/>
              <a:t>The Big Bump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789275"/>
            <a:ext cx="6667380" cy="75825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 Max and Gus were on their way to the campground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for a weekend adventure when an accident occurred. Let’s find out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what happened.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738847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Max and Gus sat in a van. “I am lost,” Max said. </a:t>
            </a:r>
            <a:br>
              <a:rPr lang="en-US" sz="1800" dirty="0"/>
            </a:br>
            <a:r>
              <a:rPr lang="en-US" sz="1800" dirty="0"/>
              <a:t>“Where will we camp?”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Gus said, “Let’s go west. We will pass a big tent.”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Max went west in the van. He saw the big tent, but </a:t>
            </a:r>
            <a:br>
              <a:rPr lang="en-US" sz="1800" dirty="0"/>
            </a:br>
            <a:r>
              <a:rPr lang="en-US" sz="1800" dirty="0"/>
              <a:t>he did not see the big bump. Max went fast and hit the </a:t>
            </a:r>
            <a:br>
              <a:rPr lang="en-US" sz="1800" dirty="0"/>
            </a:br>
            <a:r>
              <a:rPr lang="en-US" sz="1800" dirty="0"/>
              <a:t>bump. He put a big dent in a hubcap.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493551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14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xmlns="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Passage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did Max have an accident on the way to the campground?</a:t>
            </a:r>
          </a:p>
          <a:p>
            <a:pPr marL="0" indent="0">
              <a:buNone/>
            </a:pPr>
            <a:r>
              <a:rPr lang="en-US" dirty="0"/>
              <a:t>	 Max had an accident because ________________.</a:t>
            </a:r>
          </a:p>
          <a:p>
            <a:pPr marL="0" indent="0">
              <a:buNone/>
            </a:pPr>
            <a:r>
              <a:rPr lang="en-US" b="1" dirty="0"/>
              <a:t>What happened to the van’s hubcap?</a:t>
            </a:r>
          </a:p>
          <a:p>
            <a:pPr marL="0" indent="0">
              <a:buNone/>
            </a:pPr>
            <a:r>
              <a:rPr lang="en-US" dirty="0"/>
              <a:t>	 The van’s hubcap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45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031d766f-b14e-4c0e-af7a-21ee3738300f"/>
    <ds:schemaRef ds:uri="7849a367-8f54-4d0d-a4b3-4164021566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0848F4-CFBE-4D44-8F09-2DE86F556CE4}"/>
</file>

<file path=docProps/app.xml><?xml version="1.0" encoding="utf-8"?>
<Properties xmlns="http://schemas.openxmlformats.org/officeDocument/2006/extended-properties" xmlns:vt="http://schemas.openxmlformats.org/officeDocument/2006/docPropsVTypes">
  <TotalTime>65860</TotalTime>
  <Words>501</Words>
  <Application>Microsoft Office PowerPoint</Application>
  <PresentationFormat>Custom</PresentationFormat>
  <Paragraphs>192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Say Sounds (A–B)</vt:lpstr>
      <vt:lpstr>Read Words (C) </vt:lpstr>
      <vt:lpstr>Read Words (D) </vt:lpstr>
      <vt:lpstr>Read Words (E–F) </vt:lpstr>
      <vt:lpstr>Read Words (G) </vt:lpstr>
      <vt:lpstr>Read Sentences (H) </vt:lpstr>
      <vt:lpstr>Spell Words (I) </vt:lpstr>
      <vt:lpstr>Decodable Text (Passage 1) </vt:lpstr>
      <vt:lpstr>Comprehension Questions Passage 1</vt:lpstr>
      <vt:lpstr>Decodable Text (Passage 2) </vt:lpstr>
      <vt:lpstr>Comprehension Questions Passage 2</vt:lpstr>
      <vt:lpstr>Decodable Text (Passage 3) </vt:lpstr>
      <vt:lpstr>Comprehension Questions Passage 3</vt:lpstr>
      <vt:lpstr>Picture Match</vt:lpstr>
      <vt:lpstr>Independent Practice (K) </vt:lpstr>
      <vt:lpstr>Independent Practice (K) — cont’d</vt:lpstr>
      <vt:lpstr>Independent Practice (L)</vt:lpstr>
      <vt:lpstr>Independent Practice (L) — cont’d </vt:lpstr>
      <vt:lpstr>Independent Practice (L) — cont’d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Simon and Sons</cp:lastModifiedBy>
  <cp:revision>2111</cp:revision>
  <dcterms:created xsi:type="dcterms:W3CDTF">2023-03-21T18:49:30Z</dcterms:created>
  <dcterms:modified xsi:type="dcterms:W3CDTF">2024-02-10T04:58:51Z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