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7"/>
  </p:notesMasterIdLst>
  <p:handoutMasterIdLst>
    <p:handoutMasterId r:id="rId28"/>
  </p:handoutMasterIdLst>
  <p:sldIdLst>
    <p:sldId id="265" r:id="rId5"/>
    <p:sldId id="282" r:id="rId6"/>
    <p:sldId id="270" r:id="rId7"/>
    <p:sldId id="297" r:id="rId8"/>
    <p:sldId id="283" r:id="rId9"/>
    <p:sldId id="298" r:id="rId10"/>
    <p:sldId id="266" r:id="rId11"/>
    <p:sldId id="316" r:id="rId12"/>
    <p:sldId id="379" r:id="rId13"/>
    <p:sldId id="321" r:id="rId14"/>
    <p:sldId id="317" r:id="rId15"/>
    <p:sldId id="365" r:id="rId16"/>
    <p:sldId id="322" r:id="rId17"/>
    <p:sldId id="328" r:id="rId18"/>
    <p:sldId id="323" r:id="rId19"/>
    <p:sldId id="302" r:id="rId20"/>
    <p:sldId id="303" r:id="rId21"/>
    <p:sldId id="371" r:id="rId22"/>
    <p:sldId id="380" r:id="rId23"/>
    <p:sldId id="307" r:id="rId24"/>
    <p:sldId id="378" r:id="rId25"/>
    <p:sldId id="376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008" autoAdjust="0"/>
    <p:restoredTop sz="86372"/>
  </p:normalViewPr>
  <p:slideViewPr>
    <p:cSldViewPr snapToGrid="0">
      <p:cViewPr varScale="1">
        <p:scale>
          <a:sx n="159" d="100"/>
          <a:sy n="159" d="100"/>
        </p:scale>
        <p:origin x="1808" y="184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-126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2/22/24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2/22/24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6543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00438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778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4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359804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72677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4332625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1953160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687600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9 Lesson 25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5" r:id="rId13"/>
    <p:sldLayoutId id="2147483666" r:id="rId14"/>
    <p:sldLayoutId id="2147483672" r:id="rId15"/>
    <p:sldLayoutId id="2147483674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149641"/>
          </a:xfrm>
        </p:spPr>
        <p:txBody>
          <a:bodyPr>
            <a:noAutofit/>
          </a:bodyPr>
          <a:lstStyle/>
          <a:p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lvl="1" defTabSz="457200"/>
            <a:r>
              <a:rPr lang="fr-FR" dirty="0" err="1"/>
              <a:t>igh</a:t>
            </a:r>
            <a:r>
              <a:rPr lang="fr-FR" dirty="0"/>
              <a:t>		</a:t>
            </a:r>
            <a:r>
              <a:rPr lang="fr-FR" dirty="0" err="1"/>
              <a:t>ir</a:t>
            </a:r>
            <a:r>
              <a:rPr lang="fr-FR" dirty="0"/>
              <a:t>			</a:t>
            </a:r>
            <a:r>
              <a:rPr lang="fr-FR" dirty="0" err="1"/>
              <a:t>kn</a:t>
            </a:r>
            <a:r>
              <a:rPr lang="fr-FR" dirty="0"/>
              <a:t>		ai</a:t>
            </a:r>
          </a:p>
          <a:p>
            <a:pPr lvl="1" defTabSz="457200"/>
            <a:r>
              <a:rPr lang="fr-FR" dirty="0" err="1"/>
              <a:t>qu</a:t>
            </a:r>
            <a:r>
              <a:rPr lang="fr-FR" dirty="0"/>
              <a:t>		or			au		</a:t>
            </a:r>
            <a:r>
              <a:rPr lang="fr-FR" dirty="0" err="1"/>
              <a:t>tch</a:t>
            </a:r>
            <a:endParaRPr lang="fr-FR" dirty="0"/>
          </a:p>
          <a:p>
            <a:pPr lvl="1" defTabSz="457200"/>
            <a:r>
              <a:rPr lang="fr-FR" dirty="0" err="1"/>
              <a:t>aw</a:t>
            </a:r>
            <a:r>
              <a:rPr lang="fr-FR" dirty="0"/>
              <a:t>		</a:t>
            </a:r>
            <a:r>
              <a:rPr lang="fr-FR" dirty="0" err="1"/>
              <a:t>ow</a:t>
            </a:r>
            <a:r>
              <a:rPr lang="fr-FR" dirty="0"/>
              <a:t>			</a:t>
            </a:r>
            <a:r>
              <a:rPr lang="fr-FR" dirty="0" err="1"/>
              <a:t>ee</a:t>
            </a:r>
            <a:r>
              <a:rPr lang="fr-FR" dirty="0"/>
              <a:t>		</a:t>
            </a:r>
            <a:r>
              <a:rPr lang="fr-FR" dirty="0" err="1"/>
              <a:t>oi</a:t>
            </a:r>
            <a:endParaRPr lang="fr-FR" dirty="0"/>
          </a:p>
          <a:p>
            <a:pPr lvl="1" defTabSz="457200"/>
            <a:r>
              <a:rPr lang="fr-FR" dirty="0" err="1"/>
              <a:t>ew</a:t>
            </a:r>
            <a:r>
              <a:rPr lang="fr-FR" dirty="0"/>
              <a:t>		</a:t>
            </a:r>
            <a:r>
              <a:rPr lang="fr-FR" dirty="0" err="1"/>
              <a:t>dge</a:t>
            </a:r>
            <a:r>
              <a:rPr lang="fr-FR" dirty="0"/>
              <a:t>		</a:t>
            </a:r>
            <a:r>
              <a:rPr lang="fr-FR" dirty="0" err="1"/>
              <a:t>oo</a:t>
            </a:r>
            <a:r>
              <a:rPr lang="fr-FR" dirty="0"/>
              <a:t>		</a:t>
            </a:r>
            <a:r>
              <a:rPr lang="fr-FR" dirty="0" err="1"/>
              <a:t>ar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1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10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Why was Jane Addams lucky as a child?</a:t>
            </a:r>
          </a:p>
          <a:p>
            <a:pPr marL="0" indent="0">
              <a:buNone/>
            </a:pPr>
            <a:r>
              <a:rPr lang="en-US" dirty="0"/>
              <a:t>	 Jane Addams was lucky as a child because ________________.</a:t>
            </a:r>
          </a:p>
          <a:p>
            <a:pPr marL="0" indent="0">
              <a:buNone/>
            </a:pPr>
            <a:r>
              <a:rPr lang="en-US" b="1" dirty="0"/>
              <a:t>What upset Jane as a child?</a:t>
            </a:r>
          </a:p>
          <a:p>
            <a:pPr marL="0" indent="0">
              <a:buNone/>
            </a:pPr>
            <a:r>
              <a:rPr lang="en-US" dirty="0"/>
              <a:t>	 Jane was upset when ________________.</a:t>
            </a:r>
          </a:p>
          <a:p>
            <a:pPr marL="0" indent="0">
              <a:buNone/>
            </a:pPr>
            <a:r>
              <a:rPr lang="en-US" b="1" dirty="0"/>
              <a:t>What did Jane decide she would do when she grew up?</a:t>
            </a:r>
          </a:p>
          <a:p>
            <a:pPr marL="0" indent="0">
              <a:buNone/>
            </a:pPr>
            <a:r>
              <a:rPr lang="en-US" dirty="0"/>
              <a:t>	 Jane decided she would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2840195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19570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483769"/>
            <a:ext cx="6871807" cy="590837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 Although Jane was born into a wealthy family, there </a:t>
            </a:r>
            <a:br>
              <a:rPr lang="en-US" sz="1600" dirty="0"/>
            </a:br>
            <a:r>
              <a:rPr lang="en-US" sz="1600" dirty="0"/>
              <a:t>were other hardships that she had to overcome.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145637"/>
            <a:ext cx="6528547" cy="3950365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Jane’s mother had passed away when Jane was just two. </a:t>
            </a:r>
            <a:br>
              <a:rPr lang="en-US" sz="1800" dirty="0"/>
            </a:br>
            <a:r>
              <a:rPr lang="en-US" sz="1800" dirty="0"/>
              <a:t>Six years later, her father wed another woman and Jane got </a:t>
            </a:r>
            <a:br>
              <a:rPr lang="en-US" sz="1800" dirty="0"/>
            </a:br>
            <a:r>
              <a:rPr lang="en-US" sz="1800" dirty="0"/>
              <a:t>a new stepmother and two stepbrothers all at the same time. </a:t>
            </a:r>
            <a:br>
              <a:rPr lang="en-US" sz="1800" dirty="0"/>
            </a:br>
            <a:r>
              <a:rPr lang="en-US" sz="1800" dirty="0"/>
              <a:t>She became close to one of her stepbrothers who was about </a:t>
            </a:r>
            <a:br>
              <a:rPr lang="en-US" sz="1800" dirty="0"/>
            </a:br>
            <a:r>
              <a:rPr lang="en-US" sz="1800" dirty="0"/>
              <a:t>the same age as she was.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Later on, Jane went to college, something that few </a:t>
            </a:r>
            <a:br>
              <a:rPr lang="en-US" sz="1800" dirty="0"/>
            </a:br>
            <a:r>
              <a:rPr lang="en-US" sz="1800" dirty="0"/>
              <a:t>women did in those days. She wanted to become a doctor. </a:t>
            </a:r>
            <a:br>
              <a:rPr lang="en-US" sz="1800" dirty="0"/>
            </a:br>
            <a:r>
              <a:rPr lang="en-US" sz="1800" dirty="0"/>
              <a:t>It would be a good way to help people. Jane did get a college </a:t>
            </a:r>
            <a:br>
              <a:rPr lang="en-US" sz="1800" dirty="0"/>
            </a:br>
            <a:r>
              <a:rPr lang="en-US" sz="1800" dirty="0"/>
              <a:t>education. But she did not become a doctor. Why? She had </a:t>
            </a:r>
            <a:br>
              <a:rPr lang="en-US" sz="1800" dirty="0"/>
            </a:br>
            <a:endParaRPr lang="en-US" sz="180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176738"/>
            <a:ext cx="598579" cy="3879935"/>
          </a:xfrm>
        </p:spPr>
        <p:txBody>
          <a:bodyPr>
            <a:noAutofit/>
          </a:bodyPr>
          <a:lstStyle/>
          <a:p>
            <a:r>
              <a:rPr lang="en-US" dirty="0"/>
              <a:t>116</a:t>
            </a:r>
          </a:p>
          <a:p>
            <a:r>
              <a:rPr lang="en-US" dirty="0"/>
              <a:t>126</a:t>
            </a:r>
          </a:p>
          <a:p>
            <a:r>
              <a:rPr lang="en-US" dirty="0"/>
              <a:t>137</a:t>
            </a:r>
          </a:p>
          <a:p>
            <a:r>
              <a:rPr lang="en-US" dirty="0"/>
              <a:t>148</a:t>
            </a:r>
          </a:p>
          <a:p>
            <a:r>
              <a:rPr lang="en-US" dirty="0"/>
              <a:t>159</a:t>
            </a:r>
          </a:p>
          <a:p>
            <a:r>
              <a:rPr lang="en-US" dirty="0"/>
              <a:t>165</a:t>
            </a:r>
          </a:p>
          <a:p>
            <a:r>
              <a:rPr lang="en-US" dirty="0"/>
              <a:t>174</a:t>
            </a:r>
          </a:p>
          <a:p>
            <a:r>
              <a:rPr lang="en-US" dirty="0"/>
              <a:t>185</a:t>
            </a:r>
          </a:p>
          <a:p>
            <a:r>
              <a:rPr lang="en-US" dirty="0"/>
              <a:t>199</a:t>
            </a:r>
          </a:p>
        </p:txBody>
      </p:sp>
    </p:spTree>
    <p:extLst>
      <p:ext uri="{BB962C8B-B14F-4D97-AF65-F5344CB8AC3E}">
        <p14:creationId xmlns:p14="http://schemas.microsoft.com/office/powerpoint/2010/main" val="3235803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Informative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2)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31295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</a:t>
            </a:r>
            <a:r>
              <a:rPr lang="en-US" b="1" dirty="0"/>
              <a:t>2 continued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317546"/>
            <a:ext cx="6528547" cy="3765732"/>
          </a:xfrm>
        </p:spPr>
        <p:txBody>
          <a:bodyPr>
            <a:noAutofit/>
          </a:bodyPr>
          <a:lstStyle/>
          <a:p>
            <a:pPr marL="0" indent="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very bad problems with her back and had to stay in bed for a </a:t>
            </a:r>
            <a:br>
              <a:rPr lang="en-US" sz="1800" dirty="0"/>
            </a:br>
            <a:r>
              <a:rPr lang="en-US" sz="1800" dirty="0"/>
              <a:t>long time. That prevented her from getting more schooling. </a:t>
            </a:r>
            <a:br>
              <a:rPr lang="en-US" sz="1800" dirty="0"/>
            </a:br>
            <a:r>
              <a:rPr lang="en-US" sz="1800" dirty="0"/>
              <a:t>However, even if her dream of being a doctor was out of </a:t>
            </a:r>
            <a:br>
              <a:rPr lang="en-US" sz="1800" dirty="0"/>
            </a:br>
            <a:r>
              <a:rPr lang="en-US" sz="1800" dirty="0"/>
              <a:t>reach, Jane still had the urge to help people. She only had to </a:t>
            </a:r>
            <a:br>
              <a:rPr lang="en-US" sz="1800" dirty="0"/>
            </a:br>
            <a:r>
              <a:rPr lang="en-US" sz="1800" dirty="0"/>
              <a:t>decide how.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308261"/>
            <a:ext cx="598579" cy="3781448"/>
          </a:xfrm>
        </p:spPr>
        <p:txBody>
          <a:bodyPr>
            <a:noAutofit/>
          </a:bodyPr>
          <a:lstStyle/>
          <a:p>
            <a:r>
              <a:rPr lang="en-US" dirty="0"/>
              <a:t>210</a:t>
            </a:r>
          </a:p>
          <a:p>
            <a:r>
              <a:rPr lang="en-US" dirty="0"/>
              <a:t>224</a:t>
            </a:r>
          </a:p>
          <a:p>
            <a:r>
              <a:rPr lang="en-US" dirty="0"/>
              <a:t>233</a:t>
            </a:r>
          </a:p>
          <a:p>
            <a:r>
              <a:rPr lang="en-US" dirty="0"/>
              <a:t>245</a:t>
            </a:r>
          </a:p>
          <a:p>
            <a:r>
              <a:rPr lang="en-US" dirty="0"/>
              <a:t>258</a:t>
            </a:r>
          </a:p>
        </p:txBody>
      </p:sp>
    </p:spTree>
    <p:extLst>
      <p:ext uri="{BB962C8B-B14F-4D97-AF65-F5344CB8AC3E}">
        <p14:creationId xmlns:p14="http://schemas.microsoft.com/office/powerpoint/2010/main" val="5694371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2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13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did Jane do that most women did not do in those days?</a:t>
            </a:r>
          </a:p>
          <a:p>
            <a:pPr marL="0" indent="0">
              <a:buNone/>
            </a:pPr>
            <a:r>
              <a:rPr lang="en-US" dirty="0"/>
              <a:t>	 Unlike most women in those days, Jane ________________.</a:t>
            </a:r>
          </a:p>
          <a:p>
            <a:pPr marL="0" indent="0">
              <a:buNone/>
            </a:pPr>
            <a:r>
              <a:rPr lang="en-US" b="1" dirty="0"/>
              <a:t>Why did Jane have to change her plan to be a doctor?</a:t>
            </a:r>
          </a:p>
          <a:p>
            <a:pPr marL="0" indent="0">
              <a:buNone/>
            </a:pPr>
            <a:r>
              <a:rPr lang="en-US" dirty="0"/>
              <a:t>	 Jane had to change her plan to be a doctor because of ________________.</a:t>
            </a:r>
          </a:p>
          <a:p>
            <a:pPr marL="0" indent="0">
              <a:buNone/>
            </a:pPr>
            <a:r>
              <a:rPr lang="en-US" b="1" dirty="0"/>
              <a:t>What problem did Jane have when she changed her plan?</a:t>
            </a:r>
          </a:p>
          <a:p>
            <a:pPr marL="0" indent="0">
              <a:buNone/>
            </a:pPr>
            <a:r>
              <a:rPr lang="en-US" dirty="0"/>
              <a:t>	 The problem Jane had was that she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5050297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97216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334442"/>
            <a:ext cx="6842309" cy="63723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 Read on to discover how a trip to London, England, </a:t>
            </a:r>
            <a:br>
              <a:rPr lang="en-US" sz="1600" dirty="0"/>
            </a:br>
            <a:r>
              <a:rPr lang="en-US" sz="1600" dirty="0"/>
              <a:t>helped Addams decide what to do.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027421"/>
            <a:ext cx="6528547" cy="4257851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When Addams was feeling better, she made a trip to </a:t>
            </a:r>
            <a:br>
              <a:rPr lang="en-US" sz="1800" dirty="0"/>
            </a:br>
            <a:r>
              <a:rPr lang="en-US" sz="1800" dirty="0"/>
              <a:t>London with Ellen Starr, a college friend. While the two </a:t>
            </a:r>
            <a:br>
              <a:rPr lang="en-US" sz="1800" dirty="0"/>
            </a:br>
            <a:r>
              <a:rPr lang="en-US" sz="1800" dirty="0"/>
              <a:t>women were there, they went to visit Toynbee Hall, a </a:t>
            </a:r>
            <a:br>
              <a:rPr lang="en-US" sz="1800" dirty="0"/>
            </a:br>
            <a:r>
              <a:rPr lang="en-US" sz="1800" b="1" dirty="0"/>
              <a:t>settlement house</a:t>
            </a:r>
            <a:r>
              <a:rPr lang="en-US" sz="1800" dirty="0"/>
              <a:t> where homeless or hungry people could go </a:t>
            </a:r>
            <a:br>
              <a:rPr lang="en-US" sz="1800" dirty="0"/>
            </a:br>
            <a:r>
              <a:rPr lang="en-US" sz="1800" dirty="0"/>
              <a:t>for help. Addams saw many good things going on at Toynbee </a:t>
            </a:r>
            <a:br>
              <a:rPr lang="en-US" sz="1800" dirty="0"/>
            </a:br>
            <a:r>
              <a:rPr lang="en-US" sz="1800" dirty="0"/>
              <a:t>Hall. At last, she saw how she could help people who had </a:t>
            </a:r>
            <a:br>
              <a:rPr lang="en-US" sz="1800" dirty="0"/>
            </a:br>
            <a:r>
              <a:rPr lang="en-US" sz="1800" dirty="0"/>
              <a:t>hard lives.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Addams wanted to start her own settlement house </a:t>
            </a:r>
            <a:br>
              <a:rPr lang="en-US" sz="1800" dirty="0"/>
            </a:br>
            <a:r>
              <a:rPr lang="en-US" sz="1800" dirty="0"/>
              <a:t>in the U.S. Starr said she would like to help. So when the </a:t>
            </a:r>
            <a:br>
              <a:rPr lang="en-US" sz="1800" dirty="0"/>
            </a:br>
            <a:r>
              <a:rPr lang="en-US" sz="1800" dirty="0"/>
              <a:t>two women returned home, they began to plan their own </a:t>
            </a:r>
            <a:br>
              <a:rPr lang="en-US" sz="1800" dirty="0"/>
            </a:br>
            <a:r>
              <a:rPr lang="en-US" sz="1800" dirty="0"/>
              <a:t>settlement house, a place for people who needed a helping </a:t>
            </a:r>
            <a:br>
              <a:rPr lang="en-US" sz="1800" dirty="0"/>
            </a:br>
            <a:r>
              <a:rPr lang="en-US" sz="1800" dirty="0"/>
              <a:t>hand. Addams wanted to help change lives.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020836"/>
            <a:ext cx="598579" cy="4163656"/>
          </a:xfrm>
        </p:spPr>
        <p:txBody>
          <a:bodyPr>
            <a:noAutofit/>
          </a:bodyPr>
          <a:lstStyle/>
          <a:p>
            <a:r>
              <a:rPr lang="en-US" dirty="0"/>
              <a:t>260</a:t>
            </a:r>
          </a:p>
          <a:p>
            <a:r>
              <a:rPr lang="en-US" dirty="0"/>
              <a:t>270</a:t>
            </a:r>
          </a:p>
          <a:p>
            <a:r>
              <a:rPr lang="en-US" dirty="0"/>
              <a:t>280</a:t>
            </a:r>
          </a:p>
          <a:p>
            <a:r>
              <a:rPr lang="en-US" dirty="0"/>
              <a:t>290</a:t>
            </a:r>
          </a:p>
          <a:p>
            <a:r>
              <a:rPr lang="en-US" dirty="0"/>
              <a:t>299</a:t>
            </a:r>
          </a:p>
          <a:p>
            <a:r>
              <a:rPr lang="en-US" dirty="0"/>
              <a:t>310</a:t>
            </a:r>
          </a:p>
          <a:p>
            <a:r>
              <a:rPr lang="en-US" dirty="0"/>
              <a:t>322</a:t>
            </a:r>
          </a:p>
          <a:p>
            <a:r>
              <a:rPr lang="en-US" dirty="0"/>
              <a:t>324</a:t>
            </a:r>
          </a:p>
          <a:p>
            <a:r>
              <a:rPr lang="en-US" dirty="0"/>
              <a:t>332</a:t>
            </a:r>
          </a:p>
          <a:p>
            <a:r>
              <a:rPr lang="en-US" dirty="0"/>
              <a:t>345</a:t>
            </a:r>
          </a:p>
          <a:p>
            <a:r>
              <a:rPr lang="en-US" dirty="0"/>
              <a:t>355</a:t>
            </a:r>
          </a:p>
          <a:p>
            <a:r>
              <a:rPr lang="en-US" dirty="0"/>
              <a:t>365</a:t>
            </a:r>
          </a:p>
          <a:p>
            <a:r>
              <a:rPr lang="en-US" dirty="0"/>
              <a:t>372</a:t>
            </a:r>
          </a:p>
        </p:txBody>
      </p:sp>
    </p:spTree>
    <p:extLst>
      <p:ext uri="{BB962C8B-B14F-4D97-AF65-F5344CB8AC3E}">
        <p14:creationId xmlns:p14="http://schemas.microsoft.com/office/powerpoint/2010/main" val="37167579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3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15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did Addams and Starr learn about Toynbee Hall?</a:t>
            </a:r>
          </a:p>
          <a:p>
            <a:pPr marL="0" indent="0">
              <a:buNone/>
            </a:pPr>
            <a:r>
              <a:rPr lang="en-US" dirty="0"/>
              <a:t>	 They learned that Toynbee Hall was ________________.</a:t>
            </a:r>
          </a:p>
          <a:p>
            <a:pPr marL="0" indent="0">
              <a:buNone/>
            </a:pPr>
            <a:r>
              <a:rPr lang="en-US" b="1" dirty="0"/>
              <a:t>What did the visit to Toynbee Hall show Addams?</a:t>
            </a:r>
          </a:p>
          <a:p>
            <a:pPr marL="0" indent="0">
              <a:buNone/>
            </a:pPr>
            <a:r>
              <a:rPr lang="en-US" dirty="0"/>
              <a:t>	 The visit to Toynbee Hall showed Addams that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2096296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16</a:t>
            </a:fld>
            <a:endParaRPr lang="en-US"/>
          </a:p>
        </p:txBody>
      </p:sp>
      <p:pic>
        <p:nvPicPr>
          <p:cNvPr id="11" name="Picture 10" descr="Jane and a man are in an open carriage, seeing kids playing on the street.&#10;">
            <a:extLst>
              <a:ext uri="{FF2B5EF4-FFF2-40B4-BE49-F238E27FC236}">
                <a16:creationId xmlns:a16="http://schemas.microsoft.com/office/drawing/2014/main" id="{7EFE8071-94F1-4868-8010-63E14A2BE2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838" y="2561786"/>
            <a:ext cx="2896004" cy="2905530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566652" y="5553765"/>
            <a:ext cx="318135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4" name="Picture 13" descr="Two women are standing side-by-side in front of the houses.&#10;">
            <a:extLst>
              <a:ext uri="{FF2B5EF4-FFF2-40B4-BE49-F238E27FC236}">
                <a16:creationId xmlns:a16="http://schemas.microsoft.com/office/drawing/2014/main" id="{EECDEC04-2D24-4B9D-B88B-4BB0FD5DFF4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5262" y="2533207"/>
            <a:ext cx="2934109" cy="2934109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19714" y="5548593"/>
            <a:ext cx="30652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6" name="Picture 15" descr="Jane is lying in bed and reading a book.&#10;">
            <a:extLst>
              <a:ext uri="{FF2B5EF4-FFF2-40B4-BE49-F238E27FC236}">
                <a16:creationId xmlns:a16="http://schemas.microsoft.com/office/drawing/2014/main" id="{0307352D-B31C-4795-9893-CF99589AFA8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49428" y="2519576"/>
            <a:ext cx="2934109" cy="2943636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544116"/>
            <a:ext cx="31623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</p:spTree>
    <p:extLst>
      <p:ext uri="{BB962C8B-B14F-4D97-AF65-F5344CB8AC3E}">
        <p14:creationId xmlns:p14="http://schemas.microsoft.com/office/powerpoint/2010/main" val="22229250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8" y="1789805"/>
            <a:ext cx="10191751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/>
              <a:t>Text Comprehension </a:t>
            </a:r>
            <a:r>
              <a:rPr lang="en-US" dirty="0"/>
              <a:t>Read each question. Think of the answer or look back </a:t>
            </a:r>
            <a:br>
              <a:rPr lang="en-US" dirty="0"/>
            </a:br>
            <a:r>
              <a:rPr lang="en-US" dirty="0"/>
              <a:t>at the text. Fill in the blank. Be sure the sentence makes sense.</a:t>
            </a:r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2802461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2674953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008609"/>
            <a:ext cx="10363200" cy="332049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was Jane Addams lucky as a child?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Jane Addams was lucky as a child because 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upset Jane as a child?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As a child, Jane was upset when she 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4082471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1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95108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Jane decide she would do when she grew up?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Jane decided she would 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3433146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Jane do that most women did not do in those days?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Unlike most women in those days, Jane 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Jane have to change her plan to be a doctor?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Jane had to change her plan because of 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problem did Jane have when she changed her plan?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problem Jane had was that she 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187623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(B)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2"/>
            </a:pPr>
            <a:r>
              <a:rPr lang="en-US" b="1" dirty="0"/>
              <a:t>New Words </a:t>
            </a:r>
            <a:r>
              <a:rPr lang="en-US" dirty="0"/>
              <a:t>Look at the letter that follows </a:t>
            </a:r>
            <a:r>
              <a:rPr lang="en-US" i="1" dirty="0"/>
              <a:t>g</a:t>
            </a:r>
            <a:r>
              <a:rPr lang="en-US" dirty="0"/>
              <a:t>. Say the sound for </a:t>
            </a:r>
            <a:r>
              <a:rPr lang="en-US" i="1" dirty="0"/>
              <a:t>g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/>
              <a:t>Sound out the word. Then read the word.</a:t>
            </a:r>
          </a:p>
          <a:p>
            <a:pPr marL="457200" lvl="1" indent="0" defTabSz="457200">
              <a:buNone/>
            </a:pPr>
            <a:r>
              <a:rPr lang="en-US" dirty="0"/>
              <a:t>		</a:t>
            </a:r>
            <a:r>
              <a:rPr lang="en-US" b="1" dirty="0"/>
              <a:t>ca</a:t>
            </a:r>
            <a:r>
              <a:rPr lang="en-US" b="1" u="sng" dirty="0"/>
              <a:t>g</a:t>
            </a:r>
            <a:r>
              <a:rPr lang="en-US" b="1" dirty="0"/>
              <a:t>e		ur</a:t>
            </a:r>
            <a:r>
              <a:rPr lang="en-US" b="1" u="sng" dirty="0"/>
              <a:t>g</a:t>
            </a:r>
            <a:r>
              <a:rPr lang="en-US" b="1" dirty="0"/>
              <a:t>e		</a:t>
            </a:r>
            <a:r>
              <a:rPr lang="en-US" b="1" u="sng" dirty="0"/>
              <a:t>g</a:t>
            </a:r>
            <a:r>
              <a:rPr lang="en-US" b="1" dirty="0"/>
              <a:t>ate</a:t>
            </a:r>
          </a:p>
          <a:p>
            <a:pPr lvl="1" defTabSz="457200"/>
            <a:r>
              <a:rPr lang="en-US" dirty="0"/>
              <a:t>crin</a:t>
            </a:r>
            <a:r>
              <a:rPr lang="en-US" u="sng" dirty="0"/>
              <a:t>g</a:t>
            </a:r>
            <a:r>
              <a:rPr lang="en-US" dirty="0"/>
              <a:t>e			ca</a:t>
            </a:r>
            <a:r>
              <a:rPr lang="en-US" u="sng" dirty="0"/>
              <a:t>g</a:t>
            </a:r>
            <a:r>
              <a:rPr lang="en-US" dirty="0"/>
              <a:t>e		</a:t>
            </a:r>
            <a:r>
              <a:rPr lang="en-US" u="sng" dirty="0"/>
              <a:t>g</a:t>
            </a:r>
            <a:r>
              <a:rPr lang="en-US" dirty="0"/>
              <a:t>ee</a:t>
            </a:r>
          </a:p>
          <a:p>
            <a:pPr lvl="1" defTabSz="457200"/>
            <a:r>
              <a:rPr lang="en-US" u="sng" dirty="0"/>
              <a:t>g</a:t>
            </a:r>
            <a:r>
              <a:rPr lang="en-US" dirty="0"/>
              <a:t>ent			</a:t>
            </a:r>
            <a:r>
              <a:rPr lang="en-US" u="sng" dirty="0"/>
              <a:t>g</a:t>
            </a:r>
            <a:r>
              <a:rPr lang="en-US" dirty="0"/>
              <a:t>lee		mer</a:t>
            </a:r>
            <a:r>
              <a:rPr lang="en-US" u="sng" dirty="0"/>
              <a:t>g</a:t>
            </a:r>
            <a:r>
              <a:rPr lang="en-US" dirty="0"/>
              <a:t>e</a:t>
            </a:r>
          </a:p>
          <a:p>
            <a:pPr lvl="1" defTabSz="457200"/>
            <a:r>
              <a:rPr lang="en-US" u="sng" dirty="0"/>
              <a:t>g</a:t>
            </a:r>
            <a:r>
              <a:rPr lang="en-US" dirty="0"/>
              <a:t>ust			pa</a:t>
            </a:r>
            <a:r>
              <a:rPr lang="en-US" u="sng" dirty="0"/>
              <a:t>g</a:t>
            </a:r>
            <a:r>
              <a:rPr lang="en-US" dirty="0"/>
              <a:t>e		stran</a:t>
            </a:r>
            <a:r>
              <a:rPr lang="en-US" u="sng" dirty="0"/>
              <a:t>g</a:t>
            </a:r>
            <a:r>
              <a:rPr lang="en-US" dirty="0"/>
              <a:t>e</a:t>
            </a:r>
          </a:p>
          <a:p>
            <a:pPr lvl="1" defTabSz="457200"/>
            <a:r>
              <a:rPr lang="en-US" dirty="0"/>
              <a:t>change		gate		gist</a:t>
            </a:r>
          </a:p>
          <a:p>
            <a:pPr lvl="1" defTabSz="457200"/>
            <a:endParaRPr lang="en-US" dirty="0"/>
          </a:p>
          <a:p>
            <a:pPr lvl="1" defTabSz="45720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5010537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7.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Addams and Starr learn about Toynbee Hall?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Addams and Starr learned that Toynbee Hall 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8.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the visit to Toynbee Hall show Addams?</a:t>
            </a:r>
            <a:endParaRPr lang="en-US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visit to Toynbee Hall showed Addams that 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0836820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12">
            <a:extLst>
              <a:ext uri="{FF2B5EF4-FFF2-40B4-BE49-F238E27FC236}">
                <a16:creationId xmlns:a16="http://schemas.microsoft.com/office/drawing/2014/main" id="{6BC9229C-833A-BE74-CF1A-81C41AC4FFC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479" y="810567"/>
            <a:ext cx="10661282" cy="88058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More Practice • Activity 1 </a:t>
            </a:r>
            <a:r>
              <a:rPr lang="en-US" dirty="0"/>
              <a:t>Read each question. Underline the best words for </a:t>
            </a:r>
            <a:br>
              <a:rPr lang="en-US" dirty="0"/>
            </a:br>
            <a:r>
              <a:rPr lang="en-US" dirty="0"/>
              <a:t>each question.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E1C7E96-15EE-423C-820B-8E6E26135056}"/>
              </a:ext>
            </a:extLst>
          </p:cNvPr>
          <p:cNvSpPr txBox="1"/>
          <p:nvPr/>
        </p:nvSpPr>
        <p:spPr>
          <a:xfrm>
            <a:off x="761999" y="1738784"/>
            <a:ext cx="4165593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Which words name animals?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	gopher		rabbit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challenge	squirrel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pencil		raccoon</a:t>
            </a:r>
          </a:p>
          <a:p>
            <a:pPr marL="0" lvl="1"/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ADABF3A-4EAB-41C9-9ECE-4C4FC789B301}"/>
              </a:ext>
            </a:extLst>
          </p:cNvPr>
          <p:cNvSpPr txBox="1"/>
          <p:nvPr/>
        </p:nvSpPr>
        <p:spPr>
          <a:xfrm>
            <a:off x="761999" y="3219972"/>
            <a:ext cx="4796969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Which words name ways to travel?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	subway	census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pencil		scooter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rocket		seaplane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112852C-360D-484B-99A6-E659710CCE8D}"/>
              </a:ext>
            </a:extLst>
          </p:cNvPr>
          <p:cNvSpPr txBox="1"/>
          <p:nvPr/>
        </p:nvSpPr>
        <p:spPr>
          <a:xfrm>
            <a:off x="761998" y="4686639"/>
            <a:ext cx="4165593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Which words name things that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have to do with school?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	pencil		sausage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gaslight	classroom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alphabet	homeroom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34D636B-CEE5-40D4-8454-124356A8F34E}"/>
              </a:ext>
            </a:extLst>
          </p:cNvPr>
          <p:cNvSpPr txBox="1"/>
          <p:nvPr/>
        </p:nvSpPr>
        <p:spPr>
          <a:xfrm>
            <a:off x="5709919" y="1738784"/>
            <a:ext cx="4165593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Which words name foods?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	cabbage	oysters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margin		sausage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coleslaw	percent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2800C44-8373-498C-B9D6-77720E184230}"/>
              </a:ext>
            </a:extLst>
          </p:cNvPr>
          <p:cNvSpPr txBox="1"/>
          <p:nvPr/>
        </p:nvSpPr>
        <p:spPr>
          <a:xfrm>
            <a:off x="5709920" y="3234484"/>
            <a:ext cx="4165593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Which words name body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parts?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	elbow		teeth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kneecap	cabbage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kitchen		cheekbone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DA3DE21-E939-47E1-AC59-0ACF84064CBF}"/>
              </a:ext>
            </a:extLst>
          </p:cNvPr>
          <p:cNvSpPr txBox="1"/>
          <p:nvPr/>
        </p:nvSpPr>
        <p:spPr>
          <a:xfrm>
            <a:off x="5709918" y="5049492"/>
            <a:ext cx="4165593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Which words name tools?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	second		legend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screwdriver	sketchpad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hatchet	hammer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93C7056-8A67-4402-A56E-CF7011D107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558968" y="1705662"/>
            <a:ext cx="0" cy="475898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40956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F2AB760C-299D-D57C-B2D5-5E4D1970F2E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890684"/>
            <a:ext cx="8837342" cy="55113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3"/>
            </a:pPr>
            <a:r>
              <a:rPr lang="en-US" b="1" dirty="0"/>
              <a:t>More Practice • Activity 2 </a:t>
            </a:r>
            <a:r>
              <a:rPr lang="en-US" dirty="0"/>
              <a:t>Fill in each blank with the best word.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1517236"/>
            <a:ext cx="8323944" cy="83394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Ling and Sheldon will clean every dish. First, they will fill the sink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with water and ________.</a:t>
            </a:r>
          </a:p>
          <a:p>
            <a:pPr>
              <a:lnSpc>
                <a:spcPts val="3000"/>
              </a:lnSpc>
            </a:pPr>
            <a:endParaRPr lang="en-US" sz="2400" dirty="0"/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10103711" y="1493410"/>
            <a:ext cx="1885089" cy="104552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decrease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detergent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620644A-220F-5A65-C41A-5B7E3B8770C7}"/>
              </a:ext>
            </a:extLst>
          </p:cNvPr>
          <p:cNvSpPr txBox="1"/>
          <p:nvPr/>
        </p:nvSpPr>
        <p:spPr>
          <a:xfrm>
            <a:off x="761999" y="2595082"/>
            <a:ext cx="8323944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Branden wrote to the newspaper editor. He had found a </a:t>
            </a:r>
          </a:p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 ________ in a newspaper article.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98BD07E7-DC18-E3DB-C62F-B5FB06701679}"/>
              </a:ext>
            </a:extLst>
          </p:cNvPr>
          <p:cNvSpPr txBox="1">
            <a:spLocks/>
          </p:cNvSpPr>
          <p:nvPr/>
        </p:nvSpPr>
        <p:spPr>
          <a:xfrm>
            <a:off x="10103711" y="2582240"/>
            <a:ext cx="1885089" cy="104552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misstep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misprint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8327667-C81E-044A-B358-5355189E5B75}"/>
              </a:ext>
            </a:extLst>
          </p:cNvPr>
          <p:cNvSpPr txBox="1"/>
          <p:nvPr/>
        </p:nvSpPr>
        <p:spPr>
          <a:xfrm>
            <a:off x="761999" y="3664965"/>
            <a:ext cx="8323943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My father put the dish on the shelf next to the plant. He put the 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dish ________ the plant.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FC41A090-B492-FA8F-77B9-A38979D6D769}"/>
              </a:ext>
            </a:extLst>
          </p:cNvPr>
          <p:cNvSpPr txBox="1">
            <a:spLocks/>
          </p:cNvSpPr>
          <p:nvPr/>
        </p:nvSpPr>
        <p:spPr>
          <a:xfrm>
            <a:off x="10103711" y="3644709"/>
            <a:ext cx="1885089" cy="104552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beside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belong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41EE324-EA48-F094-4080-410FA7201DF6}"/>
              </a:ext>
            </a:extLst>
          </p:cNvPr>
          <p:cNvSpPr txBox="1"/>
          <p:nvPr/>
        </p:nvSpPr>
        <p:spPr>
          <a:xfrm>
            <a:off x="761999" y="4726012"/>
            <a:ext cx="8323943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The children go to school. They will get an ________ 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in school.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0602DD07-6580-7472-3DE4-9CF218135100}"/>
              </a:ext>
            </a:extLst>
          </p:cNvPr>
          <p:cNvSpPr txBox="1">
            <a:spLocks/>
          </p:cNvSpPr>
          <p:nvPr/>
        </p:nvSpPr>
        <p:spPr>
          <a:xfrm>
            <a:off x="10103711" y="4701136"/>
            <a:ext cx="1885089" cy="104552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education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operation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D2F7D72-BE6A-4328-9072-5479A23FFB78}"/>
              </a:ext>
            </a:extLst>
          </p:cNvPr>
          <p:cNvSpPr txBox="1"/>
          <p:nvPr/>
        </p:nvSpPr>
        <p:spPr>
          <a:xfrm>
            <a:off x="761999" y="5692214"/>
            <a:ext cx="897708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The number of kids in each class will get larger this year. The number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of kids will ________.</a:t>
            </a:r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D5A35ABF-111A-4F76-BAB1-268F90C78951}"/>
              </a:ext>
            </a:extLst>
          </p:cNvPr>
          <p:cNvSpPr txBox="1">
            <a:spLocks/>
          </p:cNvSpPr>
          <p:nvPr/>
        </p:nvSpPr>
        <p:spPr>
          <a:xfrm>
            <a:off x="10103711" y="5667338"/>
            <a:ext cx="1885089" cy="104552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indeed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increase</a:t>
            </a:r>
          </a:p>
        </p:txBody>
      </p:sp>
    </p:spTree>
    <p:extLst>
      <p:ext uri="{BB962C8B-B14F-4D97-AF65-F5344CB8AC3E}">
        <p14:creationId xmlns:p14="http://schemas.microsoft.com/office/powerpoint/2010/main" val="4219583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3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age</a:t>
            </a:r>
          </a:p>
          <a:p>
            <a:r>
              <a:rPr lang="en-US" dirty="0"/>
              <a:t>page</a:t>
            </a:r>
          </a:p>
          <a:p>
            <a:r>
              <a:rPr lang="en-US" dirty="0"/>
              <a:t>rage</a:t>
            </a:r>
          </a:p>
          <a:p>
            <a:r>
              <a:rPr lang="en-US" dirty="0"/>
              <a:t>wage</a:t>
            </a:r>
          </a:p>
          <a:p>
            <a:r>
              <a:rPr lang="en-US" dirty="0"/>
              <a:t>stage</a:t>
            </a:r>
            <a:endParaRPr lang="pl-PL" dirty="0"/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/>
              <a:t>range</a:t>
            </a:r>
          </a:p>
          <a:p>
            <a:r>
              <a:rPr lang="fr-FR" dirty="0"/>
              <a:t>change</a:t>
            </a:r>
          </a:p>
          <a:p>
            <a:r>
              <a:rPr lang="fr-FR" dirty="0"/>
              <a:t>mange</a:t>
            </a:r>
          </a:p>
          <a:p>
            <a:r>
              <a:rPr lang="fr-FR" dirty="0" err="1"/>
              <a:t>strange</a:t>
            </a:r>
            <a:endParaRPr lang="fr-FR" dirty="0"/>
          </a:p>
          <a:p>
            <a:r>
              <a:rPr lang="fr-FR" dirty="0"/>
              <a:t>grange</a:t>
            </a:r>
            <a:endParaRPr lang="en-US" dirty="0"/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ice</a:t>
            </a:r>
          </a:p>
          <a:p>
            <a:r>
              <a:rPr lang="en-US" dirty="0"/>
              <a:t>rice</a:t>
            </a:r>
          </a:p>
          <a:p>
            <a:r>
              <a:rPr lang="en-US" dirty="0"/>
              <a:t>nice</a:t>
            </a:r>
          </a:p>
          <a:p>
            <a:r>
              <a:rPr lang="en-US" dirty="0"/>
              <a:t>slice</a:t>
            </a:r>
          </a:p>
          <a:p>
            <a:r>
              <a:rPr lang="en-US" dirty="0"/>
              <a:t>price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DA93FA91-A0F9-0D51-1811-BF97C85FEB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Words (D–E)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4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Read the whole word.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margin		gently		cabbage		percent</a:t>
            </a:r>
          </a:p>
          <a:p>
            <a:pPr lvl="1" defTabSz="270000">
              <a:spcBef>
                <a:spcPts val="2000"/>
              </a:spcBef>
            </a:pPr>
            <a:r>
              <a:rPr lang="de-DE" dirty="0"/>
              <a:t>teenage		sausage		German		grapevine</a:t>
            </a:r>
            <a:endParaRPr lang="en-US" dirty="0"/>
          </a:p>
          <a:p>
            <a:pPr lvl="1" defTabSz="457200">
              <a:spcBef>
                <a:spcPts val="2000"/>
              </a:spcBef>
            </a:pPr>
            <a:endParaRPr lang="en-US" dirty="0"/>
          </a:p>
          <a:p>
            <a:pPr>
              <a:buFont typeface="+mj-lt"/>
              <a:buAutoNum type="alphaUcPeriod" startAt="4"/>
            </a:pPr>
            <a:r>
              <a:rPr lang="en-US" b="1" dirty="0"/>
              <a:t>Prefixes and Suffixes </a:t>
            </a:r>
            <a:r>
              <a:rPr lang="en-US" dirty="0"/>
              <a:t>Say the word. Then say the prefix or suffix.</a:t>
            </a:r>
            <a:br>
              <a:rPr lang="en-US" dirty="0"/>
            </a:br>
            <a:endParaRPr lang="en-US" dirty="0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84838" y="1970807"/>
            <a:ext cx="474825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159662" y="1982724"/>
            <a:ext cx="37081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28294" y="1980639"/>
            <a:ext cx="55986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88171" y="1987488"/>
            <a:ext cx="25908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446564" y="1980639"/>
            <a:ext cx="43220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81944" y="1985900"/>
            <a:ext cx="64572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54750" y="1980639"/>
            <a:ext cx="409580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664331" y="1987488"/>
            <a:ext cx="55561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76742" y="2678606"/>
            <a:ext cx="56665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243401" y="2696024"/>
            <a:ext cx="46431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19450" y="2673746"/>
            <a:ext cx="55986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779319" y="2680481"/>
            <a:ext cx="511731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4453" y="2696871"/>
            <a:ext cx="43220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06657" y="2704858"/>
            <a:ext cx="54143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918200" y="2710408"/>
            <a:ext cx="68842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606622" y="2720682"/>
            <a:ext cx="50572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629353"/>
              </p:ext>
            </p:extLst>
          </p:nvPr>
        </p:nvGraphicFramePr>
        <p:xfrm>
          <a:off x="1275505" y="4199910"/>
          <a:ext cx="81280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PREFIXES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SUFFIXES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1. 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mis</a:t>
                      </a:r>
                      <a:r>
                        <a:rPr lang="en-US" sz="2200" u="non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led</a:t>
                      </a:r>
                      <a:endParaRPr lang="en-IN" sz="2200" u="non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u="non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redd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ish</a:t>
                      </a:r>
                      <a:endParaRPr lang="en-IN" sz="2200" u="sng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2. a-  ex-  pro-  pre-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ment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sion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ly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  -y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6" name="Rectangle 25">
            <a:extLst>
              <a:ext uri="{FF2B5EF4-FFF2-40B4-BE49-F238E27FC236}">
                <a16:creationId xmlns:a16="http://schemas.microsoft.com/office/drawing/2014/main" id="{55987536-3CF7-4BF1-9BB0-66F7506554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19197" y="5622943"/>
            <a:ext cx="9535888" cy="79752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1921E2C-F806-43C4-A9DA-E01EF1FDAE20}"/>
              </a:ext>
            </a:extLst>
          </p:cNvPr>
          <p:cNvSpPr txBox="1"/>
          <p:nvPr/>
        </p:nvSpPr>
        <p:spPr>
          <a:xfrm>
            <a:off x="1384298" y="5707348"/>
            <a:ext cx="9370787" cy="63445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Expert Tip: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The prefix </a:t>
            </a:r>
            <a:r>
              <a:rPr lang="en-US" sz="2200" i="1" dirty="0">
                <a:latin typeface="Arial" panose="020B0604020202020204" pitchFamily="34" charset="0"/>
                <a:cs typeface="Arial" panose="020B0604020202020204" pitchFamily="34" charset="0"/>
              </a:rPr>
              <a:t>mis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- means 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wrongly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in these words: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miscount (count wrongly), misspell (spell wrongly), mistreat (treat wrongly).</a:t>
            </a:r>
          </a:p>
        </p:txBody>
      </p:sp>
    </p:spTree>
    <p:extLst>
      <p:ext uri="{BB962C8B-B14F-4D97-AF65-F5344CB8AC3E}">
        <p14:creationId xmlns:p14="http://schemas.microsoft.com/office/powerpoint/2010/main" val="211337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(F–G)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89788"/>
            <a:ext cx="11122743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6"/>
            </a:pPr>
            <a:r>
              <a:rPr lang="en-US" b="1" dirty="0"/>
              <a:t>Words with Prefixes and Suffixes </a:t>
            </a:r>
            <a:r>
              <a:rPr lang="en-US" dirty="0"/>
              <a:t>Say the underlined affix. Read the whole word.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a</a:t>
            </a:r>
            <a:r>
              <a:rPr lang="en-US" dirty="0"/>
              <a:t>tomic		</a:t>
            </a:r>
            <a:r>
              <a:rPr lang="en-US" u="sng" dirty="0"/>
              <a:t>mis</a:t>
            </a:r>
            <a:r>
              <a:rPr lang="en-US" dirty="0"/>
              <a:t>print		</a:t>
            </a:r>
            <a:r>
              <a:rPr lang="en-US" u="sng" dirty="0"/>
              <a:t>re</a:t>
            </a:r>
            <a:r>
              <a:rPr lang="en-US" dirty="0"/>
              <a:t>place		</a:t>
            </a:r>
            <a:r>
              <a:rPr lang="en-US" u="sng" dirty="0"/>
              <a:t>ex</a:t>
            </a:r>
            <a:r>
              <a:rPr lang="en-US" dirty="0"/>
              <a:t>cel		</a:t>
            </a:r>
            <a:r>
              <a:rPr lang="en-US" u="sng" dirty="0"/>
              <a:t>mis</a:t>
            </a:r>
            <a:r>
              <a:rPr lang="en-US" dirty="0"/>
              <a:t>spell		</a:t>
            </a:r>
            <a:r>
              <a:rPr lang="en-US" u="sng" dirty="0"/>
              <a:t>in</a:t>
            </a:r>
            <a:r>
              <a:rPr lang="en-US" dirty="0"/>
              <a:t>crease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pun</a:t>
            </a:r>
            <a:r>
              <a:rPr lang="en-US" u="sng" dirty="0"/>
              <a:t>ish</a:t>
            </a:r>
            <a:r>
              <a:rPr lang="en-US" dirty="0"/>
              <a:t>		success</a:t>
            </a:r>
            <a:r>
              <a:rPr lang="en-US" u="sng" dirty="0"/>
              <a:t>ful</a:t>
            </a:r>
            <a:r>
              <a:rPr lang="en-US" dirty="0"/>
              <a:t>		settle</a:t>
            </a:r>
            <a:r>
              <a:rPr lang="en-US" u="sng" dirty="0"/>
              <a:t>ment</a:t>
            </a:r>
            <a:r>
              <a:rPr lang="en-US" dirty="0"/>
              <a:t>		home</a:t>
            </a:r>
            <a:r>
              <a:rPr lang="en-US" u="sng" dirty="0"/>
              <a:t>less</a:t>
            </a:r>
            <a:r>
              <a:rPr lang="en-US" dirty="0"/>
              <a:t>		educa</a:t>
            </a:r>
            <a:r>
              <a:rPr lang="en-US" u="sng" dirty="0"/>
              <a:t>tion</a:t>
            </a:r>
            <a:r>
              <a:rPr lang="en-US" dirty="0"/>
              <a:t>		publ</a:t>
            </a:r>
            <a:r>
              <a:rPr lang="en-US" u="sng" dirty="0"/>
              <a:t>ish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re</a:t>
            </a:r>
            <a:r>
              <a:rPr lang="en-US" dirty="0"/>
              <a:t>pay</a:t>
            </a:r>
            <a:r>
              <a:rPr lang="en-US" u="sng" dirty="0"/>
              <a:t>ment</a:t>
            </a:r>
            <a:r>
              <a:rPr lang="en-US" dirty="0"/>
              <a:t>		</a:t>
            </a:r>
            <a:r>
              <a:rPr lang="en-US" u="sng" dirty="0"/>
              <a:t>re</a:t>
            </a:r>
            <a:r>
              <a:rPr lang="en-US" dirty="0"/>
              <a:t>cent</a:t>
            </a:r>
            <a:r>
              <a:rPr lang="en-US" u="sng" dirty="0"/>
              <a:t>ly</a:t>
            </a:r>
            <a:r>
              <a:rPr lang="en-US" dirty="0"/>
              <a:t>		</a:t>
            </a:r>
            <a:r>
              <a:rPr lang="en-US" u="sng" dirty="0"/>
              <a:t>dis</a:t>
            </a:r>
            <a:r>
              <a:rPr lang="en-US" dirty="0"/>
              <a:t>trac</a:t>
            </a:r>
            <a:r>
              <a:rPr lang="en-US" u="sng" dirty="0"/>
              <a:t>tion</a:t>
            </a:r>
            <a:r>
              <a:rPr lang="en-US" dirty="0"/>
              <a:t>		</a:t>
            </a:r>
            <a:r>
              <a:rPr lang="en-US" u="sng" dirty="0"/>
              <a:t>com</a:t>
            </a:r>
            <a:r>
              <a:rPr lang="en-US" dirty="0"/>
              <a:t>plete</a:t>
            </a:r>
            <a:r>
              <a:rPr lang="en-US" u="sng" dirty="0"/>
              <a:t>ness</a:t>
            </a:r>
          </a:p>
          <a:p>
            <a:pPr lvl="1" defTabSz="457200">
              <a:spcBef>
                <a:spcPts val="0"/>
              </a:spcBef>
            </a:pPr>
            <a:endParaRPr lang="en-US" dirty="0"/>
          </a:p>
          <a:p>
            <a:pPr>
              <a:buFont typeface="+mj-lt"/>
              <a:buAutoNum type="alphaUcPeriod" startAt="6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lvl="1" defTabSz="457200">
              <a:spcBef>
                <a:spcPts val="0"/>
              </a:spcBef>
            </a:pPr>
            <a:r>
              <a:rPr lang="en-US" b="1" u="sng" dirty="0"/>
              <a:t>find</a:t>
            </a:r>
            <a:r>
              <a:rPr lang="en-US" b="1" dirty="0"/>
              <a:t>		mind		kind		</a:t>
            </a:r>
            <a:r>
              <a:rPr lang="en-US" b="1" u="sng" dirty="0"/>
              <a:t>by</a:t>
            </a:r>
            <a:r>
              <a:rPr lang="en-US" b="1" dirty="0"/>
              <a:t>		why		my		try</a:t>
            </a:r>
          </a:p>
          <a:p>
            <a:pPr lvl="1" defTabSz="457200">
              <a:spcBef>
                <a:spcPts val="0"/>
              </a:spcBef>
            </a:pPr>
            <a:r>
              <a:rPr lang="en-US" b="1" dirty="0"/>
              <a:t>f</a:t>
            </a:r>
            <a:r>
              <a:rPr lang="en-US" b="1" u="sng" dirty="0"/>
              <a:t>a</a:t>
            </a:r>
            <a:r>
              <a:rPr lang="en-US" b="1" dirty="0"/>
              <a:t>ther		fr</a:t>
            </a:r>
            <a:r>
              <a:rPr lang="en-US" b="1" u="sng" dirty="0"/>
              <a:t>o</a:t>
            </a:r>
            <a:r>
              <a:rPr lang="en-US" b="1" dirty="0"/>
              <a:t>m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friend		years		almost		even		heard		through		every</a:t>
            </a:r>
          </a:p>
          <a:p>
            <a:pPr lvl="1" defTabSz="457200"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B2B0CB6-A886-A94B-153A-9E95D7AEC6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(H)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22829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8"/>
            </a:pPr>
            <a:r>
              <a:rPr lang="en-US" b="1" dirty="0"/>
              <a:t>Sentences </a:t>
            </a:r>
            <a:r>
              <a:rPr lang="en-US" dirty="0"/>
              <a:t>Read the sentences with phrasing.</a:t>
            </a:r>
          </a:p>
          <a:p>
            <a:pPr lvl="1" defTabSz="457200"/>
            <a:r>
              <a:rPr lang="en-US" dirty="0"/>
              <a:t>My best friend is a teenager.</a:t>
            </a:r>
          </a:p>
          <a:p>
            <a:pPr lvl="1" defTabSz="457200"/>
            <a:r>
              <a:rPr lang="en-US" dirty="0"/>
              <a:t>I could eat cabbage and sausage almost every day.</a:t>
            </a:r>
          </a:p>
          <a:p>
            <a:pPr lvl="1" defTabSz="457200"/>
            <a:r>
              <a:rPr lang="en-US" dirty="0"/>
              <a:t>Fatima’s father had to change the date of the meeting.</a:t>
            </a:r>
          </a:p>
          <a:p>
            <a:pPr lvl="1" defTabSz="457200"/>
            <a:r>
              <a:rPr lang="en-US" dirty="0"/>
              <a:t>Martin’s bird does not mind taking long rides in her cage.</a:t>
            </a:r>
          </a:p>
          <a:p>
            <a:pPr lvl="1" defTabSz="457200"/>
            <a:r>
              <a:rPr lang="en-US" dirty="0"/>
              <a:t>Have you heard about the strange thing that happened at </a:t>
            </a:r>
            <a:br>
              <a:rPr lang="en-US" dirty="0"/>
            </a:br>
            <a:r>
              <a:rPr lang="en-US" dirty="0"/>
              <a:t>the park years ago?</a:t>
            </a:r>
          </a:p>
        </p:txBody>
      </p:sp>
    </p:spTree>
    <p:extLst>
      <p:ext uri="{BB962C8B-B14F-4D97-AF65-F5344CB8AC3E}">
        <p14:creationId xmlns:p14="http://schemas.microsoft.com/office/powerpoint/2010/main" val="183560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(I)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Spelling Journal </a:t>
            </a:r>
            <a:r>
              <a:rPr lang="en-US" dirty="0"/>
              <a:t>Turn to the Spelling Journal on page 247.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Informative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>
                <a:solidFill>
                  <a:prstClr val="black"/>
                </a:solidFill>
              </a:rPr>
              <a:t>Decodable Informative Text</a:t>
            </a:r>
            <a:r>
              <a:rPr lang="en-US" b="1" dirty="0"/>
              <a:t> </a:t>
            </a:r>
            <a:r>
              <a:rPr lang="en-US" dirty="0"/>
              <a:t>Read each part. Answer your teacher’s </a:t>
            </a:r>
            <a:br>
              <a:rPr lang="en-US" dirty="0"/>
            </a:br>
            <a:r>
              <a:rPr lang="en-US" dirty="0"/>
              <a:t>questions and select the picture that goes with each part.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2114266"/>
            <a:ext cx="6528546" cy="738649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/>
              <a:t>Making a Difference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849505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3199935"/>
            <a:ext cx="6763651" cy="106726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 Jane Addams always had great compassion for how </a:t>
            </a:r>
            <a:br>
              <a:rPr lang="en-US" sz="1600" dirty="0"/>
            </a:br>
            <a:r>
              <a:rPr lang="en-US" sz="1600" dirty="0"/>
              <a:t>others felt. In particular, she always tried to understand those who had </a:t>
            </a:r>
            <a:br>
              <a:rPr lang="en-US" sz="1600" dirty="0"/>
            </a:br>
            <a:r>
              <a:rPr lang="en-US" sz="1600" dirty="0"/>
              <a:t>far less than she had. That compassion would influence the course of her </a:t>
            </a:r>
            <a:br>
              <a:rPr lang="en-US" sz="1600" dirty="0"/>
            </a:br>
            <a:r>
              <a:rPr lang="en-US" sz="1600" dirty="0"/>
              <a:t>life, a life of service to others.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4365849"/>
            <a:ext cx="6528547" cy="2212239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Even as a little girl, Jane Addams could not understand </a:t>
            </a:r>
            <a:br>
              <a:rPr lang="en-US" sz="1800" dirty="0"/>
            </a:br>
            <a:r>
              <a:rPr lang="en-US" sz="1800" dirty="0"/>
              <a:t>why some people had so much and others had so little. Jane </a:t>
            </a:r>
            <a:br>
              <a:rPr lang="en-US" sz="1800" dirty="0"/>
            </a:br>
            <a:r>
              <a:rPr lang="en-US" sz="1800" dirty="0"/>
              <a:t>was lucky. Her father was a rich man, so her family made </a:t>
            </a:r>
            <a:br>
              <a:rPr lang="en-US" sz="1800" dirty="0"/>
            </a:br>
            <a:r>
              <a:rPr lang="en-US" sz="1800" dirty="0"/>
              <a:t>their home in a nice, large house. When Jane and her father </a:t>
            </a:r>
            <a:br>
              <a:rPr lang="en-US" sz="1800" dirty="0"/>
            </a:br>
            <a:r>
              <a:rPr lang="en-US" sz="1800" dirty="0"/>
              <a:t>went down the street in the 1860s, she would see children </a:t>
            </a:r>
            <a:br>
              <a:rPr lang="en-US" sz="1800" dirty="0"/>
            </a:br>
            <a:endParaRPr lang="en-US" sz="1800" dirty="0"/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405724"/>
            <a:ext cx="598579" cy="2231357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10</a:t>
            </a:r>
          </a:p>
          <a:p>
            <a:r>
              <a:rPr lang="en-US" dirty="0"/>
              <a:t>22</a:t>
            </a:r>
          </a:p>
          <a:p>
            <a:r>
              <a:rPr lang="en-US" dirty="0"/>
              <a:t>34</a:t>
            </a:r>
          </a:p>
          <a:p>
            <a:r>
              <a:rPr lang="en-US" dirty="0"/>
              <a:t>46</a:t>
            </a:r>
          </a:p>
        </p:txBody>
      </p:sp>
    </p:spTree>
    <p:extLst>
      <p:ext uri="{BB962C8B-B14F-4D97-AF65-F5344CB8AC3E}">
        <p14:creationId xmlns:p14="http://schemas.microsoft.com/office/powerpoint/2010/main" val="1462370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Informative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31295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</a:t>
            </a:r>
            <a:r>
              <a:rPr lang="en-US" b="1" dirty="0"/>
              <a:t>1 continued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317546"/>
            <a:ext cx="6528547" cy="3765732"/>
          </a:xfrm>
        </p:spPr>
        <p:txBody>
          <a:bodyPr>
            <a:noAutofit/>
          </a:bodyPr>
          <a:lstStyle/>
          <a:p>
            <a:pPr marL="0" indent="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playing in the road. These children did not have a yard or </a:t>
            </a:r>
            <a:br>
              <a:rPr lang="en-US" sz="1800" dirty="0"/>
            </a:br>
            <a:r>
              <a:rPr lang="en-US" sz="1800" dirty="0"/>
              <a:t>lawn where they could play, like she did.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Seeing these children, who did not have as much as she </a:t>
            </a:r>
            <a:br>
              <a:rPr lang="en-US" sz="1800" dirty="0"/>
            </a:br>
            <a:r>
              <a:rPr lang="en-US" sz="1800" dirty="0"/>
              <a:t>did, upset Jane. She made up her mind that she would try </a:t>
            </a:r>
            <a:br>
              <a:rPr lang="en-US" sz="1800" dirty="0"/>
            </a:br>
            <a:r>
              <a:rPr lang="en-US" sz="1800" dirty="0"/>
              <a:t>to change things and make people’s lives better. When Jane </a:t>
            </a:r>
            <a:br>
              <a:rPr lang="en-US" sz="1800" dirty="0"/>
            </a:br>
            <a:r>
              <a:rPr lang="en-US" sz="1800" dirty="0"/>
              <a:t>grew up, she did just that!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308261"/>
            <a:ext cx="598579" cy="3781448"/>
          </a:xfrm>
        </p:spPr>
        <p:txBody>
          <a:bodyPr>
            <a:noAutofit/>
          </a:bodyPr>
          <a:lstStyle/>
          <a:p>
            <a:r>
              <a:rPr lang="en-US" dirty="0"/>
              <a:t>57</a:t>
            </a:r>
          </a:p>
          <a:p>
            <a:r>
              <a:rPr lang="en-US" dirty="0"/>
              <a:t>69</a:t>
            </a:r>
          </a:p>
          <a:p>
            <a:r>
              <a:rPr lang="en-US" dirty="0"/>
              <a:t>77</a:t>
            </a:r>
          </a:p>
          <a:p>
            <a:r>
              <a:rPr lang="en-US" dirty="0"/>
              <a:t>88</a:t>
            </a:r>
          </a:p>
          <a:p>
            <a:r>
              <a:rPr lang="en-US" dirty="0"/>
              <a:t>100</a:t>
            </a:r>
          </a:p>
          <a:p>
            <a:r>
              <a:rPr lang="en-US" dirty="0"/>
              <a:t>110</a:t>
            </a:r>
          </a:p>
        </p:txBody>
      </p:sp>
    </p:spTree>
    <p:extLst>
      <p:ext uri="{BB962C8B-B14F-4D97-AF65-F5344CB8AC3E}">
        <p14:creationId xmlns:p14="http://schemas.microsoft.com/office/powerpoint/2010/main" val="34726860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>
        <a:noAutofit/>
      </a:bodyPr>
      <a:lstStyle>
        <a:defPPr marL="0" indent="0" defTabSz="457200">
          <a:lnSpc>
            <a:spcPct val="100000"/>
          </a:lnSpc>
          <a:spcBef>
            <a:spcPts val="0"/>
          </a:spcBef>
          <a:buNone/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9DF3FD1-059B-42D4-9B6B-D845B8A21056}"/>
</file>

<file path=customXml/itemProps3.xml><?xml version="1.0" encoding="utf-8"?>
<ds:datastoreItem xmlns:ds="http://schemas.openxmlformats.org/officeDocument/2006/customXml" ds:itemID="{AAD546A0-D67F-4D60-8691-AF0C7C031EE6}">
  <ds:schemaRefs>
    <ds:schemaRef ds:uri="http://purl.org/dc/terms/"/>
    <ds:schemaRef ds:uri="http://schemas.openxmlformats.org/package/2006/metadata/core-properties"/>
    <ds:schemaRef ds:uri="031d766f-b14e-4c0e-af7a-21ee3738300f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849a367-8f54-4d0d-a4b3-41640215667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69140</TotalTime>
  <Words>1952</Words>
  <Application>Microsoft Macintosh PowerPoint</Application>
  <PresentationFormat>Widescreen</PresentationFormat>
  <Paragraphs>259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Arial Regular</vt:lpstr>
      <vt:lpstr>Calibri</vt:lpstr>
      <vt:lpstr>Calibri Light</vt:lpstr>
      <vt:lpstr>Office Theme</vt:lpstr>
      <vt:lpstr>Say Sounds (A)</vt:lpstr>
      <vt:lpstr>Read Words (B) </vt:lpstr>
      <vt:lpstr>Read Words (C) </vt:lpstr>
      <vt:lpstr>Read Words (D–E)</vt:lpstr>
      <vt:lpstr>Read Words (F–G) </vt:lpstr>
      <vt:lpstr>Read Sentences  (H)</vt:lpstr>
      <vt:lpstr>Spell Words (I) </vt:lpstr>
      <vt:lpstr>Decodable Informative Text (Part 1)</vt:lpstr>
      <vt:lpstr>Decodable Informative Text (Part 1) — cont’d</vt:lpstr>
      <vt:lpstr>Comprehension Questions Part 1 </vt:lpstr>
      <vt:lpstr>Decodable Informative Text (Part 2) </vt:lpstr>
      <vt:lpstr>Decodable Informative Text (Part 2) — cont’d</vt:lpstr>
      <vt:lpstr>Comprehension Questions Part 2 </vt:lpstr>
      <vt:lpstr>Decodable Informative Text (Part 3) </vt:lpstr>
      <vt:lpstr>Comprehension Questions Part 3 </vt:lpstr>
      <vt:lpstr>Picture Match</vt:lpstr>
      <vt:lpstr>Independent Practice (K) Part 1</vt:lpstr>
      <vt:lpstr>Independent Practice (K) Part 1 — cont’d</vt:lpstr>
      <vt:lpstr>Independent Practice (K) Part 2</vt:lpstr>
      <vt:lpstr>Independent Practice (K) Part 3</vt:lpstr>
      <vt:lpstr>Independent Practice (L)</vt:lpstr>
      <vt:lpstr>Independent Practice (M)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6519</cp:revision>
  <dcterms:created xsi:type="dcterms:W3CDTF">2023-03-21T18:49:30Z</dcterms:created>
  <dcterms:modified xsi:type="dcterms:W3CDTF">2024-02-22T12:48:20Z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</Properties>
</file>