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84" r:id="rId15"/>
    <p:sldId id="317" r:id="rId16"/>
    <p:sldId id="322" r:id="rId17"/>
    <p:sldId id="328" r:id="rId18"/>
    <p:sldId id="381" r:id="rId19"/>
    <p:sldId id="323" r:id="rId20"/>
    <p:sldId id="302" r:id="rId21"/>
    <p:sldId id="303" r:id="rId22"/>
    <p:sldId id="371" r:id="rId23"/>
    <p:sldId id="380" r:id="rId24"/>
    <p:sldId id="307" r:id="rId25"/>
    <p:sldId id="376" r:id="rId26"/>
    <p:sldId id="382" r:id="rId27"/>
    <p:sldId id="353" r:id="rId28"/>
    <p:sldId id="3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36" autoAdjust="0"/>
    <p:restoredTop sz="86359"/>
  </p:normalViewPr>
  <p:slideViewPr>
    <p:cSldViewPr snapToGrid="0">
      <p:cViewPr varScale="1">
        <p:scale>
          <a:sx n="155" d="100"/>
          <a:sy n="155" d="100"/>
        </p:scale>
        <p:origin x="83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391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229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14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316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tch		oi		wr		oo</a:t>
            </a:r>
          </a:p>
          <a:p>
            <a:pPr lvl="1" defTabSz="457200"/>
            <a:r>
              <a:rPr lang="pt-BR" dirty="0"/>
              <a:t>aw		ph		au		qu</a:t>
            </a:r>
          </a:p>
          <a:p>
            <a:pPr lvl="1" defTabSz="457200"/>
            <a:r>
              <a:rPr lang="pt-BR" dirty="0"/>
              <a:t>dge	ur		tch		er</a:t>
            </a:r>
          </a:p>
          <a:p>
            <a:pPr lvl="1" defTabSz="457200"/>
            <a:r>
              <a:rPr lang="pt-BR" dirty="0"/>
              <a:t>oi		ow		oy		ou</a:t>
            </a:r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the passage?</a:t>
            </a:r>
          </a:p>
          <a:p>
            <a:pPr marL="0" indent="0">
              <a:buNone/>
            </a:pPr>
            <a:r>
              <a:rPr lang="en-US" dirty="0"/>
              <a:t>	 The topic of the passage is ________________.</a:t>
            </a:r>
          </a:p>
          <a:p>
            <a:pPr marL="0" indent="0">
              <a:buNone/>
            </a:pPr>
            <a:r>
              <a:rPr lang="en-US" b="1" dirty="0"/>
              <a:t>Why do some people think dolphins and sharks are alike?</a:t>
            </a:r>
          </a:p>
          <a:p>
            <a:pPr marL="0" indent="0">
              <a:buNone/>
            </a:pPr>
            <a:r>
              <a:rPr lang="en-US" dirty="0"/>
              <a:t>	 Some people think dolphins and sharks are alike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way dolphins and sharks are different?</a:t>
            </a:r>
          </a:p>
          <a:p>
            <a:pPr marL="0" indent="0">
              <a:buNone/>
            </a:pPr>
            <a:r>
              <a:rPr lang="en-US" dirty="0"/>
              <a:t>	 One way dolphins and sharks are different is ________________.</a:t>
            </a:r>
          </a:p>
          <a:p>
            <a:pPr marL="0" indent="0">
              <a:buNone/>
            </a:pPr>
            <a:r>
              <a:rPr lang="en-US" b="1" dirty="0"/>
              <a:t>What have experts learned about dolphins?</a:t>
            </a:r>
          </a:p>
          <a:p>
            <a:pPr marL="0" indent="0">
              <a:buNone/>
            </a:pPr>
            <a:r>
              <a:rPr lang="en-US" dirty="0"/>
              <a:t>	 Experts have learned that dolphins are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75590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31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11199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how dolphins learn to perform tricks.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62109"/>
            <a:ext cx="6528547" cy="39503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Dolphins are playful and lively, so dolphin trainers </a:t>
            </a:r>
            <a:br>
              <a:rPr lang="en-US" sz="1800" dirty="0"/>
            </a:br>
            <a:r>
              <a:rPr lang="en-US" sz="1800" dirty="0"/>
              <a:t>teach them tricks that seem like play. Each time the dolphin </a:t>
            </a:r>
            <a:br>
              <a:rPr lang="en-US" sz="1800" dirty="0"/>
            </a:br>
            <a:r>
              <a:rPr lang="en-US" sz="1800" dirty="0"/>
              <a:t>performs a trick like leaping high out of the water, the trainer </a:t>
            </a:r>
            <a:br>
              <a:rPr lang="en-US" sz="1800" dirty="0"/>
            </a:br>
            <a:r>
              <a:rPr lang="en-US" sz="1800" dirty="0"/>
              <a:t>gives the dolphin a treat as a </a:t>
            </a:r>
            <a:r>
              <a:rPr lang="en-US" sz="1800" b="1" dirty="0"/>
              <a:t>reward</a:t>
            </a:r>
            <a:r>
              <a:rPr lang="en-US" sz="1800" dirty="0"/>
              <a:t>. That treat is a fish! </a:t>
            </a:r>
            <a:br>
              <a:rPr lang="en-US" sz="1800" dirty="0"/>
            </a:br>
            <a:r>
              <a:rPr lang="en-US" sz="1800" dirty="0"/>
              <a:t>That’s how trainers teach dolphins to do new things. Soon, </a:t>
            </a:r>
            <a:br>
              <a:rPr lang="en-US" sz="1800" dirty="0"/>
            </a:br>
            <a:r>
              <a:rPr lang="en-US" sz="1800" dirty="0"/>
              <a:t>the dolphin knows what to do to get fish. But there may be </a:t>
            </a:r>
            <a:br>
              <a:rPr lang="en-US" sz="1800" dirty="0"/>
            </a:br>
            <a:r>
              <a:rPr lang="en-US" sz="1800" dirty="0"/>
              <a:t>times when a dolphin does not want to do a trick. A trainer </a:t>
            </a:r>
            <a:br>
              <a:rPr lang="en-US" sz="1800" dirty="0"/>
            </a:br>
            <a:r>
              <a:rPr lang="en-US" sz="1800" dirty="0"/>
              <a:t>will try different things to get the dolphin to change its mind.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93210"/>
            <a:ext cx="598579" cy="3879935"/>
          </a:xfrm>
        </p:spPr>
        <p:txBody>
          <a:bodyPr>
            <a:noAutofit/>
          </a:bodyPr>
          <a:lstStyle/>
          <a:p>
            <a:r>
              <a:rPr lang="en-US" dirty="0"/>
              <a:t>159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226</a:t>
            </a:r>
          </a:p>
          <a:p>
            <a:r>
              <a:rPr lang="en-US" dirty="0"/>
              <a:t>239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 trainers teach dolphins tricks that seem like play?</a:t>
            </a:r>
          </a:p>
          <a:p>
            <a:pPr marL="0" indent="0">
              <a:buNone/>
            </a:pPr>
            <a:r>
              <a:rPr lang="en-US" dirty="0"/>
              <a:t>	 Trainers teach dolphins tricks that seem like play because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do trainers give dolphins for performing tricks?</a:t>
            </a:r>
          </a:p>
          <a:p>
            <a:pPr marL="0" indent="0">
              <a:buNone/>
            </a:pPr>
            <a:r>
              <a:rPr lang="en-US" dirty="0"/>
              <a:t>	 Trainers give dolphins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365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 Technology is also being used to teach dolphins.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33550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is another excellent way to teach dolphins—</a:t>
            </a:r>
            <a:br>
              <a:rPr lang="en-US" sz="1800" dirty="0"/>
            </a:br>
            <a:r>
              <a:rPr lang="en-US" sz="1800" dirty="0"/>
              <a:t>through the use of </a:t>
            </a:r>
            <a:r>
              <a:rPr lang="en-US" sz="1800" b="1" dirty="0"/>
              <a:t>computers</a:t>
            </a:r>
            <a:r>
              <a:rPr lang="en-US" sz="1800" dirty="0"/>
              <a:t>. Dolphins talk to each other </a:t>
            </a:r>
            <a:br>
              <a:rPr lang="en-US" sz="1800" dirty="0"/>
            </a:br>
            <a:r>
              <a:rPr lang="en-US" sz="1800" dirty="0"/>
              <a:t>by making clicks and other sounds that travel through the </a:t>
            </a:r>
            <a:br>
              <a:rPr lang="en-US" sz="1800" dirty="0"/>
            </a:br>
            <a:r>
              <a:rPr lang="en-US" sz="1800" dirty="0"/>
              <a:t>water. A computer can change a trainer’s voice into dolphin </a:t>
            </a:r>
            <a:br>
              <a:rPr lang="en-US" sz="1800" dirty="0"/>
            </a:br>
            <a:r>
              <a:rPr lang="en-US" sz="1800" dirty="0"/>
              <a:t>clicks and sounds. The trainer can then use the computer to </a:t>
            </a:r>
            <a:br>
              <a:rPr lang="en-US" sz="1800" dirty="0"/>
            </a:br>
            <a:r>
              <a:rPr lang="en-US" sz="1800" dirty="0"/>
              <a:t>talk to the dolphins and tell them what to do. The sounds </a:t>
            </a:r>
            <a:br>
              <a:rPr lang="en-US" sz="1800" dirty="0"/>
            </a:br>
            <a:r>
              <a:rPr lang="en-US" sz="1800" dirty="0"/>
              <a:t>travel through the water to the dolphins.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Dolphins also have a strong sense of </a:t>
            </a:r>
            <a:r>
              <a:rPr lang="en-US" sz="1800" b="1" dirty="0"/>
              <a:t>hearing</a:t>
            </a:r>
            <a:r>
              <a:rPr lang="en-US" sz="1800" dirty="0"/>
              <a:t>. They can </a:t>
            </a:r>
            <a:br>
              <a:rPr lang="en-US" sz="1800" dirty="0"/>
            </a:br>
            <a:r>
              <a:rPr lang="en-US" sz="1800" dirty="0"/>
              <a:t>detect sounds at a long range. If a trainer drops something </a:t>
            </a:r>
            <a:br>
              <a:rPr lang="en-US" sz="1800" dirty="0"/>
            </a:br>
            <a:r>
              <a:rPr lang="en-US" sz="1800" dirty="0"/>
              <a:t>small into the water that the dolphin cannot see, the dolphin </a:t>
            </a:r>
            <a:br>
              <a:rPr lang="en-US" sz="1800" dirty="0"/>
            </a:br>
            <a:r>
              <a:rPr lang="en-US" sz="1800" dirty="0"/>
              <a:t>can swim right over to 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26965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251</a:t>
            </a:r>
          </a:p>
          <a:p>
            <a:r>
              <a:rPr lang="en-US" dirty="0"/>
              <a:t>259</a:t>
            </a:r>
          </a:p>
          <a:p>
            <a:r>
              <a:rPr lang="en-US" dirty="0"/>
              <a:t>269</a:t>
            </a:r>
          </a:p>
          <a:p>
            <a:r>
              <a:rPr lang="en-US" dirty="0"/>
              <a:t>279</a:t>
            </a:r>
          </a:p>
          <a:p>
            <a:r>
              <a:rPr lang="en-US" dirty="0"/>
              <a:t>289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312</a:t>
            </a:r>
          </a:p>
          <a:p>
            <a:r>
              <a:rPr lang="en-US" dirty="0"/>
              <a:t>319</a:t>
            </a:r>
          </a:p>
          <a:p>
            <a:r>
              <a:rPr lang="en-US" dirty="0"/>
              <a:t>329</a:t>
            </a:r>
          </a:p>
          <a:p>
            <a:r>
              <a:rPr lang="en-US" dirty="0"/>
              <a:t>340</a:t>
            </a:r>
          </a:p>
          <a:p>
            <a:r>
              <a:rPr lang="en-US" dirty="0"/>
              <a:t>351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of the best things about dolphins are how much </a:t>
            </a:r>
            <a:br>
              <a:rPr lang="en-US" sz="1800" dirty="0"/>
            </a:br>
            <a:r>
              <a:rPr lang="en-US" sz="1800" dirty="0"/>
              <a:t>they like to meet people and how gentle they are. Sometimes </a:t>
            </a:r>
            <a:br>
              <a:rPr lang="en-US" sz="1800" dirty="0"/>
            </a:br>
            <a:r>
              <a:rPr lang="en-US" sz="1800" dirty="0"/>
              <a:t>a dolphin will even let a swimmer hold on to its fin and give </a:t>
            </a:r>
            <a:br>
              <a:rPr lang="en-US" sz="1800" dirty="0"/>
            </a:br>
            <a:r>
              <a:rPr lang="en-US" sz="1800" dirty="0"/>
              <a:t>the swimmer a ride. But the swimmer should first make sure </a:t>
            </a:r>
            <a:br>
              <a:rPr lang="en-US" sz="1800" dirty="0"/>
            </a:br>
            <a:r>
              <a:rPr lang="en-US" sz="1800" dirty="0"/>
              <a:t>it’s a dolphin and not a shark!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357</a:t>
            </a:r>
          </a:p>
          <a:p>
            <a:r>
              <a:rPr lang="en-US" dirty="0"/>
              <a:t>367</a:t>
            </a:r>
          </a:p>
          <a:p>
            <a:r>
              <a:rPr lang="en-US" dirty="0"/>
              <a:t>378</a:t>
            </a:r>
          </a:p>
          <a:p>
            <a:r>
              <a:rPr lang="en-US" dirty="0"/>
              <a:t>392</a:t>
            </a:r>
          </a:p>
          <a:p>
            <a:r>
              <a:rPr lang="en-US" dirty="0"/>
              <a:t>403</a:t>
            </a:r>
          </a:p>
          <a:p>
            <a:r>
              <a:rPr lang="en-US" dirty="0"/>
              <a:t>410</a:t>
            </a:r>
          </a:p>
        </p:txBody>
      </p:sp>
    </p:spTree>
    <p:extLst>
      <p:ext uri="{BB962C8B-B14F-4D97-AF65-F5344CB8AC3E}">
        <p14:creationId xmlns:p14="http://schemas.microsoft.com/office/powerpoint/2010/main" val="926535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can computers help a trainer talk to dolphins?</a:t>
            </a:r>
          </a:p>
          <a:p>
            <a:pPr marL="0" indent="0">
              <a:buNone/>
            </a:pPr>
            <a:r>
              <a:rPr lang="en-US" dirty="0"/>
              <a:t>	 Computers change the trainer’s voice into ________________.</a:t>
            </a:r>
          </a:p>
          <a:p>
            <a:pPr marL="0" indent="0">
              <a:buNone/>
            </a:pPr>
            <a:r>
              <a:rPr lang="en-US" b="1" dirty="0"/>
              <a:t>Why can a dolphin find something too small to see in water?</a:t>
            </a:r>
          </a:p>
          <a:p>
            <a:pPr marL="0" indent="0">
              <a:buNone/>
            </a:pPr>
            <a:r>
              <a:rPr lang="en-US" dirty="0"/>
              <a:t>	 A dolphin can find something too small to see because ________________.</a:t>
            </a:r>
          </a:p>
          <a:p>
            <a:pPr marL="0" indent="0">
              <a:buNone/>
            </a:pPr>
            <a:r>
              <a:rPr lang="en-US" b="1" dirty="0"/>
              <a:t>What is one of the best things people have learned about dolphins?</a:t>
            </a:r>
          </a:p>
          <a:p>
            <a:pPr marL="0" indent="0">
              <a:buNone/>
            </a:pPr>
            <a:r>
              <a:rPr lang="en-US" dirty="0"/>
              <a:t>	 One of the best things people have learned about dolphins is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10" descr="The upper part shows a large sea fish with very sharp teeth, and the lower part shows a dolphin.&#10;">
            <a:extLst>
              <a:ext uri="{FF2B5EF4-FFF2-40B4-BE49-F238E27FC236}">
                <a16:creationId xmlns:a16="http://schemas.microsoft.com/office/drawing/2014/main" id="{76DE44CE-3150-443F-A781-1CD236A3A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38" y="2428774"/>
            <a:ext cx="3038899" cy="307700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13" descr="A man is holding a kid in the water, and they are playing with the dolphin.&#10;">
            <a:extLst>
              <a:ext uri="{FF2B5EF4-FFF2-40B4-BE49-F238E27FC236}">
                <a16:creationId xmlns:a16="http://schemas.microsoft.com/office/drawing/2014/main" id="{D1017897-D345-4A90-8BA1-A0B6750CE7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551" y="2447826"/>
            <a:ext cx="3000794" cy="303889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15" descr="Two dolphins are waiting to get the aquatic animal as a prize.&#10;">
            <a:extLst>
              <a:ext uri="{FF2B5EF4-FFF2-40B4-BE49-F238E27FC236}">
                <a16:creationId xmlns:a16="http://schemas.microsoft.com/office/drawing/2014/main" id="{7F5FCD28-893A-40CE-8160-45285AC301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4392" y="2455238"/>
            <a:ext cx="3000794" cy="303889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some people think dolphins and sharks are alike?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people think they are alike because 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dolphins and sharks different?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way dolphins and sharks are different is 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51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have experts found out about dolphins?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Experts have found out that dolphins are 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g</a:t>
            </a:r>
            <a:r>
              <a:rPr lang="en-US" dirty="0"/>
              <a:t>. Say the sound for </a:t>
            </a:r>
            <a:r>
              <a:rPr lang="en-US" i="1" dirty="0"/>
              <a:t>g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lvl="1" defTabSz="457200"/>
            <a:r>
              <a:rPr lang="en-US" dirty="0"/>
              <a:t>sur</a:t>
            </a:r>
            <a:r>
              <a:rPr lang="en-US" u="sng" dirty="0"/>
              <a:t>g</a:t>
            </a:r>
            <a:r>
              <a:rPr lang="en-US" dirty="0"/>
              <a:t>e		</a:t>
            </a:r>
            <a:r>
              <a:rPr lang="en-US" u="sng" dirty="0"/>
              <a:t>g</a:t>
            </a:r>
            <a:r>
              <a:rPr lang="en-US" dirty="0"/>
              <a:t>rown		</a:t>
            </a:r>
            <a:r>
              <a:rPr lang="en-US" u="sng" dirty="0"/>
              <a:t>g</a:t>
            </a:r>
            <a:r>
              <a:rPr lang="en-US" dirty="0"/>
              <a:t>ist</a:t>
            </a:r>
          </a:p>
          <a:p>
            <a:pPr lvl="1" defTabSz="457200"/>
            <a:r>
              <a:rPr lang="en-US" u="sng" dirty="0"/>
              <a:t>g</a:t>
            </a:r>
            <a:r>
              <a:rPr lang="en-US" dirty="0"/>
              <a:t>reen		pa</a:t>
            </a:r>
            <a:r>
              <a:rPr lang="en-US" u="sng" dirty="0"/>
              <a:t>g</a:t>
            </a:r>
            <a:r>
              <a:rPr lang="en-US" dirty="0"/>
              <a:t>e		</a:t>
            </a:r>
            <a:r>
              <a:rPr lang="en-US" u="sng" dirty="0"/>
              <a:t>g</a:t>
            </a:r>
            <a:r>
              <a:rPr lang="en-US" dirty="0"/>
              <a:t>ash</a:t>
            </a:r>
          </a:p>
          <a:p>
            <a:pPr lvl="1" defTabSz="457200"/>
            <a:r>
              <a:rPr lang="en-US" dirty="0"/>
              <a:t>bulge		glee		rage</a:t>
            </a:r>
          </a:p>
          <a:p>
            <a:pPr lvl="1" defTabSz="457200"/>
            <a:r>
              <a:rPr lang="en-US" dirty="0"/>
              <a:t>stage		merge		hinge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trainers teach dolphins tricks that seem like play?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Trainers teach tricks that seem like play because 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trainers give dolphins for performing tricks?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performing tricks, trainers give dolphins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computers help trainers talk to dolphins?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Computers change the trainer’s voice into 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 dolphin find something that is too small to see in water?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dolphin can find something that is too small to see because 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of the best things about dolphins?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of the best things about dolphins is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890684"/>
            <a:ext cx="10668003" cy="833942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story. Underline all the endings that 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98236"/>
            <a:ext cx="6381751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Liz and Trish plan to put on a play for their class.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Thursday, Liz and Trish 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43799" y="1874409"/>
            <a:ext cx="4145689" cy="12047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got up on the stage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changed into their costumes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put a goose into a cage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674759"/>
            <a:ext cx="638175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Stefan likes to keep his house very clean.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morning, he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43799" y="3661916"/>
            <a:ext cx="4145689" cy="16673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turned the pages of his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newspaper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cleaned the sink with a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sponge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killed the germs in the toilet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0950FD-FB4B-449E-8091-118D1D2F6CBB}"/>
              </a:ext>
            </a:extLst>
          </p:cNvPr>
          <p:cNvSpPr txBox="1"/>
          <p:nvPr/>
        </p:nvSpPr>
        <p:spPr>
          <a:xfrm>
            <a:off x="762000" y="1141121"/>
            <a:ext cx="63817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Mr. Perez went to the garden shop. At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garden shop, Mr. Perez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134ED5-18F8-4E6E-9315-D41102DAEF71}"/>
              </a:ext>
            </a:extLst>
          </p:cNvPr>
          <p:cNvSpPr txBox="1">
            <a:spLocks/>
          </p:cNvSpPr>
          <p:nvPr/>
        </p:nvSpPr>
        <p:spPr>
          <a:xfrm>
            <a:off x="7543799" y="1120864"/>
            <a:ext cx="4145689" cy="11809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chose a large plant for his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porch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got a new hose for the yard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paid for an ice cream cone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375298"/>
            <a:ext cx="6381751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zoo has many animals. At the zoo, you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can 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43799" y="3351471"/>
            <a:ext cx="4145689" cy="12047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see some giraffes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point out large birds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live in a spacecraft</a:t>
            </a:r>
          </a:p>
        </p:txBody>
      </p:sp>
    </p:spTree>
    <p:extLst>
      <p:ext uri="{BB962C8B-B14F-4D97-AF65-F5344CB8AC3E}">
        <p14:creationId xmlns:p14="http://schemas.microsoft.com/office/powerpoint/2010/main" val="4084363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922560" y="1669340"/>
            <a:ext cx="7650066" cy="6833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afraid		rubbish		uncle		detect		adopt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820" y="1669340"/>
            <a:ext cx="7980680" cy="5623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764651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Oren did not like the gusty wind blowing through the trees.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 was ________ of the loud noise.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4037218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 thought I could ________ a tone of sadness. What is wrong?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801583"/>
            <a:ext cx="10608610" cy="84198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Jordan likes when people come to visit. His aunt and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visit each summer.</a:t>
            </a:r>
          </a:p>
        </p:txBody>
      </p:sp>
    </p:spTree>
    <p:extLst>
      <p:ext uri="{BB962C8B-B14F-4D97-AF65-F5344CB8AC3E}">
        <p14:creationId xmlns:p14="http://schemas.microsoft.com/office/powerpoint/2010/main" val="2272499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142BB2-11E1-46FE-A3CE-C6C0005D2635}"/>
              </a:ext>
            </a:extLst>
          </p:cNvPr>
          <p:cNvSpPr txBox="1"/>
          <p:nvPr/>
        </p:nvSpPr>
        <p:spPr>
          <a:xfrm>
            <a:off x="745190" y="993001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Ralph and Ginny plan to ________ a girl and a boy. They do not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mind if it takes some time.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F1FF54-C472-44F9-A5D3-A03D0F6F3A28}"/>
              </a:ext>
            </a:extLst>
          </p:cNvPr>
          <p:cNvSpPr txBox="1"/>
          <p:nvPr/>
        </p:nvSpPr>
        <p:spPr>
          <a:xfrm>
            <a:off x="745190" y="2353852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attic is filled with ________. We need to throw it all in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trash.</a:t>
            </a:r>
          </a:p>
        </p:txBody>
      </p:sp>
    </p:spTree>
    <p:extLst>
      <p:ext uri="{BB962C8B-B14F-4D97-AF65-F5344CB8AC3E}">
        <p14:creationId xmlns:p14="http://schemas.microsoft.com/office/powerpoint/2010/main" val="398776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large</a:t>
            </a:r>
          </a:p>
          <a:p>
            <a:r>
              <a:rPr lang="en-US" dirty="0"/>
              <a:t>Marge</a:t>
            </a:r>
          </a:p>
          <a:p>
            <a:r>
              <a:rPr lang="en-US" dirty="0"/>
              <a:t>barge</a:t>
            </a:r>
          </a:p>
          <a:p>
            <a:r>
              <a:rPr lang="en-US" dirty="0"/>
              <a:t>sarge</a:t>
            </a:r>
          </a:p>
          <a:p>
            <a:r>
              <a:rPr lang="en-US" dirty="0"/>
              <a:t>charge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age</a:t>
            </a:r>
          </a:p>
          <a:p>
            <a:r>
              <a:rPr lang="en-US" dirty="0"/>
              <a:t>rage</a:t>
            </a:r>
          </a:p>
          <a:p>
            <a:r>
              <a:rPr lang="en-US" dirty="0"/>
              <a:t>wage</a:t>
            </a:r>
          </a:p>
          <a:p>
            <a:r>
              <a:rPr lang="en-US" dirty="0"/>
              <a:t>page</a:t>
            </a:r>
          </a:p>
          <a:p>
            <a:r>
              <a:rPr lang="en-US" dirty="0"/>
              <a:t>stage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face</a:t>
            </a:r>
          </a:p>
          <a:p>
            <a:r>
              <a:rPr lang="fr-FR" dirty="0"/>
              <a:t>pace</a:t>
            </a:r>
          </a:p>
          <a:p>
            <a:r>
              <a:rPr lang="fr-FR" dirty="0"/>
              <a:t>place</a:t>
            </a:r>
          </a:p>
          <a:p>
            <a:r>
              <a:rPr lang="fr-FR" dirty="0" err="1"/>
              <a:t>space</a:t>
            </a:r>
            <a:endParaRPr lang="fr-FR" dirty="0"/>
          </a:p>
          <a:p>
            <a:r>
              <a:rPr lang="fr-FR" dirty="0"/>
              <a:t>trace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drugstore		danger		gateway		carpool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giraffe		urgent		Congress		autograph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260" y="1970807"/>
            <a:ext cx="58112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2382" y="1982724"/>
            <a:ext cx="5811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2561" y="1980639"/>
            <a:ext cx="4596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92248" y="1987488"/>
            <a:ext cx="3895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67666" y="1980639"/>
            <a:ext cx="5797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50594" y="1985900"/>
            <a:ext cx="5023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00330" y="1980639"/>
            <a:ext cx="3895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89883" y="1987488"/>
            <a:ext cx="5983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640" y="2678606"/>
            <a:ext cx="3012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2901" y="2696024"/>
            <a:ext cx="4423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63795" y="2673746"/>
            <a:ext cx="2438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07601" y="2680481"/>
            <a:ext cx="5598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2508" y="2696871"/>
            <a:ext cx="4423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44850" y="2704858"/>
            <a:ext cx="671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51950" y="2710408"/>
            <a:ext cx="3241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76062" y="2720682"/>
            <a:ext cx="2133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BE012896-8766-4535-8ED4-890E4F02B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89420" y="2728302"/>
            <a:ext cx="7584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171260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mis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redd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in-  con-  com-  a-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mis</a:t>
            </a:r>
            <a:r>
              <a:rPr lang="en-US" dirty="0"/>
              <a:t>use		</a:t>
            </a:r>
            <a:r>
              <a:rPr lang="en-US" u="sng" dirty="0"/>
              <a:t>in</a:t>
            </a:r>
            <a:r>
              <a:rPr lang="en-US" dirty="0"/>
              <a:t>come		</a:t>
            </a:r>
            <a:r>
              <a:rPr lang="en-US" u="sng" dirty="0"/>
              <a:t>ex</a:t>
            </a:r>
            <a:r>
              <a:rPr lang="en-US" dirty="0"/>
              <a:t>cellent		</a:t>
            </a:r>
            <a:r>
              <a:rPr lang="en-US" u="sng" dirty="0"/>
              <a:t>pre</a:t>
            </a:r>
            <a:r>
              <a:rPr lang="en-US" dirty="0"/>
              <a:t>cede		</a:t>
            </a:r>
            <a:r>
              <a:rPr lang="en-US" u="sng" dirty="0"/>
              <a:t>mis</a:t>
            </a:r>
            <a:r>
              <a:rPr lang="en-US" dirty="0"/>
              <a:t>time		</a:t>
            </a:r>
            <a:r>
              <a:rPr lang="en-US" u="sng" dirty="0"/>
              <a:t>a</a:t>
            </a:r>
            <a:r>
              <a:rPr lang="en-US" dirty="0"/>
              <a:t>dopt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ship</a:t>
            </a:r>
            <a:r>
              <a:rPr lang="en-US" u="sng" dirty="0"/>
              <a:t>ment</a:t>
            </a:r>
            <a:r>
              <a:rPr lang="en-US" dirty="0"/>
              <a:t>		rubb</a:t>
            </a:r>
            <a:r>
              <a:rPr lang="en-US" u="sng" dirty="0"/>
              <a:t>ish</a:t>
            </a:r>
            <a:r>
              <a:rPr lang="en-US" dirty="0"/>
              <a:t>		thirt</a:t>
            </a:r>
            <a:r>
              <a:rPr lang="en-US" u="sng" dirty="0"/>
              <a:t>y</a:t>
            </a:r>
            <a:r>
              <a:rPr lang="en-US" dirty="0"/>
              <a:t>		uncl</a:t>
            </a:r>
            <a:r>
              <a:rPr lang="en-US" u="sng" dirty="0"/>
              <a:t>e</a:t>
            </a:r>
            <a:r>
              <a:rPr lang="en-US" dirty="0"/>
              <a:t>		tarn</a:t>
            </a:r>
            <a:r>
              <a:rPr lang="en-US" u="sng" dirty="0"/>
              <a:t>ish</a:t>
            </a:r>
            <a:r>
              <a:rPr lang="en-US" dirty="0"/>
              <a:t>		nic</a:t>
            </a:r>
            <a:r>
              <a:rPr lang="en-US" u="sng" dirty="0"/>
              <a:t>est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stru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flec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 </a:t>
            </a:r>
            <a:r>
              <a:rPr lang="en-US" u="sng" dirty="0"/>
              <a:t>a</a:t>
            </a:r>
            <a:r>
              <a:rPr lang="en-US" dirty="0"/>
              <a:t>fraid		</a:t>
            </a:r>
            <a:r>
              <a:rPr lang="en-US" u="sng" dirty="0"/>
              <a:t>in</a:t>
            </a:r>
            <a:r>
              <a:rPr lang="en-US" dirty="0"/>
              <a:t>correct</a:t>
            </a:r>
            <a:r>
              <a:rPr lang="en-US" u="sng" dirty="0"/>
              <a:t>ly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give</a:t>
            </a:r>
            <a:r>
              <a:rPr lang="en-US" b="1" dirty="0"/>
              <a:t>		live		</a:t>
            </a:r>
            <a:r>
              <a:rPr lang="en-US" b="1" u="sng" dirty="0"/>
              <a:t>now</a:t>
            </a:r>
            <a:r>
              <a:rPr lang="en-US" b="1" dirty="0"/>
              <a:t>		how		</a:t>
            </a:r>
            <a:r>
              <a:rPr lang="en-US" b="1" u="sng" dirty="0"/>
              <a:t>other</a:t>
            </a:r>
            <a:r>
              <a:rPr lang="en-US" b="1" dirty="0"/>
              <a:t>		mother		brother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almost		mind	years		thought	who	many	friend	through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First, I thought you could read through those pages.</a:t>
            </a:r>
          </a:p>
          <a:p>
            <a:pPr lvl="1" defTabSz="457200"/>
            <a:r>
              <a:rPr lang="en-US" dirty="0"/>
              <a:t>It is urgent that I find my backpack and planner now!</a:t>
            </a:r>
          </a:p>
          <a:p>
            <a:pPr lvl="1" defTabSz="457200"/>
            <a:r>
              <a:rPr lang="en-US" dirty="0"/>
              <a:t>Would you mind telling me how many giraffes are in this park?</a:t>
            </a:r>
          </a:p>
          <a:p>
            <a:pPr lvl="1" defTabSz="457200"/>
            <a:r>
              <a:rPr lang="en-US" dirty="0"/>
              <a:t>The hinge on the back gate has now worn out.</a:t>
            </a:r>
          </a:p>
          <a:p>
            <a:pPr lvl="1" defTabSz="457200"/>
            <a:r>
              <a:rPr lang="en-US" dirty="0"/>
              <a:t>The surge of strong waves almost put us in danger.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114266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Amazing Dolphins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5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find dolphins fascinating. So do the scientists </a:t>
            </a:r>
            <a:br>
              <a:rPr lang="en-US" sz="1600" dirty="0"/>
            </a:br>
            <a:r>
              <a:rPr lang="en-US" sz="1600" dirty="0"/>
              <a:t>who study them. Dolphins live in water like fish, but they breathe air like </a:t>
            </a:r>
            <a:br>
              <a:rPr lang="en-US" sz="1600" dirty="0"/>
            </a:br>
            <a:r>
              <a:rPr lang="en-US" sz="1600" dirty="0"/>
              <a:t>animals on land. The more we learn about dolphins, the more we realize </a:t>
            </a:r>
            <a:br>
              <a:rPr lang="en-US" sz="1600" dirty="0"/>
            </a:br>
            <a:r>
              <a:rPr lang="en-US" sz="1600" dirty="0"/>
              <a:t>how awesome they are!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65850"/>
            <a:ext cx="6528547" cy="189207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Many people have seen dolphins on TV or in films. </a:t>
            </a:r>
            <a:br>
              <a:rPr lang="en-US" sz="1800" dirty="0"/>
            </a:br>
            <a:r>
              <a:rPr lang="en-US" sz="1800" dirty="0"/>
              <a:t>People have seen them leap out of the surging sea or from a </a:t>
            </a:r>
            <a:br>
              <a:rPr lang="en-US" sz="1800" dirty="0"/>
            </a:br>
            <a:r>
              <a:rPr lang="en-US" sz="1800" dirty="0"/>
              <a:t>large pool. We know many things about dolphins, but we are </a:t>
            </a:r>
            <a:br>
              <a:rPr lang="en-US" sz="1800" dirty="0"/>
            </a:br>
            <a:r>
              <a:rPr lang="en-US" sz="1800" dirty="0"/>
              <a:t>trying to discover more about these smart animals.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05724"/>
            <a:ext cx="598579" cy="190842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people think dolphins look like sharks because </a:t>
            </a:r>
            <a:br>
              <a:rPr lang="en-US" sz="1800" dirty="0"/>
            </a:br>
            <a:r>
              <a:rPr lang="en-US" sz="1800" dirty="0"/>
              <a:t>they are </a:t>
            </a:r>
            <a:r>
              <a:rPr lang="en-US" sz="1800" b="1" dirty="0"/>
              <a:t>both</a:t>
            </a:r>
            <a:r>
              <a:rPr lang="en-US" sz="1800" dirty="0"/>
              <a:t> gray and live in water. But there are many </a:t>
            </a:r>
            <a:br>
              <a:rPr lang="en-US" sz="1800" dirty="0"/>
            </a:br>
            <a:r>
              <a:rPr lang="en-US" sz="1800" dirty="0"/>
              <a:t>differences between the two animals. For one thing, a </a:t>
            </a:r>
            <a:br>
              <a:rPr lang="en-US" sz="1800" dirty="0"/>
            </a:br>
            <a:r>
              <a:rPr lang="en-US" sz="1800" dirty="0"/>
              <a:t>dolphin is a mammal, an animal that breathes </a:t>
            </a:r>
            <a:r>
              <a:rPr lang="en-US" sz="1800" b="1" dirty="0"/>
              <a:t>air</a:t>
            </a:r>
            <a:r>
              <a:rPr lang="en-US" sz="1800" dirty="0"/>
              <a:t> and feeds </a:t>
            </a:r>
            <a:br>
              <a:rPr lang="en-US" sz="1800" dirty="0"/>
            </a:br>
            <a:r>
              <a:rPr lang="en-US" sz="1800" dirty="0"/>
              <a:t>milk to its </a:t>
            </a:r>
            <a:r>
              <a:rPr lang="en-US" sz="1800" b="1" dirty="0"/>
              <a:t>young</a:t>
            </a:r>
            <a:r>
              <a:rPr lang="en-US" sz="1800" dirty="0"/>
              <a:t>. Sharks are fish and do not breathe air </a:t>
            </a:r>
            <a:br>
              <a:rPr lang="en-US" sz="1800" dirty="0"/>
            </a:br>
            <a:r>
              <a:rPr lang="en-US" sz="1800" dirty="0"/>
              <a:t>or feed milk to their young. Also, a shark’s tail sweeps side </a:t>
            </a:r>
            <a:br>
              <a:rPr lang="en-US" sz="1800" dirty="0"/>
            </a:br>
            <a:r>
              <a:rPr lang="en-US" sz="1800" dirty="0"/>
              <a:t>to side, and a dolphin’s tail goes up and down. In addition, </a:t>
            </a:r>
            <a:br>
              <a:rPr lang="en-US" sz="1800" dirty="0"/>
            </a:br>
            <a:r>
              <a:rPr lang="en-US" sz="1800" dirty="0"/>
              <a:t>dolphins like being around other dolphins, while many </a:t>
            </a:r>
            <a:br>
              <a:rPr lang="en-US" sz="1800" dirty="0"/>
            </a:br>
            <a:r>
              <a:rPr lang="en-US" sz="1800" dirty="0"/>
              <a:t>sharks prefer swimming alone.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How smart are dolphins? Experts have found that they </a:t>
            </a:r>
            <a:br>
              <a:rPr lang="en-US" sz="1800" dirty="0"/>
            </a:br>
            <a:r>
              <a:rPr lang="en-US" sz="1800" dirty="0"/>
              <a:t>are very smart! In fact, dolphins are one of the few kinds of </a:t>
            </a:r>
            <a:br>
              <a:rPr lang="en-US" sz="1800" dirty="0"/>
            </a:br>
            <a:r>
              <a:rPr lang="en-US" sz="1800" dirty="0"/>
              <a:t>animals that can recognize their own reflections.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42</a:t>
            </a:r>
          </a:p>
          <a:p>
            <a:r>
              <a:rPr lang="en-US" dirty="0"/>
              <a:t>50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71</a:t>
            </a:r>
          </a:p>
          <a:p>
            <a:r>
              <a:rPr lang="en-US" dirty="0"/>
              <a:t>82</a:t>
            </a:r>
          </a:p>
          <a:p>
            <a:r>
              <a:rPr lang="en-US" dirty="0"/>
              <a:t>94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118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139</a:t>
            </a:r>
          </a:p>
          <a:p>
            <a:r>
              <a:rPr lang="en-US" dirty="0"/>
              <a:t>152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787B7F-50FD-4343-A169-664CBBF03081}"/>
</file>

<file path=docProps/app.xml><?xml version="1.0" encoding="utf-8"?>
<Properties xmlns="http://schemas.openxmlformats.org/officeDocument/2006/extended-properties" xmlns:vt="http://schemas.openxmlformats.org/officeDocument/2006/docPropsVTypes">
  <TotalTime>69407</TotalTime>
  <Words>2002</Words>
  <Application>Microsoft Macintosh PowerPoint</Application>
  <PresentationFormat>Widescreen</PresentationFormat>
  <Paragraphs>256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Comprehension Questions Part 1 — cont’d </vt:lpstr>
      <vt:lpstr>Decodable Informative Text (Part 2) 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6769</cp:revision>
  <dcterms:created xsi:type="dcterms:W3CDTF">2023-03-21T18:49:30Z</dcterms:created>
  <dcterms:modified xsi:type="dcterms:W3CDTF">2024-02-22T12:56:03Z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