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39" r:id="rId16"/>
    <p:sldId id="322" r:id="rId17"/>
    <p:sldId id="328" r:id="rId18"/>
    <p:sldId id="323" r:id="rId19"/>
    <p:sldId id="302" r:id="rId20"/>
    <p:sldId id="303" r:id="rId21"/>
    <p:sldId id="333" r:id="rId22"/>
    <p:sldId id="341" r:id="rId23"/>
    <p:sldId id="307" r:id="rId24"/>
    <p:sldId id="343" r:id="rId25"/>
    <p:sldId id="345" r:id="rId26"/>
    <p:sldId id="346" r:id="rId27"/>
    <p:sldId id="33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59F6C2-1342-ED20-ED94-888E753721A6}" v="2" dt="2024-04-11T15:36:46.0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34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816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2D59F6C2-1342-ED20-ED94-888E753721A6}"/>
    <pc:docChg chg="modSld">
      <pc:chgData name="Sarah Zelinke" userId="S::szelinke@cainc.com::d5a61b94-e317-40d3-bef2-b59288a0210b" providerId="AD" clId="Web-{2D59F6C2-1342-ED20-ED94-888E753721A6}" dt="2024-04-11T15:36:46.020" v="1" actId="20577"/>
      <pc:docMkLst>
        <pc:docMk/>
      </pc:docMkLst>
      <pc:sldChg chg="modSp">
        <pc:chgData name="Sarah Zelinke" userId="S::szelinke@cainc.com::d5a61b94-e317-40d3-bef2-b59288a0210b" providerId="AD" clId="Web-{2D59F6C2-1342-ED20-ED94-888E753721A6}" dt="2024-04-11T15:36:46.020" v="1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2D59F6C2-1342-ED20-ED94-888E753721A6}" dt="2024-04-11T15:36:46.020" v="1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209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  <p:sldLayoutId id="2147483672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		</a:t>
            </a:r>
            <a:r>
              <a:rPr lang="pt-BR" b="1" dirty="0"/>
              <a:t>n</a:t>
            </a:r>
            <a:r>
              <a:rPr lang="pt-BR" b="1" u="sng" dirty="0"/>
              <a:t>ew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ew		oi		</a:t>
            </a:r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		au</a:t>
            </a:r>
          </a:p>
          <a:p>
            <a:pPr lvl="1" defTabSz="457200"/>
            <a:r>
              <a:rPr lang="pt-BR" dirty="0"/>
              <a:t>ee		oo		ew		ow</a:t>
            </a:r>
          </a:p>
          <a:p>
            <a:pPr lvl="1" defTabSz="457200"/>
            <a:r>
              <a:rPr lang="pt-BR" dirty="0"/>
              <a:t>oy		ea		oo		igh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i</a:t>
            </a:r>
            <a:r>
              <a:rPr lang="pt-BR" dirty="0">
                <a:latin typeface="Arial"/>
                <a:cs typeface="Arial"/>
              </a:rPr>
              <a:t>		ew		oa		aw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this part of the story?</a:t>
            </a:r>
          </a:p>
          <a:p>
            <a:pPr marL="0" indent="0">
              <a:buNone/>
            </a:pPr>
            <a:r>
              <a:rPr lang="en-US" dirty="0"/>
              <a:t>	 The main characters in this part of the story are ________________.</a:t>
            </a:r>
          </a:p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What was Ms. Sanchez’s problem?</a:t>
            </a:r>
          </a:p>
          <a:p>
            <a:pPr marL="0" indent="0">
              <a:buNone/>
            </a:pPr>
            <a:r>
              <a:rPr lang="en-US" dirty="0"/>
              <a:t>	 Ms. Sanchez’s problem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8748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 Ms. Sanchez plans to have interested students write a </a:t>
            </a:r>
            <a:br>
              <a:rPr lang="en-US" sz="1600" dirty="0"/>
            </a:br>
            <a:r>
              <a:rPr lang="en-US" sz="1600" dirty="0"/>
              <a:t>news story to help her choose the three reporters. Read on to find out </a:t>
            </a:r>
            <a:br>
              <a:rPr lang="en-US" sz="1600" dirty="0"/>
            </a:br>
            <a:r>
              <a:rPr lang="en-US" sz="1600" dirty="0"/>
              <a:t>how some students feel about her plan.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38847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class, </a:t>
            </a:r>
            <a:r>
              <a:rPr lang="en-US" sz="1800" dirty="0" err="1"/>
              <a:t>Reema</a:t>
            </a:r>
            <a:r>
              <a:rPr lang="en-US" sz="1800" dirty="0"/>
              <a:t> and some of her classmates sat down </a:t>
            </a:r>
            <a:br>
              <a:rPr lang="en-US" sz="1800" dirty="0"/>
            </a:br>
            <a:r>
              <a:rPr lang="en-US" sz="1800" dirty="0"/>
              <a:t>on the school’s steps to chat about Ms. Sanchez’s plan. “What </a:t>
            </a:r>
            <a:br>
              <a:rPr lang="en-US" sz="1800" dirty="0"/>
            </a:br>
            <a:r>
              <a:rPr lang="en-US" sz="1800" dirty="0"/>
              <a:t>a drag!” </a:t>
            </a:r>
            <a:r>
              <a:rPr lang="en-US" sz="1800" dirty="0" err="1"/>
              <a:t>Reema</a:t>
            </a:r>
            <a:r>
              <a:rPr lang="en-US" sz="1800" dirty="0"/>
              <a:t> said to Lewis and Carla. “Who needs another </a:t>
            </a:r>
            <a:br>
              <a:rPr lang="en-US" sz="1800" dirty="0"/>
            </a:br>
            <a:r>
              <a:rPr lang="en-US" sz="1800" dirty="0"/>
              <a:t>paper to work on? Ms. Sanchez has seen what we can do. </a:t>
            </a:r>
            <a:br>
              <a:rPr lang="en-US" sz="1800" dirty="0"/>
            </a:br>
            <a:r>
              <a:rPr lang="en-US" sz="1800" dirty="0"/>
              <a:t>She could have drawn names from a hat if she had too many </a:t>
            </a:r>
            <a:br>
              <a:rPr lang="en-US" sz="1800" dirty="0"/>
            </a:br>
            <a:r>
              <a:rPr lang="en-US" sz="1800" dirty="0"/>
              <a:t>people to choose from.” </a:t>
            </a:r>
            <a:r>
              <a:rPr lang="en-US" sz="1800" dirty="0" err="1"/>
              <a:t>Reema</a:t>
            </a:r>
            <a:r>
              <a:rPr lang="en-US" sz="1800" dirty="0"/>
              <a:t> grew upset. “Another paper </a:t>
            </a:r>
            <a:br>
              <a:rPr lang="en-US" sz="1800" dirty="0"/>
            </a:br>
            <a:r>
              <a:rPr lang="en-US" sz="1800" dirty="0"/>
              <a:t>is the last thing I need!”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69947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132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153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176</a:t>
            </a:r>
          </a:p>
          <a:p>
            <a:r>
              <a:rPr lang="en-US" dirty="0"/>
              <a:t>189</a:t>
            </a:r>
          </a:p>
          <a:p>
            <a:r>
              <a:rPr lang="en-US" dirty="0"/>
              <a:t>198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91592"/>
            <a:ext cx="6528547" cy="329336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“Be reasonable, </a:t>
            </a:r>
            <a:r>
              <a:rPr lang="en-US" sz="1800" dirty="0" err="1"/>
              <a:t>Reema</a:t>
            </a:r>
            <a:r>
              <a:rPr lang="en-US" sz="1800" dirty="0"/>
              <a:t>,” Carla said. “If you stop and think </a:t>
            </a:r>
            <a:br>
              <a:rPr lang="en-US" sz="1800" dirty="0"/>
            </a:br>
            <a:r>
              <a:rPr lang="en-US" sz="1800" dirty="0"/>
              <a:t>about it, a paper is the best way to show that you are the best </a:t>
            </a:r>
            <a:br>
              <a:rPr lang="en-US" sz="1800" dirty="0"/>
            </a:br>
            <a:r>
              <a:rPr lang="en-US" sz="1800" dirty="0"/>
              <a:t>person to work on the newspaper. Keep in mind that if Ms. </a:t>
            </a:r>
            <a:br>
              <a:rPr lang="en-US" sz="1800" dirty="0"/>
            </a:br>
            <a:r>
              <a:rPr lang="en-US" sz="1800" dirty="0"/>
              <a:t>Sanchez just drew names, getting to work on the newspaper </a:t>
            </a:r>
            <a:br>
              <a:rPr lang="en-US" sz="1800" dirty="0"/>
            </a:br>
            <a:r>
              <a:rPr lang="en-US" sz="1800" dirty="0"/>
              <a:t>would be luck, not skill. Besides, your name may not have </a:t>
            </a:r>
            <a:br>
              <a:rPr lang="en-US" sz="1800" dirty="0"/>
            </a:br>
            <a:r>
              <a:rPr lang="en-US" sz="1800" dirty="0"/>
              <a:t>been drawn.”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Carla is right, </a:t>
            </a:r>
            <a:r>
              <a:rPr lang="en-US" sz="1800" dirty="0" err="1"/>
              <a:t>Reema</a:t>
            </a:r>
            <a:r>
              <a:rPr lang="en-US" sz="1800" dirty="0"/>
              <a:t>,” agreed Lewis. “We have </a:t>
            </a:r>
            <a:br>
              <a:rPr lang="en-US" sz="1800" dirty="0"/>
            </a:br>
            <a:r>
              <a:rPr lang="en-US" sz="1800" dirty="0"/>
              <a:t>a week to find a topic and come up with a news story. It will </a:t>
            </a:r>
            <a:br>
              <a:rPr lang="en-US" sz="1800" dirty="0"/>
            </a:br>
            <a:r>
              <a:rPr lang="en-US" sz="1800" dirty="0"/>
              <a:t>have to be good, so let’s start thinking about that.”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22692"/>
            <a:ext cx="598579" cy="3291760"/>
          </a:xfrm>
        </p:spPr>
        <p:txBody>
          <a:bodyPr>
            <a:noAutofit/>
          </a:bodyPr>
          <a:lstStyle/>
          <a:p>
            <a:r>
              <a:rPr lang="en-US" dirty="0"/>
              <a:t>204</a:t>
            </a:r>
          </a:p>
          <a:p>
            <a:r>
              <a:rPr lang="en-US" dirty="0"/>
              <a:t>214</a:t>
            </a:r>
          </a:p>
          <a:p>
            <a:r>
              <a:rPr lang="en-US" dirty="0"/>
              <a:t>229</a:t>
            </a:r>
          </a:p>
          <a:p>
            <a:r>
              <a:rPr lang="en-US" dirty="0"/>
              <a:t>241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262</a:t>
            </a:r>
          </a:p>
          <a:p>
            <a:r>
              <a:rPr lang="en-US" dirty="0"/>
              <a:t>264</a:t>
            </a:r>
          </a:p>
          <a:p>
            <a:r>
              <a:rPr lang="en-US" dirty="0"/>
              <a:t>274</a:t>
            </a:r>
          </a:p>
          <a:p>
            <a:r>
              <a:rPr lang="en-US" dirty="0"/>
              <a:t>289</a:t>
            </a:r>
          </a:p>
        </p:txBody>
      </p:sp>
    </p:spTree>
    <p:extLst>
      <p:ext uri="{BB962C8B-B14F-4D97-AF65-F5344CB8AC3E}">
        <p14:creationId xmlns:p14="http://schemas.microsoft.com/office/powerpoint/2010/main" val="513928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new characters introduced in this part of the story?</a:t>
            </a:r>
          </a:p>
          <a:p>
            <a:pPr marL="0" indent="0">
              <a:buNone/>
            </a:pPr>
            <a:r>
              <a:rPr lang="en-US" dirty="0"/>
              <a:t>	 The new characters introduced in this part of the story are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Reema’s</a:t>
            </a:r>
            <a:r>
              <a:rPr lang="en-US" b="1" dirty="0"/>
              <a:t> reaction to Ms. Sanchez’s plan?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Reema’s</a:t>
            </a:r>
            <a:r>
              <a:rPr lang="en-US" dirty="0"/>
              <a:t> reaction to Ms. Sanchez’s plan was that she ________________.</a:t>
            </a:r>
          </a:p>
          <a:p>
            <a:pPr marL="0" indent="0">
              <a:buNone/>
            </a:pPr>
            <a:r>
              <a:rPr lang="en-US" b="1" dirty="0"/>
              <a:t>How did Carla and Lewis react to Ms. Sanchez’s plan?</a:t>
            </a:r>
          </a:p>
          <a:p>
            <a:pPr marL="0" indent="0">
              <a:buNone/>
            </a:pPr>
            <a:r>
              <a:rPr lang="en-US" dirty="0"/>
              <a:t>	 Carla and Lewis both thought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57301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 Writing a news story is challenging. Keep reading to find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out what a good reporter should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90124"/>
            <a:ext cx="6528547" cy="395796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During the week, </a:t>
            </a:r>
            <a:r>
              <a:rPr lang="en-US" sz="1800" dirty="0" err="1"/>
              <a:t>Reema</a:t>
            </a:r>
            <a:r>
              <a:rPr lang="en-US" sz="1800" dirty="0"/>
              <a:t>, Lewis, and Carla met many </a:t>
            </a:r>
            <a:br>
              <a:rPr lang="en-US" sz="1800" dirty="0"/>
            </a:br>
            <a:r>
              <a:rPr lang="en-US" sz="1800" dirty="0"/>
              <a:t>times at </a:t>
            </a:r>
            <a:r>
              <a:rPr lang="en-US" sz="1800" dirty="0" err="1"/>
              <a:t>Reema’s</a:t>
            </a:r>
            <a:r>
              <a:rPr lang="en-US" sz="1800" dirty="0"/>
              <a:t> home. They discussed the newest plans </a:t>
            </a:r>
            <a:br>
              <a:rPr lang="en-US" sz="1800" dirty="0"/>
            </a:br>
            <a:r>
              <a:rPr lang="en-US" sz="1800" dirty="0"/>
              <a:t>they had for reports. </a:t>
            </a:r>
            <a:r>
              <a:rPr lang="en-US" sz="1800" dirty="0" err="1"/>
              <a:t>Reema</a:t>
            </a:r>
            <a:r>
              <a:rPr lang="en-US" sz="1800" dirty="0"/>
              <a:t> had not started yet. “I can’t help </a:t>
            </a:r>
            <a:br>
              <a:rPr lang="en-US" sz="1800" dirty="0"/>
            </a:br>
            <a:r>
              <a:rPr lang="en-US" sz="1800" dirty="0"/>
              <a:t>it,” </a:t>
            </a:r>
            <a:r>
              <a:rPr lang="en-US" sz="1800" dirty="0" err="1"/>
              <a:t>Reema</a:t>
            </a:r>
            <a:r>
              <a:rPr lang="en-US" sz="1800" dirty="0"/>
              <a:t> said. She threw her hands up, then said “This is a </a:t>
            </a:r>
            <a:br>
              <a:rPr lang="en-US" sz="1800" dirty="0"/>
            </a:br>
            <a:r>
              <a:rPr lang="en-US" sz="1800" dirty="0"/>
              <a:t>slow news week. I need to find exactly the right topic to do </a:t>
            </a:r>
            <a:br>
              <a:rPr lang="en-US" sz="1800" dirty="0"/>
            </a:br>
            <a:r>
              <a:rPr lang="en-US" sz="1800" dirty="0"/>
              <a:t>my paper on. It has to have a new way to look at things. It </a:t>
            </a:r>
            <a:br>
              <a:rPr lang="en-US" sz="1800" dirty="0"/>
            </a:br>
            <a:r>
              <a:rPr lang="en-US" sz="1800" dirty="0"/>
              <a:t>will come to me, wait and see,” she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“Do not wait too long, </a:t>
            </a:r>
            <a:r>
              <a:rPr lang="en-US" sz="1800" dirty="0" err="1"/>
              <a:t>Reema</a:t>
            </a:r>
            <a:r>
              <a:rPr lang="en-US" sz="1800" dirty="0"/>
              <a:t>,” Carla said. “We have to </a:t>
            </a:r>
            <a:br>
              <a:rPr lang="en-US" sz="1800" dirty="0"/>
            </a:br>
            <a:r>
              <a:rPr lang="en-US" sz="1800" dirty="0"/>
              <a:t>turn in these papers next Thursday. Besides, Ms. Sanchez </a:t>
            </a:r>
            <a:br>
              <a:rPr lang="en-US" sz="1800" dirty="0"/>
            </a:br>
            <a:r>
              <a:rPr lang="en-US" sz="1800" dirty="0"/>
              <a:t>said that good reporters find news. You can’t just wait for it </a:t>
            </a:r>
            <a:br>
              <a:rPr lang="en-US" sz="1800" dirty="0"/>
            </a:br>
            <a:r>
              <a:rPr lang="en-US" sz="1800" dirty="0"/>
              <a:t>to come to you. I have to go home now, but good luck.”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83538"/>
            <a:ext cx="598579" cy="4053044"/>
          </a:xfrm>
        </p:spPr>
        <p:txBody>
          <a:bodyPr>
            <a:noAutofit/>
          </a:bodyPr>
          <a:lstStyle/>
          <a:p>
            <a:r>
              <a:rPr lang="en-US" dirty="0"/>
              <a:t>299</a:t>
            </a:r>
          </a:p>
          <a:p>
            <a:r>
              <a:rPr lang="en-US" dirty="0"/>
              <a:t>308</a:t>
            </a:r>
          </a:p>
          <a:p>
            <a:r>
              <a:rPr lang="en-US" dirty="0"/>
              <a:t>317</a:t>
            </a:r>
          </a:p>
          <a:p>
            <a:r>
              <a:rPr lang="en-US" dirty="0"/>
              <a:t>329</a:t>
            </a:r>
          </a:p>
          <a:p>
            <a:r>
              <a:rPr lang="en-US" dirty="0"/>
              <a:t>342</a:t>
            </a:r>
          </a:p>
          <a:p>
            <a:r>
              <a:rPr lang="en-US" dirty="0"/>
              <a:t>355</a:t>
            </a:r>
          </a:p>
          <a:p>
            <a:r>
              <a:rPr lang="en-US" dirty="0"/>
              <a:t>370</a:t>
            </a:r>
          </a:p>
          <a:p>
            <a:r>
              <a:rPr lang="en-US" dirty="0"/>
              <a:t>379</a:t>
            </a:r>
          </a:p>
          <a:p>
            <a:r>
              <a:rPr lang="en-US" dirty="0"/>
              <a:t>390</a:t>
            </a:r>
          </a:p>
          <a:p>
            <a:r>
              <a:rPr lang="en-US" dirty="0"/>
              <a:t>399</a:t>
            </a:r>
          </a:p>
          <a:p>
            <a:r>
              <a:rPr lang="en-US" dirty="0"/>
              <a:t>411</a:t>
            </a:r>
          </a:p>
          <a:p>
            <a:r>
              <a:rPr lang="en-US" dirty="0"/>
              <a:t>424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</a:t>
            </a:r>
            <a:r>
              <a:rPr lang="en-US" b="1" dirty="0" err="1"/>
              <a:t>Reema</a:t>
            </a:r>
            <a:r>
              <a:rPr lang="en-US" b="1" dirty="0"/>
              <a:t> plan to get started on her news story?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Reema</a:t>
            </a:r>
            <a:r>
              <a:rPr lang="en-US" dirty="0"/>
              <a:t> planned to get started on her news story when ________________.</a:t>
            </a:r>
          </a:p>
          <a:p>
            <a:pPr marL="0" indent="0">
              <a:buNone/>
            </a:pPr>
            <a:r>
              <a:rPr lang="en-US" b="1" dirty="0"/>
              <a:t>What did Carla tell </a:t>
            </a:r>
            <a:r>
              <a:rPr lang="en-US" b="1" dirty="0" err="1"/>
              <a:t>Reema</a:t>
            </a:r>
            <a:r>
              <a:rPr lang="en-US" b="1" dirty="0"/>
              <a:t> that good news reporters do?</a:t>
            </a:r>
          </a:p>
          <a:p>
            <a:pPr marL="0" indent="0">
              <a:buNone/>
            </a:pPr>
            <a:r>
              <a:rPr lang="en-US" dirty="0"/>
              <a:t>	 Carla told </a:t>
            </a:r>
            <a:r>
              <a:rPr lang="en-US" dirty="0" err="1"/>
              <a:t>Reema</a:t>
            </a:r>
            <a:r>
              <a:rPr lang="en-US" dirty="0"/>
              <a:t> that good news reporters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Three students sitting on the steps in front of the school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3" y="2764369"/>
            <a:ext cx="260032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teacher standing at the front of a class of students sitting in their desk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068" y="2764369"/>
            <a:ext cx="26384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Three students sitting in the kitchen talking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324" y="2726269"/>
            <a:ext cx="26384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41239D9F-7F31-AF47-90F4-399935CB4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6332"/>
            <a:ext cx="265392" cy="228785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E795F2-A994-7B47-8B58-A3F161FF0ECC}"/>
              </a:ext>
            </a:extLst>
          </p:cNvPr>
          <p:cNvSpPr txBox="1"/>
          <p:nvPr/>
        </p:nvSpPr>
        <p:spPr>
          <a:xfrm>
            <a:off x="762000" y="265882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main people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main people in this part are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the story is _____________________________.</a:t>
            </a:r>
          </a:p>
          <a:p>
            <a:pPr marL="0" lvl="1">
              <a:lnSpc>
                <a:spcPct val="150000"/>
              </a:lnSpc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7730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Ms. Sanchez’s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Ms. Sanchez’s problem was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 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new people in this part of the story?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new people in this part of the story are 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reaction to Ms. Sanchez’s plan?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reaction was that she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Carla and Lewis react to Ms. Sanchez’s plan?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said 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ew</a:t>
            </a:r>
            <a:r>
              <a:rPr lang="en-US" dirty="0"/>
              <a:t>		n</a:t>
            </a:r>
            <a:r>
              <a:rPr lang="en-US" u="sng" dirty="0"/>
              <a:t>oi</a:t>
            </a:r>
            <a:r>
              <a:rPr lang="en-US" dirty="0"/>
              <a:t>se		gr</a:t>
            </a:r>
            <a:r>
              <a:rPr lang="en-US" u="sng" dirty="0"/>
              <a:t>ew</a:t>
            </a:r>
          </a:p>
          <a:p>
            <a:pPr lvl="1" defTabSz="457200"/>
            <a:r>
              <a:rPr lang="en-US" dirty="0"/>
              <a:t>gr</a:t>
            </a:r>
            <a:r>
              <a:rPr lang="en-US" u="sng" dirty="0"/>
              <a:t>ai</a:t>
            </a:r>
            <a:r>
              <a:rPr lang="en-US" dirty="0"/>
              <a:t>n		ch</a:t>
            </a:r>
            <a:r>
              <a:rPr lang="en-US" u="sng" dirty="0"/>
              <a:t>ew</a:t>
            </a:r>
            <a:r>
              <a:rPr lang="en-US" dirty="0"/>
              <a:t>		st</a:t>
            </a:r>
            <a:r>
              <a:rPr lang="en-US" u="sng" dirty="0"/>
              <a:t>ew</a:t>
            </a:r>
          </a:p>
          <a:p>
            <a:pPr lvl="1" defTabSz="457200"/>
            <a:r>
              <a:rPr lang="en-US" dirty="0"/>
              <a:t>news		fee			dew</a:t>
            </a:r>
          </a:p>
          <a:p>
            <a:pPr lvl="1" defTabSz="457200"/>
            <a:r>
              <a:rPr lang="en-US" dirty="0"/>
              <a:t>drawn		drew		flew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 to get started on her news story?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planned to get started when 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Carla tell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that good reporters do?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Carla told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that good reporters 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859627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________________ will pay her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 on Thursday.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835801"/>
            <a:ext cx="3179284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employees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storekeeper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3125265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 ________________ to a ________________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that tells about old coins.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3101438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newsletter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subscribe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4302289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Each week I give my dog a ________________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bone to ________________ on.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4278462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5509901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________________ pointed to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 in the display case.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5486074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jewels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storekeeper</a:t>
            </a:r>
          </a:p>
        </p:txBody>
      </p:sp>
    </p:spTree>
    <p:extLst>
      <p:ext uri="{BB962C8B-B14F-4D97-AF65-F5344CB8AC3E}">
        <p14:creationId xmlns:p14="http://schemas.microsoft.com/office/powerpoint/2010/main" val="2616913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025153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Carla could not find a ________________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________________ chest.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001327"/>
            <a:ext cx="3179284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screwdriver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tool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290791"/>
            <a:ext cx="662202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Each afternoon on my way to work, I pick up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 at the ________________.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2266964"/>
            <a:ext cx="3926535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newsstand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newspaper</a:t>
            </a:r>
          </a:p>
        </p:txBody>
      </p:sp>
    </p:spTree>
    <p:extLst>
      <p:ext uri="{BB962C8B-B14F-4D97-AF65-F5344CB8AC3E}">
        <p14:creationId xmlns:p14="http://schemas.microsoft.com/office/powerpoint/2010/main" val="419970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2455960" y="1669339"/>
            <a:ext cx="5694982" cy="86750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nightly		badly		invite		lucky</a:t>
            </a:r>
          </a:p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inspect		expert		windy		express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1519" y="1669339"/>
            <a:ext cx="6503383" cy="11246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281916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the wind blows a lot, it is a ________ day.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958601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you have lots of luck, you are ________.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661365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something happens each night, it happens ________.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5378009"/>
            <a:ext cx="986381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do a bad job on a task, you do the task ________.</a:t>
            </a:r>
          </a:p>
        </p:txBody>
      </p:sp>
    </p:spTree>
    <p:extLst>
      <p:ext uri="{BB962C8B-B14F-4D97-AF65-F5344CB8AC3E}">
        <p14:creationId xmlns:p14="http://schemas.microsoft.com/office/powerpoint/2010/main" val="2548476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951671"/>
            <a:ext cx="1003096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you look something over with care, you ________ it.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628356"/>
            <a:ext cx="1003096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you are very, very good at something, you are an ________ at it.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331120"/>
            <a:ext cx="1003096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If you ask a pal to come to your party, you ________ her.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047764"/>
            <a:ext cx="1003096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If you tell about the way you feel, you ________ your feelings.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new</a:t>
            </a:r>
          </a:p>
          <a:p>
            <a:r>
              <a:rPr lang="en-US" dirty="0"/>
              <a:t>chew</a:t>
            </a:r>
          </a:p>
          <a:p>
            <a:r>
              <a:rPr lang="en-US" dirty="0"/>
              <a:t>stew</a:t>
            </a:r>
          </a:p>
          <a:p>
            <a:r>
              <a:rPr lang="en-US" dirty="0"/>
              <a:t>grew</a:t>
            </a:r>
          </a:p>
          <a:p>
            <a:r>
              <a:rPr lang="en-US" dirty="0"/>
              <a:t>threw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dew</a:t>
            </a:r>
          </a:p>
          <a:p>
            <a:r>
              <a:rPr lang="en-US" dirty="0"/>
              <a:t>blew</a:t>
            </a:r>
          </a:p>
          <a:p>
            <a:r>
              <a:rPr lang="en-US" dirty="0"/>
              <a:t>flew</a:t>
            </a:r>
          </a:p>
          <a:p>
            <a:r>
              <a:rPr lang="en-US" dirty="0"/>
              <a:t>stew</a:t>
            </a:r>
          </a:p>
          <a:p>
            <a:r>
              <a:rPr lang="en-US" dirty="0"/>
              <a:t>crew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boy</a:t>
            </a:r>
          </a:p>
          <a:p>
            <a:r>
              <a:rPr lang="en-US" dirty="0"/>
              <a:t>toy</a:t>
            </a:r>
          </a:p>
          <a:p>
            <a:r>
              <a:rPr lang="en-US" dirty="0"/>
              <a:t>joy</a:t>
            </a:r>
          </a:p>
          <a:p>
            <a:r>
              <a:rPr lang="en-US" dirty="0"/>
              <a:t>Roy</a:t>
            </a:r>
          </a:p>
          <a:p>
            <a:r>
              <a:rPr lang="en-US" dirty="0"/>
              <a:t>Troy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newsstand		curfew		newscast		jewel		pewter</a:t>
            </a:r>
          </a:p>
          <a:p>
            <a:pPr lvl="1" defTabSz="482600">
              <a:spcBef>
                <a:spcPts val="2000"/>
              </a:spcBef>
            </a:pPr>
            <a:r>
              <a:rPr lang="en-US" dirty="0"/>
              <a:t>newspaper		screwdriver		newsletter		subscribe		storekeeper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2617" y="1970807"/>
            <a:ext cx="69341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30792" y="1982724"/>
            <a:ext cx="702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4419" y="1980639"/>
            <a:ext cx="3864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5613" y="1987488"/>
            <a:ext cx="4612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69180" y="1980639"/>
            <a:ext cx="64722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9579" y="1985900"/>
            <a:ext cx="57642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739" y="1980639"/>
            <a:ext cx="4735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6299" y="1982725"/>
            <a:ext cx="2678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70850" y="1992491"/>
            <a:ext cx="5397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10599" y="2001282"/>
            <a:ext cx="3246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2113" y="2659556"/>
            <a:ext cx="65531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17426" y="2664350"/>
            <a:ext cx="3273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4775" y="2677820"/>
            <a:ext cx="4254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2067" y="2654696"/>
            <a:ext cx="7296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81729" y="2661431"/>
            <a:ext cx="49507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6800" y="2661431"/>
            <a:ext cx="1944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72559" y="2677821"/>
            <a:ext cx="6878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0388" y="2685808"/>
            <a:ext cx="32689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87281" y="2708264"/>
            <a:ext cx="2580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92491" y="2691358"/>
            <a:ext cx="4833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75815" y="2701632"/>
            <a:ext cx="7739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63755" y="2697990"/>
            <a:ext cx="6365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00258" y="2708264"/>
            <a:ext cx="59222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92480" y="2718095"/>
            <a:ext cx="3020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915179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spect   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pand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bad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win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de-    be-    pre-    re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907517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91007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correct (not correct),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direct (not direct),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complete (not complete).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fect		</a:t>
            </a:r>
            <a:r>
              <a:rPr lang="en-US" u="sng" dirty="0"/>
              <a:t>re</a:t>
            </a:r>
            <a:r>
              <a:rPr lang="en-US" dirty="0"/>
              <a:t>veal		</a:t>
            </a:r>
            <a:r>
              <a:rPr lang="en-US" u="sng" dirty="0"/>
              <a:t>de</a:t>
            </a:r>
            <a:r>
              <a:rPr lang="en-US" dirty="0"/>
              <a:t>mand		</a:t>
            </a:r>
            <a:r>
              <a:rPr lang="en-US" u="sng" dirty="0"/>
              <a:t>ex</a:t>
            </a:r>
            <a:r>
              <a:rPr lang="en-US" dirty="0"/>
              <a:t>port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night</a:t>
            </a:r>
            <a:r>
              <a:rPr lang="en-US" u="sng" dirty="0"/>
              <a:t>ly</a:t>
            </a:r>
            <a:r>
              <a:rPr lang="en-US" dirty="0"/>
              <a:t>		luck</a:t>
            </a:r>
            <a:r>
              <a:rPr lang="en-US" u="sng" dirty="0"/>
              <a:t>y</a:t>
            </a:r>
            <a:r>
              <a:rPr lang="en-US" dirty="0"/>
              <a:t>		spoon</a:t>
            </a:r>
            <a:r>
              <a:rPr lang="en-US" u="sng" dirty="0"/>
              <a:t>ful</a:t>
            </a:r>
            <a:r>
              <a:rPr lang="en-US" dirty="0"/>
              <a:t>		reason</a:t>
            </a:r>
            <a:r>
              <a:rPr lang="en-US" u="sng" dirty="0"/>
              <a:t>able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vas</a:t>
            </a:r>
            <a:r>
              <a:rPr lang="en-US" u="sng" dirty="0"/>
              <a:t>ion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act</a:t>
            </a:r>
            <a:r>
              <a:rPr lang="en-US" u="sng" dirty="0"/>
              <a:t>ly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plain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fec</a:t>
            </a:r>
            <a:r>
              <a:rPr lang="en-US" u="sng" dirty="0"/>
              <a:t>tion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find</a:t>
            </a:r>
            <a:r>
              <a:rPr lang="en-US" b="1" dirty="0"/>
              <a:t>		mind		kind		</a:t>
            </a:r>
            <a:r>
              <a:rPr lang="en-US" b="1" u="sng" dirty="0"/>
              <a:t>could</a:t>
            </a:r>
            <a:r>
              <a:rPr lang="en-US" b="1" dirty="0"/>
              <a:t>		would		should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or</a:t>
            </a:r>
            <a:r>
              <a:rPr lang="en-US" b="1" dirty="0"/>
              <a:t>k		fr</a:t>
            </a:r>
            <a:r>
              <a:rPr lang="en-US" b="1" u="sng" dirty="0"/>
              <a:t>o</a:t>
            </a:r>
            <a:r>
              <a:rPr lang="en-US" b="1" dirty="0"/>
              <a:t>m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because		your		told		over		again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 doctor told me that I grew three inches.</a:t>
            </a:r>
          </a:p>
          <a:p>
            <a:pPr lvl="1" defTabSz="457200"/>
            <a:r>
              <a:rPr lang="en-US" dirty="0" err="1"/>
              <a:t>Reema</a:t>
            </a:r>
            <a:r>
              <a:rPr lang="en-US" dirty="0"/>
              <a:t> would like to work on the school newspaper.</a:t>
            </a:r>
          </a:p>
          <a:p>
            <a:pPr lvl="1" defTabSz="457200"/>
            <a:r>
              <a:rPr lang="en-US" dirty="0"/>
              <a:t>Lee lost a jewel from the pin she got as a gift.</a:t>
            </a:r>
          </a:p>
          <a:p>
            <a:pPr lvl="1" defTabSz="457200"/>
            <a:r>
              <a:rPr lang="en-US" dirty="0"/>
              <a:t>Could you come over to help me finish the newsletter?</a:t>
            </a:r>
          </a:p>
          <a:p>
            <a:pPr lvl="1" defTabSz="457200"/>
            <a:r>
              <a:rPr lang="en-US" dirty="0"/>
              <a:t>Troy asked for another helping because the stew </a:t>
            </a:r>
            <a:br>
              <a:rPr lang="en-US" dirty="0"/>
            </a:br>
            <a:r>
              <a:rPr lang="en-US" dirty="0"/>
              <a:t>tasted so good.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Reporters Wanted!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10208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There are three openings for reporters on the school </a:t>
            </a:r>
            <a:br>
              <a:rPr lang="en-US" sz="1600" dirty="0"/>
            </a:br>
            <a:r>
              <a:rPr lang="en-US" sz="1600" dirty="0"/>
              <a:t>newspaper, but there are more than three students who are interested. </a:t>
            </a:r>
            <a:br>
              <a:rPr lang="en-US" sz="1600" dirty="0"/>
            </a:br>
            <a:r>
              <a:rPr lang="en-US" sz="1600" dirty="0"/>
              <a:t>So, Ms. Sanchez, the teacher in charge of the newspaper, must come up </a:t>
            </a:r>
            <a:br>
              <a:rPr lang="en-US" sz="1600" dirty="0"/>
            </a:br>
            <a:r>
              <a:rPr lang="en-US" sz="1600" dirty="0"/>
              <a:t>with a fair way to choose the three people.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88082"/>
            <a:ext cx="6528547" cy="203741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Reema</a:t>
            </a:r>
            <a:r>
              <a:rPr lang="en-US" sz="1800" dirty="0"/>
              <a:t> liked Ms. Sanchez’s class a lot. But today she could </a:t>
            </a:r>
            <a:br>
              <a:rPr lang="en-US" sz="1800" dirty="0"/>
            </a:br>
            <a:r>
              <a:rPr lang="en-US" sz="1800" dirty="0"/>
              <a:t>not wait for the class to end. At the end of class, Ms. Sanchez </a:t>
            </a:r>
            <a:br>
              <a:rPr lang="en-US" sz="1800" dirty="0"/>
            </a:br>
            <a:r>
              <a:rPr lang="en-US" sz="1800" dirty="0"/>
              <a:t>was going to reveal who would get to work on the school </a:t>
            </a:r>
            <a:br>
              <a:rPr lang="en-US" sz="1800" dirty="0"/>
            </a:br>
            <a:r>
              <a:rPr lang="en-US" sz="1800" dirty="0"/>
              <a:t>newspaper. </a:t>
            </a:r>
            <a:r>
              <a:rPr lang="en-US" sz="1800" dirty="0" err="1"/>
              <a:t>Reema</a:t>
            </a:r>
            <a:r>
              <a:rPr lang="en-US" sz="1800" dirty="0"/>
              <a:t> and some of the others had been waiting </a:t>
            </a:r>
            <a:br>
              <a:rPr lang="en-US" sz="1800" dirty="0"/>
            </a:br>
            <a:r>
              <a:rPr lang="en-US" sz="1800" dirty="0"/>
              <a:t>all week for this news.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127957"/>
            <a:ext cx="598579" cy="2046702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25</a:t>
            </a:r>
          </a:p>
          <a:p>
            <a:r>
              <a:rPr lang="en-US" dirty="0"/>
              <a:t>37</a:t>
            </a:r>
          </a:p>
          <a:p>
            <a:r>
              <a:rPr lang="en-US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last Ms. Sanchez said, “Class, I have some good news </a:t>
            </a:r>
            <a:br>
              <a:rPr lang="en-US" sz="1800" dirty="0"/>
            </a:br>
            <a:r>
              <a:rPr lang="en-US" sz="1800" dirty="0"/>
              <a:t>and some bad news. The good news is that nine of you asked </a:t>
            </a:r>
            <a:br>
              <a:rPr lang="en-US" sz="1800" dirty="0"/>
            </a:br>
            <a:r>
              <a:rPr lang="en-US" sz="1800" dirty="0"/>
              <a:t>me about being on the newspaper staff. I am thrilled about </a:t>
            </a:r>
            <a:br>
              <a:rPr lang="en-US" sz="1800" dirty="0"/>
            </a:br>
            <a:r>
              <a:rPr lang="en-US" sz="1800" dirty="0"/>
              <a:t>that! The bad news is that we need just three more people. </a:t>
            </a:r>
            <a:br>
              <a:rPr lang="en-US" sz="1800" dirty="0"/>
            </a:br>
            <a:r>
              <a:rPr lang="en-US" sz="1800" dirty="0"/>
              <a:t>It was too hard for me to choose just three of you. So, I have </a:t>
            </a:r>
            <a:br>
              <a:rPr lang="en-US" sz="1800" dirty="0"/>
            </a:br>
            <a:r>
              <a:rPr lang="en-US" sz="1800" dirty="0"/>
              <a:t>come up with a plan that I hope you will all like. Let me tell </a:t>
            </a:r>
            <a:br>
              <a:rPr lang="en-US" sz="1800" dirty="0"/>
            </a:br>
            <a:r>
              <a:rPr lang="en-US" sz="1800" dirty="0"/>
              <a:t>you about it.”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218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52</a:t>
            </a:r>
          </a:p>
          <a:p>
            <a:r>
              <a:rPr lang="en-US" dirty="0"/>
              <a:t>63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87</a:t>
            </a:r>
          </a:p>
          <a:p>
            <a:r>
              <a:rPr lang="en-US" dirty="0"/>
              <a:t>99</a:t>
            </a:r>
          </a:p>
          <a:p>
            <a:r>
              <a:rPr lang="en-US" dirty="0"/>
              <a:t>114</a:t>
            </a:r>
          </a:p>
          <a:p>
            <a:r>
              <a:rPr lang="en-US" dirty="0"/>
              <a:t>129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D61D18-23CE-448C-922D-7FEA6DF994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67696</TotalTime>
  <Words>2026</Words>
  <Application>Microsoft Office PowerPoint</Application>
  <PresentationFormat>Widescreen</PresentationFormat>
  <Paragraphs>260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Decodable Narrative Text (Part 2) — cont’d</vt:lpstr>
      <vt:lpstr>Comprehension Questions Part 2 </vt:lpstr>
      <vt:lpstr>Decodable Narrative Text (Part 3) </vt:lpstr>
      <vt:lpstr>Comprehension Questions Part 3 </vt:lpstr>
      <vt:lpstr>Picture Match</vt:lpstr>
      <vt:lpstr>Independent Practice (K) Part 1</vt:lpstr>
      <vt:lpstr>Independent Practice (K) Part 1 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4557</cp:revision>
  <dcterms:created xsi:type="dcterms:W3CDTF">2023-03-21T18:49:30Z</dcterms:created>
  <dcterms:modified xsi:type="dcterms:W3CDTF">2024-04-11T15:36:49Z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