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79" r:id="rId13"/>
    <p:sldId id="321" r:id="rId14"/>
    <p:sldId id="317" r:id="rId15"/>
    <p:sldId id="322" r:id="rId16"/>
    <p:sldId id="328" r:id="rId17"/>
    <p:sldId id="381" r:id="rId18"/>
    <p:sldId id="323" r:id="rId19"/>
    <p:sldId id="302" r:id="rId20"/>
    <p:sldId id="303" r:id="rId21"/>
    <p:sldId id="371" r:id="rId22"/>
    <p:sldId id="380" r:id="rId23"/>
    <p:sldId id="307" r:id="rId24"/>
    <p:sldId id="376" r:id="rId25"/>
    <p:sldId id="37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10" autoAdjust="0"/>
    <p:restoredTop sz="86350"/>
  </p:normalViewPr>
  <p:slideViewPr>
    <p:cSldViewPr snapToGrid="0">
      <p:cViewPr varScale="1">
        <p:scale>
          <a:sx n="157" d="100"/>
          <a:sy n="157" d="100"/>
        </p:scale>
        <p:origin x="1656" y="176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54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04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332625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953160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9 Lesson 26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2" r:id="rId15"/>
    <p:sldLayoutId id="2147483674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/>
              <a:t>oo		tch			aw			ou</a:t>
            </a:r>
          </a:p>
          <a:p>
            <a:pPr lvl="1" defTabSz="457200"/>
            <a:r>
              <a:rPr lang="pt-BR" dirty="0"/>
              <a:t>oa		qu			oi			ee</a:t>
            </a:r>
          </a:p>
          <a:p>
            <a:pPr lvl="1" defTabSz="457200"/>
            <a:r>
              <a:rPr lang="pt-BR" dirty="0"/>
              <a:t>ar		a_e		dge		ur</a:t>
            </a:r>
          </a:p>
          <a:p>
            <a:pPr lvl="1" defTabSz="457200"/>
            <a:r>
              <a:rPr lang="pt-BR" dirty="0"/>
              <a:t>oy		kn			ph			ew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Jane Addams and Ellen Starr start working on right away?</a:t>
            </a:r>
          </a:p>
          <a:p>
            <a:pPr marL="0" indent="0">
              <a:buNone/>
            </a:pPr>
            <a:r>
              <a:rPr lang="en-US" dirty="0"/>
              <a:t>	 They started working on ________________.</a:t>
            </a:r>
          </a:p>
          <a:p>
            <a:pPr marL="0" indent="0">
              <a:buNone/>
            </a:pPr>
            <a:r>
              <a:rPr lang="en-US" b="1" dirty="0"/>
              <a:t>Why did Addams and Starr want people to come to Hull-House?</a:t>
            </a:r>
          </a:p>
          <a:p>
            <a:pPr marL="0" indent="0">
              <a:buNone/>
            </a:pPr>
            <a:r>
              <a:rPr lang="en-US" dirty="0"/>
              <a:t>	 They wanted people to come to Hull-House to ________________.</a:t>
            </a:r>
          </a:p>
          <a:p>
            <a:pPr marL="0" indent="0">
              <a:buNone/>
            </a:pPr>
            <a:r>
              <a:rPr lang="en-US" b="1" dirty="0"/>
              <a:t>What did Hull-House provide?</a:t>
            </a:r>
          </a:p>
          <a:p>
            <a:pPr marL="0" indent="0">
              <a:buNone/>
            </a:pPr>
            <a:r>
              <a:rPr lang="en-US" dirty="0"/>
              <a:t>	 Hull-House provided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2313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11199"/>
            <a:ext cx="6871807" cy="5908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 Addams always had new goals that she wanted to </a:t>
            </a:r>
            <a:br>
              <a:rPr lang="en-US" sz="1600" dirty="0"/>
            </a:br>
            <a:r>
              <a:rPr lang="en-US" sz="1600" dirty="0"/>
              <a:t>achieve. Read on to find out what they were.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73067"/>
            <a:ext cx="6528547" cy="395036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Addams discovered a lot about the people who came to </a:t>
            </a:r>
            <a:br>
              <a:rPr lang="en-US" sz="1800" dirty="0"/>
            </a:br>
            <a:r>
              <a:rPr lang="en-US" sz="1800" dirty="0"/>
              <a:t>Hull-House and their lives. She knew that many changes still </a:t>
            </a:r>
            <a:br>
              <a:rPr lang="en-US" sz="1800" dirty="0"/>
            </a:br>
            <a:r>
              <a:rPr lang="en-US" sz="1800" dirty="0"/>
              <a:t>needed to be made so that life could be even better for them.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One thing Addams saw was that working conditions were </a:t>
            </a:r>
            <a:br>
              <a:rPr lang="en-US" sz="1800" dirty="0"/>
            </a:br>
            <a:r>
              <a:rPr lang="en-US" sz="1800" dirty="0"/>
              <a:t>awful. Many children and adults worked long, hard hours. </a:t>
            </a:r>
            <a:br>
              <a:rPr lang="en-US" sz="1800" dirty="0"/>
            </a:br>
            <a:r>
              <a:rPr lang="en-US" sz="1800" dirty="0"/>
              <a:t>Addams worked to get laws changed to limit the number </a:t>
            </a:r>
            <a:br>
              <a:rPr lang="en-US" sz="1800" dirty="0"/>
            </a:br>
            <a:r>
              <a:rPr lang="en-US" sz="1800" dirty="0"/>
              <a:t>of hours children could work. She helped make working </a:t>
            </a:r>
            <a:br>
              <a:rPr lang="en-US" sz="1800" dirty="0"/>
            </a:br>
            <a:r>
              <a:rPr lang="en-US" sz="1800" dirty="0"/>
              <a:t>conditions better for everyone.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During the next stage of her life, Addams began to take </a:t>
            </a:r>
            <a:br>
              <a:rPr lang="en-US" sz="1800" dirty="0"/>
            </a:br>
            <a:r>
              <a:rPr lang="en-US" sz="1800" dirty="0"/>
              <a:t>on bigger projects. For example, a huge concern of hers </a:t>
            </a:r>
            <a:br>
              <a:rPr lang="en-US" sz="1800" dirty="0"/>
            </a:br>
            <a:r>
              <a:rPr lang="en-US" sz="1800" dirty="0"/>
              <a:t>was that women did not have the right to vote. So, Addams </a:t>
            </a:r>
            <a:br>
              <a:rPr lang="en-US" sz="1800" dirty="0"/>
            </a:br>
            <a:r>
              <a:rPr lang="en-US" sz="1800" dirty="0"/>
              <a:t>joined with other activist women to get the voting laws </a:t>
            </a:r>
            <a:br>
              <a:rPr lang="en-US" sz="1800" dirty="0"/>
            </a:br>
            <a:r>
              <a:rPr lang="en-US" sz="1800" dirty="0"/>
              <a:t>changed.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104168"/>
            <a:ext cx="598579" cy="3879935"/>
          </a:xfrm>
        </p:spPr>
        <p:txBody>
          <a:bodyPr>
            <a:noAutofit/>
          </a:bodyPr>
          <a:lstStyle/>
          <a:p>
            <a:r>
              <a:rPr lang="en-US" dirty="0"/>
              <a:t>92</a:t>
            </a:r>
          </a:p>
          <a:p>
            <a:r>
              <a:rPr lang="en-US" dirty="0"/>
              <a:t>102</a:t>
            </a:r>
          </a:p>
          <a:p>
            <a:r>
              <a:rPr lang="en-US" dirty="0"/>
              <a:t>113</a:t>
            </a:r>
          </a:p>
          <a:p>
            <a:r>
              <a:rPr lang="en-US" dirty="0"/>
              <a:t>126</a:t>
            </a:r>
          </a:p>
          <a:p>
            <a:r>
              <a:rPr lang="en-US" dirty="0"/>
              <a:t>135</a:t>
            </a:r>
          </a:p>
          <a:p>
            <a:r>
              <a:rPr lang="en-US" dirty="0"/>
              <a:t>144</a:t>
            </a:r>
          </a:p>
          <a:p>
            <a:r>
              <a:rPr lang="en-US" dirty="0"/>
              <a:t>154</a:t>
            </a:r>
          </a:p>
          <a:p>
            <a:r>
              <a:rPr lang="en-US" dirty="0"/>
              <a:t>163</a:t>
            </a:r>
          </a:p>
          <a:p>
            <a:r>
              <a:rPr lang="en-US" dirty="0"/>
              <a:t>167</a:t>
            </a:r>
          </a:p>
          <a:p>
            <a:r>
              <a:rPr lang="en-US" dirty="0"/>
              <a:t>178</a:t>
            </a:r>
          </a:p>
          <a:p>
            <a:r>
              <a:rPr lang="en-US" dirty="0"/>
              <a:t>188</a:t>
            </a:r>
          </a:p>
          <a:p>
            <a:r>
              <a:rPr lang="en-US" dirty="0"/>
              <a:t>200</a:t>
            </a:r>
          </a:p>
          <a:p>
            <a:r>
              <a:rPr lang="en-US" dirty="0"/>
              <a:t>210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Addams learn at Hull-House about people’s lives?</a:t>
            </a:r>
          </a:p>
          <a:p>
            <a:pPr marL="0" indent="0">
              <a:buNone/>
            </a:pPr>
            <a:r>
              <a:rPr lang="en-US" dirty="0"/>
              <a:t>	 Addams learned that ________________.</a:t>
            </a:r>
          </a:p>
          <a:p>
            <a:pPr marL="0" indent="0">
              <a:buNone/>
            </a:pPr>
            <a:r>
              <a:rPr lang="en-US" b="1" dirty="0"/>
              <a:t>What did Addams do about these conditions?</a:t>
            </a:r>
          </a:p>
          <a:p>
            <a:pPr marL="0" indent="0">
              <a:buNone/>
            </a:pPr>
            <a:r>
              <a:rPr lang="en-US" dirty="0"/>
              <a:t>	 Addams worked to ________________.</a:t>
            </a:r>
          </a:p>
          <a:p>
            <a:pPr marL="0" indent="0">
              <a:buNone/>
            </a:pPr>
            <a:r>
              <a:rPr lang="en-US" b="1" dirty="0"/>
              <a:t>What was another problem that concerned Addams?</a:t>
            </a:r>
          </a:p>
          <a:p>
            <a:pPr marL="0" indent="0">
              <a:buNone/>
            </a:pPr>
            <a:r>
              <a:rPr lang="en-US" dirty="0"/>
              <a:t>	 Another problem that concerned Addams was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2"/>
            <a:ext cx="6842309" cy="63723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 Addams accomplished many things in her life. Keep </a:t>
            </a:r>
            <a:br>
              <a:rPr lang="en-US" sz="1600" dirty="0"/>
            </a:br>
            <a:r>
              <a:rPr lang="en-US" sz="1600" dirty="0"/>
              <a:t>reading to find out how she was honored, or praised publicly, for her </a:t>
            </a:r>
            <a:br>
              <a:rPr lang="en-US" sz="1600" dirty="0"/>
            </a:br>
            <a:r>
              <a:rPr lang="en-US" sz="1600" dirty="0"/>
              <a:t>efforts.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60771"/>
            <a:ext cx="6528547" cy="42578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Addams worked to get the 19</a:t>
            </a:r>
            <a:r>
              <a:rPr lang="en-US" sz="1800" baseline="30000" dirty="0"/>
              <a:t>th</a:t>
            </a:r>
            <a:r>
              <a:rPr lang="en-US" sz="1800" dirty="0"/>
              <a:t> Amendment passed. </a:t>
            </a:r>
            <a:br>
              <a:rPr lang="en-US" sz="1800" dirty="0"/>
            </a:br>
            <a:r>
              <a:rPr lang="en-US" sz="1800" dirty="0"/>
              <a:t>This law allowed many women to vote in 1920. Addams was </a:t>
            </a:r>
            <a:br>
              <a:rPr lang="en-US" sz="1800" dirty="0"/>
            </a:br>
            <a:r>
              <a:rPr lang="en-US" sz="1800" dirty="0"/>
              <a:t>also the leader of the Women’s Peace Party. This organization </a:t>
            </a:r>
            <a:br>
              <a:rPr lang="en-US" sz="1800" dirty="0"/>
            </a:br>
            <a:r>
              <a:rPr lang="en-US" sz="1800" dirty="0"/>
              <a:t>urged people to talk about their problems rather than fight.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At the same time, Hull-House kept expanding. It became </a:t>
            </a:r>
            <a:br>
              <a:rPr lang="en-US" sz="1800" dirty="0"/>
            </a:br>
            <a:r>
              <a:rPr lang="en-US" sz="1800" dirty="0"/>
              <a:t>quite well known. People from around the globe came </a:t>
            </a:r>
            <a:br>
              <a:rPr lang="en-US" sz="1800" dirty="0"/>
            </a:br>
            <a:r>
              <a:rPr lang="en-US" sz="1800" dirty="0"/>
              <a:t>to visit. When those people returned home, they began </a:t>
            </a:r>
            <a:br>
              <a:rPr lang="en-US" sz="1800" dirty="0"/>
            </a:br>
            <a:r>
              <a:rPr lang="en-US" sz="1800" dirty="0"/>
              <a:t>settlement houses like Hull-House.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154186"/>
            <a:ext cx="598579" cy="4163656"/>
          </a:xfrm>
        </p:spPr>
        <p:txBody>
          <a:bodyPr>
            <a:noAutofit/>
          </a:bodyPr>
          <a:lstStyle/>
          <a:p>
            <a:r>
              <a:rPr lang="en-US" dirty="0"/>
              <a:t>211</a:t>
            </a:r>
          </a:p>
          <a:p>
            <a:r>
              <a:rPr lang="en-US" dirty="0"/>
              <a:t>219</a:t>
            </a:r>
          </a:p>
          <a:p>
            <a:r>
              <a:rPr lang="en-US" dirty="0"/>
              <a:t>230</a:t>
            </a:r>
          </a:p>
          <a:p>
            <a:r>
              <a:rPr lang="en-US" dirty="0"/>
              <a:t>240</a:t>
            </a:r>
          </a:p>
          <a:p>
            <a:r>
              <a:rPr lang="en-US" dirty="0"/>
              <a:t>250</a:t>
            </a:r>
          </a:p>
          <a:p>
            <a:r>
              <a:rPr lang="en-US" dirty="0"/>
              <a:t>260</a:t>
            </a:r>
          </a:p>
          <a:p>
            <a:r>
              <a:rPr lang="en-US" dirty="0"/>
              <a:t>269</a:t>
            </a:r>
          </a:p>
          <a:p>
            <a:r>
              <a:rPr lang="en-US" dirty="0"/>
              <a:t>278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r>
              <a:rPr lang="en-US" b="1" dirty="0"/>
              <a:t>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409524"/>
            <a:ext cx="6528547" cy="42578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In addition to helping others, Addams was also an author. </a:t>
            </a:r>
            <a:br>
              <a:rPr lang="en-US" sz="1800" dirty="0"/>
            </a:br>
            <a:r>
              <a:rPr lang="en-US" sz="1800" dirty="0"/>
              <a:t>In 1910, she published a book called </a:t>
            </a:r>
            <a:r>
              <a:rPr lang="en-US" sz="1800" i="1" dirty="0"/>
              <a:t>Twenty Years at Hull-</a:t>
            </a:r>
            <a:br>
              <a:rPr lang="en-US" sz="1800" i="1" dirty="0"/>
            </a:br>
            <a:r>
              <a:rPr lang="en-US" sz="1800" i="1" dirty="0"/>
              <a:t>House</a:t>
            </a:r>
            <a:r>
              <a:rPr lang="en-US" sz="1800" dirty="0"/>
              <a:t>. Addams spent most of her life trying to make life </a:t>
            </a:r>
            <a:br>
              <a:rPr lang="en-US" sz="1800" dirty="0"/>
            </a:br>
            <a:r>
              <a:rPr lang="en-US" sz="1800" dirty="0"/>
              <a:t>better for others. In 1931, her efforts were recognized when </a:t>
            </a:r>
            <a:br>
              <a:rPr lang="en-US" sz="1800" dirty="0"/>
            </a:br>
            <a:r>
              <a:rPr lang="en-US" sz="1800" dirty="0"/>
              <a:t>she was given the Nobel Peace Prize.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402939"/>
            <a:ext cx="598579" cy="4163656"/>
          </a:xfrm>
        </p:spPr>
        <p:txBody>
          <a:bodyPr>
            <a:noAutofit/>
          </a:bodyPr>
          <a:lstStyle/>
          <a:p>
            <a:r>
              <a:rPr lang="en-US" dirty="0"/>
              <a:t>283</a:t>
            </a:r>
          </a:p>
          <a:p>
            <a:r>
              <a:rPr lang="en-US" dirty="0"/>
              <a:t>293</a:t>
            </a:r>
          </a:p>
          <a:p>
            <a:r>
              <a:rPr lang="en-US" dirty="0"/>
              <a:t>304</a:t>
            </a:r>
          </a:p>
          <a:p>
            <a:r>
              <a:rPr lang="en-US" dirty="0"/>
              <a:t>315</a:t>
            </a:r>
          </a:p>
          <a:p>
            <a:r>
              <a:rPr lang="en-US" dirty="0"/>
              <a:t>325</a:t>
            </a:r>
          </a:p>
          <a:p>
            <a:r>
              <a:rPr lang="en-US" dirty="0"/>
              <a:t>332</a:t>
            </a:r>
          </a:p>
        </p:txBody>
      </p:sp>
    </p:spTree>
    <p:extLst>
      <p:ext uri="{BB962C8B-B14F-4D97-AF65-F5344CB8AC3E}">
        <p14:creationId xmlns:p14="http://schemas.microsoft.com/office/powerpoint/2010/main" val="4141905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happened in 1920 when the 19</a:t>
            </a:r>
            <a:r>
              <a:rPr lang="en-US" b="1" baseline="30000" dirty="0"/>
              <a:t>th</a:t>
            </a:r>
            <a:r>
              <a:rPr lang="en-US" b="1" dirty="0"/>
              <a:t> Amendment was passed?</a:t>
            </a:r>
          </a:p>
          <a:p>
            <a:pPr marL="0" indent="0">
              <a:buNone/>
            </a:pPr>
            <a:r>
              <a:rPr lang="en-US" dirty="0"/>
              <a:t>	 In 1920, when the 19</a:t>
            </a:r>
            <a:r>
              <a:rPr lang="en-US" baseline="30000" dirty="0"/>
              <a:t>th</a:t>
            </a:r>
            <a:r>
              <a:rPr lang="en-US" dirty="0"/>
              <a:t> Amendment was passed, ________________.</a:t>
            </a:r>
          </a:p>
          <a:p>
            <a:pPr marL="0" indent="0">
              <a:buNone/>
            </a:pPr>
            <a:r>
              <a:rPr lang="en-US" b="1" dirty="0"/>
              <a:t>How was Addams’s hard work recognized by others?</a:t>
            </a:r>
          </a:p>
          <a:p>
            <a:pPr marL="0" indent="0">
              <a:buNone/>
            </a:pPr>
            <a:r>
              <a:rPr lang="en-US" dirty="0"/>
              <a:t>	 Addams was given the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2" name="Picture 11" descr="A woman is reading a book aloud to the kids.&#10;">
            <a:extLst>
              <a:ext uri="{FF2B5EF4-FFF2-40B4-BE49-F238E27FC236}">
                <a16:creationId xmlns:a16="http://schemas.microsoft.com/office/drawing/2014/main" id="{DCB26CF0-C583-4251-AACB-F2918661A4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838" y="2533207"/>
            <a:ext cx="2905530" cy="2924583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12" descr="A book, a coin, and a medal are against a blue background.&#10;">
            <a:extLst>
              <a:ext uri="{FF2B5EF4-FFF2-40B4-BE49-F238E27FC236}">
                <a16:creationId xmlns:a16="http://schemas.microsoft.com/office/drawing/2014/main" id="{6EFC5C56-172C-4493-960C-231B542642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9551" y="2571312"/>
            <a:ext cx="2905530" cy="2896004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14" descr="Workers of different age groups are working at Hull-House.&#10;">
            <a:extLst>
              <a:ext uri="{FF2B5EF4-FFF2-40B4-BE49-F238E27FC236}">
                <a16:creationId xmlns:a16="http://schemas.microsoft.com/office/drawing/2014/main" id="{D7851DC3-57AE-42AA-BF37-482FC8E2FF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49428" y="2519576"/>
            <a:ext cx="2924583" cy="292458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7" y="1789805"/>
            <a:ext cx="11079169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at the </a:t>
            </a:r>
            <a:br>
              <a:rPr lang="en-US" dirty="0"/>
            </a:br>
            <a:r>
              <a:rPr lang="en-US" dirty="0"/>
              <a:t>text. Fill in the blank. Be sure the sentence makes sense.</a:t>
            </a:r>
          </a:p>
          <a:p>
            <a:pPr>
              <a:buFont typeface="+mj-lt"/>
              <a:buAutoNum type="alphaUcPeriod" startAt="11"/>
            </a:pPr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0246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495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Jane Addams and Ellen Starr start working on right away?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Right away, they started working on 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Addams and Starr want people to come to Hull-House?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wanted people to come to Hull-House to 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51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Hull-House provide?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Hull-House provided 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343314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Addams learn at Hull-House about people’s lives?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At Hull-House, Addams learned that 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Addams do about working conditions?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Addams worked to ________________________________________________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another problem that concerned Addams?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Another problem that concerned Addams was 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187623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Look at the letter that follows </a:t>
            </a:r>
            <a:r>
              <a:rPr lang="en-US" i="1" dirty="0"/>
              <a:t>g</a:t>
            </a:r>
            <a:r>
              <a:rPr lang="en-US" dirty="0"/>
              <a:t>. Say the sound for </a:t>
            </a:r>
            <a:r>
              <a:rPr lang="en-US" i="1" dirty="0"/>
              <a:t>g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Sound out the word. Then read the word.</a:t>
            </a:r>
          </a:p>
          <a:p>
            <a:pPr lvl="1" defTabSz="457200"/>
            <a:r>
              <a:rPr lang="en-US" u="sng" dirty="0"/>
              <a:t>g</a:t>
            </a:r>
            <a:r>
              <a:rPr lang="en-US" dirty="0"/>
              <a:t>erm		sta</a:t>
            </a:r>
            <a:r>
              <a:rPr lang="en-US" u="sng" dirty="0"/>
              <a:t>g</a:t>
            </a:r>
            <a:r>
              <a:rPr lang="en-US" dirty="0"/>
              <a:t>e		</a:t>
            </a:r>
            <a:r>
              <a:rPr lang="en-US" u="sng" dirty="0"/>
              <a:t>g</a:t>
            </a:r>
            <a:r>
              <a:rPr lang="en-US" dirty="0"/>
              <a:t>em</a:t>
            </a:r>
          </a:p>
          <a:p>
            <a:pPr lvl="1" defTabSz="457200"/>
            <a:r>
              <a:rPr lang="en-US" dirty="0"/>
              <a:t>a</a:t>
            </a:r>
            <a:r>
              <a:rPr lang="en-US" u="sng" dirty="0"/>
              <a:t>g</a:t>
            </a:r>
            <a:r>
              <a:rPr lang="en-US" dirty="0"/>
              <a:t>e		</a:t>
            </a:r>
            <a:r>
              <a:rPr lang="en-US" u="sng" dirty="0"/>
              <a:t>g</a:t>
            </a:r>
            <a:r>
              <a:rPr lang="en-US" dirty="0"/>
              <a:t>lad		ur</a:t>
            </a:r>
            <a:r>
              <a:rPr lang="en-US" u="sng" dirty="0"/>
              <a:t>g</a:t>
            </a:r>
            <a:r>
              <a:rPr lang="en-US" dirty="0"/>
              <a:t>e</a:t>
            </a:r>
          </a:p>
          <a:p>
            <a:pPr lvl="1" defTabSz="457200"/>
            <a:r>
              <a:rPr lang="en-US" dirty="0"/>
              <a:t>large		goose		grew</a:t>
            </a:r>
          </a:p>
          <a:p>
            <a:pPr lvl="1" defTabSz="457200"/>
            <a:r>
              <a:rPr lang="en-US" dirty="0"/>
              <a:t>drug		Gene		sponge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happened in 1920 when the 19th Amendment passed?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the 19th Amendment passed 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Addams’s hard work recognized by others?</a:t>
            </a:r>
            <a:endParaRPr lang="en-US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Addams was given the 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890684"/>
            <a:ext cx="10839451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each story. Underline all the endings that make </a:t>
            </a:r>
            <a:br>
              <a:rPr lang="en-US" dirty="0"/>
            </a:br>
            <a:r>
              <a:rPr lang="en-US" dirty="0"/>
              <a:t>sense.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898236"/>
            <a:ext cx="6381751" cy="83394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jeweler had a large display case in his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store. In the display case were ________.</a:t>
            </a:r>
            <a:endParaRPr lang="en-US" sz="2400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43799" y="1874409"/>
            <a:ext cx="4145689" cy="120472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large jewels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lace dresses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strange gems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20644A-220F-5A65-C41A-5B7E3B8770C7}"/>
              </a:ext>
            </a:extLst>
          </p:cNvPr>
          <p:cNvSpPr txBox="1"/>
          <p:nvPr/>
        </p:nvSpPr>
        <p:spPr>
          <a:xfrm>
            <a:off x="761999" y="3374721"/>
            <a:ext cx="638175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Gemma likes to ride her horse in the summer.</a:t>
            </a:r>
          </a:p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day Gemma 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8BD07E7-DC18-E3DB-C62F-B5FB06701679}"/>
              </a:ext>
            </a:extLst>
          </p:cNvPr>
          <p:cNvSpPr txBox="1">
            <a:spLocks/>
          </p:cNvSpPr>
          <p:nvPr/>
        </p:nvSpPr>
        <p:spPr>
          <a:xfrm>
            <a:off x="7543799" y="3361878"/>
            <a:ext cx="4145689" cy="16673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rode almost as far as the river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stopped on a ridge to look </a:t>
            </a:r>
            <a:br>
              <a:rPr lang="en-US" dirty="0"/>
            </a:br>
            <a:r>
              <a:rPr lang="en-US" dirty="0"/>
              <a:t>    over the land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put a sponge in the bathtub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327667-C81E-044A-B358-5355189E5B75}"/>
              </a:ext>
            </a:extLst>
          </p:cNvPr>
          <p:cNvSpPr txBox="1"/>
          <p:nvPr/>
        </p:nvSpPr>
        <p:spPr>
          <a:xfrm>
            <a:off x="762000" y="5332194"/>
            <a:ext cx="6381750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Gage does chores at his house. One day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Gage ________.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C41A090-B492-FA8F-77B9-A38979D6D769}"/>
              </a:ext>
            </a:extLst>
          </p:cNvPr>
          <p:cNvSpPr txBox="1">
            <a:spLocks/>
          </p:cNvSpPr>
          <p:nvPr/>
        </p:nvSpPr>
        <p:spPr>
          <a:xfrm>
            <a:off x="7543799" y="5311937"/>
            <a:ext cx="4145689" cy="11809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went for a walk with a friend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put a new hinge on a gate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changed the oil in his car</a:t>
            </a:r>
          </a:p>
        </p:txBody>
      </p:sp>
    </p:spTree>
    <p:extLst>
      <p:ext uri="{BB962C8B-B14F-4D97-AF65-F5344CB8AC3E}">
        <p14:creationId xmlns:p14="http://schemas.microsoft.com/office/powerpoint/2010/main" val="42195830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6BC9229C-833A-BE74-CF1A-81C41AC4FF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79" y="810567"/>
            <a:ext cx="10661282" cy="88058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Read each question. Underline the best words </a:t>
            </a:r>
            <a:br>
              <a:rPr lang="en-US" dirty="0"/>
            </a:br>
            <a:r>
              <a:rPr lang="en-US" dirty="0"/>
              <a:t>for each question.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1C7E96-15EE-423C-820B-8E6E26135056}"/>
              </a:ext>
            </a:extLst>
          </p:cNvPr>
          <p:cNvSpPr txBox="1"/>
          <p:nvPr/>
        </p:nvSpPr>
        <p:spPr>
          <a:xfrm>
            <a:off x="761999" y="1738784"/>
            <a:ext cx="4165593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Which words name people?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teenager	circle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sponge	pitchers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astronauts	catchers</a:t>
            </a:r>
          </a:p>
          <a:p>
            <a:pPr marL="0"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ADABF3A-4EAB-41C9-9ECE-4C4FC789B301}"/>
              </a:ext>
            </a:extLst>
          </p:cNvPr>
          <p:cNvSpPr txBox="1"/>
          <p:nvPr/>
        </p:nvSpPr>
        <p:spPr>
          <a:xfrm>
            <a:off x="761999" y="3219972"/>
            <a:ext cx="4796969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Which words name numbers?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seventeen	thousands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hundreds	thirteen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fifteen		center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112852C-360D-484B-99A6-E659710CCE8D}"/>
              </a:ext>
            </a:extLst>
          </p:cNvPr>
          <p:cNvSpPr txBox="1"/>
          <p:nvPr/>
        </p:nvSpPr>
        <p:spPr>
          <a:xfrm>
            <a:off x="761998" y="4686639"/>
            <a:ext cx="4796965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Which words name things related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the sea?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harbor		saddle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cement	seacoast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census		seashore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34D636B-CEE5-40D4-8454-124356A8F34E}"/>
              </a:ext>
            </a:extLst>
          </p:cNvPr>
          <p:cNvSpPr txBox="1"/>
          <p:nvPr/>
        </p:nvSpPr>
        <p:spPr>
          <a:xfrm>
            <a:off x="5709919" y="1738784"/>
            <a:ext cx="4165593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Which words name foods?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gingersnaps	radish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sausage	cabbage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stagehand	gaslight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800C44-8373-498C-B9D6-77720E184230}"/>
              </a:ext>
            </a:extLst>
          </p:cNvPr>
          <p:cNvSpPr txBox="1"/>
          <p:nvPr/>
        </p:nvSpPr>
        <p:spPr>
          <a:xfrm>
            <a:off x="5709920" y="3234484"/>
            <a:ext cx="4165593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Which words name games?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hopscotch	ginger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finish		baseball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basketball	grapevines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DA3DE21-E939-47E1-AC59-0ACF84064CBF}"/>
              </a:ext>
            </a:extLst>
          </p:cNvPr>
          <p:cNvSpPr txBox="1"/>
          <p:nvPr/>
        </p:nvSpPr>
        <p:spPr>
          <a:xfrm>
            <a:off x="5709918" y="4725642"/>
            <a:ext cx="59867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Which words name plants?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	citrus trees	lime trees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cartwheels	greenhouse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oak trees	grapevines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93C7056-8A67-4402-A56E-CF7011D107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558968" y="1705662"/>
            <a:ext cx="0" cy="475898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095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age</a:t>
            </a:r>
          </a:p>
          <a:p>
            <a:r>
              <a:rPr lang="en-US" dirty="0"/>
              <a:t>page</a:t>
            </a:r>
          </a:p>
          <a:p>
            <a:r>
              <a:rPr lang="en-US" dirty="0"/>
              <a:t>cage</a:t>
            </a:r>
          </a:p>
          <a:p>
            <a:r>
              <a:rPr lang="en-US" dirty="0"/>
              <a:t>wage</a:t>
            </a:r>
          </a:p>
          <a:p>
            <a:r>
              <a:rPr lang="en-US" dirty="0"/>
              <a:t>stage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barge</a:t>
            </a:r>
          </a:p>
          <a:p>
            <a:r>
              <a:rPr lang="fr-FR" dirty="0"/>
              <a:t>large</a:t>
            </a:r>
          </a:p>
          <a:p>
            <a:r>
              <a:rPr lang="fr-FR" dirty="0" err="1"/>
              <a:t>sarge</a:t>
            </a:r>
            <a:endParaRPr lang="fr-FR" dirty="0"/>
          </a:p>
          <a:p>
            <a:r>
              <a:rPr lang="fr-FR" dirty="0"/>
              <a:t>charge</a:t>
            </a:r>
          </a:p>
          <a:p>
            <a:r>
              <a:rPr lang="fr-FR" dirty="0"/>
              <a:t>Marge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fr-FR" b="1" dirty="0"/>
              <a:t>dance</a:t>
            </a:r>
          </a:p>
          <a:p>
            <a:r>
              <a:rPr lang="fr-FR" dirty="0"/>
              <a:t>chance</a:t>
            </a:r>
          </a:p>
          <a:p>
            <a:r>
              <a:rPr lang="fr-FR" dirty="0" err="1"/>
              <a:t>glance</a:t>
            </a:r>
            <a:endParaRPr lang="fr-FR" dirty="0"/>
          </a:p>
          <a:p>
            <a:r>
              <a:rPr lang="fr-FR" dirty="0"/>
              <a:t>France</a:t>
            </a:r>
          </a:p>
          <a:p>
            <a:r>
              <a:rPr lang="fr-FR" dirty="0"/>
              <a:t>trance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ginger		disgust		target		gentleman</a:t>
            </a:r>
          </a:p>
          <a:p>
            <a:pPr lvl="1" defTabSz="270000">
              <a:spcBef>
                <a:spcPts val="0"/>
              </a:spcBef>
              <a:spcAft>
                <a:spcPts val="2000"/>
              </a:spcAft>
            </a:pPr>
            <a:r>
              <a:rPr lang="en-US" dirty="0"/>
              <a:t>greenhouse		stagecoach		Pacific		gingersnap</a:t>
            </a:r>
          </a:p>
          <a:p>
            <a:pPr>
              <a:spcBef>
                <a:spcPts val="2400"/>
              </a:spcBef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7244" y="1970807"/>
            <a:ext cx="37081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8062" y="1982724"/>
            <a:ext cx="3708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34644" y="1980639"/>
            <a:ext cx="55986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94521" y="1987488"/>
            <a:ext cx="34369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01724" y="1980639"/>
            <a:ext cx="34369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48594" y="1985900"/>
            <a:ext cx="43220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61920" y="1980639"/>
            <a:ext cx="50236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64281" y="1987488"/>
            <a:ext cx="30484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12">
            <a:extLst>
              <a:ext uri="{FF2B5EF4-FFF2-40B4-BE49-F238E27FC236}">
                <a16:creationId xmlns:a16="http://schemas.microsoft.com/office/drawing/2014/main" id="{470A772A-3AA6-49D7-8F1E-9EDE24807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69124" y="2010439"/>
            <a:ext cx="50236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7244" y="2678606"/>
            <a:ext cx="70855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95801" y="2696024"/>
            <a:ext cx="78096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74622" y="2673746"/>
            <a:ext cx="70855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83179" y="2680481"/>
            <a:ext cx="75117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67337" y="2696871"/>
            <a:ext cx="34797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15317" y="2704858"/>
            <a:ext cx="28869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C7541549-7C8F-452B-830F-8F31C3585D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04008" y="2704858"/>
            <a:ext cx="18398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21727" y="2710408"/>
            <a:ext cx="3531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74901" y="2720682"/>
            <a:ext cx="44234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BE012896-8766-4535-8ED4-890E4F02B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17243" y="2728302"/>
            <a:ext cx="62855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515974"/>
              </p:ext>
            </p:extLst>
          </p:nvPr>
        </p:nvGraphicFramePr>
        <p:xfrm>
          <a:off x="1275505" y="3793515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mis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led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redd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ish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a-  ex-  dis-  com-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ment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sion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  -le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" name="Rectangle 25">
            <a:extLst>
              <a:ext uri="{FF2B5EF4-FFF2-40B4-BE49-F238E27FC236}">
                <a16:creationId xmlns:a16="http://schemas.microsoft.com/office/drawing/2014/main" id="{55987536-3CF7-4BF1-9BB0-66F7506554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7" y="5216547"/>
            <a:ext cx="9535888" cy="12160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1921E2C-F806-43C4-A9DA-E01EF1FDAE20}"/>
              </a:ext>
            </a:extLst>
          </p:cNvPr>
          <p:cNvSpPr txBox="1"/>
          <p:nvPr/>
        </p:nvSpPr>
        <p:spPr>
          <a:xfrm>
            <a:off x="1384298" y="5300953"/>
            <a:ext cx="9370787" cy="10726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suffix -</a:t>
            </a:r>
            <a:r>
              <a:rPr lang="en-US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means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somewhat like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these words: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purplish (somewhat purple), childish (somewhat like a child),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roundish (somewhat round).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ex</a:t>
            </a:r>
            <a:r>
              <a:rPr lang="en-US" dirty="0"/>
              <a:t>ercise		</a:t>
            </a:r>
            <a:r>
              <a:rPr lang="en-US" u="sng" dirty="0"/>
              <a:t>con</a:t>
            </a:r>
            <a:r>
              <a:rPr lang="en-US" dirty="0"/>
              <a:t>firm		</a:t>
            </a:r>
            <a:r>
              <a:rPr lang="en-US" u="sng" dirty="0"/>
              <a:t>com</a:t>
            </a:r>
            <a:r>
              <a:rPr lang="en-US" dirty="0"/>
              <a:t>plete		</a:t>
            </a:r>
            <a:r>
              <a:rPr lang="en-US" u="sng" dirty="0"/>
              <a:t>a</a:t>
            </a:r>
            <a:r>
              <a:rPr lang="en-US" dirty="0"/>
              <a:t>greed		</a:t>
            </a:r>
            <a:r>
              <a:rPr lang="en-US" u="sng" dirty="0"/>
              <a:t>pro</a:t>
            </a:r>
            <a:r>
              <a:rPr lang="en-US" dirty="0"/>
              <a:t>ceed		</a:t>
            </a:r>
            <a:r>
              <a:rPr lang="en-US" u="sng" dirty="0"/>
              <a:t>mis</a:t>
            </a:r>
            <a:r>
              <a:rPr lang="en-US" dirty="0"/>
              <a:t>take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furn</a:t>
            </a:r>
            <a:r>
              <a:rPr lang="en-US" u="sng" dirty="0"/>
              <a:t>ish</a:t>
            </a:r>
            <a:r>
              <a:rPr lang="en-US" dirty="0"/>
              <a:t>		wis</a:t>
            </a:r>
            <a:r>
              <a:rPr lang="en-US" u="sng" dirty="0"/>
              <a:t>est</a:t>
            </a:r>
            <a:r>
              <a:rPr lang="en-US" dirty="0"/>
              <a:t>		tor</a:t>
            </a:r>
            <a:r>
              <a:rPr lang="en-US" u="sng" dirty="0"/>
              <a:t>ment</a:t>
            </a:r>
            <a:r>
              <a:rPr lang="en-US" dirty="0"/>
              <a:t>		circ</a:t>
            </a:r>
            <a:r>
              <a:rPr lang="en-US" u="sng" dirty="0"/>
              <a:t>le</a:t>
            </a:r>
            <a:r>
              <a:rPr lang="en-US" dirty="0"/>
              <a:t>		atten</a:t>
            </a:r>
            <a:r>
              <a:rPr lang="en-US" u="sng" dirty="0"/>
              <a:t>tion</a:t>
            </a:r>
            <a:r>
              <a:rPr lang="en-US" dirty="0"/>
              <a:t>		fin</a:t>
            </a:r>
            <a:r>
              <a:rPr lang="en-US" u="sng" dirty="0"/>
              <a:t>ish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a</a:t>
            </a:r>
            <a:r>
              <a:rPr lang="en-US" dirty="0"/>
              <a:t>mend</a:t>
            </a:r>
            <a:r>
              <a:rPr lang="en-US" u="sng" dirty="0"/>
              <a:t>ment</a:t>
            </a:r>
            <a:r>
              <a:rPr lang="en-US" dirty="0"/>
              <a:t>		help</a:t>
            </a:r>
            <a:r>
              <a:rPr lang="en-US" u="sng" dirty="0"/>
              <a:t>less</a:t>
            </a:r>
            <a:r>
              <a:rPr lang="en-US" dirty="0"/>
              <a:t> </a:t>
            </a:r>
            <a:r>
              <a:rPr lang="en-US" u="sng" dirty="0" err="1"/>
              <a:t>ly</a:t>
            </a:r>
            <a:r>
              <a:rPr lang="en-US" dirty="0"/>
              <a:t>		</a:t>
            </a:r>
            <a:r>
              <a:rPr lang="en-US" u="sng" dirty="0"/>
              <a:t>re</a:t>
            </a:r>
            <a:r>
              <a:rPr lang="en-US" dirty="0"/>
              <a:t>duc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dis</a:t>
            </a:r>
            <a:r>
              <a:rPr lang="en-US" dirty="0"/>
              <a:t> </a:t>
            </a:r>
            <a:r>
              <a:rPr lang="en-US" u="sng" dirty="0"/>
              <a:t>res</a:t>
            </a:r>
            <a:r>
              <a:rPr lang="en-US" dirty="0"/>
              <a:t>pect</a:t>
            </a:r>
            <a:r>
              <a:rPr lang="en-US" u="sng" dirty="0"/>
              <a:t>ful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walk</a:t>
            </a:r>
            <a:r>
              <a:rPr lang="en-US" b="1" dirty="0"/>
              <a:t>		talk		</a:t>
            </a:r>
            <a:r>
              <a:rPr lang="en-US" b="1" u="sng" dirty="0"/>
              <a:t>there</a:t>
            </a:r>
            <a:r>
              <a:rPr lang="en-US" b="1" dirty="0"/>
              <a:t>		where		</a:t>
            </a:r>
            <a:r>
              <a:rPr lang="en-US" b="1" u="sng" dirty="0"/>
              <a:t>should</a:t>
            </a:r>
            <a:r>
              <a:rPr lang="en-US" b="1" dirty="0"/>
              <a:t>		could		would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thought	heard		almost		any		care		friend		years	over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Tarik thought the gingersnaps over there were good.</a:t>
            </a:r>
          </a:p>
          <a:p>
            <a:pPr lvl="1" defTabSz="457200"/>
            <a:r>
              <a:rPr lang="en-US" dirty="0"/>
              <a:t>There are almost no large sponges left.</a:t>
            </a:r>
          </a:p>
          <a:p>
            <a:pPr lvl="1" defTabSz="457200"/>
            <a:r>
              <a:rPr lang="en-US" dirty="0"/>
              <a:t>Kelvin takes good care of his cat, Ginger.</a:t>
            </a:r>
          </a:p>
          <a:p>
            <a:pPr lvl="1" defTabSz="457200"/>
            <a:r>
              <a:rPr lang="en-US" dirty="0"/>
              <a:t>It could start raining while Gene is out running.</a:t>
            </a:r>
          </a:p>
          <a:p>
            <a:pPr lvl="1" defTabSz="457200"/>
            <a:r>
              <a:rPr lang="en-US" dirty="0"/>
              <a:t>My friend is my age, and he acts on stage in many plays.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247.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2114266"/>
            <a:ext cx="6528546" cy="738649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A Life Helping Others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84950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3199935"/>
            <a:ext cx="6763651" cy="106726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 In 1889, Jane Addams and Ellen Starr rented a large, </a:t>
            </a:r>
            <a:br>
              <a:rPr lang="en-US" sz="1600" dirty="0"/>
            </a:br>
            <a:r>
              <a:rPr lang="en-US" sz="1600" dirty="0"/>
              <a:t>vacant (empty) house called Hull-House in Chicago. At the time, the </a:t>
            </a:r>
            <a:br>
              <a:rPr lang="en-US" sz="1600" dirty="0"/>
            </a:br>
            <a:r>
              <a:rPr lang="en-US" sz="1600" dirty="0"/>
              <a:t>Hull-House neighborhood was home to many working-class and </a:t>
            </a:r>
            <a:br>
              <a:rPr lang="en-US" sz="1600" dirty="0"/>
            </a:br>
            <a:r>
              <a:rPr lang="en-US" sz="1600" dirty="0"/>
              <a:t>immigrant people from countries in Europe.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365849"/>
            <a:ext cx="6528547" cy="194593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Jane Addams and Ellen Starr began working on Hull-</a:t>
            </a:r>
            <a:br>
              <a:rPr lang="en-US" sz="1800" dirty="0"/>
            </a:br>
            <a:r>
              <a:rPr lang="en-US" sz="1800" dirty="0"/>
              <a:t>House right away. They cleaned, painted, and furnished the </a:t>
            </a:r>
            <a:br>
              <a:rPr lang="en-US" sz="1800" dirty="0"/>
            </a:br>
            <a:r>
              <a:rPr lang="en-US" sz="1800" dirty="0"/>
              <a:t>house. When they finished, they urged people to come to </a:t>
            </a:r>
            <a:br>
              <a:rPr lang="en-US" sz="1800" dirty="0"/>
            </a:br>
            <a:r>
              <a:rPr lang="en-US" sz="1800" dirty="0"/>
              <a:t>Hull-House to make their lives better.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405725"/>
            <a:ext cx="598579" cy="1962756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9</a:t>
            </a:r>
          </a:p>
          <a:p>
            <a:r>
              <a:rPr lang="en-US" dirty="0"/>
              <a:t>18</a:t>
            </a:r>
          </a:p>
          <a:p>
            <a:r>
              <a:rPr lang="en-US" dirty="0"/>
              <a:t>28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376573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At Hull-House, there was a daycare center for children </a:t>
            </a:r>
            <a:br>
              <a:rPr lang="en-US" sz="1800" dirty="0"/>
            </a:br>
            <a:r>
              <a:rPr lang="en-US" sz="1800" dirty="0"/>
              <a:t>of working mothers and fathers. There were also clubs after </a:t>
            </a:r>
            <a:br>
              <a:rPr lang="en-US" sz="1800" dirty="0"/>
            </a:br>
            <a:r>
              <a:rPr lang="en-US" sz="1800" dirty="0"/>
              <a:t>school for school-age children. There were classes for adults, </a:t>
            </a:r>
            <a:br>
              <a:rPr lang="en-US" sz="1800" dirty="0"/>
            </a:br>
            <a:r>
              <a:rPr lang="en-US" sz="1800" dirty="0"/>
              <a:t>too. At night, Hull-House had concerts and plays for all </a:t>
            </a:r>
            <a:br>
              <a:rPr lang="en-US" sz="1800" dirty="0"/>
            </a:br>
            <a:r>
              <a:rPr lang="en-US" sz="1800" dirty="0"/>
              <a:t>to enjoy. Hull-House helped a lot of people. But Addams </a:t>
            </a:r>
            <a:br>
              <a:rPr lang="en-US" sz="1800" dirty="0"/>
            </a:br>
            <a:r>
              <a:rPr lang="en-US" sz="1800" dirty="0"/>
              <a:t>wanted to do even more.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35</a:t>
            </a:r>
          </a:p>
          <a:p>
            <a:r>
              <a:rPr lang="en-US" dirty="0"/>
              <a:t>45</a:t>
            </a:r>
          </a:p>
          <a:p>
            <a:r>
              <a:rPr lang="en-US" dirty="0"/>
              <a:t>55</a:t>
            </a:r>
          </a:p>
          <a:p>
            <a:r>
              <a:rPr lang="en-US" dirty="0"/>
              <a:t>65</a:t>
            </a:r>
          </a:p>
          <a:p>
            <a:r>
              <a:rPr lang="en-US" dirty="0"/>
              <a:t>76</a:t>
            </a:r>
          </a:p>
          <a:p>
            <a:r>
              <a:rPr lang="en-US" dirty="0"/>
              <a:t>87</a:t>
            </a:r>
          </a:p>
        </p:txBody>
      </p:sp>
    </p:spTree>
    <p:extLst>
      <p:ext uri="{BB962C8B-B14F-4D97-AF65-F5344CB8AC3E}">
        <p14:creationId xmlns:p14="http://schemas.microsoft.com/office/powerpoint/2010/main" val="3472686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C420C9-7B7C-4B61-BFB5-A9CA43301035}"/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69247</TotalTime>
  <Words>1833</Words>
  <Application>Microsoft Macintosh PowerPoint</Application>
  <PresentationFormat>Widescreen</PresentationFormat>
  <Paragraphs>253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Informative Text (Part 1)</vt:lpstr>
      <vt:lpstr>Decodable Informative Text (Part 1) — cont’d</vt:lpstr>
      <vt:lpstr>Comprehension Questions Part 1 </vt:lpstr>
      <vt:lpstr>Decodable Informative Text (Part 2) </vt:lpstr>
      <vt:lpstr>Comprehension Questions Part 2 </vt:lpstr>
      <vt:lpstr>Decodable Informative Text (Part 3) </vt:lpstr>
      <vt:lpstr>Decodable Informative Text (Part 3) — cont’d </vt:lpstr>
      <vt:lpstr>Comprehension Questions Part 3 </vt:lpstr>
      <vt:lpstr>Picture Match</vt:lpstr>
      <vt:lpstr>Independent Practice (K) Part 1</vt:lpstr>
      <vt:lpstr>Independent Practice (K) Part 1 — cont’d</vt:lpstr>
      <vt:lpstr>Independent Practice (K) Part 2</vt:lpstr>
      <vt:lpstr>Independent Practice (K) Part 3</vt:lpstr>
      <vt:lpstr>Independent Practice (L)</vt:lpstr>
      <vt:lpstr>Independent Practice (M)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6649</cp:revision>
  <dcterms:created xsi:type="dcterms:W3CDTF">2023-03-21T18:49:30Z</dcterms:created>
  <dcterms:modified xsi:type="dcterms:W3CDTF">2024-02-22T12:52:16Z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