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3" r:id="rId12"/>
    <p:sldId id="316" r:id="rId13"/>
    <p:sldId id="314" r:id="rId14"/>
    <p:sldId id="317" r:id="rId15"/>
    <p:sldId id="315" r:id="rId16"/>
    <p:sldId id="318" r:id="rId17"/>
    <p:sldId id="307" r:id="rId18"/>
    <p:sldId id="311" r:id="rId19"/>
    <p:sldId id="312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49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w		u		s		m		sh</a:t>
            </a:r>
          </a:p>
          <a:p>
            <a:pPr lvl="1" defTabSz="457200"/>
            <a:r>
              <a:rPr lang="pt-BR" dirty="0"/>
              <a:t>n		l		ch		o		p</a:t>
            </a:r>
          </a:p>
          <a:p>
            <a:pPr lvl="1" defTabSz="457200"/>
            <a:r>
              <a:rPr lang="pt-BR" dirty="0"/>
              <a:t>b		e		f		t		ck</a:t>
            </a:r>
          </a:p>
          <a:p>
            <a:pPr lvl="1" defTabSz="457200"/>
            <a:r>
              <a:rPr lang="pt-BR" dirty="0"/>
              <a:t>th		a		d		i		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Sunset at the Pond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73268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 Ben and Kim are at a camp where they are having a lot </a:t>
            </a:r>
            <a:br>
              <a:rPr lang="en-US" sz="1600" dirty="0"/>
            </a:br>
            <a:r>
              <a:rPr lang="en-US" sz="1600" dirty="0"/>
              <a:t>of fun. They chat as they take a walk around a pond.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8320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“At dusk, I ran to the pond,” Ben said to Kim. “I saw </a:t>
            </a:r>
            <a:br>
              <a:rPr lang="en-US" sz="1800" dirty="0"/>
            </a:br>
            <a:r>
              <a:rPr lang="en-US" sz="1800" dirty="0"/>
              <a:t>the best sunset! It was very red.”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Kim bent down to pick up a rock to toss into the </a:t>
            </a:r>
            <a:br>
              <a:rPr lang="en-US" sz="1800" dirty="0"/>
            </a:br>
            <a:r>
              <a:rPr lang="en-US" sz="1800" dirty="0"/>
              <a:t>water. “I will not miss a sunset at the pond. I will go to </a:t>
            </a:r>
            <a:br>
              <a:rPr lang="en-US" sz="1800" dirty="0"/>
            </a:br>
            <a:r>
              <a:rPr lang="en-US" sz="1800" dirty="0"/>
              <a:t>the pond at dusk just to see the red sunset,” she said.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Ben tell Kim?</a:t>
            </a:r>
          </a:p>
          <a:p>
            <a:pPr marL="0" indent="0">
              <a:buNone/>
            </a:pPr>
            <a:r>
              <a:rPr lang="en-US" dirty="0"/>
              <a:t>	 Ben told Kim that ________________.</a:t>
            </a:r>
          </a:p>
          <a:p>
            <a:pPr marL="0" indent="0">
              <a:buNone/>
            </a:pPr>
            <a:r>
              <a:rPr lang="en-US" b="1" dirty="0"/>
              <a:t>Why did Kim want to go back to the pond at dusk?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Kim wanted to go back to the pond at dusk to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78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List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81735"/>
            <a:ext cx="6667380" cy="102073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 Justin wants to try fishing, but he is impatient, meaning </a:t>
            </a:r>
            <a:br>
              <a:rPr lang="en-US" sz="1600" dirty="0"/>
            </a:br>
            <a:r>
              <a:rPr lang="en-US" sz="1600" dirty="0"/>
              <a:t>he doesn’t like waiting for things to happen. His mom knows fishing </a:t>
            </a:r>
            <a:br>
              <a:rPr lang="en-US" sz="1600" dirty="0"/>
            </a:br>
            <a:r>
              <a:rPr lang="en-US" sz="1600" dirty="0"/>
              <a:t>takes patience, so she gives him something to do to teach him how to </a:t>
            </a:r>
            <a:br>
              <a:rPr lang="en-US" sz="1600" dirty="0"/>
            </a:br>
            <a:r>
              <a:rPr lang="en-US" sz="1600" dirty="0"/>
              <a:t>be patient.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974263"/>
            <a:ext cx="6528547" cy="26222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Justin got a list from his mom.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“This list is a test for you,” his mom said. “If you </a:t>
            </a:r>
            <a:br>
              <a:rPr lang="en-US" sz="1800" dirty="0"/>
            </a:br>
            <a:r>
              <a:rPr lang="en-US" sz="1800" dirty="0"/>
              <a:t>pass, you can fish at the pond. You have until sunset to </a:t>
            </a:r>
            <a:br>
              <a:rPr lang="en-US" sz="1800" dirty="0"/>
            </a:br>
            <a:r>
              <a:rPr lang="en-US" sz="1800" dirty="0"/>
              <a:t>hunt for a red vest, a big ant, a rock with a dent, and a </a:t>
            </a:r>
            <a:br>
              <a:rPr lang="en-US" sz="1800" dirty="0"/>
            </a:br>
            <a:r>
              <a:rPr lang="en-US" sz="1800" dirty="0"/>
              <a:t>nest in a tree.”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Justin said, “I can pass the test. I will look until the </a:t>
            </a:r>
            <a:br>
              <a:rPr lang="en-US" sz="1800" dirty="0"/>
            </a:br>
            <a:r>
              <a:rPr lang="en-US" sz="1800" dirty="0"/>
              <a:t>end. It will be fun.”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sunset, Justin wins! He gets to fish at the pond.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4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When did Justin have to be done with the list?</a:t>
            </a:r>
          </a:p>
          <a:p>
            <a:pPr marL="0" indent="0">
              <a:buNone/>
            </a:pPr>
            <a:r>
              <a:rPr lang="en-US" dirty="0"/>
              <a:t>	 Justin had to be done with the list by ________________.</a:t>
            </a:r>
          </a:p>
          <a:p>
            <a:pPr marL="0" indent="0">
              <a:buNone/>
            </a:pPr>
            <a:r>
              <a:rPr lang="en-US" b="1" dirty="0"/>
              <a:t>Why did Justin get to fish at the pond?</a:t>
            </a:r>
          </a:p>
          <a:p>
            <a:pPr marL="0" indent="0">
              <a:buNone/>
            </a:pPr>
            <a:r>
              <a:rPr lang="en-US" dirty="0"/>
              <a:t>	 Justin got to fish at the pond because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50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A boy and girl are standing near a body of water. They are smil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66" y="923962"/>
            <a:ext cx="3124200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4" name="Picture 3" descr="A boy is holding a piece of white paper. He is smilin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319" y="947245"/>
            <a:ext cx="319087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6" name="Picture 4" descr="A girl sits on the floor with her pet on her thighs. She looks sad. A boy is comforting h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662" y="985345"/>
            <a:ext cx="316230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Nick’s land was in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west		test			pest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Tess was the ________ in the contest.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bump		best		past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This little bug is such a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50161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bent		pest		past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ship will ________ at the dock.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land		lump		west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ran ________ Lil on the path.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west		pet			past</a:t>
            </a:r>
          </a:p>
        </p:txBody>
      </p:sp>
    </p:spTree>
    <p:extLst>
      <p:ext uri="{BB962C8B-B14F-4D97-AF65-F5344CB8AC3E}">
        <p14:creationId xmlns:p14="http://schemas.microsoft.com/office/powerpoint/2010/main" val="6677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red van went up the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ram		ramp		pet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Ants can be a ________ to a picnic.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ramp		risk			bet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Sam had a ________ in school.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/>
              <a:t>test</a:t>
            </a:r>
            <a:r>
              <a:rPr lang="en-US" dirty="0"/>
              <a:t>	</a:t>
            </a:r>
            <a:r>
              <a:rPr lang="en-US"/>
              <a:t>		west</a:t>
            </a:r>
            <a:r>
              <a:rPr lang="en-US" dirty="0"/>
              <a:t>		bent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children ran very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jump		fast			last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Can he dust off his ________?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land		damp		desk</a:t>
            </a:r>
          </a:p>
        </p:txBody>
      </p:sp>
    </p:spTree>
    <p:extLst>
      <p:ext uri="{BB962C8B-B14F-4D97-AF65-F5344CB8AC3E}">
        <p14:creationId xmlns:p14="http://schemas.microsoft.com/office/powerpoint/2010/main" val="39380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ram ran past Lin on the path.</a:t>
            </a:r>
            <a:endParaRPr lang="en-US" dirty="0"/>
          </a:p>
        </p:txBody>
      </p:sp>
      <p:pic>
        <p:nvPicPr>
          <p:cNvPr id="15" name="Picture 2" descr="A farm animal with horns walks across a plank into a she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990" y="1809071"/>
            <a:ext cx="15430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ram ran up the ramp.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My pet was the best pup in the contest.</a:t>
            </a:r>
            <a:endParaRPr lang="en-US" dirty="0"/>
          </a:p>
        </p:txBody>
      </p:sp>
      <p:pic>
        <p:nvPicPr>
          <p:cNvPr id="17" name="Picture 3" descr="A small dog has a ribbon on i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322" y="3158903"/>
            <a:ext cx="8191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man bent down to pet the pup.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At dusk, the sun sets in the west.</a:t>
            </a:r>
            <a:endParaRPr lang="en-US" dirty="0"/>
          </a:p>
        </p:txBody>
      </p:sp>
      <p:pic>
        <p:nvPicPr>
          <p:cNvPr id="20" name="Picture 4" descr="The sun behind some mountain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487" y="5011530"/>
            <a:ext cx="13430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children had a test.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mat has a lump.</a:t>
            </a:r>
            <a:endParaRPr lang="en-US" dirty="0"/>
          </a:p>
        </p:txBody>
      </p:sp>
      <p:pic>
        <p:nvPicPr>
          <p:cNvPr id="26" name="Picture 2" descr="A tree trunk with a bump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052" y="1193271"/>
            <a:ext cx="1447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log has a bump.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Beth put a mint in her pocket.</a:t>
            </a:r>
            <a:endParaRPr lang="en-US" dirty="0"/>
          </a:p>
        </p:txBody>
      </p:sp>
      <p:pic>
        <p:nvPicPr>
          <p:cNvPr id="27" name="Picture 3" descr="Two people sit in a body of w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349" y="2570209"/>
            <a:ext cx="170497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people sat on rocks in the water.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Pam got wet in the pond.</a:t>
            </a:r>
            <a:endParaRPr lang="en-US" dirty="0"/>
          </a:p>
        </p:txBody>
      </p:sp>
      <p:pic>
        <p:nvPicPr>
          <p:cNvPr id="28" name="Picture 4" descr="A woman in water with her head above the wat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461" y="4237082"/>
            <a:ext cx="14287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Pam will run at the pond.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man can fix his hat.</a:t>
            </a:r>
            <a:endParaRPr lang="en-US" dirty="0"/>
          </a:p>
        </p:txBody>
      </p:sp>
      <p:pic>
        <p:nvPicPr>
          <p:cNvPr id="12" name="Picture 2" descr="A man is laying down in a chair. A doctor is holding a tool above him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639" y="1065981"/>
            <a:ext cx="14382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dentist is at work.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little egg will fit in his hand.</a:t>
            </a:r>
            <a:endParaRPr lang="en-US" dirty="0"/>
          </a:p>
        </p:txBody>
      </p:sp>
      <p:pic>
        <p:nvPicPr>
          <p:cNvPr id="14" name="Picture 3" descr="A small round blue object in someone's palm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888" y="2459404"/>
            <a:ext cx="141922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man will extend his leg.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i</a:t>
            </a:r>
            <a:r>
              <a:rPr lang="en-US" dirty="0"/>
              <a:t>sk			t</a:t>
            </a:r>
            <a:r>
              <a:rPr lang="en-US" u="sng" dirty="0"/>
              <a:t>e</a:t>
            </a:r>
            <a:r>
              <a:rPr lang="en-US" dirty="0"/>
              <a:t>st			w</a:t>
            </a:r>
            <a:r>
              <a:rPr lang="en-US" u="sng" dirty="0"/>
              <a:t>e</a:t>
            </a:r>
            <a:r>
              <a:rPr lang="en-US" dirty="0"/>
              <a:t>st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e</a:t>
            </a:r>
            <a:r>
              <a:rPr lang="en-US" dirty="0"/>
              <a:t>sk		l</a:t>
            </a:r>
            <a:r>
              <a:rPr lang="en-US" u="sng" dirty="0"/>
              <a:t>a</a:t>
            </a:r>
            <a:r>
              <a:rPr lang="en-US" dirty="0"/>
              <a:t>nd		b</a:t>
            </a:r>
            <a:r>
              <a:rPr lang="en-US" u="sng" dirty="0"/>
              <a:t>e</a:t>
            </a:r>
            <a:r>
              <a:rPr lang="en-US" dirty="0"/>
              <a:t>st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e</a:t>
            </a:r>
            <a:r>
              <a:rPr lang="en-US" dirty="0"/>
              <a:t>nd		d</a:t>
            </a:r>
            <a:r>
              <a:rPr lang="en-US" u="sng" dirty="0"/>
              <a:t>a</a:t>
            </a:r>
            <a:r>
              <a:rPr lang="en-US" dirty="0"/>
              <a:t>mp		r</a:t>
            </a:r>
            <a:r>
              <a:rPr lang="en-US" u="sng" dirty="0"/>
              <a:t>a</a:t>
            </a:r>
            <a:r>
              <a:rPr lang="en-US" dirty="0"/>
              <a:t>mp</a:t>
            </a:r>
          </a:p>
          <a:p>
            <a:pPr lvl="1" defTabSz="457200"/>
            <a:r>
              <a:rPr lang="en-US" dirty="0"/>
              <a:t>bump		fast			pest</a:t>
            </a:r>
          </a:p>
          <a:p>
            <a:pPr lvl="1" defTabSz="457200"/>
            <a:r>
              <a:rPr lang="en-US" dirty="0"/>
              <a:t>past		lump		pond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pest</a:t>
            </a:r>
          </a:p>
          <a:p>
            <a:r>
              <a:rPr lang="en-US" dirty="0"/>
              <a:t>nest</a:t>
            </a:r>
          </a:p>
          <a:p>
            <a:r>
              <a:rPr lang="en-US" dirty="0"/>
              <a:t>vest</a:t>
            </a:r>
          </a:p>
          <a:p>
            <a:r>
              <a:rPr lang="en-US" dirty="0"/>
              <a:t>rest</a:t>
            </a:r>
          </a:p>
          <a:p>
            <a:r>
              <a:rPr lang="en-US" dirty="0"/>
              <a:t>west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end</a:t>
            </a:r>
          </a:p>
          <a:p>
            <a:r>
              <a:rPr lang="en-US" dirty="0"/>
              <a:t>bend</a:t>
            </a:r>
          </a:p>
          <a:p>
            <a:r>
              <a:rPr lang="en-US" dirty="0"/>
              <a:t>mend</a:t>
            </a:r>
          </a:p>
          <a:p>
            <a:r>
              <a:rPr lang="en-US" dirty="0"/>
              <a:t>lend</a:t>
            </a:r>
          </a:p>
          <a:p>
            <a:r>
              <a:rPr lang="en-US" dirty="0"/>
              <a:t>send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hint</a:t>
            </a:r>
          </a:p>
          <a:p>
            <a:r>
              <a:rPr lang="en-US" dirty="0"/>
              <a:t>lint</a:t>
            </a:r>
          </a:p>
          <a:p>
            <a:r>
              <a:rPr lang="en-US" dirty="0"/>
              <a:t>mint</a:t>
            </a:r>
          </a:p>
          <a:p>
            <a:r>
              <a:rPr lang="en-US" dirty="0"/>
              <a:t>tint</a:t>
            </a:r>
          </a:p>
          <a:p>
            <a:r>
              <a:rPr lang="en-US" dirty="0"/>
              <a:t>lint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fin			will			path		wet</a:t>
            </a:r>
          </a:p>
          <a:p>
            <a:pPr lvl="1" defTabSz="457200"/>
            <a:r>
              <a:rPr lang="en-US" dirty="0"/>
              <a:t>neck		rim			rock		not</a:t>
            </a:r>
          </a:p>
          <a:p>
            <a:pPr lvl="1" defTabSz="457200"/>
            <a:r>
              <a:rPr lang="en-US" dirty="0"/>
              <a:t>Jess		leg			gill			rack</a:t>
            </a:r>
          </a:p>
          <a:p>
            <a:pPr lvl="1" defTabSz="457200"/>
            <a:r>
              <a:rPr lang="en-US" dirty="0"/>
              <a:t>duck		gush		hug		rag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unjust	extend		husband	indent		socket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90780"/>
            <a:ext cx="3217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524000" y="5100551"/>
            <a:ext cx="4664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88419" y="5055246"/>
            <a:ext cx="2997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888182" y="5069342"/>
            <a:ext cx="5296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405313" y="5053478"/>
            <a:ext cx="4540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859342" y="5057922"/>
            <a:ext cx="6413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40726" y="5065543"/>
            <a:ext cx="2172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457949" y="5078607"/>
            <a:ext cx="5619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62913" y="5077943"/>
            <a:ext cx="6018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664733" y="5090780"/>
            <a:ext cx="2387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be			he			she		we			after</a:t>
            </a:r>
          </a:p>
          <a:p>
            <a:pPr marL="457200" lvl="1" indent="0" defTabSz="457200">
              <a:buNone/>
            </a:pPr>
            <a:r>
              <a:rPr lang="en-US" dirty="0"/>
              <a:t>go			long		the			where		no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Where is the bump on the cat’s leg?</a:t>
            </a:r>
          </a:p>
          <a:p>
            <a:pPr lvl="1"/>
            <a:r>
              <a:rPr lang="en-US" dirty="0"/>
              <a:t>Kat and her husband will go to the pond after work.</a:t>
            </a:r>
          </a:p>
          <a:p>
            <a:pPr lvl="1"/>
            <a:r>
              <a:rPr lang="en-US" dirty="0"/>
              <a:t>Max will see if the tent is damp.</a:t>
            </a:r>
          </a:p>
          <a:p>
            <a:pPr lvl="1"/>
            <a:r>
              <a:rPr lang="en-US" dirty="0"/>
              <a:t>Nick said he will fix the ramp that got bent.</a:t>
            </a:r>
          </a:p>
          <a:p>
            <a:pPr lvl="1"/>
            <a:r>
              <a:rPr lang="en-US" dirty="0" err="1"/>
              <a:t>Tish</a:t>
            </a:r>
            <a:r>
              <a:rPr lang="en-US" dirty="0"/>
              <a:t> did not look at the dog as she ran past it.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the questions and select </a:t>
            </a:r>
            <a:br>
              <a:rPr lang="en-US" dirty="0"/>
            </a:br>
            <a:r>
              <a:rPr lang="en-US" dirty="0"/>
              <a:t>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Mist the Cat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46940"/>
            <a:ext cx="6667380" cy="77519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this story, Ann is having a conversation with her friend, </a:t>
            </a:r>
            <a:br>
              <a:rPr lang="en-US" sz="1600" dirty="0"/>
            </a:br>
            <a:r>
              <a:rPr lang="en-US" sz="1600" dirty="0"/>
              <a:t>Jeff. Ann is complaining about her sister, Bess, who doesn’t like Ann’s pet cat. Let’s find out how Jeff responds.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8804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Ann sat with Mist, her cat, on her lap. She was upset </a:t>
            </a:r>
            <a:br>
              <a:rPr lang="en-US" sz="1800" dirty="0"/>
            </a:br>
            <a:r>
              <a:rPr lang="en-US" sz="1800" dirty="0"/>
              <a:t>with Bess.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“Jeff,” Ann said. “Bess said that Mist is a pest. Is Mist </a:t>
            </a:r>
            <a:br>
              <a:rPr lang="en-US" sz="1800" dirty="0"/>
            </a:br>
            <a:r>
              <a:rPr lang="en-US" sz="1800" dirty="0"/>
              <a:t>a pest?”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Jeff put a hand on Mist to pet the cat. “No, Ann,” said </a:t>
            </a:r>
            <a:br>
              <a:rPr lang="en-US" sz="1800" dirty="0"/>
            </a:br>
            <a:r>
              <a:rPr lang="en-US" sz="1800" dirty="0"/>
              <a:t>Jeff. “No pet is a pest. Bess is just mad at Mist.”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33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Ann upset?</a:t>
            </a:r>
          </a:p>
          <a:p>
            <a:pPr marL="0" indent="0">
              <a:buNone/>
            </a:pPr>
            <a:r>
              <a:rPr lang="en-US" dirty="0"/>
              <a:t>	 Ann was upset because ________________.</a:t>
            </a:r>
          </a:p>
          <a:p>
            <a:pPr marL="0" indent="0">
              <a:buNone/>
            </a:pPr>
            <a:r>
              <a:rPr lang="en-US" b="1" dirty="0"/>
              <a:t>How did Jeff respond to Ann?</a:t>
            </a:r>
          </a:p>
          <a:p>
            <a:pPr marL="0" indent="0">
              <a:buNone/>
            </a:pPr>
            <a:r>
              <a:rPr lang="en-US" dirty="0"/>
              <a:t>	 Jeff responded to Ann by saying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9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45C2DCF-2382-47AE-B469-34F351370E86}"/>
</file>

<file path=docProps/app.xml><?xml version="1.0" encoding="utf-8"?>
<Properties xmlns="http://schemas.openxmlformats.org/officeDocument/2006/extended-properties" xmlns:vt="http://schemas.openxmlformats.org/officeDocument/2006/docPropsVTypes">
  <TotalTime>66061</TotalTime>
  <Words>533</Words>
  <Application>Microsoft Office PowerPoint</Application>
  <PresentationFormat>Custom</PresentationFormat>
  <Paragraphs>197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2380</cp:revision>
  <dcterms:created xsi:type="dcterms:W3CDTF">2023-03-21T18:49:30Z</dcterms:created>
  <dcterms:modified xsi:type="dcterms:W3CDTF">2024-02-10T05:03:06Z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