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22" r:id="rId16"/>
    <p:sldId id="328" r:id="rId17"/>
    <p:sldId id="323" r:id="rId18"/>
    <p:sldId id="302" r:id="rId19"/>
    <p:sldId id="303" r:id="rId20"/>
    <p:sldId id="327" r:id="rId21"/>
    <p:sldId id="307" r:id="rId22"/>
    <p:sldId id="324" r:id="rId23"/>
    <p:sldId id="330" r:id="rId24"/>
    <p:sldId id="33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87" autoAdjust="0"/>
    <p:restoredTop sz="86371"/>
  </p:normalViewPr>
  <p:slideViewPr>
    <p:cSldViewPr snapToGrid="0">
      <p:cViewPr varScale="1">
        <p:scale>
          <a:sx n="183" d="100"/>
          <a:sy n="183" d="100"/>
        </p:scale>
        <p:origin x="1112" y="200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7004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72111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83989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6 Lesson 18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70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You will blend and segment sounds as </a:t>
            </a:r>
            <a:br>
              <a:rPr lang="en-US" dirty="0"/>
            </a:br>
            <a:r>
              <a:rPr lang="en-US" dirty="0"/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it-IT" dirty="0"/>
              <a:t>					</a:t>
            </a:r>
            <a:r>
              <a:rPr lang="it-IT" b="1" dirty="0"/>
              <a:t>j</a:t>
            </a:r>
            <a:r>
              <a:rPr lang="it-IT" b="1" u="sng" dirty="0"/>
              <a:t>o</a:t>
            </a:r>
            <a:r>
              <a:rPr lang="it-IT" b="1" dirty="0"/>
              <a:t>k</a:t>
            </a:r>
            <a:r>
              <a:rPr lang="it-IT" b="1" u="sng" dirty="0"/>
              <a:t>e</a:t>
            </a:r>
          </a:p>
          <a:p>
            <a:pPr lvl="1" defTabSz="457200"/>
            <a:r>
              <a:rPr lang="it-IT" dirty="0"/>
              <a:t>o_e		igh			a			e</a:t>
            </a:r>
          </a:p>
          <a:p>
            <a:pPr lvl="1" defTabSz="457200"/>
            <a:r>
              <a:rPr lang="it-IT" dirty="0"/>
              <a:t>ai			ea			oa			ee</a:t>
            </a:r>
          </a:p>
          <a:p>
            <a:pPr lvl="1" defTabSz="457200"/>
            <a:r>
              <a:rPr lang="it-IT" dirty="0"/>
              <a:t>ow			o			ee			i</a:t>
            </a:r>
          </a:p>
          <a:p>
            <a:pPr lvl="1" defTabSz="457200"/>
            <a:r>
              <a:rPr lang="it-IT" dirty="0"/>
              <a:t>i_e			ee			igh			o_e</a:t>
            </a:r>
          </a:p>
          <a:p>
            <a:pPr lvl="1" defTabSz="457200"/>
            <a:r>
              <a:rPr lang="it-IT" dirty="0"/>
              <a:t>ea			a_e		ay			o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at The Band Shop?</a:t>
            </a:r>
          </a:p>
          <a:p>
            <a:pPr marL="0" indent="0">
              <a:buNone/>
            </a:pPr>
            <a:r>
              <a:rPr lang="en-US" dirty="0"/>
              <a:t>	 At The Band Shop, Isabel and Val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861359" cy="71650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 When </a:t>
            </a:r>
            <a:r>
              <a:rPr lang="en-US" sz="1600" dirty="0" err="1"/>
              <a:t>Nayda</a:t>
            </a:r>
            <a:r>
              <a:rPr lang="en-US" sz="1600" dirty="0"/>
              <a:t> shares her weekend experience, her friends </a:t>
            </a:r>
            <a:br>
              <a:rPr lang="en-US" sz="1600" dirty="0"/>
            </a:br>
            <a:r>
              <a:rPr lang="en-US" sz="1600" dirty="0"/>
              <a:t>react with astonishment, or great surprise.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35434"/>
            <a:ext cx="6528547" cy="33271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 try to tell Val and Isabel what happened to me, but </a:t>
            </a:r>
            <a:br>
              <a:rPr lang="en-US" sz="1800" dirty="0"/>
            </a:br>
            <a:r>
              <a:rPr lang="en-US" sz="1800" dirty="0"/>
              <a:t>they keep chatting. I wait, but they go on and on.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last, I cut in. “I met </a:t>
            </a:r>
            <a:r>
              <a:rPr lang="en-US" sz="1800" dirty="0" err="1"/>
              <a:t>Nic</a:t>
            </a:r>
            <a:r>
              <a:rPr lang="en-US" sz="1800" dirty="0"/>
              <a:t> Méndez.”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Val all but chokes on her lunch. “No way! You met </a:t>
            </a:r>
            <a:br>
              <a:rPr lang="en-US" sz="1800" dirty="0"/>
            </a:br>
            <a:r>
              <a:rPr lang="en-US" sz="1800" dirty="0" err="1"/>
              <a:t>Nic</a:t>
            </a:r>
            <a:r>
              <a:rPr lang="en-US" sz="1800" dirty="0"/>
              <a:t> Méndez? Is that a joke?”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 say, “It’s no joke.” Val and Isabel can tell that I </a:t>
            </a:r>
            <a:br>
              <a:rPr lang="en-US" sz="1800" dirty="0"/>
            </a:br>
            <a:r>
              <a:rPr lang="en-US" sz="1800" dirty="0"/>
              <a:t>mean it.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28434"/>
            <a:ext cx="598579" cy="3315116"/>
          </a:xfrm>
        </p:spPr>
        <p:txBody>
          <a:bodyPr>
            <a:noAutofit/>
          </a:bodyPr>
          <a:lstStyle/>
          <a:p>
            <a:r>
              <a:rPr lang="en-US" dirty="0"/>
              <a:t>125</a:t>
            </a:r>
          </a:p>
          <a:p>
            <a:r>
              <a:rPr lang="en-US" dirty="0"/>
              <a:t>137</a:t>
            </a:r>
          </a:p>
          <a:p>
            <a:r>
              <a:rPr lang="en-US" dirty="0"/>
              <a:t>148</a:t>
            </a:r>
          </a:p>
          <a:p>
            <a:r>
              <a:rPr lang="en-US" dirty="0"/>
              <a:t>157</a:t>
            </a:r>
          </a:p>
          <a:p>
            <a:r>
              <a:rPr lang="en-US" dirty="0"/>
              <a:t>168</a:t>
            </a:r>
          </a:p>
          <a:p>
            <a:r>
              <a:rPr lang="en-US" dirty="0"/>
              <a:t>174</a:t>
            </a:r>
          </a:p>
          <a:p>
            <a:r>
              <a:rPr lang="en-US" dirty="0"/>
              <a:t>186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amazing thing happened to </a:t>
            </a:r>
            <a:r>
              <a:rPr lang="en-US" b="1" dirty="0" err="1"/>
              <a:t>Nayda</a:t>
            </a:r>
            <a:r>
              <a:rPr lang="en-US" b="1" dirty="0"/>
              <a:t> over the weekend?</a:t>
            </a:r>
          </a:p>
          <a:p>
            <a:pPr marL="0" indent="0">
              <a:buNone/>
            </a:pPr>
            <a:r>
              <a:rPr lang="en-US" dirty="0"/>
              <a:t>	 The amazing thing that happened to </a:t>
            </a:r>
            <a:r>
              <a:rPr lang="en-US" dirty="0" err="1"/>
              <a:t>Nayda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	 over the weekend was ________________.</a:t>
            </a:r>
          </a:p>
          <a:p>
            <a:pPr marL="0" indent="0">
              <a:buNone/>
            </a:pPr>
            <a:r>
              <a:rPr lang="en-US" b="1" dirty="0"/>
              <a:t>What did Val think about </a:t>
            </a:r>
            <a:r>
              <a:rPr lang="en-US" b="1" dirty="0" err="1"/>
              <a:t>Nayda’s</a:t>
            </a:r>
            <a:r>
              <a:rPr lang="en-US" b="1" dirty="0"/>
              <a:t> news?</a:t>
            </a:r>
          </a:p>
          <a:p>
            <a:pPr marL="0" indent="0">
              <a:buNone/>
            </a:pPr>
            <a:r>
              <a:rPr lang="en-US" dirty="0"/>
              <a:t>	 Val thought that </a:t>
            </a:r>
            <a:r>
              <a:rPr lang="en-US" dirty="0" err="1"/>
              <a:t>Nayda</a:t>
            </a:r>
            <a:r>
              <a:rPr lang="en-US" dirty="0"/>
              <a:t> ________________.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6"/>
            <a:ext cx="6842309" cy="10308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 Read on to learn more about </a:t>
            </a:r>
            <a:r>
              <a:rPr lang="en-US" sz="1600" dirty="0" err="1"/>
              <a:t>Nayda’s</a:t>
            </a:r>
            <a:r>
              <a:rPr lang="en-US" sz="1600" dirty="0"/>
              <a:t> encounter (meeting) </a:t>
            </a:r>
            <a:br>
              <a:rPr lang="en-US" sz="1600" dirty="0"/>
            </a:br>
            <a:r>
              <a:rPr lang="en-US" sz="1600" dirty="0"/>
              <a:t>with the star </a:t>
            </a:r>
            <a:r>
              <a:rPr lang="en-US" sz="1600" dirty="0" err="1"/>
              <a:t>Nic</a:t>
            </a:r>
            <a:r>
              <a:rPr lang="en-US" sz="1600" dirty="0"/>
              <a:t> Méndez, and what Isabel and Val think about it.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31106"/>
            <a:ext cx="6528547" cy="37124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 go on to explain. “On Sunday, I was working </a:t>
            </a:r>
            <a:br>
              <a:rPr lang="en-US" sz="1800" dirty="0"/>
            </a:br>
            <a:r>
              <a:rPr lang="en-US" sz="1800" dirty="0"/>
              <a:t>inside the truck. I went to the window and saw </a:t>
            </a:r>
            <a:r>
              <a:rPr lang="en-US" sz="1800" dirty="0" err="1"/>
              <a:t>Nic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Méndez right there in line! I was close to fainting. </a:t>
            </a:r>
            <a:br>
              <a:rPr lang="en-US" sz="1800" dirty="0"/>
            </a:br>
            <a:r>
              <a:rPr lang="en-US" sz="1800" dirty="0" err="1"/>
              <a:t>Nic</a:t>
            </a:r>
            <a:r>
              <a:rPr lang="en-US" sz="1800" dirty="0"/>
              <a:t> chose to eat at the food truck. My hands were </a:t>
            </a:r>
            <a:br>
              <a:rPr lang="en-US" sz="1800" dirty="0"/>
            </a:br>
            <a:r>
              <a:rPr lang="en-US" sz="1800" dirty="0"/>
              <a:t>shaking. I spoke to </a:t>
            </a:r>
            <a:r>
              <a:rPr lang="en-US" sz="1800" dirty="0" err="1"/>
              <a:t>Nic</a:t>
            </a:r>
            <a:r>
              <a:rPr lang="en-US" sz="1800" dirty="0"/>
              <a:t> Méndez! And he put his name </a:t>
            </a:r>
            <a:br>
              <a:rPr lang="en-US" sz="1800" dirty="0"/>
            </a:br>
            <a:r>
              <a:rPr lang="en-US" sz="1800" dirty="0"/>
              <a:t>on the back of this bill. Look!”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Isabel and Val are impressed. They ask if they can </a:t>
            </a:r>
            <a:br>
              <a:rPr lang="en-US" sz="1800" dirty="0"/>
            </a:br>
            <a:r>
              <a:rPr lang="en-US" sz="1800" dirty="0"/>
              <a:t>work at the food truck some weekend. They hope to </a:t>
            </a:r>
            <a:br>
              <a:rPr lang="en-US" sz="1800" dirty="0"/>
            </a:br>
            <a:r>
              <a:rPr lang="en-US" sz="1800" dirty="0"/>
              <a:t>meet </a:t>
            </a:r>
            <a:r>
              <a:rPr lang="en-US" sz="1800" dirty="0" err="1"/>
              <a:t>Nic</a:t>
            </a:r>
            <a:r>
              <a:rPr lang="en-US" sz="1800" dirty="0"/>
              <a:t> Méndez.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 say, “Why not?” You can’t tell what may </a:t>
            </a:r>
            <a:br>
              <a:rPr lang="en-US" sz="1800" dirty="0"/>
            </a:br>
            <a:r>
              <a:rPr lang="en-US" sz="1800" dirty="0"/>
              <a:t>happen. You may see a </a:t>
            </a:r>
            <a:r>
              <a:rPr lang="en-US" sz="1800" b="1" dirty="0"/>
              <a:t>star</a:t>
            </a:r>
            <a:r>
              <a:rPr lang="en-US" sz="1800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14995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188</a:t>
            </a:r>
          </a:p>
          <a:p>
            <a:r>
              <a:rPr lang="en-US" dirty="0"/>
              <a:t>198</a:t>
            </a:r>
          </a:p>
          <a:p>
            <a:r>
              <a:rPr lang="en-US" dirty="0"/>
              <a:t>209</a:t>
            </a:r>
          </a:p>
          <a:p>
            <a:r>
              <a:rPr lang="en-US" dirty="0"/>
              <a:t>219</a:t>
            </a:r>
          </a:p>
          <a:p>
            <a:r>
              <a:rPr lang="en-US" dirty="0"/>
              <a:t>230</a:t>
            </a:r>
          </a:p>
          <a:p>
            <a:r>
              <a:rPr lang="en-US" dirty="0"/>
              <a:t>241</a:t>
            </a:r>
          </a:p>
          <a:p>
            <a:r>
              <a:rPr lang="en-US" dirty="0"/>
              <a:t>248</a:t>
            </a:r>
          </a:p>
          <a:p>
            <a:r>
              <a:rPr lang="en-US" dirty="0"/>
              <a:t>258</a:t>
            </a:r>
          </a:p>
          <a:p>
            <a:r>
              <a:rPr lang="en-US" dirty="0"/>
              <a:t>268</a:t>
            </a:r>
          </a:p>
          <a:p>
            <a:r>
              <a:rPr lang="en-US" dirty="0"/>
              <a:t>271</a:t>
            </a:r>
          </a:p>
          <a:p>
            <a:r>
              <a:rPr lang="en-US" dirty="0"/>
              <a:t>280</a:t>
            </a:r>
          </a:p>
          <a:p>
            <a:r>
              <a:rPr lang="en-US" dirty="0"/>
              <a:t>286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</a:t>
            </a:r>
            <a:r>
              <a:rPr lang="en-US" b="1" dirty="0" err="1"/>
              <a:t>Nayda</a:t>
            </a:r>
            <a:r>
              <a:rPr lang="en-US" b="1" dirty="0"/>
              <a:t> meet </a:t>
            </a:r>
            <a:r>
              <a:rPr lang="en-US" b="1" dirty="0" err="1"/>
              <a:t>Nic</a:t>
            </a:r>
            <a:r>
              <a:rPr lang="en-US" b="1" dirty="0"/>
              <a:t> Méndez?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Nayda</a:t>
            </a:r>
            <a:r>
              <a:rPr lang="en-US" dirty="0"/>
              <a:t> met </a:t>
            </a:r>
            <a:r>
              <a:rPr lang="en-US" dirty="0" err="1"/>
              <a:t>Nic</a:t>
            </a:r>
            <a:r>
              <a:rPr lang="en-US" dirty="0"/>
              <a:t> Méndez because ________________.</a:t>
            </a:r>
          </a:p>
          <a:p>
            <a:pPr marL="0" indent="0">
              <a:buNone/>
            </a:pPr>
            <a:r>
              <a:rPr lang="en-US" b="1" dirty="0"/>
              <a:t>What did Isabel and Val want to do?</a:t>
            </a:r>
          </a:p>
          <a:p>
            <a:pPr marL="0" indent="0">
              <a:buNone/>
            </a:pPr>
            <a:r>
              <a:rPr lang="en-US" dirty="0"/>
              <a:t>	 Isabel and Val wanted to ________________.</a:t>
            </a:r>
          </a:p>
          <a:p>
            <a:pPr marL="0" indent="0">
              <a:buNone/>
            </a:pPr>
            <a:r>
              <a:rPr lang="en-US" b="1" dirty="0"/>
              <a:t>Why is the title of this story “Food Truck Luck”?</a:t>
            </a:r>
          </a:p>
          <a:p>
            <a:pPr marL="0" indent="0">
              <a:buNone/>
            </a:pPr>
            <a:r>
              <a:rPr lang="en-US" dirty="0"/>
              <a:t>	 The title of this story is “Food Truck Luck” because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026" name="Picture 2" descr="A food truck heading home at night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329" y="3163651"/>
            <a:ext cx="222885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027" name="Picture 3" descr="Nayda is working inside the food truck. A man with an orange knit cap and sunglasses is by the food truck window and at the front of the line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836" y="3139839"/>
            <a:ext cx="2228850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028" name="Picture 4" descr="Nayda and two girls are sitting together around a round table for lunch at school. Nayda is talking and the girls look surprised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313" y="3163651"/>
            <a:ext cx="2228850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1480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87292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29734"/>
            <a:ext cx="10363200" cy="344628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this past weekend not the same for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past weekend was not the same because 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happened to Val and Isabel at The Band Shop?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The Band Shop, Val and Isabel 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feel about Val and Isabel not getting tickets?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meet this past weekend?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past weekend,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met 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Val think when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said she met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Méndez?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Val was thinking what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said was 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meet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Méndez?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Nayda met Nic Méndez when __________________________________</a:t>
            </a:r>
            <a:r>
              <a:rPr lang="en-IN" sz="2200" dirty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Val and Isabel ask to do after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said she met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Méndez?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Val and Isabel asked to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Val and Isabel want to work at the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truck?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want to work at the food truck because 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17795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07911"/>
            <a:ext cx="10391791" cy="167308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Chad rode his bike up to the lake where there was a stone dock.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He had a rod and reel. “I will try to catch a fish. I hope it will be big,” said Chad.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By the time Chad had to leave, he had five big fish and felt fine. “I will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make a feast for my pals with those five big fish,” he said. Chad got on his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bike and rode home down the slope.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61946"/>
            <a:ext cx="10363200" cy="3410214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Chad ride his bike?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Chad rode his bike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Chad hope to get?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Chad hoped to get a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Chad plan to do with the five big fish?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Chad planned to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21673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o</a:t>
            </a:r>
            <a:r>
              <a:rPr lang="en-US" dirty="0"/>
              <a:t>b</a:t>
            </a:r>
            <a:r>
              <a:rPr lang="en-US" u="sng" dirty="0"/>
              <a:t>e</a:t>
            </a:r>
            <a:r>
              <a:rPr lang="en-US" dirty="0"/>
              <a:t>		j</a:t>
            </a:r>
            <a:r>
              <a:rPr lang="en-US" u="sng" dirty="0"/>
              <a:t>o</a:t>
            </a:r>
            <a:r>
              <a:rPr lang="en-US" dirty="0"/>
              <a:t>k</a:t>
            </a:r>
            <a:r>
              <a:rPr lang="en-US" u="sng" dirty="0"/>
              <a:t>e</a:t>
            </a:r>
            <a:r>
              <a:rPr lang="en-US" dirty="0"/>
              <a:t>		b</a:t>
            </a:r>
            <a:r>
              <a:rPr lang="en-US" u="sng" dirty="0"/>
              <a:t>o</a:t>
            </a:r>
            <a:r>
              <a:rPr lang="en-US" dirty="0"/>
              <a:t>n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o</a:t>
            </a:r>
            <a:r>
              <a:rPr lang="en-US" dirty="0"/>
              <a:t>d</a:t>
            </a:r>
            <a:r>
              <a:rPr lang="en-US" u="sng" dirty="0"/>
              <a:t>e</a:t>
            </a:r>
            <a:r>
              <a:rPr lang="en-US" dirty="0"/>
              <a:t>		v</a:t>
            </a:r>
            <a:r>
              <a:rPr lang="en-US" u="sng" dirty="0"/>
              <a:t>o</a:t>
            </a:r>
            <a:r>
              <a:rPr lang="en-US" dirty="0"/>
              <a:t>t</a:t>
            </a:r>
            <a:r>
              <a:rPr lang="en-US" u="sng" dirty="0"/>
              <a:t>e</a:t>
            </a:r>
            <a:r>
              <a:rPr lang="en-US" dirty="0"/>
              <a:t>		r</a:t>
            </a:r>
            <a:r>
              <a:rPr lang="en-US" u="sng" dirty="0"/>
              <a:t>o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o</a:t>
            </a:r>
            <a:r>
              <a:rPr lang="en-US" dirty="0"/>
              <a:t>p</a:t>
            </a:r>
            <a:r>
              <a:rPr lang="en-US" u="sng" dirty="0"/>
              <a:t>e</a:t>
            </a:r>
            <a:r>
              <a:rPr lang="en-US" dirty="0"/>
              <a:t>		r</a:t>
            </a:r>
            <a:r>
              <a:rPr lang="en-US" u="sng" dirty="0"/>
              <a:t>o</a:t>
            </a:r>
            <a:r>
              <a:rPr lang="en-US" dirty="0"/>
              <a:t>b			n</a:t>
            </a:r>
            <a:r>
              <a:rPr lang="en-US" u="sng" dirty="0"/>
              <a:t>o</a:t>
            </a:r>
            <a:r>
              <a:rPr lang="en-US" dirty="0"/>
              <a:t>t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o</a:t>
            </a:r>
            <a:r>
              <a:rPr lang="en-US" dirty="0"/>
              <a:t>s</a:t>
            </a:r>
            <a:r>
              <a:rPr lang="en-US" u="sng" dirty="0"/>
              <a:t>e</a:t>
            </a:r>
            <a:r>
              <a:rPr lang="en-US" dirty="0"/>
              <a:t>		n</a:t>
            </a:r>
            <a:r>
              <a:rPr lang="en-US" u="sng" dirty="0"/>
              <a:t>o</a:t>
            </a:r>
            <a:r>
              <a:rPr lang="en-US" dirty="0"/>
              <a:t>t			h</a:t>
            </a:r>
            <a:r>
              <a:rPr lang="en-US" u="sng" dirty="0"/>
              <a:t>o</a:t>
            </a:r>
            <a:r>
              <a:rPr lang="en-US" dirty="0"/>
              <a:t>l</a:t>
            </a:r>
            <a:r>
              <a:rPr lang="en-US" u="sng" dirty="0"/>
              <a:t>e</a:t>
            </a:r>
          </a:p>
          <a:p>
            <a:pPr lvl="1" defTabSz="457200"/>
            <a:r>
              <a:rPr lang="en-US" dirty="0"/>
              <a:t>hop		woke		poke</a:t>
            </a:r>
          </a:p>
          <a:p>
            <a:pPr lvl="1" defTabSz="457200"/>
            <a:r>
              <a:rPr lang="en-US" dirty="0"/>
              <a:t>cone		nose		code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2765"/>
            <a:ext cx="11188754" cy="173850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“Look at the hole by that tree,” said Cole. “Why is it there?”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“I cannot tell,” Rose said. She chose a dry stick that came from the tree.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Then she stuck it in the hole. “The hole is deep. It must be a mole hole.”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“Do not poke it,” said Cole. “Let’s not mess up the mole’s home.”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400036"/>
            <a:ext cx="10363200" cy="296253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Rose and Cole see by a tree?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saw a ____________________________________________ by a tree.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Rose do with a dry stick?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Rose ________________________________________ a dry stick in the hole.</a:t>
            </a:r>
          </a:p>
        </p:txBody>
      </p:sp>
    </p:spTree>
    <p:extLst>
      <p:ext uri="{BB962C8B-B14F-4D97-AF65-F5344CB8AC3E}">
        <p14:creationId xmlns:p14="http://schemas.microsoft.com/office/powerpoint/2010/main" val="3732731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458178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Rose say it must be a mole hole?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Rose said it must be a mole hole because 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Cole say not to do with the mole’s home?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He said they had to 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891600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joke</a:t>
            </a:r>
          </a:p>
          <a:p>
            <a:r>
              <a:rPr lang="en-US" dirty="0"/>
              <a:t>woke</a:t>
            </a:r>
          </a:p>
          <a:p>
            <a:r>
              <a:rPr lang="en-US" dirty="0"/>
              <a:t>choke</a:t>
            </a:r>
          </a:p>
          <a:p>
            <a:r>
              <a:rPr lang="en-US" dirty="0"/>
              <a:t>spoke</a:t>
            </a:r>
          </a:p>
          <a:p>
            <a:r>
              <a:rPr lang="en-US" dirty="0"/>
              <a:t>broke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/>
              <a:t>bone</a:t>
            </a:r>
          </a:p>
          <a:p>
            <a:r>
              <a:rPr lang="it-IT" dirty="0"/>
              <a:t>cone</a:t>
            </a:r>
          </a:p>
          <a:p>
            <a:r>
              <a:rPr lang="it-IT" dirty="0"/>
              <a:t>zone</a:t>
            </a:r>
          </a:p>
          <a:p>
            <a:r>
              <a:rPr lang="it-IT" dirty="0"/>
              <a:t>shone</a:t>
            </a:r>
          </a:p>
          <a:p>
            <a:r>
              <a:rPr lang="it-IT" dirty="0"/>
              <a:t>stone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rose</a:t>
            </a:r>
          </a:p>
          <a:p>
            <a:r>
              <a:rPr lang="en-US" dirty="0"/>
              <a:t>nose</a:t>
            </a:r>
          </a:p>
          <a:p>
            <a:r>
              <a:rPr lang="en-US" dirty="0"/>
              <a:t>hose</a:t>
            </a:r>
          </a:p>
          <a:p>
            <a:r>
              <a:rPr lang="en-US" dirty="0"/>
              <a:t>those</a:t>
            </a:r>
          </a:p>
          <a:p>
            <a:r>
              <a:rPr lang="en-US" dirty="0"/>
              <a:t>chose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show		greet		spray		beast</a:t>
            </a:r>
          </a:p>
          <a:p>
            <a:pPr lvl="1" defTabSz="457200"/>
            <a:r>
              <a:rPr lang="en-US" dirty="0"/>
              <a:t>rain		ship		sleep		seep</a:t>
            </a:r>
          </a:p>
          <a:p>
            <a:pPr lvl="1" defTabSz="457200"/>
            <a:r>
              <a:rPr lang="en-US" dirty="0"/>
              <a:t>slip			bow		bee		beat</a:t>
            </a:r>
          </a:p>
          <a:p>
            <a:pPr lvl="1" defTabSz="457200"/>
            <a:r>
              <a:rPr lang="en-US" dirty="0"/>
              <a:t>soap		spend		coach		right</a:t>
            </a:r>
          </a:p>
          <a:p>
            <a:pPr>
              <a:buFont typeface="+mj-lt"/>
              <a:buAutoNum type="alphaUcPeriod" startAt="5"/>
              <a:tabLst>
                <a:tab pos="2066925" algn="l"/>
                <a:tab pos="3943350" algn="l"/>
                <a:tab pos="5648325" algn="l"/>
              </a:tabLst>
            </a:pPr>
            <a:r>
              <a:rPr lang="en-US" b="1" dirty="0"/>
              <a:t>Words with Endings </a:t>
            </a:r>
            <a:r>
              <a:rPr lang="en-US" dirty="0"/>
              <a:t>Use the reading rules to pronounce the words.</a:t>
            </a:r>
            <a:br>
              <a:rPr lang="en-US" dirty="0"/>
            </a:br>
            <a:r>
              <a:rPr lang="en-US" dirty="0"/>
              <a:t>1. ho</a:t>
            </a:r>
            <a:r>
              <a:rPr lang="en-US" u="sng" dirty="0"/>
              <a:t>p</a:t>
            </a:r>
            <a:r>
              <a:rPr lang="en-US" dirty="0"/>
              <a:t>ing	2. ho</a:t>
            </a:r>
            <a:r>
              <a:rPr lang="en-US" u="sng" dirty="0"/>
              <a:t>pp</a:t>
            </a:r>
            <a:r>
              <a:rPr lang="en-US" dirty="0"/>
              <a:t>ing	3. ro</a:t>
            </a:r>
            <a:r>
              <a:rPr lang="en-US" u="sng" dirty="0"/>
              <a:t>tt</a:t>
            </a:r>
            <a:r>
              <a:rPr lang="en-US" dirty="0"/>
              <a:t>ing	4. jo</a:t>
            </a:r>
            <a:r>
              <a:rPr lang="en-US" u="sng" dirty="0"/>
              <a:t>k</a:t>
            </a:r>
            <a:r>
              <a:rPr lang="en-US" dirty="0"/>
              <a:t>ing	5. co</a:t>
            </a:r>
            <a:r>
              <a:rPr lang="en-US" u="sng" dirty="0"/>
              <a:t>d</a:t>
            </a:r>
            <a:r>
              <a:rPr lang="en-US" dirty="0"/>
              <a:t>ing</a:t>
            </a:r>
            <a:br>
              <a:rPr lang="en-US" dirty="0"/>
            </a:br>
            <a:r>
              <a:rPr lang="en-US" dirty="0"/>
              <a:t>6. vo</a:t>
            </a:r>
            <a:r>
              <a:rPr lang="en-US" u="sng" dirty="0"/>
              <a:t>t</a:t>
            </a:r>
            <a:r>
              <a:rPr lang="en-US" dirty="0"/>
              <a:t>ing	7. jo</a:t>
            </a:r>
            <a:r>
              <a:rPr lang="en-US" u="sng" dirty="0"/>
              <a:t>gg</a:t>
            </a:r>
            <a:r>
              <a:rPr lang="en-US" dirty="0"/>
              <a:t>ing	8. ro</a:t>
            </a:r>
            <a:r>
              <a:rPr lang="en-US" u="sng" dirty="0"/>
              <a:t>p</a:t>
            </a:r>
            <a:r>
              <a:rPr lang="en-US" dirty="0"/>
              <a:t>ing	9. no</a:t>
            </a:r>
            <a:r>
              <a:rPr lang="en-US" u="sng" dirty="0"/>
              <a:t>t</a:t>
            </a:r>
            <a:r>
              <a:rPr lang="en-US" dirty="0"/>
              <a:t>ing	10. do</a:t>
            </a:r>
            <a:r>
              <a:rPr lang="en-US" u="sng" dirty="0"/>
              <a:t>tt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explode		backbone		hopeless		mealtime		bedframe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episode		something		happen		Monday		impress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by			try			why		fly			cry</a:t>
            </a:r>
          </a:p>
          <a:p>
            <a:pPr marL="457200" lvl="1" indent="0" defTabSz="457200">
              <a:buNone/>
            </a:pPr>
            <a:r>
              <a:rPr lang="en-US" dirty="0"/>
              <a:t>where		from		what		there		your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4407" y="2590240"/>
            <a:ext cx="26148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01126" y="2592326"/>
            <a:ext cx="70867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62300" y="2600072"/>
            <a:ext cx="61194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79007" y="2606921"/>
            <a:ext cx="58344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62601" y="2600072"/>
            <a:ext cx="65280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18580" y="2605333"/>
            <a:ext cx="47432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23150" y="2600072"/>
            <a:ext cx="59905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22202" y="2602158"/>
            <a:ext cx="5693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91387" y="2631926"/>
            <a:ext cx="50578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97168" y="2638520"/>
            <a:ext cx="7200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2058" y="3270416"/>
            <a:ext cx="30241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19472" y="3273345"/>
            <a:ext cx="9739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6869" y="3275210"/>
            <a:ext cx="5834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3275727"/>
            <a:ext cx="68926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89667" y="3287757"/>
            <a:ext cx="59978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53076" y="3306840"/>
            <a:ext cx="4952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48372" y="3317558"/>
            <a:ext cx="5016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94575" y="3302426"/>
            <a:ext cx="58381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78386" y="3315209"/>
            <a:ext cx="46076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71000" y="3324574"/>
            <a:ext cx="2656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36606" y="3337357"/>
            <a:ext cx="6995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 err="1"/>
              <a:t>Destinee</a:t>
            </a:r>
            <a:r>
              <a:rPr lang="en-US" dirty="0"/>
              <a:t> forgot where she put her white bathrobe.</a:t>
            </a:r>
          </a:p>
          <a:p>
            <a:pPr lvl="1" defTabSz="457200"/>
            <a:r>
              <a:rPr lang="en-US" dirty="0"/>
              <a:t>Nick woke up at six to go jogging by the coast.</a:t>
            </a:r>
          </a:p>
          <a:p>
            <a:pPr lvl="1" defTabSz="457200"/>
            <a:r>
              <a:rPr lang="en-US" dirty="0"/>
              <a:t>Why is the flag stuck at the top of your flagpole?</a:t>
            </a:r>
          </a:p>
          <a:p>
            <a:pPr lvl="1" defTabSz="457200"/>
            <a:r>
              <a:rPr lang="en-US" dirty="0"/>
              <a:t>After you got home, what did you do for the rest of </a:t>
            </a:r>
            <a:br>
              <a:rPr lang="en-US" dirty="0"/>
            </a:br>
            <a:r>
              <a:rPr lang="en-US" dirty="0"/>
              <a:t>the day?</a:t>
            </a:r>
          </a:p>
          <a:p>
            <a:pPr lvl="1" defTabSz="457200"/>
            <a:r>
              <a:rPr lang="en-US" dirty="0"/>
              <a:t>Hank had a note from his mom that said there was </a:t>
            </a:r>
            <a:br>
              <a:rPr lang="en-US" dirty="0"/>
            </a:br>
            <a:r>
              <a:rPr lang="en-US" dirty="0"/>
              <a:t>mail for him.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199.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the questions </a:t>
            </a:r>
            <a:br>
              <a:rPr lang="en-US" dirty="0"/>
            </a:br>
            <a:r>
              <a:rPr lang="en-US" dirty="0"/>
              <a:t>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Food Truck Luck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882539"/>
            <a:ext cx="6667380" cy="87335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 After another weekend working at the food truck, </a:t>
            </a:r>
            <a:br>
              <a:rPr lang="en-US" sz="1600" dirty="0"/>
            </a:br>
            <a:r>
              <a:rPr lang="en-US" sz="1600" dirty="0" err="1"/>
              <a:t>Nayda</a:t>
            </a:r>
            <a:r>
              <a:rPr lang="en-US" sz="1600" dirty="0"/>
              <a:t> has some exciting news for her friends when she gets to school </a:t>
            </a:r>
            <a:br>
              <a:rPr lang="en-US" sz="1600" dirty="0"/>
            </a:br>
            <a:r>
              <a:rPr lang="en-US" sz="1600" dirty="0"/>
              <a:t>on Monday.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929175"/>
            <a:ext cx="6528547" cy="212811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b="1" dirty="0"/>
              <a:t>Now</a:t>
            </a:r>
            <a:r>
              <a:rPr lang="en-US" sz="1800" dirty="0"/>
              <a:t> it is Sunday night. This weekend was not at </a:t>
            </a:r>
            <a:br>
              <a:rPr lang="en-US" sz="1800" dirty="0"/>
            </a:br>
            <a:r>
              <a:rPr lang="en-US" sz="1800" dirty="0"/>
              <a:t>all the same as the rest. I worked all weekend and </a:t>
            </a:r>
            <a:br>
              <a:rPr lang="en-US" sz="1800" dirty="0"/>
            </a:br>
            <a:r>
              <a:rPr lang="en-US" sz="1800" dirty="0"/>
              <a:t>finished my homework. But that is not all! Something </a:t>
            </a:r>
            <a:br>
              <a:rPr lang="en-US" sz="1800" dirty="0"/>
            </a:br>
            <a:r>
              <a:rPr lang="en-US" sz="1800" dirty="0"/>
              <a:t>big happened! As Dad drives the </a:t>
            </a:r>
            <a:r>
              <a:rPr lang="en-US" sz="1800" b="1" dirty="0"/>
              <a:t>food</a:t>
            </a:r>
            <a:r>
              <a:rPr lang="en-US" sz="1800" dirty="0"/>
              <a:t> truck home, </a:t>
            </a:r>
            <a:br>
              <a:rPr lang="en-US" sz="1800" dirty="0"/>
            </a:br>
            <a:r>
              <a:rPr lang="en-US" sz="1800" dirty="0"/>
              <a:t>I feel like I am dreaming. I have something to tell </a:t>
            </a:r>
            <a:br>
              <a:rPr lang="en-US" sz="1800" dirty="0"/>
            </a:br>
            <a:r>
              <a:rPr lang="en-US" sz="1800" dirty="0"/>
              <a:t>Val and Isabel!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911901"/>
            <a:ext cx="598579" cy="2176726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30</a:t>
            </a:r>
          </a:p>
          <a:p>
            <a:r>
              <a:rPr lang="en-US" dirty="0"/>
              <a:t>39</a:t>
            </a:r>
          </a:p>
          <a:p>
            <a:r>
              <a:rPr lang="en-US" dirty="0"/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134970"/>
            <a:ext cx="6528547" cy="362261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 </a:t>
            </a:r>
            <a:r>
              <a:rPr lang="en-US" sz="1800" b="1" dirty="0"/>
              <a:t>Monday</a:t>
            </a:r>
            <a:r>
              <a:rPr lang="en-US" sz="1800" dirty="0"/>
              <a:t> at school I meet my pals for lunch. </a:t>
            </a:r>
            <a:br>
              <a:rPr lang="en-US" sz="1800" dirty="0"/>
            </a:br>
            <a:r>
              <a:rPr lang="en-US" sz="1800" dirty="0"/>
              <a:t>Same spot. Same seats. Val fills me in on the </a:t>
            </a:r>
            <a:r>
              <a:rPr lang="en-US" sz="1800" dirty="0" err="1"/>
              <a:t>Nic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Méndez tickets. “Isabel and I spent all day waiting </a:t>
            </a:r>
            <a:br>
              <a:rPr lang="en-US" sz="1800" dirty="0"/>
            </a:br>
            <a:r>
              <a:rPr lang="en-US" sz="1800" dirty="0"/>
              <a:t>at The Band Shop. We hoped to get into the contest. </a:t>
            </a:r>
            <a:br>
              <a:rPr lang="en-US" sz="1800" dirty="0"/>
            </a:br>
            <a:r>
              <a:rPr lang="en-US" sz="1800" dirty="0"/>
              <a:t>At the end of the day, some people got tickets.”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Isabel speaks up. “We did not get tickets, </a:t>
            </a:r>
            <a:r>
              <a:rPr lang="en-US" sz="1800" dirty="0" err="1"/>
              <a:t>Nayda</a:t>
            </a:r>
            <a:r>
              <a:rPr lang="en-US" sz="1800" dirty="0"/>
              <a:t>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“Oh no!” I say. But inside I do not feel that bad.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136745"/>
            <a:ext cx="598579" cy="3641732"/>
          </a:xfrm>
        </p:spPr>
        <p:txBody>
          <a:bodyPr>
            <a:noAutofit/>
          </a:bodyPr>
          <a:lstStyle/>
          <a:p>
            <a:r>
              <a:rPr lang="en-US" dirty="0"/>
              <a:t>53</a:t>
            </a:r>
          </a:p>
          <a:p>
            <a:r>
              <a:rPr lang="en-US" dirty="0"/>
              <a:t>63</a:t>
            </a:r>
          </a:p>
          <a:p>
            <a:r>
              <a:rPr lang="en-US" dirty="0"/>
              <a:t>74</a:t>
            </a:r>
          </a:p>
          <a:p>
            <a:r>
              <a:rPr lang="en-US" dirty="0"/>
              <a:t>83</a:t>
            </a:r>
          </a:p>
          <a:p>
            <a:r>
              <a:rPr lang="en-US" dirty="0"/>
              <a:t>94</a:t>
            </a:r>
          </a:p>
          <a:p>
            <a:r>
              <a:rPr lang="en-US" dirty="0"/>
              <a:t>104</a:t>
            </a:r>
          </a:p>
          <a:p>
            <a:r>
              <a:rPr lang="en-US" dirty="0"/>
              <a:t>113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2E603C8-D21E-4AD4-BF78-0D571D58093B}"/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65972</TotalTime>
  <Words>1852</Words>
  <Application>Microsoft Macintosh PowerPoint</Application>
  <PresentationFormat>Widescreen</PresentationFormat>
  <Paragraphs>214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2</vt:lpstr>
      <vt:lpstr>Independent Practice (M) Story 2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2062</cp:revision>
  <dcterms:created xsi:type="dcterms:W3CDTF">2023-03-21T18:49:30Z</dcterms:created>
  <dcterms:modified xsi:type="dcterms:W3CDTF">2024-02-09T06:28:00Z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