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79" r:id="rId13"/>
    <p:sldId id="321" r:id="rId14"/>
    <p:sldId id="317" r:id="rId15"/>
    <p:sldId id="322" r:id="rId16"/>
    <p:sldId id="328" r:id="rId17"/>
    <p:sldId id="383" r:id="rId18"/>
    <p:sldId id="323" r:id="rId19"/>
    <p:sldId id="302" r:id="rId20"/>
    <p:sldId id="303" r:id="rId21"/>
    <p:sldId id="384" r:id="rId22"/>
    <p:sldId id="307" r:id="rId23"/>
    <p:sldId id="368" r:id="rId24"/>
    <p:sldId id="376" r:id="rId25"/>
    <p:sldId id="38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28" autoAdjust="0"/>
    <p:restoredTop sz="86407"/>
  </p:normalViewPr>
  <p:slideViewPr>
    <p:cSldViewPr snapToGrid="0">
      <p:cViewPr varScale="1">
        <p:scale>
          <a:sx n="160" d="100"/>
          <a:sy n="160" d="100"/>
        </p:scale>
        <p:origin x="1832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344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392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43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39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3326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11 Lesson 31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en-US" b="1" dirty="0"/>
              <a:t>				</a:t>
            </a:r>
            <a:r>
              <a:rPr lang="en-US" b="1" dirty="0" err="1"/>
              <a:t>oo</a:t>
            </a:r>
            <a:endParaRPr lang="en-US" b="1" dirty="0"/>
          </a:p>
          <a:p>
            <a:pPr marL="457200" lvl="1" indent="0" defTabSz="457200">
              <a:buNone/>
            </a:pPr>
            <a:r>
              <a:rPr lang="en-US" b="1" dirty="0"/>
              <a:t>		m</a:t>
            </a:r>
            <a:r>
              <a:rPr lang="en-US" b="1" u="sng" dirty="0"/>
              <a:t>oo</a:t>
            </a:r>
            <a:r>
              <a:rPr lang="en-US" b="1" dirty="0"/>
              <a:t>n		b</a:t>
            </a:r>
            <a:r>
              <a:rPr lang="en-US" b="1" u="sng" dirty="0"/>
              <a:t>oo</a:t>
            </a:r>
            <a:r>
              <a:rPr lang="en-US" b="1" dirty="0"/>
              <a:t>k</a:t>
            </a:r>
          </a:p>
          <a:p>
            <a:pPr lvl="1" defTabSz="457200"/>
            <a:r>
              <a:rPr lang="en-US" dirty="0" err="1"/>
              <a:t>oo</a:t>
            </a:r>
            <a:r>
              <a:rPr lang="en-US" dirty="0"/>
              <a:t>		</a:t>
            </a:r>
            <a:r>
              <a:rPr lang="en-US" dirty="0" err="1"/>
              <a:t>ee</a:t>
            </a:r>
            <a:r>
              <a:rPr lang="en-US" dirty="0"/>
              <a:t>		</a:t>
            </a:r>
            <a:r>
              <a:rPr lang="en-US" dirty="0" err="1"/>
              <a:t>kn</a:t>
            </a:r>
            <a:r>
              <a:rPr lang="en-US" dirty="0"/>
              <a:t>		aw</a:t>
            </a:r>
          </a:p>
          <a:p>
            <a:pPr lvl="1" defTabSz="457200"/>
            <a:r>
              <a:rPr lang="en-US" dirty="0" err="1"/>
              <a:t>qu</a:t>
            </a:r>
            <a:r>
              <a:rPr lang="en-US" dirty="0"/>
              <a:t>		</a:t>
            </a:r>
            <a:r>
              <a:rPr lang="en-US" dirty="0" err="1"/>
              <a:t>oo</a:t>
            </a:r>
            <a:r>
              <a:rPr lang="en-US" dirty="0"/>
              <a:t>		</a:t>
            </a:r>
            <a:r>
              <a:rPr lang="en-US" dirty="0" err="1"/>
              <a:t>igh</a:t>
            </a:r>
            <a:r>
              <a:rPr lang="en-US" dirty="0"/>
              <a:t>		</a:t>
            </a:r>
            <a:r>
              <a:rPr lang="en-US" dirty="0" err="1"/>
              <a:t>oa</a:t>
            </a:r>
            <a:endParaRPr lang="en-US" dirty="0"/>
          </a:p>
          <a:p>
            <a:pPr lvl="1" defTabSz="457200"/>
            <a:r>
              <a:rPr lang="en-US" dirty="0" err="1"/>
              <a:t>dge</a:t>
            </a:r>
            <a:r>
              <a:rPr lang="en-US" dirty="0"/>
              <a:t>	ai		</a:t>
            </a:r>
            <a:r>
              <a:rPr lang="en-US" dirty="0" err="1"/>
              <a:t>oo</a:t>
            </a:r>
            <a:r>
              <a:rPr lang="en-US" dirty="0"/>
              <a:t>		</a:t>
            </a:r>
            <a:r>
              <a:rPr lang="en-US" dirty="0" err="1"/>
              <a:t>ew</a:t>
            </a:r>
            <a:endParaRPr lang="en-US" dirty="0"/>
          </a:p>
          <a:p>
            <a:pPr lvl="1" defTabSz="457200"/>
            <a:r>
              <a:rPr lang="en-US" dirty="0" err="1"/>
              <a:t>oo</a:t>
            </a:r>
            <a:r>
              <a:rPr lang="en-US" dirty="0"/>
              <a:t>		oy		</a:t>
            </a:r>
            <a:r>
              <a:rPr lang="en-US" dirty="0" err="1"/>
              <a:t>ar</a:t>
            </a:r>
            <a:r>
              <a:rPr lang="en-US" dirty="0"/>
              <a:t>		</a:t>
            </a:r>
            <a:r>
              <a:rPr lang="en-US" dirty="0" err="1"/>
              <a:t>ou</a:t>
            </a:r>
            <a:endParaRPr lang="en-US" dirty="0"/>
          </a:p>
          <a:p>
            <a:pPr lvl="1" defTabSz="457200"/>
            <a:endParaRPr lang="en-US" dirty="0"/>
          </a:p>
          <a:p>
            <a:pPr lvl="1" defTabSz="457200"/>
            <a:endParaRPr lang="pt-BR" dirty="0"/>
          </a:p>
          <a:p>
            <a:pPr lvl="1" defTabSz="45720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main characters in the story?</a:t>
            </a:r>
          </a:p>
          <a:p>
            <a:pPr marL="0" indent="0">
              <a:buNone/>
            </a:pPr>
            <a:r>
              <a:rPr lang="en-US" dirty="0"/>
              <a:t>	 The main characters are ________________.</a:t>
            </a:r>
          </a:p>
          <a:p>
            <a:pPr marL="0" indent="0">
              <a:buNone/>
            </a:pPr>
            <a:r>
              <a:rPr lang="en-US" b="1" dirty="0"/>
              <a:t>How did Gaspar and Dad spend their weekend?</a:t>
            </a:r>
          </a:p>
          <a:p>
            <a:pPr marL="0" indent="0">
              <a:buNone/>
            </a:pPr>
            <a:r>
              <a:rPr lang="en-US" dirty="0"/>
              <a:t>	 Gaspar and Dad spent their weekend ________________.</a:t>
            </a:r>
          </a:p>
          <a:p>
            <a:pPr marL="0" indent="0">
              <a:buNone/>
            </a:pPr>
            <a:r>
              <a:rPr lang="en-US" b="1" dirty="0"/>
              <a:t>How did Dad look after the camping trip?</a:t>
            </a:r>
          </a:p>
          <a:p>
            <a:pPr marL="0" indent="0">
              <a:buNone/>
            </a:pPr>
            <a:r>
              <a:rPr lang="en-US" dirty="0"/>
              <a:t>	 After the camping trip, Dad looked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4548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282613"/>
            <a:ext cx="6871807" cy="5908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 Gaspar’s and Dad’s camping experiences were </a:t>
            </a:r>
            <a:br>
              <a:rPr lang="en-US" sz="1600" dirty="0"/>
            </a:br>
            <a:r>
              <a:rPr lang="en-US" sz="1600" dirty="0"/>
              <a:t>completely different. First, find out what Gaspar had to say about the </a:t>
            </a:r>
            <a:br>
              <a:rPr lang="en-US" sz="1600" dirty="0"/>
            </a:br>
            <a:r>
              <a:rPr lang="en-US" sz="1600" dirty="0"/>
              <a:t>camping trip.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75803"/>
            <a:ext cx="6528547" cy="402201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Later at the dinner table, Gaspar told his mother more </a:t>
            </a:r>
            <a:br>
              <a:rPr lang="en-US" sz="1800" dirty="0"/>
            </a:br>
            <a:r>
              <a:rPr lang="en-US" sz="1800" dirty="0"/>
              <a:t>about what he and the other kids had discovered in the </a:t>
            </a:r>
            <a:br>
              <a:rPr lang="en-US" sz="1800" dirty="0"/>
            </a:br>
            <a:r>
              <a:rPr lang="en-US" sz="1800" dirty="0"/>
              <a:t>woods. “We got to brush our teeth by the brook, and we even </a:t>
            </a:r>
            <a:br>
              <a:rPr lang="en-US" sz="1800" dirty="0"/>
            </a:br>
            <a:r>
              <a:rPr lang="en-US" sz="1800" dirty="0"/>
              <a:t>saw a woodpecker,” Gaspar said. “We also went for a long </a:t>
            </a:r>
            <a:br>
              <a:rPr lang="en-US" sz="1800" dirty="0"/>
            </a:br>
            <a:r>
              <a:rPr lang="en-US" sz="1800" dirty="0"/>
              <a:t>hike on the footpath around the lake. At night, we cooked </a:t>
            </a:r>
            <a:br>
              <a:rPr lang="en-US" sz="1800" dirty="0"/>
            </a:br>
            <a:r>
              <a:rPr lang="en-US" sz="1800" dirty="0"/>
              <a:t>hot dogs and beans over a </a:t>
            </a:r>
            <a:r>
              <a:rPr lang="en-US" sz="1800" b="1" dirty="0"/>
              <a:t>campfire</a:t>
            </a:r>
            <a:r>
              <a:rPr lang="en-US" sz="1800" dirty="0"/>
              <a:t>. It was awesome!” </a:t>
            </a:r>
            <a:br>
              <a:rPr lang="en-US" sz="1800" dirty="0"/>
            </a:br>
            <a:r>
              <a:rPr lang="en-US" sz="1800" dirty="0"/>
              <a:t>Gaspar exclaimed.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they finished eating dinner, Gaspar said, “All the </a:t>
            </a:r>
            <a:br>
              <a:rPr lang="en-US" sz="1800" dirty="0"/>
            </a:br>
            <a:r>
              <a:rPr lang="en-US" sz="1800" dirty="0"/>
              <a:t>kids in the camping club said to thank you, Dad. They said </a:t>
            </a:r>
            <a:br>
              <a:rPr lang="en-US" sz="1800" dirty="0"/>
            </a:br>
            <a:r>
              <a:rPr lang="en-US" sz="1800" dirty="0"/>
              <a:t>you were a good sport, too. I hope we can return next year. </a:t>
            </a:r>
            <a:br>
              <a:rPr lang="en-US" sz="1800" dirty="0"/>
            </a:br>
            <a:r>
              <a:rPr lang="en-US" sz="1800" dirty="0"/>
              <a:t>Can we?”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“Let’s wait and see, Gaspar,” Dad said.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06905"/>
            <a:ext cx="598579" cy="3950304"/>
          </a:xfrm>
        </p:spPr>
        <p:txBody>
          <a:bodyPr>
            <a:noAutofit/>
          </a:bodyPr>
          <a:lstStyle/>
          <a:p>
            <a:r>
              <a:rPr lang="en-US" dirty="0"/>
              <a:t>120</a:t>
            </a:r>
          </a:p>
          <a:p>
            <a:r>
              <a:rPr lang="en-US" dirty="0"/>
              <a:t>130</a:t>
            </a:r>
          </a:p>
          <a:p>
            <a:r>
              <a:rPr lang="en-US" dirty="0"/>
              <a:t>141</a:t>
            </a:r>
          </a:p>
          <a:p>
            <a:r>
              <a:rPr lang="en-US" dirty="0"/>
              <a:t>154</a:t>
            </a:r>
          </a:p>
          <a:p>
            <a:r>
              <a:rPr lang="en-US" dirty="0"/>
              <a:t>165</a:t>
            </a:r>
          </a:p>
          <a:p>
            <a:r>
              <a:rPr lang="en-US" dirty="0"/>
              <a:t>176</a:t>
            </a:r>
          </a:p>
          <a:p>
            <a:r>
              <a:rPr lang="en-US" dirty="0"/>
              <a:t>186</a:t>
            </a:r>
          </a:p>
          <a:p>
            <a:r>
              <a:rPr lang="en-US" dirty="0"/>
              <a:t>188</a:t>
            </a:r>
          </a:p>
          <a:p>
            <a:r>
              <a:rPr lang="en-US" dirty="0"/>
              <a:t>197</a:t>
            </a:r>
          </a:p>
          <a:p>
            <a:r>
              <a:rPr lang="en-US" dirty="0"/>
              <a:t>209</a:t>
            </a:r>
          </a:p>
          <a:p>
            <a:r>
              <a:rPr lang="en-US" dirty="0"/>
              <a:t>222</a:t>
            </a:r>
          </a:p>
          <a:p>
            <a:r>
              <a:rPr lang="en-US" dirty="0"/>
              <a:t>224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one thing Gaspar said about the camping trip?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	 One thing Gaspar said about the camping trip was ________________.</a:t>
            </a:r>
          </a:p>
          <a:p>
            <a:pPr marL="0" indent="0">
              <a:buNone/>
            </a:pPr>
            <a:r>
              <a:rPr lang="en-US" b="1" dirty="0"/>
              <a:t>What did Dad say when Gaspar asked if they could go back next year?</a:t>
            </a:r>
          </a:p>
          <a:p>
            <a:pPr marL="0" indent="0">
              <a:buNone/>
            </a:pPr>
            <a:r>
              <a:rPr lang="en-US" dirty="0"/>
              <a:t>	 When Gaspar asked if they could go back next year, Dad said, 	 	 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70390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 Now find out how Dad’s camping experience differed </a:t>
            </a:r>
            <a:br>
              <a:rPr lang="en-US" sz="1600" dirty="0"/>
            </a:br>
            <a:r>
              <a:rPr lang="en-US" sz="1600" dirty="0"/>
              <a:t>from Gaspar’s experience. Do you think Dad will go camping with the </a:t>
            </a:r>
            <a:br>
              <a:rPr lang="en-US" sz="1600" dirty="0"/>
            </a:br>
            <a:r>
              <a:rPr lang="en-US" sz="1600" dirty="0"/>
              <a:t>camping club next year?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78533"/>
            <a:ext cx="6528547" cy="42578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Gaspar was in bed, Mom said to Dad, “You look </a:t>
            </a:r>
            <a:br>
              <a:rPr lang="en-US" sz="1800" dirty="0"/>
            </a:br>
            <a:r>
              <a:rPr lang="en-US" sz="1800" dirty="0"/>
              <a:t>awful! I thought you told Gaspar you were the best camper </a:t>
            </a:r>
            <a:br>
              <a:rPr lang="en-US" sz="1800" dirty="0"/>
            </a:br>
            <a:r>
              <a:rPr lang="en-US" sz="1800" dirty="0"/>
              <a:t>of all your friends when you were a boy. What happened </a:t>
            </a:r>
            <a:br>
              <a:rPr lang="en-US" sz="1800" dirty="0"/>
            </a:br>
            <a:r>
              <a:rPr lang="en-US" sz="1800" dirty="0"/>
              <a:t>to you?”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“Don’t make me remember it all,” Dad groaned. “To start </a:t>
            </a:r>
            <a:br>
              <a:rPr lang="en-US" sz="1800" dirty="0"/>
            </a:br>
            <a:r>
              <a:rPr lang="en-US" sz="1800" dirty="0"/>
              <a:t>with, no one told me the tents had detachable flaps. I was </a:t>
            </a:r>
            <a:br>
              <a:rPr lang="en-US" sz="1800" dirty="0"/>
            </a:br>
            <a:r>
              <a:rPr lang="en-US" sz="1800" dirty="0"/>
              <a:t>the only camping leader who needed a kid to help him put </a:t>
            </a:r>
            <a:br>
              <a:rPr lang="en-US" sz="1800" dirty="0"/>
            </a:br>
            <a:r>
              <a:rPr lang="en-US" sz="1800" dirty="0"/>
              <a:t>up his tent! The next day we went on a hike. I thought hikes </a:t>
            </a:r>
            <a:br>
              <a:rPr lang="en-US" sz="1800" dirty="0"/>
            </a:br>
            <a:r>
              <a:rPr lang="en-US" sz="1800" dirty="0"/>
              <a:t>were short. By the time we got back to the campsite, my feet </a:t>
            </a:r>
            <a:br>
              <a:rPr lang="en-US" sz="1800" dirty="0"/>
            </a:br>
            <a:r>
              <a:rPr lang="en-US" sz="1800" dirty="0"/>
              <a:t>felt like they were on fire. I have blisters on every inch of </a:t>
            </a:r>
            <a:br>
              <a:rPr lang="en-US" sz="1800" dirty="0"/>
            </a:br>
            <a:r>
              <a:rPr lang="en-US" sz="1800" dirty="0"/>
              <a:t>each foot. Then we discovered a big mistake. My tent must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71948"/>
            <a:ext cx="598579" cy="4163656"/>
          </a:xfrm>
        </p:spPr>
        <p:txBody>
          <a:bodyPr>
            <a:noAutofit/>
          </a:bodyPr>
          <a:lstStyle/>
          <a:p>
            <a:r>
              <a:rPr lang="en-US" dirty="0"/>
              <a:t>231</a:t>
            </a:r>
          </a:p>
          <a:p>
            <a:r>
              <a:rPr lang="en-US" dirty="0"/>
              <a:t>242</a:t>
            </a:r>
          </a:p>
          <a:p>
            <a:r>
              <a:rPr lang="en-US" dirty="0"/>
              <a:t>253</a:t>
            </a:r>
          </a:p>
          <a:p>
            <a:r>
              <a:rPr lang="en-US" dirty="0"/>
              <a:t>264</a:t>
            </a:r>
          </a:p>
          <a:p>
            <a:r>
              <a:rPr lang="en-US" dirty="0"/>
              <a:t>266</a:t>
            </a:r>
          </a:p>
          <a:p>
            <a:r>
              <a:rPr lang="en-US" dirty="0"/>
              <a:t>276</a:t>
            </a:r>
          </a:p>
          <a:p>
            <a:r>
              <a:rPr lang="en-US" dirty="0"/>
              <a:t>288</a:t>
            </a:r>
          </a:p>
          <a:p>
            <a:r>
              <a:rPr lang="en-US" dirty="0"/>
              <a:t>300</a:t>
            </a:r>
          </a:p>
          <a:p>
            <a:r>
              <a:rPr lang="en-US" dirty="0"/>
              <a:t>314</a:t>
            </a:r>
          </a:p>
          <a:p>
            <a:r>
              <a:rPr lang="en-US" dirty="0"/>
              <a:t>327</a:t>
            </a:r>
          </a:p>
          <a:p>
            <a:r>
              <a:rPr lang="en-US" dirty="0"/>
              <a:t>340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3)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have been pitched right on top of an anthill. The ants were in </a:t>
            </a:r>
            <a:br>
              <a:rPr lang="en-US" sz="1800" dirty="0"/>
            </a:br>
            <a:r>
              <a:rPr lang="en-US" sz="1800" dirty="0"/>
              <a:t>full attack mode by the time we got to my tent.” Dad looked </a:t>
            </a:r>
            <a:br>
              <a:rPr lang="en-US" sz="1800" dirty="0"/>
            </a:br>
            <a:r>
              <a:rPr lang="en-US" sz="1800" dirty="0"/>
              <a:t>at Mom, who was grinning widely. “It’s not that funny. Did </a:t>
            </a:r>
            <a:br>
              <a:rPr lang="en-US" sz="1800" dirty="0"/>
            </a:br>
            <a:r>
              <a:rPr lang="en-US" sz="1800" dirty="0"/>
              <a:t>I tell you about the woodpecker that woke me up at sunrise </a:t>
            </a:r>
            <a:br>
              <a:rPr lang="en-US" sz="1800" dirty="0"/>
            </a:br>
            <a:r>
              <a:rPr lang="en-US" sz="1800" dirty="0"/>
              <a:t>with its drumming?”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351</a:t>
            </a:r>
          </a:p>
          <a:p>
            <a:r>
              <a:rPr lang="en-US" dirty="0"/>
              <a:t>364</a:t>
            </a:r>
          </a:p>
          <a:p>
            <a:r>
              <a:rPr lang="en-US" dirty="0"/>
              <a:t>377</a:t>
            </a:r>
          </a:p>
          <a:p>
            <a:r>
              <a:rPr lang="en-US" dirty="0"/>
              <a:t>388</a:t>
            </a:r>
          </a:p>
          <a:p>
            <a:r>
              <a:rPr lang="en-US" dirty="0"/>
              <a:t>400</a:t>
            </a:r>
          </a:p>
          <a:p>
            <a:r>
              <a:rPr lang="en-US" dirty="0"/>
              <a:t>403</a:t>
            </a:r>
          </a:p>
        </p:txBody>
      </p:sp>
    </p:spTree>
    <p:extLst>
      <p:ext uri="{BB962C8B-B14F-4D97-AF65-F5344CB8AC3E}">
        <p14:creationId xmlns:p14="http://schemas.microsoft.com/office/powerpoint/2010/main" val="776923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Dad feel differently than Gaspar about the trip?</a:t>
            </a:r>
          </a:p>
          <a:p>
            <a:pPr marL="0" indent="0">
              <a:buNone/>
            </a:pPr>
            <a:r>
              <a:rPr lang="en-US" dirty="0"/>
              <a:t>	 One reason Dad felt differently than Gaspar about the trip was 	 	 	 ________________.</a:t>
            </a:r>
          </a:p>
          <a:p>
            <a:pPr marL="0" indent="0">
              <a:buNone/>
            </a:pPr>
            <a:r>
              <a:rPr lang="en-US" b="1" dirty="0"/>
              <a:t>Why did the other kids tell Gaspar in Part 2 that his dad was a good sport?</a:t>
            </a:r>
          </a:p>
          <a:p>
            <a:pPr marL="0" indent="0">
              <a:buNone/>
            </a:pPr>
            <a:r>
              <a:rPr lang="en-US" dirty="0"/>
              <a:t>	 The kids told Gaspar that his dad was a good sport because 	 	 	 ________________.</a:t>
            </a:r>
          </a:p>
          <a:p>
            <a:pPr marL="0" indent="0">
              <a:buNone/>
            </a:pPr>
            <a:r>
              <a:rPr lang="en-US" b="1" dirty="0"/>
              <a:t>Why might Dad have said “Let’s wait and see” about next year?</a:t>
            </a:r>
          </a:p>
          <a:p>
            <a:pPr marL="0" indent="0">
              <a:buNone/>
            </a:pPr>
            <a:r>
              <a:rPr lang="en-US" dirty="0"/>
              <a:t>	 Dad might have said “Let’s wait and see” about next year because 	 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11" descr="Mom, Dad, and Gaspar are at the dining table having a conversation. Gaspar looks really excited.">
            <a:extLst>
              <a:ext uri="{FF2B5EF4-FFF2-40B4-BE49-F238E27FC236}">
                <a16:creationId xmlns:a16="http://schemas.microsoft.com/office/drawing/2014/main" id="{EDECFB89-30CE-4CD5-BFAF-5262616182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419" y="2471640"/>
            <a:ext cx="2924583" cy="294363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12" descr="Dad and Mom are sitting on a couch. Mom is speaking to Dad, who has a worried look on his face.">
            <a:extLst>
              <a:ext uri="{FF2B5EF4-FFF2-40B4-BE49-F238E27FC236}">
                <a16:creationId xmlns:a16="http://schemas.microsoft.com/office/drawing/2014/main" id="{4347F4B4-7DFD-452F-82AC-2EABB19588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6046" y="2519272"/>
            <a:ext cx="2953162" cy="291505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14" descr="Dad helps Gaspar put boxes into the trunk. Gaspar is standing beside him with his bag on his back.">
            <a:extLst>
              <a:ext uri="{FF2B5EF4-FFF2-40B4-BE49-F238E27FC236}">
                <a16:creationId xmlns:a16="http://schemas.microsoft.com/office/drawing/2014/main" id="{DF2EC448-663F-4508-B7A6-4F5626DDE9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1303" y="2519272"/>
            <a:ext cx="2924583" cy="291505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7" y="1789805"/>
            <a:ext cx="11079169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this story about?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story is about 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Gaspar and Dad spend their weekend?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Gaspar and Dad spent their weekend 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Dad look after the camping trip?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the camping trip, Dad looked 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thing Gaspar said about the camping trip?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thing Gaspar said was: 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Dad say when Gaspar asked to go back next year?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asked about going back next year, Dad said, 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7701799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reason Dad felt differently than Gaspar about the trip?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Dad felt differently than Gaspar because 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other kids tell Gaspar in Part 2 that his dad was a good sport?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kids told Gaspar that his dad was a good sport because 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might Dad have said “Let’s wait and see” about next year?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Dad might have said “Let’s wait and see” because 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1044238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usual sound. Read the word. If it isn’t a real word, </a:t>
            </a:r>
            <a:br>
              <a:rPr lang="en-US" dirty="0"/>
            </a:br>
            <a:r>
              <a:rPr lang="en-US" dirty="0"/>
              <a:t>try the other sound.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oo</a:t>
            </a:r>
            <a:r>
              <a:rPr lang="en-US" dirty="0"/>
              <a:t>t		sh</a:t>
            </a:r>
            <a:r>
              <a:rPr lang="en-US" u="sng" dirty="0"/>
              <a:t>oo</a:t>
            </a:r>
            <a:r>
              <a:rPr lang="en-US" dirty="0"/>
              <a:t>k		sp</a:t>
            </a:r>
            <a:r>
              <a:rPr lang="en-US" u="sng" dirty="0"/>
              <a:t>oo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bl</a:t>
            </a:r>
            <a:r>
              <a:rPr lang="en-US" u="sng" dirty="0"/>
              <a:t>oo</a:t>
            </a:r>
            <a:r>
              <a:rPr lang="en-US" dirty="0"/>
              <a:t>m		f</a:t>
            </a:r>
            <a:r>
              <a:rPr lang="en-US" u="sng" dirty="0"/>
              <a:t>oo</a:t>
            </a:r>
            <a:r>
              <a:rPr lang="en-US" dirty="0"/>
              <a:t>l			h</a:t>
            </a:r>
            <a:r>
              <a:rPr lang="en-US" u="sng" dirty="0"/>
              <a:t>oo</a:t>
            </a:r>
            <a:r>
              <a:rPr lang="en-US" dirty="0"/>
              <a:t>k</a:t>
            </a:r>
          </a:p>
          <a:p>
            <a:pPr lvl="1" defTabSz="457200"/>
            <a:r>
              <a:rPr lang="en-US" dirty="0"/>
              <a:t>look		spool		mood</a:t>
            </a:r>
          </a:p>
          <a:p>
            <a:pPr lvl="1" defTabSz="457200"/>
            <a:r>
              <a:rPr lang="en-US" dirty="0"/>
              <a:t>cook		soot		room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BC9229C-833A-BE74-CF1A-81C41AC4FF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79" y="810567"/>
            <a:ext cx="10661282" cy="88058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each list. Cross out the word that </a:t>
            </a:r>
            <a:br>
              <a:rPr lang="en-US" dirty="0"/>
            </a:br>
            <a:r>
              <a:rPr lang="en-US" dirty="0"/>
              <a:t>does not belong in each list.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woodpile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sausage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cabbage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mushrooms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E8D68-AF3D-1F51-E178-8E5DC0526212}"/>
              </a:ext>
            </a:extLst>
          </p:cNvPr>
          <p:cNvSpPr txBox="1"/>
          <p:nvPr/>
        </p:nvSpPr>
        <p:spPr>
          <a:xfrm>
            <a:off x="7620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sunflower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anyone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cactus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grapevines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3EBE6-AEDF-855C-6CD3-625393CC17A1}"/>
              </a:ext>
            </a:extLst>
          </p:cNvPr>
          <p:cNvSpPr txBox="1"/>
          <p:nvPr/>
        </p:nvSpPr>
        <p:spPr>
          <a:xfrm>
            <a:off x="7620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penthouse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playhouse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stagecoach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doghouse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718A5D-C77E-6FDB-FBDF-60926BB572F9}"/>
              </a:ext>
            </a:extLst>
          </p:cNvPr>
          <p:cNvSpPr txBox="1"/>
          <p:nvPr/>
        </p:nvSpPr>
        <p:spPr>
          <a:xfrm>
            <a:off x="38608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bookkeeper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snowplow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landlord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homeowner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C2B68C-9D15-6877-C321-7B9F136B9B75}"/>
              </a:ext>
            </a:extLst>
          </p:cNvPr>
          <p:cNvSpPr txBox="1"/>
          <p:nvPr/>
        </p:nvSpPr>
        <p:spPr>
          <a:xfrm>
            <a:off x="38608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rowboat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boathouse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sailboat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motorboat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CA5DB0-0954-95BD-1B1D-5B0467A1CA6E}"/>
              </a:ext>
            </a:extLst>
          </p:cNvPr>
          <p:cNvSpPr txBox="1"/>
          <p:nvPr/>
        </p:nvSpPr>
        <p:spPr>
          <a:xfrm>
            <a:off x="38608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scooter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snowplow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rowboat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bookstore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10140A-4067-13D2-BDB7-F48FC27682E4}"/>
              </a:ext>
            </a:extLst>
          </p:cNvPr>
          <p:cNvSpPr txBox="1"/>
          <p:nvPr/>
        </p:nvSpPr>
        <p:spPr>
          <a:xfrm>
            <a:off x="69596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football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thought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basketball</a:t>
            </a:r>
          </a:p>
          <a:p>
            <a:pPr marL="0" lvl="1"/>
            <a:r>
              <a:rPr lang="en-US" sz="2200">
                <a:latin typeface="Arial" panose="020B0604020202020204" pitchFamily="34" charset="0"/>
                <a:cs typeface="Arial" panose="020B0604020202020204" pitchFamily="34" charset="0"/>
              </a:rPr>
              <a:t>    soccer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57E528-AFCA-BF19-48AA-773C0EE66AC6}"/>
              </a:ext>
            </a:extLst>
          </p:cNvPr>
          <p:cNvSpPr txBox="1"/>
          <p:nvPr/>
        </p:nvSpPr>
        <p:spPr>
          <a:xfrm>
            <a:off x="69596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nightgown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jacket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raincoat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wooden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A69C2B-B111-9F4B-4BBF-BEDE43953826}"/>
              </a:ext>
            </a:extLst>
          </p:cNvPr>
          <p:cNvSpPr txBox="1"/>
          <p:nvPr/>
        </p:nvSpPr>
        <p:spPr>
          <a:xfrm>
            <a:off x="69596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blowtorch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crowbar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mushroom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hammer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07EF043-723D-3667-154D-F37C180D9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93624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362143-FC34-1E2D-53F1-9537C299A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753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890684"/>
            <a:ext cx="1083945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1468841"/>
            <a:ext cx="8086355" cy="83394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If you are a grown-up, you are an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9319840" y="1445015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adopt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adult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8" y="2597686"/>
            <a:ext cx="808635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If you could stop something from happening, you could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________ it.</a:t>
            </a:r>
          </a:p>
          <a:p>
            <a:pPr>
              <a:lnSpc>
                <a:spcPts val="3400"/>
              </a:lnSpc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9319840" y="2584844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prepay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prevent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1999" y="3822856"/>
            <a:ext cx="8086354" cy="8583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If you did something that was fun, you might feel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41A090-B492-FA8F-77B9-A38979D6D769}"/>
              </a:ext>
            </a:extLst>
          </p:cNvPr>
          <p:cNvSpPr txBox="1">
            <a:spLocks/>
          </p:cNvSpPr>
          <p:nvPr/>
        </p:nvSpPr>
        <p:spPr>
          <a:xfrm>
            <a:off x="9319840" y="3802600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joyful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tearful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07AEC3-D53E-4603-9376-9D74E8CBC880}"/>
              </a:ext>
            </a:extLst>
          </p:cNvPr>
          <p:cNvSpPr txBox="1"/>
          <p:nvPr/>
        </p:nvSpPr>
        <p:spPr>
          <a:xfrm>
            <a:off x="685798" y="5040987"/>
            <a:ext cx="8086354" cy="8583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If you are at the last track meet of the season, you are at the</a:t>
            </a:r>
          </a:p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track meet.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10699818-ADBD-433A-BB27-F1B445CF28C2}"/>
              </a:ext>
            </a:extLst>
          </p:cNvPr>
          <p:cNvSpPr txBox="1">
            <a:spLocks/>
          </p:cNvSpPr>
          <p:nvPr/>
        </p:nvSpPr>
        <p:spPr>
          <a:xfrm>
            <a:off x="9243639" y="5020731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final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central</a:t>
            </a:r>
          </a:p>
        </p:txBody>
      </p:sp>
    </p:spTree>
    <p:extLst>
      <p:ext uri="{BB962C8B-B14F-4D97-AF65-F5344CB8AC3E}">
        <p14:creationId xmlns:p14="http://schemas.microsoft.com/office/powerpoint/2010/main" val="42195830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2B38E00-B4F7-45C9-B506-5A7F83CD675D}"/>
              </a:ext>
            </a:extLst>
          </p:cNvPr>
          <p:cNvSpPr txBox="1"/>
          <p:nvPr/>
        </p:nvSpPr>
        <p:spPr>
          <a:xfrm>
            <a:off x="685798" y="1199143"/>
            <a:ext cx="8086354" cy="8583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If something is very hard for you to do, you might</a:t>
            </a:r>
          </a:p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to do it.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224FF949-FACF-448A-B2FA-56C43AE936DB}"/>
              </a:ext>
            </a:extLst>
          </p:cNvPr>
          <p:cNvSpPr txBox="1">
            <a:spLocks/>
          </p:cNvSpPr>
          <p:nvPr/>
        </p:nvSpPr>
        <p:spPr>
          <a:xfrm>
            <a:off x="9243639" y="1178887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gentle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struggle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9C51EF-9F19-476D-BC67-C16873BC61EB}"/>
              </a:ext>
            </a:extLst>
          </p:cNvPr>
          <p:cNvSpPr txBox="1"/>
          <p:nvPr/>
        </p:nvSpPr>
        <p:spPr>
          <a:xfrm>
            <a:off x="685798" y="2506080"/>
            <a:ext cx="8086354" cy="8583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>
              <a:lnSpc>
                <a:spcPts val="34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If you did something very fast, you did it .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7890AA3E-D5B4-4FE6-8AC8-7D995B4D20D2}"/>
              </a:ext>
            </a:extLst>
          </p:cNvPr>
          <p:cNvSpPr txBox="1">
            <a:spLocks/>
          </p:cNvSpPr>
          <p:nvPr/>
        </p:nvSpPr>
        <p:spPr>
          <a:xfrm>
            <a:off x="9243638" y="2520368"/>
            <a:ext cx="2505447" cy="8785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swiftly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nightly</a:t>
            </a:r>
          </a:p>
        </p:txBody>
      </p:sp>
    </p:spTree>
    <p:extLst>
      <p:ext uri="{BB962C8B-B14F-4D97-AF65-F5344CB8AC3E}">
        <p14:creationId xmlns:p14="http://schemas.microsoft.com/office/powerpoint/2010/main" val="1818511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book</a:t>
            </a:r>
          </a:p>
          <a:p>
            <a:r>
              <a:rPr lang="en-US" dirty="0"/>
              <a:t>cook</a:t>
            </a:r>
          </a:p>
          <a:p>
            <a:r>
              <a:rPr lang="en-US" dirty="0"/>
              <a:t>look</a:t>
            </a:r>
          </a:p>
          <a:p>
            <a:r>
              <a:rPr lang="en-US" dirty="0"/>
              <a:t>hook</a:t>
            </a:r>
          </a:p>
          <a:p>
            <a:r>
              <a:rPr lang="en-US" dirty="0"/>
              <a:t>shook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good</a:t>
            </a:r>
          </a:p>
          <a:p>
            <a:r>
              <a:rPr lang="en-US" dirty="0"/>
              <a:t>hood</a:t>
            </a:r>
          </a:p>
          <a:p>
            <a:r>
              <a:rPr lang="en-US" dirty="0"/>
              <a:t>wood</a:t>
            </a:r>
          </a:p>
          <a:p>
            <a:r>
              <a:rPr lang="en-US" dirty="0"/>
              <a:t>stood</a:t>
            </a:r>
          </a:p>
          <a:p>
            <a:r>
              <a:rPr lang="en-US" dirty="0"/>
              <a:t>hood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fool</a:t>
            </a:r>
          </a:p>
          <a:p>
            <a:r>
              <a:rPr lang="en-US" dirty="0"/>
              <a:t>cool</a:t>
            </a:r>
          </a:p>
          <a:p>
            <a:r>
              <a:rPr lang="en-US" dirty="0"/>
              <a:t>pool</a:t>
            </a:r>
          </a:p>
          <a:p>
            <a:r>
              <a:rPr lang="en-US" dirty="0"/>
              <a:t>spool</a:t>
            </a:r>
          </a:p>
          <a:p>
            <a:r>
              <a:rPr lang="en-US" dirty="0"/>
              <a:t>stool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woodpile		football		scooter		wooden		teaspoon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moonlight		fishhook		mushroom		bookkeeper		woodpecker</a:t>
            </a:r>
          </a:p>
          <a:p>
            <a:pPr>
              <a:spcBef>
                <a:spcPts val="2400"/>
              </a:spcBef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7341" y="1970807"/>
            <a:ext cx="65184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29181" y="1982724"/>
            <a:ext cx="43585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81966" y="1980639"/>
            <a:ext cx="50611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88089" y="1987488"/>
            <a:ext cx="43585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98935" y="1980639"/>
            <a:ext cx="65184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53952" y="1985900"/>
            <a:ext cx="23875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03560" y="1980639"/>
            <a:ext cx="69690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0467" y="1987488"/>
            <a:ext cx="29573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1">
            <a:extLst>
              <a:ext uri="{FF2B5EF4-FFF2-40B4-BE49-F238E27FC236}">
                <a16:creationId xmlns:a16="http://schemas.microsoft.com/office/drawing/2014/main" id="{797F2236-AE52-4ACE-AF51-871C7F775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53250" y="1991096"/>
            <a:ext cx="49905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12">
            <a:extLst>
              <a:ext uri="{FF2B5EF4-FFF2-40B4-BE49-F238E27FC236}">
                <a16:creationId xmlns:a16="http://schemas.microsoft.com/office/drawing/2014/main" id="{5A2BDC69-53B1-4131-A3A1-09AF55F01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52308" y="1997945"/>
            <a:ext cx="69373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1563" y="2678606"/>
            <a:ext cx="72898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90544" y="2696024"/>
            <a:ext cx="5374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47054" y="2673746"/>
            <a:ext cx="42292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73741" y="2688101"/>
            <a:ext cx="55888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83085" y="2696871"/>
            <a:ext cx="6320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5147" y="2704858"/>
            <a:ext cx="6320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02154" y="2710408"/>
            <a:ext cx="60156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03718" y="2720682"/>
            <a:ext cx="60156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21">
            <a:extLst>
              <a:ext uri="{FF2B5EF4-FFF2-40B4-BE49-F238E27FC236}">
                <a16:creationId xmlns:a16="http://schemas.microsoft.com/office/drawing/2014/main" id="{72C2FAD0-BC14-48CB-B42D-B560D5B8C3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05286" y="2736831"/>
            <a:ext cx="20531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19">
            <a:extLst>
              <a:ext uri="{FF2B5EF4-FFF2-40B4-BE49-F238E27FC236}">
                <a16:creationId xmlns:a16="http://schemas.microsoft.com/office/drawing/2014/main" id="{1B229986-DD40-42F4-8874-FA199F012C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88109" y="2739752"/>
            <a:ext cx="63206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C7CB6990-CE2F-4077-8BF2-F791F1A99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20171" y="2750026"/>
            <a:ext cx="60156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B3B91813-4822-4F60-AE21-E64A55B53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721739" y="2766175"/>
            <a:ext cx="30644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871919"/>
              </p:ext>
            </p:extLst>
          </p:nvPr>
        </p:nvGraphicFramePr>
        <p:xfrm>
          <a:off x="1275505" y="3793515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active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a-  re-  pre-  de-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-al  -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  -able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6" name="Rectangle 35">
            <a:extLst>
              <a:ext uri="{FF2B5EF4-FFF2-40B4-BE49-F238E27FC236}">
                <a16:creationId xmlns:a16="http://schemas.microsoft.com/office/drawing/2014/main" id="{C8E78B8B-CCFE-42EC-A183-03BAAA417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7" y="5270911"/>
            <a:ext cx="9939341" cy="8870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E723D8B-FABE-46B5-8E01-9F585E4BCC65}"/>
              </a:ext>
            </a:extLst>
          </p:cNvPr>
          <p:cNvSpPr txBox="1"/>
          <p:nvPr/>
        </p:nvSpPr>
        <p:spPr>
          <a:xfrm>
            <a:off x="1384298" y="5355316"/>
            <a:ext cx="9774240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suffix -</a:t>
            </a:r>
            <a:r>
              <a:rPr lang="en-US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ive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creates adjectives, words that describe something: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support ➝ supportive, act ➝ active, disrupt ➝ disruptive.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a</a:t>
            </a:r>
            <a:r>
              <a:rPr lang="en-US" dirty="0"/>
              <a:t>dult	</a:t>
            </a:r>
            <a:r>
              <a:rPr lang="en-US" u="sng" dirty="0"/>
              <a:t>re</a:t>
            </a:r>
            <a:r>
              <a:rPr lang="en-US" dirty="0"/>
              <a:t>sale		</a:t>
            </a:r>
            <a:r>
              <a:rPr lang="en-US" u="sng" dirty="0"/>
              <a:t>pre</a:t>
            </a:r>
            <a:r>
              <a:rPr lang="en-US" dirty="0"/>
              <a:t>date	</a:t>
            </a:r>
            <a:r>
              <a:rPr lang="en-US" u="sng" dirty="0"/>
              <a:t>con</a:t>
            </a:r>
            <a:r>
              <a:rPr lang="en-US" dirty="0"/>
              <a:t>cept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negat</a:t>
            </a:r>
            <a:r>
              <a:rPr lang="en-US" u="sng" dirty="0"/>
              <a:t>ive</a:t>
            </a:r>
            <a:r>
              <a:rPr lang="en-US" dirty="0"/>
              <a:t>	shame</a:t>
            </a:r>
            <a:r>
              <a:rPr lang="en-US" u="sng" dirty="0"/>
              <a:t>ful</a:t>
            </a:r>
            <a:r>
              <a:rPr lang="en-US" dirty="0"/>
              <a:t>	punish</a:t>
            </a:r>
            <a:r>
              <a:rPr lang="en-US" u="sng" dirty="0"/>
              <a:t>able</a:t>
            </a:r>
            <a:r>
              <a:rPr lang="en-US" dirty="0"/>
              <a:t>		attract</a:t>
            </a:r>
            <a:r>
              <a:rPr lang="en-US" u="sng" dirty="0"/>
              <a:t>ive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com</a:t>
            </a:r>
            <a:r>
              <a:rPr lang="en-US" dirty="0"/>
              <a:t>pli</a:t>
            </a:r>
            <a:r>
              <a:rPr lang="en-US" u="sng" dirty="0"/>
              <a:t>ment</a:t>
            </a:r>
            <a:r>
              <a:rPr lang="en-US" dirty="0"/>
              <a:t>	</a:t>
            </a:r>
            <a:r>
              <a:rPr lang="en-US" u="sng" dirty="0"/>
              <a:t>re</a:t>
            </a:r>
            <a:r>
              <a:rPr lang="en-US" dirty="0"/>
              <a:t>gret</a:t>
            </a:r>
            <a:r>
              <a:rPr lang="en-US" u="sng" dirty="0"/>
              <a:t>ful</a:t>
            </a:r>
            <a:r>
              <a:rPr lang="en-US" dirty="0"/>
              <a:t>	</a:t>
            </a:r>
            <a:r>
              <a:rPr lang="en-US" u="sng" dirty="0"/>
              <a:t>ex</a:t>
            </a:r>
            <a:r>
              <a:rPr lang="en-US" dirty="0"/>
              <a:t>pert</a:t>
            </a:r>
            <a:r>
              <a:rPr lang="en-US" u="sng" dirty="0"/>
              <a:t>ness</a:t>
            </a:r>
            <a:r>
              <a:rPr lang="en-US" dirty="0"/>
              <a:t>		</a:t>
            </a:r>
            <a:r>
              <a:rPr lang="en-US" u="sng" dirty="0"/>
              <a:t>in</a:t>
            </a:r>
            <a:r>
              <a:rPr lang="en-US" dirty="0"/>
              <a:t>cent</a:t>
            </a:r>
            <a:r>
              <a:rPr lang="en-US" u="sng" dirty="0"/>
              <a:t>ive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re</a:t>
            </a:r>
            <a:r>
              <a:rPr lang="en-US" dirty="0"/>
              <a:t>tire</a:t>
            </a:r>
            <a:r>
              <a:rPr lang="en-US" u="sng" dirty="0"/>
              <a:t>ment</a:t>
            </a:r>
            <a:r>
              <a:rPr lang="en-US" dirty="0"/>
              <a:t>		</a:t>
            </a:r>
            <a:r>
              <a:rPr lang="en-US" u="sng" dirty="0"/>
              <a:t>a</a:t>
            </a:r>
            <a:r>
              <a:rPr lang="en-US" dirty="0"/>
              <a:t>ggress</a:t>
            </a:r>
            <a:r>
              <a:rPr lang="en-US" u="sng" dirty="0"/>
              <a:t>ive</a:t>
            </a:r>
            <a:r>
              <a:rPr lang="en-US" dirty="0"/>
              <a:t>		</a:t>
            </a:r>
            <a:r>
              <a:rPr lang="en-US" u="sng" dirty="0"/>
              <a:t>ex</a:t>
            </a:r>
            <a:r>
              <a:rPr lang="en-US" dirty="0"/>
              <a:t>cep</a:t>
            </a:r>
            <a:r>
              <a:rPr lang="en-US" u="sng" dirty="0"/>
              <a:t>tion</a:t>
            </a:r>
            <a:r>
              <a:rPr lang="en-US" dirty="0"/>
              <a:t> </a:t>
            </a:r>
            <a:r>
              <a:rPr lang="en-US" u="sng" dirty="0"/>
              <a:t>al</a:t>
            </a:r>
            <a:r>
              <a:rPr lang="en-US" dirty="0"/>
              <a:t>	</a:t>
            </a:r>
            <a:r>
              <a:rPr lang="en-US" u="sng" dirty="0" err="1"/>
              <a:t>in</a:t>
            </a:r>
            <a:r>
              <a:rPr lang="en-US" dirty="0" err="1"/>
              <a:t>suf</a:t>
            </a:r>
            <a:r>
              <a:rPr lang="en-US" u="sng" dirty="0" err="1"/>
              <a:t>fer</a:t>
            </a:r>
            <a:r>
              <a:rPr lang="en-US" dirty="0"/>
              <a:t> </a:t>
            </a:r>
            <a:r>
              <a:rPr lang="en-US" u="sng" dirty="0"/>
              <a:t>able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any</a:t>
            </a:r>
            <a:r>
              <a:rPr lang="en-US" b="1" dirty="0"/>
              <a:t>		anything	anyone	anyhow	anywhere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thought	only	enough	other	does	from	who	warm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I cannot find my fishhooks anywhere.</a:t>
            </a:r>
          </a:p>
          <a:p>
            <a:pPr lvl="1" defTabSz="457200"/>
            <a:r>
              <a:rPr lang="en-US" dirty="0"/>
              <a:t>Does anyone know a good bookkeeper?</a:t>
            </a:r>
          </a:p>
          <a:p>
            <a:pPr lvl="1" defTabSz="457200"/>
            <a:r>
              <a:rPr lang="en-US" dirty="0"/>
              <a:t>Dad has enough time to help us look for the missing boots.</a:t>
            </a:r>
          </a:p>
          <a:p>
            <a:pPr lvl="1" defTabSz="457200"/>
            <a:r>
              <a:rPr lang="en-US" dirty="0"/>
              <a:t>I thought I could fit all my books in a trunk at the foot of my bed.</a:t>
            </a:r>
          </a:p>
          <a:p>
            <a:pPr lvl="1" defTabSz="457200"/>
            <a:r>
              <a:rPr lang="en-US" dirty="0"/>
              <a:t>It was so dark that Fareed could not see anything by the woodpile.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249.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2057114"/>
            <a:ext cx="6528546" cy="73864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The Camping Trip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792353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142784"/>
            <a:ext cx="6763651" cy="112917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 Some people enjoy camping as an activity to do in their </a:t>
            </a:r>
            <a:br>
              <a:rPr lang="en-US" sz="1600" dirty="0"/>
            </a:br>
            <a:r>
              <a:rPr lang="en-US" sz="1600" dirty="0"/>
              <a:t>free time. It’s a chance to get close to nature. Not everyone experiences </a:t>
            </a:r>
            <a:br>
              <a:rPr lang="en-US" sz="1600" dirty="0"/>
            </a:br>
            <a:r>
              <a:rPr lang="en-US" sz="1600" dirty="0"/>
              <a:t>camping in the same way, though. Let’s see how this father and son have </a:t>
            </a:r>
            <a:br>
              <a:rPr lang="en-US" sz="1600" dirty="0"/>
            </a:br>
            <a:r>
              <a:rPr lang="en-US" sz="1600" dirty="0"/>
              <a:t>different camping experiences.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299530"/>
            <a:ext cx="6763651" cy="193280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Dad drove the car into the driveway and said to Gaspar, </a:t>
            </a:r>
            <a:br>
              <a:rPr lang="en-US" sz="1800" dirty="0"/>
            </a:br>
            <a:r>
              <a:rPr lang="en-US" sz="1800" dirty="0"/>
              <a:t>“Don’t forget to take your sleeping bag and backpack into </a:t>
            </a:r>
            <a:br>
              <a:rPr lang="en-US" sz="1800" dirty="0"/>
            </a:br>
            <a:r>
              <a:rPr lang="en-US" sz="1800" dirty="0"/>
              <a:t>the house. Tell Mom I will be there in a few minutes.” Gaspar </a:t>
            </a:r>
            <a:br>
              <a:rPr lang="en-US" sz="1800" dirty="0"/>
            </a:br>
            <a:r>
              <a:rPr lang="en-US" sz="1800" dirty="0"/>
              <a:t>took his things and went in while Dad put the car away. </a:t>
            </a:r>
            <a:br>
              <a:rPr lang="en-US" sz="1800" dirty="0"/>
            </a:br>
            <a:r>
              <a:rPr lang="en-US" sz="1800" dirty="0"/>
              <a:t>When Dad went in, Gaspar was telling his mother all about </a:t>
            </a:r>
            <a:br>
              <a:rPr lang="en-US" sz="1800" dirty="0"/>
            </a:br>
            <a:r>
              <a:rPr lang="en-US" sz="1800" dirty="0"/>
              <a:t>their weekend camping trip.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339403"/>
            <a:ext cx="598579" cy="1932809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21</a:t>
            </a:r>
          </a:p>
          <a:p>
            <a:r>
              <a:rPr lang="en-US" dirty="0"/>
              <a:t>34</a:t>
            </a:r>
          </a:p>
          <a:p>
            <a:r>
              <a:rPr lang="en-US" dirty="0"/>
              <a:t>46</a:t>
            </a:r>
          </a:p>
          <a:p>
            <a:r>
              <a:rPr lang="en-US" dirty="0"/>
              <a:t>57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893110" cy="376573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Mom glanced at Dad, who looked exhausted. “Dinner </a:t>
            </a:r>
            <a:br>
              <a:rPr lang="en-US" sz="1800" dirty="0"/>
            </a:br>
            <a:r>
              <a:rPr lang="en-US" sz="1800" dirty="0"/>
              <a:t>will be at six,” she said. “Why don’t you rest a little? I can get </a:t>
            </a:r>
            <a:br>
              <a:rPr lang="en-US" sz="1800" dirty="0"/>
            </a:br>
            <a:r>
              <a:rPr lang="en-US" sz="1800" dirty="0"/>
              <a:t>all the details from Gaspar,” she said, trying to hide a smile.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think I could sleep for a week,” Dad agreed as he sat </a:t>
            </a:r>
            <a:br>
              <a:rPr lang="en-US" sz="1800" dirty="0"/>
            </a:br>
            <a:r>
              <a:rPr lang="en-US" sz="1800" dirty="0"/>
              <a:t>down on the couch. “Call me if you need any help.”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61</a:t>
            </a:r>
          </a:p>
          <a:p>
            <a:r>
              <a:rPr lang="en-US" dirty="0"/>
              <a:t>69</a:t>
            </a:r>
          </a:p>
          <a:p>
            <a:r>
              <a:rPr lang="en-US" dirty="0"/>
              <a:t>84</a:t>
            </a:r>
          </a:p>
          <a:p>
            <a:r>
              <a:rPr lang="en-US" dirty="0"/>
              <a:t>96</a:t>
            </a:r>
          </a:p>
          <a:p>
            <a:r>
              <a:rPr lang="en-US" dirty="0"/>
              <a:t>109</a:t>
            </a:r>
          </a:p>
        </p:txBody>
      </p:sp>
    </p:spTree>
    <p:extLst>
      <p:ext uri="{BB962C8B-B14F-4D97-AF65-F5344CB8AC3E}">
        <p14:creationId xmlns:p14="http://schemas.microsoft.com/office/powerpoint/2010/main" val="3472686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95DEB96-7896-40E8-8ED9-9AF7F94D3D89}"/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69809</TotalTime>
  <Words>1991</Words>
  <Application>Microsoft Macintosh PowerPoint</Application>
  <PresentationFormat>Widescreen</PresentationFormat>
  <Paragraphs>282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Comprehension Questions Part 2 </vt:lpstr>
      <vt:lpstr>Decodable Narrative Text (Part 3) </vt:lpstr>
      <vt:lpstr>Decodable Narrative Text (Part 3) — cont’d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7310</cp:revision>
  <dcterms:created xsi:type="dcterms:W3CDTF">2023-03-21T18:49:30Z</dcterms:created>
  <dcterms:modified xsi:type="dcterms:W3CDTF">2024-02-22T13:13:37Z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