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79" r:id="rId13"/>
    <p:sldId id="321" r:id="rId14"/>
    <p:sldId id="317" r:id="rId15"/>
    <p:sldId id="322" r:id="rId16"/>
    <p:sldId id="328" r:id="rId17"/>
    <p:sldId id="383" r:id="rId18"/>
    <p:sldId id="323" r:id="rId19"/>
    <p:sldId id="302" r:id="rId20"/>
    <p:sldId id="303" r:id="rId21"/>
    <p:sldId id="380" r:id="rId22"/>
    <p:sldId id="384" r:id="rId23"/>
    <p:sldId id="307" r:id="rId24"/>
    <p:sldId id="368" r:id="rId25"/>
    <p:sldId id="37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94" autoAdjust="0"/>
    <p:restoredTop sz="86407"/>
  </p:normalViewPr>
  <p:slideViewPr>
    <p:cSldViewPr snapToGrid="0">
      <p:cViewPr varScale="1">
        <p:scale>
          <a:sx n="160" d="100"/>
          <a:sy n="160" d="100"/>
        </p:scale>
        <p:origin x="1584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344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543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39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043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3326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10 Lesson 30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en-US" dirty="0"/>
              <a:t>ow		aw		</a:t>
            </a:r>
            <a:r>
              <a:rPr lang="en-US" dirty="0" err="1"/>
              <a:t>oo</a:t>
            </a:r>
            <a:r>
              <a:rPr lang="en-US" dirty="0"/>
              <a:t>		oi</a:t>
            </a:r>
          </a:p>
          <a:p>
            <a:pPr lvl="1" defTabSz="457200"/>
            <a:r>
              <a:rPr lang="en-US" dirty="0"/>
              <a:t>au		</a:t>
            </a:r>
            <a:r>
              <a:rPr lang="en-US" dirty="0" err="1"/>
              <a:t>ea</a:t>
            </a:r>
            <a:r>
              <a:rPr lang="en-US" dirty="0"/>
              <a:t>		ow		</a:t>
            </a:r>
            <a:r>
              <a:rPr lang="en-US" dirty="0" err="1"/>
              <a:t>ph</a:t>
            </a:r>
            <a:endParaRPr lang="en-US" dirty="0"/>
          </a:p>
          <a:p>
            <a:pPr lvl="1" defTabSz="457200"/>
            <a:r>
              <a:rPr lang="en-US" dirty="0" err="1"/>
              <a:t>ou</a:t>
            </a:r>
            <a:r>
              <a:rPr lang="en-US" dirty="0"/>
              <a:t>		</a:t>
            </a:r>
            <a:r>
              <a:rPr lang="en-US" dirty="0" err="1"/>
              <a:t>oa</a:t>
            </a:r>
            <a:r>
              <a:rPr lang="en-US" dirty="0"/>
              <a:t>		oy		tch</a:t>
            </a:r>
          </a:p>
          <a:p>
            <a:pPr lvl="1" defTabSz="457200"/>
            <a:r>
              <a:rPr lang="en-US" dirty="0"/>
              <a:t>ow		or		ow		</a:t>
            </a:r>
            <a:r>
              <a:rPr lang="en-US" dirty="0" err="1"/>
              <a:t>ew</a:t>
            </a:r>
            <a:endParaRPr lang="en-US" dirty="0"/>
          </a:p>
          <a:p>
            <a:pPr lvl="1" defTabSz="457200"/>
            <a:endParaRPr lang="pt-BR" dirty="0"/>
          </a:p>
          <a:p>
            <a:pPr lvl="1" defTabSz="45720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Who are the characters in the story?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characters in the story are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problem did Winona and Grandma have?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Their problem was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news did Winona tell Grandma that would solve their problem?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Winona told Grandma they could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kinds of seeds did Grandma want to plant?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Grandma wanted to plant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4548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282613"/>
            <a:ext cx="6871807" cy="5908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 Are you curious? Let’s learn why corn, beans, and squash </a:t>
            </a:r>
            <a:br>
              <a:rPr lang="en-US" sz="1600" dirty="0"/>
            </a:br>
            <a:r>
              <a:rPr lang="en-US" sz="1600" dirty="0"/>
              <a:t>are called the three sisters and how they are planted.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964452"/>
            <a:ext cx="6528547" cy="420774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In their garden plot, Winona and Grandma piled soil </a:t>
            </a:r>
            <a:br>
              <a:rPr lang="en-US" sz="1800" dirty="0"/>
            </a:br>
            <a:r>
              <a:rPr lang="en-US" sz="1800" dirty="0"/>
              <a:t>into mounds. Then, Grandma got the corn seeds from the </a:t>
            </a:r>
            <a:br>
              <a:rPr lang="en-US" sz="1800" dirty="0"/>
            </a:br>
            <a:r>
              <a:rPr lang="en-US" sz="1800" dirty="0"/>
              <a:t>jar. She and Winona planted the corn sister in the center </a:t>
            </a:r>
            <a:br>
              <a:rPr lang="en-US" sz="1800" dirty="0"/>
            </a:br>
            <a:r>
              <a:rPr lang="en-US" sz="1800" dirty="0"/>
              <a:t>of each dirt mound. They watered and weeded </a:t>
            </a:r>
            <a:br>
              <a:rPr lang="en-US" sz="1800" dirty="0"/>
            </a:br>
            <a:r>
              <a:rPr lang="en-US" sz="1800" dirty="0"/>
              <a:t>around the corn plants for several days.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the corn plants were six inches high, Grandma </a:t>
            </a:r>
            <a:br>
              <a:rPr lang="en-US" sz="1800" dirty="0"/>
            </a:br>
            <a:r>
              <a:rPr lang="en-US" sz="1800" dirty="0"/>
              <a:t>showed Winona how to plant the bean sister. They planted </a:t>
            </a:r>
            <a:br>
              <a:rPr lang="en-US" sz="1800" dirty="0"/>
            </a:br>
            <a:r>
              <a:rPr lang="en-US" sz="1800" dirty="0"/>
              <a:t>five bean seeds in a circle around each corn plant.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 week later, Grandma showed Winona how to plant the </a:t>
            </a:r>
            <a:br>
              <a:rPr lang="en-US" sz="1800" dirty="0"/>
            </a:br>
            <a:r>
              <a:rPr lang="en-US" sz="1800" dirty="0"/>
              <a:t>squash sister. They put six squash seeds in a circle around the </a:t>
            </a:r>
            <a:br>
              <a:rPr lang="en-US" sz="1800" dirty="0"/>
            </a:br>
            <a:r>
              <a:rPr lang="en-US" sz="1800" dirty="0"/>
              <a:t>edge of each dirt mound. For days, Winona and Grandma </a:t>
            </a:r>
            <a:br>
              <a:rPr lang="en-US" sz="1800" dirty="0"/>
            </a:br>
            <a:r>
              <a:rPr lang="en-US" sz="1800" dirty="0"/>
              <a:t>watered and weeded the mounds as the plants kept growing.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995554"/>
            <a:ext cx="598579" cy="4132730"/>
          </a:xfrm>
        </p:spPr>
        <p:txBody>
          <a:bodyPr>
            <a:noAutofit/>
          </a:bodyPr>
          <a:lstStyle/>
          <a:p>
            <a:r>
              <a:rPr lang="en-US" dirty="0"/>
              <a:t>187</a:t>
            </a:r>
          </a:p>
          <a:p>
            <a:r>
              <a:rPr lang="en-US" dirty="0"/>
              <a:t>196</a:t>
            </a:r>
          </a:p>
          <a:p>
            <a:r>
              <a:rPr lang="en-US" dirty="0"/>
              <a:t>206</a:t>
            </a:r>
          </a:p>
          <a:p>
            <a:r>
              <a:rPr lang="en-US" dirty="0"/>
              <a:t>217</a:t>
            </a:r>
          </a:p>
          <a:p>
            <a:r>
              <a:rPr lang="en-US" dirty="0"/>
              <a:t>225</a:t>
            </a:r>
          </a:p>
          <a:p>
            <a:r>
              <a:rPr lang="en-US" dirty="0"/>
              <a:t>232</a:t>
            </a:r>
          </a:p>
          <a:p>
            <a:r>
              <a:rPr lang="en-US" dirty="0"/>
              <a:t>241</a:t>
            </a:r>
          </a:p>
          <a:p>
            <a:r>
              <a:rPr lang="en-US" dirty="0"/>
              <a:t>251</a:t>
            </a:r>
          </a:p>
          <a:p>
            <a:r>
              <a:rPr lang="en-US" dirty="0"/>
              <a:t>261</a:t>
            </a:r>
          </a:p>
          <a:p>
            <a:r>
              <a:rPr lang="en-US" dirty="0"/>
              <a:t>271</a:t>
            </a:r>
          </a:p>
          <a:p>
            <a:r>
              <a:rPr lang="en-US" dirty="0"/>
              <a:t>283</a:t>
            </a:r>
          </a:p>
          <a:p>
            <a:r>
              <a:rPr lang="en-US" dirty="0"/>
              <a:t>293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Winona and Grandma plant in the center of each dirt mound?</a:t>
            </a:r>
          </a:p>
          <a:p>
            <a:pPr marL="0" indent="0">
              <a:buNone/>
            </a:pPr>
            <a:r>
              <a:rPr lang="en-US" dirty="0"/>
              <a:t>	 In the center of each dirt mound, they planted ________________.</a:t>
            </a:r>
          </a:p>
          <a:p>
            <a:pPr marL="0" indent="0">
              <a:buNone/>
            </a:pPr>
            <a:r>
              <a:rPr lang="en-US" b="1" dirty="0"/>
              <a:t>What did Winona and Grandma plant around each corn plant?</a:t>
            </a:r>
          </a:p>
          <a:p>
            <a:pPr marL="0" indent="0">
              <a:buNone/>
            </a:pPr>
            <a:r>
              <a:rPr lang="en-US" dirty="0"/>
              <a:t>	 Around each corn plant, they planted ________________.</a:t>
            </a:r>
          </a:p>
          <a:p>
            <a:pPr marL="0" indent="0">
              <a:buNone/>
            </a:pPr>
            <a:r>
              <a:rPr lang="en-US" b="1" dirty="0"/>
              <a:t>What did they plant around each dirt mound?</a:t>
            </a:r>
          </a:p>
          <a:p>
            <a:pPr marL="0" indent="0">
              <a:buNone/>
            </a:pPr>
            <a:r>
              <a:rPr lang="en-US" dirty="0"/>
              <a:t>	 Around each dirt mound, they planted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2"/>
            <a:ext cx="6842309" cy="70390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 Winona has learned how to plant corn, bean, and </a:t>
            </a:r>
            <a:br>
              <a:rPr lang="en-US" sz="1600" dirty="0"/>
            </a:br>
            <a:r>
              <a:rPr lang="en-US" sz="1600" dirty="0"/>
              <a:t>squash seeds and how to take care of the plants. Let’s discover another </a:t>
            </a:r>
            <a:br>
              <a:rPr lang="en-US" sz="1600" dirty="0"/>
            </a:br>
            <a:r>
              <a:rPr lang="en-US" sz="1600" dirty="0"/>
              <a:t>lesson that Winona will learn from gardening with her Grandma.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78533"/>
            <a:ext cx="6528547" cy="42578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Grandma asked, “Which plant do you think is the most </a:t>
            </a:r>
            <a:br>
              <a:rPr lang="en-US" sz="1800" dirty="0"/>
            </a:br>
            <a:r>
              <a:rPr lang="en-US" sz="1800" dirty="0"/>
              <a:t>important in our garden?”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think it is the corn because it holds up the beans,” </a:t>
            </a:r>
            <a:br>
              <a:rPr lang="en-US" sz="1800" dirty="0"/>
            </a:br>
            <a:r>
              <a:rPr lang="en-US" sz="1800" dirty="0"/>
              <a:t>said Winona.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“That is so. But did we have to </a:t>
            </a:r>
            <a:r>
              <a:rPr lang="en-US" sz="1800" b="1" dirty="0"/>
              <a:t>fertilize</a:t>
            </a:r>
            <a:r>
              <a:rPr lang="en-US" sz="1800" dirty="0"/>
              <a:t> the garden to </a:t>
            </a:r>
            <a:br>
              <a:rPr lang="en-US" sz="1800" dirty="0"/>
            </a:br>
            <a:r>
              <a:rPr lang="en-US" sz="1800" dirty="0"/>
              <a:t>make things grow?” asked Grandma.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“No. Why not, Grandma?”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“The beans fertilize the soil for all the plants. Do you </a:t>
            </a:r>
            <a:br>
              <a:rPr lang="en-US" sz="1800" dirty="0"/>
            </a:br>
            <a:r>
              <a:rPr lang="en-US" sz="1800" dirty="0"/>
              <a:t>see any weeds?” asked Grandma. When Winona said no, </a:t>
            </a:r>
            <a:br>
              <a:rPr lang="en-US" sz="1800" dirty="0"/>
            </a:br>
            <a:r>
              <a:rPr lang="en-US" sz="1800" dirty="0"/>
              <a:t>Grandma asked her why not.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thinking, Winona said, “The squash plants have </a:t>
            </a:r>
            <a:br>
              <a:rPr lang="en-US" sz="1800" dirty="0"/>
            </a:br>
            <a:r>
              <a:rPr lang="en-US" sz="1800" dirty="0"/>
              <a:t>filled the space. There is no room for weeds.”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71948"/>
            <a:ext cx="598579" cy="4163656"/>
          </a:xfrm>
        </p:spPr>
        <p:txBody>
          <a:bodyPr>
            <a:noAutofit/>
          </a:bodyPr>
          <a:lstStyle/>
          <a:p>
            <a:r>
              <a:rPr lang="en-US" dirty="0"/>
              <a:t>303</a:t>
            </a:r>
          </a:p>
          <a:p>
            <a:r>
              <a:rPr lang="en-US" dirty="0"/>
              <a:t>313</a:t>
            </a:r>
          </a:p>
          <a:p>
            <a:r>
              <a:rPr lang="en-US" dirty="0"/>
              <a:t>317</a:t>
            </a:r>
          </a:p>
          <a:p>
            <a:r>
              <a:rPr lang="en-US" dirty="0"/>
              <a:t>329</a:t>
            </a:r>
          </a:p>
          <a:p>
            <a:r>
              <a:rPr lang="en-US" dirty="0"/>
              <a:t>331</a:t>
            </a:r>
          </a:p>
          <a:p>
            <a:r>
              <a:rPr lang="en-US" dirty="0"/>
              <a:t>343</a:t>
            </a:r>
          </a:p>
          <a:p>
            <a:r>
              <a:rPr lang="en-US" dirty="0"/>
              <a:t>348</a:t>
            </a:r>
          </a:p>
          <a:p>
            <a:r>
              <a:rPr lang="en-US" dirty="0"/>
              <a:t>352</a:t>
            </a:r>
          </a:p>
          <a:p>
            <a:r>
              <a:rPr lang="en-US" dirty="0"/>
              <a:t>363</a:t>
            </a:r>
          </a:p>
          <a:p>
            <a:r>
              <a:rPr lang="en-US" dirty="0"/>
              <a:t>372</a:t>
            </a:r>
          </a:p>
          <a:p>
            <a:r>
              <a:rPr lang="en-US" dirty="0"/>
              <a:t>377</a:t>
            </a:r>
          </a:p>
          <a:p>
            <a:r>
              <a:rPr lang="en-US" dirty="0"/>
              <a:t>385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3)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3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376573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Grandma said, “So you see how the three plants support </a:t>
            </a:r>
            <a:br>
              <a:rPr lang="en-US" sz="1800" dirty="0"/>
            </a:br>
            <a:r>
              <a:rPr lang="en-US" sz="1800" dirty="0"/>
              <a:t>each other, just as three </a:t>
            </a:r>
            <a:r>
              <a:rPr lang="en-US" sz="1800" b="1" dirty="0"/>
              <a:t>human</a:t>
            </a:r>
            <a:r>
              <a:rPr lang="en-US" sz="1800" dirty="0"/>
              <a:t> sisters would.”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the </a:t>
            </a:r>
            <a:r>
              <a:rPr lang="en-US" sz="1800" b="1" dirty="0"/>
              <a:t>vegetables</a:t>
            </a:r>
            <a:r>
              <a:rPr lang="en-US" sz="1800" dirty="0"/>
              <a:t> had fully grown, Winona and </a:t>
            </a:r>
            <a:br>
              <a:rPr lang="en-US" sz="1800" dirty="0"/>
            </a:br>
            <a:r>
              <a:rPr lang="en-US" sz="1800" dirty="0"/>
              <a:t>Grandma gave their thanks for the corn, beans, and squash </a:t>
            </a:r>
            <a:br>
              <a:rPr lang="en-US" sz="1800" dirty="0"/>
            </a:br>
            <a:r>
              <a:rPr lang="en-US" sz="1800" dirty="0"/>
              <a:t>before harvesting them. “Now we will save seeds,” Grandma </a:t>
            </a:r>
            <a:br>
              <a:rPr lang="en-US" sz="1800" dirty="0"/>
            </a:br>
            <a:r>
              <a:rPr lang="en-US" sz="1800" dirty="0"/>
              <a:t>said. She showed Winona how to save the best seeds from </a:t>
            </a:r>
            <a:br>
              <a:rPr lang="en-US" sz="1800" dirty="0"/>
            </a:br>
            <a:r>
              <a:rPr lang="en-US" sz="1800" dirty="0"/>
              <a:t>each plant. Together, they cleaned the seeds.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Winona held the seeds in her hands. Grandma explained, </a:t>
            </a:r>
            <a:br>
              <a:rPr lang="en-US" sz="1800" dirty="0"/>
            </a:br>
            <a:r>
              <a:rPr lang="en-US" sz="1800" dirty="0"/>
              <a:t>“The seeds connect us to the past. Now that you know how to </a:t>
            </a:r>
            <a:br>
              <a:rPr lang="en-US" sz="1800" dirty="0"/>
            </a:br>
            <a:r>
              <a:rPr lang="en-US" sz="1800" dirty="0"/>
              <a:t>care for and plant the seeds, they connect us to the </a:t>
            </a:r>
            <a:r>
              <a:rPr lang="en-US" sz="1800" b="1" dirty="0"/>
              <a:t>future,</a:t>
            </a:r>
            <a:r>
              <a:rPr lang="en-US" sz="1800" dirty="0"/>
              <a:t> too.”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394</a:t>
            </a:r>
          </a:p>
          <a:p>
            <a:r>
              <a:rPr lang="en-US" dirty="0"/>
              <a:t>404</a:t>
            </a:r>
          </a:p>
          <a:p>
            <a:r>
              <a:rPr lang="en-US" dirty="0"/>
              <a:t>412</a:t>
            </a:r>
          </a:p>
          <a:p>
            <a:r>
              <a:rPr lang="en-US" dirty="0"/>
              <a:t>420</a:t>
            </a:r>
          </a:p>
          <a:p>
            <a:r>
              <a:rPr lang="en-US" dirty="0"/>
              <a:t>430</a:t>
            </a:r>
          </a:p>
          <a:p>
            <a:r>
              <a:rPr lang="en-US" dirty="0"/>
              <a:t>439</a:t>
            </a:r>
          </a:p>
          <a:p>
            <a:r>
              <a:rPr lang="en-US" dirty="0"/>
              <a:t>450</a:t>
            </a:r>
          </a:p>
          <a:p>
            <a:r>
              <a:rPr lang="en-US" dirty="0"/>
              <a:t>457</a:t>
            </a:r>
          </a:p>
          <a:p>
            <a:r>
              <a:rPr lang="en-US" dirty="0"/>
              <a:t>466</a:t>
            </a:r>
          </a:p>
          <a:p>
            <a:r>
              <a:rPr lang="en-US" dirty="0"/>
              <a:t>479</a:t>
            </a:r>
          </a:p>
          <a:p>
            <a:r>
              <a:rPr lang="en-US" dirty="0"/>
              <a:t>492</a:t>
            </a:r>
          </a:p>
        </p:txBody>
      </p:sp>
    </p:spTree>
    <p:extLst>
      <p:ext uri="{BB962C8B-B14F-4D97-AF65-F5344CB8AC3E}">
        <p14:creationId xmlns:p14="http://schemas.microsoft.com/office/powerpoint/2010/main" val="776923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are the three plants like three human sisters?</a:t>
            </a:r>
          </a:p>
          <a:p>
            <a:pPr marL="0" indent="0">
              <a:buNone/>
            </a:pPr>
            <a:r>
              <a:rPr lang="en-US" dirty="0"/>
              <a:t>	 The three plants are like three human sisters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1" name="Picture 10" descr="Winona and Grandma are kneeling on the ground and planting.&#10;">
            <a:extLst>
              <a:ext uri="{FF2B5EF4-FFF2-40B4-BE49-F238E27FC236}">
                <a16:creationId xmlns:a16="http://schemas.microsoft.com/office/drawing/2014/main" id="{FB7E31A1-686D-4A1E-940B-444E7B3652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420" y="2509746"/>
            <a:ext cx="2924583" cy="290553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13" descr="Winona and Grandma are standing in the piece of land for planting. Grandma is carrying two ears of corn with a smile on her face.&#10;">
            <a:extLst>
              <a:ext uri="{FF2B5EF4-FFF2-40B4-BE49-F238E27FC236}">
                <a16:creationId xmlns:a16="http://schemas.microsoft.com/office/drawing/2014/main" id="{97218E85-8492-4A83-96D3-4C97C43183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5099" y="2509746"/>
            <a:ext cx="2915057" cy="292458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15" descr="Winona is speaking to someone. She looks happy.&#10;">
            <a:extLst>
              <a:ext uri="{FF2B5EF4-FFF2-40B4-BE49-F238E27FC236}">
                <a16:creationId xmlns:a16="http://schemas.microsoft.com/office/drawing/2014/main" id="{69D321FA-49A6-47EE-9C10-1DBC8CB194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30356" y="2598356"/>
            <a:ext cx="2905530" cy="291505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7" y="1789805"/>
            <a:ext cx="11079169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0246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495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the people in this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people in this story are 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 did Winona and Grandma have?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problem they had was 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015296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news did Winona tell Grandma that would solve their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Winona told Grandma they could 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kinds of seeds did Grandma want to plant?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Grandma wanted to plant 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6237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Winona and Grandma plant in the center of each dirt mound?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planted 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Winona and Grandma plant around each corn plant?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planted 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Winona and Grandma plant around each dirt mound?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planted 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770179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1044238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usual sound. Read the word. If it isn’t a real word, </a:t>
            </a:r>
            <a:br>
              <a:rPr lang="en-US" dirty="0"/>
            </a:br>
            <a:r>
              <a:rPr lang="en-US" dirty="0"/>
              <a:t>try the other sound.</a:t>
            </a:r>
          </a:p>
          <a:p>
            <a:pPr lvl="1" defTabSz="457200"/>
            <a:r>
              <a:rPr lang="en-US" dirty="0"/>
              <a:t>d</a:t>
            </a:r>
            <a:r>
              <a:rPr lang="en-US" u="sng" dirty="0"/>
              <a:t>ow</a:t>
            </a:r>
            <a:r>
              <a:rPr lang="en-US" dirty="0"/>
              <a:t>n		cr</a:t>
            </a:r>
            <a:r>
              <a:rPr lang="en-US" u="sng" dirty="0"/>
              <a:t>ow</a:t>
            </a:r>
            <a:r>
              <a:rPr lang="en-US" dirty="0"/>
              <a:t>		kn</a:t>
            </a:r>
            <a:r>
              <a:rPr lang="en-US" u="sng" dirty="0"/>
              <a:t>ow</a:t>
            </a:r>
          </a:p>
          <a:p>
            <a:pPr lvl="1" defTabSz="457200"/>
            <a:r>
              <a:rPr lang="en-US" dirty="0"/>
              <a:t>cr</a:t>
            </a:r>
            <a:r>
              <a:rPr lang="en-US" u="sng" dirty="0"/>
              <a:t>ow</a:t>
            </a:r>
            <a:r>
              <a:rPr lang="en-US" dirty="0"/>
              <a:t>n		t</a:t>
            </a:r>
            <a:r>
              <a:rPr lang="en-US" u="sng" dirty="0"/>
              <a:t>ow</a:t>
            </a:r>
            <a:r>
              <a:rPr lang="en-US" dirty="0"/>
              <a:t>n		</a:t>
            </a:r>
            <a:r>
              <a:rPr lang="en-US" u="sng" dirty="0"/>
              <a:t>ow</a:t>
            </a:r>
            <a:r>
              <a:rPr lang="en-US" dirty="0"/>
              <a:t>ls</a:t>
            </a:r>
          </a:p>
          <a:p>
            <a:pPr lvl="1" defTabSz="457200"/>
            <a:r>
              <a:rPr lang="en-US" dirty="0"/>
              <a:t>grow		fowl		known</a:t>
            </a:r>
          </a:p>
          <a:p>
            <a:pPr lvl="1" defTabSz="457200"/>
            <a:r>
              <a:rPr lang="en-US" dirty="0"/>
              <a:t>gown		glow		grown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the three plants like three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human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sisters?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three plants are like three human sisters because 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6BC9229C-833A-BE74-CF1A-81C41AC4FF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79" y="810567"/>
            <a:ext cx="10661282" cy="88058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each list. Cross out the word or word pair </a:t>
            </a:r>
            <a:br>
              <a:rPr lang="en-US" dirty="0"/>
            </a:br>
            <a:r>
              <a:rPr lang="en-US" dirty="0"/>
              <a:t>that does not belong in each list.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rowboat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seaplane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knockout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stagecoach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2E8D68-AF3D-1F51-E178-8E5DC0526212}"/>
              </a:ext>
            </a:extLst>
          </p:cNvPr>
          <p:cNvSpPr txBox="1"/>
          <p:nvPr/>
        </p:nvSpPr>
        <p:spPr>
          <a:xfrm>
            <a:off x="7620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townhouse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penthouse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nightgown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apartment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33EBE6-AEDF-855C-6CD3-625393CC17A1}"/>
              </a:ext>
            </a:extLst>
          </p:cNvPr>
          <p:cNvSpPr txBox="1"/>
          <p:nvPr/>
        </p:nvSpPr>
        <p:spPr>
          <a:xfrm>
            <a:off x="7620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jacket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gateway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knee socks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nightgown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718A5D-C77E-6FDB-FBDF-60926BB572F9}"/>
              </a:ext>
            </a:extLst>
          </p:cNvPr>
          <p:cNvSpPr txBox="1"/>
          <p:nvPr/>
        </p:nvSpPr>
        <p:spPr>
          <a:xfrm>
            <a:off x="38608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snowplow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snowdrift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showtime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snowbank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C2B68C-9D15-6877-C321-7B9F136B9B75}"/>
              </a:ext>
            </a:extLst>
          </p:cNvPr>
          <p:cNvSpPr txBox="1"/>
          <p:nvPr/>
        </p:nvSpPr>
        <p:spPr>
          <a:xfrm>
            <a:off x="38608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window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gentleman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backyard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driveway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CA5DB0-0954-95BD-1B1D-5B0467A1CA6E}"/>
              </a:ext>
            </a:extLst>
          </p:cNvPr>
          <p:cNvSpPr txBox="1"/>
          <p:nvPr/>
        </p:nvSpPr>
        <p:spPr>
          <a:xfrm>
            <a:off x="38608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pillowcase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blanket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sheets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fellowship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10140A-4067-13D2-BDB7-F48FC27682E4}"/>
              </a:ext>
            </a:extLst>
          </p:cNvPr>
          <p:cNvSpPr txBox="1"/>
          <p:nvPr/>
        </p:nvSpPr>
        <p:spPr>
          <a:xfrm>
            <a:off x="69596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grown-up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teenager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toddler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sundown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57E528-AFCA-BF19-48AA-773C0EE66AC6}"/>
              </a:ext>
            </a:extLst>
          </p:cNvPr>
          <p:cNvSpPr txBox="1"/>
          <p:nvPr/>
        </p:nvSpPr>
        <p:spPr>
          <a:xfrm>
            <a:off x="69596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sunflower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rowboat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cactus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grapevine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A69C2B-B111-9F4B-4BBF-BEDE43953826}"/>
              </a:ext>
            </a:extLst>
          </p:cNvPr>
          <p:cNvSpPr txBox="1"/>
          <p:nvPr/>
        </p:nvSpPr>
        <p:spPr>
          <a:xfrm>
            <a:off x="69596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marshmallow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hamburger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paintbrush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cabbage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07EF043-723D-3667-154D-F37C180D9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936240" y="1889760"/>
            <a:ext cx="0" cy="45502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362143-FC34-1E2D-53F1-9537C299A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1889760"/>
            <a:ext cx="0" cy="45502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67532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890684"/>
            <a:ext cx="10839451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8" y="1468841"/>
            <a:ext cx="8086355" cy="83394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egg was very pale. In fact, it was the ________</a:t>
            </a:r>
          </a:p>
          <a:p>
            <a:pPr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egg in the carton.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9319840" y="1445015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palest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longest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8" y="2455757"/>
            <a:ext cx="808635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Kendra saw an owl in the distant trees. She could see the owl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9319840" y="2442915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gently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clearly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1999" y="3466125"/>
            <a:ext cx="8086354" cy="8583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Putting the bike together was hard. It was a ________</a:t>
            </a:r>
          </a:p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for Tarik to put the bike together.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41A090-B492-FA8F-77B9-A38979D6D769}"/>
              </a:ext>
            </a:extLst>
          </p:cNvPr>
          <p:cNvSpPr txBox="1">
            <a:spLocks/>
          </p:cNvSpPr>
          <p:nvPr/>
        </p:nvSpPr>
        <p:spPr>
          <a:xfrm>
            <a:off x="9319840" y="3445869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struggle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needle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07AEC3-D53E-4603-9376-9D74E8CBC880}"/>
              </a:ext>
            </a:extLst>
          </p:cNvPr>
          <p:cNvSpPr txBox="1"/>
          <p:nvPr/>
        </p:nvSpPr>
        <p:spPr>
          <a:xfrm>
            <a:off x="685798" y="4488977"/>
            <a:ext cx="8086354" cy="8583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Every day, the last train left at 9:00. It was the ________</a:t>
            </a:r>
          </a:p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train of the day.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10699818-ADBD-433A-BB27-F1B445CF28C2}"/>
              </a:ext>
            </a:extLst>
          </p:cNvPr>
          <p:cNvSpPr txBox="1">
            <a:spLocks/>
          </p:cNvSpPr>
          <p:nvPr/>
        </p:nvSpPr>
        <p:spPr>
          <a:xfrm>
            <a:off x="9319840" y="4468721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mental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final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0BBDDC-D4C5-48FA-8409-78613D65B4A3}"/>
              </a:ext>
            </a:extLst>
          </p:cNvPr>
          <p:cNvSpPr txBox="1"/>
          <p:nvPr/>
        </p:nvSpPr>
        <p:spPr>
          <a:xfrm>
            <a:off x="685798" y="5513968"/>
            <a:ext cx="8086354" cy="8583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Many people came to the yard sale. ________ people</a:t>
            </a:r>
          </a:p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came to the sale.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14B54E39-1A11-42B2-9ACE-A3D455DEF0CD}"/>
              </a:ext>
            </a:extLst>
          </p:cNvPr>
          <p:cNvSpPr txBox="1">
            <a:spLocks/>
          </p:cNvSpPr>
          <p:nvPr/>
        </p:nvSpPr>
        <p:spPr>
          <a:xfrm>
            <a:off x="9319840" y="5493712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Numerous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Nervous</a:t>
            </a:r>
          </a:p>
        </p:txBody>
      </p:sp>
    </p:spTree>
    <p:extLst>
      <p:ext uri="{BB962C8B-B14F-4D97-AF65-F5344CB8AC3E}">
        <p14:creationId xmlns:p14="http://schemas.microsoft.com/office/powerpoint/2010/main" val="4219583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fowl</a:t>
            </a:r>
          </a:p>
          <a:p>
            <a:r>
              <a:rPr lang="en-US" dirty="0"/>
              <a:t>owl</a:t>
            </a:r>
          </a:p>
          <a:p>
            <a:r>
              <a:rPr lang="en-US" dirty="0"/>
              <a:t>howl</a:t>
            </a:r>
          </a:p>
          <a:p>
            <a:r>
              <a:rPr lang="en-US" dirty="0"/>
              <a:t>growl</a:t>
            </a:r>
          </a:p>
          <a:p>
            <a:r>
              <a:rPr lang="en-US" dirty="0"/>
              <a:t>prowl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gown</a:t>
            </a:r>
          </a:p>
          <a:p>
            <a:r>
              <a:rPr lang="en-US" dirty="0"/>
              <a:t>clown</a:t>
            </a:r>
          </a:p>
          <a:p>
            <a:r>
              <a:rPr lang="en-US" dirty="0"/>
              <a:t>brown</a:t>
            </a:r>
          </a:p>
          <a:p>
            <a:r>
              <a:rPr lang="en-US" dirty="0"/>
              <a:t>drown</a:t>
            </a:r>
          </a:p>
          <a:p>
            <a:r>
              <a:rPr lang="en-US" dirty="0"/>
              <a:t>crown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row</a:t>
            </a:r>
          </a:p>
          <a:p>
            <a:r>
              <a:rPr lang="en-US" dirty="0"/>
              <a:t>slow</a:t>
            </a:r>
          </a:p>
          <a:p>
            <a:r>
              <a:rPr lang="en-US" dirty="0"/>
              <a:t>blow</a:t>
            </a:r>
          </a:p>
          <a:p>
            <a:r>
              <a:rPr lang="en-US" dirty="0"/>
              <a:t>show</a:t>
            </a:r>
          </a:p>
          <a:p>
            <a:r>
              <a:rPr lang="en-US" dirty="0"/>
              <a:t>grow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window		rowboat		nightgown		penthouse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outgrown		sunflower		pillowcase		ancestors</a:t>
            </a:r>
          </a:p>
          <a:p>
            <a:pPr>
              <a:spcBef>
                <a:spcPts val="2400"/>
              </a:spcBef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3395" y="1970807"/>
            <a:ext cx="40332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06716" y="1982724"/>
            <a:ext cx="53749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97047" y="1980639"/>
            <a:ext cx="45928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56339" y="1987488"/>
            <a:ext cx="58870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77256" y="1980639"/>
            <a:ext cx="57456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55001" y="1985900"/>
            <a:ext cx="69373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63827" y="1980639"/>
            <a:ext cx="57456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8397" y="1987488"/>
            <a:ext cx="72898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0702" y="2678606"/>
            <a:ext cx="40332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04023" y="2696024"/>
            <a:ext cx="72898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97047" y="2673746"/>
            <a:ext cx="46754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60727" y="2680481"/>
            <a:ext cx="52434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8" name="Freeform 16">
            <a:extLst>
              <a:ext uri="{FF2B5EF4-FFF2-40B4-BE49-F238E27FC236}">
                <a16:creationId xmlns:a16="http://schemas.microsoft.com/office/drawing/2014/main" id="{3A60C71C-24CE-46D7-9F1B-BF2188C5E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85071" y="2693514"/>
            <a:ext cx="20123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23139" y="2696871"/>
            <a:ext cx="30330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26440" y="2704858"/>
            <a:ext cx="43209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21">
            <a:extLst>
              <a:ext uri="{FF2B5EF4-FFF2-40B4-BE49-F238E27FC236}">
                <a16:creationId xmlns:a16="http://schemas.microsoft.com/office/drawing/2014/main" id="{60851AD5-384F-432F-A0A6-F537EABA21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8533" y="2719826"/>
            <a:ext cx="53234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63827" y="2710408"/>
            <a:ext cx="3446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08444" y="2720682"/>
            <a:ext cx="43228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 21">
            <a:extLst>
              <a:ext uri="{FF2B5EF4-FFF2-40B4-BE49-F238E27FC236}">
                <a16:creationId xmlns:a16="http://schemas.microsoft.com/office/drawing/2014/main" id="{72C2FAD0-BC14-48CB-B42D-B560D5B8C3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40724" y="2736831"/>
            <a:ext cx="56263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715797"/>
              </p:ext>
            </p:extLst>
          </p:nvPr>
        </p:nvGraphicFramePr>
        <p:xfrm>
          <a:off x="1275505" y="3793515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fin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al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in-  un-  con-  de-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ous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  -less  -le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pre</a:t>
            </a:r>
            <a:r>
              <a:rPr lang="en-US" dirty="0"/>
              <a:t>flight		</a:t>
            </a:r>
            <a:r>
              <a:rPr lang="en-US" u="sng" dirty="0"/>
              <a:t>pro</a:t>
            </a:r>
            <a:r>
              <a:rPr lang="en-US" dirty="0"/>
              <a:t>pose		</a:t>
            </a:r>
            <a:r>
              <a:rPr lang="en-US" u="sng" dirty="0"/>
              <a:t>a</a:t>
            </a:r>
            <a:r>
              <a:rPr lang="en-US" dirty="0"/>
              <a:t>mend		</a:t>
            </a:r>
            <a:r>
              <a:rPr lang="en-US" u="sng" dirty="0"/>
              <a:t>de</a:t>
            </a:r>
            <a:r>
              <a:rPr lang="en-US" dirty="0"/>
              <a:t>rail		</a:t>
            </a:r>
            <a:r>
              <a:rPr lang="en-US" u="sng" dirty="0"/>
              <a:t>ex</a:t>
            </a:r>
            <a:r>
              <a:rPr lang="en-US" dirty="0"/>
              <a:t>cite		</a:t>
            </a:r>
            <a:r>
              <a:rPr lang="en-US" u="sng" dirty="0"/>
              <a:t>a</a:t>
            </a:r>
            <a:r>
              <a:rPr lang="en-US" dirty="0"/>
              <a:t>new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hospit</a:t>
            </a:r>
            <a:r>
              <a:rPr lang="en-US" u="sng" dirty="0"/>
              <a:t>al</a:t>
            </a:r>
            <a:r>
              <a:rPr lang="en-US" dirty="0"/>
              <a:t>		pal</a:t>
            </a:r>
            <a:r>
              <a:rPr lang="en-US" u="sng" dirty="0"/>
              <a:t>est</a:t>
            </a:r>
            <a:r>
              <a:rPr lang="en-US" dirty="0"/>
              <a:t>		func</a:t>
            </a:r>
            <a:r>
              <a:rPr lang="en-US" u="sng" dirty="0"/>
              <a:t>tion</a:t>
            </a:r>
            <a:r>
              <a:rPr lang="en-US" dirty="0"/>
              <a:t>		strugg</a:t>
            </a:r>
            <a:r>
              <a:rPr lang="en-US" u="sng" dirty="0"/>
              <a:t>le</a:t>
            </a:r>
            <a:r>
              <a:rPr lang="en-US" dirty="0"/>
              <a:t>		clear</a:t>
            </a:r>
            <a:r>
              <a:rPr lang="en-US" u="sng" dirty="0"/>
              <a:t>ly</a:t>
            </a:r>
            <a:r>
              <a:rPr lang="en-US" dirty="0"/>
              <a:t>		ment</a:t>
            </a:r>
            <a:r>
              <a:rPr lang="en-US" u="sng" dirty="0"/>
              <a:t>al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ex</a:t>
            </a:r>
            <a:r>
              <a:rPr lang="en-US" dirty="0"/>
              <a:t>cite</a:t>
            </a:r>
            <a:r>
              <a:rPr lang="en-US" u="sng" dirty="0"/>
              <a:t>ment</a:t>
            </a:r>
            <a:r>
              <a:rPr lang="en-US" dirty="0"/>
              <a:t>		</a:t>
            </a:r>
            <a:r>
              <a:rPr lang="en-US" u="sng" dirty="0"/>
              <a:t>un</a:t>
            </a:r>
            <a:r>
              <a:rPr lang="en-US" dirty="0"/>
              <a:t>usu</a:t>
            </a:r>
            <a:r>
              <a:rPr lang="en-US" u="sng" dirty="0"/>
              <a:t>al</a:t>
            </a:r>
            <a:r>
              <a:rPr lang="en-US" dirty="0"/>
              <a:t>		</a:t>
            </a:r>
            <a:r>
              <a:rPr lang="en-US" u="sng" dirty="0"/>
              <a:t>pro</a:t>
            </a:r>
            <a:r>
              <a:rPr lang="en-US" dirty="0"/>
              <a:t>vi</a:t>
            </a:r>
            <a:r>
              <a:rPr lang="en-US" u="sng" dirty="0"/>
              <a:t>sion</a:t>
            </a:r>
            <a:r>
              <a:rPr lang="en-US" dirty="0"/>
              <a:t>		</a:t>
            </a:r>
            <a:r>
              <a:rPr lang="en-US" u="sng" dirty="0"/>
              <a:t>ex</a:t>
            </a:r>
            <a:r>
              <a:rPr lang="en-US" dirty="0"/>
              <a:t>act</a:t>
            </a:r>
            <a:r>
              <a:rPr lang="en-US" u="sng" dirty="0"/>
              <a:t>ness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some</a:t>
            </a:r>
            <a:r>
              <a:rPr lang="en-US" b="1" dirty="0"/>
              <a:t>		somehow		somewhere		sometime		someday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because	another	most	learn	sure	only	every	through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 lvl="1"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Somehow this powder smells like fresh roses.</a:t>
            </a:r>
          </a:p>
          <a:p>
            <a:pPr lvl="1" defTabSz="457200"/>
            <a:r>
              <a:rPr lang="en-US" dirty="0"/>
              <a:t>Yosef will go through town to meet his friend at the boot shop.</a:t>
            </a:r>
          </a:p>
          <a:p>
            <a:pPr lvl="1" defTabSz="457200"/>
            <a:r>
              <a:rPr lang="en-US" dirty="0"/>
              <a:t>The little girl has outgrown every nightgown and needs </a:t>
            </a:r>
            <a:br>
              <a:rPr lang="en-US" dirty="0"/>
            </a:br>
            <a:r>
              <a:rPr lang="en-US" dirty="0"/>
              <a:t>bigger ones now.</a:t>
            </a:r>
          </a:p>
          <a:p>
            <a:pPr lvl="1" defTabSz="457200"/>
            <a:r>
              <a:rPr lang="en-US" dirty="0"/>
              <a:t>We thought the power would go out in town because of the </a:t>
            </a:r>
            <a:br>
              <a:rPr lang="en-US" dirty="0"/>
            </a:br>
            <a:r>
              <a:rPr lang="en-US" dirty="0"/>
              <a:t>big storm.</a:t>
            </a:r>
          </a:p>
          <a:p>
            <a:pPr lvl="1" defTabSz="457200"/>
            <a:r>
              <a:rPr lang="en-US" dirty="0"/>
              <a:t>Winona said, “I am sure we can find sunflowers growing </a:t>
            </a:r>
            <a:br>
              <a:rPr lang="en-US" dirty="0"/>
            </a:br>
            <a:r>
              <a:rPr lang="en-US" dirty="0"/>
              <a:t>somewhere!”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248.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2057114"/>
            <a:ext cx="6528546" cy="738649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The Three Sisters Garden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792353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3142784"/>
            <a:ext cx="6763651" cy="161359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 tradition is a way of doing something that has been </a:t>
            </a:r>
            <a:br>
              <a:rPr lang="en-US" sz="1600" dirty="0"/>
            </a:br>
            <a:r>
              <a:rPr lang="en-US" sz="1600" dirty="0"/>
              <a:t>around for a long time. Traditions are passed down from generation to </a:t>
            </a:r>
            <a:br>
              <a:rPr lang="en-US" sz="1600" dirty="0"/>
            </a:br>
            <a:r>
              <a:rPr lang="en-US" sz="1600" dirty="0"/>
              <a:t>generation—for example, from grandparents to parents to children. Let’s </a:t>
            </a:r>
            <a:br>
              <a:rPr lang="en-US" sz="1600" dirty="0"/>
            </a:br>
            <a:r>
              <a:rPr lang="en-US" sz="1600" dirty="0"/>
              <a:t>see how a community garden provides an opportunity (a chance) for a </a:t>
            </a:r>
            <a:br>
              <a:rPr lang="en-US" sz="1600" dirty="0"/>
            </a:br>
            <a:r>
              <a:rPr lang="en-US" sz="1600" dirty="0"/>
              <a:t>girl named Winona to learn about a Native American tradition from her </a:t>
            </a:r>
            <a:br>
              <a:rPr lang="en-US" sz="1600" dirty="0"/>
            </a:br>
            <a:r>
              <a:rPr lang="en-US" sz="1600" dirty="0"/>
              <a:t>grandmother.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756374"/>
            <a:ext cx="6763651" cy="165395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Recently, Winona’s family </a:t>
            </a:r>
            <a:r>
              <a:rPr lang="en-US" sz="1800" b="1" dirty="0"/>
              <a:t>moved</a:t>
            </a:r>
            <a:r>
              <a:rPr lang="en-US" sz="1800" dirty="0"/>
              <a:t> from a rural town to a </a:t>
            </a:r>
            <a:br>
              <a:rPr lang="en-US" sz="1800" dirty="0"/>
            </a:br>
            <a:r>
              <a:rPr lang="en-US" sz="1800" dirty="0"/>
              <a:t>townhouse in the city. Many things were different in the city. The </a:t>
            </a:r>
            <a:br>
              <a:rPr lang="en-US" sz="1800" dirty="0"/>
            </a:br>
            <a:r>
              <a:rPr lang="en-US" sz="1800" dirty="0"/>
              <a:t>family no longer had a yard or a big garden to grow food. The </a:t>
            </a:r>
            <a:br>
              <a:rPr lang="en-US" sz="1800" dirty="0"/>
            </a:br>
            <a:r>
              <a:rPr lang="en-US" sz="1800" dirty="0"/>
              <a:t>gardener in the family, Grandma, put her three jars of seeds in </a:t>
            </a:r>
            <a:br>
              <a:rPr lang="en-US" sz="1800" dirty="0"/>
            </a:br>
            <a:r>
              <a:rPr lang="en-US" sz="1800" dirty="0"/>
              <a:t>the closet for safekeeping. She hoped one day to plant her </a:t>
            </a:r>
            <a:r>
              <a:rPr lang="en-US" sz="1800" b="1" dirty="0"/>
              <a:t>special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758144"/>
            <a:ext cx="598579" cy="1653950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22</a:t>
            </a:r>
          </a:p>
          <a:p>
            <a:r>
              <a:rPr lang="en-US" dirty="0"/>
              <a:t>36</a:t>
            </a:r>
          </a:p>
          <a:p>
            <a:r>
              <a:rPr lang="en-US" dirty="0"/>
              <a:t>48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893110" cy="3765732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seeds. In the meantime, Grandma grew flowers in pots on a long </a:t>
            </a:r>
            <a:br>
              <a:rPr lang="en-US" sz="1800" dirty="0"/>
            </a:br>
            <a:r>
              <a:rPr lang="en-US" sz="1800" dirty="0"/>
              <a:t>shelf by a window.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One day, Winona learned that there were garden plots </a:t>
            </a:r>
            <a:br>
              <a:rPr lang="en-US" sz="1800" dirty="0"/>
            </a:br>
            <a:r>
              <a:rPr lang="en-US" sz="1800" dirty="0"/>
              <a:t>for rent in a city garden just down the street. She ran home </a:t>
            </a:r>
            <a:br>
              <a:rPr lang="en-US" sz="1800" dirty="0"/>
            </a:br>
            <a:r>
              <a:rPr lang="en-US" sz="1800" dirty="0"/>
              <a:t>to tell Grandma the news. “Grandma, Grandma,” Winona </a:t>
            </a:r>
            <a:br>
              <a:rPr lang="en-US" sz="1800" dirty="0"/>
            </a:br>
            <a:r>
              <a:rPr lang="en-US" sz="1800" dirty="0"/>
              <a:t>shouted with excitement. “We can have a garden. We can </a:t>
            </a:r>
            <a:br>
              <a:rPr lang="en-US" sz="1800" dirty="0"/>
            </a:br>
            <a:r>
              <a:rPr lang="en-US" sz="1800" dirty="0"/>
              <a:t>rent a garden plot in the city garden that is two blocks away. </a:t>
            </a:r>
            <a:br>
              <a:rPr lang="en-US" sz="1800" dirty="0"/>
            </a:br>
            <a:r>
              <a:rPr lang="en-US" sz="1800" dirty="0"/>
              <a:t>You will get to plant your seeds!”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“They are not my seeds, they are our seeds, Winona, a </a:t>
            </a:r>
            <a:br>
              <a:rPr lang="en-US" sz="1800" dirty="0"/>
            </a:br>
            <a:r>
              <a:rPr lang="en-US" sz="1800" dirty="0"/>
              <a:t>gift passed down from our ancestors. Now is a good time to </a:t>
            </a:r>
            <a:br>
              <a:rPr lang="en-US" sz="1800" dirty="0"/>
            </a:br>
            <a:r>
              <a:rPr lang="en-US" sz="1800" dirty="0"/>
              <a:t>plant them,” Grandma suggested. “We will plant the three </a:t>
            </a:r>
            <a:br>
              <a:rPr lang="en-US" sz="1800" dirty="0"/>
            </a:br>
            <a:r>
              <a:rPr lang="en-US" sz="1800" dirty="0"/>
              <a:t>sisters—corn, beans, and </a:t>
            </a:r>
            <a:r>
              <a:rPr lang="en-US" sz="1800" b="1" dirty="0"/>
              <a:t>squash.”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“Why are they called the three sisters?” asked Winona.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“You will see,” Grandma said.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60</a:t>
            </a:r>
          </a:p>
          <a:p>
            <a:r>
              <a:rPr lang="en-US" dirty="0"/>
              <a:t>72</a:t>
            </a:r>
          </a:p>
          <a:p>
            <a:r>
              <a:rPr lang="en-US" dirty="0"/>
              <a:t>76</a:t>
            </a:r>
          </a:p>
          <a:p>
            <a:r>
              <a:rPr lang="en-US" dirty="0"/>
              <a:t>85</a:t>
            </a:r>
          </a:p>
          <a:p>
            <a:r>
              <a:rPr lang="en-US" dirty="0"/>
              <a:t>98</a:t>
            </a:r>
          </a:p>
          <a:p>
            <a:r>
              <a:rPr lang="en-US" dirty="0"/>
              <a:t>106</a:t>
            </a:r>
          </a:p>
          <a:p>
            <a:r>
              <a:rPr lang="en-US" dirty="0"/>
              <a:t>116</a:t>
            </a:r>
          </a:p>
          <a:p>
            <a:r>
              <a:rPr lang="en-US" dirty="0"/>
              <a:t>129</a:t>
            </a:r>
          </a:p>
          <a:p>
            <a:r>
              <a:rPr lang="en-US" dirty="0"/>
              <a:t>136</a:t>
            </a:r>
          </a:p>
          <a:p>
            <a:r>
              <a:rPr lang="en-US" dirty="0"/>
              <a:t>147</a:t>
            </a:r>
          </a:p>
          <a:p>
            <a:r>
              <a:rPr lang="en-US" dirty="0"/>
              <a:t>159</a:t>
            </a:r>
          </a:p>
          <a:p>
            <a:r>
              <a:rPr lang="en-US" dirty="0"/>
              <a:t>168</a:t>
            </a:r>
          </a:p>
          <a:p>
            <a:r>
              <a:rPr lang="en-US" dirty="0"/>
              <a:t>173</a:t>
            </a:r>
          </a:p>
          <a:p>
            <a:r>
              <a:rPr lang="en-US" dirty="0"/>
              <a:t>182</a:t>
            </a:r>
          </a:p>
        </p:txBody>
      </p:sp>
    </p:spTree>
    <p:extLst>
      <p:ext uri="{BB962C8B-B14F-4D97-AF65-F5344CB8AC3E}">
        <p14:creationId xmlns:p14="http://schemas.microsoft.com/office/powerpoint/2010/main" val="3472686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CFAE569-187D-4E10-8761-0152F071ED3F}"/>
</file>

<file path=docProps/app.xml><?xml version="1.0" encoding="utf-8"?>
<Properties xmlns="http://schemas.openxmlformats.org/officeDocument/2006/extended-properties" xmlns:vt="http://schemas.openxmlformats.org/officeDocument/2006/docPropsVTypes">
  <TotalTime>69739</TotalTime>
  <Words>2033</Words>
  <Application>Microsoft Macintosh PowerPoint</Application>
  <PresentationFormat>Widescreen</PresentationFormat>
  <Paragraphs>297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Comprehension Questions Part 2 </vt:lpstr>
      <vt:lpstr>Decodable Narrative Text (Part 3) </vt:lpstr>
      <vt:lpstr>Decodable Narrative Text (Part 3) — cont’d</vt:lpstr>
      <vt:lpstr>Comprehension Questions Part 3 </vt:lpstr>
      <vt:lpstr>Picture Match</vt:lpstr>
      <vt:lpstr>Independent Practice (K) Part 1</vt:lpstr>
      <vt:lpstr>Independent Practice (K) Part 1 — cont’d</vt:lpstr>
      <vt:lpstr>Independent Practice (K) Part 2</vt:lpstr>
      <vt:lpstr>Independent Practice (K) Part 3</vt:lpstr>
      <vt:lpstr>Independent Practice (L)</vt:lpstr>
      <vt:lpstr>Independent Practice (M)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7181</cp:revision>
  <dcterms:created xsi:type="dcterms:W3CDTF">2023-03-21T18:49:30Z</dcterms:created>
  <dcterms:modified xsi:type="dcterms:W3CDTF">2024-02-22T13:06:36Z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