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51" r:id="rId16"/>
    <p:sldId id="322" r:id="rId17"/>
    <p:sldId id="328" r:id="rId18"/>
    <p:sldId id="323" r:id="rId19"/>
    <p:sldId id="302" r:id="rId20"/>
    <p:sldId id="303" r:id="rId21"/>
    <p:sldId id="341" r:id="rId22"/>
    <p:sldId id="354" r:id="rId23"/>
    <p:sldId id="307" r:id="rId24"/>
    <p:sldId id="357" r:id="rId25"/>
    <p:sldId id="358" r:id="rId26"/>
    <p:sldId id="36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38" autoAdjust="0"/>
    <p:restoredTop sz="86345"/>
  </p:normalViewPr>
  <p:slideViewPr>
    <p:cSldViewPr snapToGrid="0">
      <p:cViewPr varScale="1">
        <p:scale>
          <a:sx n="148" d="100"/>
          <a:sy n="148" d="100"/>
        </p:scale>
        <p:origin x="1360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kn</a:t>
            </a:r>
            <a:r>
              <a:rPr lang="fr-FR" dirty="0"/>
              <a:t>		ai		</a:t>
            </a:r>
            <a:r>
              <a:rPr lang="fr-FR" dirty="0" err="1"/>
              <a:t>qu</a:t>
            </a:r>
            <a:r>
              <a:rPr lang="fr-FR" dirty="0"/>
              <a:t>		</a:t>
            </a:r>
            <a:r>
              <a:rPr lang="fr-FR" dirty="0" err="1"/>
              <a:t>oo</a:t>
            </a:r>
            <a:endParaRPr lang="fr-FR" dirty="0"/>
          </a:p>
          <a:p>
            <a:pPr lvl="1" defTabSz="457200"/>
            <a:r>
              <a:rPr lang="fr-FR" dirty="0" err="1"/>
              <a:t>ow</a:t>
            </a:r>
            <a:r>
              <a:rPr lang="fr-FR" dirty="0"/>
              <a:t>		ph		au		ou</a:t>
            </a:r>
          </a:p>
          <a:p>
            <a:pPr lvl="1" defTabSz="457200"/>
            <a:r>
              <a:rPr lang="fr-FR" dirty="0"/>
              <a:t>ph		</a:t>
            </a:r>
            <a:r>
              <a:rPr lang="fr-FR" dirty="0" err="1"/>
              <a:t>ur</a:t>
            </a:r>
            <a:r>
              <a:rPr lang="fr-FR" dirty="0"/>
              <a:t>		</a:t>
            </a:r>
            <a:r>
              <a:rPr lang="fr-FR" dirty="0" err="1"/>
              <a:t>wr</a:t>
            </a:r>
            <a:r>
              <a:rPr lang="fr-FR" dirty="0"/>
              <a:t>		er</a:t>
            </a:r>
          </a:p>
          <a:p>
            <a:pPr lvl="1" defTabSz="457200"/>
            <a:r>
              <a:rPr lang="fr-FR" dirty="0" err="1"/>
              <a:t>oi</a:t>
            </a:r>
            <a:r>
              <a:rPr lang="fr-FR" dirty="0"/>
              <a:t>		</a:t>
            </a:r>
            <a:r>
              <a:rPr lang="fr-FR" dirty="0" err="1"/>
              <a:t>aw</a:t>
            </a:r>
            <a:r>
              <a:rPr lang="fr-FR" dirty="0"/>
              <a:t>		</a:t>
            </a:r>
            <a:r>
              <a:rPr lang="fr-FR" dirty="0" err="1"/>
              <a:t>oy</a:t>
            </a:r>
            <a:r>
              <a:rPr lang="fr-FR" dirty="0"/>
              <a:t>		</a:t>
            </a:r>
            <a:r>
              <a:rPr lang="fr-FR" dirty="0" err="1"/>
              <a:t>qu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thing kids can learn when they start and run a business?</a:t>
            </a:r>
          </a:p>
          <a:p>
            <a:pPr marL="0" indent="0">
              <a:buNone/>
            </a:pPr>
            <a:r>
              <a:rPr lang="en-US" dirty="0"/>
              <a:t>	 One thing kids can learn when they start and run a business is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What should kids learn before starting a business in the state where they live?</a:t>
            </a:r>
          </a:p>
          <a:p>
            <a:pPr marL="0" indent="0">
              <a:buNone/>
            </a:pPr>
            <a:r>
              <a:rPr lang="en-US" dirty="0"/>
              <a:t>	 Before kids start a business in the state where they live, they should learn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8366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 One hard part about starting a business is deciding what </a:t>
            </a:r>
            <a:br>
              <a:rPr lang="en-US" sz="1600" dirty="0"/>
            </a:br>
            <a:r>
              <a:rPr lang="en-US" sz="1600" dirty="0"/>
              <a:t>product to make or what service to offer. It helps to make a list of all the </a:t>
            </a:r>
            <a:br>
              <a:rPr lang="en-US" sz="1600" dirty="0"/>
            </a:br>
            <a:r>
              <a:rPr lang="en-US" sz="1600" dirty="0"/>
              <a:t>possible ideas and then choose the best one.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93901"/>
            <a:ext cx="6528547" cy="378075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 start a business, kids should choose what they like </a:t>
            </a:r>
            <a:br>
              <a:rPr lang="en-US" sz="1800" dirty="0"/>
            </a:br>
            <a:r>
              <a:rPr lang="en-US" sz="1800" dirty="0"/>
              <a:t>to do and know how to do. If kids like animals, they may </a:t>
            </a:r>
            <a:br>
              <a:rPr lang="en-US" sz="1800" dirty="0"/>
            </a:br>
            <a:r>
              <a:rPr lang="en-US" sz="1800" dirty="0"/>
              <a:t>want to start a pet-sitting or dog-walking business. If they </a:t>
            </a:r>
            <a:br>
              <a:rPr lang="en-US" sz="1800" dirty="0"/>
            </a:br>
            <a:r>
              <a:rPr lang="en-US" sz="1800" dirty="0"/>
              <a:t>like children, they may want to start a </a:t>
            </a:r>
            <a:r>
              <a:rPr lang="en-US" sz="1800" b="1" dirty="0"/>
              <a:t>babysitting</a:t>
            </a:r>
            <a:r>
              <a:rPr lang="en-US" sz="1800" dirty="0"/>
              <a:t> business. </a:t>
            </a:r>
            <a:br>
              <a:rPr lang="en-US" sz="1800" dirty="0"/>
            </a:br>
            <a:r>
              <a:rPr lang="en-US" sz="1800" dirty="0"/>
              <a:t>For kids who like to be outside, they may start a yard work </a:t>
            </a:r>
            <a:br>
              <a:rPr lang="en-US" sz="1800" dirty="0"/>
            </a:br>
            <a:r>
              <a:rPr lang="en-US" sz="1800" dirty="0"/>
              <a:t>business. In the summer, the kids can mow lawns and dig </a:t>
            </a:r>
            <a:br>
              <a:rPr lang="en-US" sz="1800" dirty="0"/>
            </a:br>
            <a:r>
              <a:rPr lang="en-US" sz="1800" dirty="0"/>
              <a:t>out weeds. In the fall, they can rake leaves. In the winter, they </a:t>
            </a:r>
            <a:br>
              <a:rPr lang="en-US" sz="1800" dirty="0"/>
            </a:br>
            <a:r>
              <a:rPr lang="en-US" sz="1800" dirty="0"/>
              <a:t>can clean snow from people’s steps, walks, and driveways.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25001"/>
            <a:ext cx="598579" cy="3684302"/>
          </a:xfrm>
        </p:spPr>
        <p:txBody>
          <a:bodyPr>
            <a:noAutofit/>
          </a:bodyPr>
          <a:lstStyle/>
          <a:p>
            <a:r>
              <a:rPr lang="en-US" dirty="0"/>
              <a:t>155</a:t>
            </a:r>
          </a:p>
          <a:p>
            <a:r>
              <a:rPr lang="en-US" dirty="0"/>
              <a:t>165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200</a:t>
            </a:r>
          </a:p>
          <a:p>
            <a:r>
              <a:rPr lang="en-US" dirty="0"/>
              <a:t>213</a:t>
            </a:r>
          </a:p>
          <a:p>
            <a:r>
              <a:rPr lang="en-US" dirty="0"/>
              <a:t>224</a:t>
            </a:r>
          </a:p>
          <a:p>
            <a:r>
              <a:rPr lang="en-US" dirty="0"/>
              <a:t>237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333351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Next, kids need to make a plan. They should think about </a:t>
            </a:r>
            <a:br>
              <a:rPr lang="en-US" sz="1800" dirty="0"/>
            </a:br>
            <a:r>
              <a:rPr lang="en-US" sz="1800" dirty="0"/>
              <a:t>what tools or training they might need. They may also write </a:t>
            </a:r>
            <a:br>
              <a:rPr lang="en-US" sz="1800" dirty="0"/>
            </a:br>
            <a:r>
              <a:rPr lang="en-US" sz="1800" dirty="0"/>
              <a:t>down some goals, such as how long they want to work each </a:t>
            </a:r>
            <a:br>
              <a:rPr lang="en-US" sz="1800" dirty="0"/>
            </a:br>
            <a:r>
              <a:rPr lang="en-US" sz="1800" dirty="0"/>
              <a:t>week and how much money they want to make. Kids also </a:t>
            </a:r>
            <a:br>
              <a:rPr lang="en-US" sz="1800" dirty="0"/>
            </a:br>
            <a:r>
              <a:rPr lang="en-US" sz="1800" dirty="0"/>
              <a:t>need to think about how to get customers for the business. </a:t>
            </a:r>
            <a:br>
              <a:rPr lang="en-US" sz="1800" dirty="0"/>
            </a:br>
            <a:r>
              <a:rPr lang="en-US" sz="1800" dirty="0"/>
              <a:t>They might hand out pamphlets to people, put up ads where </a:t>
            </a:r>
            <a:br>
              <a:rPr lang="en-US" sz="1800" dirty="0"/>
            </a:br>
            <a:r>
              <a:rPr lang="en-US" sz="1800" dirty="0"/>
              <a:t>they live, or put ads online.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52188"/>
            <a:ext cx="598579" cy="3391312"/>
          </a:xfrm>
        </p:spPr>
        <p:txBody>
          <a:bodyPr>
            <a:noAutofit/>
          </a:bodyPr>
          <a:lstStyle/>
          <a:p>
            <a:r>
              <a:rPr lang="en-US" dirty="0"/>
              <a:t>246</a:t>
            </a:r>
          </a:p>
          <a:p>
            <a:r>
              <a:rPr lang="en-US" dirty="0"/>
              <a:t>257</a:t>
            </a:r>
          </a:p>
          <a:p>
            <a:r>
              <a:rPr lang="en-US" dirty="0"/>
              <a:t>268</a:t>
            </a:r>
          </a:p>
          <a:p>
            <a:r>
              <a:rPr lang="en-US" dirty="0"/>
              <a:t>280</a:t>
            </a:r>
          </a:p>
          <a:p>
            <a:r>
              <a:rPr lang="en-US" dirty="0"/>
              <a:t>291</a:t>
            </a:r>
          </a:p>
          <a:p>
            <a:r>
              <a:rPr lang="en-US" dirty="0"/>
              <a:t>302</a:t>
            </a:r>
          </a:p>
          <a:p>
            <a:r>
              <a:rPr lang="en-US" dirty="0"/>
              <a:t>313</a:t>
            </a:r>
          </a:p>
        </p:txBody>
      </p:sp>
    </p:spTree>
    <p:extLst>
      <p:ext uri="{BB962C8B-B14F-4D97-AF65-F5344CB8AC3E}">
        <p14:creationId xmlns:p14="http://schemas.microsoft.com/office/powerpoint/2010/main" val="1831193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How should kids decide what kind of business to start?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Kids should choose what they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one kind of business kids might start?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One kind of business kids might start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How can kids plan for a business?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To plan for a business, kids can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are some ways kids can get customers for a business?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To get customers for a business, kids can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3"/>
            <a:ext cx="6842309" cy="4353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about other business ideas.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63179"/>
            <a:ext cx="6528547" cy="406735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There are many things kids could try for a business. For </a:t>
            </a:r>
            <a:br>
              <a:rPr lang="en-US" sz="1800" dirty="0"/>
            </a:br>
            <a:r>
              <a:rPr lang="en-US" sz="1800" dirty="0"/>
              <a:t>example, kids who like to make things could sell crafts such </a:t>
            </a:r>
            <a:br>
              <a:rPr lang="en-US" sz="1800" dirty="0"/>
            </a:br>
            <a:r>
              <a:rPr lang="en-US" sz="1800" dirty="0"/>
              <a:t>as art, candles, quilts, or knitted hats and scarves. Kids who </a:t>
            </a:r>
            <a:br>
              <a:rPr lang="en-US" sz="1800" dirty="0"/>
            </a:br>
            <a:r>
              <a:rPr lang="en-US" sz="1800" dirty="0"/>
              <a:t>know quite a lot about smartphones and </a:t>
            </a:r>
            <a:r>
              <a:rPr lang="en-US" sz="1800" b="1" dirty="0"/>
              <a:t>computers</a:t>
            </a:r>
            <a:r>
              <a:rPr lang="en-US" sz="1800" dirty="0"/>
              <a:t> could </a:t>
            </a:r>
            <a:br>
              <a:rPr lang="en-US" sz="1800" dirty="0"/>
            </a:br>
            <a:r>
              <a:rPr lang="en-US" sz="1800" dirty="0"/>
              <a:t>start a business to help other people set up their smartphones </a:t>
            </a:r>
            <a:br>
              <a:rPr lang="en-US" sz="1800" dirty="0"/>
            </a:br>
            <a:r>
              <a:rPr lang="en-US" sz="1800" dirty="0"/>
              <a:t>and computers and fix problems that come up. If kids like to </a:t>
            </a:r>
            <a:br>
              <a:rPr lang="en-US" sz="1800" dirty="0"/>
            </a:br>
            <a:r>
              <a:rPr lang="en-US" sz="1800" dirty="0"/>
              <a:t>teach, they could teach other kids subjects from school and </a:t>
            </a:r>
            <a:br>
              <a:rPr lang="en-US" sz="1800" dirty="0"/>
            </a:br>
            <a:r>
              <a:rPr lang="en-US" sz="1800" dirty="0"/>
              <a:t>help them with homework.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No matter what business kids choose, they should do </a:t>
            </a:r>
            <a:br>
              <a:rPr lang="en-US" sz="1800" dirty="0"/>
            </a:br>
            <a:r>
              <a:rPr lang="en-US" sz="1800" dirty="0"/>
              <a:t>their best work and never quit. These skills will help them </a:t>
            </a:r>
            <a:br>
              <a:rPr lang="en-US" sz="1800" dirty="0"/>
            </a:br>
            <a:r>
              <a:rPr lang="en-US" sz="1800" dirty="0"/>
              <a:t>now as kids and also later as adults in all that they do.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56594"/>
            <a:ext cx="598579" cy="3985446"/>
          </a:xfrm>
        </p:spPr>
        <p:txBody>
          <a:bodyPr>
            <a:noAutofit/>
          </a:bodyPr>
          <a:lstStyle/>
          <a:p>
            <a:r>
              <a:rPr lang="en-US" dirty="0"/>
              <a:t>319</a:t>
            </a:r>
          </a:p>
          <a:p>
            <a:r>
              <a:rPr lang="en-US" dirty="0"/>
              <a:t>330</a:t>
            </a:r>
          </a:p>
          <a:p>
            <a:r>
              <a:rPr lang="en-US" dirty="0"/>
              <a:t>341</a:t>
            </a:r>
          </a:p>
          <a:p>
            <a:r>
              <a:rPr lang="en-US" dirty="0"/>
              <a:t>352</a:t>
            </a:r>
          </a:p>
          <a:p>
            <a:r>
              <a:rPr lang="en-US" dirty="0"/>
              <a:t>361</a:t>
            </a:r>
          </a:p>
          <a:p>
            <a:r>
              <a:rPr lang="en-US" dirty="0"/>
              <a:t>372</a:t>
            </a:r>
          </a:p>
          <a:p>
            <a:r>
              <a:rPr lang="en-US" dirty="0"/>
              <a:t>384</a:t>
            </a:r>
          </a:p>
          <a:p>
            <a:r>
              <a:rPr lang="en-US" dirty="0"/>
              <a:t>394</a:t>
            </a:r>
          </a:p>
          <a:p>
            <a:r>
              <a:rPr lang="en-US" dirty="0"/>
              <a:t>398</a:t>
            </a:r>
          </a:p>
          <a:p>
            <a:r>
              <a:rPr lang="en-US" dirty="0"/>
              <a:t>407</a:t>
            </a:r>
          </a:p>
          <a:p>
            <a:r>
              <a:rPr lang="en-US" dirty="0"/>
              <a:t>418</a:t>
            </a:r>
          </a:p>
          <a:p>
            <a:r>
              <a:rPr lang="en-US" dirty="0"/>
              <a:t>431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another kind of business kids might start?</a:t>
            </a:r>
          </a:p>
          <a:p>
            <a:pPr marL="0" indent="0">
              <a:buNone/>
            </a:pPr>
            <a:r>
              <a:rPr lang="en-US" dirty="0"/>
              <a:t>	 Another kind of business kids might start is ________________.</a:t>
            </a:r>
          </a:p>
          <a:p>
            <a:pPr marL="0" indent="0">
              <a:buNone/>
            </a:pPr>
            <a:r>
              <a:rPr lang="en-US" b="1" dirty="0"/>
              <a:t>What business skills will help kids in all that they do?</a:t>
            </a:r>
          </a:p>
          <a:p>
            <a:pPr marL="0" indent="0">
              <a:buNone/>
            </a:pPr>
            <a:r>
              <a:rPr lang="en-US" dirty="0"/>
              <a:t>	 The business skills that will help kids in all that they do are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1" name="Picture 2" descr="A close up of cash in someone's hands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02" y="2797706"/>
            <a:ext cx="260032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young girl showing an older woman something on a laptop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93" y="2821519"/>
            <a:ext cx="261937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Someone shoveling the small, soft, white pieces of frozen water that fall from the sky in cold weather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660" y="2797706"/>
            <a:ext cx="259080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thing kids can learn when they start and run a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business?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thing kids can learn is 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should kids learn before starting a business in the state where they live?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Before starting a business in the state where they live, kids should learn 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should kids pick the best kind of business to start?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Kids should pick the best kind of business to start by choosing 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business kids might start?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business kids might start is 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kids plan for a business?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plan for a business, kids can 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92364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way kids can get customers for a business?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get customers for a business, kids can 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82751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kn</a:t>
            </a:r>
            <a:r>
              <a:rPr lang="en-US" dirty="0"/>
              <a:t>ow		</a:t>
            </a:r>
            <a:r>
              <a:rPr lang="en-US" u="sng" dirty="0"/>
              <a:t>ph</a:t>
            </a:r>
            <a:r>
              <a:rPr lang="en-US" dirty="0"/>
              <a:t>one		</a:t>
            </a:r>
            <a:r>
              <a:rPr lang="en-US" u="sng" dirty="0"/>
              <a:t>wr</a:t>
            </a:r>
            <a:r>
              <a:rPr lang="en-US" dirty="0"/>
              <a:t>ench</a:t>
            </a:r>
          </a:p>
          <a:p>
            <a:pPr lvl="1" defTabSz="457200"/>
            <a:r>
              <a:rPr lang="en-US" u="sng" dirty="0"/>
              <a:t>qu</a:t>
            </a:r>
            <a:r>
              <a:rPr lang="en-US" dirty="0"/>
              <a:t>it			</a:t>
            </a:r>
            <a:r>
              <a:rPr lang="en-US" u="sng" dirty="0"/>
              <a:t>kn</a:t>
            </a:r>
            <a:r>
              <a:rPr lang="en-US" dirty="0"/>
              <a:t>ife		</a:t>
            </a:r>
            <a:r>
              <a:rPr lang="en-US" u="sng" dirty="0"/>
              <a:t>wr</a:t>
            </a:r>
            <a:r>
              <a:rPr lang="en-US" dirty="0"/>
              <a:t>ung</a:t>
            </a:r>
          </a:p>
          <a:p>
            <a:pPr lvl="1" defTabSz="457200"/>
            <a:r>
              <a:rPr lang="en-US" dirty="0"/>
              <a:t>wrist		thick		quick</a:t>
            </a:r>
          </a:p>
          <a:p>
            <a:pPr lvl="1" defTabSz="457200"/>
            <a:r>
              <a:rPr lang="en-US" dirty="0"/>
              <a:t>knew		phase		knelt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another kind of business kids might start?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Another kind of business a kid might start is 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 business skill that will help kids in all that they do?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business skill that will help kids in all that they do is 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261136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the story. Fill in each blank with the best word.</a:t>
            </a:r>
          </a:p>
          <a:p>
            <a:pPr marL="452438" indent="619125">
              <a:spcBef>
                <a:spcPts val="0"/>
              </a:spcBef>
              <a:buNone/>
            </a:pPr>
            <a:r>
              <a:rPr lang="en-US" dirty="0"/>
              <a:t>Liz was riding her nephew’s bike. When the bike’s wheel began to squeak, </a:t>
            </a:r>
            <a:br>
              <a:rPr lang="en-US" dirty="0"/>
            </a:br>
            <a:r>
              <a:rPr lang="en-US" dirty="0"/>
              <a:t>Liz knew something was wrong. If she did not stop the bike, Liz knew she </a:t>
            </a:r>
            <a:br>
              <a:rPr lang="en-US" dirty="0"/>
            </a:br>
            <a:r>
              <a:rPr lang="en-US" dirty="0"/>
              <a:t>would have a wreck. Liz quickly steered the bike onto the grass. When the </a:t>
            </a:r>
            <a:br>
              <a:rPr lang="en-US" dirty="0"/>
            </a:br>
            <a:r>
              <a:rPr lang="en-US" dirty="0"/>
              <a:t>wheels hit the grass, Liz was thrown off the bike. Liz was smart to make the </a:t>
            </a:r>
            <a:br>
              <a:rPr lang="en-US" dirty="0"/>
            </a:br>
            <a:r>
              <a:rPr lang="en-US" dirty="0"/>
              <a:t>wreck happen on the grass.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375083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bike’s wheel began to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3440130" y="4431560"/>
            <a:ext cx="342015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squeak		stop		quit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1" y="4939368"/>
            <a:ext cx="917555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Liz knew that something was 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1952510" y="5620098"/>
            <a:ext cx="490777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wrist		wreck		wrong</a:t>
            </a:r>
          </a:p>
        </p:txBody>
      </p:sp>
    </p:spTree>
    <p:extLst>
      <p:ext uri="{BB962C8B-B14F-4D97-AF65-F5344CB8AC3E}">
        <p14:creationId xmlns:p14="http://schemas.microsoft.com/office/powerpoint/2010/main" val="3697368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969666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Liz knew that she would have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3788153" y="1431646"/>
            <a:ext cx="498034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wreck		wrong		wrung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2321587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Liz rode the bike onto the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3139746" y="2985936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rose		path		grass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777542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Liz was thrown off the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563753" y="4554384"/>
            <a:ext cx="4171335" cy="49939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wheel		bike		ground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5139235"/>
            <a:ext cx="969666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Liz was ________ to have the wreck happen on the grass.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1030537" y="5819965"/>
            <a:ext cx="498034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phone		smart		road</a:t>
            </a:r>
          </a:p>
        </p:txBody>
      </p:sp>
    </p:spTree>
    <p:extLst>
      <p:ext uri="{BB962C8B-B14F-4D97-AF65-F5344CB8AC3E}">
        <p14:creationId xmlns:p14="http://schemas.microsoft.com/office/powerpoint/2010/main" val="20625972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1329220" cy="793722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Read each sentence. Underline all the endings that make </a:t>
            </a:r>
            <a:br>
              <a:rPr lang="en-US" dirty="0"/>
            </a:br>
            <a:r>
              <a:rPr lang="en-US" dirty="0"/>
              <a:t>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184083"/>
            <a:ext cx="640571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Philip can ________________.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6918445" y="2160256"/>
            <a:ext cx="4909762" cy="20676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put thick liquid into a bottle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quickly wipe off his windows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slip through a knothole in the wall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d. complete a phone call to his nephew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4472280"/>
            <a:ext cx="549131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Jasper could ________________.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6918445" y="4448454"/>
            <a:ext cx="4909762" cy="18540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put a compass in his knapsack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live in a handle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see a dolphin in the sea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d. run quickly through quicksand</a:t>
            </a:r>
          </a:p>
        </p:txBody>
      </p:sp>
    </p:spTree>
    <p:extLst>
      <p:ext uri="{BB962C8B-B14F-4D97-AF65-F5344CB8AC3E}">
        <p14:creationId xmlns:p14="http://schemas.microsoft.com/office/powerpoint/2010/main" val="2088425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 err="1"/>
              <a:t>sit</a:t>
            </a:r>
            <a:endParaRPr lang="fr-FR" b="1" dirty="0"/>
          </a:p>
          <a:p>
            <a:r>
              <a:rPr lang="fr-FR" dirty="0" err="1"/>
              <a:t>pit</a:t>
            </a:r>
            <a:endParaRPr lang="fr-FR" dirty="0"/>
          </a:p>
          <a:p>
            <a:r>
              <a:rPr lang="fr-FR" dirty="0" err="1"/>
              <a:t>spit</a:t>
            </a:r>
            <a:endParaRPr lang="fr-FR" dirty="0"/>
          </a:p>
          <a:p>
            <a:r>
              <a:rPr lang="fr-FR" dirty="0" err="1"/>
              <a:t>knit</a:t>
            </a:r>
            <a:endParaRPr lang="fr-FR" dirty="0"/>
          </a:p>
          <a:p>
            <a:r>
              <a:rPr lang="fr-FR" dirty="0" err="1"/>
              <a:t>quit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row</a:t>
            </a:r>
          </a:p>
          <a:p>
            <a:r>
              <a:rPr lang="en-US" dirty="0"/>
              <a:t>show</a:t>
            </a:r>
          </a:p>
          <a:p>
            <a:r>
              <a:rPr lang="en-US" dirty="0"/>
              <a:t>grow</a:t>
            </a:r>
          </a:p>
          <a:p>
            <a:r>
              <a:rPr lang="en-US" dirty="0"/>
              <a:t>throw</a:t>
            </a:r>
          </a:p>
          <a:p>
            <a:r>
              <a:rPr lang="en-US" dirty="0"/>
              <a:t>know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list</a:t>
            </a:r>
          </a:p>
          <a:p>
            <a:r>
              <a:rPr lang="en-US" dirty="0"/>
              <a:t>mist</a:t>
            </a:r>
          </a:p>
          <a:p>
            <a:r>
              <a:rPr lang="en-US" dirty="0"/>
              <a:t>fist</a:t>
            </a:r>
          </a:p>
          <a:p>
            <a:r>
              <a:rPr lang="en-US" dirty="0"/>
              <a:t>twist</a:t>
            </a:r>
          </a:p>
          <a:p>
            <a:r>
              <a:rPr lang="en-US" dirty="0"/>
              <a:t>wrist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 err="1"/>
              <a:t>sulphur</a:t>
            </a:r>
            <a:r>
              <a:rPr lang="en-US" dirty="0"/>
              <a:t>		playwright		unknown		liquid		knuckle</a:t>
            </a:r>
          </a:p>
          <a:p>
            <a:pPr lvl="1" defTabSz="270000">
              <a:spcBef>
                <a:spcPts val="2000"/>
              </a:spcBef>
            </a:pPr>
            <a:r>
              <a:rPr lang="en-US" dirty="0"/>
              <a:t>phantom		writer		tranquil		squirrel		customers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4020" y="1970807"/>
            <a:ext cx="3756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9644" y="1982724"/>
            <a:ext cx="54385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2499" y="1980639"/>
            <a:ext cx="5338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26356" y="1987488"/>
            <a:ext cx="7602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48288" y="1980639"/>
            <a:ext cx="30723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58699" y="1985900"/>
            <a:ext cx="83258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43750" y="1980639"/>
            <a:ext cx="1909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34711" y="1982725"/>
            <a:ext cx="5281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5036" y="1992491"/>
            <a:ext cx="7539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98940" y="2001282"/>
            <a:ext cx="2184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4020" y="2678606"/>
            <a:ext cx="62365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7679" y="2683400"/>
            <a:ext cx="4812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9600" y="2673746"/>
            <a:ext cx="49049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0092" y="2680481"/>
            <a:ext cx="26275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59580" y="2696871"/>
            <a:ext cx="5270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86632" y="2704858"/>
            <a:ext cx="3873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00701" y="2710408"/>
            <a:ext cx="6123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3065" y="2720682"/>
            <a:ext cx="34013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02780" y="2717040"/>
            <a:ext cx="4432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6011" y="2727314"/>
            <a:ext cx="4321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78129" y="2727620"/>
            <a:ext cx="4200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251360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com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plete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hand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ex-   con-   in-   dis-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   -y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com</a:t>
            </a:r>
            <a:r>
              <a:rPr lang="en-US" dirty="0"/>
              <a:t>mit		</a:t>
            </a:r>
            <a:r>
              <a:rPr lang="en-US" u="sng" dirty="0"/>
              <a:t>in</a:t>
            </a:r>
            <a:r>
              <a:rPr lang="en-US" dirty="0"/>
              <a:t>volve		</a:t>
            </a:r>
            <a:r>
              <a:rPr lang="en-US" u="sng" dirty="0"/>
              <a:t>ex</a:t>
            </a:r>
            <a:r>
              <a:rPr lang="en-US" dirty="0"/>
              <a:t>plore	</a:t>
            </a:r>
            <a:r>
              <a:rPr lang="en-US" u="sng" dirty="0"/>
              <a:t>com</a:t>
            </a:r>
            <a:r>
              <a:rPr lang="en-US" dirty="0"/>
              <a:t>plain		</a:t>
            </a:r>
            <a:r>
              <a:rPr lang="en-US" u="sng" dirty="0"/>
              <a:t>con</a:t>
            </a:r>
            <a:r>
              <a:rPr lang="en-US" dirty="0"/>
              <a:t>fine		</a:t>
            </a:r>
            <a:r>
              <a:rPr lang="en-US" u="sng" dirty="0"/>
              <a:t>be</a:t>
            </a:r>
            <a:r>
              <a:rPr lang="en-US" dirty="0"/>
              <a:t>come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terrib</a:t>
            </a:r>
            <a:r>
              <a:rPr lang="en-US" u="sng" dirty="0"/>
              <a:t>le</a:t>
            </a:r>
            <a:r>
              <a:rPr lang="en-US" dirty="0"/>
              <a:t>		safe</a:t>
            </a:r>
            <a:r>
              <a:rPr lang="en-US" u="sng" dirty="0"/>
              <a:t>ly</a:t>
            </a:r>
            <a:r>
              <a:rPr lang="en-US" dirty="0"/>
              <a:t>		samp</a:t>
            </a:r>
            <a:r>
              <a:rPr lang="en-US" u="sng" dirty="0"/>
              <a:t>le</a:t>
            </a:r>
            <a:r>
              <a:rPr lang="en-US" dirty="0"/>
              <a:t>		read</a:t>
            </a:r>
            <a:r>
              <a:rPr lang="en-US" u="sng" dirty="0"/>
              <a:t>able</a:t>
            </a:r>
            <a:r>
              <a:rPr lang="en-US" dirty="0"/>
              <a:t>		possib</a:t>
            </a:r>
            <a:r>
              <a:rPr lang="en-US" u="sng" dirty="0"/>
              <a:t>le</a:t>
            </a:r>
            <a:r>
              <a:rPr lang="en-US" dirty="0"/>
              <a:t>		twent</a:t>
            </a:r>
            <a:r>
              <a:rPr lang="en-US" u="sng" dirty="0"/>
              <a:t>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com</a:t>
            </a:r>
            <a:r>
              <a:rPr lang="en-US" dirty="0"/>
              <a:t>pany		</a:t>
            </a:r>
            <a:r>
              <a:rPr lang="en-US" u="sng" dirty="0"/>
              <a:t>re</a:t>
            </a:r>
            <a:r>
              <a:rPr lang="en-US" dirty="0"/>
              <a:t>memb</a:t>
            </a:r>
            <a:r>
              <a:rPr lang="en-US" u="sng" dirty="0"/>
              <a:t>er</a:t>
            </a:r>
            <a:r>
              <a:rPr lang="en-US" dirty="0"/>
              <a:t>		</a:t>
            </a:r>
            <a:r>
              <a:rPr lang="en-US" u="sng" dirty="0"/>
              <a:t>com</a:t>
            </a:r>
            <a:r>
              <a:rPr lang="en-US" dirty="0"/>
              <a:t>bus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tain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amp</a:t>
            </a:r>
            <a:r>
              <a:rPr lang="en-US" u="sng" dirty="0"/>
              <a:t>le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give</a:t>
            </a:r>
            <a:r>
              <a:rPr lang="en-US" b="1" dirty="0"/>
              <a:t>	live	</a:t>
            </a:r>
            <a:r>
              <a:rPr lang="en-US" b="1" u="sng" dirty="0"/>
              <a:t>now</a:t>
            </a:r>
            <a:r>
              <a:rPr lang="en-US" b="1" dirty="0"/>
              <a:t>		how		</a:t>
            </a:r>
            <a:r>
              <a:rPr lang="en-US" b="1" u="sng" dirty="0"/>
              <a:t>all</a:t>
            </a:r>
            <a:r>
              <a:rPr lang="en-US" b="1" dirty="0"/>
              <a:t>		call	</a:t>
            </a:r>
            <a:r>
              <a:rPr lang="en-US" b="1" u="sng" dirty="0"/>
              <a:t>other</a:t>
            </a:r>
            <a:r>
              <a:rPr lang="en-US" b="1" dirty="0"/>
              <a:t>		mother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</a:t>
            </a:r>
            <a:r>
              <a:rPr lang="en-US" b="1" dirty="0"/>
              <a:t>nly		f</a:t>
            </a:r>
            <a:r>
              <a:rPr lang="en-US" b="1" u="sng" dirty="0"/>
              <a:t>a</a:t>
            </a:r>
            <a:r>
              <a:rPr lang="en-US" b="1" dirty="0"/>
              <a:t>ther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hold		two		sure		women		minute		don’t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 only give out my phone number to people I trust.</a:t>
            </a:r>
          </a:p>
          <a:p>
            <a:pPr lvl="1" defTabSz="457200"/>
            <a:r>
              <a:rPr lang="en-US" dirty="0"/>
              <a:t>How did you know where the wrench and the putty knife were?</a:t>
            </a:r>
          </a:p>
          <a:p>
            <a:pPr lvl="1" defTabSz="457200"/>
            <a:r>
              <a:rPr lang="en-US" dirty="0"/>
              <a:t>I don’t know the playwright Mr. Grant quoted in class.</a:t>
            </a:r>
          </a:p>
          <a:p>
            <a:pPr lvl="1" defTabSz="457200"/>
            <a:r>
              <a:rPr lang="en-US" dirty="0"/>
              <a:t>My nephew saw two gophers digging a hole in the backyard </a:t>
            </a:r>
            <a:br>
              <a:rPr lang="en-US" dirty="0"/>
            </a:br>
            <a:r>
              <a:rPr lang="en-US" dirty="0"/>
              <a:t>the other day.</a:t>
            </a:r>
          </a:p>
          <a:p>
            <a:pPr lvl="1" defTabSz="457200"/>
            <a:r>
              <a:rPr lang="en-US" dirty="0"/>
              <a:t>If you feed the squirrels, you can be sure they will come </a:t>
            </a:r>
            <a:br>
              <a:rPr lang="en-US" dirty="0"/>
            </a:br>
            <a:r>
              <a:rPr lang="en-US" dirty="0"/>
              <a:t>back again.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244.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Kids’ Businesses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9109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941530"/>
            <a:ext cx="6763651" cy="10589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A business makes, buys, or sells products (things). </a:t>
            </a:r>
            <a:br>
              <a:rPr lang="en-US" sz="1600" dirty="0"/>
            </a:br>
            <a:r>
              <a:rPr lang="en-US" sz="1600" dirty="0"/>
              <a:t>A business may also provide services (they do something for you) in </a:t>
            </a:r>
            <a:br>
              <a:rPr lang="en-US" sz="1600" dirty="0"/>
            </a:br>
            <a:r>
              <a:rPr lang="en-US" sz="1600" dirty="0"/>
              <a:t>exchange for money. A business is successful if its products or services </a:t>
            </a:r>
            <a:br>
              <a:rPr lang="en-US" sz="1600" dirty="0"/>
            </a:br>
            <a:r>
              <a:rPr lang="en-US" sz="1600" dirty="0"/>
              <a:t>are things that people want and are willing to pay for.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109286"/>
            <a:ext cx="6528547" cy="186043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may think that only adults can start and run a </a:t>
            </a:r>
            <a:br>
              <a:rPr lang="en-US" sz="1800" dirty="0"/>
            </a:br>
            <a:r>
              <a:rPr lang="en-US" sz="1800" b="1" dirty="0"/>
              <a:t>business</a:t>
            </a:r>
            <a:r>
              <a:rPr lang="en-US" sz="1800" dirty="0"/>
              <a:t>. But kids can start and run a business, too. There </a:t>
            </a:r>
            <a:br>
              <a:rPr lang="en-US" sz="1800" dirty="0"/>
            </a:br>
            <a:r>
              <a:rPr lang="en-US" sz="1800" dirty="0"/>
              <a:t>are lots of useful things kids can learn when they run a </a:t>
            </a:r>
            <a:br>
              <a:rPr lang="en-US" sz="1800" dirty="0"/>
            </a:br>
            <a:r>
              <a:rPr lang="en-US" sz="1800" dirty="0"/>
              <a:t>business. For example, they learn what it is like to do work </a:t>
            </a:r>
            <a:br>
              <a:rPr lang="en-US" sz="1800" dirty="0"/>
            </a:br>
            <a:r>
              <a:rPr lang="en-US" sz="1800" dirty="0"/>
              <a:t>and get paid for it. When kids get paid, they learn how to </a:t>
            </a:r>
            <a:br>
              <a:rPr lang="en-US" sz="1800" dirty="0"/>
            </a:br>
            <a:r>
              <a:rPr lang="en-US" sz="1800" dirty="0"/>
              <a:t>be careful with </a:t>
            </a:r>
            <a:r>
              <a:rPr lang="en-US" sz="1800" b="1" dirty="0"/>
              <a:t>money</a:t>
            </a:r>
            <a:r>
              <a:rPr lang="en-US" sz="1800" dirty="0"/>
              <a:t>. They might spend some money and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149161"/>
            <a:ext cx="598579" cy="1868913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46</a:t>
            </a:r>
          </a:p>
          <a:p>
            <a:r>
              <a:rPr lang="en-US" dirty="0"/>
              <a:t>59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332716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save some money. They also learn to solve problems, to be </a:t>
            </a:r>
            <a:br>
              <a:rPr lang="en-US" sz="1800" dirty="0"/>
            </a:br>
            <a:r>
              <a:rPr lang="en-US" sz="1800" dirty="0"/>
              <a:t>on time, and to complete the work when they say they will.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If kids want to start a business, they need to plan each </a:t>
            </a:r>
            <a:br>
              <a:rPr lang="en-US" sz="1800" dirty="0"/>
            </a:br>
            <a:r>
              <a:rPr lang="en-US" sz="1800" dirty="0"/>
              <a:t>phase, or step. In some U.S. states, kids may need a permit, </a:t>
            </a:r>
            <a:br>
              <a:rPr lang="en-US" sz="1800" dirty="0"/>
            </a:br>
            <a:r>
              <a:rPr lang="en-US" sz="1800" dirty="0"/>
              <a:t>a written pass, to run a business. It is best to check that out </a:t>
            </a:r>
            <a:br>
              <a:rPr lang="en-US" sz="1800" dirty="0"/>
            </a:br>
            <a:r>
              <a:rPr lang="en-US" sz="1800" dirty="0"/>
              <a:t>before the business gets started. Each state has laws about </a:t>
            </a:r>
            <a:br>
              <a:rPr lang="en-US" sz="1800" dirty="0"/>
            </a:br>
            <a:r>
              <a:rPr lang="en-US" sz="1800" dirty="0"/>
              <a:t>how old kids must be to work and what kind of work they </a:t>
            </a:r>
            <a:br>
              <a:rPr lang="en-US" sz="1800" dirty="0"/>
            </a:br>
            <a:r>
              <a:rPr lang="en-US" sz="1800" dirty="0"/>
              <a:t>can do.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32523"/>
            <a:ext cx="598579" cy="3268101"/>
          </a:xfrm>
        </p:spPr>
        <p:txBody>
          <a:bodyPr>
            <a:noAutofit/>
          </a:bodyPr>
          <a:lstStyle/>
          <a:p>
            <a:r>
              <a:rPr lang="en-US" dirty="0"/>
              <a:t>69</a:t>
            </a:r>
          </a:p>
          <a:p>
            <a:r>
              <a:rPr lang="en-US" dirty="0"/>
              <a:t>80</a:t>
            </a:r>
          </a:p>
          <a:p>
            <a:r>
              <a:rPr lang="en-US" dirty="0"/>
              <a:t>92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116</a:t>
            </a:r>
          </a:p>
          <a:p>
            <a:r>
              <a:rPr lang="en-US" dirty="0"/>
              <a:t>130</a:t>
            </a:r>
          </a:p>
          <a:p>
            <a:r>
              <a:rPr lang="en-US" dirty="0"/>
              <a:t>140</a:t>
            </a:r>
          </a:p>
          <a:p>
            <a:r>
              <a:rPr lang="en-US" dirty="0"/>
              <a:t>153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447BEA-895F-458D-9392-F7F3ED63B877}"/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68628</TotalTime>
  <Words>2067</Words>
  <Application>Microsoft Macintosh PowerPoint</Application>
  <PresentationFormat>Widescreen</PresentationFormat>
  <Paragraphs>249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 </vt:lpstr>
      <vt:lpstr>Comprehension Questions Part 1 </vt:lpstr>
      <vt:lpstr>Decodable Informative Text (Part 2) </vt:lpstr>
      <vt:lpstr>Decodable Informative Text (Part 2) — cont’d </vt:lpstr>
      <vt:lpstr>Comprehension Questions Part 2 </vt:lpstr>
      <vt:lpstr>Decodable Informative Text (Part 3) </vt:lpstr>
      <vt:lpstr>Comprehension Questions Part 3 </vt:lpstr>
      <vt:lpstr>Picture Match</vt:lpstr>
      <vt:lpstr>Independent Practice (K) Part 1</vt:lpstr>
      <vt:lpstr>Independent Practice (K) Part 2</vt:lpstr>
      <vt:lpstr>Independent Practice (K) Part 2 — cont’d</vt:lpstr>
      <vt:lpstr>Independent Practice (K) Part 3</vt:lpstr>
      <vt:lpstr>Independent Practice (L)</vt:lpstr>
      <vt:lpstr>Independent Practice (L) — cont’d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5642</cp:revision>
  <dcterms:created xsi:type="dcterms:W3CDTF">2023-03-21T18:49:30Z</dcterms:created>
  <dcterms:modified xsi:type="dcterms:W3CDTF">2024-02-22T12:18:23Z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