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33" r:id="rId16"/>
    <p:sldId id="322" r:id="rId17"/>
    <p:sldId id="328" r:id="rId18"/>
    <p:sldId id="323" r:id="rId19"/>
    <p:sldId id="302" r:id="rId20"/>
    <p:sldId id="303" r:id="rId21"/>
    <p:sldId id="327" r:id="rId22"/>
    <p:sldId id="307" r:id="rId23"/>
    <p:sldId id="329" r:id="rId24"/>
    <p:sldId id="330" r:id="rId25"/>
    <p:sldId id="33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F7B9CA-11E1-092F-E236-60CA7DD43B0B}" v="4" dt="2024-04-11T15:52:00.4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54" autoAdjust="0"/>
    <p:restoredTop sz="86359"/>
  </p:normalViewPr>
  <p:slideViewPr>
    <p:cSldViewPr snapToGrid="0">
      <p:cViewPr varScale="1">
        <p:scale>
          <a:sx n="159" d="100"/>
          <a:sy n="159" d="100"/>
        </p:scale>
        <p:origin x="1592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C3F7B9CA-11E1-092F-E236-60CA7DD43B0B}"/>
    <pc:docChg chg="modSld">
      <pc:chgData name="Sarah Zelinke" userId="S::szelinke@cainc.com::d5a61b94-e317-40d3-bef2-b59288a0210b" providerId="AD" clId="Web-{C3F7B9CA-11E1-092F-E236-60CA7DD43B0B}" dt="2024-04-11T15:52:00.429" v="3" actId="20577"/>
      <pc:docMkLst>
        <pc:docMk/>
      </pc:docMkLst>
      <pc:sldChg chg="modSp">
        <pc:chgData name="Sarah Zelinke" userId="S::szelinke@cainc.com::d5a61b94-e317-40d3-bef2-b59288a0210b" providerId="AD" clId="Web-{C3F7B9CA-11E1-092F-E236-60CA7DD43B0B}" dt="2024-04-11T15:52:00.429" v="3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C3F7B9CA-11E1-092F-E236-60CA7DD43B0B}" dt="2024-04-11T15:52:00.429" v="3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12269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7 Lesson 22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6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ai		a_e	</a:t>
            </a:r>
            <a:r>
              <a:rPr lang="pt-BR" b="1" dirty="0">
                <a:latin typeface="Arial"/>
                <a:cs typeface="Arial"/>
              </a:rPr>
              <a:t>a</a:t>
            </a:r>
            <a:r>
              <a:rPr lang="pt-BR" dirty="0">
                <a:latin typeface="Arial"/>
                <a:cs typeface="Arial"/>
              </a:rPr>
              <a:t>		ar</a:t>
            </a:r>
          </a:p>
          <a:p>
            <a:pPr lvl="1" defTabSz="457200"/>
            <a:r>
              <a:rPr lang="pt-BR" dirty="0"/>
              <a:t>ow		ar		ea		ay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i</a:t>
            </a:r>
            <a:r>
              <a:rPr lang="pt-BR" dirty="0">
                <a:latin typeface="Arial"/>
                <a:cs typeface="Arial"/>
              </a:rPr>
              <a:t>		ee		igh		ar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ar		oa		</a:t>
            </a:r>
            <a:r>
              <a:rPr lang="pt-BR" b="1" dirty="0">
                <a:latin typeface="Arial"/>
                <a:cs typeface="Arial"/>
              </a:rPr>
              <a:t>o</a:t>
            </a:r>
            <a:r>
              <a:rPr lang="pt-BR" dirty="0">
                <a:latin typeface="Arial"/>
                <a:cs typeface="Arial"/>
              </a:rPr>
              <a:t>		ea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o_e	i_e		</a:t>
            </a:r>
            <a:r>
              <a:rPr lang="pt-BR" b="1" dirty="0">
                <a:latin typeface="Arial"/>
                <a:cs typeface="Arial"/>
              </a:rPr>
              <a:t>e</a:t>
            </a:r>
            <a:r>
              <a:rPr lang="pt-BR" dirty="0">
                <a:latin typeface="Arial"/>
                <a:cs typeface="Arial"/>
              </a:rPr>
              <a:t>		ar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is the main character?</a:t>
            </a:r>
          </a:p>
          <a:p>
            <a:pPr marL="0" indent="0">
              <a:buNone/>
            </a:pPr>
            <a:r>
              <a:rPr lang="en-US" dirty="0"/>
              <a:t>	 The main character is ________________.</a:t>
            </a:r>
          </a:p>
          <a:p>
            <a:pPr marL="0" indent="0">
              <a:buNone/>
            </a:pPr>
            <a:r>
              <a:rPr lang="en-US" b="1" dirty="0"/>
              <a:t>What did </a:t>
            </a:r>
            <a:r>
              <a:rPr lang="en-US" b="1" dirty="0" err="1"/>
              <a:t>Jayda</a:t>
            </a:r>
            <a:r>
              <a:rPr lang="en-US" b="1" dirty="0"/>
              <a:t> want to do?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Jayda</a:t>
            </a:r>
            <a:r>
              <a:rPr lang="en-US" dirty="0"/>
              <a:t> wanted to find out what her </a:t>
            </a:r>
            <a:br>
              <a:rPr lang="en-US" dirty="0"/>
            </a:br>
            <a:r>
              <a:rPr lang="en-US" dirty="0"/>
              <a:t>	 mother was doing in her ________________.</a:t>
            </a:r>
          </a:p>
          <a:p>
            <a:pPr marL="0" indent="0">
              <a:buNone/>
            </a:pPr>
            <a:r>
              <a:rPr lang="en-US" b="1" dirty="0"/>
              <a:t>Why was </a:t>
            </a:r>
            <a:r>
              <a:rPr lang="en-US" b="1" dirty="0" err="1"/>
              <a:t>Jayda</a:t>
            </a:r>
            <a:r>
              <a:rPr lang="en-US" b="1" dirty="0"/>
              <a:t> not supposed to visit her mother’s lab?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Jayda</a:t>
            </a:r>
            <a:r>
              <a:rPr lang="en-US" dirty="0"/>
              <a:t> was not supposed to visit her </a:t>
            </a:r>
            <a:br>
              <a:rPr lang="en-US" dirty="0"/>
            </a:br>
            <a:r>
              <a:rPr lang="en-US" dirty="0"/>
              <a:t>	 mother’s lab because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10403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Jayda</a:t>
            </a:r>
            <a:r>
              <a:rPr lang="en-US" sz="1600" dirty="0"/>
              <a:t> had a plan to find out what Mom did in her lab. </a:t>
            </a:r>
            <a:br>
              <a:rPr lang="en-US" sz="1600" dirty="0"/>
            </a:br>
            <a:r>
              <a:rPr lang="en-US" sz="1600" dirty="0"/>
              <a:t>Read on to find out what </a:t>
            </a:r>
            <a:r>
              <a:rPr lang="en-US" sz="1600" dirty="0" err="1"/>
              <a:t>Jayda</a:t>
            </a:r>
            <a:r>
              <a:rPr lang="en-US" sz="1600" dirty="0"/>
              <a:t> discovers.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39428"/>
            <a:ext cx="6528547" cy="33271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Jayda</a:t>
            </a:r>
            <a:r>
              <a:rPr lang="en-US" sz="1800" dirty="0"/>
              <a:t> planned to sneak into the lab to check on </a:t>
            </a:r>
            <a:br>
              <a:rPr lang="en-US" sz="1800" dirty="0"/>
            </a:br>
            <a:r>
              <a:rPr lang="en-US" sz="1800" dirty="0"/>
              <a:t>Mom’s work. </a:t>
            </a:r>
            <a:r>
              <a:rPr lang="en-US" sz="1800" dirty="0" err="1"/>
              <a:t>Jayda</a:t>
            </a:r>
            <a:r>
              <a:rPr lang="en-US" sz="1800" dirty="0"/>
              <a:t> had on her glass locket filled with </a:t>
            </a:r>
            <a:br>
              <a:rPr lang="en-US" sz="1800" dirty="0"/>
            </a:br>
            <a:r>
              <a:rPr lang="en-US" sz="1800" dirty="0"/>
              <a:t>stardust. Mom got the stardust on her first rocket </a:t>
            </a:r>
            <a:br>
              <a:rPr lang="en-US" sz="1800" dirty="0"/>
            </a:br>
            <a:r>
              <a:rPr lang="en-US" sz="1800" dirty="0"/>
              <a:t>trip to planet Spartan, and it was the best thing </a:t>
            </a:r>
            <a:r>
              <a:rPr lang="en-US" sz="1800" dirty="0" err="1"/>
              <a:t>Jayda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owned. </a:t>
            </a:r>
            <a:r>
              <a:rPr lang="en-US" sz="1800" dirty="0" err="1"/>
              <a:t>Jayda</a:t>
            </a:r>
            <a:r>
              <a:rPr lang="en-US" sz="1800" dirty="0"/>
              <a:t> had Mom’s smart-mitts, which were </a:t>
            </a:r>
            <a:br>
              <a:rPr lang="en-US" sz="1800" dirty="0"/>
            </a:br>
            <a:r>
              <a:rPr lang="en-US" sz="1800" dirty="0"/>
              <a:t>marked with Mom’s handprints. </a:t>
            </a:r>
            <a:r>
              <a:rPr lang="en-US" sz="1800" dirty="0" err="1"/>
              <a:t>Jayda</a:t>
            </a:r>
            <a:r>
              <a:rPr lang="en-US" sz="1800" dirty="0"/>
              <a:t> needed Mom’s </a:t>
            </a:r>
            <a:br>
              <a:rPr lang="en-US" sz="1800" dirty="0"/>
            </a:br>
            <a:r>
              <a:rPr lang="en-US" sz="1800" dirty="0"/>
              <a:t>handprint to get into the lab. When </a:t>
            </a:r>
            <a:r>
              <a:rPr lang="en-US" sz="1800" dirty="0" err="1"/>
              <a:t>Jayda</a:t>
            </a:r>
            <a:r>
              <a:rPr lang="en-US" sz="1800" dirty="0"/>
              <a:t> pressed a </a:t>
            </a:r>
            <a:br>
              <a:rPr lang="en-US" sz="1800" dirty="0"/>
            </a:br>
            <a:r>
              <a:rPr lang="en-US" sz="1800" dirty="0"/>
              <a:t>smart-mitt on the code pad at the lab gate, the gate </a:t>
            </a:r>
            <a:br>
              <a:rPr lang="en-US" sz="1800" dirty="0"/>
            </a:br>
            <a:r>
              <a:rPr lang="en-US" sz="1800" dirty="0"/>
              <a:t>went up. </a:t>
            </a:r>
            <a:r>
              <a:rPr lang="en-US" sz="1800" dirty="0" err="1"/>
              <a:t>Jayda</a:t>
            </a:r>
            <a:r>
              <a:rPr lang="en-US" sz="1800" dirty="0"/>
              <a:t> was in! She was glad she hadn’t set off </a:t>
            </a:r>
            <a:br>
              <a:rPr lang="en-US" sz="1800" dirty="0"/>
            </a:br>
            <a:r>
              <a:rPr lang="en-US" sz="1800" dirty="0"/>
              <a:t>the lab code with red lights.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41032"/>
            <a:ext cx="598579" cy="3315116"/>
          </a:xfrm>
        </p:spPr>
        <p:txBody>
          <a:bodyPr>
            <a:noAutofit/>
          </a:bodyPr>
          <a:lstStyle/>
          <a:p>
            <a:r>
              <a:rPr lang="en-US" dirty="0"/>
              <a:t>87</a:t>
            </a:r>
          </a:p>
          <a:p>
            <a:r>
              <a:rPr lang="en-US" dirty="0"/>
              <a:t>97</a:t>
            </a:r>
          </a:p>
          <a:p>
            <a:r>
              <a:rPr lang="en-US" dirty="0"/>
              <a:t>107</a:t>
            </a:r>
          </a:p>
          <a:p>
            <a:r>
              <a:rPr lang="en-US" dirty="0"/>
              <a:t>116</a:t>
            </a:r>
          </a:p>
          <a:p>
            <a:r>
              <a:rPr lang="en-US" dirty="0"/>
              <a:t>127</a:t>
            </a:r>
          </a:p>
          <a:p>
            <a:r>
              <a:rPr lang="en-US" dirty="0"/>
              <a:t>135</a:t>
            </a:r>
          </a:p>
          <a:p>
            <a:r>
              <a:rPr lang="en-US" dirty="0"/>
              <a:t>142</a:t>
            </a:r>
          </a:p>
          <a:p>
            <a:r>
              <a:rPr lang="en-US" dirty="0"/>
              <a:t>152</a:t>
            </a:r>
          </a:p>
          <a:p>
            <a:r>
              <a:rPr lang="en-US" dirty="0"/>
              <a:t>164</a:t>
            </a:r>
          </a:p>
          <a:p>
            <a:r>
              <a:rPr lang="en-US" dirty="0"/>
              <a:t>176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 (Part 2)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126366"/>
            <a:ext cx="6528547" cy="362261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Jayda</a:t>
            </a:r>
            <a:r>
              <a:rPr lang="en-US" sz="1800" dirty="0"/>
              <a:t> could not see in the dark lab, so she switched </a:t>
            </a:r>
            <a:br>
              <a:rPr lang="en-US" sz="1800" dirty="0"/>
            </a:br>
            <a:r>
              <a:rPr lang="en-US" sz="1800" dirty="0"/>
              <a:t>on her light ray. Then she gasped. There were little </a:t>
            </a:r>
            <a:br>
              <a:rPr lang="en-US" sz="1800" dirty="0"/>
            </a:br>
            <a:r>
              <a:rPr lang="en-US" sz="1800" dirty="0"/>
              <a:t>plastic boxes lined up on a shelf. And in each box, </a:t>
            </a:r>
            <a:br>
              <a:rPr lang="en-US" sz="1800" dirty="0"/>
            </a:br>
            <a:r>
              <a:rPr lang="en-US" sz="1800" dirty="0"/>
              <a:t>there was a </a:t>
            </a:r>
            <a:r>
              <a:rPr lang="en-US" sz="1800" b="1" dirty="0" err="1"/>
              <a:t>nanobot</a:t>
            </a:r>
            <a:r>
              <a:rPr lang="en-US" sz="1800" dirty="0"/>
              <a:t>. The </a:t>
            </a:r>
            <a:r>
              <a:rPr lang="en-US" sz="1800" dirty="0" err="1"/>
              <a:t>nanobots</a:t>
            </a:r>
            <a:r>
              <a:rPr lang="en-US" sz="1800" dirty="0"/>
              <a:t> were looking right </a:t>
            </a:r>
            <a:br>
              <a:rPr lang="en-US" sz="1800" dirty="0"/>
            </a:br>
            <a:r>
              <a:rPr lang="en-US" sz="1800" dirty="0"/>
              <a:t>at </a:t>
            </a:r>
            <a:r>
              <a:rPr lang="en-US" sz="1800" dirty="0" err="1"/>
              <a:t>Jayda</a:t>
            </a:r>
            <a:r>
              <a:rPr lang="en-US" sz="1800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136745"/>
            <a:ext cx="598579" cy="3641732"/>
          </a:xfrm>
        </p:spPr>
        <p:txBody>
          <a:bodyPr>
            <a:noAutofit/>
          </a:bodyPr>
          <a:lstStyle/>
          <a:p>
            <a:r>
              <a:rPr lang="en-US" dirty="0"/>
              <a:t>182</a:t>
            </a:r>
          </a:p>
          <a:p>
            <a:r>
              <a:rPr lang="en-US" dirty="0"/>
              <a:t>193</a:t>
            </a:r>
          </a:p>
          <a:p>
            <a:r>
              <a:rPr lang="en-US" dirty="0"/>
              <a:t>203</a:t>
            </a:r>
          </a:p>
          <a:p>
            <a:r>
              <a:rPr lang="en-US" dirty="0"/>
              <a:t>214</a:t>
            </a:r>
          </a:p>
          <a:p>
            <a:r>
              <a:rPr lang="en-US" dirty="0"/>
              <a:t>223</a:t>
            </a:r>
          </a:p>
        </p:txBody>
      </p:sp>
    </p:spTree>
    <p:extLst>
      <p:ext uri="{BB962C8B-B14F-4D97-AF65-F5344CB8AC3E}">
        <p14:creationId xmlns:p14="http://schemas.microsoft.com/office/powerpoint/2010/main" val="4104047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Jayda’s</a:t>
            </a:r>
            <a:r>
              <a:rPr lang="en-US" b="1" dirty="0"/>
              <a:t> plan?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Jayda’s</a:t>
            </a:r>
            <a:r>
              <a:rPr lang="en-US" dirty="0"/>
              <a:t> plan was to ________________.</a:t>
            </a:r>
          </a:p>
          <a:p>
            <a:pPr marL="0" indent="0">
              <a:buNone/>
            </a:pPr>
            <a:r>
              <a:rPr lang="en-US" b="1" dirty="0"/>
              <a:t>Why were the smart-mitts important to </a:t>
            </a:r>
            <a:r>
              <a:rPr lang="en-US" b="1" dirty="0" err="1"/>
              <a:t>Jayda’s</a:t>
            </a:r>
            <a:r>
              <a:rPr lang="en-US" b="1" dirty="0"/>
              <a:t> plan?</a:t>
            </a:r>
          </a:p>
          <a:p>
            <a:pPr marL="0" indent="0">
              <a:buNone/>
            </a:pPr>
            <a:r>
              <a:rPr lang="en-US" dirty="0"/>
              <a:t>	 The smart-mitts were important to </a:t>
            </a:r>
            <a:br>
              <a:rPr lang="en-US" dirty="0"/>
            </a:br>
            <a:r>
              <a:rPr lang="en-US" dirty="0"/>
              <a:t>	 </a:t>
            </a:r>
            <a:r>
              <a:rPr lang="en-US" dirty="0" err="1"/>
              <a:t>Jayda’s</a:t>
            </a:r>
            <a:r>
              <a:rPr lang="en-US" dirty="0"/>
              <a:t> plan because ________________.</a:t>
            </a:r>
          </a:p>
          <a:p>
            <a:pPr marL="0" indent="0">
              <a:buNone/>
            </a:pPr>
            <a:r>
              <a:rPr lang="en-US" b="1" dirty="0"/>
              <a:t>What did </a:t>
            </a:r>
            <a:r>
              <a:rPr lang="en-US" b="1" dirty="0" err="1"/>
              <a:t>Jayda</a:t>
            </a:r>
            <a:r>
              <a:rPr lang="en-US" b="1" dirty="0"/>
              <a:t> discover in the lab?</a:t>
            </a:r>
          </a:p>
          <a:p>
            <a:pPr marL="0" indent="0">
              <a:buNone/>
            </a:pPr>
            <a:r>
              <a:rPr lang="en-US" dirty="0"/>
              <a:t>	 In the lab, </a:t>
            </a:r>
            <a:r>
              <a:rPr lang="en-US" dirty="0" err="1"/>
              <a:t>Jayda</a:t>
            </a:r>
            <a:r>
              <a:rPr lang="en-US" dirty="0"/>
              <a:t> discovered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 When the </a:t>
            </a:r>
            <a:r>
              <a:rPr lang="en-US" sz="1600" dirty="0" err="1"/>
              <a:t>nanobots</a:t>
            </a:r>
            <a:r>
              <a:rPr lang="en-US" sz="1600" dirty="0"/>
              <a:t> start replicating, or producing exact </a:t>
            </a:r>
            <a:br>
              <a:rPr lang="en-US" sz="1600" dirty="0"/>
            </a:br>
            <a:r>
              <a:rPr lang="en-US" sz="1600" dirty="0"/>
              <a:t>copies of themselves, </a:t>
            </a:r>
            <a:r>
              <a:rPr lang="en-US" sz="1600" dirty="0" err="1"/>
              <a:t>Jayda</a:t>
            </a:r>
            <a:r>
              <a:rPr lang="en-US" sz="1600" dirty="0"/>
              <a:t> faces a serious problem.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19737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Just then, something shifted at the far end of the </a:t>
            </a:r>
            <a:br>
              <a:rPr lang="en-US" sz="1800" dirty="0"/>
            </a:br>
            <a:r>
              <a:rPr lang="en-US" sz="1800" dirty="0"/>
              <a:t>lab. The soft thud made </a:t>
            </a:r>
            <a:r>
              <a:rPr lang="en-US" sz="1800" dirty="0" err="1"/>
              <a:t>Jayda</a:t>
            </a:r>
            <a:r>
              <a:rPr lang="en-US" sz="1800" dirty="0"/>
              <a:t> jump and then bump </a:t>
            </a:r>
            <a:br>
              <a:rPr lang="en-US" sz="1800" dirty="0"/>
            </a:br>
            <a:r>
              <a:rPr lang="en-US" sz="1800" dirty="0"/>
              <a:t>into a shelf. Crash! Some of the plastic boxes fell down </a:t>
            </a:r>
            <a:br>
              <a:rPr lang="en-US" sz="1800" dirty="0"/>
            </a:br>
            <a:r>
              <a:rPr lang="en-US" sz="1800" dirty="0"/>
              <a:t>and the tops came off. The </a:t>
            </a:r>
            <a:r>
              <a:rPr lang="en-US" sz="1800" dirty="0" err="1"/>
              <a:t>nanobots</a:t>
            </a:r>
            <a:r>
              <a:rPr lang="en-US" sz="1800" dirty="0"/>
              <a:t> hopped from the </a:t>
            </a:r>
            <a:br>
              <a:rPr lang="en-US" sz="1800" dirty="0"/>
            </a:br>
            <a:r>
              <a:rPr lang="en-US" sz="1800" dirty="0"/>
              <a:t>boxes and started darting this way and that.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</a:t>
            </a:r>
            <a:r>
              <a:rPr lang="en-US" sz="1800" dirty="0" err="1"/>
              <a:t>nanobots</a:t>
            </a:r>
            <a:r>
              <a:rPr lang="en-US" sz="1800" dirty="0"/>
              <a:t> seemed harmless, at least when </a:t>
            </a:r>
            <a:br>
              <a:rPr lang="en-US" sz="1800" dirty="0"/>
            </a:br>
            <a:r>
              <a:rPr lang="en-US" sz="1800" dirty="0"/>
              <a:t>there were just ten of them. But as </a:t>
            </a:r>
            <a:r>
              <a:rPr lang="en-US" sz="1800" dirty="0" err="1"/>
              <a:t>Jayda</a:t>
            </a:r>
            <a:r>
              <a:rPr lang="en-US" sz="1800" dirty="0"/>
              <a:t> looked </a:t>
            </a:r>
            <a:br>
              <a:rPr lang="en-US" sz="1800" dirty="0"/>
            </a:br>
            <a:r>
              <a:rPr lang="en-US" sz="1800" dirty="0"/>
              <a:t>on, the </a:t>
            </a:r>
            <a:r>
              <a:rPr lang="en-US" sz="1800" dirty="0" err="1"/>
              <a:t>nanobots</a:t>
            </a:r>
            <a:r>
              <a:rPr lang="en-US" sz="1800" dirty="0"/>
              <a:t> began to replicate with shocking </a:t>
            </a:r>
            <a:br>
              <a:rPr lang="en-US" sz="1800" dirty="0"/>
            </a:br>
            <a:r>
              <a:rPr lang="en-US" sz="1800" dirty="0"/>
              <a:t>speed. Ten </a:t>
            </a:r>
            <a:r>
              <a:rPr lang="en-US" sz="1800" dirty="0" err="1"/>
              <a:t>nanobots</a:t>
            </a:r>
            <a:r>
              <a:rPr lang="en-US" sz="1800" dirty="0"/>
              <a:t> became 20. Then 20 became 40. </a:t>
            </a:r>
            <a:br>
              <a:rPr lang="en-US" sz="1800" dirty="0"/>
            </a:br>
            <a:r>
              <a:rPr lang="en-US" sz="1800" dirty="0" err="1"/>
              <a:t>Jayda</a:t>
            </a:r>
            <a:r>
              <a:rPr lang="en-US" sz="1800" dirty="0"/>
              <a:t> could not keep track of them all! What was she </a:t>
            </a:r>
            <a:br>
              <a:rPr lang="en-US" sz="1800" dirty="0"/>
            </a:br>
            <a:r>
              <a:rPr lang="en-US" sz="1800" dirty="0"/>
              <a:t>going to do? She should not have been in the lab at all.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13151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225</a:t>
            </a:r>
          </a:p>
          <a:p>
            <a:r>
              <a:rPr lang="en-US" dirty="0"/>
              <a:t>235</a:t>
            </a:r>
          </a:p>
          <a:p>
            <a:r>
              <a:rPr lang="en-US" dirty="0"/>
              <a:t>245</a:t>
            </a:r>
          </a:p>
          <a:p>
            <a:r>
              <a:rPr lang="en-US" dirty="0"/>
              <a:t>256</a:t>
            </a:r>
          </a:p>
          <a:p>
            <a:r>
              <a:rPr lang="en-US" dirty="0"/>
              <a:t>266</a:t>
            </a:r>
          </a:p>
          <a:p>
            <a:r>
              <a:rPr lang="en-US" dirty="0"/>
              <a:t>274</a:t>
            </a:r>
          </a:p>
          <a:p>
            <a:r>
              <a:rPr lang="en-US" dirty="0"/>
              <a:t>281</a:t>
            </a:r>
          </a:p>
          <a:p>
            <a:r>
              <a:rPr lang="en-US" dirty="0"/>
              <a:t>291</a:t>
            </a:r>
          </a:p>
          <a:p>
            <a:r>
              <a:rPr lang="en-US" dirty="0"/>
              <a:t>299</a:t>
            </a:r>
          </a:p>
          <a:p>
            <a:r>
              <a:rPr lang="en-US" dirty="0"/>
              <a:t>308</a:t>
            </a:r>
          </a:p>
          <a:p>
            <a:r>
              <a:rPr lang="en-US" dirty="0"/>
              <a:t>319</a:t>
            </a:r>
          </a:p>
          <a:p>
            <a:r>
              <a:rPr lang="en-US" dirty="0"/>
              <a:t>332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when </a:t>
            </a:r>
            <a:r>
              <a:rPr lang="en-US" b="1" dirty="0" err="1"/>
              <a:t>Jayda</a:t>
            </a:r>
            <a:r>
              <a:rPr lang="en-US" b="1" dirty="0"/>
              <a:t> bumped into the shelf?</a:t>
            </a:r>
          </a:p>
          <a:p>
            <a:pPr marL="0" indent="0">
              <a:buNone/>
            </a:pPr>
            <a:r>
              <a:rPr lang="en-US" dirty="0"/>
              <a:t>	 When </a:t>
            </a:r>
            <a:r>
              <a:rPr lang="en-US" dirty="0" err="1"/>
              <a:t>Jayda</a:t>
            </a:r>
            <a:r>
              <a:rPr lang="en-US" dirty="0"/>
              <a:t> bumped into the shelf, ________________.</a:t>
            </a:r>
          </a:p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Jayda’s</a:t>
            </a:r>
            <a:r>
              <a:rPr lang="en-US" b="1" dirty="0"/>
              <a:t> problem?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Jayda’s</a:t>
            </a:r>
            <a:r>
              <a:rPr lang="en-US" dirty="0"/>
              <a:t> problem was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2" descr="Jayda is speaking to a woman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6" y="2273064"/>
            <a:ext cx="311467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027" name="Picture 3" descr="Jayda uses a spotlight and sees the small transparent containers on the ground and many nanobots come out of the containers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4" y="2273064"/>
            <a:ext cx="307657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028" name="Picture 4" descr="Jayda uses the spotlight to see many small transparent containers with nanobots in them on the flat boards fixed to the wall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333" y="2282589"/>
            <a:ext cx="310515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2546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9796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20739"/>
            <a:ext cx="10363200" cy="342754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the people in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people in the story are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hope to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hoped to 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can’t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 to the lab?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can’t go to the lab because 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plan?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plan was to 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need Mom’s smart-mitts?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needed Mom’s smart-mitts to 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see in the lab?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lab,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saw 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happened when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bumped into the shelf?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bumped into the shelf, 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the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nanobots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nanobots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began to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J</a:t>
            </a:r>
            <a:r>
              <a:rPr lang="en-US" u="sng" dirty="0"/>
              <a:t>ar</a:t>
            </a:r>
            <a:r>
              <a:rPr lang="en-US" dirty="0"/>
              <a:t>			</a:t>
            </a:r>
            <a:r>
              <a:rPr lang="en-US" u="sng" dirty="0"/>
              <a:t>ar</a:t>
            </a:r>
            <a:r>
              <a:rPr lang="en-US" dirty="0"/>
              <a:t>m		h</a:t>
            </a:r>
            <a:r>
              <a:rPr lang="en-US" u="sng" dirty="0"/>
              <a:t>ar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sc</a:t>
            </a:r>
            <a:r>
              <a:rPr lang="en-US" u="sng" dirty="0"/>
              <a:t>ar</a:t>
            </a:r>
            <a:r>
              <a:rPr lang="en-US" dirty="0"/>
              <a:t>		J</a:t>
            </a:r>
            <a:r>
              <a:rPr lang="en-US" u="sng" dirty="0"/>
              <a:t>ay</a:t>
            </a:r>
            <a:r>
              <a:rPr lang="en-US" dirty="0"/>
              <a:t>			sp</a:t>
            </a:r>
            <a:r>
              <a:rPr lang="en-US" u="sng" dirty="0"/>
              <a:t>ee</a:t>
            </a:r>
            <a:r>
              <a:rPr lang="en-US" dirty="0"/>
              <a:t>d</a:t>
            </a:r>
          </a:p>
          <a:p>
            <a:pPr lvl="1" defTabSz="457200"/>
            <a:r>
              <a:rPr lang="en-US" u="sng" dirty="0"/>
              <a:t>ai</a:t>
            </a:r>
            <a:r>
              <a:rPr lang="en-US" dirty="0"/>
              <a:t>m			sp</a:t>
            </a:r>
            <a:r>
              <a:rPr lang="en-US" u="sng" dirty="0"/>
              <a:t>ar</a:t>
            </a:r>
            <a:r>
              <a:rPr lang="en-US" dirty="0"/>
              <a:t>k		</a:t>
            </a:r>
            <a:r>
              <a:rPr lang="en-US" u="sng" dirty="0"/>
              <a:t>ar</a:t>
            </a:r>
            <a:r>
              <a:rPr lang="en-US" dirty="0"/>
              <a:t>t</a:t>
            </a:r>
          </a:p>
          <a:p>
            <a:pPr lvl="1" defTabSz="457200"/>
            <a:r>
              <a:rPr lang="en-US" u="sng" dirty="0"/>
              <a:t>ea</a:t>
            </a:r>
            <a:r>
              <a:rPr lang="en-US" dirty="0"/>
              <a:t>t			m</a:t>
            </a:r>
            <a:r>
              <a:rPr lang="en-US" u="sng" dirty="0"/>
              <a:t>ar</a:t>
            </a:r>
            <a:r>
              <a:rPr lang="en-US" dirty="0"/>
              <a:t>k		c</a:t>
            </a:r>
            <a:r>
              <a:rPr lang="en-US" u="sng" dirty="0"/>
              <a:t>ar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march		meek		might</a:t>
            </a:r>
          </a:p>
          <a:p>
            <a:pPr lvl="1" defTabSz="457200"/>
            <a:r>
              <a:rPr lang="en-US" dirty="0"/>
              <a:t>yard		oats		scarf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0507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14244"/>
            <a:ext cx="10391791" cy="201721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Dad handed Rick a list of things to get at the market. At the market,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Rick filled a big cart with things from Dad’s list. Rick was in a rush. He did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not take a close look at the list, but he should have. It would have been a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smart thing to do.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After Rick got home, Dad asked, “Where is the garlic?” Rick started back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to the market.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647812"/>
            <a:ext cx="10363200" cy="237936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Rick go?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Rick went to 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458178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Rick put the things from the list?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Rick put the things 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Rick have to go back to the market?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Rick had to go back 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5783880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5531"/>
            <a:ext cx="11188754" cy="173850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Pilar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had a yard sale to sell things she could not keep. She had some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big things for sale, like bikes. She had glass jars in all sizes and shapes. There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a red scarf and a dark gray coat. Lots of people came to shop in her yard.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After each sale,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Pilar’s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dog would jump and bark. That made all the people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smile. At the end of the day,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Pilar’s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yard was clean.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812069"/>
            <a:ext cx="10363200" cy="345107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Pilar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have a sale?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Pilar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had a sale 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glass things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Pilar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have for sale?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Pilar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had 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would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Pilar’s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dog do after each sale?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Pilar’s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dog would 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sv-SE" b="1" dirty="0"/>
              <a:t>dart</a:t>
            </a:r>
          </a:p>
          <a:p>
            <a:r>
              <a:rPr lang="sv-SE" dirty="0"/>
              <a:t>Bart</a:t>
            </a:r>
          </a:p>
          <a:p>
            <a:r>
              <a:rPr lang="sv-SE" dirty="0"/>
              <a:t>cart</a:t>
            </a:r>
          </a:p>
          <a:p>
            <a:r>
              <a:rPr lang="sv-SE" dirty="0"/>
              <a:t>chart</a:t>
            </a:r>
          </a:p>
          <a:p>
            <a:r>
              <a:rPr lang="sv-SE" dirty="0"/>
              <a:t>smart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b="1" dirty="0"/>
              <a:t>far</a:t>
            </a:r>
          </a:p>
          <a:p>
            <a:r>
              <a:rPr lang="sv-SE" dirty="0"/>
              <a:t>jar</a:t>
            </a:r>
          </a:p>
          <a:p>
            <a:r>
              <a:rPr lang="sv-SE" dirty="0"/>
              <a:t>tar</a:t>
            </a:r>
          </a:p>
          <a:p>
            <a:r>
              <a:rPr lang="sv-SE" dirty="0"/>
              <a:t>scar</a:t>
            </a:r>
          </a:p>
          <a:p>
            <a:r>
              <a:rPr lang="sv-SE" dirty="0"/>
              <a:t>star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it-IT" b="1" dirty="0"/>
              <a:t>fine</a:t>
            </a:r>
          </a:p>
          <a:p>
            <a:r>
              <a:rPr lang="it-IT" dirty="0"/>
              <a:t>dine</a:t>
            </a:r>
          </a:p>
          <a:p>
            <a:r>
              <a:rPr lang="it-IT" dirty="0"/>
              <a:t>shine</a:t>
            </a:r>
          </a:p>
          <a:p>
            <a:r>
              <a:rPr lang="it-IT" dirty="0"/>
              <a:t>whine</a:t>
            </a:r>
          </a:p>
          <a:p>
            <a:r>
              <a:rPr lang="it-IT" dirty="0"/>
              <a:t>spine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mope		mop		tape		tap</a:t>
            </a:r>
          </a:p>
          <a:p>
            <a:pPr lvl="1" defTabSz="457200"/>
            <a:r>
              <a:rPr lang="en-US" dirty="0"/>
              <a:t>prize		fill			file			tome</a:t>
            </a:r>
          </a:p>
          <a:p>
            <a:pPr lvl="1" defTabSz="457200"/>
            <a:r>
              <a:rPr lang="en-US" dirty="0"/>
              <a:t>choke		graze		blade		drive</a:t>
            </a:r>
          </a:p>
          <a:p>
            <a:pPr lvl="1" defTabSz="457200"/>
            <a:r>
              <a:rPr lang="en-US" dirty="0"/>
              <a:t>bad		fin			fine			froze</a:t>
            </a:r>
          </a:p>
          <a:p>
            <a:pPr>
              <a:buFont typeface="+mj-lt"/>
              <a:buAutoNum type="alphaUcPeriod" startAt="5"/>
              <a:tabLst>
                <a:tab pos="1976438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fi</a:t>
            </a:r>
            <a:r>
              <a:rPr lang="en-US" u="sng" dirty="0"/>
              <a:t>l</a:t>
            </a:r>
            <a:r>
              <a:rPr lang="en-US" dirty="0"/>
              <a:t>ed	2. ho</a:t>
            </a:r>
            <a:r>
              <a:rPr lang="en-US" u="sng" dirty="0"/>
              <a:t>p</a:t>
            </a:r>
            <a:r>
              <a:rPr lang="en-US" dirty="0"/>
              <a:t>ed	3. sna</a:t>
            </a:r>
            <a:r>
              <a:rPr lang="en-US" u="sng" dirty="0"/>
              <a:t>pp</a:t>
            </a:r>
            <a:r>
              <a:rPr lang="en-US" dirty="0"/>
              <a:t>ed	4. ta</a:t>
            </a:r>
            <a:r>
              <a:rPr lang="en-US" u="sng" dirty="0"/>
              <a:t>p</a:t>
            </a:r>
            <a:r>
              <a:rPr lang="en-US" dirty="0"/>
              <a:t>ing	5. be</a:t>
            </a:r>
            <a:r>
              <a:rPr lang="en-US" u="sng" dirty="0"/>
              <a:t>gg</a:t>
            </a:r>
            <a:r>
              <a:rPr lang="en-US" dirty="0"/>
              <a:t>ed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mark</a:t>
            </a:r>
            <a:r>
              <a:rPr lang="en-US" dirty="0"/>
              <a:t>ed	7. </a:t>
            </a:r>
            <a:r>
              <a:rPr lang="en-US" u="sng" dirty="0"/>
              <a:t>stay</a:t>
            </a:r>
            <a:r>
              <a:rPr lang="en-US" dirty="0"/>
              <a:t>ing	8. </a:t>
            </a:r>
            <a:r>
              <a:rPr lang="en-US" u="sng" dirty="0"/>
              <a:t>steam</a:t>
            </a:r>
            <a:r>
              <a:rPr lang="en-US" dirty="0"/>
              <a:t>ing	9. </a:t>
            </a:r>
            <a:r>
              <a:rPr lang="en-US" u="sng" dirty="0"/>
              <a:t>part</a:t>
            </a:r>
            <a:r>
              <a:rPr lang="en-US" dirty="0"/>
              <a:t>ing	10. </a:t>
            </a:r>
            <a:r>
              <a:rPr lang="en-US" u="sng" dirty="0"/>
              <a:t>march</a:t>
            </a:r>
            <a:r>
              <a:rPr lang="en-US" dirty="0"/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stardust		market		arctic		garlic		locket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problem		rocket		handprint		</a:t>
            </a:r>
            <a:r>
              <a:rPr lang="en-US" dirty="0" err="1"/>
              <a:t>nanobot</a:t>
            </a:r>
            <a:r>
              <a:rPr lang="en-US" dirty="0"/>
              <a:t>		replicate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could		should		would</a:t>
            </a:r>
            <a:r>
              <a:rPr lang="en-US" dirty="0"/>
              <a:t>		to		was</a:t>
            </a:r>
          </a:p>
          <a:p>
            <a:pPr marL="457200" lvl="1" indent="0" defTabSz="457200">
              <a:buNone/>
            </a:pPr>
            <a:r>
              <a:rPr lang="en-US" dirty="0"/>
              <a:t>been		work			are			you		water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60741" y="2590240"/>
            <a:ext cx="42704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2548" y="2592326"/>
            <a:ext cx="5753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7540" y="2600072"/>
            <a:ext cx="47560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908" y="2606921"/>
            <a:ext cx="39125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6004" y="2600072"/>
            <a:ext cx="35622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85405" y="2605333"/>
            <a:ext cx="3263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22112" y="2600072"/>
            <a:ext cx="39214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14254" y="2602158"/>
            <a:ext cx="2860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84318" y="3295213"/>
            <a:ext cx="48355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06340" y="3306840"/>
            <a:ext cx="60375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12280" y="3299251"/>
            <a:ext cx="5029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7540" y="3285559"/>
            <a:ext cx="54346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199" y="3305684"/>
            <a:ext cx="11718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8720" y="3290419"/>
            <a:ext cx="59559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10094" y="3317558"/>
            <a:ext cx="62306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55336" y="2611924"/>
            <a:ext cx="49772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65168" y="3329370"/>
            <a:ext cx="3957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80423" y="3337357"/>
            <a:ext cx="5122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21003" y="3278005"/>
            <a:ext cx="26425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53065" y="2620715"/>
            <a:ext cx="22494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32382" y="3302425"/>
            <a:ext cx="4619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0956" y="3317557"/>
            <a:ext cx="11718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Could you help me rake all of the leaves in the yard?</a:t>
            </a:r>
          </a:p>
          <a:p>
            <a:pPr lvl="1" defTabSz="457200"/>
            <a:r>
              <a:rPr lang="en-US" dirty="0"/>
              <a:t>At the end of lunch, </a:t>
            </a:r>
            <a:r>
              <a:rPr lang="en-US" dirty="0" err="1"/>
              <a:t>Dev</a:t>
            </a:r>
            <a:r>
              <a:rPr lang="en-US" dirty="0"/>
              <a:t> spilled water on his scarf.</a:t>
            </a:r>
          </a:p>
          <a:p>
            <a:pPr lvl="1" defTabSz="457200"/>
            <a:r>
              <a:rPr lang="en-US" dirty="0"/>
              <a:t>There are marks on the tree where a truck hit it.</a:t>
            </a:r>
          </a:p>
          <a:p>
            <a:pPr lvl="1" defTabSz="457200"/>
            <a:r>
              <a:rPr lang="en-US" dirty="0"/>
              <a:t>I should have sent Neal a get-well card while he was sick.</a:t>
            </a:r>
          </a:p>
          <a:p>
            <a:pPr lvl="1" defTabSz="457200"/>
            <a:r>
              <a:rPr lang="en-US" dirty="0"/>
              <a:t>It would be smart for </a:t>
            </a:r>
            <a:r>
              <a:rPr lang="en-US" dirty="0" err="1"/>
              <a:t>Jayda</a:t>
            </a:r>
            <a:r>
              <a:rPr lang="en-US" dirty="0"/>
              <a:t> to stay home and not go </a:t>
            </a:r>
            <a:br>
              <a:rPr lang="en-US" dirty="0"/>
            </a:br>
            <a:r>
              <a:rPr lang="en-US" dirty="0"/>
              <a:t>to the lab.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200.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 Problem at the Lab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1336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34300"/>
            <a:ext cx="6763651" cy="12006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 It’s the year 2320, far in the future. </a:t>
            </a:r>
            <a:r>
              <a:rPr lang="en-US" sz="1600" dirty="0" err="1"/>
              <a:t>Jayda’s</a:t>
            </a:r>
            <a:r>
              <a:rPr lang="en-US" sz="1600" dirty="0"/>
              <a:t> mother does </a:t>
            </a:r>
            <a:br>
              <a:rPr lang="en-US" sz="1600" dirty="0"/>
            </a:br>
            <a:r>
              <a:rPr lang="en-US" sz="1600" dirty="0"/>
              <a:t>secret work in a space lab orbiting (circling) a faraway planet. </a:t>
            </a:r>
            <a:r>
              <a:rPr lang="en-US" sz="1600" dirty="0" err="1"/>
              <a:t>Jayda’s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mother does not talk about her work with anyone, not even </a:t>
            </a:r>
            <a:r>
              <a:rPr lang="en-US" sz="1600" dirty="0" err="1"/>
              <a:t>Jayda</a:t>
            </a:r>
            <a:r>
              <a:rPr lang="en-US" sz="1600" dirty="0"/>
              <a:t>. </a:t>
            </a:r>
            <a:br>
              <a:rPr lang="en-US" sz="1600" dirty="0"/>
            </a:br>
            <a:r>
              <a:rPr lang="en-US" sz="1600" dirty="0" err="1"/>
              <a:t>Jayda</a:t>
            </a:r>
            <a:r>
              <a:rPr lang="en-US" sz="1600" dirty="0"/>
              <a:t> wants to find out what goes on in the lab and make sure her </a:t>
            </a:r>
            <a:br>
              <a:rPr lang="en-US" sz="1600" dirty="0"/>
            </a:br>
            <a:r>
              <a:rPr lang="en-US" sz="1600" dirty="0"/>
              <a:t>mother is safe.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253025"/>
            <a:ext cx="6528547" cy="211827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Starting when </a:t>
            </a:r>
            <a:r>
              <a:rPr lang="en-US" sz="1800" dirty="0" err="1"/>
              <a:t>Jayda</a:t>
            </a:r>
            <a:r>
              <a:rPr lang="en-US" sz="1800" dirty="0"/>
              <a:t> was little, she wanted to see </a:t>
            </a:r>
            <a:br>
              <a:rPr lang="en-US" sz="1800" dirty="0"/>
            </a:br>
            <a:r>
              <a:rPr lang="en-US" sz="1800" dirty="0"/>
              <a:t>the way all things worked. This has made her skilled at </a:t>
            </a:r>
            <a:br>
              <a:rPr lang="en-US" sz="1800" dirty="0"/>
            </a:br>
            <a:r>
              <a:rPr lang="en-US" sz="1800" dirty="0"/>
              <a:t>solving problems as she has grown.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Jayda</a:t>
            </a:r>
            <a:r>
              <a:rPr lang="en-US" sz="1800" dirty="0"/>
              <a:t> hoped Mom would let her go to the lab where </a:t>
            </a:r>
            <a:br>
              <a:rPr lang="en-US" sz="1800" dirty="0"/>
            </a:br>
            <a:r>
              <a:rPr lang="en-US" sz="1800" dirty="0"/>
              <a:t>Mom worked. </a:t>
            </a:r>
            <a:r>
              <a:rPr lang="en-US" sz="1800" dirty="0" err="1"/>
              <a:t>Jayda</a:t>
            </a:r>
            <a:r>
              <a:rPr lang="en-US" sz="1800" dirty="0"/>
              <a:t> begged her each day. “Mom, </a:t>
            </a:r>
            <a:br>
              <a:rPr lang="en-US" sz="1800" dirty="0"/>
            </a:br>
            <a:r>
              <a:rPr lang="en-US" sz="1800" dirty="0"/>
              <a:t>please may I go to the lab with you?”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253572"/>
            <a:ext cx="598579" cy="211773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9</a:t>
            </a:r>
          </a:p>
          <a:p>
            <a:r>
              <a:rPr lang="en-US" dirty="0"/>
              <a:t>20</a:t>
            </a:r>
          </a:p>
          <a:p>
            <a:r>
              <a:rPr lang="en-US" dirty="0"/>
              <a:t>26</a:t>
            </a:r>
          </a:p>
          <a:p>
            <a:r>
              <a:rPr lang="en-US" dirty="0"/>
              <a:t>37</a:t>
            </a:r>
          </a:p>
          <a:p>
            <a:r>
              <a:rPr lang="en-US" dirty="0"/>
              <a:t>45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126366"/>
            <a:ext cx="6528547" cy="362261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Mom explained “I wish you could go. But my work </a:t>
            </a:r>
            <a:br>
              <a:rPr lang="en-US" sz="1800" dirty="0"/>
            </a:br>
            <a:r>
              <a:rPr lang="en-US" sz="1800" dirty="0"/>
              <a:t>is </a:t>
            </a:r>
            <a:r>
              <a:rPr lang="en-US" sz="1800" b="1" dirty="0"/>
              <a:t>secret</a:t>
            </a:r>
            <a:r>
              <a:rPr lang="en-US" sz="1800" dirty="0"/>
              <a:t>, so you can’t.”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secret part made it hard on </a:t>
            </a:r>
            <a:r>
              <a:rPr lang="en-US" sz="1800" dirty="0" err="1"/>
              <a:t>Jayda</a:t>
            </a:r>
            <a:r>
              <a:rPr lang="en-US" sz="1800" dirty="0"/>
              <a:t>. Was Mom </a:t>
            </a:r>
            <a:br>
              <a:rPr lang="en-US" sz="1800" dirty="0"/>
            </a:br>
            <a:r>
              <a:rPr lang="en-US" sz="1800" dirty="0"/>
              <a:t>safe working on secret stuff in the lab?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136745"/>
            <a:ext cx="598579" cy="3641732"/>
          </a:xfrm>
        </p:spPr>
        <p:txBody>
          <a:bodyPr>
            <a:noAutofit/>
          </a:bodyPr>
          <a:lstStyle/>
          <a:p>
            <a:r>
              <a:rPr lang="en-US" dirty="0"/>
              <a:t>54</a:t>
            </a:r>
          </a:p>
          <a:p>
            <a:r>
              <a:rPr lang="en-US" dirty="0"/>
              <a:t>64</a:t>
            </a:r>
          </a:p>
          <a:p>
            <a:r>
              <a:rPr lang="en-US" dirty="0"/>
              <a:t>69</a:t>
            </a:r>
          </a:p>
          <a:p>
            <a:r>
              <a:rPr lang="en-US" dirty="0"/>
              <a:t>79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9557BC-AA90-4CD0-8E63-CC84622CB4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66318</TotalTime>
  <Words>1870</Words>
  <Application>Microsoft Office PowerPoint</Application>
  <PresentationFormat>Widescreen</PresentationFormat>
  <Paragraphs>218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Decodable Narrative Text (Part 2) — cont’d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2497</cp:revision>
  <dcterms:created xsi:type="dcterms:W3CDTF">2023-03-21T18:49:30Z</dcterms:created>
  <dcterms:modified xsi:type="dcterms:W3CDTF">2024-04-11T15:52:01Z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