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5"/>
  </p:notesMasterIdLst>
  <p:handoutMasterIdLst>
    <p:handoutMasterId r:id="rId26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34" r:id="rId13"/>
    <p:sldId id="321" r:id="rId14"/>
    <p:sldId id="317" r:id="rId15"/>
    <p:sldId id="322" r:id="rId16"/>
    <p:sldId id="328" r:id="rId17"/>
    <p:sldId id="323" r:id="rId18"/>
    <p:sldId id="302" r:id="rId19"/>
    <p:sldId id="303" r:id="rId20"/>
    <p:sldId id="335" r:id="rId21"/>
    <p:sldId id="307" r:id="rId22"/>
    <p:sldId id="329" r:id="rId23"/>
    <p:sldId id="331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386D1BB-C283-B66E-2F99-77F96E17077B}" v="6" dt="2024-04-11T15:56:20.96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266" autoAdjust="0"/>
    <p:restoredTop sz="86407"/>
  </p:normalViewPr>
  <p:slideViewPr>
    <p:cSldViewPr snapToGrid="0">
      <p:cViewPr varScale="1">
        <p:scale>
          <a:sx n="160" d="100"/>
          <a:sy n="160" d="100"/>
        </p:scale>
        <p:origin x="2952" y="184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Zelinke" userId="S::szelinke@cainc.com::d5a61b94-e317-40d3-bef2-b59288a0210b" providerId="AD" clId="Web-{C386D1BB-C283-B66E-2F99-77F96E17077B}"/>
    <pc:docChg chg="modSld">
      <pc:chgData name="Sarah Zelinke" userId="S::szelinke@cainc.com::d5a61b94-e317-40d3-bef2-b59288a0210b" providerId="AD" clId="Web-{C386D1BB-C283-B66E-2F99-77F96E17077B}" dt="2024-04-11T15:56:20.960" v="5" actId="20577"/>
      <pc:docMkLst>
        <pc:docMk/>
      </pc:docMkLst>
      <pc:sldChg chg="modSp">
        <pc:chgData name="Sarah Zelinke" userId="S::szelinke@cainc.com::d5a61b94-e317-40d3-bef2-b59288a0210b" providerId="AD" clId="Web-{C386D1BB-C283-B66E-2F99-77F96E17077B}" dt="2024-04-11T15:56:20.960" v="5" actId="20577"/>
        <pc:sldMkLst>
          <pc:docMk/>
          <pc:sldMk cId="3780168770" sldId="265"/>
        </pc:sldMkLst>
        <pc:spChg chg="mod">
          <ac:chgData name="Sarah Zelinke" userId="S::szelinke@cainc.com::d5a61b94-e317-40d3-bef2-b59288a0210b" providerId="AD" clId="Web-{C386D1BB-C283-B66E-2F99-77F96E17077B}" dt="2024-04-11T15:56:20.960" v="5" actId="20577"/>
          <ac:spMkLst>
            <pc:docMk/>
            <pc:sldMk cId="3780168770" sldId="265"/>
            <ac:spMk id="2" creationId="{86730726-6869-F03A-F029-8BA0B7B82364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4/11/2024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657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7419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5455342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2983322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10 Lesson 32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67" r:id="rId15"/>
    <p:sldLayoutId id="2147483669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(A–B)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b="1" dirty="0">
                <a:latin typeface="Arial"/>
                <a:cs typeface="Arial"/>
              </a:rPr>
              <a:t>Phonemic Awareness </a:t>
            </a:r>
            <a:r>
              <a:rPr lang="en-US" dirty="0">
                <a:latin typeface="Arial"/>
                <a:cs typeface="Arial"/>
              </a:rPr>
              <a:t>You will blend and segment sounds as </a:t>
            </a:r>
            <a:br>
              <a:rPr lang="en-US" dirty="0"/>
            </a:br>
            <a:r>
              <a:rPr lang="en-US" dirty="0">
                <a:latin typeface="Arial"/>
                <a:cs typeface="Arial"/>
              </a:rPr>
              <a:t>you read and spell words.</a:t>
            </a:r>
          </a:p>
          <a:p>
            <a:pPr>
              <a:buFont typeface="+mj-lt"/>
              <a:buAutoNum type="alphaUcPeriod" startAt="2"/>
            </a:pPr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or		wh			ir		</a:t>
            </a:r>
            <a:r>
              <a:rPr lang="pt-BR" b="1" dirty="0">
                <a:latin typeface="Arial"/>
                <a:cs typeface="Arial"/>
              </a:rPr>
              <a:t>a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th	</a:t>
            </a:r>
            <a:r>
              <a:rPr lang="pt-BR" b="1" dirty="0">
                <a:latin typeface="Arial"/>
                <a:cs typeface="Arial"/>
              </a:rPr>
              <a:t>	i</a:t>
            </a:r>
            <a:r>
              <a:rPr lang="pt-BR" dirty="0">
                <a:latin typeface="Arial"/>
                <a:cs typeface="Arial"/>
              </a:rPr>
              <a:t>			igh		i_e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ur		ck			oa		</a:t>
            </a:r>
            <a:r>
              <a:rPr lang="pt-BR" b="1" dirty="0">
                <a:latin typeface="Arial"/>
                <a:cs typeface="Arial"/>
              </a:rPr>
              <a:t>e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ow		o_e		</a:t>
            </a:r>
            <a:r>
              <a:rPr lang="pt-BR" b="1" dirty="0">
                <a:latin typeface="Arial"/>
                <a:cs typeface="Arial"/>
              </a:rPr>
              <a:t>u</a:t>
            </a:r>
            <a:r>
              <a:rPr lang="pt-BR" dirty="0">
                <a:latin typeface="Arial"/>
                <a:cs typeface="Arial"/>
              </a:rPr>
              <a:t>		ur</a:t>
            </a:r>
          </a:p>
          <a:p>
            <a:pPr lvl="1" defTabSz="457200"/>
            <a:r>
              <a:rPr lang="pt-BR" dirty="0">
                <a:latin typeface="Arial"/>
                <a:cs typeface="Arial"/>
              </a:rPr>
              <a:t>ar		</a:t>
            </a:r>
            <a:r>
              <a:rPr lang="pt-BR" b="1" dirty="0">
                <a:latin typeface="Arial"/>
                <a:cs typeface="Arial"/>
              </a:rPr>
              <a:t>o</a:t>
            </a:r>
            <a:r>
              <a:rPr lang="pt-BR" dirty="0">
                <a:latin typeface="Arial"/>
                <a:cs typeface="Arial"/>
              </a:rPr>
              <a:t>			er		ea</a:t>
            </a:r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was the goal of the Mural Arts project?</a:t>
            </a:r>
          </a:p>
          <a:p>
            <a:pPr marL="0" indent="0">
              <a:buNone/>
            </a:pPr>
            <a:r>
              <a:rPr lang="en-US" dirty="0"/>
              <a:t>	 The goal of the Mural Arts project was to ________________.</a:t>
            </a:r>
          </a:p>
          <a:p>
            <a:pPr marL="0" indent="0">
              <a:buNone/>
            </a:pPr>
            <a:r>
              <a:rPr lang="en-US" b="1" dirty="0"/>
              <a:t>What has happened to the Mural Arts project as time passed?</a:t>
            </a:r>
          </a:p>
          <a:p>
            <a:pPr marL="0" indent="0">
              <a:buNone/>
            </a:pPr>
            <a:r>
              <a:rPr lang="en-US" dirty="0"/>
              <a:t>	 As time passed, the Mural Arts project has ________________.</a:t>
            </a:r>
          </a:p>
          <a:p>
            <a:pPr marL="0" indent="0">
              <a:buNone/>
            </a:pPr>
            <a:r>
              <a:rPr lang="en-US" b="1" dirty="0"/>
              <a:t>Why has the Mural Arts project worked so well?</a:t>
            </a:r>
          </a:p>
          <a:p>
            <a:pPr marL="0" indent="0">
              <a:buNone/>
            </a:pPr>
            <a:r>
              <a:rPr lang="en-US" dirty="0"/>
              <a:t>	 The Mural Arts project has worked so well because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25285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540919"/>
            <a:ext cx="6871807" cy="497431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 The murals in Philadelphia cover a wide range of topics </a:t>
            </a:r>
            <a:br>
              <a:rPr lang="en-US" sz="1600" dirty="0"/>
            </a:br>
            <a:r>
              <a:rPr lang="en-US" sz="1600" dirty="0"/>
              <a:t>and subjects. Keep reading to find out what some of them are.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32363"/>
            <a:ext cx="6528547" cy="3666993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murals show people from the past and present </a:t>
            </a:r>
            <a:br>
              <a:rPr lang="en-US" sz="1800" dirty="0"/>
            </a:br>
            <a:r>
              <a:rPr lang="en-US" sz="1800" dirty="0"/>
              <a:t>who grew up in Philadelphia. There are leaders, sports </a:t>
            </a:r>
            <a:br>
              <a:rPr lang="en-US" sz="1800" dirty="0"/>
            </a:br>
            <a:r>
              <a:rPr lang="en-US" sz="1800" dirty="0"/>
              <a:t>stars, </a:t>
            </a:r>
            <a:r>
              <a:rPr lang="en-US" sz="1800" b="1" dirty="0"/>
              <a:t>singers,</a:t>
            </a:r>
            <a:r>
              <a:rPr lang="en-US" sz="1800" dirty="0"/>
              <a:t> and other people in the murals. Lots </a:t>
            </a:r>
            <a:br>
              <a:rPr lang="en-US" sz="1800" dirty="0"/>
            </a:br>
            <a:r>
              <a:rPr lang="en-US" sz="1800" dirty="0"/>
              <a:t>of murals use swirls of bright paint to show people at </a:t>
            </a:r>
            <a:br>
              <a:rPr lang="en-US" sz="1800" dirty="0"/>
            </a:br>
            <a:r>
              <a:rPr lang="en-US" sz="1800" dirty="0"/>
              <a:t>work and at play. There are murals of gardens filled </a:t>
            </a:r>
            <a:br>
              <a:rPr lang="en-US" sz="1800" dirty="0"/>
            </a:br>
            <a:r>
              <a:rPr lang="en-US" sz="1800" dirty="0"/>
              <a:t>with plants and murals of birds.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Lots of people stop and look at a mural named </a:t>
            </a:r>
            <a:br>
              <a:rPr lang="en-US" sz="1800" dirty="0"/>
            </a:br>
            <a:r>
              <a:rPr lang="en-US" sz="1800" i="1" dirty="0"/>
              <a:t>Reach High and You Will Go Far.</a:t>
            </a:r>
            <a:r>
              <a:rPr lang="en-US" sz="1800" dirty="0"/>
              <a:t> It shows a girl with </a:t>
            </a:r>
            <a:br>
              <a:rPr lang="en-US" sz="1800" dirty="0"/>
            </a:br>
            <a:r>
              <a:rPr lang="en-US" sz="1800" dirty="0"/>
              <a:t>a tree held high in her hands. What is this mural </a:t>
            </a:r>
            <a:br>
              <a:rPr lang="en-US" sz="1800" dirty="0"/>
            </a:br>
            <a:r>
              <a:rPr lang="en-US" sz="1800" dirty="0"/>
              <a:t>saying? It is telling kids to set big goals and reach for </a:t>
            </a:r>
            <a:br>
              <a:rPr lang="en-US" sz="1800" dirty="0"/>
            </a:br>
            <a:r>
              <a:rPr lang="en-US" sz="1800" dirty="0"/>
              <a:t>big dreams.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63462"/>
            <a:ext cx="598579" cy="3626061"/>
          </a:xfrm>
        </p:spPr>
        <p:txBody>
          <a:bodyPr>
            <a:noAutofit/>
          </a:bodyPr>
          <a:lstStyle/>
          <a:p>
            <a:r>
              <a:rPr lang="en-US" dirty="0"/>
              <a:t>110</a:t>
            </a:r>
          </a:p>
          <a:p>
            <a:r>
              <a:rPr lang="en-US" dirty="0"/>
              <a:t>119</a:t>
            </a:r>
          </a:p>
          <a:p>
            <a:r>
              <a:rPr lang="en-US" dirty="0"/>
              <a:t>128</a:t>
            </a:r>
          </a:p>
          <a:p>
            <a:r>
              <a:rPr lang="en-US" dirty="0"/>
              <a:t>137</a:t>
            </a:r>
          </a:p>
          <a:p>
            <a:r>
              <a:rPr lang="en-US" dirty="0"/>
              <a:t>148</a:t>
            </a:r>
          </a:p>
          <a:p>
            <a:r>
              <a:rPr lang="en-US" dirty="0"/>
              <a:t>158</a:t>
            </a:r>
          </a:p>
          <a:p>
            <a:r>
              <a:rPr lang="en-US" dirty="0"/>
              <a:t>164</a:t>
            </a:r>
          </a:p>
          <a:p>
            <a:r>
              <a:rPr lang="en-US" dirty="0"/>
              <a:t>174</a:t>
            </a:r>
          </a:p>
          <a:p>
            <a:r>
              <a:rPr lang="en-US" dirty="0"/>
              <a:t>186</a:t>
            </a:r>
          </a:p>
          <a:p>
            <a:r>
              <a:rPr lang="en-US" dirty="0"/>
              <a:t>197</a:t>
            </a:r>
          </a:p>
          <a:p>
            <a:r>
              <a:rPr lang="en-US" dirty="0"/>
              <a:t>209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12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kinds of topics do the murals show?</a:t>
            </a:r>
          </a:p>
          <a:p>
            <a:pPr marL="0" indent="0">
              <a:buNone/>
            </a:pPr>
            <a:r>
              <a:rPr lang="en-US" dirty="0"/>
              <a:t>	 The murals show ________________.</a:t>
            </a:r>
          </a:p>
          <a:p>
            <a:pPr marL="0" indent="0">
              <a:buNone/>
            </a:pPr>
            <a:r>
              <a:rPr lang="en-US" b="1" dirty="0"/>
              <a:t>What is the mural named </a:t>
            </a:r>
            <a:r>
              <a:rPr lang="en-US" b="1" i="1" dirty="0"/>
              <a:t>Reach High and You Will Go Far</a:t>
            </a:r>
            <a:r>
              <a:rPr lang="en-US" b="1" dirty="0"/>
              <a:t> telling kids to do?</a:t>
            </a:r>
          </a:p>
          <a:p>
            <a:pPr marL="0" indent="0">
              <a:buNone/>
            </a:pPr>
            <a:r>
              <a:rPr lang="en-US" dirty="0"/>
              <a:t>	 The mural named </a:t>
            </a:r>
            <a:r>
              <a:rPr lang="en-US" i="1" dirty="0"/>
              <a:t>Reach High and You Will Go Far</a:t>
            </a:r>
            <a:r>
              <a:rPr lang="en-US" dirty="0"/>
              <a:t> is telling kids to </a:t>
            </a:r>
            <a:br>
              <a:rPr lang="en-US" dirty="0"/>
            </a:br>
            <a:r>
              <a:rPr lang="en-US" dirty="0"/>
              <a:t>	 ________________.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Informative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026711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14777"/>
            <a:ext cx="6842309" cy="81882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 Philadelphia offers different kinds of tours, which are </a:t>
            </a:r>
            <a:br>
              <a:rPr lang="en-US" sz="1600" dirty="0"/>
            </a:br>
            <a:r>
              <a:rPr lang="en-US" sz="1600" dirty="0"/>
              <a:t>trips around the city, so visitors can learn about its amazing murals. </a:t>
            </a:r>
            <a:br>
              <a:rPr lang="en-US" sz="1600" dirty="0"/>
            </a:br>
            <a:r>
              <a:rPr lang="en-US" sz="1600" dirty="0"/>
              <a:t>There are walking tours, train tours, and trolley bus tours.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240043"/>
            <a:ext cx="6528547" cy="3340994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On weekends, you might see lots of people getting </a:t>
            </a:r>
            <a:br>
              <a:rPr lang="en-US" sz="1800" dirty="0"/>
            </a:br>
            <a:r>
              <a:rPr lang="en-US" sz="1800" dirty="0"/>
              <a:t>on a bus to see Philadelphia’s murals. People come </a:t>
            </a:r>
            <a:br>
              <a:rPr lang="en-US" sz="1800" dirty="0"/>
            </a:br>
            <a:r>
              <a:rPr lang="en-US" sz="1800" dirty="0"/>
              <a:t>from the suburbs of Philadelphia, as well as from other </a:t>
            </a:r>
            <a:br>
              <a:rPr lang="en-US" sz="1800" dirty="0"/>
            </a:br>
            <a:r>
              <a:rPr lang="en-US" sz="1800" dirty="0"/>
              <a:t>parts of the U.S. The trip leader tells them when the </a:t>
            </a:r>
            <a:br>
              <a:rPr lang="en-US" sz="1800" dirty="0"/>
            </a:br>
            <a:r>
              <a:rPr lang="en-US" sz="1800" dirty="0"/>
              <a:t>murals were painted, who the artists are, and other </a:t>
            </a:r>
            <a:br>
              <a:rPr lang="en-US" sz="1800" dirty="0"/>
            </a:br>
            <a:r>
              <a:rPr lang="en-US" sz="1800" dirty="0"/>
              <a:t>interesting facts. People may come back lots of times </a:t>
            </a:r>
            <a:br>
              <a:rPr lang="en-US" sz="1800" dirty="0"/>
            </a:br>
            <a:r>
              <a:rPr lang="en-US" sz="1800" dirty="0"/>
              <a:t>to see the murals they like best. That is not a surprise </a:t>
            </a:r>
            <a:br>
              <a:rPr lang="en-US" sz="1800" dirty="0"/>
            </a:br>
            <a:r>
              <a:rPr lang="en-US" sz="1800" dirty="0"/>
              <a:t>to the people of Philadelphia, who take pride in the </a:t>
            </a:r>
            <a:br>
              <a:rPr lang="en-US" sz="1800" dirty="0"/>
            </a:br>
            <a:r>
              <a:rPr lang="en-US" sz="1800" dirty="0"/>
              <a:t>murals. The murals show who they are.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233457"/>
            <a:ext cx="598579" cy="3423779"/>
          </a:xfrm>
        </p:spPr>
        <p:txBody>
          <a:bodyPr>
            <a:noAutofit/>
          </a:bodyPr>
          <a:lstStyle/>
          <a:p>
            <a:r>
              <a:rPr lang="en-US" dirty="0"/>
              <a:t>211</a:t>
            </a:r>
          </a:p>
          <a:p>
            <a:r>
              <a:rPr lang="en-US" dirty="0"/>
              <a:t>220</a:t>
            </a:r>
          </a:p>
          <a:p>
            <a:r>
              <a:rPr lang="en-US" dirty="0"/>
              <a:t>229</a:t>
            </a:r>
          </a:p>
          <a:p>
            <a:r>
              <a:rPr lang="en-US" dirty="0"/>
              <a:t>239</a:t>
            </a:r>
          </a:p>
          <a:p>
            <a:r>
              <a:rPr lang="en-US" dirty="0"/>
              <a:t>250</a:t>
            </a:r>
          </a:p>
          <a:p>
            <a:r>
              <a:rPr lang="en-US" dirty="0"/>
              <a:t>259</a:t>
            </a:r>
          </a:p>
          <a:p>
            <a:r>
              <a:rPr lang="en-US" dirty="0"/>
              <a:t>268</a:t>
            </a:r>
          </a:p>
          <a:p>
            <a:r>
              <a:rPr lang="en-US" dirty="0"/>
              <a:t>280</a:t>
            </a:r>
          </a:p>
          <a:p>
            <a:r>
              <a:rPr lang="en-US" dirty="0"/>
              <a:t>290</a:t>
            </a:r>
          </a:p>
          <a:p>
            <a:r>
              <a:rPr lang="en-US" dirty="0"/>
              <a:t>297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14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is one way to see the murals in Philadelphia?</a:t>
            </a:r>
          </a:p>
          <a:p>
            <a:pPr marL="0" indent="0">
              <a:buNone/>
            </a:pPr>
            <a:r>
              <a:rPr lang="en-US" dirty="0"/>
              <a:t>	 One way to see the murals in Philadelphia is to ________________.</a:t>
            </a:r>
          </a:p>
          <a:p>
            <a:pPr marL="0" indent="0">
              <a:buNone/>
            </a:pPr>
            <a:r>
              <a:rPr lang="en-US" b="1" dirty="0"/>
              <a:t>Where do people come from to see the murals?</a:t>
            </a:r>
          </a:p>
          <a:p>
            <a:pPr marL="0" indent="0">
              <a:buNone/>
            </a:pPr>
            <a:r>
              <a:rPr lang="en-US" dirty="0"/>
              <a:t>	 People come from ________________.</a:t>
            </a:r>
          </a:p>
          <a:p>
            <a:pPr marL="0" indent="0">
              <a:buNone/>
            </a:pPr>
            <a:r>
              <a:rPr lang="en-US" b="1" dirty="0"/>
              <a:t>What kinds of facts might people learn about the murals from the trip leader?</a:t>
            </a:r>
          </a:p>
          <a:p>
            <a:pPr marL="0" indent="0">
              <a:buNone/>
            </a:pPr>
            <a:r>
              <a:rPr lang="en-US" dirty="0"/>
              <a:t>	 People might learn ________________.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15</a:t>
            </a:fld>
            <a:endParaRPr lang="en-US"/>
          </a:p>
        </p:txBody>
      </p:sp>
      <p:pic>
        <p:nvPicPr>
          <p:cNvPr id="11" name="Picture 2" descr="A mural depicting a girl holding a plant above her head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89" y="2627322"/>
            <a:ext cx="2847975" cy="2743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855133" y="5553765"/>
            <a:ext cx="291253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4" name="Picture 3" descr="A vehicle driven by electric power running on the street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2885" y="2584459"/>
            <a:ext cx="2847975" cy="282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48666" y="5548593"/>
            <a:ext cx="29379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6" name="Picture 4" descr="Two girls are painting the wall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6307" y="2532072"/>
            <a:ext cx="2828925" cy="2838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2895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7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813339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685831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28273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4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was the goal of the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Mural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Arts project?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 goal was to  _______________________________________________.</a:t>
            </a:r>
          </a:p>
          <a:p>
            <a:pPr marL="0" lvl="1">
              <a:lnSpc>
                <a:spcPct val="14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has happened to the Mural Arts project as time passed?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As time passed, the project _______________________________________.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_____________________________________________________________.</a:t>
            </a:r>
          </a:p>
          <a:p>
            <a:pPr marL="0" lvl="1">
              <a:lnSpc>
                <a:spcPct val="14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has the Mural Arts project worked so well?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It has worked so well because 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a topic the murals show?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 topic shown is 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the mural </a:t>
            </a:r>
            <a:r>
              <a:rPr lang="en-US" sz="2200" i="1" dirty="0">
                <a:latin typeface="Arial" panose="020B0604020202020204" pitchFamily="34" charset="0"/>
                <a:cs typeface="Arial" panose="020B0604020202020204" pitchFamily="34" charset="0"/>
              </a:rPr>
              <a:t>Reach High and You Will Go Far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telling kids to do?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This mural is telling kids to  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3087229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61786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HOW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 some people visit the murals in Philadelphia?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Some people get on 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WHERE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 people come from to see the murals?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People come from  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facts might a trip leader tell the people on a bus trip?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 trip leader might tell people 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B8846B84-A5BF-F5BD-F846-4A7281D46FE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805078"/>
            <a:ext cx="10062714" cy="6091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Practice </a:t>
            </a:r>
            <a:r>
              <a:rPr lang="en-US" dirty="0"/>
              <a:t>Read each story. Answer the questions.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34593-B109-88BA-1771-65C1371B550C}"/>
              </a:ext>
            </a:extLst>
          </p:cNvPr>
          <p:cNvSpPr txBox="1"/>
          <p:nvPr/>
        </p:nvSpPr>
        <p:spPr>
          <a:xfrm>
            <a:off x="755594" y="1414245"/>
            <a:ext cx="10391791" cy="1748056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1: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Kirsten could feel the firm dirt under her feet as she ran. Kirsten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liked running on the curves of the farm road. They made running fun. As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she ran, she turned so she could look at a bird. At the same time, she came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to another curve. Kirsten fell in the dirt. Thud! Kirsten hurt her arm. It was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bleeding. She ran back home, where her mother cleaned up her arm.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96240"/>
            <a:ext cx="10363200" cy="3336924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WHERE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did Kirsten like to run?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Kirsten liked to run 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Kirsten look at while she was running?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While she was running, Kirsten looked at  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happened to Kirsten when she was running?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When she was running, Kirsten 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017078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3"/>
            </a:pPr>
            <a:r>
              <a:rPr lang="en-US" b="1" dirty="0"/>
              <a:t>New Words </a:t>
            </a:r>
            <a:r>
              <a:rPr lang="en-US" dirty="0"/>
              <a:t>Say the sound. Sound out the word. Read the word.</a:t>
            </a:r>
          </a:p>
          <a:p>
            <a:pPr lvl="1" defTabSz="457200"/>
            <a:r>
              <a:rPr lang="en-US" dirty="0"/>
              <a:t>f</a:t>
            </a:r>
            <a:r>
              <a:rPr lang="en-US" u="sng" dirty="0"/>
              <a:t>ir</a:t>
            </a:r>
            <a:r>
              <a:rPr lang="en-US" dirty="0"/>
              <a:t>m		b</a:t>
            </a:r>
            <a:r>
              <a:rPr lang="en-US" u="sng" dirty="0"/>
              <a:t>ur</a:t>
            </a:r>
            <a:r>
              <a:rPr lang="en-US" dirty="0"/>
              <a:t>p		f</a:t>
            </a:r>
            <a:r>
              <a:rPr lang="en-US" u="sng" dirty="0"/>
              <a:t>ar</a:t>
            </a:r>
            <a:r>
              <a:rPr lang="en-US" dirty="0"/>
              <a:t>m</a:t>
            </a:r>
          </a:p>
          <a:p>
            <a:pPr lvl="1" defTabSz="457200"/>
            <a:r>
              <a:rPr lang="en-US" dirty="0"/>
              <a:t>c</a:t>
            </a:r>
            <a:r>
              <a:rPr lang="en-US" u="sng" dirty="0"/>
              <a:t>ur</a:t>
            </a:r>
            <a:r>
              <a:rPr lang="en-US" dirty="0"/>
              <a:t>l			B</a:t>
            </a:r>
            <a:r>
              <a:rPr lang="en-US" u="sng" dirty="0"/>
              <a:t>ar</a:t>
            </a:r>
            <a:r>
              <a:rPr lang="en-US" dirty="0"/>
              <a:t>b		C</a:t>
            </a:r>
            <a:r>
              <a:rPr lang="en-US" u="sng" dirty="0"/>
              <a:t>ar</a:t>
            </a:r>
            <a:r>
              <a:rPr lang="en-US" dirty="0"/>
              <a:t>l</a:t>
            </a:r>
          </a:p>
          <a:p>
            <a:pPr lvl="1" defTabSz="457200"/>
            <a:r>
              <a:rPr lang="en-US" dirty="0"/>
              <a:t>b</a:t>
            </a:r>
            <a:r>
              <a:rPr lang="en-US" u="sng" dirty="0"/>
              <a:t>ur</a:t>
            </a:r>
            <a:r>
              <a:rPr lang="en-US" dirty="0"/>
              <a:t>st		bl</a:t>
            </a:r>
            <a:r>
              <a:rPr lang="en-US" u="sng" dirty="0"/>
              <a:t>ur</a:t>
            </a:r>
            <a:r>
              <a:rPr lang="en-US" dirty="0"/>
              <a:t>t		bl</a:t>
            </a:r>
            <a:r>
              <a:rPr lang="en-US" u="sng" dirty="0"/>
              <a:t>ee</a:t>
            </a:r>
            <a:r>
              <a:rPr lang="en-US" dirty="0"/>
              <a:t>d</a:t>
            </a:r>
          </a:p>
          <a:p>
            <a:pPr lvl="1" defTabSz="457200"/>
            <a:r>
              <a:rPr lang="en-US" dirty="0"/>
              <a:t>n</a:t>
            </a:r>
            <a:r>
              <a:rPr lang="en-US" u="sng" dirty="0"/>
              <a:t>ur</a:t>
            </a:r>
            <a:r>
              <a:rPr lang="en-US" dirty="0"/>
              <a:t>se		b</a:t>
            </a:r>
            <a:r>
              <a:rPr lang="en-US" u="sng" dirty="0"/>
              <a:t>ir</a:t>
            </a:r>
            <a:r>
              <a:rPr lang="en-US" dirty="0"/>
              <a:t>th		n</a:t>
            </a:r>
            <a:r>
              <a:rPr lang="en-US" u="sng" dirty="0"/>
              <a:t>er</a:t>
            </a:r>
            <a:r>
              <a:rPr lang="en-US" dirty="0"/>
              <a:t>ve</a:t>
            </a:r>
          </a:p>
          <a:p>
            <a:pPr lvl="1" defTabSz="457200"/>
            <a:r>
              <a:rPr lang="en-US" dirty="0"/>
              <a:t>birch		Kirk		whirl</a:t>
            </a:r>
          </a:p>
          <a:p>
            <a:pPr lvl="1" defTabSz="457200"/>
            <a:r>
              <a:rPr lang="en-US" dirty="0"/>
              <a:t>curve		twirl		carve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FBF3164-152B-FE34-B164-815AA5BCD0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19200" y="5410917"/>
            <a:ext cx="4346369" cy="50800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5C3EF2E-7D18-31E4-D215-55FA35CAEDCE}"/>
              </a:ext>
            </a:extLst>
          </p:cNvPr>
          <p:cNvSpPr txBox="1"/>
          <p:nvPr/>
        </p:nvSpPr>
        <p:spPr>
          <a:xfrm>
            <a:off x="1384300" y="5495322"/>
            <a:ext cx="4346369" cy="43088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Irregular Word: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w</a:t>
            </a:r>
            <a:r>
              <a:rPr lang="en-US" sz="2200" u="sng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k</a:t>
            </a:r>
            <a:endParaRPr lang="en-US" sz="2200" u="sng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12">
            <a:extLst>
              <a:ext uri="{FF2B5EF4-FFF2-40B4-BE49-F238E27FC236}">
                <a16:creationId xmlns:a16="http://schemas.microsoft.com/office/drawing/2014/main" id="{03A2F94D-271A-1B4E-24A7-8FD38D726F0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 Story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86CB922-7B0C-7128-8046-2A3626F32E20}"/>
              </a:ext>
            </a:extLst>
          </p:cNvPr>
          <p:cNvSpPr txBox="1"/>
          <p:nvPr/>
        </p:nvSpPr>
        <p:spPr>
          <a:xfrm>
            <a:off x="755596" y="845532"/>
            <a:ext cx="11188754" cy="1861618"/>
          </a:xfrm>
          <a:prstGeom prst="rect">
            <a:avLst/>
          </a:prstGeom>
          <a:noFill/>
        </p:spPr>
        <p:txBody>
          <a:bodyPr wrap="square" lIns="0">
            <a:noAutofit/>
          </a:bodyPr>
          <a:lstStyle/>
          <a:p>
            <a:pPr marL="0" lvl="1"/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Story 2: 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It is Bert’s first day of work as a nurse. He has on his green shirt and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pants. He wishes to help people when they are sick or hurt. The other nurses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show Bert what to do. When Bert helps people, he smiles so they smile back.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At the end of the day, Bert gets home. He turns on the light at his desk. 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He will be glad to get back to work the next day.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2707149"/>
            <a:ext cx="10363200" cy="338885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is Bert’s job?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Bert is a 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WHO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shows Bert what to do?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 show Bert what to do.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 people smile at Bert?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People smile at Bert because 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737951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(D)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4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nb-NO" b="1" dirty="0"/>
              <a:t>hurt</a:t>
            </a:r>
          </a:p>
          <a:p>
            <a:r>
              <a:rPr lang="nb-NO" dirty="0"/>
              <a:t>curt</a:t>
            </a:r>
          </a:p>
          <a:p>
            <a:r>
              <a:rPr lang="nb-NO" dirty="0"/>
              <a:t>yurt</a:t>
            </a:r>
          </a:p>
          <a:p>
            <a:r>
              <a:rPr lang="nb-NO" dirty="0"/>
              <a:t>spurt</a:t>
            </a:r>
          </a:p>
          <a:p>
            <a:r>
              <a:rPr lang="nb-NO" dirty="0"/>
              <a:t>blurt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art</a:t>
            </a:r>
          </a:p>
          <a:p>
            <a:r>
              <a:rPr lang="en-US" dirty="0"/>
              <a:t>tart</a:t>
            </a:r>
          </a:p>
          <a:p>
            <a:r>
              <a:rPr lang="en-US" dirty="0"/>
              <a:t>dart</a:t>
            </a:r>
          </a:p>
          <a:p>
            <a:r>
              <a:rPr lang="en-US" dirty="0"/>
              <a:t>chart</a:t>
            </a:r>
          </a:p>
          <a:p>
            <a:r>
              <a:rPr lang="en-US" dirty="0"/>
              <a:t>start</a:t>
            </a:r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fr-FR" b="1" dirty="0"/>
              <a:t>fort</a:t>
            </a:r>
          </a:p>
          <a:p>
            <a:r>
              <a:rPr lang="fr-FR" dirty="0"/>
              <a:t>sort</a:t>
            </a:r>
          </a:p>
          <a:p>
            <a:r>
              <a:rPr lang="fr-FR" dirty="0"/>
              <a:t>port</a:t>
            </a:r>
          </a:p>
          <a:p>
            <a:r>
              <a:rPr lang="fr-FR" dirty="0"/>
              <a:t>short</a:t>
            </a:r>
          </a:p>
          <a:p>
            <a:r>
              <a:rPr lang="fr-FR" dirty="0"/>
              <a:t>sport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(E–F)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5"/>
            </a:pPr>
            <a:r>
              <a:rPr lang="en-US" b="1" dirty="0"/>
              <a:t>Review Words </a:t>
            </a:r>
            <a:r>
              <a:rPr lang="en-US" dirty="0"/>
              <a:t>Read a line of words. When your teacher gives a meaning, </a:t>
            </a:r>
            <a:br>
              <a:rPr lang="en-US" dirty="0"/>
            </a:br>
            <a:r>
              <a:rPr lang="en-US" dirty="0"/>
              <a:t>circle the correct word.</a:t>
            </a:r>
          </a:p>
          <a:p>
            <a:pPr lvl="1" defTabSz="457200"/>
            <a:r>
              <a:rPr lang="en-US" dirty="0"/>
              <a:t>spine		spin		flame		braid</a:t>
            </a:r>
          </a:p>
          <a:p>
            <a:pPr lvl="1" defTabSz="457200"/>
            <a:r>
              <a:rPr lang="en-US" dirty="0"/>
              <a:t>flap			blond		broke		keep</a:t>
            </a:r>
          </a:p>
          <a:p>
            <a:pPr lvl="1" defTabSz="457200"/>
            <a:r>
              <a:rPr lang="en-US" dirty="0"/>
              <a:t>groan		beast		float		steal</a:t>
            </a:r>
          </a:p>
          <a:p>
            <a:pPr lvl="1" defTabSz="457200"/>
            <a:r>
              <a:rPr lang="en-US" dirty="0"/>
              <a:t>best		flight		grime		grin</a:t>
            </a:r>
          </a:p>
          <a:p>
            <a:pPr>
              <a:buFont typeface="+mj-lt"/>
              <a:buAutoNum type="alphaUcPeriod" startAt="5"/>
              <a:tabLst>
                <a:tab pos="2595563" algn="l"/>
              </a:tabLst>
            </a:pPr>
            <a:r>
              <a:rPr lang="en-US" b="1" dirty="0"/>
              <a:t>Words with Endings </a:t>
            </a:r>
            <a:r>
              <a:rPr lang="en-US" dirty="0"/>
              <a:t>Read words with endings.</a:t>
            </a:r>
            <a:br>
              <a:rPr lang="en-US" dirty="0"/>
            </a:br>
            <a:r>
              <a:rPr lang="en-US" dirty="0"/>
              <a:t>1. spi</a:t>
            </a:r>
            <a:r>
              <a:rPr lang="en-US" u="sng" dirty="0"/>
              <a:t>nn</a:t>
            </a:r>
            <a:r>
              <a:rPr lang="en-US" dirty="0"/>
              <a:t>ing	2. fla</a:t>
            </a:r>
            <a:r>
              <a:rPr lang="en-US" u="sng" dirty="0"/>
              <a:t>m</a:t>
            </a:r>
            <a:r>
              <a:rPr lang="en-US" dirty="0"/>
              <a:t>ing	3. gri</a:t>
            </a:r>
            <a:r>
              <a:rPr lang="en-US" u="sng" dirty="0"/>
              <a:t>nn</a:t>
            </a:r>
            <a:r>
              <a:rPr lang="en-US" dirty="0"/>
              <a:t>ing	4. spi</a:t>
            </a:r>
            <a:r>
              <a:rPr lang="en-US" u="sng" dirty="0"/>
              <a:t>nn</a:t>
            </a:r>
            <a:r>
              <a:rPr lang="en-US" dirty="0"/>
              <a:t>er	5. vo</a:t>
            </a:r>
            <a:r>
              <a:rPr lang="en-US" u="sng" dirty="0"/>
              <a:t>t</a:t>
            </a:r>
            <a:r>
              <a:rPr lang="en-US" dirty="0"/>
              <a:t>er</a:t>
            </a:r>
            <a:br>
              <a:rPr lang="en-US" dirty="0"/>
            </a:br>
            <a:r>
              <a:rPr lang="en-US" dirty="0"/>
              <a:t>6. </a:t>
            </a:r>
            <a:r>
              <a:rPr lang="en-US" u="sng" dirty="0"/>
              <a:t>farm</a:t>
            </a:r>
            <a:r>
              <a:rPr lang="en-US" dirty="0"/>
              <a:t>er	7. </a:t>
            </a:r>
            <a:r>
              <a:rPr lang="en-US" u="sng" dirty="0"/>
              <a:t>firm</a:t>
            </a:r>
            <a:r>
              <a:rPr lang="en-US" dirty="0"/>
              <a:t>er		8. </a:t>
            </a:r>
            <a:r>
              <a:rPr lang="en-US" u="sng" dirty="0"/>
              <a:t>bleed</a:t>
            </a:r>
            <a:r>
              <a:rPr lang="en-US" dirty="0"/>
              <a:t>ing	9. </a:t>
            </a:r>
            <a:r>
              <a:rPr lang="en-US" u="sng" dirty="0"/>
              <a:t>whirl</a:t>
            </a:r>
            <a:r>
              <a:rPr lang="en-US" dirty="0"/>
              <a:t>ing	10. </a:t>
            </a:r>
            <a:r>
              <a:rPr lang="en-US" u="sng" dirty="0"/>
              <a:t>twirl</a:t>
            </a:r>
            <a:r>
              <a:rPr lang="en-US" dirty="0"/>
              <a:t>ed</a:t>
            </a:r>
          </a:p>
        </p:txBody>
      </p:sp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(G–H)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7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surplus		northern		arcade		murmur		furnish</a:t>
            </a:r>
          </a:p>
          <a:p>
            <a:pPr marL="457200" lvl="1" indent="0" defTabSz="604838">
              <a:lnSpc>
                <a:spcPts val="5600"/>
              </a:lnSpc>
              <a:spcBef>
                <a:spcPts val="0"/>
              </a:spcBef>
              <a:buNone/>
            </a:pPr>
            <a:r>
              <a:rPr lang="en-US" dirty="0"/>
              <a:t>birthmark		veteran		surrender		misinterpret		suburbs</a:t>
            </a:r>
          </a:p>
          <a:p>
            <a:pPr>
              <a:buFont typeface="+mj-lt"/>
              <a:buAutoNum type="alphaUcPeriod" startAt="7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marL="457200" lvl="1" indent="0" defTabSz="457200">
              <a:buNone/>
            </a:pPr>
            <a:r>
              <a:rPr lang="en-US" b="1" dirty="0"/>
              <a:t>other		mother		another</a:t>
            </a:r>
            <a:r>
              <a:rPr lang="en-US" dirty="0"/>
              <a:t>		use			they</a:t>
            </a:r>
          </a:p>
          <a:p>
            <a:pPr marL="457200" lvl="1" indent="0" defTabSz="457200">
              <a:buNone/>
            </a:pPr>
            <a:r>
              <a:rPr lang="en-US" dirty="0"/>
              <a:t>of			were			work			from		look</a:t>
            </a:r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06500" y="2209240"/>
            <a:ext cx="40659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17853" y="2211326"/>
            <a:ext cx="48961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79529" y="2219072"/>
            <a:ext cx="64143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25729" y="2225921"/>
            <a:ext cx="39067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38725" y="2219072"/>
            <a:ext cx="21604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257943" y="2224333"/>
            <a:ext cx="63803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12279" y="2219072"/>
            <a:ext cx="48448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96763" y="2221158"/>
            <a:ext cx="51004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3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642350" y="2239715"/>
            <a:ext cx="32280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8" name="Freeform 37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974677" y="2250433"/>
            <a:ext cx="50703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206500" y="2917039"/>
            <a:ext cx="55524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61740" y="2921833"/>
            <a:ext cx="65125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79529" y="2912179"/>
            <a:ext cx="38668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9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66212" y="2918914"/>
            <a:ext cx="254748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0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22554" y="2928007"/>
            <a:ext cx="27539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038725" y="2935304"/>
            <a:ext cx="34443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383160" y="2943291"/>
            <a:ext cx="41756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1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00725" y="2959114"/>
            <a:ext cx="38576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7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812279" y="2935303"/>
            <a:ext cx="44520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257484" y="2948841"/>
            <a:ext cx="238691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496174" y="2959115"/>
            <a:ext cx="31063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6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806811" y="2960235"/>
            <a:ext cx="523185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4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258300" y="2965747"/>
            <a:ext cx="446818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0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09268" y="2978753"/>
            <a:ext cx="60059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(I)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59905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There were lots of bows to curl for the art bin.</a:t>
            </a:r>
          </a:p>
          <a:p>
            <a:pPr lvl="1" defTabSz="457200"/>
            <a:r>
              <a:rPr lang="en-US" dirty="0"/>
              <a:t>When you are training your pet, you should use a </a:t>
            </a:r>
            <a:br>
              <a:rPr lang="en-US" dirty="0"/>
            </a:br>
            <a:r>
              <a:rPr lang="en-US" dirty="0"/>
              <a:t>firm tone.</a:t>
            </a:r>
          </a:p>
          <a:p>
            <a:pPr lvl="1" defTabSz="457200"/>
            <a:r>
              <a:rPr lang="en-US" dirty="0"/>
              <a:t>The mother dog gave birth to five pups, and they are </a:t>
            </a:r>
            <a:br>
              <a:rPr lang="en-US" dirty="0"/>
            </a:br>
            <a:r>
              <a:rPr lang="en-US" dirty="0"/>
              <a:t>very sweet.</a:t>
            </a:r>
          </a:p>
          <a:p>
            <a:pPr lvl="1" defTabSz="457200"/>
            <a:r>
              <a:rPr lang="en-US" dirty="0"/>
              <a:t>The school nurse looked at my arm after I fell on the way </a:t>
            </a:r>
            <a:br>
              <a:rPr lang="en-US" dirty="0"/>
            </a:br>
            <a:r>
              <a:rPr lang="en-US" dirty="0"/>
              <a:t>to class.</a:t>
            </a:r>
          </a:p>
          <a:p>
            <a:pPr lvl="1" defTabSz="457200"/>
            <a:r>
              <a:rPr lang="en-US" dirty="0"/>
              <a:t>Make another left turn after the road curves and you </a:t>
            </a:r>
            <a:br>
              <a:rPr lang="en-US" dirty="0"/>
            </a:br>
            <a:r>
              <a:rPr lang="en-US" dirty="0"/>
              <a:t>will come to Kirk’s farm.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(J)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202.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>
                <a:solidFill>
                  <a:prstClr val="black"/>
                </a:solidFill>
              </a:rPr>
              <a:t>Decodable Informative Text</a:t>
            </a:r>
            <a:r>
              <a:rPr lang="en-US" b="1" dirty="0"/>
              <a:t> </a:t>
            </a:r>
            <a:r>
              <a:rPr lang="en-US" dirty="0"/>
              <a:t>Read each part. Answer your </a:t>
            </a:r>
            <a:br>
              <a:rPr lang="en-US" dirty="0"/>
            </a:br>
            <a:r>
              <a:rPr lang="en-US" dirty="0"/>
              <a:t>teacher’s questions 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942646"/>
            <a:ext cx="6528546" cy="449262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Urban Artists at Work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470346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791281"/>
            <a:ext cx="6763651" cy="1017394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 Philadelphia, Pennsylvania, has 4,000 murals, which are </a:t>
            </a:r>
            <a:br>
              <a:rPr lang="en-US" sz="1600" dirty="0"/>
            </a:br>
            <a:r>
              <a:rPr lang="en-US" sz="1600" dirty="0"/>
              <a:t>large pictures that are painted on the walls of buildings. The murals are </a:t>
            </a:r>
            <a:br>
              <a:rPr lang="en-US" sz="1600" dirty="0"/>
            </a:br>
            <a:r>
              <a:rPr lang="en-US" sz="1600" dirty="0"/>
              <a:t>part of the Mural Arts project, which was started in 1984 by an artist </a:t>
            </a:r>
            <a:br>
              <a:rPr lang="en-US" sz="1600" dirty="0"/>
            </a:br>
            <a:r>
              <a:rPr lang="en-US" sz="1600" dirty="0"/>
              <a:t>named Jane Golden.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4045318"/>
            <a:ext cx="6528547" cy="237975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 goal of the </a:t>
            </a:r>
            <a:r>
              <a:rPr lang="en-US" sz="1800" b="1" dirty="0"/>
              <a:t>Mural</a:t>
            </a:r>
            <a:r>
              <a:rPr lang="en-US" sz="1800" dirty="0"/>
              <a:t> Arts project was to have </a:t>
            </a:r>
            <a:br>
              <a:rPr lang="en-US" sz="1800" dirty="0"/>
            </a:br>
            <a:r>
              <a:rPr lang="en-US" sz="1800" b="1" dirty="0"/>
              <a:t>young</a:t>
            </a:r>
            <a:r>
              <a:rPr lang="en-US" sz="1800" dirty="0"/>
              <a:t> people from </a:t>
            </a:r>
            <a:r>
              <a:rPr lang="en-US" sz="1800" b="1" dirty="0"/>
              <a:t>Philadelphia</a:t>
            </a:r>
            <a:r>
              <a:rPr lang="en-US" sz="1800" dirty="0"/>
              <a:t> help artists paint </a:t>
            </a:r>
            <a:br>
              <a:rPr lang="en-US" sz="1800" dirty="0"/>
            </a:br>
            <a:r>
              <a:rPr lang="en-US" sz="1800" dirty="0"/>
              <a:t>murals. At first, Mural Arts was a little project, but </a:t>
            </a:r>
            <a:br>
              <a:rPr lang="en-US" sz="1800" dirty="0"/>
            </a:br>
            <a:r>
              <a:rPr lang="en-US" sz="1800" dirty="0"/>
              <a:t>it did not stay that way! As time passed, Mural Arts </a:t>
            </a:r>
            <a:br>
              <a:rPr lang="en-US" sz="1800" dirty="0"/>
            </a:br>
            <a:r>
              <a:rPr lang="en-US" sz="1800" dirty="0"/>
              <a:t>has grown and turned into an important part of life </a:t>
            </a:r>
            <a:br>
              <a:rPr lang="en-US" sz="1800" dirty="0"/>
            </a:br>
            <a:r>
              <a:rPr lang="en-US" sz="1800" dirty="0"/>
              <a:t>in Philadelphia.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85194"/>
            <a:ext cx="598579" cy="2225580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10</a:t>
            </a:r>
          </a:p>
          <a:p>
            <a:r>
              <a:rPr lang="en-US" dirty="0"/>
              <a:t>17</a:t>
            </a:r>
          </a:p>
          <a:p>
            <a:r>
              <a:rPr lang="en-US" dirty="0"/>
              <a:t>27</a:t>
            </a:r>
          </a:p>
          <a:p>
            <a:r>
              <a:rPr lang="en-US" dirty="0"/>
              <a:t>38</a:t>
            </a:r>
          </a:p>
          <a:p>
            <a:r>
              <a:rPr lang="en-US" dirty="0"/>
              <a:t>48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Informative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914666"/>
            <a:ext cx="6528547" cy="2675030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Why has the project worked so well? Artists and </a:t>
            </a:r>
            <a:br>
              <a:rPr lang="en-US" sz="1800" dirty="0"/>
            </a:br>
            <a:r>
              <a:rPr lang="en-US" sz="1800" dirty="0"/>
              <a:t>people in the </a:t>
            </a:r>
            <a:r>
              <a:rPr lang="en-US" sz="1800" b="1" dirty="0"/>
              <a:t>community</a:t>
            </a:r>
            <a:r>
              <a:rPr lang="en-US" sz="1800" dirty="0"/>
              <a:t> work together on art that </a:t>
            </a:r>
            <a:br>
              <a:rPr lang="en-US" sz="1800" dirty="0"/>
            </a:br>
            <a:r>
              <a:rPr lang="en-US" sz="1800" dirty="0"/>
              <a:t>means a lot to them. They take pride in the work </a:t>
            </a:r>
            <a:br>
              <a:rPr lang="en-US" sz="1800" dirty="0"/>
            </a:br>
            <a:r>
              <a:rPr lang="en-US" sz="1800" dirty="0"/>
              <a:t>they do. Each mural seems to burst from the side of </a:t>
            </a:r>
            <a:br>
              <a:rPr lang="en-US" sz="1800" dirty="0"/>
            </a:br>
            <a:r>
              <a:rPr lang="en-US" sz="1800" dirty="0"/>
              <a:t>a </a:t>
            </a:r>
            <a:r>
              <a:rPr lang="en-US" sz="1800" b="1" dirty="0"/>
              <a:t>building</a:t>
            </a:r>
            <a:r>
              <a:rPr lang="en-US" sz="1800" dirty="0"/>
              <a:t> and “speak” to the people of Philadelphia. </a:t>
            </a:r>
            <a:br>
              <a:rPr lang="en-US" sz="1800" dirty="0"/>
            </a:br>
            <a:r>
              <a:rPr lang="en-US" sz="1800" dirty="0"/>
              <a:t>That’s because each mural shows things that people </a:t>
            </a:r>
            <a:br>
              <a:rPr lang="en-US" sz="1800" dirty="0"/>
            </a:br>
            <a:r>
              <a:rPr lang="en-US" sz="1800" dirty="0"/>
              <a:t>think are important.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954541"/>
            <a:ext cx="598579" cy="2568479"/>
          </a:xfrm>
        </p:spPr>
        <p:txBody>
          <a:bodyPr>
            <a:noAutofit/>
          </a:bodyPr>
          <a:lstStyle/>
          <a:p>
            <a:r>
              <a:rPr lang="en-US" dirty="0"/>
              <a:t>50</a:t>
            </a:r>
          </a:p>
          <a:p>
            <a:r>
              <a:rPr lang="en-US" dirty="0"/>
              <a:t>59</a:t>
            </a:r>
          </a:p>
          <a:p>
            <a:r>
              <a:rPr lang="en-US" dirty="0"/>
              <a:t>68</a:t>
            </a:r>
          </a:p>
          <a:p>
            <a:r>
              <a:rPr lang="en-US" dirty="0"/>
              <a:t>79</a:t>
            </a:r>
          </a:p>
          <a:p>
            <a:r>
              <a:rPr lang="en-US" dirty="0"/>
              <a:t>90</a:t>
            </a:r>
          </a:p>
          <a:p>
            <a:r>
              <a:rPr lang="en-US" dirty="0"/>
              <a:t>99</a:t>
            </a:r>
          </a:p>
          <a:p>
            <a:r>
              <a:rPr lang="en-US" dirty="0"/>
              <a:t>107</a:t>
            </a:r>
          </a:p>
        </p:txBody>
      </p:sp>
    </p:spTree>
    <p:extLst>
      <p:ext uri="{BB962C8B-B14F-4D97-AF65-F5344CB8AC3E}">
        <p14:creationId xmlns:p14="http://schemas.microsoft.com/office/powerpoint/2010/main" val="7754369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607D8C1-5D59-4FCC-8B4E-41333F0D21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1d766f-b14e-4c0e-af7a-21ee3738300f"/>
    <ds:schemaRef ds:uri="7849a367-8f54-4d0d-a4b3-4164021566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67102</TotalTime>
  <Words>1885</Words>
  <Application>Microsoft Office PowerPoint</Application>
  <PresentationFormat>Widescreen</PresentationFormat>
  <Paragraphs>206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Say Sounds (A–B)</vt:lpstr>
      <vt:lpstr>Read Words (C) </vt:lpstr>
      <vt:lpstr>Read Words (D) </vt:lpstr>
      <vt:lpstr>Read Words (E–F)</vt:lpstr>
      <vt:lpstr>Read Words (G–H) </vt:lpstr>
      <vt:lpstr>Read Sentences  (I)</vt:lpstr>
      <vt:lpstr>Spell Words (J) </vt:lpstr>
      <vt:lpstr>Decodable Informative Text (Part 1)</vt:lpstr>
      <vt:lpstr>Decodable Informative Text (Part 1) — cont’d</vt:lpstr>
      <vt:lpstr>Comprehension Questions Part 1 </vt:lpstr>
      <vt:lpstr>Decodable Informative Text (Part 2) </vt:lpstr>
      <vt:lpstr>Comprehension Questions Part 2 </vt:lpstr>
      <vt:lpstr>Decodable Informative Text (Part 3) </vt:lpstr>
      <vt:lpstr>Comprehension Questions Part 3 </vt:lpstr>
      <vt:lpstr>Picture Match</vt:lpstr>
      <vt:lpstr>Independent Practice (L) Part 1</vt:lpstr>
      <vt:lpstr>Independent Practice (L) Part 2</vt:lpstr>
      <vt:lpstr>Independent Practice (L) Part 3</vt:lpstr>
      <vt:lpstr>Independent Practice (M) Story 1</vt:lpstr>
      <vt:lpstr>Independent Practice (M) Story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3695</cp:revision>
  <dcterms:created xsi:type="dcterms:W3CDTF">2023-03-21T18:49:30Z</dcterms:created>
  <dcterms:modified xsi:type="dcterms:W3CDTF">2024-04-11T15:56:24Z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  <property fmtid="{D5CDD505-2E9C-101B-9397-08002B2CF9AE}" pid="3" name="MediaServiceImageTags">
    <vt:lpwstr/>
  </property>
</Properties>
</file>