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4"/>
  </p:notesMasterIdLst>
  <p:handoutMasterIdLst>
    <p:handoutMasterId r:id="rId25"/>
  </p:handoutMasterIdLst>
  <p:sldIdLst>
    <p:sldId id="265" r:id="rId5"/>
    <p:sldId id="282" r:id="rId6"/>
    <p:sldId id="270" r:id="rId7"/>
    <p:sldId id="283" r:id="rId8"/>
    <p:sldId id="303" r:id="rId9"/>
    <p:sldId id="284" r:id="rId10"/>
    <p:sldId id="266" r:id="rId11"/>
    <p:sldId id="313" r:id="rId12"/>
    <p:sldId id="316" r:id="rId13"/>
    <p:sldId id="314" r:id="rId14"/>
    <p:sldId id="317" r:id="rId15"/>
    <p:sldId id="315" r:id="rId16"/>
    <p:sldId id="318" r:id="rId17"/>
    <p:sldId id="307" r:id="rId18"/>
    <p:sldId id="311" r:id="rId19"/>
    <p:sldId id="312" r:id="rId20"/>
    <p:sldId id="302" r:id="rId21"/>
    <p:sldId id="301" r:id="rId22"/>
    <p:sldId id="300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4610" autoAdjust="0"/>
    <p:restoredTop sz="86409" autoAdjust="0"/>
  </p:normalViewPr>
  <p:slideViewPr>
    <p:cSldViewPr snapToGrid="0">
      <p:cViewPr varScale="1">
        <p:scale>
          <a:sx n="113" d="100"/>
          <a:sy n="113" d="100"/>
        </p:scale>
        <p:origin x="-1140" y="-108"/>
      </p:cViewPr>
      <p:guideLst>
        <p:guide orient="horz" pos="408"/>
        <p:guide orient="horz" pos="3600"/>
        <p:guide pos="4560"/>
        <p:guide pos="1920"/>
      </p:guideLst>
    </p:cSldViewPr>
  </p:slideViewPr>
  <p:outlineViewPr>
    <p:cViewPr>
      <p:scale>
        <a:sx n="33" d="100"/>
        <a:sy n="33" d="100"/>
      </p:scale>
      <p:origin x="0" y="491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2/10/2024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2/10/2024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0478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1091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047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109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=""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=""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5708636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2325418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=""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=""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2201281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=""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=""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=""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=""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=""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=""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=""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=""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=""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=""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=""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=""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=""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=""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=""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=""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=""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563156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7 Lesson 22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4" r:id="rId13"/>
    <p:sldLayoutId id="2147483665" r:id="rId14"/>
    <p:sldLayoutId id="2147483668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(A–B)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5291989A-394A-B150-436F-E809AC2D904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r>
              <a:rPr lang="en-US" b="1" dirty="0"/>
              <a:t>Phonemic Awareness </a:t>
            </a:r>
            <a:r>
              <a:rPr lang="en-US" dirty="0"/>
              <a:t>Listen to the word your teacher says. </a:t>
            </a:r>
            <a:br>
              <a:rPr lang="en-US" dirty="0"/>
            </a:br>
            <a:r>
              <a:rPr lang="en-US" dirty="0"/>
              <a:t>Then say the sounds or word parts in the word.</a:t>
            </a:r>
          </a:p>
          <a:p>
            <a:pPr>
              <a:buFont typeface="+mj-lt"/>
              <a:buAutoNum type="alphaUcPeriod" startAt="2"/>
            </a:pPr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lvl="1" defTabSz="457200"/>
            <a:r>
              <a:rPr lang="pt-BR" dirty="0"/>
              <a:t>p		d		o		ch		v</a:t>
            </a:r>
          </a:p>
          <a:p>
            <a:pPr lvl="1" defTabSz="457200"/>
            <a:r>
              <a:rPr lang="pt-BR" dirty="0"/>
              <a:t>ck		a		t		r		f</a:t>
            </a:r>
          </a:p>
          <a:p>
            <a:pPr lvl="1" defTabSz="457200"/>
            <a:r>
              <a:rPr lang="pt-BR" dirty="0"/>
              <a:t>e		s		n		c		th</a:t>
            </a:r>
          </a:p>
          <a:p>
            <a:pPr lvl="1" defTabSz="457200"/>
            <a:r>
              <a:rPr lang="pt-BR" dirty="0"/>
              <a:t>u		sh		i		m		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=""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Text (Passage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907688"/>
            <a:ext cx="6528546" cy="449262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1" dirty="0"/>
              <a:t>Passage 2</a:t>
            </a:r>
            <a:endParaRPr lang="en-US" sz="20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95395"/>
            <a:ext cx="6528546" cy="461829"/>
          </a:xfrm>
        </p:spPr>
        <p:txBody>
          <a:bodyPr>
            <a:noAutofit/>
          </a:bodyPr>
          <a:lstStyle/>
          <a:p>
            <a:r>
              <a:rPr lang="en-US" sz="3200" b="1" dirty="0"/>
              <a:t>To Mend a Desk</a:t>
            </a:r>
            <a:endParaRPr lang="en-US" sz="32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1773268"/>
            <a:ext cx="6667380" cy="792132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 When Alex sits down to work at his desk, he notices that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the desk has a broken leg. He goes to find his dad and ask for help to fix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the leg of the desk.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=""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677933"/>
            <a:ext cx="6528547" cy="2304288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Alex went to get his dad. “Dad?” Alex said. “The </a:t>
            </a:r>
            <a:br>
              <a:rPr lang="en-US" sz="1800" dirty="0"/>
            </a:br>
            <a:r>
              <a:rPr lang="en-US" sz="1800" dirty="0"/>
              <a:t>leg on my desk is bent, and I cannot fix it. Can you </a:t>
            </a:r>
            <a:br>
              <a:rPr lang="en-US" sz="1800" dirty="0"/>
            </a:br>
            <a:r>
              <a:rPr lang="en-US" sz="1800" dirty="0"/>
              <a:t>mend it?”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Dad went to look at the desk. “It is a bad bend, Alex,” </a:t>
            </a:r>
            <a:br>
              <a:rPr lang="en-US" sz="1800" dirty="0"/>
            </a:br>
            <a:r>
              <a:rPr lang="en-US" sz="1800" dirty="0"/>
              <a:t>Dad said. “I can mend it. But you must lend a hand </a:t>
            </a:r>
            <a:br>
              <a:rPr lang="en-US" sz="1800" dirty="0"/>
            </a:br>
            <a:r>
              <a:rPr lang="en-US" sz="1800" dirty="0"/>
              <a:t>and help.”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Alex said, “I can lend a hand, Dad.”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="" xmlns:a16="http://schemas.microsoft.com/office/drawing/2014/main" id="{B47AE371-FBCB-1ABC-53EA-9B9F7565591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528346"/>
            <a:ext cx="598579" cy="2305050"/>
          </a:xfrm>
        </p:spPr>
        <p:txBody>
          <a:bodyPr>
            <a:noAutofit/>
          </a:bodyPr>
          <a:lstStyle/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617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=""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Passage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11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Why did Alex need to fix the desk?</a:t>
            </a:r>
          </a:p>
          <a:p>
            <a:pPr marL="0" indent="0">
              <a:buNone/>
            </a:pPr>
            <a:r>
              <a:rPr lang="en-US" dirty="0"/>
              <a:t>	 Alex needed to fix the desk </a:t>
            </a:r>
            <a:r>
              <a:rPr lang="en-US" dirty="0" smtClean="0"/>
              <a:t>because </a:t>
            </a:r>
            <a:r>
              <a:rPr lang="en-US" dirty="0"/>
              <a:t>________________.</a:t>
            </a:r>
          </a:p>
          <a:p>
            <a:pPr marL="0" indent="0">
              <a:buNone/>
            </a:pPr>
            <a:r>
              <a:rPr lang="en-US" b="1" dirty="0"/>
              <a:t>How did Alex solve this problem?</a:t>
            </a:r>
            <a:endParaRPr lang="en-US" b="1" dirty="0" smtClean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/>
              <a:t> Alex solved this problem by </a:t>
            </a:r>
            <a:r>
              <a:rPr lang="en-US" dirty="0" smtClean="0"/>
              <a:t>________________.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619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=""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Text (Passage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907688"/>
            <a:ext cx="6528546" cy="449262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1" dirty="0"/>
              <a:t>Passage 3</a:t>
            </a:r>
            <a:endParaRPr lang="en-US" sz="20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95395"/>
            <a:ext cx="6528546" cy="461829"/>
          </a:xfrm>
        </p:spPr>
        <p:txBody>
          <a:bodyPr>
            <a:noAutofit/>
          </a:bodyPr>
          <a:lstStyle/>
          <a:p>
            <a:r>
              <a:rPr lang="en-US" sz="3200" b="1" dirty="0"/>
              <a:t>The Band</a:t>
            </a:r>
            <a:endParaRPr lang="en-US" sz="32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1781735"/>
            <a:ext cx="6667380" cy="59821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 Parents, students, teachers, and members of the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community have all come together to hear the school band play.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=""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457799"/>
            <a:ext cx="6528547" cy="2304288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People sit in the big tent. The band will play at dusk. </a:t>
            </a:r>
            <a:br>
              <a:rPr lang="en-US" sz="1800" dirty="0"/>
            </a:br>
            <a:r>
              <a:rPr lang="en-US" sz="1800" dirty="0"/>
              <a:t>Lots of children play in the school band.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Some children do tasks to help the band. Kim sells </a:t>
            </a:r>
            <a:br>
              <a:rPr lang="en-US" sz="1800" dirty="0"/>
            </a:br>
            <a:r>
              <a:rPr lang="en-US" sz="1800" dirty="0"/>
              <a:t>tickets. Jon pumps water into cups for people to sip.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Then a man tells the band to play. People hush.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="" xmlns:a16="http://schemas.microsoft.com/office/drawing/2014/main" id="{B47AE371-FBCB-1ABC-53EA-9B9F7565591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528346"/>
            <a:ext cx="598579" cy="2305050"/>
          </a:xfrm>
        </p:spPr>
        <p:txBody>
          <a:bodyPr>
            <a:noAutofit/>
          </a:bodyPr>
          <a:lstStyle/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8804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=""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Passage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13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was Jon’s task?</a:t>
            </a:r>
          </a:p>
          <a:p>
            <a:pPr marL="0" indent="0">
              <a:buNone/>
            </a:pPr>
            <a:r>
              <a:rPr lang="en-US" dirty="0"/>
              <a:t>	 Jon’s task was to ________________.</a:t>
            </a:r>
          </a:p>
          <a:p>
            <a:pPr marL="0" indent="0">
              <a:buNone/>
            </a:pPr>
            <a:r>
              <a:rPr lang="en-US" b="1" dirty="0"/>
              <a:t>Why did people hush (become quiet)?</a:t>
            </a:r>
          </a:p>
          <a:p>
            <a:pPr marL="0" indent="0">
              <a:buNone/>
            </a:pPr>
            <a:r>
              <a:rPr lang="en-US" dirty="0"/>
              <a:t>	 People hushed because </a:t>
            </a:r>
            <a:r>
              <a:rPr lang="en-US" dirty="0" smtClean="0"/>
              <a:t>________________.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2593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=""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14</a:t>
            </a:fld>
            <a:endParaRPr lang="en-US"/>
          </a:p>
        </p:txBody>
      </p:sp>
      <p:pic>
        <p:nvPicPr>
          <p:cNvPr id="11" name="Picture 2" descr="A boy is holding a lot of tools in his arms. A man is behind him fixing the desk with some tools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716" y="914437"/>
            <a:ext cx="3143250" cy="3171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1048112" y="4195138"/>
            <a:ext cx="24422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Passage ______</a:t>
            </a:r>
          </a:p>
        </p:txBody>
      </p:sp>
      <p:pic>
        <p:nvPicPr>
          <p:cNvPr id="13" name="Picture 3" descr="A boy is holding a tray of cups while filling another cup from a jug. There are people behind him sitting in chairs at the stage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4319" y="947245"/>
            <a:ext cx="3181350" cy="318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524676" y="4189966"/>
            <a:ext cx="24422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Passage ______</a:t>
            </a:r>
          </a:p>
        </p:txBody>
      </p:sp>
      <p:pic>
        <p:nvPicPr>
          <p:cNvPr id="15" name="Picture 4" descr="A girl has her hand on her face and is frowning. Trees, leaves and a hat blow in the wind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3662" y="985345"/>
            <a:ext cx="3200400" cy="3171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841351" y="4185489"/>
            <a:ext cx="24422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Passage ______</a:t>
            </a:r>
          </a:p>
        </p:txBody>
      </p:sp>
    </p:spTree>
    <p:extLst>
      <p:ext uri="{BB962C8B-B14F-4D97-AF65-F5344CB8AC3E}">
        <p14:creationId xmlns:p14="http://schemas.microsoft.com/office/powerpoint/2010/main" val="505773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(K)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Rounded Rectangle 7">
            <a:extLst>
              <a:ext uri="{FF2B5EF4-FFF2-40B4-BE49-F238E27FC236}">
                <a16:creationId xmlns="" xmlns:a16="http://schemas.microsoft.com/office/drawing/2014/main" id="{5291989A-394A-B150-436F-E809AC2D904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768638"/>
            <a:ext cx="10062714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/>
              <a:t>More Practice 1 </a:t>
            </a:r>
            <a:r>
              <a:rPr lang="en-US" dirty="0"/>
              <a:t>Fill in each blank with the best word.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1224991" y="2333782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Dad will ________ his tan socks.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=""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8216248" y="2562072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dust		mend		dent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1224991" y="3010467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Jaz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will finish the big ________.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="" xmlns:a16="http://schemas.microsoft.com/office/drawing/2014/main" id="{55697C9B-B142-967C-5918-66CE8BBFD46B}"/>
              </a:ext>
            </a:extLst>
          </p:cNvPr>
          <p:cNvSpPr txBox="1">
            <a:spLocks/>
          </p:cNvSpPr>
          <p:nvPr/>
        </p:nvSpPr>
        <p:spPr>
          <a:xfrm>
            <a:off x="8216248" y="3238757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fist			tent		task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1224991" y="3713231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Tavis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and I play in a ________.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="" xmlns:a16="http://schemas.microsoft.com/office/drawing/2014/main" id="{33D2E88C-131F-ECFE-9848-F0C3B6480083}"/>
              </a:ext>
            </a:extLst>
          </p:cNvPr>
          <p:cNvSpPr txBox="1">
            <a:spLocks/>
          </p:cNvSpPr>
          <p:nvPr/>
        </p:nvSpPr>
        <p:spPr>
          <a:xfrm>
            <a:off x="8216248" y="3915442"/>
            <a:ext cx="350161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band		nest		bump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1224991" y="4429875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I put the ________ on my desk.</a:t>
            </a:r>
          </a:p>
        </p:txBody>
      </p:sp>
      <p:sp>
        <p:nvSpPr>
          <p:cNvPr id="20" name="Content Placeholder 3">
            <a:extLst>
              <a:ext uri="{FF2B5EF4-FFF2-40B4-BE49-F238E27FC236}">
                <a16:creationId xmlns="" xmlns:a16="http://schemas.microsoft.com/office/drawing/2014/main" id="{3A721081-6B4E-F789-BCE9-C20B07E8789A}"/>
              </a:ext>
            </a:extLst>
          </p:cNvPr>
          <p:cNvSpPr txBox="1">
            <a:spLocks/>
          </p:cNvSpPr>
          <p:nvPr/>
        </p:nvSpPr>
        <p:spPr>
          <a:xfrm>
            <a:off x="8216248" y="4644337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wind		pond		lamp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1224991" y="5146519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Pam had a math ________.</a:t>
            </a:r>
          </a:p>
        </p:txBody>
      </p:sp>
      <p:sp>
        <p:nvSpPr>
          <p:cNvPr id="30" name="Content Placeholder 3">
            <a:extLst>
              <a:ext uri="{FF2B5EF4-FFF2-40B4-BE49-F238E27FC236}">
                <a16:creationId xmlns="" xmlns:a16="http://schemas.microsoft.com/office/drawing/2014/main" id="{3A721081-6B4E-F789-BCE9-C20B07E8789A}"/>
              </a:ext>
            </a:extLst>
          </p:cNvPr>
          <p:cNvSpPr txBox="1">
            <a:spLocks/>
          </p:cNvSpPr>
          <p:nvPr/>
        </p:nvSpPr>
        <p:spPr>
          <a:xfrm>
            <a:off x="8216248" y="5360981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nest		test			west</a:t>
            </a:r>
          </a:p>
        </p:txBody>
      </p:sp>
    </p:spTree>
    <p:extLst>
      <p:ext uri="{BB962C8B-B14F-4D97-AF65-F5344CB8AC3E}">
        <p14:creationId xmlns:p14="http://schemas.microsoft.com/office/powerpoint/2010/main" val="667746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(K) — cont’d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0" y="1069848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Sal ran ________ the pond.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=""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7785600" y="1122935"/>
            <a:ext cx="338865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past		last			fist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45190" y="1746533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The van hit a big ________.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=""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785600" y="1751926"/>
            <a:ext cx="3695200" cy="463875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tusk		mint		bump</a:t>
            </a:r>
            <a:endParaRPr lang="en-US" dirty="0"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745190" y="2449297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The sun sets in the ________.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="" xmlns:a16="http://schemas.microsoft.com/office/drawing/2014/main" id="{BC038F20-52C6-1982-420A-0A3480DE43CE}"/>
              </a:ext>
            </a:extLst>
          </p:cNvPr>
          <p:cNvSpPr txBox="1">
            <a:spLocks/>
          </p:cNvSpPr>
          <p:nvPr/>
        </p:nvSpPr>
        <p:spPr>
          <a:xfrm>
            <a:off x="7773061" y="2493658"/>
            <a:ext cx="370773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sand		west		tent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45190" y="3165941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9. The eggs are in the ________.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="" xmlns:a16="http://schemas.microsoft.com/office/drawing/2014/main" id="{6AE614DA-8048-496B-FE5E-FAC802D700FC}"/>
              </a:ext>
            </a:extLst>
          </p:cNvPr>
          <p:cNvSpPr txBox="1">
            <a:spLocks/>
          </p:cNvSpPr>
          <p:nvPr/>
        </p:nvSpPr>
        <p:spPr>
          <a:xfrm>
            <a:off x="7773060" y="3235390"/>
            <a:ext cx="3885540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lamp		fund		nest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45190" y="3885605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10. It is fun to dig in the ________.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="" xmlns:a16="http://schemas.microsoft.com/office/drawing/2014/main" id="{6AE614DA-8048-496B-FE5E-FAC802D700FC}"/>
              </a:ext>
            </a:extLst>
          </p:cNvPr>
          <p:cNvSpPr txBox="1">
            <a:spLocks/>
          </p:cNvSpPr>
          <p:nvPr/>
        </p:nvSpPr>
        <p:spPr>
          <a:xfrm>
            <a:off x="7773060" y="3955054"/>
            <a:ext cx="338865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sand		lump		pest</a:t>
            </a:r>
          </a:p>
        </p:txBody>
      </p:sp>
    </p:spTree>
    <p:extLst>
      <p:ext uri="{BB962C8B-B14F-4D97-AF65-F5344CB8AC3E}">
        <p14:creationId xmlns:p14="http://schemas.microsoft.com/office/powerpoint/2010/main" val="3938014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2">
            <a:extLst>
              <a:ext uri="{FF2B5EF4-FFF2-40B4-BE49-F238E27FC236}">
                <a16:creationId xmlns="" xmlns:a16="http://schemas.microsoft.com/office/drawing/2014/main" id="{C87B47F5-2BEC-F025-BD33-EAC64CB0B9F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5"/>
            <a:ext cx="10668000" cy="55113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More Practice 2 </a:t>
            </a:r>
            <a:r>
              <a:rPr lang="en-US" dirty="0"/>
              <a:t>Draw a line under the sentence that goes best </a:t>
            </a:r>
            <a:br>
              <a:rPr lang="en-US" dirty="0"/>
            </a:br>
            <a:r>
              <a:rPr lang="en-US" dirty="0"/>
              <a:t>with each picture.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2531" y="2015620"/>
            <a:ext cx="3789803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Don pumps gas into the van.</a:t>
            </a:r>
            <a:endParaRPr lang="en-US" dirty="0"/>
          </a:p>
        </p:txBody>
      </p:sp>
      <p:pic>
        <p:nvPicPr>
          <p:cNvPr id="16" name="Picture 2" descr="A bird in a body of water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0040" y="1809071"/>
            <a:ext cx="1524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3149" y="2003961"/>
            <a:ext cx="369065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457200">
              <a:lnSpc>
                <a:spcPts val="3000"/>
              </a:lnSpc>
              <a:spcBef>
                <a:spcPts val="500"/>
              </a:spcBef>
            </a:pPr>
            <a:r>
              <a:rPr lang="en-US" sz="2400" dirty="0"/>
              <a:t>The duck is in the pond.</a:t>
            </a:r>
            <a:endParaRPr 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728" y="3456997"/>
            <a:ext cx="352380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The pup can lick my hand.</a:t>
            </a:r>
            <a:endParaRPr lang="en-US" dirty="0"/>
          </a:p>
        </p:txBody>
      </p:sp>
      <p:pic>
        <p:nvPicPr>
          <p:cNvPr id="18" name="Picture 3" descr="A small dog sticks its tongue out onto a person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8590" y="3208662"/>
            <a:ext cx="1866900" cy="1209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TextBox 30">
            <a:extLst>
              <a:ext uri="{FF2B5EF4-FFF2-40B4-BE49-F238E27FC236}">
                <a16:creationId xmlns=""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3345" y="3445338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pup will jump into the sandbox.</a:t>
            </a:r>
            <a:endParaRPr lang="en-US" dirty="0"/>
          </a:p>
        </p:txBody>
      </p:sp>
      <p:sp>
        <p:nvSpPr>
          <p:cNvPr id="32" name="TextBox 31">
            <a:extLst>
              <a:ext uri="{FF2B5EF4-FFF2-40B4-BE49-F238E27FC236}">
                <a16:creationId xmlns="" xmlns:a16="http://schemas.microsoft.com/office/drawing/2014/main" id="{7E5AA382-191D-B1D4-3E35-9933A3230FB8}"/>
              </a:ext>
            </a:extLst>
          </p:cNvPr>
          <p:cNvSpPr txBox="1"/>
          <p:nvPr/>
        </p:nvSpPr>
        <p:spPr>
          <a:xfrm>
            <a:off x="782728" y="5164616"/>
            <a:ext cx="3884522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The children look at the tusks.</a:t>
            </a:r>
            <a:endParaRPr lang="en-US" dirty="0"/>
          </a:p>
        </p:txBody>
      </p:sp>
      <p:pic>
        <p:nvPicPr>
          <p:cNvPr id="19" name="Picture 4" descr="Three children are behind railings looking at a big elephant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9610" y="4930568"/>
            <a:ext cx="1552575" cy="1181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1B9C2216-9BAD-0666-300B-A58AD590EF21}"/>
              </a:ext>
            </a:extLst>
          </p:cNvPr>
          <p:cNvSpPr txBox="1"/>
          <p:nvPr/>
        </p:nvSpPr>
        <p:spPr>
          <a:xfrm>
            <a:off x="7243345" y="5152957"/>
            <a:ext cx="367046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children went to bed at dusk.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966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(L) — cont’d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2000" y="1317371"/>
            <a:ext cx="3644399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We cannot see the sun at dusk.</a:t>
            </a:r>
            <a:endParaRPr lang="en-US" dirty="0"/>
          </a:p>
        </p:txBody>
      </p:sp>
      <p:pic>
        <p:nvPicPr>
          <p:cNvPr id="18" name="Picture 2" descr="A hand wiping a light shade with a rag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8251" y="883709"/>
            <a:ext cx="1600200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2617" y="1305712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I must dust the lamp.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194" y="2758748"/>
            <a:ext cx="382790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Jill has a mask on her desk.</a:t>
            </a:r>
            <a:endParaRPr lang="en-US" dirty="0"/>
          </a:p>
        </p:txBody>
      </p:sp>
      <p:pic>
        <p:nvPicPr>
          <p:cNvPr id="21" name="Picture 3" descr="A man in the kitchen putting corn into a pot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1151" y="2422554"/>
            <a:ext cx="12573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2813" y="2747089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Bill will rip the husks off.</a:t>
            </a:r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7E5AA382-191D-B1D4-3E35-9933A3230FB8}"/>
              </a:ext>
            </a:extLst>
          </p:cNvPr>
          <p:cNvSpPr txBox="1"/>
          <p:nvPr/>
        </p:nvSpPr>
        <p:spPr>
          <a:xfrm>
            <a:off x="782195" y="4466367"/>
            <a:ext cx="399054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Rick put a rock on his desk.</a:t>
            </a:r>
            <a:endParaRPr lang="en-US" dirty="0"/>
          </a:p>
        </p:txBody>
      </p:sp>
      <p:pic>
        <p:nvPicPr>
          <p:cNvPr id="24" name="Picture 4" descr="A man places a heavy outside object on a table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8506" y="4060738"/>
            <a:ext cx="1352550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1B9C2216-9BAD-0666-300B-A58AD590EF21}"/>
              </a:ext>
            </a:extLst>
          </p:cNvPr>
          <p:cNvSpPr txBox="1"/>
          <p:nvPr/>
        </p:nvSpPr>
        <p:spPr>
          <a:xfrm>
            <a:off x="7242813" y="4454708"/>
            <a:ext cx="3587112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An egg is in the nest.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383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2">
            <a:extLst>
              <a:ext uri="{FF2B5EF4-FFF2-40B4-BE49-F238E27FC236}">
                <a16:creationId xmlns="" xmlns:a16="http://schemas.microsoft.com/office/drawing/2014/main" id="{C87B47F5-2BEC-F025-BD33-EAC64CB0B9F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1999" y="1287875"/>
            <a:ext cx="368218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Jeff sent Nan a locket.</a:t>
            </a:r>
            <a:endParaRPr lang="en-US" dirty="0"/>
          </a:p>
        </p:txBody>
      </p:sp>
      <p:pic>
        <p:nvPicPr>
          <p:cNvPr id="11" name="Picture 2" descr="A cat on a blanket attached to two trees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7015" y="1008831"/>
            <a:ext cx="1533525" cy="1181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2616" y="1276216"/>
            <a:ext cx="3673983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Jess must sit in the hammock.</a:t>
            </a:r>
            <a:endParaRPr lang="en-US" dirty="0"/>
          </a:p>
        </p:txBody>
      </p:sp>
      <p:sp>
        <p:nvSpPr>
          <p:cNvPr id="31" name="TextBox 30">
            <a:extLst>
              <a:ext uri="{FF2B5EF4-FFF2-40B4-BE49-F238E27FC236}">
                <a16:creationId xmlns=""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196" y="2729252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The people sit in the vast tent.</a:t>
            </a:r>
            <a:endParaRPr lang="en-US" dirty="0"/>
          </a:p>
        </p:txBody>
      </p:sp>
      <p:pic>
        <p:nvPicPr>
          <p:cNvPr id="13" name="Picture 3" descr="A big crowd under an event space outside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4139" y="2459404"/>
            <a:ext cx="1990725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2813" y="2717593"/>
            <a:ext cx="365378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Kat sat in the red sandbox.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498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="" xmlns:a16="http://schemas.microsoft.com/office/drawing/2014/main" id="{2B4D2D30-831D-7DF2-5863-4C4C000048A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3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  <a:endParaRPr lang="en-US" b="1" u="sng" dirty="0"/>
          </a:p>
          <a:p>
            <a:pPr lvl="1" defTabSz="457200"/>
            <a:r>
              <a:rPr lang="en-US" dirty="0"/>
              <a:t>j</a:t>
            </a:r>
            <a:r>
              <a:rPr lang="en-US" u="sng" dirty="0"/>
              <a:t>u</a:t>
            </a:r>
            <a:r>
              <a:rPr lang="en-US" dirty="0"/>
              <a:t>mp		p</a:t>
            </a:r>
            <a:r>
              <a:rPr lang="en-US" u="sng" dirty="0"/>
              <a:t>u</a:t>
            </a:r>
            <a:r>
              <a:rPr lang="en-US" dirty="0"/>
              <a:t>mp		b</a:t>
            </a:r>
            <a:r>
              <a:rPr lang="en-US" u="sng" dirty="0"/>
              <a:t>a</a:t>
            </a:r>
            <a:r>
              <a:rPr lang="en-US" dirty="0"/>
              <a:t>nd</a:t>
            </a:r>
          </a:p>
          <a:p>
            <a:pPr lvl="1" defTabSz="457200"/>
            <a:r>
              <a:rPr lang="en-US" dirty="0"/>
              <a:t>h</a:t>
            </a:r>
            <a:r>
              <a:rPr lang="en-US" u="sng" dirty="0"/>
              <a:t>a</a:t>
            </a:r>
            <a:r>
              <a:rPr lang="en-US" dirty="0"/>
              <a:t>nd		t</a:t>
            </a:r>
            <a:r>
              <a:rPr lang="en-US" u="sng" dirty="0"/>
              <a:t>e</a:t>
            </a:r>
            <a:r>
              <a:rPr lang="en-US" dirty="0"/>
              <a:t>nt		r</a:t>
            </a:r>
            <a:r>
              <a:rPr lang="en-US" u="sng" dirty="0"/>
              <a:t>a</a:t>
            </a:r>
            <a:r>
              <a:rPr lang="en-US" dirty="0"/>
              <a:t>mp</a:t>
            </a:r>
          </a:p>
          <a:p>
            <a:pPr lvl="1" defTabSz="457200"/>
            <a:r>
              <a:rPr lang="en-US" dirty="0"/>
              <a:t>m</a:t>
            </a:r>
            <a:r>
              <a:rPr lang="en-US" u="sng" dirty="0"/>
              <a:t>e</a:t>
            </a:r>
            <a:r>
              <a:rPr lang="en-US" dirty="0"/>
              <a:t>nd		d</a:t>
            </a:r>
            <a:r>
              <a:rPr lang="en-US" u="sng" dirty="0"/>
              <a:t>u</a:t>
            </a:r>
            <a:r>
              <a:rPr lang="en-US" dirty="0"/>
              <a:t>st		d</a:t>
            </a:r>
            <a:r>
              <a:rPr lang="en-US" u="sng" dirty="0"/>
              <a:t>u</a:t>
            </a:r>
            <a:r>
              <a:rPr lang="en-US" dirty="0"/>
              <a:t>sk</a:t>
            </a:r>
          </a:p>
          <a:p>
            <a:pPr lvl="1" defTabSz="457200"/>
            <a:r>
              <a:rPr lang="en-US" dirty="0"/>
              <a:t>vast		tusk		task</a:t>
            </a:r>
          </a:p>
          <a:p>
            <a:pPr lvl="1" defTabSz="457200"/>
            <a:r>
              <a:rPr lang="en-US" dirty="0"/>
              <a:t>wind		pond		husk</a:t>
            </a:r>
          </a:p>
          <a:p>
            <a:pPr lvl="1" defTabSz="45720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=""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(D)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=""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4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=""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fast</a:t>
            </a:r>
          </a:p>
          <a:p>
            <a:r>
              <a:rPr lang="en-US" dirty="0"/>
              <a:t>last</a:t>
            </a:r>
          </a:p>
          <a:p>
            <a:r>
              <a:rPr lang="en-US" dirty="0"/>
              <a:t>past</a:t>
            </a:r>
          </a:p>
          <a:p>
            <a:r>
              <a:rPr lang="en-US" dirty="0"/>
              <a:t>cast</a:t>
            </a:r>
          </a:p>
          <a:p>
            <a:r>
              <a:rPr lang="en-US" dirty="0"/>
              <a:t>vast</a:t>
            </a:r>
          </a:p>
        </p:txBody>
      </p:sp>
      <p:sp>
        <p:nvSpPr>
          <p:cNvPr id="35" name="Text Placeholder 26">
            <a:extLst>
              <a:ext uri="{FF2B5EF4-FFF2-40B4-BE49-F238E27FC236}">
                <a16:creationId xmlns=""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lamp</a:t>
            </a:r>
          </a:p>
          <a:p>
            <a:r>
              <a:rPr lang="en-US" dirty="0"/>
              <a:t>ramp</a:t>
            </a:r>
          </a:p>
          <a:p>
            <a:r>
              <a:rPr lang="en-US" dirty="0"/>
              <a:t>damp</a:t>
            </a:r>
          </a:p>
          <a:p>
            <a:r>
              <a:rPr lang="en-US" dirty="0"/>
              <a:t>camp</a:t>
            </a:r>
          </a:p>
          <a:p>
            <a:r>
              <a:rPr lang="en-US" dirty="0"/>
              <a:t>ramp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=""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tent</a:t>
            </a:r>
          </a:p>
          <a:p>
            <a:r>
              <a:rPr lang="en-US" dirty="0"/>
              <a:t>dent</a:t>
            </a:r>
          </a:p>
          <a:p>
            <a:r>
              <a:rPr lang="en-US" dirty="0"/>
              <a:t>lent</a:t>
            </a:r>
          </a:p>
          <a:p>
            <a:r>
              <a:rPr lang="en-US" dirty="0"/>
              <a:t>Kent</a:t>
            </a:r>
          </a:p>
          <a:p>
            <a:r>
              <a:rPr lang="en-US" dirty="0"/>
              <a:t>vent</a:t>
            </a:r>
            <a:endParaRPr lang="nn-NO" dirty="0"/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="" xmlns:a16="http://schemas.microsoft.com/office/drawing/2014/main" id="{AEBAF246-5E98-6FFD-E97E-38462FFFFC2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="" xmlns:a16="http://schemas.microsoft.com/office/drawing/2014/main" id="{EF9A83D5-A653-0990-28D7-53684854CA7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="" xmlns:a16="http://schemas.microsoft.com/office/drawing/2014/main" id="{0C85DA66-176E-8415-DA6F-A563BB20E6C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="" xmlns:a16="http://schemas.microsoft.com/office/drawing/2014/main" id="{740381BB-ADDA-0105-04C6-942A5228D3D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(E–F)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748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5"/>
            </a:pPr>
            <a:r>
              <a:rPr lang="en-US" b="1" dirty="0"/>
              <a:t>Review Words </a:t>
            </a:r>
            <a:r>
              <a:rPr lang="en-US" dirty="0"/>
              <a:t>Read a line of words. When your teacher gives a meaning, </a:t>
            </a:r>
            <a:br>
              <a:rPr lang="en-US" dirty="0"/>
            </a:br>
            <a:r>
              <a:rPr lang="en-US" dirty="0"/>
              <a:t>circle the correct word.</a:t>
            </a:r>
          </a:p>
          <a:p>
            <a:pPr lvl="1" defTabSz="457200"/>
            <a:r>
              <a:rPr lang="en-US" dirty="0"/>
              <a:t>pack		nap		pad		rush</a:t>
            </a:r>
          </a:p>
          <a:p>
            <a:pPr lvl="1" defTabSz="457200"/>
            <a:r>
              <a:rPr lang="en-US" dirty="0"/>
              <a:t>dish		hush		had		sun</a:t>
            </a:r>
          </a:p>
          <a:p>
            <a:pPr lvl="1" defTabSz="457200"/>
            <a:r>
              <a:rPr lang="en-US" dirty="0"/>
              <a:t>bat			bath		back		Nick</a:t>
            </a:r>
          </a:p>
          <a:p>
            <a:pPr lvl="1" defTabSz="457200"/>
            <a:r>
              <a:rPr lang="en-US" dirty="0"/>
              <a:t>mash		tack		rim			putt</a:t>
            </a:r>
          </a:p>
          <a:p>
            <a:pPr>
              <a:buFont typeface="+mj-lt"/>
              <a:buAutoNum type="alphaUcPeriod" startAt="5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Read the whole word.</a:t>
            </a:r>
            <a:br>
              <a:rPr lang="en-US" dirty="0"/>
            </a:br>
            <a:r>
              <a:rPr lang="en-US" dirty="0"/>
              <a:t>dentist	invest		locket		sandbox	invent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="" xmlns:a16="http://schemas.microsoft.com/office/drawing/2014/main" id="{E2AB135B-B937-F02B-B7CD-266A69B07E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1202266" y="5050303"/>
            <a:ext cx="457202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Freeform 5">
            <a:extLst>
              <a:ext uri="{FF2B5EF4-FFF2-40B4-BE49-F238E27FC236}">
                <a16:creationId xmlns="" xmlns:a16="http://schemas.microsoft.com/office/drawing/2014/main" id="{AC18FE32-073C-3A8D-9610-AA32DDC784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1659468" y="5060074"/>
            <a:ext cx="38100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="" xmlns:a16="http://schemas.microsoft.com/office/drawing/2014/main" id="{E2AB135B-B937-F02B-B7CD-266A69B07E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2566458" y="5055246"/>
            <a:ext cx="231246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="" xmlns:a16="http://schemas.microsoft.com/office/drawing/2014/main" id="{AC18FE32-073C-3A8D-9610-AA32DDC784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2797704" y="5069342"/>
            <a:ext cx="52969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="" xmlns:a16="http://schemas.microsoft.com/office/drawing/2014/main" id="{E2AB135B-B937-F02B-B7CD-266A69B07E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4407535" y="5053478"/>
            <a:ext cx="494665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="" xmlns:a16="http://schemas.microsoft.com/office/drawing/2014/main" id="{AC18FE32-073C-3A8D-9610-AA32DDC784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4902200" y="5057922"/>
            <a:ext cx="23018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="" xmlns:a16="http://schemas.microsoft.com/office/drawing/2014/main" id="{E2AB135B-B937-F02B-B7CD-266A69B07E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6226440" y="5065543"/>
            <a:ext cx="62203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="" xmlns:a16="http://schemas.microsoft.com/office/drawing/2014/main" id="{AC18FE32-073C-3A8D-9610-AA32DDC784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6848475" y="5067629"/>
            <a:ext cx="43285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 14">
            <a:extLst>
              <a:ext uri="{FF2B5EF4-FFF2-40B4-BE49-F238E27FC236}">
                <a16:creationId xmlns="" xmlns:a16="http://schemas.microsoft.com/office/drawing/2014/main" id="{E2AB135B-B937-F02B-B7CD-266A69B07E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8051799" y="5077943"/>
            <a:ext cx="243840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15">
            <a:extLst>
              <a:ext uri="{FF2B5EF4-FFF2-40B4-BE49-F238E27FC236}">
                <a16:creationId xmlns="" xmlns:a16="http://schemas.microsoft.com/office/drawing/2014/main" id="{AC18FE32-073C-3A8D-9610-AA32DDC784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8295638" y="5088650"/>
            <a:ext cx="51816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(G)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748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7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marL="457200" lvl="1" indent="0" defTabSz="457200">
              <a:buNone/>
            </a:pPr>
            <a:r>
              <a:rPr lang="en-US" b="1" dirty="0"/>
              <a:t>some		my			are			down		work</a:t>
            </a:r>
          </a:p>
          <a:p>
            <a:pPr marL="457200" lvl="1" indent="0" defTabSz="457200">
              <a:buNone/>
            </a:pPr>
            <a:r>
              <a:rPr lang="en-US" dirty="0"/>
              <a:t>and		school		see			play		the</a:t>
            </a:r>
          </a:p>
        </p:txBody>
      </p:sp>
    </p:spTree>
    <p:extLst>
      <p:ext uri="{BB962C8B-B14F-4D97-AF65-F5344CB8AC3E}">
        <p14:creationId xmlns:p14="http://schemas.microsoft.com/office/powerpoint/2010/main" val="197262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(H)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12" name="Rounded Rectangle 11">
            <a:extLst>
              <a:ext uri="{FF2B5EF4-FFF2-40B4-BE49-F238E27FC236}">
                <a16:creationId xmlns="" xmlns:a16="http://schemas.microsoft.com/office/drawing/2014/main" id="{5291989A-394A-B150-436F-E809AC2D904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8"/>
            </a:pPr>
            <a:r>
              <a:rPr lang="en-US" b="1" dirty="0">
                <a:solidFill>
                  <a:prstClr val="black"/>
                </a:solidFill>
              </a:rPr>
              <a:t>Sentences</a:t>
            </a:r>
            <a:r>
              <a:rPr lang="en-US" b="1" dirty="0"/>
              <a:t> </a:t>
            </a:r>
            <a:r>
              <a:rPr lang="en-US" dirty="0"/>
              <a:t>Read the sentences with phrasing.</a:t>
            </a:r>
          </a:p>
          <a:p>
            <a:pPr lvl="1"/>
            <a:r>
              <a:rPr lang="en-US" dirty="0"/>
              <a:t>There are some nets to fish with on the ramp.</a:t>
            </a:r>
          </a:p>
          <a:p>
            <a:pPr lvl="1"/>
            <a:r>
              <a:rPr lang="en-US" dirty="0"/>
              <a:t>I can work on the last task with Dad.</a:t>
            </a:r>
          </a:p>
          <a:p>
            <a:pPr lvl="1"/>
            <a:r>
              <a:rPr lang="en-US" dirty="0"/>
              <a:t>Mom and Ken will set up the tent at camp.</a:t>
            </a:r>
          </a:p>
          <a:p>
            <a:pPr lvl="1"/>
            <a:r>
              <a:rPr lang="en-US" dirty="0"/>
              <a:t>Will you go to the pond with us at dusk?</a:t>
            </a:r>
          </a:p>
          <a:p>
            <a:pPr lvl="1"/>
            <a:r>
              <a:rPr lang="en-US" dirty="0"/>
              <a:t>My dog will jump off the bed for us to pet him.</a:t>
            </a:r>
          </a:p>
        </p:txBody>
      </p:sp>
    </p:spTree>
    <p:extLst>
      <p:ext uri="{BB962C8B-B14F-4D97-AF65-F5344CB8AC3E}">
        <p14:creationId xmlns:p14="http://schemas.microsoft.com/office/powerpoint/2010/main" val="3405442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=""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Spell Words</a:t>
            </a: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7" name="Rounded Rectangle 6">
            <a:extLst>
              <a:ext uri="{FF2B5EF4-FFF2-40B4-BE49-F238E27FC236}">
                <a16:creationId xmlns="" xmlns:a16="http://schemas.microsoft.com/office/drawing/2014/main" id="{5291989A-394A-B150-436F-E809AC2D904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81446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Spell Words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Spelling Journal </a:t>
            </a:r>
            <a:r>
              <a:rPr lang="en-US" dirty="0"/>
              <a:t>Turn to the Spelling Journal on page 155.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=""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Text (Passage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>
                <a:solidFill>
                  <a:prstClr val="black"/>
                </a:solidFill>
              </a:rPr>
              <a:t>Decodable Text</a:t>
            </a:r>
            <a:r>
              <a:rPr lang="en-US" b="1" dirty="0"/>
              <a:t> </a:t>
            </a:r>
            <a:r>
              <a:rPr lang="en-US" dirty="0"/>
              <a:t>Read each passage. Answer your teacher’s questions </a:t>
            </a:r>
            <a:br>
              <a:rPr lang="en-US" dirty="0"/>
            </a:br>
            <a:r>
              <a:rPr lang="en-US" dirty="0"/>
              <a:t>and select the picture that goes with each passage.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872893"/>
            <a:ext cx="6528546" cy="449262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1" dirty="0"/>
              <a:t>Passage 1</a:t>
            </a:r>
            <a:endParaRPr lang="en-US" sz="20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260600"/>
            <a:ext cx="6528546" cy="461829"/>
          </a:xfrm>
        </p:spPr>
        <p:txBody>
          <a:bodyPr>
            <a:noAutofit/>
          </a:bodyPr>
          <a:lstStyle/>
          <a:p>
            <a:r>
              <a:rPr lang="en-US" sz="3200" b="1" dirty="0"/>
              <a:t>The Lost Test</a:t>
            </a:r>
            <a:endParaRPr lang="en-US" sz="32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2738473"/>
            <a:ext cx="6667380" cy="78366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 Mel, the girl in this story, is afraid to look at her last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spelling test. When she finally decides to look at it, something unexpected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happens.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=""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3645710"/>
            <a:ext cx="6528547" cy="2628090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Mel went to the pond after school with the test in </a:t>
            </a:r>
            <a:br>
              <a:rPr lang="en-US" sz="1800" dirty="0"/>
            </a:br>
            <a:r>
              <a:rPr lang="en-US" sz="1800" dirty="0"/>
              <a:t>her hand. She sat down by the water, but did not look at </a:t>
            </a:r>
            <a:br>
              <a:rPr lang="en-US" sz="1800" dirty="0"/>
            </a:br>
            <a:r>
              <a:rPr lang="en-US" sz="1800" dirty="0"/>
              <a:t>the test yet.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“I did my best,” Mel said, “but did I pass the test?” </a:t>
            </a:r>
            <a:br>
              <a:rPr lang="en-US" sz="1800" dirty="0"/>
            </a:br>
            <a:r>
              <a:rPr lang="en-US" sz="1800" dirty="0"/>
              <a:t>When Mel went to look at her test, a gust of wind got </a:t>
            </a:r>
            <a:br>
              <a:rPr lang="en-US" sz="1800" dirty="0"/>
            </a:br>
            <a:r>
              <a:rPr lang="en-US" sz="1800" dirty="0"/>
              <a:t>the test.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“No!” said Mel and she ran after it. But the test fell </a:t>
            </a:r>
            <a:br>
              <a:rPr lang="en-US" sz="1800" dirty="0"/>
            </a:br>
            <a:r>
              <a:rPr lang="en-US" sz="1800" dirty="0"/>
              <a:t>into the pond and was lost. Mel was upset!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="" xmlns:a16="http://schemas.microsoft.com/office/drawing/2014/main" id="{B47AE371-FBCB-1ABC-53EA-9B9F7565591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3493551"/>
            <a:ext cx="598579" cy="2305050"/>
          </a:xfrm>
        </p:spPr>
        <p:txBody>
          <a:bodyPr>
            <a:noAutofit/>
          </a:bodyPr>
          <a:lstStyle/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08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=""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Passage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9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did Mel take to the pond?</a:t>
            </a:r>
          </a:p>
          <a:p>
            <a:pPr marL="0" indent="0">
              <a:buNone/>
            </a:pPr>
            <a:r>
              <a:rPr lang="en-US" dirty="0"/>
              <a:t>	 Mel took her ________________.</a:t>
            </a:r>
          </a:p>
          <a:p>
            <a:pPr marL="0" indent="0">
              <a:buNone/>
            </a:pPr>
            <a:r>
              <a:rPr lang="en-US" b="1" dirty="0"/>
              <a:t>Why didn’t Mel get to see how she did on the test?</a:t>
            </a:r>
          </a:p>
          <a:p>
            <a:pPr marL="0" indent="0">
              <a:buNone/>
            </a:pPr>
            <a:r>
              <a:rPr lang="en-US" dirty="0"/>
              <a:t>	 Mel didn’t get to see how she did on the test because ________________.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323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AD546A0-D67F-4D60-8691-AF0C7C031EE6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7849a367-8f54-4d0d-a4b3-416402156675"/>
    <ds:schemaRef ds:uri="http://purl.org/dc/elements/1.1/"/>
    <ds:schemaRef ds:uri="031d766f-b14e-4c0e-af7a-21ee3738300f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E562E4B-6CC9-42F4-AB76-EFD17D0750A0}"/>
</file>

<file path=docProps/app.xml><?xml version="1.0" encoding="utf-8"?>
<Properties xmlns="http://schemas.openxmlformats.org/officeDocument/2006/extended-properties" xmlns:vt="http://schemas.openxmlformats.org/officeDocument/2006/docPropsVTypes">
  <TotalTime>65998</TotalTime>
  <Words>503</Words>
  <Application>Microsoft Office PowerPoint</Application>
  <PresentationFormat>Custom</PresentationFormat>
  <Paragraphs>202</Paragraphs>
  <Slides>19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Say Sounds (A–B)</vt:lpstr>
      <vt:lpstr>Read Words (C) </vt:lpstr>
      <vt:lpstr>Read Words (D) </vt:lpstr>
      <vt:lpstr>Read Words (E–F) </vt:lpstr>
      <vt:lpstr>Read Words (G) </vt:lpstr>
      <vt:lpstr>Read Sentences (H) </vt:lpstr>
      <vt:lpstr>Spell Words (I) </vt:lpstr>
      <vt:lpstr>Decodable Text (Passage 1) </vt:lpstr>
      <vt:lpstr>Comprehension Questions Passage 1</vt:lpstr>
      <vt:lpstr>Decodable Text (Passage 2) </vt:lpstr>
      <vt:lpstr>Comprehension Questions Passage 2</vt:lpstr>
      <vt:lpstr>Decodable Text (Passage 3) </vt:lpstr>
      <vt:lpstr>Comprehension Questions Passage 3</vt:lpstr>
      <vt:lpstr>Picture Match</vt:lpstr>
      <vt:lpstr>Independent Practice (K) </vt:lpstr>
      <vt:lpstr>Independent Practice (K) — cont’d </vt:lpstr>
      <vt:lpstr>Independent Practice (L)</vt:lpstr>
      <vt:lpstr>Independent Practice (L) — cont’d </vt:lpstr>
      <vt:lpstr>Independent Practice (L) — cont’d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Simon and Sons</cp:lastModifiedBy>
  <cp:revision>2286</cp:revision>
  <dcterms:created xsi:type="dcterms:W3CDTF">2023-03-21T18:49:30Z</dcterms:created>
  <dcterms:modified xsi:type="dcterms:W3CDTF">2024-02-10T05:01:59Z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</Properties>
</file>