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732" r:id="rId4"/>
  </p:sldMasterIdLst>
  <p:notesMasterIdLst>
    <p:notesMasterId r:id="rId18"/>
  </p:notesMasterIdLst>
  <p:handoutMasterIdLst>
    <p:handoutMasterId r:id="rId19"/>
  </p:handoutMasterIdLst>
  <p:sldIdLst>
    <p:sldId id="256" r:id="rId5"/>
    <p:sldId id="257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7" r:id="rId14"/>
    <p:sldId id="268" r:id="rId15"/>
    <p:sldId id="269" r:id="rId16"/>
    <p:sldId id="270" r:id="rId1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Presentation" id="{D1C539DF-061C-4B4E-9EC7-F4D29E2C0C2A}">
          <p14:sldIdLst>
            <p14:sldId id="256"/>
            <p14:sldId id="257"/>
            <p14:sldId id="259"/>
            <p14:sldId id="260"/>
            <p14:sldId id="261"/>
            <p14:sldId id="262"/>
            <p14:sldId id="263"/>
            <p14:sldId id="264"/>
            <p14:sldId id="265"/>
            <p14:sldId id="267"/>
            <p14:sldId id="268"/>
            <p14:sldId id="269"/>
            <p14:sldId id="270"/>
          </p14:sldIdLst>
        </p14:section>
      </p14:section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D8C3AB7A-AF22-D75E-1FCD-80C7A48BC83A}" name="Nick Roman" initials="NR" userId="S::roman@gurobi.com::54ec71b0-24f1-44d5-92ce-17b18e771932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BEBEB"/>
    <a:srgbClr val="FF1C00"/>
    <a:srgbClr val="006CFF"/>
    <a:srgbClr val="8A8A8A"/>
    <a:srgbClr val="0A0A0A"/>
    <a:srgbClr val="373737"/>
    <a:srgbClr val="10ECD1"/>
    <a:srgbClr val="7B7B7B"/>
    <a:srgbClr val="BEBEBE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D935B0C-E327-C8B3-2C3B-AACD8C134524}" v="30" dt="2026-07-14T16:17:42.679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notesMaster" Target="notesMasters/notesMaster1.xml"/><Relationship Id="rId26" Type="http://schemas.microsoft.com/office/2018/10/relationships/authors" Target="authors.xml"/><Relationship Id="rId3" Type="http://schemas.openxmlformats.org/officeDocument/2006/relationships/customXml" Target="../customXml/item3.xml"/><Relationship Id="rId21" Type="http://schemas.openxmlformats.org/officeDocument/2006/relationships/viewProps" Target="view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microsoft.com/office/2016/11/relationships/changesInfo" Target="changesInfos/changesInfo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erry Yurchisin" userId="S::yurchisin@gurobi.com::af6e9d39-c878-4f3d-91f4-0a46bd340173" providerId="AD" clId="Web-{6D935B0C-E327-C8B3-2C3B-AACD8C134524}"/>
    <pc:docChg chg="delSld modSld modSection">
      <pc:chgData name="Jerry Yurchisin" userId="S::yurchisin@gurobi.com::af6e9d39-c878-4f3d-91f4-0a46bd340173" providerId="AD" clId="Web-{6D935B0C-E327-C8B3-2C3B-AACD8C134524}" dt="2026-07-14T16:17:42.679" v="28"/>
      <pc:docMkLst>
        <pc:docMk/>
      </pc:docMkLst>
      <pc:sldChg chg="modSp">
        <pc:chgData name="Jerry Yurchisin" userId="S::yurchisin@gurobi.com::af6e9d39-c878-4f3d-91f4-0a46bd340173" providerId="AD" clId="Web-{6D935B0C-E327-C8B3-2C3B-AACD8C134524}" dt="2026-07-14T16:02:57.211" v="0" actId="14100"/>
        <pc:sldMkLst>
          <pc:docMk/>
          <pc:sldMk cId="0" sldId="256"/>
        </pc:sldMkLst>
        <pc:spChg chg="mod">
          <ac:chgData name="Jerry Yurchisin" userId="S::yurchisin@gurobi.com::af6e9d39-c878-4f3d-91f4-0a46bd340173" providerId="AD" clId="Web-{6D935B0C-E327-C8B3-2C3B-AACD8C134524}" dt="2026-07-14T16:02:57.211" v="0" actId="14100"/>
          <ac:spMkLst>
            <pc:docMk/>
            <pc:sldMk cId="0" sldId="256"/>
            <ac:spMk id="2" creationId="{00000000-0000-0000-0000-000000000000}"/>
          </ac:spMkLst>
        </pc:spChg>
      </pc:sldChg>
      <pc:sldChg chg="modSp">
        <pc:chgData name="Jerry Yurchisin" userId="S::yurchisin@gurobi.com::af6e9d39-c878-4f3d-91f4-0a46bd340173" providerId="AD" clId="Web-{6D935B0C-E327-C8B3-2C3B-AACD8C134524}" dt="2026-07-14T16:17:12.896" v="26" actId="20577"/>
        <pc:sldMkLst>
          <pc:docMk/>
          <pc:sldMk cId="0" sldId="257"/>
        </pc:sldMkLst>
        <pc:spChg chg="mod">
          <ac:chgData name="Jerry Yurchisin" userId="S::yurchisin@gurobi.com::af6e9d39-c878-4f3d-91f4-0a46bd340173" providerId="AD" clId="Web-{6D935B0C-E327-C8B3-2C3B-AACD8C134524}" dt="2026-07-14T16:16:59.802" v="22" actId="20577"/>
          <ac:spMkLst>
            <pc:docMk/>
            <pc:sldMk cId="0" sldId="257"/>
            <ac:spMk id="3" creationId="{00000000-0000-0000-0000-000000000000}"/>
          </ac:spMkLst>
        </pc:spChg>
        <pc:spChg chg="mod">
          <ac:chgData name="Jerry Yurchisin" userId="S::yurchisin@gurobi.com::af6e9d39-c878-4f3d-91f4-0a46bd340173" providerId="AD" clId="Web-{6D935B0C-E327-C8B3-2C3B-AACD8C134524}" dt="2026-07-14T16:17:12.896" v="26" actId="20577"/>
          <ac:spMkLst>
            <pc:docMk/>
            <pc:sldMk cId="0" sldId="257"/>
            <ac:spMk id="4" creationId="{00000000-0000-0000-0000-000000000000}"/>
          </ac:spMkLst>
        </pc:spChg>
        <pc:spChg chg="mod">
          <ac:chgData name="Jerry Yurchisin" userId="S::yurchisin@gurobi.com::af6e9d39-c878-4f3d-91f4-0a46bd340173" providerId="AD" clId="Web-{6D935B0C-E327-C8B3-2C3B-AACD8C134524}" dt="2026-07-14T16:03:10.930" v="2" actId="14100"/>
          <ac:spMkLst>
            <pc:docMk/>
            <pc:sldMk cId="0" sldId="257"/>
            <ac:spMk id="5" creationId="{00000000-0000-0000-0000-000000000000}"/>
          </ac:spMkLst>
        </pc:spChg>
      </pc:sldChg>
      <pc:sldChg chg="del">
        <pc:chgData name="Jerry Yurchisin" userId="S::yurchisin@gurobi.com::af6e9d39-c878-4f3d-91f4-0a46bd340173" providerId="AD" clId="Web-{6D935B0C-E327-C8B3-2C3B-AACD8C134524}" dt="2026-07-14T16:17:42.679" v="28"/>
        <pc:sldMkLst>
          <pc:docMk/>
          <pc:sldMk cId="0" sldId="258"/>
        </pc:sldMkLst>
      </pc:sldChg>
      <pc:sldChg chg="del">
        <pc:chgData name="Jerry Yurchisin" userId="S::yurchisin@gurobi.com::af6e9d39-c878-4f3d-91f4-0a46bd340173" providerId="AD" clId="Web-{6D935B0C-E327-C8B3-2C3B-AACD8C134524}" dt="2026-07-14T16:17:14.209" v="27"/>
        <pc:sldMkLst>
          <pc:docMk/>
          <pc:sldMk cId="0" sldId="266"/>
        </pc:sldMkLst>
      </pc:sldChg>
      <pc:sldChg chg="modSp">
        <pc:chgData name="Jerry Yurchisin" userId="S::yurchisin@gurobi.com::af6e9d39-c878-4f3d-91f4-0a46bd340173" providerId="AD" clId="Web-{6D935B0C-E327-C8B3-2C3B-AACD8C134524}" dt="2026-07-14T16:04:29.495" v="5" actId="20577"/>
        <pc:sldMkLst>
          <pc:docMk/>
          <pc:sldMk cId="0" sldId="270"/>
        </pc:sldMkLst>
        <pc:spChg chg="mod">
          <ac:chgData name="Jerry Yurchisin" userId="S::yurchisin@gurobi.com::af6e9d39-c878-4f3d-91f4-0a46bd340173" providerId="AD" clId="Web-{6D935B0C-E327-C8B3-2C3B-AACD8C134524}" dt="2026-07-14T16:04:29.495" v="5" actId="20577"/>
          <ac:spMkLst>
            <pc:docMk/>
            <pc:sldMk cId="0" sldId="270"/>
            <ac:spMk id="2" creationId="{00000000-0000-0000-0000-000000000000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5D70C5E8-8EDD-83DC-F60B-98EE9093748B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B195092-214D-955B-1B72-167096D797D7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1EA4D8B-7C7C-3848-B8E5-2A70AB0AF84E}" type="datetimeFigureOut">
              <a:rPr lang="en-US" smtClean="0"/>
              <a:t>7/14/2026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CC347EA-FAE2-FF14-1A08-2A9AE37D7C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C3F8451-CCC2-1954-8061-B1EC1133D4C4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F844B3-526A-B64E-9CEB-6715FFA605F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985456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3D4AF50-B7F7-E344-805B-7BE0A54E1CE0}" type="datetimeFigureOut">
              <a:rPr lang="en-US" smtClean="0"/>
              <a:t>7/14/2026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49E022D-B5B5-5241-A49A-5A91F210D7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137580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sv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sv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sv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sv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sv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sv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sv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sv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sv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sv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svg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sv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sv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sv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sv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sv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sv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sv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sv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ype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1E14CDC0-838A-23D9-042F-AA6D59EF7052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10ECD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0" rtlCol="0" anchor="ctr"/>
          <a:lstStyle/>
          <a:p>
            <a:pPr algn="l">
              <a:spcAft>
                <a:spcPts val="1200"/>
              </a:spcAft>
            </a:pPr>
            <a:r>
              <a:rPr lang="en-US" sz="9600" b="1" i="0">
                <a:solidFill>
                  <a:srgbClr val="0A0A0A"/>
                </a:solidFill>
                <a:latin typeface="Aptos" panose="020B0004020202020204" pitchFamily="34" charset="0"/>
              </a:rPr>
              <a:t>Titles &amp; Dividers</a:t>
            </a:r>
            <a:endParaRPr lang="en-US" sz="6600" b="0" i="0">
              <a:solidFill>
                <a:srgbClr val="0A0A0A"/>
              </a:solidFill>
              <a:latin typeface="Aptos" panose="020B00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441346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ro Statement 2">
    <p:bg>
      <p:bgPr>
        <a:solidFill>
          <a:srgbClr val="0A0A0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00FA440F-9799-E272-FB19-76CB8E88B3D1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442913" y="-1"/>
            <a:ext cx="11306173" cy="4400120"/>
          </a:xfrm>
          <a:custGeom>
            <a:avLst/>
            <a:gdLst>
              <a:gd name="csX0" fmla="*/ 0 w 10991178"/>
              <a:gd name="csY0" fmla="*/ 0 h 4400120"/>
              <a:gd name="csX1" fmla="*/ 2995336 w 10991178"/>
              <a:gd name="csY1" fmla="*/ 0 h 4400120"/>
              <a:gd name="csX2" fmla="*/ 9690004 w 10991178"/>
              <a:gd name="csY2" fmla="*/ 0 h 4400120"/>
              <a:gd name="csX3" fmla="*/ 10991178 w 10991178"/>
              <a:gd name="csY3" fmla="*/ 0 h 4400120"/>
              <a:gd name="csX4" fmla="*/ 10991178 w 10991178"/>
              <a:gd name="csY4" fmla="*/ 1986930 h 4400120"/>
              <a:gd name="csX5" fmla="*/ 10991178 w 10991178"/>
              <a:gd name="csY5" fmla="*/ 3997915 h 4400120"/>
              <a:gd name="csX6" fmla="*/ 10588973 w 10991178"/>
              <a:gd name="csY6" fmla="*/ 4400120 h 4400120"/>
              <a:gd name="csX7" fmla="*/ 8577989 w 10991178"/>
              <a:gd name="csY7" fmla="*/ 4400120 h 4400120"/>
              <a:gd name="csX8" fmla="*/ 8577989 w 10991178"/>
              <a:gd name="csY8" fmla="*/ 4400119 h 4400120"/>
              <a:gd name="csX9" fmla="*/ 0 w 10991178"/>
              <a:gd name="csY9" fmla="*/ 4400119 h 4400120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</a:cxnLst>
            <a:rect l="l" t="t" r="r" b="b"/>
            <a:pathLst>
              <a:path w="10991178" h="4400120">
                <a:moveTo>
                  <a:pt x="0" y="0"/>
                </a:moveTo>
                <a:lnTo>
                  <a:pt x="2995336" y="0"/>
                </a:lnTo>
                <a:lnTo>
                  <a:pt x="9690004" y="0"/>
                </a:lnTo>
                <a:lnTo>
                  <a:pt x="10991178" y="0"/>
                </a:lnTo>
                <a:lnTo>
                  <a:pt x="10991178" y="1986930"/>
                </a:lnTo>
                <a:lnTo>
                  <a:pt x="10991178" y="3997915"/>
                </a:lnTo>
                <a:lnTo>
                  <a:pt x="10588973" y="4400120"/>
                </a:lnTo>
                <a:lnTo>
                  <a:pt x="8577989" y="4400120"/>
                </a:lnTo>
                <a:lnTo>
                  <a:pt x="8577989" y="4400119"/>
                </a:lnTo>
                <a:lnTo>
                  <a:pt x="0" y="4400119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r>
              <a:rPr lang="en-US"/>
              <a:t>Click icon to add picture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D15E2218-797C-2537-8060-551D6B87F88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42913" y="4709504"/>
            <a:ext cx="6822859" cy="950516"/>
          </a:xfrm>
        </p:spPr>
        <p:txBody>
          <a:bodyPr lIns="0" tIns="0" rIns="0" bIns="0" anchor="t">
            <a:noAutofit/>
          </a:bodyPr>
          <a:lstStyle>
            <a:lvl1pPr algn="l">
              <a:lnSpc>
                <a:spcPts val="3600"/>
              </a:lnSpc>
              <a:defRPr sz="3400" b="0" i="0" spc="-50" baseline="0">
                <a:solidFill>
                  <a:srgbClr val="EBEBEB"/>
                </a:solidFill>
                <a:latin typeface="Aptos Light" panose="020B00040202020202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7CE9DF18-0BA9-A05F-3A82-E80C31498CF9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/>
        </p:blipFill>
        <p:spPr>
          <a:xfrm>
            <a:off x="442913" y="6239375"/>
            <a:ext cx="713830" cy="175712"/>
          </a:xfrm>
          <a:prstGeom prst="rect">
            <a:avLst/>
          </a:prstGeom>
        </p:spPr>
      </p:pic>
      <p:sp>
        <p:nvSpPr>
          <p:cNvPr id="3" name="Slide Number Placeholder 5">
            <a:extLst>
              <a:ext uri="{FF2B5EF4-FFF2-40B4-BE49-F238E27FC236}">
                <a16:creationId xmlns:a16="http://schemas.microsoft.com/office/drawing/2014/main" id="{A67E858B-789A-0886-56BE-5DB925654DB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508658" y="6258969"/>
            <a:ext cx="240428" cy="1365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900">
                <a:solidFill>
                  <a:srgbClr val="FF1C00"/>
                </a:solidFill>
              </a:defRPr>
            </a:lvl1pPr>
          </a:lstStyle>
          <a:p>
            <a:fld id="{42268056-94AC-1E44-9376-27504D8557DE}" type="slidenum">
              <a:rPr lang="en-US" b="1" smtClean="0"/>
              <a:pPr/>
              <a:t>‹#›</a:t>
            </a:fld>
            <a:endParaRPr lang="en-US" b="1"/>
          </a:p>
        </p:txBody>
      </p:sp>
    </p:spTree>
    <p:extLst>
      <p:ext uri="{BB962C8B-B14F-4D97-AF65-F5344CB8AC3E}">
        <p14:creationId xmlns:p14="http://schemas.microsoft.com/office/powerpoint/2010/main" val="2468348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ype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1E14CDC0-838A-23D9-042F-AA6D59EF7052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10ECD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0" rtlCol="0" anchor="ctr"/>
          <a:lstStyle/>
          <a:p>
            <a:pPr algn="l">
              <a:spcAft>
                <a:spcPts val="1200"/>
              </a:spcAft>
            </a:pPr>
            <a:r>
              <a:rPr lang="en-US" sz="9600" b="1" i="0">
                <a:solidFill>
                  <a:srgbClr val="0A0A0A"/>
                </a:solidFill>
                <a:latin typeface="Aptos" panose="020B0004020202020204" pitchFamily="34" charset="0"/>
              </a:rPr>
              <a:t>BODY CONTENT</a:t>
            </a:r>
            <a:endParaRPr lang="en-US" sz="6600" b="0" i="0">
              <a:solidFill>
                <a:srgbClr val="0A0A0A"/>
              </a:solidFill>
              <a:latin typeface="Aptos" panose="020B00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3805828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ype3 Guide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D7D13C92-63A7-7A90-CE8E-3054C91A4A92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10ECD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0" rtlCol="0" anchor="ctr"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>
                <a:ln>
                  <a:noFill/>
                </a:ln>
                <a:solidFill>
                  <a:srgbClr val="0A0A0A"/>
                </a:solidFill>
                <a:effectLst/>
                <a:uLnTx/>
                <a:uFillTx/>
                <a:latin typeface="Aptos" panose="020B0004020202020204" pitchFamily="34" charset="0"/>
                <a:ea typeface="+mn-ea"/>
                <a:cs typeface="+mn-cs"/>
              </a:rPr>
              <a:t>Body Content — Guidelines + Thinking</a:t>
            </a:r>
            <a:endParaRPr kumimoji="0" lang="en-US" sz="2800" b="1" i="0" u="none" strike="noStrike" kern="1200" cap="none" spc="0" normalizeH="0" baseline="0" noProof="0">
              <a:ln>
                <a:noFill/>
              </a:ln>
              <a:solidFill>
                <a:srgbClr val="0A0A0A"/>
              </a:solidFill>
              <a:effectLst/>
              <a:uLnTx/>
              <a:uFillTx/>
              <a:latin typeface="Aptos" panose="020B0004020202020204" pitchFamily="34" charset="0"/>
              <a:ea typeface="+mn-ea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>
                <a:ln>
                  <a:noFill/>
                </a:ln>
                <a:solidFill>
                  <a:srgbClr val="0A0A0A"/>
                </a:solidFill>
                <a:effectLst/>
                <a:uLnTx/>
                <a:uFillTx/>
                <a:latin typeface="Aptos" panose="020B0004020202020204" pitchFamily="34" charset="0"/>
                <a:ea typeface="+mn-ea"/>
                <a:cs typeface="+mn-cs"/>
              </a:rPr>
              <a:t>Guidelines:</a:t>
            </a:r>
          </a:p>
          <a:p>
            <a:pPr marL="457200" marR="0" lvl="0" indent="-4572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A0A0A"/>
                </a:solidFill>
                <a:effectLst/>
                <a:uLnTx/>
                <a:uFillTx/>
                <a:latin typeface="Aptos" panose="020B0004020202020204" pitchFamily="34" charset="0"/>
                <a:ea typeface="+mn-ea"/>
                <a:cs typeface="+mn-cs"/>
              </a:rPr>
              <a:t>Match layout to content (e.g., comparison → 2-column, narrative → 1-column)</a:t>
            </a:r>
          </a:p>
          <a:p>
            <a:pPr marL="457200" marR="0" lvl="0" indent="-4572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A0A0A"/>
                </a:solidFill>
                <a:effectLst/>
                <a:uLnTx/>
                <a:uFillTx/>
                <a:latin typeface="Aptos" panose="020B0004020202020204" pitchFamily="34" charset="0"/>
                <a:ea typeface="+mn-ea"/>
                <a:cs typeface="+mn-cs"/>
              </a:rPr>
              <a:t>Keep slides scannable, 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A0A0A"/>
                </a:solidFill>
                <a:effectLst/>
                <a:uLnTx/>
                <a:uFillTx/>
                <a:latin typeface="Aptos" panose="020B0004020202020204" pitchFamily="34" charset="0"/>
                <a:ea typeface="+mn-ea"/>
                <a:cs typeface="+mn-cs"/>
              </a:rPr>
              <a:t>avoid dense paragraphs</a:t>
            </a:r>
          </a:p>
          <a:p>
            <a:pPr marL="457200" marR="0" lvl="0" indent="-4572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A0A0A"/>
                </a:solidFill>
                <a:effectLst/>
                <a:uLnTx/>
                <a:uFillTx/>
                <a:latin typeface="Aptos" panose="020B0004020202020204" pitchFamily="34" charset="0"/>
                <a:ea typeface="+mn-ea"/>
                <a:cs typeface="+mn-cs"/>
              </a:rPr>
              <a:t>Use hierarchy (titles, headers, spacing) to guide reading</a:t>
            </a:r>
          </a:p>
          <a:p>
            <a:pPr marL="457200" marR="0" lvl="0" indent="-4572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A0A0A"/>
                </a:solidFill>
                <a:effectLst/>
                <a:uLnTx/>
                <a:uFillTx/>
                <a:latin typeface="Aptos" panose="020B0004020202020204" pitchFamily="34" charset="0"/>
                <a:ea typeface="+mn-ea"/>
                <a:cs typeface="+mn-cs"/>
              </a:rPr>
              <a:t>Pair text with visuals when it improves understanding</a:t>
            </a:r>
          </a:p>
          <a:p>
            <a:pPr marL="457200" marR="0" lvl="0" indent="-4572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A0A0A"/>
                </a:solidFill>
                <a:effectLst/>
                <a:uLnTx/>
                <a:uFillTx/>
                <a:latin typeface="Aptos" panose="020B0004020202020204" pitchFamily="34" charset="0"/>
                <a:ea typeface="+mn-ea"/>
                <a:cs typeface="+mn-cs"/>
              </a:rPr>
              <a:t>Limit each slide to 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A0A0A"/>
                </a:solidFill>
                <a:effectLst/>
                <a:uLnTx/>
                <a:uFillTx/>
                <a:latin typeface="Aptos" panose="020B0004020202020204" pitchFamily="34" charset="0"/>
                <a:ea typeface="+mn-ea"/>
                <a:cs typeface="+mn-cs"/>
              </a:rPr>
              <a:t>one core idea + supporting points</a:t>
            </a:r>
          </a:p>
          <a:p>
            <a:pPr>
              <a:spcAft>
                <a:spcPts val="600"/>
              </a:spcAft>
              <a:buNone/>
            </a:pPr>
            <a:r>
              <a:rPr lang="en-US" sz="2800" b="1" i="0">
                <a:solidFill>
                  <a:srgbClr val="0A0A0A"/>
                </a:solidFill>
                <a:latin typeface="Aptos" panose="020B0004020202020204" pitchFamily="34" charset="0"/>
              </a:rPr>
              <a:t>Rationale: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A0A0A"/>
                </a:solidFill>
                <a:effectLst/>
                <a:uLnTx/>
                <a:uFillTx/>
                <a:latin typeface="Aptos" panose="020B0004020202020204" pitchFamily="34" charset="0"/>
                <a:ea typeface="+mn-ea"/>
                <a:cs typeface="+mn-cs"/>
              </a:rPr>
              <a:t>This is where 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A0A0A"/>
                </a:solidFill>
                <a:effectLst/>
                <a:uLnTx/>
                <a:uFillTx/>
                <a:latin typeface="Aptos" panose="020B0004020202020204" pitchFamily="34" charset="0"/>
                <a:ea typeface="+mn-ea"/>
                <a:cs typeface="+mn-cs"/>
              </a:rPr>
              <a:t>understanding happens.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A0A0A"/>
                </a:solidFill>
                <a:effectLst/>
                <a:uLnTx/>
                <a:uFillTx/>
                <a:latin typeface="Aptos" panose="020B0004020202020204" pitchFamily="34" charset="0"/>
                <a:ea typeface="+mn-ea"/>
                <a:cs typeface="+mn-cs"/>
              </a:rPr>
              <a:t>These layouts are designed for:</a:t>
            </a:r>
          </a:p>
          <a:p>
            <a:pPr marL="457200" marR="0" lvl="0" indent="-4572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A0A0A"/>
                </a:solidFill>
                <a:effectLst/>
                <a:uLnTx/>
                <a:uFillTx/>
                <a:latin typeface="Aptos" panose="020B0004020202020204" pitchFamily="34" charset="0"/>
                <a:ea typeface="+mn-ea"/>
                <a:cs typeface="+mn-cs"/>
              </a:rPr>
              <a:t>Explaining ideas</a:t>
            </a:r>
          </a:p>
          <a:p>
            <a:pPr marL="457200" marR="0" lvl="0" indent="-4572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A0A0A"/>
                </a:solidFill>
                <a:effectLst/>
                <a:uLnTx/>
                <a:uFillTx/>
                <a:latin typeface="Aptos" panose="020B0004020202020204" pitchFamily="34" charset="0"/>
                <a:ea typeface="+mn-ea"/>
                <a:cs typeface="+mn-cs"/>
              </a:rPr>
              <a:t>Supporting arguments</a:t>
            </a:r>
          </a:p>
          <a:p>
            <a:pPr marL="457200" marR="0" lvl="0" indent="-4572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A0A0A"/>
                </a:solidFill>
                <a:effectLst/>
                <a:uLnTx/>
                <a:uFillTx/>
                <a:latin typeface="Aptos" panose="020B0004020202020204" pitchFamily="34" charset="0"/>
                <a:ea typeface="+mn-ea"/>
                <a:cs typeface="+mn-cs"/>
              </a:rPr>
              <a:t>Showing detail without overwhelming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A0A0A"/>
                </a:solidFill>
                <a:effectLst/>
                <a:uLnTx/>
                <a:uFillTx/>
                <a:latin typeface="Aptos" panose="020B0004020202020204" pitchFamily="34" charset="0"/>
                <a:ea typeface="+mn-ea"/>
                <a:cs typeface="+mn-cs"/>
              </a:rPr>
              <a:t>The goal is clarity over density, if a slide feels crowded, it’s likely trying to do too much. </a:t>
            </a:r>
          </a:p>
        </p:txBody>
      </p:sp>
    </p:spTree>
    <p:extLst>
      <p:ext uri="{BB962C8B-B14F-4D97-AF65-F5344CB8AC3E}">
        <p14:creationId xmlns:p14="http://schemas.microsoft.com/office/powerpoint/2010/main" val="308528721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Foot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lide Number Placeholder 5">
            <a:extLst>
              <a:ext uri="{FF2B5EF4-FFF2-40B4-BE49-F238E27FC236}">
                <a16:creationId xmlns:a16="http://schemas.microsoft.com/office/drawing/2014/main" id="{9518CE05-685A-3006-3FEC-FF0F99B8854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396546" y="6258969"/>
            <a:ext cx="352540" cy="1365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900">
                <a:solidFill>
                  <a:srgbClr val="FF1C00"/>
                </a:solidFill>
              </a:defRPr>
            </a:lvl1pPr>
          </a:lstStyle>
          <a:p>
            <a:fld id="{42268056-94AC-1E44-9376-27504D8557DE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074D17D9-D02A-C338-24C4-46DD43A8BE90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/>
        </p:blipFill>
        <p:spPr>
          <a:xfrm>
            <a:off x="442913" y="6239375"/>
            <a:ext cx="713830" cy="175712"/>
          </a:xfrm>
          <a:prstGeom prst="rect">
            <a:avLst/>
          </a:prstGeom>
        </p:spPr>
      </p:pic>
      <p:sp>
        <p:nvSpPr>
          <p:cNvPr id="3" name="Slide Number Placeholder 5">
            <a:extLst>
              <a:ext uri="{FF2B5EF4-FFF2-40B4-BE49-F238E27FC236}">
                <a16:creationId xmlns:a16="http://schemas.microsoft.com/office/drawing/2014/main" id="{46DF0266-A800-68C4-92AD-F1AB845A5A38}"/>
              </a:ext>
            </a:extLst>
          </p:cNvPr>
          <p:cNvSpPr txBox="1">
            <a:spLocks/>
          </p:cNvSpPr>
          <p:nvPr userDrawn="1"/>
        </p:nvSpPr>
        <p:spPr>
          <a:xfrm>
            <a:off x="9335069" y="6618923"/>
            <a:ext cx="2782960" cy="136525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900" kern="1200">
                <a:solidFill>
                  <a:schemeClr val="tx1">
                    <a:tint val="82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800">
                <a:solidFill>
                  <a:srgbClr val="878787"/>
                </a:solidFill>
              </a:rPr>
              <a:t>© </a:t>
            </a:r>
            <a:r>
              <a:rPr lang="en-US" sz="800" err="1">
                <a:solidFill>
                  <a:srgbClr val="878787"/>
                </a:solidFill>
              </a:rPr>
              <a:t>Gurobi</a:t>
            </a:r>
            <a:r>
              <a:rPr lang="en-US" sz="800">
                <a:solidFill>
                  <a:srgbClr val="878787"/>
                </a:solidFill>
              </a:rPr>
              <a:t> Optimization, LLC. All rights reserved. Confidential.</a:t>
            </a:r>
            <a:endParaRPr lang="en-US" sz="800" b="1">
              <a:solidFill>
                <a:srgbClr val="FF1C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087443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ody Content 1 colA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B72E4B-F2F6-CD6F-8FBA-3B8E18F56AC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42912" y="467802"/>
            <a:ext cx="11306173" cy="607422"/>
          </a:xfrm>
        </p:spPr>
        <p:txBody>
          <a:bodyPr lIns="0" tIns="0" rIns="0" bIns="0" anchor="b">
            <a:noAutofit/>
          </a:bodyPr>
          <a:lstStyle>
            <a:lvl1pPr>
              <a:lnSpc>
                <a:spcPct val="80000"/>
              </a:lnSpc>
              <a:defRPr sz="4400" b="0" i="0" spc="-150" baseline="0">
                <a:solidFill>
                  <a:srgbClr val="0A0A0A"/>
                </a:solidFill>
                <a:latin typeface="Aptos Light" panose="020B0004020202020204" pitchFamily="34" charset="0"/>
              </a:defRPr>
            </a:lvl1pPr>
          </a:lstStyle>
          <a:p>
            <a:r>
              <a:rPr lang="en-US"/>
              <a:t>Click to Add Title</a:t>
            </a:r>
          </a:p>
        </p:txBody>
      </p:sp>
      <p:sp>
        <p:nvSpPr>
          <p:cNvPr id="17" name="Slide Number Placeholder 5">
            <a:extLst>
              <a:ext uri="{FF2B5EF4-FFF2-40B4-BE49-F238E27FC236}">
                <a16:creationId xmlns:a16="http://schemas.microsoft.com/office/drawing/2014/main" id="{9518CE05-685A-3006-3FEC-FF0F99B8854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396546" y="6258969"/>
            <a:ext cx="352540" cy="1365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900">
                <a:solidFill>
                  <a:srgbClr val="FF1C00"/>
                </a:solidFill>
              </a:defRPr>
            </a:lvl1pPr>
          </a:lstStyle>
          <a:p>
            <a:fld id="{42268056-94AC-1E44-9376-27504D8557D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68F54506-AC02-C256-4D2D-6D076E18F47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42912" y="2317313"/>
            <a:ext cx="11306173" cy="3474465"/>
          </a:xfrm>
        </p:spPr>
        <p:txBody>
          <a:bodyPr>
            <a:noAutofit/>
          </a:bodyPr>
          <a:lstStyle>
            <a:lvl1pPr>
              <a:defRPr b="0" i="0">
                <a:latin typeface="Aptos Light" panose="020B0004020202020204" pitchFamily="34" charset="0"/>
              </a:defRPr>
            </a:lvl1pPr>
            <a:lvl2pPr>
              <a:defRPr b="0" i="0">
                <a:latin typeface="Aptos Light" panose="020B0004020202020204" pitchFamily="34" charset="0"/>
              </a:defRPr>
            </a:lvl2pPr>
            <a:lvl3pPr>
              <a:defRPr b="0" i="0">
                <a:latin typeface="Aptos Light" panose="020B0004020202020204" pitchFamily="34" charset="0"/>
              </a:defRPr>
            </a:lvl3pPr>
            <a:lvl4pPr>
              <a:defRPr b="0" i="0">
                <a:latin typeface="Aptos Light" panose="020B0004020202020204" pitchFamily="34" charset="0"/>
              </a:defRPr>
            </a:lvl4pPr>
            <a:lvl5pPr>
              <a:defRPr b="0" i="0">
                <a:latin typeface="Aptos Light" panose="020B00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1EADE62-0093-2C2A-A68C-F270CFA0651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42912" y="1507752"/>
            <a:ext cx="7315200" cy="233873"/>
          </a:xfrm>
        </p:spPr>
        <p:txBody>
          <a:bodyPr anchor="t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None/>
              <a:defRPr sz="2000" b="0" i="0">
                <a:latin typeface="Aptos Light" panose="020B0004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B896AAB5-28E0-5DC1-219F-574E69DCFE44}"/>
              </a:ext>
            </a:extLst>
          </p:cNvPr>
          <p:cNvCxnSpPr>
            <a:cxnSpLocks/>
          </p:cNvCxnSpPr>
          <p:nvPr userDrawn="1"/>
        </p:nvCxnSpPr>
        <p:spPr>
          <a:xfrm>
            <a:off x="416773" y="1212405"/>
            <a:ext cx="856702" cy="0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5" name="Graphic 4">
            <a:extLst>
              <a:ext uri="{FF2B5EF4-FFF2-40B4-BE49-F238E27FC236}">
                <a16:creationId xmlns:a16="http://schemas.microsoft.com/office/drawing/2014/main" id="{B812B49F-6EC4-0122-A745-DC7D551D01B8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/>
        </p:blipFill>
        <p:spPr>
          <a:xfrm>
            <a:off x="442913" y="6239375"/>
            <a:ext cx="713830" cy="175712"/>
          </a:xfrm>
          <a:prstGeom prst="rect">
            <a:avLst/>
          </a:prstGeom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AACF049-BC71-EC8D-AB88-95F91D7C0D39}"/>
              </a:ext>
            </a:extLst>
          </p:cNvPr>
          <p:cNvSpPr txBox="1">
            <a:spLocks/>
          </p:cNvSpPr>
          <p:nvPr userDrawn="1"/>
        </p:nvSpPr>
        <p:spPr>
          <a:xfrm>
            <a:off x="9335069" y="6618923"/>
            <a:ext cx="2782960" cy="136525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900" kern="1200">
                <a:solidFill>
                  <a:schemeClr val="tx1">
                    <a:tint val="82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800">
                <a:solidFill>
                  <a:srgbClr val="878787"/>
                </a:solidFill>
              </a:rPr>
              <a:t>© </a:t>
            </a:r>
            <a:r>
              <a:rPr lang="en-US" sz="800" err="1">
                <a:solidFill>
                  <a:srgbClr val="878787"/>
                </a:solidFill>
              </a:rPr>
              <a:t>Gurobi</a:t>
            </a:r>
            <a:r>
              <a:rPr lang="en-US" sz="800">
                <a:solidFill>
                  <a:srgbClr val="878787"/>
                </a:solidFill>
              </a:rPr>
              <a:t> Optimization, LLC. All rights reserved. Confidential.</a:t>
            </a:r>
            <a:endParaRPr lang="en-US" sz="800" b="1">
              <a:solidFill>
                <a:srgbClr val="FF1C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044587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ody Content 1col Centered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B72E4B-F2F6-CD6F-8FBA-3B8E18F56AC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42912" y="467802"/>
            <a:ext cx="11306173" cy="607422"/>
          </a:xfrm>
        </p:spPr>
        <p:txBody>
          <a:bodyPr lIns="0" tIns="0" rIns="0" bIns="0" anchor="b">
            <a:noAutofit/>
          </a:bodyPr>
          <a:lstStyle>
            <a:lvl1pPr algn="ctr">
              <a:lnSpc>
                <a:spcPct val="80000"/>
              </a:lnSpc>
              <a:defRPr sz="4400" b="0" i="0" spc="-150" baseline="0">
                <a:solidFill>
                  <a:srgbClr val="0A0A0A"/>
                </a:solidFill>
                <a:latin typeface="Aptos Light" panose="020B0004020202020204" pitchFamily="34" charset="0"/>
              </a:defRPr>
            </a:lvl1pPr>
          </a:lstStyle>
          <a:p>
            <a:r>
              <a:rPr lang="en-US"/>
              <a:t>Click to Add Title</a:t>
            </a:r>
          </a:p>
        </p:txBody>
      </p:sp>
      <p:sp>
        <p:nvSpPr>
          <p:cNvPr id="17" name="Slide Number Placeholder 5">
            <a:extLst>
              <a:ext uri="{FF2B5EF4-FFF2-40B4-BE49-F238E27FC236}">
                <a16:creationId xmlns:a16="http://schemas.microsoft.com/office/drawing/2014/main" id="{9518CE05-685A-3006-3FEC-FF0F99B8854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396546" y="6258969"/>
            <a:ext cx="352540" cy="1365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900">
                <a:solidFill>
                  <a:srgbClr val="FF1C00"/>
                </a:solidFill>
              </a:defRPr>
            </a:lvl1pPr>
          </a:lstStyle>
          <a:p>
            <a:fld id="{42268056-94AC-1E44-9376-27504D8557D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68F54506-AC02-C256-4D2D-6D076E18F47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42912" y="2317313"/>
            <a:ext cx="11306173" cy="3474465"/>
          </a:xfrm>
        </p:spPr>
        <p:txBody>
          <a:bodyPr>
            <a:noAutofit/>
          </a:bodyPr>
          <a:lstStyle>
            <a:lvl1pPr algn="ctr">
              <a:defRPr b="0" i="0">
                <a:latin typeface="Aptos Light" panose="020B0004020202020204" pitchFamily="34" charset="0"/>
              </a:defRPr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1EADE62-0093-2C2A-A68C-F270CFA0651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42911" y="1507752"/>
            <a:ext cx="11306173" cy="233873"/>
          </a:xfrm>
        </p:spPr>
        <p:txBody>
          <a:bodyPr anchor="t">
            <a:noAutofit/>
          </a:bodyPr>
          <a:lstStyle>
            <a:lvl1pPr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None/>
              <a:defRPr sz="2000" b="0" i="0">
                <a:latin typeface="Aptos Light" panose="020B0004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B896AAB5-28E0-5DC1-219F-574E69DCFE44}"/>
              </a:ext>
            </a:extLst>
          </p:cNvPr>
          <p:cNvCxnSpPr>
            <a:cxnSpLocks/>
          </p:cNvCxnSpPr>
          <p:nvPr userDrawn="1"/>
        </p:nvCxnSpPr>
        <p:spPr>
          <a:xfrm>
            <a:off x="5667649" y="1212405"/>
            <a:ext cx="856702" cy="0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5" name="Graphic 4">
            <a:extLst>
              <a:ext uri="{FF2B5EF4-FFF2-40B4-BE49-F238E27FC236}">
                <a16:creationId xmlns:a16="http://schemas.microsoft.com/office/drawing/2014/main" id="{C711853C-7816-3F84-7A05-7959D87DFD1F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/>
        </p:blipFill>
        <p:spPr>
          <a:xfrm>
            <a:off x="442913" y="6239375"/>
            <a:ext cx="713830" cy="175712"/>
          </a:xfrm>
          <a:prstGeom prst="rect">
            <a:avLst/>
          </a:prstGeom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34DE36F-0142-62D8-CB80-A8191D3E5FA6}"/>
              </a:ext>
            </a:extLst>
          </p:cNvPr>
          <p:cNvSpPr txBox="1">
            <a:spLocks/>
          </p:cNvSpPr>
          <p:nvPr userDrawn="1"/>
        </p:nvSpPr>
        <p:spPr>
          <a:xfrm>
            <a:off x="9335069" y="6618923"/>
            <a:ext cx="2782960" cy="136525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900" kern="1200">
                <a:solidFill>
                  <a:schemeClr val="tx1">
                    <a:tint val="82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800">
                <a:solidFill>
                  <a:srgbClr val="878787"/>
                </a:solidFill>
              </a:rPr>
              <a:t>© </a:t>
            </a:r>
            <a:r>
              <a:rPr lang="en-US" sz="800" err="1">
                <a:solidFill>
                  <a:srgbClr val="878787"/>
                </a:solidFill>
              </a:rPr>
              <a:t>Gurobi</a:t>
            </a:r>
            <a:r>
              <a:rPr lang="en-US" sz="800">
                <a:solidFill>
                  <a:srgbClr val="878787"/>
                </a:solidFill>
              </a:rPr>
              <a:t> Optimization, LLC. All rights reserved. Confidential.</a:t>
            </a:r>
            <a:endParaRPr lang="en-US" sz="800" b="1">
              <a:solidFill>
                <a:srgbClr val="FF1C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313129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ft Content 1col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B72E4B-F2F6-CD6F-8FBA-3B8E18F56AC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42912" y="467802"/>
            <a:ext cx="4642213" cy="607422"/>
          </a:xfrm>
        </p:spPr>
        <p:txBody>
          <a:bodyPr lIns="0" tIns="0" rIns="0" bIns="0" anchor="b">
            <a:noAutofit/>
          </a:bodyPr>
          <a:lstStyle>
            <a:lvl1pPr>
              <a:lnSpc>
                <a:spcPct val="80000"/>
              </a:lnSpc>
              <a:defRPr sz="4400" b="0" i="0" spc="-150" baseline="0">
                <a:solidFill>
                  <a:srgbClr val="0A0A0A"/>
                </a:solidFill>
                <a:latin typeface="Aptos Light" panose="020B0004020202020204" pitchFamily="34" charset="0"/>
              </a:defRPr>
            </a:lvl1pPr>
          </a:lstStyle>
          <a:p>
            <a:r>
              <a:rPr lang="en-US"/>
              <a:t>Click to Add Title</a:t>
            </a:r>
          </a:p>
        </p:txBody>
      </p:sp>
      <p:sp>
        <p:nvSpPr>
          <p:cNvPr id="17" name="Slide Number Placeholder 5">
            <a:extLst>
              <a:ext uri="{FF2B5EF4-FFF2-40B4-BE49-F238E27FC236}">
                <a16:creationId xmlns:a16="http://schemas.microsoft.com/office/drawing/2014/main" id="{9518CE05-685A-3006-3FEC-FF0F99B8854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396546" y="6258969"/>
            <a:ext cx="352540" cy="1365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900">
                <a:solidFill>
                  <a:srgbClr val="FF1C00"/>
                </a:solidFill>
              </a:defRPr>
            </a:lvl1pPr>
          </a:lstStyle>
          <a:p>
            <a:fld id="{42268056-94AC-1E44-9376-27504D8557D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68F54506-AC02-C256-4D2D-6D076E18F47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42912" y="2317313"/>
            <a:ext cx="4642213" cy="3474465"/>
          </a:xfrm>
        </p:spPr>
        <p:txBody>
          <a:bodyPr>
            <a:noAutofit/>
          </a:bodyPr>
          <a:lstStyle>
            <a:lvl1pPr>
              <a:buClr>
                <a:srgbClr val="FF0000"/>
              </a:buClr>
              <a:buFont typeface="Courier New" panose="02070309020205020404" pitchFamily="49" charset="0"/>
              <a:buChar char="o"/>
              <a:defRPr b="0" i="0">
                <a:latin typeface="Aptos Light" panose="020B0004020202020204" pitchFamily="34" charset="0"/>
              </a:defRPr>
            </a:lvl1pPr>
            <a:lvl2pPr>
              <a:defRPr b="0" i="0">
                <a:latin typeface="Aptos Light" panose="020B0004020202020204" pitchFamily="34" charset="0"/>
              </a:defRPr>
            </a:lvl2pPr>
            <a:lvl3pPr>
              <a:defRPr b="0" i="0">
                <a:latin typeface="Aptos Light" panose="020B0004020202020204" pitchFamily="34" charset="0"/>
              </a:defRPr>
            </a:lvl3pPr>
            <a:lvl4pPr>
              <a:defRPr b="0" i="0">
                <a:latin typeface="Aptos Light" panose="020B0004020202020204" pitchFamily="34" charset="0"/>
              </a:defRPr>
            </a:lvl4pPr>
            <a:lvl5pPr>
              <a:defRPr b="0" i="0">
                <a:latin typeface="Aptos Light" panose="020B00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1EADE62-0093-2C2A-A68C-F270CFA0651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42912" y="1507752"/>
            <a:ext cx="4642213" cy="233873"/>
          </a:xfrm>
        </p:spPr>
        <p:txBody>
          <a:bodyPr anchor="t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None/>
              <a:defRPr sz="2000" b="0" i="0">
                <a:latin typeface="Aptos Light" panose="020B0004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B896AAB5-28E0-5DC1-219F-574E69DCFE44}"/>
              </a:ext>
            </a:extLst>
          </p:cNvPr>
          <p:cNvCxnSpPr>
            <a:cxnSpLocks/>
          </p:cNvCxnSpPr>
          <p:nvPr userDrawn="1"/>
        </p:nvCxnSpPr>
        <p:spPr>
          <a:xfrm>
            <a:off x="416773" y="1212405"/>
            <a:ext cx="856702" cy="0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Picture Placeholder 3">
            <a:extLst>
              <a:ext uri="{FF2B5EF4-FFF2-40B4-BE49-F238E27FC236}">
                <a16:creationId xmlns:a16="http://schemas.microsoft.com/office/drawing/2014/main" id="{09175DC6-C12D-B47E-C9E4-33850FED5257}"/>
              </a:ext>
            </a:extLst>
          </p:cNvPr>
          <p:cNvSpPr>
            <a:spLocks noGrp="1"/>
          </p:cNvSpPr>
          <p:nvPr>
            <p:ph type="pic" sz="quarter" idx="24"/>
          </p:nvPr>
        </p:nvSpPr>
        <p:spPr>
          <a:xfrm>
            <a:off x="6224586" y="0"/>
            <a:ext cx="5524500" cy="6415088"/>
          </a:xfrm>
          <a:custGeom>
            <a:avLst/>
            <a:gdLst>
              <a:gd name="csX0" fmla="*/ 0 w 5524500"/>
              <a:gd name="csY0" fmla="*/ 0 h 6415088"/>
              <a:gd name="csX1" fmla="*/ 5524500 w 5524500"/>
              <a:gd name="csY1" fmla="*/ 0 h 6415088"/>
              <a:gd name="csX2" fmla="*/ 5524500 w 5524500"/>
              <a:gd name="csY2" fmla="*/ 4994530 h 6415088"/>
              <a:gd name="csX3" fmla="*/ 5522612 w 5524500"/>
              <a:gd name="csY3" fmla="*/ 4994530 h 6415088"/>
              <a:gd name="csX4" fmla="*/ 5522612 w 5524500"/>
              <a:gd name="csY4" fmla="*/ 5976187 h 6415088"/>
              <a:gd name="csX5" fmla="*/ 5083711 w 5524500"/>
              <a:gd name="csY5" fmla="*/ 6415088 h 6415088"/>
              <a:gd name="csX6" fmla="*/ 2889258 w 5524500"/>
              <a:gd name="csY6" fmla="*/ 6415088 h 6415088"/>
              <a:gd name="csX7" fmla="*/ 2889258 w 5524500"/>
              <a:gd name="csY7" fmla="*/ 6411680 h 6415088"/>
              <a:gd name="csX8" fmla="*/ 0 w 5524500"/>
              <a:gd name="csY8" fmla="*/ 6411680 h 6415088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</a:cxnLst>
            <a:rect l="l" t="t" r="r" b="b"/>
            <a:pathLst>
              <a:path w="5524500" h="6415088">
                <a:moveTo>
                  <a:pt x="0" y="0"/>
                </a:moveTo>
                <a:lnTo>
                  <a:pt x="5524500" y="0"/>
                </a:lnTo>
                <a:lnTo>
                  <a:pt x="5524500" y="4994530"/>
                </a:lnTo>
                <a:lnTo>
                  <a:pt x="5522612" y="4994530"/>
                </a:lnTo>
                <a:lnTo>
                  <a:pt x="5522612" y="5976187"/>
                </a:lnTo>
                <a:lnTo>
                  <a:pt x="5083711" y="6415088"/>
                </a:lnTo>
                <a:lnTo>
                  <a:pt x="2889258" y="6415088"/>
                </a:lnTo>
                <a:lnTo>
                  <a:pt x="2889258" y="6411680"/>
                </a:lnTo>
                <a:lnTo>
                  <a:pt x="0" y="641168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r>
              <a:rPr lang="en-US"/>
              <a:t>Click icon to add picture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06AE3EB-CCE2-CCA2-D1B2-76993ECE9615}"/>
              </a:ext>
            </a:extLst>
          </p:cNvPr>
          <p:cNvSpPr txBox="1"/>
          <p:nvPr userDrawn="1"/>
        </p:nvSpPr>
        <p:spPr>
          <a:xfrm>
            <a:off x="-1219200" y="-1122947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/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A7C25B40-BA81-EFFE-A7D5-E3263A8FD4B7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/>
        </p:blipFill>
        <p:spPr>
          <a:xfrm>
            <a:off x="442913" y="6239375"/>
            <a:ext cx="713830" cy="175712"/>
          </a:xfrm>
          <a:prstGeom prst="rect">
            <a:avLst/>
          </a:prstGeom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4F0BC86-8DF4-AD2E-B792-C6ED6806EDA9}"/>
              </a:ext>
            </a:extLst>
          </p:cNvPr>
          <p:cNvSpPr txBox="1">
            <a:spLocks/>
          </p:cNvSpPr>
          <p:nvPr userDrawn="1"/>
        </p:nvSpPr>
        <p:spPr>
          <a:xfrm>
            <a:off x="9335069" y="6618923"/>
            <a:ext cx="2782960" cy="136525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900" kern="1200">
                <a:solidFill>
                  <a:schemeClr val="tx1">
                    <a:tint val="82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800">
                <a:solidFill>
                  <a:srgbClr val="878787"/>
                </a:solidFill>
              </a:rPr>
              <a:t>© </a:t>
            </a:r>
            <a:r>
              <a:rPr lang="en-US" sz="800" err="1">
                <a:solidFill>
                  <a:srgbClr val="878787"/>
                </a:solidFill>
              </a:rPr>
              <a:t>Gurobi</a:t>
            </a:r>
            <a:r>
              <a:rPr lang="en-US" sz="800">
                <a:solidFill>
                  <a:srgbClr val="878787"/>
                </a:solidFill>
              </a:rPr>
              <a:t> Optimization, LLC. All rights reserved. Confidential.</a:t>
            </a:r>
            <a:endParaRPr lang="en-US" sz="800" b="1">
              <a:solidFill>
                <a:srgbClr val="FF1C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583114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ody Content 1 colA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B72E4B-F2F6-CD6F-8FBA-3B8E18F56AC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42912" y="1728869"/>
            <a:ext cx="4642213" cy="607422"/>
          </a:xfrm>
        </p:spPr>
        <p:txBody>
          <a:bodyPr lIns="0" tIns="0" rIns="0" bIns="0" anchor="b">
            <a:noAutofit/>
          </a:bodyPr>
          <a:lstStyle>
            <a:lvl1pPr>
              <a:lnSpc>
                <a:spcPct val="80000"/>
              </a:lnSpc>
              <a:defRPr sz="4400" b="0" i="0" spc="-150" baseline="0">
                <a:solidFill>
                  <a:srgbClr val="0A0A0A"/>
                </a:solidFill>
                <a:latin typeface="Aptos Light" panose="020B0004020202020204" pitchFamily="34" charset="0"/>
              </a:defRPr>
            </a:lvl1pPr>
          </a:lstStyle>
          <a:p>
            <a:r>
              <a:rPr lang="en-US"/>
              <a:t>Click to Add Title</a:t>
            </a:r>
          </a:p>
        </p:txBody>
      </p:sp>
      <p:sp>
        <p:nvSpPr>
          <p:cNvPr id="17" name="Slide Number Placeholder 5">
            <a:extLst>
              <a:ext uri="{FF2B5EF4-FFF2-40B4-BE49-F238E27FC236}">
                <a16:creationId xmlns:a16="http://schemas.microsoft.com/office/drawing/2014/main" id="{9518CE05-685A-3006-3FEC-FF0F99B8854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396546" y="6258969"/>
            <a:ext cx="352540" cy="1365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900">
                <a:solidFill>
                  <a:srgbClr val="FF1C00"/>
                </a:solidFill>
              </a:defRPr>
            </a:lvl1pPr>
          </a:lstStyle>
          <a:p>
            <a:fld id="{42268056-94AC-1E44-9376-27504D8557D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68F54506-AC02-C256-4D2D-6D076E18F47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42912" y="3285537"/>
            <a:ext cx="4642213" cy="2506241"/>
          </a:xfrm>
        </p:spPr>
        <p:txBody>
          <a:bodyPr>
            <a:noAutofit/>
          </a:bodyPr>
          <a:lstStyle>
            <a:lvl1pPr>
              <a:defRPr b="0" i="0">
                <a:latin typeface="Aptos Light" panose="020B0004020202020204" pitchFamily="34" charset="0"/>
              </a:defRPr>
            </a:lvl1pPr>
            <a:lvl2pPr>
              <a:defRPr b="0" i="0">
                <a:latin typeface="Aptos Light" panose="020B0004020202020204" pitchFamily="34" charset="0"/>
              </a:defRPr>
            </a:lvl2pPr>
            <a:lvl3pPr>
              <a:defRPr b="0" i="0">
                <a:latin typeface="Aptos Light" panose="020B0004020202020204" pitchFamily="34" charset="0"/>
              </a:defRPr>
            </a:lvl3pPr>
            <a:lvl4pPr>
              <a:defRPr b="0" i="0">
                <a:latin typeface="Aptos Light" panose="020B0004020202020204" pitchFamily="34" charset="0"/>
              </a:defRPr>
            </a:lvl4pPr>
            <a:lvl5pPr>
              <a:defRPr b="0" i="0">
                <a:latin typeface="Aptos Light" panose="020B00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1EADE62-0093-2C2A-A68C-F270CFA0651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42912" y="2768819"/>
            <a:ext cx="4642213" cy="233873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None/>
              <a:defRPr sz="2000" b="0" i="0">
                <a:latin typeface="Aptos Light" panose="020B0004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B896AAB5-28E0-5DC1-219F-574E69DCFE44}"/>
              </a:ext>
            </a:extLst>
          </p:cNvPr>
          <p:cNvCxnSpPr>
            <a:cxnSpLocks/>
          </p:cNvCxnSpPr>
          <p:nvPr userDrawn="1"/>
        </p:nvCxnSpPr>
        <p:spPr>
          <a:xfrm>
            <a:off x="416773" y="2473472"/>
            <a:ext cx="856702" cy="0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Picture Placeholder 3">
            <a:extLst>
              <a:ext uri="{FF2B5EF4-FFF2-40B4-BE49-F238E27FC236}">
                <a16:creationId xmlns:a16="http://schemas.microsoft.com/office/drawing/2014/main" id="{09175DC6-C12D-B47E-C9E4-33850FED5257}"/>
              </a:ext>
            </a:extLst>
          </p:cNvPr>
          <p:cNvSpPr>
            <a:spLocks noGrp="1"/>
          </p:cNvSpPr>
          <p:nvPr>
            <p:ph type="pic" sz="quarter" idx="24"/>
          </p:nvPr>
        </p:nvSpPr>
        <p:spPr>
          <a:xfrm>
            <a:off x="6224586" y="0"/>
            <a:ext cx="5524500" cy="6415088"/>
          </a:xfrm>
          <a:custGeom>
            <a:avLst/>
            <a:gdLst>
              <a:gd name="csX0" fmla="*/ 0 w 5524500"/>
              <a:gd name="csY0" fmla="*/ 0 h 6415088"/>
              <a:gd name="csX1" fmla="*/ 5524500 w 5524500"/>
              <a:gd name="csY1" fmla="*/ 0 h 6415088"/>
              <a:gd name="csX2" fmla="*/ 5524500 w 5524500"/>
              <a:gd name="csY2" fmla="*/ 4994530 h 6415088"/>
              <a:gd name="csX3" fmla="*/ 5522612 w 5524500"/>
              <a:gd name="csY3" fmla="*/ 4994530 h 6415088"/>
              <a:gd name="csX4" fmla="*/ 5522612 w 5524500"/>
              <a:gd name="csY4" fmla="*/ 5976187 h 6415088"/>
              <a:gd name="csX5" fmla="*/ 5083711 w 5524500"/>
              <a:gd name="csY5" fmla="*/ 6415088 h 6415088"/>
              <a:gd name="csX6" fmla="*/ 2889258 w 5524500"/>
              <a:gd name="csY6" fmla="*/ 6415088 h 6415088"/>
              <a:gd name="csX7" fmla="*/ 2889258 w 5524500"/>
              <a:gd name="csY7" fmla="*/ 6411680 h 6415088"/>
              <a:gd name="csX8" fmla="*/ 0 w 5524500"/>
              <a:gd name="csY8" fmla="*/ 6411680 h 6415088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</a:cxnLst>
            <a:rect l="l" t="t" r="r" b="b"/>
            <a:pathLst>
              <a:path w="5524500" h="6415088">
                <a:moveTo>
                  <a:pt x="0" y="0"/>
                </a:moveTo>
                <a:lnTo>
                  <a:pt x="5524500" y="0"/>
                </a:lnTo>
                <a:lnTo>
                  <a:pt x="5524500" y="4994530"/>
                </a:lnTo>
                <a:lnTo>
                  <a:pt x="5522612" y="4994530"/>
                </a:lnTo>
                <a:lnTo>
                  <a:pt x="5522612" y="5976187"/>
                </a:lnTo>
                <a:lnTo>
                  <a:pt x="5083711" y="6415088"/>
                </a:lnTo>
                <a:lnTo>
                  <a:pt x="2889258" y="6415088"/>
                </a:lnTo>
                <a:lnTo>
                  <a:pt x="2889258" y="6411680"/>
                </a:lnTo>
                <a:lnTo>
                  <a:pt x="0" y="641168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r>
              <a:rPr lang="en-US"/>
              <a:t>Click icon to add picture</a:t>
            </a:r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23F702A9-EB3C-A207-8C14-15A0EF5DD1CF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/>
        </p:blipFill>
        <p:spPr>
          <a:xfrm>
            <a:off x="442913" y="6239375"/>
            <a:ext cx="713830" cy="175712"/>
          </a:xfrm>
          <a:prstGeom prst="rect">
            <a:avLst/>
          </a:prstGeom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8F24253-5E52-0C3A-FFE7-64C4961D2951}"/>
              </a:ext>
            </a:extLst>
          </p:cNvPr>
          <p:cNvSpPr txBox="1">
            <a:spLocks/>
          </p:cNvSpPr>
          <p:nvPr userDrawn="1"/>
        </p:nvSpPr>
        <p:spPr>
          <a:xfrm>
            <a:off x="9335069" y="6618923"/>
            <a:ext cx="2782960" cy="136525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900" kern="1200">
                <a:solidFill>
                  <a:schemeClr val="tx1">
                    <a:tint val="82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800">
                <a:solidFill>
                  <a:srgbClr val="878787"/>
                </a:solidFill>
              </a:rPr>
              <a:t>© </a:t>
            </a:r>
            <a:r>
              <a:rPr lang="en-US" sz="800" err="1">
                <a:solidFill>
                  <a:srgbClr val="878787"/>
                </a:solidFill>
              </a:rPr>
              <a:t>Gurobi</a:t>
            </a:r>
            <a:r>
              <a:rPr lang="en-US" sz="800">
                <a:solidFill>
                  <a:srgbClr val="878787"/>
                </a:solidFill>
              </a:rPr>
              <a:t> Optimization, LLC. All rights reserved. Confidential.</a:t>
            </a:r>
            <a:endParaRPr lang="en-US" sz="800" b="1">
              <a:solidFill>
                <a:srgbClr val="FF1C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194160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ody Content 2col A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C9A16163-05DA-1CE0-DB87-4FB982B5496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42912" y="467802"/>
            <a:ext cx="11306173" cy="607422"/>
          </a:xfrm>
        </p:spPr>
        <p:txBody>
          <a:bodyPr lIns="0" tIns="0" rIns="0" bIns="0" anchor="b">
            <a:noAutofit/>
          </a:bodyPr>
          <a:lstStyle>
            <a:lvl1pPr>
              <a:lnSpc>
                <a:spcPct val="80000"/>
              </a:lnSpc>
              <a:defRPr sz="4400" b="0" i="0" spc="-150" baseline="0">
                <a:solidFill>
                  <a:srgbClr val="0A0A0A"/>
                </a:solidFill>
                <a:latin typeface="Aptos Light" panose="020B0004020202020204" pitchFamily="34" charset="0"/>
              </a:defRPr>
            </a:lvl1pPr>
          </a:lstStyle>
          <a:p>
            <a:r>
              <a:rPr lang="en-US"/>
              <a:t>Click to Add Title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8ECE3A9D-AAC2-8EBF-E871-90F79807309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418849" y="6258969"/>
            <a:ext cx="330237" cy="1365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9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2268056-94AC-1E44-9376-27504D8557DE}" type="slidenum">
              <a:rPr lang="en-US" b="1" smtClean="0">
                <a:solidFill>
                  <a:srgbClr val="FF1C00"/>
                </a:solidFill>
              </a:rPr>
              <a:pPr/>
              <a:t>‹#›</a:t>
            </a:fld>
            <a:endParaRPr lang="en-US" b="1">
              <a:solidFill>
                <a:srgbClr val="FF1C00"/>
              </a:solidFill>
            </a:endParaRP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E73D3D8F-25DE-B356-8271-7EAE8FACCCCA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42911" y="2317313"/>
            <a:ext cx="5212077" cy="3474465"/>
          </a:xfrm>
        </p:spPr>
        <p:txBody>
          <a:bodyPr>
            <a:noAutofit/>
          </a:bodyPr>
          <a:lstStyle>
            <a:lvl1pPr>
              <a:defRPr b="0" i="0">
                <a:latin typeface="Aptos Light" panose="020B0004020202020204" pitchFamily="34" charset="0"/>
              </a:defRPr>
            </a:lvl1pPr>
            <a:lvl2pPr>
              <a:defRPr b="0" i="0">
                <a:latin typeface="Aptos Light" panose="020B0004020202020204" pitchFamily="34" charset="0"/>
              </a:defRPr>
            </a:lvl2pPr>
            <a:lvl3pPr>
              <a:defRPr b="0" i="0">
                <a:latin typeface="Aptos Light" panose="020B0004020202020204" pitchFamily="34" charset="0"/>
              </a:defRPr>
            </a:lvl3pPr>
            <a:lvl4pPr>
              <a:defRPr b="0" i="0">
                <a:latin typeface="Aptos Light" panose="020B0004020202020204" pitchFamily="34" charset="0"/>
              </a:defRPr>
            </a:lvl4pPr>
            <a:lvl5pPr>
              <a:defRPr b="0" i="0">
                <a:latin typeface="Aptos Light" panose="020B00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Text Placeholder 5">
            <a:extLst>
              <a:ext uri="{FF2B5EF4-FFF2-40B4-BE49-F238E27FC236}">
                <a16:creationId xmlns:a16="http://schemas.microsoft.com/office/drawing/2014/main" id="{F31EE588-0EC4-C603-56DA-34F9D28880E7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6536586" y="2317313"/>
            <a:ext cx="5212077" cy="3474465"/>
          </a:xfrm>
        </p:spPr>
        <p:txBody>
          <a:bodyPr>
            <a:noAutofit/>
          </a:bodyPr>
          <a:lstStyle>
            <a:lvl1pPr>
              <a:defRPr b="0" i="0">
                <a:latin typeface="Aptos Light" panose="020B0004020202020204" pitchFamily="34" charset="0"/>
              </a:defRPr>
            </a:lvl1pPr>
            <a:lvl2pPr>
              <a:defRPr b="0" i="0">
                <a:latin typeface="Aptos Light" panose="020B0004020202020204" pitchFamily="34" charset="0"/>
              </a:defRPr>
            </a:lvl2pPr>
            <a:lvl3pPr>
              <a:defRPr b="0" i="0">
                <a:latin typeface="Aptos Light" panose="020B0004020202020204" pitchFamily="34" charset="0"/>
              </a:defRPr>
            </a:lvl3pPr>
            <a:lvl4pPr>
              <a:defRPr b="0" i="0">
                <a:latin typeface="Aptos Light" panose="020B0004020202020204" pitchFamily="34" charset="0"/>
              </a:defRPr>
            </a:lvl4pPr>
            <a:lvl5pPr>
              <a:defRPr b="0" i="0">
                <a:latin typeface="Aptos Light" panose="020B00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38240AD4-38BA-B590-B4EA-3FFC84BA7A16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442911" y="1507752"/>
            <a:ext cx="7315200" cy="233873"/>
          </a:xfrm>
        </p:spPr>
        <p:txBody>
          <a:bodyPr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None/>
              <a:defRPr sz="2000" b="0" i="0">
                <a:latin typeface="Aptos Light" panose="020B0004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15E9EEE8-485C-7B6D-AC03-8B1F911CFE08}"/>
              </a:ext>
            </a:extLst>
          </p:cNvPr>
          <p:cNvCxnSpPr>
            <a:cxnSpLocks/>
          </p:cNvCxnSpPr>
          <p:nvPr userDrawn="1"/>
        </p:nvCxnSpPr>
        <p:spPr>
          <a:xfrm>
            <a:off x="416773" y="1212405"/>
            <a:ext cx="856702" cy="0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2" name="Graphic 1">
            <a:extLst>
              <a:ext uri="{FF2B5EF4-FFF2-40B4-BE49-F238E27FC236}">
                <a16:creationId xmlns:a16="http://schemas.microsoft.com/office/drawing/2014/main" id="{7EA210E1-1ACE-F4EC-6F68-D998D4E1F1BA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/>
        </p:blipFill>
        <p:spPr>
          <a:xfrm>
            <a:off x="442913" y="6239375"/>
            <a:ext cx="713830" cy="175712"/>
          </a:xfrm>
          <a:prstGeom prst="rect">
            <a:avLst/>
          </a:prstGeom>
        </p:spPr>
      </p:pic>
      <p:sp>
        <p:nvSpPr>
          <p:cNvPr id="3" name="Slide Number Placeholder 5">
            <a:extLst>
              <a:ext uri="{FF2B5EF4-FFF2-40B4-BE49-F238E27FC236}">
                <a16:creationId xmlns:a16="http://schemas.microsoft.com/office/drawing/2014/main" id="{4E5C7434-822C-3ECD-3F57-07E83B47DAC1}"/>
              </a:ext>
            </a:extLst>
          </p:cNvPr>
          <p:cNvSpPr txBox="1">
            <a:spLocks/>
          </p:cNvSpPr>
          <p:nvPr userDrawn="1"/>
        </p:nvSpPr>
        <p:spPr>
          <a:xfrm>
            <a:off x="9335069" y="6618923"/>
            <a:ext cx="2782960" cy="136525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900" kern="1200">
                <a:solidFill>
                  <a:schemeClr val="tx1">
                    <a:tint val="82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800">
                <a:solidFill>
                  <a:srgbClr val="878787"/>
                </a:solidFill>
              </a:rPr>
              <a:t>© </a:t>
            </a:r>
            <a:r>
              <a:rPr lang="en-US" sz="800" err="1">
                <a:solidFill>
                  <a:srgbClr val="878787"/>
                </a:solidFill>
              </a:rPr>
              <a:t>Gurobi</a:t>
            </a:r>
            <a:r>
              <a:rPr lang="en-US" sz="800">
                <a:solidFill>
                  <a:srgbClr val="878787"/>
                </a:solidFill>
              </a:rPr>
              <a:t> Optimization, LLC. All rights reserved. Confidential.</a:t>
            </a:r>
            <a:endParaRPr lang="en-US" sz="800" b="1">
              <a:solidFill>
                <a:srgbClr val="FF1C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869503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ody Content 1col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B72E4B-F2F6-CD6F-8FBA-3B8E18F56AC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42913" y="467802"/>
            <a:ext cx="7315200" cy="607422"/>
          </a:xfrm>
        </p:spPr>
        <p:txBody>
          <a:bodyPr lIns="0" tIns="0" rIns="0" bIns="0" anchor="b">
            <a:noAutofit/>
          </a:bodyPr>
          <a:lstStyle>
            <a:lvl1pPr>
              <a:lnSpc>
                <a:spcPct val="80000"/>
              </a:lnSpc>
              <a:defRPr sz="4400" b="0" i="0" spc="-150" baseline="0">
                <a:solidFill>
                  <a:srgbClr val="0A0A0A"/>
                </a:solidFill>
                <a:latin typeface="Aptos Light" panose="020B0004020202020204" pitchFamily="34" charset="0"/>
              </a:defRPr>
            </a:lvl1pPr>
          </a:lstStyle>
          <a:p>
            <a:r>
              <a:rPr lang="en-US"/>
              <a:t>Click to Add Title</a:t>
            </a:r>
          </a:p>
        </p:txBody>
      </p:sp>
      <p:sp>
        <p:nvSpPr>
          <p:cNvPr id="17" name="Slide Number Placeholder 5">
            <a:extLst>
              <a:ext uri="{FF2B5EF4-FFF2-40B4-BE49-F238E27FC236}">
                <a16:creationId xmlns:a16="http://schemas.microsoft.com/office/drawing/2014/main" id="{9518CE05-685A-3006-3FEC-FF0F99B8854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396546" y="6258969"/>
            <a:ext cx="352540" cy="1365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900">
                <a:solidFill>
                  <a:srgbClr val="FF1C00"/>
                </a:solidFill>
              </a:defRPr>
            </a:lvl1pPr>
          </a:lstStyle>
          <a:p>
            <a:fld id="{42268056-94AC-1E44-9376-27504D8557DE}" type="slidenum">
              <a:rPr lang="en-US" smtClean="0"/>
              <a:pPr/>
              <a:t>‹#›</a:t>
            </a:fld>
            <a:endParaRPr lang="en-US">
              <a:solidFill>
                <a:srgbClr val="FF1C00"/>
              </a:solidFill>
            </a:endParaRP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68F54506-AC02-C256-4D2D-6D076E18F47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42913" y="2317313"/>
            <a:ext cx="7315200" cy="3474465"/>
          </a:xfrm>
        </p:spPr>
        <p:txBody>
          <a:bodyPr>
            <a:noAutofit/>
          </a:bodyPr>
          <a:lstStyle>
            <a:lvl1pPr>
              <a:defRPr b="0" i="0">
                <a:latin typeface="Aptos Light" panose="020B0004020202020204" pitchFamily="34" charset="0"/>
              </a:defRPr>
            </a:lvl1pPr>
            <a:lvl2pPr>
              <a:defRPr b="0" i="0">
                <a:latin typeface="Aptos Light" panose="020B0004020202020204" pitchFamily="34" charset="0"/>
              </a:defRPr>
            </a:lvl2pPr>
            <a:lvl3pPr>
              <a:defRPr b="0" i="0">
                <a:latin typeface="Aptos Light" panose="020B0004020202020204" pitchFamily="34" charset="0"/>
              </a:defRPr>
            </a:lvl3pPr>
            <a:lvl4pPr>
              <a:defRPr b="0" i="0">
                <a:latin typeface="Aptos Light" panose="020B0004020202020204" pitchFamily="34" charset="0"/>
              </a:defRPr>
            </a:lvl4pPr>
            <a:lvl5pPr>
              <a:defRPr b="0" i="0">
                <a:latin typeface="Aptos Light" panose="020B00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1EADE62-0093-2C2A-A68C-F270CFA0651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42912" y="1507752"/>
            <a:ext cx="7315200" cy="233873"/>
          </a:xfrm>
        </p:spPr>
        <p:txBody>
          <a:bodyPr anchor="ctr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None/>
              <a:defRPr sz="2000" b="0" i="0">
                <a:latin typeface="Aptos Light" panose="020B0004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A4F1F832-C6E2-4300-8B83-03265888B7FE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/>
        </p:blipFill>
        <p:spPr>
          <a:xfrm>
            <a:off x="442913" y="6239375"/>
            <a:ext cx="713830" cy="175712"/>
          </a:xfrm>
          <a:prstGeom prst="rect">
            <a:avLst/>
          </a:prstGeom>
        </p:spPr>
      </p:pic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08BBF234-7B40-F095-7557-87B614CEF727}"/>
              </a:ext>
            </a:extLst>
          </p:cNvPr>
          <p:cNvSpPr txBox="1">
            <a:spLocks/>
          </p:cNvSpPr>
          <p:nvPr userDrawn="1"/>
        </p:nvSpPr>
        <p:spPr>
          <a:xfrm>
            <a:off x="9335069" y="6618923"/>
            <a:ext cx="2782960" cy="136525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900" kern="1200">
                <a:solidFill>
                  <a:schemeClr val="tx1">
                    <a:tint val="82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800">
                <a:solidFill>
                  <a:srgbClr val="878787"/>
                </a:solidFill>
              </a:rPr>
              <a:t>© </a:t>
            </a:r>
            <a:r>
              <a:rPr lang="en-US" sz="800" err="1">
                <a:solidFill>
                  <a:srgbClr val="878787"/>
                </a:solidFill>
              </a:rPr>
              <a:t>Gurobi</a:t>
            </a:r>
            <a:r>
              <a:rPr lang="en-US" sz="800">
                <a:solidFill>
                  <a:srgbClr val="878787"/>
                </a:solidFill>
              </a:rPr>
              <a:t> Optimization, LLC. All rights reserved. Confidential.</a:t>
            </a:r>
            <a:endParaRPr lang="en-US" sz="800" b="1">
              <a:solidFill>
                <a:srgbClr val="FF1C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23399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ype1 Guide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1E14CDC0-838A-23D9-042F-AA6D59EF7052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10ECD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0" rtlCol="0" anchor="ctr"/>
          <a:lstStyle/>
          <a:p>
            <a:pPr algn="l">
              <a:spcAft>
                <a:spcPts val="1200"/>
              </a:spcAft>
            </a:pPr>
            <a:r>
              <a:rPr lang="en-US" sz="3600" b="1" i="0">
                <a:solidFill>
                  <a:srgbClr val="0A0A0A"/>
                </a:solidFill>
                <a:latin typeface="Aptos" panose="020B0004020202020204" pitchFamily="34" charset="0"/>
              </a:rPr>
              <a:t>Titles &amp; Dividers — Guidelines + Thinking</a:t>
            </a:r>
            <a:endParaRPr lang="en-US" sz="2800" b="1" i="0">
              <a:solidFill>
                <a:srgbClr val="0A0A0A"/>
              </a:solidFill>
              <a:latin typeface="Aptos" panose="020B0004020202020204" pitchFamily="34" charset="0"/>
            </a:endParaRPr>
          </a:p>
          <a:p>
            <a:pPr algn="l">
              <a:spcAft>
                <a:spcPts val="600"/>
              </a:spcAft>
            </a:pPr>
            <a:r>
              <a:rPr lang="en-US" sz="2800" b="1" i="0">
                <a:solidFill>
                  <a:srgbClr val="0A0A0A"/>
                </a:solidFill>
                <a:latin typeface="Aptos" panose="020B0004020202020204" pitchFamily="34" charset="0"/>
              </a:rPr>
              <a:t>Guidelines:</a:t>
            </a:r>
          </a:p>
          <a:p>
            <a:pPr marL="457200" indent="-457200">
              <a:spcAft>
                <a:spcPts val="600"/>
              </a:spcAft>
              <a:buFont typeface="+mj-lt"/>
              <a:buAutoNum type="arabicPeriod"/>
            </a:pPr>
            <a:r>
              <a:rPr lang="en-US" sz="2000" b="0" i="0">
                <a:solidFill>
                  <a:srgbClr val="0A0A0A"/>
                </a:solidFill>
                <a:latin typeface="Aptos" panose="020B0004020202020204" pitchFamily="34" charset="0"/>
              </a:rPr>
              <a:t>Use covers and dividers to </a:t>
            </a:r>
            <a:r>
              <a:rPr lang="en-US" sz="2000" b="1" i="0">
                <a:solidFill>
                  <a:srgbClr val="0A0A0A"/>
                </a:solidFill>
                <a:latin typeface="Aptos" panose="020B0004020202020204" pitchFamily="34" charset="0"/>
              </a:rPr>
              <a:t>orient your audience, </a:t>
            </a:r>
            <a:r>
              <a:rPr lang="en-US" sz="2000" b="0" i="0">
                <a:solidFill>
                  <a:srgbClr val="0A0A0A"/>
                </a:solidFill>
                <a:latin typeface="Aptos" panose="020B0004020202020204" pitchFamily="34" charset="0"/>
              </a:rPr>
              <a:t>not decorate</a:t>
            </a:r>
          </a:p>
          <a:p>
            <a:pPr marL="457200" indent="-457200">
              <a:spcAft>
                <a:spcPts val="600"/>
              </a:spcAft>
              <a:buFont typeface="+mj-lt"/>
              <a:buAutoNum type="arabicPeriod"/>
            </a:pPr>
            <a:r>
              <a:rPr lang="en-US" sz="2000" b="0" i="0">
                <a:solidFill>
                  <a:srgbClr val="0A0A0A"/>
                </a:solidFill>
                <a:latin typeface="Aptos" panose="020B0004020202020204" pitchFamily="34" charset="0"/>
              </a:rPr>
              <a:t>Keep titles </a:t>
            </a:r>
            <a:r>
              <a:rPr lang="en-US" sz="2000" b="1" i="0">
                <a:solidFill>
                  <a:srgbClr val="0A0A0A"/>
                </a:solidFill>
                <a:latin typeface="Aptos" panose="020B0004020202020204" pitchFamily="34" charset="0"/>
              </a:rPr>
              <a:t>short, clear, and outcome-focused </a:t>
            </a:r>
            <a:r>
              <a:rPr lang="en-US" sz="2000" b="0" i="0">
                <a:solidFill>
                  <a:srgbClr val="0A0A0A"/>
                </a:solidFill>
                <a:latin typeface="Aptos" panose="020B0004020202020204" pitchFamily="34" charset="0"/>
              </a:rPr>
              <a:t>(not vague topics)</a:t>
            </a:r>
          </a:p>
          <a:p>
            <a:pPr marL="457200" indent="-457200">
              <a:spcAft>
                <a:spcPts val="600"/>
              </a:spcAft>
              <a:buFont typeface="+mj-lt"/>
              <a:buAutoNum type="arabicPeriod"/>
            </a:pPr>
            <a:r>
              <a:rPr lang="en-US" sz="2000" b="0" i="0">
                <a:solidFill>
                  <a:srgbClr val="0A0A0A"/>
                </a:solidFill>
                <a:latin typeface="Aptos" panose="020B0004020202020204" pitchFamily="34" charset="0"/>
              </a:rPr>
              <a:t>Use agenda slides only when they </a:t>
            </a:r>
            <a:r>
              <a:rPr lang="en-US" sz="2000" b="1" i="0">
                <a:solidFill>
                  <a:srgbClr val="0A0A0A"/>
                </a:solidFill>
                <a:latin typeface="Aptos" panose="020B0004020202020204" pitchFamily="34" charset="0"/>
              </a:rPr>
              <a:t>add clarity to complex flows</a:t>
            </a:r>
          </a:p>
          <a:p>
            <a:pPr marL="457200" indent="-457200">
              <a:spcAft>
                <a:spcPts val="600"/>
              </a:spcAft>
              <a:buFont typeface="+mj-lt"/>
              <a:buAutoNum type="arabicPeriod"/>
            </a:pPr>
            <a:r>
              <a:rPr lang="en-US" sz="2000" b="0" i="0">
                <a:solidFill>
                  <a:srgbClr val="0A0A0A"/>
                </a:solidFill>
                <a:latin typeface="Aptos" panose="020B0004020202020204" pitchFamily="34" charset="0"/>
              </a:rPr>
              <a:t>Maintain </a:t>
            </a:r>
            <a:r>
              <a:rPr lang="en-US" sz="2000" b="1" i="0">
                <a:solidFill>
                  <a:srgbClr val="0A0A0A"/>
                </a:solidFill>
                <a:latin typeface="Aptos" panose="020B0004020202020204" pitchFamily="34" charset="0"/>
              </a:rPr>
              <a:t>consistent naming </a:t>
            </a:r>
            <a:r>
              <a:rPr lang="en-US" sz="2000" b="0" i="0">
                <a:solidFill>
                  <a:srgbClr val="0A0A0A"/>
                </a:solidFill>
                <a:latin typeface="Aptos" panose="020B0004020202020204" pitchFamily="34" charset="0"/>
              </a:rPr>
              <a:t>conventions across sections</a:t>
            </a:r>
          </a:p>
          <a:p>
            <a:pPr marL="457200" indent="-457200">
              <a:spcAft>
                <a:spcPts val="600"/>
              </a:spcAft>
              <a:buFont typeface="+mj-lt"/>
              <a:buAutoNum type="arabicPeriod"/>
            </a:pPr>
            <a:r>
              <a:rPr lang="en-US" sz="2000" b="0" i="0">
                <a:solidFill>
                  <a:srgbClr val="0A0A0A"/>
                </a:solidFill>
                <a:latin typeface="Aptos" panose="020B0004020202020204" pitchFamily="34" charset="0"/>
              </a:rPr>
              <a:t>Avoid overloading with text, this is about </a:t>
            </a:r>
            <a:r>
              <a:rPr lang="en-US" sz="2000" b="1" i="0">
                <a:solidFill>
                  <a:srgbClr val="0A0A0A"/>
                </a:solidFill>
                <a:latin typeface="Aptos" panose="020B0004020202020204" pitchFamily="34" charset="0"/>
              </a:rPr>
              <a:t>structure, not content</a:t>
            </a:r>
          </a:p>
          <a:p>
            <a:pPr>
              <a:spcAft>
                <a:spcPts val="600"/>
              </a:spcAft>
              <a:buNone/>
            </a:pPr>
            <a:r>
              <a:rPr lang="en-US" sz="2800" b="1" i="0">
                <a:solidFill>
                  <a:srgbClr val="0A0A0A"/>
                </a:solidFill>
                <a:latin typeface="Aptos" panose="020B0004020202020204" pitchFamily="34" charset="0"/>
              </a:rPr>
              <a:t>Rationale:</a:t>
            </a:r>
          </a:p>
          <a:p>
            <a:pPr>
              <a:spcAft>
                <a:spcPts val="600"/>
              </a:spcAft>
              <a:buNone/>
            </a:pPr>
            <a:r>
              <a:rPr lang="en-US" sz="2000" b="0" i="0">
                <a:solidFill>
                  <a:srgbClr val="0A0A0A"/>
                </a:solidFill>
                <a:latin typeface="Aptos" panose="020B0004020202020204" pitchFamily="34" charset="0"/>
              </a:rPr>
              <a:t>This section establishes </a:t>
            </a:r>
            <a:r>
              <a:rPr lang="en-US" sz="2000" b="1" i="0">
                <a:solidFill>
                  <a:srgbClr val="0A0A0A"/>
                </a:solidFill>
                <a:latin typeface="Aptos" panose="020B0004020202020204" pitchFamily="34" charset="0"/>
              </a:rPr>
              <a:t>narrative structure. </a:t>
            </a:r>
            <a:r>
              <a:rPr lang="en-US" sz="2000" b="0" i="0">
                <a:solidFill>
                  <a:srgbClr val="0A0A0A"/>
                </a:solidFill>
                <a:latin typeface="Aptos" panose="020B0004020202020204" pitchFamily="34" charset="0"/>
              </a:rPr>
              <a:t>A well-structured deck reduces cognitive load and helps your audience always know:</a:t>
            </a:r>
          </a:p>
          <a:p>
            <a:pPr marL="457200" indent="-457200">
              <a:spcAft>
                <a:spcPts val="600"/>
              </a:spcAft>
              <a:buFont typeface="+mj-lt"/>
              <a:buAutoNum type="arabicPeriod"/>
            </a:pPr>
            <a:r>
              <a:rPr lang="en-US" sz="2000" b="0" i="0">
                <a:solidFill>
                  <a:srgbClr val="0A0A0A"/>
                </a:solidFill>
                <a:latin typeface="Aptos" panose="020B0004020202020204" pitchFamily="34" charset="0"/>
              </a:rPr>
              <a:t>Where they are</a:t>
            </a:r>
          </a:p>
          <a:p>
            <a:pPr marL="457200" indent="-457200">
              <a:spcAft>
                <a:spcPts val="600"/>
              </a:spcAft>
              <a:buFont typeface="+mj-lt"/>
              <a:buAutoNum type="arabicPeriod"/>
            </a:pPr>
            <a:r>
              <a:rPr lang="en-US" sz="2000" b="0" i="0">
                <a:solidFill>
                  <a:srgbClr val="0A0A0A"/>
                </a:solidFill>
                <a:latin typeface="Aptos" panose="020B0004020202020204" pitchFamily="34" charset="0"/>
              </a:rPr>
              <a:t>What’s coming next</a:t>
            </a:r>
          </a:p>
          <a:p>
            <a:pPr marL="457200" indent="-457200">
              <a:spcAft>
                <a:spcPts val="600"/>
              </a:spcAft>
              <a:buFont typeface="+mj-lt"/>
              <a:buAutoNum type="arabicPeriod"/>
            </a:pPr>
            <a:r>
              <a:rPr lang="en-US" sz="2000" b="0" i="0">
                <a:solidFill>
                  <a:srgbClr val="0A0A0A"/>
                </a:solidFill>
                <a:latin typeface="Aptos" panose="020B0004020202020204" pitchFamily="34" charset="0"/>
              </a:rPr>
              <a:t>Why it matters</a:t>
            </a:r>
          </a:p>
          <a:p>
            <a:pPr>
              <a:spcAft>
                <a:spcPts val="600"/>
              </a:spcAft>
              <a:buNone/>
            </a:pPr>
            <a:r>
              <a:rPr lang="en-US" sz="2000" b="0" i="0">
                <a:solidFill>
                  <a:srgbClr val="0A0A0A"/>
                </a:solidFill>
                <a:latin typeface="Aptos" panose="020B0004020202020204" pitchFamily="34" charset="0"/>
              </a:rPr>
              <a:t>Without this, even great content feels confusing. “Structure creates clarity.”</a:t>
            </a:r>
          </a:p>
        </p:txBody>
      </p:sp>
    </p:spTree>
    <p:extLst>
      <p:ext uri="{BB962C8B-B14F-4D97-AF65-F5344CB8AC3E}">
        <p14:creationId xmlns:p14="http://schemas.microsoft.com/office/powerpoint/2010/main" val="328181531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ody Content 2col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C9A16163-05DA-1CE0-DB87-4FB982B5496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42912" y="467802"/>
            <a:ext cx="11306173" cy="607422"/>
          </a:xfrm>
        </p:spPr>
        <p:txBody>
          <a:bodyPr lIns="0" tIns="0" rIns="0" bIns="0" anchor="b">
            <a:noAutofit/>
          </a:bodyPr>
          <a:lstStyle>
            <a:lvl1pPr>
              <a:lnSpc>
                <a:spcPct val="80000"/>
              </a:lnSpc>
              <a:defRPr sz="4400" b="0" i="0" spc="-150" baseline="0">
                <a:solidFill>
                  <a:srgbClr val="0A0A0A"/>
                </a:solidFill>
                <a:latin typeface="Aptos Light" panose="020B0004020202020204" pitchFamily="34" charset="0"/>
              </a:defRPr>
            </a:lvl1pPr>
          </a:lstStyle>
          <a:p>
            <a:r>
              <a:rPr lang="en-US"/>
              <a:t>Click to Add Title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8ECE3A9D-AAC2-8EBF-E871-90F79807309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418849" y="6258969"/>
            <a:ext cx="330237" cy="1365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9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2268056-94AC-1E44-9376-27504D8557DE}" type="slidenum">
              <a:rPr lang="en-US" b="1" smtClean="0">
                <a:solidFill>
                  <a:srgbClr val="FF1C00"/>
                </a:solidFill>
              </a:rPr>
              <a:pPr/>
              <a:t>‹#›</a:t>
            </a:fld>
            <a:endParaRPr lang="en-US" b="1">
              <a:solidFill>
                <a:srgbClr val="FF1C00"/>
              </a:solidFill>
            </a:endParaRP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E73D3D8F-25DE-B356-8271-7EAE8FACCCCA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42911" y="2317313"/>
            <a:ext cx="5212077" cy="3474465"/>
          </a:xfrm>
        </p:spPr>
        <p:txBody>
          <a:bodyPr>
            <a:noAutofit/>
          </a:bodyPr>
          <a:lstStyle>
            <a:lvl1pPr>
              <a:defRPr b="0" i="0">
                <a:latin typeface="Aptos Light" panose="020B0004020202020204" pitchFamily="34" charset="0"/>
              </a:defRPr>
            </a:lvl1pPr>
            <a:lvl2pPr>
              <a:defRPr b="0" i="0">
                <a:latin typeface="Aptos Light" panose="020B0004020202020204" pitchFamily="34" charset="0"/>
              </a:defRPr>
            </a:lvl2pPr>
            <a:lvl3pPr>
              <a:defRPr b="0" i="0">
                <a:latin typeface="Aptos Light" panose="020B0004020202020204" pitchFamily="34" charset="0"/>
              </a:defRPr>
            </a:lvl3pPr>
            <a:lvl4pPr>
              <a:defRPr b="0" i="0">
                <a:latin typeface="Aptos Light" panose="020B0004020202020204" pitchFamily="34" charset="0"/>
              </a:defRPr>
            </a:lvl4pPr>
            <a:lvl5pPr>
              <a:defRPr b="0" i="0">
                <a:latin typeface="Aptos Light" panose="020B00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Text Placeholder 5">
            <a:extLst>
              <a:ext uri="{FF2B5EF4-FFF2-40B4-BE49-F238E27FC236}">
                <a16:creationId xmlns:a16="http://schemas.microsoft.com/office/drawing/2014/main" id="{F31EE588-0EC4-C603-56DA-34F9D28880E7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6536586" y="2317313"/>
            <a:ext cx="5212077" cy="3474465"/>
          </a:xfrm>
        </p:spPr>
        <p:txBody>
          <a:bodyPr>
            <a:noAutofit/>
          </a:bodyPr>
          <a:lstStyle>
            <a:lvl1pPr>
              <a:defRPr b="0" i="0">
                <a:latin typeface="Aptos Light" panose="020B0004020202020204" pitchFamily="34" charset="0"/>
              </a:defRPr>
            </a:lvl1pPr>
            <a:lvl2pPr>
              <a:defRPr b="0" i="0">
                <a:latin typeface="Aptos Light" panose="020B0004020202020204" pitchFamily="34" charset="0"/>
              </a:defRPr>
            </a:lvl2pPr>
            <a:lvl3pPr>
              <a:defRPr b="0" i="0">
                <a:latin typeface="Aptos Light" panose="020B0004020202020204" pitchFamily="34" charset="0"/>
              </a:defRPr>
            </a:lvl3pPr>
            <a:lvl4pPr>
              <a:defRPr b="0" i="0">
                <a:latin typeface="Aptos Light" panose="020B0004020202020204" pitchFamily="34" charset="0"/>
              </a:defRPr>
            </a:lvl4pPr>
            <a:lvl5pPr>
              <a:defRPr b="0" i="0">
                <a:latin typeface="Aptos Light" panose="020B00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38240AD4-38BA-B590-B4EA-3FFC84BA7A16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442911" y="1507752"/>
            <a:ext cx="7315200" cy="233873"/>
          </a:xfrm>
        </p:spPr>
        <p:txBody>
          <a:bodyPr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None/>
              <a:defRPr sz="2000" b="0" i="0">
                <a:latin typeface="Aptos Light" panose="020B0004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626C7D6B-B3CF-B7D7-7271-877422AECFCD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/>
        </p:blipFill>
        <p:spPr>
          <a:xfrm>
            <a:off x="442913" y="6239375"/>
            <a:ext cx="713830" cy="175712"/>
          </a:xfrm>
          <a:prstGeom prst="rect">
            <a:avLst/>
          </a:prstGeom>
        </p:spPr>
      </p:pic>
      <p:sp>
        <p:nvSpPr>
          <p:cNvPr id="3" name="Slide Number Placeholder 5">
            <a:extLst>
              <a:ext uri="{FF2B5EF4-FFF2-40B4-BE49-F238E27FC236}">
                <a16:creationId xmlns:a16="http://schemas.microsoft.com/office/drawing/2014/main" id="{AF3E886E-068C-8B6A-F06C-781D9D2F6DA6}"/>
              </a:ext>
            </a:extLst>
          </p:cNvPr>
          <p:cNvSpPr txBox="1">
            <a:spLocks/>
          </p:cNvSpPr>
          <p:nvPr userDrawn="1"/>
        </p:nvSpPr>
        <p:spPr>
          <a:xfrm>
            <a:off x="9335069" y="6618923"/>
            <a:ext cx="2782960" cy="136525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900" kern="1200">
                <a:solidFill>
                  <a:schemeClr val="tx1">
                    <a:tint val="82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800">
                <a:solidFill>
                  <a:srgbClr val="878787"/>
                </a:solidFill>
              </a:rPr>
              <a:t>© </a:t>
            </a:r>
            <a:r>
              <a:rPr lang="en-US" sz="800" err="1">
                <a:solidFill>
                  <a:srgbClr val="878787"/>
                </a:solidFill>
              </a:rPr>
              <a:t>Gurobi</a:t>
            </a:r>
            <a:r>
              <a:rPr lang="en-US" sz="800">
                <a:solidFill>
                  <a:srgbClr val="878787"/>
                </a:solidFill>
              </a:rPr>
              <a:t> Optimization, LLC. All rights reserved. Confidential.</a:t>
            </a:r>
            <a:endParaRPr lang="en-US" sz="800" b="1">
              <a:solidFill>
                <a:srgbClr val="FF1C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965769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ody Content + Devic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phic 8">
            <a:extLst>
              <a:ext uri="{FF2B5EF4-FFF2-40B4-BE49-F238E27FC236}">
                <a16:creationId xmlns:a16="http://schemas.microsoft.com/office/drawing/2014/main" id="{FF82F455-A61D-4DE6-5949-947A5378E235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/>
        </p:blipFill>
        <p:spPr>
          <a:xfrm>
            <a:off x="8893207" y="5949244"/>
            <a:ext cx="2958131" cy="168963"/>
          </a:xfrm>
          <a:prstGeom prst="rect">
            <a:avLst/>
          </a:prstGeom>
        </p:spPr>
      </p:pic>
      <p:sp>
        <p:nvSpPr>
          <p:cNvPr id="5" name="Snip Single Corner Rectangle 10">
            <a:extLst>
              <a:ext uri="{FF2B5EF4-FFF2-40B4-BE49-F238E27FC236}">
                <a16:creationId xmlns:a16="http://schemas.microsoft.com/office/drawing/2014/main" id="{B93B8B03-3B5D-B1C7-CF03-EE394FDF951D}"/>
              </a:ext>
            </a:extLst>
          </p:cNvPr>
          <p:cNvSpPr/>
          <p:nvPr userDrawn="1"/>
        </p:nvSpPr>
        <p:spPr>
          <a:xfrm rot="10800000">
            <a:off x="483864" y="1266462"/>
            <a:ext cx="8712200" cy="4325075"/>
          </a:xfrm>
          <a:custGeom>
            <a:avLst/>
            <a:gdLst>
              <a:gd name="csX0" fmla="*/ 0 w 2608452"/>
              <a:gd name="csY0" fmla="*/ 0 h 1289668"/>
              <a:gd name="csX1" fmla="*/ 2393503 w 2608452"/>
              <a:gd name="csY1" fmla="*/ 0 h 1289668"/>
              <a:gd name="csX2" fmla="*/ 2608452 w 2608452"/>
              <a:gd name="csY2" fmla="*/ 214949 h 1289668"/>
              <a:gd name="csX3" fmla="*/ 2608452 w 2608452"/>
              <a:gd name="csY3" fmla="*/ 1289668 h 1289668"/>
              <a:gd name="csX4" fmla="*/ 0 w 2608452"/>
              <a:gd name="csY4" fmla="*/ 1289668 h 1289668"/>
              <a:gd name="csX5" fmla="*/ 0 w 2608452"/>
              <a:gd name="csY5" fmla="*/ 0 h 1289668"/>
              <a:gd name="csX0" fmla="*/ 0 w 5339351"/>
              <a:gd name="csY0" fmla="*/ 0 h 1306070"/>
              <a:gd name="csX1" fmla="*/ 5124402 w 5339351"/>
              <a:gd name="csY1" fmla="*/ 16402 h 1306070"/>
              <a:gd name="csX2" fmla="*/ 5339351 w 5339351"/>
              <a:gd name="csY2" fmla="*/ 231351 h 1306070"/>
              <a:gd name="csX3" fmla="*/ 5339351 w 5339351"/>
              <a:gd name="csY3" fmla="*/ 1306070 h 1306070"/>
              <a:gd name="csX4" fmla="*/ 2730899 w 5339351"/>
              <a:gd name="csY4" fmla="*/ 1306070 h 1306070"/>
              <a:gd name="csX5" fmla="*/ 0 w 5339351"/>
              <a:gd name="csY5" fmla="*/ 0 h 1306070"/>
              <a:gd name="csX0" fmla="*/ 8201 w 5347552"/>
              <a:gd name="csY0" fmla="*/ 0 h 1306070"/>
              <a:gd name="csX1" fmla="*/ 5132603 w 5347552"/>
              <a:gd name="csY1" fmla="*/ 16402 h 1306070"/>
              <a:gd name="csX2" fmla="*/ 5347552 w 5347552"/>
              <a:gd name="csY2" fmla="*/ 231351 h 1306070"/>
              <a:gd name="csX3" fmla="*/ 5347552 w 5347552"/>
              <a:gd name="csY3" fmla="*/ 1306070 h 1306070"/>
              <a:gd name="csX4" fmla="*/ 0 w 5347552"/>
              <a:gd name="csY4" fmla="*/ 1301970 h 1306070"/>
              <a:gd name="csX5" fmla="*/ 8201 w 5347552"/>
              <a:gd name="csY5" fmla="*/ 0 h 1306070"/>
              <a:gd name="csX0" fmla="*/ 8201 w 5347552"/>
              <a:gd name="csY0" fmla="*/ 0 h 2651017"/>
              <a:gd name="csX1" fmla="*/ 5132603 w 5347552"/>
              <a:gd name="csY1" fmla="*/ 16402 h 2651017"/>
              <a:gd name="csX2" fmla="*/ 5347552 w 5347552"/>
              <a:gd name="csY2" fmla="*/ 231351 h 2651017"/>
              <a:gd name="csX3" fmla="*/ 5347552 w 5347552"/>
              <a:gd name="csY3" fmla="*/ 2651017 h 2651017"/>
              <a:gd name="csX4" fmla="*/ 0 w 5347552"/>
              <a:gd name="csY4" fmla="*/ 1301970 h 2651017"/>
              <a:gd name="csX5" fmla="*/ 8201 w 5347552"/>
              <a:gd name="csY5" fmla="*/ 0 h 2651017"/>
              <a:gd name="csX0" fmla="*/ 790 w 5340141"/>
              <a:gd name="csY0" fmla="*/ 0 h 2651017"/>
              <a:gd name="csX1" fmla="*/ 5125192 w 5340141"/>
              <a:gd name="csY1" fmla="*/ 16402 h 2651017"/>
              <a:gd name="csX2" fmla="*/ 5340141 w 5340141"/>
              <a:gd name="csY2" fmla="*/ 231351 h 2651017"/>
              <a:gd name="csX3" fmla="*/ 5340141 w 5340141"/>
              <a:gd name="csY3" fmla="*/ 2651017 h 2651017"/>
              <a:gd name="csX4" fmla="*/ 790 w 5340141"/>
              <a:gd name="csY4" fmla="*/ 2642816 h 2651017"/>
              <a:gd name="csX5" fmla="*/ 790 w 5340141"/>
              <a:gd name="csY5" fmla="*/ 0 h 2651017"/>
              <a:gd name="csX0" fmla="*/ 497 w 5339848"/>
              <a:gd name="csY0" fmla="*/ 0 h 2651017"/>
              <a:gd name="csX1" fmla="*/ 5124899 w 5339848"/>
              <a:gd name="csY1" fmla="*/ 16402 h 2651017"/>
              <a:gd name="csX2" fmla="*/ 5339848 w 5339848"/>
              <a:gd name="csY2" fmla="*/ 231351 h 2651017"/>
              <a:gd name="csX3" fmla="*/ 5339848 w 5339848"/>
              <a:gd name="csY3" fmla="*/ 2651017 h 2651017"/>
              <a:gd name="csX4" fmla="*/ 4598 w 5339848"/>
              <a:gd name="csY4" fmla="*/ 2651017 h 2651017"/>
              <a:gd name="csX5" fmla="*/ 497 w 5339848"/>
              <a:gd name="csY5" fmla="*/ 0 h 2651017"/>
              <a:gd name="csX0" fmla="*/ 788 w 5336050"/>
              <a:gd name="csY0" fmla="*/ 8134 h 2634615"/>
              <a:gd name="csX1" fmla="*/ 5121101 w 5336050"/>
              <a:gd name="csY1" fmla="*/ 0 h 2634615"/>
              <a:gd name="csX2" fmla="*/ 5336050 w 5336050"/>
              <a:gd name="csY2" fmla="*/ 214949 h 2634615"/>
              <a:gd name="csX3" fmla="*/ 5336050 w 5336050"/>
              <a:gd name="csY3" fmla="*/ 2634615 h 2634615"/>
              <a:gd name="csX4" fmla="*/ 800 w 5336050"/>
              <a:gd name="csY4" fmla="*/ 2634615 h 2634615"/>
              <a:gd name="csX5" fmla="*/ 788 w 5336050"/>
              <a:gd name="csY5" fmla="*/ 8134 h 2634615"/>
              <a:gd name="csX0" fmla="*/ 788 w 5336050"/>
              <a:gd name="csY0" fmla="*/ 0 h 2638749"/>
              <a:gd name="csX1" fmla="*/ 5121101 w 5336050"/>
              <a:gd name="csY1" fmla="*/ 4134 h 2638749"/>
              <a:gd name="csX2" fmla="*/ 5336050 w 5336050"/>
              <a:gd name="csY2" fmla="*/ 219083 h 2638749"/>
              <a:gd name="csX3" fmla="*/ 5336050 w 5336050"/>
              <a:gd name="csY3" fmla="*/ 2638749 h 2638749"/>
              <a:gd name="csX4" fmla="*/ 800 w 5336050"/>
              <a:gd name="csY4" fmla="*/ 2638749 h 2638749"/>
              <a:gd name="csX5" fmla="*/ 788 w 5336050"/>
              <a:gd name="csY5" fmla="*/ 0 h 2638749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</a:cxnLst>
            <a:rect l="l" t="t" r="r" b="b"/>
            <a:pathLst>
              <a:path w="5336050" h="2638749">
                <a:moveTo>
                  <a:pt x="788" y="0"/>
                </a:moveTo>
                <a:lnTo>
                  <a:pt x="5121101" y="4134"/>
                </a:lnTo>
                <a:lnTo>
                  <a:pt x="5336050" y="219083"/>
                </a:lnTo>
                <a:lnTo>
                  <a:pt x="5336050" y="2638749"/>
                </a:lnTo>
                <a:lnTo>
                  <a:pt x="800" y="2638749"/>
                </a:lnTo>
                <a:cubicBezTo>
                  <a:pt x="3534" y="2204759"/>
                  <a:pt x="-1946" y="433990"/>
                  <a:pt x="788" y="0"/>
                </a:cubicBezTo>
                <a:close/>
              </a:path>
            </a:pathLst>
          </a:custGeom>
          <a:solidFill>
            <a:srgbClr val="EBEBE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9BD07D2-9BAE-01CE-8754-AE2FCB3E845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53097" y="3251200"/>
            <a:ext cx="7754313" cy="1938335"/>
          </a:xfrm>
        </p:spPr>
        <p:txBody>
          <a:bodyPr lIns="0" tIns="0" rIns="0" bIns="0">
            <a:noAutofit/>
          </a:bodyPr>
          <a:lstStyle>
            <a:lvl1pPr>
              <a:buFont typeface="Courier New" panose="02070309020205020404" pitchFamily="49" charset="0"/>
              <a:buChar char="o"/>
              <a:defRPr sz="1600" b="0" i="0">
                <a:latin typeface="Aptos Light" panose="020B0004020202020204" pitchFamily="34" charset="0"/>
              </a:defRPr>
            </a:lvl1pPr>
            <a:lvl2pPr>
              <a:buFont typeface="Courier New" panose="02070309020205020404" pitchFamily="49" charset="0"/>
              <a:buChar char="o"/>
              <a:defRPr sz="1600" b="0" i="0">
                <a:latin typeface="Aptos Light" panose="020B0004020202020204" pitchFamily="34" charset="0"/>
              </a:defRPr>
            </a:lvl2pPr>
            <a:lvl3pPr>
              <a:buFont typeface="Courier New" panose="02070309020205020404" pitchFamily="49" charset="0"/>
              <a:buChar char="o"/>
              <a:defRPr sz="1600" b="0" i="0">
                <a:latin typeface="Aptos Light" panose="020B0004020202020204" pitchFamily="34" charset="0"/>
              </a:defRPr>
            </a:lvl3pPr>
            <a:lvl4pPr>
              <a:buFont typeface="Courier New" panose="02070309020205020404" pitchFamily="49" charset="0"/>
              <a:buChar char="o"/>
              <a:defRPr sz="1600" b="0" i="0">
                <a:latin typeface="Aptos Light" panose="020B0004020202020204" pitchFamily="34" charset="0"/>
              </a:defRPr>
            </a:lvl4pPr>
            <a:lvl5pPr>
              <a:buFont typeface="Courier New" panose="02070309020205020404" pitchFamily="49" charset="0"/>
              <a:buChar char="o"/>
              <a:defRPr sz="1600" b="0" i="0">
                <a:latin typeface="Aptos Light" panose="020B00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EB72E4B-F2F6-CD6F-8FBA-3B8E18F56AC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53096" y="1668442"/>
            <a:ext cx="7754313" cy="607422"/>
          </a:xfrm>
        </p:spPr>
        <p:txBody>
          <a:bodyPr lIns="0" tIns="0" rIns="0" bIns="0" anchor="b">
            <a:noAutofit/>
          </a:bodyPr>
          <a:lstStyle>
            <a:lvl1pPr>
              <a:lnSpc>
                <a:spcPct val="80000"/>
              </a:lnSpc>
              <a:defRPr sz="4400" b="0" i="0">
                <a:solidFill>
                  <a:srgbClr val="0A0A0A"/>
                </a:solidFill>
                <a:latin typeface="Aptos Light" panose="020B0004020202020204" pitchFamily="34" charset="0"/>
              </a:defRPr>
            </a:lvl1pPr>
          </a:lstStyle>
          <a:p>
            <a:r>
              <a:rPr lang="en-US"/>
              <a:t>Click to Add Title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3379EBF8-E139-320C-870C-563277EB052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893208" y="575720"/>
            <a:ext cx="2958131" cy="5669752"/>
          </a:xfrm>
          <a:prstGeom prst="rect">
            <a:avLst/>
          </a:prstGeom>
        </p:spPr>
      </p:pic>
      <p:sp>
        <p:nvSpPr>
          <p:cNvPr id="18" name="Picture Placeholder 17">
            <a:extLst>
              <a:ext uri="{FF2B5EF4-FFF2-40B4-BE49-F238E27FC236}">
                <a16:creationId xmlns:a16="http://schemas.microsoft.com/office/drawing/2014/main" id="{6E570B83-3D94-DB2A-3245-F06F76D915B4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9160203" y="851679"/>
            <a:ext cx="2363877" cy="5126581"/>
          </a:xfrm>
          <a:custGeom>
            <a:avLst/>
            <a:gdLst>
              <a:gd name="csX0" fmla="*/ 366658 w 2352674"/>
              <a:gd name="csY0" fmla="*/ 0 h 5099727"/>
              <a:gd name="csX1" fmla="*/ 1986015 w 2352674"/>
              <a:gd name="csY1" fmla="*/ 0 h 5099727"/>
              <a:gd name="csX2" fmla="*/ 2128732 w 2352674"/>
              <a:gd name="csY2" fmla="*/ 28813 h 5099727"/>
              <a:gd name="csX3" fmla="*/ 2352674 w 2352674"/>
              <a:gd name="csY3" fmla="*/ 366663 h 5099727"/>
              <a:gd name="csX4" fmla="*/ 2352674 w 2352674"/>
              <a:gd name="csY4" fmla="*/ 4733063 h 5099727"/>
              <a:gd name="csX5" fmla="*/ 1986010 w 2352674"/>
              <a:gd name="csY5" fmla="*/ 5099727 h 5099727"/>
              <a:gd name="csX6" fmla="*/ 366663 w 2352674"/>
              <a:gd name="csY6" fmla="*/ 5099727 h 5099727"/>
              <a:gd name="csX7" fmla="*/ 7448 w 2352674"/>
              <a:gd name="csY7" fmla="*/ 4806959 h 5099727"/>
              <a:gd name="csX8" fmla="*/ 0 w 2352674"/>
              <a:gd name="csY8" fmla="*/ 4733073 h 5099727"/>
              <a:gd name="csX9" fmla="*/ 0 w 2352674"/>
              <a:gd name="csY9" fmla="*/ 366653 h 5099727"/>
              <a:gd name="csX10" fmla="*/ 7448 w 2352674"/>
              <a:gd name="csY10" fmla="*/ 292768 h 5099727"/>
              <a:gd name="csX11" fmla="*/ 223941 w 2352674"/>
              <a:gd name="csY11" fmla="*/ 28813 h 5099727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</a:cxnLst>
            <a:rect l="l" t="t" r="r" b="b"/>
            <a:pathLst>
              <a:path w="2352674" h="5099727">
                <a:moveTo>
                  <a:pt x="366658" y="0"/>
                </a:moveTo>
                <a:lnTo>
                  <a:pt x="1986015" y="0"/>
                </a:lnTo>
                <a:lnTo>
                  <a:pt x="2128732" y="28813"/>
                </a:lnTo>
                <a:cubicBezTo>
                  <a:pt x="2260334" y="84476"/>
                  <a:pt x="2352674" y="214786"/>
                  <a:pt x="2352674" y="366663"/>
                </a:cubicBezTo>
                <a:lnTo>
                  <a:pt x="2352674" y="4733063"/>
                </a:lnTo>
                <a:cubicBezTo>
                  <a:pt x="2352674" y="4935566"/>
                  <a:pt x="2188513" y="5099727"/>
                  <a:pt x="1986010" y="5099727"/>
                </a:cubicBezTo>
                <a:lnTo>
                  <a:pt x="366663" y="5099727"/>
                </a:lnTo>
                <a:cubicBezTo>
                  <a:pt x="189473" y="5099727"/>
                  <a:pt x="41638" y="4974042"/>
                  <a:pt x="7448" y="4806959"/>
                </a:cubicBezTo>
                <a:lnTo>
                  <a:pt x="0" y="4733073"/>
                </a:lnTo>
                <a:lnTo>
                  <a:pt x="0" y="366653"/>
                </a:lnTo>
                <a:lnTo>
                  <a:pt x="7448" y="292768"/>
                </a:lnTo>
                <a:cubicBezTo>
                  <a:pt x="31870" y="173423"/>
                  <a:pt x="114273" y="75199"/>
                  <a:pt x="223941" y="28813"/>
                </a:cubicBezTo>
                <a:close/>
              </a:path>
            </a:pathLst>
          </a:custGeom>
          <a:ln>
            <a:noFill/>
          </a:ln>
        </p:spPr>
        <p:txBody>
          <a:bodyPr wrap="square">
            <a:noAutofit/>
          </a:bodyPr>
          <a:lstStyle/>
          <a:p>
            <a:r>
              <a:rPr lang="en-US"/>
              <a:t>Click icon to add picture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4413E145-C2C2-7556-D1C7-FD322BBDDCB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402122" y="6258969"/>
            <a:ext cx="346964" cy="1365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900" b="1" i="0">
                <a:solidFill>
                  <a:srgbClr val="FF1C00"/>
                </a:solidFill>
                <a:latin typeface="Aptos" panose="020B0004020202020204" pitchFamily="34" charset="0"/>
              </a:defRPr>
            </a:lvl1pPr>
          </a:lstStyle>
          <a:p>
            <a:fld id="{42268056-94AC-1E44-9376-27504D8557D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FEDF4380-BC18-5C13-012C-684E6EC0E511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952500" y="2712528"/>
            <a:ext cx="7754312" cy="233872"/>
          </a:xfrm>
        </p:spPr>
        <p:txBody>
          <a:bodyPr anchor="t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None/>
              <a:defRPr sz="2000" b="0" i="0">
                <a:latin typeface="Aptos Light" panose="020B0004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C9F10ECF-2216-D51B-6B21-382FA89933FD}"/>
              </a:ext>
            </a:extLst>
          </p:cNvPr>
          <p:cNvCxnSpPr>
            <a:cxnSpLocks/>
          </p:cNvCxnSpPr>
          <p:nvPr userDrawn="1"/>
        </p:nvCxnSpPr>
        <p:spPr>
          <a:xfrm>
            <a:off x="953097" y="2421166"/>
            <a:ext cx="864362" cy="0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3" name="Graphic 2">
            <a:extLst>
              <a:ext uri="{FF2B5EF4-FFF2-40B4-BE49-F238E27FC236}">
                <a16:creationId xmlns:a16="http://schemas.microsoft.com/office/drawing/2014/main" id="{DCE3A198-1544-3AF0-957D-27AC2BBB91C0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/>
        </p:blipFill>
        <p:spPr>
          <a:xfrm>
            <a:off x="442913" y="6239375"/>
            <a:ext cx="713830" cy="175712"/>
          </a:xfrm>
          <a:prstGeom prst="rect">
            <a:avLst/>
          </a:prstGeom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A9B2684-8053-B390-BC8C-63DD93BACEC2}"/>
              </a:ext>
            </a:extLst>
          </p:cNvPr>
          <p:cNvSpPr txBox="1">
            <a:spLocks/>
          </p:cNvSpPr>
          <p:nvPr userDrawn="1"/>
        </p:nvSpPr>
        <p:spPr>
          <a:xfrm>
            <a:off x="9335069" y="6618923"/>
            <a:ext cx="2782960" cy="136525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900" kern="1200">
                <a:solidFill>
                  <a:schemeClr val="tx1">
                    <a:tint val="82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800">
                <a:solidFill>
                  <a:srgbClr val="878787"/>
                </a:solidFill>
              </a:rPr>
              <a:t>© </a:t>
            </a:r>
            <a:r>
              <a:rPr lang="en-US" sz="800" err="1">
                <a:solidFill>
                  <a:srgbClr val="878787"/>
                </a:solidFill>
              </a:rPr>
              <a:t>Gurobi</a:t>
            </a:r>
            <a:r>
              <a:rPr lang="en-US" sz="800">
                <a:solidFill>
                  <a:srgbClr val="878787"/>
                </a:solidFill>
              </a:rPr>
              <a:t> Optimization, LLC. All rights reserved. Confidential.</a:t>
            </a:r>
            <a:endParaRPr lang="en-US" sz="800" b="1">
              <a:solidFill>
                <a:srgbClr val="FF1C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593497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ype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1E14CDC0-838A-23D9-042F-AA6D59EF7052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10ECD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0" rtlCol="0" anchor="ctr"/>
          <a:lstStyle/>
          <a:p>
            <a:pPr algn="l">
              <a:spcAft>
                <a:spcPts val="1200"/>
              </a:spcAft>
            </a:pPr>
            <a:r>
              <a:rPr lang="en-US" sz="9600" b="1" i="0">
                <a:solidFill>
                  <a:srgbClr val="0A0A0A"/>
                </a:solidFill>
                <a:latin typeface="Aptos" panose="020B0004020202020204" pitchFamily="34" charset="0"/>
              </a:rPr>
              <a:t>CLOSING</a:t>
            </a:r>
            <a:endParaRPr lang="en-US" sz="6600" b="0" i="0">
              <a:solidFill>
                <a:srgbClr val="0A0A0A"/>
              </a:solidFill>
              <a:latin typeface="Aptos" panose="020B00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1907431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ype4 Guide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ABB8A917-31AF-9464-DFD9-8A6618E94285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10ECD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0" rtlCol="0" anchor="ctr"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>
                <a:ln>
                  <a:noFill/>
                </a:ln>
                <a:solidFill>
                  <a:srgbClr val="0A0A0A"/>
                </a:solidFill>
                <a:effectLst/>
                <a:uLnTx/>
                <a:uFillTx/>
                <a:latin typeface="Aptos" panose="020B0004020202020204" pitchFamily="34" charset="0"/>
                <a:ea typeface="+mn-ea"/>
                <a:cs typeface="+mn-cs"/>
              </a:rPr>
              <a:t>Closing — Guidelines + Thinking</a:t>
            </a:r>
            <a:endParaRPr kumimoji="0" lang="en-US" sz="2800" b="1" i="0" u="none" strike="noStrike" kern="1200" cap="none" spc="0" normalizeH="0" baseline="0" noProof="0">
              <a:ln>
                <a:noFill/>
              </a:ln>
              <a:solidFill>
                <a:srgbClr val="0A0A0A"/>
              </a:solidFill>
              <a:effectLst/>
              <a:uLnTx/>
              <a:uFillTx/>
              <a:latin typeface="Aptos" panose="020B0004020202020204" pitchFamily="34" charset="0"/>
              <a:ea typeface="+mn-ea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>
                <a:ln>
                  <a:noFill/>
                </a:ln>
                <a:solidFill>
                  <a:srgbClr val="0A0A0A"/>
                </a:solidFill>
                <a:effectLst/>
                <a:uLnTx/>
                <a:uFillTx/>
                <a:latin typeface="Aptos" panose="020B0004020202020204" pitchFamily="34" charset="0"/>
                <a:ea typeface="+mn-ea"/>
                <a:cs typeface="+mn-cs"/>
              </a:rPr>
              <a:t>Guidelines:</a:t>
            </a:r>
          </a:p>
          <a:p>
            <a:pPr marL="457200" marR="0" lvl="0" indent="-4572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A0A0A"/>
                </a:solidFill>
                <a:effectLst/>
                <a:uLnTx/>
                <a:uFillTx/>
                <a:latin typeface="Aptos" panose="020B0004020202020204" pitchFamily="34" charset="0"/>
                <a:ea typeface="+mn-ea"/>
                <a:cs typeface="+mn-cs"/>
              </a:rPr>
              <a:t>Use “Key Takeaways” to 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A0A0A"/>
                </a:solidFill>
                <a:effectLst/>
                <a:uLnTx/>
                <a:uFillTx/>
                <a:latin typeface="Aptos" panose="020B0004020202020204" pitchFamily="34" charset="0"/>
                <a:ea typeface="+mn-ea"/>
                <a:cs typeface="+mn-cs"/>
              </a:rPr>
              <a:t>reinforce, not repeat, your message</a:t>
            </a:r>
          </a:p>
          <a:p>
            <a:pPr marL="457200" marR="0" lvl="0" indent="-4572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A0A0A"/>
                </a:solidFill>
                <a:effectLst/>
                <a:uLnTx/>
                <a:uFillTx/>
                <a:latin typeface="Aptos" panose="020B0004020202020204" pitchFamily="34" charset="0"/>
                <a:ea typeface="+mn-ea"/>
                <a:cs typeface="+mn-cs"/>
              </a:rPr>
              <a:t>Focus on 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A0A0A"/>
                </a:solidFill>
                <a:effectLst/>
                <a:uLnTx/>
                <a:uFillTx/>
                <a:latin typeface="Aptos" panose="020B0004020202020204" pitchFamily="34" charset="0"/>
                <a:ea typeface="+mn-ea"/>
                <a:cs typeface="+mn-cs"/>
              </a:rPr>
              <a:t>decisions, actions, or implications</a:t>
            </a:r>
          </a:p>
          <a:p>
            <a:pPr marL="457200" marR="0" lvl="0" indent="-4572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A0A0A"/>
                </a:solidFill>
                <a:effectLst/>
                <a:uLnTx/>
                <a:uFillTx/>
                <a:latin typeface="Aptos" panose="020B0004020202020204" pitchFamily="34" charset="0"/>
                <a:ea typeface="+mn-ea"/>
                <a:cs typeface="+mn-cs"/>
              </a:rPr>
              <a:t>Keep it concise, this is a summary, not a recap of every slide</a:t>
            </a:r>
          </a:p>
          <a:p>
            <a:pPr marL="457200" marR="0" lvl="0" indent="-4572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A0A0A"/>
                </a:solidFill>
                <a:effectLst/>
                <a:uLnTx/>
                <a:uFillTx/>
                <a:latin typeface="Aptos" panose="020B0004020202020204" pitchFamily="34" charset="0"/>
                <a:ea typeface="+mn-ea"/>
                <a:cs typeface="+mn-cs"/>
              </a:rPr>
              <a:t>End with a clear 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A0A0A"/>
                </a:solidFill>
                <a:effectLst/>
                <a:uLnTx/>
                <a:uFillTx/>
                <a:latin typeface="Aptos" panose="020B0004020202020204" pitchFamily="34" charset="0"/>
                <a:ea typeface="+mn-ea"/>
                <a:cs typeface="+mn-cs"/>
              </a:rPr>
              <a:t>next step or call to action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>
                <a:ln>
                  <a:noFill/>
                </a:ln>
                <a:solidFill>
                  <a:srgbClr val="0A0A0A"/>
                </a:solidFill>
                <a:effectLst/>
                <a:uLnTx/>
                <a:uFillTx/>
                <a:latin typeface="Aptos" panose="020B0004020202020204" pitchFamily="34" charset="0"/>
                <a:ea typeface="+mn-ea"/>
                <a:cs typeface="+mn-cs"/>
              </a:rPr>
              <a:t>Thinking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A0A0A"/>
                </a:solidFill>
                <a:effectLst/>
                <a:uLnTx/>
                <a:uFillTx/>
                <a:latin typeface="Aptos" panose="020B0004020202020204" pitchFamily="34" charset="0"/>
                <a:ea typeface="+mn-ea"/>
                <a:cs typeface="+mn-cs"/>
              </a:rPr>
              <a:t>The closing defines 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A0A0A"/>
                </a:solidFill>
                <a:effectLst/>
                <a:uLnTx/>
                <a:uFillTx/>
                <a:latin typeface="Aptos" panose="020B0004020202020204" pitchFamily="34" charset="0"/>
                <a:ea typeface="+mn-ea"/>
                <a:cs typeface="+mn-cs"/>
              </a:rPr>
              <a:t>what the audience leaves with.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A0A0A"/>
                </a:solidFill>
                <a:effectLst/>
                <a:uLnTx/>
                <a:uFillTx/>
                <a:latin typeface="Aptos" panose="020B0004020202020204" pitchFamily="34" charset="0"/>
                <a:ea typeface="+mn-ea"/>
                <a:cs typeface="+mn-cs"/>
              </a:rPr>
              <a:t>People rarely remember entire presentations, but they remember:</a:t>
            </a:r>
          </a:p>
          <a:p>
            <a:pPr marL="457200" marR="0" lvl="0" indent="-4572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A0A0A"/>
                </a:solidFill>
                <a:effectLst/>
                <a:uLnTx/>
                <a:uFillTx/>
                <a:latin typeface="Aptos" panose="020B0004020202020204" pitchFamily="34" charset="0"/>
                <a:ea typeface="+mn-ea"/>
                <a:cs typeface="+mn-cs"/>
              </a:rPr>
              <a:t>The final message</a:t>
            </a:r>
          </a:p>
          <a:p>
            <a:pPr marL="457200" marR="0" lvl="0" indent="-4572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A0A0A"/>
                </a:solidFill>
                <a:effectLst/>
                <a:uLnTx/>
                <a:uFillTx/>
                <a:latin typeface="Aptos" panose="020B0004020202020204" pitchFamily="34" charset="0"/>
                <a:ea typeface="+mn-ea"/>
                <a:cs typeface="+mn-cs"/>
              </a:rPr>
              <a:t>The clarity of the conclusion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A0A0A"/>
                </a:solidFill>
                <a:effectLst/>
                <a:uLnTx/>
                <a:uFillTx/>
                <a:latin typeface="Aptos" panose="020B0004020202020204" pitchFamily="34" charset="0"/>
                <a:ea typeface="+mn-ea"/>
                <a:cs typeface="+mn-cs"/>
              </a:rPr>
              <a:t>This section ensures your presentation ends with 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A0A0A"/>
                </a:solidFill>
                <a:effectLst/>
                <a:uLnTx/>
                <a:uFillTx/>
                <a:latin typeface="Aptos" panose="020B0004020202020204" pitchFamily="34" charset="0"/>
                <a:ea typeface="+mn-ea"/>
                <a:cs typeface="+mn-cs"/>
              </a:rPr>
              <a:t>purpose.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A0A0A"/>
                </a:solidFill>
                <a:effectLst/>
                <a:uLnTx/>
                <a:uFillTx/>
                <a:latin typeface="Aptos" panose="020B0004020202020204" pitchFamily="34" charset="0"/>
                <a:ea typeface="+mn-ea"/>
                <a:cs typeface="+mn-cs"/>
              </a:rPr>
              <a:t>“End with intent.”</a:t>
            </a:r>
          </a:p>
        </p:txBody>
      </p:sp>
    </p:spTree>
    <p:extLst>
      <p:ext uri="{BB962C8B-B14F-4D97-AF65-F5344CB8AC3E}">
        <p14:creationId xmlns:p14="http://schemas.microsoft.com/office/powerpoint/2010/main" val="131499462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ey Takeaways">
    <p:bg>
      <p:bgPr>
        <a:solidFill>
          <a:srgbClr val="0A0A0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9BD07D2-9BAE-01CE-8754-AE2FCB3E845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492250" y="2317313"/>
            <a:ext cx="5937669" cy="3474464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>
              <a:spcBef>
                <a:spcPts val="0"/>
              </a:spcBef>
              <a:buFont typeface="Courier New" panose="02070309020205020404" pitchFamily="49" charset="0"/>
              <a:buChar char="o"/>
              <a:defRPr sz="1600" b="0" i="0">
                <a:solidFill>
                  <a:srgbClr val="EBEBEB"/>
                </a:solidFill>
                <a:latin typeface="Aptos" panose="020B0004020202020204" pitchFamily="34" charset="0"/>
              </a:defRPr>
            </a:lvl1pPr>
            <a:lvl2pPr>
              <a:spcBef>
                <a:spcPts val="0"/>
              </a:spcBef>
              <a:buFont typeface="Courier New" panose="02070309020205020404" pitchFamily="49" charset="0"/>
              <a:buChar char="o"/>
              <a:defRPr sz="1600" b="0" i="0">
                <a:solidFill>
                  <a:srgbClr val="EBEBEB"/>
                </a:solidFill>
                <a:latin typeface="Aptos" panose="020B0004020202020204" pitchFamily="34" charset="0"/>
              </a:defRPr>
            </a:lvl2pPr>
            <a:lvl3pPr>
              <a:spcBef>
                <a:spcPts val="0"/>
              </a:spcBef>
              <a:buFont typeface="Courier New" panose="02070309020205020404" pitchFamily="49" charset="0"/>
              <a:buChar char="o"/>
              <a:defRPr sz="1600" b="0" i="0">
                <a:solidFill>
                  <a:srgbClr val="EBEBEB"/>
                </a:solidFill>
                <a:latin typeface="Aptos" panose="020B0004020202020204" pitchFamily="34" charset="0"/>
              </a:defRPr>
            </a:lvl3pPr>
            <a:lvl4pPr>
              <a:spcBef>
                <a:spcPts val="0"/>
              </a:spcBef>
              <a:buFont typeface="Courier New" panose="02070309020205020404" pitchFamily="49" charset="0"/>
              <a:buChar char="o"/>
              <a:defRPr sz="1600" b="0" i="0">
                <a:solidFill>
                  <a:srgbClr val="EBEBEB"/>
                </a:solidFill>
                <a:latin typeface="Aptos" panose="020B0004020202020204" pitchFamily="34" charset="0"/>
              </a:defRPr>
            </a:lvl4pPr>
            <a:lvl5pPr>
              <a:spcBef>
                <a:spcPts val="0"/>
              </a:spcBef>
              <a:buFont typeface="Courier New" panose="02070309020205020404" pitchFamily="49" charset="0"/>
              <a:buChar char="o"/>
              <a:defRPr sz="1600" b="0" i="0">
                <a:solidFill>
                  <a:srgbClr val="EBEBEB"/>
                </a:solidFill>
                <a:latin typeface="Aptos" panose="020B00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EB72E4B-F2F6-CD6F-8FBA-3B8E18F56AC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42913" y="467802"/>
            <a:ext cx="11306173" cy="607422"/>
          </a:xfrm>
          <a:prstGeom prst="rect">
            <a:avLst/>
          </a:prstGeom>
        </p:spPr>
        <p:txBody>
          <a:bodyPr lIns="0" tIns="0" rIns="0" bIns="0" anchor="b">
            <a:noAutofit/>
          </a:bodyPr>
          <a:lstStyle>
            <a:lvl1pPr>
              <a:lnSpc>
                <a:spcPct val="80000"/>
              </a:lnSpc>
              <a:defRPr sz="4400" b="0" i="0" spc="-150" baseline="0">
                <a:solidFill>
                  <a:srgbClr val="EBEBEB"/>
                </a:solidFill>
                <a:latin typeface="Aptos Light" panose="020B0004020202020204" pitchFamily="34" charset="0"/>
              </a:defRPr>
            </a:lvl1pPr>
          </a:lstStyle>
          <a:p>
            <a:r>
              <a:rPr lang="en-US"/>
              <a:t>Click to Add Title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8DD9D2E3-B9F7-62A3-09DD-3A03B4981977}"/>
              </a:ext>
            </a:extLst>
          </p:cNvPr>
          <p:cNvCxnSpPr>
            <a:cxnSpLocks/>
          </p:cNvCxnSpPr>
          <p:nvPr userDrawn="1"/>
        </p:nvCxnSpPr>
        <p:spPr>
          <a:xfrm>
            <a:off x="442913" y="1220526"/>
            <a:ext cx="864362" cy="0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" name="Text Placeholder 3">
            <a:extLst>
              <a:ext uri="{FF2B5EF4-FFF2-40B4-BE49-F238E27FC236}">
                <a16:creationId xmlns:a16="http://schemas.microsoft.com/office/drawing/2014/main" id="{CC3EC4D0-E107-C63E-D627-D954171A9E9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421249" y="4679514"/>
            <a:ext cx="2016775" cy="1112264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spcBef>
                <a:spcPts val="0"/>
              </a:spcBef>
              <a:buFont typeface="Arial" panose="020B0604020202020204" pitchFamily="34" charset="0"/>
              <a:buNone/>
              <a:defRPr sz="1400" b="0" i="0">
                <a:solidFill>
                  <a:srgbClr val="EBEBEB"/>
                </a:solidFill>
                <a:latin typeface="Aptos Light" panose="020B0004020202020204" pitchFamily="34" charset="0"/>
              </a:defRPr>
            </a:lvl1pPr>
            <a:lvl2pPr>
              <a:spcBef>
                <a:spcPts val="0"/>
              </a:spcBef>
              <a:buFont typeface="Arial" panose="020B0604020202020204" pitchFamily="34" charset="0"/>
              <a:buNone/>
              <a:defRPr sz="1400" b="0" i="0">
                <a:solidFill>
                  <a:srgbClr val="EBEBEB"/>
                </a:solidFill>
                <a:latin typeface="Aptos Light" panose="020B0004020202020204" pitchFamily="34" charset="0"/>
              </a:defRPr>
            </a:lvl2pPr>
            <a:lvl3pPr>
              <a:spcBef>
                <a:spcPts val="0"/>
              </a:spcBef>
              <a:buFont typeface="Arial" panose="020B0604020202020204" pitchFamily="34" charset="0"/>
              <a:buNone/>
              <a:defRPr sz="1400" b="0" i="0">
                <a:solidFill>
                  <a:srgbClr val="EBEBEB"/>
                </a:solidFill>
                <a:latin typeface="Aptos Light" panose="020B0004020202020204" pitchFamily="34" charset="0"/>
              </a:defRPr>
            </a:lvl3pPr>
            <a:lvl4pPr>
              <a:spcBef>
                <a:spcPts val="0"/>
              </a:spcBef>
              <a:buFont typeface="Arial" panose="020B0604020202020204" pitchFamily="34" charset="0"/>
              <a:buNone/>
              <a:defRPr sz="1400" b="0" i="0">
                <a:solidFill>
                  <a:srgbClr val="EBEBEB"/>
                </a:solidFill>
                <a:latin typeface="Aptos Light" panose="020B0004020202020204" pitchFamily="34" charset="0"/>
              </a:defRPr>
            </a:lvl4pPr>
            <a:lvl5pPr>
              <a:spcBef>
                <a:spcPts val="0"/>
              </a:spcBef>
              <a:buFont typeface="Arial" panose="020B0604020202020204" pitchFamily="34" charset="0"/>
              <a:buNone/>
              <a:defRPr sz="1400" b="0" i="0">
                <a:solidFill>
                  <a:srgbClr val="EBEBEB"/>
                </a:solidFill>
                <a:latin typeface="Aptos Light" panose="020B00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304CB300-FC3F-ACC6-B660-9DDF069DD907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/>
        </p:blipFill>
        <p:spPr>
          <a:xfrm>
            <a:off x="442913" y="6239375"/>
            <a:ext cx="713830" cy="175712"/>
          </a:xfrm>
          <a:prstGeom prst="rect">
            <a:avLst/>
          </a:prstGeom>
        </p:spPr>
      </p:pic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AA924698-E667-4C22-1FA5-B0F0CFC401FA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8421688" y="2317313"/>
            <a:ext cx="2016125" cy="2014824"/>
          </a:xfrm>
          <a:custGeom>
            <a:avLst/>
            <a:gdLst>
              <a:gd name="csX0" fmla="*/ 0 w 2016125"/>
              <a:gd name="csY0" fmla="*/ 0 h 2014824"/>
              <a:gd name="csX1" fmla="*/ 2016125 w 2016125"/>
              <a:gd name="csY1" fmla="*/ 0 h 2014824"/>
              <a:gd name="csX2" fmla="*/ 2016125 w 2016125"/>
              <a:gd name="csY2" fmla="*/ 1678900 h 2014824"/>
              <a:gd name="csX3" fmla="*/ 1680201 w 2016125"/>
              <a:gd name="csY3" fmla="*/ 2014824 h 2014824"/>
              <a:gd name="csX4" fmla="*/ 0 w 2016125"/>
              <a:gd name="csY4" fmla="*/ 2014824 h 2014824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</a:cxnLst>
            <a:rect l="l" t="t" r="r" b="b"/>
            <a:pathLst>
              <a:path w="2016125" h="2014824">
                <a:moveTo>
                  <a:pt x="0" y="0"/>
                </a:moveTo>
                <a:lnTo>
                  <a:pt x="2016125" y="0"/>
                </a:lnTo>
                <a:lnTo>
                  <a:pt x="2016125" y="1678900"/>
                </a:lnTo>
                <a:lnTo>
                  <a:pt x="1680201" y="2014824"/>
                </a:lnTo>
                <a:lnTo>
                  <a:pt x="0" y="2014824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r>
              <a:rPr lang="en-US"/>
              <a:t>Click icon to add picture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C1EE0FA9-F5BB-AE85-20E8-DC0F29EEC968}"/>
              </a:ext>
            </a:extLst>
          </p:cNvPr>
          <p:cNvSpPr txBox="1">
            <a:spLocks/>
          </p:cNvSpPr>
          <p:nvPr userDrawn="1"/>
        </p:nvSpPr>
        <p:spPr>
          <a:xfrm>
            <a:off x="9335069" y="6618923"/>
            <a:ext cx="2782960" cy="136525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900" kern="1200">
                <a:solidFill>
                  <a:schemeClr val="tx1">
                    <a:tint val="82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800">
                <a:solidFill>
                  <a:srgbClr val="878787"/>
                </a:solidFill>
              </a:rPr>
              <a:t>© </a:t>
            </a:r>
            <a:r>
              <a:rPr lang="en-US" sz="800" err="1">
                <a:solidFill>
                  <a:srgbClr val="878787"/>
                </a:solidFill>
              </a:rPr>
              <a:t>Gurobi</a:t>
            </a:r>
            <a:r>
              <a:rPr lang="en-US" sz="800">
                <a:solidFill>
                  <a:srgbClr val="878787"/>
                </a:solidFill>
              </a:rPr>
              <a:t> Optimization, LLC. All rights reserved. Confidential.</a:t>
            </a:r>
            <a:endParaRPr lang="en-US" sz="800" b="1">
              <a:solidFill>
                <a:srgbClr val="FF1C00"/>
              </a:solidFill>
            </a:endParaRPr>
          </a:p>
        </p:txBody>
      </p:sp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4B7DD091-DCE1-583A-886D-768ACF496BB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42912" y="1507752"/>
            <a:ext cx="7315200" cy="233873"/>
          </a:xfrm>
        </p:spPr>
        <p:txBody>
          <a:bodyPr anchor="t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None/>
              <a:defRPr sz="2000">
                <a:solidFill>
                  <a:srgbClr val="EBEBEB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3" name="Slide Number Placeholder 5">
            <a:extLst>
              <a:ext uri="{FF2B5EF4-FFF2-40B4-BE49-F238E27FC236}">
                <a16:creationId xmlns:a16="http://schemas.microsoft.com/office/drawing/2014/main" id="{5F74016A-C0D1-4E8C-CE13-B0B69E254A1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414927" y="6258969"/>
            <a:ext cx="334159" cy="1365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900">
                <a:solidFill>
                  <a:srgbClr val="FF1C00"/>
                </a:solidFill>
              </a:defRPr>
            </a:lvl1pPr>
          </a:lstStyle>
          <a:p>
            <a:fld id="{42268056-94AC-1E44-9376-27504D8557D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081852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 You">
    <p:bg>
      <p:bgPr>
        <a:solidFill>
          <a:srgbClr val="0A0A0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id="{2B78C4B7-0552-034D-B36A-AC663C429DA8}"/>
              </a:ext>
            </a:extLst>
          </p:cNvPr>
          <p:cNvSpPr txBox="1"/>
          <p:nvPr userDrawn="1"/>
        </p:nvSpPr>
        <p:spPr>
          <a:xfrm>
            <a:off x="442913" y="6125365"/>
            <a:ext cx="1216680" cy="1384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900" b="1" spc="100" baseline="0">
                <a:solidFill>
                  <a:schemeClr val="bg1"/>
                </a:solidFill>
                <a:latin typeface="+mj-lt"/>
              </a:rPr>
              <a:t>WWW.GUROBI.COM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137E4B2-CD13-8026-A1F9-6BFB60AB6AAD}"/>
              </a:ext>
            </a:extLst>
          </p:cNvPr>
          <p:cNvSpPr txBox="1"/>
          <p:nvPr userDrawn="1"/>
        </p:nvSpPr>
        <p:spPr>
          <a:xfrm>
            <a:off x="4337983" y="6124030"/>
            <a:ext cx="1532792" cy="15388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1000" b="0" spc="20" baseline="0">
                <a:solidFill>
                  <a:srgbClr val="006CFF"/>
                </a:solidFill>
                <a:latin typeface="+mj-lt"/>
              </a:rPr>
              <a:t>Behind Every Great Decision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08DCB78A-F3C4-2566-D303-57CFA62050E7}"/>
              </a:ext>
            </a:extLst>
          </p:cNvPr>
          <p:cNvCxnSpPr>
            <a:cxnSpLocks/>
          </p:cNvCxnSpPr>
          <p:nvPr userDrawn="1"/>
        </p:nvCxnSpPr>
        <p:spPr>
          <a:xfrm>
            <a:off x="442913" y="5797826"/>
            <a:ext cx="11306173" cy="0"/>
          </a:xfrm>
          <a:prstGeom prst="line">
            <a:avLst/>
          </a:prstGeom>
          <a:ln w="6350">
            <a:solidFill>
              <a:srgbClr val="EBEBEB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23" name="Graphic 22">
            <a:extLst>
              <a:ext uri="{FF2B5EF4-FFF2-40B4-BE49-F238E27FC236}">
                <a16:creationId xmlns:a16="http://schemas.microsoft.com/office/drawing/2014/main" id="{623F598E-1C85-96A4-E516-DE0A662C65B8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442913" y="632113"/>
            <a:ext cx="1738993" cy="42806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1477064-E6DB-C5AA-E942-F0E126EA4059}"/>
              </a:ext>
            </a:extLst>
          </p:cNvPr>
          <p:cNvSpPr txBox="1"/>
          <p:nvPr userDrawn="1"/>
        </p:nvSpPr>
        <p:spPr>
          <a:xfrm>
            <a:off x="8759485" y="6125365"/>
            <a:ext cx="3023264" cy="1384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just"/>
            <a:r>
              <a:rPr lang="en-US" sz="900">
                <a:solidFill>
                  <a:srgbClr val="878787"/>
                </a:solidFill>
              </a:rPr>
              <a:t>© </a:t>
            </a:r>
            <a:r>
              <a:rPr lang="en-US" sz="900" err="1">
                <a:solidFill>
                  <a:srgbClr val="878787"/>
                </a:solidFill>
              </a:rPr>
              <a:t>Gurobi</a:t>
            </a:r>
            <a:r>
              <a:rPr lang="en-US" sz="900">
                <a:solidFill>
                  <a:srgbClr val="878787"/>
                </a:solidFill>
              </a:rPr>
              <a:t> Optimization, LLC. All rights reserved. Confidential.</a:t>
            </a:r>
            <a:endParaRPr lang="en-US" sz="900" b="1">
              <a:solidFill>
                <a:srgbClr val="FF1C00"/>
              </a:solidFill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B8CE6C19-FCCC-1BF0-9F2C-217CE8A0C4CE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42913" y="3429000"/>
            <a:ext cx="5044613" cy="1545749"/>
          </a:xfrm>
          <a:prstGeom prst="rect">
            <a:avLst/>
          </a:prstGeom>
        </p:spPr>
        <p:txBody>
          <a:bodyPr lIns="0" tIns="0" rIns="0" bIns="0" anchor="b">
            <a:noAutofit/>
          </a:bodyPr>
          <a:lstStyle>
            <a:lvl1pPr algn="l">
              <a:lnSpc>
                <a:spcPct val="80000"/>
              </a:lnSpc>
              <a:defRPr sz="5400" b="0" i="0" spc="-150" baseline="0">
                <a:solidFill>
                  <a:srgbClr val="EBEBEB"/>
                </a:solidFill>
                <a:latin typeface="Aptos Light" panose="020B00040202020202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3" name="Subtitle 2">
            <a:extLst>
              <a:ext uri="{FF2B5EF4-FFF2-40B4-BE49-F238E27FC236}">
                <a16:creationId xmlns:a16="http://schemas.microsoft.com/office/drawing/2014/main" id="{2F39BFD6-5916-9E28-DE1E-BEAC91DD6EBE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442913" y="5101687"/>
            <a:ext cx="5044613" cy="569201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>
              <a:lnSpc>
                <a:spcPct val="100000"/>
              </a:lnSpc>
              <a:buNone/>
              <a:defRPr sz="1800" b="0" i="0">
                <a:solidFill>
                  <a:srgbClr val="EBEBEB"/>
                </a:solidFill>
                <a:latin typeface="Aptos" panose="020B00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336453264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 You-wh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id="{2B78C4B7-0552-034D-B36A-AC663C429DA8}"/>
              </a:ext>
            </a:extLst>
          </p:cNvPr>
          <p:cNvSpPr txBox="1"/>
          <p:nvPr userDrawn="1"/>
        </p:nvSpPr>
        <p:spPr>
          <a:xfrm>
            <a:off x="442913" y="6125365"/>
            <a:ext cx="1216680" cy="1384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900" b="1" spc="100" baseline="0">
                <a:solidFill>
                  <a:srgbClr val="0A0A0A"/>
                </a:solidFill>
                <a:latin typeface="+mj-lt"/>
              </a:rPr>
              <a:t>WWW.GUROBI.COM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137E4B2-CD13-8026-A1F9-6BFB60AB6AAD}"/>
              </a:ext>
            </a:extLst>
          </p:cNvPr>
          <p:cNvSpPr txBox="1"/>
          <p:nvPr userDrawn="1"/>
        </p:nvSpPr>
        <p:spPr>
          <a:xfrm>
            <a:off x="4337983" y="6124030"/>
            <a:ext cx="1532792" cy="15388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1000" b="0" spc="20" baseline="0">
                <a:solidFill>
                  <a:srgbClr val="006CFF"/>
                </a:solidFill>
                <a:latin typeface="+mj-lt"/>
              </a:rPr>
              <a:t>Behind Every Great Decision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08DCB78A-F3C4-2566-D303-57CFA62050E7}"/>
              </a:ext>
            </a:extLst>
          </p:cNvPr>
          <p:cNvCxnSpPr>
            <a:cxnSpLocks/>
          </p:cNvCxnSpPr>
          <p:nvPr userDrawn="1"/>
        </p:nvCxnSpPr>
        <p:spPr>
          <a:xfrm>
            <a:off x="442913" y="5797826"/>
            <a:ext cx="11306173" cy="0"/>
          </a:xfrm>
          <a:prstGeom prst="line">
            <a:avLst/>
          </a:prstGeom>
          <a:ln w="635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23" name="Graphic 22">
            <a:extLst>
              <a:ext uri="{FF2B5EF4-FFF2-40B4-BE49-F238E27FC236}">
                <a16:creationId xmlns:a16="http://schemas.microsoft.com/office/drawing/2014/main" id="{623F598E-1C85-96A4-E516-DE0A662C65B8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/>
        </p:blipFill>
        <p:spPr>
          <a:xfrm>
            <a:off x="442913" y="632113"/>
            <a:ext cx="1738993" cy="428059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1477064-E6DB-C5AA-E942-F0E126EA4059}"/>
              </a:ext>
            </a:extLst>
          </p:cNvPr>
          <p:cNvSpPr txBox="1"/>
          <p:nvPr userDrawn="1"/>
        </p:nvSpPr>
        <p:spPr>
          <a:xfrm>
            <a:off x="8759485" y="6125365"/>
            <a:ext cx="3023264" cy="1384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just"/>
            <a:r>
              <a:rPr lang="en-US" sz="900">
                <a:solidFill>
                  <a:srgbClr val="878787"/>
                </a:solidFill>
              </a:rPr>
              <a:t>© </a:t>
            </a:r>
            <a:r>
              <a:rPr lang="en-US" sz="900" err="1">
                <a:solidFill>
                  <a:srgbClr val="878787"/>
                </a:solidFill>
              </a:rPr>
              <a:t>Gurobi</a:t>
            </a:r>
            <a:r>
              <a:rPr lang="en-US" sz="900">
                <a:solidFill>
                  <a:srgbClr val="878787"/>
                </a:solidFill>
              </a:rPr>
              <a:t> Optimization, LLC. All rights reserved. Confidential.</a:t>
            </a:r>
            <a:endParaRPr lang="en-US" sz="900" b="1">
              <a:solidFill>
                <a:srgbClr val="FF1C00"/>
              </a:solidFill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B8CE6C19-FCCC-1BF0-9F2C-217CE8A0C4CE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42913" y="3429000"/>
            <a:ext cx="5044613" cy="1545749"/>
          </a:xfrm>
          <a:prstGeom prst="rect">
            <a:avLst/>
          </a:prstGeom>
        </p:spPr>
        <p:txBody>
          <a:bodyPr lIns="0" tIns="0" rIns="0" bIns="0" anchor="b">
            <a:noAutofit/>
          </a:bodyPr>
          <a:lstStyle>
            <a:lvl1pPr algn="l">
              <a:lnSpc>
                <a:spcPct val="80000"/>
              </a:lnSpc>
              <a:defRPr sz="5400" b="0" i="0" spc="-150" baseline="0">
                <a:solidFill>
                  <a:srgbClr val="0A0A0A"/>
                </a:solidFill>
                <a:latin typeface="Aptos Light" panose="020B00040202020202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3" name="Subtitle 2">
            <a:extLst>
              <a:ext uri="{FF2B5EF4-FFF2-40B4-BE49-F238E27FC236}">
                <a16:creationId xmlns:a16="http://schemas.microsoft.com/office/drawing/2014/main" id="{2F39BFD6-5916-9E28-DE1E-BEAC91DD6EBE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442913" y="5101687"/>
            <a:ext cx="5044613" cy="569201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>
              <a:lnSpc>
                <a:spcPct val="100000"/>
              </a:lnSpc>
              <a:buNone/>
              <a:defRPr sz="1800" b="0" i="0">
                <a:solidFill>
                  <a:srgbClr val="0A0A0A"/>
                </a:solidFill>
                <a:latin typeface="Aptos" panose="020B00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471967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ype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1E14CDC0-838A-23D9-042F-AA6D59EF7052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10ECD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0" rtlCol="0" anchor="ctr"/>
          <a:lstStyle/>
          <a:p>
            <a:pPr algn="l">
              <a:spcAft>
                <a:spcPts val="1200"/>
              </a:spcAft>
            </a:pPr>
            <a:r>
              <a:rPr lang="en-US" sz="9600" b="1" i="0">
                <a:solidFill>
                  <a:srgbClr val="0A0A0A"/>
                </a:solidFill>
                <a:latin typeface="Aptos" panose="020B0004020202020204" pitchFamily="34" charset="0"/>
              </a:rPr>
              <a:t>EMPTY</a:t>
            </a:r>
            <a:endParaRPr lang="en-US" sz="6600" b="0" i="0">
              <a:solidFill>
                <a:srgbClr val="0A0A0A"/>
              </a:solidFill>
              <a:latin typeface="Aptos" panose="020B00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09730636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0860526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ck">
    <p:bg>
      <p:bgPr>
        <a:solidFill>
          <a:srgbClr val="0A0A0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546797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Cover-wh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844006-94FB-D241-33F5-612A82B7811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42913" y="1803114"/>
            <a:ext cx="5044613" cy="3251741"/>
          </a:xfrm>
        </p:spPr>
        <p:txBody>
          <a:bodyPr lIns="0" tIns="0" rIns="0" bIns="0" anchor="b">
            <a:noAutofit/>
          </a:bodyPr>
          <a:lstStyle>
            <a:lvl1pPr algn="l">
              <a:lnSpc>
                <a:spcPct val="80000"/>
              </a:lnSpc>
              <a:defRPr sz="5400" b="0" i="0" spc="-150" baseline="0">
                <a:solidFill>
                  <a:srgbClr val="0A0A0A"/>
                </a:solidFill>
                <a:latin typeface="Aptos Light" panose="020B00040202020202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BD48362-FD40-7CD6-E0DD-AE5931354D92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442913" y="5101687"/>
            <a:ext cx="5044613" cy="569201"/>
          </a:xfrm>
        </p:spPr>
        <p:txBody>
          <a:bodyPr lIns="0" tIns="0" rIns="0" bIns="0">
            <a:noAutofit/>
          </a:bodyPr>
          <a:lstStyle>
            <a:lvl1pPr marL="0" indent="0" algn="l">
              <a:lnSpc>
                <a:spcPct val="100000"/>
              </a:lnSpc>
              <a:buNone/>
              <a:defRPr sz="1800" b="0" i="0">
                <a:solidFill>
                  <a:srgbClr val="0A0A0A"/>
                </a:solidFill>
                <a:latin typeface="Aptos" panose="020B00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B78C4B7-0552-034D-B36A-AC663C429DA8}"/>
              </a:ext>
            </a:extLst>
          </p:cNvPr>
          <p:cNvSpPr txBox="1"/>
          <p:nvPr userDrawn="1"/>
        </p:nvSpPr>
        <p:spPr>
          <a:xfrm>
            <a:off x="442913" y="6125365"/>
            <a:ext cx="1216680" cy="1384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900" b="1" spc="100" baseline="0">
                <a:solidFill>
                  <a:srgbClr val="0A0A0A"/>
                </a:solidFill>
                <a:latin typeface="+mj-lt"/>
              </a:rPr>
              <a:t>WWW.GUROBI.COM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137E4B2-CD13-8026-A1F9-6BFB60AB6AAD}"/>
              </a:ext>
            </a:extLst>
          </p:cNvPr>
          <p:cNvSpPr txBox="1"/>
          <p:nvPr userDrawn="1"/>
        </p:nvSpPr>
        <p:spPr>
          <a:xfrm>
            <a:off x="4103814" y="6125365"/>
            <a:ext cx="1383712" cy="1384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r"/>
            <a:r>
              <a:rPr lang="en-US" sz="900" b="0" spc="20" baseline="0">
                <a:solidFill>
                  <a:srgbClr val="006CFF"/>
                </a:solidFill>
                <a:latin typeface="+mj-lt"/>
              </a:rPr>
              <a:t>Behind Every Great Decision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08DCB78A-F3C4-2566-D303-57CFA62050E7}"/>
              </a:ext>
            </a:extLst>
          </p:cNvPr>
          <p:cNvCxnSpPr>
            <a:cxnSpLocks/>
          </p:cNvCxnSpPr>
          <p:nvPr userDrawn="1"/>
        </p:nvCxnSpPr>
        <p:spPr>
          <a:xfrm>
            <a:off x="442913" y="5797826"/>
            <a:ext cx="5044613" cy="0"/>
          </a:xfrm>
          <a:prstGeom prst="line">
            <a:avLst/>
          </a:prstGeom>
          <a:ln w="635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23" name="Graphic 22">
            <a:extLst>
              <a:ext uri="{FF2B5EF4-FFF2-40B4-BE49-F238E27FC236}">
                <a16:creationId xmlns:a16="http://schemas.microsoft.com/office/drawing/2014/main" id="{623F598E-1C85-96A4-E516-DE0A662C65B8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/>
        </p:blipFill>
        <p:spPr>
          <a:xfrm>
            <a:off x="442913" y="632113"/>
            <a:ext cx="1738993" cy="428059"/>
          </a:xfrm>
          <a:prstGeom prst="rect">
            <a:avLst/>
          </a:prstGeom>
        </p:spPr>
      </p:pic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6C36F6FD-2760-8E37-814B-5BA863BCB037}"/>
              </a:ext>
            </a:extLst>
          </p:cNvPr>
          <p:cNvSpPr>
            <a:spLocks noGrp="1"/>
          </p:cNvSpPr>
          <p:nvPr>
            <p:ph type="pic" sz="quarter" idx="24"/>
          </p:nvPr>
        </p:nvSpPr>
        <p:spPr>
          <a:xfrm>
            <a:off x="6224586" y="0"/>
            <a:ext cx="5524500" cy="6415088"/>
          </a:xfrm>
          <a:custGeom>
            <a:avLst/>
            <a:gdLst>
              <a:gd name="csX0" fmla="*/ 0 w 5524500"/>
              <a:gd name="csY0" fmla="*/ 0 h 6415088"/>
              <a:gd name="csX1" fmla="*/ 5524500 w 5524500"/>
              <a:gd name="csY1" fmla="*/ 0 h 6415088"/>
              <a:gd name="csX2" fmla="*/ 5524500 w 5524500"/>
              <a:gd name="csY2" fmla="*/ 4994530 h 6415088"/>
              <a:gd name="csX3" fmla="*/ 5522612 w 5524500"/>
              <a:gd name="csY3" fmla="*/ 4994530 h 6415088"/>
              <a:gd name="csX4" fmla="*/ 5522612 w 5524500"/>
              <a:gd name="csY4" fmla="*/ 5976187 h 6415088"/>
              <a:gd name="csX5" fmla="*/ 5083711 w 5524500"/>
              <a:gd name="csY5" fmla="*/ 6415088 h 6415088"/>
              <a:gd name="csX6" fmla="*/ 2889258 w 5524500"/>
              <a:gd name="csY6" fmla="*/ 6415088 h 6415088"/>
              <a:gd name="csX7" fmla="*/ 2889258 w 5524500"/>
              <a:gd name="csY7" fmla="*/ 6411680 h 6415088"/>
              <a:gd name="csX8" fmla="*/ 0 w 5524500"/>
              <a:gd name="csY8" fmla="*/ 6411680 h 6415088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</a:cxnLst>
            <a:rect l="l" t="t" r="r" b="b"/>
            <a:pathLst>
              <a:path w="5524500" h="6415088">
                <a:moveTo>
                  <a:pt x="0" y="0"/>
                </a:moveTo>
                <a:lnTo>
                  <a:pt x="5524500" y="0"/>
                </a:lnTo>
                <a:lnTo>
                  <a:pt x="5524500" y="4994530"/>
                </a:lnTo>
                <a:lnTo>
                  <a:pt x="5522612" y="4994530"/>
                </a:lnTo>
                <a:lnTo>
                  <a:pt x="5522612" y="5976187"/>
                </a:lnTo>
                <a:lnTo>
                  <a:pt x="5083711" y="6415088"/>
                </a:lnTo>
                <a:lnTo>
                  <a:pt x="2889258" y="6415088"/>
                </a:lnTo>
                <a:lnTo>
                  <a:pt x="2889258" y="6411680"/>
                </a:lnTo>
                <a:lnTo>
                  <a:pt x="0" y="641168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r>
              <a:rPr lang="en-US"/>
              <a:t>Click icon to add picture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40A8BD7C-1330-57BE-8C42-A29026251260}"/>
              </a:ext>
            </a:extLst>
          </p:cNvPr>
          <p:cNvSpPr txBox="1">
            <a:spLocks/>
          </p:cNvSpPr>
          <p:nvPr userDrawn="1"/>
        </p:nvSpPr>
        <p:spPr>
          <a:xfrm>
            <a:off x="442913" y="6285636"/>
            <a:ext cx="2782960" cy="136525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en-US"/>
            </a:defPPr>
            <a:lvl1pPr marL="0" algn="r" defTabSz="457200" rtl="0" eaLnBrk="1" latinLnBrk="0" hangingPunct="1">
              <a:defRPr sz="900" kern="1200">
                <a:solidFill>
                  <a:schemeClr val="tx1">
                    <a:tint val="82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800">
                <a:solidFill>
                  <a:srgbClr val="0A0A0A"/>
                </a:solidFill>
              </a:rPr>
              <a:t>© </a:t>
            </a:r>
            <a:r>
              <a:rPr lang="en-US" sz="800" err="1">
                <a:solidFill>
                  <a:srgbClr val="0A0A0A"/>
                </a:solidFill>
              </a:rPr>
              <a:t>Gurobi</a:t>
            </a:r>
            <a:r>
              <a:rPr lang="en-US" sz="800">
                <a:solidFill>
                  <a:srgbClr val="0A0A0A"/>
                </a:solidFill>
              </a:rPr>
              <a:t> Optimization, LLC. All rights reserved. Confidential.</a:t>
            </a:r>
            <a:endParaRPr lang="en-US" sz="800" b="1">
              <a:solidFill>
                <a:srgbClr val="0A0A0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1989290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eutral">
    <p:bg>
      <p:bgPr>
        <a:solidFill>
          <a:srgbClr val="EBEBE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467500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r-wh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844006-94FB-D241-33F5-612A82B7811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42913" y="1060173"/>
            <a:ext cx="5239430" cy="2494685"/>
          </a:xfrm>
        </p:spPr>
        <p:txBody>
          <a:bodyPr lIns="0" tIns="0" rIns="0" bIns="0" anchor="b">
            <a:noAutofit/>
          </a:bodyPr>
          <a:lstStyle>
            <a:lvl1pPr algn="l">
              <a:lnSpc>
                <a:spcPct val="80000"/>
              </a:lnSpc>
              <a:defRPr sz="4400" b="0" i="0" spc="-150" baseline="0">
                <a:solidFill>
                  <a:srgbClr val="0A0A0A"/>
                </a:solidFill>
                <a:latin typeface="Aptos Light" panose="020B00040202020202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BD48362-FD40-7CD6-E0DD-AE5931354D92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442913" y="3978032"/>
            <a:ext cx="5239430" cy="953559"/>
          </a:xfrm>
        </p:spPr>
        <p:txBody>
          <a:bodyPr lIns="0" tIns="0" rIns="0" bIns="0">
            <a:noAutofit/>
          </a:bodyPr>
          <a:lstStyle>
            <a:lvl1pPr marL="0" indent="0" algn="l">
              <a:lnSpc>
                <a:spcPct val="100000"/>
              </a:lnSpc>
              <a:buNone/>
              <a:defRPr sz="1800" b="0" i="0" spc="-50" baseline="0">
                <a:solidFill>
                  <a:srgbClr val="0A0A0A"/>
                </a:solidFill>
                <a:latin typeface="Aptos Light" panose="020B00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08DCB78A-F3C4-2566-D303-57CFA62050E7}"/>
              </a:ext>
            </a:extLst>
          </p:cNvPr>
          <p:cNvCxnSpPr>
            <a:cxnSpLocks/>
          </p:cNvCxnSpPr>
          <p:nvPr userDrawn="1"/>
        </p:nvCxnSpPr>
        <p:spPr>
          <a:xfrm>
            <a:off x="442913" y="3712172"/>
            <a:ext cx="780837" cy="0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8FD07F42-04A5-F8E4-AF78-F3D031FFE300}"/>
              </a:ext>
            </a:extLst>
          </p:cNvPr>
          <p:cNvSpPr>
            <a:spLocks noGrp="1"/>
          </p:cNvSpPr>
          <p:nvPr>
            <p:ph type="pic" sz="quarter" idx="24"/>
          </p:nvPr>
        </p:nvSpPr>
        <p:spPr>
          <a:xfrm>
            <a:off x="6224586" y="0"/>
            <a:ext cx="5524500" cy="6415088"/>
          </a:xfrm>
          <a:custGeom>
            <a:avLst/>
            <a:gdLst>
              <a:gd name="csX0" fmla="*/ 0 w 5524500"/>
              <a:gd name="csY0" fmla="*/ 0 h 6415088"/>
              <a:gd name="csX1" fmla="*/ 5524500 w 5524500"/>
              <a:gd name="csY1" fmla="*/ 0 h 6415088"/>
              <a:gd name="csX2" fmla="*/ 5524500 w 5524500"/>
              <a:gd name="csY2" fmla="*/ 4994530 h 6415088"/>
              <a:gd name="csX3" fmla="*/ 5522612 w 5524500"/>
              <a:gd name="csY3" fmla="*/ 4994530 h 6415088"/>
              <a:gd name="csX4" fmla="*/ 5522612 w 5524500"/>
              <a:gd name="csY4" fmla="*/ 5976187 h 6415088"/>
              <a:gd name="csX5" fmla="*/ 5083711 w 5524500"/>
              <a:gd name="csY5" fmla="*/ 6415088 h 6415088"/>
              <a:gd name="csX6" fmla="*/ 2889258 w 5524500"/>
              <a:gd name="csY6" fmla="*/ 6415088 h 6415088"/>
              <a:gd name="csX7" fmla="*/ 2889258 w 5524500"/>
              <a:gd name="csY7" fmla="*/ 6411680 h 6415088"/>
              <a:gd name="csX8" fmla="*/ 0 w 5524500"/>
              <a:gd name="csY8" fmla="*/ 6411680 h 6415088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</a:cxnLst>
            <a:rect l="l" t="t" r="r" b="b"/>
            <a:pathLst>
              <a:path w="5524500" h="6415088">
                <a:moveTo>
                  <a:pt x="0" y="0"/>
                </a:moveTo>
                <a:lnTo>
                  <a:pt x="5524500" y="0"/>
                </a:lnTo>
                <a:lnTo>
                  <a:pt x="5524500" y="4994530"/>
                </a:lnTo>
                <a:lnTo>
                  <a:pt x="5522612" y="4994530"/>
                </a:lnTo>
                <a:lnTo>
                  <a:pt x="5522612" y="5976187"/>
                </a:lnTo>
                <a:lnTo>
                  <a:pt x="5083711" y="6415088"/>
                </a:lnTo>
                <a:lnTo>
                  <a:pt x="2889258" y="6415088"/>
                </a:lnTo>
                <a:lnTo>
                  <a:pt x="2889258" y="6411680"/>
                </a:lnTo>
                <a:lnTo>
                  <a:pt x="0" y="641168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r>
              <a:rPr lang="en-US"/>
              <a:t>Click icon to add picture</a:t>
            </a:r>
          </a:p>
        </p:txBody>
      </p:sp>
      <p:sp>
        <p:nvSpPr>
          <p:cNvPr id="15" name="Slide Number Placeholder 5">
            <a:extLst>
              <a:ext uri="{FF2B5EF4-FFF2-40B4-BE49-F238E27FC236}">
                <a16:creationId xmlns:a16="http://schemas.microsoft.com/office/drawing/2014/main" id="{1D17FCA8-14B8-1D58-7D5D-B09F47B437A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508658" y="6258969"/>
            <a:ext cx="240428" cy="1365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900" b="1" i="0">
                <a:solidFill>
                  <a:srgbClr val="FF1C00"/>
                </a:solidFill>
                <a:latin typeface="Aptos" panose="020B0004020202020204" pitchFamily="34" charset="0"/>
              </a:defRPr>
            </a:lvl1pPr>
          </a:lstStyle>
          <a:p>
            <a:fld id="{42268056-94AC-1E44-9376-27504D8557DE}" type="slidenum">
              <a:rPr lang="en-US" smtClean="0"/>
              <a:pPr/>
              <a:t>‹#›</a:t>
            </a:fld>
            <a:endParaRPr lang="en-US" b="1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12B0266B-6CD7-8895-D12D-BE3296B42BD8}"/>
              </a:ext>
            </a:extLst>
          </p:cNvPr>
          <p:cNvSpPr txBox="1">
            <a:spLocks/>
          </p:cNvSpPr>
          <p:nvPr userDrawn="1"/>
        </p:nvSpPr>
        <p:spPr>
          <a:xfrm>
            <a:off x="9335069" y="6618923"/>
            <a:ext cx="2782960" cy="136525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en-US"/>
            </a:defPPr>
            <a:lvl1pPr marL="0" algn="r" defTabSz="457200" rtl="0" eaLnBrk="1" latinLnBrk="0" hangingPunct="1">
              <a:defRPr sz="900" kern="1200">
                <a:solidFill>
                  <a:schemeClr val="tx1">
                    <a:tint val="82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800">
                <a:solidFill>
                  <a:srgbClr val="878787"/>
                </a:solidFill>
              </a:rPr>
              <a:t>© </a:t>
            </a:r>
            <a:r>
              <a:rPr lang="en-US" sz="800" err="1">
                <a:solidFill>
                  <a:srgbClr val="878787"/>
                </a:solidFill>
              </a:rPr>
              <a:t>Gurobi</a:t>
            </a:r>
            <a:r>
              <a:rPr lang="en-US" sz="800">
                <a:solidFill>
                  <a:srgbClr val="878787"/>
                </a:solidFill>
              </a:rPr>
              <a:t> Optimization, LLC. All rights reserved. Confidential.</a:t>
            </a:r>
            <a:endParaRPr lang="en-US" sz="800" b="1">
              <a:solidFill>
                <a:srgbClr val="FF1C00"/>
              </a:solidFill>
            </a:endParaRP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716B3042-0CF1-513A-BB8D-DCB6C6F0D884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/>
        </p:blipFill>
        <p:spPr>
          <a:xfrm>
            <a:off x="442913" y="6239375"/>
            <a:ext cx="713830" cy="1757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81846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(Short)">
    <p:bg>
      <p:bgPr>
        <a:solidFill>
          <a:srgbClr val="0A0A0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DCBFD896-D1EF-5280-F476-366A991256C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42913" y="467802"/>
            <a:ext cx="4885944" cy="607422"/>
          </a:xfrm>
        </p:spPr>
        <p:txBody>
          <a:bodyPr lIns="0" tIns="0" rIns="0" bIns="0" anchor="b">
            <a:noAutofit/>
          </a:bodyPr>
          <a:lstStyle>
            <a:lvl1pPr>
              <a:lnSpc>
                <a:spcPct val="80000"/>
              </a:lnSpc>
              <a:defRPr sz="4400" b="0" i="0">
                <a:solidFill>
                  <a:srgbClr val="EBEBEB"/>
                </a:solidFill>
                <a:latin typeface="Aptos Light" panose="020B0004020202020204" pitchFamily="34" charset="0"/>
              </a:defRPr>
            </a:lvl1pPr>
          </a:lstStyle>
          <a:p>
            <a:r>
              <a:rPr lang="en-US"/>
              <a:t>Click to Add Title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FC5C566E-652A-8BBC-151E-F03E8DADF592}"/>
              </a:ext>
            </a:extLst>
          </p:cNvPr>
          <p:cNvCxnSpPr>
            <a:cxnSpLocks/>
          </p:cNvCxnSpPr>
          <p:nvPr userDrawn="1"/>
        </p:nvCxnSpPr>
        <p:spPr>
          <a:xfrm>
            <a:off x="442913" y="1220526"/>
            <a:ext cx="864362" cy="0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8574D7C-2F0D-2B42-99EE-734400304330}"/>
              </a:ext>
            </a:extLst>
          </p:cNvPr>
          <p:cNvSpPr>
            <a:spLocks noGrp="1"/>
          </p:cNvSpPr>
          <p:nvPr>
            <p:ph type="pic" sz="quarter" idx="24"/>
          </p:nvPr>
        </p:nvSpPr>
        <p:spPr>
          <a:xfrm>
            <a:off x="6224586" y="0"/>
            <a:ext cx="5524500" cy="6415088"/>
          </a:xfrm>
          <a:custGeom>
            <a:avLst/>
            <a:gdLst>
              <a:gd name="csX0" fmla="*/ 0 w 5524500"/>
              <a:gd name="csY0" fmla="*/ 0 h 6415088"/>
              <a:gd name="csX1" fmla="*/ 5524500 w 5524500"/>
              <a:gd name="csY1" fmla="*/ 0 h 6415088"/>
              <a:gd name="csX2" fmla="*/ 5524500 w 5524500"/>
              <a:gd name="csY2" fmla="*/ 4994530 h 6415088"/>
              <a:gd name="csX3" fmla="*/ 5522612 w 5524500"/>
              <a:gd name="csY3" fmla="*/ 4994530 h 6415088"/>
              <a:gd name="csX4" fmla="*/ 5522612 w 5524500"/>
              <a:gd name="csY4" fmla="*/ 5976187 h 6415088"/>
              <a:gd name="csX5" fmla="*/ 5083711 w 5524500"/>
              <a:gd name="csY5" fmla="*/ 6415088 h 6415088"/>
              <a:gd name="csX6" fmla="*/ 2889258 w 5524500"/>
              <a:gd name="csY6" fmla="*/ 6415088 h 6415088"/>
              <a:gd name="csX7" fmla="*/ 2889258 w 5524500"/>
              <a:gd name="csY7" fmla="*/ 6411680 h 6415088"/>
              <a:gd name="csX8" fmla="*/ 0 w 5524500"/>
              <a:gd name="csY8" fmla="*/ 6411680 h 6415088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</a:cxnLst>
            <a:rect l="l" t="t" r="r" b="b"/>
            <a:pathLst>
              <a:path w="5524500" h="6415088">
                <a:moveTo>
                  <a:pt x="0" y="0"/>
                </a:moveTo>
                <a:lnTo>
                  <a:pt x="5524500" y="0"/>
                </a:lnTo>
                <a:lnTo>
                  <a:pt x="5524500" y="4994530"/>
                </a:lnTo>
                <a:lnTo>
                  <a:pt x="5522612" y="4994530"/>
                </a:lnTo>
                <a:lnTo>
                  <a:pt x="5522612" y="5976187"/>
                </a:lnTo>
                <a:lnTo>
                  <a:pt x="5083711" y="6415088"/>
                </a:lnTo>
                <a:lnTo>
                  <a:pt x="2889258" y="6415088"/>
                </a:lnTo>
                <a:lnTo>
                  <a:pt x="2889258" y="6411680"/>
                </a:lnTo>
                <a:lnTo>
                  <a:pt x="0" y="641168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r>
              <a:rPr lang="en-US"/>
              <a:t>Click icon to add picture</a:t>
            </a:r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AA8F2BD4-42CA-98D5-C6A3-57739C85BE7D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/>
        </p:blipFill>
        <p:spPr>
          <a:xfrm>
            <a:off x="442913" y="6239375"/>
            <a:ext cx="713830" cy="175712"/>
          </a:xfrm>
          <a:prstGeom prst="rect">
            <a:avLst/>
          </a:prstGeom>
        </p:spPr>
      </p:pic>
      <p:sp>
        <p:nvSpPr>
          <p:cNvPr id="2" name="Slide Number Placeholder 5">
            <a:extLst>
              <a:ext uri="{FF2B5EF4-FFF2-40B4-BE49-F238E27FC236}">
                <a16:creationId xmlns:a16="http://schemas.microsoft.com/office/drawing/2014/main" id="{89B691F9-A020-BCDB-9A4D-3F953C4348E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485266" y="6258969"/>
            <a:ext cx="263820" cy="1365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900" b="1" i="0">
                <a:solidFill>
                  <a:srgbClr val="FF1C00"/>
                </a:solidFill>
                <a:latin typeface="Aptos" panose="020B0004020202020204" pitchFamily="34" charset="0"/>
              </a:defRPr>
            </a:lvl1pPr>
          </a:lstStyle>
          <a:p>
            <a:fld id="{42268056-94AC-1E44-9376-27504D8557DE}" type="slidenum">
              <a:rPr lang="en-US" smtClean="0"/>
              <a:pPr/>
              <a:t>‹#›</a:t>
            </a:fld>
            <a:endParaRPr lang="en-US" b="1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CB4F23FE-7659-4CCC-4A91-B1E555577384}"/>
              </a:ext>
            </a:extLst>
          </p:cNvPr>
          <p:cNvSpPr txBox="1">
            <a:spLocks/>
          </p:cNvSpPr>
          <p:nvPr userDrawn="1"/>
        </p:nvSpPr>
        <p:spPr>
          <a:xfrm>
            <a:off x="9335069" y="6618923"/>
            <a:ext cx="2782960" cy="136525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en-US"/>
            </a:defPPr>
            <a:lvl1pPr marL="0" algn="r" defTabSz="457200" rtl="0" eaLnBrk="1" latinLnBrk="0" hangingPunct="1">
              <a:defRPr sz="900" kern="1200">
                <a:solidFill>
                  <a:schemeClr val="tx1">
                    <a:tint val="82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800">
                <a:solidFill>
                  <a:srgbClr val="878787"/>
                </a:solidFill>
              </a:rPr>
              <a:t>© </a:t>
            </a:r>
            <a:r>
              <a:rPr lang="en-US" sz="800" err="1">
                <a:solidFill>
                  <a:srgbClr val="878787"/>
                </a:solidFill>
              </a:rPr>
              <a:t>Gurobi</a:t>
            </a:r>
            <a:r>
              <a:rPr lang="en-US" sz="800">
                <a:solidFill>
                  <a:srgbClr val="878787"/>
                </a:solidFill>
              </a:rPr>
              <a:t> Optimization, LLC. All rights reserved. Confidential.</a:t>
            </a:r>
            <a:endParaRPr lang="en-US" sz="800" b="1">
              <a:solidFill>
                <a:srgbClr val="FF1C00"/>
              </a:solidFill>
            </a:endParaRPr>
          </a:p>
        </p:txBody>
      </p:sp>
      <p:sp>
        <p:nvSpPr>
          <p:cNvPr id="5" name="Text Placeholder 9">
            <a:extLst>
              <a:ext uri="{FF2B5EF4-FFF2-40B4-BE49-F238E27FC236}">
                <a16:creationId xmlns:a16="http://schemas.microsoft.com/office/drawing/2014/main" id="{AA15F79F-CDBE-C165-1B25-357C8789A5AA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1210056" y="1839626"/>
            <a:ext cx="4396957" cy="607422"/>
          </a:xfrm>
        </p:spPr>
        <p:txBody>
          <a:bodyPr anchor="ctr">
            <a:noAutofit/>
          </a:bodyPr>
          <a:lstStyle>
            <a:lvl1pPr marL="0" indent="0">
              <a:buNone/>
              <a:defRPr sz="2800" b="0" i="0">
                <a:solidFill>
                  <a:srgbClr val="EBEBEB"/>
                </a:solidFill>
                <a:latin typeface="Aptos" panose="020B0004020202020204" pitchFamily="34" charset="0"/>
              </a:defRPr>
            </a:lvl1pPr>
            <a:lvl2pPr>
              <a:buFont typeface="Arial" panose="020B0604020202020204" pitchFamily="34" charset="0"/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Insert an agenda item</a:t>
            </a:r>
          </a:p>
        </p:txBody>
      </p:sp>
      <p:sp>
        <p:nvSpPr>
          <p:cNvPr id="6" name="Text Placeholder 18">
            <a:extLst>
              <a:ext uri="{FF2B5EF4-FFF2-40B4-BE49-F238E27FC236}">
                <a16:creationId xmlns:a16="http://schemas.microsoft.com/office/drawing/2014/main" id="{CEA4B958-A055-8E47-DFEF-D9BF23AFAC85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442913" y="1839625"/>
            <a:ext cx="611154" cy="607413"/>
          </a:xfrm>
        </p:spPr>
        <p:txBody>
          <a:bodyPr anchor="ctr">
            <a:noAutofit/>
          </a:bodyPr>
          <a:lstStyle>
            <a:lvl1pPr algn="r">
              <a:buNone/>
              <a:defRPr sz="3200">
                <a:solidFill>
                  <a:srgbClr val="FF1C00"/>
                </a:solidFill>
              </a:defRPr>
            </a:lvl1pPr>
          </a:lstStyle>
          <a:p>
            <a:pPr lvl="0"/>
            <a:r>
              <a:rPr lang="en-US"/>
              <a:t>01</a:t>
            </a:r>
          </a:p>
        </p:txBody>
      </p:sp>
      <p:sp>
        <p:nvSpPr>
          <p:cNvPr id="9" name="Text Placeholder 9">
            <a:extLst>
              <a:ext uri="{FF2B5EF4-FFF2-40B4-BE49-F238E27FC236}">
                <a16:creationId xmlns:a16="http://schemas.microsoft.com/office/drawing/2014/main" id="{CD6F68CA-5169-C528-A327-3A7DB59F9006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1210056" y="2903101"/>
            <a:ext cx="4396957" cy="607422"/>
          </a:xfrm>
        </p:spPr>
        <p:txBody>
          <a:bodyPr anchor="ctr">
            <a:noAutofit/>
          </a:bodyPr>
          <a:lstStyle>
            <a:lvl1pPr marL="0" indent="0">
              <a:buNone/>
              <a:defRPr sz="2800" b="0" i="0">
                <a:solidFill>
                  <a:srgbClr val="EBEBEB"/>
                </a:solidFill>
                <a:latin typeface="Aptos" panose="020B0004020202020204" pitchFamily="34" charset="0"/>
              </a:defRPr>
            </a:lvl1pPr>
            <a:lvl2pPr>
              <a:buFont typeface="Arial" panose="020B0604020202020204" pitchFamily="34" charset="0"/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Insert an agenda item</a:t>
            </a:r>
          </a:p>
        </p:txBody>
      </p:sp>
      <p:sp>
        <p:nvSpPr>
          <p:cNvPr id="10" name="Text Placeholder 18">
            <a:extLst>
              <a:ext uri="{FF2B5EF4-FFF2-40B4-BE49-F238E27FC236}">
                <a16:creationId xmlns:a16="http://schemas.microsoft.com/office/drawing/2014/main" id="{93AD05AA-E175-869D-D2CE-7959ED42752A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442913" y="2903104"/>
            <a:ext cx="611154" cy="607413"/>
          </a:xfrm>
        </p:spPr>
        <p:txBody>
          <a:bodyPr anchor="ctr">
            <a:noAutofit/>
          </a:bodyPr>
          <a:lstStyle>
            <a:lvl1pPr algn="r">
              <a:buNone/>
              <a:defRPr sz="3200">
                <a:solidFill>
                  <a:srgbClr val="FF1C00"/>
                </a:solidFill>
              </a:defRPr>
            </a:lvl1pPr>
          </a:lstStyle>
          <a:p>
            <a:pPr lvl="0"/>
            <a:r>
              <a:rPr lang="en-US"/>
              <a:t>01</a:t>
            </a:r>
          </a:p>
        </p:txBody>
      </p:sp>
      <p:sp>
        <p:nvSpPr>
          <p:cNvPr id="11" name="Text Placeholder 9">
            <a:extLst>
              <a:ext uri="{FF2B5EF4-FFF2-40B4-BE49-F238E27FC236}">
                <a16:creationId xmlns:a16="http://schemas.microsoft.com/office/drawing/2014/main" id="{F1B075F8-E8A8-BB56-1ADB-E5195B47D67C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1210056" y="3966576"/>
            <a:ext cx="4396957" cy="607422"/>
          </a:xfrm>
        </p:spPr>
        <p:txBody>
          <a:bodyPr anchor="ctr">
            <a:noAutofit/>
          </a:bodyPr>
          <a:lstStyle>
            <a:lvl1pPr marL="0" indent="0">
              <a:buNone/>
              <a:defRPr sz="2800" b="0" i="0">
                <a:solidFill>
                  <a:srgbClr val="EBEBEB"/>
                </a:solidFill>
                <a:latin typeface="Aptos" panose="020B0004020202020204" pitchFamily="34" charset="0"/>
              </a:defRPr>
            </a:lvl1pPr>
            <a:lvl2pPr>
              <a:buFont typeface="Arial" panose="020B0604020202020204" pitchFamily="34" charset="0"/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Insert an agenda item</a:t>
            </a:r>
          </a:p>
        </p:txBody>
      </p:sp>
      <p:sp>
        <p:nvSpPr>
          <p:cNvPr id="12" name="Text Placeholder 18">
            <a:extLst>
              <a:ext uri="{FF2B5EF4-FFF2-40B4-BE49-F238E27FC236}">
                <a16:creationId xmlns:a16="http://schemas.microsoft.com/office/drawing/2014/main" id="{DC12B5DD-F9E8-0132-6D89-D544E37C2E19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442913" y="3966583"/>
            <a:ext cx="611154" cy="607413"/>
          </a:xfrm>
        </p:spPr>
        <p:txBody>
          <a:bodyPr anchor="ctr">
            <a:noAutofit/>
          </a:bodyPr>
          <a:lstStyle>
            <a:lvl1pPr algn="r">
              <a:buNone/>
              <a:defRPr sz="3200">
                <a:solidFill>
                  <a:srgbClr val="FF1C00"/>
                </a:solidFill>
              </a:defRPr>
            </a:lvl1pPr>
          </a:lstStyle>
          <a:p>
            <a:pPr lvl="0"/>
            <a:r>
              <a:rPr lang="en-US"/>
              <a:t>01</a:t>
            </a:r>
          </a:p>
        </p:txBody>
      </p:sp>
      <p:sp>
        <p:nvSpPr>
          <p:cNvPr id="13" name="Text Placeholder 9">
            <a:extLst>
              <a:ext uri="{FF2B5EF4-FFF2-40B4-BE49-F238E27FC236}">
                <a16:creationId xmlns:a16="http://schemas.microsoft.com/office/drawing/2014/main" id="{EFEB9F79-BD46-B681-39EF-C38BF9DE122E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1210056" y="5030052"/>
            <a:ext cx="4396957" cy="607422"/>
          </a:xfrm>
        </p:spPr>
        <p:txBody>
          <a:bodyPr anchor="ctr">
            <a:noAutofit/>
          </a:bodyPr>
          <a:lstStyle>
            <a:lvl1pPr marL="0" indent="0">
              <a:buNone/>
              <a:defRPr sz="2800" b="0" i="0">
                <a:solidFill>
                  <a:srgbClr val="EBEBEB"/>
                </a:solidFill>
                <a:latin typeface="Aptos" panose="020B0004020202020204" pitchFamily="34" charset="0"/>
              </a:defRPr>
            </a:lvl1pPr>
            <a:lvl2pPr>
              <a:buFont typeface="Arial" panose="020B0604020202020204" pitchFamily="34" charset="0"/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Insert an agenda item</a:t>
            </a:r>
          </a:p>
        </p:txBody>
      </p:sp>
      <p:sp>
        <p:nvSpPr>
          <p:cNvPr id="15" name="Text Placeholder 18">
            <a:extLst>
              <a:ext uri="{FF2B5EF4-FFF2-40B4-BE49-F238E27FC236}">
                <a16:creationId xmlns:a16="http://schemas.microsoft.com/office/drawing/2014/main" id="{95C17E03-D384-25D1-236A-AEA543FBD3E2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442913" y="5030061"/>
            <a:ext cx="611154" cy="607413"/>
          </a:xfrm>
        </p:spPr>
        <p:txBody>
          <a:bodyPr anchor="ctr">
            <a:noAutofit/>
          </a:bodyPr>
          <a:lstStyle>
            <a:lvl1pPr algn="r">
              <a:buNone/>
              <a:defRPr sz="3200">
                <a:solidFill>
                  <a:srgbClr val="FF1C00"/>
                </a:solidFill>
              </a:defRPr>
            </a:lvl1pPr>
          </a:lstStyle>
          <a:p>
            <a:pPr lvl="0"/>
            <a:r>
              <a:rPr lang="en-US"/>
              <a:t>01</a:t>
            </a:r>
          </a:p>
        </p:txBody>
      </p:sp>
    </p:spTree>
    <p:extLst>
      <p:ext uri="{BB962C8B-B14F-4D97-AF65-F5344CB8AC3E}">
        <p14:creationId xmlns:p14="http://schemas.microsoft.com/office/powerpoint/2010/main" val="20509318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ype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1E14CDC0-838A-23D9-042F-AA6D59EF7052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10ECD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0" rtlCol="0" anchor="ctr"/>
          <a:lstStyle/>
          <a:p>
            <a:pPr algn="l">
              <a:spcAft>
                <a:spcPts val="1200"/>
              </a:spcAft>
            </a:pPr>
            <a:r>
              <a:rPr lang="en-US" sz="9600" b="1" i="0">
                <a:solidFill>
                  <a:srgbClr val="0A0A0A"/>
                </a:solidFill>
                <a:latin typeface="Aptos" panose="020B0004020202020204" pitchFamily="34" charset="0"/>
              </a:rPr>
              <a:t>BIG MESSAGE</a:t>
            </a:r>
            <a:endParaRPr lang="en-US" sz="6600" b="0" i="0">
              <a:solidFill>
                <a:srgbClr val="0A0A0A"/>
              </a:solidFill>
              <a:latin typeface="Aptos" panose="020B00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449169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ype2 Guide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3AC78623-AEF4-46E3-C646-8532A384B007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10ECD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0" rtlCol="0" anchor="ctr"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>
                <a:ln>
                  <a:noFill/>
                </a:ln>
                <a:solidFill>
                  <a:srgbClr val="0A0A0A"/>
                </a:solidFill>
                <a:effectLst/>
                <a:uLnTx/>
                <a:uFillTx/>
                <a:latin typeface="Aptos" panose="020B0004020202020204" pitchFamily="34" charset="0"/>
                <a:ea typeface="+mn-ea"/>
                <a:cs typeface="+mn-cs"/>
              </a:rPr>
              <a:t>Big Message Layouts — Guidelines + Thinking</a:t>
            </a:r>
            <a:endParaRPr kumimoji="0" lang="en-US" sz="2800" b="1" i="0" u="none" strike="noStrike" kern="1200" cap="none" spc="0" normalizeH="0" baseline="0" noProof="0">
              <a:ln>
                <a:noFill/>
              </a:ln>
              <a:solidFill>
                <a:srgbClr val="0A0A0A"/>
              </a:solidFill>
              <a:effectLst/>
              <a:uLnTx/>
              <a:uFillTx/>
              <a:latin typeface="Aptos" panose="020B0004020202020204" pitchFamily="34" charset="0"/>
              <a:ea typeface="+mn-ea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>
                <a:ln>
                  <a:noFill/>
                </a:ln>
                <a:solidFill>
                  <a:srgbClr val="0A0A0A"/>
                </a:solidFill>
                <a:effectLst/>
                <a:uLnTx/>
                <a:uFillTx/>
                <a:latin typeface="Aptos" panose="020B0004020202020204" pitchFamily="34" charset="0"/>
                <a:ea typeface="+mn-ea"/>
                <a:cs typeface="+mn-cs"/>
              </a:rPr>
              <a:t>Guidelines:</a:t>
            </a:r>
          </a:p>
          <a:p>
            <a:pPr marL="457200" marR="0" lvl="0" indent="-4572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A0A0A"/>
                </a:solidFill>
                <a:effectLst/>
                <a:uLnTx/>
                <a:uFillTx/>
                <a:latin typeface="Aptos" panose="020B0004020202020204" pitchFamily="34" charset="0"/>
                <a:ea typeface="+mn-ea"/>
                <a:cs typeface="+mn-cs"/>
              </a:rPr>
              <a:t>Use these slides to communicate 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A0A0A"/>
                </a:solidFill>
                <a:effectLst/>
                <a:uLnTx/>
                <a:uFillTx/>
                <a:latin typeface="Aptos" panose="020B0004020202020204" pitchFamily="34" charset="0"/>
                <a:ea typeface="+mn-ea"/>
                <a:cs typeface="+mn-cs"/>
              </a:rPr>
              <a:t>one clear idea only</a:t>
            </a:r>
          </a:p>
          <a:p>
            <a:pPr marL="457200" marR="0" lvl="0" indent="-4572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A0A0A"/>
                </a:solidFill>
                <a:effectLst/>
                <a:uLnTx/>
                <a:uFillTx/>
                <a:latin typeface="Aptos" panose="020B0004020202020204" pitchFamily="34" charset="0"/>
                <a:ea typeface="+mn-ea"/>
                <a:cs typeface="+mn-cs"/>
              </a:rPr>
              <a:t>Keep text minimal-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A0A0A"/>
                </a:solidFill>
                <a:effectLst/>
                <a:uLnTx/>
                <a:uFillTx/>
                <a:latin typeface="Aptos" panose="020B0004020202020204" pitchFamily="34" charset="0"/>
                <a:ea typeface="+mn-ea"/>
                <a:cs typeface="+mn-cs"/>
              </a:rPr>
              <a:t>prioritize impact over explanation</a:t>
            </a:r>
          </a:p>
          <a:p>
            <a:pPr marL="457200" marR="0" lvl="0" indent="-4572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A0A0A"/>
                </a:solidFill>
                <a:effectLst/>
                <a:uLnTx/>
                <a:uFillTx/>
                <a:latin typeface="Aptos" panose="020B0004020202020204" pitchFamily="34" charset="0"/>
                <a:ea typeface="+mn-ea"/>
                <a:cs typeface="+mn-cs"/>
              </a:rPr>
              <a:t>Lead with 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A0A0A"/>
                </a:solidFill>
                <a:effectLst/>
                <a:uLnTx/>
                <a:uFillTx/>
                <a:latin typeface="Aptos" panose="020B0004020202020204" pitchFamily="34" charset="0"/>
                <a:ea typeface="+mn-ea"/>
                <a:cs typeface="+mn-cs"/>
              </a:rPr>
              <a:t>insight, not description</a:t>
            </a:r>
          </a:p>
          <a:p>
            <a:pPr marL="457200" marR="0" lvl="0" indent="-4572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A0A0A"/>
                </a:solidFill>
                <a:effectLst/>
                <a:uLnTx/>
                <a:uFillTx/>
                <a:latin typeface="Aptos" panose="020B0004020202020204" pitchFamily="34" charset="0"/>
                <a:ea typeface="+mn-ea"/>
                <a:cs typeface="+mn-cs"/>
              </a:rPr>
              <a:t>Use visuals to reinforce the message, not distract from it</a:t>
            </a:r>
          </a:p>
          <a:p>
            <a:pPr marL="457200" marR="0" lvl="0" indent="-4572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A0A0A"/>
                </a:solidFill>
                <a:effectLst/>
                <a:uLnTx/>
                <a:uFillTx/>
                <a:latin typeface="Aptos" panose="020B0004020202020204" pitchFamily="34" charset="0"/>
                <a:ea typeface="+mn-ea"/>
                <a:cs typeface="+mn-cs"/>
              </a:rPr>
              <a:t>Avoid combining multiple ideas- if needed, split into multiple slides</a:t>
            </a:r>
          </a:p>
          <a:p>
            <a:pPr>
              <a:spcAft>
                <a:spcPts val="600"/>
              </a:spcAft>
              <a:buNone/>
            </a:pPr>
            <a:r>
              <a:rPr lang="en-US" sz="2800" b="1" i="0">
                <a:solidFill>
                  <a:srgbClr val="0A0A0A"/>
                </a:solidFill>
                <a:latin typeface="Aptos" panose="020B0004020202020204" pitchFamily="34" charset="0"/>
              </a:rPr>
              <a:t>Rationale: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A0A0A"/>
                </a:solidFill>
                <a:effectLst/>
                <a:uLnTx/>
                <a:uFillTx/>
                <a:latin typeface="Aptos" panose="020B0004020202020204" pitchFamily="34" charset="0"/>
                <a:ea typeface="+mn-ea"/>
                <a:cs typeface="+mn-cs"/>
              </a:rPr>
              <a:t>These slides are your 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A0A0A"/>
                </a:solidFill>
                <a:effectLst/>
                <a:uLnTx/>
                <a:uFillTx/>
                <a:latin typeface="Aptos" panose="020B0004020202020204" pitchFamily="34" charset="0"/>
                <a:ea typeface="+mn-ea"/>
                <a:cs typeface="+mn-cs"/>
              </a:rPr>
              <a:t>attention anchors.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A0A0A"/>
                </a:solidFill>
                <a:effectLst/>
                <a:uLnTx/>
                <a:uFillTx/>
                <a:latin typeface="Aptos" panose="020B0004020202020204" pitchFamily="34" charset="0"/>
                <a:ea typeface="+mn-ea"/>
                <a:cs typeface="+mn-cs"/>
              </a:rPr>
              <a:t>They create moments where the audience pauses and remembers something important. Most presentations fail because they:</a:t>
            </a:r>
          </a:p>
          <a:p>
            <a:pPr marL="457200" marR="0" lvl="0" indent="-4572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A0A0A"/>
                </a:solidFill>
                <a:effectLst/>
                <a:uLnTx/>
                <a:uFillTx/>
                <a:latin typeface="Aptos" panose="020B0004020202020204" pitchFamily="34" charset="0"/>
                <a:ea typeface="+mn-ea"/>
                <a:cs typeface="+mn-cs"/>
              </a:rPr>
              <a:t>Explain too much</a:t>
            </a:r>
          </a:p>
          <a:p>
            <a:pPr marL="457200" marR="0" lvl="0" indent="-4572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A0A0A"/>
                </a:solidFill>
                <a:effectLst/>
                <a:uLnTx/>
                <a:uFillTx/>
                <a:latin typeface="Aptos" panose="020B0004020202020204" pitchFamily="34" charset="0"/>
                <a:ea typeface="+mn-ea"/>
                <a:cs typeface="+mn-cs"/>
              </a:rPr>
              <a:t>Emphasize too little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A0A0A"/>
                </a:solidFill>
                <a:effectLst/>
                <a:uLnTx/>
                <a:uFillTx/>
                <a:latin typeface="Aptos" panose="020B0004020202020204" pitchFamily="34" charset="0"/>
                <a:ea typeface="+mn-ea"/>
                <a:cs typeface="+mn-cs"/>
              </a:rPr>
              <a:t>This section ensures your key ideas 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A0A0A"/>
                </a:solidFill>
                <a:effectLst/>
                <a:uLnTx/>
                <a:uFillTx/>
                <a:latin typeface="Aptos" panose="020B0004020202020204" pitchFamily="34" charset="0"/>
                <a:ea typeface="+mn-ea"/>
                <a:cs typeface="+mn-cs"/>
              </a:rPr>
              <a:t>stand out and stick.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A0A0A"/>
                </a:solidFill>
                <a:effectLst/>
                <a:uLnTx/>
                <a:uFillTx/>
                <a:latin typeface="Aptos" panose="020B0004020202020204" pitchFamily="34" charset="0"/>
                <a:ea typeface="+mn-ea"/>
                <a:cs typeface="+mn-cs"/>
              </a:rPr>
              <a:t>“If everything is important, nothing is.”</a:t>
            </a:r>
          </a:p>
        </p:txBody>
      </p:sp>
    </p:spTree>
    <p:extLst>
      <p:ext uri="{BB962C8B-B14F-4D97-AF65-F5344CB8AC3E}">
        <p14:creationId xmlns:p14="http://schemas.microsoft.com/office/powerpoint/2010/main" val="35452769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">
    <p:bg>
      <p:bgPr>
        <a:solidFill>
          <a:srgbClr val="0A0A0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844006-94FB-D241-33F5-612A82B7811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94267" y="1443674"/>
            <a:ext cx="11054819" cy="3299776"/>
          </a:xfrm>
        </p:spPr>
        <p:txBody>
          <a:bodyPr lIns="0" tIns="0" rIns="0" bIns="0" anchor="ctr">
            <a:noAutofit/>
          </a:bodyPr>
          <a:lstStyle>
            <a:lvl1pPr algn="l">
              <a:lnSpc>
                <a:spcPts val="3600"/>
              </a:lnSpc>
              <a:defRPr sz="3400" b="0" i="0" spc="-50" baseline="0">
                <a:solidFill>
                  <a:srgbClr val="EBEBEB"/>
                </a:solidFill>
                <a:latin typeface="Aptos Light" panose="020B00040202020202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lide Number Placeholder 5">
            <a:extLst>
              <a:ext uri="{FF2B5EF4-FFF2-40B4-BE49-F238E27FC236}">
                <a16:creationId xmlns:a16="http://schemas.microsoft.com/office/drawing/2014/main" id="{784DB569-2F80-27D7-EDDB-AF4ECDC3354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414927" y="6258969"/>
            <a:ext cx="334159" cy="1365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9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2268056-94AC-1E44-9376-27504D8557DE}" type="slidenum">
              <a:rPr lang="en-US" b="1" smtClean="0">
                <a:solidFill>
                  <a:srgbClr val="FF1C00"/>
                </a:solidFill>
              </a:rPr>
              <a:pPr/>
              <a:t>‹#›</a:t>
            </a:fld>
            <a:endParaRPr lang="en-US" b="1">
              <a:solidFill>
                <a:srgbClr val="FF1C00"/>
              </a:solidFill>
            </a:endParaRPr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1C4AC159-9EB9-4357-8187-B357F675F16F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/>
        </p:blipFill>
        <p:spPr>
          <a:xfrm>
            <a:off x="442913" y="6239375"/>
            <a:ext cx="713830" cy="1757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76314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ro Statement 1">
    <p:bg>
      <p:bgPr>
        <a:solidFill>
          <a:srgbClr val="0A0A0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itle 2">
            <a:extLst>
              <a:ext uri="{FF2B5EF4-FFF2-40B4-BE49-F238E27FC236}">
                <a16:creationId xmlns:a16="http://schemas.microsoft.com/office/drawing/2014/main" id="{F3D77AF8-BEDC-C5ED-EB50-8EBFD344EEC6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442912" y="1322479"/>
            <a:ext cx="5231265" cy="176127"/>
          </a:xfrm>
        </p:spPr>
        <p:txBody>
          <a:bodyPr lIns="0" tIns="0" rIns="0" bIns="0" anchor="b">
            <a:noAutofit/>
          </a:bodyPr>
          <a:lstStyle>
            <a:lvl1pPr marL="0" indent="0" algn="l">
              <a:buNone/>
              <a:defRPr sz="1400" b="0" i="0" spc="100" baseline="0">
                <a:solidFill>
                  <a:srgbClr val="FF0000"/>
                </a:solidFill>
                <a:latin typeface="Aptos SemiBold" panose="020B00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B4460E4-F046-8036-FB64-C0CE9815C348}"/>
              </a:ext>
            </a:extLst>
          </p:cNvPr>
          <p:cNvSpPr>
            <a:spLocks noGrp="1"/>
          </p:cNvSpPr>
          <p:nvPr>
            <p:ph type="pic" sz="quarter" idx="24"/>
          </p:nvPr>
        </p:nvSpPr>
        <p:spPr>
          <a:xfrm>
            <a:off x="6224586" y="0"/>
            <a:ext cx="5524500" cy="6415088"/>
          </a:xfrm>
          <a:custGeom>
            <a:avLst/>
            <a:gdLst>
              <a:gd name="csX0" fmla="*/ 0 w 5524500"/>
              <a:gd name="csY0" fmla="*/ 0 h 6415088"/>
              <a:gd name="csX1" fmla="*/ 5524500 w 5524500"/>
              <a:gd name="csY1" fmla="*/ 0 h 6415088"/>
              <a:gd name="csX2" fmla="*/ 5524500 w 5524500"/>
              <a:gd name="csY2" fmla="*/ 4994530 h 6415088"/>
              <a:gd name="csX3" fmla="*/ 5522612 w 5524500"/>
              <a:gd name="csY3" fmla="*/ 4994530 h 6415088"/>
              <a:gd name="csX4" fmla="*/ 5522612 w 5524500"/>
              <a:gd name="csY4" fmla="*/ 5976187 h 6415088"/>
              <a:gd name="csX5" fmla="*/ 5083711 w 5524500"/>
              <a:gd name="csY5" fmla="*/ 6415088 h 6415088"/>
              <a:gd name="csX6" fmla="*/ 2889258 w 5524500"/>
              <a:gd name="csY6" fmla="*/ 6415088 h 6415088"/>
              <a:gd name="csX7" fmla="*/ 2889258 w 5524500"/>
              <a:gd name="csY7" fmla="*/ 6411680 h 6415088"/>
              <a:gd name="csX8" fmla="*/ 0 w 5524500"/>
              <a:gd name="csY8" fmla="*/ 6411680 h 6415088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</a:cxnLst>
            <a:rect l="l" t="t" r="r" b="b"/>
            <a:pathLst>
              <a:path w="5524500" h="6415088">
                <a:moveTo>
                  <a:pt x="0" y="0"/>
                </a:moveTo>
                <a:lnTo>
                  <a:pt x="5524500" y="0"/>
                </a:lnTo>
                <a:lnTo>
                  <a:pt x="5524500" y="4994530"/>
                </a:lnTo>
                <a:lnTo>
                  <a:pt x="5522612" y="4994530"/>
                </a:lnTo>
                <a:lnTo>
                  <a:pt x="5522612" y="5976187"/>
                </a:lnTo>
                <a:lnTo>
                  <a:pt x="5083711" y="6415088"/>
                </a:lnTo>
                <a:lnTo>
                  <a:pt x="2889258" y="6415088"/>
                </a:lnTo>
                <a:lnTo>
                  <a:pt x="2889258" y="6411680"/>
                </a:lnTo>
                <a:lnTo>
                  <a:pt x="0" y="641168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r>
              <a:rPr lang="en-US"/>
              <a:t>Click icon to add picture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F7B21A0-0B65-1448-90D0-5671246F7E9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42913" y="1739151"/>
            <a:ext cx="5231266" cy="3339169"/>
          </a:xfrm>
        </p:spPr>
        <p:txBody>
          <a:bodyPr lIns="0" tIns="0" rIns="0" bIns="0" anchor="t">
            <a:noAutofit/>
          </a:bodyPr>
          <a:lstStyle>
            <a:lvl1pPr>
              <a:lnSpc>
                <a:spcPts val="3600"/>
              </a:lnSpc>
              <a:defRPr sz="3400" b="0" i="0" spc="-50" baseline="0">
                <a:solidFill>
                  <a:srgbClr val="EBEBEB"/>
                </a:solidFill>
                <a:latin typeface="Aptos Light" panose="020B00040202020202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EF2EDF51-C99E-0A46-2A6F-3E5FFAAF6C4C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/>
        </p:blipFill>
        <p:spPr>
          <a:xfrm>
            <a:off x="442913" y="6239375"/>
            <a:ext cx="713830" cy="175712"/>
          </a:xfrm>
          <a:prstGeom prst="rect">
            <a:avLst/>
          </a:prstGeom>
        </p:spPr>
      </p:pic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A9675610-77DB-E842-5701-A55BB554D98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508658" y="6258969"/>
            <a:ext cx="240428" cy="1365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900">
                <a:solidFill>
                  <a:srgbClr val="FF1C00"/>
                </a:solidFill>
              </a:defRPr>
            </a:lvl1pPr>
          </a:lstStyle>
          <a:p>
            <a:fld id="{42268056-94AC-1E44-9376-27504D8557DE}" type="slidenum">
              <a:rPr lang="en-US" b="1" smtClean="0"/>
              <a:pPr/>
              <a:t>‹#›</a:t>
            </a:fld>
            <a:endParaRPr lang="en-US" b="1"/>
          </a:p>
        </p:txBody>
      </p:sp>
    </p:spTree>
    <p:extLst>
      <p:ext uri="{BB962C8B-B14F-4D97-AF65-F5344CB8AC3E}">
        <p14:creationId xmlns:p14="http://schemas.microsoft.com/office/powerpoint/2010/main" val="25581592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42913" y="462506"/>
            <a:ext cx="10910887" cy="624281"/>
          </a:xfrm>
          <a:prstGeom prst="rect">
            <a:avLst/>
          </a:prstGeom>
        </p:spPr>
        <p:txBody>
          <a:bodyPr vert="horz" lIns="0" tIns="0" rIns="0" bIns="0" rtlCol="0" anchor="b">
            <a:no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42913" y="2317314"/>
            <a:ext cx="11306173" cy="3474465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9047974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43" r:id="rId1"/>
    <p:sldLayoutId id="2147483845" r:id="rId2"/>
    <p:sldLayoutId id="2147483851" r:id="rId3"/>
    <p:sldLayoutId id="2147483852" r:id="rId4"/>
    <p:sldLayoutId id="2147483769" r:id="rId5"/>
    <p:sldLayoutId id="2147483846" r:id="rId6"/>
    <p:sldLayoutId id="2147483847" r:id="rId7"/>
    <p:sldLayoutId id="2147483829" r:id="rId8"/>
    <p:sldLayoutId id="2147483830" r:id="rId9"/>
    <p:sldLayoutId id="2147483831" r:id="rId10"/>
    <p:sldLayoutId id="2147483848" r:id="rId11"/>
    <p:sldLayoutId id="2147483840" r:id="rId12"/>
    <p:sldLayoutId id="2147483838" r:id="rId13"/>
    <p:sldLayoutId id="2147483833" r:id="rId14"/>
    <p:sldLayoutId id="2147483835" r:id="rId15"/>
    <p:sldLayoutId id="2147483836" r:id="rId16"/>
    <p:sldLayoutId id="2147483837" r:id="rId17"/>
    <p:sldLayoutId id="2147483815" r:id="rId18"/>
    <p:sldLayoutId id="2147483814" r:id="rId19"/>
    <p:sldLayoutId id="2147483834" r:id="rId20"/>
    <p:sldLayoutId id="2147483821" r:id="rId21"/>
    <p:sldLayoutId id="2147483849" r:id="rId22"/>
    <p:sldLayoutId id="2147483844" r:id="rId23"/>
    <p:sldLayoutId id="2147483803" r:id="rId24"/>
    <p:sldLayoutId id="2147483799" r:id="rId25"/>
    <p:sldLayoutId id="2147483853" r:id="rId26"/>
    <p:sldLayoutId id="2147483850" r:id="rId27"/>
    <p:sldLayoutId id="2147483772" r:id="rId28"/>
    <p:sldLayoutId id="2147483771" r:id="rId29"/>
    <p:sldLayoutId id="2147483832" r:id="rId30"/>
  </p:sldLayoutIdLst>
  <p:hf hdr="0" ftr="0" dt="0"/>
  <p:txStyles>
    <p:titleStyle>
      <a:lvl1pPr algn="l" defTabSz="914400" rtl="0" eaLnBrk="1" latinLnBrk="0" hangingPunct="1">
        <a:lnSpc>
          <a:spcPct val="80000"/>
        </a:lnSpc>
        <a:spcBef>
          <a:spcPct val="0"/>
        </a:spcBef>
        <a:buNone/>
        <a:defRPr sz="4400" b="0" i="0" kern="1200" spc="-150" baseline="0">
          <a:solidFill>
            <a:srgbClr val="0A0A0A"/>
          </a:solidFill>
          <a:latin typeface="Aptos Light" panose="020B0004020202020204" pitchFamily="34" charset="0"/>
          <a:ea typeface="+mj-ea"/>
          <a:cs typeface="+mj-cs"/>
        </a:defRPr>
      </a:lvl1pPr>
    </p:titleStyle>
    <p:bodyStyle>
      <a:lvl1pPr marL="171450" indent="-171450" algn="l" defTabSz="914400" rtl="0" eaLnBrk="1" latinLnBrk="0" hangingPunct="1">
        <a:lnSpc>
          <a:spcPct val="110000"/>
        </a:lnSpc>
        <a:spcBef>
          <a:spcPts val="1000"/>
        </a:spcBef>
        <a:buClr>
          <a:srgbClr val="FF0000"/>
        </a:buClr>
        <a:buFont typeface="Courier New" panose="02070309020205020404" pitchFamily="49" charset="0"/>
        <a:buChar char="o"/>
        <a:defRPr sz="1600" b="0" i="0" kern="1200" spc="-20" baseline="0">
          <a:solidFill>
            <a:srgbClr val="0A0A0A"/>
          </a:solidFill>
          <a:latin typeface="Aptos" panose="020B0004020202020204" pitchFamily="34" charset="0"/>
          <a:ea typeface="+mn-ea"/>
          <a:cs typeface="+mn-cs"/>
        </a:defRPr>
      </a:lvl1pPr>
      <a:lvl2pPr marL="628650" indent="-171450" algn="l" defTabSz="914400" rtl="0" eaLnBrk="1" latinLnBrk="0" hangingPunct="1">
        <a:lnSpc>
          <a:spcPct val="110000"/>
        </a:lnSpc>
        <a:spcBef>
          <a:spcPts val="500"/>
        </a:spcBef>
        <a:buClr>
          <a:srgbClr val="FF1C00"/>
        </a:buClr>
        <a:buFont typeface="Courier New" panose="02070309020205020404" pitchFamily="49" charset="0"/>
        <a:buChar char="o"/>
        <a:defRPr sz="1600" b="0" i="0" kern="1200" spc="-20" baseline="0">
          <a:solidFill>
            <a:srgbClr val="0A0A0A"/>
          </a:solidFill>
          <a:latin typeface="Aptos" panose="020B0004020202020204" pitchFamily="34" charset="0"/>
          <a:ea typeface="+mn-ea"/>
          <a:cs typeface="+mn-cs"/>
        </a:defRPr>
      </a:lvl2pPr>
      <a:lvl3pPr marL="1085850" indent="-171450" algn="l" defTabSz="914400" rtl="0" eaLnBrk="1" latinLnBrk="0" hangingPunct="1">
        <a:lnSpc>
          <a:spcPct val="110000"/>
        </a:lnSpc>
        <a:spcBef>
          <a:spcPts val="500"/>
        </a:spcBef>
        <a:buClr>
          <a:srgbClr val="FF1C00"/>
        </a:buClr>
        <a:buFont typeface="Courier New" panose="02070309020205020404" pitchFamily="49" charset="0"/>
        <a:buChar char="o"/>
        <a:defRPr sz="1600" b="0" i="0" kern="1200" spc="-20" baseline="0">
          <a:solidFill>
            <a:srgbClr val="0A0A0A"/>
          </a:solidFill>
          <a:latin typeface="Aptos" panose="020B0004020202020204" pitchFamily="34" charset="0"/>
          <a:ea typeface="+mn-ea"/>
          <a:cs typeface="+mn-cs"/>
        </a:defRPr>
      </a:lvl3pPr>
      <a:lvl4pPr marL="1543050" indent="-171450" algn="l" defTabSz="914400" rtl="0" eaLnBrk="1" latinLnBrk="0" hangingPunct="1">
        <a:lnSpc>
          <a:spcPct val="110000"/>
        </a:lnSpc>
        <a:spcBef>
          <a:spcPts val="500"/>
        </a:spcBef>
        <a:buClr>
          <a:srgbClr val="FF1C00"/>
        </a:buClr>
        <a:buFont typeface="Courier New" panose="02070309020205020404" pitchFamily="49" charset="0"/>
        <a:buChar char="o"/>
        <a:defRPr sz="1600" b="0" i="0" kern="1200" spc="-20" baseline="0">
          <a:solidFill>
            <a:srgbClr val="0A0A0A"/>
          </a:solidFill>
          <a:latin typeface="Aptos" panose="020B0004020202020204" pitchFamily="34" charset="0"/>
          <a:ea typeface="+mn-ea"/>
          <a:cs typeface="+mn-cs"/>
        </a:defRPr>
      </a:lvl4pPr>
      <a:lvl5pPr marL="2000250" indent="-171450" algn="l" defTabSz="914400" rtl="0" eaLnBrk="1" latinLnBrk="0" hangingPunct="1">
        <a:lnSpc>
          <a:spcPct val="110000"/>
        </a:lnSpc>
        <a:spcBef>
          <a:spcPts val="500"/>
        </a:spcBef>
        <a:buClr>
          <a:srgbClr val="FF1C00"/>
        </a:buClr>
        <a:buFont typeface="Courier New" panose="02070309020205020404" pitchFamily="49" charset="0"/>
        <a:buChar char="o"/>
        <a:defRPr sz="1600" b="0" i="0" kern="1200" spc="-20" baseline="0">
          <a:solidFill>
            <a:srgbClr val="0A0A0A"/>
          </a:solidFill>
          <a:latin typeface="Aptos" panose="020B000402020202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42913" y="1803114"/>
            <a:ext cx="5621126" cy="3276806"/>
          </a:xfrm>
        </p:spPr>
        <p:txBody>
          <a:bodyPr/>
          <a:lstStyle/>
          <a:p>
            <a:r>
              <a:t>Inside the Phase One Champion Kit.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t>A guide to the contents, one piece per slide.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Evaluating and benchmarking solvers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t>A practical, three-phase guide to running a fair evaluation: discovery, benchmarking, decision, with the metrics that matter. For the team running an internal proof of concept.</a:t>
            </a:r>
          </a:p>
          <a:p>
            <a:endParaRPr/>
          </a:p>
          <a:p>
            <a:r>
              <a:t>ANSWERS THE QUESTION</a:t>
            </a:r>
          </a:p>
          <a:p>
            <a:pPr lvl="1"/>
            <a:r>
              <a:t>Can it beat what we run today?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t>SUMMARY TO FORWARD</a:t>
            </a:r>
          </a:p>
          <a:p>
            <a:pPr lvl="1"/>
            <a:r>
              <a:t>A hands-on guide to benchmarking optimization solvers on your own models, with a fair-comparison method.</a:t>
            </a:r>
          </a:p>
          <a:p>
            <a:pPr lvl="1"/>
            <a:r>
              <a:t>gurobi.com/misc/lp/all/gurobi-vs-other-solvers-how-to-benchmark-optimization-solutions-the-right-way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r>
              <a:t>04 · Technical Evaluation   ·   Guide / shareable + link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Gurobi Quick Migration Guide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t>A staged, low-risk path for teams on another solver: prove fit on their own files first, then refactor only where it pays. Written to be solver-agnostic, so it doesn't read as a sales pitch.</a:t>
            </a:r>
          </a:p>
          <a:p>
            <a:endParaRPr/>
          </a:p>
          <a:p>
            <a:r>
              <a:t>ANSWERS THE QUESTION</a:t>
            </a:r>
          </a:p>
          <a:p>
            <a:pPr lvl="1"/>
            <a:r>
              <a:t>How hard is it to move off what we run today?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t>SUMMARY TO FORWARD</a:t>
            </a:r>
          </a:p>
          <a:p>
            <a:pPr lvl="1"/>
            <a:r>
              <a:t>A migration brief that shows how to move to Gurobi in stages, proving fit before changing any code.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r>
              <a:t>04 · Technical Evaluation   ·   Guide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2912" y="467802"/>
            <a:ext cx="8701087" cy="607422"/>
          </a:xfrm>
        </p:spPr>
        <p:txBody>
          <a:bodyPr/>
          <a:lstStyle/>
          <a:p>
            <a:r>
              <a:t>Each piece answers one question.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t>The explainer deck and case studies open a first conversation; the executive guide and white paper speak to leadership; the business-case and adoption materials help win funding; the benchmarking and migration guides support a technical evaluation.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t>Every piece works on its own, and each travels with a short summary that can be forwarded as-is.</a:t>
            </a:r>
          </a:p>
          <a:p>
            <a:r>
              <a:t>Links current as of 2026-06-30.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>
                <a:latin typeface="Aptos Light"/>
              </a:rPr>
              <a:t>Behind every </a:t>
            </a:r>
            <a:br>
              <a:rPr lang="en-US">
                <a:latin typeface="Aptos Light"/>
              </a:rPr>
            </a:br>
            <a:r>
              <a:rPr>
                <a:latin typeface="Aptos Light"/>
              </a:rPr>
              <a:t>great decision.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t>gurobi.com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What's in the kit.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8"/>
          </p:nvPr>
        </p:nvSpPr>
        <p:spPr>
          <a:xfrm>
            <a:off x="442911" y="2141852"/>
            <a:ext cx="5212077" cy="3474465"/>
          </a:xfrm>
        </p:spPr>
        <p:txBody>
          <a:bodyPr vert="horz" lIns="0" tIns="0" rIns="0" bIns="0" rtlCol="0" anchor="t">
            <a:noAutofit/>
          </a:bodyPr>
          <a:lstStyle/>
          <a:p>
            <a:r>
              <a:t>01  First Conversation</a:t>
            </a:r>
          </a:p>
          <a:p>
            <a:pPr lvl="1"/>
            <a:r>
              <a:rPr>
                <a:latin typeface="Aptos Light"/>
              </a:rPr>
              <a:t>For a contact who's curious but new to optimization</a:t>
            </a:r>
            <a:r>
              <a:rPr lang="en-US">
                <a:latin typeface="Aptos Light"/>
              </a:rPr>
              <a:t>.</a:t>
            </a:r>
          </a:p>
          <a:p>
            <a:pPr lvl="1"/>
            <a:r>
              <a:t>Case studies (link)</a:t>
            </a:r>
          </a:p>
          <a:p>
            <a:pPr lvl="1"/>
            <a:r>
              <a:t>Optimization for Dummies (book)</a:t>
            </a:r>
          </a:p>
          <a:p>
            <a:pPr lvl="1"/>
            <a:r>
              <a:rPr err="1">
                <a:latin typeface="Aptos Light"/>
              </a:rPr>
              <a:t>Gurobi</a:t>
            </a:r>
            <a:r>
              <a:rPr>
                <a:latin typeface="Aptos Light"/>
              </a:rPr>
              <a:t> learning resources (online)</a:t>
            </a:r>
          </a:p>
          <a:p>
            <a:r>
              <a:t>02  Leadership Leave-Behind</a:t>
            </a:r>
          </a:p>
          <a:p>
            <a:pPr lvl="1"/>
            <a:r>
              <a:rPr>
                <a:latin typeface="Aptos Light"/>
              </a:rPr>
              <a:t>For an executive weighing where optimization fits alongside AI</a:t>
            </a:r>
            <a:r>
              <a:rPr lang="en-US">
                <a:latin typeface="Aptos Light"/>
              </a:rPr>
              <a:t>.</a:t>
            </a:r>
            <a:endParaRPr>
              <a:latin typeface="Aptos Light"/>
            </a:endParaRPr>
          </a:p>
          <a:p>
            <a:pPr lvl="1"/>
            <a:r>
              <a:t>Executive Guide to Optimization and AI</a:t>
            </a:r>
          </a:p>
          <a:p>
            <a:pPr lvl="1"/>
            <a:r>
              <a:t>LLMs and Optimization (white paper)</a:t>
            </a:r>
          </a:p>
          <a:p>
            <a:pPr lvl="1"/>
            <a:r>
              <a:t>The AI You Can Trust (recorded session)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9"/>
          </p:nvPr>
        </p:nvSpPr>
        <p:spPr>
          <a:xfrm>
            <a:off x="6536586" y="2141852"/>
            <a:ext cx="5212077" cy="3474465"/>
          </a:xfrm>
        </p:spPr>
        <p:txBody>
          <a:bodyPr vert="horz" lIns="0" tIns="0" rIns="0" bIns="0" rtlCol="0" anchor="t">
            <a:noAutofit/>
          </a:bodyPr>
          <a:lstStyle/>
          <a:p>
            <a:r>
              <a:t>03  Building the Case</a:t>
            </a:r>
          </a:p>
          <a:p>
            <a:pPr lvl="1"/>
            <a:r>
              <a:rPr>
                <a:latin typeface="Aptos Light"/>
              </a:rPr>
              <a:t>For an account that has to win funding internally</a:t>
            </a:r>
            <a:r>
              <a:rPr lang="en-US">
                <a:latin typeface="Aptos Light"/>
              </a:rPr>
              <a:t>.</a:t>
            </a:r>
            <a:endParaRPr>
              <a:latin typeface="Aptos Light"/>
            </a:endParaRPr>
          </a:p>
          <a:p>
            <a:pPr lvl="1"/>
            <a:r>
              <a:t>The Business Case for Optimization (guide + recording)</a:t>
            </a:r>
          </a:p>
          <a:p>
            <a:r>
              <a:t>04  Technical Evaluation</a:t>
            </a:r>
          </a:p>
          <a:p>
            <a:pPr lvl="1"/>
            <a:r>
              <a:rPr>
                <a:latin typeface="Aptos Light"/>
              </a:rPr>
              <a:t>For a team ready to test optimization on its own problem</a:t>
            </a:r>
            <a:r>
              <a:rPr lang="en-US">
                <a:latin typeface="Aptos Light"/>
              </a:rPr>
              <a:t>.</a:t>
            </a:r>
            <a:endParaRPr>
              <a:latin typeface="Aptos Light"/>
            </a:endParaRPr>
          </a:p>
          <a:p>
            <a:pPr lvl="1"/>
            <a:r>
              <a:t>Evaluating and Benchmarking Solvers (guide)</a:t>
            </a:r>
          </a:p>
          <a:p>
            <a:pPr lvl="1"/>
            <a:r>
              <a:rPr err="1">
                <a:latin typeface="Aptos Light"/>
              </a:rPr>
              <a:t>Gurobi</a:t>
            </a:r>
            <a:r>
              <a:rPr>
                <a:latin typeface="Aptos Light"/>
              </a:rPr>
              <a:t> Quick Migration Guide (guide)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21"/>
          </p:nvPr>
        </p:nvSpPr>
        <p:spPr>
          <a:xfrm>
            <a:off x="442911" y="1507752"/>
            <a:ext cx="9039726" cy="309070"/>
          </a:xfrm>
        </p:spPr>
        <p:txBody>
          <a:bodyPr/>
          <a:lstStyle/>
          <a:p>
            <a:r>
              <a:t>Four folders, one per stage of the conversation, for the early part of a deal.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Case studies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t>Real customer stories across industries that show what optimization looks like in a reader's own field.</a:t>
            </a:r>
          </a:p>
          <a:p>
            <a:endParaRPr/>
          </a:p>
          <a:p>
            <a:r>
              <a:t>ANSWERS THE QUESTION</a:t>
            </a:r>
          </a:p>
          <a:p>
            <a:pPr lvl="1"/>
            <a:r>
              <a:t>What does this look like in practice, in our industry?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t>SUMMARY TO FORWARD</a:t>
            </a:r>
          </a:p>
          <a:p>
            <a:pPr lvl="1"/>
            <a:r>
              <a:t>Short, concrete stories of teams using Gurobi to make better decisions, spanning many industries.</a:t>
            </a:r>
          </a:p>
          <a:p>
            <a:pPr lvl="1"/>
            <a:r>
              <a:t>gurobi.com/resources/casestudies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r>
              <a:t>01 · First Conversation   ·   Link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Optimization for Dummies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t>An approachable, branded introduction to optimization for a leadership audience. Credible on a shelf, and easy to hand out.</a:t>
            </a:r>
          </a:p>
          <a:p>
            <a:endParaRPr/>
          </a:p>
          <a:p>
            <a:r>
              <a:t>ANSWERS THE QUESTION</a:t>
            </a:r>
          </a:p>
          <a:p>
            <a:pPr lvl="1"/>
            <a:r>
              <a:t>Is there a simple way to get the basics?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t>SUMMARY TO FORWARD</a:t>
            </a:r>
          </a:p>
          <a:p>
            <a:pPr lvl="1"/>
            <a:r>
              <a:t>A short, readable introduction to optimization written for a business audience. Free ebook at gurobi.com/resources/optimization-for-dummies.</a:t>
            </a:r>
          </a:p>
          <a:p>
            <a:pPr lvl="1"/>
            <a:r>
              <a:t>Printed copies are available from Gurobi on request; the ebook is free online. Published under a Wiley copyright, so it travels as printed copies or the official ebook link rather than a redistributed PDF.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r>
              <a:t>01 · First Conversation   ·   Book / giveaway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Gurobi learning resources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t>The self-serve path for anyone who wants to go deeper at their own pace, including short explainer videos. Built for the engineer who'd rather explore independently.</a:t>
            </a:r>
          </a:p>
          <a:p>
            <a:endParaRPr/>
          </a:p>
          <a:p>
            <a:r>
              <a:t>ANSWERS THE QUESTION</a:t>
            </a:r>
          </a:p>
          <a:p>
            <a:pPr lvl="1"/>
            <a:r>
              <a:t>Where can our team learn the fundamentals on their own?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t>SUMMARY TO FORWARD</a:t>
            </a:r>
          </a:p>
          <a:p>
            <a:pPr lvl="1"/>
            <a:r>
              <a:t>A library of short videos and guided material for teams that want to learn the fundamentals.</a:t>
            </a:r>
          </a:p>
          <a:p>
            <a:pPr lvl="1"/>
            <a:r>
              <a:t>gurobi.com/academics/learn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r>
              <a:t>01 · First Conversation   ·   Online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Executive Guide to Optimization and AI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t>A short executive read on picking the right tool for the job: machine learning for prediction, optimization for decisions, and where each one pays off. The clean answer to “AI will handle all of this.”</a:t>
            </a:r>
          </a:p>
          <a:p>
            <a:endParaRPr/>
          </a:p>
          <a:p>
            <a:r>
              <a:t>ANSWERS THE QUESTION</a:t>
            </a:r>
          </a:p>
          <a:p>
            <a:pPr lvl="1"/>
            <a:r>
              <a:t>Why should leadership care about optimization when the focus is AI?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t>SUMMARY TO FORWARD</a:t>
            </a:r>
          </a:p>
          <a:p>
            <a:pPr lvl="1"/>
            <a:r>
              <a:t>A brief executive read on how optimization and AI work together, and why the decision layer is where the return shows up.</a:t>
            </a:r>
          </a:p>
          <a:p>
            <a:pPr lvl="1"/>
            <a:r>
              <a:t>gurobi.com/resources/reports/executive-guide-to-optimization-and-ai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r>
              <a:t>02 · Leadership Leave-Behind   ·   Executive read / link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2912" y="467802"/>
            <a:ext cx="12622457" cy="607422"/>
          </a:xfrm>
        </p:spPr>
        <p:txBody>
          <a:bodyPr/>
          <a:lstStyle/>
          <a:p>
            <a:r>
              <a:rPr sz="4000"/>
              <a:t>Intelligence, Optimization, and the New Decision Frontier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t>For the leader who follows the AI conversation closely. It frames large language models and optimization as complementary and lays out the human-AI-solver loop they form together. In the folder it is the file named “LLMs and Optimization.”</a:t>
            </a:r>
          </a:p>
          <a:p>
            <a:endParaRPr/>
          </a:p>
          <a:p>
            <a:r>
              <a:t>ANSWERS THE QUESTION</a:t>
            </a:r>
          </a:p>
          <a:p>
            <a:pPr lvl="1"/>
            <a:r>
              <a:t>How does optimization fit alongside the latest AI?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t>SUMMARY TO FORWARD</a:t>
            </a:r>
          </a:p>
          <a:p>
            <a:pPr lvl="1"/>
            <a:r>
              <a:t>A white paper on why even the most capable AI still needs an optimization layer to turn intelligence into decisions.</a:t>
            </a:r>
          </a:p>
          <a:p>
            <a:pPr lvl="1"/>
            <a:r>
              <a:t>gurobi.com/resources/reports/llms-and-optimization-complementary-foundations-for-a-new-decision-frontier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r>
              <a:t>02 · Leadership Leave-Behind   ·   White paper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The AI you can trust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t>A short recorded conversation with Gurobi's CEO and CTO on how optimization powers confident business decisions. About fifteen minutes.</a:t>
            </a:r>
          </a:p>
          <a:p>
            <a:endParaRPr/>
          </a:p>
          <a:p>
            <a:r>
              <a:t>ANSWERS THE QUESTION</a:t>
            </a:r>
          </a:p>
          <a:p>
            <a:pPr lvl="1"/>
            <a:r>
              <a:t>Why should leadership care, from the people who build it?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t>SUMMARY TO FORWARD</a:t>
            </a:r>
          </a:p>
          <a:p>
            <a:pPr lvl="1"/>
            <a:r>
              <a:t>A recorded session featuring Gurobi's CEO and CTO on how optimization gives leaders AI they can act on with confidence.</a:t>
            </a:r>
          </a:p>
          <a:p>
            <a:pPr lvl="1"/>
            <a:r>
              <a:t>hbr.org/sponsored/2026/03/the-ai-you-can-trust-how-optimization-powers-confident-business-decisions</a:t>
            </a:r>
          </a:p>
          <a:p>
            <a:pPr lvl="1"/>
            <a:r>
              <a:t>The session lives on a sponsored page, so it travels as a link rather than a rehosted file.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r>
              <a:t>02 · Leadership Leave-Behind   ·   Recorded session / link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The business case for optimization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t>A five-step path to a number leadership can't wave away: tie the project to a strategy the organization already owns, put a figure on one decision area against the status quo in its own numbers, and have an impartial party check it before it reaches the C-suite.</a:t>
            </a:r>
          </a:p>
          <a:p>
            <a:endParaRPr/>
          </a:p>
          <a:p>
            <a:r>
              <a:t>ANSWERS THE QUESTION</a:t>
            </a:r>
          </a:p>
          <a:p>
            <a:pPr lvl="1"/>
            <a:r>
              <a:t>How do we get this funded?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t>SUMMARY TO FORWARD</a:t>
            </a:r>
          </a:p>
          <a:p>
            <a:pPr lvl="1"/>
            <a:r>
              <a:t>A companion guide and recorded session on building the business case for optimization.</a:t>
            </a:r>
          </a:p>
          <a:p>
            <a:pPr lvl="1"/>
            <a:r>
              <a:t>gurobi.com/resources/webinarevents/building-a-business-case-for-optimization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r>
              <a:t>03 · Building the Case   ·   Guide + recording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Gurobi 2026 v1.1">
  <a:themeElements>
    <a:clrScheme name="Office Them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Presentation1" id="{5436EDB5-210C-6843-B72F-01629141C027}" vid="{6CE4ABF8-083D-7547-BB39-D0FB877B38B7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b7fbad88-91d7-40ae-b2ea-cf55194682f2">
      <Terms xmlns="http://schemas.microsoft.com/office/infopath/2007/PartnerControls"/>
    </lcf76f155ced4ddcb4097134ff3c332f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C29FA6072703040B6F5B4FF429B5C33" ma:contentTypeVersion="11" ma:contentTypeDescription="Create a new document." ma:contentTypeScope="" ma:versionID="f2f16fb7fe54564c81a8d7aaf322bd3d">
  <xsd:schema xmlns:xsd="http://www.w3.org/2001/XMLSchema" xmlns:xs="http://www.w3.org/2001/XMLSchema" xmlns:p="http://schemas.microsoft.com/office/2006/metadata/properties" xmlns:ns2="b7fbad88-91d7-40ae-b2ea-cf55194682f2" targetNamespace="http://schemas.microsoft.com/office/2006/metadata/properties" ma:root="true" ma:fieldsID="23169450145a017bdc0a89a46e8094a0" ns2:_="">
    <xsd:import namespace="b7fbad88-91d7-40ae-b2ea-cf55194682f2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DateTaken" minOccurs="0"/>
                <xsd:element ref="ns2:lcf76f155ced4ddcb4097134ff3c332f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7fbad88-91d7-40ae-b2ea-cf55194682f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Image Tags" ma:readOnly="false" ma:fieldId="{5cf76f15-5ced-4ddc-b409-7134ff3c332f}" ma:taxonomyMulti="true" ma:sspId="b53e1134-6eff-4cab-920d-29bb8fe5d4af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7" nillable="true" ma:displayName="MediaLengthInSeconds" ma:hidden="true" ma:internalName="MediaLengthInSeconds" ma:readOnly="true">
      <xsd:simpleType>
        <xsd:restriction base="dms:Unknown"/>
      </xsd:simpleType>
    </xsd:element>
    <xsd:element name="MediaServiceBillingMetadata" ma:index="18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B0E8058E-C494-4E02-9E66-1EE8B043BAC1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94F49227-1DF2-422C-AEE5-F0E422F7B5F1}">
  <ds:schemaRefs>
    <ds:schemaRef ds:uri="6f651cad-5c89-4353-8676-e1fdd8d457db"/>
    <ds:schemaRef ds:uri="b7fbad88-91d7-40ae-b2ea-cf55194682f2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80394D45-9053-45F1-A0F3-E39C35C1E828}">
  <ds:schemaRefs>
    <ds:schemaRef ds:uri="b7fbad88-91d7-40ae-b2ea-cf55194682f2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docMetadata/LabelInfo.xml><?xml version="1.0" encoding="utf-8"?>
<clbl:labelList xmlns:clbl="http://schemas.microsoft.com/office/2020/mipLabelMetadata">
  <clbl:label id="{d83f1d6e-ad07-4793-8fd6-de843688e24e}" enabled="1" method="Standard" siteId="{ce36a986-caaa-4efd-b17a-7722807f1156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Gurobi 2026 v1</Template>
  <Application>Microsoft Office PowerPoint</Application>
  <PresentationFormat>Widescreen</PresentationFormat>
  <Slides>13</Slides>
  <Notes>0</Notes>
  <HiddenSlides>0</HiddenSlide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4" baseType="lpstr">
      <vt:lpstr>Gurobi 2026 v1.1</vt:lpstr>
      <vt:lpstr>Inside the Phase One Champion Kit.</vt:lpstr>
      <vt:lpstr>What's in the kit.</vt:lpstr>
      <vt:lpstr>Case studies</vt:lpstr>
      <vt:lpstr>Optimization for Dummies</vt:lpstr>
      <vt:lpstr>Gurobi learning resources</vt:lpstr>
      <vt:lpstr>Executive Guide to Optimization and AI</vt:lpstr>
      <vt:lpstr>Intelligence, Optimization, and the New Decision Frontier</vt:lpstr>
      <vt:lpstr>The AI you can trust</vt:lpstr>
      <vt:lpstr>The business case for optimization</vt:lpstr>
      <vt:lpstr>Evaluating and benchmarking solvers</vt:lpstr>
      <vt:lpstr>Gurobi Quick Migration Guide</vt:lpstr>
      <vt:lpstr>Each piece answers one question.</vt:lpstr>
      <vt:lpstr>Behind every  great decision.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Everett Dutton</dc:creator>
  <cp:revision>1</cp:revision>
  <dcterms:created xsi:type="dcterms:W3CDTF">2026-06-25T18:30:55Z</dcterms:created>
  <dcterms:modified xsi:type="dcterms:W3CDTF">2026-07-14T16:18:31Z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0x0101000C29FA6072703040B6F5B4FF429B5C33</vt:lpwstr>
  </property>
  <property fmtid="{D5CDD505-2E9C-101B-9397-08002B2CF9AE}" pid="3" name="MediaServiceImageTags">
    <vt:lpwstr/>
  </property>
</Properties>
</file>