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43"/>
  </p:notesMasterIdLst>
  <p:handoutMasterIdLst>
    <p:handoutMasterId r:id="rId44"/>
  </p:handoutMasterIdLst>
  <p:sldIdLst>
    <p:sldId id="2147473001" r:id="rId5"/>
    <p:sldId id="2147472998" r:id="rId6"/>
    <p:sldId id="2147472848" r:id="rId7"/>
    <p:sldId id="2147472874" r:id="rId8"/>
    <p:sldId id="2147473000" r:id="rId9"/>
    <p:sldId id="2147472952" r:id="rId10"/>
    <p:sldId id="2147472953" r:id="rId11"/>
    <p:sldId id="2147472959" r:id="rId12"/>
    <p:sldId id="2147472976" r:id="rId13"/>
    <p:sldId id="2147472980" r:id="rId14"/>
    <p:sldId id="2147472977" r:id="rId15"/>
    <p:sldId id="2147472978" r:id="rId16"/>
    <p:sldId id="2147472983" r:id="rId17"/>
    <p:sldId id="2147472960" r:id="rId18"/>
    <p:sldId id="2147472999" r:id="rId19"/>
    <p:sldId id="2147472940" r:id="rId20"/>
    <p:sldId id="2147472984" r:id="rId21"/>
    <p:sldId id="2147472985" r:id="rId22"/>
    <p:sldId id="2147472986" r:id="rId23"/>
    <p:sldId id="2147472982" r:id="rId24"/>
    <p:sldId id="2147472987" r:id="rId25"/>
    <p:sldId id="2147472922" r:id="rId26"/>
    <p:sldId id="2147473003" r:id="rId27"/>
    <p:sldId id="2147472808" r:id="rId28"/>
    <p:sldId id="2147473012" r:id="rId29"/>
    <p:sldId id="2147473014" r:id="rId30"/>
    <p:sldId id="2147473016" r:id="rId31"/>
    <p:sldId id="2147473008" r:id="rId32"/>
    <p:sldId id="2147473017" r:id="rId33"/>
    <p:sldId id="2147473004" r:id="rId34"/>
    <p:sldId id="2147472965" r:id="rId35"/>
    <p:sldId id="2147473002" r:id="rId36"/>
    <p:sldId id="2147472990" r:id="rId37"/>
    <p:sldId id="2147472994" r:id="rId38"/>
    <p:sldId id="2147472995" r:id="rId39"/>
    <p:sldId id="2147472996" r:id="rId40"/>
    <p:sldId id="2147472997" r:id="rId41"/>
    <p:sldId id="214747287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robi 2026" id="{A7334EC9-CEFF-354E-B237-01A37E5CF1E7}">
          <p14:sldIdLst>
            <p14:sldId id="2147473001"/>
            <p14:sldId id="2147472998"/>
            <p14:sldId id="2147472848"/>
            <p14:sldId id="2147472874"/>
            <p14:sldId id="2147473000"/>
            <p14:sldId id="2147472952"/>
            <p14:sldId id="2147472953"/>
            <p14:sldId id="2147472959"/>
            <p14:sldId id="2147472976"/>
            <p14:sldId id="2147472980"/>
            <p14:sldId id="2147472977"/>
            <p14:sldId id="2147472978"/>
            <p14:sldId id="2147472983"/>
            <p14:sldId id="2147472960"/>
            <p14:sldId id="2147472999"/>
            <p14:sldId id="2147472940"/>
            <p14:sldId id="2147472984"/>
            <p14:sldId id="2147472985"/>
            <p14:sldId id="2147472986"/>
            <p14:sldId id="2147472982"/>
            <p14:sldId id="2147472987"/>
            <p14:sldId id="2147472922"/>
            <p14:sldId id="2147473003"/>
            <p14:sldId id="2147472808"/>
            <p14:sldId id="2147473012"/>
            <p14:sldId id="2147473014"/>
            <p14:sldId id="2147473016"/>
            <p14:sldId id="2147473008"/>
            <p14:sldId id="2147473017"/>
            <p14:sldId id="2147473004"/>
            <p14:sldId id="2147472965"/>
            <p14:sldId id="2147473002"/>
            <p14:sldId id="2147472990"/>
            <p14:sldId id="2147472994"/>
            <p14:sldId id="2147472995"/>
            <p14:sldId id="2147472996"/>
            <p14:sldId id="2147472997"/>
            <p14:sldId id="2147472871"/>
          </p14:sldIdLst>
        </p14:section>
        <p14:section name="Assets" id="{929158F1-9A39-974B-AD56-AEA6DB3888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C3AB7A-AF22-D75E-1FCD-80C7A48BC83A}" name="Nick Roman" initials="NR" userId="S::roman@gurobi.com::54ec71b0-24f1-44d5-92ce-17b18e77193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EDA418"/>
    <a:srgbClr val="0A0A0A"/>
    <a:srgbClr val="FDD30E"/>
    <a:srgbClr val="088D8A"/>
    <a:srgbClr val="0DBAB6"/>
    <a:srgbClr val="F24561"/>
    <a:srgbClr val="3ADED7"/>
    <a:srgbClr val="EBEBEB"/>
    <a:srgbClr val="FF1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42"/>
    <p:restoredTop sz="95137"/>
  </p:normalViewPr>
  <p:slideViewPr>
    <p:cSldViewPr snapToGrid="0">
      <p:cViewPr varScale="1">
        <p:scale>
          <a:sx n="121" d="100"/>
          <a:sy n="121" d="100"/>
        </p:scale>
        <p:origin x="504"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pPr>
              <a:defRPr sz="1600" b="1"/>
            </a:pPr>
            <a:r>
              <a:rPr lang="en-US" sz="1600" b="1"/>
              <a:t>Profit vs. price markup</a:t>
            </a:r>
          </a:p>
        </c:rich>
      </c:tx>
      <c:overlay val="0"/>
    </c:title>
    <c:autoTitleDeleted val="0"/>
    <c:plotArea>
      <c:layout/>
      <c:lineChart>
        <c:grouping val="standard"/>
        <c:varyColors val="0"/>
        <c:ser>
          <c:idx val="0"/>
          <c:order val="0"/>
          <c:tx>
            <c:v>Profit</c:v>
          </c:tx>
          <c:marker>
            <c:symbol val="none"/>
          </c:marker>
          <c:cat>
            <c:strRef>
              <c:f>Sheet1!$A$2:$A$9</c:f>
              <c:strCache>
                <c:ptCount val="8"/>
                <c:pt idx="0">
                  <c:v>1.0</c:v>
                </c:pt>
                <c:pt idx="1">
                  <c:v>1.5</c:v>
                </c:pt>
                <c:pt idx="2">
                  <c:v>2.0</c:v>
                </c:pt>
                <c:pt idx="3">
                  <c:v>2.5</c:v>
                </c:pt>
                <c:pt idx="4">
                  <c:v>3.0</c:v>
                </c:pt>
                <c:pt idx="5">
                  <c:v>3.5</c:v>
                </c:pt>
                <c:pt idx="6">
                  <c:v>4.0</c:v>
                </c:pt>
                <c:pt idx="7">
                  <c:v>4.5</c:v>
                </c:pt>
              </c:strCache>
            </c:strRef>
          </c:cat>
          <c:val>
            <c:numRef>
              <c:f>Sheet1!$B$2:$B$9</c:f>
              <c:numCache>
                <c:formatCode>General</c:formatCode>
                <c:ptCount val="8"/>
                <c:pt idx="0">
                  <c:v>18</c:v>
                </c:pt>
                <c:pt idx="1">
                  <c:v>42</c:v>
                </c:pt>
                <c:pt idx="2">
                  <c:v>66</c:v>
                </c:pt>
                <c:pt idx="3">
                  <c:v>82</c:v>
                </c:pt>
                <c:pt idx="4">
                  <c:v>90</c:v>
                </c:pt>
                <c:pt idx="5">
                  <c:v>78</c:v>
                </c:pt>
                <c:pt idx="6">
                  <c:v>55</c:v>
                </c:pt>
                <c:pt idx="7">
                  <c:v>28</c:v>
                </c:pt>
              </c:numCache>
            </c:numRef>
          </c:val>
          <c:smooth val="1"/>
          <c:extLst>
            <c:ext xmlns:c16="http://schemas.microsoft.com/office/drawing/2014/chart" uri="{C3380CC4-5D6E-409C-BE32-E72D297353CC}">
              <c16:uniqueId val="{00000000-A2E9-8543-8B69-CE6BCDA302DA}"/>
            </c:ext>
          </c:extLst>
        </c:ser>
        <c:dLbls>
          <c:showLegendKey val="0"/>
          <c:showVal val="0"/>
          <c:showCatName val="0"/>
          <c:showSerName val="0"/>
          <c:showPercent val="0"/>
          <c:showBubbleSize val="0"/>
        </c:dLbls>
        <c:smooth val="0"/>
        <c:axId val="111"/>
        <c:axId val="222"/>
      </c:lineChart>
      <c:catAx>
        <c:axId val="111"/>
        <c:scaling>
          <c:orientation val="minMax"/>
        </c:scaling>
        <c:delete val="0"/>
        <c:axPos val="b"/>
        <c:title>
          <c:tx>
            <c:rich>
              <a:bodyPr/>
              <a:lstStyle/>
              <a:p>
                <a:pPr>
                  <a:defRPr sz="1400"/>
                </a:pPr>
                <a:r>
                  <a:rPr lang="en-US" sz="1400"/>
                  <a:t>Markup</a:t>
                </a:r>
              </a:p>
            </c:rich>
          </c:tx>
          <c:overlay val="0"/>
        </c:title>
        <c:numFmt formatCode="General" sourceLinked="0"/>
        <c:majorTickMark val="none"/>
        <c:minorTickMark val="none"/>
        <c:tickLblPos val="nextTo"/>
        <c:txPr>
          <a:bodyPr/>
          <a:lstStyle/>
          <a:p>
            <a:pPr>
              <a:defRPr sz="1400"/>
            </a:pPr>
            <a:endParaRPr lang="en-US"/>
          </a:p>
        </c:txPr>
        <c:crossAx val="222"/>
        <c:crosses val="autoZero"/>
        <c:auto val="1"/>
        <c:lblAlgn val="ctr"/>
        <c:lblOffset val="100"/>
        <c:noMultiLvlLbl val="1"/>
      </c:catAx>
      <c:valAx>
        <c:axId val="222"/>
        <c:scaling>
          <c:orientation val="minMax"/>
        </c:scaling>
        <c:delete val="0"/>
        <c:axPos val="l"/>
        <c:title>
          <c:tx>
            <c:rich>
              <a:bodyPr rot="-5400000" vert="horz"/>
              <a:lstStyle/>
              <a:p>
                <a:pPr>
                  <a:defRPr sz="1400"/>
                </a:pPr>
                <a:r>
                  <a:rPr lang="en-US" sz="1400"/>
                  <a:t>Profit</a:t>
                </a:r>
              </a:p>
            </c:rich>
          </c:tx>
          <c:overlay val="0"/>
        </c:title>
        <c:numFmt formatCode="General" sourceLinked="1"/>
        <c:majorTickMark val="out"/>
        <c:minorTickMark val="none"/>
        <c:tickLblPos val="nextTo"/>
        <c:txPr>
          <a:bodyPr/>
          <a:lstStyle/>
          <a:p>
            <a:pPr>
              <a:defRPr sz="1400"/>
            </a:pPr>
            <a:endParaRPr lang="en-US"/>
          </a:p>
        </c:txPr>
        <c:crossAx val="111"/>
        <c:crosses val="autoZero"/>
        <c:crossBetween val="between"/>
      </c:valAx>
    </c:plotArea>
    <c:plotVisOnly val="1"/>
    <c:dispBlanksAs val="zero"/>
    <c:showDLblsOverMax val="1"/>
  </c:char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pPr>
              <a:defRPr sz="1600" b="1"/>
            </a:pPr>
            <a:r>
              <a:rPr lang="en-US" sz="1600" b="1"/>
              <a:t>Profit vs. cups brewed</a:t>
            </a:r>
          </a:p>
        </c:rich>
      </c:tx>
      <c:overlay val="0"/>
    </c:title>
    <c:autoTitleDeleted val="0"/>
    <c:plotArea>
      <c:layout/>
      <c:lineChart>
        <c:grouping val="standard"/>
        <c:varyColors val="0"/>
        <c:ser>
          <c:idx val="0"/>
          <c:order val="0"/>
          <c:tx>
            <c:v>Profit</c:v>
          </c:tx>
          <c:spPr>
            <a:ln w="28575">
              <a:solidFill>
                <a:schemeClr val="accent3"/>
              </a:solidFill>
            </a:ln>
          </c:spPr>
          <c:marker>
            <c:symbol val="none"/>
          </c:marker>
          <c:cat>
            <c:strRef>
              <c:f>Sheet1!$A$2:$A$9</c:f>
              <c:strCache>
                <c:ptCount val="8"/>
                <c:pt idx="0">
                  <c:v>20</c:v>
                </c:pt>
                <c:pt idx="1">
                  <c:v>40</c:v>
                </c:pt>
                <c:pt idx="2">
                  <c:v>60</c:v>
                </c:pt>
                <c:pt idx="3">
                  <c:v>80</c:v>
                </c:pt>
                <c:pt idx="4">
                  <c:v>100</c:v>
                </c:pt>
                <c:pt idx="5">
                  <c:v>120</c:v>
                </c:pt>
                <c:pt idx="6">
                  <c:v>140</c:v>
                </c:pt>
                <c:pt idx="7">
                  <c:v>160</c:v>
                </c:pt>
              </c:strCache>
            </c:strRef>
          </c:cat>
          <c:val>
            <c:numRef>
              <c:f>Sheet1!$B$2:$B$9</c:f>
              <c:numCache>
                <c:formatCode>General</c:formatCode>
                <c:ptCount val="8"/>
                <c:pt idx="0">
                  <c:v>28</c:v>
                </c:pt>
                <c:pt idx="1">
                  <c:v>52</c:v>
                </c:pt>
                <c:pt idx="2">
                  <c:v>70</c:v>
                </c:pt>
                <c:pt idx="3">
                  <c:v>82</c:v>
                </c:pt>
                <c:pt idx="4">
                  <c:v>88</c:v>
                </c:pt>
                <c:pt idx="5">
                  <c:v>90</c:v>
                </c:pt>
                <c:pt idx="6">
                  <c:v>90</c:v>
                </c:pt>
                <c:pt idx="7">
                  <c:v>89</c:v>
                </c:pt>
              </c:numCache>
            </c:numRef>
          </c:val>
          <c:smooth val="1"/>
          <c:extLst>
            <c:ext xmlns:c16="http://schemas.microsoft.com/office/drawing/2014/chart" uri="{C3380CC4-5D6E-409C-BE32-E72D297353CC}">
              <c16:uniqueId val="{00000000-0973-0947-97BC-6A74FD33D789}"/>
            </c:ext>
          </c:extLst>
        </c:ser>
        <c:dLbls>
          <c:showLegendKey val="0"/>
          <c:showVal val="0"/>
          <c:showCatName val="0"/>
          <c:showSerName val="0"/>
          <c:showPercent val="0"/>
          <c:showBubbleSize val="0"/>
        </c:dLbls>
        <c:smooth val="0"/>
        <c:axId val="333"/>
        <c:axId val="444"/>
      </c:lineChart>
      <c:catAx>
        <c:axId val="333"/>
        <c:scaling>
          <c:orientation val="minMax"/>
        </c:scaling>
        <c:delete val="0"/>
        <c:axPos val="b"/>
        <c:title>
          <c:tx>
            <c:rich>
              <a:bodyPr/>
              <a:lstStyle/>
              <a:p>
                <a:pPr>
                  <a:defRPr sz="1400"/>
                </a:pPr>
                <a:r>
                  <a:rPr lang="en-US" sz="1400"/>
                  <a:t>Cups brewed</a:t>
                </a:r>
              </a:p>
            </c:rich>
          </c:tx>
          <c:overlay val="0"/>
        </c:title>
        <c:numFmt formatCode="General" sourceLinked="0"/>
        <c:majorTickMark val="none"/>
        <c:minorTickMark val="none"/>
        <c:tickLblPos val="nextTo"/>
        <c:txPr>
          <a:bodyPr/>
          <a:lstStyle/>
          <a:p>
            <a:pPr>
              <a:defRPr sz="1400"/>
            </a:pPr>
            <a:endParaRPr lang="en-US"/>
          </a:p>
        </c:txPr>
        <c:crossAx val="444"/>
        <c:crosses val="autoZero"/>
        <c:auto val="1"/>
        <c:lblAlgn val="ctr"/>
        <c:lblOffset val="100"/>
        <c:noMultiLvlLbl val="1"/>
      </c:catAx>
      <c:valAx>
        <c:axId val="444"/>
        <c:scaling>
          <c:orientation val="minMax"/>
        </c:scaling>
        <c:delete val="0"/>
        <c:axPos val="l"/>
        <c:title>
          <c:tx>
            <c:rich>
              <a:bodyPr rot="-5400000" vert="horz"/>
              <a:lstStyle/>
              <a:p>
                <a:pPr>
                  <a:defRPr sz="1400"/>
                </a:pPr>
                <a:r>
                  <a:rPr lang="en-US" sz="1400"/>
                  <a:t>Profit</a:t>
                </a:r>
              </a:p>
            </c:rich>
          </c:tx>
          <c:overlay val="0"/>
        </c:title>
        <c:numFmt formatCode="General" sourceLinked="1"/>
        <c:majorTickMark val="out"/>
        <c:minorTickMark val="none"/>
        <c:tickLblPos val="nextTo"/>
        <c:txPr>
          <a:bodyPr/>
          <a:lstStyle/>
          <a:p>
            <a:pPr>
              <a:defRPr sz="1400"/>
            </a:pPr>
            <a:endParaRPr lang="en-US"/>
          </a:p>
        </c:txPr>
        <c:crossAx val="333"/>
        <c:crosses val="autoZero"/>
        <c:crossBetween val="between"/>
      </c:valAx>
    </c:plotArea>
    <c:plotVisOnly val="1"/>
    <c:dispBlanksAs val="zero"/>
    <c:showDLblsOverMax val="1"/>
  </c:char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pPr>
              <a:defRPr sz="1600"/>
            </a:pPr>
            <a:r>
              <a:rPr lang="en-US" sz="1600"/>
              <a:t>Profit across many simulated runs</a:t>
            </a:r>
          </a:p>
        </c:rich>
      </c:tx>
      <c:overlay val="0"/>
    </c:title>
    <c:autoTitleDeleted val="0"/>
    <c:plotArea>
      <c:layout/>
      <c:barChart>
        <c:barDir val="col"/>
        <c:grouping val="clustered"/>
        <c:varyColors val="0"/>
        <c:ser>
          <c:idx val="0"/>
          <c:order val="0"/>
          <c:tx>
            <c:v>Runs</c:v>
          </c:tx>
          <c:invertIfNegative val="1"/>
          <c:cat>
            <c:strLit>
              <c:ptCount val="7"/>
              <c:pt idx="0">
                <c:v>70-75</c:v>
              </c:pt>
              <c:pt idx="1">
                <c:v>75-80</c:v>
              </c:pt>
              <c:pt idx="2">
                <c:v>80-85</c:v>
              </c:pt>
              <c:pt idx="3">
                <c:v>85-90</c:v>
              </c:pt>
              <c:pt idx="4">
                <c:v>90-95</c:v>
              </c:pt>
              <c:pt idx="5">
                <c:v>95-100</c:v>
              </c:pt>
              <c:pt idx="6">
                <c:v>100+</c:v>
              </c:pt>
            </c:strLit>
          </c:cat>
          <c:val>
            <c:numLit>
              <c:formatCode>General</c:formatCode>
              <c:ptCount val="7"/>
              <c:pt idx="0">
                <c:v>25</c:v>
              </c:pt>
              <c:pt idx="1">
                <c:v>70</c:v>
              </c:pt>
              <c:pt idx="2">
                <c:v>140</c:v>
              </c:pt>
              <c:pt idx="3">
                <c:v>205</c:v>
              </c:pt>
              <c:pt idx="4">
                <c:v>165</c:v>
              </c:pt>
              <c:pt idx="5">
                <c:v>80</c:v>
              </c:pt>
              <c:pt idx="6">
                <c:v>25</c:v>
              </c:pt>
            </c:numLit>
          </c:val>
          <c:extLst>
            <c:ext xmlns:c16="http://schemas.microsoft.com/office/drawing/2014/chart" uri="{C3380CC4-5D6E-409C-BE32-E72D297353CC}">
              <c16:uniqueId val="{00000000-20DB-CB41-AA2E-A7FD6C14D747}"/>
            </c:ext>
          </c:extLst>
        </c:ser>
        <c:dLbls>
          <c:showLegendKey val="0"/>
          <c:showVal val="0"/>
          <c:showCatName val="0"/>
          <c:showSerName val="0"/>
          <c:showPercent val="0"/>
          <c:showBubbleSize val="0"/>
        </c:dLbls>
        <c:gapWidth val="30"/>
        <c:axId val="111"/>
        <c:axId val="222"/>
      </c:barChart>
      <c:catAx>
        <c:axId val="111"/>
        <c:scaling>
          <c:orientation val="minMax"/>
        </c:scaling>
        <c:delete val="0"/>
        <c:axPos val="b"/>
        <c:title>
          <c:tx>
            <c:rich>
              <a:bodyPr/>
              <a:lstStyle/>
              <a:p>
                <a:pPr>
                  <a:defRPr sz="1400"/>
                </a:pPr>
                <a:r>
                  <a:rPr lang="en-US" sz="1400"/>
                  <a:t>5-day profit ($000s)</a:t>
                </a:r>
              </a:p>
            </c:rich>
          </c:tx>
          <c:overlay val="0"/>
        </c:title>
        <c:numFmt formatCode="General" sourceLinked="0"/>
        <c:majorTickMark val="none"/>
        <c:minorTickMark val="none"/>
        <c:tickLblPos val="nextTo"/>
        <c:txPr>
          <a:bodyPr/>
          <a:lstStyle/>
          <a:p>
            <a:pPr>
              <a:defRPr sz="1400"/>
            </a:pPr>
            <a:endParaRPr lang="en-US"/>
          </a:p>
        </c:txPr>
        <c:crossAx val="222"/>
        <c:crosses val="autoZero"/>
        <c:auto val="1"/>
        <c:lblAlgn val="ctr"/>
        <c:lblOffset val="100"/>
        <c:noMultiLvlLbl val="1"/>
      </c:catAx>
      <c:valAx>
        <c:axId val="222"/>
        <c:scaling>
          <c:orientation val="minMax"/>
        </c:scaling>
        <c:delete val="0"/>
        <c:axPos val="l"/>
        <c:majorGridlines/>
        <c:title>
          <c:tx>
            <c:rich>
              <a:bodyPr rot="-5400000" vert="horz"/>
              <a:lstStyle/>
              <a:p>
                <a:pPr>
                  <a:defRPr sz="1400"/>
                </a:pPr>
                <a:r>
                  <a:rPr lang="en-US" sz="1400"/>
                  <a:t>Number of runs</a:t>
                </a:r>
              </a:p>
            </c:rich>
          </c:tx>
          <c:overlay val="0"/>
        </c:title>
        <c:numFmt formatCode="General" sourceLinked="1"/>
        <c:majorTickMark val="out"/>
        <c:minorTickMark val="none"/>
        <c:tickLblPos val="nextTo"/>
        <c:txPr>
          <a:bodyPr/>
          <a:lstStyle/>
          <a:p>
            <a:pPr>
              <a:defRPr sz="1400"/>
            </a:pPr>
            <a:endParaRPr lang="en-US"/>
          </a:p>
        </c:txPr>
        <c:crossAx val="111"/>
        <c:crosses val="autoZero"/>
        <c:crossBetween val="between"/>
      </c:valAx>
    </c:plotArea>
    <c:plotVisOnly val="1"/>
    <c:dispBlanksAs val="zero"/>
    <c:showDLblsOverMax val="1"/>
  </c:char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70C5E8-8EDD-83DC-F60B-98EE909374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195092-214D-955B-1B72-167096D797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EA4D8B-7C7C-3848-B8E5-2A70AB0AF84E}" type="datetimeFigureOut">
              <a:rPr lang="en-US" smtClean="0"/>
              <a:t>6/16/26</a:t>
            </a:fld>
            <a:endParaRPr lang="en-US"/>
          </a:p>
        </p:txBody>
      </p:sp>
      <p:sp>
        <p:nvSpPr>
          <p:cNvPr id="4" name="Footer Placeholder 3">
            <a:extLst>
              <a:ext uri="{FF2B5EF4-FFF2-40B4-BE49-F238E27FC236}">
                <a16:creationId xmlns:a16="http://schemas.microsoft.com/office/drawing/2014/main" id="{8CC347EA-FAE2-FF14-1A08-2A9AE37D7C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3F8451-CCC2-1954-8061-B1EC1133D4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F844B3-526A-B64E-9CEB-6715FFA605F5}" type="slidenum">
              <a:rPr lang="en-US" smtClean="0"/>
              <a:t>‹#›</a:t>
            </a:fld>
            <a:endParaRPr lang="en-US"/>
          </a:p>
        </p:txBody>
      </p:sp>
    </p:spTree>
    <p:extLst>
      <p:ext uri="{BB962C8B-B14F-4D97-AF65-F5344CB8AC3E}">
        <p14:creationId xmlns:p14="http://schemas.microsoft.com/office/powerpoint/2010/main" val="4239854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4AF50-B7F7-E344-805B-7BE0A54E1CE0}" type="datetimeFigureOut">
              <a:rPr lang="en-US" smtClean="0"/>
              <a:t>6/16/26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E022D-B5B5-5241-A49A-5A91F210D725}" type="slidenum">
              <a:rPr lang="en-US" smtClean="0"/>
              <a:t>‹#›</a:t>
            </a:fld>
            <a:endParaRPr lang="en-US"/>
          </a:p>
        </p:txBody>
      </p:sp>
    </p:spTree>
    <p:extLst>
      <p:ext uri="{BB962C8B-B14F-4D97-AF65-F5344CB8AC3E}">
        <p14:creationId xmlns:p14="http://schemas.microsoft.com/office/powerpoint/2010/main" val="189137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Calibri"/>
              <a:buChar char="-"/>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49E022D-B5B5-5241-A49A-5A91F210D725}" type="slidenum">
              <a:rPr lang="en-US" smtClean="0"/>
              <a:t>1</a:t>
            </a:fld>
            <a:endParaRPr lang="en-US"/>
          </a:p>
        </p:txBody>
      </p:sp>
    </p:spTree>
    <p:extLst>
      <p:ext uri="{BB962C8B-B14F-4D97-AF65-F5344CB8AC3E}">
        <p14:creationId xmlns:p14="http://schemas.microsoft.com/office/powerpoint/2010/main" val="243212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E022D-B5B5-5241-A49A-5A91F210D725}" type="slidenum">
              <a:rPr lang="en-US" smtClean="0"/>
              <a:t>15</a:t>
            </a:fld>
            <a:endParaRPr lang="en-US"/>
          </a:p>
        </p:txBody>
      </p:sp>
    </p:spTree>
    <p:extLst>
      <p:ext uri="{BB962C8B-B14F-4D97-AF65-F5344CB8AC3E}">
        <p14:creationId xmlns:p14="http://schemas.microsoft.com/office/powerpoint/2010/main" val="88158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E022D-B5B5-5241-A49A-5A91F210D725}" type="slidenum">
              <a:rPr lang="en-US" smtClean="0"/>
              <a:t>18</a:t>
            </a:fld>
            <a:endParaRPr lang="en-US"/>
          </a:p>
        </p:txBody>
      </p:sp>
    </p:spTree>
    <p:extLst>
      <p:ext uri="{BB962C8B-B14F-4D97-AF65-F5344CB8AC3E}">
        <p14:creationId xmlns:p14="http://schemas.microsoft.com/office/powerpoint/2010/main" val="4131433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9E022D-B5B5-5241-A49A-5A91F210D725}" type="slidenum">
              <a:rPr lang="en-US" smtClean="0"/>
              <a:t>24</a:t>
            </a:fld>
            <a:endParaRPr lang="en-US"/>
          </a:p>
        </p:txBody>
      </p:sp>
    </p:spTree>
    <p:extLst>
      <p:ext uri="{BB962C8B-B14F-4D97-AF65-F5344CB8AC3E}">
        <p14:creationId xmlns:p14="http://schemas.microsoft.com/office/powerpoint/2010/main" val="3425303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9E022D-B5B5-5241-A49A-5A91F210D725}" type="slidenum">
              <a:rPr lang="en-US" smtClean="0"/>
              <a:t>28</a:t>
            </a:fld>
            <a:endParaRPr lang="en-US"/>
          </a:p>
        </p:txBody>
      </p:sp>
    </p:spTree>
    <p:extLst>
      <p:ext uri="{BB962C8B-B14F-4D97-AF65-F5344CB8AC3E}">
        <p14:creationId xmlns:p14="http://schemas.microsoft.com/office/powerpoint/2010/main" val="3425303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9E022D-B5B5-5241-A49A-5A91F210D725}" type="slidenum">
              <a:rPr lang="en-US" smtClean="0"/>
              <a:t>29</a:t>
            </a:fld>
            <a:endParaRPr lang="en-US"/>
          </a:p>
        </p:txBody>
      </p:sp>
    </p:spTree>
    <p:extLst>
      <p:ext uri="{BB962C8B-B14F-4D97-AF65-F5344CB8AC3E}">
        <p14:creationId xmlns:p14="http://schemas.microsoft.com/office/powerpoint/2010/main" val="3425303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E215B-0C30-469B-B5B2-2778B57BE99B}"/>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3A8EEE4-81CA-FEEB-5251-4212979920E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6494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F37FA-0EC5-EF86-3C2E-A4A7CA303E03}"/>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EF200D3C-C624-26ED-98F9-1B62DCC50AD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638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49E022D-B5B5-5241-A49A-5A91F210D725}" type="slidenum">
              <a:rPr lang="en-US" smtClean="0"/>
              <a:t>4</a:t>
            </a:fld>
            <a:endParaRPr lang="en-US"/>
          </a:p>
        </p:txBody>
      </p:sp>
    </p:spTree>
    <p:extLst>
      <p:ext uri="{BB962C8B-B14F-4D97-AF65-F5344CB8AC3E}">
        <p14:creationId xmlns:p14="http://schemas.microsoft.com/office/powerpoint/2010/main" val="70075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E022D-B5B5-5241-A49A-5A91F210D725}" type="slidenum">
              <a:rPr lang="en-US" smtClean="0"/>
              <a:t>5</a:t>
            </a:fld>
            <a:endParaRPr lang="en-US"/>
          </a:p>
        </p:txBody>
      </p:sp>
    </p:spTree>
    <p:extLst>
      <p:ext uri="{BB962C8B-B14F-4D97-AF65-F5344CB8AC3E}">
        <p14:creationId xmlns:p14="http://schemas.microsoft.com/office/powerpoint/2010/main" val="65703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9E022D-B5B5-5241-A49A-5A91F210D725}" type="slidenum">
              <a:rPr lang="en-US" smtClean="0"/>
              <a:t>6</a:t>
            </a:fld>
            <a:endParaRPr lang="en-US"/>
          </a:p>
        </p:txBody>
      </p:sp>
    </p:spTree>
    <p:extLst>
      <p:ext uri="{BB962C8B-B14F-4D97-AF65-F5344CB8AC3E}">
        <p14:creationId xmlns:p14="http://schemas.microsoft.com/office/powerpoint/2010/main" val="23814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9E022D-B5B5-5241-A49A-5A91F210D725}" type="slidenum">
              <a:rPr lang="en-US" smtClean="0"/>
              <a:t>8</a:t>
            </a:fld>
            <a:endParaRPr lang="en-US"/>
          </a:p>
        </p:txBody>
      </p:sp>
    </p:spTree>
    <p:extLst>
      <p:ext uri="{BB962C8B-B14F-4D97-AF65-F5344CB8AC3E}">
        <p14:creationId xmlns:p14="http://schemas.microsoft.com/office/powerpoint/2010/main" val="23814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9E022D-B5B5-5241-A49A-5A91F210D725}" type="slidenum">
              <a:rPr lang="en-US" smtClean="0"/>
              <a:t>10</a:t>
            </a:fld>
            <a:endParaRPr lang="en-US"/>
          </a:p>
        </p:txBody>
      </p:sp>
    </p:spTree>
    <p:extLst>
      <p:ext uri="{BB962C8B-B14F-4D97-AF65-F5344CB8AC3E}">
        <p14:creationId xmlns:p14="http://schemas.microsoft.com/office/powerpoint/2010/main" val="366406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9E022D-B5B5-5241-A49A-5A91F210D725}" type="slidenum">
              <a:rPr lang="en-US" smtClean="0"/>
              <a:t>12</a:t>
            </a:fld>
            <a:endParaRPr lang="en-US"/>
          </a:p>
        </p:txBody>
      </p:sp>
    </p:spTree>
    <p:extLst>
      <p:ext uri="{BB962C8B-B14F-4D97-AF65-F5344CB8AC3E}">
        <p14:creationId xmlns:p14="http://schemas.microsoft.com/office/powerpoint/2010/main" val="23814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9E022D-B5B5-5241-A49A-5A91F210D725}" type="slidenum">
              <a:rPr lang="en-US" smtClean="0"/>
              <a:t>14</a:t>
            </a:fld>
            <a:endParaRPr lang="en-US"/>
          </a:p>
        </p:txBody>
      </p:sp>
    </p:spTree>
    <p:extLst>
      <p:ext uri="{BB962C8B-B14F-4D97-AF65-F5344CB8AC3E}">
        <p14:creationId xmlns:p14="http://schemas.microsoft.com/office/powerpoint/2010/main" val="23814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pe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14CDC0-838A-23D9-042F-AA6D59EF7052}"/>
              </a:ext>
            </a:extLst>
          </p:cNvPr>
          <p:cNvSpPr/>
          <p:nvPr userDrawn="1"/>
        </p:nvSpPr>
        <p:spPr>
          <a:xfrm>
            <a:off x="0" y="0"/>
            <a:ext cx="12192000" cy="6858000"/>
          </a:xfrm>
          <a:prstGeom prst="rect">
            <a:avLst/>
          </a:prstGeom>
          <a:solidFill>
            <a:srgbClr val="10EC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pPr algn="l">
              <a:spcAft>
                <a:spcPts val="1200"/>
              </a:spcAft>
            </a:pPr>
            <a:r>
              <a:rPr lang="en-US" sz="9600" b="1" i="0" dirty="0">
                <a:solidFill>
                  <a:srgbClr val="0A0A0A"/>
                </a:solidFill>
                <a:latin typeface="Aptos" panose="020B0004020202020204" pitchFamily="34" charset="0"/>
              </a:rPr>
              <a:t>Titles &amp; Dividers</a:t>
            </a:r>
            <a:endParaRPr lang="en-US" sz="6600" b="0" i="0" dirty="0">
              <a:solidFill>
                <a:srgbClr val="0A0A0A"/>
              </a:solidFill>
              <a:latin typeface="Aptos" panose="020B0004020202020204" pitchFamily="34" charset="0"/>
            </a:endParaRPr>
          </a:p>
        </p:txBody>
      </p:sp>
    </p:spTree>
    <p:extLst>
      <p:ext uri="{BB962C8B-B14F-4D97-AF65-F5344CB8AC3E}">
        <p14:creationId xmlns:p14="http://schemas.microsoft.com/office/powerpoint/2010/main" val="94413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ro Statement 1">
    <p:bg>
      <p:bgPr>
        <a:solidFill>
          <a:srgbClr val="0A0A0A"/>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3D77AF8-BEDC-C5ED-EB50-8EBFD344EEC6}"/>
              </a:ext>
            </a:extLst>
          </p:cNvPr>
          <p:cNvSpPr>
            <a:spLocks noGrp="1"/>
          </p:cNvSpPr>
          <p:nvPr>
            <p:ph type="subTitle" idx="1" hasCustomPrompt="1"/>
          </p:nvPr>
        </p:nvSpPr>
        <p:spPr>
          <a:xfrm>
            <a:off x="442912" y="1322479"/>
            <a:ext cx="5231265" cy="176127"/>
          </a:xfrm>
        </p:spPr>
        <p:txBody>
          <a:bodyPr lIns="0" tIns="0" rIns="0" bIns="0" anchor="b">
            <a:noAutofit/>
          </a:bodyPr>
          <a:lstStyle>
            <a:lvl1pPr marL="0" indent="0" algn="l">
              <a:buNone/>
              <a:defRPr sz="1400" b="0" i="0" spc="100" baseline="0">
                <a:solidFill>
                  <a:srgbClr val="FF0000"/>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Picture Placeholder 2">
            <a:extLst>
              <a:ext uri="{FF2B5EF4-FFF2-40B4-BE49-F238E27FC236}">
                <a16:creationId xmlns:a16="http://schemas.microsoft.com/office/drawing/2014/main" id="{EB4460E4-F046-8036-FB64-C0CE9815C348}"/>
              </a:ext>
            </a:extLst>
          </p:cNvPr>
          <p:cNvSpPr>
            <a:spLocks noGrp="1"/>
          </p:cNvSpPr>
          <p:nvPr>
            <p:ph type="pic" sz="quarter" idx="24"/>
          </p:nvPr>
        </p:nvSpPr>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txBody>
          <a:bodyPr wrap="square">
            <a:noAutofit/>
          </a:bodyPr>
          <a:lstStyle/>
          <a:p>
            <a:r>
              <a:rPr lang="en-US"/>
              <a:t>Click icon to add picture</a:t>
            </a:r>
          </a:p>
        </p:txBody>
      </p:sp>
      <p:sp>
        <p:nvSpPr>
          <p:cNvPr id="5" name="Title 1">
            <a:extLst>
              <a:ext uri="{FF2B5EF4-FFF2-40B4-BE49-F238E27FC236}">
                <a16:creationId xmlns:a16="http://schemas.microsoft.com/office/drawing/2014/main" id="{9F7B21A0-0B65-1448-90D0-5671246F7E99}"/>
              </a:ext>
            </a:extLst>
          </p:cNvPr>
          <p:cNvSpPr>
            <a:spLocks noGrp="1"/>
          </p:cNvSpPr>
          <p:nvPr>
            <p:ph type="title" hasCustomPrompt="1"/>
          </p:nvPr>
        </p:nvSpPr>
        <p:spPr>
          <a:xfrm>
            <a:off x="442913" y="1739151"/>
            <a:ext cx="5231266" cy="3339169"/>
          </a:xfrm>
        </p:spPr>
        <p:txBody>
          <a:bodyPr lIns="0" tIns="0" rIns="0" bIns="0" anchor="t">
            <a:noAutofit/>
          </a:bodyPr>
          <a:lstStyle>
            <a:lvl1pPr>
              <a:lnSpc>
                <a:spcPts val="3600"/>
              </a:lnSpc>
              <a:defRPr sz="3400" b="0" i="0" spc="-50" baseline="0">
                <a:solidFill>
                  <a:srgbClr val="EBEBEB"/>
                </a:solidFill>
                <a:latin typeface="Aptos Light" panose="020B0004020202020204" pitchFamily="34" charset="0"/>
              </a:defRPr>
            </a:lvl1pPr>
          </a:lstStyle>
          <a:p>
            <a:r>
              <a:rPr lang="en-US" dirty="0"/>
              <a:t>Click to Edit Master Title Style</a:t>
            </a:r>
          </a:p>
        </p:txBody>
      </p:sp>
      <p:pic>
        <p:nvPicPr>
          <p:cNvPr id="6" name="Graphic 5">
            <a:extLst>
              <a:ext uri="{FF2B5EF4-FFF2-40B4-BE49-F238E27FC236}">
                <a16:creationId xmlns:a16="http://schemas.microsoft.com/office/drawing/2014/main" id="{EF2EDF51-C99E-0A46-2A6F-3E5FFAAF6C4C}"/>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7" name="Slide Number Placeholder 5">
            <a:extLst>
              <a:ext uri="{FF2B5EF4-FFF2-40B4-BE49-F238E27FC236}">
                <a16:creationId xmlns:a16="http://schemas.microsoft.com/office/drawing/2014/main" id="{A9675610-77DB-E842-5701-A55BB554D980}"/>
              </a:ext>
            </a:extLst>
          </p:cNvPr>
          <p:cNvSpPr>
            <a:spLocks noGrp="1"/>
          </p:cNvSpPr>
          <p:nvPr>
            <p:ph type="sldNum" sz="quarter" idx="4"/>
          </p:nvPr>
        </p:nvSpPr>
        <p:spPr>
          <a:xfrm>
            <a:off x="11508658" y="6258969"/>
            <a:ext cx="240428" cy="136525"/>
          </a:xfrm>
          <a:prstGeom prst="rect">
            <a:avLst/>
          </a:prstGeom>
        </p:spPr>
        <p:txBody>
          <a:bodyPr vert="horz" lIns="0" tIns="0" rIns="0" bIns="0" rtlCol="0" anchor="ctr"/>
          <a:lstStyle>
            <a:lvl1pPr algn="r">
              <a:defRPr sz="900">
                <a:solidFill>
                  <a:srgbClr val="FF1C00"/>
                </a:solidFill>
              </a:defRPr>
            </a:lvl1pPr>
          </a:lstStyle>
          <a:p>
            <a:fld id="{42268056-94AC-1E44-9376-27504D8557DE}" type="slidenum">
              <a:rPr lang="en-US" b="1" smtClean="0"/>
              <a:pPr/>
              <a:t>‹#›</a:t>
            </a:fld>
            <a:endParaRPr lang="en-US" b="1"/>
          </a:p>
        </p:txBody>
      </p:sp>
    </p:spTree>
    <p:extLst>
      <p:ext uri="{BB962C8B-B14F-4D97-AF65-F5344CB8AC3E}">
        <p14:creationId xmlns:p14="http://schemas.microsoft.com/office/powerpoint/2010/main" val="255815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ro Statement 2">
    <p:bg>
      <p:bgPr>
        <a:solidFill>
          <a:srgbClr val="0A0A0A"/>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0FA440F-9799-E272-FB19-76CB8E88B3D1}"/>
              </a:ext>
            </a:extLst>
          </p:cNvPr>
          <p:cNvSpPr>
            <a:spLocks noGrp="1"/>
          </p:cNvSpPr>
          <p:nvPr>
            <p:ph type="pic" sz="quarter" idx="10"/>
          </p:nvPr>
        </p:nvSpPr>
        <p:spPr>
          <a:xfrm>
            <a:off x="442913" y="-1"/>
            <a:ext cx="11306173" cy="4400120"/>
          </a:xfrm>
          <a:custGeom>
            <a:avLst/>
            <a:gdLst>
              <a:gd name="csX0" fmla="*/ 0 w 10991178"/>
              <a:gd name="csY0" fmla="*/ 0 h 4400120"/>
              <a:gd name="csX1" fmla="*/ 2995336 w 10991178"/>
              <a:gd name="csY1" fmla="*/ 0 h 4400120"/>
              <a:gd name="csX2" fmla="*/ 9690004 w 10991178"/>
              <a:gd name="csY2" fmla="*/ 0 h 4400120"/>
              <a:gd name="csX3" fmla="*/ 10991178 w 10991178"/>
              <a:gd name="csY3" fmla="*/ 0 h 4400120"/>
              <a:gd name="csX4" fmla="*/ 10991178 w 10991178"/>
              <a:gd name="csY4" fmla="*/ 1986930 h 4400120"/>
              <a:gd name="csX5" fmla="*/ 10991178 w 10991178"/>
              <a:gd name="csY5" fmla="*/ 3997915 h 4400120"/>
              <a:gd name="csX6" fmla="*/ 10588973 w 10991178"/>
              <a:gd name="csY6" fmla="*/ 4400120 h 4400120"/>
              <a:gd name="csX7" fmla="*/ 8577989 w 10991178"/>
              <a:gd name="csY7" fmla="*/ 4400120 h 4400120"/>
              <a:gd name="csX8" fmla="*/ 8577989 w 10991178"/>
              <a:gd name="csY8" fmla="*/ 4400119 h 4400120"/>
              <a:gd name="csX9" fmla="*/ 0 w 10991178"/>
              <a:gd name="csY9" fmla="*/ 4400119 h 44001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0991178" h="4400120">
                <a:moveTo>
                  <a:pt x="0" y="0"/>
                </a:moveTo>
                <a:lnTo>
                  <a:pt x="2995336" y="0"/>
                </a:lnTo>
                <a:lnTo>
                  <a:pt x="9690004" y="0"/>
                </a:lnTo>
                <a:lnTo>
                  <a:pt x="10991178" y="0"/>
                </a:lnTo>
                <a:lnTo>
                  <a:pt x="10991178" y="1986930"/>
                </a:lnTo>
                <a:lnTo>
                  <a:pt x="10991178" y="3997915"/>
                </a:lnTo>
                <a:lnTo>
                  <a:pt x="10588973" y="4400120"/>
                </a:lnTo>
                <a:lnTo>
                  <a:pt x="8577989" y="4400120"/>
                </a:lnTo>
                <a:lnTo>
                  <a:pt x="8577989" y="4400119"/>
                </a:lnTo>
                <a:lnTo>
                  <a:pt x="0" y="4400119"/>
                </a:lnTo>
                <a:close/>
              </a:path>
            </a:pathLst>
          </a:custGeom>
        </p:spPr>
        <p:txBody>
          <a:bodyPr wrap="square">
            <a:noAutofit/>
          </a:bodyPr>
          <a:lstStyle/>
          <a:p>
            <a:r>
              <a:rPr lang="en-US"/>
              <a:t>Click icon to add picture</a:t>
            </a:r>
          </a:p>
        </p:txBody>
      </p:sp>
      <p:sp>
        <p:nvSpPr>
          <p:cNvPr id="20" name="Title 1">
            <a:extLst>
              <a:ext uri="{FF2B5EF4-FFF2-40B4-BE49-F238E27FC236}">
                <a16:creationId xmlns:a16="http://schemas.microsoft.com/office/drawing/2014/main" id="{D15E2218-797C-2537-8060-551D6B87F885}"/>
              </a:ext>
            </a:extLst>
          </p:cNvPr>
          <p:cNvSpPr>
            <a:spLocks noGrp="1"/>
          </p:cNvSpPr>
          <p:nvPr>
            <p:ph type="ctrTitle" hasCustomPrompt="1"/>
          </p:nvPr>
        </p:nvSpPr>
        <p:spPr>
          <a:xfrm>
            <a:off x="442913" y="4709504"/>
            <a:ext cx="6822859" cy="950516"/>
          </a:xfrm>
        </p:spPr>
        <p:txBody>
          <a:bodyPr lIns="0" tIns="0" rIns="0" bIns="0" anchor="t">
            <a:noAutofit/>
          </a:bodyPr>
          <a:lstStyle>
            <a:lvl1pPr algn="l">
              <a:lnSpc>
                <a:spcPts val="3600"/>
              </a:lnSpc>
              <a:defRPr sz="3400" b="0" i="0" spc="-50" baseline="0">
                <a:solidFill>
                  <a:srgbClr val="EBEBEB"/>
                </a:solidFill>
                <a:latin typeface="Aptos Light" panose="020B0004020202020204" pitchFamily="34" charset="0"/>
              </a:defRPr>
            </a:lvl1pPr>
          </a:lstStyle>
          <a:p>
            <a:r>
              <a:rPr lang="en-US" dirty="0"/>
              <a:t>Click to Edit Master Title Style</a:t>
            </a:r>
          </a:p>
        </p:txBody>
      </p:sp>
      <p:pic>
        <p:nvPicPr>
          <p:cNvPr id="2" name="Graphic 1">
            <a:extLst>
              <a:ext uri="{FF2B5EF4-FFF2-40B4-BE49-F238E27FC236}">
                <a16:creationId xmlns:a16="http://schemas.microsoft.com/office/drawing/2014/main" id="{7CE9DF18-0BA9-A05F-3A82-E80C31498CF9}"/>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3" name="Slide Number Placeholder 5">
            <a:extLst>
              <a:ext uri="{FF2B5EF4-FFF2-40B4-BE49-F238E27FC236}">
                <a16:creationId xmlns:a16="http://schemas.microsoft.com/office/drawing/2014/main" id="{A67E858B-789A-0886-56BE-5DB925654DBC}"/>
              </a:ext>
            </a:extLst>
          </p:cNvPr>
          <p:cNvSpPr>
            <a:spLocks noGrp="1"/>
          </p:cNvSpPr>
          <p:nvPr>
            <p:ph type="sldNum" sz="quarter" idx="4"/>
          </p:nvPr>
        </p:nvSpPr>
        <p:spPr>
          <a:xfrm>
            <a:off x="11508658" y="6258969"/>
            <a:ext cx="240428" cy="136525"/>
          </a:xfrm>
          <a:prstGeom prst="rect">
            <a:avLst/>
          </a:prstGeom>
        </p:spPr>
        <p:txBody>
          <a:bodyPr vert="horz" lIns="0" tIns="0" rIns="0" bIns="0" rtlCol="0" anchor="ctr"/>
          <a:lstStyle>
            <a:lvl1pPr algn="r">
              <a:defRPr sz="900">
                <a:solidFill>
                  <a:srgbClr val="FF1C00"/>
                </a:solidFill>
              </a:defRPr>
            </a:lvl1pPr>
          </a:lstStyle>
          <a:p>
            <a:fld id="{42268056-94AC-1E44-9376-27504D8557DE}" type="slidenum">
              <a:rPr lang="en-US" b="1" smtClean="0"/>
              <a:pPr/>
              <a:t>‹#›</a:t>
            </a:fld>
            <a:endParaRPr lang="en-US" b="1"/>
          </a:p>
        </p:txBody>
      </p:sp>
    </p:spTree>
    <p:extLst>
      <p:ext uri="{BB962C8B-B14F-4D97-AF65-F5344CB8AC3E}">
        <p14:creationId xmlns:p14="http://schemas.microsoft.com/office/powerpoint/2010/main" val="24683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ype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14CDC0-838A-23D9-042F-AA6D59EF7052}"/>
              </a:ext>
            </a:extLst>
          </p:cNvPr>
          <p:cNvSpPr/>
          <p:nvPr userDrawn="1"/>
        </p:nvSpPr>
        <p:spPr>
          <a:xfrm>
            <a:off x="0" y="0"/>
            <a:ext cx="12192000" cy="6858000"/>
          </a:xfrm>
          <a:prstGeom prst="rect">
            <a:avLst/>
          </a:prstGeom>
          <a:solidFill>
            <a:srgbClr val="10EC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pPr algn="l">
              <a:spcAft>
                <a:spcPts val="1200"/>
              </a:spcAft>
            </a:pPr>
            <a:r>
              <a:rPr lang="en-US" sz="9600" b="1" i="0" dirty="0">
                <a:solidFill>
                  <a:srgbClr val="0A0A0A"/>
                </a:solidFill>
                <a:latin typeface="Aptos" panose="020B0004020202020204" pitchFamily="34" charset="0"/>
              </a:rPr>
              <a:t>BODY CONTENT</a:t>
            </a:r>
            <a:endParaRPr lang="en-US" sz="6600" b="0" i="0" dirty="0">
              <a:solidFill>
                <a:srgbClr val="0A0A0A"/>
              </a:solidFill>
              <a:latin typeface="Aptos" panose="020B0004020202020204" pitchFamily="34" charset="0"/>
            </a:endParaRPr>
          </a:p>
        </p:txBody>
      </p:sp>
    </p:spTree>
    <p:extLst>
      <p:ext uri="{BB962C8B-B14F-4D97-AF65-F5344CB8AC3E}">
        <p14:creationId xmlns:p14="http://schemas.microsoft.com/office/powerpoint/2010/main" val="1838058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ype3 Guidelin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D13C92-63A7-7A90-CE8E-3054C91A4A92}"/>
              </a:ext>
            </a:extLst>
          </p:cNvPr>
          <p:cNvSpPr/>
          <p:nvPr userDrawn="1"/>
        </p:nvSpPr>
        <p:spPr>
          <a:xfrm>
            <a:off x="0" y="0"/>
            <a:ext cx="12192000" cy="6858000"/>
          </a:xfrm>
          <a:prstGeom prst="rect">
            <a:avLst/>
          </a:prstGeom>
          <a:solidFill>
            <a:srgbClr val="10EC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3600" b="1" i="0" u="none" strike="noStrike" kern="1200" cap="none" spc="0" normalizeH="0" baseline="0" noProof="0">
                <a:ln>
                  <a:noFill/>
                </a:ln>
                <a:solidFill>
                  <a:srgbClr val="0A0A0A"/>
                </a:solidFill>
                <a:effectLst/>
                <a:uLnTx/>
                <a:uFillTx/>
                <a:latin typeface="Aptos" panose="020B0004020202020204" pitchFamily="34" charset="0"/>
                <a:ea typeface="+mn-ea"/>
                <a:cs typeface="+mn-cs"/>
              </a:rPr>
              <a:t>Body Content — Guidelines + Thinking</a:t>
            </a:r>
            <a:endParaRPr kumimoji="0" lang="en-US" sz="2800" b="1" i="0" u="none" strike="noStrike" kern="1200" cap="none" spc="0" normalizeH="0" baseline="0" noProof="0">
              <a:ln>
                <a:noFill/>
              </a:ln>
              <a:solidFill>
                <a:srgbClr val="0A0A0A"/>
              </a:solidFill>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0A0A0A"/>
                </a:solidFill>
                <a:effectLst/>
                <a:uLnTx/>
                <a:uFillTx/>
                <a:latin typeface="Aptos" panose="020B0004020202020204" pitchFamily="34" charset="0"/>
                <a:ea typeface="+mn-ea"/>
                <a:cs typeface="+mn-cs"/>
              </a:rPr>
              <a:t>Guidelines:</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Match layout to content (e.g., comparison → 2-column, narrative → 1-column)</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Keep slides scannable,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avoid dense paragraphs</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Use hierarchy (titles, headers, spacing) to guide reading</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Pair text with visuals when it improves understanding</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Limit each slide to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one core idea + supporting points</a:t>
            </a:r>
          </a:p>
          <a:p>
            <a:pPr>
              <a:spcAft>
                <a:spcPts val="600"/>
              </a:spcAft>
              <a:buNone/>
            </a:pPr>
            <a:r>
              <a:rPr lang="en-US" sz="2800" b="1" i="0">
                <a:solidFill>
                  <a:srgbClr val="0A0A0A"/>
                </a:solidFill>
                <a:latin typeface="Aptos" panose="020B0004020202020204" pitchFamily="34" charset="0"/>
              </a:rPr>
              <a:t>Rationale: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This is where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understanding happens. </a:t>
            </a: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These layouts are designed for:</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Explaining ideas</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Supporting arguments</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Showing detail without overwhelming</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The goal is clarity over density, if a slide feels crowded, it’s likely trying to do too much. </a:t>
            </a:r>
          </a:p>
        </p:txBody>
      </p:sp>
    </p:spTree>
    <p:extLst>
      <p:ext uri="{BB962C8B-B14F-4D97-AF65-F5344CB8AC3E}">
        <p14:creationId xmlns:p14="http://schemas.microsoft.com/office/powerpoint/2010/main" val="3085287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Footer">
    <p:bg>
      <p:bgPr>
        <a:solidFill>
          <a:schemeClr val="bg1"/>
        </a:solidFill>
        <a:effectLst/>
      </p:bgPr>
    </p:bg>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9518CE05-685A-3006-3FEC-FF0F99B88549}"/>
              </a:ext>
            </a:extLst>
          </p:cNvPr>
          <p:cNvSpPr>
            <a:spLocks noGrp="1"/>
          </p:cNvSpPr>
          <p:nvPr>
            <p:ph type="sldNum" sz="quarter" idx="4"/>
          </p:nvPr>
        </p:nvSpPr>
        <p:spPr>
          <a:xfrm>
            <a:off x="11396546" y="6258969"/>
            <a:ext cx="352540" cy="136525"/>
          </a:xfrm>
          <a:prstGeom prst="rect">
            <a:avLst/>
          </a:prstGeom>
        </p:spPr>
        <p:txBody>
          <a:bodyPr vert="horz" lIns="0" tIns="0" rIns="0" bIns="0" rtlCol="0" anchor="ctr"/>
          <a:lstStyle>
            <a:lvl1pPr algn="r">
              <a:defRPr sz="900">
                <a:solidFill>
                  <a:srgbClr val="FF1C00"/>
                </a:solidFill>
              </a:defRPr>
            </a:lvl1pPr>
          </a:lstStyle>
          <a:p>
            <a:fld id="{42268056-94AC-1E44-9376-27504D8557DE}" type="slidenum">
              <a:rPr lang="en-US" smtClean="0"/>
              <a:pPr/>
              <a:t>‹#›</a:t>
            </a:fld>
            <a:endParaRPr lang="en-US"/>
          </a:p>
        </p:txBody>
      </p:sp>
      <p:pic>
        <p:nvPicPr>
          <p:cNvPr id="2" name="Graphic 1">
            <a:extLst>
              <a:ext uri="{FF2B5EF4-FFF2-40B4-BE49-F238E27FC236}">
                <a16:creationId xmlns:a16="http://schemas.microsoft.com/office/drawing/2014/main" id="{074D17D9-D02A-C338-24C4-46DD43A8BE9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3" name="Slide Number Placeholder 5">
            <a:extLst>
              <a:ext uri="{FF2B5EF4-FFF2-40B4-BE49-F238E27FC236}">
                <a16:creationId xmlns:a16="http://schemas.microsoft.com/office/drawing/2014/main" id="{46DF0266-A800-68C4-92AD-F1AB845A5A38}"/>
              </a:ext>
            </a:extLst>
          </p:cNvPr>
          <p:cNvSpPr txBox="1">
            <a:spLocks/>
          </p:cNvSpPr>
          <p:nvPr userDrawn="1"/>
        </p:nvSpPr>
        <p:spPr>
          <a:xfrm>
            <a:off x="9335069" y="6618923"/>
            <a:ext cx="2782960" cy="136525"/>
          </a:xfrm>
          <a:prstGeom prst="rect">
            <a:avLst/>
          </a:prstGeom>
        </p:spPr>
        <p:txBody>
          <a:bodyPr vert="horz" lIns="0" tIns="0" rIns="0" bIns="0" rtlCol="0" anchor="ctr">
            <a:noAutofit/>
          </a:bodyP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Tree>
    <p:extLst>
      <p:ext uri="{BB962C8B-B14F-4D97-AF65-F5344CB8AC3E}">
        <p14:creationId xmlns:p14="http://schemas.microsoft.com/office/powerpoint/2010/main" val="450874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Content 1 col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2E4B-F2F6-CD6F-8FBA-3B8E18F56AC8}"/>
              </a:ext>
            </a:extLst>
          </p:cNvPr>
          <p:cNvSpPr>
            <a:spLocks noGrp="1"/>
          </p:cNvSpPr>
          <p:nvPr>
            <p:ph type="title" hasCustomPrompt="1"/>
          </p:nvPr>
        </p:nvSpPr>
        <p:spPr>
          <a:xfrm>
            <a:off x="442912" y="467802"/>
            <a:ext cx="11306173" cy="607422"/>
          </a:xfrm>
        </p:spPr>
        <p:txBody>
          <a:bodyPr lIns="0" tIns="0" rIns="0" bIns="0" anchor="b">
            <a:noAutofit/>
          </a:bodyPr>
          <a:lstStyle>
            <a:lvl1pPr>
              <a:lnSpc>
                <a:spcPct val="80000"/>
              </a:lnSpc>
              <a:defRPr sz="4400" b="0" i="0" spc="-150" baseline="0">
                <a:solidFill>
                  <a:srgbClr val="0A0A0A"/>
                </a:solidFill>
                <a:latin typeface="Aptos Light" panose="020B0004020202020204" pitchFamily="34" charset="0"/>
              </a:defRPr>
            </a:lvl1pPr>
          </a:lstStyle>
          <a:p>
            <a:r>
              <a:rPr lang="en-US" dirty="0"/>
              <a:t>Click to Add Title</a:t>
            </a:r>
          </a:p>
        </p:txBody>
      </p:sp>
      <p:sp>
        <p:nvSpPr>
          <p:cNvPr id="17" name="Slide Number Placeholder 5">
            <a:extLst>
              <a:ext uri="{FF2B5EF4-FFF2-40B4-BE49-F238E27FC236}">
                <a16:creationId xmlns:a16="http://schemas.microsoft.com/office/drawing/2014/main" id="{9518CE05-685A-3006-3FEC-FF0F99B88549}"/>
              </a:ext>
            </a:extLst>
          </p:cNvPr>
          <p:cNvSpPr>
            <a:spLocks noGrp="1"/>
          </p:cNvSpPr>
          <p:nvPr>
            <p:ph type="sldNum" sz="quarter" idx="4"/>
          </p:nvPr>
        </p:nvSpPr>
        <p:spPr>
          <a:xfrm>
            <a:off x="11396546" y="6258969"/>
            <a:ext cx="352540" cy="136525"/>
          </a:xfrm>
          <a:prstGeom prst="rect">
            <a:avLst/>
          </a:prstGeom>
        </p:spPr>
        <p:txBody>
          <a:bodyPr vert="horz" lIns="0" tIns="0" rIns="0" bIns="0" rtlCol="0" anchor="ctr"/>
          <a:lstStyle>
            <a:lvl1pPr algn="r">
              <a:defRPr sz="900">
                <a:solidFill>
                  <a:srgbClr val="FF1C00"/>
                </a:solidFill>
              </a:defRPr>
            </a:lvl1pPr>
          </a:lstStyle>
          <a:p>
            <a:fld id="{42268056-94AC-1E44-9376-27504D8557DE}" type="slidenum">
              <a:rPr lang="en-US" smtClean="0"/>
              <a:pPr/>
              <a:t>‹#›</a:t>
            </a:fld>
            <a:endParaRPr lang="en-US"/>
          </a:p>
        </p:txBody>
      </p:sp>
      <p:sp>
        <p:nvSpPr>
          <p:cNvPr id="7" name="Text Placeholder 6">
            <a:extLst>
              <a:ext uri="{FF2B5EF4-FFF2-40B4-BE49-F238E27FC236}">
                <a16:creationId xmlns:a16="http://schemas.microsoft.com/office/drawing/2014/main" id="{68F54506-AC02-C256-4D2D-6D076E18F471}"/>
              </a:ext>
            </a:extLst>
          </p:cNvPr>
          <p:cNvSpPr>
            <a:spLocks noGrp="1"/>
          </p:cNvSpPr>
          <p:nvPr>
            <p:ph type="body" sz="quarter" idx="10" hasCustomPrompt="1"/>
          </p:nvPr>
        </p:nvSpPr>
        <p:spPr>
          <a:xfrm>
            <a:off x="442912" y="2317313"/>
            <a:ext cx="11306173" cy="3474465"/>
          </a:xfrm>
        </p:spPr>
        <p:txBody>
          <a:bodyPr>
            <a:noAutofit/>
          </a:bodyPr>
          <a:lstStyle>
            <a:lvl1pPr>
              <a:defRPr b="0" i="0">
                <a:latin typeface="Aptos Light" panose="020B0004020202020204" pitchFamily="34" charset="0"/>
              </a:defRPr>
            </a:lvl1pPr>
            <a:lvl2pPr>
              <a:defRPr b="0" i="0">
                <a:latin typeface="Aptos Light" panose="020B0004020202020204" pitchFamily="34" charset="0"/>
              </a:defRPr>
            </a:lvl2pPr>
            <a:lvl3pPr>
              <a:defRPr b="0" i="0">
                <a:latin typeface="Aptos Light" panose="020B0004020202020204" pitchFamily="34" charset="0"/>
              </a:defRPr>
            </a:lvl3pPr>
            <a:lvl4pPr>
              <a:defRPr b="0" i="0">
                <a:latin typeface="Aptos Light" panose="020B0004020202020204" pitchFamily="34" charset="0"/>
              </a:defRPr>
            </a:lvl4pPr>
            <a:lvl5pPr>
              <a:defRPr b="0" i="0">
                <a:latin typeface="Aptos Light"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EADE62-0093-2C2A-A68C-F270CFA0651B}"/>
              </a:ext>
            </a:extLst>
          </p:cNvPr>
          <p:cNvSpPr>
            <a:spLocks noGrp="1"/>
          </p:cNvSpPr>
          <p:nvPr>
            <p:ph type="body" sz="quarter" idx="11" hasCustomPrompt="1"/>
          </p:nvPr>
        </p:nvSpPr>
        <p:spPr>
          <a:xfrm>
            <a:off x="442912" y="1507752"/>
            <a:ext cx="7315200" cy="233873"/>
          </a:xfrm>
        </p:spPr>
        <p:txBody>
          <a:bodyPr anchor="t">
            <a:noAutofit/>
          </a:bodyPr>
          <a:lstStyle>
            <a:lvl1pPr>
              <a:lnSpc>
                <a:spcPct val="90000"/>
              </a:lnSpc>
              <a:spcBef>
                <a:spcPts val="1000"/>
              </a:spcBef>
              <a:spcAft>
                <a:spcPts val="0"/>
              </a:spcAft>
              <a:buNone/>
              <a:defRPr sz="2000" b="0" i="0">
                <a:latin typeface="Aptos Light" panose="020B0004020202020204" pitchFamily="34" charset="0"/>
              </a:defRPr>
            </a:lvl1pPr>
          </a:lstStyle>
          <a:p>
            <a:pPr lvl="0"/>
            <a:r>
              <a:rPr lang="en-US" dirty="0"/>
              <a:t>Click to edit master text styles</a:t>
            </a:r>
          </a:p>
        </p:txBody>
      </p:sp>
      <p:cxnSp>
        <p:nvCxnSpPr>
          <p:cNvPr id="3" name="Straight Connector 2">
            <a:extLst>
              <a:ext uri="{FF2B5EF4-FFF2-40B4-BE49-F238E27FC236}">
                <a16:creationId xmlns:a16="http://schemas.microsoft.com/office/drawing/2014/main" id="{B896AAB5-28E0-5DC1-219F-574E69DCFE44}"/>
              </a:ext>
            </a:extLst>
          </p:cNvPr>
          <p:cNvCxnSpPr>
            <a:cxnSpLocks/>
          </p:cNvCxnSpPr>
          <p:nvPr userDrawn="1"/>
        </p:nvCxnSpPr>
        <p:spPr>
          <a:xfrm>
            <a:off x="416773" y="1212405"/>
            <a:ext cx="856702"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B812B49F-6EC4-0122-A745-DC7D551D01B8}"/>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6" name="Slide Number Placeholder 5">
            <a:extLst>
              <a:ext uri="{FF2B5EF4-FFF2-40B4-BE49-F238E27FC236}">
                <a16:creationId xmlns:a16="http://schemas.microsoft.com/office/drawing/2014/main" id="{BAACF049-BC71-EC8D-AB88-95F91D7C0D39}"/>
              </a:ext>
            </a:extLst>
          </p:cNvPr>
          <p:cNvSpPr txBox="1">
            <a:spLocks/>
          </p:cNvSpPr>
          <p:nvPr userDrawn="1"/>
        </p:nvSpPr>
        <p:spPr>
          <a:xfrm>
            <a:off x="9335069" y="6618923"/>
            <a:ext cx="2782960" cy="136525"/>
          </a:xfrm>
          <a:prstGeom prst="rect">
            <a:avLst/>
          </a:prstGeom>
        </p:spPr>
        <p:txBody>
          <a:bodyPr vert="horz" lIns="0" tIns="0" rIns="0" bIns="0" rtlCol="0" anchor="ctr">
            <a:noAutofit/>
          </a:bodyP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Tree>
    <p:extLst>
      <p:ext uri="{BB962C8B-B14F-4D97-AF65-F5344CB8AC3E}">
        <p14:creationId xmlns:p14="http://schemas.microsoft.com/office/powerpoint/2010/main" val="1370445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Content 1col Center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2E4B-F2F6-CD6F-8FBA-3B8E18F56AC8}"/>
              </a:ext>
            </a:extLst>
          </p:cNvPr>
          <p:cNvSpPr>
            <a:spLocks noGrp="1"/>
          </p:cNvSpPr>
          <p:nvPr>
            <p:ph type="title" hasCustomPrompt="1"/>
          </p:nvPr>
        </p:nvSpPr>
        <p:spPr>
          <a:xfrm>
            <a:off x="442912" y="467802"/>
            <a:ext cx="11306173" cy="607422"/>
          </a:xfrm>
        </p:spPr>
        <p:txBody>
          <a:bodyPr lIns="0" tIns="0" rIns="0" bIns="0" anchor="b">
            <a:noAutofit/>
          </a:bodyPr>
          <a:lstStyle>
            <a:lvl1pPr algn="ctr">
              <a:lnSpc>
                <a:spcPct val="80000"/>
              </a:lnSpc>
              <a:defRPr sz="4400" b="0" i="0" spc="-150" baseline="0">
                <a:solidFill>
                  <a:srgbClr val="0A0A0A"/>
                </a:solidFill>
                <a:latin typeface="Aptos Light" panose="020B0004020202020204" pitchFamily="34" charset="0"/>
              </a:defRPr>
            </a:lvl1pPr>
          </a:lstStyle>
          <a:p>
            <a:r>
              <a:rPr lang="en-US"/>
              <a:t>Click to Add Title</a:t>
            </a:r>
          </a:p>
        </p:txBody>
      </p:sp>
      <p:sp>
        <p:nvSpPr>
          <p:cNvPr id="17" name="Slide Number Placeholder 5">
            <a:extLst>
              <a:ext uri="{FF2B5EF4-FFF2-40B4-BE49-F238E27FC236}">
                <a16:creationId xmlns:a16="http://schemas.microsoft.com/office/drawing/2014/main" id="{9518CE05-685A-3006-3FEC-FF0F99B88549}"/>
              </a:ext>
            </a:extLst>
          </p:cNvPr>
          <p:cNvSpPr>
            <a:spLocks noGrp="1"/>
          </p:cNvSpPr>
          <p:nvPr>
            <p:ph type="sldNum" sz="quarter" idx="4"/>
          </p:nvPr>
        </p:nvSpPr>
        <p:spPr>
          <a:xfrm>
            <a:off x="11396546" y="6258969"/>
            <a:ext cx="352540" cy="136525"/>
          </a:xfrm>
          <a:prstGeom prst="rect">
            <a:avLst/>
          </a:prstGeom>
        </p:spPr>
        <p:txBody>
          <a:bodyPr vert="horz" lIns="0" tIns="0" rIns="0" bIns="0" rtlCol="0" anchor="ctr"/>
          <a:lstStyle>
            <a:lvl1pPr algn="r">
              <a:defRPr sz="900">
                <a:solidFill>
                  <a:srgbClr val="FF1C00"/>
                </a:solidFill>
              </a:defRPr>
            </a:lvl1pPr>
          </a:lstStyle>
          <a:p>
            <a:fld id="{42268056-94AC-1E44-9376-27504D8557DE}" type="slidenum">
              <a:rPr lang="en-US" smtClean="0"/>
              <a:pPr/>
              <a:t>‹#›</a:t>
            </a:fld>
            <a:endParaRPr lang="en-US"/>
          </a:p>
        </p:txBody>
      </p:sp>
      <p:sp>
        <p:nvSpPr>
          <p:cNvPr id="7" name="Text Placeholder 6">
            <a:extLst>
              <a:ext uri="{FF2B5EF4-FFF2-40B4-BE49-F238E27FC236}">
                <a16:creationId xmlns:a16="http://schemas.microsoft.com/office/drawing/2014/main" id="{68F54506-AC02-C256-4D2D-6D076E18F471}"/>
              </a:ext>
            </a:extLst>
          </p:cNvPr>
          <p:cNvSpPr>
            <a:spLocks noGrp="1"/>
          </p:cNvSpPr>
          <p:nvPr>
            <p:ph type="body" sz="quarter" idx="10" hasCustomPrompt="1"/>
          </p:nvPr>
        </p:nvSpPr>
        <p:spPr>
          <a:xfrm>
            <a:off x="442912" y="2317313"/>
            <a:ext cx="11306173" cy="3474465"/>
          </a:xfrm>
        </p:spPr>
        <p:txBody>
          <a:bodyPr>
            <a:noAutofit/>
          </a:bodyPr>
          <a:lstStyle>
            <a:lvl1pPr algn="ctr">
              <a:defRPr b="0" i="0">
                <a:latin typeface="Aptos Light" panose="020B0004020202020204" pitchFamily="34" charset="0"/>
              </a:defRPr>
            </a:lvl1pPr>
            <a:lvl2pPr algn="ctr">
              <a:defRPr/>
            </a:lvl2pPr>
            <a:lvl3pPr algn="ctr">
              <a:defRPr/>
            </a:lvl3pPr>
            <a:lvl4pPr algn="ctr">
              <a:defRPr/>
            </a:lvl4pPr>
            <a:lvl5pPr algn="ctr">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A1EADE62-0093-2C2A-A68C-F270CFA0651B}"/>
              </a:ext>
            </a:extLst>
          </p:cNvPr>
          <p:cNvSpPr>
            <a:spLocks noGrp="1"/>
          </p:cNvSpPr>
          <p:nvPr>
            <p:ph type="body" sz="quarter" idx="11" hasCustomPrompt="1"/>
          </p:nvPr>
        </p:nvSpPr>
        <p:spPr>
          <a:xfrm>
            <a:off x="442911" y="1507752"/>
            <a:ext cx="11306173" cy="233873"/>
          </a:xfrm>
        </p:spPr>
        <p:txBody>
          <a:bodyPr anchor="t">
            <a:noAutofit/>
          </a:bodyPr>
          <a:lstStyle>
            <a:lvl1pPr algn="ctr">
              <a:lnSpc>
                <a:spcPct val="90000"/>
              </a:lnSpc>
              <a:spcBef>
                <a:spcPts val="1000"/>
              </a:spcBef>
              <a:spcAft>
                <a:spcPts val="0"/>
              </a:spcAft>
              <a:buNone/>
              <a:defRPr sz="2000" b="0" i="0">
                <a:latin typeface="Aptos Light" panose="020B0004020202020204" pitchFamily="34" charset="0"/>
              </a:defRPr>
            </a:lvl1pPr>
          </a:lstStyle>
          <a:p>
            <a:pPr lvl="0"/>
            <a:r>
              <a:rPr lang="en-US" dirty="0"/>
              <a:t>Click to edit master text styles</a:t>
            </a:r>
          </a:p>
        </p:txBody>
      </p:sp>
      <p:cxnSp>
        <p:nvCxnSpPr>
          <p:cNvPr id="3" name="Straight Connector 2">
            <a:extLst>
              <a:ext uri="{FF2B5EF4-FFF2-40B4-BE49-F238E27FC236}">
                <a16:creationId xmlns:a16="http://schemas.microsoft.com/office/drawing/2014/main" id="{B896AAB5-28E0-5DC1-219F-574E69DCFE44}"/>
              </a:ext>
            </a:extLst>
          </p:cNvPr>
          <p:cNvCxnSpPr>
            <a:cxnSpLocks/>
          </p:cNvCxnSpPr>
          <p:nvPr userDrawn="1"/>
        </p:nvCxnSpPr>
        <p:spPr>
          <a:xfrm>
            <a:off x="5667649" y="1212405"/>
            <a:ext cx="856702"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C711853C-7816-3F84-7A05-7959D87DFD1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6" name="Slide Number Placeholder 5">
            <a:extLst>
              <a:ext uri="{FF2B5EF4-FFF2-40B4-BE49-F238E27FC236}">
                <a16:creationId xmlns:a16="http://schemas.microsoft.com/office/drawing/2014/main" id="{934DE36F-0142-62D8-CB80-A8191D3E5FA6}"/>
              </a:ext>
            </a:extLst>
          </p:cNvPr>
          <p:cNvSpPr txBox="1">
            <a:spLocks/>
          </p:cNvSpPr>
          <p:nvPr userDrawn="1"/>
        </p:nvSpPr>
        <p:spPr>
          <a:xfrm>
            <a:off x="9335069" y="6618923"/>
            <a:ext cx="2782960" cy="136525"/>
          </a:xfrm>
          <a:prstGeom prst="rect">
            <a:avLst/>
          </a:prstGeom>
        </p:spPr>
        <p:txBody>
          <a:bodyPr vert="horz" lIns="0" tIns="0" rIns="0" bIns="0" rtlCol="0" anchor="ctr">
            <a:noAutofit/>
          </a:bodyP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Tree>
    <p:extLst>
      <p:ext uri="{BB962C8B-B14F-4D97-AF65-F5344CB8AC3E}">
        <p14:creationId xmlns:p14="http://schemas.microsoft.com/office/powerpoint/2010/main" val="3783131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Content 1co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2E4B-F2F6-CD6F-8FBA-3B8E18F56AC8}"/>
              </a:ext>
            </a:extLst>
          </p:cNvPr>
          <p:cNvSpPr>
            <a:spLocks noGrp="1"/>
          </p:cNvSpPr>
          <p:nvPr>
            <p:ph type="title" hasCustomPrompt="1"/>
          </p:nvPr>
        </p:nvSpPr>
        <p:spPr>
          <a:xfrm>
            <a:off x="442912" y="467802"/>
            <a:ext cx="4642213" cy="607422"/>
          </a:xfrm>
        </p:spPr>
        <p:txBody>
          <a:bodyPr lIns="0" tIns="0" rIns="0" bIns="0" anchor="b">
            <a:noAutofit/>
          </a:bodyPr>
          <a:lstStyle>
            <a:lvl1pPr>
              <a:lnSpc>
                <a:spcPct val="80000"/>
              </a:lnSpc>
              <a:defRPr sz="4400" b="0" i="0" spc="-150" baseline="0">
                <a:solidFill>
                  <a:srgbClr val="0A0A0A"/>
                </a:solidFill>
                <a:latin typeface="Aptos Light" panose="020B0004020202020204" pitchFamily="34" charset="0"/>
              </a:defRPr>
            </a:lvl1pPr>
          </a:lstStyle>
          <a:p>
            <a:r>
              <a:rPr lang="en-US" dirty="0"/>
              <a:t>Click to Add Title</a:t>
            </a:r>
          </a:p>
        </p:txBody>
      </p:sp>
      <p:sp>
        <p:nvSpPr>
          <p:cNvPr id="17" name="Slide Number Placeholder 5">
            <a:extLst>
              <a:ext uri="{FF2B5EF4-FFF2-40B4-BE49-F238E27FC236}">
                <a16:creationId xmlns:a16="http://schemas.microsoft.com/office/drawing/2014/main" id="{9518CE05-685A-3006-3FEC-FF0F99B88549}"/>
              </a:ext>
            </a:extLst>
          </p:cNvPr>
          <p:cNvSpPr>
            <a:spLocks noGrp="1"/>
          </p:cNvSpPr>
          <p:nvPr>
            <p:ph type="sldNum" sz="quarter" idx="4"/>
          </p:nvPr>
        </p:nvSpPr>
        <p:spPr>
          <a:xfrm>
            <a:off x="11396546" y="6258969"/>
            <a:ext cx="352540" cy="136525"/>
          </a:xfrm>
          <a:prstGeom prst="rect">
            <a:avLst/>
          </a:prstGeom>
        </p:spPr>
        <p:txBody>
          <a:bodyPr vert="horz" lIns="0" tIns="0" rIns="0" bIns="0" rtlCol="0" anchor="ctr"/>
          <a:lstStyle>
            <a:lvl1pPr algn="r">
              <a:defRPr sz="900">
                <a:solidFill>
                  <a:srgbClr val="FF1C00"/>
                </a:solidFill>
              </a:defRPr>
            </a:lvl1pPr>
          </a:lstStyle>
          <a:p>
            <a:fld id="{42268056-94AC-1E44-9376-27504D8557DE}" type="slidenum">
              <a:rPr lang="en-US" smtClean="0"/>
              <a:pPr/>
              <a:t>‹#›</a:t>
            </a:fld>
            <a:endParaRPr lang="en-US"/>
          </a:p>
        </p:txBody>
      </p:sp>
      <p:sp>
        <p:nvSpPr>
          <p:cNvPr id="7" name="Text Placeholder 6">
            <a:extLst>
              <a:ext uri="{FF2B5EF4-FFF2-40B4-BE49-F238E27FC236}">
                <a16:creationId xmlns:a16="http://schemas.microsoft.com/office/drawing/2014/main" id="{68F54506-AC02-C256-4D2D-6D076E18F471}"/>
              </a:ext>
            </a:extLst>
          </p:cNvPr>
          <p:cNvSpPr>
            <a:spLocks noGrp="1"/>
          </p:cNvSpPr>
          <p:nvPr>
            <p:ph type="body" sz="quarter" idx="10" hasCustomPrompt="1"/>
          </p:nvPr>
        </p:nvSpPr>
        <p:spPr>
          <a:xfrm>
            <a:off x="442912" y="2317313"/>
            <a:ext cx="4642213" cy="3474465"/>
          </a:xfrm>
        </p:spPr>
        <p:txBody>
          <a:bodyPr>
            <a:noAutofit/>
          </a:bodyPr>
          <a:lstStyle>
            <a:lvl1pPr>
              <a:buClr>
                <a:srgbClr val="FF0000"/>
              </a:buClr>
              <a:buFont typeface="Courier New" panose="02070309020205020404" pitchFamily="49" charset="0"/>
              <a:buChar char="o"/>
              <a:defRPr b="0" i="0">
                <a:latin typeface="Aptos Light" panose="020B0004020202020204" pitchFamily="34" charset="0"/>
              </a:defRPr>
            </a:lvl1pPr>
            <a:lvl2pPr>
              <a:defRPr b="0" i="0">
                <a:latin typeface="Aptos Light" panose="020B0004020202020204" pitchFamily="34" charset="0"/>
              </a:defRPr>
            </a:lvl2pPr>
            <a:lvl3pPr>
              <a:defRPr b="0" i="0">
                <a:latin typeface="Aptos Light" panose="020B0004020202020204" pitchFamily="34" charset="0"/>
              </a:defRPr>
            </a:lvl3pPr>
            <a:lvl4pPr>
              <a:defRPr b="0" i="0">
                <a:latin typeface="Aptos Light" panose="020B0004020202020204" pitchFamily="34" charset="0"/>
              </a:defRPr>
            </a:lvl4pPr>
            <a:lvl5pPr>
              <a:defRPr b="0" i="0">
                <a:latin typeface="Aptos Light"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EADE62-0093-2C2A-A68C-F270CFA0651B}"/>
              </a:ext>
            </a:extLst>
          </p:cNvPr>
          <p:cNvSpPr>
            <a:spLocks noGrp="1"/>
          </p:cNvSpPr>
          <p:nvPr>
            <p:ph type="body" sz="quarter" idx="11" hasCustomPrompt="1"/>
          </p:nvPr>
        </p:nvSpPr>
        <p:spPr>
          <a:xfrm>
            <a:off x="442912" y="1507752"/>
            <a:ext cx="4642213" cy="233873"/>
          </a:xfrm>
        </p:spPr>
        <p:txBody>
          <a:bodyPr anchor="t">
            <a:noAutofit/>
          </a:bodyPr>
          <a:lstStyle>
            <a:lvl1pPr>
              <a:lnSpc>
                <a:spcPct val="90000"/>
              </a:lnSpc>
              <a:spcBef>
                <a:spcPts val="1000"/>
              </a:spcBef>
              <a:spcAft>
                <a:spcPts val="0"/>
              </a:spcAft>
              <a:buNone/>
              <a:defRPr sz="2000" b="0" i="0">
                <a:latin typeface="Aptos Light" panose="020B0004020202020204" pitchFamily="34" charset="0"/>
              </a:defRPr>
            </a:lvl1pPr>
          </a:lstStyle>
          <a:p>
            <a:pPr lvl="0"/>
            <a:r>
              <a:rPr lang="en-US" dirty="0"/>
              <a:t>Click to edit master text styles</a:t>
            </a:r>
          </a:p>
        </p:txBody>
      </p:sp>
      <p:cxnSp>
        <p:nvCxnSpPr>
          <p:cNvPr id="3" name="Straight Connector 2">
            <a:extLst>
              <a:ext uri="{FF2B5EF4-FFF2-40B4-BE49-F238E27FC236}">
                <a16:creationId xmlns:a16="http://schemas.microsoft.com/office/drawing/2014/main" id="{B896AAB5-28E0-5DC1-219F-574E69DCFE44}"/>
              </a:ext>
            </a:extLst>
          </p:cNvPr>
          <p:cNvCxnSpPr>
            <a:cxnSpLocks/>
          </p:cNvCxnSpPr>
          <p:nvPr userDrawn="1"/>
        </p:nvCxnSpPr>
        <p:spPr>
          <a:xfrm>
            <a:off x="416773" y="1212405"/>
            <a:ext cx="856702"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Picture Placeholder 3">
            <a:extLst>
              <a:ext uri="{FF2B5EF4-FFF2-40B4-BE49-F238E27FC236}">
                <a16:creationId xmlns:a16="http://schemas.microsoft.com/office/drawing/2014/main" id="{09175DC6-C12D-B47E-C9E4-33850FED5257}"/>
              </a:ext>
            </a:extLst>
          </p:cNvPr>
          <p:cNvSpPr>
            <a:spLocks noGrp="1"/>
          </p:cNvSpPr>
          <p:nvPr>
            <p:ph type="pic" sz="quarter" idx="24"/>
          </p:nvPr>
        </p:nvSpPr>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txBody>
          <a:bodyPr wrap="square">
            <a:noAutofit/>
          </a:bodyPr>
          <a:lstStyle/>
          <a:p>
            <a:r>
              <a:rPr lang="en-US"/>
              <a:t>Click icon to add picture</a:t>
            </a:r>
          </a:p>
        </p:txBody>
      </p:sp>
      <p:sp>
        <p:nvSpPr>
          <p:cNvPr id="13" name="TextBox 12">
            <a:extLst>
              <a:ext uri="{FF2B5EF4-FFF2-40B4-BE49-F238E27FC236}">
                <a16:creationId xmlns:a16="http://schemas.microsoft.com/office/drawing/2014/main" id="{B06AE3EB-CCE2-CCA2-D1B2-76993ECE9615}"/>
              </a:ext>
            </a:extLst>
          </p:cNvPr>
          <p:cNvSpPr txBox="1"/>
          <p:nvPr userDrawn="1"/>
        </p:nvSpPr>
        <p:spPr>
          <a:xfrm>
            <a:off x="-1219200" y="-1122947"/>
            <a:ext cx="184731" cy="369332"/>
          </a:xfrm>
          <a:prstGeom prst="rect">
            <a:avLst/>
          </a:prstGeom>
          <a:noFill/>
        </p:spPr>
        <p:txBody>
          <a:bodyPr wrap="none" rtlCol="0">
            <a:spAutoFit/>
          </a:bodyPr>
          <a:lstStyle/>
          <a:p>
            <a:endParaRPr lang="en-US"/>
          </a:p>
        </p:txBody>
      </p:sp>
      <p:pic>
        <p:nvPicPr>
          <p:cNvPr id="5" name="Graphic 4">
            <a:extLst>
              <a:ext uri="{FF2B5EF4-FFF2-40B4-BE49-F238E27FC236}">
                <a16:creationId xmlns:a16="http://schemas.microsoft.com/office/drawing/2014/main" id="{A7C25B40-BA81-EFFE-A7D5-E3263A8FD4B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6" name="Slide Number Placeholder 5">
            <a:extLst>
              <a:ext uri="{FF2B5EF4-FFF2-40B4-BE49-F238E27FC236}">
                <a16:creationId xmlns:a16="http://schemas.microsoft.com/office/drawing/2014/main" id="{A4F0BC86-8DF4-AD2E-B792-C6ED6806EDA9}"/>
              </a:ext>
            </a:extLst>
          </p:cNvPr>
          <p:cNvSpPr txBox="1">
            <a:spLocks/>
          </p:cNvSpPr>
          <p:nvPr userDrawn="1"/>
        </p:nvSpPr>
        <p:spPr>
          <a:xfrm>
            <a:off x="9335069" y="6618923"/>
            <a:ext cx="2782960" cy="136525"/>
          </a:xfrm>
          <a:prstGeom prst="rect">
            <a:avLst/>
          </a:prstGeom>
        </p:spPr>
        <p:txBody>
          <a:bodyPr vert="horz" lIns="0" tIns="0" rIns="0" bIns="0" rtlCol="0" anchor="ctr">
            <a:noAutofit/>
          </a:bodyP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Tree>
    <p:extLst>
      <p:ext uri="{BB962C8B-B14F-4D97-AF65-F5344CB8AC3E}">
        <p14:creationId xmlns:p14="http://schemas.microsoft.com/office/powerpoint/2010/main" val="3265831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ody Content 1 col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2E4B-F2F6-CD6F-8FBA-3B8E18F56AC8}"/>
              </a:ext>
            </a:extLst>
          </p:cNvPr>
          <p:cNvSpPr>
            <a:spLocks noGrp="1"/>
          </p:cNvSpPr>
          <p:nvPr>
            <p:ph type="title" hasCustomPrompt="1"/>
          </p:nvPr>
        </p:nvSpPr>
        <p:spPr>
          <a:xfrm>
            <a:off x="442912" y="1728869"/>
            <a:ext cx="4642213" cy="607422"/>
          </a:xfrm>
        </p:spPr>
        <p:txBody>
          <a:bodyPr lIns="0" tIns="0" rIns="0" bIns="0" anchor="b">
            <a:noAutofit/>
          </a:bodyPr>
          <a:lstStyle>
            <a:lvl1pPr>
              <a:lnSpc>
                <a:spcPct val="80000"/>
              </a:lnSpc>
              <a:defRPr sz="4400" b="0" i="0" spc="-150" baseline="0">
                <a:solidFill>
                  <a:srgbClr val="0A0A0A"/>
                </a:solidFill>
                <a:latin typeface="Aptos Light" panose="020B0004020202020204" pitchFamily="34" charset="0"/>
              </a:defRPr>
            </a:lvl1pPr>
          </a:lstStyle>
          <a:p>
            <a:r>
              <a:rPr lang="en-US" dirty="0"/>
              <a:t>Click to Add Title</a:t>
            </a:r>
          </a:p>
        </p:txBody>
      </p:sp>
      <p:sp>
        <p:nvSpPr>
          <p:cNvPr id="17" name="Slide Number Placeholder 5">
            <a:extLst>
              <a:ext uri="{FF2B5EF4-FFF2-40B4-BE49-F238E27FC236}">
                <a16:creationId xmlns:a16="http://schemas.microsoft.com/office/drawing/2014/main" id="{9518CE05-685A-3006-3FEC-FF0F99B88549}"/>
              </a:ext>
            </a:extLst>
          </p:cNvPr>
          <p:cNvSpPr>
            <a:spLocks noGrp="1"/>
          </p:cNvSpPr>
          <p:nvPr>
            <p:ph type="sldNum" sz="quarter" idx="4"/>
          </p:nvPr>
        </p:nvSpPr>
        <p:spPr>
          <a:xfrm>
            <a:off x="11396546" y="6258969"/>
            <a:ext cx="352540" cy="136525"/>
          </a:xfrm>
          <a:prstGeom prst="rect">
            <a:avLst/>
          </a:prstGeom>
        </p:spPr>
        <p:txBody>
          <a:bodyPr vert="horz" lIns="0" tIns="0" rIns="0" bIns="0" rtlCol="0" anchor="ctr"/>
          <a:lstStyle>
            <a:lvl1pPr algn="r">
              <a:defRPr sz="900">
                <a:solidFill>
                  <a:srgbClr val="FF1C00"/>
                </a:solidFill>
              </a:defRPr>
            </a:lvl1pPr>
          </a:lstStyle>
          <a:p>
            <a:fld id="{42268056-94AC-1E44-9376-27504D8557DE}" type="slidenum">
              <a:rPr lang="en-US" smtClean="0"/>
              <a:pPr/>
              <a:t>‹#›</a:t>
            </a:fld>
            <a:endParaRPr lang="en-US"/>
          </a:p>
        </p:txBody>
      </p:sp>
      <p:sp>
        <p:nvSpPr>
          <p:cNvPr id="7" name="Text Placeholder 6">
            <a:extLst>
              <a:ext uri="{FF2B5EF4-FFF2-40B4-BE49-F238E27FC236}">
                <a16:creationId xmlns:a16="http://schemas.microsoft.com/office/drawing/2014/main" id="{68F54506-AC02-C256-4D2D-6D076E18F471}"/>
              </a:ext>
            </a:extLst>
          </p:cNvPr>
          <p:cNvSpPr>
            <a:spLocks noGrp="1"/>
          </p:cNvSpPr>
          <p:nvPr>
            <p:ph type="body" sz="quarter" idx="10" hasCustomPrompt="1"/>
          </p:nvPr>
        </p:nvSpPr>
        <p:spPr>
          <a:xfrm>
            <a:off x="442912" y="3285537"/>
            <a:ext cx="4642213" cy="2506241"/>
          </a:xfrm>
        </p:spPr>
        <p:txBody>
          <a:bodyPr>
            <a:noAutofit/>
          </a:bodyPr>
          <a:lstStyle>
            <a:lvl1pPr>
              <a:defRPr b="0" i="0">
                <a:latin typeface="Aptos Light" panose="020B0004020202020204" pitchFamily="34" charset="0"/>
              </a:defRPr>
            </a:lvl1pPr>
            <a:lvl2pPr>
              <a:defRPr b="0" i="0">
                <a:latin typeface="Aptos Light" panose="020B0004020202020204" pitchFamily="34" charset="0"/>
              </a:defRPr>
            </a:lvl2pPr>
            <a:lvl3pPr>
              <a:defRPr b="0" i="0">
                <a:latin typeface="Aptos Light" panose="020B0004020202020204" pitchFamily="34" charset="0"/>
              </a:defRPr>
            </a:lvl3pPr>
            <a:lvl4pPr>
              <a:defRPr b="0" i="0">
                <a:latin typeface="Aptos Light" panose="020B0004020202020204" pitchFamily="34" charset="0"/>
              </a:defRPr>
            </a:lvl4pPr>
            <a:lvl5pPr>
              <a:defRPr b="0" i="0">
                <a:latin typeface="Aptos Light"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EADE62-0093-2C2A-A68C-F270CFA0651B}"/>
              </a:ext>
            </a:extLst>
          </p:cNvPr>
          <p:cNvSpPr>
            <a:spLocks noGrp="1"/>
          </p:cNvSpPr>
          <p:nvPr>
            <p:ph type="body" sz="quarter" idx="11" hasCustomPrompt="1"/>
          </p:nvPr>
        </p:nvSpPr>
        <p:spPr>
          <a:xfrm>
            <a:off x="442912" y="2768819"/>
            <a:ext cx="4642213" cy="233873"/>
          </a:xfrm>
        </p:spPr>
        <p:txBody>
          <a:bodyPr anchor="b">
            <a:noAutofit/>
          </a:bodyPr>
          <a:lstStyle>
            <a:lvl1pPr>
              <a:lnSpc>
                <a:spcPct val="90000"/>
              </a:lnSpc>
              <a:spcBef>
                <a:spcPts val="1000"/>
              </a:spcBef>
              <a:spcAft>
                <a:spcPts val="0"/>
              </a:spcAft>
              <a:buNone/>
              <a:defRPr sz="2000" b="0" i="0">
                <a:latin typeface="Aptos Light" panose="020B0004020202020204" pitchFamily="34" charset="0"/>
              </a:defRPr>
            </a:lvl1pPr>
          </a:lstStyle>
          <a:p>
            <a:pPr lvl="0"/>
            <a:r>
              <a:rPr lang="en-US" dirty="0"/>
              <a:t>Click to edit master text styles</a:t>
            </a:r>
          </a:p>
        </p:txBody>
      </p:sp>
      <p:cxnSp>
        <p:nvCxnSpPr>
          <p:cNvPr id="3" name="Straight Connector 2">
            <a:extLst>
              <a:ext uri="{FF2B5EF4-FFF2-40B4-BE49-F238E27FC236}">
                <a16:creationId xmlns:a16="http://schemas.microsoft.com/office/drawing/2014/main" id="{B896AAB5-28E0-5DC1-219F-574E69DCFE44}"/>
              </a:ext>
            </a:extLst>
          </p:cNvPr>
          <p:cNvCxnSpPr>
            <a:cxnSpLocks/>
          </p:cNvCxnSpPr>
          <p:nvPr userDrawn="1"/>
        </p:nvCxnSpPr>
        <p:spPr>
          <a:xfrm>
            <a:off x="416773" y="2473472"/>
            <a:ext cx="856702"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Picture Placeholder 3">
            <a:extLst>
              <a:ext uri="{FF2B5EF4-FFF2-40B4-BE49-F238E27FC236}">
                <a16:creationId xmlns:a16="http://schemas.microsoft.com/office/drawing/2014/main" id="{09175DC6-C12D-B47E-C9E4-33850FED5257}"/>
              </a:ext>
            </a:extLst>
          </p:cNvPr>
          <p:cNvSpPr>
            <a:spLocks noGrp="1"/>
          </p:cNvSpPr>
          <p:nvPr>
            <p:ph type="pic" sz="quarter" idx="24"/>
          </p:nvPr>
        </p:nvSpPr>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txBody>
          <a:bodyPr wrap="square">
            <a:noAutofit/>
          </a:bodyPr>
          <a:lstStyle/>
          <a:p>
            <a:r>
              <a:rPr lang="en-US"/>
              <a:t>Click icon to add picture</a:t>
            </a:r>
          </a:p>
        </p:txBody>
      </p:sp>
      <p:pic>
        <p:nvPicPr>
          <p:cNvPr id="5" name="Graphic 4">
            <a:extLst>
              <a:ext uri="{FF2B5EF4-FFF2-40B4-BE49-F238E27FC236}">
                <a16:creationId xmlns:a16="http://schemas.microsoft.com/office/drawing/2014/main" id="{23F702A9-EB3C-A207-8C14-15A0EF5DD1C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6" name="Slide Number Placeholder 5">
            <a:extLst>
              <a:ext uri="{FF2B5EF4-FFF2-40B4-BE49-F238E27FC236}">
                <a16:creationId xmlns:a16="http://schemas.microsoft.com/office/drawing/2014/main" id="{18F24253-5E52-0C3A-FFE7-64C4961D2951}"/>
              </a:ext>
            </a:extLst>
          </p:cNvPr>
          <p:cNvSpPr txBox="1">
            <a:spLocks/>
          </p:cNvSpPr>
          <p:nvPr userDrawn="1"/>
        </p:nvSpPr>
        <p:spPr>
          <a:xfrm>
            <a:off x="9335069" y="6618923"/>
            <a:ext cx="2782960" cy="136525"/>
          </a:xfrm>
          <a:prstGeom prst="rect">
            <a:avLst/>
          </a:prstGeom>
        </p:spPr>
        <p:txBody>
          <a:bodyPr vert="horz" lIns="0" tIns="0" rIns="0" bIns="0" rtlCol="0" anchor="ctr">
            <a:noAutofit/>
          </a:bodyP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Tree>
    <p:extLst>
      <p:ext uri="{BB962C8B-B14F-4D97-AF65-F5344CB8AC3E}">
        <p14:creationId xmlns:p14="http://schemas.microsoft.com/office/powerpoint/2010/main" val="2181941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Content 2col A">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A16163-05DA-1CE0-DB87-4FB982B54962}"/>
              </a:ext>
            </a:extLst>
          </p:cNvPr>
          <p:cNvSpPr>
            <a:spLocks noGrp="1"/>
          </p:cNvSpPr>
          <p:nvPr>
            <p:ph type="title" hasCustomPrompt="1"/>
          </p:nvPr>
        </p:nvSpPr>
        <p:spPr>
          <a:xfrm>
            <a:off x="442912" y="467802"/>
            <a:ext cx="11306173" cy="607422"/>
          </a:xfrm>
        </p:spPr>
        <p:txBody>
          <a:bodyPr lIns="0" tIns="0" rIns="0" bIns="0" anchor="b">
            <a:noAutofit/>
          </a:bodyPr>
          <a:lstStyle>
            <a:lvl1pPr>
              <a:lnSpc>
                <a:spcPct val="80000"/>
              </a:lnSpc>
              <a:defRPr sz="4400" b="0" i="0" spc="-150" baseline="0">
                <a:solidFill>
                  <a:srgbClr val="0A0A0A"/>
                </a:solidFill>
                <a:latin typeface="Aptos Light" panose="020B0004020202020204" pitchFamily="34" charset="0"/>
              </a:defRPr>
            </a:lvl1pPr>
          </a:lstStyle>
          <a:p>
            <a:r>
              <a:rPr lang="en-US" dirty="0"/>
              <a:t>Click to Add Title</a:t>
            </a:r>
          </a:p>
        </p:txBody>
      </p:sp>
      <p:sp>
        <p:nvSpPr>
          <p:cNvPr id="8" name="Slide Number Placeholder 5">
            <a:extLst>
              <a:ext uri="{FF2B5EF4-FFF2-40B4-BE49-F238E27FC236}">
                <a16:creationId xmlns:a16="http://schemas.microsoft.com/office/drawing/2014/main" id="{8ECE3A9D-AAC2-8EBF-E871-90F798073098}"/>
              </a:ext>
            </a:extLst>
          </p:cNvPr>
          <p:cNvSpPr>
            <a:spLocks noGrp="1"/>
          </p:cNvSpPr>
          <p:nvPr>
            <p:ph type="sldNum" sz="quarter" idx="4"/>
          </p:nvPr>
        </p:nvSpPr>
        <p:spPr>
          <a:xfrm>
            <a:off x="11418849" y="6258969"/>
            <a:ext cx="330237" cy="136525"/>
          </a:xfrm>
          <a:prstGeom prst="rect">
            <a:avLst/>
          </a:prstGeom>
        </p:spPr>
        <p:txBody>
          <a:bodyPr vert="horz" lIns="0" tIns="0" rIns="0" bIns="0" rtlCol="0" anchor="ctr"/>
          <a:lstStyle>
            <a:lvl1pPr algn="r">
              <a:defRPr sz="900">
                <a:solidFill>
                  <a:schemeClr val="tx1">
                    <a:tint val="82000"/>
                  </a:schemeClr>
                </a:solidFill>
              </a:defRPr>
            </a:lvl1pPr>
          </a:lstStyle>
          <a:p>
            <a:fld id="{42268056-94AC-1E44-9376-27504D8557DE}" type="slidenum">
              <a:rPr lang="en-US" b="1" smtClean="0">
                <a:solidFill>
                  <a:srgbClr val="FF1C00"/>
                </a:solidFill>
              </a:rPr>
              <a:pPr/>
              <a:t>‹#›</a:t>
            </a:fld>
            <a:endParaRPr lang="en-US" b="1">
              <a:solidFill>
                <a:srgbClr val="FF1C00"/>
              </a:solidFill>
            </a:endParaRPr>
          </a:p>
        </p:txBody>
      </p:sp>
      <p:sp>
        <p:nvSpPr>
          <p:cNvPr id="6" name="Text Placeholder 5">
            <a:extLst>
              <a:ext uri="{FF2B5EF4-FFF2-40B4-BE49-F238E27FC236}">
                <a16:creationId xmlns:a16="http://schemas.microsoft.com/office/drawing/2014/main" id="{E73D3D8F-25DE-B356-8271-7EAE8FACCCCA}"/>
              </a:ext>
            </a:extLst>
          </p:cNvPr>
          <p:cNvSpPr>
            <a:spLocks noGrp="1"/>
          </p:cNvSpPr>
          <p:nvPr>
            <p:ph type="body" sz="quarter" idx="18" hasCustomPrompt="1"/>
          </p:nvPr>
        </p:nvSpPr>
        <p:spPr>
          <a:xfrm>
            <a:off x="442911" y="2317313"/>
            <a:ext cx="5212077" cy="3474465"/>
          </a:xfrm>
        </p:spPr>
        <p:txBody>
          <a:bodyPr>
            <a:noAutofit/>
          </a:bodyPr>
          <a:lstStyle>
            <a:lvl1pPr>
              <a:defRPr b="0" i="0">
                <a:latin typeface="Aptos Light" panose="020B0004020202020204" pitchFamily="34" charset="0"/>
              </a:defRPr>
            </a:lvl1pPr>
            <a:lvl2pPr>
              <a:defRPr b="0" i="0">
                <a:latin typeface="Aptos Light" panose="020B0004020202020204" pitchFamily="34" charset="0"/>
              </a:defRPr>
            </a:lvl2pPr>
            <a:lvl3pPr>
              <a:defRPr b="0" i="0">
                <a:latin typeface="Aptos Light" panose="020B0004020202020204" pitchFamily="34" charset="0"/>
              </a:defRPr>
            </a:lvl3pPr>
            <a:lvl4pPr>
              <a:defRPr b="0" i="0">
                <a:latin typeface="Aptos Light" panose="020B0004020202020204" pitchFamily="34" charset="0"/>
              </a:defRPr>
            </a:lvl4pPr>
            <a:lvl5pPr>
              <a:defRPr b="0" i="0">
                <a:latin typeface="Aptos Light"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F31EE588-0EC4-C603-56DA-34F9D28880E7}"/>
              </a:ext>
            </a:extLst>
          </p:cNvPr>
          <p:cNvSpPr>
            <a:spLocks noGrp="1"/>
          </p:cNvSpPr>
          <p:nvPr>
            <p:ph type="body" sz="quarter" idx="19" hasCustomPrompt="1"/>
          </p:nvPr>
        </p:nvSpPr>
        <p:spPr>
          <a:xfrm>
            <a:off x="6536586" y="2317313"/>
            <a:ext cx="5212077" cy="3474465"/>
          </a:xfrm>
        </p:spPr>
        <p:txBody>
          <a:bodyPr>
            <a:noAutofit/>
          </a:bodyPr>
          <a:lstStyle>
            <a:lvl1pPr>
              <a:defRPr b="0" i="0">
                <a:latin typeface="Aptos Light" panose="020B0004020202020204" pitchFamily="34" charset="0"/>
              </a:defRPr>
            </a:lvl1pPr>
            <a:lvl2pPr>
              <a:defRPr b="0" i="0">
                <a:latin typeface="Aptos Light" panose="020B0004020202020204" pitchFamily="34" charset="0"/>
              </a:defRPr>
            </a:lvl2pPr>
            <a:lvl3pPr>
              <a:defRPr b="0" i="0">
                <a:latin typeface="Aptos Light" panose="020B0004020202020204" pitchFamily="34" charset="0"/>
              </a:defRPr>
            </a:lvl3pPr>
            <a:lvl4pPr>
              <a:defRPr b="0" i="0">
                <a:latin typeface="Aptos Light" panose="020B0004020202020204" pitchFamily="34" charset="0"/>
              </a:defRPr>
            </a:lvl4pPr>
            <a:lvl5pPr>
              <a:defRPr b="0" i="0">
                <a:latin typeface="Aptos Light"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38240AD4-38BA-B590-B4EA-3FFC84BA7A16}"/>
              </a:ext>
            </a:extLst>
          </p:cNvPr>
          <p:cNvSpPr>
            <a:spLocks noGrp="1"/>
          </p:cNvSpPr>
          <p:nvPr>
            <p:ph type="body" sz="quarter" idx="21" hasCustomPrompt="1"/>
          </p:nvPr>
        </p:nvSpPr>
        <p:spPr>
          <a:xfrm>
            <a:off x="442911" y="1507752"/>
            <a:ext cx="7315200" cy="233873"/>
          </a:xfrm>
        </p:spPr>
        <p:txBody>
          <a:bodyPr>
            <a:noAutofit/>
          </a:bodyPr>
          <a:lstStyle>
            <a:lvl1pPr>
              <a:lnSpc>
                <a:spcPct val="90000"/>
              </a:lnSpc>
              <a:spcBef>
                <a:spcPts val="1000"/>
              </a:spcBef>
              <a:spcAft>
                <a:spcPts val="0"/>
              </a:spcAft>
              <a:buNone/>
              <a:defRPr sz="2000" b="0" i="0">
                <a:latin typeface="Aptos Light" panose="020B0004020202020204" pitchFamily="34" charset="0"/>
              </a:defRPr>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15E9EEE8-485C-7B6D-AC03-8B1F911CFE08}"/>
              </a:ext>
            </a:extLst>
          </p:cNvPr>
          <p:cNvCxnSpPr>
            <a:cxnSpLocks/>
          </p:cNvCxnSpPr>
          <p:nvPr userDrawn="1"/>
        </p:nvCxnSpPr>
        <p:spPr>
          <a:xfrm>
            <a:off x="416773" y="1212405"/>
            <a:ext cx="856702"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7EA210E1-1ACE-F4EC-6F68-D998D4E1F1BA}"/>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3" name="Slide Number Placeholder 5">
            <a:extLst>
              <a:ext uri="{FF2B5EF4-FFF2-40B4-BE49-F238E27FC236}">
                <a16:creationId xmlns:a16="http://schemas.microsoft.com/office/drawing/2014/main" id="{4E5C7434-822C-3ECD-3F57-07E83B47DAC1}"/>
              </a:ext>
            </a:extLst>
          </p:cNvPr>
          <p:cNvSpPr txBox="1">
            <a:spLocks/>
          </p:cNvSpPr>
          <p:nvPr userDrawn="1"/>
        </p:nvSpPr>
        <p:spPr>
          <a:xfrm>
            <a:off x="9335069" y="6618923"/>
            <a:ext cx="2782960" cy="136525"/>
          </a:xfrm>
          <a:prstGeom prst="rect">
            <a:avLst/>
          </a:prstGeom>
        </p:spPr>
        <p:txBody>
          <a:bodyPr vert="horz" lIns="0" tIns="0" rIns="0" bIns="0" rtlCol="0" anchor="ctr">
            <a:noAutofit/>
          </a:bodyP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Tree>
    <p:extLst>
      <p:ext uri="{BB962C8B-B14F-4D97-AF65-F5344CB8AC3E}">
        <p14:creationId xmlns:p14="http://schemas.microsoft.com/office/powerpoint/2010/main" val="166869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1 Guidelin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14CDC0-838A-23D9-042F-AA6D59EF7052}"/>
              </a:ext>
            </a:extLst>
          </p:cNvPr>
          <p:cNvSpPr/>
          <p:nvPr userDrawn="1"/>
        </p:nvSpPr>
        <p:spPr>
          <a:xfrm>
            <a:off x="0" y="0"/>
            <a:ext cx="12192000" cy="6858000"/>
          </a:xfrm>
          <a:prstGeom prst="rect">
            <a:avLst/>
          </a:prstGeom>
          <a:solidFill>
            <a:srgbClr val="10EC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pPr algn="l">
              <a:spcAft>
                <a:spcPts val="1200"/>
              </a:spcAft>
            </a:pPr>
            <a:r>
              <a:rPr lang="en-US" sz="3600" b="1" i="0">
                <a:solidFill>
                  <a:srgbClr val="0A0A0A"/>
                </a:solidFill>
                <a:latin typeface="Aptos" panose="020B0004020202020204" pitchFamily="34" charset="0"/>
              </a:rPr>
              <a:t>Titles &amp; Dividers — Guidelines + Thinking</a:t>
            </a:r>
            <a:endParaRPr lang="en-US" sz="2800" b="1" i="0">
              <a:solidFill>
                <a:srgbClr val="0A0A0A"/>
              </a:solidFill>
              <a:latin typeface="Aptos" panose="020B0004020202020204" pitchFamily="34" charset="0"/>
            </a:endParaRPr>
          </a:p>
          <a:p>
            <a:pPr algn="l">
              <a:spcAft>
                <a:spcPts val="600"/>
              </a:spcAft>
            </a:pPr>
            <a:r>
              <a:rPr lang="en-US" sz="2800" b="1" i="0">
                <a:solidFill>
                  <a:srgbClr val="0A0A0A"/>
                </a:solidFill>
                <a:latin typeface="Aptos" panose="020B0004020202020204" pitchFamily="34" charset="0"/>
              </a:rPr>
              <a:t>Guidelines:</a:t>
            </a:r>
          </a:p>
          <a:p>
            <a:pPr marL="457200" indent="-457200">
              <a:spcAft>
                <a:spcPts val="600"/>
              </a:spcAft>
              <a:buFont typeface="+mj-lt"/>
              <a:buAutoNum type="arabicPeriod"/>
            </a:pPr>
            <a:r>
              <a:rPr lang="en-US" sz="2000" b="0" i="0">
                <a:solidFill>
                  <a:srgbClr val="0A0A0A"/>
                </a:solidFill>
                <a:latin typeface="Aptos" panose="020B0004020202020204" pitchFamily="34" charset="0"/>
              </a:rPr>
              <a:t>Use covers and dividers to </a:t>
            </a:r>
            <a:r>
              <a:rPr lang="en-US" sz="2000" b="1" i="0">
                <a:solidFill>
                  <a:srgbClr val="0A0A0A"/>
                </a:solidFill>
                <a:latin typeface="Aptos" panose="020B0004020202020204" pitchFamily="34" charset="0"/>
              </a:rPr>
              <a:t>orient your audience, </a:t>
            </a:r>
            <a:r>
              <a:rPr lang="en-US" sz="2000" b="0" i="0">
                <a:solidFill>
                  <a:srgbClr val="0A0A0A"/>
                </a:solidFill>
                <a:latin typeface="Aptos" panose="020B0004020202020204" pitchFamily="34" charset="0"/>
              </a:rPr>
              <a:t>not decorate</a:t>
            </a:r>
          </a:p>
          <a:p>
            <a:pPr marL="457200" indent="-457200">
              <a:spcAft>
                <a:spcPts val="600"/>
              </a:spcAft>
              <a:buFont typeface="+mj-lt"/>
              <a:buAutoNum type="arabicPeriod"/>
            </a:pPr>
            <a:r>
              <a:rPr lang="en-US" sz="2000" b="0" i="0">
                <a:solidFill>
                  <a:srgbClr val="0A0A0A"/>
                </a:solidFill>
                <a:latin typeface="Aptos" panose="020B0004020202020204" pitchFamily="34" charset="0"/>
              </a:rPr>
              <a:t>Keep titles </a:t>
            </a:r>
            <a:r>
              <a:rPr lang="en-US" sz="2000" b="1" i="0">
                <a:solidFill>
                  <a:srgbClr val="0A0A0A"/>
                </a:solidFill>
                <a:latin typeface="Aptos" panose="020B0004020202020204" pitchFamily="34" charset="0"/>
              </a:rPr>
              <a:t>short, clear, and outcome-focused </a:t>
            </a:r>
            <a:r>
              <a:rPr lang="en-US" sz="2000" b="0" i="0">
                <a:solidFill>
                  <a:srgbClr val="0A0A0A"/>
                </a:solidFill>
                <a:latin typeface="Aptos" panose="020B0004020202020204" pitchFamily="34" charset="0"/>
              </a:rPr>
              <a:t>(not vague topics)</a:t>
            </a:r>
          </a:p>
          <a:p>
            <a:pPr marL="457200" indent="-457200">
              <a:spcAft>
                <a:spcPts val="600"/>
              </a:spcAft>
              <a:buFont typeface="+mj-lt"/>
              <a:buAutoNum type="arabicPeriod"/>
            </a:pPr>
            <a:r>
              <a:rPr lang="en-US" sz="2000" b="0" i="0">
                <a:solidFill>
                  <a:srgbClr val="0A0A0A"/>
                </a:solidFill>
                <a:latin typeface="Aptos" panose="020B0004020202020204" pitchFamily="34" charset="0"/>
              </a:rPr>
              <a:t>Use agenda slides only when they </a:t>
            </a:r>
            <a:r>
              <a:rPr lang="en-US" sz="2000" b="1" i="0">
                <a:solidFill>
                  <a:srgbClr val="0A0A0A"/>
                </a:solidFill>
                <a:latin typeface="Aptos" panose="020B0004020202020204" pitchFamily="34" charset="0"/>
              </a:rPr>
              <a:t>add clarity to complex flows</a:t>
            </a:r>
          </a:p>
          <a:p>
            <a:pPr marL="457200" indent="-457200">
              <a:spcAft>
                <a:spcPts val="600"/>
              </a:spcAft>
              <a:buFont typeface="+mj-lt"/>
              <a:buAutoNum type="arabicPeriod"/>
            </a:pPr>
            <a:r>
              <a:rPr lang="en-US" sz="2000" b="0" i="0">
                <a:solidFill>
                  <a:srgbClr val="0A0A0A"/>
                </a:solidFill>
                <a:latin typeface="Aptos" panose="020B0004020202020204" pitchFamily="34" charset="0"/>
              </a:rPr>
              <a:t>Maintain </a:t>
            </a:r>
            <a:r>
              <a:rPr lang="en-US" sz="2000" b="1" i="0">
                <a:solidFill>
                  <a:srgbClr val="0A0A0A"/>
                </a:solidFill>
                <a:latin typeface="Aptos" panose="020B0004020202020204" pitchFamily="34" charset="0"/>
              </a:rPr>
              <a:t>consistent naming </a:t>
            </a:r>
            <a:r>
              <a:rPr lang="en-US" sz="2000" b="0" i="0">
                <a:solidFill>
                  <a:srgbClr val="0A0A0A"/>
                </a:solidFill>
                <a:latin typeface="Aptos" panose="020B0004020202020204" pitchFamily="34" charset="0"/>
              </a:rPr>
              <a:t>conventions across sections</a:t>
            </a:r>
          </a:p>
          <a:p>
            <a:pPr marL="457200" indent="-457200">
              <a:spcAft>
                <a:spcPts val="600"/>
              </a:spcAft>
              <a:buFont typeface="+mj-lt"/>
              <a:buAutoNum type="arabicPeriod"/>
            </a:pPr>
            <a:r>
              <a:rPr lang="en-US" sz="2000" b="0" i="0">
                <a:solidFill>
                  <a:srgbClr val="0A0A0A"/>
                </a:solidFill>
                <a:latin typeface="Aptos" panose="020B0004020202020204" pitchFamily="34" charset="0"/>
              </a:rPr>
              <a:t>Avoid overloading with text, this is about </a:t>
            </a:r>
            <a:r>
              <a:rPr lang="en-US" sz="2000" b="1" i="0">
                <a:solidFill>
                  <a:srgbClr val="0A0A0A"/>
                </a:solidFill>
                <a:latin typeface="Aptos" panose="020B0004020202020204" pitchFamily="34" charset="0"/>
              </a:rPr>
              <a:t>structure, not content</a:t>
            </a:r>
          </a:p>
          <a:p>
            <a:pPr>
              <a:spcAft>
                <a:spcPts val="600"/>
              </a:spcAft>
              <a:buNone/>
            </a:pPr>
            <a:r>
              <a:rPr lang="en-US" sz="2800" b="1" i="0">
                <a:solidFill>
                  <a:srgbClr val="0A0A0A"/>
                </a:solidFill>
                <a:latin typeface="Aptos" panose="020B0004020202020204" pitchFamily="34" charset="0"/>
              </a:rPr>
              <a:t>Rationale:</a:t>
            </a:r>
          </a:p>
          <a:p>
            <a:pPr>
              <a:spcAft>
                <a:spcPts val="600"/>
              </a:spcAft>
              <a:buNone/>
            </a:pPr>
            <a:r>
              <a:rPr lang="en-US" sz="2000" b="0" i="0">
                <a:solidFill>
                  <a:srgbClr val="0A0A0A"/>
                </a:solidFill>
                <a:latin typeface="Aptos" panose="020B0004020202020204" pitchFamily="34" charset="0"/>
              </a:rPr>
              <a:t>This section establishes </a:t>
            </a:r>
            <a:r>
              <a:rPr lang="en-US" sz="2000" b="1" i="0">
                <a:solidFill>
                  <a:srgbClr val="0A0A0A"/>
                </a:solidFill>
                <a:latin typeface="Aptos" panose="020B0004020202020204" pitchFamily="34" charset="0"/>
              </a:rPr>
              <a:t>narrative structure. </a:t>
            </a:r>
            <a:r>
              <a:rPr lang="en-US" sz="2000" b="0" i="0">
                <a:solidFill>
                  <a:srgbClr val="0A0A0A"/>
                </a:solidFill>
                <a:latin typeface="Aptos" panose="020B0004020202020204" pitchFamily="34" charset="0"/>
              </a:rPr>
              <a:t>A well-structured deck reduces cognitive load and helps your audience always know:</a:t>
            </a:r>
          </a:p>
          <a:p>
            <a:pPr marL="457200" indent="-457200">
              <a:spcAft>
                <a:spcPts val="600"/>
              </a:spcAft>
              <a:buFont typeface="+mj-lt"/>
              <a:buAutoNum type="arabicPeriod"/>
            </a:pPr>
            <a:r>
              <a:rPr lang="en-US" sz="2000" b="0" i="0">
                <a:solidFill>
                  <a:srgbClr val="0A0A0A"/>
                </a:solidFill>
                <a:latin typeface="Aptos" panose="020B0004020202020204" pitchFamily="34" charset="0"/>
              </a:rPr>
              <a:t>Where they are</a:t>
            </a:r>
          </a:p>
          <a:p>
            <a:pPr marL="457200" indent="-457200">
              <a:spcAft>
                <a:spcPts val="600"/>
              </a:spcAft>
              <a:buFont typeface="+mj-lt"/>
              <a:buAutoNum type="arabicPeriod"/>
            </a:pPr>
            <a:r>
              <a:rPr lang="en-US" sz="2000" b="0" i="0">
                <a:solidFill>
                  <a:srgbClr val="0A0A0A"/>
                </a:solidFill>
                <a:latin typeface="Aptos" panose="020B0004020202020204" pitchFamily="34" charset="0"/>
              </a:rPr>
              <a:t>What’s coming next</a:t>
            </a:r>
          </a:p>
          <a:p>
            <a:pPr marL="457200" indent="-457200">
              <a:spcAft>
                <a:spcPts val="600"/>
              </a:spcAft>
              <a:buFont typeface="+mj-lt"/>
              <a:buAutoNum type="arabicPeriod"/>
            </a:pPr>
            <a:r>
              <a:rPr lang="en-US" sz="2000" b="0" i="0">
                <a:solidFill>
                  <a:srgbClr val="0A0A0A"/>
                </a:solidFill>
                <a:latin typeface="Aptos" panose="020B0004020202020204" pitchFamily="34" charset="0"/>
              </a:rPr>
              <a:t>Why it matters</a:t>
            </a:r>
          </a:p>
          <a:p>
            <a:pPr>
              <a:spcAft>
                <a:spcPts val="600"/>
              </a:spcAft>
              <a:buNone/>
            </a:pPr>
            <a:r>
              <a:rPr lang="en-US" sz="2000" b="0" i="0">
                <a:solidFill>
                  <a:srgbClr val="0A0A0A"/>
                </a:solidFill>
                <a:latin typeface="Aptos" panose="020B0004020202020204" pitchFamily="34" charset="0"/>
              </a:rPr>
              <a:t>Without this, even great content feels confusing. “Structure creates clarity.”</a:t>
            </a:r>
          </a:p>
        </p:txBody>
      </p:sp>
    </p:spTree>
    <p:extLst>
      <p:ext uri="{BB962C8B-B14F-4D97-AF65-F5344CB8AC3E}">
        <p14:creationId xmlns:p14="http://schemas.microsoft.com/office/powerpoint/2010/main" val="3281815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Content 1co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2E4B-F2F6-CD6F-8FBA-3B8E18F56AC8}"/>
              </a:ext>
            </a:extLst>
          </p:cNvPr>
          <p:cNvSpPr>
            <a:spLocks noGrp="1"/>
          </p:cNvSpPr>
          <p:nvPr>
            <p:ph type="title" hasCustomPrompt="1"/>
          </p:nvPr>
        </p:nvSpPr>
        <p:spPr>
          <a:xfrm>
            <a:off x="442913" y="467802"/>
            <a:ext cx="7315200" cy="607422"/>
          </a:xfrm>
        </p:spPr>
        <p:txBody>
          <a:bodyPr lIns="0" tIns="0" rIns="0" bIns="0" anchor="b">
            <a:noAutofit/>
          </a:bodyPr>
          <a:lstStyle>
            <a:lvl1pPr>
              <a:lnSpc>
                <a:spcPct val="80000"/>
              </a:lnSpc>
              <a:defRPr sz="4400" b="0" i="0" spc="-150" baseline="0">
                <a:solidFill>
                  <a:srgbClr val="0A0A0A"/>
                </a:solidFill>
                <a:latin typeface="Aptos Light" panose="020B0004020202020204" pitchFamily="34" charset="0"/>
              </a:defRPr>
            </a:lvl1pPr>
          </a:lstStyle>
          <a:p>
            <a:r>
              <a:rPr lang="en-US"/>
              <a:t>Click to Add Title</a:t>
            </a:r>
          </a:p>
        </p:txBody>
      </p:sp>
      <p:sp>
        <p:nvSpPr>
          <p:cNvPr id="17" name="Slide Number Placeholder 5">
            <a:extLst>
              <a:ext uri="{FF2B5EF4-FFF2-40B4-BE49-F238E27FC236}">
                <a16:creationId xmlns:a16="http://schemas.microsoft.com/office/drawing/2014/main" id="{9518CE05-685A-3006-3FEC-FF0F99B88549}"/>
              </a:ext>
            </a:extLst>
          </p:cNvPr>
          <p:cNvSpPr>
            <a:spLocks noGrp="1"/>
          </p:cNvSpPr>
          <p:nvPr>
            <p:ph type="sldNum" sz="quarter" idx="4"/>
          </p:nvPr>
        </p:nvSpPr>
        <p:spPr>
          <a:xfrm>
            <a:off x="11396546" y="6258969"/>
            <a:ext cx="352540" cy="136525"/>
          </a:xfrm>
          <a:prstGeom prst="rect">
            <a:avLst/>
          </a:prstGeom>
        </p:spPr>
        <p:txBody>
          <a:bodyPr vert="horz" lIns="0" tIns="0" rIns="0" bIns="0" rtlCol="0" anchor="ctr"/>
          <a:lstStyle>
            <a:lvl1pPr algn="r">
              <a:defRPr sz="900">
                <a:solidFill>
                  <a:srgbClr val="FF1C00"/>
                </a:solidFill>
              </a:defRPr>
            </a:lvl1pPr>
          </a:lstStyle>
          <a:p>
            <a:fld id="{42268056-94AC-1E44-9376-27504D8557DE}" type="slidenum">
              <a:rPr lang="en-US" smtClean="0"/>
              <a:pPr/>
              <a:t>‹#›</a:t>
            </a:fld>
            <a:endParaRPr lang="en-US">
              <a:solidFill>
                <a:srgbClr val="FF1C00"/>
              </a:solidFill>
            </a:endParaRPr>
          </a:p>
        </p:txBody>
      </p:sp>
      <p:sp>
        <p:nvSpPr>
          <p:cNvPr id="7" name="Text Placeholder 6">
            <a:extLst>
              <a:ext uri="{FF2B5EF4-FFF2-40B4-BE49-F238E27FC236}">
                <a16:creationId xmlns:a16="http://schemas.microsoft.com/office/drawing/2014/main" id="{68F54506-AC02-C256-4D2D-6D076E18F471}"/>
              </a:ext>
            </a:extLst>
          </p:cNvPr>
          <p:cNvSpPr>
            <a:spLocks noGrp="1"/>
          </p:cNvSpPr>
          <p:nvPr>
            <p:ph type="body" sz="quarter" idx="10" hasCustomPrompt="1"/>
          </p:nvPr>
        </p:nvSpPr>
        <p:spPr>
          <a:xfrm>
            <a:off x="442913" y="2317313"/>
            <a:ext cx="7315200" cy="3474465"/>
          </a:xfrm>
        </p:spPr>
        <p:txBody>
          <a:bodyPr>
            <a:noAutofit/>
          </a:bodyPr>
          <a:lstStyle>
            <a:lvl1pPr>
              <a:defRPr b="0" i="0">
                <a:latin typeface="Aptos Light" panose="020B0004020202020204" pitchFamily="34" charset="0"/>
              </a:defRPr>
            </a:lvl1pPr>
            <a:lvl2pPr>
              <a:defRPr b="0" i="0">
                <a:latin typeface="Aptos Light" panose="020B0004020202020204" pitchFamily="34" charset="0"/>
              </a:defRPr>
            </a:lvl2pPr>
            <a:lvl3pPr>
              <a:defRPr b="0" i="0">
                <a:latin typeface="Aptos Light" panose="020B0004020202020204" pitchFamily="34" charset="0"/>
              </a:defRPr>
            </a:lvl3pPr>
            <a:lvl4pPr>
              <a:defRPr b="0" i="0">
                <a:latin typeface="Aptos Light" panose="020B0004020202020204" pitchFamily="34" charset="0"/>
              </a:defRPr>
            </a:lvl4pPr>
            <a:lvl5pPr>
              <a:defRPr b="0" i="0">
                <a:latin typeface="Aptos Light"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EADE62-0093-2C2A-A68C-F270CFA0651B}"/>
              </a:ext>
            </a:extLst>
          </p:cNvPr>
          <p:cNvSpPr>
            <a:spLocks noGrp="1"/>
          </p:cNvSpPr>
          <p:nvPr>
            <p:ph type="body" sz="quarter" idx="11" hasCustomPrompt="1"/>
          </p:nvPr>
        </p:nvSpPr>
        <p:spPr>
          <a:xfrm>
            <a:off x="442912" y="1507752"/>
            <a:ext cx="7315200" cy="233873"/>
          </a:xfrm>
        </p:spPr>
        <p:txBody>
          <a:bodyPr anchor="ctr">
            <a:noAutofit/>
          </a:bodyPr>
          <a:lstStyle>
            <a:lvl1pPr>
              <a:lnSpc>
                <a:spcPct val="90000"/>
              </a:lnSpc>
              <a:spcBef>
                <a:spcPts val="1000"/>
              </a:spcBef>
              <a:spcAft>
                <a:spcPts val="0"/>
              </a:spcAft>
              <a:buNone/>
              <a:defRPr sz="2000" b="0" i="0">
                <a:latin typeface="Aptos Light" panose="020B0004020202020204"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id="{A4F1F832-C6E2-4300-8B83-03265888B7F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5" name="Slide Number Placeholder 5">
            <a:extLst>
              <a:ext uri="{FF2B5EF4-FFF2-40B4-BE49-F238E27FC236}">
                <a16:creationId xmlns:a16="http://schemas.microsoft.com/office/drawing/2014/main" id="{08BBF234-7B40-F095-7557-87B614CEF727}"/>
              </a:ext>
            </a:extLst>
          </p:cNvPr>
          <p:cNvSpPr txBox="1">
            <a:spLocks/>
          </p:cNvSpPr>
          <p:nvPr userDrawn="1"/>
        </p:nvSpPr>
        <p:spPr>
          <a:xfrm>
            <a:off x="9335069" y="6618923"/>
            <a:ext cx="2782960" cy="136525"/>
          </a:xfrm>
          <a:prstGeom prst="rect">
            <a:avLst/>
          </a:prstGeom>
        </p:spPr>
        <p:txBody>
          <a:bodyPr vert="horz" lIns="0" tIns="0" rIns="0" bIns="0" rtlCol="0" anchor="ctr">
            <a:noAutofit/>
          </a:bodyP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Tree>
    <p:extLst>
      <p:ext uri="{BB962C8B-B14F-4D97-AF65-F5344CB8AC3E}">
        <p14:creationId xmlns:p14="http://schemas.microsoft.com/office/powerpoint/2010/main" val="2612339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Content 2col">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A16163-05DA-1CE0-DB87-4FB982B54962}"/>
              </a:ext>
            </a:extLst>
          </p:cNvPr>
          <p:cNvSpPr>
            <a:spLocks noGrp="1"/>
          </p:cNvSpPr>
          <p:nvPr>
            <p:ph type="title" hasCustomPrompt="1"/>
          </p:nvPr>
        </p:nvSpPr>
        <p:spPr>
          <a:xfrm>
            <a:off x="442912" y="467802"/>
            <a:ext cx="11306173" cy="607422"/>
          </a:xfrm>
        </p:spPr>
        <p:txBody>
          <a:bodyPr lIns="0" tIns="0" rIns="0" bIns="0" anchor="b">
            <a:noAutofit/>
          </a:bodyPr>
          <a:lstStyle>
            <a:lvl1pPr>
              <a:lnSpc>
                <a:spcPct val="80000"/>
              </a:lnSpc>
              <a:defRPr sz="4400" b="0" i="0" spc="-150" baseline="0">
                <a:solidFill>
                  <a:srgbClr val="0A0A0A"/>
                </a:solidFill>
                <a:latin typeface="Aptos Light" panose="020B0004020202020204" pitchFamily="34" charset="0"/>
              </a:defRPr>
            </a:lvl1pPr>
          </a:lstStyle>
          <a:p>
            <a:r>
              <a:rPr lang="en-US"/>
              <a:t>Click to Add Title</a:t>
            </a:r>
          </a:p>
        </p:txBody>
      </p:sp>
      <p:sp>
        <p:nvSpPr>
          <p:cNvPr id="8" name="Slide Number Placeholder 5">
            <a:extLst>
              <a:ext uri="{FF2B5EF4-FFF2-40B4-BE49-F238E27FC236}">
                <a16:creationId xmlns:a16="http://schemas.microsoft.com/office/drawing/2014/main" id="{8ECE3A9D-AAC2-8EBF-E871-90F798073098}"/>
              </a:ext>
            </a:extLst>
          </p:cNvPr>
          <p:cNvSpPr>
            <a:spLocks noGrp="1"/>
          </p:cNvSpPr>
          <p:nvPr>
            <p:ph type="sldNum" sz="quarter" idx="4"/>
          </p:nvPr>
        </p:nvSpPr>
        <p:spPr>
          <a:xfrm>
            <a:off x="11418849" y="6258969"/>
            <a:ext cx="330237" cy="136525"/>
          </a:xfrm>
          <a:prstGeom prst="rect">
            <a:avLst/>
          </a:prstGeom>
        </p:spPr>
        <p:txBody>
          <a:bodyPr vert="horz" lIns="0" tIns="0" rIns="0" bIns="0" rtlCol="0" anchor="ctr"/>
          <a:lstStyle>
            <a:lvl1pPr algn="r">
              <a:defRPr sz="900">
                <a:solidFill>
                  <a:schemeClr val="tx1">
                    <a:tint val="82000"/>
                  </a:schemeClr>
                </a:solidFill>
              </a:defRPr>
            </a:lvl1pPr>
          </a:lstStyle>
          <a:p>
            <a:fld id="{42268056-94AC-1E44-9376-27504D8557DE}" type="slidenum">
              <a:rPr lang="en-US" b="1" smtClean="0">
                <a:solidFill>
                  <a:srgbClr val="FF1C00"/>
                </a:solidFill>
              </a:rPr>
              <a:pPr/>
              <a:t>‹#›</a:t>
            </a:fld>
            <a:endParaRPr lang="en-US" b="1">
              <a:solidFill>
                <a:srgbClr val="FF1C00"/>
              </a:solidFill>
            </a:endParaRPr>
          </a:p>
        </p:txBody>
      </p:sp>
      <p:sp>
        <p:nvSpPr>
          <p:cNvPr id="6" name="Text Placeholder 5">
            <a:extLst>
              <a:ext uri="{FF2B5EF4-FFF2-40B4-BE49-F238E27FC236}">
                <a16:creationId xmlns:a16="http://schemas.microsoft.com/office/drawing/2014/main" id="{E73D3D8F-25DE-B356-8271-7EAE8FACCCCA}"/>
              </a:ext>
            </a:extLst>
          </p:cNvPr>
          <p:cNvSpPr>
            <a:spLocks noGrp="1"/>
          </p:cNvSpPr>
          <p:nvPr>
            <p:ph type="body" sz="quarter" idx="18" hasCustomPrompt="1"/>
          </p:nvPr>
        </p:nvSpPr>
        <p:spPr>
          <a:xfrm>
            <a:off x="442911" y="2317313"/>
            <a:ext cx="5212077" cy="3474465"/>
          </a:xfrm>
        </p:spPr>
        <p:txBody>
          <a:bodyPr>
            <a:noAutofit/>
          </a:bodyPr>
          <a:lstStyle>
            <a:lvl1pPr>
              <a:defRPr b="0" i="0">
                <a:latin typeface="Aptos Light" panose="020B0004020202020204" pitchFamily="34" charset="0"/>
              </a:defRPr>
            </a:lvl1pPr>
            <a:lvl2pPr>
              <a:defRPr b="0" i="0">
                <a:latin typeface="Aptos Light" panose="020B0004020202020204" pitchFamily="34" charset="0"/>
              </a:defRPr>
            </a:lvl2pPr>
            <a:lvl3pPr>
              <a:defRPr b="0" i="0">
                <a:latin typeface="Aptos Light" panose="020B0004020202020204" pitchFamily="34" charset="0"/>
              </a:defRPr>
            </a:lvl3pPr>
            <a:lvl4pPr>
              <a:defRPr b="0" i="0">
                <a:latin typeface="Aptos Light" panose="020B0004020202020204" pitchFamily="34" charset="0"/>
              </a:defRPr>
            </a:lvl4pPr>
            <a:lvl5pPr>
              <a:defRPr b="0" i="0">
                <a:latin typeface="Aptos Light"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F31EE588-0EC4-C603-56DA-34F9D28880E7}"/>
              </a:ext>
            </a:extLst>
          </p:cNvPr>
          <p:cNvSpPr>
            <a:spLocks noGrp="1"/>
          </p:cNvSpPr>
          <p:nvPr>
            <p:ph type="body" sz="quarter" idx="19" hasCustomPrompt="1"/>
          </p:nvPr>
        </p:nvSpPr>
        <p:spPr>
          <a:xfrm>
            <a:off x="6536586" y="2317313"/>
            <a:ext cx="5212077" cy="3474465"/>
          </a:xfrm>
        </p:spPr>
        <p:txBody>
          <a:bodyPr>
            <a:noAutofit/>
          </a:bodyPr>
          <a:lstStyle>
            <a:lvl1pPr>
              <a:defRPr b="0" i="0">
                <a:latin typeface="Aptos Light" panose="020B0004020202020204" pitchFamily="34" charset="0"/>
              </a:defRPr>
            </a:lvl1pPr>
            <a:lvl2pPr>
              <a:defRPr b="0" i="0">
                <a:latin typeface="Aptos Light" panose="020B0004020202020204" pitchFamily="34" charset="0"/>
              </a:defRPr>
            </a:lvl2pPr>
            <a:lvl3pPr>
              <a:defRPr b="0" i="0">
                <a:latin typeface="Aptos Light" panose="020B0004020202020204" pitchFamily="34" charset="0"/>
              </a:defRPr>
            </a:lvl3pPr>
            <a:lvl4pPr>
              <a:defRPr b="0" i="0">
                <a:latin typeface="Aptos Light" panose="020B0004020202020204" pitchFamily="34" charset="0"/>
              </a:defRPr>
            </a:lvl4pPr>
            <a:lvl5pPr>
              <a:defRPr b="0" i="0">
                <a:latin typeface="Aptos Light"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38240AD4-38BA-B590-B4EA-3FFC84BA7A16}"/>
              </a:ext>
            </a:extLst>
          </p:cNvPr>
          <p:cNvSpPr>
            <a:spLocks noGrp="1"/>
          </p:cNvSpPr>
          <p:nvPr>
            <p:ph type="body" sz="quarter" idx="21" hasCustomPrompt="1"/>
          </p:nvPr>
        </p:nvSpPr>
        <p:spPr>
          <a:xfrm>
            <a:off x="442911" y="1507752"/>
            <a:ext cx="7315200" cy="233873"/>
          </a:xfrm>
        </p:spPr>
        <p:txBody>
          <a:bodyPr>
            <a:noAutofit/>
          </a:bodyPr>
          <a:lstStyle>
            <a:lvl1pPr>
              <a:lnSpc>
                <a:spcPct val="90000"/>
              </a:lnSpc>
              <a:spcBef>
                <a:spcPts val="1000"/>
              </a:spcBef>
              <a:spcAft>
                <a:spcPts val="0"/>
              </a:spcAft>
              <a:buNone/>
              <a:defRPr sz="2000" b="0" i="0">
                <a:latin typeface="Aptos Light" panose="020B0004020202020204" pitchFamily="34" charset="0"/>
              </a:defRPr>
            </a:lvl1pPr>
          </a:lstStyle>
          <a:p>
            <a:pPr lvl="0"/>
            <a:r>
              <a:rPr lang="en-US" dirty="0"/>
              <a:t>Click to edit master text styles</a:t>
            </a:r>
          </a:p>
        </p:txBody>
      </p:sp>
      <p:pic>
        <p:nvPicPr>
          <p:cNvPr id="2" name="Graphic 1">
            <a:extLst>
              <a:ext uri="{FF2B5EF4-FFF2-40B4-BE49-F238E27FC236}">
                <a16:creationId xmlns:a16="http://schemas.microsoft.com/office/drawing/2014/main" id="{626C7D6B-B3CF-B7D7-7271-877422AECF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3" name="Slide Number Placeholder 5">
            <a:extLst>
              <a:ext uri="{FF2B5EF4-FFF2-40B4-BE49-F238E27FC236}">
                <a16:creationId xmlns:a16="http://schemas.microsoft.com/office/drawing/2014/main" id="{AF3E886E-068C-8B6A-F06C-781D9D2F6DA6}"/>
              </a:ext>
            </a:extLst>
          </p:cNvPr>
          <p:cNvSpPr txBox="1">
            <a:spLocks/>
          </p:cNvSpPr>
          <p:nvPr userDrawn="1"/>
        </p:nvSpPr>
        <p:spPr>
          <a:xfrm>
            <a:off x="9335069" y="6618923"/>
            <a:ext cx="2782960" cy="136525"/>
          </a:xfrm>
          <a:prstGeom prst="rect">
            <a:avLst/>
          </a:prstGeom>
        </p:spPr>
        <p:txBody>
          <a:bodyPr vert="horz" lIns="0" tIns="0" rIns="0" bIns="0" rtlCol="0" anchor="ctr">
            <a:noAutofit/>
          </a:bodyP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Tree>
    <p:extLst>
      <p:ext uri="{BB962C8B-B14F-4D97-AF65-F5344CB8AC3E}">
        <p14:creationId xmlns:p14="http://schemas.microsoft.com/office/powerpoint/2010/main" val="2459657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Content + Devic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F82F455-A61D-4DE6-5949-947A5378E23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8893207" y="5949244"/>
            <a:ext cx="2958131" cy="168963"/>
          </a:xfrm>
          <a:prstGeom prst="rect">
            <a:avLst/>
          </a:prstGeom>
        </p:spPr>
      </p:pic>
      <p:sp>
        <p:nvSpPr>
          <p:cNvPr id="5" name="Snip Single Corner Rectangle 10">
            <a:extLst>
              <a:ext uri="{FF2B5EF4-FFF2-40B4-BE49-F238E27FC236}">
                <a16:creationId xmlns:a16="http://schemas.microsoft.com/office/drawing/2014/main" id="{B93B8B03-3B5D-B1C7-CF03-EE394FDF951D}"/>
              </a:ext>
            </a:extLst>
          </p:cNvPr>
          <p:cNvSpPr/>
          <p:nvPr userDrawn="1"/>
        </p:nvSpPr>
        <p:spPr>
          <a:xfrm rot="10800000">
            <a:off x="483864" y="1266462"/>
            <a:ext cx="8712200" cy="4325075"/>
          </a:xfrm>
          <a:custGeom>
            <a:avLst/>
            <a:gdLst>
              <a:gd name="csX0" fmla="*/ 0 w 2608452"/>
              <a:gd name="csY0" fmla="*/ 0 h 1289668"/>
              <a:gd name="csX1" fmla="*/ 2393503 w 2608452"/>
              <a:gd name="csY1" fmla="*/ 0 h 1289668"/>
              <a:gd name="csX2" fmla="*/ 2608452 w 2608452"/>
              <a:gd name="csY2" fmla="*/ 214949 h 1289668"/>
              <a:gd name="csX3" fmla="*/ 2608452 w 2608452"/>
              <a:gd name="csY3" fmla="*/ 1289668 h 1289668"/>
              <a:gd name="csX4" fmla="*/ 0 w 2608452"/>
              <a:gd name="csY4" fmla="*/ 1289668 h 1289668"/>
              <a:gd name="csX5" fmla="*/ 0 w 2608452"/>
              <a:gd name="csY5" fmla="*/ 0 h 1289668"/>
              <a:gd name="csX0" fmla="*/ 0 w 5339351"/>
              <a:gd name="csY0" fmla="*/ 0 h 1306070"/>
              <a:gd name="csX1" fmla="*/ 5124402 w 5339351"/>
              <a:gd name="csY1" fmla="*/ 16402 h 1306070"/>
              <a:gd name="csX2" fmla="*/ 5339351 w 5339351"/>
              <a:gd name="csY2" fmla="*/ 231351 h 1306070"/>
              <a:gd name="csX3" fmla="*/ 5339351 w 5339351"/>
              <a:gd name="csY3" fmla="*/ 1306070 h 1306070"/>
              <a:gd name="csX4" fmla="*/ 2730899 w 5339351"/>
              <a:gd name="csY4" fmla="*/ 1306070 h 1306070"/>
              <a:gd name="csX5" fmla="*/ 0 w 5339351"/>
              <a:gd name="csY5" fmla="*/ 0 h 1306070"/>
              <a:gd name="csX0" fmla="*/ 8201 w 5347552"/>
              <a:gd name="csY0" fmla="*/ 0 h 1306070"/>
              <a:gd name="csX1" fmla="*/ 5132603 w 5347552"/>
              <a:gd name="csY1" fmla="*/ 16402 h 1306070"/>
              <a:gd name="csX2" fmla="*/ 5347552 w 5347552"/>
              <a:gd name="csY2" fmla="*/ 231351 h 1306070"/>
              <a:gd name="csX3" fmla="*/ 5347552 w 5347552"/>
              <a:gd name="csY3" fmla="*/ 1306070 h 1306070"/>
              <a:gd name="csX4" fmla="*/ 0 w 5347552"/>
              <a:gd name="csY4" fmla="*/ 1301970 h 1306070"/>
              <a:gd name="csX5" fmla="*/ 8201 w 5347552"/>
              <a:gd name="csY5" fmla="*/ 0 h 1306070"/>
              <a:gd name="csX0" fmla="*/ 8201 w 5347552"/>
              <a:gd name="csY0" fmla="*/ 0 h 2651017"/>
              <a:gd name="csX1" fmla="*/ 5132603 w 5347552"/>
              <a:gd name="csY1" fmla="*/ 16402 h 2651017"/>
              <a:gd name="csX2" fmla="*/ 5347552 w 5347552"/>
              <a:gd name="csY2" fmla="*/ 231351 h 2651017"/>
              <a:gd name="csX3" fmla="*/ 5347552 w 5347552"/>
              <a:gd name="csY3" fmla="*/ 2651017 h 2651017"/>
              <a:gd name="csX4" fmla="*/ 0 w 5347552"/>
              <a:gd name="csY4" fmla="*/ 1301970 h 2651017"/>
              <a:gd name="csX5" fmla="*/ 8201 w 5347552"/>
              <a:gd name="csY5" fmla="*/ 0 h 2651017"/>
              <a:gd name="csX0" fmla="*/ 790 w 5340141"/>
              <a:gd name="csY0" fmla="*/ 0 h 2651017"/>
              <a:gd name="csX1" fmla="*/ 5125192 w 5340141"/>
              <a:gd name="csY1" fmla="*/ 16402 h 2651017"/>
              <a:gd name="csX2" fmla="*/ 5340141 w 5340141"/>
              <a:gd name="csY2" fmla="*/ 231351 h 2651017"/>
              <a:gd name="csX3" fmla="*/ 5340141 w 5340141"/>
              <a:gd name="csY3" fmla="*/ 2651017 h 2651017"/>
              <a:gd name="csX4" fmla="*/ 790 w 5340141"/>
              <a:gd name="csY4" fmla="*/ 2642816 h 2651017"/>
              <a:gd name="csX5" fmla="*/ 790 w 5340141"/>
              <a:gd name="csY5" fmla="*/ 0 h 2651017"/>
              <a:gd name="csX0" fmla="*/ 497 w 5339848"/>
              <a:gd name="csY0" fmla="*/ 0 h 2651017"/>
              <a:gd name="csX1" fmla="*/ 5124899 w 5339848"/>
              <a:gd name="csY1" fmla="*/ 16402 h 2651017"/>
              <a:gd name="csX2" fmla="*/ 5339848 w 5339848"/>
              <a:gd name="csY2" fmla="*/ 231351 h 2651017"/>
              <a:gd name="csX3" fmla="*/ 5339848 w 5339848"/>
              <a:gd name="csY3" fmla="*/ 2651017 h 2651017"/>
              <a:gd name="csX4" fmla="*/ 4598 w 5339848"/>
              <a:gd name="csY4" fmla="*/ 2651017 h 2651017"/>
              <a:gd name="csX5" fmla="*/ 497 w 5339848"/>
              <a:gd name="csY5" fmla="*/ 0 h 2651017"/>
              <a:gd name="csX0" fmla="*/ 788 w 5336050"/>
              <a:gd name="csY0" fmla="*/ 8134 h 2634615"/>
              <a:gd name="csX1" fmla="*/ 5121101 w 5336050"/>
              <a:gd name="csY1" fmla="*/ 0 h 2634615"/>
              <a:gd name="csX2" fmla="*/ 5336050 w 5336050"/>
              <a:gd name="csY2" fmla="*/ 214949 h 2634615"/>
              <a:gd name="csX3" fmla="*/ 5336050 w 5336050"/>
              <a:gd name="csY3" fmla="*/ 2634615 h 2634615"/>
              <a:gd name="csX4" fmla="*/ 800 w 5336050"/>
              <a:gd name="csY4" fmla="*/ 2634615 h 2634615"/>
              <a:gd name="csX5" fmla="*/ 788 w 5336050"/>
              <a:gd name="csY5" fmla="*/ 8134 h 2634615"/>
              <a:gd name="csX0" fmla="*/ 788 w 5336050"/>
              <a:gd name="csY0" fmla="*/ 0 h 2638749"/>
              <a:gd name="csX1" fmla="*/ 5121101 w 5336050"/>
              <a:gd name="csY1" fmla="*/ 4134 h 2638749"/>
              <a:gd name="csX2" fmla="*/ 5336050 w 5336050"/>
              <a:gd name="csY2" fmla="*/ 219083 h 2638749"/>
              <a:gd name="csX3" fmla="*/ 5336050 w 5336050"/>
              <a:gd name="csY3" fmla="*/ 2638749 h 2638749"/>
              <a:gd name="csX4" fmla="*/ 800 w 5336050"/>
              <a:gd name="csY4" fmla="*/ 2638749 h 2638749"/>
              <a:gd name="csX5" fmla="*/ 788 w 5336050"/>
              <a:gd name="csY5" fmla="*/ 0 h 2638749"/>
            </a:gdLst>
            <a:ahLst/>
            <a:cxnLst>
              <a:cxn ang="0">
                <a:pos x="csX0" y="csY0"/>
              </a:cxn>
              <a:cxn ang="0">
                <a:pos x="csX1" y="csY1"/>
              </a:cxn>
              <a:cxn ang="0">
                <a:pos x="csX2" y="csY2"/>
              </a:cxn>
              <a:cxn ang="0">
                <a:pos x="csX3" y="csY3"/>
              </a:cxn>
              <a:cxn ang="0">
                <a:pos x="csX4" y="csY4"/>
              </a:cxn>
              <a:cxn ang="0">
                <a:pos x="csX5" y="csY5"/>
              </a:cxn>
            </a:cxnLst>
            <a:rect l="l" t="t" r="r" b="b"/>
            <a:pathLst>
              <a:path w="5336050" h="2638749">
                <a:moveTo>
                  <a:pt x="788" y="0"/>
                </a:moveTo>
                <a:lnTo>
                  <a:pt x="5121101" y="4134"/>
                </a:lnTo>
                <a:lnTo>
                  <a:pt x="5336050" y="219083"/>
                </a:lnTo>
                <a:lnTo>
                  <a:pt x="5336050" y="2638749"/>
                </a:lnTo>
                <a:lnTo>
                  <a:pt x="800" y="2638749"/>
                </a:lnTo>
                <a:cubicBezTo>
                  <a:pt x="3534" y="2204759"/>
                  <a:pt x="-1946" y="433990"/>
                  <a:pt x="788" y="0"/>
                </a:cubicBezTo>
                <a:close/>
              </a:path>
            </a:pathLst>
          </a:cu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9BD07D2-9BAE-01CE-8754-AE2FCB3E845C}"/>
              </a:ext>
            </a:extLst>
          </p:cNvPr>
          <p:cNvSpPr>
            <a:spLocks noGrp="1"/>
          </p:cNvSpPr>
          <p:nvPr>
            <p:ph type="body" sz="quarter" idx="13" hasCustomPrompt="1"/>
          </p:nvPr>
        </p:nvSpPr>
        <p:spPr>
          <a:xfrm>
            <a:off x="953097" y="3251200"/>
            <a:ext cx="7754313" cy="1938335"/>
          </a:xfrm>
        </p:spPr>
        <p:txBody>
          <a:bodyPr lIns="0" tIns="0" rIns="0" bIns="0">
            <a:noAutofit/>
          </a:bodyPr>
          <a:lstStyle>
            <a:lvl1pPr>
              <a:buFont typeface="Courier New" panose="02070309020205020404" pitchFamily="49" charset="0"/>
              <a:buChar char="o"/>
              <a:defRPr sz="1600" b="0" i="0">
                <a:latin typeface="Aptos Light" panose="020B0004020202020204" pitchFamily="34" charset="0"/>
              </a:defRPr>
            </a:lvl1pPr>
            <a:lvl2pPr>
              <a:buFont typeface="Courier New" panose="02070309020205020404" pitchFamily="49" charset="0"/>
              <a:buChar char="o"/>
              <a:defRPr sz="1600" b="0" i="0">
                <a:latin typeface="Aptos Light" panose="020B0004020202020204" pitchFamily="34" charset="0"/>
              </a:defRPr>
            </a:lvl2pPr>
            <a:lvl3pPr>
              <a:buFont typeface="Courier New" panose="02070309020205020404" pitchFamily="49" charset="0"/>
              <a:buChar char="o"/>
              <a:defRPr sz="1600" b="0" i="0">
                <a:latin typeface="Aptos Light" panose="020B0004020202020204" pitchFamily="34" charset="0"/>
              </a:defRPr>
            </a:lvl3pPr>
            <a:lvl4pPr>
              <a:buFont typeface="Courier New" panose="02070309020205020404" pitchFamily="49" charset="0"/>
              <a:buChar char="o"/>
              <a:defRPr sz="1600" b="0" i="0">
                <a:latin typeface="Aptos Light" panose="020B0004020202020204" pitchFamily="34" charset="0"/>
              </a:defRPr>
            </a:lvl4pPr>
            <a:lvl5pPr>
              <a:buFont typeface="Courier New" panose="02070309020205020404" pitchFamily="49" charset="0"/>
              <a:buChar char="o"/>
              <a:defRPr sz="1600" b="0" i="0">
                <a:latin typeface="Aptos Light"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EB72E4B-F2F6-CD6F-8FBA-3B8E18F56AC8}"/>
              </a:ext>
            </a:extLst>
          </p:cNvPr>
          <p:cNvSpPr>
            <a:spLocks noGrp="1"/>
          </p:cNvSpPr>
          <p:nvPr>
            <p:ph type="title" hasCustomPrompt="1"/>
          </p:nvPr>
        </p:nvSpPr>
        <p:spPr>
          <a:xfrm>
            <a:off x="953096" y="1668442"/>
            <a:ext cx="7754313" cy="607422"/>
          </a:xfrm>
        </p:spPr>
        <p:txBody>
          <a:bodyPr lIns="0" tIns="0" rIns="0" bIns="0" anchor="b">
            <a:noAutofit/>
          </a:bodyPr>
          <a:lstStyle>
            <a:lvl1pPr>
              <a:lnSpc>
                <a:spcPct val="80000"/>
              </a:lnSpc>
              <a:defRPr sz="4400" b="0" i="0">
                <a:solidFill>
                  <a:srgbClr val="0A0A0A"/>
                </a:solidFill>
                <a:latin typeface="Aptos Light" panose="020B0004020202020204" pitchFamily="34" charset="0"/>
              </a:defRPr>
            </a:lvl1pPr>
          </a:lstStyle>
          <a:p>
            <a:r>
              <a:rPr lang="en-US" dirty="0"/>
              <a:t>Click to Add Title</a:t>
            </a:r>
          </a:p>
        </p:txBody>
      </p:sp>
      <p:pic>
        <p:nvPicPr>
          <p:cNvPr id="7" name="Picture 6">
            <a:extLst>
              <a:ext uri="{FF2B5EF4-FFF2-40B4-BE49-F238E27FC236}">
                <a16:creationId xmlns:a16="http://schemas.microsoft.com/office/drawing/2014/main" id="{3379EBF8-E139-320C-870C-563277EB05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93208" y="575720"/>
            <a:ext cx="2958131" cy="5669752"/>
          </a:xfrm>
          <a:prstGeom prst="rect">
            <a:avLst/>
          </a:prstGeom>
        </p:spPr>
      </p:pic>
      <p:sp>
        <p:nvSpPr>
          <p:cNvPr id="18" name="Picture Placeholder 17">
            <a:extLst>
              <a:ext uri="{FF2B5EF4-FFF2-40B4-BE49-F238E27FC236}">
                <a16:creationId xmlns:a16="http://schemas.microsoft.com/office/drawing/2014/main" id="{6E570B83-3D94-DB2A-3245-F06F76D915B4}"/>
              </a:ext>
            </a:extLst>
          </p:cNvPr>
          <p:cNvSpPr>
            <a:spLocks noGrp="1"/>
          </p:cNvSpPr>
          <p:nvPr>
            <p:ph type="pic" sz="quarter" idx="14"/>
          </p:nvPr>
        </p:nvSpPr>
        <p:spPr>
          <a:xfrm>
            <a:off x="9160203" y="851679"/>
            <a:ext cx="2363877" cy="5126581"/>
          </a:xfrm>
          <a:custGeom>
            <a:avLst/>
            <a:gdLst>
              <a:gd name="csX0" fmla="*/ 366658 w 2352674"/>
              <a:gd name="csY0" fmla="*/ 0 h 5099727"/>
              <a:gd name="csX1" fmla="*/ 1986015 w 2352674"/>
              <a:gd name="csY1" fmla="*/ 0 h 5099727"/>
              <a:gd name="csX2" fmla="*/ 2128732 w 2352674"/>
              <a:gd name="csY2" fmla="*/ 28813 h 5099727"/>
              <a:gd name="csX3" fmla="*/ 2352674 w 2352674"/>
              <a:gd name="csY3" fmla="*/ 366663 h 5099727"/>
              <a:gd name="csX4" fmla="*/ 2352674 w 2352674"/>
              <a:gd name="csY4" fmla="*/ 4733063 h 5099727"/>
              <a:gd name="csX5" fmla="*/ 1986010 w 2352674"/>
              <a:gd name="csY5" fmla="*/ 5099727 h 5099727"/>
              <a:gd name="csX6" fmla="*/ 366663 w 2352674"/>
              <a:gd name="csY6" fmla="*/ 5099727 h 5099727"/>
              <a:gd name="csX7" fmla="*/ 7448 w 2352674"/>
              <a:gd name="csY7" fmla="*/ 4806959 h 5099727"/>
              <a:gd name="csX8" fmla="*/ 0 w 2352674"/>
              <a:gd name="csY8" fmla="*/ 4733073 h 5099727"/>
              <a:gd name="csX9" fmla="*/ 0 w 2352674"/>
              <a:gd name="csY9" fmla="*/ 366653 h 5099727"/>
              <a:gd name="csX10" fmla="*/ 7448 w 2352674"/>
              <a:gd name="csY10" fmla="*/ 292768 h 5099727"/>
              <a:gd name="csX11" fmla="*/ 223941 w 2352674"/>
              <a:gd name="csY11" fmla="*/ 28813 h 50997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352674" h="5099727">
                <a:moveTo>
                  <a:pt x="366658" y="0"/>
                </a:moveTo>
                <a:lnTo>
                  <a:pt x="1986015" y="0"/>
                </a:lnTo>
                <a:lnTo>
                  <a:pt x="2128732" y="28813"/>
                </a:lnTo>
                <a:cubicBezTo>
                  <a:pt x="2260334" y="84476"/>
                  <a:pt x="2352674" y="214786"/>
                  <a:pt x="2352674" y="366663"/>
                </a:cubicBezTo>
                <a:lnTo>
                  <a:pt x="2352674" y="4733063"/>
                </a:lnTo>
                <a:cubicBezTo>
                  <a:pt x="2352674" y="4935566"/>
                  <a:pt x="2188513" y="5099727"/>
                  <a:pt x="1986010" y="5099727"/>
                </a:cubicBezTo>
                <a:lnTo>
                  <a:pt x="366663" y="5099727"/>
                </a:lnTo>
                <a:cubicBezTo>
                  <a:pt x="189473" y="5099727"/>
                  <a:pt x="41638" y="4974042"/>
                  <a:pt x="7448" y="4806959"/>
                </a:cubicBezTo>
                <a:lnTo>
                  <a:pt x="0" y="4733073"/>
                </a:lnTo>
                <a:lnTo>
                  <a:pt x="0" y="366653"/>
                </a:lnTo>
                <a:lnTo>
                  <a:pt x="7448" y="292768"/>
                </a:lnTo>
                <a:cubicBezTo>
                  <a:pt x="31870" y="173423"/>
                  <a:pt x="114273" y="75199"/>
                  <a:pt x="223941" y="28813"/>
                </a:cubicBezTo>
                <a:close/>
              </a:path>
            </a:pathLst>
          </a:custGeom>
          <a:ln>
            <a:noFill/>
          </a:ln>
        </p:spPr>
        <p:txBody>
          <a:bodyPr wrap="square">
            <a:noAutofit/>
          </a:bodyPr>
          <a:lstStyle/>
          <a:p>
            <a:r>
              <a:rPr lang="en-US"/>
              <a:t>Click icon to add picture</a:t>
            </a:r>
          </a:p>
        </p:txBody>
      </p:sp>
      <p:sp>
        <p:nvSpPr>
          <p:cNvPr id="8" name="Slide Number Placeholder 5">
            <a:extLst>
              <a:ext uri="{FF2B5EF4-FFF2-40B4-BE49-F238E27FC236}">
                <a16:creationId xmlns:a16="http://schemas.microsoft.com/office/drawing/2014/main" id="{4413E145-C2C2-7556-D1C7-FD322BBDDCB5}"/>
              </a:ext>
            </a:extLst>
          </p:cNvPr>
          <p:cNvSpPr>
            <a:spLocks noGrp="1"/>
          </p:cNvSpPr>
          <p:nvPr>
            <p:ph type="sldNum" sz="quarter" idx="4"/>
          </p:nvPr>
        </p:nvSpPr>
        <p:spPr>
          <a:xfrm>
            <a:off x="11402122" y="6258969"/>
            <a:ext cx="346964" cy="136525"/>
          </a:xfrm>
          <a:prstGeom prst="rect">
            <a:avLst/>
          </a:prstGeom>
        </p:spPr>
        <p:txBody>
          <a:bodyPr vert="horz" lIns="0" tIns="0" rIns="0" bIns="0" rtlCol="0" anchor="ctr"/>
          <a:lstStyle>
            <a:lvl1pPr algn="r">
              <a:defRPr sz="900" b="1" i="0">
                <a:solidFill>
                  <a:srgbClr val="FF1C00"/>
                </a:solidFill>
                <a:latin typeface="Aptos" panose="020B0004020202020204" pitchFamily="34" charset="0"/>
              </a:defRPr>
            </a:lvl1pPr>
          </a:lstStyle>
          <a:p>
            <a:fld id="{42268056-94AC-1E44-9376-27504D8557DE}" type="slidenum">
              <a:rPr lang="en-US" smtClean="0"/>
              <a:pPr/>
              <a:t>‹#›</a:t>
            </a:fld>
            <a:endParaRPr lang="en-US"/>
          </a:p>
        </p:txBody>
      </p:sp>
      <p:sp>
        <p:nvSpPr>
          <p:cNvPr id="13" name="Text Placeholder 12">
            <a:extLst>
              <a:ext uri="{FF2B5EF4-FFF2-40B4-BE49-F238E27FC236}">
                <a16:creationId xmlns:a16="http://schemas.microsoft.com/office/drawing/2014/main" id="{FEDF4380-BC18-5C13-012C-684E6EC0E511}"/>
              </a:ext>
            </a:extLst>
          </p:cNvPr>
          <p:cNvSpPr>
            <a:spLocks noGrp="1"/>
          </p:cNvSpPr>
          <p:nvPr>
            <p:ph type="body" sz="quarter" idx="15" hasCustomPrompt="1"/>
          </p:nvPr>
        </p:nvSpPr>
        <p:spPr>
          <a:xfrm>
            <a:off x="952500" y="2712528"/>
            <a:ext cx="7754312" cy="233872"/>
          </a:xfrm>
        </p:spPr>
        <p:txBody>
          <a:bodyPr anchor="t">
            <a:noAutofit/>
          </a:bodyPr>
          <a:lstStyle>
            <a:lvl1pPr>
              <a:lnSpc>
                <a:spcPct val="90000"/>
              </a:lnSpc>
              <a:spcBef>
                <a:spcPts val="1000"/>
              </a:spcBef>
              <a:spcAft>
                <a:spcPts val="0"/>
              </a:spcAft>
              <a:buNone/>
              <a:defRPr sz="2000" b="0" i="0">
                <a:latin typeface="Aptos Light" panose="020B0004020202020204" pitchFamily="34" charset="0"/>
              </a:defRPr>
            </a:lvl1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C9F10ECF-2216-D51B-6B21-382FA89933FD}"/>
              </a:ext>
            </a:extLst>
          </p:cNvPr>
          <p:cNvCxnSpPr>
            <a:cxnSpLocks/>
          </p:cNvCxnSpPr>
          <p:nvPr userDrawn="1"/>
        </p:nvCxnSpPr>
        <p:spPr>
          <a:xfrm>
            <a:off x="953097" y="2421166"/>
            <a:ext cx="864362"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DCE3A198-1544-3AF0-957D-27AC2BBB91C0}"/>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442913" y="6239375"/>
            <a:ext cx="713830" cy="175712"/>
          </a:xfrm>
          <a:prstGeom prst="rect">
            <a:avLst/>
          </a:prstGeom>
        </p:spPr>
      </p:pic>
      <p:sp>
        <p:nvSpPr>
          <p:cNvPr id="6" name="Slide Number Placeholder 5">
            <a:extLst>
              <a:ext uri="{FF2B5EF4-FFF2-40B4-BE49-F238E27FC236}">
                <a16:creationId xmlns:a16="http://schemas.microsoft.com/office/drawing/2014/main" id="{8A9B2684-8053-B390-BC8C-63DD93BACEC2}"/>
              </a:ext>
            </a:extLst>
          </p:cNvPr>
          <p:cNvSpPr txBox="1">
            <a:spLocks/>
          </p:cNvSpPr>
          <p:nvPr userDrawn="1"/>
        </p:nvSpPr>
        <p:spPr>
          <a:xfrm>
            <a:off x="9335069" y="6618923"/>
            <a:ext cx="2782960" cy="136525"/>
          </a:xfrm>
          <a:prstGeom prst="rect">
            <a:avLst/>
          </a:prstGeom>
        </p:spPr>
        <p:txBody>
          <a:bodyPr vert="horz" lIns="0" tIns="0" rIns="0" bIns="0" rtlCol="0" anchor="ctr">
            <a:noAutofit/>
          </a:bodyP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Tree>
    <p:extLst>
      <p:ext uri="{BB962C8B-B14F-4D97-AF65-F5344CB8AC3E}">
        <p14:creationId xmlns:p14="http://schemas.microsoft.com/office/powerpoint/2010/main" val="1525934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ype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14CDC0-838A-23D9-042F-AA6D59EF7052}"/>
              </a:ext>
            </a:extLst>
          </p:cNvPr>
          <p:cNvSpPr/>
          <p:nvPr userDrawn="1"/>
        </p:nvSpPr>
        <p:spPr>
          <a:xfrm>
            <a:off x="0" y="0"/>
            <a:ext cx="12192000" cy="6858000"/>
          </a:xfrm>
          <a:prstGeom prst="rect">
            <a:avLst/>
          </a:prstGeom>
          <a:solidFill>
            <a:srgbClr val="10EC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pPr algn="l">
              <a:spcAft>
                <a:spcPts val="1200"/>
              </a:spcAft>
            </a:pPr>
            <a:r>
              <a:rPr lang="en-US" sz="9600" b="1" i="0" dirty="0">
                <a:solidFill>
                  <a:srgbClr val="0A0A0A"/>
                </a:solidFill>
                <a:latin typeface="Aptos" panose="020B0004020202020204" pitchFamily="34" charset="0"/>
              </a:rPr>
              <a:t>CLOSING</a:t>
            </a:r>
            <a:endParaRPr lang="en-US" sz="6600" b="0" i="0" dirty="0">
              <a:solidFill>
                <a:srgbClr val="0A0A0A"/>
              </a:solidFill>
              <a:latin typeface="Aptos" panose="020B0004020202020204" pitchFamily="34" charset="0"/>
            </a:endParaRPr>
          </a:p>
        </p:txBody>
      </p:sp>
    </p:spTree>
    <p:extLst>
      <p:ext uri="{BB962C8B-B14F-4D97-AF65-F5344CB8AC3E}">
        <p14:creationId xmlns:p14="http://schemas.microsoft.com/office/powerpoint/2010/main" val="3919074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ype4 Guidelin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B8A917-31AF-9464-DFD9-8A6618E94285}"/>
              </a:ext>
            </a:extLst>
          </p:cNvPr>
          <p:cNvSpPr/>
          <p:nvPr userDrawn="1"/>
        </p:nvSpPr>
        <p:spPr>
          <a:xfrm>
            <a:off x="0" y="0"/>
            <a:ext cx="12192000" cy="6858000"/>
          </a:xfrm>
          <a:prstGeom prst="rect">
            <a:avLst/>
          </a:prstGeom>
          <a:solidFill>
            <a:srgbClr val="10EC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3600" b="1" i="0" u="none" strike="noStrike" kern="1200" cap="none" spc="0" normalizeH="0" baseline="0" noProof="0">
                <a:ln>
                  <a:noFill/>
                </a:ln>
                <a:solidFill>
                  <a:srgbClr val="0A0A0A"/>
                </a:solidFill>
                <a:effectLst/>
                <a:uLnTx/>
                <a:uFillTx/>
                <a:latin typeface="Aptos" panose="020B0004020202020204" pitchFamily="34" charset="0"/>
                <a:ea typeface="+mn-ea"/>
                <a:cs typeface="+mn-cs"/>
              </a:rPr>
              <a:t>Closing — Guidelines + Thinking</a:t>
            </a:r>
            <a:endParaRPr kumimoji="0" lang="en-US" sz="2800" b="1" i="0" u="none" strike="noStrike" kern="1200" cap="none" spc="0" normalizeH="0" baseline="0" noProof="0">
              <a:ln>
                <a:noFill/>
              </a:ln>
              <a:solidFill>
                <a:srgbClr val="0A0A0A"/>
              </a:solidFill>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0A0A0A"/>
                </a:solidFill>
                <a:effectLst/>
                <a:uLnTx/>
                <a:uFillTx/>
                <a:latin typeface="Aptos" panose="020B0004020202020204" pitchFamily="34" charset="0"/>
                <a:ea typeface="+mn-ea"/>
                <a:cs typeface="+mn-cs"/>
              </a:rPr>
              <a:t>Guidelines:</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Use “Key Takeaways” to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reinforce, not repeat, your message</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Focus on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decisions, actions, or implications</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Keep it concise, this is a summary, not a recap of every slide</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End with a clear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next step or call to action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0A0A0A"/>
                </a:solidFill>
                <a:effectLst/>
                <a:uLnTx/>
                <a:uFillTx/>
                <a:latin typeface="Aptos" panose="020B0004020202020204" pitchFamily="34" charset="0"/>
                <a:ea typeface="+mn-ea"/>
                <a:cs typeface="+mn-cs"/>
              </a:rPr>
              <a:t>Thinking</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The closing defines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what the audience leaves with. </a:t>
            </a: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People rarely remember entire presentations, but they remember:</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The final message</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The clarity of the conclusion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This section ensures your presentation ends with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purpose. </a:t>
            </a: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“End with intent.”</a:t>
            </a:r>
          </a:p>
        </p:txBody>
      </p:sp>
    </p:spTree>
    <p:extLst>
      <p:ext uri="{BB962C8B-B14F-4D97-AF65-F5344CB8AC3E}">
        <p14:creationId xmlns:p14="http://schemas.microsoft.com/office/powerpoint/2010/main" val="131499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Takeaways">
    <p:bg>
      <p:bgPr>
        <a:solidFill>
          <a:srgbClr val="0A0A0A"/>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BD07D2-9BAE-01CE-8754-AE2FCB3E845C}"/>
              </a:ext>
            </a:extLst>
          </p:cNvPr>
          <p:cNvSpPr>
            <a:spLocks noGrp="1"/>
          </p:cNvSpPr>
          <p:nvPr>
            <p:ph type="body" sz="quarter" idx="13" hasCustomPrompt="1"/>
          </p:nvPr>
        </p:nvSpPr>
        <p:spPr>
          <a:xfrm>
            <a:off x="1492250" y="2317313"/>
            <a:ext cx="5937669" cy="3474464"/>
          </a:xfrm>
          <a:prstGeom prst="rect">
            <a:avLst/>
          </a:prstGeom>
        </p:spPr>
        <p:txBody>
          <a:bodyPr lIns="0" tIns="0" rIns="0" bIns="0">
            <a:noAutofit/>
          </a:bodyPr>
          <a:lstStyle>
            <a:lvl1pPr>
              <a:spcBef>
                <a:spcPts val="0"/>
              </a:spcBef>
              <a:buFont typeface="Courier New" panose="02070309020205020404" pitchFamily="49" charset="0"/>
              <a:buChar char="o"/>
              <a:defRPr sz="1600" b="0" i="0">
                <a:solidFill>
                  <a:srgbClr val="EBEBEB"/>
                </a:solidFill>
                <a:latin typeface="Aptos" panose="020B0004020202020204" pitchFamily="34" charset="0"/>
              </a:defRPr>
            </a:lvl1pPr>
            <a:lvl2pPr>
              <a:spcBef>
                <a:spcPts val="0"/>
              </a:spcBef>
              <a:buFont typeface="Courier New" panose="02070309020205020404" pitchFamily="49" charset="0"/>
              <a:buChar char="o"/>
              <a:defRPr sz="1600" b="0" i="0">
                <a:solidFill>
                  <a:srgbClr val="EBEBEB"/>
                </a:solidFill>
                <a:latin typeface="Aptos" panose="020B0004020202020204" pitchFamily="34" charset="0"/>
              </a:defRPr>
            </a:lvl2pPr>
            <a:lvl3pPr>
              <a:spcBef>
                <a:spcPts val="0"/>
              </a:spcBef>
              <a:buFont typeface="Courier New" panose="02070309020205020404" pitchFamily="49" charset="0"/>
              <a:buChar char="o"/>
              <a:defRPr sz="1600" b="0" i="0">
                <a:solidFill>
                  <a:srgbClr val="EBEBEB"/>
                </a:solidFill>
                <a:latin typeface="Aptos" panose="020B0004020202020204" pitchFamily="34" charset="0"/>
              </a:defRPr>
            </a:lvl3pPr>
            <a:lvl4pPr>
              <a:spcBef>
                <a:spcPts val="0"/>
              </a:spcBef>
              <a:buFont typeface="Courier New" panose="02070309020205020404" pitchFamily="49" charset="0"/>
              <a:buChar char="o"/>
              <a:defRPr sz="1600" b="0" i="0">
                <a:solidFill>
                  <a:srgbClr val="EBEBEB"/>
                </a:solidFill>
                <a:latin typeface="Aptos" panose="020B0004020202020204" pitchFamily="34" charset="0"/>
              </a:defRPr>
            </a:lvl4pPr>
            <a:lvl5pPr>
              <a:spcBef>
                <a:spcPts val="0"/>
              </a:spcBef>
              <a:buFont typeface="Courier New" panose="02070309020205020404" pitchFamily="49" charset="0"/>
              <a:buChar char="o"/>
              <a:defRPr sz="1600" b="0" i="0">
                <a:solidFill>
                  <a:srgbClr val="EBEBEB"/>
                </a:solidFill>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EB72E4B-F2F6-CD6F-8FBA-3B8E18F56AC8}"/>
              </a:ext>
            </a:extLst>
          </p:cNvPr>
          <p:cNvSpPr>
            <a:spLocks noGrp="1"/>
          </p:cNvSpPr>
          <p:nvPr>
            <p:ph type="title" hasCustomPrompt="1"/>
          </p:nvPr>
        </p:nvSpPr>
        <p:spPr>
          <a:xfrm>
            <a:off x="442913" y="467802"/>
            <a:ext cx="11306173" cy="607422"/>
          </a:xfrm>
          <a:prstGeom prst="rect">
            <a:avLst/>
          </a:prstGeom>
        </p:spPr>
        <p:txBody>
          <a:bodyPr lIns="0" tIns="0" rIns="0" bIns="0" anchor="b">
            <a:noAutofit/>
          </a:bodyPr>
          <a:lstStyle>
            <a:lvl1pPr>
              <a:lnSpc>
                <a:spcPct val="80000"/>
              </a:lnSpc>
              <a:defRPr sz="4400" b="0" i="0" spc="-150" baseline="0">
                <a:solidFill>
                  <a:srgbClr val="EBEBEB"/>
                </a:solidFill>
                <a:latin typeface="Aptos Light" panose="020B0004020202020204" pitchFamily="34" charset="0"/>
              </a:defRPr>
            </a:lvl1pPr>
          </a:lstStyle>
          <a:p>
            <a:r>
              <a:rPr lang="en-US" dirty="0"/>
              <a:t>Click to Add Title</a:t>
            </a:r>
          </a:p>
        </p:txBody>
      </p:sp>
      <p:cxnSp>
        <p:nvCxnSpPr>
          <p:cNvPr id="3" name="Straight Connector 2">
            <a:extLst>
              <a:ext uri="{FF2B5EF4-FFF2-40B4-BE49-F238E27FC236}">
                <a16:creationId xmlns:a16="http://schemas.microsoft.com/office/drawing/2014/main" id="{8DD9D2E3-B9F7-62A3-09DD-3A03B4981977}"/>
              </a:ext>
            </a:extLst>
          </p:cNvPr>
          <p:cNvCxnSpPr>
            <a:cxnSpLocks/>
          </p:cNvCxnSpPr>
          <p:nvPr userDrawn="1"/>
        </p:nvCxnSpPr>
        <p:spPr>
          <a:xfrm>
            <a:off x="442913" y="1220526"/>
            <a:ext cx="864362"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 Placeholder 3">
            <a:extLst>
              <a:ext uri="{FF2B5EF4-FFF2-40B4-BE49-F238E27FC236}">
                <a16:creationId xmlns:a16="http://schemas.microsoft.com/office/drawing/2014/main" id="{CC3EC4D0-E107-C63E-D627-D954171A9E90}"/>
              </a:ext>
            </a:extLst>
          </p:cNvPr>
          <p:cNvSpPr>
            <a:spLocks noGrp="1"/>
          </p:cNvSpPr>
          <p:nvPr>
            <p:ph type="body" sz="quarter" idx="14" hasCustomPrompt="1"/>
          </p:nvPr>
        </p:nvSpPr>
        <p:spPr>
          <a:xfrm>
            <a:off x="8421249" y="4679514"/>
            <a:ext cx="2016775" cy="1112264"/>
          </a:xfrm>
          <a:prstGeom prst="rect">
            <a:avLst/>
          </a:prstGeom>
        </p:spPr>
        <p:txBody>
          <a:bodyPr lIns="0" tIns="0" rIns="0" bIns="0">
            <a:noAutofit/>
          </a:bodyPr>
          <a:lstStyle>
            <a:lvl1pPr marL="0" indent="0">
              <a:spcBef>
                <a:spcPts val="0"/>
              </a:spcBef>
              <a:buFont typeface="Arial" panose="020B0604020202020204" pitchFamily="34" charset="0"/>
              <a:buNone/>
              <a:defRPr sz="1400" b="0" i="0">
                <a:solidFill>
                  <a:srgbClr val="EBEBEB"/>
                </a:solidFill>
                <a:latin typeface="Aptos Light" panose="020B0004020202020204" pitchFamily="34" charset="0"/>
              </a:defRPr>
            </a:lvl1pPr>
            <a:lvl2pPr>
              <a:spcBef>
                <a:spcPts val="0"/>
              </a:spcBef>
              <a:buFont typeface="Arial" panose="020B0604020202020204" pitchFamily="34" charset="0"/>
              <a:buNone/>
              <a:defRPr sz="1400" b="0" i="0">
                <a:solidFill>
                  <a:srgbClr val="EBEBEB"/>
                </a:solidFill>
                <a:latin typeface="Aptos Light" panose="020B0004020202020204" pitchFamily="34" charset="0"/>
              </a:defRPr>
            </a:lvl2pPr>
            <a:lvl3pPr>
              <a:spcBef>
                <a:spcPts val="0"/>
              </a:spcBef>
              <a:buFont typeface="Arial" panose="020B0604020202020204" pitchFamily="34" charset="0"/>
              <a:buNone/>
              <a:defRPr sz="1400" b="0" i="0">
                <a:solidFill>
                  <a:srgbClr val="EBEBEB"/>
                </a:solidFill>
                <a:latin typeface="Aptos Light" panose="020B0004020202020204" pitchFamily="34" charset="0"/>
              </a:defRPr>
            </a:lvl3pPr>
            <a:lvl4pPr>
              <a:spcBef>
                <a:spcPts val="0"/>
              </a:spcBef>
              <a:buFont typeface="Arial" panose="020B0604020202020204" pitchFamily="34" charset="0"/>
              <a:buNone/>
              <a:defRPr sz="1400" b="0" i="0">
                <a:solidFill>
                  <a:srgbClr val="EBEBEB"/>
                </a:solidFill>
                <a:latin typeface="Aptos Light" panose="020B0004020202020204" pitchFamily="34" charset="0"/>
              </a:defRPr>
            </a:lvl4pPr>
            <a:lvl5pPr>
              <a:spcBef>
                <a:spcPts val="0"/>
              </a:spcBef>
              <a:buFont typeface="Arial" panose="020B0604020202020204" pitchFamily="34" charset="0"/>
              <a:buNone/>
              <a:defRPr sz="1400" b="0" i="0">
                <a:solidFill>
                  <a:srgbClr val="EBEBEB"/>
                </a:solidFill>
                <a:latin typeface="Aptos Light" panose="020B0004020202020204" pitchFamily="34" charset="0"/>
              </a:defRPr>
            </a:lvl5pPr>
          </a:lstStyle>
          <a:p>
            <a:pPr lvl="0"/>
            <a:r>
              <a:rPr lang="en-US"/>
              <a:t>Click to edit master text styles</a:t>
            </a:r>
          </a:p>
        </p:txBody>
      </p:sp>
      <p:pic>
        <p:nvPicPr>
          <p:cNvPr id="9" name="Graphic 8">
            <a:extLst>
              <a:ext uri="{FF2B5EF4-FFF2-40B4-BE49-F238E27FC236}">
                <a16:creationId xmlns:a16="http://schemas.microsoft.com/office/drawing/2014/main" id="{304CB300-FC3F-ACC6-B660-9DDF069DD90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10" name="Picture Placeholder 9">
            <a:extLst>
              <a:ext uri="{FF2B5EF4-FFF2-40B4-BE49-F238E27FC236}">
                <a16:creationId xmlns:a16="http://schemas.microsoft.com/office/drawing/2014/main" id="{AA924698-E667-4C22-1FA5-B0F0CFC401FA}"/>
              </a:ext>
            </a:extLst>
          </p:cNvPr>
          <p:cNvSpPr>
            <a:spLocks noGrp="1"/>
          </p:cNvSpPr>
          <p:nvPr>
            <p:ph type="pic" sz="quarter" idx="15"/>
          </p:nvPr>
        </p:nvSpPr>
        <p:spPr>
          <a:xfrm>
            <a:off x="8421688" y="2317313"/>
            <a:ext cx="2016125" cy="2014824"/>
          </a:xfrm>
          <a:custGeom>
            <a:avLst/>
            <a:gdLst>
              <a:gd name="csX0" fmla="*/ 0 w 2016125"/>
              <a:gd name="csY0" fmla="*/ 0 h 2014824"/>
              <a:gd name="csX1" fmla="*/ 2016125 w 2016125"/>
              <a:gd name="csY1" fmla="*/ 0 h 2014824"/>
              <a:gd name="csX2" fmla="*/ 2016125 w 2016125"/>
              <a:gd name="csY2" fmla="*/ 1678900 h 2014824"/>
              <a:gd name="csX3" fmla="*/ 1680201 w 2016125"/>
              <a:gd name="csY3" fmla="*/ 2014824 h 2014824"/>
              <a:gd name="csX4" fmla="*/ 0 w 2016125"/>
              <a:gd name="csY4" fmla="*/ 2014824 h 2014824"/>
            </a:gdLst>
            <a:ahLst/>
            <a:cxnLst>
              <a:cxn ang="0">
                <a:pos x="csX0" y="csY0"/>
              </a:cxn>
              <a:cxn ang="0">
                <a:pos x="csX1" y="csY1"/>
              </a:cxn>
              <a:cxn ang="0">
                <a:pos x="csX2" y="csY2"/>
              </a:cxn>
              <a:cxn ang="0">
                <a:pos x="csX3" y="csY3"/>
              </a:cxn>
              <a:cxn ang="0">
                <a:pos x="csX4" y="csY4"/>
              </a:cxn>
            </a:cxnLst>
            <a:rect l="l" t="t" r="r" b="b"/>
            <a:pathLst>
              <a:path w="2016125" h="2014824">
                <a:moveTo>
                  <a:pt x="0" y="0"/>
                </a:moveTo>
                <a:lnTo>
                  <a:pt x="2016125" y="0"/>
                </a:lnTo>
                <a:lnTo>
                  <a:pt x="2016125" y="1678900"/>
                </a:lnTo>
                <a:lnTo>
                  <a:pt x="1680201" y="2014824"/>
                </a:lnTo>
                <a:lnTo>
                  <a:pt x="0" y="2014824"/>
                </a:lnTo>
                <a:close/>
              </a:path>
            </a:pathLst>
          </a:custGeom>
        </p:spPr>
        <p:txBody>
          <a:bodyPr wrap="square">
            <a:noAutofit/>
          </a:bodyPr>
          <a:lstStyle/>
          <a:p>
            <a:r>
              <a:rPr lang="en-US"/>
              <a:t>Click icon to add picture</a:t>
            </a:r>
          </a:p>
        </p:txBody>
      </p:sp>
      <p:sp>
        <p:nvSpPr>
          <p:cNvPr id="5" name="Slide Number Placeholder 5">
            <a:extLst>
              <a:ext uri="{FF2B5EF4-FFF2-40B4-BE49-F238E27FC236}">
                <a16:creationId xmlns:a16="http://schemas.microsoft.com/office/drawing/2014/main" id="{C1EE0FA9-F5BB-AE85-20E8-DC0F29EEC968}"/>
              </a:ext>
            </a:extLst>
          </p:cNvPr>
          <p:cNvSpPr txBox="1">
            <a:spLocks/>
          </p:cNvSpPr>
          <p:nvPr userDrawn="1"/>
        </p:nvSpPr>
        <p:spPr>
          <a:xfrm>
            <a:off x="9335069" y="6618923"/>
            <a:ext cx="2782960" cy="136525"/>
          </a:xfrm>
          <a:prstGeom prst="rect">
            <a:avLst/>
          </a:prstGeom>
        </p:spPr>
        <p:txBody>
          <a:bodyPr vert="horz" lIns="0" tIns="0" rIns="0" bIns="0" rtlCol="0" anchor="ctr">
            <a:noAutofit/>
          </a:bodyP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
        <p:nvSpPr>
          <p:cNvPr id="7" name="Text Placeholder 3">
            <a:extLst>
              <a:ext uri="{FF2B5EF4-FFF2-40B4-BE49-F238E27FC236}">
                <a16:creationId xmlns:a16="http://schemas.microsoft.com/office/drawing/2014/main" id="{4B7DD091-DCE1-583A-886D-768ACF496BB4}"/>
              </a:ext>
            </a:extLst>
          </p:cNvPr>
          <p:cNvSpPr>
            <a:spLocks noGrp="1"/>
          </p:cNvSpPr>
          <p:nvPr>
            <p:ph type="body" sz="quarter" idx="11" hasCustomPrompt="1"/>
          </p:nvPr>
        </p:nvSpPr>
        <p:spPr>
          <a:xfrm>
            <a:off x="442912" y="1507752"/>
            <a:ext cx="7315200" cy="233873"/>
          </a:xfrm>
        </p:spPr>
        <p:txBody>
          <a:bodyPr anchor="t">
            <a:noAutofit/>
          </a:bodyPr>
          <a:lstStyle>
            <a:lvl1pPr>
              <a:lnSpc>
                <a:spcPct val="90000"/>
              </a:lnSpc>
              <a:spcBef>
                <a:spcPts val="1000"/>
              </a:spcBef>
              <a:spcAft>
                <a:spcPts val="0"/>
              </a:spcAft>
              <a:buNone/>
              <a:defRPr sz="2000">
                <a:solidFill>
                  <a:srgbClr val="EBEBEB"/>
                </a:solidFill>
              </a:defRPr>
            </a:lvl1pPr>
          </a:lstStyle>
          <a:p>
            <a:pPr lvl="0"/>
            <a:r>
              <a:rPr lang="en-US" dirty="0"/>
              <a:t>Click to edit master text styles</a:t>
            </a:r>
          </a:p>
        </p:txBody>
      </p:sp>
      <p:sp>
        <p:nvSpPr>
          <p:cNvPr id="13" name="Slide Number Placeholder 5">
            <a:extLst>
              <a:ext uri="{FF2B5EF4-FFF2-40B4-BE49-F238E27FC236}">
                <a16:creationId xmlns:a16="http://schemas.microsoft.com/office/drawing/2014/main" id="{5F74016A-C0D1-4E8C-CE13-B0B69E254A1D}"/>
              </a:ext>
            </a:extLst>
          </p:cNvPr>
          <p:cNvSpPr>
            <a:spLocks noGrp="1"/>
          </p:cNvSpPr>
          <p:nvPr>
            <p:ph type="sldNum" sz="quarter" idx="4"/>
          </p:nvPr>
        </p:nvSpPr>
        <p:spPr>
          <a:xfrm>
            <a:off x="11414927" y="6258969"/>
            <a:ext cx="334159" cy="136525"/>
          </a:xfrm>
          <a:prstGeom prst="rect">
            <a:avLst/>
          </a:prstGeom>
        </p:spPr>
        <p:txBody>
          <a:bodyPr vert="horz" lIns="0" tIns="0" rIns="0" bIns="0" rtlCol="0" anchor="ctr"/>
          <a:lstStyle>
            <a:lvl1pPr algn="r">
              <a:defRPr sz="900">
                <a:solidFill>
                  <a:srgbClr val="FF1C00"/>
                </a:solidFill>
              </a:defRPr>
            </a:lvl1pPr>
          </a:lstStyle>
          <a:p>
            <a:fld id="{42268056-94AC-1E44-9376-27504D8557DE}" type="slidenum">
              <a:rPr lang="en-US" smtClean="0"/>
              <a:pPr/>
              <a:t>‹#›</a:t>
            </a:fld>
            <a:endParaRPr lang="en-US"/>
          </a:p>
        </p:txBody>
      </p:sp>
    </p:spTree>
    <p:extLst>
      <p:ext uri="{BB962C8B-B14F-4D97-AF65-F5344CB8AC3E}">
        <p14:creationId xmlns:p14="http://schemas.microsoft.com/office/powerpoint/2010/main" val="3090818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A0A0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B78C4B7-0552-034D-B36A-AC663C429DA8}"/>
              </a:ext>
            </a:extLst>
          </p:cNvPr>
          <p:cNvSpPr txBox="1"/>
          <p:nvPr userDrawn="1"/>
        </p:nvSpPr>
        <p:spPr>
          <a:xfrm>
            <a:off x="442913" y="6125365"/>
            <a:ext cx="1216680" cy="138499"/>
          </a:xfrm>
          <a:prstGeom prst="rect">
            <a:avLst/>
          </a:prstGeom>
          <a:noFill/>
        </p:spPr>
        <p:txBody>
          <a:bodyPr wrap="none" lIns="0" tIns="0" rIns="0" bIns="0" rtlCol="0">
            <a:spAutoFit/>
          </a:bodyPr>
          <a:lstStyle/>
          <a:p>
            <a:r>
              <a:rPr lang="en-US" sz="900" b="1" spc="100" baseline="0">
                <a:solidFill>
                  <a:schemeClr val="bg1"/>
                </a:solidFill>
                <a:latin typeface="+mj-lt"/>
              </a:rPr>
              <a:t>WWW.GUROBI.COM</a:t>
            </a:r>
          </a:p>
        </p:txBody>
      </p:sp>
      <p:sp>
        <p:nvSpPr>
          <p:cNvPr id="12" name="TextBox 11">
            <a:extLst>
              <a:ext uri="{FF2B5EF4-FFF2-40B4-BE49-F238E27FC236}">
                <a16:creationId xmlns:a16="http://schemas.microsoft.com/office/drawing/2014/main" id="{E137E4B2-CD13-8026-A1F9-6BFB60AB6AAD}"/>
              </a:ext>
            </a:extLst>
          </p:cNvPr>
          <p:cNvSpPr txBox="1"/>
          <p:nvPr userDrawn="1"/>
        </p:nvSpPr>
        <p:spPr>
          <a:xfrm>
            <a:off x="4337983" y="6124030"/>
            <a:ext cx="1532792" cy="153888"/>
          </a:xfrm>
          <a:prstGeom prst="rect">
            <a:avLst/>
          </a:prstGeom>
          <a:noFill/>
        </p:spPr>
        <p:txBody>
          <a:bodyPr wrap="none" lIns="0" tIns="0" rIns="0" bIns="0" rtlCol="0">
            <a:spAutoFit/>
          </a:bodyPr>
          <a:lstStyle/>
          <a:p>
            <a:pPr algn="l"/>
            <a:r>
              <a:rPr lang="en-US" sz="1000" b="0" spc="20" baseline="0">
                <a:solidFill>
                  <a:srgbClr val="006CFF"/>
                </a:solidFill>
                <a:latin typeface="+mj-lt"/>
              </a:rPr>
              <a:t>Behind Every Great Decision</a:t>
            </a:r>
          </a:p>
        </p:txBody>
      </p:sp>
      <p:cxnSp>
        <p:nvCxnSpPr>
          <p:cNvPr id="14" name="Straight Connector 13">
            <a:extLst>
              <a:ext uri="{FF2B5EF4-FFF2-40B4-BE49-F238E27FC236}">
                <a16:creationId xmlns:a16="http://schemas.microsoft.com/office/drawing/2014/main" id="{08DCB78A-F3C4-2566-D303-57CFA62050E7}"/>
              </a:ext>
            </a:extLst>
          </p:cNvPr>
          <p:cNvCxnSpPr>
            <a:cxnSpLocks/>
          </p:cNvCxnSpPr>
          <p:nvPr userDrawn="1"/>
        </p:nvCxnSpPr>
        <p:spPr>
          <a:xfrm>
            <a:off x="442913" y="5797826"/>
            <a:ext cx="11306173" cy="0"/>
          </a:xfrm>
          <a:prstGeom prst="line">
            <a:avLst/>
          </a:prstGeom>
          <a:ln w="6350">
            <a:solidFill>
              <a:srgbClr val="EBEBEB"/>
            </a:solidFill>
          </a:ln>
        </p:spPr>
        <p:style>
          <a:lnRef idx="2">
            <a:schemeClr val="accent1"/>
          </a:lnRef>
          <a:fillRef idx="0">
            <a:schemeClr val="accent1"/>
          </a:fillRef>
          <a:effectRef idx="1">
            <a:schemeClr val="accent1"/>
          </a:effectRef>
          <a:fontRef idx="minor">
            <a:schemeClr val="tx1"/>
          </a:fontRef>
        </p:style>
      </p:cxnSp>
      <p:pic>
        <p:nvPicPr>
          <p:cNvPr id="23" name="Graphic 22">
            <a:extLst>
              <a:ext uri="{FF2B5EF4-FFF2-40B4-BE49-F238E27FC236}">
                <a16:creationId xmlns:a16="http://schemas.microsoft.com/office/drawing/2014/main" id="{623F598E-1C85-96A4-E516-DE0A662C6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42913" y="632113"/>
            <a:ext cx="1738993" cy="428060"/>
          </a:xfrm>
          <a:prstGeom prst="rect">
            <a:avLst/>
          </a:prstGeom>
        </p:spPr>
      </p:pic>
      <p:sp>
        <p:nvSpPr>
          <p:cNvPr id="7" name="TextBox 6">
            <a:extLst>
              <a:ext uri="{FF2B5EF4-FFF2-40B4-BE49-F238E27FC236}">
                <a16:creationId xmlns:a16="http://schemas.microsoft.com/office/drawing/2014/main" id="{71477064-E6DB-C5AA-E942-F0E126EA4059}"/>
              </a:ext>
            </a:extLst>
          </p:cNvPr>
          <p:cNvSpPr txBox="1"/>
          <p:nvPr userDrawn="1"/>
        </p:nvSpPr>
        <p:spPr>
          <a:xfrm>
            <a:off x="8759485" y="6125365"/>
            <a:ext cx="3023264" cy="138499"/>
          </a:xfrm>
          <a:prstGeom prst="rect">
            <a:avLst/>
          </a:prstGeom>
          <a:noFill/>
        </p:spPr>
        <p:txBody>
          <a:bodyPr wrap="none" lIns="0" tIns="0" rIns="0" bIns="0" rtlCol="0">
            <a:spAutoFit/>
          </a:bodyPr>
          <a:lstStyle/>
          <a:p>
            <a:pPr algn="just"/>
            <a:r>
              <a:rPr lang="en-US" sz="900">
                <a:solidFill>
                  <a:srgbClr val="878787"/>
                </a:solidFill>
              </a:rPr>
              <a:t>© </a:t>
            </a:r>
            <a:r>
              <a:rPr lang="en-US" sz="900" err="1">
                <a:solidFill>
                  <a:srgbClr val="878787"/>
                </a:solidFill>
              </a:rPr>
              <a:t>Gurobi</a:t>
            </a:r>
            <a:r>
              <a:rPr lang="en-US" sz="900">
                <a:solidFill>
                  <a:srgbClr val="878787"/>
                </a:solidFill>
              </a:rPr>
              <a:t> Optimization, LLC. All rights reserved. Confidential.</a:t>
            </a:r>
            <a:endParaRPr lang="en-US" sz="900" b="1">
              <a:solidFill>
                <a:srgbClr val="FF1C00"/>
              </a:solidFill>
            </a:endParaRPr>
          </a:p>
        </p:txBody>
      </p:sp>
      <p:sp>
        <p:nvSpPr>
          <p:cNvPr id="11" name="Title 1">
            <a:extLst>
              <a:ext uri="{FF2B5EF4-FFF2-40B4-BE49-F238E27FC236}">
                <a16:creationId xmlns:a16="http://schemas.microsoft.com/office/drawing/2014/main" id="{B8CE6C19-FCCC-1BF0-9F2C-217CE8A0C4CE}"/>
              </a:ext>
            </a:extLst>
          </p:cNvPr>
          <p:cNvSpPr>
            <a:spLocks noGrp="1"/>
          </p:cNvSpPr>
          <p:nvPr>
            <p:ph type="ctrTitle" hasCustomPrompt="1"/>
          </p:nvPr>
        </p:nvSpPr>
        <p:spPr>
          <a:xfrm>
            <a:off x="442913" y="3429000"/>
            <a:ext cx="5044613" cy="1545749"/>
          </a:xfrm>
          <a:prstGeom prst="rect">
            <a:avLst/>
          </a:prstGeom>
        </p:spPr>
        <p:txBody>
          <a:bodyPr lIns="0" tIns="0" rIns="0" bIns="0" anchor="b">
            <a:noAutofit/>
          </a:bodyPr>
          <a:lstStyle>
            <a:lvl1pPr algn="l">
              <a:lnSpc>
                <a:spcPct val="80000"/>
              </a:lnSpc>
              <a:defRPr sz="5400" b="0" i="0" spc="-150" baseline="0">
                <a:solidFill>
                  <a:srgbClr val="EBEBEB"/>
                </a:solidFill>
                <a:latin typeface="Aptos Light" panose="020B0004020202020204" pitchFamily="34" charset="0"/>
              </a:defRPr>
            </a:lvl1pPr>
          </a:lstStyle>
          <a:p>
            <a:r>
              <a:rPr lang="en-US"/>
              <a:t>Click to Edit Master Title Style</a:t>
            </a:r>
          </a:p>
        </p:txBody>
      </p:sp>
      <p:sp>
        <p:nvSpPr>
          <p:cNvPr id="13" name="Subtitle 2">
            <a:extLst>
              <a:ext uri="{FF2B5EF4-FFF2-40B4-BE49-F238E27FC236}">
                <a16:creationId xmlns:a16="http://schemas.microsoft.com/office/drawing/2014/main" id="{2F39BFD6-5916-9E28-DE1E-BEAC91DD6EBE}"/>
              </a:ext>
            </a:extLst>
          </p:cNvPr>
          <p:cNvSpPr>
            <a:spLocks noGrp="1"/>
          </p:cNvSpPr>
          <p:nvPr>
            <p:ph type="subTitle" idx="1" hasCustomPrompt="1"/>
          </p:nvPr>
        </p:nvSpPr>
        <p:spPr>
          <a:xfrm>
            <a:off x="442913" y="5101687"/>
            <a:ext cx="5044613" cy="569201"/>
          </a:xfrm>
          <a:prstGeom prst="rect">
            <a:avLst/>
          </a:prstGeom>
        </p:spPr>
        <p:txBody>
          <a:bodyPr lIns="0" tIns="0" rIns="0" bIns="0">
            <a:noAutofit/>
          </a:bodyPr>
          <a:lstStyle>
            <a:lvl1pPr marL="0" indent="0" algn="l">
              <a:lnSpc>
                <a:spcPct val="100000"/>
              </a:lnSpc>
              <a:buNone/>
              <a:defRPr sz="1800" b="0" i="0">
                <a:solidFill>
                  <a:srgbClr val="EBEBEB"/>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64532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wh">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B78C4B7-0552-034D-B36A-AC663C429DA8}"/>
              </a:ext>
            </a:extLst>
          </p:cNvPr>
          <p:cNvSpPr txBox="1"/>
          <p:nvPr userDrawn="1"/>
        </p:nvSpPr>
        <p:spPr>
          <a:xfrm>
            <a:off x="442913" y="6125365"/>
            <a:ext cx="1216680" cy="138499"/>
          </a:xfrm>
          <a:prstGeom prst="rect">
            <a:avLst/>
          </a:prstGeom>
          <a:noFill/>
        </p:spPr>
        <p:txBody>
          <a:bodyPr wrap="none" lIns="0" tIns="0" rIns="0" bIns="0" rtlCol="0">
            <a:spAutoFit/>
          </a:bodyPr>
          <a:lstStyle/>
          <a:p>
            <a:r>
              <a:rPr lang="en-US" sz="900" b="1" spc="100" baseline="0">
                <a:solidFill>
                  <a:srgbClr val="0A0A0A"/>
                </a:solidFill>
                <a:latin typeface="+mj-lt"/>
              </a:rPr>
              <a:t>WWW.GUROBI.COM</a:t>
            </a:r>
          </a:p>
        </p:txBody>
      </p:sp>
      <p:sp>
        <p:nvSpPr>
          <p:cNvPr id="12" name="TextBox 11">
            <a:extLst>
              <a:ext uri="{FF2B5EF4-FFF2-40B4-BE49-F238E27FC236}">
                <a16:creationId xmlns:a16="http://schemas.microsoft.com/office/drawing/2014/main" id="{E137E4B2-CD13-8026-A1F9-6BFB60AB6AAD}"/>
              </a:ext>
            </a:extLst>
          </p:cNvPr>
          <p:cNvSpPr txBox="1"/>
          <p:nvPr userDrawn="1"/>
        </p:nvSpPr>
        <p:spPr>
          <a:xfrm>
            <a:off x="4337983" y="6124030"/>
            <a:ext cx="1532792" cy="153888"/>
          </a:xfrm>
          <a:prstGeom prst="rect">
            <a:avLst/>
          </a:prstGeom>
          <a:noFill/>
        </p:spPr>
        <p:txBody>
          <a:bodyPr wrap="none" lIns="0" tIns="0" rIns="0" bIns="0" rtlCol="0">
            <a:spAutoFit/>
          </a:bodyPr>
          <a:lstStyle/>
          <a:p>
            <a:pPr algn="l"/>
            <a:r>
              <a:rPr lang="en-US" sz="1000" b="0" spc="20" baseline="0">
                <a:solidFill>
                  <a:srgbClr val="006CFF"/>
                </a:solidFill>
                <a:latin typeface="+mj-lt"/>
              </a:rPr>
              <a:t>Behind Every Great Decision</a:t>
            </a:r>
          </a:p>
        </p:txBody>
      </p:sp>
      <p:cxnSp>
        <p:nvCxnSpPr>
          <p:cNvPr id="14" name="Straight Connector 13">
            <a:extLst>
              <a:ext uri="{FF2B5EF4-FFF2-40B4-BE49-F238E27FC236}">
                <a16:creationId xmlns:a16="http://schemas.microsoft.com/office/drawing/2014/main" id="{08DCB78A-F3C4-2566-D303-57CFA62050E7}"/>
              </a:ext>
            </a:extLst>
          </p:cNvPr>
          <p:cNvCxnSpPr>
            <a:cxnSpLocks/>
          </p:cNvCxnSpPr>
          <p:nvPr userDrawn="1"/>
        </p:nvCxnSpPr>
        <p:spPr>
          <a:xfrm>
            <a:off x="442913" y="5797826"/>
            <a:ext cx="11306173" cy="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pic>
        <p:nvPicPr>
          <p:cNvPr id="23" name="Graphic 22">
            <a:extLst>
              <a:ext uri="{FF2B5EF4-FFF2-40B4-BE49-F238E27FC236}">
                <a16:creationId xmlns:a16="http://schemas.microsoft.com/office/drawing/2014/main" id="{623F598E-1C85-96A4-E516-DE0A662C65B8}"/>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32113"/>
            <a:ext cx="1738993" cy="428059"/>
          </a:xfrm>
          <a:prstGeom prst="rect">
            <a:avLst/>
          </a:prstGeom>
        </p:spPr>
      </p:pic>
      <p:sp>
        <p:nvSpPr>
          <p:cNvPr id="7" name="TextBox 6">
            <a:extLst>
              <a:ext uri="{FF2B5EF4-FFF2-40B4-BE49-F238E27FC236}">
                <a16:creationId xmlns:a16="http://schemas.microsoft.com/office/drawing/2014/main" id="{71477064-E6DB-C5AA-E942-F0E126EA4059}"/>
              </a:ext>
            </a:extLst>
          </p:cNvPr>
          <p:cNvSpPr txBox="1"/>
          <p:nvPr userDrawn="1"/>
        </p:nvSpPr>
        <p:spPr>
          <a:xfrm>
            <a:off x="8759485" y="6125365"/>
            <a:ext cx="3023264" cy="138499"/>
          </a:xfrm>
          <a:prstGeom prst="rect">
            <a:avLst/>
          </a:prstGeom>
          <a:noFill/>
        </p:spPr>
        <p:txBody>
          <a:bodyPr wrap="none" lIns="0" tIns="0" rIns="0" bIns="0" rtlCol="0">
            <a:spAutoFit/>
          </a:bodyPr>
          <a:lstStyle/>
          <a:p>
            <a:pPr algn="just"/>
            <a:r>
              <a:rPr lang="en-US" sz="900">
                <a:solidFill>
                  <a:srgbClr val="878787"/>
                </a:solidFill>
              </a:rPr>
              <a:t>© </a:t>
            </a:r>
            <a:r>
              <a:rPr lang="en-US" sz="900" err="1">
                <a:solidFill>
                  <a:srgbClr val="878787"/>
                </a:solidFill>
              </a:rPr>
              <a:t>Gurobi</a:t>
            </a:r>
            <a:r>
              <a:rPr lang="en-US" sz="900">
                <a:solidFill>
                  <a:srgbClr val="878787"/>
                </a:solidFill>
              </a:rPr>
              <a:t> Optimization, LLC. All rights reserved. Confidential.</a:t>
            </a:r>
            <a:endParaRPr lang="en-US" sz="900" b="1">
              <a:solidFill>
                <a:srgbClr val="FF1C00"/>
              </a:solidFill>
            </a:endParaRPr>
          </a:p>
        </p:txBody>
      </p:sp>
      <p:sp>
        <p:nvSpPr>
          <p:cNvPr id="11" name="Title 1">
            <a:extLst>
              <a:ext uri="{FF2B5EF4-FFF2-40B4-BE49-F238E27FC236}">
                <a16:creationId xmlns:a16="http://schemas.microsoft.com/office/drawing/2014/main" id="{B8CE6C19-FCCC-1BF0-9F2C-217CE8A0C4CE}"/>
              </a:ext>
            </a:extLst>
          </p:cNvPr>
          <p:cNvSpPr>
            <a:spLocks noGrp="1"/>
          </p:cNvSpPr>
          <p:nvPr>
            <p:ph type="ctrTitle" hasCustomPrompt="1"/>
          </p:nvPr>
        </p:nvSpPr>
        <p:spPr>
          <a:xfrm>
            <a:off x="442913" y="3429000"/>
            <a:ext cx="5044613" cy="1545749"/>
          </a:xfrm>
          <a:prstGeom prst="rect">
            <a:avLst/>
          </a:prstGeom>
        </p:spPr>
        <p:txBody>
          <a:bodyPr lIns="0" tIns="0" rIns="0" bIns="0" anchor="b">
            <a:noAutofit/>
          </a:bodyPr>
          <a:lstStyle>
            <a:lvl1pPr algn="l">
              <a:lnSpc>
                <a:spcPct val="80000"/>
              </a:lnSpc>
              <a:defRPr sz="5400" b="0" i="0" spc="-150" baseline="0">
                <a:solidFill>
                  <a:srgbClr val="0A0A0A"/>
                </a:solidFill>
                <a:latin typeface="Aptos Light" panose="020B0004020202020204" pitchFamily="34" charset="0"/>
              </a:defRPr>
            </a:lvl1pPr>
          </a:lstStyle>
          <a:p>
            <a:r>
              <a:rPr lang="en-US"/>
              <a:t>Click to Edit Master Title Style</a:t>
            </a:r>
          </a:p>
        </p:txBody>
      </p:sp>
      <p:sp>
        <p:nvSpPr>
          <p:cNvPr id="13" name="Subtitle 2">
            <a:extLst>
              <a:ext uri="{FF2B5EF4-FFF2-40B4-BE49-F238E27FC236}">
                <a16:creationId xmlns:a16="http://schemas.microsoft.com/office/drawing/2014/main" id="{2F39BFD6-5916-9E28-DE1E-BEAC91DD6EBE}"/>
              </a:ext>
            </a:extLst>
          </p:cNvPr>
          <p:cNvSpPr>
            <a:spLocks noGrp="1"/>
          </p:cNvSpPr>
          <p:nvPr>
            <p:ph type="subTitle" idx="1" hasCustomPrompt="1"/>
          </p:nvPr>
        </p:nvSpPr>
        <p:spPr>
          <a:xfrm>
            <a:off x="442913" y="5101687"/>
            <a:ext cx="5044613" cy="569201"/>
          </a:xfrm>
          <a:prstGeom prst="rect">
            <a:avLst/>
          </a:prstGeom>
        </p:spPr>
        <p:txBody>
          <a:bodyPr lIns="0" tIns="0" rIns="0" bIns="0">
            <a:noAutofit/>
          </a:bodyPr>
          <a:lstStyle>
            <a:lvl1pPr marL="0" indent="0" algn="l">
              <a:lnSpc>
                <a:spcPct val="100000"/>
              </a:lnSpc>
              <a:buNone/>
              <a:defRPr sz="1800" b="0" i="0">
                <a:solidFill>
                  <a:srgbClr val="0A0A0A"/>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19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ype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14CDC0-838A-23D9-042F-AA6D59EF7052}"/>
              </a:ext>
            </a:extLst>
          </p:cNvPr>
          <p:cNvSpPr/>
          <p:nvPr userDrawn="1"/>
        </p:nvSpPr>
        <p:spPr>
          <a:xfrm>
            <a:off x="0" y="0"/>
            <a:ext cx="12192000" cy="6858000"/>
          </a:xfrm>
          <a:prstGeom prst="rect">
            <a:avLst/>
          </a:prstGeom>
          <a:solidFill>
            <a:srgbClr val="10EC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pPr algn="l">
              <a:spcAft>
                <a:spcPts val="1200"/>
              </a:spcAft>
            </a:pPr>
            <a:r>
              <a:rPr lang="en-US" sz="9600" b="1" i="0" dirty="0">
                <a:solidFill>
                  <a:srgbClr val="0A0A0A"/>
                </a:solidFill>
                <a:latin typeface="Aptos" panose="020B0004020202020204" pitchFamily="34" charset="0"/>
              </a:rPr>
              <a:t>EMPTY</a:t>
            </a:r>
            <a:endParaRPr lang="en-US" sz="6600" b="0" i="0" dirty="0">
              <a:solidFill>
                <a:srgbClr val="0A0A0A"/>
              </a:solidFill>
              <a:latin typeface="Aptos" panose="020B0004020202020204" pitchFamily="34" charset="0"/>
            </a:endParaRPr>
          </a:p>
        </p:txBody>
      </p:sp>
    </p:spTree>
    <p:extLst>
      <p:ext uri="{BB962C8B-B14F-4D97-AF65-F5344CB8AC3E}">
        <p14:creationId xmlns:p14="http://schemas.microsoft.com/office/powerpoint/2010/main" val="3709730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60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ver-wh">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4006-94FB-D241-33F5-612A82B78115}"/>
              </a:ext>
            </a:extLst>
          </p:cNvPr>
          <p:cNvSpPr>
            <a:spLocks noGrp="1"/>
          </p:cNvSpPr>
          <p:nvPr>
            <p:ph type="ctrTitle" hasCustomPrompt="1"/>
          </p:nvPr>
        </p:nvSpPr>
        <p:spPr>
          <a:xfrm>
            <a:off x="442913" y="1803114"/>
            <a:ext cx="5044613" cy="3251741"/>
          </a:xfrm>
        </p:spPr>
        <p:txBody>
          <a:bodyPr lIns="0" tIns="0" rIns="0" bIns="0" anchor="b">
            <a:noAutofit/>
          </a:bodyPr>
          <a:lstStyle>
            <a:lvl1pPr algn="l">
              <a:lnSpc>
                <a:spcPct val="80000"/>
              </a:lnSpc>
              <a:defRPr sz="5400" b="0" i="0" spc="-150" baseline="0">
                <a:solidFill>
                  <a:srgbClr val="0A0A0A"/>
                </a:solidFill>
                <a:latin typeface="Aptos Light" panose="020B00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BD48362-FD40-7CD6-E0DD-AE5931354D92}"/>
              </a:ext>
            </a:extLst>
          </p:cNvPr>
          <p:cNvSpPr>
            <a:spLocks noGrp="1"/>
          </p:cNvSpPr>
          <p:nvPr>
            <p:ph type="subTitle" idx="1" hasCustomPrompt="1"/>
          </p:nvPr>
        </p:nvSpPr>
        <p:spPr>
          <a:xfrm>
            <a:off x="442913" y="5101687"/>
            <a:ext cx="5044613" cy="569201"/>
          </a:xfrm>
        </p:spPr>
        <p:txBody>
          <a:bodyPr lIns="0" tIns="0" rIns="0" bIns="0">
            <a:noAutofit/>
          </a:bodyPr>
          <a:lstStyle>
            <a:lvl1pPr marL="0" indent="0" algn="l">
              <a:lnSpc>
                <a:spcPct val="100000"/>
              </a:lnSpc>
              <a:buNone/>
              <a:defRPr sz="1800" b="0" i="0">
                <a:solidFill>
                  <a:srgbClr val="0A0A0A"/>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9">
            <a:extLst>
              <a:ext uri="{FF2B5EF4-FFF2-40B4-BE49-F238E27FC236}">
                <a16:creationId xmlns:a16="http://schemas.microsoft.com/office/drawing/2014/main" id="{2B78C4B7-0552-034D-B36A-AC663C429DA8}"/>
              </a:ext>
            </a:extLst>
          </p:cNvPr>
          <p:cNvSpPr txBox="1"/>
          <p:nvPr userDrawn="1"/>
        </p:nvSpPr>
        <p:spPr>
          <a:xfrm>
            <a:off x="442913" y="6125365"/>
            <a:ext cx="1216680" cy="138499"/>
          </a:xfrm>
          <a:prstGeom prst="rect">
            <a:avLst/>
          </a:prstGeom>
          <a:noFill/>
        </p:spPr>
        <p:txBody>
          <a:bodyPr wrap="none" lIns="0" tIns="0" rIns="0" bIns="0" rtlCol="0">
            <a:spAutoFit/>
          </a:bodyPr>
          <a:lstStyle/>
          <a:p>
            <a:r>
              <a:rPr lang="en-US" sz="900" b="1" spc="100" baseline="0">
                <a:solidFill>
                  <a:srgbClr val="0A0A0A"/>
                </a:solidFill>
                <a:latin typeface="+mj-lt"/>
              </a:rPr>
              <a:t>WWW.GUROBI.COM</a:t>
            </a:r>
          </a:p>
        </p:txBody>
      </p:sp>
      <p:sp>
        <p:nvSpPr>
          <p:cNvPr id="12" name="TextBox 11">
            <a:extLst>
              <a:ext uri="{FF2B5EF4-FFF2-40B4-BE49-F238E27FC236}">
                <a16:creationId xmlns:a16="http://schemas.microsoft.com/office/drawing/2014/main" id="{E137E4B2-CD13-8026-A1F9-6BFB60AB6AAD}"/>
              </a:ext>
            </a:extLst>
          </p:cNvPr>
          <p:cNvSpPr txBox="1"/>
          <p:nvPr userDrawn="1"/>
        </p:nvSpPr>
        <p:spPr>
          <a:xfrm>
            <a:off x="4103814" y="6125365"/>
            <a:ext cx="1383712" cy="138499"/>
          </a:xfrm>
          <a:prstGeom prst="rect">
            <a:avLst/>
          </a:prstGeom>
          <a:noFill/>
        </p:spPr>
        <p:txBody>
          <a:bodyPr wrap="none" lIns="0" tIns="0" rIns="0" bIns="0" rtlCol="0">
            <a:spAutoFit/>
          </a:bodyPr>
          <a:lstStyle/>
          <a:p>
            <a:pPr algn="r"/>
            <a:r>
              <a:rPr lang="en-US" sz="900" b="0" spc="20" baseline="0">
                <a:solidFill>
                  <a:srgbClr val="006CFF"/>
                </a:solidFill>
                <a:latin typeface="+mj-lt"/>
              </a:rPr>
              <a:t>Behind Every Great Decision</a:t>
            </a:r>
          </a:p>
        </p:txBody>
      </p:sp>
      <p:cxnSp>
        <p:nvCxnSpPr>
          <p:cNvPr id="14" name="Straight Connector 13">
            <a:extLst>
              <a:ext uri="{FF2B5EF4-FFF2-40B4-BE49-F238E27FC236}">
                <a16:creationId xmlns:a16="http://schemas.microsoft.com/office/drawing/2014/main" id="{08DCB78A-F3C4-2566-D303-57CFA62050E7}"/>
              </a:ext>
            </a:extLst>
          </p:cNvPr>
          <p:cNvCxnSpPr>
            <a:cxnSpLocks/>
          </p:cNvCxnSpPr>
          <p:nvPr userDrawn="1"/>
        </p:nvCxnSpPr>
        <p:spPr>
          <a:xfrm>
            <a:off x="442913" y="5797826"/>
            <a:ext cx="5044613" cy="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pic>
        <p:nvPicPr>
          <p:cNvPr id="23" name="Graphic 22">
            <a:extLst>
              <a:ext uri="{FF2B5EF4-FFF2-40B4-BE49-F238E27FC236}">
                <a16:creationId xmlns:a16="http://schemas.microsoft.com/office/drawing/2014/main" id="{623F598E-1C85-96A4-E516-DE0A662C65B8}"/>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32113"/>
            <a:ext cx="1738993" cy="428059"/>
          </a:xfrm>
          <a:prstGeom prst="rect">
            <a:avLst/>
          </a:prstGeom>
        </p:spPr>
      </p:pic>
      <p:sp>
        <p:nvSpPr>
          <p:cNvPr id="4" name="Picture Placeholder 3">
            <a:extLst>
              <a:ext uri="{FF2B5EF4-FFF2-40B4-BE49-F238E27FC236}">
                <a16:creationId xmlns:a16="http://schemas.microsoft.com/office/drawing/2014/main" id="{6C36F6FD-2760-8E37-814B-5BA863BCB037}"/>
              </a:ext>
            </a:extLst>
          </p:cNvPr>
          <p:cNvSpPr>
            <a:spLocks noGrp="1"/>
          </p:cNvSpPr>
          <p:nvPr>
            <p:ph type="pic" sz="quarter" idx="24"/>
          </p:nvPr>
        </p:nvSpPr>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txBody>
          <a:bodyPr wrap="square">
            <a:noAutofit/>
          </a:bodyPr>
          <a:lstStyle/>
          <a:p>
            <a:r>
              <a:rPr lang="en-US"/>
              <a:t>Click icon to add picture</a:t>
            </a:r>
          </a:p>
        </p:txBody>
      </p:sp>
      <p:sp>
        <p:nvSpPr>
          <p:cNvPr id="5" name="Slide Number Placeholder 5">
            <a:extLst>
              <a:ext uri="{FF2B5EF4-FFF2-40B4-BE49-F238E27FC236}">
                <a16:creationId xmlns:a16="http://schemas.microsoft.com/office/drawing/2014/main" id="{40A8BD7C-1330-57BE-8C42-A29026251260}"/>
              </a:ext>
            </a:extLst>
          </p:cNvPr>
          <p:cNvSpPr txBox="1">
            <a:spLocks/>
          </p:cNvSpPr>
          <p:nvPr userDrawn="1"/>
        </p:nvSpPr>
        <p:spPr>
          <a:xfrm>
            <a:off x="442913" y="6285636"/>
            <a:ext cx="2782960" cy="136525"/>
          </a:xfrm>
          <a:prstGeom prst="rect">
            <a:avLst/>
          </a:prstGeom>
        </p:spPr>
        <p:txBody>
          <a:bodyPr vert="horz" lIns="0" tIns="0" rIns="0" bIns="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a:solidFill>
                  <a:srgbClr val="0A0A0A"/>
                </a:solidFill>
              </a:rPr>
              <a:t>© </a:t>
            </a:r>
            <a:r>
              <a:rPr lang="en-US" sz="800" err="1">
                <a:solidFill>
                  <a:srgbClr val="0A0A0A"/>
                </a:solidFill>
              </a:rPr>
              <a:t>Gurobi</a:t>
            </a:r>
            <a:r>
              <a:rPr lang="en-US" sz="800">
                <a:solidFill>
                  <a:srgbClr val="0A0A0A"/>
                </a:solidFill>
              </a:rPr>
              <a:t> Optimization, LLC. All rights reserved. Confidential.</a:t>
            </a:r>
            <a:endParaRPr lang="en-US" sz="800" b="1">
              <a:solidFill>
                <a:srgbClr val="0A0A0A"/>
              </a:solidFill>
            </a:endParaRPr>
          </a:p>
        </p:txBody>
      </p:sp>
    </p:spTree>
    <p:extLst>
      <p:ext uri="{BB962C8B-B14F-4D97-AF65-F5344CB8AC3E}">
        <p14:creationId xmlns:p14="http://schemas.microsoft.com/office/powerpoint/2010/main" val="741989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p:bg>
      <p:bgPr>
        <a:solidFill>
          <a:srgbClr val="0A0A0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679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utral">
    <p:bg>
      <p:bgPr>
        <a:solidFill>
          <a:srgbClr val="EBEB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750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Cover">
    <p:bg>
      <p:bgPr>
        <a:solidFill>
          <a:srgbClr val="0A0A0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4006-94FB-D241-33F5-612A82B78115}"/>
              </a:ext>
            </a:extLst>
          </p:cNvPr>
          <p:cNvSpPr>
            <a:spLocks noGrp="1"/>
          </p:cNvSpPr>
          <p:nvPr>
            <p:ph type="ctrTitle" hasCustomPrompt="1"/>
          </p:nvPr>
        </p:nvSpPr>
        <p:spPr>
          <a:xfrm>
            <a:off x="442913" y="1803114"/>
            <a:ext cx="5044613" cy="3251741"/>
          </a:xfrm>
        </p:spPr>
        <p:txBody>
          <a:bodyPr lIns="0" tIns="0" rIns="0" bIns="0" anchor="b">
            <a:noAutofit/>
          </a:bodyPr>
          <a:lstStyle>
            <a:lvl1pPr algn="l">
              <a:lnSpc>
                <a:spcPct val="80000"/>
              </a:lnSpc>
              <a:defRPr sz="5400" b="0" i="0" spc="-150" baseline="0">
                <a:solidFill>
                  <a:srgbClr val="EBEBEB"/>
                </a:solidFill>
                <a:latin typeface="Aptos Light" panose="020B00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BD48362-FD40-7CD6-E0DD-AE5931354D92}"/>
              </a:ext>
            </a:extLst>
          </p:cNvPr>
          <p:cNvSpPr>
            <a:spLocks noGrp="1"/>
          </p:cNvSpPr>
          <p:nvPr>
            <p:ph type="subTitle" idx="1" hasCustomPrompt="1"/>
          </p:nvPr>
        </p:nvSpPr>
        <p:spPr>
          <a:xfrm>
            <a:off x="442913" y="5101687"/>
            <a:ext cx="5044613" cy="569201"/>
          </a:xfrm>
        </p:spPr>
        <p:txBody>
          <a:bodyPr lIns="0" tIns="0" rIns="0" bIns="0">
            <a:noAutofit/>
          </a:bodyPr>
          <a:lstStyle>
            <a:lvl1pPr marL="0" indent="0" algn="l">
              <a:lnSpc>
                <a:spcPct val="100000"/>
              </a:lnSpc>
              <a:buNone/>
              <a:defRPr sz="1200" b="0" i="0">
                <a:solidFill>
                  <a:srgbClr val="BEBEBE"/>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9">
            <a:extLst>
              <a:ext uri="{FF2B5EF4-FFF2-40B4-BE49-F238E27FC236}">
                <a16:creationId xmlns:a16="http://schemas.microsoft.com/office/drawing/2014/main" id="{2B78C4B7-0552-034D-B36A-AC663C429DA8}"/>
              </a:ext>
            </a:extLst>
          </p:cNvPr>
          <p:cNvSpPr txBox="1"/>
          <p:nvPr userDrawn="1"/>
        </p:nvSpPr>
        <p:spPr>
          <a:xfrm>
            <a:off x="442913" y="6125365"/>
            <a:ext cx="1216680" cy="138499"/>
          </a:xfrm>
          <a:prstGeom prst="rect">
            <a:avLst/>
          </a:prstGeom>
          <a:noFill/>
        </p:spPr>
        <p:txBody>
          <a:bodyPr wrap="none" lIns="0" tIns="0" rIns="0" bIns="0" rtlCol="0">
            <a:spAutoFit/>
          </a:bodyPr>
          <a:lstStyle/>
          <a:p>
            <a:r>
              <a:rPr lang="en-US" sz="900" b="1" spc="100" baseline="0">
                <a:solidFill>
                  <a:srgbClr val="EBEBEB"/>
                </a:solidFill>
                <a:latin typeface="+mj-lt"/>
              </a:rPr>
              <a:t>WWW.GUROBI.COM</a:t>
            </a:r>
          </a:p>
        </p:txBody>
      </p:sp>
      <p:sp>
        <p:nvSpPr>
          <p:cNvPr id="12" name="TextBox 11">
            <a:extLst>
              <a:ext uri="{FF2B5EF4-FFF2-40B4-BE49-F238E27FC236}">
                <a16:creationId xmlns:a16="http://schemas.microsoft.com/office/drawing/2014/main" id="{E137E4B2-CD13-8026-A1F9-6BFB60AB6AAD}"/>
              </a:ext>
            </a:extLst>
          </p:cNvPr>
          <p:cNvSpPr txBox="1"/>
          <p:nvPr userDrawn="1"/>
        </p:nvSpPr>
        <p:spPr>
          <a:xfrm>
            <a:off x="4103814" y="6125365"/>
            <a:ext cx="1383712" cy="138499"/>
          </a:xfrm>
          <a:prstGeom prst="rect">
            <a:avLst/>
          </a:prstGeom>
          <a:noFill/>
        </p:spPr>
        <p:txBody>
          <a:bodyPr wrap="none" lIns="0" tIns="0" rIns="0" bIns="0" rtlCol="0">
            <a:spAutoFit/>
          </a:bodyPr>
          <a:lstStyle/>
          <a:p>
            <a:pPr algn="r"/>
            <a:r>
              <a:rPr lang="en-US" sz="900" b="0" spc="20" baseline="0">
                <a:solidFill>
                  <a:srgbClr val="006CFF"/>
                </a:solidFill>
                <a:latin typeface="+mj-lt"/>
              </a:rPr>
              <a:t>Behind Every Great Decision</a:t>
            </a:r>
          </a:p>
        </p:txBody>
      </p:sp>
      <p:cxnSp>
        <p:nvCxnSpPr>
          <p:cNvPr id="14" name="Straight Connector 13">
            <a:extLst>
              <a:ext uri="{FF2B5EF4-FFF2-40B4-BE49-F238E27FC236}">
                <a16:creationId xmlns:a16="http://schemas.microsoft.com/office/drawing/2014/main" id="{08DCB78A-F3C4-2566-D303-57CFA62050E7}"/>
              </a:ext>
            </a:extLst>
          </p:cNvPr>
          <p:cNvCxnSpPr>
            <a:cxnSpLocks/>
          </p:cNvCxnSpPr>
          <p:nvPr userDrawn="1"/>
        </p:nvCxnSpPr>
        <p:spPr>
          <a:xfrm>
            <a:off x="442913" y="5797826"/>
            <a:ext cx="5044613" cy="0"/>
          </a:xfrm>
          <a:prstGeom prst="line">
            <a:avLst/>
          </a:prstGeom>
          <a:ln w="6350">
            <a:solidFill>
              <a:srgbClr val="EBEBEB"/>
            </a:solidFill>
          </a:ln>
        </p:spPr>
        <p:style>
          <a:lnRef idx="2">
            <a:schemeClr val="accent1"/>
          </a:lnRef>
          <a:fillRef idx="0">
            <a:schemeClr val="accent1"/>
          </a:fillRef>
          <a:effectRef idx="1">
            <a:schemeClr val="accent1"/>
          </a:effectRef>
          <a:fontRef idx="minor">
            <a:schemeClr val="tx1"/>
          </a:fontRef>
        </p:style>
      </p:cxnSp>
      <p:pic>
        <p:nvPicPr>
          <p:cNvPr id="23" name="Graphic 22">
            <a:extLst>
              <a:ext uri="{FF2B5EF4-FFF2-40B4-BE49-F238E27FC236}">
                <a16:creationId xmlns:a16="http://schemas.microsoft.com/office/drawing/2014/main" id="{623F598E-1C85-96A4-E516-DE0A662C6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42913" y="632113"/>
            <a:ext cx="1738993" cy="428060"/>
          </a:xfrm>
          <a:prstGeom prst="rect">
            <a:avLst/>
          </a:prstGeom>
        </p:spPr>
      </p:pic>
      <p:sp>
        <p:nvSpPr>
          <p:cNvPr id="4" name="Picture Placeholder 3">
            <a:extLst>
              <a:ext uri="{FF2B5EF4-FFF2-40B4-BE49-F238E27FC236}">
                <a16:creationId xmlns:a16="http://schemas.microsoft.com/office/drawing/2014/main" id="{6C36F6FD-2760-8E37-814B-5BA863BCB037}"/>
              </a:ext>
            </a:extLst>
          </p:cNvPr>
          <p:cNvSpPr>
            <a:spLocks noGrp="1"/>
          </p:cNvSpPr>
          <p:nvPr>
            <p:ph type="pic" sz="quarter" idx="24"/>
          </p:nvPr>
        </p:nvSpPr>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853EB698-3313-C636-9461-8E3718431B47}"/>
              </a:ext>
            </a:extLst>
          </p:cNvPr>
          <p:cNvSpPr>
            <a:spLocks noGrp="1"/>
          </p:cNvSpPr>
          <p:nvPr>
            <p:ph type="body" sz="quarter" idx="25" hasCustomPrompt="1"/>
          </p:nvPr>
        </p:nvSpPr>
        <p:spPr>
          <a:xfrm>
            <a:off x="1659593" y="6136251"/>
            <a:ext cx="2444221" cy="138499"/>
          </a:xfrm>
        </p:spPr>
        <p:txBody>
          <a:bodyPr/>
          <a:lstStyle>
            <a:lvl1pPr algn="ctr">
              <a:buNone/>
              <a:defRPr sz="900">
                <a:solidFill>
                  <a:srgbClr val="BEBEBE"/>
                </a:solidFill>
                <a:latin typeface="+mj-lt"/>
              </a:defRPr>
            </a:lvl1pPr>
          </a:lstStyle>
          <a:p>
            <a:pPr lvl="0"/>
            <a:r>
              <a:rPr lang="en-US"/>
              <a:t>INSERT MONTH</a:t>
            </a:r>
          </a:p>
        </p:txBody>
      </p:sp>
      <p:sp>
        <p:nvSpPr>
          <p:cNvPr id="5" name="Slide Number Placeholder 5">
            <a:extLst>
              <a:ext uri="{FF2B5EF4-FFF2-40B4-BE49-F238E27FC236}">
                <a16:creationId xmlns:a16="http://schemas.microsoft.com/office/drawing/2014/main" id="{40A8BD7C-1330-57BE-8C42-A29026251260}"/>
              </a:ext>
            </a:extLst>
          </p:cNvPr>
          <p:cNvSpPr txBox="1">
            <a:spLocks/>
          </p:cNvSpPr>
          <p:nvPr userDrawn="1"/>
        </p:nvSpPr>
        <p:spPr>
          <a:xfrm>
            <a:off x="442913" y="6285636"/>
            <a:ext cx="2782960" cy="136525"/>
          </a:xfrm>
          <a:prstGeom prst="rect">
            <a:avLst/>
          </a:prstGeom>
        </p:spPr>
        <p:txBody>
          <a:bodyPr vert="horz" lIns="0" tIns="0" rIns="0" bIns="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Tree>
    <p:extLst>
      <p:ext uri="{BB962C8B-B14F-4D97-AF65-F5344CB8AC3E}">
        <p14:creationId xmlns:p14="http://schemas.microsoft.com/office/powerpoint/2010/main" val="3936092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ivider 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9E94DB-D6E1-B042-9703-67853A096EEF}"/>
              </a:ext>
            </a:extLst>
          </p:cNvPr>
          <p:cNvSpPr>
            <a:spLocks noGrp="1"/>
          </p:cNvSpPr>
          <p:nvPr>
            <p:ph type="pic" sz="quarter" idx="10"/>
          </p:nvPr>
        </p:nvSpPr>
        <p:spPr>
          <a:xfrm>
            <a:off x="0" y="0"/>
            <a:ext cx="12192000" cy="6858000"/>
          </a:xfrm>
        </p:spPr>
        <p:txBody>
          <a:bodyPr/>
          <a:lstStyle/>
          <a:p>
            <a:r>
              <a:rPr lang="en-US"/>
              <a:t>Click icon to add picture</a:t>
            </a:r>
          </a:p>
        </p:txBody>
      </p:sp>
      <p:sp>
        <p:nvSpPr>
          <p:cNvPr id="26" name="Text Placeholder 25">
            <a:extLst>
              <a:ext uri="{FF2B5EF4-FFF2-40B4-BE49-F238E27FC236}">
                <a16:creationId xmlns:a16="http://schemas.microsoft.com/office/drawing/2014/main" id="{56108B2A-2159-0043-B41B-36025D6732CD}"/>
              </a:ext>
            </a:extLst>
          </p:cNvPr>
          <p:cNvSpPr>
            <a:spLocks noGrp="1"/>
          </p:cNvSpPr>
          <p:nvPr>
            <p:ph type="body" sz="quarter" idx="18"/>
          </p:nvPr>
        </p:nvSpPr>
        <p:spPr>
          <a:xfrm>
            <a:off x="0" y="0"/>
            <a:ext cx="8242300" cy="6858000"/>
          </a:xfrm>
          <a:custGeom>
            <a:avLst/>
            <a:gdLst>
              <a:gd name="connsiteX0" fmla="*/ 0 w 8242300"/>
              <a:gd name="connsiteY0" fmla="*/ 0 h 6858000"/>
              <a:gd name="connsiteX1" fmla="*/ 8242300 w 8242300"/>
              <a:gd name="connsiteY1" fmla="*/ 0 h 6858000"/>
              <a:gd name="connsiteX2" fmla="*/ 8242300 w 8242300"/>
              <a:gd name="connsiteY2" fmla="*/ 6858000 h 6858000"/>
              <a:gd name="connsiteX3" fmla="*/ 0 w 8242300"/>
              <a:gd name="connsiteY3" fmla="*/ 6858000 h 6858000"/>
              <a:gd name="connsiteX4" fmla="*/ 0 w 8242300"/>
              <a:gd name="connsiteY4" fmla="*/ 0 h 6858000"/>
              <a:gd name="connsiteX0" fmla="*/ 0 w 8242300"/>
              <a:gd name="connsiteY0" fmla="*/ 0 h 6858000"/>
              <a:gd name="connsiteX1" fmla="*/ 5118100 w 8242300"/>
              <a:gd name="connsiteY1" fmla="*/ 0 h 6858000"/>
              <a:gd name="connsiteX2" fmla="*/ 8242300 w 8242300"/>
              <a:gd name="connsiteY2" fmla="*/ 6858000 h 6858000"/>
              <a:gd name="connsiteX3" fmla="*/ 0 w 8242300"/>
              <a:gd name="connsiteY3" fmla="*/ 6858000 h 6858000"/>
              <a:gd name="connsiteX4" fmla="*/ 0 w 8242300"/>
              <a:gd name="connsiteY4" fmla="*/ 0 h 6858000"/>
              <a:gd name="connsiteX0" fmla="*/ 0 w 8242300"/>
              <a:gd name="connsiteY0" fmla="*/ 0 h 6858000"/>
              <a:gd name="connsiteX1" fmla="*/ 5791200 w 8242300"/>
              <a:gd name="connsiteY1" fmla="*/ 12700 h 6858000"/>
              <a:gd name="connsiteX2" fmla="*/ 8242300 w 8242300"/>
              <a:gd name="connsiteY2" fmla="*/ 6858000 h 6858000"/>
              <a:gd name="connsiteX3" fmla="*/ 0 w 8242300"/>
              <a:gd name="connsiteY3" fmla="*/ 6858000 h 6858000"/>
              <a:gd name="connsiteX4" fmla="*/ 0 w 82423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300" h="6858000">
                <a:moveTo>
                  <a:pt x="0" y="0"/>
                </a:moveTo>
                <a:lnTo>
                  <a:pt x="5791200" y="12700"/>
                </a:lnTo>
                <a:lnTo>
                  <a:pt x="8242300" y="6858000"/>
                </a:lnTo>
                <a:lnTo>
                  <a:pt x="0" y="6858000"/>
                </a:lnTo>
                <a:lnTo>
                  <a:pt x="0" y="0"/>
                </a:lnTo>
                <a:close/>
              </a:path>
            </a:pathLst>
          </a:custGeom>
          <a:solidFill>
            <a:srgbClr val="0A1A3B">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l">
              <a:buNone/>
              <a:defRPr lang="en-US" sz="100" b="0" i="0" smtClean="0">
                <a:solidFill>
                  <a:schemeClr val="lt1"/>
                </a:solidFill>
                <a:latin typeface="Roboto" panose="02000000000000000000" pitchFamily="2" charset="0"/>
                <a:ea typeface="+mn-ea"/>
              </a:defRPr>
            </a:lvl1pPr>
            <a:lvl2pPr algn="l">
              <a:defRPr lang="en-US" smtClean="0">
                <a:solidFill>
                  <a:schemeClr val="lt1"/>
                </a:solidFill>
                <a:latin typeface="+mn-lt"/>
                <a:ea typeface="+mn-ea"/>
              </a:defRPr>
            </a:lvl2pPr>
            <a:lvl3pPr algn="l">
              <a:defRPr lang="en-US" sz="1800" smtClean="0">
                <a:solidFill>
                  <a:schemeClr val="lt1"/>
                </a:solidFill>
                <a:latin typeface="+mn-lt"/>
                <a:ea typeface="+mn-ea"/>
              </a:defRPr>
            </a:lvl3pPr>
            <a:lvl4pPr algn="l">
              <a:defRPr lang="en-US" sz="1800" smtClean="0">
                <a:solidFill>
                  <a:schemeClr val="lt1"/>
                </a:solidFill>
                <a:latin typeface="+mn-lt"/>
                <a:ea typeface="+mn-ea"/>
              </a:defRPr>
            </a:lvl4pPr>
            <a:lvl5pPr algn="l">
              <a:defRPr lang="en-US" sz="1800">
                <a:solidFill>
                  <a:schemeClr val="lt1"/>
                </a:solidFill>
                <a:latin typeface="+mn-lt"/>
                <a:ea typeface="+mn-ea"/>
              </a:defRPr>
            </a:lvl5pPr>
          </a:lstStyle>
          <a:p>
            <a:pPr marL="0" lvl="0" algn="ctr"/>
            <a:r>
              <a:rPr lang="en-US"/>
              <a:t>Click to edit Master text styles</a:t>
            </a:r>
          </a:p>
        </p:txBody>
      </p:sp>
      <p:sp>
        <p:nvSpPr>
          <p:cNvPr id="23" name="Text Placeholder 21">
            <a:extLst>
              <a:ext uri="{FF2B5EF4-FFF2-40B4-BE49-F238E27FC236}">
                <a16:creationId xmlns:a16="http://schemas.microsoft.com/office/drawing/2014/main" id="{E8F72EC3-F856-FE48-BA2B-1A2DE94114C7}"/>
              </a:ext>
            </a:extLst>
          </p:cNvPr>
          <p:cNvSpPr>
            <a:spLocks noGrp="1"/>
          </p:cNvSpPr>
          <p:nvPr>
            <p:ph type="body" sz="quarter" idx="17" hasCustomPrompt="1"/>
          </p:nvPr>
        </p:nvSpPr>
        <p:spPr>
          <a:xfrm>
            <a:off x="749300" y="4309615"/>
            <a:ext cx="5943600" cy="858838"/>
          </a:xfrm>
        </p:spPr>
        <p:txBody>
          <a:bodyPr lIns="182880" anchor="t" anchorCtr="0"/>
          <a:lstStyle>
            <a:lvl1pPr marL="0" indent="0">
              <a:buNone/>
              <a:defRPr sz="2000" b="0" i="0">
                <a:solidFill>
                  <a:schemeClr val="bg1"/>
                </a:solidFill>
                <a:latin typeface="Roboto Light" panose="02000000000000000000" pitchFamily="2" charset="0"/>
                <a:ea typeface="Roboto Light" panose="02000000000000000000" pitchFamily="2" charset="0"/>
              </a:defRPr>
            </a:lvl1pPr>
          </a:lstStyle>
          <a:p>
            <a:pPr lvl="0"/>
            <a:r>
              <a:rPr lang="en-US"/>
              <a:t>Insert divider subtitle or description here</a:t>
            </a:r>
          </a:p>
        </p:txBody>
      </p:sp>
      <p:cxnSp>
        <p:nvCxnSpPr>
          <p:cNvPr id="13" name="Straight Connector 12">
            <a:extLst>
              <a:ext uri="{FF2B5EF4-FFF2-40B4-BE49-F238E27FC236}">
                <a16:creationId xmlns:a16="http://schemas.microsoft.com/office/drawing/2014/main" id="{BAA0F33F-08B7-A94A-B3FF-BF05129FB5EC}"/>
              </a:ext>
            </a:extLst>
          </p:cNvPr>
          <p:cNvCxnSpPr>
            <a:cxnSpLocks/>
          </p:cNvCxnSpPr>
          <p:nvPr userDrawn="1"/>
        </p:nvCxnSpPr>
        <p:spPr>
          <a:xfrm>
            <a:off x="914407" y="4106034"/>
            <a:ext cx="3931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DC6B6FAA-62D0-EF4D-87F8-0A00B9A999B8}"/>
              </a:ext>
            </a:extLst>
          </p:cNvPr>
          <p:cNvSpPr>
            <a:spLocks noGrp="1"/>
          </p:cNvSpPr>
          <p:nvPr>
            <p:ph type="body" sz="quarter" idx="19" hasCustomPrompt="1"/>
          </p:nvPr>
        </p:nvSpPr>
        <p:spPr>
          <a:xfrm>
            <a:off x="749301" y="3090413"/>
            <a:ext cx="5943600" cy="858839"/>
          </a:xfrm>
        </p:spPr>
        <p:txBody>
          <a:bodyPr anchor="b"/>
          <a:lstStyle>
            <a:lvl1pPr marL="91440" indent="-91440">
              <a:lnSpc>
                <a:spcPct val="85000"/>
              </a:lnSpc>
              <a:buFont typeface="System Font Regular"/>
              <a:buChar char=" "/>
              <a:tabLst/>
              <a:defRPr sz="2800" b="1">
                <a:solidFill>
                  <a:schemeClr val="bg1"/>
                </a:solidFill>
                <a:latin typeface="Noticia Text" panose="02000503060000020004" pitchFamily="2" charset="77"/>
              </a:defRPr>
            </a:lvl1pPr>
            <a:lvl2pPr marL="91440" indent="-91440">
              <a:lnSpc>
                <a:spcPct val="85000"/>
              </a:lnSpc>
              <a:buFont typeface="System Font Regular"/>
              <a:buChar char=" "/>
              <a:tabLst/>
              <a:defRPr sz="1600">
                <a:solidFill>
                  <a:schemeClr val="bg1"/>
                </a:solidFill>
              </a:defRPr>
            </a:lvl2pPr>
            <a:lvl3pPr marL="91440" indent="-91440">
              <a:lnSpc>
                <a:spcPct val="80000"/>
              </a:lnSpc>
              <a:buFont typeface="System Font Regular"/>
              <a:buChar char=" "/>
              <a:tabLst/>
              <a:defRPr sz="1600">
                <a:solidFill>
                  <a:schemeClr val="bg1"/>
                </a:solidFill>
              </a:defRPr>
            </a:lvl3pPr>
            <a:lvl4pPr marL="91440" indent="-91440">
              <a:lnSpc>
                <a:spcPct val="80000"/>
              </a:lnSpc>
              <a:buFont typeface="System Font Regular"/>
              <a:buChar char=" "/>
              <a:tabLst/>
              <a:defRPr sz="1600">
                <a:solidFill>
                  <a:schemeClr val="bg1"/>
                </a:solidFill>
              </a:defRPr>
            </a:lvl4pPr>
            <a:lvl5pPr marL="91440" indent="-91440">
              <a:lnSpc>
                <a:spcPct val="80000"/>
              </a:lnSpc>
              <a:buFont typeface="System Font Regular"/>
              <a:buChar char=" "/>
              <a:tabLst/>
              <a:defRPr sz="1600">
                <a:solidFill>
                  <a:schemeClr val="bg1"/>
                </a:solidFill>
              </a:defRPr>
            </a:lvl5pPr>
          </a:lstStyle>
          <a:p>
            <a:pPr lvl="0"/>
            <a:r>
              <a:rPr lang="en-US"/>
              <a:t>Insert Divider Title Here</a:t>
            </a:r>
          </a:p>
          <a:p>
            <a:pPr lvl="1"/>
            <a:r>
              <a:rPr lang="en-US"/>
              <a:t>Subtitle Here</a:t>
            </a:r>
          </a:p>
        </p:txBody>
      </p:sp>
      <p:sp>
        <p:nvSpPr>
          <p:cNvPr id="19" name="Slide Number Placeholder 4">
            <a:extLst>
              <a:ext uri="{FF2B5EF4-FFF2-40B4-BE49-F238E27FC236}">
                <a16:creationId xmlns:a16="http://schemas.microsoft.com/office/drawing/2014/main" id="{1343FC2D-897B-624E-AC50-92CE111DC65F}"/>
              </a:ext>
            </a:extLst>
          </p:cNvPr>
          <p:cNvSpPr txBox="1">
            <a:spLocks/>
          </p:cNvSpPr>
          <p:nvPr userDrawn="1"/>
        </p:nvSpPr>
        <p:spPr>
          <a:xfrm>
            <a:off x="46300" y="6493743"/>
            <a:ext cx="581025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700" kern="1200" dirty="0" smtClean="0">
                <a:solidFill>
                  <a:schemeClr val="bg2">
                    <a:lumMod val="10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 2026 </a:t>
            </a:r>
            <a:r>
              <a:rPr lang="en-US" err="1">
                <a:solidFill>
                  <a:schemeClr val="bg1"/>
                </a:solidFill>
              </a:rPr>
              <a:t>Gurobi</a:t>
            </a:r>
            <a:r>
              <a:rPr lang="en-US">
                <a:solidFill>
                  <a:schemeClr val="bg1"/>
                </a:solidFill>
              </a:rPr>
              <a:t> Optimization, LLC. Confidential, All Rights Reserved | </a:t>
            </a:r>
            <a:fld id="{CDF6EA6A-59C7-4E41-A68B-1DF3A502FE69}" type="slidenum">
              <a:rPr smtClean="0">
                <a:solidFill>
                  <a:schemeClr val="bg1"/>
                </a:solidFill>
              </a:rPr>
              <a:pPr algn="l"/>
              <a:t>‹#›</a:t>
            </a:fld>
            <a:endParaRPr>
              <a:solidFill>
                <a:schemeClr val="bg1"/>
              </a:solidFill>
            </a:endParaRPr>
          </a:p>
        </p:txBody>
      </p:sp>
      <p:grpSp>
        <p:nvGrpSpPr>
          <p:cNvPr id="6" name="Group 5">
            <a:extLst>
              <a:ext uri="{FF2B5EF4-FFF2-40B4-BE49-F238E27FC236}">
                <a16:creationId xmlns:a16="http://schemas.microsoft.com/office/drawing/2014/main" id="{D5C7D27F-A164-F33E-A8CC-04D77F394C3B}"/>
              </a:ext>
            </a:extLst>
          </p:cNvPr>
          <p:cNvGrpSpPr/>
          <p:nvPr userDrawn="1"/>
        </p:nvGrpSpPr>
        <p:grpSpPr>
          <a:xfrm>
            <a:off x="831235" y="850011"/>
            <a:ext cx="1564056" cy="483110"/>
            <a:chOff x="10276963" y="5889732"/>
            <a:chExt cx="1564056" cy="483110"/>
          </a:xfrm>
        </p:grpSpPr>
        <p:pic>
          <p:nvPicPr>
            <p:cNvPr id="8" name="Graphic 7">
              <a:extLst>
                <a:ext uri="{FF2B5EF4-FFF2-40B4-BE49-F238E27FC236}">
                  <a16:creationId xmlns:a16="http://schemas.microsoft.com/office/drawing/2014/main" id="{2DB1BD63-1160-CA32-6DAD-F646A66EB0A8}"/>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0377546" y="5889732"/>
              <a:ext cx="1374982" cy="277332"/>
            </a:xfrm>
            <a:prstGeom prst="rect">
              <a:avLst/>
            </a:prstGeom>
          </p:spPr>
        </p:pic>
      </p:grpSp>
    </p:spTree>
    <p:extLst>
      <p:ext uri="{BB962C8B-B14F-4D97-AF65-F5344CB8AC3E}">
        <p14:creationId xmlns:p14="http://schemas.microsoft.com/office/powerpoint/2010/main" val="2240861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635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Left Content nosub 1 col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2E4B-F2F6-CD6F-8FBA-3B8E18F56AC8}"/>
              </a:ext>
            </a:extLst>
          </p:cNvPr>
          <p:cNvSpPr>
            <a:spLocks noGrp="1"/>
          </p:cNvSpPr>
          <p:nvPr>
            <p:ph type="title" hasCustomPrompt="1"/>
          </p:nvPr>
        </p:nvSpPr>
        <p:spPr>
          <a:xfrm>
            <a:off x="442912" y="1728869"/>
            <a:ext cx="4642213" cy="607422"/>
          </a:xfrm>
        </p:spPr>
        <p:txBody>
          <a:bodyPr lIns="0" tIns="0" rIns="0" bIns="0" anchor="b">
            <a:noAutofit/>
          </a:bodyPr>
          <a:lstStyle>
            <a:lvl1pPr>
              <a:lnSpc>
                <a:spcPct val="80000"/>
              </a:lnSpc>
              <a:defRPr sz="4400" b="0" i="0" spc="-150" baseline="0">
                <a:solidFill>
                  <a:srgbClr val="0A0A0A"/>
                </a:solidFill>
                <a:latin typeface="Aptos Light" panose="020B0004020202020204" pitchFamily="34" charset="0"/>
              </a:defRPr>
            </a:lvl1pPr>
          </a:lstStyle>
          <a:p>
            <a:r>
              <a:rPr lang="en-US"/>
              <a:t>Click to Add Title</a:t>
            </a:r>
          </a:p>
        </p:txBody>
      </p:sp>
      <p:sp>
        <p:nvSpPr>
          <p:cNvPr id="17" name="Slide Number Placeholder 5">
            <a:extLst>
              <a:ext uri="{FF2B5EF4-FFF2-40B4-BE49-F238E27FC236}">
                <a16:creationId xmlns:a16="http://schemas.microsoft.com/office/drawing/2014/main" id="{9518CE05-685A-3006-3FEC-FF0F99B88549}"/>
              </a:ext>
            </a:extLst>
          </p:cNvPr>
          <p:cNvSpPr>
            <a:spLocks noGrp="1"/>
          </p:cNvSpPr>
          <p:nvPr>
            <p:ph type="sldNum" sz="quarter" idx="4"/>
          </p:nvPr>
        </p:nvSpPr>
        <p:spPr>
          <a:xfrm>
            <a:off x="11396546" y="6258969"/>
            <a:ext cx="352540" cy="136525"/>
          </a:xfrm>
          <a:prstGeom prst="rect">
            <a:avLst/>
          </a:prstGeom>
        </p:spPr>
        <p:txBody>
          <a:bodyPr vert="horz" lIns="0" tIns="0" rIns="0" bIns="0" rtlCol="0" anchor="ctr"/>
          <a:lstStyle>
            <a:lvl1pPr algn="r">
              <a:defRPr sz="900">
                <a:solidFill>
                  <a:srgbClr val="FF1C00"/>
                </a:solidFill>
              </a:defRPr>
            </a:lvl1pPr>
          </a:lstStyle>
          <a:p>
            <a:fld id="{42268056-94AC-1E44-9376-27504D8557DE}" type="slidenum">
              <a:rPr lang="en-US" smtClean="0"/>
              <a:pPr/>
              <a:t>‹#›</a:t>
            </a:fld>
            <a:endParaRPr lang="en-US"/>
          </a:p>
        </p:txBody>
      </p:sp>
      <p:sp>
        <p:nvSpPr>
          <p:cNvPr id="7" name="Text Placeholder 6">
            <a:extLst>
              <a:ext uri="{FF2B5EF4-FFF2-40B4-BE49-F238E27FC236}">
                <a16:creationId xmlns:a16="http://schemas.microsoft.com/office/drawing/2014/main" id="{68F54506-AC02-C256-4D2D-6D076E18F471}"/>
              </a:ext>
            </a:extLst>
          </p:cNvPr>
          <p:cNvSpPr>
            <a:spLocks noGrp="1"/>
          </p:cNvSpPr>
          <p:nvPr>
            <p:ph type="body" sz="quarter" idx="10" hasCustomPrompt="1"/>
          </p:nvPr>
        </p:nvSpPr>
        <p:spPr>
          <a:xfrm>
            <a:off x="442912" y="2768819"/>
            <a:ext cx="4642213" cy="3022959"/>
          </a:xfrm>
        </p:spPr>
        <p:txBody>
          <a:bodyPr>
            <a:noAutofit/>
          </a:bodyPr>
          <a:lstStyle>
            <a:lvl1pPr marL="283464" indent="-283464">
              <a:defRPr sz="2400" b="0" i="0">
                <a:latin typeface="Aptos Light" panose="020B0004020202020204" pitchFamily="34" charset="0"/>
              </a:defRPr>
            </a:lvl1pPr>
            <a:lvl2pPr marL="740664" indent="-283464">
              <a:defRPr sz="2400" b="0" i="0">
                <a:latin typeface="Aptos Light" panose="020B0004020202020204" pitchFamily="34" charset="0"/>
              </a:defRPr>
            </a:lvl2pPr>
            <a:lvl3pPr marL="1197864" indent="-283464">
              <a:defRPr sz="2400" b="0" i="0">
                <a:latin typeface="Aptos Light" panose="020B0004020202020204" pitchFamily="34" charset="0"/>
              </a:defRPr>
            </a:lvl3pPr>
            <a:lvl4pPr marL="1655064" indent="-283464">
              <a:defRPr sz="2400" b="0" i="0">
                <a:latin typeface="Aptos Light" panose="020B0004020202020204" pitchFamily="34" charset="0"/>
              </a:defRPr>
            </a:lvl4pPr>
            <a:lvl5pPr marL="2112264" indent="-283464">
              <a:defRPr sz="2400" b="0" i="0">
                <a:latin typeface="Aptos Light"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cxnSp>
        <p:nvCxnSpPr>
          <p:cNvPr id="3" name="Straight Connector 2">
            <a:extLst>
              <a:ext uri="{FF2B5EF4-FFF2-40B4-BE49-F238E27FC236}">
                <a16:creationId xmlns:a16="http://schemas.microsoft.com/office/drawing/2014/main" id="{B896AAB5-28E0-5DC1-219F-574E69DCFE44}"/>
              </a:ext>
            </a:extLst>
          </p:cNvPr>
          <p:cNvCxnSpPr>
            <a:cxnSpLocks/>
          </p:cNvCxnSpPr>
          <p:nvPr userDrawn="1"/>
        </p:nvCxnSpPr>
        <p:spPr>
          <a:xfrm>
            <a:off x="442912" y="1219200"/>
            <a:ext cx="856702"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Picture Placeholder 3">
            <a:extLst>
              <a:ext uri="{FF2B5EF4-FFF2-40B4-BE49-F238E27FC236}">
                <a16:creationId xmlns:a16="http://schemas.microsoft.com/office/drawing/2014/main" id="{09175DC6-C12D-B47E-C9E4-33850FED5257}"/>
              </a:ext>
            </a:extLst>
          </p:cNvPr>
          <p:cNvSpPr>
            <a:spLocks noGrp="1"/>
          </p:cNvSpPr>
          <p:nvPr>
            <p:ph type="pic" sz="quarter" idx="24"/>
          </p:nvPr>
        </p:nvSpPr>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txBody>
          <a:bodyPr wrap="square">
            <a:noAutofit/>
          </a:bodyPr>
          <a:lstStyle/>
          <a:p>
            <a:endParaRPr lang="en-US"/>
          </a:p>
        </p:txBody>
      </p:sp>
      <p:pic>
        <p:nvPicPr>
          <p:cNvPr id="5" name="Graphic 4">
            <a:extLst>
              <a:ext uri="{FF2B5EF4-FFF2-40B4-BE49-F238E27FC236}">
                <a16:creationId xmlns:a16="http://schemas.microsoft.com/office/drawing/2014/main" id="{23F702A9-EB3C-A207-8C14-15A0EF5DD1C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6" name="Slide Number Placeholder 5">
            <a:extLst>
              <a:ext uri="{FF2B5EF4-FFF2-40B4-BE49-F238E27FC236}">
                <a16:creationId xmlns:a16="http://schemas.microsoft.com/office/drawing/2014/main" id="{EAEC688B-A24E-08E6-7493-F8EFCD886E58}"/>
              </a:ext>
            </a:extLst>
          </p:cNvPr>
          <p:cNvSpPr txBox="1">
            <a:spLocks/>
          </p:cNvSpPr>
          <p:nvPr userDrawn="1"/>
        </p:nvSpPr>
        <p:spPr>
          <a:xfrm>
            <a:off x="9335069" y="6618923"/>
            <a:ext cx="2782960" cy="136525"/>
          </a:xfrm>
          <a:prstGeom prst="rect">
            <a:avLst/>
          </a:prstGeom>
        </p:spPr>
        <p:txBody>
          <a:bodyPr vert="horz" lIns="0" tIns="0" rIns="0" bIns="0" rtlCol="0" anchor="ctr">
            <a:noAutofit/>
          </a:bodyP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Gurobi Optimization, LLC. All rights reserved.</a:t>
            </a:r>
            <a:endParaRPr lang="en-US" sz="800" b="1">
              <a:solidFill>
                <a:srgbClr val="FF1C00"/>
              </a:solidFill>
            </a:endParaRPr>
          </a:p>
        </p:txBody>
      </p:sp>
    </p:spTree>
    <p:extLst>
      <p:ext uri="{BB962C8B-B14F-4D97-AF65-F5344CB8AC3E}">
        <p14:creationId xmlns:p14="http://schemas.microsoft.com/office/powerpoint/2010/main" val="331352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Divider">
    <p:bg>
      <p:bgPr>
        <a:solidFill>
          <a:srgbClr val="0A0A0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4006-94FB-D241-33F5-612A82B78115}"/>
              </a:ext>
            </a:extLst>
          </p:cNvPr>
          <p:cNvSpPr>
            <a:spLocks noGrp="1"/>
          </p:cNvSpPr>
          <p:nvPr>
            <p:ph type="ctrTitle" hasCustomPrompt="1"/>
          </p:nvPr>
        </p:nvSpPr>
        <p:spPr>
          <a:xfrm>
            <a:off x="442913" y="1060173"/>
            <a:ext cx="5239430" cy="2494685"/>
          </a:xfrm>
        </p:spPr>
        <p:txBody>
          <a:bodyPr lIns="0" tIns="0" rIns="0" bIns="0" anchor="b">
            <a:noAutofit/>
          </a:bodyPr>
          <a:lstStyle>
            <a:lvl1pPr algn="l">
              <a:lnSpc>
                <a:spcPct val="80000"/>
              </a:lnSpc>
              <a:defRPr sz="4400" b="0" i="0" spc="-150" baseline="0">
                <a:solidFill>
                  <a:srgbClr val="EBEBEB"/>
                </a:solidFill>
                <a:latin typeface="Aptos Light"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BD48362-FD40-7CD6-E0DD-AE5931354D92}"/>
              </a:ext>
            </a:extLst>
          </p:cNvPr>
          <p:cNvSpPr>
            <a:spLocks noGrp="1"/>
          </p:cNvSpPr>
          <p:nvPr>
            <p:ph type="subTitle" idx="1" hasCustomPrompt="1"/>
          </p:nvPr>
        </p:nvSpPr>
        <p:spPr>
          <a:xfrm>
            <a:off x="442913" y="3978032"/>
            <a:ext cx="5239430" cy="953559"/>
          </a:xfrm>
        </p:spPr>
        <p:txBody>
          <a:bodyPr lIns="0" tIns="0" rIns="0" bIns="0">
            <a:noAutofit/>
          </a:bodyPr>
          <a:lstStyle>
            <a:lvl1pPr marL="0" indent="0" algn="l">
              <a:lnSpc>
                <a:spcPct val="100000"/>
              </a:lnSpc>
              <a:buNone/>
              <a:defRPr sz="1800" b="0" i="0" spc="-50" baseline="0">
                <a:solidFill>
                  <a:srgbClr val="EBEBEB"/>
                </a:solidFill>
                <a:latin typeface="Aptos Light"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4" name="Straight Connector 13">
            <a:extLst>
              <a:ext uri="{FF2B5EF4-FFF2-40B4-BE49-F238E27FC236}">
                <a16:creationId xmlns:a16="http://schemas.microsoft.com/office/drawing/2014/main" id="{08DCB78A-F3C4-2566-D303-57CFA62050E7}"/>
              </a:ext>
            </a:extLst>
          </p:cNvPr>
          <p:cNvCxnSpPr>
            <a:cxnSpLocks/>
          </p:cNvCxnSpPr>
          <p:nvPr userDrawn="1"/>
        </p:nvCxnSpPr>
        <p:spPr>
          <a:xfrm>
            <a:off x="442913" y="3712172"/>
            <a:ext cx="780837"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Picture Placeholder 3">
            <a:extLst>
              <a:ext uri="{FF2B5EF4-FFF2-40B4-BE49-F238E27FC236}">
                <a16:creationId xmlns:a16="http://schemas.microsoft.com/office/drawing/2014/main" id="{8FD07F42-04A5-F8E4-AF78-F3D031FFE300}"/>
              </a:ext>
            </a:extLst>
          </p:cNvPr>
          <p:cNvSpPr>
            <a:spLocks noGrp="1"/>
          </p:cNvSpPr>
          <p:nvPr>
            <p:ph type="pic" sz="quarter" idx="24"/>
          </p:nvPr>
        </p:nvSpPr>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txBody>
          <a:bodyPr wrap="square">
            <a:noAutofit/>
          </a:bodyPr>
          <a:lstStyle/>
          <a:p>
            <a:r>
              <a:rPr lang="en-US"/>
              <a:t>Click icon to add picture</a:t>
            </a:r>
          </a:p>
        </p:txBody>
      </p:sp>
      <p:pic>
        <p:nvPicPr>
          <p:cNvPr id="13" name="Graphic 12">
            <a:extLst>
              <a:ext uri="{FF2B5EF4-FFF2-40B4-BE49-F238E27FC236}">
                <a16:creationId xmlns:a16="http://schemas.microsoft.com/office/drawing/2014/main" id="{7EDEF693-FB7F-4E4D-1A0C-40050371F85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15" name="Slide Number Placeholder 5">
            <a:extLst>
              <a:ext uri="{FF2B5EF4-FFF2-40B4-BE49-F238E27FC236}">
                <a16:creationId xmlns:a16="http://schemas.microsoft.com/office/drawing/2014/main" id="{1D17FCA8-14B8-1D58-7D5D-B09F47B437A1}"/>
              </a:ext>
            </a:extLst>
          </p:cNvPr>
          <p:cNvSpPr>
            <a:spLocks noGrp="1"/>
          </p:cNvSpPr>
          <p:nvPr>
            <p:ph type="sldNum" sz="quarter" idx="4"/>
          </p:nvPr>
        </p:nvSpPr>
        <p:spPr>
          <a:xfrm>
            <a:off x="11508658" y="6258969"/>
            <a:ext cx="240428" cy="136525"/>
          </a:xfrm>
          <a:prstGeom prst="rect">
            <a:avLst/>
          </a:prstGeom>
        </p:spPr>
        <p:txBody>
          <a:bodyPr vert="horz" lIns="0" tIns="0" rIns="0" bIns="0" rtlCol="0" anchor="ctr"/>
          <a:lstStyle>
            <a:lvl1pPr algn="r">
              <a:defRPr sz="900" b="1" i="0">
                <a:solidFill>
                  <a:srgbClr val="FF1C00"/>
                </a:solidFill>
                <a:latin typeface="Aptos" panose="020B0004020202020204" pitchFamily="34" charset="0"/>
              </a:defRPr>
            </a:lvl1pPr>
          </a:lstStyle>
          <a:p>
            <a:fld id="{42268056-94AC-1E44-9376-27504D8557DE}" type="slidenum">
              <a:rPr lang="en-US" smtClean="0"/>
              <a:pPr/>
              <a:t>‹#›</a:t>
            </a:fld>
            <a:endParaRPr lang="en-US" b="1"/>
          </a:p>
        </p:txBody>
      </p:sp>
      <p:sp>
        <p:nvSpPr>
          <p:cNvPr id="5" name="Slide Number Placeholder 5">
            <a:extLst>
              <a:ext uri="{FF2B5EF4-FFF2-40B4-BE49-F238E27FC236}">
                <a16:creationId xmlns:a16="http://schemas.microsoft.com/office/drawing/2014/main" id="{12B0266B-6CD7-8895-D12D-BE3296B42BD8}"/>
              </a:ext>
            </a:extLst>
          </p:cNvPr>
          <p:cNvSpPr txBox="1">
            <a:spLocks/>
          </p:cNvSpPr>
          <p:nvPr userDrawn="1"/>
        </p:nvSpPr>
        <p:spPr>
          <a:xfrm>
            <a:off x="9335069" y="6618923"/>
            <a:ext cx="2782960" cy="136525"/>
          </a:xfrm>
          <a:prstGeom prst="rect">
            <a:avLst/>
          </a:prstGeom>
        </p:spPr>
        <p:txBody>
          <a:bodyPr vert="horz" lIns="0" tIns="0" rIns="0" bIns="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Tree>
    <p:extLst>
      <p:ext uri="{BB962C8B-B14F-4D97-AF65-F5344CB8AC3E}">
        <p14:creationId xmlns:p14="http://schemas.microsoft.com/office/powerpoint/2010/main" val="303206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wh">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4006-94FB-D241-33F5-612A82B78115}"/>
              </a:ext>
            </a:extLst>
          </p:cNvPr>
          <p:cNvSpPr>
            <a:spLocks noGrp="1"/>
          </p:cNvSpPr>
          <p:nvPr>
            <p:ph type="ctrTitle" hasCustomPrompt="1"/>
          </p:nvPr>
        </p:nvSpPr>
        <p:spPr>
          <a:xfrm>
            <a:off x="442913" y="1060173"/>
            <a:ext cx="5239430" cy="2494685"/>
          </a:xfrm>
        </p:spPr>
        <p:txBody>
          <a:bodyPr lIns="0" tIns="0" rIns="0" bIns="0" anchor="b">
            <a:noAutofit/>
          </a:bodyPr>
          <a:lstStyle>
            <a:lvl1pPr algn="l">
              <a:lnSpc>
                <a:spcPct val="80000"/>
              </a:lnSpc>
              <a:defRPr sz="4400" b="0" i="0" spc="-150" baseline="0">
                <a:solidFill>
                  <a:srgbClr val="0A0A0A"/>
                </a:solidFill>
                <a:latin typeface="Aptos Light" panose="020B00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BD48362-FD40-7CD6-E0DD-AE5931354D92}"/>
              </a:ext>
            </a:extLst>
          </p:cNvPr>
          <p:cNvSpPr>
            <a:spLocks noGrp="1"/>
          </p:cNvSpPr>
          <p:nvPr>
            <p:ph type="subTitle" idx="1" hasCustomPrompt="1"/>
          </p:nvPr>
        </p:nvSpPr>
        <p:spPr>
          <a:xfrm>
            <a:off x="442913" y="3978032"/>
            <a:ext cx="5239430" cy="953559"/>
          </a:xfrm>
        </p:spPr>
        <p:txBody>
          <a:bodyPr lIns="0" tIns="0" rIns="0" bIns="0">
            <a:noAutofit/>
          </a:bodyPr>
          <a:lstStyle>
            <a:lvl1pPr marL="0" indent="0" algn="l">
              <a:lnSpc>
                <a:spcPct val="100000"/>
              </a:lnSpc>
              <a:buNone/>
              <a:defRPr sz="1800" b="0" i="0" spc="-50" baseline="0">
                <a:solidFill>
                  <a:srgbClr val="0A0A0A"/>
                </a:solidFill>
                <a:latin typeface="Aptos Light"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08DCB78A-F3C4-2566-D303-57CFA62050E7}"/>
              </a:ext>
            </a:extLst>
          </p:cNvPr>
          <p:cNvCxnSpPr>
            <a:cxnSpLocks/>
          </p:cNvCxnSpPr>
          <p:nvPr userDrawn="1"/>
        </p:nvCxnSpPr>
        <p:spPr>
          <a:xfrm>
            <a:off x="442913" y="3712172"/>
            <a:ext cx="780837"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Picture Placeholder 3">
            <a:extLst>
              <a:ext uri="{FF2B5EF4-FFF2-40B4-BE49-F238E27FC236}">
                <a16:creationId xmlns:a16="http://schemas.microsoft.com/office/drawing/2014/main" id="{8FD07F42-04A5-F8E4-AF78-F3D031FFE300}"/>
              </a:ext>
            </a:extLst>
          </p:cNvPr>
          <p:cNvSpPr>
            <a:spLocks noGrp="1"/>
          </p:cNvSpPr>
          <p:nvPr>
            <p:ph type="pic" sz="quarter" idx="24"/>
          </p:nvPr>
        </p:nvSpPr>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txBody>
          <a:bodyPr wrap="square">
            <a:noAutofit/>
          </a:bodyPr>
          <a:lstStyle/>
          <a:p>
            <a:r>
              <a:rPr lang="en-US"/>
              <a:t>Click icon to add picture</a:t>
            </a:r>
          </a:p>
        </p:txBody>
      </p:sp>
      <p:sp>
        <p:nvSpPr>
          <p:cNvPr id="15" name="Slide Number Placeholder 5">
            <a:extLst>
              <a:ext uri="{FF2B5EF4-FFF2-40B4-BE49-F238E27FC236}">
                <a16:creationId xmlns:a16="http://schemas.microsoft.com/office/drawing/2014/main" id="{1D17FCA8-14B8-1D58-7D5D-B09F47B437A1}"/>
              </a:ext>
            </a:extLst>
          </p:cNvPr>
          <p:cNvSpPr>
            <a:spLocks noGrp="1"/>
          </p:cNvSpPr>
          <p:nvPr>
            <p:ph type="sldNum" sz="quarter" idx="4"/>
          </p:nvPr>
        </p:nvSpPr>
        <p:spPr>
          <a:xfrm>
            <a:off x="11508658" y="6258969"/>
            <a:ext cx="240428" cy="136525"/>
          </a:xfrm>
          <a:prstGeom prst="rect">
            <a:avLst/>
          </a:prstGeom>
        </p:spPr>
        <p:txBody>
          <a:bodyPr vert="horz" lIns="0" tIns="0" rIns="0" bIns="0" rtlCol="0" anchor="ctr"/>
          <a:lstStyle>
            <a:lvl1pPr algn="r">
              <a:defRPr sz="900" b="1" i="0">
                <a:solidFill>
                  <a:srgbClr val="FF1C00"/>
                </a:solidFill>
                <a:latin typeface="Aptos" panose="020B0004020202020204" pitchFamily="34" charset="0"/>
              </a:defRPr>
            </a:lvl1pPr>
          </a:lstStyle>
          <a:p>
            <a:fld id="{42268056-94AC-1E44-9376-27504D8557DE}" type="slidenum">
              <a:rPr lang="en-US" smtClean="0"/>
              <a:pPr/>
              <a:t>‹#›</a:t>
            </a:fld>
            <a:endParaRPr lang="en-US" b="1"/>
          </a:p>
        </p:txBody>
      </p:sp>
      <p:sp>
        <p:nvSpPr>
          <p:cNvPr id="5" name="Slide Number Placeholder 5">
            <a:extLst>
              <a:ext uri="{FF2B5EF4-FFF2-40B4-BE49-F238E27FC236}">
                <a16:creationId xmlns:a16="http://schemas.microsoft.com/office/drawing/2014/main" id="{12B0266B-6CD7-8895-D12D-BE3296B42BD8}"/>
              </a:ext>
            </a:extLst>
          </p:cNvPr>
          <p:cNvSpPr txBox="1">
            <a:spLocks/>
          </p:cNvSpPr>
          <p:nvPr userDrawn="1"/>
        </p:nvSpPr>
        <p:spPr>
          <a:xfrm>
            <a:off x="9335069" y="6618923"/>
            <a:ext cx="2782960" cy="136525"/>
          </a:xfrm>
          <a:prstGeom prst="rect">
            <a:avLst/>
          </a:prstGeom>
        </p:spPr>
        <p:txBody>
          <a:bodyPr vert="horz" lIns="0" tIns="0" rIns="0" bIns="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pic>
        <p:nvPicPr>
          <p:cNvPr id="6" name="Graphic 5">
            <a:extLst>
              <a:ext uri="{FF2B5EF4-FFF2-40B4-BE49-F238E27FC236}">
                <a16:creationId xmlns:a16="http://schemas.microsoft.com/office/drawing/2014/main" id="{716B3042-0CF1-513A-BB8D-DCB6C6F0D88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Tree>
    <p:extLst>
      <p:ext uri="{BB962C8B-B14F-4D97-AF65-F5344CB8AC3E}">
        <p14:creationId xmlns:p14="http://schemas.microsoft.com/office/powerpoint/2010/main" val="246818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hort)">
    <p:bg>
      <p:bgPr>
        <a:solidFill>
          <a:srgbClr val="0A0A0A"/>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BFD896-D1EF-5280-F476-366A991256CC}"/>
              </a:ext>
            </a:extLst>
          </p:cNvPr>
          <p:cNvSpPr>
            <a:spLocks noGrp="1"/>
          </p:cNvSpPr>
          <p:nvPr>
            <p:ph type="title" hasCustomPrompt="1"/>
          </p:nvPr>
        </p:nvSpPr>
        <p:spPr>
          <a:xfrm>
            <a:off x="442913" y="467802"/>
            <a:ext cx="4885944" cy="607422"/>
          </a:xfrm>
        </p:spPr>
        <p:txBody>
          <a:bodyPr lIns="0" tIns="0" rIns="0" bIns="0" anchor="b">
            <a:noAutofit/>
          </a:bodyPr>
          <a:lstStyle>
            <a:lvl1pPr>
              <a:lnSpc>
                <a:spcPct val="80000"/>
              </a:lnSpc>
              <a:defRPr sz="4400" b="0" i="0">
                <a:solidFill>
                  <a:srgbClr val="EBEBEB"/>
                </a:solidFill>
                <a:latin typeface="Aptos Light" panose="020B0004020202020204" pitchFamily="34" charset="0"/>
              </a:defRPr>
            </a:lvl1pPr>
          </a:lstStyle>
          <a:p>
            <a:r>
              <a:rPr lang="en-US" dirty="0"/>
              <a:t>Click to Add Title</a:t>
            </a:r>
          </a:p>
        </p:txBody>
      </p:sp>
      <p:cxnSp>
        <p:nvCxnSpPr>
          <p:cNvPr id="14" name="Straight Connector 13">
            <a:extLst>
              <a:ext uri="{FF2B5EF4-FFF2-40B4-BE49-F238E27FC236}">
                <a16:creationId xmlns:a16="http://schemas.microsoft.com/office/drawing/2014/main" id="{FC5C566E-652A-8BBC-151E-F03E8DADF592}"/>
              </a:ext>
            </a:extLst>
          </p:cNvPr>
          <p:cNvCxnSpPr>
            <a:cxnSpLocks/>
          </p:cNvCxnSpPr>
          <p:nvPr userDrawn="1"/>
        </p:nvCxnSpPr>
        <p:spPr>
          <a:xfrm>
            <a:off x="442913" y="1220526"/>
            <a:ext cx="864362"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Picture Placeholder 2">
            <a:extLst>
              <a:ext uri="{FF2B5EF4-FFF2-40B4-BE49-F238E27FC236}">
                <a16:creationId xmlns:a16="http://schemas.microsoft.com/office/drawing/2014/main" id="{B8574D7C-2F0D-2B42-99EE-734400304330}"/>
              </a:ext>
            </a:extLst>
          </p:cNvPr>
          <p:cNvSpPr>
            <a:spLocks noGrp="1"/>
          </p:cNvSpPr>
          <p:nvPr>
            <p:ph type="pic" sz="quarter" idx="24"/>
          </p:nvPr>
        </p:nvSpPr>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txBody>
          <a:bodyPr wrap="square">
            <a:noAutofit/>
          </a:bodyPr>
          <a:lstStyle/>
          <a:p>
            <a:r>
              <a:rPr lang="en-US"/>
              <a:t>Click icon to add picture</a:t>
            </a:r>
          </a:p>
        </p:txBody>
      </p:sp>
      <p:pic>
        <p:nvPicPr>
          <p:cNvPr id="8" name="Graphic 7">
            <a:extLst>
              <a:ext uri="{FF2B5EF4-FFF2-40B4-BE49-F238E27FC236}">
                <a16:creationId xmlns:a16="http://schemas.microsoft.com/office/drawing/2014/main" id="{AA8F2BD4-42CA-98D5-C6A3-57739C85BE7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
        <p:nvSpPr>
          <p:cNvPr id="2" name="Slide Number Placeholder 5">
            <a:extLst>
              <a:ext uri="{FF2B5EF4-FFF2-40B4-BE49-F238E27FC236}">
                <a16:creationId xmlns:a16="http://schemas.microsoft.com/office/drawing/2014/main" id="{89B691F9-A020-BCDB-9A4D-3F953C4348ED}"/>
              </a:ext>
            </a:extLst>
          </p:cNvPr>
          <p:cNvSpPr>
            <a:spLocks noGrp="1"/>
          </p:cNvSpPr>
          <p:nvPr>
            <p:ph type="sldNum" sz="quarter" idx="4"/>
          </p:nvPr>
        </p:nvSpPr>
        <p:spPr>
          <a:xfrm>
            <a:off x="11485266" y="6258969"/>
            <a:ext cx="263820" cy="136525"/>
          </a:xfrm>
          <a:prstGeom prst="rect">
            <a:avLst/>
          </a:prstGeom>
        </p:spPr>
        <p:txBody>
          <a:bodyPr vert="horz" lIns="0" tIns="0" rIns="0" bIns="0" rtlCol="0" anchor="ctr"/>
          <a:lstStyle>
            <a:lvl1pPr algn="r">
              <a:defRPr sz="900" b="1" i="0">
                <a:solidFill>
                  <a:srgbClr val="FF1C00"/>
                </a:solidFill>
                <a:latin typeface="Aptos" panose="020B0004020202020204" pitchFamily="34" charset="0"/>
              </a:defRPr>
            </a:lvl1pPr>
          </a:lstStyle>
          <a:p>
            <a:fld id="{42268056-94AC-1E44-9376-27504D8557DE}" type="slidenum">
              <a:rPr lang="en-US" smtClean="0"/>
              <a:pPr/>
              <a:t>‹#›</a:t>
            </a:fld>
            <a:endParaRPr lang="en-US" b="1"/>
          </a:p>
        </p:txBody>
      </p:sp>
      <p:sp>
        <p:nvSpPr>
          <p:cNvPr id="4" name="Slide Number Placeholder 5">
            <a:extLst>
              <a:ext uri="{FF2B5EF4-FFF2-40B4-BE49-F238E27FC236}">
                <a16:creationId xmlns:a16="http://schemas.microsoft.com/office/drawing/2014/main" id="{CB4F23FE-7659-4CCC-4A91-B1E555577384}"/>
              </a:ext>
            </a:extLst>
          </p:cNvPr>
          <p:cNvSpPr txBox="1">
            <a:spLocks/>
          </p:cNvSpPr>
          <p:nvPr userDrawn="1"/>
        </p:nvSpPr>
        <p:spPr>
          <a:xfrm>
            <a:off x="9335069" y="6618923"/>
            <a:ext cx="2782960" cy="136525"/>
          </a:xfrm>
          <a:prstGeom prst="rect">
            <a:avLst/>
          </a:prstGeom>
        </p:spPr>
        <p:txBody>
          <a:bodyPr vert="horz" lIns="0" tIns="0" rIns="0" bIns="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rgbClr val="878787"/>
                </a:solidFill>
              </a:rPr>
              <a:t>© </a:t>
            </a:r>
            <a:r>
              <a:rPr lang="en-US" sz="800" err="1">
                <a:solidFill>
                  <a:srgbClr val="878787"/>
                </a:solidFill>
              </a:rPr>
              <a:t>Gurobi</a:t>
            </a:r>
            <a:r>
              <a:rPr lang="en-US" sz="800">
                <a:solidFill>
                  <a:srgbClr val="878787"/>
                </a:solidFill>
              </a:rPr>
              <a:t> Optimization, LLC. All rights reserved. Confidential.</a:t>
            </a:r>
            <a:endParaRPr lang="en-US" sz="800" b="1">
              <a:solidFill>
                <a:srgbClr val="FF1C00"/>
              </a:solidFill>
            </a:endParaRPr>
          </a:p>
        </p:txBody>
      </p:sp>
      <p:sp>
        <p:nvSpPr>
          <p:cNvPr id="5" name="Text Placeholder 9">
            <a:extLst>
              <a:ext uri="{FF2B5EF4-FFF2-40B4-BE49-F238E27FC236}">
                <a16:creationId xmlns:a16="http://schemas.microsoft.com/office/drawing/2014/main" id="{AA15F79F-CDBE-C165-1B25-357C8789A5AA}"/>
              </a:ext>
            </a:extLst>
          </p:cNvPr>
          <p:cNvSpPr>
            <a:spLocks noGrp="1"/>
          </p:cNvSpPr>
          <p:nvPr>
            <p:ph type="body" sz="quarter" idx="25" hasCustomPrompt="1"/>
          </p:nvPr>
        </p:nvSpPr>
        <p:spPr>
          <a:xfrm>
            <a:off x="1210056" y="1839626"/>
            <a:ext cx="4396957" cy="607422"/>
          </a:xfrm>
        </p:spPr>
        <p:txBody>
          <a:bodyPr anchor="ctr">
            <a:noAutofit/>
          </a:bodyPr>
          <a:lstStyle>
            <a:lvl1pPr marL="0" indent="0">
              <a:buNone/>
              <a:defRPr sz="2800" b="0" i="0">
                <a:solidFill>
                  <a:srgbClr val="EBEBEB"/>
                </a:solidFill>
                <a:latin typeface="Aptos" panose="020B0004020202020204" pitchFamily="34" charset="0"/>
              </a:defRPr>
            </a:lvl1pPr>
            <a:lvl2pPr>
              <a:buFont typeface="Arial" panose="020B0604020202020204" pitchFamily="34" charset="0"/>
              <a:buNone/>
              <a:defRPr/>
            </a:lvl2pPr>
            <a:lvl3pPr>
              <a:buNone/>
              <a:defRPr/>
            </a:lvl3pPr>
            <a:lvl4pPr>
              <a:buNone/>
              <a:defRPr/>
            </a:lvl4pPr>
            <a:lvl5pPr>
              <a:buNone/>
              <a:defRPr/>
            </a:lvl5pPr>
          </a:lstStyle>
          <a:p>
            <a:pPr lvl="0"/>
            <a:r>
              <a:rPr lang="en-US" dirty="0"/>
              <a:t>Insert an agenda item</a:t>
            </a:r>
          </a:p>
        </p:txBody>
      </p:sp>
      <p:sp>
        <p:nvSpPr>
          <p:cNvPr id="6" name="Text Placeholder 18">
            <a:extLst>
              <a:ext uri="{FF2B5EF4-FFF2-40B4-BE49-F238E27FC236}">
                <a16:creationId xmlns:a16="http://schemas.microsoft.com/office/drawing/2014/main" id="{CEA4B958-A055-8E47-DFEF-D9BF23AFAC85}"/>
              </a:ext>
            </a:extLst>
          </p:cNvPr>
          <p:cNvSpPr>
            <a:spLocks noGrp="1"/>
          </p:cNvSpPr>
          <p:nvPr>
            <p:ph type="body" sz="quarter" idx="27" hasCustomPrompt="1"/>
          </p:nvPr>
        </p:nvSpPr>
        <p:spPr>
          <a:xfrm>
            <a:off x="442913" y="1839625"/>
            <a:ext cx="611154" cy="607413"/>
          </a:xfrm>
        </p:spPr>
        <p:txBody>
          <a:bodyPr anchor="ctr">
            <a:noAutofit/>
          </a:bodyPr>
          <a:lstStyle>
            <a:lvl1pPr algn="r">
              <a:buNone/>
              <a:defRPr sz="3200">
                <a:solidFill>
                  <a:srgbClr val="FF1C00"/>
                </a:solidFill>
              </a:defRPr>
            </a:lvl1pPr>
          </a:lstStyle>
          <a:p>
            <a:pPr lvl="0"/>
            <a:r>
              <a:rPr lang="en-US" dirty="0"/>
              <a:t>01</a:t>
            </a:r>
          </a:p>
        </p:txBody>
      </p:sp>
      <p:sp>
        <p:nvSpPr>
          <p:cNvPr id="9" name="Text Placeholder 9">
            <a:extLst>
              <a:ext uri="{FF2B5EF4-FFF2-40B4-BE49-F238E27FC236}">
                <a16:creationId xmlns:a16="http://schemas.microsoft.com/office/drawing/2014/main" id="{CD6F68CA-5169-C528-A327-3A7DB59F9006}"/>
              </a:ext>
            </a:extLst>
          </p:cNvPr>
          <p:cNvSpPr>
            <a:spLocks noGrp="1"/>
          </p:cNvSpPr>
          <p:nvPr>
            <p:ph type="body" sz="quarter" idx="28" hasCustomPrompt="1"/>
          </p:nvPr>
        </p:nvSpPr>
        <p:spPr>
          <a:xfrm>
            <a:off x="1210056" y="2903101"/>
            <a:ext cx="4396957" cy="607422"/>
          </a:xfrm>
        </p:spPr>
        <p:txBody>
          <a:bodyPr anchor="ctr">
            <a:noAutofit/>
          </a:bodyPr>
          <a:lstStyle>
            <a:lvl1pPr marL="0" indent="0">
              <a:buNone/>
              <a:defRPr sz="2800" b="0" i="0">
                <a:solidFill>
                  <a:srgbClr val="EBEBEB"/>
                </a:solidFill>
                <a:latin typeface="Aptos" panose="020B0004020202020204" pitchFamily="34" charset="0"/>
              </a:defRPr>
            </a:lvl1pPr>
            <a:lvl2pPr>
              <a:buFont typeface="Arial" panose="020B0604020202020204" pitchFamily="34" charset="0"/>
              <a:buNone/>
              <a:defRPr/>
            </a:lvl2pPr>
            <a:lvl3pPr>
              <a:buNone/>
              <a:defRPr/>
            </a:lvl3pPr>
            <a:lvl4pPr>
              <a:buNone/>
              <a:defRPr/>
            </a:lvl4pPr>
            <a:lvl5pPr>
              <a:buNone/>
              <a:defRPr/>
            </a:lvl5pPr>
          </a:lstStyle>
          <a:p>
            <a:pPr lvl="0"/>
            <a:r>
              <a:rPr lang="en-US" dirty="0"/>
              <a:t>Insert an agenda item</a:t>
            </a:r>
          </a:p>
        </p:txBody>
      </p:sp>
      <p:sp>
        <p:nvSpPr>
          <p:cNvPr id="10" name="Text Placeholder 18">
            <a:extLst>
              <a:ext uri="{FF2B5EF4-FFF2-40B4-BE49-F238E27FC236}">
                <a16:creationId xmlns:a16="http://schemas.microsoft.com/office/drawing/2014/main" id="{93AD05AA-E175-869D-D2CE-7959ED42752A}"/>
              </a:ext>
            </a:extLst>
          </p:cNvPr>
          <p:cNvSpPr>
            <a:spLocks noGrp="1"/>
          </p:cNvSpPr>
          <p:nvPr>
            <p:ph type="body" sz="quarter" idx="29" hasCustomPrompt="1"/>
          </p:nvPr>
        </p:nvSpPr>
        <p:spPr>
          <a:xfrm>
            <a:off x="442913" y="2903104"/>
            <a:ext cx="611154" cy="607413"/>
          </a:xfrm>
        </p:spPr>
        <p:txBody>
          <a:bodyPr anchor="ctr">
            <a:noAutofit/>
          </a:bodyPr>
          <a:lstStyle>
            <a:lvl1pPr algn="r">
              <a:buNone/>
              <a:defRPr sz="3200">
                <a:solidFill>
                  <a:srgbClr val="FF1C00"/>
                </a:solidFill>
              </a:defRPr>
            </a:lvl1pPr>
          </a:lstStyle>
          <a:p>
            <a:pPr lvl="0"/>
            <a:r>
              <a:rPr lang="en-US" dirty="0"/>
              <a:t>01</a:t>
            </a:r>
          </a:p>
        </p:txBody>
      </p:sp>
      <p:sp>
        <p:nvSpPr>
          <p:cNvPr id="11" name="Text Placeholder 9">
            <a:extLst>
              <a:ext uri="{FF2B5EF4-FFF2-40B4-BE49-F238E27FC236}">
                <a16:creationId xmlns:a16="http://schemas.microsoft.com/office/drawing/2014/main" id="{F1B075F8-E8A8-BB56-1ADB-E5195B47D67C}"/>
              </a:ext>
            </a:extLst>
          </p:cNvPr>
          <p:cNvSpPr>
            <a:spLocks noGrp="1"/>
          </p:cNvSpPr>
          <p:nvPr>
            <p:ph type="body" sz="quarter" idx="30" hasCustomPrompt="1"/>
          </p:nvPr>
        </p:nvSpPr>
        <p:spPr>
          <a:xfrm>
            <a:off x="1210056" y="3966576"/>
            <a:ext cx="4396957" cy="607422"/>
          </a:xfrm>
        </p:spPr>
        <p:txBody>
          <a:bodyPr anchor="ctr">
            <a:noAutofit/>
          </a:bodyPr>
          <a:lstStyle>
            <a:lvl1pPr marL="0" indent="0">
              <a:buNone/>
              <a:defRPr sz="2800" b="0" i="0">
                <a:solidFill>
                  <a:srgbClr val="EBEBEB"/>
                </a:solidFill>
                <a:latin typeface="Aptos" panose="020B0004020202020204" pitchFamily="34" charset="0"/>
              </a:defRPr>
            </a:lvl1pPr>
            <a:lvl2pPr>
              <a:buFont typeface="Arial" panose="020B0604020202020204" pitchFamily="34" charset="0"/>
              <a:buNone/>
              <a:defRPr/>
            </a:lvl2pPr>
            <a:lvl3pPr>
              <a:buNone/>
              <a:defRPr/>
            </a:lvl3pPr>
            <a:lvl4pPr>
              <a:buNone/>
              <a:defRPr/>
            </a:lvl4pPr>
            <a:lvl5pPr>
              <a:buNone/>
              <a:defRPr/>
            </a:lvl5pPr>
          </a:lstStyle>
          <a:p>
            <a:pPr lvl="0"/>
            <a:r>
              <a:rPr lang="en-US" dirty="0"/>
              <a:t>Insert an agenda item</a:t>
            </a:r>
          </a:p>
        </p:txBody>
      </p:sp>
      <p:sp>
        <p:nvSpPr>
          <p:cNvPr id="12" name="Text Placeholder 18">
            <a:extLst>
              <a:ext uri="{FF2B5EF4-FFF2-40B4-BE49-F238E27FC236}">
                <a16:creationId xmlns:a16="http://schemas.microsoft.com/office/drawing/2014/main" id="{DC12B5DD-F9E8-0132-6D89-D544E37C2E19}"/>
              </a:ext>
            </a:extLst>
          </p:cNvPr>
          <p:cNvSpPr>
            <a:spLocks noGrp="1"/>
          </p:cNvSpPr>
          <p:nvPr>
            <p:ph type="body" sz="quarter" idx="31" hasCustomPrompt="1"/>
          </p:nvPr>
        </p:nvSpPr>
        <p:spPr>
          <a:xfrm>
            <a:off x="442913" y="3966583"/>
            <a:ext cx="611154" cy="607413"/>
          </a:xfrm>
        </p:spPr>
        <p:txBody>
          <a:bodyPr anchor="ctr">
            <a:noAutofit/>
          </a:bodyPr>
          <a:lstStyle>
            <a:lvl1pPr algn="r">
              <a:buNone/>
              <a:defRPr sz="3200">
                <a:solidFill>
                  <a:srgbClr val="FF1C00"/>
                </a:solidFill>
              </a:defRPr>
            </a:lvl1pPr>
          </a:lstStyle>
          <a:p>
            <a:pPr lvl="0"/>
            <a:r>
              <a:rPr lang="en-US" dirty="0"/>
              <a:t>01</a:t>
            </a:r>
          </a:p>
        </p:txBody>
      </p:sp>
      <p:sp>
        <p:nvSpPr>
          <p:cNvPr id="13" name="Text Placeholder 9">
            <a:extLst>
              <a:ext uri="{FF2B5EF4-FFF2-40B4-BE49-F238E27FC236}">
                <a16:creationId xmlns:a16="http://schemas.microsoft.com/office/drawing/2014/main" id="{EFEB9F79-BD46-B681-39EF-C38BF9DE122E}"/>
              </a:ext>
            </a:extLst>
          </p:cNvPr>
          <p:cNvSpPr>
            <a:spLocks noGrp="1"/>
          </p:cNvSpPr>
          <p:nvPr>
            <p:ph type="body" sz="quarter" idx="32" hasCustomPrompt="1"/>
          </p:nvPr>
        </p:nvSpPr>
        <p:spPr>
          <a:xfrm>
            <a:off x="1210056" y="5030052"/>
            <a:ext cx="4396957" cy="607422"/>
          </a:xfrm>
        </p:spPr>
        <p:txBody>
          <a:bodyPr anchor="ctr">
            <a:noAutofit/>
          </a:bodyPr>
          <a:lstStyle>
            <a:lvl1pPr marL="0" indent="0">
              <a:buNone/>
              <a:defRPr sz="2800" b="0" i="0">
                <a:solidFill>
                  <a:srgbClr val="EBEBEB"/>
                </a:solidFill>
                <a:latin typeface="Aptos" panose="020B0004020202020204" pitchFamily="34" charset="0"/>
              </a:defRPr>
            </a:lvl1pPr>
            <a:lvl2pPr>
              <a:buFont typeface="Arial" panose="020B0604020202020204" pitchFamily="34" charset="0"/>
              <a:buNone/>
              <a:defRPr/>
            </a:lvl2pPr>
            <a:lvl3pPr>
              <a:buNone/>
              <a:defRPr/>
            </a:lvl3pPr>
            <a:lvl4pPr>
              <a:buNone/>
              <a:defRPr/>
            </a:lvl4pPr>
            <a:lvl5pPr>
              <a:buNone/>
              <a:defRPr/>
            </a:lvl5pPr>
          </a:lstStyle>
          <a:p>
            <a:pPr lvl="0"/>
            <a:r>
              <a:rPr lang="en-US" dirty="0"/>
              <a:t>Insert an agenda item</a:t>
            </a:r>
          </a:p>
        </p:txBody>
      </p:sp>
      <p:sp>
        <p:nvSpPr>
          <p:cNvPr id="15" name="Text Placeholder 18">
            <a:extLst>
              <a:ext uri="{FF2B5EF4-FFF2-40B4-BE49-F238E27FC236}">
                <a16:creationId xmlns:a16="http://schemas.microsoft.com/office/drawing/2014/main" id="{95C17E03-D384-25D1-236A-AEA543FBD3E2}"/>
              </a:ext>
            </a:extLst>
          </p:cNvPr>
          <p:cNvSpPr>
            <a:spLocks noGrp="1"/>
          </p:cNvSpPr>
          <p:nvPr>
            <p:ph type="body" sz="quarter" idx="33" hasCustomPrompt="1"/>
          </p:nvPr>
        </p:nvSpPr>
        <p:spPr>
          <a:xfrm>
            <a:off x="442913" y="5030061"/>
            <a:ext cx="611154" cy="607413"/>
          </a:xfrm>
        </p:spPr>
        <p:txBody>
          <a:bodyPr anchor="ctr">
            <a:noAutofit/>
          </a:bodyPr>
          <a:lstStyle>
            <a:lvl1pPr algn="r">
              <a:buNone/>
              <a:defRPr sz="3200">
                <a:solidFill>
                  <a:srgbClr val="FF1C00"/>
                </a:solidFill>
              </a:defRPr>
            </a:lvl1pPr>
          </a:lstStyle>
          <a:p>
            <a:pPr lvl="0"/>
            <a:r>
              <a:rPr lang="en-US" dirty="0"/>
              <a:t>01</a:t>
            </a:r>
          </a:p>
        </p:txBody>
      </p:sp>
    </p:spTree>
    <p:extLst>
      <p:ext uri="{BB962C8B-B14F-4D97-AF65-F5344CB8AC3E}">
        <p14:creationId xmlns:p14="http://schemas.microsoft.com/office/powerpoint/2010/main" val="2050931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pe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14CDC0-838A-23D9-042F-AA6D59EF7052}"/>
              </a:ext>
            </a:extLst>
          </p:cNvPr>
          <p:cNvSpPr/>
          <p:nvPr userDrawn="1"/>
        </p:nvSpPr>
        <p:spPr>
          <a:xfrm>
            <a:off x="0" y="0"/>
            <a:ext cx="12192000" cy="6858000"/>
          </a:xfrm>
          <a:prstGeom prst="rect">
            <a:avLst/>
          </a:prstGeom>
          <a:solidFill>
            <a:srgbClr val="10EC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pPr algn="l">
              <a:spcAft>
                <a:spcPts val="1200"/>
              </a:spcAft>
            </a:pPr>
            <a:r>
              <a:rPr lang="en-US" sz="9600" b="1" i="0" dirty="0">
                <a:solidFill>
                  <a:srgbClr val="0A0A0A"/>
                </a:solidFill>
                <a:latin typeface="Aptos" panose="020B0004020202020204" pitchFamily="34" charset="0"/>
              </a:rPr>
              <a:t>BIG MESSAGE</a:t>
            </a:r>
            <a:endParaRPr lang="en-US" sz="6600" b="0" i="0" dirty="0">
              <a:solidFill>
                <a:srgbClr val="0A0A0A"/>
              </a:solidFill>
              <a:latin typeface="Aptos" panose="020B0004020202020204" pitchFamily="34" charset="0"/>
            </a:endParaRPr>
          </a:p>
        </p:txBody>
      </p:sp>
    </p:spTree>
    <p:extLst>
      <p:ext uri="{BB962C8B-B14F-4D97-AF65-F5344CB8AC3E}">
        <p14:creationId xmlns:p14="http://schemas.microsoft.com/office/powerpoint/2010/main" val="394491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pe2 Guidelin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C78623-AEF4-46E3-C646-8532A384B007}"/>
              </a:ext>
            </a:extLst>
          </p:cNvPr>
          <p:cNvSpPr/>
          <p:nvPr userDrawn="1"/>
        </p:nvSpPr>
        <p:spPr>
          <a:xfrm>
            <a:off x="0" y="0"/>
            <a:ext cx="12192000" cy="6858000"/>
          </a:xfrm>
          <a:prstGeom prst="rect">
            <a:avLst/>
          </a:prstGeom>
          <a:solidFill>
            <a:srgbClr val="10EC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3600" b="1" i="0" u="none" strike="noStrike" kern="1200" cap="none" spc="0" normalizeH="0" baseline="0" noProof="0">
                <a:ln>
                  <a:noFill/>
                </a:ln>
                <a:solidFill>
                  <a:srgbClr val="0A0A0A"/>
                </a:solidFill>
                <a:effectLst/>
                <a:uLnTx/>
                <a:uFillTx/>
                <a:latin typeface="Aptos" panose="020B0004020202020204" pitchFamily="34" charset="0"/>
                <a:ea typeface="+mn-ea"/>
                <a:cs typeface="+mn-cs"/>
              </a:rPr>
              <a:t>Big Message Layouts — Guidelines + Thinking</a:t>
            </a:r>
            <a:endParaRPr kumimoji="0" lang="en-US" sz="2800" b="1" i="0" u="none" strike="noStrike" kern="1200" cap="none" spc="0" normalizeH="0" baseline="0" noProof="0">
              <a:ln>
                <a:noFill/>
              </a:ln>
              <a:solidFill>
                <a:srgbClr val="0A0A0A"/>
              </a:solidFill>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0A0A0A"/>
                </a:solidFill>
                <a:effectLst/>
                <a:uLnTx/>
                <a:uFillTx/>
                <a:latin typeface="Aptos" panose="020B0004020202020204" pitchFamily="34" charset="0"/>
                <a:ea typeface="+mn-ea"/>
                <a:cs typeface="+mn-cs"/>
              </a:rPr>
              <a:t>Guidelines:</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Use these slides to communicate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one clear idea only</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Keep text minimal-</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prioritize impact over explanation</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Lead with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insight, not description</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Use visuals to reinforce the message, not distract from it</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Avoid combining multiple ideas- if needed, split into multiple slides</a:t>
            </a:r>
          </a:p>
          <a:p>
            <a:pPr>
              <a:spcAft>
                <a:spcPts val="600"/>
              </a:spcAft>
              <a:buNone/>
            </a:pPr>
            <a:r>
              <a:rPr lang="en-US" sz="2800" b="1" i="0">
                <a:solidFill>
                  <a:srgbClr val="0A0A0A"/>
                </a:solidFill>
                <a:latin typeface="Aptos" panose="020B0004020202020204" pitchFamily="34" charset="0"/>
              </a:rPr>
              <a:t>Rationale: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These slides are your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attention anchors. </a:t>
            </a: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They create moments where the audience pauses and remembers something important. Most presentations fail because they:</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Explain too much</a:t>
            </a:r>
          </a:p>
          <a:p>
            <a:pPr marL="457200" marR="0" lvl="0" indent="-45720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Emphasize too little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This section ensures your key ideas </a:t>
            </a:r>
            <a:r>
              <a:rPr kumimoji="0" lang="en-US" sz="2000" b="1" i="0" u="none" strike="noStrike" kern="1200" cap="none" spc="0" normalizeH="0" baseline="0" noProof="0">
                <a:ln>
                  <a:noFill/>
                </a:ln>
                <a:solidFill>
                  <a:srgbClr val="0A0A0A"/>
                </a:solidFill>
                <a:effectLst/>
                <a:uLnTx/>
                <a:uFillTx/>
                <a:latin typeface="Aptos" panose="020B0004020202020204" pitchFamily="34" charset="0"/>
                <a:ea typeface="+mn-ea"/>
                <a:cs typeface="+mn-cs"/>
              </a:rPr>
              <a:t>stand out and stick. </a:t>
            </a:r>
            <a:r>
              <a:rPr kumimoji="0" lang="en-US" sz="2000" b="0" i="0" u="none" strike="noStrike" kern="1200" cap="none" spc="0" normalizeH="0" baseline="0" noProof="0">
                <a:ln>
                  <a:noFill/>
                </a:ln>
                <a:solidFill>
                  <a:srgbClr val="0A0A0A"/>
                </a:solidFill>
                <a:effectLst/>
                <a:uLnTx/>
                <a:uFillTx/>
                <a:latin typeface="Aptos" panose="020B0004020202020204" pitchFamily="34" charset="0"/>
                <a:ea typeface="+mn-ea"/>
                <a:cs typeface="+mn-cs"/>
              </a:rPr>
              <a:t>“If everything is important, nothing is.”</a:t>
            </a:r>
          </a:p>
        </p:txBody>
      </p:sp>
    </p:spTree>
    <p:extLst>
      <p:ext uri="{BB962C8B-B14F-4D97-AF65-F5344CB8AC3E}">
        <p14:creationId xmlns:p14="http://schemas.microsoft.com/office/powerpoint/2010/main" val="354527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A0A0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4006-94FB-D241-33F5-612A82B78115}"/>
              </a:ext>
            </a:extLst>
          </p:cNvPr>
          <p:cNvSpPr>
            <a:spLocks noGrp="1"/>
          </p:cNvSpPr>
          <p:nvPr>
            <p:ph type="ctrTitle" hasCustomPrompt="1"/>
          </p:nvPr>
        </p:nvSpPr>
        <p:spPr>
          <a:xfrm>
            <a:off x="694267" y="1443674"/>
            <a:ext cx="11054819" cy="3299776"/>
          </a:xfrm>
        </p:spPr>
        <p:txBody>
          <a:bodyPr lIns="0" tIns="0" rIns="0" bIns="0" anchor="ctr">
            <a:noAutofit/>
          </a:bodyPr>
          <a:lstStyle>
            <a:lvl1pPr algn="l">
              <a:lnSpc>
                <a:spcPts val="3600"/>
              </a:lnSpc>
              <a:defRPr sz="3400" b="0" i="0" spc="-50" baseline="0">
                <a:solidFill>
                  <a:srgbClr val="EBEBEB"/>
                </a:solidFill>
                <a:latin typeface="Aptos Light" panose="020B0004020202020204" pitchFamily="34" charset="0"/>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784DB569-2F80-27D7-EDDB-AF4ECDC3354E}"/>
              </a:ext>
            </a:extLst>
          </p:cNvPr>
          <p:cNvSpPr>
            <a:spLocks noGrp="1"/>
          </p:cNvSpPr>
          <p:nvPr>
            <p:ph type="sldNum" sz="quarter" idx="4"/>
          </p:nvPr>
        </p:nvSpPr>
        <p:spPr>
          <a:xfrm>
            <a:off x="11414927" y="6258969"/>
            <a:ext cx="334159" cy="136525"/>
          </a:xfrm>
          <a:prstGeom prst="rect">
            <a:avLst/>
          </a:prstGeom>
        </p:spPr>
        <p:txBody>
          <a:bodyPr vert="horz" lIns="0" tIns="0" rIns="0" bIns="0" rtlCol="0" anchor="ctr"/>
          <a:lstStyle>
            <a:lvl1pPr algn="r">
              <a:defRPr sz="900">
                <a:solidFill>
                  <a:schemeClr val="tx1">
                    <a:tint val="82000"/>
                  </a:schemeClr>
                </a:solidFill>
              </a:defRPr>
            </a:lvl1pPr>
          </a:lstStyle>
          <a:p>
            <a:fld id="{42268056-94AC-1E44-9376-27504D8557DE}" type="slidenum">
              <a:rPr lang="en-US" b="1" smtClean="0">
                <a:solidFill>
                  <a:srgbClr val="FF1C00"/>
                </a:solidFill>
              </a:rPr>
              <a:pPr/>
              <a:t>‹#›</a:t>
            </a:fld>
            <a:endParaRPr lang="en-US" b="1">
              <a:solidFill>
                <a:srgbClr val="FF1C00"/>
              </a:solidFill>
            </a:endParaRPr>
          </a:p>
        </p:txBody>
      </p:sp>
      <p:pic>
        <p:nvPicPr>
          <p:cNvPr id="4" name="Graphic 3">
            <a:extLst>
              <a:ext uri="{FF2B5EF4-FFF2-40B4-BE49-F238E27FC236}">
                <a16:creationId xmlns:a16="http://schemas.microsoft.com/office/drawing/2014/main" id="{1C4AC159-9EB9-4357-8187-B357F675F16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2913" y="6239375"/>
            <a:ext cx="713830" cy="175712"/>
          </a:xfrm>
          <a:prstGeom prst="rect">
            <a:avLst/>
          </a:prstGeom>
        </p:spPr>
      </p:pic>
    </p:spTree>
    <p:extLst>
      <p:ext uri="{BB962C8B-B14F-4D97-AF65-F5344CB8AC3E}">
        <p14:creationId xmlns:p14="http://schemas.microsoft.com/office/powerpoint/2010/main" val="25976314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462506"/>
            <a:ext cx="10910887" cy="624281"/>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42913" y="2317314"/>
            <a:ext cx="11306173" cy="34744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4797466"/>
      </p:ext>
    </p:extLst>
  </p:cSld>
  <p:clrMap bg1="lt1" tx1="dk1" bg2="lt2" tx2="dk2" accent1="accent1" accent2="accent2" accent3="accent3" accent4="accent4" accent5="accent5" accent6="accent6" hlink="hlink" folHlink="folHlink"/>
  <p:sldLayoutIdLst>
    <p:sldLayoutId id="2147483843" r:id="rId1"/>
    <p:sldLayoutId id="2147483845" r:id="rId2"/>
    <p:sldLayoutId id="2147483851" r:id="rId3"/>
    <p:sldLayoutId id="2147483747" r:id="rId4"/>
    <p:sldLayoutId id="2147483852" r:id="rId5"/>
    <p:sldLayoutId id="2147483769" r:id="rId6"/>
    <p:sldLayoutId id="2147483846" r:id="rId7"/>
    <p:sldLayoutId id="2147483847" r:id="rId8"/>
    <p:sldLayoutId id="2147483829" r:id="rId9"/>
    <p:sldLayoutId id="2147483830" r:id="rId10"/>
    <p:sldLayoutId id="2147483831" r:id="rId11"/>
    <p:sldLayoutId id="2147483848" r:id="rId12"/>
    <p:sldLayoutId id="2147483840" r:id="rId13"/>
    <p:sldLayoutId id="2147483838" r:id="rId14"/>
    <p:sldLayoutId id="2147483833" r:id="rId15"/>
    <p:sldLayoutId id="2147483835" r:id="rId16"/>
    <p:sldLayoutId id="2147483836" r:id="rId17"/>
    <p:sldLayoutId id="2147483837" r:id="rId18"/>
    <p:sldLayoutId id="2147483815" r:id="rId19"/>
    <p:sldLayoutId id="2147483814" r:id="rId20"/>
    <p:sldLayoutId id="2147483834" r:id="rId21"/>
    <p:sldLayoutId id="2147483821" r:id="rId22"/>
    <p:sldLayoutId id="2147483849" r:id="rId23"/>
    <p:sldLayoutId id="2147483844" r:id="rId24"/>
    <p:sldLayoutId id="2147483803" r:id="rId25"/>
    <p:sldLayoutId id="2147483799" r:id="rId26"/>
    <p:sldLayoutId id="2147483853" r:id="rId27"/>
    <p:sldLayoutId id="2147483850" r:id="rId28"/>
    <p:sldLayoutId id="2147483772" r:id="rId29"/>
    <p:sldLayoutId id="2147483771" r:id="rId30"/>
    <p:sldLayoutId id="2147483832" r:id="rId31"/>
    <p:sldLayoutId id="2147483854" r:id="rId32"/>
    <p:sldLayoutId id="2147483855" r:id="rId33"/>
    <p:sldLayoutId id="2147483856" r:id="rId34"/>
    <p:sldLayoutId id="2147483857" r:id="rId35"/>
  </p:sldLayoutIdLst>
  <p:hf hdr="0" ftr="0" dt="0"/>
  <p:txStyles>
    <p:titleStyle>
      <a:lvl1pPr algn="l" defTabSz="914400" rtl="0" eaLnBrk="1" latinLnBrk="0" hangingPunct="1">
        <a:lnSpc>
          <a:spcPct val="80000"/>
        </a:lnSpc>
        <a:spcBef>
          <a:spcPct val="0"/>
        </a:spcBef>
        <a:buNone/>
        <a:defRPr sz="4400" b="0" i="0" kern="1200" spc="-150" baseline="0">
          <a:solidFill>
            <a:srgbClr val="0A0A0A"/>
          </a:solidFill>
          <a:latin typeface="Aptos Light" panose="020B0004020202020204" pitchFamily="34" charset="0"/>
          <a:ea typeface="+mj-ea"/>
          <a:cs typeface="+mj-cs"/>
        </a:defRPr>
      </a:lvl1pPr>
    </p:titleStyle>
    <p:bodyStyle>
      <a:lvl1pPr marL="171450" indent="-171450" algn="l" defTabSz="914400" rtl="0" eaLnBrk="1" latinLnBrk="0" hangingPunct="1">
        <a:lnSpc>
          <a:spcPct val="110000"/>
        </a:lnSpc>
        <a:spcBef>
          <a:spcPts val="1000"/>
        </a:spcBef>
        <a:buClr>
          <a:srgbClr val="FF0000"/>
        </a:buClr>
        <a:buFont typeface="Courier New" panose="02070309020205020404" pitchFamily="49" charset="0"/>
        <a:buChar char="o"/>
        <a:defRPr sz="1600" b="0" i="0" kern="1200" spc="-20" baseline="0">
          <a:solidFill>
            <a:srgbClr val="0A0A0A"/>
          </a:solidFill>
          <a:latin typeface="Aptos" panose="020B0004020202020204" pitchFamily="34" charset="0"/>
          <a:ea typeface="+mn-ea"/>
          <a:cs typeface="+mn-cs"/>
        </a:defRPr>
      </a:lvl1pPr>
      <a:lvl2pPr marL="628650" indent="-171450" algn="l" defTabSz="914400" rtl="0" eaLnBrk="1" latinLnBrk="0" hangingPunct="1">
        <a:lnSpc>
          <a:spcPct val="110000"/>
        </a:lnSpc>
        <a:spcBef>
          <a:spcPts val="500"/>
        </a:spcBef>
        <a:buClr>
          <a:srgbClr val="FF1C00"/>
        </a:buClr>
        <a:buFont typeface="Courier New" panose="02070309020205020404" pitchFamily="49" charset="0"/>
        <a:buChar char="o"/>
        <a:defRPr sz="1600" b="0" i="0" kern="1200" spc="-20" baseline="0">
          <a:solidFill>
            <a:srgbClr val="0A0A0A"/>
          </a:solidFill>
          <a:latin typeface="Aptos" panose="020B0004020202020204" pitchFamily="34" charset="0"/>
          <a:ea typeface="+mn-ea"/>
          <a:cs typeface="+mn-cs"/>
        </a:defRPr>
      </a:lvl2pPr>
      <a:lvl3pPr marL="1085850" indent="-171450" algn="l" defTabSz="914400" rtl="0" eaLnBrk="1" latinLnBrk="0" hangingPunct="1">
        <a:lnSpc>
          <a:spcPct val="110000"/>
        </a:lnSpc>
        <a:spcBef>
          <a:spcPts val="500"/>
        </a:spcBef>
        <a:buClr>
          <a:srgbClr val="FF1C00"/>
        </a:buClr>
        <a:buFont typeface="Courier New" panose="02070309020205020404" pitchFamily="49" charset="0"/>
        <a:buChar char="o"/>
        <a:defRPr sz="1600" b="0" i="0" kern="1200" spc="-20" baseline="0">
          <a:solidFill>
            <a:srgbClr val="0A0A0A"/>
          </a:solidFill>
          <a:latin typeface="Aptos" panose="020B0004020202020204" pitchFamily="34" charset="0"/>
          <a:ea typeface="+mn-ea"/>
          <a:cs typeface="+mn-cs"/>
        </a:defRPr>
      </a:lvl3pPr>
      <a:lvl4pPr marL="1543050" indent="-171450" algn="l" defTabSz="914400" rtl="0" eaLnBrk="1" latinLnBrk="0" hangingPunct="1">
        <a:lnSpc>
          <a:spcPct val="110000"/>
        </a:lnSpc>
        <a:spcBef>
          <a:spcPts val="500"/>
        </a:spcBef>
        <a:buClr>
          <a:srgbClr val="FF1C00"/>
        </a:buClr>
        <a:buFont typeface="Courier New" panose="02070309020205020404" pitchFamily="49" charset="0"/>
        <a:buChar char="o"/>
        <a:defRPr sz="1600" b="0" i="0" kern="1200" spc="-20" baseline="0">
          <a:solidFill>
            <a:srgbClr val="0A0A0A"/>
          </a:solidFill>
          <a:latin typeface="Aptos" panose="020B0004020202020204" pitchFamily="34" charset="0"/>
          <a:ea typeface="+mn-ea"/>
          <a:cs typeface="+mn-cs"/>
        </a:defRPr>
      </a:lvl4pPr>
      <a:lvl5pPr marL="2000250" indent="-171450" algn="l" defTabSz="914400" rtl="0" eaLnBrk="1" latinLnBrk="0" hangingPunct="1">
        <a:lnSpc>
          <a:spcPct val="110000"/>
        </a:lnSpc>
        <a:spcBef>
          <a:spcPts val="500"/>
        </a:spcBef>
        <a:buClr>
          <a:srgbClr val="FF1C00"/>
        </a:buClr>
        <a:buFont typeface="Courier New" panose="02070309020205020404" pitchFamily="49" charset="0"/>
        <a:buChar char="o"/>
        <a:defRPr sz="1600" b="0" i="0" kern="1200" spc="-20" baseline="0">
          <a:solidFill>
            <a:srgbClr val="0A0A0A"/>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urobean.com/"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32191195-FF54-FEDC-6C5D-7EE2B4FE0C6F}"/>
              </a:ext>
            </a:extLst>
          </p:cNvPr>
          <p:cNvPicPr>
            <a:picLocks noGrp="1" noChangeAspect="1"/>
          </p:cNvPicPr>
          <p:nvPr>
            <p:ph type="pic" sz="quarter" idx="24"/>
          </p:nvPr>
        </p:nvPicPr>
        <p:blipFill>
          <a:blip r:embed="rId3"/>
          <a:srcRect t="7209" b="7209"/>
          <a:stretch>
            <a:fillRect/>
          </a:stretch>
        </p:blipFill>
        <p:spPr>
          <a:xfrm>
            <a:off x="-373608" y="2271750"/>
            <a:ext cx="3358545" cy="2456177"/>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pic>
      <p:pic>
        <p:nvPicPr>
          <p:cNvPr id="4" name="Picture Placeholder 11">
            <a:extLst>
              <a:ext uri="{FF2B5EF4-FFF2-40B4-BE49-F238E27FC236}">
                <a16:creationId xmlns:a16="http://schemas.microsoft.com/office/drawing/2014/main" id="{00849622-AF88-4097-A57B-D28CEB253356}"/>
              </a:ext>
            </a:extLst>
          </p:cNvPr>
          <p:cNvPicPr>
            <a:picLocks noChangeAspect="1"/>
          </p:cNvPicPr>
          <p:nvPr/>
        </p:nvPicPr>
        <p:blipFill>
          <a:blip r:embed="rId4"/>
          <a:srcRect b="5168"/>
          <a:stretch>
            <a:fillRect/>
          </a:stretch>
        </p:blipFill>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pic>
      <p:pic>
        <p:nvPicPr>
          <p:cNvPr id="5" name="Picture 4">
            <a:extLst>
              <a:ext uri="{FF2B5EF4-FFF2-40B4-BE49-F238E27FC236}">
                <a16:creationId xmlns:a16="http://schemas.microsoft.com/office/drawing/2014/main" id="{E246D815-FC57-6490-DACE-75BDB8E304B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224585" y="0"/>
            <a:ext cx="5524499" cy="3463961"/>
          </a:xfrm>
          <a:prstGeom prst="rect">
            <a:avLst/>
          </a:prstGeom>
          <a:noFill/>
        </p:spPr>
      </p:pic>
      <p:sp>
        <p:nvSpPr>
          <p:cNvPr id="6" name="Title 1">
            <a:extLst>
              <a:ext uri="{FF2B5EF4-FFF2-40B4-BE49-F238E27FC236}">
                <a16:creationId xmlns:a16="http://schemas.microsoft.com/office/drawing/2014/main" id="{C0AF03D2-3284-221C-DDEC-232E1EC8A6A3}"/>
              </a:ext>
            </a:extLst>
          </p:cNvPr>
          <p:cNvSpPr>
            <a:spLocks noGrp="1"/>
          </p:cNvSpPr>
          <p:nvPr>
            <p:ph type="ctrTitle" hasCustomPrompt="1"/>
          </p:nvPr>
        </p:nvSpPr>
        <p:spPr>
          <a:xfrm>
            <a:off x="442915" y="4445876"/>
            <a:ext cx="5197012" cy="1103586"/>
          </a:xfrm>
        </p:spPr>
        <p:txBody>
          <a:bodyPr lIns="0" tIns="0" rIns="0" bIns="0" anchor="b">
            <a:noAutofit/>
          </a:bodyPr>
          <a:lstStyle>
            <a:lvl1pPr algn="l">
              <a:lnSpc>
                <a:spcPct val="80000"/>
              </a:lnSpc>
              <a:defRPr sz="5400" b="0" i="0" spc="-150" baseline="0">
                <a:solidFill>
                  <a:srgbClr val="EBEBEB"/>
                </a:solidFill>
                <a:latin typeface="Aptos Light" panose="020B0004020202020204" pitchFamily="34" charset="0"/>
              </a:defRPr>
            </a:lvl1pPr>
          </a:lstStyle>
          <a:p>
            <a:r>
              <a:rPr lang="en-US" dirty="0"/>
              <a:t>Teaching Deck</a:t>
            </a:r>
          </a:p>
        </p:txBody>
      </p:sp>
    </p:spTree>
    <p:extLst>
      <p:ext uri="{BB962C8B-B14F-4D97-AF65-F5344CB8AC3E}">
        <p14:creationId xmlns:p14="http://schemas.microsoft.com/office/powerpoint/2010/main" val="309192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C8F13-7154-2FFB-7428-31A22D373F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66D7E-15A9-605C-D366-89009626E51A}"/>
              </a:ext>
            </a:extLst>
          </p:cNvPr>
          <p:cNvSpPr>
            <a:spLocks noGrp="1"/>
          </p:cNvSpPr>
          <p:nvPr>
            <p:ph type="title"/>
          </p:nvPr>
        </p:nvSpPr>
        <p:spPr>
          <a:xfrm>
            <a:off x="442912" y="458800"/>
            <a:ext cx="5627688" cy="607422"/>
          </a:xfrm>
        </p:spPr>
        <p:txBody>
          <a:bodyPr/>
          <a:lstStyle/>
          <a:p>
            <a:r>
              <a:rPr lang="en-US" dirty="0"/>
              <a:t>Making Your Decisions</a:t>
            </a:r>
          </a:p>
        </p:txBody>
      </p:sp>
      <p:sp>
        <p:nvSpPr>
          <p:cNvPr id="13" name="Slide Number Placeholder 2" hidden="1">
            <a:extLst>
              <a:ext uri="{FF2B5EF4-FFF2-40B4-BE49-F238E27FC236}">
                <a16:creationId xmlns:a16="http://schemas.microsoft.com/office/drawing/2014/main" id="{47592FA1-38B2-F6D3-076B-E6EA79169C09}"/>
              </a:ext>
            </a:extLst>
          </p:cNvPr>
          <p:cNvSpPr>
            <a:spLocks noGrp="1"/>
          </p:cNvSpPr>
          <p:nvPr>
            <p:ph type="sldNum" sz="quarter" idx="4"/>
          </p:nvPr>
        </p:nvSpPr>
        <p:spPr/>
        <p:txBody>
          <a:bodyPr/>
          <a:lstStyle/>
          <a:p>
            <a:pPr>
              <a:spcAft>
                <a:spcPts val="600"/>
              </a:spcAft>
            </a:pPr>
            <a:fld id="{42268056-94AC-1E44-9376-27504D8557DE}" type="slidenum">
              <a:rPr lang="en-US" b="1" smtClean="0">
                <a:solidFill>
                  <a:srgbClr val="FF1C00"/>
                </a:solidFill>
              </a:rPr>
              <a:pPr>
                <a:spcAft>
                  <a:spcPts val="600"/>
                </a:spcAft>
              </a:pPr>
              <a:t>10</a:t>
            </a:fld>
            <a:endParaRPr lang="en-US" b="1">
              <a:solidFill>
                <a:srgbClr val="FF1C00"/>
              </a:solidFill>
            </a:endParaRPr>
          </a:p>
        </p:txBody>
      </p:sp>
      <p:sp>
        <p:nvSpPr>
          <p:cNvPr id="3" name="Subtitle 2">
            <a:extLst>
              <a:ext uri="{FF2B5EF4-FFF2-40B4-BE49-F238E27FC236}">
                <a16:creationId xmlns:a16="http://schemas.microsoft.com/office/drawing/2014/main" id="{23CA7AEE-C045-6391-AE36-C33D0195E387}"/>
              </a:ext>
            </a:extLst>
          </p:cNvPr>
          <p:cNvSpPr>
            <a:spLocks noGrp="1"/>
          </p:cNvSpPr>
          <p:nvPr>
            <p:ph type="body" sz="quarter" idx="10"/>
          </p:nvPr>
        </p:nvSpPr>
        <p:spPr>
          <a:xfrm>
            <a:off x="442912" y="1917520"/>
            <a:ext cx="5043488" cy="3805947"/>
          </a:xfrm>
        </p:spPr>
        <p:txBody>
          <a:bodyPr/>
          <a:lstStyle/>
          <a:p>
            <a:r>
              <a:rPr lang="en-US" sz="1600" dirty="0"/>
              <a:t>Each slider is a decision variable you control, here, cups of hot and cold coffee to brew per hour, plus the price markup. Later rounds add barista service rate.</a:t>
            </a:r>
          </a:p>
          <a:p>
            <a:r>
              <a:rPr lang="en-US" sz="1600" dirty="0"/>
              <a:t>Adjust the sliders to set a candidate solution, nothing changes until you act on it.</a:t>
            </a:r>
          </a:p>
          <a:p>
            <a:r>
              <a:rPr lang="en-US" sz="1600" dirty="0"/>
              <a:t>Click </a:t>
            </a:r>
            <a:r>
              <a:rPr lang="en-US" sz="1600" b="1" dirty="0"/>
              <a:t>TRY</a:t>
            </a:r>
            <a:r>
              <a:rPr lang="en-US" sz="1600" dirty="0"/>
              <a:t> </a:t>
            </a:r>
            <a:r>
              <a:rPr lang="en-US" sz="1600" b="1" dirty="0"/>
              <a:t>SOLUTION</a:t>
            </a:r>
            <a:r>
              <a:rPr lang="en-US" sz="1600" dirty="0"/>
              <a:t> to restart the simulation with your new choices and watch it play out.</a:t>
            </a:r>
          </a:p>
          <a:p>
            <a:r>
              <a:rPr lang="en-US" sz="1600" dirty="0"/>
              <a:t>If a setting needs more beans or water than the shop has, the panel reads </a:t>
            </a:r>
            <a:r>
              <a:rPr lang="en-US" sz="1600" b="1" dirty="0"/>
              <a:t>INFEASIBLE</a:t>
            </a:r>
            <a:r>
              <a:rPr lang="en-US" sz="1600" dirty="0"/>
              <a:t> and the values turn red, adjust until it's feasible (green).</a:t>
            </a:r>
          </a:p>
          <a:p>
            <a:r>
              <a:rPr lang="en-US" sz="1600" dirty="0"/>
              <a:t>When you're happy, click </a:t>
            </a:r>
            <a:r>
              <a:rPr lang="en-US" sz="1600" b="1" dirty="0"/>
              <a:t>SUBMIT</a:t>
            </a:r>
            <a:r>
              <a:rPr lang="en-US" sz="1600" dirty="0"/>
              <a:t> </a:t>
            </a:r>
            <a:r>
              <a:rPr lang="en-US" sz="1600" b="1" dirty="0"/>
              <a:t>SOLUTION</a:t>
            </a:r>
            <a:r>
              <a:rPr lang="en-US" sz="1600" dirty="0"/>
              <a:t> to lock in your decisions and score the round.</a:t>
            </a:r>
          </a:p>
        </p:txBody>
      </p:sp>
      <p:sp>
        <p:nvSpPr>
          <p:cNvPr id="7" name="TextBox 6">
            <a:extLst>
              <a:ext uri="{FF2B5EF4-FFF2-40B4-BE49-F238E27FC236}">
                <a16:creationId xmlns:a16="http://schemas.microsoft.com/office/drawing/2014/main" id="{5490166D-8E8D-0F4B-869B-FD1B748C7022}"/>
              </a:ext>
            </a:extLst>
          </p:cNvPr>
          <p:cNvSpPr txBox="1"/>
          <p:nvPr/>
        </p:nvSpPr>
        <p:spPr>
          <a:xfrm>
            <a:off x="6070600" y="1524000"/>
            <a:ext cx="5969000" cy="279400"/>
          </a:xfrm>
          <a:prstGeom prst="rect">
            <a:avLst/>
          </a:prstGeom>
          <a:noFill/>
        </p:spPr>
        <p:txBody>
          <a:bodyPr vertOverflow="overflow" vert="horz" wrap="square" rtlCol="0" anchor="ctr" anchorCtr="0">
            <a:spAutoFit/>
          </a:bodyPr>
          <a:lstStyle/>
          <a:p>
            <a:pPr algn="l"/>
            <a:r>
              <a:rPr lang="en-US" sz="1300" b="1">
                <a:solidFill>
                  <a:srgbClr val="156082"/>
                </a:solidFill>
              </a:rPr>
              <a:t>Feasible, values are green</a:t>
            </a:r>
          </a:p>
        </p:txBody>
      </p:sp>
      <p:sp>
        <p:nvSpPr>
          <p:cNvPr id="8" name="TextBox 7">
            <a:extLst>
              <a:ext uri="{FF2B5EF4-FFF2-40B4-BE49-F238E27FC236}">
                <a16:creationId xmlns:a16="http://schemas.microsoft.com/office/drawing/2014/main" id="{DDA862E9-923D-5A4C-9A1E-9256FA9B02F9}"/>
              </a:ext>
            </a:extLst>
          </p:cNvPr>
          <p:cNvSpPr txBox="1"/>
          <p:nvPr/>
        </p:nvSpPr>
        <p:spPr>
          <a:xfrm>
            <a:off x="6070600" y="4254500"/>
            <a:ext cx="5969000" cy="279400"/>
          </a:xfrm>
          <a:prstGeom prst="rect">
            <a:avLst/>
          </a:prstGeom>
          <a:noFill/>
        </p:spPr>
        <p:txBody>
          <a:bodyPr vertOverflow="overflow" vert="horz" wrap="square" rtlCol="0" anchor="ctr" anchorCtr="0">
            <a:spAutoFit/>
          </a:bodyPr>
          <a:lstStyle/>
          <a:p>
            <a:pPr algn="l"/>
            <a:r>
              <a:rPr lang="en-US" sz="1300" b="1">
                <a:solidFill>
                  <a:srgbClr val="C00000"/>
                </a:solidFill>
              </a:rPr>
              <a:t>Infeasible, values turn red</a:t>
            </a:r>
          </a:p>
        </p:txBody>
      </p:sp>
      <p:pic>
        <p:nvPicPr>
          <p:cNvPr id="9" name="Picture 8">
            <a:extLst>
              <a:ext uri="{FF2B5EF4-FFF2-40B4-BE49-F238E27FC236}">
                <a16:creationId xmlns:a16="http://schemas.microsoft.com/office/drawing/2014/main" id="{D741894A-13C0-3E74-DC3D-243F9DD69592}"/>
              </a:ext>
            </a:extLst>
          </p:cNvPr>
          <p:cNvPicPr>
            <a:picLocks noChangeAspect="1"/>
          </p:cNvPicPr>
          <p:nvPr/>
        </p:nvPicPr>
        <p:blipFill>
          <a:blip r:embed="rId3"/>
          <a:stretch>
            <a:fillRect/>
          </a:stretch>
        </p:blipFill>
        <p:spPr>
          <a:xfrm>
            <a:off x="6070600" y="1841500"/>
            <a:ext cx="5778500" cy="1528273"/>
          </a:xfrm>
          <a:prstGeom prst="rect">
            <a:avLst/>
          </a:prstGeom>
          <a:ln w="38100">
            <a:solidFill>
              <a:srgbClr val="17807A"/>
            </a:solidFill>
          </a:ln>
        </p:spPr>
      </p:pic>
      <p:pic>
        <p:nvPicPr>
          <p:cNvPr id="10" name="Picture 9">
            <a:extLst>
              <a:ext uri="{FF2B5EF4-FFF2-40B4-BE49-F238E27FC236}">
                <a16:creationId xmlns:a16="http://schemas.microsoft.com/office/drawing/2014/main" id="{EB413505-A21E-91C6-1BED-4C676F43CB71}"/>
              </a:ext>
            </a:extLst>
          </p:cNvPr>
          <p:cNvPicPr>
            <a:picLocks noChangeAspect="1"/>
          </p:cNvPicPr>
          <p:nvPr/>
        </p:nvPicPr>
        <p:blipFill>
          <a:blip r:embed="rId4"/>
          <a:stretch>
            <a:fillRect/>
          </a:stretch>
        </p:blipFill>
        <p:spPr>
          <a:xfrm>
            <a:off x="6070600" y="4572000"/>
            <a:ext cx="5778500" cy="1528273"/>
          </a:xfrm>
          <a:prstGeom prst="rect">
            <a:avLst/>
          </a:prstGeom>
          <a:ln w="38100">
            <a:solidFill>
              <a:srgbClr val="FD485A"/>
            </a:solidFill>
          </a:ln>
        </p:spPr>
      </p:pic>
      <p:sp>
        <p:nvSpPr>
          <p:cNvPr id="4" name="chip0">
            <a:extLst>
              <a:ext uri="{FF2B5EF4-FFF2-40B4-BE49-F238E27FC236}">
                <a16:creationId xmlns:a16="http://schemas.microsoft.com/office/drawing/2014/main" id="{58CA2344-01CC-2D61-EA49-536BEB0FB771}"/>
              </a:ext>
            </a:extLst>
          </p:cNvPr>
          <p:cNvSpPr/>
          <p:nvPr/>
        </p:nvSpPr>
        <p:spPr>
          <a:xfrm>
            <a:off x="10606504" y="162559"/>
            <a:ext cx="1427610" cy="394489"/>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a:t>
            </a:r>
          </a:p>
        </p:txBody>
      </p:sp>
    </p:spTree>
    <p:extLst>
      <p:ext uri="{BB962C8B-B14F-4D97-AF65-F5344CB8AC3E}">
        <p14:creationId xmlns:p14="http://schemas.microsoft.com/office/powerpoint/2010/main" val="407963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72285-F969-1440-B664-89AF72DADEE4}"/>
              </a:ext>
            </a:extLst>
          </p:cNvPr>
          <p:cNvPicPr>
            <a:picLocks noChangeAspect="1"/>
          </p:cNvPicPr>
          <p:nvPr/>
        </p:nvPicPr>
        <p:blipFill>
          <a:blip r:embed="rId2"/>
          <a:stretch>
            <a:fillRect/>
          </a:stretch>
        </p:blipFill>
        <p:spPr>
          <a:xfrm>
            <a:off x="0" y="0"/>
            <a:ext cx="12192000" cy="6438077"/>
          </a:xfrm>
          <a:prstGeom prst="rect">
            <a:avLst/>
          </a:prstGeom>
        </p:spPr>
      </p:pic>
      <p:sp>
        <p:nvSpPr>
          <p:cNvPr id="200" name="dim200"/>
          <p:cNvSpPr/>
          <p:nvPr/>
        </p:nvSpPr>
        <p:spPr>
          <a:xfrm>
            <a:off x="0" y="0"/>
            <a:ext cx="12192000" cy="1498600"/>
          </a:xfrm>
          <a:prstGeom prst="rect">
            <a:avLst/>
          </a:prstGeom>
          <a:solidFill>
            <a:srgbClr val="0B1F2A">
              <a:alpha val="62000"/>
            </a:srgbClr>
          </a:solidFill>
          <a:ln>
            <a:noFill/>
          </a:ln>
        </p:spPr>
        <p:txBody>
          <a:bodyPr/>
          <a:lstStyle/>
          <a:p>
            <a:endParaRPr lang="en-US"/>
          </a:p>
        </p:txBody>
      </p:sp>
      <p:sp>
        <p:nvSpPr>
          <p:cNvPr id="201" name="dim201"/>
          <p:cNvSpPr/>
          <p:nvPr/>
        </p:nvSpPr>
        <p:spPr>
          <a:xfrm>
            <a:off x="0" y="2311400"/>
            <a:ext cx="12192000" cy="4546600"/>
          </a:xfrm>
          <a:prstGeom prst="rect">
            <a:avLst/>
          </a:prstGeom>
          <a:solidFill>
            <a:srgbClr val="0B1F2A">
              <a:alpha val="62000"/>
            </a:srgbClr>
          </a:solidFill>
          <a:ln>
            <a:noFill/>
          </a:ln>
        </p:spPr>
        <p:txBody>
          <a:bodyPr/>
          <a:lstStyle/>
          <a:p>
            <a:endParaRPr lang="en-US"/>
          </a:p>
        </p:txBody>
      </p:sp>
      <p:sp>
        <p:nvSpPr>
          <p:cNvPr id="202" name="dim202"/>
          <p:cNvSpPr/>
          <p:nvPr/>
        </p:nvSpPr>
        <p:spPr>
          <a:xfrm>
            <a:off x="0" y="1498600"/>
            <a:ext cx="8191500" cy="812800"/>
          </a:xfrm>
          <a:prstGeom prst="rect">
            <a:avLst/>
          </a:prstGeom>
          <a:solidFill>
            <a:srgbClr val="0B1F2A">
              <a:alpha val="62000"/>
            </a:srgbClr>
          </a:solidFill>
          <a:ln>
            <a:noFill/>
          </a:ln>
        </p:spPr>
        <p:txBody>
          <a:bodyPr/>
          <a:lstStyle/>
          <a:p>
            <a:endParaRPr lang="en-US"/>
          </a:p>
        </p:txBody>
      </p:sp>
      <p:sp>
        <p:nvSpPr>
          <p:cNvPr id="203" name="dim203"/>
          <p:cNvSpPr/>
          <p:nvPr/>
        </p:nvSpPr>
        <p:spPr>
          <a:xfrm>
            <a:off x="12103100" y="1498600"/>
            <a:ext cx="88900" cy="812800"/>
          </a:xfrm>
          <a:prstGeom prst="rect">
            <a:avLst/>
          </a:prstGeom>
          <a:solidFill>
            <a:srgbClr val="0B1F2A">
              <a:alpha val="62000"/>
            </a:srgbClr>
          </a:solidFill>
          <a:ln>
            <a:noFill/>
          </a:ln>
        </p:spPr>
        <p:txBody>
          <a:bodyPr/>
          <a:lstStyle/>
          <a:p>
            <a:endParaRPr lang="en-US"/>
          </a:p>
        </p:txBody>
      </p:sp>
      <p:sp>
        <p:nvSpPr>
          <p:cNvPr id="204" name="spotlightBorder"/>
          <p:cNvSpPr/>
          <p:nvPr/>
        </p:nvSpPr>
        <p:spPr>
          <a:xfrm>
            <a:off x="8191500" y="1498600"/>
            <a:ext cx="3911600" cy="812800"/>
          </a:xfrm>
          <a:prstGeom prst="rect">
            <a:avLst/>
          </a:prstGeom>
          <a:noFill/>
          <a:ln w="38100">
            <a:solidFill>
              <a:srgbClr val="E97132"/>
            </a:solidFill>
          </a:ln>
        </p:spPr>
        <p:txBody>
          <a:bodyPr/>
          <a:lstStyle/>
          <a:p>
            <a:endParaRPr lang="en-US"/>
          </a:p>
        </p:txBody>
      </p:sp>
      <p:sp>
        <p:nvSpPr>
          <p:cNvPr id="205" name="calloutBox"/>
          <p:cNvSpPr/>
          <p:nvPr/>
        </p:nvSpPr>
        <p:spPr>
          <a:xfrm>
            <a:off x="3289300" y="736600"/>
            <a:ext cx="4572000" cy="1524000"/>
          </a:xfrm>
          <a:prstGeom prst="roundRect">
            <a:avLst>
              <a:gd name="adj" fmla="val 8000"/>
            </a:avLst>
          </a:prstGeom>
          <a:solidFill>
            <a:srgbClr val="FFFFFF"/>
          </a:solidFill>
          <a:ln w="19050">
            <a:solidFill>
              <a:srgbClr val="E97132"/>
            </a:solidFill>
          </a:ln>
        </p:spPr>
        <p:txBody>
          <a:bodyPr wrap="square" lIns="137160" tIns="91440" rIns="137160" bIns="91440" anchor="ctr"/>
          <a:lstStyle/>
          <a:p>
            <a:pPr>
              <a:buNone/>
            </a:pPr>
            <a:r>
              <a:rPr lang="en-US" sz="1600" b="1">
                <a:solidFill>
                  <a:srgbClr val="E97132"/>
                </a:solidFill>
              </a:rPr>
              <a:t>Your live dashboard</a:t>
            </a:r>
          </a:p>
          <a:p>
            <a:pPr>
              <a:buNone/>
            </a:pPr>
            <a:r>
              <a:rPr lang="en-US" sz="1300">
                <a:solidFill>
                  <a:srgbClr val="1A1A1A"/>
                </a:solidFill>
              </a:rPr>
              <a:t>Track total profit, your estimated 5-day profit, customer satisfaction, and customers per hour as the simulation runs, your scoreboard for how the shop is doing.</a:t>
            </a:r>
          </a:p>
        </p:txBody>
      </p:sp>
    </p:spTree>
    <p:extLst>
      <p:ext uri="{BB962C8B-B14F-4D97-AF65-F5344CB8AC3E}">
        <p14:creationId xmlns:p14="http://schemas.microsoft.com/office/powerpoint/2010/main" val="296142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72285-F969-1440-B664-89AF72DADEE4}"/>
              </a:ext>
            </a:extLst>
          </p:cNvPr>
          <p:cNvPicPr>
            <a:picLocks noChangeAspect="1"/>
          </p:cNvPicPr>
          <p:nvPr/>
        </p:nvPicPr>
        <p:blipFill>
          <a:blip r:embed="rId3"/>
          <a:stretch>
            <a:fillRect/>
          </a:stretch>
        </p:blipFill>
        <p:spPr>
          <a:xfrm>
            <a:off x="0" y="0"/>
            <a:ext cx="12192000" cy="6438077"/>
          </a:xfrm>
          <a:prstGeom prst="rect">
            <a:avLst/>
          </a:prstGeom>
        </p:spPr>
      </p:pic>
      <p:sp>
        <p:nvSpPr>
          <p:cNvPr id="200" name="dim200"/>
          <p:cNvSpPr/>
          <p:nvPr/>
        </p:nvSpPr>
        <p:spPr>
          <a:xfrm>
            <a:off x="0" y="0"/>
            <a:ext cx="12192000" cy="2387600"/>
          </a:xfrm>
          <a:prstGeom prst="rect">
            <a:avLst/>
          </a:prstGeom>
          <a:solidFill>
            <a:srgbClr val="0B1F2A">
              <a:alpha val="62000"/>
            </a:srgbClr>
          </a:solidFill>
          <a:ln>
            <a:noFill/>
          </a:ln>
        </p:spPr>
        <p:txBody>
          <a:bodyPr/>
          <a:lstStyle/>
          <a:p>
            <a:endParaRPr lang="en-US"/>
          </a:p>
        </p:txBody>
      </p:sp>
      <p:sp>
        <p:nvSpPr>
          <p:cNvPr id="201" name="dim201"/>
          <p:cNvSpPr/>
          <p:nvPr/>
        </p:nvSpPr>
        <p:spPr>
          <a:xfrm>
            <a:off x="0" y="4102100"/>
            <a:ext cx="12192000" cy="2755900"/>
          </a:xfrm>
          <a:prstGeom prst="rect">
            <a:avLst/>
          </a:prstGeom>
          <a:solidFill>
            <a:srgbClr val="0B1F2A">
              <a:alpha val="62000"/>
            </a:srgbClr>
          </a:solidFill>
          <a:ln>
            <a:noFill/>
          </a:ln>
        </p:spPr>
        <p:txBody>
          <a:bodyPr/>
          <a:lstStyle/>
          <a:p>
            <a:endParaRPr lang="en-US"/>
          </a:p>
        </p:txBody>
      </p:sp>
      <p:sp>
        <p:nvSpPr>
          <p:cNvPr id="202" name="dim202"/>
          <p:cNvSpPr/>
          <p:nvPr/>
        </p:nvSpPr>
        <p:spPr>
          <a:xfrm>
            <a:off x="0" y="2387600"/>
            <a:ext cx="8191500" cy="1714500"/>
          </a:xfrm>
          <a:prstGeom prst="rect">
            <a:avLst/>
          </a:prstGeom>
          <a:solidFill>
            <a:srgbClr val="0B1F2A">
              <a:alpha val="62000"/>
            </a:srgbClr>
          </a:solidFill>
          <a:ln>
            <a:noFill/>
          </a:ln>
        </p:spPr>
        <p:txBody>
          <a:bodyPr/>
          <a:lstStyle/>
          <a:p>
            <a:endParaRPr lang="en-US"/>
          </a:p>
        </p:txBody>
      </p:sp>
      <p:sp>
        <p:nvSpPr>
          <p:cNvPr id="203" name="dim203"/>
          <p:cNvSpPr/>
          <p:nvPr/>
        </p:nvSpPr>
        <p:spPr>
          <a:xfrm>
            <a:off x="12103100" y="2387600"/>
            <a:ext cx="88900" cy="1714500"/>
          </a:xfrm>
          <a:prstGeom prst="rect">
            <a:avLst/>
          </a:prstGeom>
          <a:solidFill>
            <a:srgbClr val="0B1F2A">
              <a:alpha val="62000"/>
            </a:srgbClr>
          </a:solidFill>
          <a:ln>
            <a:noFill/>
          </a:ln>
        </p:spPr>
        <p:txBody>
          <a:bodyPr/>
          <a:lstStyle/>
          <a:p>
            <a:endParaRPr lang="en-US"/>
          </a:p>
        </p:txBody>
      </p:sp>
      <p:sp>
        <p:nvSpPr>
          <p:cNvPr id="204" name="spotlightBorder"/>
          <p:cNvSpPr/>
          <p:nvPr/>
        </p:nvSpPr>
        <p:spPr>
          <a:xfrm>
            <a:off x="8191500" y="2387600"/>
            <a:ext cx="3911600" cy="1714500"/>
          </a:xfrm>
          <a:prstGeom prst="rect">
            <a:avLst/>
          </a:prstGeom>
          <a:noFill/>
          <a:ln w="38100">
            <a:solidFill>
              <a:srgbClr val="E97132"/>
            </a:solidFill>
          </a:ln>
        </p:spPr>
        <p:txBody>
          <a:bodyPr/>
          <a:lstStyle/>
          <a:p>
            <a:endParaRPr lang="en-US"/>
          </a:p>
        </p:txBody>
      </p:sp>
      <p:sp>
        <p:nvSpPr>
          <p:cNvPr id="205" name="calloutBox"/>
          <p:cNvSpPr/>
          <p:nvPr/>
        </p:nvSpPr>
        <p:spPr>
          <a:xfrm>
            <a:off x="3153893" y="3714482"/>
            <a:ext cx="4572000" cy="1651000"/>
          </a:xfrm>
          <a:prstGeom prst="roundRect">
            <a:avLst>
              <a:gd name="adj" fmla="val 8000"/>
            </a:avLst>
          </a:prstGeom>
          <a:solidFill>
            <a:srgbClr val="FFFFFF"/>
          </a:solidFill>
          <a:ln w="19050">
            <a:solidFill>
              <a:srgbClr val="E97132"/>
            </a:solidFill>
          </a:ln>
        </p:spPr>
        <p:txBody>
          <a:bodyPr wrap="square" lIns="137160" tIns="91440" rIns="137160" bIns="91440" anchor="ctr"/>
          <a:lstStyle/>
          <a:p>
            <a:pPr>
              <a:buNone/>
            </a:pPr>
            <a:r>
              <a:rPr lang="en-US" sz="1600" b="1">
                <a:solidFill>
                  <a:srgbClr val="E97132"/>
                </a:solidFill>
              </a:rPr>
              <a:t>The two monitors</a:t>
            </a:r>
          </a:p>
          <a:p>
            <a:pPr>
              <a:buNone/>
            </a:pPr>
            <a:r>
              <a:rPr lang="en-US" sz="1300">
                <a:solidFill>
                  <a:srgbClr val="1A1A1A"/>
                </a:solidFill>
              </a:rPr>
              <a:t>The Constraint Monitor shows whether your plan fits the beans and water on hand; the Profit Monitor shows how profit changes with your decisions, and where it peaks.</a:t>
            </a:r>
          </a:p>
        </p:txBody>
      </p:sp>
    </p:spTree>
    <p:extLst>
      <p:ext uri="{BB962C8B-B14F-4D97-AF65-F5344CB8AC3E}">
        <p14:creationId xmlns:p14="http://schemas.microsoft.com/office/powerpoint/2010/main" val="317520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E5E5-3566-2253-AD9E-85FF4CEBB704}"/>
              </a:ext>
            </a:extLst>
          </p:cNvPr>
          <p:cNvSpPr>
            <a:spLocks noGrp="1"/>
          </p:cNvSpPr>
          <p:nvPr>
            <p:ph type="title"/>
          </p:nvPr>
        </p:nvSpPr>
        <p:spPr/>
        <p:txBody>
          <a:bodyPr/>
          <a:lstStyle/>
          <a:p>
            <a:r>
              <a:rPr lang="en-US" dirty="0"/>
              <a:t>Reading the Monitors</a:t>
            </a:r>
          </a:p>
        </p:txBody>
      </p:sp>
      <p:sp>
        <p:nvSpPr>
          <p:cNvPr id="3" name="Slide Number Placeholder 2">
            <a:extLst>
              <a:ext uri="{FF2B5EF4-FFF2-40B4-BE49-F238E27FC236}">
                <a16:creationId xmlns:a16="http://schemas.microsoft.com/office/drawing/2014/main" id="{474C9A57-1E08-A516-C696-7F1E08EB6926}"/>
              </a:ext>
            </a:extLst>
          </p:cNvPr>
          <p:cNvSpPr>
            <a:spLocks noGrp="1"/>
          </p:cNvSpPr>
          <p:nvPr>
            <p:ph type="sldNum" sz="quarter" idx="4"/>
          </p:nvPr>
        </p:nvSpPr>
        <p:spPr/>
        <p:txBody>
          <a:bodyPr/>
          <a:lstStyle/>
          <a:p>
            <a:fld id="{42268056-94AC-1E44-9376-27504D8557DE}" type="slidenum">
              <a:rPr lang="en-US" smtClean="0"/>
              <a:pPr/>
              <a:t>13</a:t>
            </a:fld>
            <a:endParaRPr lang="en-US"/>
          </a:p>
        </p:txBody>
      </p:sp>
      <p:sp>
        <p:nvSpPr>
          <p:cNvPr id="8" name="Text Placeholder 7">
            <a:extLst>
              <a:ext uri="{FF2B5EF4-FFF2-40B4-BE49-F238E27FC236}">
                <a16:creationId xmlns:a16="http://schemas.microsoft.com/office/drawing/2014/main" id="{E48FE0CF-F0CD-6037-E99B-B5BE20E365E0}"/>
              </a:ext>
            </a:extLst>
          </p:cNvPr>
          <p:cNvSpPr>
            <a:spLocks noGrp="1"/>
          </p:cNvSpPr>
          <p:nvPr>
            <p:ph type="body" sz="quarter" idx="11"/>
          </p:nvPr>
        </p:nvSpPr>
        <p:spPr>
          <a:xfrm>
            <a:off x="442912" y="1449176"/>
            <a:ext cx="7315200" cy="233873"/>
          </a:xfrm>
        </p:spPr>
        <p:txBody>
          <a:bodyPr>
            <a:normAutofit/>
          </a:bodyPr>
          <a:lstStyle/>
          <a:p>
            <a:r>
              <a:rPr lang="en-US" sz="1500" dirty="0">
                <a:solidFill>
                  <a:schemeClr val="tx1">
                    <a:lumMod val="65000"/>
                    <a:lumOff val="35000"/>
                  </a:schemeClr>
                </a:solidFill>
              </a:rPr>
              <a:t>Two dashboards turn the running simulation into decisions you can reason about.</a:t>
            </a:r>
          </a:p>
          <a:p>
            <a:endParaRPr lang="en-US" dirty="0"/>
          </a:p>
        </p:txBody>
      </p:sp>
      <p:sp>
        <p:nvSpPr>
          <p:cNvPr id="60" name="cap60"/>
          <p:cNvSpPr txBox="1"/>
          <p:nvPr/>
        </p:nvSpPr>
        <p:spPr>
          <a:xfrm>
            <a:off x="444499" y="4685990"/>
            <a:ext cx="5230000" cy="1227024"/>
          </a:xfrm>
          <a:prstGeom prst="rect">
            <a:avLst/>
          </a:prstGeom>
        </p:spPr>
        <p:txBody>
          <a:bodyPr wrap="square" rtlCol="0">
            <a:normAutofit/>
          </a:bodyPr>
          <a:lstStyle/>
          <a:p>
            <a:pPr>
              <a:buNone/>
            </a:pPr>
            <a:r>
              <a:rPr lang="en-US" sz="1500" b="1" dirty="0">
                <a:solidFill>
                  <a:schemeClr val="accent1"/>
                </a:solidFill>
              </a:rPr>
              <a:t>Constraint Monitor</a:t>
            </a:r>
          </a:p>
          <a:p>
            <a:pPr marL="285750" indent="-285750">
              <a:buClr>
                <a:srgbClr val="FF0000"/>
              </a:buClr>
              <a:buFont typeface="Courier New" panose="02070309020205020404" pitchFamily="49" charset="0"/>
              <a:buChar char="o"/>
            </a:pPr>
            <a:r>
              <a:rPr lang="en-US" sz="1400" dirty="0">
                <a:latin typeface="Aptos Light" panose="020B0004020202020204" pitchFamily="34" charset="0"/>
              </a:rPr>
              <a:t>Shows whether a decision fits the shop's beans &amp; water.</a:t>
            </a:r>
          </a:p>
          <a:p>
            <a:pPr marL="285750" indent="-285750">
              <a:buClr>
                <a:srgbClr val="FF0000"/>
              </a:buClr>
              <a:buFont typeface="Courier New" panose="02070309020205020404" pitchFamily="49" charset="0"/>
              <a:buChar char="o"/>
            </a:pPr>
            <a:r>
              <a:rPr lang="en-US" sz="1400" dirty="0">
                <a:latin typeface="Aptos Light" panose="020B0004020202020204" pitchFamily="34" charset="0"/>
              </a:rPr>
              <a:t>Shaded area = the feasible region; markers outside it turn the sliders red.</a:t>
            </a:r>
          </a:p>
          <a:p>
            <a:pPr marL="285750" indent="-285750">
              <a:buClr>
                <a:srgbClr val="FF0000"/>
              </a:buClr>
              <a:buFont typeface="Courier New" panose="02070309020205020404" pitchFamily="49" charset="0"/>
              <a:buChar char="o"/>
            </a:pPr>
            <a:r>
              <a:rPr lang="en-US" sz="1400" dirty="0">
                <a:latin typeface="Aptos Light" panose="020B0004020202020204" pitchFamily="34" charset="0"/>
              </a:rPr>
              <a:t>Answers: is this decision allowed?</a:t>
            </a:r>
          </a:p>
        </p:txBody>
      </p:sp>
      <p:sp>
        <p:nvSpPr>
          <p:cNvPr id="61" name="cap61"/>
          <p:cNvSpPr txBox="1"/>
          <p:nvPr/>
        </p:nvSpPr>
        <p:spPr>
          <a:xfrm>
            <a:off x="6342816" y="4658769"/>
            <a:ext cx="5230000" cy="1227024"/>
          </a:xfrm>
          <a:prstGeom prst="rect">
            <a:avLst/>
          </a:prstGeom>
        </p:spPr>
        <p:txBody>
          <a:bodyPr wrap="square" rtlCol="0">
            <a:normAutofit/>
          </a:bodyPr>
          <a:lstStyle/>
          <a:p>
            <a:pPr>
              <a:buNone/>
            </a:pPr>
            <a:r>
              <a:rPr lang="en-US" sz="1500" b="1" dirty="0">
                <a:solidFill>
                  <a:schemeClr val="accent2"/>
                </a:solidFill>
              </a:rPr>
              <a:t>Profit Monitor</a:t>
            </a:r>
          </a:p>
          <a:p>
            <a:pPr marL="285750" indent="-285750">
              <a:buClr>
                <a:srgbClr val="FF0000"/>
              </a:buClr>
              <a:buFont typeface="Courier New" panose="02070309020205020404" pitchFamily="49" charset="0"/>
              <a:buChar char="o"/>
            </a:pPr>
            <a:r>
              <a:rPr lang="en-US" sz="1400" dirty="0">
                <a:latin typeface="Aptos Light" panose="020B0004020202020204" pitchFamily="34" charset="0"/>
              </a:rPr>
              <a:t>Plots profit against a decision (hot, cold, or price).</a:t>
            </a:r>
          </a:p>
          <a:p>
            <a:pPr marL="285750" indent="-285750">
              <a:buClr>
                <a:srgbClr val="FF0000"/>
              </a:buClr>
              <a:buFont typeface="Courier New" panose="02070309020205020404" pitchFamily="49" charset="0"/>
              <a:buChar char="o"/>
            </a:pPr>
            <a:r>
              <a:rPr lang="en-US" sz="1400" dirty="0">
                <a:latin typeface="Aptos Light" panose="020B0004020202020204" pitchFamily="34" charset="0"/>
              </a:rPr>
              <a:t>The curve rises to a peak, then falls, brewing more isn't always better.</a:t>
            </a:r>
          </a:p>
          <a:p>
            <a:pPr marL="285750" indent="-285750">
              <a:buClr>
                <a:srgbClr val="FF0000"/>
              </a:buClr>
              <a:buFont typeface="Courier New" panose="02070309020205020404" pitchFamily="49" charset="0"/>
              <a:buChar char="o"/>
            </a:pPr>
            <a:r>
              <a:rPr lang="en-US" sz="1400" dirty="0">
                <a:latin typeface="Aptos Light" panose="020B0004020202020204" pitchFamily="34" charset="0"/>
              </a:rPr>
              <a:t>Answers: is this decision good?</a:t>
            </a:r>
          </a:p>
        </p:txBody>
      </p:sp>
      <p:pic>
        <p:nvPicPr>
          <p:cNvPr id="6" name="Picture 5">
            <a:extLst>
              <a:ext uri="{FF2B5EF4-FFF2-40B4-BE49-F238E27FC236}">
                <a16:creationId xmlns:a16="http://schemas.microsoft.com/office/drawing/2014/main" id="{2A447C4F-C4AC-B321-EE53-1D4ACD5FB633}"/>
              </a:ext>
            </a:extLst>
          </p:cNvPr>
          <p:cNvPicPr>
            <a:picLocks noChangeAspect="1"/>
          </p:cNvPicPr>
          <p:nvPr/>
        </p:nvPicPr>
        <p:blipFill>
          <a:blip r:embed="rId2"/>
          <a:srcRect t="8886"/>
          <a:stretch>
            <a:fillRect/>
          </a:stretch>
        </p:blipFill>
        <p:spPr>
          <a:xfrm>
            <a:off x="1121721" y="1890817"/>
            <a:ext cx="3875557" cy="2481168"/>
          </a:xfrm>
          <a:prstGeom prst="rect">
            <a:avLst/>
          </a:prstGeom>
          <a:ln w="38100">
            <a:solidFill>
              <a:srgbClr val="17807A"/>
            </a:solidFill>
          </a:ln>
        </p:spPr>
      </p:pic>
      <p:pic>
        <p:nvPicPr>
          <p:cNvPr id="7" name="Picture 6">
            <a:extLst>
              <a:ext uri="{FF2B5EF4-FFF2-40B4-BE49-F238E27FC236}">
                <a16:creationId xmlns:a16="http://schemas.microsoft.com/office/drawing/2014/main" id="{55A89A37-F404-44D8-FD8E-6D7F6FC5CCEB}"/>
              </a:ext>
            </a:extLst>
          </p:cNvPr>
          <p:cNvPicPr>
            <a:picLocks noChangeAspect="1"/>
          </p:cNvPicPr>
          <p:nvPr/>
        </p:nvPicPr>
        <p:blipFill>
          <a:blip r:embed="rId3"/>
          <a:srcRect t="8880"/>
          <a:stretch>
            <a:fillRect/>
          </a:stretch>
        </p:blipFill>
        <p:spPr>
          <a:xfrm>
            <a:off x="6995208" y="1889067"/>
            <a:ext cx="3901632" cy="2498018"/>
          </a:xfrm>
          <a:prstGeom prst="rect">
            <a:avLst/>
          </a:prstGeom>
          <a:ln w="38100">
            <a:solidFill>
              <a:srgbClr val="17807A"/>
            </a:solidFill>
          </a:ln>
        </p:spPr>
      </p:pic>
      <p:sp>
        <p:nvSpPr>
          <p:cNvPr id="5" name="chip0">
            <a:extLst>
              <a:ext uri="{FF2B5EF4-FFF2-40B4-BE49-F238E27FC236}">
                <a16:creationId xmlns:a16="http://schemas.microsoft.com/office/drawing/2014/main" id="{C85B57DC-3C16-C3C2-8D80-91FB62D38723}"/>
              </a:ext>
            </a:extLst>
          </p:cNvPr>
          <p:cNvSpPr/>
          <p:nvPr/>
        </p:nvSpPr>
        <p:spPr>
          <a:xfrm>
            <a:off x="10606504" y="162559"/>
            <a:ext cx="1427610" cy="394489"/>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a:t>
            </a:r>
          </a:p>
        </p:txBody>
      </p:sp>
    </p:spTree>
    <p:extLst>
      <p:ext uri="{BB962C8B-B14F-4D97-AF65-F5344CB8AC3E}">
        <p14:creationId xmlns:p14="http://schemas.microsoft.com/office/powerpoint/2010/main" val="286930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72285-F969-1440-B664-89AF72DADEE4}"/>
              </a:ext>
            </a:extLst>
          </p:cNvPr>
          <p:cNvPicPr>
            <a:picLocks noChangeAspect="1"/>
          </p:cNvPicPr>
          <p:nvPr/>
        </p:nvPicPr>
        <p:blipFill>
          <a:blip r:embed="rId3"/>
          <a:stretch>
            <a:fillRect/>
          </a:stretch>
        </p:blipFill>
        <p:spPr>
          <a:xfrm>
            <a:off x="0" y="0"/>
            <a:ext cx="12192000" cy="6438077"/>
          </a:xfrm>
          <a:prstGeom prst="rect">
            <a:avLst/>
          </a:prstGeom>
        </p:spPr>
      </p:pic>
      <p:sp>
        <p:nvSpPr>
          <p:cNvPr id="200" name="dim200"/>
          <p:cNvSpPr/>
          <p:nvPr/>
        </p:nvSpPr>
        <p:spPr>
          <a:xfrm>
            <a:off x="0" y="0"/>
            <a:ext cx="12192000" cy="257556"/>
          </a:xfrm>
          <a:prstGeom prst="rect">
            <a:avLst/>
          </a:prstGeom>
          <a:solidFill>
            <a:srgbClr val="0B1F2A">
              <a:alpha val="62000"/>
            </a:srgbClr>
          </a:solidFill>
          <a:ln>
            <a:noFill/>
          </a:ln>
        </p:spPr>
        <p:txBody>
          <a:bodyPr/>
          <a:lstStyle/>
          <a:p>
            <a:endParaRPr lang="en-US"/>
          </a:p>
        </p:txBody>
      </p:sp>
      <p:sp>
        <p:nvSpPr>
          <p:cNvPr id="201" name="dim201"/>
          <p:cNvSpPr/>
          <p:nvPr/>
        </p:nvSpPr>
        <p:spPr>
          <a:xfrm>
            <a:off x="0" y="1397000"/>
            <a:ext cx="12192000" cy="5461000"/>
          </a:xfrm>
          <a:prstGeom prst="rect">
            <a:avLst/>
          </a:prstGeom>
          <a:solidFill>
            <a:srgbClr val="0B1F2A">
              <a:alpha val="62000"/>
            </a:srgbClr>
          </a:solidFill>
          <a:ln>
            <a:noFill/>
          </a:ln>
        </p:spPr>
        <p:txBody>
          <a:bodyPr/>
          <a:lstStyle/>
          <a:p>
            <a:endParaRPr lang="en-US"/>
          </a:p>
        </p:txBody>
      </p:sp>
      <p:sp>
        <p:nvSpPr>
          <p:cNvPr id="202" name="dim202"/>
          <p:cNvSpPr/>
          <p:nvPr/>
        </p:nvSpPr>
        <p:spPr>
          <a:xfrm>
            <a:off x="0" y="257556"/>
            <a:ext cx="8860663" cy="1139444"/>
          </a:xfrm>
          <a:prstGeom prst="rect">
            <a:avLst/>
          </a:prstGeom>
          <a:solidFill>
            <a:srgbClr val="0B1F2A">
              <a:alpha val="62000"/>
            </a:srgbClr>
          </a:solidFill>
          <a:ln>
            <a:noFill/>
          </a:ln>
        </p:spPr>
        <p:txBody>
          <a:bodyPr/>
          <a:lstStyle/>
          <a:p>
            <a:endParaRPr lang="en-US"/>
          </a:p>
        </p:txBody>
      </p:sp>
      <p:sp>
        <p:nvSpPr>
          <p:cNvPr id="203" name="dim203"/>
          <p:cNvSpPr/>
          <p:nvPr/>
        </p:nvSpPr>
        <p:spPr>
          <a:xfrm>
            <a:off x="12001500" y="257556"/>
            <a:ext cx="190500" cy="1139444"/>
          </a:xfrm>
          <a:prstGeom prst="rect">
            <a:avLst/>
          </a:prstGeom>
          <a:solidFill>
            <a:srgbClr val="0B1F2A">
              <a:alpha val="62000"/>
            </a:srgbClr>
          </a:solidFill>
          <a:ln>
            <a:noFill/>
          </a:ln>
        </p:spPr>
        <p:txBody>
          <a:bodyPr/>
          <a:lstStyle/>
          <a:p>
            <a:endParaRPr lang="en-US"/>
          </a:p>
        </p:txBody>
      </p:sp>
      <p:sp>
        <p:nvSpPr>
          <p:cNvPr id="204" name="spotlightBorder"/>
          <p:cNvSpPr/>
          <p:nvPr/>
        </p:nvSpPr>
        <p:spPr>
          <a:xfrm>
            <a:off x="8860664" y="257577"/>
            <a:ext cx="3140835" cy="1139423"/>
          </a:xfrm>
          <a:prstGeom prst="rect">
            <a:avLst/>
          </a:prstGeom>
          <a:noFill/>
          <a:ln w="41275">
            <a:solidFill>
              <a:srgbClr val="E97132"/>
            </a:solidFill>
          </a:ln>
        </p:spPr>
        <p:txBody>
          <a:bodyPr/>
          <a:lstStyle/>
          <a:p>
            <a:endParaRPr lang="en-US"/>
          </a:p>
        </p:txBody>
      </p:sp>
      <p:sp>
        <p:nvSpPr>
          <p:cNvPr id="205" name="calloutBox"/>
          <p:cNvSpPr/>
          <p:nvPr/>
        </p:nvSpPr>
        <p:spPr>
          <a:xfrm>
            <a:off x="3707684" y="731949"/>
            <a:ext cx="4572000" cy="1524000"/>
          </a:xfrm>
          <a:prstGeom prst="roundRect">
            <a:avLst>
              <a:gd name="adj" fmla="val 8000"/>
            </a:avLst>
          </a:prstGeom>
          <a:solidFill>
            <a:srgbClr val="FFFFFF"/>
          </a:solidFill>
          <a:ln w="19050">
            <a:solidFill>
              <a:srgbClr val="E97132"/>
            </a:solidFill>
          </a:ln>
        </p:spPr>
        <p:txBody>
          <a:bodyPr wrap="square" lIns="137160" tIns="91440" rIns="137160" bIns="91440" anchor="ctr"/>
          <a:lstStyle/>
          <a:p>
            <a:pPr>
              <a:buNone/>
            </a:pPr>
            <a:r>
              <a:rPr lang="en-US" sz="1600" b="1">
                <a:solidFill>
                  <a:srgbClr val="E97132"/>
                </a:solidFill>
              </a:rPr>
              <a:t>The bulletin board</a:t>
            </a:r>
          </a:p>
          <a:p>
            <a:pPr>
              <a:buNone/>
            </a:pPr>
            <a:r>
              <a:rPr lang="en-US" sz="1300">
                <a:solidFill>
                  <a:srgbClr val="1A1A1A"/>
                </a:solidFill>
              </a:rPr>
              <a:t>Sound, help, the newsfeed, tips, and the round marker live here. At the start of each round, the newsfeed pops up to explain what’s new.</a:t>
            </a:r>
          </a:p>
        </p:txBody>
      </p:sp>
    </p:spTree>
    <p:extLst>
      <p:ext uri="{BB962C8B-B14F-4D97-AF65-F5344CB8AC3E}">
        <p14:creationId xmlns:p14="http://schemas.microsoft.com/office/powerpoint/2010/main" val="59922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327BF-73DF-E920-90CE-CBEBC60A8E87}"/>
            </a:ext>
          </a:extLst>
        </p:cNvPr>
        <p:cNvGrpSpPr/>
        <p:nvPr/>
      </p:nvGrpSpPr>
      <p:grpSpPr>
        <a:xfrm>
          <a:off x="0" y="0"/>
          <a:ext cx="0" cy="0"/>
          <a:chOff x="0" y="0"/>
          <a:chExt cx="0" cy="0"/>
        </a:xfrm>
      </p:grpSpPr>
      <p:sp>
        <p:nvSpPr>
          <p:cNvPr id="3" name="BodyText">
            <a:extLst>
              <a:ext uri="{FF2B5EF4-FFF2-40B4-BE49-F238E27FC236}">
                <a16:creationId xmlns:a16="http://schemas.microsoft.com/office/drawing/2014/main" id="{FBCBE671-8DB7-404D-AA91-24767F3C3F82}"/>
              </a:ext>
            </a:extLst>
          </p:cNvPr>
          <p:cNvSpPr txBox="1"/>
          <p:nvPr/>
        </p:nvSpPr>
        <p:spPr>
          <a:xfrm>
            <a:off x="444499" y="1707171"/>
            <a:ext cx="5397501" cy="3810000"/>
          </a:xfrm>
          <a:prstGeom prst="rect">
            <a:avLst/>
          </a:prstGeom>
          <a:noFill/>
        </p:spPr>
        <p:txBody>
          <a:bodyPr vertOverflow="overflow" vert="horz" wrap="square" rtlCol="0" anchor="t">
            <a:noAutofit/>
          </a:bodyPr>
          <a:lstStyle/>
          <a:p>
            <a:r>
              <a:rPr lang="en-US" sz="1600" dirty="0">
                <a:latin typeface="Aptos Light" panose="020B0004020202020204" pitchFamily="34" charset="0"/>
              </a:rPr>
              <a:t>Treat each round as an experiment: try several scenarios before you submit, and give each one time to play out.</a:t>
            </a:r>
          </a:p>
          <a:p>
            <a:endParaRPr lang="en-US" sz="1600" dirty="0">
              <a:latin typeface="Aptos Light" panose="020B0004020202020204" pitchFamily="34" charset="0"/>
            </a:endParaRPr>
          </a:p>
          <a:p>
            <a:pPr marL="285750" indent="-285750">
              <a:buClr>
                <a:srgbClr val="FF0000"/>
              </a:buClr>
              <a:buFont typeface="Courier New" panose="02070309020205020404" pitchFamily="49" charset="0"/>
              <a:buChar char="o"/>
            </a:pPr>
            <a:r>
              <a:rPr lang="en-US" sz="1600" b="1" dirty="0">
                <a:latin typeface="Aptos Light" panose="020B0004020202020204" pitchFamily="34" charset="0"/>
              </a:rPr>
              <a:t>Try, run, repeat</a:t>
            </a:r>
            <a:r>
              <a:rPr lang="en-US" sz="1600" dirty="0">
                <a:latin typeface="Aptos Light" panose="020B0004020202020204" pitchFamily="34" charset="0"/>
              </a:rPr>
              <a:t>. Move the sliders, click Try Solution, and let each run play for at least 12 hours of sim time so its dot appears on the Profit Monitor.</a:t>
            </a:r>
          </a:p>
          <a:p>
            <a:pPr marL="285750" indent="-285750">
              <a:buClr>
                <a:srgbClr val="FF0000"/>
              </a:buClr>
              <a:buFont typeface="Courier New" panose="02070309020205020404" pitchFamily="49" charset="0"/>
              <a:buChar char="o"/>
            </a:pPr>
            <a:r>
              <a:rPr lang="en-US" sz="1600" b="1" dirty="0">
                <a:latin typeface="Aptos Light" panose="020B0004020202020204" pitchFamily="34" charset="0"/>
              </a:rPr>
              <a:t>Give it time to settle. </a:t>
            </a:r>
            <a:r>
              <a:rPr lang="en-US" sz="1600" dirty="0">
                <a:latin typeface="Aptos Light" panose="020B0004020202020204" pitchFamily="34" charset="0"/>
              </a:rPr>
              <a:t>It starts empty and early numbers swing wildly; only once the shop reaches steady state do the metrics reflect your decision.</a:t>
            </a:r>
          </a:p>
          <a:p>
            <a:pPr marL="285750" indent="-285750">
              <a:buClr>
                <a:srgbClr val="FF0000"/>
              </a:buClr>
              <a:buFont typeface="Courier New" panose="02070309020205020404" pitchFamily="49" charset="0"/>
              <a:buChar char="o"/>
            </a:pPr>
            <a:r>
              <a:rPr lang="en-US" sz="1600" b="1" dirty="0">
                <a:latin typeface="Aptos Light" panose="020B0004020202020204" pitchFamily="34" charset="0"/>
              </a:rPr>
              <a:t>Enlarge the Profit Monitor. </a:t>
            </a:r>
            <a:r>
              <a:rPr lang="en-US" sz="1600" dirty="0">
                <a:latin typeface="Aptos Light" panose="020B0004020202020204" pitchFamily="34" charset="0"/>
              </a:rPr>
              <a:t>As rounds get more complex, click the magnifier to expand it and read the curve clearly (shown right).</a:t>
            </a:r>
          </a:p>
          <a:p>
            <a:pPr marL="285750" indent="-285750">
              <a:buClr>
                <a:srgbClr val="FF0000"/>
              </a:buClr>
              <a:buFont typeface="Courier New" panose="02070309020205020404" pitchFamily="49" charset="0"/>
              <a:buChar char="o"/>
            </a:pPr>
            <a:r>
              <a:rPr lang="en-US" sz="1600" b="1" dirty="0">
                <a:latin typeface="Aptos Light" panose="020B0004020202020204" pitchFamily="34" charset="0"/>
              </a:rPr>
              <a:t>Cycle the x-axis</a:t>
            </a:r>
            <a:r>
              <a:rPr lang="en-US" sz="1600" dirty="0">
                <a:latin typeface="Aptos Light" panose="020B0004020202020204" pitchFamily="34" charset="0"/>
              </a:rPr>
              <a:t>. Switch the Profit Monitor's x-axis between decision variables (hot, cold, price) to see how profit responds to each (shown right).</a:t>
            </a:r>
          </a:p>
        </p:txBody>
      </p:sp>
      <p:sp>
        <p:nvSpPr>
          <p:cNvPr id="2" name="Title 1">
            <a:extLst>
              <a:ext uri="{FF2B5EF4-FFF2-40B4-BE49-F238E27FC236}">
                <a16:creationId xmlns:a16="http://schemas.microsoft.com/office/drawing/2014/main" id="{860A8A84-13E1-DF1E-86D5-97064CF8D9EF}"/>
              </a:ext>
            </a:extLst>
          </p:cNvPr>
          <p:cNvSpPr>
            <a:spLocks noGrp="1"/>
          </p:cNvSpPr>
          <p:nvPr>
            <p:ph type="title"/>
          </p:nvPr>
        </p:nvSpPr>
        <p:spPr>
          <a:xfrm>
            <a:off x="444499" y="457200"/>
            <a:ext cx="4652434" cy="607422"/>
          </a:xfrm>
        </p:spPr>
        <p:txBody>
          <a:bodyPr/>
          <a:lstStyle/>
          <a:p>
            <a:r>
              <a:rPr lang="en-US" dirty="0"/>
              <a:t>Tips for Testing</a:t>
            </a:r>
          </a:p>
        </p:txBody>
      </p:sp>
      <p:pic>
        <p:nvPicPr>
          <p:cNvPr id="5" name="Picture 4">
            <a:extLst>
              <a:ext uri="{FF2B5EF4-FFF2-40B4-BE49-F238E27FC236}">
                <a16:creationId xmlns:a16="http://schemas.microsoft.com/office/drawing/2014/main" id="{C08F12EB-5367-1BEC-0D9E-7BFE3D7228EF}"/>
              </a:ext>
            </a:extLst>
          </p:cNvPr>
          <p:cNvPicPr>
            <a:picLocks noChangeAspect="1"/>
          </p:cNvPicPr>
          <p:nvPr/>
        </p:nvPicPr>
        <p:blipFill>
          <a:blip r:embed="rId3"/>
          <a:stretch>
            <a:fillRect/>
          </a:stretch>
        </p:blipFill>
        <p:spPr>
          <a:xfrm>
            <a:off x="6350000" y="279400"/>
            <a:ext cx="4064000" cy="2855542"/>
          </a:xfrm>
          <a:prstGeom prst="rect">
            <a:avLst/>
          </a:prstGeom>
          <a:ln w="38100">
            <a:solidFill>
              <a:srgbClr val="17807A"/>
            </a:solidFill>
          </a:ln>
        </p:spPr>
      </p:pic>
      <p:pic>
        <p:nvPicPr>
          <p:cNvPr id="6" name="Picture 5">
            <a:extLst>
              <a:ext uri="{FF2B5EF4-FFF2-40B4-BE49-F238E27FC236}">
                <a16:creationId xmlns:a16="http://schemas.microsoft.com/office/drawing/2014/main" id="{5166CB74-74CA-FAC7-43A3-E4CD9ADC8D21}"/>
              </a:ext>
            </a:extLst>
          </p:cNvPr>
          <p:cNvPicPr>
            <a:picLocks noChangeAspect="1"/>
          </p:cNvPicPr>
          <p:nvPr/>
        </p:nvPicPr>
        <p:blipFill>
          <a:blip r:embed="rId4"/>
          <a:stretch>
            <a:fillRect/>
          </a:stretch>
        </p:blipFill>
        <p:spPr>
          <a:xfrm>
            <a:off x="6350000" y="3403600"/>
            <a:ext cx="4064000" cy="2855542"/>
          </a:xfrm>
          <a:prstGeom prst="rect">
            <a:avLst/>
          </a:prstGeom>
          <a:ln w="38100">
            <a:solidFill>
              <a:srgbClr val="17807A"/>
            </a:solidFill>
          </a:ln>
        </p:spPr>
      </p:pic>
      <p:sp>
        <p:nvSpPr>
          <p:cNvPr id="4" name="chip0">
            <a:extLst>
              <a:ext uri="{FF2B5EF4-FFF2-40B4-BE49-F238E27FC236}">
                <a16:creationId xmlns:a16="http://schemas.microsoft.com/office/drawing/2014/main" id="{0C914959-5250-7979-C5D2-F5D183BC9697}"/>
              </a:ext>
            </a:extLst>
          </p:cNvPr>
          <p:cNvSpPr/>
          <p:nvPr/>
        </p:nvSpPr>
        <p:spPr>
          <a:xfrm>
            <a:off x="10606504" y="162559"/>
            <a:ext cx="1427610" cy="394489"/>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a:t>
            </a:r>
          </a:p>
        </p:txBody>
      </p:sp>
    </p:spTree>
    <p:extLst>
      <p:ext uri="{BB962C8B-B14F-4D97-AF65-F5344CB8AC3E}">
        <p14:creationId xmlns:p14="http://schemas.microsoft.com/office/powerpoint/2010/main" val="393780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F409-B727-B7F0-0EE4-392A40985305}"/>
              </a:ext>
            </a:extLst>
          </p:cNvPr>
          <p:cNvSpPr>
            <a:spLocks noGrp="1"/>
          </p:cNvSpPr>
          <p:nvPr>
            <p:ph type="title"/>
          </p:nvPr>
        </p:nvSpPr>
        <p:spPr/>
        <p:txBody>
          <a:bodyPr/>
          <a:lstStyle/>
          <a:p>
            <a:r>
              <a:rPr lang="en-US"/>
              <a:t>How the Rounds Work</a:t>
            </a:r>
          </a:p>
        </p:txBody>
      </p:sp>
      <p:sp>
        <p:nvSpPr>
          <p:cNvPr id="3" name="Slide Number Placeholder 2">
            <a:extLst>
              <a:ext uri="{FF2B5EF4-FFF2-40B4-BE49-F238E27FC236}">
                <a16:creationId xmlns:a16="http://schemas.microsoft.com/office/drawing/2014/main" id="{3CFC2C1A-6D2D-DBC4-1567-8BFAB1458ACA}"/>
              </a:ext>
            </a:extLst>
          </p:cNvPr>
          <p:cNvSpPr>
            <a:spLocks noGrp="1"/>
          </p:cNvSpPr>
          <p:nvPr>
            <p:ph type="sldNum" sz="quarter" idx="4"/>
          </p:nvPr>
        </p:nvSpPr>
        <p:spPr/>
        <p:txBody>
          <a:bodyPr/>
          <a:lstStyle/>
          <a:p>
            <a:fld id="{42268056-94AC-1E44-9376-27504D8557DE}" type="slidenum">
              <a:rPr lang="en-US" smtClean="0"/>
              <a:pPr/>
              <a:t>16</a:t>
            </a:fld>
            <a:endParaRPr lang="en-US"/>
          </a:p>
        </p:txBody>
      </p:sp>
      <p:sp>
        <p:nvSpPr>
          <p:cNvPr id="4" name="Text Placeholder 3">
            <a:extLst>
              <a:ext uri="{FF2B5EF4-FFF2-40B4-BE49-F238E27FC236}">
                <a16:creationId xmlns:a16="http://schemas.microsoft.com/office/drawing/2014/main" id="{828AEF98-9AC3-9DB5-5F17-AA06C58B3D07}"/>
              </a:ext>
            </a:extLst>
          </p:cNvPr>
          <p:cNvSpPr>
            <a:spLocks noGrp="1"/>
          </p:cNvSpPr>
          <p:nvPr>
            <p:ph type="body" sz="quarter" idx="10"/>
          </p:nvPr>
        </p:nvSpPr>
        <p:spPr>
          <a:xfrm>
            <a:off x="442912" y="2174153"/>
            <a:ext cx="6059488" cy="3474465"/>
          </a:xfrm>
        </p:spPr>
        <p:txBody>
          <a:bodyPr/>
          <a:lstStyle/>
          <a:p>
            <a:pPr>
              <a:buNone/>
            </a:pPr>
            <a:r>
              <a:rPr lang="en-US" sz="1600" dirty="0"/>
              <a:t>The game has eight rounds of rising complexity. Each one starts with a newsfeed pop-up (right) where Alinea introduces the new twist and shows that round's parameters.</a:t>
            </a:r>
          </a:p>
          <a:p>
            <a:r>
              <a:rPr lang="en-US" sz="1600" b="1" dirty="0"/>
              <a:t>Rounds 1–2: </a:t>
            </a:r>
            <a:r>
              <a:rPr lang="en-US" sz="1600" dirty="0"/>
              <a:t>brew hot, then hot + cold</a:t>
            </a:r>
          </a:p>
          <a:p>
            <a:r>
              <a:rPr lang="en-US" sz="1600" b="1" dirty="0"/>
              <a:t>Rounds 3–4: </a:t>
            </a:r>
            <a:r>
              <a:rPr lang="en-US" sz="1600" dirty="0"/>
              <a:t>brewing now costs money</a:t>
            </a:r>
          </a:p>
          <a:p>
            <a:r>
              <a:rPr lang="en-US" sz="1600" b="1" dirty="0"/>
              <a:t>Round 5: </a:t>
            </a:r>
            <a:r>
              <a:rPr lang="en-US" sz="1600" dirty="0"/>
              <a:t>set the price (markup)</a:t>
            </a:r>
          </a:p>
          <a:p>
            <a:r>
              <a:rPr lang="en-US" sz="1600" b="1" dirty="0"/>
              <a:t>Round 6: </a:t>
            </a:r>
            <a:r>
              <a:rPr lang="en-US" sz="1600" dirty="0"/>
              <a:t>crowds balk and leave</a:t>
            </a:r>
          </a:p>
          <a:p>
            <a:r>
              <a:rPr lang="en-US" sz="1600" b="1" dirty="0"/>
              <a:t>Round 7: </a:t>
            </a:r>
            <a:r>
              <a:rPr lang="en-US" sz="1600" dirty="0"/>
              <a:t>customers order multiple cups</a:t>
            </a:r>
          </a:p>
          <a:p>
            <a:r>
              <a:rPr lang="en-US" sz="1600" b="1" dirty="0"/>
              <a:t>Round 8: </a:t>
            </a:r>
            <a:r>
              <a:rPr lang="en-US" sz="1600" dirty="0"/>
              <a:t>choose the barista’s speed</a:t>
            </a:r>
          </a:p>
        </p:txBody>
      </p:sp>
      <p:sp>
        <p:nvSpPr>
          <p:cNvPr id="5" name="Text Placeholder 4">
            <a:extLst>
              <a:ext uri="{FF2B5EF4-FFF2-40B4-BE49-F238E27FC236}">
                <a16:creationId xmlns:a16="http://schemas.microsoft.com/office/drawing/2014/main" id="{EE79607E-FAB8-F09A-F628-546A58E83A46}"/>
              </a:ext>
            </a:extLst>
          </p:cNvPr>
          <p:cNvSpPr>
            <a:spLocks noGrp="1"/>
          </p:cNvSpPr>
          <p:nvPr>
            <p:ph type="body" sz="quarter" idx="11"/>
          </p:nvPr>
        </p:nvSpPr>
        <p:spPr/>
        <p:txBody>
          <a:bodyPr/>
          <a:lstStyle/>
          <a:p>
            <a:r>
              <a:rPr lang="en-US" sz="1400" dirty="0">
                <a:solidFill>
                  <a:schemeClr val="tx1">
                    <a:lumMod val="65000"/>
                    <a:lumOff val="35000"/>
                  </a:schemeClr>
                </a:solidFill>
              </a:rPr>
              <a:t>Eight rounds, each adding one new wrinkle</a:t>
            </a:r>
          </a:p>
        </p:txBody>
      </p:sp>
      <p:pic>
        <p:nvPicPr>
          <p:cNvPr id="6" name="Picture 5">
            <a:extLst>
              <a:ext uri="{FF2B5EF4-FFF2-40B4-BE49-F238E27FC236}">
                <a16:creationId xmlns:a16="http://schemas.microsoft.com/office/drawing/2014/main" id="{AD5160D3-6E75-1C7E-7D82-9B676518CE35}"/>
              </a:ext>
            </a:extLst>
          </p:cNvPr>
          <p:cNvPicPr>
            <a:picLocks noChangeAspect="1"/>
          </p:cNvPicPr>
          <p:nvPr/>
        </p:nvPicPr>
        <p:blipFill>
          <a:blip r:embed="rId2"/>
          <a:stretch>
            <a:fillRect/>
          </a:stretch>
        </p:blipFill>
        <p:spPr>
          <a:xfrm>
            <a:off x="6858000" y="889000"/>
            <a:ext cx="4708886" cy="5461000"/>
          </a:xfrm>
          <a:prstGeom prst="rect">
            <a:avLst/>
          </a:prstGeom>
          <a:ln w="38100">
            <a:solidFill>
              <a:srgbClr val="17807A"/>
            </a:solidFill>
          </a:ln>
        </p:spPr>
      </p:pic>
      <p:sp>
        <p:nvSpPr>
          <p:cNvPr id="8" name="chip0">
            <a:extLst>
              <a:ext uri="{FF2B5EF4-FFF2-40B4-BE49-F238E27FC236}">
                <a16:creationId xmlns:a16="http://schemas.microsoft.com/office/drawing/2014/main" id="{1BA23156-A690-0186-C7FF-7E0D9AA83271}"/>
              </a:ext>
            </a:extLst>
          </p:cNvPr>
          <p:cNvSpPr/>
          <p:nvPr/>
        </p:nvSpPr>
        <p:spPr>
          <a:xfrm>
            <a:off x="10606504" y="162559"/>
            <a:ext cx="1427610" cy="394489"/>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a:t>
            </a:r>
          </a:p>
        </p:txBody>
      </p:sp>
    </p:spTree>
    <p:extLst>
      <p:ext uri="{BB962C8B-B14F-4D97-AF65-F5344CB8AC3E}">
        <p14:creationId xmlns:p14="http://schemas.microsoft.com/office/powerpoint/2010/main" val="268712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416AC-2B80-789B-D433-57F7DA39031A}"/>
              </a:ext>
            </a:extLst>
          </p:cNvPr>
          <p:cNvSpPr>
            <a:spLocks noGrp="1"/>
          </p:cNvSpPr>
          <p:nvPr>
            <p:ph type="title"/>
          </p:nvPr>
        </p:nvSpPr>
        <p:spPr/>
        <p:txBody>
          <a:bodyPr/>
          <a:lstStyle/>
          <a:p>
            <a:r>
              <a:rPr lang="en-US"/>
              <a:t>You Decide Before You Know Demand</a:t>
            </a:r>
          </a:p>
        </p:txBody>
      </p:sp>
      <p:sp>
        <p:nvSpPr>
          <p:cNvPr id="3" name="Slide Number Placeholder 2">
            <a:extLst>
              <a:ext uri="{FF2B5EF4-FFF2-40B4-BE49-F238E27FC236}">
                <a16:creationId xmlns:a16="http://schemas.microsoft.com/office/drawing/2014/main" id="{D0B200C0-5883-0E37-9E35-8DD1CAE5F171}"/>
              </a:ext>
            </a:extLst>
          </p:cNvPr>
          <p:cNvSpPr>
            <a:spLocks noGrp="1"/>
          </p:cNvSpPr>
          <p:nvPr>
            <p:ph type="sldNum" sz="quarter" idx="4"/>
          </p:nvPr>
        </p:nvSpPr>
        <p:spPr/>
        <p:txBody>
          <a:bodyPr/>
          <a:lstStyle/>
          <a:p>
            <a:fld id="{42268056-94AC-1E44-9376-27504D8557DE}" type="slidenum">
              <a:rPr lang="en-US" smtClean="0"/>
              <a:pPr/>
              <a:t>17</a:t>
            </a:fld>
            <a:endParaRPr lang="en-US"/>
          </a:p>
        </p:txBody>
      </p:sp>
      <p:sp>
        <p:nvSpPr>
          <p:cNvPr id="5" name="Text Placeholder 4">
            <a:extLst>
              <a:ext uri="{FF2B5EF4-FFF2-40B4-BE49-F238E27FC236}">
                <a16:creationId xmlns:a16="http://schemas.microsoft.com/office/drawing/2014/main" id="{F24BAA22-A330-AB1B-2535-58BCFC04042A}"/>
              </a:ext>
            </a:extLst>
          </p:cNvPr>
          <p:cNvSpPr>
            <a:spLocks noGrp="1"/>
          </p:cNvSpPr>
          <p:nvPr>
            <p:ph type="body" sz="quarter" idx="10"/>
          </p:nvPr>
        </p:nvSpPr>
        <p:spPr/>
        <p:txBody>
          <a:bodyPr/>
          <a:lstStyle/>
          <a:p>
            <a:r>
              <a:rPr lang="en-US" sz="1400">
                <a:solidFill>
                  <a:schemeClr val="tx1">
                    <a:lumMod val="65000"/>
                    <a:lumOff val="35000"/>
                  </a:schemeClr>
                </a:solidFill>
              </a:rPr>
              <a:t>The newsvendor setup at the heart of the game</a:t>
            </a:r>
          </a:p>
        </p:txBody>
      </p:sp>
      <p:sp>
        <p:nvSpPr>
          <p:cNvPr id="60" name="card60"/>
          <p:cNvSpPr/>
          <p:nvPr/>
        </p:nvSpPr>
        <p:spPr>
          <a:xfrm>
            <a:off x="444500" y="1828800"/>
            <a:ext cx="5400675" cy="2438400"/>
          </a:xfrm>
          <a:prstGeom prst="roundRect">
            <a:avLst>
              <a:gd name="adj" fmla="val 4000"/>
            </a:avLst>
          </a:prstGeom>
          <a:solidFill>
            <a:schemeClr val="bg1">
              <a:lumMod val="95000"/>
            </a:schemeClr>
          </a:solidFill>
          <a:ln w="28575">
            <a:solidFill>
              <a:schemeClr val="accent1"/>
            </a:solidFill>
          </a:ln>
        </p:spPr>
        <p:txBody>
          <a:bodyPr wrap="square" lIns="182880" tIns="137160" rIns="182880" bIns="137160" anchor="t"/>
          <a:lstStyle/>
          <a:p>
            <a:pPr>
              <a:buNone/>
            </a:pPr>
            <a:r>
              <a:rPr lang="en-US" sz="1700" b="1" dirty="0">
                <a:solidFill>
                  <a:schemeClr val="accent1"/>
                </a:solidFill>
              </a:rPr>
              <a:t>When you decide</a:t>
            </a:r>
          </a:p>
          <a:p>
            <a:pPr>
              <a:buNone/>
            </a:pPr>
            <a:endParaRPr lang="en-US" sz="600" dirty="0"/>
          </a:p>
          <a:p>
            <a:pPr marL="285750" indent="-285750">
              <a:buClr>
                <a:srgbClr val="FF0000"/>
              </a:buClr>
              <a:buFont typeface="Courier New" panose="02070309020205020404" pitchFamily="49" charset="0"/>
              <a:buChar char="o"/>
            </a:pPr>
            <a:r>
              <a:rPr lang="en-US" sz="1600" dirty="0"/>
              <a:t>You set brew rates, price, and service before the day starts.</a:t>
            </a:r>
          </a:p>
          <a:p>
            <a:pPr marL="285750" indent="-285750">
              <a:buClr>
                <a:srgbClr val="FF0000"/>
              </a:buClr>
              <a:buFont typeface="Courier New" panose="02070309020205020404" pitchFamily="49" charset="0"/>
              <a:buChar char="o"/>
            </a:pPr>
            <a:r>
              <a:rPr lang="en-US" sz="1600" dirty="0"/>
              <a:t>All you have is the average arrival rate, the forecast.</a:t>
            </a:r>
          </a:p>
          <a:p>
            <a:pPr marL="285750" indent="-285750">
              <a:buClr>
                <a:srgbClr val="FF0000"/>
              </a:buClr>
              <a:buFont typeface="Courier New" panose="02070309020205020404" pitchFamily="49" charset="0"/>
              <a:buChar char="o"/>
            </a:pPr>
            <a:r>
              <a:rPr lang="en-US" sz="1600" dirty="0"/>
              <a:t>Brew too little and you miss sales; too much and cups go to waste.</a:t>
            </a:r>
          </a:p>
        </p:txBody>
      </p:sp>
      <p:sp>
        <p:nvSpPr>
          <p:cNvPr id="61" name="card61"/>
          <p:cNvSpPr/>
          <p:nvPr/>
        </p:nvSpPr>
        <p:spPr>
          <a:xfrm>
            <a:off x="6324600" y="1828800"/>
            <a:ext cx="5400675" cy="2438400"/>
          </a:xfrm>
          <a:prstGeom prst="roundRect">
            <a:avLst>
              <a:gd name="adj" fmla="val 4000"/>
            </a:avLst>
          </a:prstGeom>
          <a:solidFill>
            <a:schemeClr val="bg1">
              <a:lumMod val="95000"/>
            </a:schemeClr>
          </a:solidFill>
          <a:ln w="28575">
            <a:solidFill>
              <a:schemeClr val="accent2"/>
            </a:solidFill>
          </a:ln>
        </p:spPr>
        <p:txBody>
          <a:bodyPr wrap="square" lIns="182880" tIns="137160" rIns="182880" bIns="137160" anchor="t"/>
          <a:lstStyle/>
          <a:p>
            <a:pPr>
              <a:buNone/>
            </a:pPr>
            <a:r>
              <a:rPr lang="en-US" sz="1700" b="1" dirty="0">
                <a:solidFill>
                  <a:schemeClr val="accent2"/>
                </a:solidFill>
              </a:rPr>
              <a:t>What you're graded on</a:t>
            </a:r>
          </a:p>
          <a:p>
            <a:pPr>
              <a:buNone/>
            </a:pPr>
            <a:endParaRPr lang="en-US" sz="600" dirty="0"/>
          </a:p>
          <a:p>
            <a:pPr marL="285750" indent="-285750">
              <a:buClr>
                <a:srgbClr val="FF0000"/>
              </a:buClr>
              <a:buFont typeface="Courier New" panose="02070309020205020404" pitchFamily="49" charset="0"/>
              <a:buChar char="o"/>
            </a:pPr>
            <a:r>
              <a:rPr lang="en-US" sz="1600" dirty="0"/>
              <a:t>Customers actually arrive at random (a Poisson process).</a:t>
            </a:r>
          </a:p>
          <a:p>
            <a:pPr marL="285750" indent="-285750">
              <a:buClr>
                <a:srgbClr val="FF0000"/>
              </a:buClr>
              <a:buFont typeface="Courier New" panose="02070309020205020404" pitchFamily="49" charset="0"/>
              <a:buChar char="o"/>
            </a:pPr>
            <a:r>
              <a:rPr lang="en-US" sz="1600" dirty="0"/>
              <a:t>Your 5-day profit is scored on what really happened, not the forecast.</a:t>
            </a:r>
          </a:p>
          <a:p>
            <a:pPr marL="285750" indent="-285750">
              <a:buClr>
                <a:srgbClr val="FF0000"/>
              </a:buClr>
              <a:buFont typeface="Courier New" panose="02070309020205020404" pitchFamily="49" charset="0"/>
              <a:buChar char="o"/>
            </a:pPr>
            <a:r>
              <a:rPr lang="en-US" sz="1600" dirty="0"/>
              <a:t>So the same decision yields a different result every run.</a:t>
            </a:r>
          </a:p>
        </p:txBody>
      </p:sp>
      <p:sp>
        <p:nvSpPr>
          <p:cNvPr id="62" name="arrow"/>
          <p:cNvSpPr/>
          <p:nvPr/>
        </p:nvSpPr>
        <p:spPr>
          <a:xfrm>
            <a:off x="5845175" y="2667000"/>
            <a:ext cx="479425" cy="762000"/>
          </a:xfrm>
          <a:prstGeom prst="rightArrow">
            <a:avLst/>
          </a:prstGeom>
          <a:solidFill>
            <a:schemeClr val="tx1">
              <a:lumMod val="50000"/>
              <a:lumOff val="50000"/>
            </a:schemeClr>
          </a:solidFill>
          <a:ln>
            <a:noFill/>
          </a:ln>
        </p:spPr>
        <p:txBody>
          <a:bodyPr/>
          <a:lstStyle/>
          <a:p>
            <a:endParaRPr lang="en-US"/>
          </a:p>
        </p:txBody>
      </p:sp>
      <p:sp>
        <p:nvSpPr>
          <p:cNvPr id="63" name="caption"/>
          <p:cNvSpPr txBox="1"/>
          <p:nvPr/>
        </p:nvSpPr>
        <p:spPr>
          <a:xfrm>
            <a:off x="444500" y="4470400"/>
            <a:ext cx="11280775" cy="457200"/>
          </a:xfrm>
          <a:prstGeom prst="rect">
            <a:avLst/>
          </a:prstGeom>
        </p:spPr>
        <p:txBody>
          <a:bodyPr wrap="square" anchor="ctr"/>
          <a:lstStyle/>
          <a:p>
            <a:pPr algn="ctr">
              <a:buNone/>
            </a:pPr>
            <a:r>
              <a:rPr lang="en-US" sz="1500" i="1">
                <a:solidFill>
                  <a:schemeClr val="accent1"/>
                </a:solidFill>
              </a:rPr>
              <a:t>This gap between planning on forecasts and being judged on reality is what makes a good decision hard to recognize.</a:t>
            </a:r>
          </a:p>
        </p:txBody>
      </p:sp>
      <p:sp>
        <p:nvSpPr>
          <p:cNvPr id="64" name="hotColdNote"/>
          <p:cNvSpPr txBox="1"/>
          <p:nvPr/>
        </p:nvSpPr>
        <p:spPr>
          <a:xfrm>
            <a:off x="444500" y="5054600"/>
            <a:ext cx="11277600" cy="889000"/>
          </a:xfrm>
          <a:prstGeom prst="rect">
            <a:avLst/>
          </a:prstGeom>
        </p:spPr>
        <p:txBody>
          <a:bodyPr wrap="square" lIns="0" tIns="0" rIns="0" bIns="0" anchor="t"/>
          <a:lstStyle/>
          <a:p>
            <a:pPr algn="ctr">
              <a:buNone/>
            </a:pPr>
            <a:r>
              <a:rPr lang="en-US" sz="1400">
                <a:solidFill>
                  <a:schemeClr val="tx1">
                    <a:lumMod val="65000"/>
                    <a:lumOff val="35000"/>
                  </a:schemeClr>
                </a:solidFill>
              </a:rPr>
              <a:t>Demand splits two ways, too: the newsfeed gives the fraction of customers who want hot vs. cold (e.g. 0.75 hot), so you must forecast, and commit to brewing, each type separately.</a:t>
            </a:r>
          </a:p>
        </p:txBody>
      </p:sp>
      <p:sp>
        <p:nvSpPr>
          <p:cNvPr id="6" name="chip0">
            <a:extLst>
              <a:ext uri="{FF2B5EF4-FFF2-40B4-BE49-F238E27FC236}">
                <a16:creationId xmlns:a16="http://schemas.microsoft.com/office/drawing/2014/main" id="{81E15441-B8AD-2D15-322E-A571BAD164F3}"/>
              </a:ext>
            </a:extLst>
          </p:cNvPr>
          <p:cNvSpPr/>
          <p:nvPr/>
        </p:nvSpPr>
        <p:spPr>
          <a:xfrm>
            <a:off x="10606504" y="162559"/>
            <a:ext cx="1427610" cy="394489"/>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a:t>
            </a:r>
          </a:p>
        </p:txBody>
      </p:sp>
    </p:spTree>
    <p:extLst>
      <p:ext uri="{BB962C8B-B14F-4D97-AF65-F5344CB8AC3E}">
        <p14:creationId xmlns:p14="http://schemas.microsoft.com/office/powerpoint/2010/main" val="357310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842C5-2AD4-0B08-8BC2-3ED3E3CCB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CA3EC-6470-55AD-4ADC-C6513B9DC967}"/>
              </a:ext>
            </a:extLst>
          </p:cNvPr>
          <p:cNvSpPr>
            <a:spLocks noGrp="1"/>
          </p:cNvSpPr>
          <p:nvPr>
            <p:ph type="title"/>
          </p:nvPr>
        </p:nvSpPr>
        <p:spPr>
          <a:xfrm>
            <a:off x="444500" y="457200"/>
            <a:ext cx="4642213" cy="607422"/>
          </a:xfrm>
        </p:spPr>
        <p:txBody>
          <a:bodyPr/>
          <a:lstStyle/>
          <a:p>
            <a:r>
              <a:rPr lang="en-US" dirty="0"/>
              <a:t>You vs. </a:t>
            </a:r>
            <a:r>
              <a:rPr lang="en-US" dirty="0" err="1"/>
              <a:t>Gurobi</a:t>
            </a:r>
            <a:endParaRPr lang="en-US" dirty="0"/>
          </a:p>
        </p:txBody>
      </p:sp>
      <p:sp>
        <p:nvSpPr>
          <p:cNvPr id="50" name="Body TextBox"/>
          <p:cNvSpPr txBox="1"/>
          <p:nvPr/>
        </p:nvSpPr>
        <p:spPr>
          <a:xfrm>
            <a:off x="444500" y="1841500"/>
            <a:ext cx="5207000" cy="3175000"/>
          </a:xfrm>
          <a:prstGeom prst="rect">
            <a:avLst/>
          </a:prstGeom>
        </p:spPr>
        <p:txBody>
          <a:bodyPr wrap="square" rtlCol="0">
            <a:noAutofit/>
          </a:bodyPr>
          <a:lstStyle/>
          <a:p>
            <a:r>
              <a:rPr lang="en-US" sz="1600" dirty="0">
                <a:latin typeface="Aptos Light" panose="020B0004020202020204" pitchFamily="34" charset="0"/>
              </a:rPr>
              <a:t>When you Submit, the game scores your decision with a full five-day simulation, then </a:t>
            </a:r>
            <a:r>
              <a:rPr lang="en-US" sz="1600" dirty="0" err="1">
                <a:latin typeface="Aptos Light" panose="020B0004020202020204" pitchFamily="34" charset="0"/>
              </a:rPr>
              <a:t>Gurobi</a:t>
            </a:r>
            <a:r>
              <a:rPr lang="en-US" sz="1600" dirty="0">
                <a:latin typeface="Aptos Light" panose="020B0004020202020204" pitchFamily="34" charset="0"/>
              </a:rPr>
              <a:t> solves the round and the two are compared side by side:</a:t>
            </a:r>
          </a:p>
          <a:p>
            <a:endParaRPr lang="en-US" sz="1600" dirty="0">
              <a:latin typeface="Aptos Light" panose="020B0004020202020204" pitchFamily="34" charset="0"/>
            </a:endParaRPr>
          </a:p>
          <a:p>
            <a:pPr marL="285750" indent="-285750">
              <a:buClr>
                <a:srgbClr val="FF0000"/>
              </a:buClr>
              <a:buFont typeface="Courier New" panose="02070309020205020404" pitchFamily="49" charset="0"/>
              <a:buChar char="o"/>
            </a:pPr>
            <a:r>
              <a:rPr lang="en-US" sz="1600" dirty="0">
                <a:latin typeface="Aptos Light" panose="020B0004020202020204" pitchFamily="34" charset="0"/>
              </a:rPr>
              <a:t>You see your slider settings and resulting metrics next to </a:t>
            </a:r>
            <a:r>
              <a:rPr lang="en-US" sz="1600" dirty="0" err="1">
                <a:latin typeface="Aptos Light" panose="020B0004020202020204" pitchFamily="34" charset="0"/>
              </a:rPr>
              <a:t>Gurobi's</a:t>
            </a:r>
            <a:r>
              <a:rPr lang="en-US" sz="1600" dirty="0">
                <a:latin typeface="Aptos Light" panose="020B0004020202020204" pitchFamily="34" charset="0"/>
              </a:rPr>
              <a:t> optimal settings.</a:t>
            </a:r>
          </a:p>
          <a:p>
            <a:pPr marL="285750" indent="-285750">
              <a:buClr>
                <a:srgbClr val="FF0000"/>
              </a:buClr>
              <a:buFont typeface="Courier New" panose="02070309020205020404" pitchFamily="49" charset="0"/>
              <a:buChar char="o"/>
            </a:pPr>
            <a:r>
              <a:rPr lang="en-US" sz="1600" dirty="0">
                <a:latin typeface="Aptos Light" panose="020B0004020202020204" pitchFamily="34" charset="0"/>
              </a:rPr>
              <a:t>Each solution is plotted on the expected-profit curve, filled markers show expected profit, hollow markers show what actually happened in this run.</a:t>
            </a:r>
          </a:p>
          <a:p>
            <a:pPr marL="285750" indent="-285750">
              <a:buClr>
                <a:srgbClr val="FF0000"/>
              </a:buClr>
              <a:buFont typeface="Courier New" panose="02070309020205020404" pitchFamily="49" charset="0"/>
              <a:buChar char="o"/>
            </a:pPr>
            <a:r>
              <a:rPr lang="en-US" sz="1600" dirty="0">
                <a:latin typeface="Aptos Light" panose="020B0004020202020204" pitchFamily="34" charset="0"/>
              </a:rPr>
              <a:t>Read the two markers together: because this run is random, your hollow marker can land above or below </a:t>
            </a:r>
            <a:r>
              <a:rPr lang="en-US" sz="1600" dirty="0" err="1">
                <a:latin typeface="Aptos Light" panose="020B0004020202020204" pitchFamily="34" charset="0"/>
              </a:rPr>
              <a:t>Gurobi's</a:t>
            </a:r>
            <a:r>
              <a:rPr lang="en-US" sz="1600" dirty="0">
                <a:latin typeface="Aptos Light" panose="020B0004020202020204" pitchFamily="34" charset="0"/>
              </a:rPr>
              <a:t>, the outcome alone doesn't tell you whose decision was better.</a:t>
            </a:r>
          </a:p>
        </p:txBody>
      </p:sp>
      <p:pic>
        <p:nvPicPr>
          <p:cNvPr id="4" name="Picture 3">
            <a:extLst>
              <a:ext uri="{FF2B5EF4-FFF2-40B4-BE49-F238E27FC236}">
                <a16:creationId xmlns:a16="http://schemas.microsoft.com/office/drawing/2014/main" id="{B9A0B29B-41D8-98E3-DE4C-4B457E875CB1}"/>
              </a:ext>
            </a:extLst>
          </p:cNvPr>
          <p:cNvPicPr>
            <a:picLocks noChangeAspect="1"/>
          </p:cNvPicPr>
          <p:nvPr/>
        </p:nvPicPr>
        <p:blipFill>
          <a:blip r:embed="rId3"/>
          <a:stretch>
            <a:fillRect/>
          </a:stretch>
        </p:blipFill>
        <p:spPr>
          <a:xfrm>
            <a:off x="5918200" y="1219200"/>
            <a:ext cx="6146800" cy="4136708"/>
          </a:xfrm>
          <a:prstGeom prst="rect">
            <a:avLst/>
          </a:prstGeom>
          <a:ln w="38100">
            <a:solidFill>
              <a:srgbClr val="17807A"/>
            </a:solidFill>
          </a:ln>
        </p:spPr>
      </p:pic>
      <p:sp>
        <p:nvSpPr>
          <p:cNvPr id="5" name="chip0">
            <a:extLst>
              <a:ext uri="{FF2B5EF4-FFF2-40B4-BE49-F238E27FC236}">
                <a16:creationId xmlns:a16="http://schemas.microsoft.com/office/drawing/2014/main" id="{12039495-A553-9B74-6106-2C53BA6F2358}"/>
              </a:ext>
            </a:extLst>
          </p:cNvPr>
          <p:cNvSpPr/>
          <p:nvPr/>
        </p:nvSpPr>
        <p:spPr>
          <a:xfrm>
            <a:off x="10606504" y="162559"/>
            <a:ext cx="1427610" cy="394489"/>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a:t>
            </a:r>
          </a:p>
        </p:txBody>
      </p:sp>
    </p:spTree>
    <p:extLst>
      <p:ext uri="{BB962C8B-B14F-4D97-AF65-F5344CB8AC3E}">
        <p14:creationId xmlns:p14="http://schemas.microsoft.com/office/powerpoint/2010/main" val="234261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47E1C-2197-3400-072A-9FE576015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89110-8F37-9355-890D-1330443FFC3B}"/>
              </a:ext>
            </a:extLst>
          </p:cNvPr>
          <p:cNvSpPr>
            <a:spLocks noGrp="1"/>
          </p:cNvSpPr>
          <p:nvPr>
            <p:ph type="title"/>
          </p:nvPr>
        </p:nvSpPr>
        <p:spPr>
          <a:xfrm>
            <a:off x="442912" y="467802"/>
            <a:ext cx="5491160" cy="607422"/>
          </a:xfrm>
        </p:spPr>
        <p:txBody>
          <a:bodyPr/>
          <a:lstStyle/>
          <a:p>
            <a:r>
              <a:rPr lang="en-US" dirty="0"/>
              <a:t>Expected vs. Realized</a:t>
            </a:r>
          </a:p>
        </p:txBody>
      </p:sp>
      <p:sp>
        <p:nvSpPr>
          <p:cNvPr id="5" name="Text Placeholder 4">
            <a:extLst>
              <a:ext uri="{FF2B5EF4-FFF2-40B4-BE49-F238E27FC236}">
                <a16:creationId xmlns:a16="http://schemas.microsoft.com/office/drawing/2014/main" id="{21FAD99F-1D17-93DA-C3DA-58BB2F32A649}"/>
              </a:ext>
            </a:extLst>
          </p:cNvPr>
          <p:cNvSpPr>
            <a:spLocks noGrp="1"/>
          </p:cNvSpPr>
          <p:nvPr>
            <p:ph type="body" sz="quarter" idx="10"/>
          </p:nvPr>
        </p:nvSpPr>
        <p:spPr/>
        <p:txBody>
          <a:bodyPr vert="horz" lIns="0" tIns="0" rIns="0" bIns="0" rtlCol="0" anchor="t">
            <a:noAutofit/>
          </a:bodyPr>
          <a:lstStyle/>
          <a:p>
            <a:r>
              <a:rPr lang="en-US" sz="1600" dirty="0"/>
              <a:t>A single five-day simulation is just one realization of a random system.</a:t>
            </a:r>
          </a:p>
          <a:p>
            <a:r>
              <a:rPr lang="en-US" sz="1600" dirty="0" err="1"/>
              <a:t>Gurobi</a:t>
            </a:r>
            <a:r>
              <a:rPr lang="en-US" sz="1600" dirty="0"/>
              <a:t> optimizes expected profit, the decision that performs best on average across many possible futures.</a:t>
            </a:r>
          </a:p>
          <a:p>
            <a:r>
              <a:rPr lang="en-US" sz="1600" dirty="0"/>
              <a:t>So you can beat </a:t>
            </a:r>
            <a:r>
              <a:rPr lang="en-US" sz="1600" dirty="0" err="1"/>
              <a:t>Gurobi</a:t>
            </a:r>
            <a:r>
              <a:rPr lang="en-US" sz="1600" dirty="0"/>
              <a:t> on one run and </a:t>
            </a:r>
            <a:r>
              <a:rPr lang="en-US" sz="1600" dirty="0" err="1"/>
              <a:t>Gurobi's</a:t>
            </a:r>
            <a:r>
              <a:rPr lang="en-US" sz="1600" dirty="0"/>
              <a:t> decision is still the better one.</a:t>
            </a:r>
          </a:p>
          <a:p>
            <a:r>
              <a:rPr lang="en-US" sz="1600" b="1" dirty="0"/>
              <a:t>The real question isn't “who got lucky this time?” but “which decision would you trust before knowing what randomness will occur?”</a:t>
            </a:r>
          </a:p>
        </p:txBody>
      </p:sp>
      <p:sp>
        <p:nvSpPr>
          <p:cNvPr id="3" name="Subtitle 2">
            <a:extLst>
              <a:ext uri="{FF2B5EF4-FFF2-40B4-BE49-F238E27FC236}">
                <a16:creationId xmlns:a16="http://schemas.microsoft.com/office/drawing/2014/main" id="{4CC42370-0327-6258-6172-776BA163BD8F}"/>
              </a:ext>
            </a:extLst>
          </p:cNvPr>
          <p:cNvSpPr>
            <a:spLocks noGrp="1"/>
          </p:cNvSpPr>
          <p:nvPr>
            <p:ph type="body" sz="quarter" idx="11"/>
          </p:nvPr>
        </p:nvSpPr>
        <p:spPr/>
        <p:txBody>
          <a:bodyPr vert="horz" lIns="0" tIns="0" rIns="0" bIns="0" rtlCol="0" anchor="t">
            <a:noAutofit/>
          </a:bodyPr>
          <a:lstStyle/>
          <a:p>
            <a:r>
              <a:rPr lang="en-US" sz="1400">
                <a:solidFill>
                  <a:schemeClr val="tx1">
                    <a:lumMod val="65000"/>
                    <a:lumOff val="35000"/>
                  </a:schemeClr>
                </a:solidFill>
              </a:rPr>
              <a:t>The central lesson of the comparison screen</a:t>
            </a:r>
          </a:p>
        </p:txBody>
      </p:sp>
      <p:pic>
        <p:nvPicPr>
          <p:cNvPr id="6" name="Picture 5">
            <a:extLst>
              <a:ext uri="{FF2B5EF4-FFF2-40B4-BE49-F238E27FC236}">
                <a16:creationId xmlns:a16="http://schemas.microsoft.com/office/drawing/2014/main" id="{D3670B55-D197-A558-5476-7CF835C15ABE}"/>
              </a:ext>
            </a:extLst>
          </p:cNvPr>
          <p:cNvPicPr>
            <a:picLocks noChangeAspect="1"/>
          </p:cNvPicPr>
          <p:nvPr/>
        </p:nvPicPr>
        <p:blipFill>
          <a:blip r:embed="rId3"/>
          <a:stretch>
            <a:fillRect/>
          </a:stretch>
        </p:blipFill>
        <p:spPr>
          <a:xfrm>
            <a:off x="5969000" y="1905000"/>
            <a:ext cx="5969000" cy="3369417"/>
          </a:xfrm>
          <a:prstGeom prst="rect">
            <a:avLst/>
          </a:prstGeom>
          <a:ln w="38100">
            <a:solidFill>
              <a:srgbClr val="17807A"/>
            </a:solidFill>
          </a:ln>
        </p:spPr>
      </p:pic>
      <p:sp>
        <p:nvSpPr>
          <p:cNvPr id="7" name="chip0">
            <a:extLst>
              <a:ext uri="{FF2B5EF4-FFF2-40B4-BE49-F238E27FC236}">
                <a16:creationId xmlns:a16="http://schemas.microsoft.com/office/drawing/2014/main" id="{B98184C5-BD42-B714-306B-3030A25C5AE4}"/>
              </a:ext>
            </a:extLst>
          </p:cNvPr>
          <p:cNvSpPr/>
          <p:nvPr/>
        </p:nvSpPr>
        <p:spPr>
          <a:xfrm>
            <a:off x="10606504" y="162559"/>
            <a:ext cx="1427610" cy="394489"/>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a:t>
            </a:r>
          </a:p>
        </p:txBody>
      </p:sp>
    </p:spTree>
    <p:extLst>
      <p:ext uri="{BB962C8B-B14F-4D97-AF65-F5344CB8AC3E}">
        <p14:creationId xmlns:p14="http://schemas.microsoft.com/office/powerpoint/2010/main" val="370125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74EF-0F9E-5DDA-D6B3-0C0718DFD775}"/>
              </a:ext>
            </a:extLst>
          </p:cNvPr>
          <p:cNvSpPr>
            <a:spLocks noGrp="1"/>
          </p:cNvSpPr>
          <p:nvPr>
            <p:ph type="title"/>
          </p:nvPr>
        </p:nvSpPr>
        <p:spPr/>
        <p:txBody>
          <a:bodyPr/>
          <a:lstStyle/>
          <a:p>
            <a:r>
              <a:rPr lang="en-US"/>
              <a:t>How to Use This Deck (for TAs)</a:t>
            </a:r>
          </a:p>
        </p:txBody>
      </p:sp>
      <p:sp>
        <p:nvSpPr>
          <p:cNvPr id="3" name="Slide Number Placeholder 2">
            <a:extLst>
              <a:ext uri="{FF2B5EF4-FFF2-40B4-BE49-F238E27FC236}">
                <a16:creationId xmlns:a16="http://schemas.microsoft.com/office/drawing/2014/main" id="{03F88385-C313-72D6-3CC7-44627121A822}"/>
              </a:ext>
            </a:extLst>
          </p:cNvPr>
          <p:cNvSpPr>
            <a:spLocks noGrp="1"/>
          </p:cNvSpPr>
          <p:nvPr>
            <p:ph type="sldNum" sz="quarter" idx="4"/>
          </p:nvPr>
        </p:nvSpPr>
        <p:spPr/>
        <p:txBody>
          <a:bodyPr/>
          <a:lstStyle/>
          <a:p>
            <a:fld id="{42268056-94AC-1E44-9376-27504D8557DE}" type="slidenum">
              <a:rPr lang="en-US" smtClean="0"/>
              <a:pPr/>
              <a:t>2</a:t>
            </a:fld>
            <a:endParaRPr lang="en-US"/>
          </a:p>
        </p:txBody>
      </p:sp>
      <p:sp>
        <p:nvSpPr>
          <p:cNvPr id="4" name="Text Placeholder 3">
            <a:extLst>
              <a:ext uri="{FF2B5EF4-FFF2-40B4-BE49-F238E27FC236}">
                <a16:creationId xmlns:a16="http://schemas.microsoft.com/office/drawing/2014/main" id="{15F09349-FABE-4816-C140-A0FB38BCF833}"/>
              </a:ext>
            </a:extLst>
          </p:cNvPr>
          <p:cNvSpPr>
            <a:spLocks noGrp="1"/>
          </p:cNvSpPr>
          <p:nvPr>
            <p:ph type="body" sz="quarter" idx="11"/>
          </p:nvPr>
        </p:nvSpPr>
        <p:spPr>
          <a:xfrm>
            <a:off x="442912" y="1507752"/>
            <a:ext cx="8042720" cy="233873"/>
          </a:xfrm>
        </p:spPr>
        <p:txBody>
          <a:bodyPr>
            <a:noAutofit/>
          </a:bodyPr>
          <a:lstStyle/>
          <a:p>
            <a:r>
              <a:rPr lang="en-US" sz="1200" dirty="0">
                <a:solidFill>
                  <a:schemeClr val="tx1">
                    <a:lumMod val="65000"/>
                    <a:lumOff val="35000"/>
                  </a:schemeClr>
                </a:solidFill>
              </a:rPr>
              <a:t>One deck, two teaching paths. Every content slide is tagged in the top-right corner, hide the slides that don't fit your audience.</a:t>
            </a:r>
          </a:p>
          <a:p>
            <a:endParaRPr lang="en-US" sz="1200" dirty="0"/>
          </a:p>
        </p:txBody>
      </p:sp>
      <p:sp>
        <p:nvSpPr>
          <p:cNvPr id="100" name="chip0"/>
          <p:cNvSpPr/>
          <p:nvPr/>
        </p:nvSpPr>
        <p:spPr>
          <a:xfrm>
            <a:off x="444500" y="1828800"/>
            <a:ext cx="2330000" cy="520700"/>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 Everyone</a:t>
            </a:r>
          </a:p>
        </p:txBody>
      </p:sp>
      <p:sp>
        <p:nvSpPr>
          <p:cNvPr id="101" name="chip1"/>
          <p:cNvSpPr/>
          <p:nvPr/>
        </p:nvSpPr>
        <p:spPr>
          <a:xfrm>
            <a:off x="2984499" y="1828800"/>
            <a:ext cx="2860675" cy="520700"/>
          </a:xfrm>
          <a:prstGeom prst="roundRect">
            <a:avLst>
              <a:gd name="adj" fmla="val 18000"/>
            </a:avLst>
          </a:prstGeom>
          <a:solidFill>
            <a:srgbClr val="EDA418"/>
          </a:solidFill>
          <a:ln>
            <a:noFill/>
          </a:ln>
        </p:spPr>
        <p:txBody>
          <a:bodyPr wrap="square" lIns="91440" rIns="91440" anchor="ctr"/>
          <a:lstStyle/>
          <a:p>
            <a:pPr algn="ctr">
              <a:buNone/>
            </a:pPr>
            <a:r>
              <a:rPr lang="en-US" sz="1400" b="1" dirty="0">
                <a:solidFill>
                  <a:schemeClr val="bg1"/>
                </a:solidFill>
              </a:rPr>
              <a:t>TECHNICAL: OR / ENG / CS</a:t>
            </a:r>
          </a:p>
        </p:txBody>
      </p:sp>
      <p:sp>
        <p:nvSpPr>
          <p:cNvPr id="102" name="chip2"/>
          <p:cNvSpPr/>
          <p:nvPr/>
        </p:nvSpPr>
        <p:spPr>
          <a:xfrm>
            <a:off x="6055173" y="1828800"/>
            <a:ext cx="2860675" cy="520700"/>
          </a:xfrm>
          <a:prstGeom prst="roundRect">
            <a:avLst>
              <a:gd name="adj" fmla="val 18000"/>
            </a:avLst>
          </a:prstGeom>
          <a:solidFill>
            <a:srgbClr val="F24561"/>
          </a:solidFill>
          <a:ln>
            <a:noFill/>
          </a:ln>
        </p:spPr>
        <p:txBody>
          <a:bodyPr wrap="square" lIns="91440" rIns="91440" anchor="ctr"/>
          <a:lstStyle/>
          <a:p>
            <a:pPr algn="ctr">
              <a:buNone/>
            </a:pPr>
            <a:r>
              <a:rPr lang="en-US" sz="1400" b="1" dirty="0">
                <a:solidFill>
                  <a:schemeClr val="bg1"/>
                </a:solidFill>
              </a:rPr>
              <a:t>BUSINESS: MBA / Analytics</a:t>
            </a:r>
          </a:p>
        </p:txBody>
      </p:sp>
      <p:sp>
        <p:nvSpPr>
          <p:cNvPr id="444700" name="path444500"/>
          <p:cNvSpPr/>
          <p:nvPr/>
        </p:nvSpPr>
        <p:spPr>
          <a:xfrm>
            <a:off x="444500" y="2540000"/>
            <a:ext cx="5400675" cy="3175000"/>
          </a:xfrm>
          <a:prstGeom prst="roundRect">
            <a:avLst>
              <a:gd name="adj" fmla="val 4000"/>
            </a:avLst>
          </a:prstGeom>
          <a:solidFill>
            <a:schemeClr val="bg1">
              <a:lumMod val="95000"/>
            </a:schemeClr>
          </a:solidFill>
          <a:ln w="28575">
            <a:solidFill>
              <a:srgbClr val="9A6A0F"/>
            </a:solidFill>
          </a:ln>
        </p:spPr>
        <p:txBody>
          <a:bodyPr wrap="square" lIns="182880" tIns="137160" rIns="182880" bIns="137160"/>
          <a:lstStyle/>
          <a:p>
            <a:pPr>
              <a:buNone/>
            </a:pPr>
            <a:r>
              <a:rPr lang="en-US" sz="1700" b="1" dirty="0">
                <a:solidFill>
                  <a:srgbClr val="9A6A0F"/>
                </a:solidFill>
              </a:rPr>
              <a:t>Technical Track  ·  45–75 min</a:t>
            </a:r>
          </a:p>
          <a:p>
            <a:pPr>
              <a:buNone/>
            </a:pPr>
            <a:endParaRPr lang="en-US" sz="600" dirty="0"/>
          </a:p>
          <a:p>
            <a:pPr marL="285750" indent="-285750">
              <a:buClr>
                <a:srgbClr val="FF0000"/>
              </a:buClr>
              <a:buFont typeface="Courier New" panose="02070309020205020404" pitchFamily="49" charset="0"/>
              <a:buChar char="o"/>
            </a:pPr>
            <a:r>
              <a:rPr lang="en-US" sz="1300" dirty="0"/>
              <a:t>Show: CORE slides + all TECHNICAL slides.</a:t>
            </a:r>
          </a:p>
          <a:p>
            <a:pPr marL="285750" indent="-285750">
              <a:buClr>
                <a:srgbClr val="FF0000"/>
              </a:buClr>
              <a:buFont typeface="Courier New" panose="02070309020205020404" pitchFamily="49" charset="0"/>
              <a:buChar char="o"/>
            </a:pPr>
            <a:r>
              <a:rPr lang="en-US" sz="1300" dirty="0"/>
              <a:t>Hide: BUSINESS slides.</a:t>
            </a:r>
          </a:p>
          <a:p>
            <a:pPr marL="285750" indent="-285750">
              <a:buClr>
                <a:srgbClr val="FF0000"/>
              </a:buClr>
              <a:buFont typeface="Courier New" panose="02070309020205020404" pitchFamily="49" charset="0"/>
              <a:buChar char="o"/>
            </a:pPr>
            <a:r>
              <a:rPr lang="en-US" sz="1300" dirty="0"/>
              <a:t>Emphasis: formulation, classification, why enumeration fails, deterministic vs. stochastic vs. robust.</a:t>
            </a:r>
          </a:p>
          <a:p>
            <a:pPr marL="285750" indent="-285750">
              <a:buClr>
                <a:srgbClr val="FF0000"/>
              </a:buClr>
              <a:buFont typeface="Courier New" panose="02070309020205020404" pitchFamily="49" charset="0"/>
              <a:buChar char="o"/>
            </a:pPr>
            <a:r>
              <a:rPr lang="en-US" sz="1300" dirty="0"/>
              <a:t>Good lead-in to integer/nonlinear programming, simulation, queueing.</a:t>
            </a:r>
          </a:p>
        </p:txBody>
      </p:sp>
      <p:sp>
        <p:nvSpPr>
          <p:cNvPr id="6324800" name="path6324600"/>
          <p:cNvSpPr/>
          <p:nvPr/>
        </p:nvSpPr>
        <p:spPr>
          <a:xfrm>
            <a:off x="6324600" y="2540000"/>
            <a:ext cx="5400675" cy="3175000"/>
          </a:xfrm>
          <a:prstGeom prst="roundRect">
            <a:avLst>
              <a:gd name="adj" fmla="val 4000"/>
            </a:avLst>
          </a:prstGeom>
          <a:solidFill>
            <a:schemeClr val="bg1">
              <a:lumMod val="95000"/>
            </a:schemeClr>
          </a:solidFill>
          <a:ln w="28575">
            <a:solidFill>
              <a:srgbClr val="C8443F"/>
            </a:solidFill>
          </a:ln>
        </p:spPr>
        <p:txBody>
          <a:bodyPr wrap="square" lIns="182880" tIns="137160" rIns="182880" bIns="137160"/>
          <a:lstStyle/>
          <a:p>
            <a:pPr>
              <a:buNone/>
            </a:pPr>
            <a:r>
              <a:rPr lang="en-US" sz="1700" b="1" dirty="0">
                <a:solidFill>
                  <a:srgbClr val="C8443F"/>
                </a:solidFill>
              </a:rPr>
              <a:t>Business &amp; Analytics Track  ·  45–60 min</a:t>
            </a:r>
          </a:p>
          <a:p>
            <a:pPr>
              <a:buNone/>
            </a:pPr>
            <a:endParaRPr lang="en-US" sz="600" dirty="0"/>
          </a:p>
          <a:p>
            <a:pPr marL="285750" indent="-285750">
              <a:buClr>
                <a:srgbClr val="FF0000"/>
              </a:buClr>
              <a:buFont typeface="Courier New" panose="02070309020205020404" pitchFamily="49" charset="0"/>
              <a:buChar char="o"/>
            </a:pPr>
            <a:r>
              <a:rPr lang="en-US" sz="1300" dirty="0"/>
              <a:t>Show: CORE slides + all BUSINESS slides.</a:t>
            </a:r>
          </a:p>
          <a:p>
            <a:pPr marL="285750" indent="-285750">
              <a:buClr>
                <a:srgbClr val="FF0000"/>
              </a:buClr>
              <a:buFont typeface="Courier New" panose="02070309020205020404" pitchFamily="49" charset="0"/>
              <a:buChar char="o"/>
            </a:pPr>
            <a:r>
              <a:rPr lang="en-US" sz="1300" dirty="0"/>
              <a:t>Hide: TECHNICAL math slides.</a:t>
            </a:r>
          </a:p>
          <a:p>
            <a:pPr marL="285750" indent="-285750">
              <a:buClr>
                <a:srgbClr val="FF0000"/>
              </a:buClr>
              <a:buFont typeface="Courier New" panose="02070309020205020404" pitchFamily="49" charset="0"/>
              <a:buChar char="o"/>
            </a:pPr>
            <a:r>
              <a:rPr lang="en-US" sz="1300" dirty="0"/>
              <a:t>Emphasis: decision quality, trade-offs, why feasible plans differ, the moving sweet spot.</a:t>
            </a:r>
          </a:p>
          <a:p>
            <a:pPr marL="285750" indent="-285750">
              <a:buClr>
                <a:srgbClr val="FF0000"/>
              </a:buClr>
              <a:buFont typeface="Courier New" panose="02070309020205020404" pitchFamily="49" charset="0"/>
              <a:buChar char="o"/>
            </a:pPr>
            <a:r>
              <a:rPr lang="en-US" sz="1300" dirty="0"/>
              <a:t>No math background needed, focus on insight and strategy.</a:t>
            </a:r>
          </a:p>
        </p:txBody>
      </p:sp>
    </p:spTree>
    <p:extLst>
      <p:ext uri="{BB962C8B-B14F-4D97-AF65-F5344CB8AC3E}">
        <p14:creationId xmlns:p14="http://schemas.microsoft.com/office/powerpoint/2010/main" val="186186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B71E-74D4-FFE8-B0EF-DF81A13B0B67}"/>
              </a:ext>
            </a:extLst>
          </p:cNvPr>
          <p:cNvSpPr>
            <a:spLocks noGrp="1"/>
          </p:cNvSpPr>
          <p:nvPr>
            <p:ph type="title"/>
          </p:nvPr>
        </p:nvSpPr>
        <p:spPr/>
        <p:txBody>
          <a:bodyPr/>
          <a:lstStyle/>
          <a:p>
            <a:r>
              <a:rPr lang="en-US" dirty="0"/>
              <a:t>Activity: Predict, Then Run</a:t>
            </a:r>
          </a:p>
        </p:txBody>
      </p:sp>
      <p:sp>
        <p:nvSpPr>
          <p:cNvPr id="3" name="Slide Number Placeholder 2">
            <a:extLst>
              <a:ext uri="{FF2B5EF4-FFF2-40B4-BE49-F238E27FC236}">
                <a16:creationId xmlns:a16="http://schemas.microsoft.com/office/drawing/2014/main" id="{7DFF3EAB-4EC2-5110-429F-6D1F0134CDD9}"/>
              </a:ext>
            </a:extLst>
          </p:cNvPr>
          <p:cNvSpPr>
            <a:spLocks noGrp="1"/>
          </p:cNvSpPr>
          <p:nvPr>
            <p:ph type="sldNum" sz="quarter" idx="4"/>
          </p:nvPr>
        </p:nvSpPr>
        <p:spPr/>
        <p:txBody>
          <a:bodyPr/>
          <a:lstStyle/>
          <a:p>
            <a:fld id="{42268056-94AC-1E44-9376-27504D8557DE}" type="slidenum">
              <a:rPr lang="en-US" smtClean="0"/>
              <a:pPr/>
              <a:t>20</a:t>
            </a:fld>
            <a:endParaRPr lang="en-US"/>
          </a:p>
        </p:txBody>
      </p:sp>
      <p:sp>
        <p:nvSpPr>
          <p:cNvPr id="4" name="Text Placeholder 3">
            <a:extLst>
              <a:ext uri="{FF2B5EF4-FFF2-40B4-BE49-F238E27FC236}">
                <a16:creationId xmlns:a16="http://schemas.microsoft.com/office/drawing/2014/main" id="{07F5A465-A70C-F5CC-DF1A-C3F22A0C8674}"/>
              </a:ext>
            </a:extLst>
          </p:cNvPr>
          <p:cNvSpPr>
            <a:spLocks noGrp="1"/>
          </p:cNvSpPr>
          <p:nvPr>
            <p:ph type="body" sz="quarter" idx="10"/>
          </p:nvPr>
        </p:nvSpPr>
        <p:spPr>
          <a:xfrm>
            <a:off x="442912" y="2317313"/>
            <a:ext cx="6753755" cy="3474465"/>
          </a:xfrm>
        </p:spPr>
        <p:txBody>
          <a:bodyPr/>
          <a:lstStyle/>
          <a:p>
            <a:pPr marL="342900" indent="-342900">
              <a:spcBef>
                <a:spcPts val="600"/>
              </a:spcBef>
              <a:buFont typeface="Arial"/>
              <a:buAutoNum type="arabicPeriod"/>
            </a:pPr>
            <a:r>
              <a:rPr lang="en-US" sz="1600" dirty="0"/>
              <a:t>Pick one slider, say, raise the price (markup).</a:t>
            </a:r>
          </a:p>
          <a:p>
            <a:pPr marL="342900" indent="-342900">
              <a:spcBef>
                <a:spcPts val="600"/>
              </a:spcBef>
              <a:buFont typeface="Arial"/>
              <a:buAutoNum type="arabicPeriod"/>
            </a:pPr>
            <a:r>
              <a:rPr lang="en-US" sz="1600" dirty="0"/>
              <a:t>Ask the room: what happens to profit? To the queue? To lost customers? Have students commit to an answer.</a:t>
            </a:r>
          </a:p>
          <a:p>
            <a:pPr marL="342900" indent="-342900">
              <a:spcBef>
                <a:spcPts val="600"/>
              </a:spcBef>
              <a:buFont typeface="Arial"/>
              <a:buAutoNum type="arabicPeriod"/>
            </a:pPr>
            <a:r>
              <a:rPr lang="en-US" sz="1600" dirty="0"/>
              <a:t>Now run it. Did the system behave the way you predicted, and did it play out the same way twice?</a:t>
            </a:r>
          </a:p>
        </p:txBody>
      </p:sp>
      <p:sp>
        <p:nvSpPr>
          <p:cNvPr id="6" name="Text Placeholder 5">
            <a:extLst>
              <a:ext uri="{FF2B5EF4-FFF2-40B4-BE49-F238E27FC236}">
                <a16:creationId xmlns:a16="http://schemas.microsoft.com/office/drawing/2014/main" id="{609CAB43-A078-3915-4F3B-3600CB982E48}"/>
              </a:ext>
            </a:extLst>
          </p:cNvPr>
          <p:cNvSpPr>
            <a:spLocks noGrp="1"/>
          </p:cNvSpPr>
          <p:nvPr>
            <p:ph type="body" sz="quarter" idx="11"/>
          </p:nvPr>
        </p:nvSpPr>
        <p:spPr/>
        <p:txBody>
          <a:bodyPr>
            <a:normAutofit fontScale="92500" lnSpcReduction="20000"/>
          </a:bodyPr>
          <a:lstStyle/>
          <a:p>
            <a:r>
              <a:rPr lang="en-US" b="1" dirty="0">
                <a:solidFill>
                  <a:schemeClr val="accent1"/>
                </a:solidFill>
              </a:rPr>
              <a:t>Before you touch Try Solution, make a prediction.</a:t>
            </a:r>
          </a:p>
        </p:txBody>
      </p:sp>
      <p:sp>
        <p:nvSpPr>
          <p:cNvPr id="81" name="whyCard"/>
          <p:cNvSpPr/>
          <p:nvPr/>
        </p:nvSpPr>
        <p:spPr>
          <a:xfrm>
            <a:off x="7874000" y="2317313"/>
            <a:ext cx="3873500" cy="1413860"/>
          </a:xfrm>
          <a:prstGeom prst="roundRect">
            <a:avLst>
              <a:gd name="adj" fmla="val 5000"/>
            </a:avLst>
          </a:prstGeom>
          <a:solidFill>
            <a:schemeClr val="bg1">
              <a:lumMod val="95000"/>
            </a:schemeClr>
          </a:solidFill>
          <a:ln w="19050">
            <a:solidFill>
              <a:schemeClr val="accent1"/>
            </a:solidFill>
          </a:ln>
        </p:spPr>
        <p:txBody>
          <a:bodyPr lIns="137160" tIns="91440" rIns="137160" bIns="91440" anchor="ctr"/>
          <a:lstStyle/>
          <a:p>
            <a:pPr>
              <a:buNone/>
            </a:pPr>
            <a:r>
              <a:rPr lang="en-US" sz="1400" b="1" dirty="0">
                <a:solidFill>
                  <a:schemeClr val="accent1"/>
                </a:solidFill>
              </a:rPr>
              <a:t>Why it works</a:t>
            </a:r>
          </a:p>
          <a:p>
            <a:pPr>
              <a:buNone/>
            </a:pPr>
            <a:r>
              <a:rPr lang="en-US" sz="1400" dirty="0"/>
              <a:t>Committing to a prediction first makes the surprise stick, and sets up the lesson that nonlinear, random systems don’t move the way intuition expects.</a:t>
            </a:r>
          </a:p>
        </p:txBody>
      </p:sp>
      <p:sp>
        <p:nvSpPr>
          <p:cNvPr id="10" name="chip0">
            <a:extLst>
              <a:ext uri="{FF2B5EF4-FFF2-40B4-BE49-F238E27FC236}">
                <a16:creationId xmlns:a16="http://schemas.microsoft.com/office/drawing/2014/main" id="{30337655-B505-52F2-2C73-3F99FACE75CE}"/>
              </a:ext>
            </a:extLst>
          </p:cNvPr>
          <p:cNvSpPr/>
          <p:nvPr/>
        </p:nvSpPr>
        <p:spPr>
          <a:xfrm>
            <a:off x="10595993" y="173069"/>
            <a:ext cx="1427610" cy="394489"/>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a:t>
            </a:r>
          </a:p>
        </p:txBody>
      </p:sp>
    </p:spTree>
    <p:extLst>
      <p:ext uri="{BB962C8B-B14F-4D97-AF65-F5344CB8AC3E}">
        <p14:creationId xmlns:p14="http://schemas.microsoft.com/office/powerpoint/2010/main" val="257567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01FF02-EF3C-D84B-C895-E5741B38D684}"/>
              </a:ext>
            </a:extLst>
          </p:cNvPr>
          <p:cNvPicPr>
            <a:picLocks noChangeAspect="1"/>
          </p:cNvPicPr>
          <p:nvPr/>
        </p:nvPicPr>
        <p:blipFill>
          <a:blip r:embed="rId3">
            <a:alphaModFix/>
          </a:blip>
          <a:srcRect l="1470" t="3052" r="53209"/>
          <a:stretch>
            <a:fillRect/>
          </a:stretch>
        </p:blipFill>
        <p:spPr>
          <a:xfrm>
            <a:off x="6592791" y="1"/>
            <a:ext cx="5599210" cy="6857999"/>
          </a:xfrm>
          <a:prstGeom prst="rect">
            <a:avLst/>
          </a:prstGeom>
          <a:effectLst>
            <a:outerShdw sx="1000" sy="1000" algn="ctr" rotWithShape="0">
              <a:srgbClr val="000000"/>
            </a:outerShdw>
            <a:softEdge rad="0"/>
          </a:effectLst>
        </p:spPr>
      </p:pic>
      <p:sp>
        <p:nvSpPr>
          <p:cNvPr id="7" name="Title 6">
            <a:extLst>
              <a:ext uri="{FF2B5EF4-FFF2-40B4-BE49-F238E27FC236}">
                <a16:creationId xmlns:a16="http://schemas.microsoft.com/office/drawing/2014/main" id="{F3E7FA6A-1F96-DA97-506C-EE8E9214A4E1}"/>
              </a:ext>
            </a:extLst>
          </p:cNvPr>
          <p:cNvSpPr>
            <a:spLocks noGrp="1"/>
          </p:cNvSpPr>
          <p:nvPr>
            <p:ph type="title"/>
          </p:nvPr>
        </p:nvSpPr>
        <p:spPr/>
        <p:txBody>
          <a:bodyPr/>
          <a:lstStyle/>
          <a:p>
            <a:r>
              <a:rPr lang="en-US"/>
              <a:t>Championship Mode</a:t>
            </a:r>
          </a:p>
        </p:txBody>
      </p:sp>
      <p:sp>
        <p:nvSpPr>
          <p:cNvPr id="6" name="Text Placeholder 5">
            <a:extLst>
              <a:ext uri="{FF2B5EF4-FFF2-40B4-BE49-F238E27FC236}">
                <a16:creationId xmlns:a16="http://schemas.microsoft.com/office/drawing/2014/main" id="{E91DF8D2-362B-A559-27D0-D8FFCF7F839A}"/>
              </a:ext>
            </a:extLst>
          </p:cNvPr>
          <p:cNvSpPr>
            <a:spLocks noGrp="1"/>
          </p:cNvSpPr>
          <p:nvPr>
            <p:ph type="body" sz="quarter" idx="10"/>
          </p:nvPr>
        </p:nvSpPr>
        <p:spPr>
          <a:xfrm>
            <a:off x="442912" y="2020611"/>
            <a:ext cx="5526088" cy="2920751"/>
          </a:xfrm>
        </p:spPr>
        <p:txBody>
          <a:bodyPr anchor="b">
            <a:noAutofit/>
          </a:bodyPr>
          <a:lstStyle/>
          <a:p>
            <a:pPr>
              <a:buNone/>
            </a:pPr>
            <a:r>
              <a:rPr lang="en-US" sz="1600" b="1" dirty="0">
                <a:solidFill>
                  <a:schemeClr val="accent1"/>
                </a:solidFill>
              </a:rPr>
              <a:t>Two ways to compete</a:t>
            </a:r>
          </a:p>
          <a:p>
            <a:r>
              <a:rPr lang="en-US" sz="1600" b="1" dirty="0"/>
              <a:t>Class Championship</a:t>
            </a:r>
            <a:r>
              <a:rPr lang="en-US" sz="1600" dirty="0"/>
              <a:t>, private, via a match code you share</a:t>
            </a:r>
          </a:p>
          <a:p>
            <a:r>
              <a:rPr lang="en-US" sz="1600" b="1" dirty="0"/>
              <a:t>Global Championship</a:t>
            </a:r>
            <a:r>
              <a:rPr lang="en-US" sz="1600" dirty="0"/>
              <a:t>, public, a fresh scenario each week</a:t>
            </a:r>
          </a:p>
          <a:p>
            <a:pPr>
              <a:buNone/>
            </a:pPr>
            <a:endParaRPr lang="en-US" sz="1600" dirty="0"/>
          </a:p>
          <a:p>
            <a:pPr>
              <a:buNone/>
            </a:pPr>
            <a:r>
              <a:rPr lang="en-US" sz="1600" b="1" dirty="0">
                <a:solidFill>
                  <a:schemeClr val="accent1"/>
                </a:solidFill>
              </a:rPr>
              <a:t>Why it’s fair</a:t>
            </a:r>
          </a:p>
          <a:p>
            <a:r>
              <a:rPr lang="en-US" sz="1600" dirty="0"/>
              <a:t>Everyone plays the same scenario, so nobody wins on a lucky day</a:t>
            </a:r>
          </a:p>
          <a:p>
            <a:r>
              <a:rPr lang="en-US" sz="1600" dirty="0"/>
              <a:t>Rewards consistent, well-reasoned decisions</a:t>
            </a:r>
          </a:p>
        </p:txBody>
      </p:sp>
      <p:sp>
        <p:nvSpPr>
          <p:cNvPr id="4" name="Content Placeholder 3">
            <a:extLst>
              <a:ext uri="{FF2B5EF4-FFF2-40B4-BE49-F238E27FC236}">
                <a16:creationId xmlns:a16="http://schemas.microsoft.com/office/drawing/2014/main" id="{CE424D87-E75C-8268-A0C8-CD7DA6C19612}"/>
              </a:ext>
            </a:extLst>
          </p:cNvPr>
          <p:cNvSpPr>
            <a:spLocks noGrp="1"/>
          </p:cNvSpPr>
          <p:nvPr>
            <p:ph type="body" sz="quarter" idx="11"/>
          </p:nvPr>
        </p:nvSpPr>
        <p:spPr/>
        <p:txBody>
          <a:bodyPr anchor="t">
            <a:normAutofit/>
          </a:bodyPr>
          <a:lstStyle/>
          <a:p>
            <a:r>
              <a:rPr lang="en-US" sz="1400" dirty="0">
                <a:solidFill>
                  <a:schemeClr val="tx1">
                    <a:lumMod val="65000"/>
                    <a:lumOff val="35000"/>
                  </a:schemeClr>
                </a:solidFill>
              </a:rPr>
              <a:t>Two ways to compete on decision quality, not luck</a:t>
            </a:r>
          </a:p>
        </p:txBody>
      </p:sp>
      <p:sp>
        <p:nvSpPr>
          <p:cNvPr id="8" name="chip0">
            <a:extLst>
              <a:ext uri="{FF2B5EF4-FFF2-40B4-BE49-F238E27FC236}">
                <a16:creationId xmlns:a16="http://schemas.microsoft.com/office/drawing/2014/main" id="{B04ABA8D-3241-D357-F4B8-32FDBA611A50}"/>
              </a:ext>
            </a:extLst>
          </p:cNvPr>
          <p:cNvSpPr/>
          <p:nvPr/>
        </p:nvSpPr>
        <p:spPr>
          <a:xfrm>
            <a:off x="10606504" y="162559"/>
            <a:ext cx="1427610" cy="394489"/>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a:t>
            </a:r>
          </a:p>
        </p:txBody>
      </p:sp>
    </p:spTree>
    <p:extLst>
      <p:ext uri="{BB962C8B-B14F-4D97-AF65-F5344CB8AC3E}">
        <p14:creationId xmlns:p14="http://schemas.microsoft.com/office/powerpoint/2010/main" val="319887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56FA0-8D96-ACD1-B414-511CBAD84E5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C6F35A8-0119-9316-A74C-84708CF1E1DB}"/>
              </a:ext>
            </a:extLst>
          </p:cNvPr>
          <p:cNvSpPr>
            <a:spLocks noGrp="1"/>
          </p:cNvSpPr>
          <p:nvPr>
            <p:ph type="ctrTitle"/>
          </p:nvPr>
        </p:nvSpPr>
        <p:spPr/>
        <p:txBody>
          <a:bodyPr/>
          <a:lstStyle/>
          <a:p>
            <a:r>
              <a:rPr lang="en-US" dirty="0">
                <a:latin typeface="Aptos" panose="020B0004020202020204" pitchFamily="34" charset="0"/>
              </a:rPr>
              <a:t>Technical Deep-Dive</a:t>
            </a:r>
            <a:endParaRPr lang="en-US" dirty="0"/>
          </a:p>
        </p:txBody>
      </p:sp>
      <p:sp>
        <p:nvSpPr>
          <p:cNvPr id="4" name="Text Placeholder 3">
            <a:extLst>
              <a:ext uri="{FF2B5EF4-FFF2-40B4-BE49-F238E27FC236}">
                <a16:creationId xmlns:a16="http://schemas.microsoft.com/office/drawing/2014/main" id="{0789FCE6-5D40-7DAB-40C3-501D3FBB1A7F}"/>
              </a:ext>
            </a:extLst>
          </p:cNvPr>
          <p:cNvSpPr>
            <a:spLocks noGrp="1"/>
          </p:cNvSpPr>
          <p:nvPr>
            <p:ph type="subTitle" idx="1"/>
          </p:nvPr>
        </p:nvSpPr>
        <p:spPr/>
        <p:txBody>
          <a:bodyPr/>
          <a:lstStyle/>
          <a:p>
            <a:r>
              <a:rPr lang="en-US" dirty="0">
                <a:latin typeface="Aptos Light" panose="020B0004020202020204" pitchFamily="34" charset="0"/>
              </a:rPr>
              <a:t>Technical Track  ·  OR / Engineering / CS</a:t>
            </a:r>
          </a:p>
        </p:txBody>
      </p:sp>
      <p:pic>
        <p:nvPicPr>
          <p:cNvPr id="12" name="Picture Placeholder 11">
            <a:extLst>
              <a:ext uri="{FF2B5EF4-FFF2-40B4-BE49-F238E27FC236}">
                <a16:creationId xmlns:a16="http://schemas.microsoft.com/office/drawing/2014/main" id="{79769A7D-30AB-8B84-434F-5562DE442743}"/>
              </a:ext>
            </a:extLst>
          </p:cNvPr>
          <p:cNvPicPr>
            <a:picLocks noGrp="1" noChangeAspect="1"/>
          </p:cNvPicPr>
          <p:nvPr>
            <p:ph type="pic" sz="quarter" idx="24"/>
          </p:nvPr>
        </p:nvPicPr>
        <p:blipFill>
          <a:blip r:embed="rId2"/>
          <a:srcRect b="5168"/>
          <a:stretch>
            <a:fillRect/>
          </a:stretch>
        </p:blipFill>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pic>
      <p:sp>
        <p:nvSpPr>
          <p:cNvPr id="6" name="TextBox 5">
            <a:extLst>
              <a:ext uri="{FF2B5EF4-FFF2-40B4-BE49-F238E27FC236}">
                <a16:creationId xmlns:a16="http://schemas.microsoft.com/office/drawing/2014/main" id="{BCA4EE94-CCE6-E13F-999F-24F627B822E9}"/>
              </a:ext>
            </a:extLst>
          </p:cNvPr>
          <p:cNvSpPr txBox="1"/>
          <p:nvPr/>
        </p:nvSpPr>
        <p:spPr>
          <a:xfrm>
            <a:off x="19287460" y="2913321"/>
            <a:ext cx="184731" cy="369332"/>
          </a:xfrm>
          <a:prstGeom prst="rect">
            <a:avLst/>
          </a:prstGeom>
          <a:gradFill>
            <a:gsLst>
              <a:gs pos="0">
                <a:srgbClr val="0BBBB7"/>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endParaRPr lang="en-US"/>
          </a:p>
        </p:txBody>
      </p:sp>
      <p:pic>
        <p:nvPicPr>
          <p:cNvPr id="13" name="Picture 12">
            <a:extLst>
              <a:ext uri="{FF2B5EF4-FFF2-40B4-BE49-F238E27FC236}">
                <a16:creationId xmlns:a16="http://schemas.microsoft.com/office/drawing/2014/main" id="{395C1B9D-509A-B700-CF4D-1C3B1BD4BDE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24585" y="0"/>
            <a:ext cx="5524499" cy="3463961"/>
          </a:xfrm>
          <a:prstGeom prst="rect">
            <a:avLst/>
          </a:prstGeom>
          <a:noFill/>
        </p:spPr>
      </p:pic>
    </p:spTree>
    <p:extLst>
      <p:ext uri="{BB962C8B-B14F-4D97-AF65-F5344CB8AC3E}">
        <p14:creationId xmlns:p14="http://schemas.microsoft.com/office/powerpoint/2010/main" val="117857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28CF-B353-76B8-7282-76927873F72D}"/>
              </a:ext>
            </a:extLst>
          </p:cNvPr>
          <p:cNvSpPr>
            <a:spLocks noGrp="1"/>
          </p:cNvSpPr>
          <p:nvPr>
            <p:ph type="title"/>
          </p:nvPr>
        </p:nvSpPr>
        <p:spPr/>
        <p:txBody>
          <a:bodyPr/>
          <a:lstStyle/>
          <a:p>
            <a:r>
              <a:rPr lang="en-US"/>
              <a:t>What Students Should Take Away</a:t>
            </a:r>
          </a:p>
        </p:txBody>
      </p:sp>
      <p:sp>
        <p:nvSpPr>
          <p:cNvPr id="3" name="Slide Number Placeholder 2">
            <a:extLst>
              <a:ext uri="{FF2B5EF4-FFF2-40B4-BE49-F238E27FC236}">
                <a16:creationId xmlns:a16="http://schemas.microsoft.com/office/drawing/2014/main" id="{574BC346-6022-D037-FC7B-F2449269131C}"/>
              </a:ext>
            </a:extLst>
          </p:cNvPr>
          <p:cNvSpPr>
            <a:spLocks noGrp="1"/>
          </p:cNvSpPr>
          <p:nvPr>
            <p:ph type="sldNum" sz="quarter" idx="4"/>
          </p:nvPr>
        </p:nvSpPr>
        <p:spPr/>
        <p:txBody>
          <a:bodyPr/>
          <a:lstStyle/>
          <a:p>
            <a:fld id="{42268056-94AC-1E44-9376-27504D8557DE}" type="slidenum">
              <a:rPr lang="en-US" smtClean="0"/>
              <a:pPr/>
              <a:t>23</a:t>
            </a:fld>
            <a:endParaRPr lang="en-US"/>
          </a:p>
        </p:txBody>
      </p:sp>
      <p:sp>
        <p:nvSpPr>
          <p:cNvPr id="4" name="Text Placeholder 3">
            <a:extLst>
              <a:ext uri="{FF2B5EF4-FFF2-40B4-BE49-F238E27FC236}">
                <a16:creationId xmlns:a16="http://schemas.microsoft.com/office/drawing/2014/main" id="{C5B1F065-B66C-F78B-F63D-CCBD877817A2}"/>
              </a:ext>
            </a:extLst>
          </p:cNvPr>
          <p:cNvSpPr>
            <a:spLocks noGrp="1"/>
          </p:cNvSpPr>
          <p:nvPr>
            <p:ph type="body" sz="quarter" idx="10"/>
          </p:nvPr>
        </p:nvSpPr>
        <p:spPr>
          <a:xfrm>
            <a:off x="442912" y="2049517"/>
            <a:ext cx="11306173" cy="3742261"/>
          </a:xfrm>
        </p:spPr>
        <p:txBody>
          <a:bodyPr/>
          <a:lstStyle/>
          <a:p>
            <a:pPr>
              <a:spcBef>
                <a:spcPts val="1400"/>
              </a:spcBef>
            </a:pPr>
            <a:r>
              <a:rPr lang="en-US" sz="1800" b="1" dirty="0"/>
              <a:t>Models define decisions, objectives, and constraints, but evaluation may need simulation.</a:t>
            </a:r>
            <a:r>
              <a:rPr lang="en-US" sz="1800" dirty="0"/>
              <a:t> A formulation says what is optimal in theory; simulation shows how it behaves in practice.</a:t>
            </a:r>
          </a:p>
          <a:p>
            <a:pPr>
              <a:spcBef>
                <a:spcPts val="1400"/>
              </a:spcBef>
            </a:pPr>
            <a:r>
              <a:rPr lang="en-US" sz="1800" b="1" dirty="0"/>
              <a:t>An expected-value-optimal solution will not win every run.</a:t>
            </a:r>
            <a:r>
              <a:rPr lang="en-US" sz="1800" dirty="0"/>
              <a:t> The decision that is best on average can still lose on any single realization.</a:t>
            </a:r>
          </a:p>
          <a:p>
            <a:pPr>
              <a:spcBef>
                <a:spcPts val="1400"/>
              </a:spcBef>
            </a:pPr>
            <a:r>
              <a:rPr lang="en-US" sz="1800" b="1" dirty="0"/>
              <a:t>Nonlinearity and congestion create feedback that breaks simple reasoning.</a:t>
            </a:r>
            <a:r>
              <a:rPr lang="en-US" sz="1800" dirty="0"/>
              <a:t> Small changes ripple through queues and prices in ways intuition misses.</a:t>
            </a:r>
          </a:p>
          <a:p>
            <a:pPr>
              <a:spcBef>
                <a:spcPts val="1400"/>
              </a:spcBef>
            </a:pPr>
            <a:r>
              <a:rPr lang="en-US" sz="1800" b="1" dirty="0"/>
              <a:t>Simulation output is statistical, not deterministic.</a:t>
            </a:r>
            <a:r>
              <a:rPr lang="en-US" sz="1800" dirty="0"/>
              <a:t> Read outcomes as distributions, and let the system reach steady state before judging.</a:t>
            </a:r>
          </a:p>
          <a:p>
            <a:pPr>
              <a:spcBef>
                <a:spcPts val="1400"/>
              </a:spcBef>
            </a:pPr>
            <a:r>
              <a:rPr lang="en-US" sz="1800" b="1" dirty="0"/>
              <a:t>Feasibility defines the solution space; performance defines its quality.</a:t>
            </a:r>
            <a:r>
              <a:rPr lang="en-US" sz="1800" dirty="0"/>
              <a:t> Meeting every constraint is the entry ticket, not the goal.</a:t>
            </a:r>
          </a:p>
        </p:txBody>
      </p:sp>
      <p:sp>
        <p:nvSpPr>
          <p:cNvPr id="5" name="Text Placeholder 4">
            <a:extLst>
              <a:ext uri="{FF2B5EF4-FFF2-40B4-BE49-F238E27FC236}">
                <a16:creationId xmlns:a16="http://schemas.microsoft.com/office/drawing/2014/main" id="{A9439CAB-F2AF-4AC4-DC29-99383304C3C7}"/>
              </a:ext>
            </a:extLst>
          </p:cNvPr>
          <p:cNvSpPr>
            <a:spLocks noGrp="1"/>
          </p:cNvSpPr>
          <p:nvPr>
            <p:ph type="body" sz="quarter" idx="11"/>
          </p:nvPr>
        </p:nvSpPr>
        <p:spPr/>
        <p:txBody>
          <a:bodyPr/>
          <a:lstStyle/>
          <a:p>
            <a:r>
              <a:rPr lang="en-US" sz="1400">
                <a:solidFill>
                  <a:schemeClr val="tx1">
                    <a:lumMod val="65000"/>
                    <a:lumOff val="35000"/>
                  </a:schemeClr>
                </a:solidFill>
              </a:rPr>
              <a:t>Technical learning outcomes, the lasting points behind the modeling and simulation</a:t>
            </a:r>
          </a:p>
        </p:txBody>
      </p:sp>
      <p:sp>
        <p:nvSpPr>
          <p:cNvPr id="7" name="chip1">
            <a:extLst>
              <a:ext uri="{FF2B5EF4-FFF2-40B4-BE49-F238E27FC236}">
                <a16:creationId xmlns:a16="http://schemas.microsoft.com/office/drawing/2014/main" id="{BC721BC0-2B5A-91F8-5760-7461EAF9A2BB}"/>
              </a:ext>
            </a:extLst>
          </p:cNvPr>
          <p:cNvSpPr/>
          <p:nvPr/>
        </p:nvSpPr>
        <p:spPr>
          <a:xfrm>
            <a:off x="10235422" y="178819"/>
            <a:ext cx="1788181" cy="520700"/>
          </a:xfrm>
          <a:prstGeom prst="roundRect">
            <a:avLst>
              <a:gd name="adj" fmla="val 18000"/>
            </a:avLst>
          </a:prstGeom>
          <a:solidFill>
            <a:srgbClr val="EDA418"/>
          </a:solidFill>
          <a:ln>
            <a:noFill/>
          </a:ln>
        </p:spPr>
        <p:txBody>
          <a:bodyPr wrap="square" lIns="91440" rIns="91440" anchor="ctr"/>
          <a:lstStyle/>
          <a:p>
            <a:pPr algn="ctr">
              <a:buNone/>
            </a:pPr>
            <a:r>
              <a:rPr lang="en-US" sz="1400" b="1" dirty="0">
                <a:solidFill>
                  <a:schemeClr val="bg1"/>
                </a:solidFill>
              </a:rPr>
              <a:t>TECHNICAL</a:t>
            </a:r>
          </a:p>
        </p:txBody>
      </p:sp>
    </p:spTree>
    <p:extLst>
      <p:ext uri="{BB962C8B-B14F-4D97-AF65-F5344CB8AC3E}">
        <p14:creationId xmlns:p14="http://schemas.microsoft.com/office/powerpoint/2010/main" val="2962129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CDF8-6A2D-B873-DF87-B407BF73E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504C4-F2C4-EBB4-8B97-6925E4994984}"/>
              </a:ext>
            </a:extLst>
          </p:cNvPr>
          <p:cNvSpPr>
            <a:spLocks noGrp="1"/>
          </p:cNvSpPr>
          <p:nvPr>
            <p:ph type="title"/>
          </p:nvPr>
        </p:nvSpPr>
        <p:spPr/>
        <p:txBody>
          <a:bodyPr anchor="b">
            <a:normAutofit/>
          </a:bodyPr>
          <a:lstStyle/>
          <a:p>
            <a:r>
              <a:rPr lang="en-US"/>
              <a:t>Under the Hood</a:t>
            </a:r>
          </a:p>
        </p:txBody>
      </p:sp>
      <p:sp>
        <p:nvSpPr>
          <p:cNvPr id="13" name="Slide Number Placeholder 2">
            <a:extLst>
              <a:ext uri="{FF2B5EF4-FFF2-40B4-BE49-F238E27FC236}">
                <a16:creationId xmlns:a16="http://schemas.microsoft.com/office/drawing/2014/main" id="{374518C1-6BD5-09DF-D935-0A73B7EDA518}"/>
              </a:ext>
            </a:extLst>
          </p:cNvPr>
          <p:cNvSpPr>
            <a:spLocks noGrp="1"/>
          </p:cNvSpPr>
          <p:nvPr>
            <p:ph type="sldNum" sz="quarter" idx="4"/>
          </p:nvPr>
        </p:nvSpPr>
        <p:spPr/>
        <p:txBody>
          <a:bodyPr anchor="ctr">
            <a:normAutofit/>
          </a:bodyPr>
          <a:lstStyle/>
          <a:p>
            <a:pPr>
              <a:lnSpc>
                <a:spcPct val="90000"/>
              </a:lnSpc>
              <a:spcAft>
                <a:spcPts val="600"/>
              </a:spcAft>
            </a:pPr>
            <a:fld id="{42268056-94AC-1E44-9376-27504D8557DE}" type="slidenum">
              <a:rPr lang="en-US" smtClean="0"/>
              <a:pPr>
                <a:lnSpc>
                  <a:spcPct val="90000"/>
                </a:lnSpc>
                <a:spcAft>
                  <a:spcPts val="600"/>
                </a:spcAft>
              </a:pPr>
              <a:t>24</a:t>
            </a:fld>
            <a:endParaRPr lang="en-US"/>
          </a:p>
        </p:txBody>
      </p:sp>
      <p:sp>
        <p:nvSpPr>
          <p:cNvPr id="5" name="Text Placeholder 4">
            <a:extLst>
              <a:ext uri="{FF2B5EF4-FFF2-40B4-BE49-F238E27FC236}">
                <a16:creationId xmlns:a16="http://schemas.microsoft.com/office/drawing/2014/main" id="{8FDFB992-48C4-C96B-4F1F-2440A33307A1}"/>
              </a:ext>
            </a:extLst>
          </p:cNvPr>
          <p:cNvSpPr>
            <a:spLocks noGrp="1"/>
          </p:cNvSpPr>
          <p:nvPr>
            <p:ph type="body" sz="quarter" idx="10"/>
          </p:nvPr>
        </p:nvSpPr>
        <p:spPr/>
        <p:txBody>
          <a:bodyPr vert="horz" lIns="0" tIns="0" rIns="0" bIns="0" rtlCol="0">
            <a:normAutofit/>
          </a:bodyPr>
          <a:lstStyle/>
          <a:p>
            <a:r>
              <a:rPr lang="en-US" sz="1800" dirty="0"/>
              <a:t>Newsvendor-style inventory decisions</a:t>
            </a:r>
          </a:p>
          <a:p>
            <a:r>
              <a:rPr lang="en-US" sz="1800" b="1" dirty="0"/>
              <a:t>Stochastic</a:t>
            </a:r>
            <a:r>
              <a:rPr lang="en-US" sz="1800" dirty="0"/>
              <a:t> </a:t>
            </a:r>
            <a:r>
              <a:rPr lang="en-US" sz="1800" b="1" dirty="0"/>
              <a:t>demand</a:t>
            </a:r>
            <a:r>
              <a:rPr lang="en-US" sz="1800" dirty="0"/>
              <a:t> (random arrivals)</a:t>
            </a:r>
          </a:p>
          <a:p>
            <a:r>
              <a:rPr lang="en-US" sz="1800" b="1" dirty="0"/>
              <a:t>Resource</a:t>
            </a:r>
            <a:r>
              <a:rPr lang="en-US" sz="1800" dirty="0"/>
              <a:t> </a:t>
            </a:r>
            <a:r>
              <a:rPr lang="en-US" sz="1800" b="1" dirty="0"/>
              <a:t>constraints</a:t>
            </a:r>
            <a:r>
              <a:rPr lang="en-US" sz="1800" dirty="0"/>
              <a:t> (beans, water, capacity)</a:t>
            </a:r>
          </a:p>
          <a:p>
            <a:r>
              <a:rPr lang="en-US" sz="1800" dirty="0"/>
              <a:t>Queueing theory</a:t>
            </a:r>
          </a:p>
          <a:p>
            <a:r>
              <a:rPr lang="en-US" sz="1800" b="1" dirty="0"/>
              <a:t>Nonlinear </a:t>
            </a:r>
            <a:r>
              <a:rPr lang="en-US" sz="1800" dirty="0"/>
              <a:t>profit functions</a:t>
            </a:r>
          </a:p>
          <a:p>
            <a:r>
              <a:rPr lang="en-US" sz="1800" b="1" dirty="0"/>
              <a:t>Simulation-based evaluation</a:t>
            </a:r>
            <a:endParaRPr lang="en-US" sz="1800" dirty="0"/>
          </a:p>
          <a:p>
            <a:endParaRPr lang="en-US" dirty="0"/>
          </a:p>
        </p:txBody>
      </p:sp>
      <p:sp>
        <p:nvSpPr>
          <p:cNvPr id="3" name="Subtitle 2">
            <a:extLst>
              <a:ext uri="{FF2B5EF4-FFF2-40B4-BE49-F238E27FC236}">
                <a16:creationId xmlns:a16="http://schemas.microsoft.com/office/drawing/2014/main" id="{745BC27E-9E5F-FE5E-D09F-20C4DFE1D048}"/>
              </a:ext>
            </a:extLst>
          </p:cNvPr>
          <p:cNvSpPr>
            <a:spLocks noGrp="1"/>
          </p:cNvSpPr>
          <p:nvPr>
            <p:ph type="body" sz="quarter" idx="11"/>
          </p:nvPr>
        </p:nvSpPr>
        <p:spPr/>
        <p:txBody>
          <a:bodyPr vert="horz" lIns="0" tIns="0" rIns="0" bIns="0" rtlCol="0" anchor="t">
            <a:normAutofit/>
          </a:bodyPr>
          <a:lstStyle/>
          <a:p>
            <a:r>
              <a:rPr lang="en-US" sz="1600" dirty="0"/>
              <a:t>The Models Behind the Game</a:t>
            </a:r>
          </a:p>
        </p:txBody>
      </p:sp>
      <p:pic>
        <p:nvPicPr>
          <p:cNvPr id="10" name="Picture 9">
            <a:extLst>
              <a:ext uri="{FF2B5EF4-FFF2-40B4-BE49-F238E27FC236}">
                <a16:creationId xmlns:a16="http://schemas.microsoft.com/office/drawing/2014/main" id="{A6167F21-B83B-51C7-418B-5BC925667A88}"/>
              </a:ext>
            </a:extLst>
          </p:cNvPr>
          <p:cNvPicPr>
            <a:picLocks noChangeAspect="1"/>
          </p:cNvPicPr>
          <p:nvPr/>
        </p:nvPicPr>
        <p:blipFill>
          <a:blip r:embed="rId3"/>
          <a:stretch>
            <a:fillRect/>
          </a:stretch>
        </p:blipFill>
        <p:spPr>
          <a:xfrm>
            <a:off x="5270500" y="1121085"/>
            <a:ext cx="6794500" cy="4615828"/>
          </a:xfrm>
          <a:prstGeom prst="rect">
            <a:avLst/>
          </a:prstGeom>
        </p:spPr>
      </p:pic>
      <p:sp>
        <p:nvSpPr>
          <p:cNvPr id="7" name="chip1">
            <a:extLst>
              <a:ext uri="{FF2B5EF4-FFF2-40B4-BE49-F238E27FC236}">
                <a16:creationId xmlns:a16="http://schemas.microsoft.com/office/drawing/2014/main" id="{E7119C31-B068-88B0-F3FE-491F3AFD7263}"/>
              </a:ext>
            </a:extLst>
          </p:cNvPr>
          <p:cNvSpPr/>
          <p:nvPr/>
        </p:nvSpPr>
        <p:spPr>
          <a:xfrm>
            <a:off x="10235422" y="178819"/>
            <a:ext cx="1788181" cy="520700"/>
          </a:xfrm>
          <a:prstGeom prst="roundRect">
            <a:avLst>
              <a:gd name="adj" fmla="val 18000"/>
            </a:avLst>
          </a:prstGeom>
          <a:solidFill>
            <a:srgbClr val="EDA418"/>
          </a:solidFill>
          <a:ln>
            <a:noFill/>
          </a:ln>
        </p:spPr>
        <p:txBody>
          <a:bodyPr wrap="square" lIns="91440" rIns="91440" anchor="ctr"/>
          <a:lstStyle/>
          <a:p>
            <a:pPr algn="ctr">
              <a:buNone/>
            </a:pPr>
            <a:r>
              <a:rPr lang="en-US" sz="1400" b="1" dirty="0">
                <a:solidFill>
                  <a:schemeClr val="bg1"/>
                </a:solidFill>
              </a:rPr>
              <a:t>TECHNICAL</a:t>
            </a:r>
          </a:p>
        </p:txBody>
      </p:sp>
    </p:spTree>
    <p:extLst>
      <p:ext uri="{BB962C8B-B14F-4D97-AF65-F5344CB8AC3E}">
        <p14:creationId xmlns:p14="http://schemas.microsoft.com/office/powerpoint/2010/main" val="135847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C751B-0AA2-455A-54F7-3399D12E9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D925A-650A-4D29-EEA2-556C9236BA25}"/>
              </a:ext>
            </a:extLst>
          </p:cNvPr>
          <p:cNvSpPr>
            <a:spLocks noGrp="1"/>
          </p:cNvSpPr>
          <p:nvPr>
            <p:ph type="title"/>
          </p:nvPr>
        </p:nvSpPr>
        <p:spPr/>
        <p:txBody>
          <a:bodyPr/>
          <a:lstStyle/>
          <a:p>
            <a:r>
              <a:rPr lang="en-US" dirty="0"/>
              <a:t>Activity: Formulate Round 1</a:t>
            </a:r>
          </a:p>
        </p:txBody>
      </p:sp>
      <p:sp>
        <p:nvSpPr>
          <p:cNvPr id="3" name="Slide Number Placeholder 2">
            <a:extLst>
              <a:ext uri="{FF2B5EF4-FFF2-40B4-BE49-F238E27FC236}">
                <a16:creationId xmlns:a16="http://schemas.microsoft.com/office/drawing/2014/main" id="{999EF8AA-61ED-C69E-0D1F-95B46B7A7590}"/>
              </a:ext>
            </a:extLst>
          </p:cNvPr>
          <p:cNvSpPr>
            <a:spLocks noGrp="1"/>
          </p:cNvSpPr>
          <p:nvPr>
            <p:ph type="sldNum" sz="quarter" idx="4"/>
          </p:nvPr>
        </p:nvSpPr>
        <p:spPr/>
        <p:txBody>
          <a:bodyPr/>
          <a:lstStyle/>
          <a:p>
            <a:fld id="{42268056-94AC-1E44-9376-27504D8557DE}" type="slidenum">
              <a:rPr lang="en-US" smtClean="0"/>
              <a:pPr/>
              <a:t>25</a:t>
            </a:fld>
            <a:endParaRPr lang="en-US"/>
          </a:p>
        </p:txBody>
      </p:sp>
      <p:sp>
        <p:nvSpPr>
          <p:cNvPr id="4" name="Text Placeholder 3">
            <a:extLst>
              <a:ext uri="{FF2B5EF4-FFF2-40B4-BE49-F238E27FC236}">
                <a16:creationId xmlns:a16="http://schemas.microsoft.com/office/drawing/2014/main" id="{6D948A1F-9102-9FD0-E79D-E598437C361E}"/>
              </a:ext>
            </a:extLst>
          </p:cNvPr>
          <p:cNvSpPr>
            <a:spLocks noGrp="1"/>
          </p:cNvSpPr>
          <p:nvPr>
            <p:ph type="body" sz="quarter" idx="10"/>
          </p:nvPr>
        </p:nvSpPr>
        <p:spPr/>
        <p:txBody>
          <a:bodyPr/>
          <a:lstStyle/>
          <a:p>
            <a:pPr>
              <a:buNone/>
            </a:pPr>
            <a:r>
              <a:rPr lang="en-US" sz="1800" b="1" dirty="0">
                <a:solidFill>
                  <a:schemeClr val="accent2"/>
                </a:solidFill>
              </a:rPr>
              <a:t>Write the three pieces:</a:t>
            </a:r>
          </a:p>
          <a:p>
            <a:r>
              <a:rPr lang="en-US" sz="1800" b="1" dirty="0"/>
              <a:t>Objective</a:t>
            </a:r>
            <a:r>
              <a:rPr lang="en-US" sz="1800" dirty="0"/>
              <a:t>, what are we maximizing?</a:t>
            </a:r>
          </a:p>
          <a:p>
            <a:r>
              <a:rPr lang="en-US" sz="1800" b="1" dirty="0"/>
              <a:t>Constraints</a:t>
            </a:r>
            <a:r>
              <a:rPr lang="en-US" sz="1800" dirty="0"/>
              <a:t>, what limits us?</a:t>
            </a:r>
          </a:p>
          <a:p>
            <a:r>
              <a:rPr lang="en-US" sz="1800" b="1" dirty="0"/>
              <a:t>Decision variable</a:t>
            </a:r>
            <a:r>
              <a:rPr lang="en-US" sz="1800" dirty="0"/>
              <a:t>, what do we choose?</a:t>
            </a:r>
          </a:p>
          <a:p>
            <a:pPr>
              <a:buNone/>
            </a:pPr>
            <a:endParaRPr lang="en-US" sz="1800" dirty="0"/>
          </a:p>
          <a:p>
            <a:pPr>
              <a:buNone/>
            </a:pPr>
            <a:r>
              <a:rPr lang="en-US" sz="1800" i="1" dirty="0">
                <a:solidFill>
                  <a:schemeClr val="tx1">
                    <a:lumMod val="65000"/>
                    <a:lumOff val="35000"/>
                  </a:schemeClr>
                </a:solidFill>
              </a:rPr>
              <a:t>Give students 2 minutes in pairs, then reveal →</a:t>
            </a:r>
          </a:p>
        </p:txBody>
      </p:sp>
      <p:sp>
        <p:nvSpPr>
          <p:cNvPr id="5" name="Text Placeholder 4">
            <a:extLst>
              <a:ext uri="{FF2B5EF4-FFF2-40B4-BE49-F238E27FC236}">
                <a16:creationId xmlns:a16="http://schemas.microsoft.com/office/drawing/2014/main" id="{EE9D5972-CB50-D621-7A79-CECE06379E12}"/>
              </a:ext>
            </a:extLst>
          </p:cNvPr>
          <p:cNvSpPr>
            <a:spLocks noGrp="1"/>
          </p:cNvSpPr>
          <p:nvPr>
            <p:ph type="body" sz="quarter" idx="11"/>
          </p:nvPr>
        </p:nvSpPr>
        <p:spPr>
          <a:xfrm>
            <a:off x="442912" y="1393564"/>
            <a:ext cx="7315200" cy="233873"/>
          </a:xfrm>
        </p:spPr>
        <p:txBody>
          <a:bodyPr/>
          <a:lstStyle/>
          <a:p>
            <a:r>
              <a:rPr lang="en-US" sz="1400" dirty="0">
                <a:solidFill>
                  <a:schemeClr val="tx1">
                    <a:lumMod val="65000"/>
                    <a:lumOff val="35000"/>
                  </a:schemeClr>
                </a:solidFill>
              </a:rPr>
              <a:t>Round 1: brew hot coffee only, limited beans and water</a:t>
            </a:r>
          </a:p>
        </p:txBody>
      </p:sp>
      <p:sp>
        <p:nvSpPr>
          <p:cNvPr id="81" name="answerCard">
            <a:extLst>
              <a:ext uri="{FF2B5EF4-FFF2-40B4-BE49-F238E27FC236}">
                <a16:creationId xmlns:a16="http://schemas.microsoft.com/office/drawing/2014/main" id="{5BF80F10-B514-47C5-FD50-E9BEA102C7BB}"/>
              </a:ext>
            </a:extLst>
          </p:cNvPr>
          <p:cNvSpPr/>
          <p:nvPr/>
        </p:nvSpPr>
        <p:spPr>
          <a:xfrm>
            <a:off x="6223000" y="1905000"/>
            <a:ext cx="5499100" cy="4064000"/>
          </a:xfrm>
          <a:prstGeom prst="roundRect">
            <a:avLst>
              <a:gd name="adj" fmla="val 4000"/>
            </a:avLst>
          </a:prstGeom>
          <a:solidFill>
            <a:schemeClr val="bg1">
              <a:lumMod val="95000"/>
            </a:schemeClr>
          </a:solidFill>
          <a:ln w="19050">
            <a:solidFill>
              <a:srgbClr val="9A6A0F"/>
            </a:solidFill>
          </a:ln>
        </p:spPr>
        <p:txBody>
          <a:bodyPr wrap="square" lIns="182880" tIns="137160" rIns="137160" bIns="137160" anchor="t"/>
          <a:lstStyle/>
          <a:p>
            <a:pPr>
              <a:buNone/>
            </a:pPr>
            <a:r>
              <a:rPr lang="en-US" b="1" dirty="0">
                <a:solidFill>
                  <a:srgbClr val="9A6A0F"/>
                </a:solidFill>
              </a:rPr>
              <a:t>One answer</a:t>
            </a:r>
          </a:p>
          <a:p>
            <a:pPr>
              <a:buNone/>
            </a:pPr>
            <a:endParaRPr lang="en-US" dirty="0"/>
          </a:p>
          <a:p>
            <a:pPr>
              <a:buNone/>
            </a:pPr>
            <a:r>
              <a:rPr lang="en-US" b="1" dirty="0"/>
              <a:t>maximize  </a:t>
            </a:r>
            <a:r>
              <a:rPr lang="en-US" dirty="0"/>
              <a:t>expected profit from hot coffee</a:t>
            </a:r>
          </a:p>
          <a:p>
            <a:pPr>
              <a:buNone/>
            </a:pPr>
            <a:r>
              <a:rPr lang="en-US" b="1" dirty="0"/>
              <a:t>subject to  </a:t>
            </a:r>
            <a:r>
              <a:rPr lang="en-US" dirty="0"/>
              <a:t>beans used ≤ beans available; water used ≤ water available</a:t>
            </a:r>
          </a:p>
          <a:p>
            <a:pPr>
              <a:buNone/>
            </a:pPr>
            <a:r>
              <a:rPr lang="en-US" b="1" dirty="0"/>
              <a:t>by choosing  </a:t>
            </a:r>
            <a:r>
              <a:rPr lang="en-US" dirty="0"/>
              <a:t>Qₕ = cups of hot coffee to brew per hour</a:t>
            </a:r>
          </a:p>
          <a:p>
            <a:pPr>
              <a:buNone/>
            </a:pPr>
            <a:endParaRPr lang="en-US" dirty="0"/>
          </a:p>
          <a:p>
            <a:pPr>
              <a:buNone/>
            </a:pPr>
            <a:r>
              <a:rPr lang="en-US" i="1" dirty="0">
                <a:solidFill>
                  <a:schemeClr val="tx1">
                    <a:lumMod val="65000"/>
                    <a:lumOff val="35000"/>
                  </a:schemeClr>
                </a:solidFill>
              </a:rPr>
              <a:t>Same three pieces as every optimization model.</a:t>
            </a:r>
          </a:p>
        </p:txBody>
      </p:sp>
      <p:sp>
        <p:nvSpPr>
          <p:cNvPr id="8" name="chip1">
            <a:extLst>
              <a:ext uri="{FF2B5EF4-FFF2-40B4-BE49-F238E27FC236}">
                <a16:creationId xmlns:a16="http://schemas.microsoft.com/office/drawing/2014/main" id="{E2CD5A75-1391-03D6-6E08-244907DE03A8}"/>
              </a:ext>
            </a:extLst>
          </p:cNvPr>
          <p:cNvSpPr/>
          <p:nvPr/>
        </p:nvSpPr>
        <p:spPr>
          <a:xfrm>
            <a:off x="10235422" y="178819"/>
            <a:ext cx="1788181" cy="520700"/>
          </a:xfrm>
          <a:prstGeom prst="roundRect">
            <a:avLst>
              <a:gd name="adj" fmla="val 18000"/>
            </a:avLst>
          </a:prstGeom>
          <a:solidFill>
            <a:srgbClr val="EDA418"/>
          </a:solidFill>
          <a:ln>
            <a:noFill/>
          </a:ln>
        </p:spPr>
        <p:txBody>
          <a:bodyPr wrap="square" lIns="91440" rIns="91440" anchor="ctr"/>
          <a:lstStyle/>
          <a:p>
            <a:pPr algn="ctr">
              <a:buNone/>
            </a:pPr>
            <a:r>
              <a:rPr lang="en-US" sz="1400" b="1" dirty="0">
                <a:solidFill>
                  <a:schemeClr val="bg1"/>
                </a:solidFill>
              </a:rPr>
              <a:t>TECHNICAL</a:t>
            </a:r>
          </a:p>
        </p:txBody>
      </p:sp>
    </p:spTree>
    <p:extLst>
      <p:ext uri="{BB962C8B-B14F-4D97-AF65-F5344CB8AC3E}">
        <p14:creationId xmlns:p14="http://schemas.microsoft.com/office/powerpoint/2010/main" val="381640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30D2B-958E-7E14-C720-26D6AC856BB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5F8899F-62A9-EF50-711D-4AC521954DAB}"/>
              </a:ext>
            </a:extLst>
          </p:cNvPr>
          <p:cNvSpPr>
            <a:spLocks noGrp="1"/>
          </p:cNvSpPr>
          <p:nvPr>
            <p:ph type="title"/>
          </p:nvPr>
        </p:nvSpPr>
        <p:spPr/>
        <p:txBody>
          <a:bodyPr/>
          <a:lstStyle/>
          <a:p>
            <a:r>
              <a:rPr lang="en-US"/>
              <a:t>Notation</a:t>
            </a:r>
          </a:p>
        </p:txBody>
      </p:sp>
      <p:sp>
        <p:nvSpPr>
          <p:cNvPr id="2" name="Content Placeholder 1">
            <a:extLst>
              <a:ext uri="{FF2B5EF4-FFF2-40B4-BE49-F238E27FC236}">
                <a16:creationId xmlns:a16="http://schemas.microsoft.com/office/drawing/2014/main" id="{7051C079-9975-D07C-3417-1CCFC63AC418}"/>
              </a:ext>
            </a:extLst>
          </p:cNvPr>
          <p:cNvSpPr>
            <a:spLocks noGrp="1"/>
          </p:cNvSpPr>
          <p:nvPr>
            <p:ph type="body" sz="quarter" idx="10"/>
          </p:nvPr>
        </p:nvSpPr>
        <p:spPr>
          <a:xfrm>
            <a:off x="442912" y="1346200"/>
            <a:ext cx="11303000" cy="330200"/>
          </a:xfrm>
        </p:spPr>
        <p:txBody>
          <a:bodyPr anchor="t" anchorCtr="0">
            <a:noAutofit/>
          </a:bodyPr>
          <a:lstStyle/>
          <a:p>
            <a:pPr marL="0" indent="0">
              <a:buNone/>
            </a:pPr>
            <a:r>
              <a:rPr lang="en-US" sz="1400" i="1" dirty="0">
                <a:solidFill>
                  <a:schemeClr val="tx1">
                    <a:lumMod val="65000"/>
                    <a:lumOff val="35000"/>
                  </a:schemeClr>
                </a:solidFill>
              </a:rPr>
              <a:t>What each symbol in the model means</a:t>
            </a:r>
          </a:p>
        </p:txBody>
      </p:sp>
      <p:sp>
        <p:nvSpPr>
          <p:cNvPr id="3" name="TextBox 2">
            <a:extLst>
              <a:ext uri="{FF2B5EF4-FFF2-40B4-BE49-F238E27FC236}">
                <a16:creationId xmlns:a16="http://schemas.microsoft.com/office/drawing/2014/main" id="{B1C40304-8549-8848-93F4-83660F264272}"/>
              </a:ext>
            </a:extLst>
          </p:cNvPr>
          <p:cNvSpPr txBox="1"/>
          <p:nvPr/>
        </p:nvSpPr>
        <p:spPr>
          <a:xfrm>
            <a:off x="444500" y="1676400"/>
            <a:ext cx="5689600" cy="4546600"/>
          </a:xfrm>
          <a:prstGeom prst="rect">
            <a:avLst/>
          </a:prstGeom>
          <a:noFill/>
        </p:spPr>
        <p:txBody>
          <a:bodyPr vertOverflow="overflow" vert="horz" wrap="square" rtlCol="0" anchor="t">
            <a:noAutofit/>
          </a:bodyPr>
          <a:lstStyle/>
          <a:p>
            <a:pPr>
              <a:spcBef>
                <a:spcPts val="800"/>
              </a:spcBef>
              <a:buNone/>
            </a:pPr>
            <a:endParaRPr lang="en-US" sz="1500" dirty="0">
              <a:solidFill>
                <a:srgbClr val="156082"/>
              </a:solidFill>
              <a:latin typeface="Aptos Light" panose="020B0004020202020204" pitchFamily="34" charset="0"/>
            </a:endParaRPr>
          </a:p>
          <a:p>
            <a:pPr>
              <a:spcBef>
                <a:spcPts val="800"/>
              </a:spcBef>
              <a:buNone/>
            </a:pPr>
            <a:r>
              <a:rPr lang="en-US" sz="1600" b="1" dirty="0">
                <a:solidFill>
                  <a:srgbClr val="156082"/>
                </a:solidFill>
                <a:latin typeface="Aptos Light" panose="020B0004020202020204" pitchFamily="34" charset="0"/>
              </a:rPr>
              <a:t>Decisions · what you and </a:t>
            </a:r>
            <a:r>
              <a:rPr lang="en-US" sz="1600" b="1" dirty="0" err="1">
                <a:solidFill>
                  <a:srgbClr val="156082"/>
                </a:solidFill>
                <a:latin typeface="Aptos Light" panose="020B0004020202020204" pitchFamily="34" charset="0"/>
              </a:rPr>
              <a:t>Gurobi</a:t>
            </a:r>
            <a:r>
              <a:rPr lang="en-US" sz="1600" b="1" dirty="0">
                <a:solidFill>
                  <a:srgbClr val="156082"/>
                </a:solidFill>
                <a:latin typeface="Aptos Light" panose="020B0004020202020204" pitchFamily="34" charset="0"/>
              </a:rPr>
              <a:t> choose</a:t>
            </a:r>
          </a:p>
          <a:p>
            <a:pPr marL="182880" indent="-182880">
              <a:spcBef>
                <a:spcPts val="300"/>
              </a:spcBef>
              <a:buNone/>
            </a:pPr>
            <a:r>
              <a:rPr lang="en-US" sz="1600" b="1" dirty="0" err="1">
                <a:latin typeface="Aptos Light" panose="020B0004020202020204" pitchFamily="34" charset="0"/>
              </a:rPr>
              <a:t>Q</a:t>
            </a:r>
            <a:r>
              <a:rPr lang="en-US" sz="1600" b="1" baseline="-25000" dirty="0" err="1">
                <a:latin typeface="Aptos Light" panose="020B0004020202020204" pitchFamily="34" charset="0"/>
              </a:rPr>
              <a:t>h</a:t>
            </a:r>
            <a:r>
              <a:rPr lang="en-US" sz="1600" b="1" dirty="0">
                <a:latin typeface="Aptos Light" panose="020B0004020202020204" pitchFamily="34" charset="0"/>
              </a:rPr>
              <a:t>, Q</a:t>
            </a:r>
            <a:r>
              <a:rPr lang="en-US" sz="1600" b="1" baseline="-25000" dirty="0">
                <a:latin typeface="Aptos Light" panose="020B0004020202020204" pitchFamily="34" charset="0"/>
              </a:rPr>
              <a:t>c</a:t>
            </a:r>
            <a:r>
              <a:rPr lang="en-US" sz="1600" dirty="0">
                <a:latin typeface="Aptos Light" panose="020B0004020202020204" pitchFamily="34" charset="0"/>
              </a:rPr>
              <a:t>:  cups of hot and cold coffee brewed per hour</a:t>
            </a:r>
          </a:p>
          <a:p>
            <a:pPr marL="182880" indent="-182880">
              <a:spcBef>
                <a:spcPts val="300"/>
              </a:spcBef>
              <a:buNone/>
            </a:pPr>
            <a:r>
              <a:rPr lang="en-US" sz="1600" b="1" dirty="0">
                <a:latin typeface="Aptos Light" panose="020B0004020202020204" pitchFamily="34" charset="0"/>
              </a:rPr>
              <a:t>m</a:t>
            </a:r>
            <a:r>
              <a:rPr lang="en-US" sz="1600" dirty="0">
                <a:latin typeface="Aptos Light" panose="020B0004020202020204" pitchFamily="34" charset="0"/>
              </a:rPr>
              <a:t>:  markup added to cost (a decision in later rounds)</a:t>
            </a:r>
          </a:p>
          <a:p>
            <a:pPr marL="182880" indent="-182880">
              <a:spcBef>
                <a:spcPts val="300"/>
              </a:spcBef>
              <a:buNone/>
            </a:pPr>
            <a:r>
              <a:rPr lang="en-US" sz="1600" b="1" dirty="0" err="1">
                <a:latin typeface="Aptos Light" panose="020B0004020202020204" pitchFamily="34" charset="0"/>
              </a:rPr>
              <a:t>μ</a:t>
            </a:r>
            <a:r>
              <a:rPr lang="en-US" sz="1600" dirty="0">
                <a:latin typeface="Aptos Light" panose="020B0004020202020204" pitchFamily="34" charset="0"/>
              </a:rPr>
              <a:t>:  barista service rate (a decision in later rounds)</a:t>
            </a:r>
          </a:p>
          <a:p>
            <a:pPr marL="182880" indent="-182880">
              <a:spcBef>
                <a:spcPts val="300"/>
              </a:spcBef>
              <a:buNone/>
            </a:pPr>
            <a:endParaRPr lang="en-US" sz="1600" dirty="0">
              <a:latin typeface="Aptos Light" panose="020B0004020202020204" pitchFamily="34" charset="0"/>
            </a:endParaRPr>
          </a:p>
          <a:p>
            <a:pPr>
              <a:spcBef>
                <a:spcPts val="800"/>
              </a:spcBef>
              <a:buNone/>
            </a:pPr>
            <a:r>
              <a:rPr lang="en-US" sz="1600" b="1" dirty="0">
                <a:solidFill>
                  <a:srgbClr val="156082"/>
                </a:solidFill>
                <a:latin typeface="Aptos Light" panose="020B0004020202020204" pitchFamily="34" charset="0"/>
              </a:rPr>
              <a:t>Demand</a:t>
            </a:r>
          </a:p>
          <a:p>
            <a:pPr marL="182880" indent="-182880">
              <a:spcBef>
                <a:spcPts val="300"/>
              </a:spcBef>
              <a:buNone/>
            </a:pPr>
            <a:r>
              <a:rPr lang="en-US" sz="1600" b="1" dirty="0" err="1">
                <a:latin typeface="Aptos Light" panose="020B0004020202020204" pitchFamily="34" charset="0"/>
              </a:rPr>
              <a:t>λ</a:t>
            </a:r>
            <a:r>
              <a:rPr lang="en-US" sz="1600" dirty="0">
                <a:latin typeface="Aptos Light" panose="020B0004020202020204" pitchFamily="34" charset="0"/>
              </a:rPr>
              <a:t>:  customer arrival rate per hour</a:t>
            </a:r>
          </a:p>
          <a:p>
            <a:pPr marL="182880" indent="-182880">
              <a:spcBef>
                <a:spcPts val="300"/>
              </a:spcBef>
              <a:buNone/>
            </a:pPr>
            <a:r>
              <a:rPr lang="en-US" sz="1600" b="1" dirty="0" err="1">
                <a:latin typeface="Aptos Light" panose="020B0004020202020204" pitchFamily="34" charset="0"/>
              </a:rPr>
              <a:t>ψ</a:t>
            </a:r>
            <a:r>
              <a:rPr lang="en-US" sz="1600" b="1" baseline="-25000" dirty="0" err="1">
                <a:latin typeface="Aptos Light" panose="020B0004020202020204" pitchFamily="34" charset="0"/>
              </a:rPr>
              <a:t>h</a:t>
            </a:r>
            <a:r>
              <a:rPr lang="en-US" sz="1600" b="1" dirty="0">
                <a:latin typeface="Aptos Light" panose="020B0004020202020204" pitchFamily="34" charset="0"/>
              </a:rPr>
              <a:t>, </a:t>
            </a:r>
            <a:r>
              <a:rPr lang="en-US" sz="1600" b="1" dirty="0" err="1">
                <a:latin typeface="Aptos Light" panose="020B0004020202020204" pitchFamily="34" charset="0"/>
              </a:rPr>
              <a:t>ψ</a:t>
            </a:r>
            <a:r>
              <a:rPr lang="en-US" sz="1600" b="1" baseline="-25000" dirty="0" err="1">
                <a:latin typeface="Aptos Light" panose="020B0004020202020204" pitchFamily="34" charset="0"/>
              </a:rPr>
              <a:t>c</a:t>
            </a:r>
            <a:r>
              <a:rPr lang="en-US" sz="1600" dirty="0">
                <a:latin typeface="Aptos Light" panose="020B0004020202020204" pitchFamily="34" charset="0"/>
              </a:rPr>
              <a:t>:  share of customers wanting hot / cold</a:t>
            </a:r>
          </a:p>
          <a:p>
            <a:pPr marL="182880" indent="-182880">
              <a:spcBef>
                <a:spcPts val="300"/>
              </a:spcBef>
              <a:buNone/>
            </a:pPr>
            <a:r>
              <a:rPr lang="en-US" sz="1600" b="1" dirty="0">
                <a:latin typeface="Aptos Light" panose="020B0004020202020204" pitchFamily="34" charset="0"/>
              </a:rPr>
              <a:t>D</a:t>
            </a:r>
            <a:r>
              <a:rPr lang="en-US" sz="1600" b="1" baseline="-25000" dirty="0">
                <a:latin typeface="Aptos Light" panose="020B0004020202020204" pitchFamily="34" charset="0"/>
              </a:rPr>
              <a:t>h</a:t>
            </a:r>
            <a:r>
              <a:rPr lang="en-US" sz="1600" b="1" dirty="0">
                <a:latin typeface="Aptos Light" panose="020B0004020202020204" pitchFamily="34" charset="0"/>
              </a:rPr>
              <a:t>, D</a:t>
            </a:r>
            <a:r>
              <a:rPr lang="en-US" sz="1600" b="1" baseline="-25000" dirty="0">
                <a:latin typeface="Aptos Light" panose="020B0004020202020204" pitchFamily="34" charset="0"/>
              </a:rPr>
              <a:t>c</a:t>
            </a:r>
            <a:r>
              <a:rPr lang="en-US" sz="1600" dirty="0">
                <a:latin typeface="Aptos Light" panose="020B0004020202020204" pitchFamily="34" charset="0"/>
              </a:rPr>
              <a:t>:  random hourly demand (mean </a:t>
            </a:r>
            <a:r>
              <a:rPr lang="en-US" sz="1600" dirty="0" err="1">
                <a:latin typeface="Aptos Light" panose="020B0004020202020204" pitchFamily="34" charset="0"/>
              </a:rPr>
              <a:t>λ</a:t>
            </a:r>
            <a:r>
              <a:rPr lang="en-US" sz="1600" baseline="-25000" dirty="0" err="1">
                <a:latin typeface="Aptos Light" panose="020B0004020202020204" pitchFamily="34" charset="0"/>
              </a:rPr>
              <a:t>i</a:t>
            </a:r>
            <a:r>
              <a:rPr lang="en-US" sz="1600" dirty="0">
                <a:latin typeface="Aptos Light" panose="020B0004020202020204" pitchFamily="34" charset="0"/>
              </a:rPr>
              <a:t>, Normal approx.)</a:t>
            </a:r>
          </a:p>
        </p:txBody>
      </p:sp>
      <p:sp>
        <p:nvSpPr>
          <p:cNvPr id="4" name="TextBox 3">
            <a:extLst>
              <a:ext uri="{FF2B5EF4-FFF2-40B4-BE49-F238E27FC236}">
                <a16:creationId xmlns:a16="http://schemas.microsoft.com/office/drawing/2014/main" id="{CC733C40-CF49-B842-86CE-400ED86C1C02}"/>
              </a:ext>
            </a:extLst>
          </p:cNvPr>
          <p:cNvSpPr txBox="1"/>
          <p:nvPr/>
        </p:nvSpPr>
        <p:spPr>
          <a:xfrm>
            <a:off x="6311900" y="1676400"/>
            <a:ext cx="5461000" cy="4546600"/>
          </a:xfrm>
          <a:prstGeom prst="rect">
            <a:avLst/>
          </a:prstGeom>
          <a:noFill/>
        </p:spPr>
        <p:txBody>
          <a:bodyPr vertOverflow="overflow" vert="horz" wrap="square" rtlCol="0" anchor="t">
            <a:noAutofit/>
          </a:bodyPr>
          <a:lstStyle/>
          <a:p>
            <a:pPr>
              <a:spcBef>
                <a:spcPts val="800"/>
              </a:spcBef>
              <a:buNone/>
            </a:pPr>
            <a:endParaRPr lang="en-US" sz="1600" dirty="0">
              <a:solidFill>
                <a:srgbClr val="156082"/>
              </a:solidFill>
              <a:latin typeface="Aptos Light" panose="020B0004020202020204" pitchFamily="34" charset="0"/>
            </a:endParaRPr>
          </a:p>
          <a:p>
            <a:pPr>
              <a:spcBef>
                <a:spcPts val="800"/>
              </a:spcBef>
              <a:buNone/>
            </a:pPr>
            <a:r>
              <a:rPr lang="en-US" sz="1600" b="1" dirty="0">
                <a:solidFill>
                  <a:srgbClr val="156082"/>
                </a:solidFill>
                <a:latin typeface="Aptos Light" panose="020B0004020202020204" pitchFamily="34" charset="0"/>
              </a:rPr>
              <a:t>Prices and costs</a:t>
            </a:r>
          </a:p>
          <a:p>
            <a:pPr marL="182880" indent="-182880">
              <a:spcBef>
                <a:spcPts val="300"/>
              </a:spcBef>
              <a:buNone/>
            </a:pPr>
            <a:r>
              <a:rPr lang="en-US" sz="1600" b="1" dirty="0">
                <a:latin typeface="Aptos Light" panose="020B0004020202020204" pitchFamily="34" charset="0"/>
              </a:rPr>
              <a:t>r</a:t>
            </a:r>
            <a:r>
              <a:rPr lang="en-US" sz="1600" b="1" baseline="-25000" dirty="0">
                <a:latin typeface="Aptos Light" panose="020B0004020202020204" pitchFamily="34" charset="0"/>
              </a:rPr>
              <a:t>h</a:t>
            </a:r>
            <a:r>
              <a:rPr lang="en-US" sz="1600" b="1" dirty="0">
                <a:latin typeface="Aptos Light" panose="020B0004020202020204" pitchFamily="34" charset="0"/>
              </a:rPr>
              <a:t>, </a:t>
            </a:r>
            <a:r>
              <a:rPr lang="en-US" sz="1600" b="1" dirty="0" err="1">
                <a:latin typeface="Aptos Light" panose="020B0004020202020204" pitchFamily="34" charset="0"/>
              </a:rPr>
              <a:t>r</a:t>
            </a:r>
            <a:r>
              <a:rPr lang="en-US" sz="1600" b="1" baseline="-25000" dirty="0" err="1">
                <a:latin typeface="Aptos Light" panose="020B0004020202020204" pitchFamily="34" charset="0"/>
              </a:rPr>
              <a:t>c</a:t>
            </a:r>
            <a:r>
              <a:rPr lang="en-US" sz="1600" dirty="0">
                <a:latin typeface="Aptos Light" panose="020B0004020202020204" pitchFamily="34" charset="0"/>
              </a:rPr>
              <a:t>:  revenue per cup sold (hot / cold)</a:t>
            </a:r>
          </a:p>
          <a:p>
            <a:pPr marL="182880" indent="-182880">
              <a:spcBef>
                <a:spcPts val="300"/>
              </a:spcBef>
              <a:buNone/>
            </a:pPr>
            <a:r>
              <a:rPr lang="en-US" sz="1600" b="1" dirty="0" err="1">
                <a:latin typeface="Aptos Light" panose="020B0004020202020204" pitchFamily="34" charset="0"/>
              </a:rPr>
              <a:t>c</a:t>
            </a:r>
            <a:r>
              <a:rPr lang="en-US" sz="1600" b="1" baseline="-25000" dirty="0" err="1">
                <a:latin typeface="Aptos Light" panose="020B0004020202020204" pitchFamily="34" charset="0"/>
              </a:rPr>
              <a:t>h</a:t>
            </a:r>
            <a:r>
              <a:rPr lang="en-US" sz="1600" b="1" dirty="0">
                <a:latin typeface="Aptos Light" panose="020B0004020202020204" pitchFamily="34" charset="0"/>
              </a:rPr>
              <a:t>, c</a:t>
            </a:r>
            <a:r>
              <a:rPr lang="en-US" sz="1600" b="1" baseline="-25000" dirty="0">
                <a:latin typeface="Aptos Light" panose="020B0004020202020204" pitchFamily="34" charset="0"/>
              </a:rPr>
              <a:t>c</a:t>
            </a:r>
            <a:r>
              <a:rPr lang="en-US" sz="1600" dirty="0">
                <a:latin typeface="Aptos Light" panose="020B0004020202020204" pitchFamily="34" charset="0"/>
              </a:rPr>
              <a:t>:  cost per cup brewed (hot / cold)</a:t>
            </a:r>
          </a:p>
          <a:p>
            <a:pPr marL="182880" indent="-182880">
              <a:spcBef>
                <a:spcPts val="300"/>
              </a:spcBef>
              <a:buNone/>
            </a:pPr>
            <a:endParaRPr lang="en-US" sz="1600" dirty="0">
              <a:latin typeface="Aptos Light" panose="020B0004020202020204" pitchFamily="34" charset="0"/>
            </a:endParaRPr>
          </a:p>
          <a:p>
            <a:pPr>
              <a:spcBef>
                <a:spcPts val="800"/>
              </a:spcBef>
              <a:buNone/>
            </a:pPr>
            <a:r>
              <a:rPr lang="en-US" sz="1600" b="1" dirty="0">
                <a:solidFill>
                  <a:srgbClr val="156082"/>
                </a:solidFill>
                <a:latin typeface="Aptos Light" panose="020B0004020202020204" pitchFamily="34" charset="0"/>
              </a:rPr>
              <a:t>Resources</a:t>
            </a:r>
          </a:p>
          <a:p>
            <a:pPr marL="182880" indent="-182880">
              <a:spcBef>
                <a:spcPts val="300"/>
              </a:spcBef>
              <a:buNone/>
            </a:pPr>
            <a:r>
              <a:rPr lang="en-US" sz="1600" b="1" dirty="0">
                <a:latin typeface="Aptos Light" panose="020B0004020202020204" pitchFamily="34" charset="0"/>
              </a:rPr>
              <a:t>a</a:t>
            </a:r>
            <a:r>
              <a:rPr lang="en-US" sz="1600" b="1" baseline="-25000" dirty="0">
                <a:latin typeface="Aptos Light" panose="020B0004020202020204" pitchFamily="34" charset="0"/>
              </a:rPr>
              <a:t>b</a:t>
            </a:r>
            <a:r>
              <a:rPr lang="en-US" sz="1600" b="1" dirty="0">
                <a:latin typeface="Aptos Light" panose="020B0004020202020204" pitchFamily="34" charset="0"/>
              </a:rPr>
              <a:t>, a</a:t>
            </a:r>
            <a:r>
              <a:rPr lang="en-US" sz="1600" b="1" baseline="-25000" dirty="0">
                <a:latin typeface="Aptos Light" panose="020B0004020202020204" pitchFamily="34" charset="0"/>
              </a:rPr>
              <a:t>w</a:t>
            </a:r>
            <a:r>
              <a:rPr lang="en-US" sz="1600" dirty="0">
                <a:latin typeface="Aptos Light" panose="020B0004020202020204" pitchFamily="34" charset="0"/>
              </a:rPr>
              <a:t>:  beans and water available</a:t>
            </a:r>
          </a:p>
          <a:p>
            <a:pPr marL="182880" indent="-182880">
              <a:spcBef>
                <a:spcPts val="300"/>
              </a:spcBef>
              <a:buNone/>
            </a:pPr>
            <a:r>
              <a:rPr lang="en-US" sz="1600" b="1" dirty="0" err="1">
                <a:latin typeface="Aptos Light" panose="020B0004020202020204" pitchFamily="34" charset="0"/>
              </a:rPr>
              <a:t>u</a:t>
            </a:r>
            <a:r>
              <a:rPr lang="en-US" sz="1600" b="1" baseline="-25000" dirty="0" err="1">
                <a:latin typeface="Aptos Light" panose="020B0004020202020204" pitchFamily="34" charset="0"/>
              </a:rPr>
              <a:t>hb</a:t>
            </a:r>
            <a:r>
              <a:rPr lang="en-US" sz="1600" b="1" dirty="0">
                <a:latin typeface="Aptos Light" panose="020B0004020202020204" pitchFamily="34" charset="0"/>
              </a:rPr>
              <a:t>, </a:t>
            </a:r>
            <a:r>
              <a:rPr lang="en-US" sz="1600" b="1" dirty="0" err="1">
                <a:latin typeface="Aptos Light" panose="020B0004020202020204" pitchFamily="34" charset="0"/>
              </a:rPr>
              <a:t>u</a:t>
            </a:r>
            <a:r>
              <a:rPr lang="en-US" sz="1600" b="1" baseline="-25000" dirty="0" err="1">
                <a:latin typeface="Aptos Light" panose="020B0004020202020204" pitchFamily="34" charset="0"/>
              </a:rPr>
              <a:t>hw</a:t>
            </a:r>
            <a:r>
              <a:rPr lang="en-US" sz="1600" b="1" dirty="0">
                <a:latin typeface="Aptos Light" panose="020B0004020202020204" pitchFamily="34" charset="0"/>
              </a:rPr>
              <a:t>, </a:t>
            </a:r>
            <a:r>
              <a:rPr lang="en-US" sz="1600" b="1" dirty="0" err="1">
                <a:latin typeface="Aptos Light" panose="020B0004020202020204" pitchFamily="34" charset="0"/>
              </a:rPr>
              <a:t>u</a:t>
            </a:r>
            <a:r>
              <a:rPr lang="en-US" sz="1600" b="1" baseline="-25000" dirty="0" err="1">
                <a:latin typeface="Aptos Light" panose="020B0004020202020204" pitchFamily="34" charset="0"/>
              </a:rPr>
              <a:t>cb</a:t>
            </a:r>
            <a:r>
              <a:rPr lang="en-US" sz="1600" b="1" dirty="0">
                <a:latin typeface="Aptos Light" panose="020B0004020202020204" pitchFamily="34" charset="0"/>
              </a:rPr>
              <a:t>, </a:t>
            </a:r>
            <a:r>
              <a:rPr lang="en-US" sz="1600" b="1" dirty="0" err="1">
                <a:latin typeface="Aptos Light" panose="020B0004020202020204" pitchFamily="34" charset="0"/>
              </a:rPr>
              <a:t>u</a:t>
            </a:r>
            <a:r>
              <a:rPr lang="en-US" sz="1600" b="1" baseline="-25000" dirty="0" err="1">
                <a:latin typeface="Aptos Light" panose="020B0004020202020204" pitchFamily="34" charset="0"/>
              </a:rPr>
              <a:t>cw</a:t>
            </a:r>
            <a:r>
              <a:rPr lang="en-US" sz="1600" dirty="0">
                <a:latin typeface="Aptos Light" panose="020B0004020202020204" pitchFamily="34" charset="0"/>
              </a:rPr>
              <a:t>:  ingredient used per cup</a:t>
            </a:r>
          </a:p>
          <a:p>
            <a:pPr marL="182880" indent="-182880">
              <a:spcBef>
                <a:spcPts val="300"/>
              </a:spcBef>
              <a:buNone/>
            </a:pPr>
            <a:endParaRPr lang="en-US" sz="1600" dirty="0">
              <a:latin typeface="Aptos Light" panose="020B0004020202020204" pitchFamily="34" charset="0"/>
            </a:endParaRPr>
          </a:p>
          <a:p>
            <a:pPr>
              <a:spcBef>
                <a:spcPts val="800"/>
              </a:spcBef>
              <a:buNone/>
            </a:pPr>
            <a:r>
              <a:rPr lang="en-US" sz="1600" b="1" dirty="0">
                <a:solidFill>
                  <a:srgbClr val="156082"/>
                </a:solidFill>
                <a:latin typeface="Aptos Light" panose="020B0004020202020204" pitchFamily="34" charset="0"/>
              </a:rPr>
              <a:t>Profit-curve terms</a:t>
            </a:r>
          </a:p>
          <a:p>
            <a:pPr marL="182880" indent="-182880">
              <a:spcBef>
                <a:spcPts val="300"/>
              </a:spcBef>
              <a:buNone/>
            </a:pPr>
            <a:r>
              <a:rPr lang="en-US" sz="1600" b="1" dirty="0" err="1">
                <a:latin typeface="Aptos Light" panose="020B0004020202020204" pitchFamily="34" charset="0"/>
              </a:rPr>
              <a:t>φ</a:t>
            </a:r>
            <a:r>
              <a:rPr lang="en-US" sz="1600" b="1" dirty="0">
                <a:latin typeface="Aptos Light" panose="020B0004020202020204" pitchFamily="34" charset="0"/>
              </a:rPr>
              <a:t>, </a:t>
            </a:r>
            <a:r>
              <a:rPr lang="en-US" sz="1600" b="1" dirty="0" err="1">
                <a:latin typeface="Aptos Light" panose="020B0004020202020204" pitchFamily="34" charset="0"/>
              </a:rPr>
              <a:t>Φ</a:t>
            </a:r>
            <a:r>
              <a:rPr lang="en-US" sz="1600" dirty="0">
                <a:latin typeface="Aptos Light" panose="020B0004020202020204" pitchFamily="34" charset="0"/>
              </a:rPr>
              <a:t>:  standard normal density and CDF</a:t>
            </a:r>
          </a:p>
          <a:p>
            <a:pPr marL="182880" indent="-182880">
              <a:spcBef>
                <a:spcPts val="300"/>
              </a:spcBef>
              <a:buNone/>
            </a:pPr>
            <a:r>
              <a:rPr lang="en-US" sz="1600" b="1" dirty="0">
                <a:latin typeface="Aptos Light" panose="020B0004020202020204" pitchFamily="34" charset="0"/>
              </a:rPr>
              <a:t>z</a:t>
            </a:r>
            <a:r>
              <a:rPr lang="en-US" sz="1600" b="1" baseline="-25000" dirty="0">
                <a:latin typeface="Aptos Light" panose="020B0004020202020204" pitchFamily="34" charset="0"/>
              </a:rPr>
              <a:t>i</a:t>
            </a:r>
            <a:r>
              <a:rPr lang="en-US" sz="1600" b="1" dirty="0">
                <a:latin typeface="Aptos Light" panose="020B0004020202020204" pitchFamily="34" charset="0"/>
              </a:rPr>
              <a:t> = (Q</a:t>
            </a:r>
            <a:r>
              <a:rPr lang="en-US" sz="1600" b="1" baseline="-25000" dirty="0">
                <a:latin typeface="Aptos Light" panose="020B0004020202020204" pitchFamily="34" charset="0"/>
              </a:rPr>
              <a:t>i</a:t>
            </a:r>
            <a:r>
              <a:rPr lang="en-US" sz="1600" b="1" dirty="0">
                <a:latin typeface="Aptos Light" panose="020B0004020202020204" pitchFamily="34" charset="0"/>
              </a:rPr>
              <a:t> − </a:t>
            </a:r>
            <a:r>
              <a:rPr lang="en-US" sz="1600" b="1" dirty="0" err="1">
                <a:latin typeface="Aptos Light" panose="020B0004020202020204" pitchFamily="34" charset="0"/>
              </a:rPr>
              <a:t>λ</a:t>
            </a:r>
            <a:r>
              <a:rPr lang="en-US" sz="1600" b="1" baseline="-25000" dirty="0" err="1">
                <a:latin typeface="Aptos Light" panose="020B0004020202020204" pitchFamily="34" charset="0"/>
              </a:rPr>
              <a:t>i</a:t>
            </a:r>
            <a:r>
              <a:rPr lang="en-US" sz="1600" b="1" dirty="0">
                <a:latin typeface="Aptos Light" panose="020B0004020202020204" pitchFamily="34" charset="0"/>
              </a:rPr>
              <a:t>) / √</a:t>
            </a:r>
            <a:r>
              <a:rPr lang="en-US" sz="1600" b="1" dirty="0" err="1">
                <a:latin typeface="Aptos Light" panose="020B0004020202020204" pitchFamily="34" charset="0"/>
              </a:rPr>
              <a:t>λ</a:t>
            </a:r>
            <a:r>
              <a:rPr lang="en-US" sz="1600" b="1" baseline="-25000" dirty="0" err="1">
                <a:latin typeface="Aptos Light" panose="020B0004020202020204" pitchFamily="34" charset="0"/>
              </a:rPr>
              <a:t>i</a:t>
            </a:r>
            <a:r>
              <a:rPr lang="en-US" sz="1600" dirty="0">
                <a:latin typeface="Aptos Light" panose="020B0004020202020204" pitchFamily="34" charset="0"/>
              </a:rPr>
              <a:t>:  standardized brew quantity</a:t>
            </a:r>
          </a:p>
        </p:txBody>
      </p:sp>
      <p:sp>
        <p:nvSpPr>
          <p:cNvPr id="5" name="chip1">
            <a:extLst>
              <a:ext uri="{FF2B5EF4-FFF2-40B4-BE49-F238E27FC236}">
                <a16:creationId xmlns:a16="http://schemas.microsoft.com/office/drawing/2014/main" id="{C63F375E-F639-93C0-A79E-4234F62BC188}"/>
              </a:ext>
            </a:extLst>
          </p:cNvPr>
          <p:cNvSpPr/>
          <p:nvPr/>
        </p:nvSpPr>
        <p:spPr>
          <a:xfrm>
            <a:off x="10235422" y="178819"/>
            <a:ext cx="1788181" cy="520700"/>
          </a:xfrm>
          <a:prstGeom prst="roundRect">
            <a:avLst>
              <a:gd name="adj" fmla="val 18000"/>
            </a:avLst>
          </a:prstGeom>
          <a:solidFill>
            <a:srgbClr val="EDA418"/>
          </a:solidFill>
          <a:ln>
            <a:noFill/>
          </a:ln>
        </p:spPr>
        <p:txBody>
          <a:bodyPr wrap="square" lIns="91440" rIns="91440" anchor="ctr"/>
          <a:lstStyle/>
          <a:p>
            <a:pPr algn="ctr">
              <a:buNone/>
            </a:pPr>
            <a:r>
              <a:rPr lang="en-US" sz="1400" b="1" dirty="0">
                <a:solidFill>
                  <a:schemeClr val="bg1"/>
                </a:solidFill>
              </a:rPr>
              <a:t>TECHNICAL</a:t>
            </a:r>
          </a:p>
        </p:txBody>
      </p:sp>
    </p:spTree>
    <p:extLst>
      <p:ext uri="{BB962C8B-B14F-4D97-AF65-F5344CB8AC3E}">
        <p14:creationId xmlns:p14="http://schemas.microsoft.com/office/powerpoint/2010/main" val="20189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30D2B-958E-7E14-C720-26D6AC856BB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5F8899F-62A9-EF50-711D-4AC521954DAB}"/>
              </a:ext>
            </a:extLst>
          </p:cNvPr>
          <p:cNvSpPr>
            <a:spLocks noGrp="1"/>
          </p:cNvSpPr>
          <p:nvPr>
            <p:ph type="title"/>
          </p:nvPr>
        </p:nvSpPr>
        <p:spPr/>
        <p:txBody>
          <a:bodyPr/>
          <a:lstStyle/>
          <a:p>
            <a:r>
              <a:rPr lang="en-US"/>
              <a:t>Nonlinear Model</a:t>
            </a:r>
          </a:p>
        </p:txBody>
      </p:sp>
      <p:sp>
        <p:nvSpPr>
          <p:cNvPr id="2" name="Content Placeholder 1">
            <a:extLst>
              <a:ext uri="{FF2B5EF4-FFF2-40B4-BE49-F238E27FC236}">
                <a16:creationId xmlns:a16="http://schemas.microsoft.com/office/drawing/2014/main" id="{7051C079-9975-D07C-3417-1CCFC63AC418}"/>
              </a:ext>
            </a:extLst>
          </p:cNvPr>
          <p:cNvSpPr>
            <a:spLocks noGrp="1"/>
          </p:cNvSpPr>
          <p:nvPr>
            <p:ph type="body" sz="quarter" idx="10"/>
          </p:nvPr>
        </p:nvSpPr>
        <p:spPr>
          <a:xfrm>
            <a:off x="444500" y="1312312"/>
            <a:ext cx="11303000" cy="330200"/>
          </a:xfrm>
        </p:spPr>
        <p:txBody>
          <a:bodyPr anchor="t" anchorCtr="0">
            <a:noAutofit/>
          </a:bodyPr>
          <a:lstStyle/>
          <a:p>
            <a:pPr marL="0" indent="0">
              <a:buNone/>
            </a:pPr>
            <a:r>
              <a:rPr lang="en-US" sz="1400" i="1" dirty="0">
                <a:solidFill>
                  <a:schemeClr val="tx1">
                    <a:lumMod val="65000"/>
                    <a:lumOff val="35000"/>
                  </a:schemeClr>
                </a:solidFill>
              </a:rPr>
              <a:t>Here’s the base model Gurobi solves in the early rounds; you don’t need to follow the math to play.</a:t>
            </a:r>
          </a:p>
        </p:txBody>
      </p:sp>
      <p:sp>
        <p:nvSpPr>
          <p:cNvPr id="11" name="TextBox 10">
            <a:extLst>
              <a:ext uri="{FF2B5EF4-FFF2-40B4-BE49-F238E27FC236}">
                <a16:creationId xmlns:a16="http://schemas.microsoft.com/office/drawing/2014/main" id="{2BDD3E11-322D-4E4E-A082-22B4AA0B4AAD}"/>
              </a:ext>
            </a:extLst>
          </p:cNvPr>
          <p:cNvSpPr txBox="1"/>
          <p:nvPr/>
        </p:nvSpPr>
        <p:spPr>
          <a:xfrm>
            <a:off x="444500" y="1910210"/>
            <a:ext cx="5461000" cy="254000"/>
          </a:xfrm>
          <a:prstGeom prst="rect">
            <a:avLst/>
          </a:prstGeom>
          <a:noFill/>
        </p:spPr>
        <p:txBody>
          <a:bodyPr vertOverflow="overflow" vert="horz" wrap="none" rtlCol="0" anchor="t">
            <a:noAutofit/>
          </a:bodyPr>
          <a:lstStyle/>
          <a:p>
            <a:pPr algn="l"/>
            <a:r>
              <a:rPr lang="en-US" sz="1600" b="1" dirty="0">
                <a:solidFill>
                  <a:srgbClr val="156082"/>
                </a:solidFill>
                <a:latin typeface="Aptos Light" panose="020B0004020202020204" pitchFamily="34" charset="0"/>
              </a:rPr>
              <a:t>1 · Demand responds to markup</a:t>
            </a:r>
          </a:p>
        </p:txBody>
      </p:sp>
      <p:sp>
        <p:nvSpPr>
          <p:cNvPr id="12" name="TextBox 11">
            <a:extLst>
              <a:ext uri="{FF2B5EF4-FFF2-40B4-BE49-F238E27FC236}">
                <a16:creationId xmlns:a16="http://schemas.microsoft.com/office/drawing/2014/main" id="{26FCC0A0-CF3F-784D-9A3F-E92711BE875B}"/>
              </a:ext>
            </a:extLst>
          </p:cNvPr>
          <p:cNvSpPr txBox="1"/>
          <p:nvPr/>
        </p:nvSpPr>
        <p:spPr>
          <a:xfrm>
            <a:off x="444500" y="3759200"/>
            <a:ext cx="5461000" cy="254000"/>
          </a:xfrm>
          <a:prstGeom prst="rect">
            <a:avLst/>
          </a:prstGeom>
          <a:noFill/>
        </p:spPr>
        <p:txBody>
          <a:bodyPr vertOverflow="overflow" vert="horz" wrap="none" rtlCol="0" anchor="t">
            <a:noAutofit/>
          </a:bodyPr>
          <a:lstStyle/>
          <a:p>
            <a:pPr algn="l"/>
            <a:r>
              <a:rPr lang="en-US" sz="1600" b="1" dirty="0">
                <a:solidFill>
                  <a:srgbClr val="156082"/>
                </a:solidFill>
                <a:latin typeface="Aptos Light" panose="020B0004020202020204" pitchFamily="34" charset="0"/>
              </a:rPr>
              <a:t>2 · Expected profit per drink</a:t>
            </a:r>
          </a:p>
        </p:txBody>
      </p:sp>
      <p:sp>
        <p:nvSpPr>
          <p:cNvPr id="14" name="TextBox 13">
            <a:extLst>
              <a:ext uri="{FF2B5EF4-FFF2-40B4-BE49-F238E27FC236}">
                <a16:creationId xmlns:a16="http://schemas.microsoft.com/office/drawing/2014/main" id="{1A44C8D1-8AC2-2841-8AE6-DC2D6135DE7B}"/>
              </a:ext>
            </a:extLst>
          </p:cNvPr>
          <p:cNvSpPr txBox="1"/>
          <p:nvPr/>
        </p:nvSpPr>
        <p:spPr>
          <a:xfrm>
            <a:off x="6413500" y="1910210"/>
            <a:ext cx="5461000" cy="254000"/>
          </a:xfrm>
          <a:prstGeom prst="rect">
            <a:avLst/>
          </a:prstGeom>
          <a:noFill/>
        </p:spPr>
        <p:txBody>
          <a:bodyPr vertOverflow="overflow" vert="horz" wrap="none" rtlCol="0" anchor="t">
            <a:noAutofit/>
          </a:bodyPr>
          <a:lstStyle/>
          <a:p>
            <a:pPr algn="l"/>
            <a:r>
              <a:rPr lang="en-US" sz="1600" b="1" dirty="0">
                <a:solidFill>
                  <a:srgbClr val="156082"/>
                </a:solidFill>
                <a:latin typeface="Aptos Light" panose="020B0004020202020204" pitchFamily="34" charset="0"/>
              </a:rPr>
              <a:t>3 · The base model</a:t>
            </a:r>
          </a:p>
        </p:txBody>
      </p:sp>
      <p:pic>
        <p:nvPicPr>
          <p:cNvPr id="16" name="Picture 15">
            <a:extLst>
              <a:ext uri="{FF2B5EF4-FFF2-40B4-BE49-F238E27FC236}">
                <a16:creationId xmlns:a16="http://schemas.microsoft.com/office/drawing/2014/main" id="{0C5B422A-D9DA-F3D9-CC7F-7E4E39B76084}"/>
              </a:ext>
            </a:extLst>
          </p:cNvPr>
          <p:cNvPicPr>
            <a:picLocks noChangeAspect="1"/>
          </p:cNvPicPr>
          <p:nvPr/>
        </p:nvPicPr>
        <p:blipFill>
          <a:blip r:embed="rId2"/>
          <a:stretch>
            <a:fillRect/>
          </a:stretch>
        </p:blipFill>
        <p:spPr>
          <a:xfrm>
            <a:off x="571500" y="2255305"/>
            <a:ext cx="3810000" cy="809625"/>
          </a:xfrm>
          <a:prstGeom prst="rect">
            <a:avLst/>
          </a:prstGeom>
        </p:spPr>
      </p:pic>
      <p:pic>
        <p:nvPicPr>
          <p:cNvPr id="17" name="Picture 16">
            <a:extLst>
              <a:ext uri="{FF2B5EF4-FFF2-40B4-BE49-F238E27FC236}">
                <a16:creationId xmlns:a16="http://schemas.microsoft.com/office/drawing/2014/main" id="{677F95A2-2147-2DC5-7570-501ADC980E64}"/>
              </a:ext>
            </a:extLst>
          </p:cNvPr>
          <p:cNvPicPr>
            <a:picLocks noChangeAspect="1"/>
          </p:cNvPicPr>
          <p:nvPr/>
        </p:nvPicPr>
        <p:blipFill>
          <a:blip r:embed="rId3"/>
          <a:stretch>
            <a:fillRect/>
          </a:stretch>
        </p:blipFill>
        <p:spPr>
          <a:xfrm>
            <a:off x="571500" y="2946400"/>
            <a:ext cx="3175000" cy="734104"/>
          </a:xfrm>
          <a:prstGeom prst="rect">
            <a:avLst/>
          </a:prstGeom>
        </p:spPr>
      </p:pic>
      <p:pic>
        <p:nvPicPr>
          <p:cNvPr id="18" name="Picture 17">
            <a:extLst>
              <a:ext uri="{FF2B5EF4-FFF2-40B4-BE49-F238E27FC236}">
                <a16:creationId xmlns:a16="http://schemas.microsoft.com/office/drawing/2014/main" id="{6F2697A1-050D-40AD-3499-48D644F59159}"/>
              </a:ext>
            </a:extLst>
          </p:cNvPr>
          <p:cNvPicPr>
            <a:picLocks noChangeAspect="1"/>
          </p:cNvPicPr>
          <p:nvPr/>
        </p:nvPicPr>
        <p:blipFill>
          <a:blip r:embed="rId4"/>
          <a:stretch>
            <a:fillRect/>
          </a:stretch>
        </p:blipFill>
        <p:spPr>
          <a:xfrm>
            <a:off x="571500" y="4089400"/>
            <a:ext cx="4572000" cy="727364"/>
          </a:xfrm>
          <a:prstGeom prst="rect">
            <a:avLst/>
          </a:prstGeom>
        </p:spPr>
      </p:pic>
      <p:pic>
        <p:nvPicPr>
          <p:cNvPr id="19" name="Picture 18">
            <a:extLst>
              <a:ext uri="{FF2B5EF4-FFF2-40B4-BE49-F238E27FC236}">
                <a16:creationId xmlns:a16="http://schemas.microsoft.com/office/drawing/2014/main" id="{2CB0962E-3271-B521-D9FF-D9CB10BCEE44}"/>
              </a:ext>
            </a:extLst>
          </p:cNvPr>
          <p:cNvPicPr>
            <a:picLocks noChangeAspect="1"/>
          </p:cNvPicPr>
          <p:nvPr/>
        </p:nvPicPr>
        <p:blipFill>
          <a:blip r:embed="rId5"/>
          <a:stretch>
            <a:fillRect/>
          </a:stretch>
        </p:blipFill>
        <p:spPr>
          <a:xfrm>
            <a:off x="571500" y="5003800"/>
            <a:ext cx="5334000" cy="641684"/>
          </a:xfrm>
          <a:prstGeom prst="rect">
            <a:avLst/>
          </a:prstGeom>
        </p:spPr>
      </p:pic>
      <p:pic>
        <p:nvPicPr>
          <p:cNvPr id="23" name="Picture 22">
            <a:extLst>
              <a:ext uri="{FF2B5EF4-FFF2-40B4-BE49-F238E27FC236}">
                <a16:creationId xmlns:a16="http://schemas.microsoft.com/office/drawing/2014/main" id="{FBCE47F3-F34A-D087-49FB-101690708E5B}"/>
              </a:ext>
            </a:extLst>
          </p:cNvPr>
          <p:cNvPicPr>
            <a:picLocks noChangeAspect="1"/>
          </p:cNvPicPr>
          <p:nvPr/>
        </p:nvPicPr>
        <p:blipFill>
          <a:blip r:embed="rId6"/>
          <a:stretch>
            <a:fillRect/>
          </a:stretch>
        </p:blipFill>
        <p:spPr>
          <a:xfrm>
            <a:off x="6413500" y="2289161"/>
            <a:ext cx="5080000" cy="900709"/>
          </a:xfrm>
          <a:prstGeom prst="rect">
            <a:avLst/>
          </a:prstGeom>
        </p:spPr>
      </p:pic>
      <p:pic>
        <p:nvPicPr>
          <p:cNvPr id="24" name="Picture 23">
            <a:extLst>
              <a:ext uri="{FF2B5EF4-FFF2-40B4-BE49-F238E27FC236}">
                <a16:creationId xmlns:a16="http://schemas.microsoft.com/office/drawing/2014/main" id="{DE40221A-EC5C-5693-E196-EB2101D1C3AC}"/>
              </a:ext>
            </a:extLst>
          </p:cNvPr>
          <p:cNvPicPr>
            <a:picLocks noChangeAspect="1"/>
          </p:cNvPicPr>
          <p:nvPr/>
        </p:nvPicPr>
        <p:blipFill>
          <a:blip r:embed="rId7"/>
          <a:stretch>
            <a:fillRect/>
          </a:stretch>
        </p:blipFill>
        <p:spPr>
          <a:xfrm>
            <a:off x="6413500" y="3124200"/>
            <a:ext cx="4826000" cy="2381931"/>
          </a:xfrm>
          <a:prstGeom prst="rect">
            <a:avLst/>
          </a:prstGeom>
        </p:spPr>
      </p:pic>
      <p:sp>
        <p:nvSpPr>
          <p:cNvPr id="3" name="chip1">
            <a:extLst>
              <a:ext uri="{FF2B5EF4-FFF2-40B4-BE49-F238E27FC236}">
                <a16:creationId xmlns:a16="http://schemas.microsoft.com/office/drawing/2014/main" id="{B39AE2C8-2639-D40D-B4C7-4C6B77F0D91A}"/>
              </a:ext>
            </a:extLst>
          </p:cNvPr>
          <p:cNvSpPr/>
          <p:nvPr/>
        </p:nvSpPr>
        <p:spPr>
          <a:xfrm>
            <a:off x="10235422" y="178819"/>
            <a:ext cx="1788181" cy="520700"/>
          </a:xfrm>
          <a:prstGeom prst="roundRect">
            <a:avLst>
              <a:gd name="adj" fmla="val 18000"/>
            </a:avLst>
          </a:prstGeom>
          <a:solidFill>
            <a:srgbClr val="EDA418"/>
          </a:solidFill>
          <a:ln>
            <a:noFill/>
          </a:ln>
        </p:spPr>
        <p:txBody>
          <a:bodyPr wrap="square" lIns="91440" rIns="91440" anchor="ctr"/>
          <a:lstStyle/>
          <a:p>
            <a:pPr algn="ctr">
              <a:buNone/>
            </a:pPr>
            <a:r>
              <a:rPr lang="en-US" sz="1400" b="1" dirty="0">
                <a:solidFill>
                  <a:schemeClr val="bg1"/>
                </a:solidFill>
              </a:rPr>
              <a:t>TECHNICAL</a:t>
            </a:r>
          </a:p>
        </p:txBody>
      </p:sp>
      <p:cxnSp>
        <p:nvCxnSpPr>
          <p:cNvPr id="5" name="Straight Connector 4">
            <a:extLst>
              <a:ext uri="{FF2B5EF4-FFF2-40B4-BE49-F238E27FC236}">
                <a16:creationId xmlns:a16="http://schemas.microsoft.com/office/drawing/2014/main" id="{0EBC2C99-D777-DFA8-5F9B-4A8DDBC3A634}"/>
              </a:ext>
            </a:extLst>
          </p:cNvPr>
          <p:cNvCxnSpPr/>
          <p:nvPr/>
        </p:nvCxnSpPr>
        <p:spPr>
          <a:xfrm>
            <a:off x="6096000" y="1910210"/>
            <a:ext cx="0" cy="3836276"/>
          </a:xfrm>
          <a:prstGeom prst="line">
            <a:avLst/>
          </a:prstGeom>
          <a:ln>
            <a:solidFill>
              <a:srgbClr val="D9D9D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392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CDF8-6A2D-B873-DF87-B407BF73E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504C4-F2C4-EBB4-8B97-6925E4994984}"/>
              </a:ext>
            </a:extLst>
          </p:cNvPr>
          <p:cNvSpPr>
            <a:spLocks noGrp="1"/>
          </p:cNvSpPr>
          <p:nvPr>
            <p:ph type="title"/>
          </p:nvPr>
        </p:nvSpPr>
        <p:spPr>
          <a:xfrm>
            <a:off x="442912" y="467802"/>
            <a:ext cx="5461000" cy="607422"/>
          </a:xfrm>
        </p:spPr>
        <p:txBody>
          <a:bodyPr anchor="b">
            <a:normAutofit fontScale="90000"/>
          </a:bodyPr>
          <a:lstStyle/>
          <a:p>
            <a:r>
              <a:rPr lang="en-US" dirty="0"/>
              <a:t>The Shape of the Objective</a:t>
            </a:r>
          </a:p>
        </p:txBody>
      </p:sp>
      <p:sp>
        <p:nvSpPr>
          <p:cNvPr id="13" name="Slide Number Placeholder 2">
            <a:extLst>
              <a:ext uri="{FF2B5EF4-FFF2-40B4-BE49-F238E27FC236}">
                <a16:creationId xmlns:a16="http://schemas.microsoft.com/office/drawing/2014/main" id="{374518C1-6BD5-09DF-D935-0A73B7EDA518}"/>
              </a:ext>
            </a:extLst>
          </p:cNvPr>
          <p:cNvSpPr>
            <a:spLocks noGrp="1"/>
          </p:cNvSpPr>
          <p:nvPr>
            <p:ph type="sldNum" sz="quarter" idx="4"/>
          </p:nvPr>
        </p:nvSpPr>
        <p:spPr/>
        <p:txBody>
          <a:bodyPr anchor="ctr">
            <a:normAutofit/>
          </a:bodyPr>
          <a:lstStyle/>
          <a:p>
            <a:pPr>
              <a:lnSpc>
                <a:spcPct val="90000"/>
              </a:lnSpc>
              <a:spcAft>
                <a:spcPts val="600"/>
              </a:spcAft>
            </a:pPr>
            <a:fld id="{42268056-94AC-1E44-9376-27504D8557DE}" type="slidenum">
              <a:rPr lang="en-US" smtClean="0"/>
              <a:pPr>
                <a:lnSpc>
                  <a:spcPct val="90000"/>
                </a:lnSpc>
                <a:spcAft>
                  <a:spcPts val="600"/>
                </a:spcAft>
              </a:pPr>
              <a:t>28</a:t>
            </a:fld>
            <a:endParaRPr lang="en-US"/>
          </a:p>
        </p:txBody>
      </p:sp>
      <p:sp>
        <p:nvSpPr>
          <p:cNvPr id="5" name="Text Placeholder 4">
            <a:extLst>
              <a:ext uri="{FF2B5EF4-FFF2-40B4-BE49-F238E27FC236}">
                <a16:creationId xmlns:a16="http://schemas.microsoft.com/office/drawing/2014/main" id="{8FDFB992-48C4-C96B-4F1F-2440A33307A1}"/>
              </a:ext>
            </a:extLst>
          </p:cNvPr>
          <p:cNvSpPr>
            <a:spLocks noGrp="1"/>
          </p:cNvSpPr>
          <p:nvPr>
            <p:ph type="body" sz="quarter" idx="10"/>
          </p:nvPr>
        </p:nvSpPr>
        <p:spPr>
          <a:xfrm>
            <a:off x="508000" y="5207000"/>
            <a:ext cx="11176000" cy="1206500"/>
          </a:xfrm>
        </p:spPr>
        <p:txBody>
          <a:bodyPr vert="horz" lIns="0" tIns="0" rIns="0" bIns="0" rtlCol="0">
            <a:normAutofit/>
          </a:bodyPr>
          <a:lstStyle/>
          <a:p>
            <a:pPr>
              <a:buNone/>
            </a:pPr>
            <a:r>
              <a:rPr lang="en-US" sz="1600" b="1" dirty="0">
                <a:solidFill>
                  <a:schemeClr val="tx1"/>
                </a:solidFill>
              </a:rPr>
              <a:t>Flat peak: </a:t>
            </a:r>
            <a:r>
              <a:rPr lang="en-US" sz="1600" dirty="0">
                <a:solidFill>
                  <a:schemeClr val="tx1"/>
                </a:solidFill>
              </a:rPr>
              <a:t>forgiving, so roughly right is good enough. </a:t>
            </a:r>
            <a:r>
              <a:rPr lang="en-US" sz="1600" b="1" dirty="0">
                <a:solidFill>
                  <a:schemeClr val="tx1"/>
                </a:solidFill>
              </a:rPr>
              <a:t>Sharp peak: </a:t>
            </a:r>
            <a:r>
              <a:rPr lang="en-US" sz="1600" dirty="0">
                <a:solidFill>
                  <a:schemeClr val="tx1"/>
                </a:solidFill>
              </a:rPr>
              <a:t>unforgiving, so a small miss is costly.</a:t>
            </a:r>
          </a:p>
          <a:p>
            <a:pPr>
              <a:buNone/>
            </a:pPr>
            <a:r>
              <a:rPr lang="en-US" sz="1600" b="1" dirty="0">
                <a:solidFill>
                  <a:schemeClr val="tx1"/>
                </a:solidFill>
              </a:rPr>
              <a:t>The best choice moves </a:t>
            </a:r>
            <a:r>
              <a:rPr lang="en-US" sz="1600" dirty="0">
                <a:solidFill>
                  <a:schemeClr val="tx1"/>
                </a:solidFill>
              </a:rPr>
              <a:t>with each scenario, and a binding resource limit can pin it to the constraint, not the curve's natural peak.</a:t>
            </a:r>
          </a:p>
        </p:txBody>
      </p:sp>
      <p:sp>
        <p:nvSpPr>
          <p:cNvPr id="3" name="Subtitle 2">
            <a:extLst>
              <a:ext uri="{FF2B5EF4-FFF2-40B4-BE49-F238E27FC236}">
                <a16:creationId xmlns:a16="http://schemas.microsoft.com/office/drawing/2014/main" id="{745BC27E-9E5F-FE5E-D09F-20C4DFE1D048}"/>
              </a:ext>
            </a:extLst>
          </p:cNvPr>
          <p:cNvSpPr>
            <a:spLocks noGrp="1"/>
          </p:cNvSpPr>
          <p:nvPr>
            <p:ph type="body" sz="quarter" idx="11"/>
          </p:nvPr>
        </p:nvSpPr>
        <p:spPr/>
        <p:txBody>
          <a:bodyPr vert="horz" lIns="0" tIns="0" rIns="0" bIns="0" rtlCol="0" anchor="t">
            <a:normAutofit fontScale="92500" lnSpcReduction="20000"/>
          </a:bodyPr>
          <a:lstStyle/>
          <a:p>
            <a:r>
              <a:rPr lang="en-US"/>
              <a:t>Where the peak sits, how high, and how sharp</a:t>
            </a:r>
          </a:p>
        </p:txBody>
      </p:sp>
      <p:graphicFrame>
        <p:nvGraphicFramePr>
          <p:cNvPr id="201" name="Chart 1"/>
          <p:cNvGraphicFramePr/>
          <p:nvPr/>
        </p:nvGraphicFramePr>
        <p:xfrm>
          <a:off x="508000" y="1905000"/>
          <a:ext cx="5461000" cy="317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2" name="Chart 2"/>
          <p:cNvGraphicFramePr/>
          <p:nvPr/>
        </p:nvGraphicFramePr>
        <p:xfrm>
          <a:off x="6223000" y="1905000"/>
          <a:ext cx="5461000" cy="3175000"/>
        </p:xfrm>
        <a:graphic>
          <a:graphicData uri="http://schemas.openxmlformats.org/drawingml/2006/chart">
            <c:chart xmlns:c="http://schemas.openxmlformats.org/drawingml/2006/chart" xmlns:r="http://schemas.openxmlformats.org/officeDocument/2006/relationships" r:id="rId4"/>
          </a:graphicData>
        </a:graphic>
      </p:graphicFrame>
      <p:sp>
        <p:nvSpPr>
          <p:cNvPr id="4" name="chip1">
            <a:extLst>
              <a:ext uri="{FF2B5EF4-FFF2-40B4-BE49-F238E27FC236}">
                <a16:creationId xmlns:a16="http://schemas.microsoft.com/office/drawing/2014/main" id="{BE1BDCDE-1F41-30BA-AA7C-609B78AD23B8}"/>
              </a:ext>
            </a:extLst>
          </p:cNvPr>
          <p:cNvSpPr/>
          <p:nvPr/>
        </p:nvSpPr>
        <p:spPr>
          <a:xfrm>
            <a:off x="10235422" y="178819"/>
            <a:ext cx="1788181" cy="520700"/>
          </a:xfrm>
          <a:prstGeom prst="roundRect">
            <a:avLst>
              <a:gd name="adj" fmla="val 18000"/>
            </a:avLst>
          </a:prstGeom>
          <a:solidFill>
            <a:srgbClr val="EDA418"/>
          </a:solidFill>
          <a:ln>
            <a:noFill/>
          </a:ln>
        </p:spPr>
        <p:txBody>
          <a:bodyPr wrap="square" lIns="91440" rIns="91440" anchor="ctr"/>
          <a:lstStyle/>
          <a:p>
            <a:pPr algn="ctr">
              <a:buNone/>
            </a:pPr>
            <a:r>
              <a:rPr lang="en-US" sz="1400" b="1" dirty="0">
                <a:solidFill>
                  <a:schemeClr val="bg1"/>
                </a:solidFill>
              </a:rPr>
              <a:t>TECHNICAL</a:t>
            </a:r>
          </a:p>
        </p:txBody>
      </p:sp>
    </p:spTree>
    <p:extLst>
      <p:ext uri="{BB962C8B-B14F-4D97-AF65-F5344CB8AC3E}">
        <p14:creationId xmlns:p14="http://schemas.microsoft.com/office/powerpoint/2010/main" val="2612282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CDF8-6A2D-B873-DF87-B407BF73E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504C4-F2C4-EBB4-8B97-6925E4994984}"/>
              </a:ext>
            </a:extLst>
          </p:cNvPr>
          <p:cNvSpPr>
            <a:spLocks noGrp="1"/>
          </p:cNvSpPr>
          <p:nvPr>
            <p:ph type="title"/>
          </p:nvPr>
        </p:nvSpPr>
        <p:spPr/>
        <p:txBody>
          <a:bodyPr anchor="b">
            <a:normAutofit/>
          </a:bodyPr>
          <a:lstStyle/>
          <a:p>
            <a:r>
              <a:rPr lang="en-US" dirty="0"/>
              <a:t>Why We Simulate</a:t>
            </a:r>
          </a:p>
        </p:txBody>
      </p:sp>
      <p:sp>
        <p:nvSpPr>
          <p:cNvPr id="13" name="Slide Number Placeholder 2">
            <a:extLst>
              <a:ext uri="{FF2B5EF4-FFF2-40B4-BE49-F238E27FC236}">
                <a16:creationId xmlns:a16="http://schemas.microsoft.com/office/drawing/2014/main" id="{374518C1-6BD5-09DF-D935-0A73B7EDA518}"/>
              </a:ext>
            </a:extLst>
          </p:cNvPr>
          <p:cNvSpPr>
            <a:spLocks noGrp="1"/>
          </p:cNvSpPr>
          <p:nvPr>
            <p:ph type="sldNum" sz="quarter" idx="4"/>
          </p:nvPr>
        </p:nvSpPr>
        <p:spPr/>
        <p:txBody>
          <a:bodyPr anchor="ctr">
            <a:normAutofit/>
          </a:bodyPr>
          <a:lstStyle/>
          <a:p>
            <a:pPr>
              <a:lnSpc>
                <a:spcPct val="90000"/>
              </a:lnSpc>
              <a:spcAft>
                <a:spcPts val="600"/>
              </a:spcAft>
            </a:pPr>
            <a:fld id="{42268056-94AC-1E44-9376-27504D8557DE}" type="slidenum">
              <a:rPr lang="en-US" smtClean="0"/>
              <a:pPr>
                <a:lnSpc>
                  <a:spcPct val="90000"/>
                </a:lnSpc>
                <a:spcAft>
                  <a:spcPts val="600"/>
                </a:spcAft>
              </a:pPr>
              <a:t>29</a:t>
            </a:fld>
            <a:endParaRPr lang="en-US"/>
          </a:p>
        </p:txBody>
      </p:sp>
      <p:sp>
        <p:nvSpPr>
          <p:cNvPr id="5" name="Text Placeholder 4">
            <a:extLst>
              <a:ext uri="{FF2B5EF4-FFF2-40B4-BE49-F238E27FC236}">
                <a16:creationId xmlns:a16="http://schemas.microsoft.com/office/drawing/2014/main" id="{8FDFB992-48C4-C96B-4F1F-2440A33307A1}"/>
              </a:ext>
            </a:extLst>
          </p:cNvPr>
          <p:cNvSpPr>
            <a:spLocks noGrp="1"/>
          </p:cNvSpPr>
          <p:nvPr>
            <p:ph type="body" sz="quarter" idx="10"/>
          </p:nvPr>
        </p:nvSpPr>
        <p:spPr>
          <a:xfrm>
            <a:off x="444500" y="1905000"/>
            <a:ext cx="5651500" cy="4064000"/>
          </a:xfrm>
        </p:spPr>
        <p:txBody>
          <a:bodyPr vert="horz" lIns="0" tIns="0" rIns="0" bIns="0" rtlCol="0">
            <a:normAutofit/>
          </a:bodyPr>
          <a:lstStyle/>
          <a:p>
            <a:pPr>
              <a:spcBef>
                <a:spcPts val="600"/>
              </a:spcBef>
            </a:pPr>
            <a:r>
              <a:rPr lang="en-US" sz="1800" b="1" dirty="0">
                <a:solidFill>
                  <a:schemeClr val="tx1"/>
                </a:solidFill>
              </a:rPr>
              <a:t>A formula covers only one piece</a:t>
            </a:r>
            <a:r>
              <a:rPr lang="en-US" sz="1800" dirty="0">
                <a:solidFill>
                  <a:schemeClr val="tx1"/>
                </a:solidFill>
              </a:rPr>
              <a:t>. The closed form approximates a single drink's profit; the real shop (queues, balking, congestion, randomness) is dynamic, so its true performance has no formula.</a:t>
            </a:r>
            <a:endParaRPr lang="en-US" dirty="0">
              <a:solidFill>
                <a:schemeClr val="tx1"/>
              </a:solidFill>
            </a:endParaRPr>
          </a:p>
          <a:p>
            <a:pPr>
              <a:spcBef>
                <a:spcPts val="600"/>
              </a:spcBef>
            </a:pPr>
            <a:r>
              <a:rPr lang="en-US" sz="1800" b="1" dirty="0">
                <a:solidFill>
                  <a:schemeClr val="tx1"/>
                </a:solidFill>
              </a:rPr>
              <a:t>We estimate by running it</a:t>
            </a:r>
            <a:r>
              <a:rPr lang="en-US" sz="1800" dirty="0">
                <a:solidFill>
                  <a:schemeClr val="tx1"/>
                </a:solidFill>
              </a:rPr>
              <a:t>. Simulate the shop many times and average, the way call centers, hospitals, and traffic networks are analyzed.</a:t>
            </a:r>
            <a:endParaRPr lang="en-US" dirty="0">
              <a:solidFill>
                <a:schemeClr val="tx1"/>
              </a:solidFill>
            </a:endParaRPr>
          </a:p>
          <a:p>
            <a:pPr>
              <a:spcBef>
                <a:spcPts val="600"/>
              </a:spcBef>
            </a:pPr>
            <a:r>
              <a:rPr lang="en-US" sz="1800" b="1" dirty="0">
                <a:solidFill>
                  <a:schemeClr val="tx1"/>
                </a:solidFill>
              </a:rPr>
              <a:t>The output is a distribution</a:t>
            </a:r>
            <a:r>
              <a:rPr lang="en-US" sz="1800" dirty="0">
                <a:solidFill>
                  <a:schemeClr val="tx1"/>
                </a:solidFill>
              </a:rPr>
              <a:t>. Read results statistically; any single run is just one draw, not the verdict.</a:t>
            </a:r>
            <a:endParaRPr lang="en-US" dirty="0">
              <a:solidFill>
                <a:schemeClr val="tx1"/>
              </a:solidFill>
            </a:endParaRPr>
          </a:p>
          <a:p>
            <a:pPr>
              <a:spcBef>
                <a:spcPts val="600"/>
              </a:spcBef>
            </a:pPr>
            <a:r>
              <a:rPr lang="en-US" sz="1800" b="1" dirty="0">
                <a:solidFill>
                  <a:schemeClr val="tx1"/>
                </a:solidFill>
              </a:rPr>
              <a:t>Let it reach steady state</a:t>
            </a:r>
            <a:r>
              <a:rPr lang="en-US" sz="1800" dirty="0">
                <a:solidFill>
                  <a:schemeClr val="tx1"/>
                </a:solidFill>
              </a:rPr>
              <a:t>. Early numbers swing while the shop fills, so wait for burn-in before judging a decision.</a:t>
            </a:r>
          </a:p>
        </p:txBody>
      </p:sp>
      <p:sp>
        <p:nvSpPr>
          <p:cNvPr id="3" name="Subtitle 2">
            <a:extLst>
              <a:ext uri="{FF2B5EF4-FFF2-40B4-BE49-F238E27FC236}">
                <a16:creationId xmlns:a16="http://schemas.microsoft.com/office/drawing/2014/main" id="{745BC27E-9E5F-FE5E-D09F-20C4DFE1D048}"/>
              </a:ext>
            </a:extLst>
          </p:cNvPr>
          <p:cNvSpPr>
            <a:spLocks noGrp="1"/>
          </p:cNvSpPr>
          <p:nvPr>
            <p:ph type="body" sz="quarter" idx="11"/>
          </p:nvPr>
        </p:nvSpPr>
        <p:spPr/>
        <p:txBody>
          <a:bodyPr vert="horz" lIns="0" tIns="0" rIns="0" bIns="0" rtlCol="0" anchor="t">
            <a:normAutofit fontScale="70000" lnSpcReduction="20000"/>
          </a:bodyPr>
          <a:lstStyle/>
          <a:p>
            <a:r>
              <a:rPr lang="en-US" dirty="0"/>
              <a:t>The formula is only one piece; simulation scores the real shop</a:t>
            </a:r>
          </a:p>
        </p:txBody>
      </p:sp>
      <p:graphicFrame>
        <p:nvGraphicFramePr>
          <p:cNvPr id="301" name="Chart 1"/>
          <p:cNvGraphicFramePr/>
          <p:nvPr/>
        </p:nvGraphicFramePr>
        <p:xfrm>
          <a:off x="6223000" y="1905000"/>
          <a:ext cx="5461000"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chip1">
            <a:extLst>
              <a:ext uri="{FF2B5EF4-FFF2-40B4-BE49-F238E27FC236}">
                <a16:creationId xmlns:a16="http://schemas.microsoft.com/office/drawing/2014/main" id="{688244C2-1C67-D508-D938-5A74E3515D77}"/>
              </a:ext>
            </a:extLst>
          </p:cNvPr>
          <p:cNvSpPr/>
          <p:nvPr/>
        </p:nvSpPr>
        <p:spPr>
          <a:xfrm>
            <a:off x="10235422" y="178819"/>
            <a:ext cx="1788181" cy="520700"/>
          </a:xfrm>
          <a:prstGeom prst="roundRect">
            <a:avLst>
              <a:gd name="adj" fmla="val 18000"/>
            </a:avLst>
          </a:prstGeom>
          <a:solidFill>
            <a:srgbClr val="EDA418"/>
          </a:solidFill>
          <a:ln>
            <a:noFill/>
          </a:ln>
        </p:spPr>
        <p:txBody>
          <a:bodyPr wrap="square" lIns="91440" rIns="91440" anchor="ctr"/>
          <a:lstStyle/>
          <a:p>
            <a:pPr algn="ctr">
              <a:buNone/>
            </a:pPr>
            <a:r>
              <a:rPr lang="en-US" sz="1400" b="1" dirty="0">
                <a:solidFill>
                  <a:schemeClr val="bg1"/>
                </a:solidFill>
              </a:rPr>
              <a:t>TECHNICAL</a:t>
            </a:r>
          </a:p>
        </p:txBody>
      </p:sp>
    </p:spTree>
    <p:extLst>
      <p:ext uri="{BB962C8B-B14F-4D97-AF65-F5344CB8AC3E}">
        <p14:creationId xmlns:p14="http://schemas.microsoft.com/office/powerpoint/2010/main" val="224703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D2B02F-7CE7-101D-E38F-AEA8D246D3A4}"/>
              </a:ext>
            </a:extLst>
          </p:cNvPr>
          <p:cNvSpPr>
            <a:spLocks noGrp="1"/>
          </p:cNvSpPr>
          <p:nvPr>
            <p:ph type="ctrTitle"/>
          </p:nvPr>
        </p:nvSpPr>
        <p:spPr/>
        <p:txBody>
          <a:bodyPr/>
          <a:lstStyle/>
          <a:p>
            <a:r>
              <a:rPr lang="en-US" dirty="0">
                <a:latin typeface="Aptos" panose="020B0004020202020204" pitchFamily="34" charset="0"/>
              </a:rPr>
              <a:t>Game Essentials</a:t>
            </a:r>
          </a:p>
        </p:txBody>
      </p:sp>
      <p:sp>
        <p:nvSpPr>
          <p:cNvPr id="4" name="Text Placeholder 3">
            <a:extLst>
              <a:ext uri="{FF2B5EF4-FFF2-40B4-BE49-F238E27FC236}">
                <a16:creationId xmlns:a16="http://schemas.microsoft.com/office/drawing/2014/main" id="{5414ED1B-5487-9738-4D9C-8DB774E4B3C0}"/>
              </a:ext>
            </a:extLst>
          </p:cNvPr>
          <p:cNvSpPr>
            <a:spLocks noGrp="1"/>
          </p:cNvSpPr>
          <p:nvPr>
            <p:ph type="subTitle" idx="1"/>
          </p:nvPr>
        </p:nvSpPr>
        <p:spPr/>
        <p:txBody>
          <a:bodyPr/>
          <a:lstStyle/>
          <a:p>
            <a:r>
              <a:rPr lang="en-US" dirty="0">
                <a:latin typeface="Aptos Light" panose="020B0004020202020204" pitchFamily="34" charset="0"/>
              </a:rPr>
              <a:t>Core</a:t>
            </a:r>
          </a:p>
        </p:txBody>
      </p:sp>
      <p:pic>
        <p:nvPicPr>
          <p:cNvPr id="12" name="Picture Placeholder 11">
            <a:extLst>
              <a:ext uri="{FF2B5EF4-FFF2-40B4-BE49-F238E27FC236}">
                <a16:creationId xmlns:a16="http://schemas.microsoft.com/office/drawing/2014/main" id="{8F57762E-C98C-D7FD-79AD-1B0049CB82D8}"/>
              </a:ext>
            </a:extLst>
          </p:cNvPr>
          <p:cNvPicPr>
            <a:picLocks noGrp="1" noChangeAspect="1"/>
          </p:cNvPicPr>
          <p:nvPr>
            <p:ph type="pic" sz="quarter" idx="24"/>
          </p:nvPr>
        </p:nvPicPr>
        <p:blipFill>
          <a:blip r:embed="rId2"/>
          <a:srcRect b="5168"/>
          <a:stretch>
            <a:fillRect/>
          </a:stretch>
        </p:blipFill>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pic>
      <p:sp>
        <p:nvSpPr>
          <p:cNvPr id="6" name="TextBox 5">
            <a:extLst>
              <a:ext uri="{FF2B5EF4-FFF2-40B4-BE49-F238E27FC236}">
                <a16:creationId xmlns:a16="http://schemas.microsoft.com/office/drawing/2014/main" id="{842308F3-2C36-BC26-7C23-82E8944EF239}"/>
              </a:ext>
            </a:extLst>
          </p:cNvPr>
          <p:cNvSpPr txBox="1"/>
          <p:nvPr/>
        </p:nvSpPr>
        <p:spPr>
          <a:xfrm>
            <a:off x="19287460" y="2913321"/>
            <a:ext cx="184731" cy="369332"/>
          </a:xfrm>
          <a:prstGeom prst="rect">
            <a:avLst/>
          </a:prstGeom>
          <a:gradFill>
            <a:gsLst>
              <a:gs pos="0">
                <a:srgbClr val="0BBBB7"/>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endParaRPr lang="en-US"/>
          </a:p>
        </p:txBody>
      </p:sp>
      <p:pic>
        <p:nvPicPr>
          <p:cNvPr id="14" name="Picture 13">
            <a:extLst>
              <a:ext uri="{FF2B5EF4-FFF2-40B4-BE49-F238E27FC236}">
                <a16:creationId xmlns:a16="http://schemas.microsoft.com/office/drawing/2014/main" id="{03A614C3-D869-28A9-BF72-2E51A656EED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24585" y="0"/>
            <a:ext cx="5524499" cy="3463961"/>
          </a:xfrm>
          <a:prstGeom prst="rect">
            <a:avLst/>
          </a:prstGeom>
          <a:noFill/>
        </p:spPr>
      </p:pic>
    </p:spTree>
    <p:extLst>
      <p:ext uri="{BB962C8B-B14F-4D97-AF65-F5344CB8AC3E}">
        <p14:creationId xmlns:p14="http://schemas.microsoft.com/office/powerpoint/2010/main" val="4120921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4AE80-6D2E-65CB-6280-DF85CCEEEB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A0C73-A70C-A68F-AD7A-3BCAD8978254}"/>
              </a:ext>
            </a:extLst>
          </p:cNvPr>
          <p:cNvSpPr>
            <a:spLocks noGrp="1"/>
          </p:cNvSpPr>
          <p:nvPr>
            <p:ph type="title"/>
          </p:nvPr>
        </p:nvSpPr>
        <p:spPr/>
        <p:txBody>
          <a:bodyPr/>
          <a:lstStyle/>
          <a:p>
            <a:r>
              <a:rPr lang="en-US" dirty="0"/>
              <a:t>How Do You Actually Solve It?</a:t>
            </a:r>
          </a:p>
        </p:txBody>
      </p:sp>
      <p:sp>
        <p:nvSpPr>
          <p:cNvPr id="3" name="Slide Number Placeholder 2">
            <a:extLst>
              <a:ext uri="{FF2B5EF4-FFF2-40B4-BE49-F238E27FC236}">
                <a16:creationId xmlns:a16="http://schemas.microsoft.com/office/drawing/2014/main" id="{63C86C50-F490-DF00-AF7A-4F152273B2C5}"/>
              </a:ext>
            </a:extLst>
          </p:cNvPr>
          <p:cNvSpPr>
            <a:spLocks noGrp="1"/>
          </p:cNvSpPr>
          <p:nvPr>
            <p:ph type="sldNum" sz="quarter" idx="4"/>
          </p:nvPr>
        </p:nvSpPr>
        <p:spPr/>
        <p:txBody>
          <a:bodyPr/>
          <a:lstStyle/>
          <a:p>
            <a:fld id="{42268056-94AC-1E44-9376-27504D8557DE}" type="slidenum">
              <a:rPr lang="en-US" smtClean="0"/>
              <a:pPr/>
              <a:t>30</a:t>
            </a:fld>
            <a:endParaRPr lang="en-US"/>
          </a:p>
        </p:txBody>
      </p:sp>
      <p:sp>
        <p:nvSpPr>
          <p:cNvPr id="4" name="Text Placeholder 3">
            <a:extLst>
              <a:ext uri="{FF2B5EF4-FFF2-40B4-BE49-F238E27FC236}">
                <a16:creationId xmlns:a16="http://schemas.microsoft.com/office/drawing/2014/main" id="{E6260B6C-CBAA-C87A-FE12-58B1F769DD22}"/>
              </a:ext>
            </a:extLst>
          </p:cNvPr>
          <p:cNvSpPr>
            <a:spLocks noGrp="1"/>
          </p:cNvSpPr>
          <p:nvPr>
            <p:ph type="body" sz="quarter" idx="10"/>
          </p:nvPr>
        </p:nvSpPr>
        <p:spPr>
          <a:xfrm>
            <a:off x="442912" y="1929864"/>
            <a:ext cx="11306173" cy="3474465"/>
          </a:xfrm>
        </p:spPr>
        <p:txBody>
          <a:bodyPr/>
          <a:lstStyle/>
          <a:p>
            <a:pPr>
              <a:lnSpc>
                <a:spcPct val="105000"/>
              </a:lnSpc>
            </a:pPr>
            <a:r>
              <a:rPr lang="en-US" sz="2000" b="1" dirty="0">
                <a:solidFill>
                  <a:schemeClr val="tx1"/>
                </a:solidFill>
              </a:rPr>
              <a:t>By hand / trial-and-error</a:t>
            </a:r>
            <a:r>
              <a:rPr lang="en-US" sz="1800" dirty="0">
                <a:solidFill>
                  <a:schemeClr val="tx1"/>
                </a:solidFill>
              </a:rPr>
              <a:t>: What you did playing Gurobean. Fun for a while, but slow and rarely optimal.</a:t>
            </a:r>
          </a:p>
          <a:p>
            <a:pPr>
              <a:lnSpc>
                <a:spcPct val="105000"/>
              </a:lnSpc>
            </a:pPr>
            <a:r>
              <a:rPr lang="en-US" sz="2000" b="1" dirty="0">
                <a:solidFill>
                  <a:schemeClr val="tx1"/>
                </a:solidFill>
              </a:rPr>
              <a:t>Try every combination (enumeration)</a:t>
            </a:r>
            <a:r>
              <a:rPr lang="en-US" sz="1800" dirty="0">
                <a:solidFill>
                  <a:schemeClr val="tx1"/>
                </a:solidFill>
              </a:rPr>
              <a:t>: Conceptually simple, but the combinations explode into the trillions, hopeless.</a:t>
            </a:r>
          </a:p>
          <a:p>
            <a:pPr>
              <a:lnSpc>
                <a:spcPct val="105000"/>
              </a:lnSpc>
            </a:pPr>
            <a:r>
              <a:rPr lang="en-US" sz="2000" b="1" dirty="0">
                <a:solidFill>
                  <a:schemeClr val="tx1"/>
                </a:solidFill>
              </a:rPr>
              <a:t>Heuristics, smart rules of thumb</a:t>
            </a:r>
            <a:r>
              <a:rPr lang="en-US" sz="1800" dirty="0">
                <a:solidFill>
                  <a:schemeClr val="tx1"/>
                </a:solidFill>
              </a:rPr>
              <a:t>: Break the problem up, decide one slider at a time, or simplify it. Useful and fast, but approximate.</a:t>
            </a:r>
          </a:p>
          <a:p>
            <a:pPr>
              <a:lnSpc>
                <a:spcPct val="105000"/>
              </a:lnSpc>
            </a:pPr>
            <a:r>
              <a:rPr lang="en-US" sz="2000" b="1" dirty="0">
                <a:solidFill>
                  <a:schemeClr val="tx1"/>
                </a:solidFill>
              </a:rPr>
              <a:t>Optimization solvers</a:t>
            </a:r>
            <a:r>
              <a:rPr lang="en-US" sz="1800" dirty="0">
                <a:solidFill>
                  <a:schemeClr val="tx1"/>
                </a:solidFill>
              </a:rPr>
              <a:t>: Software like </a:t>
            </a:r>
            <a:r>
              <a:rPr lang="en-US" sz="1800" dirty="0" err="1">
                <a:solidFill>
                  <a:schemeClr val="tx1"/>
                </a:solidFill>
              </a:rPr>
              <a:t>Gurobi</a:t>
            </a:r>
            <a:r>
              <a:rPr lang="en-US" sz="1800" dirty="0">
                <a:solidFill>
                  <a:schemeClr val="tx1"/>
                </a:solidFill>
              </a:rPr>
              <a:t> uses math and algorithms to find the optimal decision in a fraction of a second.</a:t>
            </a:r>
          </a:p>
        </p:txBody>
      </p:sp>
      <p:sp>
        <p:nvSpPr>
          <p:cNvPr id="5" name="chip1">
            <a:extLst>
              <a:ext uri="{FF2B5EF4-FFF2-40B4-BE49-F238E27FC236}">
                <a16:creationId xmlns:a16="http://schemas.microsoft.com/office/drawing/2014/main" id="{F85DF45B-2D32-F52F-12CE-63350232FB99}"/>
              </a:ext>
            </a:extLst>
          </p:cNvPr>
          <p:cNvSpPr/>
          <p:nvPr/>
        </p:nvSpPr>
        <p:spPr>
          <a:xfrm>
            <a:off x="10224912" y="202156"/>
            <a:ext cx="1788181" cy="520700"/>
          </a:xfrm>
          <a:prstGeom prst="roundRect">
            <a:avLst>
              <a:gd name="adj" fmla="val 18000"/>
            </a:avLst>
          </a:prstGeom>
          <a:solidFill>
            <a:srgbClr val="EDA418"/>
          </a:solidFill>
          <a:ln>
            <a:noFill/>
          </a:ln>
        </p:spPr>
        <p:txBody>
          <a:bodyPr wrap="square" lIns="91440" rIns="91440" anchor="ctr"/>
          <a:lstStyle/>
          <a:p>
            <a:pPr algn="ctr">
              <a:buNone/>
            </a:pPr>
            <a:r>
              <a:rPr lang="en-US" sz="1400" b="1" dirty="0">
                <a:solidFill>
                  <a:schemeClr val="bg1"/>
                </a:solidFill>
              </a:rPr>
              <a:t>TECHNICAL</a:t>
            </a:r>
          </a:p>
        </p:txBody>
      </p:sp>
    </p:spTree>
    <p:extLst>
      <p:ext uri="{BB962C8B-B14F-4D97-AF65-F5344CB8AC3E}">
        <p14:creationId xmlns:p14="http://schemas.microsoft.com/office/powerpoint/2010/main" val="3817274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443A3A-4678-8842-EA11-5B3AEB76A7A4}"/>
              </a:ext>
            </a:extLst>
          </p:cNvPr>
          <p:cNvSpPr>
            <a:spLocks noGrp="1"/>
          </p:cNvSpPr>
          <p:nvPr>
            <p:ph type="ctrTitle"/>
          </p:nvPr>
        </p:nvSpPr>
        <p:spPr/>
        <p:txBody>
          <a:bodyPr/>
          <a:lstStyle/>
          <a:p>
            <a:r>
              <a:rPr lang="en-US" dirty="0">
                <a:latin typeface="Aptos" panose="020B0004020202020204" pitchFamily="34" charset="0"/>
              </a:rPr>
              <a:t>Business &amp; Strategy</a:t>
            </a:r>
          </a:p>
        </p:txBody>
      </p:sp>
      <p:sp>
        <p:nvSpPr>
          <p:cNvPr id="4" name="Text Placeholder 3">
            <a:extLst>
              <a:ext uri="{FF2B5EF4-FFF2-40B4-BE49-F238E27FC236}">
                <a16:creationId xmlns:a16="http://schemas.microsoft.com/office/drawing/2014/main" id="{82247D8D-0DFD-EFEA-DAAA-9ACB4BB3E935}"/>
              </a:ext>
            </a:extLst>
          </p:cNvPr>
          <p:cNvSpPr>
            <a:spLocks noGrp="1"/>
          </p:cNvSpPr>
          <p:nvPr>
            <p:ph type="subTitle" idx="1"/>
          </p:nvPr>
        </p:nvSpPr>
        <p:spPr/>
        <p:txBody>
          <a:bodyPr/>
          <a:lstStyle/>
          <a:p>
            <a:r>
              <a:rPr lang="en-US" dirty="0">
                <a:latin typeface="Aptos Light" panose="020B0004020202020204" pitchFamily="34" charset="0"/>
              </a:rPr>
              <a:t>Business &amp; Analytics Track  ·  MBA / Exec Ed</a:t>
            </a:r>
          </a:p>
        </p:txBody>
      </p:sp>
      <p:pic>
        <p:nvPicPr>
          <p:cNvPr id="11" name="Picture Placeholder 10">
            <a:extLst>
              <a:ext uri="{FF2B5EF4-FFF2-40B4-BE49-F238E27FC236}">
                <a16:creationId xmlns:a16="http://schemas.microsoft.com/office/drawing/2014/main" id="{06973892-0C29-5EEC-6564-9B3D743CEC26}"/>
              </a:ext>
            </a:extLst>
          </p:cNvPr>
          <p:cNvPicPr>
            <a:picLocks noGrp="1" noChangeAspect="1"/>
          </p:cNvPicPr>
          <p:nvPr>
            <p:ph type="pic" sz="quarter" idx="24"/>
          </p:nvPr>
        </p:nvPicPr>
        <p:blipFill>
          <a:blip r:embed="rId2"/>
          <a:srcRect b="5168"/>
          <a:stretch>
            <a:fillRect/>
          </a:stretch>
        </p:blipFill>
        <p:spPr>
          <a:xfrm>
            <a:off x="6224586" y="0"/>
            <a:ext cx="5524500" cy="6415088"/>
          </a:xfrm>
          <a:custGeom>
            <a:avLst/>
            <a:gdLst>
              <a:gd name="csX0" fmla="*/ 0 w 5524500"/>
              <a:gd name="csY0" fmla="*/ 0 h 6415088"/>
              <a:gd name="csX1" fmla="*/ 5524500 w 5524500"/>
              <a:gd name="csY1" fmla="*/ 0 h 6415088"/>
              <a:gd name="csX2" fmla="*/ 5524500 w 5524500"/>
              <a:gd name="csY2" fmla="*/ 4994530 h 6415088"/>
              <a:gd name="csX3" fmla="*/ 5522612 w 5524500"/>
              <a:gd name="csY3" fmla="*/ 4994530 h 6415088"/>
              <a:gd name="csX4" fmla="*/ 5522612 w 5524500"/>
              <a:gd name="csY4" fmla="*/ 5976187 h 6415088"/>
              <a:gd name="csX5" fmla="*/ 5083711 w 5524500"/>
              <a:gd name="csY5" fmla="*/ 6415088 h 6415088"/>
              <a:gd name="csX6" fmla="*/ 2889258 w 5524500"/>
              <a:gd name="csY6" fmla="*/ 6415088 h 6415088"/>
              <a:gd name="csX7" fmla="*/ 2889258 w 5524500"/>
              <a:gd name="csY7" fmla="*/ 6411680 h 6415088"/>
              <a:gd name="csX8" fmla="*/ 0 w 5524500"/>
              <a:gd name="csY8" fmla="*/ 6411680 h 6415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24500" h="6415088">
                <a:moveTo>
                  <a:pt x="0" y="0"/>
                </a:moveTo>
                <a:lnTo>
                  <a:pt x="5524500" y="0"/>
                </a:lnTo>
                <a:lnTo>
                  <a:pt x="5524500" y="4994530"/>
                </a:lnTo>
                <a:lnTo>
                  <a:pt x="5522612" y="4994530"/>
                </a:lnTo>
                <a:lnTo>
                  <a:pt x="5522612" y="5976187"/>
                </a:lnTo>
                <a:lnTo>
                  <a:pt x="5083711" y="6415088"/>
                </a:lnTo>
                <a:lnTo>
                  <a:pt x="2889258" y="6415088"/>
                </a:lnTo>
                <a:lnTo>
                  <a:pt x="2889258" y="6411680"/>
                </a:lnTo>
                <a:lnTo>
                  <a:pt x="0" y="6411680"/>
                </a:lnTo>
                <a:close/>
              </a:path>
            </a:pathLst>
          </a:custGeom>
        </p:spPr>
      </p:pic>
      <p:pic>
        <p:nvPicPr>
          <p:cNvPr id="12" name="Picture 11">
            <a:extLst>
              <a:ext uri="{FF2B5EF4-FFF2-40B4-BE49-F238E27FC236}">
                <a16:creationId xmlns:a16="http://schemas.microsoft.com/office/drawing/2014/main" id="{58A32C6E-DA78-CB0E-34DC-427AA134258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24585" y="0"/>
            <a:ext cx="5524499" cy="3463961"/>
          </a:xfrm>
          <a:prstGeom prst="rect">
            <a:avLst/>
          </a:prstGeom>
          <a:noFill/>
        </p:spPr>
      </p:pic>
    </p:spTree>
    <p:extLst>
      <p:ext uri="{BB962C8B-B14F-4D97-AF65-F5344CB8AC3E}">
        <p14:creationId xmlns:p14="http://schemas.microsoft.com/office/powerpoint/2010/main" val="3026375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1B5CD-5BF8-ED1A-B572-9E17C9F5C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4EB69-4283-DDDC-2E6F-ACA0E0AE471C}"/>
              </a:ext>
            </a:extLst>
          </p:cNvPr>
          <p:cNvSpPr>
            <a:spLocks noGrp="1"/>
          </p:cNvSpPr>
          <p:nvPr>
            <p:ph type="title"/>
          </p:nvPr>
        </p:nvSpPr>
        <p:spPr/>
        <p:txBody>
          <a:bodyPr/>
          <a:lstStyle/>
          <a:p>
            <a:r>
              <a:rPr lang="en-US"/>
              <a:t>What Students Should Take Away</a:t>
            </a:r>
          </a:p>
        </p:txBody>
      </p:sp>
      <p:sp>
        <p:nvSpPr>
          <p:cNvPr id="3" name="Slide Number Placeholder 2">
            <a:extLst>
              <a:ext uri="{FF2B5EF4-FFF2-40B4-BE49-F238E27FC236}">
                <a16:creationId xmlns:a16="http://schemas.microsoft.com/office/drawing/2014/main" id="{4138E9ED-E32F-03CE-B62D-71CE451755A2}"/>
              </a:ext>
            </a:extLst>
          </p:cNvPr>
          <p:cNvSpPr>
            <a:spLocks noGrp="1"/>
          </p:cNvSpPr>
          <p:nvPr>
            <p:ph type="sldNum" sz="quarter" idx="4"/>
          </p:nvPr>
        </p:nvSpPr>
        <p:spPr/>
        <p:txBody>
          <a:bodyPr/>
          <a:lstStyle/>
          <a:p>
            <a:fld id="{42268056-94AC-1E44-9376-27504D8557DE}" type="slidenum">
              <a:rPr lang="en-US" smtClean="0"/>
              <a:pPr/>
              <a:t>32</a:t>
            </a:fld>
            <a:endParaRPr lang="en-US"/>
          </a:p>
        </p:txBody>
      </p:sp>
      <p:sp>
        <p:nvSpPr>
          <p:cNvPr id="4" name="Text Placeholder 3">
            <a:extLst>
              <a:ext uri="{FF2B5EF4-FFF2-40B4-BE49-F238E27FC236}">
                <a16:creationId xmlns:a16="http://schemas.microsoft.com/office/drawing/2014/main" id="{A1B160B3-3411-C4A1-21AE-C16300356277}"/>
              </a:ext>
            </a:extLst>
          </p:cNvPr>
          <p:cNvSpPr>
            <a:spLocks noGrp="1"/>
          </p:cNvSpPr>
          <p:nvPr>
            <p:ph type="body" sz="quarter" idx="10"/>
          </p:nvPr>
        </p:nvSpPr>
        <p:spPr/>
        <p:txBody>
          <a:bodyPr/>
          <a:lstStyle/>
          <a:p>
            <a:pPr>
              <a:spcBef>
                <a:spcPts val="1400"/>
              </a:spcBef>
            </a:pPr>
            <a:r>
              <a:rPr lang="en-US" sz="1800" b="1" dirty="0"/>
              <a:t>A single outcome doesn’t measure a decision.</a:t>
            </a:r>
            <a:r>
              <a:rPr lang="en-US" sz="1800" dirty="0"/>
              <a:t> Because demand is random, the same choice gives different results.</a:t>
            </a:r>
          </a:p>
          <a:p>
            <a:pPr>
              <a:spcBef>
                <a:spcPts val="1400"/>
              </a:spcBef>
            </a:pPr>
            <a:r>
              <a:rPr lang="en-US" sz="1800" b="1" dirty="0"/>
              <a:t>Uncertainty makes performance inherently variable.</a:t>
            </a:r>
            <a:r>
              <a:rPr lang="en-US" sz="1800" dirty="0"/>
              <a:t> Two “good” days can follow the very same decision.</a:t>
            </a:r>
          </a:p>
          <a:p>
            <a:pPr>
              <a:spcBef>
                <a:spcPts val="1400"/>
              </a:spcBef>
            </a:pPr>
            <a:r>
              <a:rPr lang="en-US" sz="1800" b="1" dirty="0"/>
              <a:t>Feasible plans can perform very differently.</a:t>
            </a:r>
            <a:r>
              <a:rPr lang="en-US" sz="1800" dirty="0"/>
              <a:t> Meeting every constraint doesn’t make a plan good.</a:t>
            </a:r>
          </a:p>
          <a:p>
            <a:pPr>
              <a:spcBef>
                <a:spcPts val="1400"/>
              </a:spcBef>
            </a:pPr>
            <a:r>
              <a:rPr lang="en-US" sz="1800" b="1" dirty="0"/>
              <a:t>Systems with people and queues behave non-intuitively.</a:t>
            </a:r>
            <a:r>
              <a:rPr lang="en-US" sz="1800" dirty="0"/>
              <a:t> Small changes can overwhelm gut instinct.</a:t>
            </a:r>
          </a:p>
          <a:p>
            <a:pPr>
              <a:spcBef>
                <a:spcPts val="1400"/>
              </a:spcBef>
            </a:pPr>
            <a:r>
              <a:rPr lang="en-US" sz="1800" b="1" dirty="0"/>
              <a:t>Analytics supports decisions, it doesn’t eliminate risk.</a:t>
            </a:r>
            <a:r>
              <a:rPr lang="en-US" sz="1800" dirty="0"/>
              <a:t> Good decision-making is about managing uncertainty, not removing it.</a:t>
            </a:r>
          </a:p>
        </p:txBody>
      </p:sp>
      <p:sp>
        <p:nvSpPr>
          <p:cNvPr id="5" name="Text Placeholder 4">
            <a:extLst>
              <a:ext uri="{FF2B5EF4-FFF2-40B4-BE49-F238E27FC236}">
                <a16:creationId xmlns:a16="http://schemas.microsoft.com/office/drawing/2014/main" id="{54C6EF52-EC1B-1909-EB2F-59F647FD9852}"/>
              </a:ext>
            </a:extLst>
          </p:cNvPr>
          <p:cNvSpPr>
            <a:spLocks noGrp="1"/>
          </p:cNvSpPr>
          <p:nvPr>
            <p:ph type="body" sz="quarter" idx="11"/>
          </p:nvPr>
        </p:nvSpPr>
        <p:spPr/>
        <p:txBody>
          <a:bodyPr/>
          <a:lstStyle/>
          <a:p>
            <a:r>
              <a:rPr lang="en-US" sz="1400">
                <a:solidFill>
                  <a:schemeClr val="tx1">
                    <a:lumMod val="65000"/>
                    <a:lumOff val="35000"/>
                  </a:schemeClr>
                </a:solidFill>
              </a:rPr>
              <a:t>Business &amp; analytics learning outcomes, the lasting points, no math required</a:t>
            </a:r>
          </a:p>
        </p:txBody>
      </p:sp>
      <p:sp>
        <p:nvSpPr>
          <p:cNvPr id="6" name="chip2">
            <a:extLst>
              <a:ext uri="{FF2B5EF4-FFF2-40B4-BE49-F238E27FC236}">
                <a16:creationId xmlns:a16="http://schemas.microsoft.com/office/drawing/2014/main" id="{DC565E89-C29F-34B7-DEE4-C50541C34758}"/>
              </a:ext>
            </a:extLst>
          </p:cNvPr>
          <p:cNvSpPr/>
          <p:nvPr/>
        </p:nvSpPr>
        <p:spPr>
          <a:xfrm>
            <a:off x="10338873" y="202156"/>
            <a:ext cx="1674220" cy="520700"/>
          </a:xfrm>
          <a:prstGeom prst="roundRect">
            <a:avLst>
              <a:gd name="adj" fmla="val 18000"/>
            </a:avLst>
          </a:prstGeom>
          <a:solidFill>
            <a:srgbClr val="F24561"/>
          </a:solidFill>
          <a:ln>
            <a:noFill/>
          </a:ln>
        </p:spPr>
        <p:txBody>
          <a:bodyPr wrap="square" lIns="91440" rIns="91440" anchor="ctr"/>
          <a:lstStyle/>
          <a:p>
            <a:pPr algn="ctr">
              <a:buNone/>
            </a:pPr>
            <a:r>
              <a:rPr lang="en-US" sz="1400" b="1" dirty="0">
                <a:solidFill>
                  <a:schemeClr val="bg1"/>
                </a:solidFill>
              </a:rPr>
              <a:t>BUSINESS</a:t>
            </a:r>
          </a:p>
        </p:txBody>
      </p:sp>
    </p:spTree>
    <p:extLst>
      <p:ext uri="{BB962C8B-B14F-4D97-AF65-F5344CB8AC3E}">
        <p14:creationId xmlns:p14="http://schemas.microsoft.com/office/powerpoint/2010/main" val="890068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B108-F56C-DDC4-037B-62E26CD95A9E}"/>
              </a:ext>
            </a:extLst>
          </p:cNvPr>
          <p:cNvSpPr>
            <a:spLocks noGrp="1"/>
          </p:cNvSpPr>
          <p:nvPr>
            <p:ph type="title"/>
          </p:nvPr>
        </p:nvSpPr>
        <p:spPr/>
        <p:txBody>
          <a:bodyPr/>
          <a:lstStyle/>
          <a:p>
            <a:r>
              <a:rPr lang="en-US" dirty="0"/>
              <a:t>Mathematical Optimization</a:t>
            </a:r>
          </a:p>
        </p:txBody>
      </p:sp>
      <p:sp>
        <p:nvSpPr>
          <p:cNvPr id="3" name="Slide Number Placeholder 2">
            <a:extLst>
              <a:ext uri="{FF2B5EF4-FFF2-40B4-BE49-F238E27FC236}">
                <a16:creationId xmlns:a16="http://schemas.microsoft.com/office/drawing/2014/main" id="{15AB27DF-39A0-1270-69D4-B9678F38169C}"/>
              </a:ext>
            </a:extLst>
          </p:cNvPr>
          <p:cNvSpPr>
            <a:spLocks noGrp="1"/>
          </p:cNvSpPr>
          <p:nvPr>
            <p:ph type="sldNum" sz="quarter" idx="4"/>
          </p:nvPr>
        </p:nvSpPr>
        <p:spPr/>
        <p:txBody>
          <a:bodyPr/>
          <a:lstStyle/>
          <a:p>
            <a:fld id="{42268056-94AC-1E44-9376-27504D8557DE}" type="slidenum">
              <a:rPr lang="en-US" smtClean="0"/>
              <a:pPr/>
              <a:t>33</a:t>
            </a:fld>
            <a:endParaRPr lang="en-US"/>
          </a:p>
        </p:txBody>
      </p:sp>
      <p:sp>
        <p:nvSpPr>
          <p:cNvPr id="5" name="Text Placeholder 4">
            <a:extLst>
              <a:ext uri="{FF2B5EF4-FFF2-40B4-BE49-F238E27FC236}">
                <a16:creationId xmlns:a16="http://schemas.microsoft.com/office/drawing/2014/main" id="{FACCA2E4-4557-F055-1E08-EF55E392C09D}"/>
              </a:ext>
            </a:extLst>
          </p:cNvPr>
          <p:cNvSpPr>
            <a:spLocks noGrp="1"/>
          </p:cNvSpPr>
          <p:nvPr>
            <p:ph type="body" sz="quarter" idx="11"/>
          </p:nvPr>
        </p:nvSpPr>
        <p:spPr/>
        <p:txBody>
          <a:bodyPr/>
          <a:lstStyle/>
          <a:p>
            <a:r>
              <a:rPr lang="en-US" sz="1400" dirty="0">
                <a:solidFill>
                  <a:srgbClr val="8A8A8A"/>
                </a:solidFill>
              </a:rPr>
              <a:t>Every round of Gurobean is secretly one of these</a:t>
            </a:r>
          </a:p>
        </p:txBody>
      </p:sp>
      <p:sp>
        <p:nvSpPr>
          <p:cNvPr id="10" name="Rounded Rectangle 9">
            <a:extLst>
              <a:ext uri="{FF2B5EF4-FFF2-40B4-BE49-F238E27FC236}">
                <a16:creationId xmlns:a16="http://schemas.microsoft.com/office/drawing/2014/main" id="{BE93536F-2E8D-2F46-B170-454103DA8259}"/>
              </a:ext>
            </a:extLst>
          </p:cNvPr>
          <p:cNvSpPr/>
          <p:nvPr/>
        </p:nvSpPr>
        <p:spPr>
          <a:xfrm>
            <a:off x="444500" y="4191000"/>
            <a:ext cx="11303000" cy="1905000"/>
          </a:xfrm>
          <a:prstGeom prst="roundRect">
            <a:avLst/>
          </a:prstGeom>
          <a:solidFill>
            <a:srgbClr val="F2F6F8"/>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11" name="TextBox 10">
            <a:extLst>
              <a:ext uri="{FF2B5EF4-FFF2-40B4-BE49-F238E27FC236}">
                <a16:creationId xmlns:a16="http://schemas.microsoft.com/office/drawing/2014/main" id="{E2112F7C-9227-EA42-9CAB-BF311809C279}"/>
              </a:ext>
            </a:extLst>
          </p:cNvPr>
          <p:cNvSpPr txBox="1"/>
          <p:nvPr/>
        </p:nvSpPr>
        <p:spPr>
          <a:xfrm>
            <a:off x="444500" y="2095500"/>
            <a:ext cx="2667000" cy="381000"/>
          </a:xfrm>
          <a:prstGeom prst="rect">
            <a:avLst/>
          </a:prstGeom>
          <a:noFill/>
        </p:spPr>
        <p:txBody>
          <a:bodyPr vertOverflow="overflow" vert="horz" wrap="none" rtlCol="0" anchor="ctr" anchorCtr="0">
            <a:noAutofit/>
          </a:bodyPr>
          <a:lstStyle/>
          <a:p>
            <a:pPr algn="l"/>
            <a:r>
              <a:rPr lang="en-US" sz="2000" b="1" dirty="0">
                <a:solidFill>
                  <a:srgbClr val="0E2841"/>
                </a:solidFill>
              </a:rPr>
              <a:t>maximize / minimize</a:t>
            </a:r>
          </a:p>
        </p:txBody>
      </p:sp>
      <p:sp>
        <p:nvSpPr>
          <p:cNvPr id="12" name="Rounded Rectangle 11">
            <a:extLst>
              <a:ext uri="{FF2B5EF4-FFF2-40B4-BE49-F238E27FC236}">
                <a16:creationId xmlns:a16="http://schemas.microsoft.com/office/drawing/2014/main" id="{5E3AE8DC-36BF-AE47-A608-7A36C8125C68}"/>
              </a:ext>
            </a:extLst>
          </p:cNvPr>
          <p:cNvSpPr/>
          <p:nvPr/>
        </p:nvSpPr>
        <p:spPr>
          <a:xfrm>
            <a:off x="3238500" y="2095500"/>
            <a:ext cx="2667000" cy="381000"/>
          </a:xfrm>
          <a:prstGeom prst="roundRect">
            <a:avLst/>
          </a:prstGeom>
          <a:solidFill>
            <a:srgbClr val="156082"/>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US" sz="1400" b="1">
                <a:solidFill>
                  <a:srgbClr val="FFFFFF"/>
                </a:solidFill>
              </a:rPr>
              <a:t>a performance metric</a:t>
            </a:r>
          </a:p>
        </p:txBody>
      </p:sp>
      <p:sp>
        <p:nvSpPr>
          <p:cNvPr id="13" name="TextBox 12">
            <a:extLst>
              <a:ext uri="{FF2B5EF4-FFF2-40B4-BE49-F238E27FC236}">
                <a16:creationId xmlns:a16="http://schemas.microsoft.com/office/drawing/2014/main" id="{9060AF9C-5E4F-BD44-B71A-50AE4D88958E}"/>
              </a:ext>
            </a:extLst>
          </p:cNvPr>
          <p:cNvSpPr txBox="1"/>
          <p:nvPr/>
        </p:nvSpPr>
        <p:spPr>
          <a:xfrm>
            <a:off x="6032500" y="2146300"/>
            <a:ext cx="2032000" cy="304800"/>
          </a:xfrm>
          <a:prstGeom prst="rect">
            <a:avLst/>
          </a:prstGeom>
          <a:noFill/>
        </p:spPr>
        <p:txBody>
          <a:bodyPr vertOverflow="overflow" vert="horz" wrap="none" rtlCol="0" anchor="ctr" anchorCtr="0">
            <a:noAutofit/>
          </a:bodyPr>
          <a:lstStyle/>
          <a:p>
            <a:pPr algn="l"/>
            <a:r>
              <a:rPr lang="en-US" sz="1300">
                <a:solidFill>
                  <a:srgbClr val="156082"/>
                </a:solidFill>
              </a:rPr>
              <a:t>“objective function”</a:t>
            </a:r>
          </a:p>
        </p:txBody>
      </p:sp>
      <p:sp>
        <p:nvSpPr>
          <p:cNvPr id="14" name="TextBox 13">
            <a:extLst>
              <a:ext uri="{FF2B5EF4-FFF2-40B4-BE49-F238E27FC236}">
                <a16:creationId xmlns:a16="http://schemas.microsoft.com/office/drawing/2014/main" id="{535076CE-1969-9F41-AE5F-8D7887D85A24}"/>
              </a:ext>
            </a:extLst>
          </p:cNvPr>
          <p:cNvSpPr txBox="1"/>
          <p:nvPr/>
        </p:nvSpPr>
        <p:spPr>
          <a:xfrm>
            <a:off x="444500" y="2730500"/>
            <a:ext cx="2667000" cy="381000"/>
          </a:xfrm>
          <a:prstGeom prst="rect">
            <a:avLst/>
          </a:prstGeom>
          <a:noFill/>
        </p:spPr>
        <p:txBody>
          <a:bodyPr vertOverflow="overflow" vert="horz" wrap="none" rtlCol="0" anchor="ctr" anchorCtr="0">
            <a:noAutofit/>
          </a:bodyPr>
          <a:lstStyle/>
          <a:p>
            <a:pPr algn="l"/>
            <a:r>
              <a:rPr lang="en-US" sz="2000" b="1">
                <a:solidFill>
                  <a:srgbClr val="0E2841"/>
                </a:solidFill>
              </a:rPr>
              <a:t>subject to</a:t>
            </a:r>
          </a:p>
        </p:txBody>
      </p:sp>
      <p:sp>
        <p:nvSpPr>
          <p:cNvPr id="15" name="Rounded Rectangle 14">
            <a:extLst>
              <a:ext uri="{FF2B5EF4-FFF2-40B4-BE49-F238E27FC236}">
                <a16:creationId xmlns:a16="http://schemas.microsoft.com/office/drawing/2014/main" id="{4FBC46F9-A1F3-6C47-B7D9-56A76215F8B2}"/>
              </a:ext>
            </a:extLst>
          </p:cNvPr>
          <p:cNvSpPr/>
          <p:nvPr/>
        </p:nvSpPr>
        <p:spPr>
          <a:xfrm>
            <a:off x="3238500" y="2730500"/>
            <a:ext cx="2667000" cy="381000"/>
          </a:xfrm>
          <a:prstGeom prst="roundRect">
            <a:avLst/>
          </a:prstGeom>
          <a:solidFill>
            <a:srgbClr val="B5400F"/>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US" sz="1400" b="1">
                <a:solidFill>
                  <a:srgbClr val="FFFFFF"/>
                </a:solidFill>
              </a:rPr>
              <a:t>restrictions on decisions</a:t>
            </a:r>
          </a:p>
        </p:txBody>
      </p:sp>
      <p:sp>
        <p:nvSpPr>
          <p:cNvPr id="16" name="TextBox 15">
            <a:extLst>
              <a:ext uri="{FF2B5EF4-FFF2-40B4-BE49-F238E27FC236}">
                <a16:creationId xmlns:a16="http://schemas.microsoft.com/office/drawing/2014/main" id="{F867A5D2-53D4-A242-89D3-7749C470156E}"/>
              </a:ext>
            </a:extLst>
          </p:cNvPr>
          <p:cNvSpPr txBox="1"/>
          <p:nvPr/>
        </p:nvSpPr>
        <p:spPr>
          <a:xfrm>
            <a:off x="6032500" y="2781300"/>
            <a:ext cx="2032000" cy="304800"/>
          </a:xfrm>
          <a:prstGeom prst="rect">
            <a:avLst/>
          </a:prstGeom>
          <a:noFill/>
        </p:spPr>
        <p:txBody>
          <a:bodyPr vertOverflow="overflow" vert="horz" wrap="none" rtlCol="0" anchor="ctr" anchorCtr="0">
            <a:noAutofit/>
          </a:bodyPr>
          <a:lstStyle/>
          <a:p>
            <a:pPr algn="l"/>
            <a:r>
              <a:rPr lang="en-US" sz="1300">
                <a:solidFill>
                  <a:srgbClr val="E97132"/>
                </a:solidFill>
              </a:rPr>
              <a:t>“constraints”</a:t>
            </a:r>
          </a:p>
        </p:txBody>
      </p:sp>
      <p:sp>
        <p:nvSpPr>
          <p:cNvPr id="17" name="TextBox 16">
            <a:extLst>
              <a:ext uri="{FF2B5EF4-FFF2-40B4-BE49-F238E27FC236}">
                <a16:creationId xmlns:a16="http://schemas.microsoft.com/office/drawing/2014/main" id="{EC4FE23F-AF45-6940-BB71-A12EA02ECC00}"/>
              </a:ext>
            </a:extLst>
          </p:cNvPr>
          <p:cNvSpPr txBox="1"/>
          <p:nvPr/>
        </p:nvSpPr>
        <p:spPr>
          <a:xfrm>
            <a:off x="444500" y="3365500"/>
            <a:ext cx="2667000" cy="381000"/>
          </a:xfrm>
          <a:prstGeom prst="rect">
            <a:avLst/>
          </a:prstGeom>
          <a:noFill/>
        </p:spPr>
        <p:txBody>
          <a:bodyPr vertOverflow="overflow" vert="horz" wrap="none" rtlCol="0" anchor="ctr" anchorCtr="0">
            <a:noAutofit/>
          </a:bodyPr>
          <a:lstStyle/>
          <a:p>
            <a:pPr algn="l"/>
            <a:r>
              <a:rPr lang="en-US" sz="2000" b="1">
                <a:solidFill>
                  <a:srgbClr val="0E2841"/>
                </a:solidFill>
              </a:rPr>
              <a:t>by choosing</a:t>
            </a:r>
          </a:p>
        </p:txBody>
      </p:sp>
      <p:sp>
        <p:nvSpPr>
          <p:cNvPr id="18" name="Rounded Rectangle 17">
            <a:extLst>
              <a:ext uri="{FF2B5EF4-FFF2-40B4-BE49-F238E27FC236}">
                <a16:creationId xmlns:a16="http://schemas.microsoft.com/office/drawing/2014/main" id="{D5D4E099-D634-644B-91FB-7CB93F5E0F07}"/>
              </a:ext>
            </a:extLst>
          </p:cNvPr>
          <p:cNvSpPr/>
          <p:nvPr/>
        </p:nvSpPr>
        <p:spPr>
          <a:xfrm>
            <a:off x="3238500" y="3365500"/>
            <a:ext cx="2667000" cy="381000"/>
          </a:xfrm>
          <a:prstGeom prst="roundRect">
            <a:avLst/>
          </a:prstGeom>
          <a:solidFill>
            <a:srgbClr val="0E2841"/>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l"/>
            <a:r>
              <a:rPr lang="en-US" sz="1400" b="1">
                <a:solidFill>
                  <a:srgbClr val="FFFFFF"/>
                </a:solidFill>
              </a:rPr>
              <a:t>quantities we control</a:t>
            </a:r>
          </a:p>
        </p:txBody>
      </p:sp>
      <p:sp>
        <p:nvSpPr>
          <p:cNvPr id="19" name="TextBox 18">
            <a:extLst>
              <a:ext uri="{FF2B5EF4-FFF2-40B4-BE49-F238E27FC236}">
                <a16:creationId xmlns:a16="http://schemas.microsoft.com/office/drawing/2014/main" id="{F8687343-7433-AC4D-856D-E8C381A56213}"/>
              </a:ext>
            </a:extLst>
          </p:cNvPr>
          <p:cNvSpPr txBox="1"/>
          <p:nvPr/>
        </p:nvSpPr>
        <p:spPr>
          <a:xfrm>
            <a:off x="6032500" y="3416300"/>
            <a:ext cx="2032000" cy="304800"/>
          </a:xfrm>
          <a:prstGeom prst="rect">
            <a:avLst/>
          </a:prstGeom>
          <a:noFill/>
        </p:spPr>
        <p:txBody>
          <a:bodyPr vertOverflow="overflow" vert="horz" wrap="none" rtlCol="0" anchor="ctr" anchorCtr="0">
            <a:noAutofit/>
          </a:bodyPr>
          <a:lstStyle/>
          <a:p>
            <a:pPr algn="l"/>
            <a:r>
              <a:rPr lang="en-US" sz="1300">
                <a:solidFill>
                  <a:srgbClr val="0E2841"/>
                </a:solidFill>
              </a:rPr>
              <a:t>“decision variables”</a:t>
            </a:r>
          </a:p>
        </p:txBody>
      </p:sp>
      <p:sp>
        <p:nvSpPr>
          <p:cNvPr id="20" name="TextBox 19">
            <a:extLst>
              <a:ext uri="{FF2B5EF4-FFF2-40B4-BE49-F238E27FC236}">
                <a16:creationId xmlns:a16="http://schemas.microsoft.com/office/drawing/2014/main" id="{3008E820-681C-8647-AEFF-9D58A89815C1}"/>
              </a:ext>
            </a:extLst>
          </p:cNvPr>
          <p:cNvSpPr txBox="1"/>
          <p:nvPr/>
        </p:nvSpPr>
        <p:spPr>
          <a:xfrm>
            <a:off x="698500" y="4381500"/>
            <a:ext cx="5080000" cy="304800"/>
          </a:xfrm>
          <a:prstGeom prst="rect">
            <a:avLst/>
          </a:prstGeom>
          <a:noFill/>
        </p:spPr>
        <p:txBody>
          <a:bodyPr vertOverflow="overflow" vert="horz" wrap="none" rtlCol="0" anchor="ctr" anchorCtr="0">
            <a:noAutofit/>
          </a:bodyPr>
          <a:lstStyle/>
          <a:p>
            <a:pPr algn="l"/>
            <a:r>
              <a:rPr lang="en-US" sz="1500" b="1">
                <a:solidFill>
                  <a:srgbClr val="156082"/>
                </a:solidFill>
              </a:rPr>
              <a:t>For the Gurobean coffee shop:</a:t>
            </a:r>
          </a:p>
        </p:txBody>
      </p:sp>
      <p:sp>
        <p:nvSpPr>
          <p:cNvPr id="21" name="TextBox 20">
            <a:extLst>
              <a:ext uri="{FF2B5EF4-FFF2-40B4-BE49-F238E27FC236}">
                <a16:creationId xmlns:a16="http://schemas.microsoft.com/office/drawing/2014/main" id="{88364D85-FBDC-E945-9A0C-664419C90124}"/>
              </a:ext>
            </a:extLst>
          </p:cNvPr>
          <p:cNvSpPr txBox="1"/>
          <p:nvPr/>
        </p:nvSpPr>
        <p:spPr>
          <a:xfrm>
            <a:off x="698500" y="4800600"/>
            <a:ext cx="1905000" cy="381000"/>
          </a:xfrm>
          <a:prstGeom prst="rect">
            <a:avLst/>
          </a:prstGeom>
          <a:noFill/>
        </p:spPr>
        <p:txBody>
          <a:bodyPr vertOverflow="overflow" vert="horz" wrap="none" rtlCol="0" anchor="ctr" anchorCtr="0">
            <a:noAutofit/>
          </a:bodyPr>
          <a:lstStyle/>
          <a:p>
            <a:pPr algn="l"/>
            <a:r>
              <a:rPr lang="en-US" b="1">
                <a:solidFill>
                  <a:srgbClr val="0E2841"/>
                </a:solidFill>
              </a:rPr>
              <a:t>maximize</a:t>
            </a:r>
          </a:p>
        </p:txBody>
      </p:sp>
      <p:sp>
        <p:nvSpPr>
          <p:cNvPr id="22" name="TextBox 21">
            <a:extLst>
              <a:ext uri="{FF2B5EF4-FFF2-40B4-BE49-F238E27FC236}">
                <a16:creationId xmlns:a16="http://schemas.microsoft.com/office/drawing/2014/main" id="{49F8EC36-E84F-6E40-B256-3A66B701ECFA}"/>
              </a:ext>
            </a:extLst>
          </p:cNvPr>
          <p:cNvSpPr txBox="1"/>
          <p:nvPr/>
        </p:nvSpPr>
        <p:spPr>
          <a:xfrm>
            <a:off x="2603500" y="4800600"/>
            <a:ext cx="6731000" cy="381000"/>
          </a:xfrm>
          <a:prstGeom prst="rect">
            <a:avLst/>
          </a:prstGeom>
          <a:noFill/>
        </p:spPr>
        <p:txBody>
          <a:bodyPr vertOverflow="overflow" vert="horz" wrap="none" rtlCol="0" anchor="ctr" anchorCtr="0">
            <a:noAutofit/>
          </a:bodyPr>
          <a:lstStyle/>
          <a:p>
            <a:pPr algn="l"/>
            <a:r>
              <a:rPr lang="en-US">
                <a:solidFill>
                  <a:srgbClr val="156082"/>
                </a:solidFill>
              </a:rPr>
              <a:t>5-day profit</a:t>
            </a:r>
          </a:p>
        </p:txBody>
      </p:sp>
      <p:sp>
        <p:nvSpPr>
          <p:cNvPr id="23" name="TextBox 22">
            <a:extLst>
              <a:ext uri="{FF2B5EF4-FFF2-40B4-BE49-F238E27FC236}">
                <a16:creationId xmlns:a16="http://schemas.microsoft.com/office/drawing/2014/main" id="{91134D43-6417-A045-BF66-A1E3557C1A76}"/>
              </a:ext>
            </a:extLst>
          </p:cNvPr>
          <p:cNvSpPr txBox="1"/>
          <p:nvPr/>
        </p:nvSpPr>
        <p:spPr>
          <a:xfrm>
            <a:off x="698500" y="5181600"/>
            <a:ext cx="1905000" cy="381000"/>
          </a:xfrm>
          <a:prstGeom prst="rect">
            <a:avLst/>
          </a:prstGeom>
          <a:noFill/>
        </p:spPr>
        <p:txBody>
          <a:bodyPr vertOverflow="overflow" vert="horz" wrap="none" rtlCol="0" anchor="ctr" anchorCtr="0">
            <a:noAutofit/>
          </a:bodyPr>
          <a:lstStyle/>
          <a:p>
            <a:pPr algn="l"/>
            <a:r>
              <a:rPr lang="en-US" b="1">
                <a:solidFill>
                  <a:srgbClr val="0E2841"/>
                </a:solidFill>
              </a:rPr>
              <a:t>subject to</a:t>
            </a:r>
          </a:p>
        </p:txBody>
      </p:sp>
      <p:sp>
        <p:nvSpPr>
          <p:cNvPr id="24" name="TextBox 23">
            <a:extLst>
              <a:ext uri="{FF2B5EF4-FFF2-40B4-BE49-F238E27FC236}">
                <a16:creationId xmlns:a16="http://schemas.microsoft.com/office/drawing/2014/main" id="{7C11D6ED-5B8B-C744-8413-080A0C4C8E47}"/>
              </a:ext>
            </a:extLst>
          </p:cNvPr>
          <p:cNvSpPr txBox="1"/>
          <p:nvPr/>
        </p:nvSpPr>
        <p:spPr>
          <a:xfrm>
            <a:off x="2603500" y="5181600"/>
            <a:ext cx="6731000" cy="381000"/>
          </a:xfrm>
          <a:prstGeom prst="rect">
            <a:avLst/>
          </a:prstGeom>
          <a:noFill/>
        </p:spPr>
        <p:txBody>
          <a:bodyPr vertOverflow="overflow" vert="horz" wrap="none" rtlCol="0" anchor="ctr" anchorCtr="0">
            <a:noAutofit/>
          </a:bodyPr>
          <a:lstStyle/>
          <a:p>
            <a:pPr algn="l"/>
            <a:r>
              <a:rPr lang="en-US">
                <a:solidFill>
                  <a:srgbClr val="E97132"/>
                </a:solidFill>
              </a:rPr>
              <a:t>beans, water, and queue/service capacity</a:t>
            </a:r>
          </a:p>
        </p:txBody>
      </p:sp>
      <p:sp>
        <p:nvSpPr>
          <p:cNvPr id="25" name="TextBox 24">
            <a:extLst>
              <a:ext uri="{FF2B5EF4-FFF2-40B4-BE49-F238E27FC236}">
                <a16:creationId xmlns:a16="http://schemas.microsoft.com/office/drawing/2014/main" id="{06A0D538-8EB4-AB4E-B12A-DEA7E0A03A80}"/>
              </a:ext>
            </a:extLst>
          </p:cNvPr>
          <p:cNvSpPr txBox="1"/>
          <p:nvPr/>
        </p:nvSpPr>
        <p:spPr>
          <a:xfrm>
            <a:off x="698500" y="5562600"/>
            <a:ext cx="1905000" cy="381000"/>
          </a:xfrm>
          <a:prstGeom prst="rect">
            <a:avLst/>
          </a:prstGeom>
          <a:noFill/>
        </p:spPr>
        <p:txBody>
          <a:bodyPr vertOverflow="overflow" vert="horz" wrap="none" rtlCol="0" anchor="ctr" anchorCtr="0">
            <a:noAutofit/>
          </a:bodyPr>
          <a:lstStyle/>
          <a:p>
            <a:pPr algn="l"/>
            <a:r>
              <a:rPr lang="en-US" b="1">
                <a:solidFill>
                  <a:srgbClr val="0E2841"/>
                </a:solidFill>
              </a:rPr>
              <a:t>by choosing</a:t>
            </a:r>
          </a:p>
        </p:txBody>
      </p:sp>
      <p:sp>
        <p:nvSpPr>
          <p:cNvPr id="26" name="TextBox 25">
            <a:extLst>
              <a:ext uri="{FF2B5EF4-FFF2-40B4-BE49-F238E27FC236}">
                <a16:creationId xmlns:a16="http://schemas.microsoft.com/office/drawing/2014/main" id="{F5AA7A25-E4C9-9B47-9D5A-8E8DC9CE14E6}"/>
              </a:ext>
            </a:extLst>
          </p:cNvPr>
          <p:cNvSpPr txBox="1"/>
          <p:nvPr/>
        </p:nvSpPr>
        <p:spPr>
          <a:xfrm>
            <a:off x="2603500" y="5562600"/>
            <a:ext cx="6731000" cy="381000"/>
          </a:xfrm>
          <a:prstGeom prst="rect">
            <a:avLst/>
          </a:prstGeom>
          <a:noFill/>
        </p:spPr>
        <p:txBody>
          <a:bodyPr vertOverflow="overflow" vert="horz" wrap="none" rtlCol="0" anchor="ctr" anchorCtr="0">
            <a:noAutofit/>
          </a:bodyPr>
          <a:lstStyle/>
          <a:p>
            <a:pPr algn="l"/>
            <a:r>
              <a:rPr lang="en-US">
                <a:solidFill>
                  <a:srgbClr val="0E2841"/>
                </a:solidFill>
              </a:rPr>
              <a:t>brew rates, markup, and barista service rate</a:t>
            </a:r>
          </a:p>
        </p:txBody>
      </p:sp>
      <p:sp>
        <p:nvSpPr>
          <p:cNvPr id="4" name="chip2">
            <a:extLst>
              <a:ext uri="{FF2B5EF4-FFF2-40B4-BE49-F238E27FC236}">
                <a16:creationId xmlns:a16="http://schemas.microsoft.com/office/drawing/2014/main" id="{E6794920-D194-8481-0E90-F0559CB974E3}"/>
              </a:ext>
            </a:extLst>
          </p:cNvPr>
          <p:cNvSpPr/>
          <p:nvPr/>
        </p:nvSpPr>
        <p:spPr>
          <a:xfrm>
            <a:off x="10338873" y="202156"/>
            <a:ext cx="1674220" cy="520700"/>
          </a:xfrm>
          <a:prstGeom prst="roundRect">
            <a:avLst>
              <a:gd name="adj" fmla="val 18000"/>
            </a:avLst>
          </a:prstGeom>
          <a:solidFill>
            <a:srgbClr val="F24561"/>
          </a:solidFill>
          <a:ln>
            <a:noFill/>
          </a:ln>
        </p:spPr>
        <p:txBody>
          <a:bodyPr wrap="square" lIns="91440" rIns="91440" anchor="ctr"/>
          <a:lstStyle/>
          <a:p>
            <a:pPr algn="ctr">
              <a:buNone/>
            </a:pPr>
            <a:r>
              <a:rPr lang="en-US" sz="1400" b="1" dirty="0">
                <a:solidFill>
                  <a:schemeClr val="bg1"/>
                </a:solidFill>
              </a:rPr>
              <a:t>BUSINESS</a:t>
            </a:r>
          </a:p>
        </p:txBody>
      </p:sp>
    </p:spTree>
    <p:extLst>
      <p:ext uri="{BB962C8B-B14F-4D97-AF65-F5344CB8AC3E}">
        <p14:creationId xmlns:p14="http://schemas.microsoft.com/office/powerpoint/2010/main" val="2850042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B128-7545-2C92-FBF8-FC3D2D9042BB}"/>
              </a:ext>
            </a:extLst>
          </p:cNvPr>
          <p:cNvSpPr>
            <a:spLocks noGrp="1"/>
          </p:cNvSpPr>
          <p:nvPr>
            <p:ph type="title"/>
          </p:nvPr>
        </p:nvSpPr>
        <p:spPr/>
        <p:txBody>
          <a:bodyPr/>
          <a:lstStyle/>
          <a:p>
            <a:r>
              <a:rPr lang="en-US"/>
              <a:t>Feasibility ≠ Success</a:t>
            </a:r>
          </a:p>
        </p:txBody>
      </p:sp>
      <p:sp>
        <p:nvSpPr>
          <p:cNvPr id="3" name="Slide Number Placeholder 2">
            <a:extLst>
              <a:ext uri="{FF2B5EF4-FFF2-40B4-BE49-F238E27FC236}">
                <a16:creationId xmlns:a16="http://schemas.microsoft.com/office/drawing/2014/main" id="{A21D4235-327B-D746-2484-27B564ACAA45}"/>
              </a:ext>
            </a:extLst>
          </p:cNvPr>
          <p:cNvSpPr>
            <a:spLocks noGrp="1"/>
          </p:cNvSpPr>
          <p:nvPr>
            <p:ph type="sldNum" sz="quarter" idx="4"/>
          </p:nvPr>
        </p:nvSpPr>
        <p:spPr/>
        <p:txBody>
          <a:bodyPr/>
          <a:lstStyle/>
          <a:p>
            <a:fld id="{42268056-94AC-1E44-9376-27504D8557DE}" type="slidenum">
              <a:rPr lang="en-US" smtClean="0"/>
              <a:pPr/>
              <a:t>34</a:t>
            </a:fld>
            <a:endParaRPr lang="en-US"/>
          </a:p>
        </p:txBody>
      </p:sp>
      <p:sp>
        <p:nvSpPr>
          <p:cNvPr id="4" name="Text Placeholder 3">
            <a:extLst>
              <a:ext uri="{FF2B5EF4-FFF2-40B4-BE49-F238E27FC236}">
                <a16:creationId xmlns:a16="http://schemas.microsoft.com/office/drawing/2014/main" id="{51A39FAD-FB16-CEAF-B3F1-EFF4A802AD6C}"/>
              </a:ext>
            </a:extLst>
          </p:cNvPr>
          <p:cNvSpPr>
            <a:spLocks noGrp="1"/>
          </p:cNvSpPr>
          <p:nvPr>
            <p:ph type="body" sz="quarter" idx="10"/>
          </p:nvPr>
        </p:nvSpPr>
        <p:spPr/>
        <p:txBody>
          <a:bodyPr/>
          <a:lstStyle/>
          <a:p>
            <a:r>
              <a:rPr lang="en-US" sz="1800" dirty="0"/>
              <a:t>When the sliders turn red, the plan is infeasible, it breaks a resource or capacity limit. Students quickly learn to get back into the green.</a:t>
            </a:r>
          </a:p>
          <a:p>
            <a:r>
              <a:rPr lang="en-US" sz="1800" dirty="0"/>
              <a:t>But among all the feasible plans, performance still varies enormously.</a:t>
            </a:r>
          </a:p>
          <a:p>
            <a:r>
              <a:rPr lang="en-US" sz="1800" b="1" dirty="0"/>
              <a:t>“Is this allowed?” and “Is this good?” are different questions.</a:t>
            </a:r>
          </a:p>
          <a:p>
            <a:pPr>
              <a:buNone/>
            </a:pPr>
            <a:endParaRPr lang="en-US" sz="1800" dirty="0"/>
          </a:p>
          <a:p>
            <a:pPr>
              <a:buNone/>
            </a:pPr>
            <a:r>
              <a:rPr lang="en-US" sz="1800" i="1" dirty="0">
                <a:solidFill>
                  <a:schemeClr val="accent3"/>
                </a:solidFill>
              </a:rPr>
              <a:t>	Ask the room: two feasible plans, wildly different profit, what separates a good decision from a merely allowed one?</a:t>
            </a:r>
          </a:p>
        </p:txBody>
      </p:sp>
      <p:sp>
        <p:nvSpPr>
          <p:cNvPr id="5" name="Text Placeholder 4">
            <a:extLst>
              <a:ext uri="{FF2B5EF4-FFF2-40B4-BE49-F238E27FC236}">
                <a16:creationId xmlns:a16="http://schemas.microsoft.com/office/drawing/2014/main" id="{79E5A1CC-85DE-226E-F3AE-87B5D5C51AC8}"/>
              </a:ext>
            </a:extLst>
          </p:cNvPr>
          <p:cNvSpPr>
            <a:spLocks noGrp="1"/>
          </p:cNvSpPr>
          <p:nvPr>
            <p:ph type="body" sz="quarter" idx="11"/>
          </p:nvPr>
        </p:nvSpPr>
        <p:spPr/>
        <p:txBody>
          <a:bodyPr/>
          <a:lstStyle/>
          <a:p>
            <a:r>
              <a:rPr lang="en-US" sz="1400">
                <a:solidFill>
                  <a:schemeClr val="tx1">
                    <a:lumMod val="65000"/>
                    <a:lumOff val="35000"/>
                  </a:schemeClr>
                </a:solidFill>
              </a:rPr>
              <a:t>Meeting every constraint is only the entry ticket.</a:t>
            </a:r>
          </a:p>
        </p:txBody>
      </p:sp>
      <p:sp>
        <p:nvSpPr>
          <p:cNvPr id="7" name="chip2">
            <a:extLst>
              <a:ext uri="{FF2B5EF4-FFF2-40B4-BE49-F238E27FC236}">
                <a16:creationId xmlns:a16="http://schemas.microsoft.com/office/drawing/2014/main" id="{8FF1A5DF-E5D6-FEBD-9505-88457E302D0D}"/>
              </a:ext>
            </a:extLst>
          </p:cNvPr>
          <p:cNvSpPr/>
          <p:nvPr/>
        </p:nvSpPr>
        <p:spPr>
          <a:xfrm>
            <a:off x="10338873" y="202156"/>
            <a:ext cx="1674220" cy="520700"/>
          </a:xfrm>
          <a:prstGeom prst="roundRect">
            <a:avLst>
              <a:gd name="adj" fmla="val 18000"/>
            </a:avLst>
          </a:prstGeom>
          <a:solidFill>
            <a:srgbClr val="F24561"/>
          </a:solidFill>
          <a:ln>
            <a:noFill/>
          </a:ln>
        </p:spPr>
        <p:txBody>
          <a:bodyPr wrap="square" lIns="91440" rIns="91440" anchor="ctr"/>
          <a:lstStyle/>
          <a:p>
            <a:pPr algn="ctr">
              <a:buNone/>
            </a:pPr>
            <a:r>
              <a:rPr lang="en-US" sz="1400" b="1" dirty="0">
                <a:solidFill>
                  <a:schemeClr val="bg1"/>
                </a:solidFill>
              </a:rPr>
              <a:t>BUSINESS</a:t>
            </a:r>
          </a:p>
        </p:txBody>
      </p:sp>
    </p:spTree>
    <p:extLst>
      <p:ext uri="{BB962C8B-B14F-4D97-AF65-F5344CB8AC3E}">
        <p14:creationId xmlns:p14="http://schemas.microsoft.com/office/powerpoint/2010/main" val="3813300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9F16-E825-CA5E-7064-49C87B577308}"/>
              </a:ext>
            </a:extLst>
          </p:cNvPr>
          <p:cNvSpPr>
            <a:spLocks noGrp="1"/>
          </p:cNvSpPr>
          <p:nvPr>
            <p:ph type="title"/>
          </p:nvPr>
        </p:nvSpPr>
        <p:spPr/>
        <p:txBody>
          <a:bodyPr/>
          <a:lstStyle/>
          <a:p>
            <a:r>
              <a:rPr lang="en-US"/>
              <a:t>Trade-offs &amp; Diminishing Returns</a:t>
            </a:r>
          </a:p>
        </p:txBody>
      </p:sp>
      <p:sp>
        <p:nvSpPr>
          <p:cNvPr id="3" name="Slide Number Placeholder 2">
            <a:extLst>
              <a:ext uri="{FF2B5EF4-FFF2-40B4-BE49-F238E27FC236}">
                <a16:creationId xmlns:a16="http://schemas.microsoft.com/office/drawing/2014/main" id="{B9E695DE-8B2C-FCF2-B9E3-66BF905407EA}"/>
              </a:ext>
            </a:extLst>
          </p:cNvPr>
          <p:cNvSpPr>
            <a:spLocks noGrp="1"/>
          </p:cNvSpPr>
          <p:nvPr>
            <p:ph type="sldNum" sz="quarter" idx="4"/>
          </p:nvPr>
        </p:nvSpPr>
        <p:spPr/>
        <p:txBody>
          <a:bodyPr/>
          <a:lstStyle/>
          <a:p>
            <a:fld id="{42268056-94AC-1E44-9376-27504D8557DE}" type="slidenum">
              <a:rPr lang="en-US" smtClean="0"/>
              <a:pPr/>
              <a:t>35</a:t>
            </a:fld>
            <a:endParaRPr lang="en-US"/>
          </a:p>
        </p:txBody>
      </p:sp>
      <p:sp>
        <p:nvSpPr>
          <p:cNvPr id="4" name="Text Placeholder 3">
            <a:extLst>
              <a:ext uri="{FF2B5EF4-FFF2-40B4-BE49-F238E27FC236}">
                <a16:creationId xmlns:a16="http://schemas.microsoft.com/office/drawing/2014/main" id="{30524DDF-34D8-5178-A8E4-2FD68FB37751}"/>
              </a:ext>
            </a:extLst>
          </p:cNvPr>
          <p:cNvSpPr>
            <a:spLocks noGrp="1"/>
          </p:cNvSpPr>
          <p:nvPr>
            <p:ph type="body" sz="quarter" idx="10"/>
          </p:nvPr>
        </p:nvSpPr>
        <p:spPr/>
        <p:txBody>
          <a:bodyPr/>
          <a:lstStyle/>
          <a:p>
            <a:r>
              <a:rPr lang="en-US" sz="1800" dirty="0"/>
              <a:t>Brew too little and customers leave empty-handed; brew too much and coffee becomes waste.</a:t>
            </a:r>
          </a:p>
          <a:p>
            <a:r>
              <a:rPr lang="en-US" sz="1800" dirty="0"/>
              <a:t>Serve too slowly and the queue grows; raise prices and margins improve but demand falls.</a:t>
            </a:r>
          </a:p>
          <a:p>
            <a:r>
              <a:rPr lang="en-US" sz="1800" dirty="0"/>
              <a:t>The first extra unit of brewing or capacity helps a lot; later ones help less as the system saturates.</a:t>
            </a:r>
          </a:p>
          <a:p>
            <a:r>
              <a:rPr lang="en-US" sz="1800" b="1" dirty="0"/>
              <a:t>Good decisions balance competing effects, there is rarely a single dial to turn.</a:t>
            </a:r>
          </a:p>
          <a:p>
            <a:pPr>
              <a:buNone/>
            </a:pPr>
            <a:endParaRPr lang="en-US" sz="1800" dirty="0"/>
          </a:p>
          <a:p>
            <a:pPr>
              <a:buNone/>
            </a:pPr>
            <a:r>
              <a:rPr lang="en-US" sz="1800" i="1" dirty="0">
                <a:solidFill>
                  <a:schemeClr val="accent3"/>
                </a:solidFill>
              </a:rPr>
              <a:t>	Activity: have students find the point where pushing a slider further stops helping, or starts hurting.</a:t>
            </a:r>
          </a:p>
        </p:txBody>
      </p:sp>
      <p:sp>
        <p:nvSpPr>
          <p:cNvPr id="5" name="Text Placeholder 4">
            <a:extLst>
              <a:ext uri="{FF2B5EF4-FFF2-40B4-BE49-F238E27FC236}">
                <a16:creationId xmlns:a16="http://schemas.microsoft.com/office/drawing/2014/main" id="{7B758CE5-FD3E-F7E2-07B4-D195357B6901}"/>
              </a:ext>
            </a:extLst>
          </p:cNvPr>
          <p:cNvSpPr>
            <a:spLocks noGrp="1"/>
          </p:cNvSpPr>
          <p:nvPr>
            <p:ph type="body" sz="quarter" idx="11"/>
          </p:nvPr>
        </p:nvSpPr>
        <p:spPr/>
        <p:txBody>
          <a:bodyPr/>
          <a:lstStyle/>
          <a:p>
            <a:r>
              <a:rPr lang="en-US" sz="1400">
                <a:solidFill>
                  <a:schemeClr val="tx1">
                    <a:lumMod val="65000"/>
                    <a:lumOff val="35000"/>
                  </a:schemeClr>
                </a:solidFill>
              </a:rPr>
              <a:t>Every decision pulls in more than one direction, and more is not always better.</a:t>
            </a:r>
          </a:p>
        </p:txBody>
      </p:sp>
      <p:sp>
        <p:nvSpPr>
          <p:cNvPr id="8" name="chip2">
            <a:extLst>
              <a:ext uri="{FF2B5EF4-FFF2-40B4-BE49-F238E27FC236}">
                <a16:creationId xmlns:a16="http://schemas.microsoft.com/office/drawing/2014/main" id="{D8D6F4B7-CFBD-0854-F4F8-7B0582A00D0F}"/>
              </a:ext>
            </a:extLst>
          </p:cNvPr>
          <p:cNvSpPr/>
          <p:nvPr/>
        </p:nvSpPr>
        <p:spPr>
          <a:xfrm>
            <a:off x="10338873" y="202156"/>
            <a:ext cx="1674220" cy="520700"/>
          </a:xfrm>
          <a:prstGeom prst="roundRect">
            <a:avLst>
              <a:gd name="adj" fmla="val 18000"/>
            </a:avLst>
          </a:prstGeom>
          <a:solidFill>
            <a:srgbClr val="F24561"/>
          </a:solidFill>
          <a:ln>
            <a:noFill/>
          </a:ln>
        </p:spPr>
        <p:txBody>
          <a:bodyPr wrap="square" lIns="91440" rIns="91440" anchor="ctr"/>
          <a:lstStyle/>
          <a:p>
            <a:pPr algn="ctr">
              <a:buNone/>
            </a:pPr>
            <a:r>
              <a:rPr lang="en-US" sz="1400" b="1" dirty="0">
                <a:solidFill>
                  <a:schemeClr val="bg1"/>
                </a:solidFill>
              </a:rPr>
              <a:t>BUSINESS</a:t>
            </a:r>
          </a:p>
        </p:txBody>
      </p:sp>
    </p:spTree>
    <p:extLst>
      <p:ext uri="{BB962C8B-B14F-4D97-AF65-F5344CB8AC3E}">
        <p14:creationId xmlns:p14="http://schemas.microsoft.com/office/powerpoint/2010/main" val="2211161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C45C-34D2-12E5-0972-C2875F540BAB}"/>
              </a:ext>
            </a:extLst>
          </p:cNvPr>
          <p:cNvSpPr>
            <a:spLocks noGrp="1"/>
          </p:cNvSpPr>
          <p:nvPr>
            <p:ph type="title"/>
          </p:nvPr>
        </p:nvSpPr>
        <p:spPr/>
        <p:txBody>
          <a:bodyPr/>
          <a:lstStyle/>
          <a:p>
            <a:r>
              <a:rPr lang="en-US"/>
              <a:t>The Best Choice Is a Moving Target</a:t>
            </a:r>
          </a:p>
        </p:txBody>
      </p:sp>
      <p:sp>
        <p:nvSpPr>
          <p:cNvPr id="3" name="Slide Number Placeholder 2">
            <a:extLst>
              <a:ext uri="{FF2B5EF4-FFF2-40B4-BE49-F238E27FC236}">
                <a16:creationId xmlns:a16="http://schemas.microsoft.com/office/drawing/2014/main" id="{F713F99D-F8A2-3C82-6F73-96B2C086BA95}"/>
              </a:ext>
            </a:extLst>
          </p:cNvPr>
          <p:cNvSpPr>
            <a:spLocks noGrp="1"/>
          </p:cNvSpPr>
          <p:nvPr>
            <p:ph type="sldNum" sz="quarter" idx="4"/>
          </p:nvPr>
        </p:nvSpPr>
        <p:spPr/>
        <p:txBody>
          <a:bodyPr/>
          <a:lstStyle/>
          <a:p>
            <a:fld id="{42268056-94AC-1E44-9376-27504D8557DE}" type="slidenum">
              <a:rPr lang="en-US" smtClean="0"/>
              <a:pPr/>
              <a:t>36</a:t>
            </a:fld>
            <a:endParaRPr lang="en-US"/>
          </a:p>
        </p:txBody>
      </p:sp>
      <p:sp>
        <p:nvSpPr>
          <p:cNvPr id="4" name="Text Placeholder 3">
            <a:extLst>
              <a:ext uri="{FF2B5EF4-FFF2-40B4-BE49-F238E27FC236}">
                <a16:creationId xmlns:a16="http://schemas.microsoft.com/office/drawing/2014/main" id="{114CE28A-0526-E7B1-E6CA-7F6B3C1938A0}"/>
              </a:ext>
            </a:extLst>
          </p:cNvPr>
          <p:cNvSpPr>
            <a:spLocks noGrp="1"/>
          </p:cNvSpPr>
          <p:nvPr>
            <p:ph type="body" sz="quarter" idx="10"/>
          </p:nvPr>
        </p:nvSpPr>
        <p:spPr/>
        <p:txBody>
          <a:bodyPr/>
          <a:lstStyle/>
          <a:p>
            <a:r>
              <a:rPr lang="en-US" sz="1800" dirty="0"/>
              <a:t>As the round, the ingredients on hand, and the prices change, the profit curve reshapes.</a:t>
            </a:r>
          </a:p>
          <a:p>
            <a:r>
              <a:rPr lang="en-US" sz="1800" dirty="0"/>
              <a:t>Three things move: where the peak sits (the best decision), how high it reaches (the best 5-day profit), and how sharp it is.</a:t>
            </a:r>
          </a:p>
          <a:p>
            <a:r>
              <a:rPr lang="en-US" sz="1800" dirty="0"/>
              <a:t>A flat peak is forgiving, roughly right is good enough. A sharp peak is unforgiving, small misses cost real money.</a:t>
            </a:r>
          </a:p>
          <a:p>
            <a:r>
              <a:rPr lang="en-US" sz="1800" dirty="0"/>
              <a:t>A binding resource limit can cut the curve short, putting the best choice at the constraint, not the natural peak.</a:t>
            </a:r>
          </a:p>
          <a:p>
            <a:r>
              <a:rPr lang="en-US" sz="1800" b="1" dirty="0"/>
              <a:t>So the best decision must be re-found as conditions change, not memorized.</a:t>
            </a:r>
          </a:p>
          <a:p>
            <a:pPr marL="285750" indent="-285750">
              <a:buNone/>
            </a:pPr>
            <a:endParaRPr lang="en-US" sz="1800" dirty="0"/>
          </a:p>
          <a:p>
            <a:pPr>
              <a:buNone/>
            </a:pPr>
            <a:r>
              <a:rPr lang="en-US" sz="1800" i="1" dirty="0">
                <a:solidFill>
                  <a:schemeClr val="accent3"/>
                </a:solidFill>
              </a:rPr>
              <a:t>	Activity: put two Profit Monitor curves side by side and ask where the sweet spot is now, and how costly a small miss would be.</a:t>
            </a:r>
          </a:p>
        </p:txBody>
      </p:sp>
      <p:sp>
        <p:nvSpPr>
          <p:cNvPr id="5" name="Text Placeholder 4">
            <a:extLst>
              <a:ext uri="{FF2B5EF4-FFF2-40B4-BE49-F238E27FC236}">
                <a16:creationId xmlns:a16="http://schemas.microsoft.com/office/drawing/2014/main" id="{74A565C7-DB7C-E644-EDBF-A21B3CADC5B8}"/>
              </a:ext>
            </a:extLst>
          </p:cNvPr>
          <p:cNvSpPr>
            <a:spLocks noGrp="1"/>
          </p:cNvSpPr>
          <p:nvPr>
            <p:ph type="body" sz="quarter" idx="11"/>
          </p:nvPr>
        </p:nvSpPr>
        <p:spPr/>
        <p:txBody>
          <a:bodyPr/>
          <a:lstStyle/>
          <a:p>
            <a:r>
              <a:rPr lang="en-US" sz="1400" dirty="0">
                <a:solidFill>
                  <a:schemeClr val="tx1">
                    <a:lumMod val="65000"/>
                    <a:lumOff val="35000"/>
                  </a:schemeClr>
                </a:solidFill>
              </a:rPr>
              <a:t>The shape of the profit curve changes from round to round and scenario to scenario.</a:t>
            </a:r>
          </a:p>
        </p:txBody>
      </p:sp>
      <p:sp>
        <p:nvSpPr>
          <p:cNvPr id="8" name="chip2">
            <a:extLst>
              <a:ext uri="{FF2B5EF4-FFF2-40B4-BE49-F238E27FC236}">
                <a16:creationId xmlns:a16="http://schemas.microsoft.com/office/drawing/2014/main" id="{22B9A310-9EA8-4E6D-C1FB-4C041C041B2A}"/>
              </a:ext>
            </a:extLst>
          </p:cNvPr>
          <p:cNvSpPr/>
          <p:nvPr/>
        </p:nvSpPr>
        <p:spPr>
          <a:xfrm>
            <a:off x="10338873" y="202156"/>
            <a:ext cx="1674220" cy="520700"/>
          </a:xfrm>
          <a:prstGeom prst="roundRect">
            <a:avLst>
              <a:gd name="adj" fmla="val 18000"/>
            </a:avLst>
          </a:prstGeom>
          <a:solidFill>
            <a:srgbClr val="F24561"/>
          </a:solidFill>
          <a:ln>
            <a:noFill/>
          </a:ln>
        </p:spPr>
        <p:txBody>
          <a:bodyPr wrap="square" lIns="91440" rIns="91440" anchor="ctr"/>
          <a:lstStyle/>
          <a:p>
            <a:pPr algn="ctr">
              <a:buNone/>
            </a:pPr>
            <a:r>
              <a:rPr lang="en-US" sz="1400" b="1" dirty="0">
                <a:solidFill>
                  <a:schemeClr val="bg1"/>
                </a:solidFill>
              </a:rPr>
              <a:t>BUSINESS</a:t>
            </a:r>
          </a:p>
        </p:txBody>
      </p:sp>
    </p:spTree>
    <p:extLst>
      <p:ext uri="{BB962C8B-B14F-4D97-AF65-F5344CB8AC3E}">
        <p14:creationId xmlns:p14="http://schemas.microsoft.com/office/powerpoint/2010/main" val="1319689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CF3D-7DFD-CDDF-A5F6-7CC555FD4467}"/>
              </a:ext>
            </a:extLst>
          </p:cNvPr>
          <p:cNvSpPr>
            <a:spLocks noGrp="1"/>
          </p:cNvSpPr>
          <p:nvPr>
            <p:ph type="title"/>
          </p:nvPr>
        </p:nvSpPr>
        <p:spPr/>
        <p:txBody>
          <a:bodyPr/>
          <a:lstStyle/>
          <a:p>
            <a:r>
              <a:rPr lang="en-US"/>
              <a:t>Common Misconceptions to Address</a:t>
            </a:r>
          </a:p>
        </p:txBody>
      </p:sp>
      <p:sp>
        <p:nvSpPr>
          <p:cNvPr id="3" name="Slide Number Placeholder 2">
            <a:extLst>
              <a:ext uri="{FF2B5EF4-FFF2-40B4-BE49-F238E27FC236}">
                <a16:creationId xmlns:a16="http://schemas.microsoft.com/office/drawing/2014/main" id="{D34C202E-78E2-F8CC-993C-6606B568E4AB}"/>
              </a:ext>
            </a:extLst>
          </p:cNvPr>
          <p:cNvSpPr>
            <a:spLocks noGrp="1"/>
          </p:cNvSpPr>
          <p:nvPr>
            <p:ph type="sldNum" sz="quarter" idx="4"/>
          </p:nvPr>
        </p:nvSpPr>
        <p:spPr/>
        <p:txBody>
          <a:bodyPr/>
          <a:lstStyle/>
          <a:p>
            <a:fld id="{42268056-94AC-1E44-9376-27504D8557DE}" type="slidenum">
              <a:rPr lang="en-US" smtClean="0"/>
              <a:pPr/>
              <a:t>37</a:t>
            </a:fld>
            <a:endParaRPr lang="en-US"/>
          </a:p>
        </p:txBody>
      </p:sp>
      <p:sp>
        <p:nvSpPr>
          <p:cNvPr id="5" name="Text Placeholder 4">
            <a:extLst>
              <a:ext uri="{FF2B5EF4-FFF2-40B4-BE49-F238E27FC236}">
                <a16:creationId xmlns:a16="http://schemas.microsoft.com/office/drawing/2014/main" id="{86551F88-66B9-259A-3D2E-85614CB2845E}"/>
              </a:ext>
            </a:extLst>
          </p:cNvPr>
          <p:cNvSpPr>
            <a:spLocks noGrp="1"/>
          </p:cNvSpPr>
          <p:nvPr>
            <p:ph type="body" sz="quarter" idx="10"/>
          </p:nvPr>
        </p:nvSpPr>
        <p:spPr/>
        <p:txBody>
          <a:bodyPr/>
          <a:lstStyle/>
          <a:p>
            <a:r>
              <a:rPr lang="en-US" sz="1400">
                <a:solidFill>
                  <a:schemeClr val="tx1">
                    <a:lumMod val="65000"/>
                    <a:lumOff val="35000"/>
                  </a:schemeClr>
                </a:solidFill>
              </a:rPr>
              <a:t>Use these moments to reshape decision intuition, surface the myth, then correct it.</a:t>
            </a:r>
          </a:p>
        </p:txBody>
      </p:sp>
      <p:sp>
        <p:nvSpPr>
          <p:cNvPr id="60" name="MythCard0"/>
          <p:cNvSpPr/>
          <p:nvPr/>
        </p:nvSpPr>
        <p:spPr>
          <a:xfrm>
            <a:off x="444500" y="1700000"/>
            <a:ext cx="11277600" cy="1066800"/>
          </a:xfrm>
          <a:prstGeom prst="roundRect">
            <a:avLst>
              <a:gd name="adj" fmla="val 6000"/>
            </a:avLst>
          </a:prstGeom>
          <a:solidFill>
            <a:schemeClr val="bg1">
              <a:lumMod val="95000"/>
            </a:schemeClr>
          </a:solidFill>
          <a:ln w="19050">
            <a:solidFill>
              <a:schemeClr val="accent3"/>
            </a:solidFill>
          </a:ln>
        </p:spPr>
        <p:txBody>
          <a:bodyPr wrap="square" lIns="182880" tIns="91440" rIns="182880" bIns="91440" anchor="ctr">
            <a:normAutofit/>
          </a:bodyPr>
          <a:lstStyle/>
          <a:p>
            <a:pPr>
              <a:buNone/>
            </a:pPr>
            <a:r>
              <a:rPr lang="en-US" sz="1600" b="1" i="1">
                <a:solidFill>
                  <a:schemeClr val="tx1"/>
                </a:solidFill>
              </a:rPr>
              <a:t>Myth: </a:t>
            </a:r>
            <a:r>
              <a:rPr lang="en-US" sz="1600" b="1">
                <a:solidFill>
                  <a:schemeClr val="tx1"/>
                </a:solidFill>
              </a:rPr>
              <a:t>“The best decision should always win.”</a:t>
            </a:r>
          </a:p>
          <a:p>
            <a:pPr>
              <a:buNone/>
            </a:pPr>
            <a:r>
              <a:rPr lang="en-US" sz="1400">
                <a:solidFill>
                  <a:schemeClr val="accent3"/>
                </a:solidFill>
              </a:rPr>
              <a:t>Reality: </a:t>
            </a:r>
            <a:r>
              <a:rPr lang="en-US" sz="1400">
                <a:solidFill>
                  <a:schemeClr val="tx1">
                    <a:lumMod val="75000"/>
                    <a:lumOff val="25000"/>
                  </a:schemeClr>
                </a:solidFill>
              </a:rPr>
              <a:t>Not in a random system, a strong plan can lose on a single run and still be right on average.</a:t>
            </a:r>
          </a:p>
        </p:txBody>
      </p:sp>
      <p:sp>
        <p:nvSpPr>
          <p:cNvPr id="61" name="MythCard1"/>
          <p:cNvSpPr/>
          <p:nvPr/>
        </p:nvSpPr>
        <p:spPr>
          <a:xfrm>
            <a:off x="444500" y="2919200"/>
            <a:ext cx="11277600" cy="1066800"/>
          </a:xfrm>
          <a:prstGeom prst="roundRect">
            <a:avLst>
              <a:gd name="adj" fmla="val 6000"/>
            </a:avLst>
          </a:prstGeom>
          <a:solidFill>
            <a:schemeClr val="bg1">
              <a:lumMod val="95000"/>
            </a:schemeClr>
          </a:solidFill>
          <a:ln w="19050">
            <a:solidFill>
              <a:schemeClr val="accent3"/>
            </a:solidFill>
          </a:ln>
        </p:spPr>
        <p:txBody>
          <a:bodyPr wrap="square" lIns="182880" tIns="91440" rIns="182880" bIns="91440" anchor="ctr">
            <a:normAutofit/>
          </a:bodyPr>
          <a:lstStyle/>
          <a:p>
            <a:pPr>
              <a:buNone/>
            </a:pPr>
            <a:r>
              <a:rPr lang="en-US" sz="1600" b="1" i="1">
                <a:solidFill>
                  <a:schemeClr val="tx1"/>
                </a:solidFill>
              </a:rPr>
              <a:t>Myth: </a:t>
            </a:r>
            <a:r>
              <a:rPr lang="en-US" sz="1600" b="1">
                <a:solidFill>
                  <a:schemeClr val="tx1"/>
                </a:solidFill>
              </a:rPr>
              <a:t>“More production always means more profit.”</a:t>
            </a:r>
          </a:p>
          <a:p>
            <a:pPr>
              <a:buNone/>
            </a:pPr>
            <a:r>
              <a:rPr lang="en-US" sz="1400">
                <a:solidFill>
                  <a:schemeClr val="accent3"/>
                </a:solidFill>
              </a:rPr>
              <a:t>Reality: </a:t>
            </a:r>
            <a:r>
              <a:rPr lang="en-US" sz="1400">
                <a:solidFill>
                  <a:schemeClr val="tx1">
                    <a:lumMod val="75000"/>
                    <a:lumOff val="25000"/>
                  </a:schemeClr>
                </a:solidFill>
              </a:rPr>
              <a:t>Over-brewing wastes money; profit peaks and then falls. More is not always better.</a:t>
            </a:r>
          </a:p>
        </p:txBody>
      </p:sp>
      <p:sp>
        <p:nvSpPr>
          <p:cNvPr id="62" name="MythCard2"/>
          <p:cNvSpPr/>
          <p:nvPr/>
        </p:nvSpPr>
        <p:spPr>
          <a:xfrm>
            <a:off x="444500" y="4138400"/>
            <a:ext cx="11277600" cy="1066800"/>
          </a:xfrm>
          <a:prstGeom prst="roundRect">
            <a:avLst>
              <a:gd name="adj" fmla="val 6000"/>
            </a:avLst>
          </a:prstGeom>
          <a:solidFill>
            <a:schemeClr val="bg1">
              <a:lumMod val="95000"/>
            </a:schemeClr>
          </a:solidFill>
          <a:ln w="19050">
            <a:solidFill>
              <a:schemeClr val="accent3"/>
            </a:solidFill>
          </a:ln>
        </p:spPr>
        <p:txBody>
          <a:bodyPr wrap="square" lIns="182880" tIns="91440" rIns="182880" bIns="91440" anchor="ctr">
            <a:normAutofit/>
          </a:bodyPr>
          <a:lstStyle/>
          <a:p>
            <a:pPr>
              <a:buNone/>
            </a:pPr>
            <a:r>
              <a:rPr lang="en-US" sz="1600" b="1" i="1">
                <a:solidFill>
                  <a:schemeClr val="tx1"/>
                </a:solidFill>
              </a:rPr>
              <a:t>Myth: </a:t>
            </a:r>
            <a:r>
              <a:rPr lang="en-US" sz="1600" b="1">
                <a:solidFill>
                  <a:schemeClr val="tx1"/>
                </a:solidFill>
              </a:rPr>
              <a:t>“If it worked once, it’s a good policy.”</a:t>
            </a:r>
          </a:p>
          <a:p>
            <a:pPr>
              <a:buNone/>
            </a:pPr>
            <a:r>
              <a:rPr lang="en-US" sz="1400">
                <a:solidFill>
                  <a:schemeClr val="accent3"/>
                </a:solidFill>
              </a:rPr>
              <a:t>Reality: </a:t>
            </a:r>
            <a:r>
              <a:rPr lang="en-US" sz="1400">
                <a:solidFill>
                  <a:schemeClr val="tx1">
                    <a:lumMod val="75000"/>
                    <a:lumOff val="25000"/>
                  </a:schemeClr>
                </a:solidFill>
              </a:rPr>
              <a:t>One good day is one lucky draw. Judge a decision by its distribution of outcomes, not one result.</a:t>
            </a:r>
          </a:p>
        </p:txBody>
      </p:sp>
      <p:sp>
        <p:nvSpPr>
          <p:cNvPr id="6" name="chip2">
            <a:extLst>
              <a:ext uri="{FF2B5EF4-FFF2-40B4-BE49-F238E27FC236}">
                <a16:creationId xmlns:a16="http://schemas.microsoft.com/office/drawing/2014/main" id="{1175E934-B905-9C68-516B-6A8A681E27B9}"/>
              </a:ext>
            </a:extLst>
          </p:cNvPr>
          <p:cNvSpPr/>
          <p:nvPr/>
        </p:nvSpPr>
        <p:spPr>
          <a:xfrm>
            <a:off x="10338873" y="202156"/>
            <a:ext cx="1674220" cy="520700"/>
          </a:xfrm>
          <a:prstGeom prst="roundRect">
            <a:avLst>
              <a:gd name="adj" fmla="val 18000"/>
            </a:avLst>
          </a:prstGeom>
          <a:solidFill>
            <a:srgbClr val="F24561"/>
          </a:solidFill>
          <a:ln>
            <a:noFill/>
          </a:ln>
        </p:spPr>
        <p:txBody>
          <a:bodyPr wrap="square" lIns="91440" rIns="91440" anchor="ctr"/>
          <a:lstStyle/>
          <a:p>
            <a:pPr algn="ctr">
              <a:buNone/>
            </a:pPr>
            <a:r>
              <a:rPr lang="en-US" sz="1400" b="1" dirty="0">
                <a:solidFill>
                  <a:schemeClr val="bg1"/>
                </a:solidFill>
              </a:rPr>
              <a:t>BUSINESS</a:t>
            </a:r>
          </a:p>
        </p:txBody>
      </p:sp>
    </p:spTree>
    <p:extLst>
      <p:ext uri="{BB962C8B-B14F-4D97-AF65-F5344CB8AC3E}">
        <p14:creationId xmlns:p14="http://schemas.microsoft.com/office/powerpoint/2010/main" val="2715866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54DE-8148-84A9-652A-306C1B0B3FBE}"/>
              </a:ext>
            </a:extLst>
          </p:cNvPr>
          <p:cNvSpPr>
            <a:spLocks noGrp="1"/>
          </p:cNvSpPr>
          <p:nvPr>
            <p:ph type="ctrTitle"/>
          </p:nvPr>
        </p:nvSpPr>
        <p:spPr/>
        <p:txBody>
          <a:bodyPr anchor="b">
            <a:normAutofit/>
          </a:bodyPr>
          <a:lstStyle/>
          <a:p>
            <a:r>
              <a:rPr lang="en-US" dirty="0"/>
              <a:t>Play Gurobean</a:t>
            </a:r>
          </a:p>
        </p:txBody>
      </p:sp>
      <p:sp>
        <p:nvSpPr>
          <p:cNvPr id="3" name="Subtitle 2">
            <a:extLst>
              <a:ext uri="{FF2B5EF4-FFF2-40B4-BE49-F238E27FC236}">
                <a16:creationId xmlns:a16="http://schemas.microsoft.com/office/drawing/2014/main" id="{7D771C50-E396-2A1F-68F1-D82EA030DFC8}"/>
              </a:ext>
            </a:extLst>
          </p:cNvPr>
          <p:cNvSpPr>
            <a:spLocks noGrp="1"/>
          </p:cNvSpPr>
          <p:nvPr>
            <p:ph type="subTitle" idx="1"/>
          </p:nvPr>
        </p:nvSpPr>
        <p:spPr/>
        <p:txBody>
          <a:bodyPr>
            <a:normAutofit/>
          </a:bodyPr>
          <a:lstStyle/>
          <a:p>
            <a:r>
              <a:rPr lang="en-US" dirty="0" err="1">
                <a:hlinkClick r:id="rId2"/>
              </a:rPr>
              <a:t>www.gurobean.com</a:t>
            </a:r>
            <a:r>
              <a:rPr lang="en-US" dirty="0">
                <a:hlinkClick r:id="rId2"/>
              </a:rPr>
              <a:t>​</a:t>
            </a:r>
            <a:endParaRPr lang="en-US" b="1" dirty="0"/>
          </a:p>
        </p:txBody>
      </p:sp>
      <p:pic>
        <p:nvPicPr>
          <p:cNvPr id="4" name="Picture 3" descr="A cartoon of a red cup with a face and arms&#10;&#10;AI-generated content may be incorrect.">
            <a:extLst>
              <a:ext uri="{FF2B5EF4-FFF2-40B4-BE49-F238E27FC236}">
                <a16:creationId xmlns:a16="http://schemas.microsoft.com/office/drawing/2014/main" id="{7A2C1D93-FE2F-1C16-A329-C58CF95B60F8}"/>
              </a:ext>
            </a:extLst>
          </p:cNvPr>
          <p:cNvPicPr>
            <a:picLocks noChangeAspect="1"/>
          </p:cNvPicPr>
          <p:nvPr/>
        </p:nvPicPr>
        <p:blipFill>
          <a:blip r:embed="rId3"/>
          <a:stretch>
            <a:fillRect/>
          </a:stretch>
        </p:blipFill>
        <p:spPr>
          <a:xfrm>
            <a:off x="6310008" y="305378"/>
            <a:ext cx="4464424" cy="5486400"/>
          </a:xfrm>
          <a:prstGeom prst="rect">
            <a:avLst/>
          </a:prstGeom>
        </p:spPr>
      </p:pic>
    </p:spTree>
    <p:extLst>
      <p:ext uri="{BB962C8B-B14F-4D97-AF65-F5344CB8AC3E}">
        <p14:creationId xmlns:p14="http://schemas.microsoft.com/office/powerpoint/2010/main" val="291689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BEFBA-E918-73E0-03CE-5D06198A142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4443C85-D6DF-E2A9-8A7B-3F3BAACF4E4A}"/>
              </a:ext>
            </a:extLst>
          </p:cNvPr>
          <p:cNvPicPr>
            <a:picLocks noChangeAspect="1"/>
          </p:cNvPicPr>
          <p:nvPr/>
        </p:nvPicPr>
        <p:blipFill>
          <a:blip r:embed="rId3">
            <a:alphaModFix/>
          </a:blip>
          <a:srcRect l="1470" t="3052" r="53209"/>
          <a:stretch>
            <a:fillRect/>
          </a:stretch>
        </p:blipFill>
        <p:spPr>
          <a:xfrm>
            <a:off x="6592791" y="1"/>
            <a:ext cx="5599210" cy="6857999"/>
          </a:xfrm>
          <a:prstGeom prst="rect">
            <a:avLst/>
          </a:prstGeom>
          <a:effectLst>
            <a:outerShdw sx="1000" sy="1000" algn="ctr" rotWithShape="0">
              <a:srgbClr val="000000"/>
            </a:outerShdw>
            <a:softEdge rad="0"/>
          </a:effectLst>
        </p:spPr>
      </p:pic>
      <p:sp>
        <p:nvSpPr>
          <p:cNvPr id="2" name="Title 1">
            <a:extLst>
              <a:ext uri="{FF2B5EF4-FFF2-40B4-BE49-F238E27FC236}">
                <a16:creationId xmlns:a16="http://schemas.microsoft.com/office/drawing/2014/main" id="{A845BB72-0729-E571-C84B-4C73F17317A7}"/>
              </a:ext>
            </a:extLst>
          </p:cNvPr>
          <p:cNvSpPr>
            <a:spLocks noGrp="1"/>
          </p:cNvSpPr>
          <p:nvPr>
            <p:ph type="title"/>
          </p:nvPr>
        </p:nvSpPr>
        <p:spPr>
          <a:xfrm>
            <a:off x="442912" y="457200"/>
            <a:ext cx="5924021" cy="607422"/>
          </a:xfrm>
        </p:spPr>
        <p:txBody>
          <a:bodyPr/>
          <a:lstStyle/>
          <a:p>
            <a:r>
              <a:rPr lang="en-US" dirty="0"/>
              <a:t>Gurobean needs your help!</a:t>
            </a:r>
          </a:p>
        </p:txBody>
      </p:sp>
      <p:sp>
        <p:nvSpPr>
          <p:cNvPr id="5" name="Text Placeholder 4">
            <a:extLst>
              <a:ext uri="{FF2B5EF4-FFF2-40B4-BE49-F238E27FC236}">
                <a16:creationId xmlns:a16="http://schemas.microsoft.com/office/drawing/2014/main" id="{1114BD54-7AB6-4BA9-EC97-A0C1FAD9C4D4}"/>
              </a:ext>
            </a:extLst>
          </p:cNvPr>
          <p:cNvSpPr>
            <a:spLocks noGrp="1"/>
          </p:cNvSpPr>
          <p:nvPr>
            <p:ph type="body" sz="quarter" idx="10"/>
          </p:nvPr>
        </p:nvSpPr>
        <p:spPr/>
        <p:txBody>
          <a:bodyPr vert="horz" lIns="0" tIns="0" rIns="0" bIns="0" rtlCol="0" anchor="t">
            <a:noAutofit/>
          </a:bodyPr>
          <a:lstStyle/>
          <a:p>
            <a:pPr marL="0" indent="0">
              <a:buNone/>
            </a:pPr>
            <a:r>
              <a:rPr lang="en-US" sz="1800" dirty="0">
                <a:solidFill>
                  <a:srgbClr val="519FF0"/>
                </a:solidFill>
                <a:latin typeface="Aptos Display"/>
                <a:cs typeface="Segoe UI"/>
              </a:rPr>
              <a:t>Business is already picking up!</a:t>
            </a:r>
          </a:p>
          <a:p>
            <a:pPr marL="0" indent="0">
              <a:buNone/>
            </a:pPr>
            <a:endParaRPr lang="en-US" sz="1800" dirty="0">
              <a:latin typeface="Aptos Display"/>
            </a:endParaRPr>
          </a:p>
          <a:p>
            <a:r>
              <a:rPr lang="en-US" sz="1800" b="1" dirty="0">
                <a:cs typeface="Segoe UI"/>
              </a:rPr>
              <a:t>How much coffee should you brew each hour?</a:t>
            </a:r>
          </a:p>
          <a:p>
            <a:r>
              <a:rPr lang="en-US" sz="1800" b="1" dirty="0">
                <a:cs typeface="Segoe UI"/>
              </a:rPr>
              <a:t>How should you balance hot and cold drinks?</a:t>
            </a:r>
          </a:p>
          <a:p>
            <a:r>
              <a:rPr lang="en-US" sz="1800" b="1" dirty="0">
                <a:cs typeface="Segoe UI"/>
              </a:rPr>
              <a:t>What price should you charge, and how fast should the barista serve?</a:t>
            </a:r>
          </a:p>
          <a:p>
            <a:pPr marL="0" indent="0">
              <a:buNone/>
            </a:pPr>
            <a:endParaRPr lang="en-US" sz="1800" dirty="0">
              <a:latin typeface="Aptos Display"/>
            </a:endParaRPr>
          </a:p>
          <a:p>
            <a:pPr marL="0" indent="0">
              <a:buNone/>
            </a:pPr>
            <a:r>
              <a:rPr lang="en-US" sz="1800" b="1" dirty="0">
                <a:solidFill>
                  <a:srgbClr val="519FF0"/>
                </a:solidFill>
                <a:latin typeface="Aptos Display"/>
                <a:cs typeface="Segoe UI"/>
              </a:rPr>
              <a:t>Your goal: run the shop to maximize 5-day profit.</a:t>
            </a:r>
          </a:p>
        </p:txBody>
      </p:sp>
      <p:sp>
        <p:nvSpPr>
          <p:cNvPr id="3" name="Subtitle 2">
            <a:extLst>
              <a:ext uri="{FF2B5EF4-FFF2-40B4-BE49-F238E27FC236}">
                <a16:creationId xmlns:a16="http://schemas.microsoft.com/office/drawing/2014/main" id="{059AB281-8064-B836-3FCB-4928AE80D96E}"/>
              </a:ext>
            </a:extLst>
          </p:cNvPr>
          <p:cNvSpPr>
            <a:spLocks noGrp="1"/>
          </p:cNvSpPr>
          <p:nvPr>
            <p:ph type="body" sz="quarter" idx="11"/>
          </p:nvPr>
        </p:nvSpPr>
        <p:spPr/>
        <p:txBody>
          <a:bodyPr vert="horz" lIns="0" tIns="0" rIns="0" bIns="0" rtlCol="0" anchor="t">
            <a:noAutofit/>
          </a:bodyPr>
          <a:lstStyle/>
          <a:p>
            <a:r>
              <a:rPr lang="en-US" sz="1600" dirty="0" err="1"/>
              <a:t>Gurobi</a:t>
            </a:r>
            <a:r>
              <a:rPr lang="en-US" sz="1600" dirty="0"/>
              <a:t> just opened a coffee shop</a:t>
            </a:r>
          </a:p>
        </p:txBody>
      </p:sp>
      <p:sp>
        <p:nvSpPr>
          <p:cNvPr id="6" name="chip0">
            <a:extLst>
              <a:ext uri="{FF2B5EF4-FFF2-40B4-BE49-F238E27FC236}">
                <a16:creationId xmlns:a16="http://schemas.microsoft.com/office/drawing/2014/main" id="{EDC33E27-BBE2-D99E-39D3-C01F6431837E}"/>
              </a:ext>
            </a:extLst>
          </p:cNvPr>
          <p:cNvSpPr/>
          <p:nvPr/>
        </p:nvSpPr>
        <p:spPr>
          <a:xfrm>
            <a:off x="10606504" y="162559"/>
            <a:ext cx="1427610" cy="394489"/>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a:t>
            </a:r>
          </a:p>
        </p:txBody>
      </p:sp>
    </p:spTree>
    <p:extLst>
      <p:ext uri="{BB962C8B-B14F-4D97-AF65-F5344CB8AC3E}">
        <p14:creationId xmlns:p14="http://schemas.microsoft.com/office/powerpoint/2010/main" val="334855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44AAA-E33C-F75D-7F06-570B48A2752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4885341-2090-D2F8-C27F-7E6878AB2264}"/>
              </a:ext>
            </a:extLst>
          </p:cNvPr>
          <p:cNvPicPr>
            <a:picLocks noChangeAspect="1"/>
          </p:cNvPicPr>
          <p:nvPr/>
        </p:nvPicPr>
        <p:blipFill>
          <a:blip r:embed="rId3"/>
          <a:srcRect l="22548" r="3075" b="-1"/>
          <a:stretch>
            <a:fillRect/>
          </a:stretch>
        </p:blipFill>
        <p:spPr>
          <a:xfrm>
            <a:off x="5592781" y="1761767"/>
            <a:ext cx="6155989" cy="4366005"/>
          </a:xfrm>
          <a:prstGeom prst="rect">
            <a:avLst/>
          </a:prstGeom>
          <a:ln w="38100">
            <a:solidFill>
              <a:srgbClr val="17807A"/>
            </a:solidFill>
          </a:ln>
        </p:spPr>
      </p:pic>
      <p:sp>
        <p:nvSpPr>
          <p:cNvPr id="2" name="Title 1">
            <a:extLst>
              <a:ext uri="{FF2B5EF4-FFF2-40B4-BE49-F238E27FC236}">
                <a16:creationId xmlns:a16="http://schemas.microsoft.com/office/drawing/2014/main" id="{B16BF7F6-A7D0-860F-299F-9725440C15D3}"/>
              </a:ext>
            </a:extLst>
          </p:cNvPr>
          <p:cNvSpPr>
            <a:spLocks noGrp="1"/>
          </p:cNvSpPr>
          <p:nvPr>
            <p:ph type="title"/>
          </p:nvPr>
        </p:nvSpPr>
        <p:spPr>
          <a:xfrm>
            <a:off x="443230" y="467359"/>
            <a:ext cx="4642213" cy="607422"/>
          </a:xfrm>
        </p:spPr>
        <p:txBody>
          <a:bodyPr vert="horz" lIns="91440" tIns="45720" rIns="91440" bIns="45720" rtlCol="0" anchor="ctr">
            <a:noAutofit/>
          </a:bodyPr>
          <a:lstStyle/>
          <a:p>
            <a:pPr>
              <a:lnSpc>
                <a:spcPct val="90000"/>
              </a:lnSpc>
            </a:pPr>
            <a:r>
              <a:rPr lang="en-US" dirty="0"/>
              <a:t>The Coffee Shop</a:t>
            </a:r>
          </a:p>
        </p:txBody>
      </p:sp>
      <p:sp>
        <p:nvSpPr>
          <p:cNvPr id="12" name="Slide Number Placeholder 2">
            <a:extLst>
              <a:ext uri="{FF2B5EF4-FFF2-40B4-BE49-F238E27FC236}">
                <a16:creationId xmlns:a16="http://schemas.microsoft.com/office/drawing/2014/main" id="{D7306C2D-2AEF-DF31-1F00-839C516E2346}"/>
              </a:ext>
            </a:extLst>
          </p:cNvPr>
          <p:cNvSpPr>
            <a:spLocks noGrp="1"/>
          </p:cNvSpPr>
          <p:nvPr>
            <p:ph type="sldNum" sz="quarter" idx="4"/>
          </p:nvPr>
        </p:nvSpPr>
        <p:spPr/>
        <p:txBody>
          <a:bodyPr vert="horz" lIns="91440" tIns="45720" rIns="91440" bIns="45720" rtlCol="0" anchor="ctr">
            <a:normAutofit fontScale="25000" lnSpcReduction="20000"/>
          </a:bodyPr>
          <a:lstStyle/>
          <a:p>
            <a:pPr defTabSz="914400">
              <a:spcAft>
                <a:spcPts val="600"/>
              </a:spcAft>
              <a:defRPr/>
            </a:pPr>
            <a:fld id="{42268056-94AC-1E44-9376-27504D8557DE}" type="slidenum">
              <a:rPr lang="en-US" sz="1200">
                <a:solidFill>
                  <a:srgbClr val="FFFFFF"/>
                </a:solidFill>
                <a:latin typeface="Calibri" panose="020F0502020204030204"/>
              </a:rPr>
              <a:pPr defTabSz="914400">
                <a:spcAft>
                  <a:spcPts val="600"/>
                </a:spcAft>
                <a:defRPr/>
              </a:pPr>
              <a:t>5</a:t>
            </a:fld>
            <a:endParaRPr lang="en-US" sz="1200">
              <a:solidFill>
                <a:srgbClr val="FFFFFF"/>
              </a:solidFill>
              <a:latin typeface="Calibri" panose="020F0502020204030204"/>
            </a:endParaRPr>
          </a:p>
        </p:txBody>
      </p:sp>
      <p:sp>
        <p:nvSpPr>
          <p:cNvPr id="5" name="Text Placeholder 4">
            <a:extLst>
              <a:ext uri="{FF2B5EF4-FFF2-40B4-BE49-F238E27FC236}">
                <a16:creationId xmlns:a16="http://schemas.microsoft.com/office/drawing/2014/main" id="{3CBD7B8B-419C-74AC-2B79-5B7C7F0E906E}"/>
              </a:ext>
            </a:extLst>
          </p:cNvPr>
          <p:cNvSpPr>
            <a:spLocks noGrp="1"/>
          </p:cNvSpPr>
          <p:nvPr>
            <p:ph type="body" sz="quarter" idx="10"/>
          </p:nvPr>
        </p:nvSpPr>
        <p:spPr>
          <a:xfrm>
            <a:off x="443230" y="1761767"/>
            <a:ext cx="4642213" cy="3840247"/>
          </a:xfrm>
        </p:spPr>
        <p:txBody>
          <a:bodyPr vert="horz" lIns="91440" tIns="45720" rIns="91440" bIns="45720" rtlCol="0">
            <a:noAutofit/>
          </a:bodyPr>
          <a:lstStyle/>
          <a:p>
            <a:pPr>
              <a:buNone/>
            </a:pPr>
            <a:r>
              <a:rPr lang="en-US" sz="1800" dirty="0">
                <a:solidFill>
                  <a:schemeClr val="tx1"/>
                </a:solidFill>
              </a:rPr>
              <a:t>You run Gurobean in real time and watch the shop respond to your decisions as the day unfolds.</a:t>
            </a:r>
            <a:endParaRPr lang="en-US" sz="900" dirty="0">
              <a:solidFill>
                <a:schemeClr val="tx1"/>
              </a:solidFill>
            </a:endParaRPr>
          </a:p>
          <a:p>
            <a:r>
              <a:rPr lang="en-US" sz="1800" b="1" dirty="0">
                <a:solidFill>
                  <a:schemeClr val="tx1"/>
                </a:solidFill>
              </a:rPr>
              <a:t>On the shop floor: </a:t>
            </a:r>
            <a:r>
              <a:rPr lang="en-US" sz="1800" dirty="0">
                <a:solidFill>
                  <a:schemeClr val="tx1"/>
                </a:solidFill>
              </a:rPr>
              <a:t>customers arrive and queue for hot or cold coffee, the barista serves one at a time, and BREWROBI brews to the rates you set.</a:t>
            </a:r>
          </a:p>
          <a:p>
            <a:r>
              <a:rPr lang="en-US" sz="1800" b="1" dirty="0">
                <a:solidFill>
                  <a:schemeClr val="tx1"/>
                </a:solidFill>
              </a:rPr>
              <a:t>Around it: </a:t>
            </a:r>
            <a:r>
              <a:rPr lang="en-US" sz="1800" dirty="0">
                <a:solidFill>
                  <a:schemeClr val="tx1"/>
                </a:solidFill>
              </a:rPr>
              <a:t>the top bar, live dashboard, and monitors track what's happening and how your plan is performing.</a:t>
            </a:r>
            <a:endParaRPr lang="en-US" sz="900" dirty="0">
              <a:solidFill>
                <a:schemeClr val="tx1"/>
              </a:solidFill>
            </a:endParaRPr>
          </a:p>
          <a:p>
            <a:pPr>
              <a:buNone/>
            </a:pPr>
            <a:r>
              <a:rPr lang="en-US" sz="1800" dirty="0">
                <a:solidFill>
                  <a:schemeClr val="tx1"/>
                </a:solidFill>
              </a:rPr>
              <a:t>The next few slides tour each part of the screen.</a:t>
            </a:r>
          </a:p>
        </p:txBody>
      </p:sp>
      <p:sp>
        <p:nvSpPr>
          <p:cNvPr id="3" name="chip0">
            <a:extLst>
              <a:ext uri="{FF2B5EF4-FFF2-40B4-BE49-F238E27FC236}">
                <a16:creationId xmlns:a16="http://schemas.microsoft.com/office/drawing/2014/main" id="{4E3DDBE1-9920-C5B5-DD5F-8757379E979B}"/>
              </a:ext>
            </a:extLst>
          </p:cNvPr>
          <p:cNvSpPr/>
          <p:nvPr/>
        </p:nvSpPr>
        <p:spPr>
          <a:xfrm>
            <a:off x="10606504" y="162559"/>
            <a:ext cx="1427610" cy="394489"/>
          </a:xfrm>
          <a:prstGeom prst="roundRect">
            <a:avLst>
              <a:gd name="adj" fmla="val 18000"/>
            </a:avLst>
          </a:prstGeom>
          <a:solidFill>
            <a:srgbClr val="3ADED7"/>
          </a:solidFill>
          <a:ln>
            <a:noFill/>
          </a:ln>
        </p:spPr>
        <p:txBody>
          <a:bodyPr wrap="square" lIns="91440" rIns="91440" anchor="ctr"/>
          <a:lstStyle/>
          <a:p>
            <a:pPr algn="ctr">
              <a:buNone/>
            </a:pPr>
            <a:r>
              <a:rPr lang="en-US" sz="1400" b="1" dirty="0">
                <a:solidFill>
                  <a:schemeClr val="bg1"/>
                </a:solidFill>
              </a:rPr>
              <a:t>CORE</a:t>
            </a:r>
          </a:p>
        </p:txBody>
      </p:sp>
    </p:spTree>
    <p:extLst>
      <p:ext uri="{BB962C8B-B14F-4D97-AF65-F5344CB8AC3E}">
        <p14:creationId xmlns:p14="http://schemas.microsoft.com/office/powerpoint/2010/main" val="67421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72285-F969-1440-B664-89AF72DADEE4}"/>
              </a:ext>
            </a:extLst>
          </p:cNvPr>
          <p:cNvPicPr>
            <a:picLocks noChangeAspect="1"/>
          </p:cNvPicPr>
          <p:nvPr/>
        </p:nvPicPr>
        <p:blipFill>
          <a:blip r:embed="rId3"/>
          <a:stretch>
            <a:fillRect/>
          </a:stretch>
        </p:blipFill>
        <p:spPr>
          <a:xfrm>
            <a:off x="0" y="0"/>
            <a:ext cx="12192000" cy="6438077"/>
          </a:xfrm>
          <a:prstGeom prst="rect">
            <a:avLst/>
          </a:prstGeom>
        </p:spPr>
      </p:pic>
      <p:sp>
        <p:nvSpPr>
          <p:cNvPr id="200" name="dim200"/>
          <p:cNvSpPr/>
          <p:nvPr/>
        </p:nvSpPr>
        <p:spPr>
          <a:xfrm>
            <a:off x="0" y="0"/>
            <a:ext cx="12192000" cy="50800"/>
          </a:xfrm>
          <a:prstGeom prst="rect">
            <a:avLst/>
          </a:prstGeom>
          <a:solidFill>
            <a:srgbClr val="0B1F2A">
              <a:alpha val="62000"/>
            </a:srgbClr>
          </a:solidFill>
          <a:ln>
            <a:noFill/>
          </a:ln>
        </p:spPr>
        <p:txBody>
          <a:bodyPr/>
          <a:lstStyle/>
          <a:p>
            <a:endParaRPr lang="en-US"/>
          </a:p>
        </p:txBody>
      </p:sp>
      <p:sp>
        <p:nvSpPr>
          <p:cNvPr id="201" name="dim201"/>
          <p:cNvSpPr/>
          <p:nvPr/>
        </p:nvSpPr>
        <p:spPr>
          <a:xfrm>
            <a:off x="0" y="635000"/>
            <a:ext cx="12192000" cy="6223000"/>
          </a:xfrm>
          <a:prstGeom prst="rect">
            <a:avLst/>
          </a:prstGeom>
          <a:solidFill>
            <a:srgbClr val="0B1F2A">
              <a:alpha val="62000"/>
            </a:srgbClr>
          </a:solidFill>
          <a:ln>
            <a:noFill/>
          </a:ln>
        </p:spPr>
        <p:txBody>
          <a:bodyPr/>
          <a:lstStyle/>
          <a:p>
            <a:endParaRPr lang="en-US"/>
          </a:p>
        </p:txBody>
      </p:sp>
      <p:sp>
        <p:nvSpPr>
          <p:cNvPr id="202" name="dim202"/>
          <p:cNvSpPr/>
          <p:nvPr/>
        </p:nvSpPr>
        <p:spPr>
          <a:xfrm>
            <a:off x="0" y="50800"/>
            <a:ext cx="3429000" cy="584200"/>
          </a:xfrm>
          <a:prstGeom prst="rect">
            <a:avLst/>
          </a:prstGeom>
          <a:solidFill>
            <a:srgbClr val="0B1F2A">
              <a:alpha val="62000"/>
            </a:srgbClr>
          </a:solidFill>
          <a:ln>
            <a:noFill/>
          </a:ln>
        </p:spPr>
        <p:txBody>
          <a:bodyPr/>
          <a:lstStyle/>
          <a:p>
            <a:endParaRPr lang="en-US"/>
          </a:p>
        </p:txBody>
      </p:sp>
      <p:sp>
        <p:nvSpPr>
          <p:cNvPr id="203" name="dim203"/>
          <p:cNvSpPr/>
          <p:nvPr/>
        </p:nvSpPr>
        <p:spPr>
          <a:xfrm>
            <a:off x="8445500" y="50800"/>
            <a:ext cx="3746500" cy="584200"/>
          </a:xfrm>
          <a:prstGeom prst="rect">
            <a:avLst/>
          </a:prstGeom>
          <a:solidFill>
            <a:srgbClr val="0B1F2A">
              <a:alpha val="62000"/>
            </a:srgbClr>
          </a:solidFill>
          <a:ln>
            <a:noFill/>
          </a:ln>
        </p:spPr>
        <p:txBody>
          <a:bodyPr/>
          <a:lstStyle/>
          <a:p>
            <a:endParaRPr lang="en-US"/>
          </a:p>
        </p:txBody>
      </p:sp>
      <p:sp>
        <p:nvSpPr>
          <p:cNvPr id="204" name="spotlightBorder"/>
          <p:cNvSpPr/>
          <p:nvPr/>
        </p:nvSpPr>
        <p:spPr>
          <a:xfrm>
            <a:off x="3429000" y="50800"/>
            <a:ext cx="5016500" cy="584200"/>
          </a:xfrm>
          <a:prstGeom prst="rect">
            <a:avLst/>
          </a:prstGeom>
          <a:noFill/>
          <a:ln w="38100">
            <a:solidFill>
              <a:srgbClr val="E97132"/>
            </a:solidFill>
          </a:ln>
        </p:spPr>
        <p:txBody>
          <a:bodyPr/>
          <a:lstStyle/>
          <a:p>
            <a:endParaRPr lang="en-US"/>
          </a:p>
        </p:txBody>
      </p:sp>
      <p:sp>
        <p:nvSpPr>
          <p:cNvPr id="205" name="calloutBox"/>
          <p:cNvSpPr/>
          <p:nvPr/>
        </p:nvSpPr>
        <p:spPr>
          <a:xfrm>
            <a:off x="3810000" y="1524000"/>
            <a:ext cx="4572000" cy="1397000"/>
          </a:xfrm>
          <a:prstGeom prst="roundRect">
            <a:avLst>
              <a:gd name="adj" fmla="val 8000"/>
            </a:avLst>
          </a:prstGeom>
          <a:solidFill>
            <a:srgbClr val="FFFFFF"/>
          </a:solidFill>
          <a:ln w="19050">
            <a:solidFill>
              <a:srgbClr val="E97132"/>
            </a:solidFill>
          </a:ln>
        </p:spPr>
        <p:txBody>
          <a:bodyPr wrap="square" lIns="137160" tIns="91440" rIns="137160" bIns="91440" anchor="ctr"/>
          <a:lstStyle/>
          <a:p>
            <a:pPr>
              <a:buNone/>
            </a:pPr>
            <a:r>
              <a:rPr lang="en-US" sz="1600" b="1">
                <a:solidFill>
                  <a:srgbClr val="E97132"/>
                </a:solidFill>
              </a:rPr>
              <a:t>Game controls</a:t>
            </a:r>
          </a:p>
          <a:p>
            <a:pPr>
              <a:buNone/>
            </a:pPr>
            <a:r>
              <a:rPr lang="en-US" sz="1300">
                <a:solidFill>
                  <a:srgbClr val="1A1A1A"/>
                </a:solidFill>
              </a:rPr>
              <a:t>Play, pause, step, fast-forward, and restart the simulation here. The day counter and your running score sit alongside.</a:t>
            </a:r>
          </a:p>
        </p:txBody>
      </p:sp>
    </p:spTree>
    <p:extLst>
      <p:ext uri="{BB962C8B-B14F-4D97-AF65-F5344CB8AC3E}">
        <p14:creationId xmlns:p14="http://schemas.microsoft.com/office/powerpoint/2010/main" val="366031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72285-F969-1440-B664-89AF72DADEE4}"/>
              </a:ext>
            </a:extLst>
          </p:cNvPr>
          <p:cNvPicPr>
            <a:picLocks noChangeAspect="1"/>
          </p:cNvPicPr>
          <p:nvPr/>
        </p:nvPicPr>
        <p:blipFill>
          <a:blip r:embed="rId2"/>
          <a:stretch>
            <a:fillRect/>
          </a:stretch>
        </p:blipFill>
        <p:spPr>
          <a:xfrm>
            <a:off x="0" y="0"/>
            <a:ext cx="12192000" cy="6438077"/>
          </a:xfrm>
          <a:prstGeom prst="rect">
            <a:avLst/>
          </a:prstGeom>
        </p:spPr>
      </p:pic>
      <p:sp>
        <p:nvSpPr>
          <p:cNvPr id="200" name="dim200"/>
          <p:cNvSpPr/>
          <p:nvPr/>
        </p:nvSpPr>
        <p:spPr>
          <a:xfrm>
            <a:off x="0" y="0"/>
            <a:ext cx="12192000" cy="457200"/>
          </a:xfrm>
          <a:prstGeom prst="rect">
            <a:avLst/>
          </a:prstGeom>
          <a:solidFill>
            <a:srgbClr val="0B1F2A">
              <a:alpha val="62000"/>
            </a:srgbClr>
          </a:solidFill>
          <a:ln>
            <a:noFill/>
          </a:ln>
        </p:spPr>
        <p:txBody>
          <a:bodyPr/>
          <a:lstStyle/>
          <a:p>
            <a:endParaRPr lang="en-US"/>
          </a:p>
        </p:txBody>
      </p:sp>
      <p:sp>
        <p:nvSpPr>
          <p:cNvPr id="201" name="dim201"/>
          <p:cNvSpPr/>
          <p:nvPr/>
        </p:nvSpPr>
        <p:spPr>
          <a:xfrm>
            <a:off x="0" y="4648200"/>
            <a:ext cx="12192000" cy="2209800"/>
          </a:xfrm>
          <a:prstGeom prst="rect">
            <a:avLst/>
          </a:prstGeom>
          <a:solidFill>
            <a:srgbClr val="0B1F2A">
              <a:alpha val="62000"/>
            </a:srgbClr>
          </a:solidFill>
          <a:ln>
            <a:noFill/>
          </a:ln>
        </p:spPr>
        <p:txBody>
          <a:bodyPr/>
          <a:lstStyle/>
          <a:p>
            <a:endParaRPr lang="en-US"/>
          </a:p>
        </p:txBody>
      </p:sp>
      <p:sp>
        <p:nvSpPr>
          <p:cNvPr id="202" name="dim202"/>
          <p:cNvSpPr/>
          <p:nvPr/>
        </p:nvSpPr>
        <p:spPr>
          <a:xfrm>
            <a:off x="0" y="457200"/>
            <a:ext cx="12700" cy="4191000"/>
          </a:xfrm>
          <a:prstGeom prst="rect">
            <a:avLst/>
          </a:prstGeom>
          <a:solidFill>
            <a:srgbClr val="0B1F2A">
              <a:alpha val="62000"/>
            </a:srgbClr>
          </a:solidFill>
          <a:ln>
            <a:noFill/>
          </a:ln>
        </p:spPr>
        <p:txBody>
          <a:bodyPr/>
          <a:lstStyle/>
          <a:p>
            <a:endParaRPr lang="en-US"/>
          </a:p>
        </p:txBody>
      </p:sp>
      <p:sp>
        <p:nvSpPr>
          <p:cNvPr id="203" name="dim203"/>
          <p:cNvSpPr/>
          <p:nvPr/>
        </p:nvSpPr>
        <p:spPr>
          <a:xfrm>
            <a:off x="7620000" y="457200"/>
            <a:ext cx="4572000" cy="4191000"/>
          </a:xfrm>
          <a:prstGeom prst="rect">
            <a:avLst/>
          </a:prstGeom>
          <a:solidFill>
            <a:srgbClr val="0B1F2A">
              <a:alpha val="62000"/>
            </a:srgbClr>
          </a:solidFill>
          <a:ln>
            <a:noFill/>
          </a:ln>
        </p:spPr>
        <p:txBody>
          <a:bodyPr/>
          <a:lstStyle/>
          <a:p>
            <a:endParaRPr lang="en-US"/>
          </a:p>
        </p:txBody>
      </p:sp>
      <p:sp>
        <p:nvSpPr>
          <p:cNvPr id="204" name="spotlightBorder"/>
          <p:cNvSpPr/>
          <p:nvPr/>
        </p:nvSpPr>
        <p:spPr>
          <a:xfrm>
            <a:off x="0" y="457200"/>
            <a:ext cx="7620000" cy="4191000"/>
          </a:xfrm>
          <a:prstGeom prst="rect">
            <a:avLst/>
          </a:prstGeom>
          <a:noFill/>
          <a:ln w="38100">
            <a:solidFill>
              <a:srgbClr val="E97132"/>
            </a:solidFill>
          </a:ln>
        </p:spPr>
        <p:txBody>
          <a:bodyPr/>
          <a:lstStyle/>
          <a:p>
            <a:endParaRPr lang="en-US"/>
          </a:p>
        </p:txBody>
      </p:sp>
      <p:sp>
        <p:nvSpPr>
          <p:cNvPr id="205" name="calloutBox"/>
          <p:cNvSpPr/>
          <p:nvPr/>
        </p:nvSpPr>
        <p:spPr>
          <a:xfrm>
            <a:off x="7810500" y="1943100"/>
            <a:ext cx="4191000" cy="1651000"/>
          </a:xfrm>
          <a:prstGeom prst="roundRect">
            <a:avLst>
              <a:gd name="adj" fmla="val 8000"/>
            </a:avLst>
          </a:prstGeom>
          <a:solidFill>
            <a:srgbClr val="FFFFFF"/>
          </a:solidFill>
          <a:ln w="19050">
            <a:solidFill>
              <a:srgbClr val="E97132"/>
            </a:solidFill>
          </a:ln>
        </p:spPr>
        <p:txBody>
          <a:bodyPr wrap="square" lIns="137160" tIns="91440" rIns="137160" bIns="91440" anchor="ctr"/>
          <a:lstStyle/>
          <a:p>
            <a:pPr>
              <a:buNone/>
            </a:pPr>
            <a:r>
              <a:rPr lang="en-US" sz="1600" b="1">
                <a:solidFill>
                  <a:srgbClr val="E97132"/>
                </a:solidFill>
              </a:rPr>
              <a:t>The shop in action</a:t>
            </a:r>
          </a:p>
          <a:p>
            <a:pPr>
              <a:buNone/>
            </a:pPr>
            <a:r>
              <a:rPr lang="en-US" sz="1300">
                <a:solidFill>
                  <a:srgbClr val="1A1A1A"/>
                </a:solidFill>
              </a:rPr>
              <a:t>Customers arrive at random, line up, and a single barista serves them one at a time. Watch the queue grow when demand outpaces service.</a:t>
            </a:r>
          </a:p>
        </p:txBody>
      </p:sp>
    </p:spTree>
    <p:extLst>
      <p:ext uri="{BB962C8B-B14F-4D97-AF65-F5344CB8AC3E}">
        <p14:creationId xmlns:p14="http://schemas.microsoft.com/office/powerpoint/2010/main" val="57611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72285-F969-1440-B664-89AF72DADEE4}"/>
              </a:ext>
            </a:extLst>
          </p:cNvPr>
          <p:cNvPicPr>
            <a:picLocks noChangeAspect="1"/>
          </p:cNvPicPr>
          <p:nvPr/>
        </p:nvPicPr>
        <p:blipFill>
          <a:blip r:embed="rId3"/>
          <a:stretch>
            <a:fillRect/>
          </a:stretch>
        </p:blipFill>
        <p:spPr>
          <a:xfrm>
            <a:off x="0" y="0"/>
            <a:ext cx="12192000" cy="6438077"/>
          </a:xfrm>
          <a:prstGeom prst="rect">
            <a:avLst/>
          </a:prstGeom>
        </p:spPr>
      </p:pic>
      <p:sp>
        <p:nvSpPr>
          <p:cNvPr id="200" name="dim200"/>
          <p:cNvSpPr/>
          <p:nvPr/>
        </p:nvSpPr>
        <p:spPr>
          <a:xfrm>
            <a:off x="0" y="0"/>
            <a:ext cx="12192000" cy="3429000"/>
          </a:xfrm>
          <a:prstGeom prst="rect">
            <a:avLst/>
          </a:prstGeom>
          <a:solidFill>
            <a:srgbClr val="0B1F2A">
              <a:alpha val="62000"/>
            </a:srgbClr>
          </a:solidFill>
          <a:ln>
            <a:noFill/>
          </a:ln>
        </p:spPr>
        <p:txBody>
          <a:bodyPr/>
          <a:lstStyle/>
          <a:p>
            <a:endParaRPr lang="en-US"/>
          </a:p>
        </p:txBody>
      </p:sp>
      <p:sp>
        <p:nvSpPr>
          <p:cNvPr id="201" name="dim201"/>
          <p:cNvSpPr/>
          <p:nvPr/>
        </p:nvSpPr>
        <p:spPr>
          <a:xfrm>
            <a:off x="0" y="6336411"/>
            <a:ext cx="12192000" cy="521589"/>
          </a:xfrm>
          <a:prstGeom prst="rect">
            <a:avLst/>
          </a:prstGeom>
          <a:solidFill>
            <a:srgbClr val="0B1F2A">
              <a:alpha val="62000"/>
            </a:srgbClr>
          </a:solidFill>
          <a:ln>
            <a:noFill/>
          </a:ln>
        </p:spPr>
        <p:txBody>
          <a:bodyPr/>
          <a:lstStyle/>
          <a:p>
            <a:endParaRPr lang="en-US"/>
          </a:p>
        </p:txBody>
      </p:sp>
      <p:sp>
        <p:nvSpPr>
          <p:cNvPr id="202" name="dim202"/>
          <p:cNvSpPr/>
          <p:nvPr/>
        </p:nvSpPr>
        <p:spPr>
          <a:xfrm>
            <a:off x="0" y="3429000"/>
            <a:ext cx="1532636" cy="2907411"/>
          </a:xfrm>
          <a:prstGeom prst="rect">
            <a:avLst/>
          </a:prstGeom>
          <a:solidFill>
            <a:srgbClr val="0B1F2A">
              <a:alpha val="62000"/>
            </a:srgbClr>
          </a:solidFill>
          <a:ln>
            <a:noFill/>
          </a:ln>
        </p:spPr>
        <p:txBody>
          <a:bodyPr/>
          <a:lstStyle/>
          <a:p>
            <a:endParaRPr lang="en-US"/>
          </a:p>
        </p:txBody>
      </p:sp>
      <p:sp>
        <p:nvSpPr>
          <p:cNvPr id="203" name="dim203"/>
          <p:cNvSpPr/>
          <p:nvPr/>
        </p:nvSpPr>
        <p:spPr>
          <a:xfrm>
            <a:off x="3400044" y="3429000"/>
            <a:ext cx="8791956" cy="2907411"/>
          </a:xfrm>
          <a:prstGeom prst="rect">
            <a:avLst/>
          </a:prstGeom>
          <a:solidFill>
            <a:srgbClr val="0B1F2A">
              <a:alpha val="62000"/>
            </a:srgbClr>
          </a:solidFill>
          <a:ln>
            <a:noFill/>
          </a:ln>
        </p:spPr>
        <p:txBody>
          <a:bodyPr/>
          <a:lstStyle/>
          <a:p>
            <a:endParaRPr lang="en-US"/>
          </a:p>
        </p:txBody>
      </p:sp>
      <p:sp>
        <p:nvSpPr>
          <p:cNvPr id="204" name="spotlightBorder"/>
          <p:cNvSpPr/>
          <p:nvPr/>
        </p:nvSpPr>
        <p:spPr>
          <a:xfrm>
            <a:off x="1532587" y="3429000"/>
            <a:ext cx="1867436" cy="2907406"/>
          </a:xfrm>
          <a:prstGeom prst="rect">
            <a:avLst/>
          </a:prstGeom>
          <a:noFill/>
          <a:ln w="38100" cap="flat">
            <a:solidFill>
              <a:srgbClr val="E97132"/>
            </a:solidFill>
          </a:ln>
        </p:spPr>
        <p:txBody>
          <a:bodyPr/>
          <a:lstStyle/>
          <a:p>
            <a:endParaRPr lang="en-US"/>
          </a:p>
        </p:txBody>
      </p:sp>
      <p:sp>
        <p:nvSpPr>
          <p:cNvPr id="205" name="calloutBox"/>
          <p:cNvSpPr/>
          <p:nvPr/>
        </p:nvSpPr>
        <p:spPr>
          <a:xfrm>
            <a:off x="3810000" y="1905000"/>
            <a:ext cx="4572000" cy="1524000"/>
          </a:xfrm>
          <a:prstGeom prst="roundRect">
            <a:avLst>
              <a:gd name="adj" fmla="val 8000"/>
            </a:avLst>
          </a:prstGeom>
          <a:solidFill>
            <a:srgbClr val="FFFFFF"/>
          </a:solidFill>
          <a:ln w="19050">
            <a:solidFill>
              <a:srgbClr val="E97132"/>
            </a:solidFill>
          </a:ln>
        </p:spPr>
        <p:txBody>
          <a:bodyPr wrap="square" lIns="137160" tIns="91440" rIns="137160" bIns="91440" anchor="ctr"/>
          <a:lstStyle/>
          <a:p>
            <a:pPr>
              <a:buNone/>
            </a:pPr>
            <a:r>
              <a:rPr lang="en-US" sz="1600" b="1" dirty="0">
                <a:solidFill>
                  <a:srgbClr val="E97132"/>
                </a:solidFill>
              </a:rPr>
              <a:t>BREWROBI</a:t>
            </a:r>
          </a:p>
          <a:p>
            <a:pPr>
              <a:buNone/>
            </a:pPr>
            <a:r>
              <a:rPr lang="en-US" sz="1300" dirty="0">
                <a:solidFill>
                  <a:srgbClr val="1A1A1A"/>
                </a:solidFill>
              </a:rPr>
              <a:t>The brewing station. Your brew-rate sliders decide how much hot and cold coffee is ready.</a:t>
            </a:r>
          </a:p>
        </p:txBody>
      </p:sp>
    </p:spTree>
    <p:extLst>
      <p:ext uri="{BB962C8B-B14F-4D97-AF65-F5344CB8AC3E}">
        <p14:creationId xmlns:p14="http://schemas.microsoft.com/office/powerpoint/2010/main" val="295007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72285-F969-1440-B664-89AF72DADEE4}"/>
              </a:ext>
            </a:extLst>
          </p:cNvPr>
          <p:cNvPicPr>
            <a:picLocks noChangeAspect="1"/>
          </p:cNvPicPr>
          <p:nvPr/>
        </p:nvPicPr>
        <p:blipFill>
          <a:blip r:embed="rId2"/>
          <a:stretch>
            <a:fillRect/>
          </a:stretch>
        </p:blipFill>
        <p:spPr>
          <a:xfrm>
            <a:off x="0" y="0"/>
            <a:ext cx="12192000" cy="6438077"/>
          </a:xfrm>
          <a:prstGeom prst="rect">
            <a:avLst/>
          </a:prstGeom>
        </p:spPr>
      </p:pic>
      <p:sp>
        <p:nvSpPr>
          <p:cNvPr id="200" name="dim200"/>
          <p:cNvSpPr/>
          <p:nvPr/>
        </p:nvSpPr>
        <p:spPr>
          <a:xfrm>
            <a:off x="0" y="0"/>
            <a:ext cx="12192000" cy="4648200"/>
          </a:xfrm>
          <a:prstGeom prst="rect">
            <a:avLst/>
          </a:prstGeom>
          <a:solidFill>
            <a:srgbClr val="0B1F2A">
              <a:alpha val="62000"/>
            </a:srgbClr>
          </a:solidFill>
          <a:ln>
            <a:noFill/>
          </a:ln>
        </p:spPr>
        <p:txBody>
          <a:bodyPr/>
          <a:lstStyle/>
          <a:p>
            <a:endParaRPr lang="en-US"/>
          </a:p>
        </p:txBody>
      </p:sp>
      <p:sp>
        <p:nvSpPr>
          <p:cNvPr id="201" name="dim201"/>
          <p:cNvSpPr/>
          <p:nvPr/>
        </p:nvSpPr>
        <p:spPr>
          <a:xfrm>
            <a:off x="0" y="6070600"/>
            <a:ext cx="12192000" cy="787400"/>
          </a:xfrm>
          <a:prstGeom prst="rect">
            <a:avLst/>
          </a:prstGeom>
          <a:solidFill>
            <a:srgbClr val="0B1F2A">
              <a:alpha val="62000"/>
            </a:srgbClr>
          </a:solidFill>
          <a:ln>
            <a:noFill/>
          </a:ln>
        </p:spPr>
        <p:txBody>
          <a:bodyPr/>
          <a:lstStyle/>
          <a:p>
            <a:endParaRPr lang="en-US"/>
          </a:p>
        </p:txBody>
      </p:sp>
      <p:sp>
        <p:nvSpPr>
          <p:cNvPr id="202" name="dim202"/>
          <p:cNvSpPr/>
          <p:nvPr/>
        </p:nvSpPr>
        <p:spPr>
          <a:xfrm>
            <a:off x="0" y="4648200"/>
            <a:ext cx="6604000" cy="1422400"/>
          </a:xfrm>
          <a:prstGeom prst="rect">
            <a:avLst/>
          </a:prstGeom>
          <a:solidFill>
            <a:srgbClr val="0B1F2A">
              <a:alpha val="62000"/>
            </a:srgbClr>
          </a:solidFill>
          <a:ln>
            <a:noFill/>
          </a:ln>
        </p:spPr>
        <p:txBody>
          <a:bodyPr/>
          <a:lstStyle/>
          <a:p>
            <a:endParaRPr lang="en-US"/>
          </a:p>
        </p:txBody>
      </p:sp>
      <p:sp>
        <p:nvSpPr>
          <p:cNvPr id="203" name="dim203"/>
          <p:cNvSpPr/>
          <p:nvPr/>
        </p:nvSpPr>
        <p:spPr>
          <a:xfrm>
            <a:off x="12065000" y="4648200"/>
            <a:ext cx="127000" cy="1422400"/>
          </a:xfrm>
          <a:prstGeom prst="rect">
            <a:avLst/>
          </a:prstGeom>
          <a:solidFill>
            <a:srgbClr val="0B1F2A">
              <a:alpha val="62000"/>
            </a:srgbClr>
          </a:solidFill>
          <a:ln>
            <a:noFill/>
          </a:ln>
        </p:spPr>
        <p:txBody>
          <a:bodyPr/>
          <a:lstStyle/>
          <a:p>
            <a:endParaRPr lang="en-US"/>
          </a:p>
        </p:txBody>
      </p:sp>
      <p:sp>
        <p:nvSpPr>
          <p:cNvPr id="204" name="spotlightBorder"/>
          <p:cNvSpPr/>
          <p:nvPr/>
        </p:nvSpPr>
        <p:spPr>
          <a:xfrm>
            <a:off x="6604000" y="4648200"/>
            <a:ext cx="5461000" cy="1422400"/>
          </a:xfrm>
          <a:prstGeom prst="rect">
            <a:avLst/>
          </a:prstGeom>
          <a:noFill/>
          <a:ln w="38100">
            <a:solidFill>
              <a:srgbClr val="E97132"/>
            </a:solidFill>
          </a:ln>
        </p:spPr>
        <p:txBody>
          <a:bodyPr/>
          <a:lstStyle/>
          <a:p>
            <a:endParaRPr lang="en-US"/>
          </a:p>
        </p:txBody>
      </p:sp>
      <p:sp>
        <p:nvSpPr>
          <p:cNvPr id="205" name="calloutBox"/>
          <p:cNvSpPr/>
          <p:nvPr/>
        </p:nvSpPr>
        <p:spPr>
          <a:xfrm>
            <a:off x="1270000" y="3968339"/>
            <a:ext cx="4826000" cy="1524000"/>
          </a:xfrm>
          <a:prstGeom prst="roundRect">
            <a:avLst>
              <a:gd name="adj" fmla="val 8000"/>
            </a:avLst>
          </a:prstGeom>
          <a:solidFill>
            <a:srgbClr val="FFFFFF"/>
          </a:solidFill>
          <a:ln w="19050">
            <a:solidFill>
              <a:srgbClr val="E97132"/>
            </a:solidFill>
          </a:ln>
        </p:spPr>
        <p:txBody>
          <a:bodyPr wrap="square" lIns="137160" tIns="91440" rIns="137160" bIns="91440" anchor="ctr"/>
          <a:lstStyle/>
          <a:p>
            <a:pPr>
              <a:buNone/>
            </a:pPr>
            <a:r>
              <a:rPr lang="en-US" sz="1600" b="1">
                <a:solidFill>
                  <a:srgbClr val="E97132"/>
                </a:solidFill>
              </a:rPr>
              <a:t>The slider panel</a:t>
            </a:r>
          </a:p>
          <a:p>
            <a:pPr>
              <a:buNone/>
            </a:pPr>
            <a:r>
              <a:rPr lang="en-US" sz="1300">
                <a:solidFill>
                  <a:srgbClr val="1A1A1A"/>
                </a:solidFill>
              </a:rPr>
              <a:t>Each slider is a decision you control, cups of hot and cold coffee per hour, the price markup, and the barista's speed. Set them, then click Try Solution to run the shop with your choices.</a:t>
            </a:r>
          </a:p>
        </p:txBody>
      </p:sp>
    </p:spTree>
    <p:extLst>
      <p:ext uri="{BB962C8B-B14F-4D97-AF65-F5344CB8AC3E}">
        <p14:creationId xmlns:p14="http://schemas.microsoft.com/office/powerpoint/2010/main" val="2389147432"/>
      </p:ext>
    </p:extLst>
  </p:cSld>
  <p:clrMapOvr>
    <a:masterClrMapping/>
  </p:clrMapOvr>
</p:sld>
</file>

<file path=ppt/theme/theme1.xml><?xml version="1.0" encoding="utf-8"?>
<a:theme xmlns:a="http://schemas.openxmlformats.org/drawingml/2006/main" name="Gurobi 2026 v1.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436EDB5-210C-6843-B72F-01629141C027}" vid="{6CE4ABF8-083D-7547-BB39-D0FB877B38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C0C4739D11B44B8E04D7E70DEB3AC" ma:contentTypeVersion="4" ma:contentTypeDescription="Create a new document." ma:contentTypeScope="" ma:versionID="22a34e28f86423fcf73c201b47a26ca7">
  <xsd:schema xmlns:xsd="http://www.w3.org/2001/XMLSchema" xmlns:xs="http://www.w3.org/2001/XMLSchema" xmlns:p="http://schemas.microsoft.com/office/2006/metadata/properties" xmlns:ns2="6f651cad-5c89-4353-8676-e1fdd8d457db" targetNamespace="http://schemas.microsoft.com/office/2006/metadata/properties" ma:root="true" ma:fieldsID="fb1e47b56324b2901667f5c556c69850" ns2:_="">
    <xsd:import namespace="6f651cad-5c89-4353-8676-e1fdd8d457d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651cad-5c89-4353-8676-e1fdd8d45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64C67A-CDB2-4DCA-BD3B-F24CF1161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651cad-5c89-4353-8676-e1fdd8d457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E8058E-C494-4E02-9E66-1EE8B043BAC1}">
  <ds:schemaRefs>
    <ds:schemaRef ds:uri="http://schemas.microsoft.com/sharepoint/v3/contenttype/forms"/>
  </ds:schemaRefs>
</ds:datastoreItem>
</file>

<file path=customXml/itemProps3.xml><?xml version="1.0" encoding="utf-8"?>
<ds:datastoreItem xmlns:ds="http://schemas.openxmlformats.org/officeDocument/2006/customXml" ds:itemID="{94F49227-1DF2-422C-AEE5-F0E422F7B5F1}">
  <ds:schemaRefs>
    <ds:schemaRef ds:uri="http://schemas.openxmlformats.org/package/2006/metadata/core-properties"/>
    <ds:schemaRef ds:uri="http://www.w3.org/XML/1998/namespace"/>
    <ds:schemaRef ds:uri="http://schemas.microsoft.com/office/2006/documentManagement/types"/>
    <ds:schemaRef ds:uri="http://purl.org/dc/elements/1.1/"/>
    <ds:schemaRef ds:uri="6f651cad-5c89-4353-8676-e1fdd8d457db"/>
    <ds:schemaRef ds:uri="http://schemas.microsoft.com/office/2006/metadata/properties"/>
    <ds:schemaRef ds:uri="http://purl.org/dc/dcmitype/"/>
    <ds:schemaRef ds:uri="http://purl.org/dc/terms/"/>
    <ds:schemaRef ds:uri="http://schemas.microsoft.com/office/infopath/2007/PartnerControls"/>
  </ds:schemaRefs>
</ds:datastoreItem>
</file>

<file path=docMetadata/LabelInfo.xml><?xml version="1.0" encoding="utf-8"?>
<clbl:labelList xmlns:clbl="http://schemas.microsoft.com/office/2020/mipLabelMetadata">
  <clbl:label id="{d83f1d6e-ad07-4793-8fd6-de843688e24e}" enabled="1" method="Standard" siteId="{ce36a986-caaa-4efd-b17a-7722807f1156}" removed="0"/>
</clbl:labelList>
</file>

<file path=docProps/app.xml><?xml version="1.0" encoding="utf-8"?>
<Properties xmlns="http://schemas.openxmlformats.org/officeDocument/2006/extended-properties" xmlns:vt="http://schemas.openxmlformats.org/officeDocument/2006/docPropsVTypes">
  <Template>Gurobi 2026 v1</Template>
  <TotalTime>30</TotalTime>
  <Words>3021</Words>
  <Application>Microsoft Macintosh PowerPoint</Application>
  <PresentationFormat>Widescreen</PresentationFormat>
  <Paragraphs>327</Paragraphs>
  <Slides>38</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Aptos</vt:lpstr>
      <vt:lpstr>Aptos Display</vt:lpstr>
      <vt:lpstr>Aptos Light</vt:lpstr>
      <vt:lpstr>Aptos SemiBold</vt:lpstr>
      <vt:lpstr>Arial</vt:lpstr>
      <vt:lpstr>Calibri</vt:lpstr>
      <vt:lpstr>Courier New</vt:lpstr>
      <vt:lpstr>Noticia Text</vt:lpstr>
      <vt:lpstr>Roboto</vt:lpstr>
      <vt:lpstr>Roboto Light</vt:lpstr>
      <vt:lpstr>Segoe UI</vt:lpstr>
      <vt:lpstr>System Font Regular</vt:lpstr>
      <vt:lpstr>Gurobi 2026 v1.1</vt:lpstr>
      <vt:lpstr>Teaching Deck</vt:lpstr>
      <vt:lpstr>How to Use This Deck (for TAs)</vt:lpstr>
      <vt:lpstr>Game Essentials</vt:lpstr>
      <vt:lpstr>Gurobean needs your help!</vt:lpstr>
      <vt:lpstr>The Coffee Shop</vt:lpstr>
      <vt:lpstr>PowerPoint Presentation</vt:lpstr>
      <vt:lpstr>PowerPoint Presentation</vt:lpstr>
      <vt:lpstr>PowerPoint Presentation</vt:lpstr>
      <vt:lpstr>PowerPoint Presentation</vt:lpstr>
      <vt:lpstr>Making Your Decisions</vt:lpstr>
      <vt:lpstr>PowerPoint Presentation</vt:lpstr>
      <vt:lpstr>PowerPoint Presentation</vt:lpstr>
      <vt:lpstr>Reading the Monitors</vt:lpstr>
      <vt:lpstr>PowerPoint Presentation</vt:lpstr>
      <vt:lpstr>Tips for Testing</vt:lpstr>
      <vt:lpstr>How the Rounds Work</vt:lpstr>
      <vt:lpstr>You Decide Before You Know Demand</vt:lpstr>
      <vt:lpstr>You vs. Gurobi</vt:lpstr>
      <vt:lpstr>Expected vs. Realized</vt:lpstr>
      <vt:lpstr>Activity: Predict, Then Run</vt:lpstr>
      <vt:lpstr>Championship Mode</vt:lpstr>
      <vt:lpstr>Technical Deep-Dive</vt:lpstr>
      <vt:lpstr>What Students Should Take Away</vt:lpstr>
      <vt:lpstr>Under the Hood</vt:lpstr>
      <vt:lpstr>Activity: Formulate Round 1</vt:lpstr>
      <vt:lpstr>Notation</vt:lpstr>
      <vt:lpstr>Nonlinear Model</vt:lpstr>
      <vt:lpstr>The Shape of the Objective</vt:lpstr>
      <vt:lpstr>Why We Simulate</vt:lpstr>
      <vt:lpstr>How Do You Actually Solve It?</vt:lpstr>
      <vt:lpstr>Business &amp; Strategy</vt:lpstr>
      <vt:lpstr>What Students Should Take Away</vt:lpstr>
      <vt:lpstr>Mathematical Optimization</vt:lpstr>
      <vt:lpstr>Feasibility ≠ Success</vt:lpstr>
      <vt:lpstr>Trade-offs &amp; Diminishing Returns</vt:lpstr>
      <vt:lpstr>The Best Choice Is a Moving Target</vt:lpstr>
      <vt:lpstr>Common Misconceptions to Address</vt:lpstr>
      <vt:lpstr>Play Gurobean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Camera</dc:creator>
  <cp:lastModifiedBy>Mike Camera</cp:lastModifiedBy>
  <cp:revision>1</cp:revision>
  <dcterms:created xsi:type="dcterms:W3CDTF">2026-06-16T19:57:44Z</dcterms:created>
  <dcterms:modified xsi:type="dcterms:W3CDTF">2026-06-16T20:27:53Z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0x010100A3BC0C4739D11B44B8E04D7E70DEB3AC</vt:lpwstr>
  </property>
</Properties>
</file>