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 id="2147483729" r:id="rId5"/>
    <p:sldMasterId id="2147483789" r:id="rId6"/>
  </p:sldMasterIdLst>
  <p:notesMasterIdLst>
    <p:notesMasterId r:id="rId10"/>
  </p:notesMasterIdLst>
  <p:handoutMasterIdLst>
    <p:handoutMasterId r:id="rId11"/>
  </p:handoutMasterIdLst>
  <p:sldIdLst>
    <p:sldId id="2147473489" r:id="rId7"/>
    <p:sldId id="2147473490" r:id="rId8"/>
    <p:sldId id="2147473484"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CBD324-51E1-8711-928D-01758D0AC71A}" name="Kyra Hagan" initials="KH" userId="S::khagan@rxbenefits.com::52b0d52b-67a9-40c8-9e25-74568ceee585" providerId="AD"/>
  <p188:author id="{FDBE83E2-D045-066C-0384-E4305262DE87}" name="Shawn Wideman" initials="SW" userId="S::swideman@rxbenefits.com::8700b716-d020-4bb6-9427-b776f17f96d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ley Allie" initials="HA" lastIdx="20" clrIdx="0">
    <p:extLst>
      <p:ext uri="{19B8F6BF-5375-455C-9EA6-DF929625EA0E}">
        <p15:presenceInfo xmlns:p15="http://schemas.microsoft.com/office/powerpoint/2012/main" userId="S::hallie@rxbenefits.com::94677a9f-31c1-4925-a93a-6569274bec6d" providerId="AD"/>
      </p:ext>
    </p:extLst>
  </p:cmAuthor>
  <p:cmAuthor id="2" name="Faith Wilbanks - RxBenefits" initials="FW-R" lastIdx="11" clrIdx="1">
    <p:extLst>
      <p:ext uri="{19B8F6BF-5375-455C-9EA6-DF929625EA0E}">
        <p15:presenceInfo xmlns:p15="http://schemas.microsoft.com/office/powerpoint/2012/main" userId="S::faith@rxbenefits.com::302bb346-490c-4f51-9604-1d138fadc634" providerId="AD"/>
      </p:ext>
    </p:extLst>
  </p:cmAuthor>
  <p:cmAuthor id="3" name="Kyra Hagan" initials="KH" lastIdx="4" clrIdx="2">
    <p:extLst>
      <p:ext uri="{19B8F6BF-5375-455C-9EA6-DF929625EA0E}">
        <p15:presenceInfo xmlns:p15="http://schemas.microsoft.com/office/powerpoint/2012/main" userId="S::khagan@rxbenefits.com::52b0d52b-67a9-40c8-9e25-74568ceee585" providerId="AD"/>
      </p:ext>
    </p:extLst>
  </p:cmAuthor>
  <p:cmAuthor id="4" name="Nathan White" initials="NW" lastIdx="8" clrIdx="3">
    <p:extLst>
      <p:ext uri="{19B8F6BF-5375-455C-9EA6-DF929625EA0E}">
        <p15:presenceInfo xmlns:p15="http://schemas.microsoft.com/office/powerpoint/2012/main" userId="S::nwhite@rxbenefits.com::eb70c1e0-6ccc-4bd1-ae92-41c5f96809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BE21"/>
    <a:srgbClr val="9A66F1"/>
    <a:srgbClr val="B1B3B3"/>
    <a:srgbClr val="00A361"/>
    <a:srgbClr val="FFFF00"/>
    <a:srgbClr val="FF524C"/>
    <a:srgbClr val="409BD5"/>
    <a:srgbClr val="00456A"/>
    <a:srgbClr val="0078B7"/>
    <a:srgbClr val="C535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BBDF49-0B2E-45BB-938B-DC05D5CCD0D3}" v="3" dt="2023-06-13T20:48:41.0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2" autoAdjust="0"/>
    <p:restoredTop sz="58639" autoAdjust="0"/>
  </p:normalViewPr>
  <p:slideViewPr>
    <p:cSldViewPr snapToGrid="0">
      <p:cViewPr varScale="1">
        <p:scale>
          <a:sx n="54" d="100"/>
          <a:sy n="54" d="100"/>
        </p:scale>
        <p:origin x="1406" y="67"/>
      </p:cViewPr>
      <p:guideLst/>
    </p:cSldViewPr>
  </p:slideViewPr>
  <p:notesTextViewPr>
    <p:cViewPr>
      <p:scale>
        <a:sx n="105" d="100"/>
        <a:sy n="105" d="100"/>
      </p:scale>
      <p:origin x="0" y="0"/>
    </p:cViewPr>
  </p:notesTextViewPr>
  <p:sorterViewPr>
    <p:cViewPr>
      <p:scale>
        <a:sx n="82" d="100"/>
        <a:sy n="82" d="100"/>
      </p:scale>
      <p:origin x="0" y="0"/>
    </p:cViewPr>
  </p:sorterViewPr>
  <p:notesViewPr>
    <p:cSldViewPr snapToGrid="0">
      <p:cViewPr varScale="1">
        <p:scale>
          <a:sx n="95" d="100"/>
          <a:sy n="95" d="100"/>
        </p:scale>
        <p:origin x="343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Thomas" userId="5dc27a0d-be82-47ad-afe9-a2187839c6d1" providerId="ADAL" clId="{4ABBDF49-0B2E-45BB-938B-DC05D5CCD0D3}"/>
    <pc:docChg chg="undo custSel addSld delSld modSld sldOrd delSection modSection">
      <pc:chgData name="Ashley Thomas" userId="5dc27a0d-be82-47ad-afe9-a2187839c6d1" providerId="ADAL" clId="{4ABBDF49-0B2E-45BB-938B-DC05D5CCD0D3}" dt="2023-06-13T20:48:48.961" v="10"/>
      <pc:docMkLst>
        <pc:docMk/>
      </pc:docMkLst>
      <pc:sldChg chg="del">
        <pc:chgData name="Ashley Thomas" userId="5dc27a0d-be82-47ad-afe9-a2187839c6d1" providerId="ADAL" clId="{4ABBDF49-0B2E-45BB-938B-DC05D5CCD0D3}" dt="2023-06-13T20:12:00.987" v="0" actId="47"/>
        <pc:sldMkLst>
          <pc:docMk/>
          <pc:sldMk cId="2432946678" sldId="2624"/>
        </pc:sldMkLst>
      </pc:sldChg>
      <pc:sldChg chg="add del">
        <pc:chgData name="Ashley Thomas" userId="5dc27a0d-be82-47ad-afe9-a2187839c6d1" providerId="ADAL" clId="{4ABBDF49-0B2E-45BB-938B-DC05D5CCD0D3}" dt="2023-06-13T20:12:15.856" v="5" actId="47"/>
        <pc:sldMkLst>
          <pc:docMk/>
          <pc:sldMk cId="2818207917" sldId="2626"/>
        </pc:sldMkLst>
      </pc:sldChg>
      <pc:sldChg chg="add del">
        <pc:chgData name="Ashley Thomas" userId="5dc27a0d-be82-47ad-afe9-a2187839c6d1" providerId="ADAL" clId="{4ABBDF49-0B2E-45BB-938B-DC05D5CCD0D3}" dt="2023-06-13T20:12:15.856" v="5" actId="47"/>
        <pc:sldMkLst>
          <pc:docMk/>
          <pc:sldMk cId="3206259915" sldId="2632"/>
        </pc:sldMkLst>
      </pc:sldChg>
      <pc:sldChg chg="add del">
        <pc:chgData name="Ashley Thomas" userId="5dc27a0d-be82-47ad-afe9-a2187839c6d1" providerId="ADAL" clId="{4ABBDF49-0B2E-45BB-938B-DC05D5CCD0D3}" dt="2023-06-13T20:12:15.856" v="5" actId="47"/>
        <pc:sldMkLst>
          <pc:docMk/>
          <pc:sldMk cId="3105648531" sldId="2633"/>
        </pc:sldMkLst>
      </pc:sldChg>
      <pc:sldChg chg="add del">
        <pc:chgData name="Ashley Thomas" userId="5dc27a0d-be82-47ad-afe9-a2187839c6d1" providerId="ADAL" clId="{4ABBDF49-0B2E-45BB-938B-DC05D5CCD0D3}" dt="2023-06-13T20:12:18.001" v="6" actId="47"/>
        <pc:sldMkLst>
          <pc:docMk/>
          <pc:sldMk cId="244049782" sldId="2634"/>
        </pc:sldMkLst>
      </pc:sldChg>
      <pc:sldChg chg="del">
        <pc:chgData name="Ashley Thomas" userId="5dc27a0d-be82-47ad-afe9-a2187839c6d1" providerId="ADAL" clId="{4ABBDF49-0B2E-45BB-938B-DC05D5CCD0D3}" dt="2023-06-13T20:12:00.987" v="0" actId="47"/>
        <pc:sldMkLst>
          <pc:docMk/>
          <pc:sldMk cId="3181352700" sldId="3097"/>
        </pc:sldMkLst>
      </pc:sldChg>
      <pc:sldChg chg="add del">
        <pc:chgData name="Ashley Thomas" userId="5dc27a0d-be82-47ad-afe9-a2187839c6d1" providerId="ADAL" clId="{4ABBDF49-0B2E-45BB-938B-DC05D5CCD0D3}" dt="2023-06-13T20:12:18.001" v="6" actId="47"/>
        <pc:sldMkLst>
          <pc:docMk/>
          <pc:sldMk cId="2035353979" sldId="3099"/>
        </pc:sldMkLst>
      </pc:sldChg>
      <pc:sldChg chg="add del">
        <pc:chgData name="Ashley Thomas" userId="5dc27a0d-be82-47ad-afe9-a2187839c6d1" providerId="ADAL" clId="{4ABBDF49-0B2E-45BB-938B-DC05D5CCD0D3}" dt="2023-06-13T20:12:15.856" v="5" actId="47"/>
        <pc:sldMkLst>
          <pc:docMk/>
          <pc:sldMk cId="3144165594" sldId="3100"/>
        </pc:sldMkLst>
      </pc:sldChg>
      <pc:sldChg chg="add del">
        <pc:chgData name="Ashley Thomas" userId="5dc27a0d-be82-47ad-afe9-a2187839c6d1" providerId="ADAL" clId="{4ABBDF49-0B2E-45BB-938B-DC05D5CCD0D3}" dt="2023-06-13T20:12:18.001" v="6" actId="47"/>
        <pc:sldMkLst>
          <pc:docMk/>
          <pc:sldMk cId="7618673" sldId="3103"/>
        </pc:sldMkLst>
      </pc:sldChg>
      <pc:sldChg chg="del">
        <pc:chgData name="Ashley Thomas" userId="5dc27a0d-be82-47ad-afe9-a2187839c6d1" providerId="ADAL" clId="{4ABBDF49-0B2E-45BB-938B-DC05D5CCD0D3}" dt="2023-06-13T20:12:00.987" v="0" actId="47"/>
        <pc:sldMkLst>
          <pc:docMk/>
          <pc:sldMk cId="208709945" sldId="5632"/>
        </pc:sldMkLst>
      </pc:sldChg>
      <pc:sldChg chg="add del">
        <pc:chgData name="Ashley Thomas" userId="5dc27a0d-be82-47ad-afe9-a2187839c6d1" providerId="ADAL" clId="{4ABBDF49-0B2E-45BB-938B-DC05D5CCD0D3}" dt="2023-06-13T20:12:15.856" v="5" actId="47"/>
        <pc:sldMkLst>
          <pc:docMk/>
          <pc:sldMk cId="1653098393" sldId="2145705258"/>
        </pc:sldMkLst>
      </pc:sldChg>
      <pc:sldChg chg="add del">
        <pc:chgData name="Ashley Thomas" userId="5dc27a0d-be82-47ad-afe9-a2187839c6d1" providerId="ADAL" clId="{4ABBDF49-0B2E-45BB-938B-DC05D5CCD0D3}" dt="2023-06-13T20:12:15.856" v="5" actId="47"/>
        <pc:sldMkLst>
          <pc:docMk/>
          <pc:sldMk cId="3317770740" sldId="2145705259"/>
        </pc:sldMkLst>
      </pc:sldChg>
      <pc:sldChg chg="add del">
        <pc:chgData name="Ashley Thomas" userId="5dc27a0d-be82-47ad-afe9-a2187839c6d1" providerId="ADAL" clId="{4ABBDF49-0B2E-45BB-938B-DC05D5CCD0D3}" dt="2023-06-13T20:12:15.856" v="5" actId="47"/>
        <pc:sldMkLst>
          <pc:docMk/>
          <pc:sldMk cId="3801432953" sldId="2145705263"/>
        </pc:sldMkLst>
      </pc:sldChg>
      <pc:sldChg chg="del">
        <pc:chgData name="Ashley Thomas" userId="5dc27a0d-be82-47ad-afe9-a2187839c6d1" providerId="ADAL" clId="{4ABBDF49-0B2E-45BB-938B-DC05D5CCD0D3}" dt="2023-06-13T20:12:00.987" v="0" actId="47"/>
        <pc:sldMkLst>
          <pc:docMk/>
          <pc:sldMk cId="347287323" sldId="2145705269"/>
        </pc:sldMkLst>
      </pc:sldChg>
      <pc:sldChg chg="del">
        <pc:chgData name="Ashley Thomas" userId="5dc27a0d-be82-47ad-afe9-a2187839c6d1" providerId="ADAL" clId="{4ABBDF49-0B2E-45BB-938B-DC05D5CCD0D3}" dt="2023-06-13T20:12:00.987" v="0" actId="47"/>
        <pc:sldMkLst>
          <pc:docMk/>
          <pc:sldMk cId="2732286950" sldId="2145705270"/>
        </pc:sldMkLst>
      </pc:sldChg>
      <pc:sldChg chg="del">
        <pc:chgData name="Ashley Thomas" userId="5dc27a0d-be82-47ad-afe9-a2187839c6d1" providerId="ADAL" clId="{4ABBDF49-0B2E-45BB-938B-DC05D5CCD0D3}" dt="2023-06-13T20:12:00.987" v="0" actId="47"/>
        <pc:sldMkLst>
          <pc:docMk/>
          <pc:sldMk cId="440632923" sldId="2145705271"/>
        </pc:sldMkLst>
      </pc:sldChg>
      <pc:sldChg chg="add del ord">
        <pc:chgData name="Ashley Thomas" userId="5dc27a0d-be82-47ad-afe9-a2187839c6d1" providerId="ADAL" clId="{4ABBDF49-0B2E-45BB-938B-DC05D5CCD0D3}" dt="2023-06-13T20:48:45.776" v="8" actId="47"/>
        <pc:sldMkLst>
          <pc:docMk/>
          <pc:sldMk cId="1028288918" sldId="2145705273"/>
        </pc:sldMkLst>
      </pc:sldChg>
      <pc:sldChg chg="del">
        <pc:chgData name="Ashley Thomas" userId="5dc27a0d-be82-47ad-afe9-a2187839c6d1" providerId="ADAL" clId="{4ABBDF49-0B2E-45BB-938B-DC05D5CCD0D3}" dt="2023-06-13T20:12:00.987" v="0" actId="47"/>
        <pc:sldMkLst>
          <pc:docMk/>
          <pc:sldMk cId="3628700961" sldId="2145705274"/>
        </pc:sldMkLst>
      </pc:sldChg>
      <pc:sldChg chg="add del">
        <pc:chgData name="Ashley Thomas" userId="5dc27a0d-be82-47ad-afe9-a2187839c6d1" providerId="ADAL" clId="{4ABBDF49-0B2E-45BB-938B-DC05D5CCD0D3}" dt="2023-06-13T20:12:18.001" v="6" actId="47"/>
        <pc:sldMkLst>
          <pc:docMk/>
          <pc:sldMk cId="1589856256" sldId="2145705275"/>
        </pc:sldMkLst>
      </pc:sldChg>
      <pc:sldChg chg="add del">
        <pc:chgData name="Ashley Thomas" userId="5dc27a0d-be82-47ad-afe9-a2187839c6d1" providerId="ADAL" clId="{4ABBDF49-0B2E-45BB-938B-DC05D5CCD0D3}" dt="2023-06-13T20:48:45.776" v="8" actId="47"/>
        <pc:sldMkLst>
          <pc:docMk/>
          <pc:sldMk cId="3105679753" sldId="2145705276"/>
        </pc:sldMkLst>
      </pc:sldChg>
      <pc:sldChg chg="del">
        <pc:chgData name="Ashley Thomas" userId="5dc27a0d-be82-47ad-afe9-a2187839c6d1" providerId="ADAL" clId="{4ABBDF49-0B2E-45BB-938B-DC05D5CCD0D3}" dt="2023-06-13T20:48:45.776" v="8" actId="47"/>
        <pc:sldMkLst>
          <pc:docMk/>
          <pc:sldMk cId="58552887" sldId="2145705312"/>
        </pc:sldMkLst>
      </pc:sldChg>
      <pc:sldChg chg="ord">
        <pc:chgData name="Ashley Thomas" userId="5dc27a0d-be82-47ad-afe9-a2187839c6d1" providerId="ADAL" clId="{4ABBDF49-0B2E-45BB-938B-DC05D5CCD0D3}" dt="2023-06-13T20:48:48.961" v="10"/>
        <pc:sldMkLst>
          <pc:docMk/>
          <pc:sldMk cId="3373252002" sldId="2147473484"/>
        </pc:sldMkLst>
      </pc:sldChg>
      <pc:sldChg chg="del">
        <pc:chgData name="Ashley Thomas" userId="5dc27a0d-be82-47ad-afe9-a2187839c6d1" providerId="ADAL" clId="{4ABBDF49-0B2E-45BB-938B-DC05D5CCD0D3}" dt="2023-06-13T20:48:45.776" v="8" actId="47"/>
        <pc:sldMkLst>
          <pc:docMk/>
          <pc:sldMk cId="410796107" sldId="214747348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45F2BE8-903D-4E27-B538-48E7D1254BE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4" name="Footer Placeholder 3">
            <a:extLst>
              <a:ext uri="{FF2B5EF4-FFF2-40B4-BE49-F238E27FC236}">
                <a16:creationId xmlns:a16="http://schemas.microsoft.com/office/drawing/2014/main" id="{07E6BAD8-3D2B-463B-ABDA-F36836C6B0D5}"/>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3F5B560-EC91-4828-B82D-EDDFA09C59E2}"/>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80E0521-1309-43A7-9506-4CD5D1BBECAE}" type="slidenum">
              <a:rPr lang="en-US" smtClean="0"/>
              <a:t>‹#›</a:t>
            </a:fld>
            <a:endParaRPr lang="en-US"/>
          </a:p>
        </p:txBody>
      </p:sp>
    </p:spTree>
    <p:extLst>
      <p:ext uri="{BB962C8B-B14F-4D97-AF65-F5344CB8AC3E}">
        <p14:creationId xmlns:p14="http://schemas.microsoft.com/office/powerpoint/2010/main" val="435882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b="1" i="0">
                <a:latin typeface="Arial" panose="020B0604020202020204" pitchFamily="34" charset="0"/>
                <a:ea typeface="Roboto" panose="02000000000000000000" pitchFamily="2"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b="1" i="0">
                <a:latin typeface="Arial" panose="020B0604020202020204" pitchFamily="34" charset="0"/>
                <a:ea typeface="Roboto" panose="02000000000000000000" pitchFamily="2" charset="0"/>
              </a:defRPr>
            </a:lvl1pPr>
          </a:lstStyle>
          <a:p>
            <a:fld id="{B862B5C8-5B2F-46F4-A550-24C5630E1A37}" type="datetimeFigureOut">
              <a:rPr lang="en-US" smtClean="0"/>
              <a:pPr/>
              <a:t>6/13/2023</a:t>
            </a:fld>
            <a:endParaRPr lang="en-US" dirty="0"/>
          </a:p>
        </p:txBody>
      </p:sp>
      <p:sp>
        <p:nvSpPr>
          <p:cNvPr id="4" name="Slide Image Placeholder 3"/>
          <p:cNvSpPr>
            <a:spLocks noGrp="1" noRot="1" noChangeAspect="1"/>
          </p:cNvSpPr>
          <p:nvPr>
            <p:ph type="sldImg" idx="2"/>
          </p:nvPr>
        </p:nvSpPr>
        <p:spPr>
          <a:xfrm>
            <a:off x="1481138" y="581025"/>
            <a:ext cx="4048125" cy="2278063"/>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185351" y="2973399"/>
            <a:ext cx="6623222" cy="5742563"/>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b="1" i="0">
                <a:latin typeface="Arial" panose="020B0604020202020204" pitchFamily="34" charset="0"/>
                <a:ea typeface="Roboto" panose="02000000000000000000" pitchFamily="2"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b="1" i="0">
                <a:latin typeface="Arial" panose="020B0604020202020204" pitchFamily="34" charset="0"/>
                <a:ea typeface="Roboto" panose="02000000000000000000" pitchFamily="2" charset="0"/>
              </a:defRPr>
            </a:lvl1pPr>
          </a:lstStyle>
          <a:p>
            <a:fld id="{F0962FE2-00DC-4A19-B439-04B1B10692EE}" type="slidenum">
              <a:rPr lang="en-US" smtClean="0"/>
              <a:pPr/>
              <a:t>‹#›</a:t>
            </a:fld>
            <a:endParaRPr lang="en-US" dirty="0"/>
          </a:p>
        </p:txBody>
      </p:sp>
    </p:spTree>
    <p:extLst>
      <p:ext uri="{BB962C8B-B14F-4D97-AF65-F5344CB8AC3E}">
        <p14:creationId xmlns:p14="http://schemas.microsoft.com/office/powerpoint/2010/main" val="913048427"/>
      </p:ext>
    </p:extLst>
  </p:cSld>
  <p:clrMap bg1="lt1" tx1="dk1" bg2="lt2" tx2="dk2" accent1="accent1" accent2="accent2" accent3="accent3" accent4="accent4" accent5="accent5" accent6="accent6" hlink="hlink" folHlink="folHlink"/>
  <p:notesStyle>
    <a:lvl1pPr marL="0" algn="l" defTabSz="914400" rtl="0" eaLnBrk="1" latinLnBrk="0" hangingPunct="1">
      <a:defRPr sz="1000" b="1" i="0" kern="1200">
        <a:solidFill>
          <a:schemeClr val="tx1"/>
        </a:solidFill>
        <a:latin typeface="Arial" panose="020B0604020202020204" pitchFamily="34" charset="0"/>
        <a:ea typeface="Roboto" panose="02000000000000000000" pitchFamily="2" charset="0"/>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a:ea typeface="Roboto"/>
                <a:cs typeface="Arial"/>
              </a:rPr>
              <a:t>Bridge is a new way of branding the combination of our manufacturer assistance solutions and our patient assistance solutions. They are literally meant to bridge Optimize 360 and Protect on one end of the spectrum with </a:t>
            </a:r>
            <a:r>
              <a:rPr lang="en-US" b="1" dirty="0" err="1">
                <a:latin typeface="Arial"/>
                <a:ea typeface="Roboto"/>
                <a:cs typeface="Arial"/>
              </a:rPr>
              <a:t>RxPharmacy</a:t>
            </a:r>
            <a:r>
              <a:rPr lang="en-US" b="1" dirty="0">
                <a:latin typeface="Arial"/>
                <a:ea typeface="Roboto"/>
                <a:cs typeface="Arial"/>
              </a:rPr>
              <a:t> Assurance on the other. </a:t>
            </a:r>
          </a:p>
          <a:p>
            <a:endParaRPr lang="en-US" b="1" dirty="0">
              <a:latin typeface="Arial"/>
              <a:ea typeface="Roboto"/>
              <a:cs typeface="Arial"/>
            </a:endParaRPr>
          </a:p>
          <a:p>
            <a:r>
              <a:rPr lang="en-US" b="1" dirty="0">
                <a:latin typeface="Arial"/>
                <a:ea typeface="Roboto"/>
                <a:cs typeface="Arial"/>
              </a:rPr>
              <a:t>The first half of our Bridge solution are our manufacturer assistance solutions, which we have had in place for quite some time. Our self-insured clients need protection, and with Bridge we're targeting high-cost specialty medications in another way. These programs reduce patient pay, offer a great member experience, and lower plan spend as well. </a:t>
            </a:r>
          </a:p>
          <a:p>
            <a:endParaRPr lang="en-US" b="1" dirty="0">
              <a:latin typeface="Arial"/>
              <a:ea typeface="Roboto"/>
              <a:cs typeface="Arial"/>
            </a:endParaRPr>
          </a:p>
          <a:p>
            <a:r>
              <a:rPr lang="en-US" b="1" dirty="0">
                <a:latin typeface="Arial"/>
                <a:ea typeface="Roboto"/>
                <a:cs typeface="Arial"/>
              </a:rPr>
              <a:t>We have SOSP with ESI, </a:t>
            </a:r>
            <a:r>
              <a:rPr lang="en-US" b="1" dirty="0" err="1">
                <a:latin typeface="Arial"/>
                <a:ea typeface="Roboto"/>
                <a:cs typeface="Arial"/>
              </a:rPr>
              <a:t>PrudentRx</a:t>
            </a:r>
            <a:r>
              <a:rPr lang="en-US" b="1" dirty="0">
                <a:latin typeface="Arial"/>
                <a:ea typeface="Roboto"/>
                <a:cs typeface="Arial"/>
              </a:rPr>
              <a:t> with CVS, and Optum's variable copay. These solutions can be paired with our patient assistance solutions, which we'll touch on next</a:t>
            </a:r>
            <a:endParaRPr lang="en-US" b="1"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962FE2-00DC-4A19-B439-04B1B10692EE}" type="slidenum">
              <a:rPr kumimoji="0" lang="en-US" sz="1200" b="1" i="0" u="none" strike="noStrike" kern="1200" cap="none" spc="0" normalizeH="0" baseline="0" noProof="0" smtClean="0">
                <a:ln>
                  <a:noFill/>
                </a:ln>
                <a:solidFill>
                  <a:prstClr val="black"/>
                </a:solidFill>
                <a:effectLst/>
                <a:uLnTx/>
                <a:uFillTx/>
                <a:latin typeface="Arial" panose="020B0604020202020204" pitchFamily="34" charset="0"/>
                <a:ea typeface="Roboto" panose="02000000000000000000" pitchFamily="2" charset="0"/>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1" i="0" u="none" strike="noStrike" kern="1200" cap="none" spc="0" normalizeH="0" baseline="0" noProof="0">
              <a:ln>
                <a:noFill/>
              </a:ln>
              <a:solidFill>
                <a:prstClr val="black"/>
              </a:solidFill>
              <a:effectLst/>
              <a:uLnTx/>
              <a:uFillTx/>
              <a:latin typeface="Arial" panose="020B0604020202020204" pitchFamily="34" charset="0"/>
              <a:ea typeface="Roboto" panose="02000000000000000000" pitchFamily="2" charset="0"/>
              <a:cs typeface="+mn-cs"/>
            </a:endParaRPr>
          </a:p>
        </p:txBody>
      </p:sp>
    </p:spTree>
    <p:extLst>
      <p:ext uri="{BB962C8B-B14F-4D97-AF65-F5344CB8AC3E}">
        <p14:creationId xmlns:p14="http://schemas.microsoft.com/office/powerpoint/2010/main" val="2192378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a:ea typeface="Roboto"/>
                <a:cs typeface="Arial"/>
              </a:rPr>
              <a:t>The other half of Bridge are our preferred patient assistance solutions, including </a:t>
            </a:r>
            <a:r>
              <a:rPr lang="en-US" b="1" dirty="0" err="1">
                <a:latin typeface="Arial"/>
                <a:ea typeface="Roboto"/>
                <a:cs typeface="Arial"/>
              </a:rPr>
              <a:t>SaveOnSP</a:t>
            </a:r>
            <a:r>
              <a:rPr lang="en-US" b="1" dirty="0">
                <a:latin typeface="Arial"/>
                <a:ea typeface="Roboto"/>
                <a:cs typeface="Arial"/>
              </a:rPr>
              <a:t> Advantage with SOSP and ESI, and </a:t>
            </a:r>
            <a:r>
              <a:rPr lang="en-US" b="1" dirty="0" err="1">
                <a:latin typeface="Arial"/>
                <a:ea typeface="Roboto"/>
                <a:cs typeface="Arial"/>
              </a:rPr>
              <a:t>Amwins</a:t>
            </a:r>
            <a:r>
              <a:rPr lang="en-US" b="1" dirty="0">
                <a:latin typeface="Arial"/>
                <a:ea typeface="Roboto"/>
                <a:cs typeface="Arial"/>
              </a:rPr>
              <a:t> Rx, which can be paired with any of our three PBMs. As you recall, we added these in earlier 2023.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a:ea typeface="Roboto"/>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a:ea typeface="Roboto"/>
                <a:cs typeface="Arial"/>
              </a:rPr>
              <a:t>After vetting various solutions in the marketplace, our solution has a more balanced focus on pharmacy plan savings and member health.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a:ea typeface="Roboto"/>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a:ea typeface="Roboto"/>
                <a:cs typeface="Arial"/>
              </a:rPr>
              <a:t> Protect is required, and therefore we can ensure clinical oversight, including the appropriateness and safety of medications. A quality member experience is key, and we are working now on outcomes reporting.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a:ea typeface="Roboto"/>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a:ea typeface="Roboto"/>
                <a:cs typeface="Arial"/>
              </a:rPr>
              <a:t>We do not accept any commissions on patient assistance solutions, which is unique in the marketplace.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a:ea typeface="Roboto"/>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a:ea typeface="Roboto"/>
                <a:cs typeface="Arial"/>
              </a:rPr>
              <a:t>Our partnership with </a:t>
            </a:r>
            <a:r>
              <a:rPr lang="en-US" b="1" dirty="0" err="1">
                <a:latin typeface="Arial"/>
                <a:ea typeface="Roboto"/>
                <a:cs typeface="Arial"/>
              </a:rPr>
              <a:t>Amwins</a:t>
            </a:r>
            <a:r>
              <a:rPr lang="en-US" b="1" dirty="0">
                <a:latin typeface="Arial"/>
                <a:ea typeface="Roboto"/>
                <a:cs typeface="Arial"/>
              </a:rPr>
              <a:t> Rx targets specialty medications over $9,000 per 30 day supply excluding anti-inflammatory and dermatological agents. We established this criteria to really zero in on costly medications that would not trigger specialty carve-out fees nor impact our aggressive contracted PBM pricing. Also, we're targeting these therapeutic classes with Protect. </a:t>
            </a:r>
            <a:endParaRPr lang="en-US" b="1"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962FE2-00DC-4A19-B439-04B1B10692EE}" type="slidenum">
              <a:rPr kumimoji="0" lang="en-US" sz="1200" b="1" i="0" u="none" strike="noStrike" kern="1200" cap="none" spc="0" normalizeH="0" baseline="0" noProof="0" smtClean="0">
                <a:ln>
                  <a:noFill/>
                </a:ln>
                <a:solidFill>
                  <a:prstClr val="black"/>
                </a:solidFill>
                <a:effectLst/>
                <a:uLnTx/>
                <a:uFillTx/>
                <a:latin typeface="Arial" panose="020B0604020202020204" pitchFamily="34" charset="0"/>
                <a:ea typeface="Roboto" panose="02000000000000000000" pitchFamily="2" charset="0"/>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1" i="0" u="none" strike="noStrike" kern="1200" cap="none" spc="0" normalizeH="0" baseline="0" noProof="0">
              <a:ln>
                <a:noFill/>
              </a:ln>
              <a:solidFill>
                <a:prstClr val="black"/>
              </a:solidFill>
              <a:effectLst/>
              <a:uLnTx/>
              <a:uFillTx/>
              <a:latin typeface="Arial" panose="020B0604020202020204" pitchFamily="34" charset="0"/>
              <a:ea typeface="Roboto" panose="02000000000000000000" pitchFamily="2" charset="0"/>
              <a:cs typeface="+mn-cs"/>
            </a:endParaRPr>
          </a:p>
        </p:txBody>
      </p:sp>
    </p:spTree>
    <p:extLst>
      <p:ext uri="{BB962C8B-B14F-4D97-AF65-F5344CB8AC3E}">
        <p14:creationId xmlns:p14="http://schemas.microsoft.com/office/powerpoint/2010/main" val="2473594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accent3"/>
                </a:solidFill>
                <a:latin typeface="Arial" panose="020B0604020202020204" pitchFamily="34" charset="0"/>
                <a:cs typeface="Arial" panose="020B0604020202020204" pitchFamily="34" charset="0"/>
              </a:rPr>
              <a:t>At RxBenefits, we deliver carved-out, self-funded plans that combine to provide a comprehensive </a:t>
            </a:r>
            <a:r>
              <a:rPr lang="en-US" sz="1000" b="1" dirty="0" err="1">
                <a:solidFill>
                  <a:schemeClr val="accent3"/>
                </a:solidFill>
                <a:latin typeface="Arial" panose="020B0604020202020204" pitchFamily="34" charset="0"/>
                <a:cs typeface="Arial" panose="020B0604020202020204" pitchFamily="34" charset="0"/>
              </a:rPr>
              <a:t>offerering</a:t>
            </a:r>
            <a:r>
              <a:rPr lang="en-US" sz="1000" b="1" dirty="0">
                <a:solidFill>
                  <a:schemeClr val="accent3"/>
                </a:solidFill>
                <a:latin typeface="Arial" panose="020B0604020202020204" pitchFamily="34" charset="0"/>
                <a:cs typeface="Arial" panose="020B0604020202020204" pitchFamily="34" charset="0"/>
              </a:rPr>
              <a:t> that effectively protects the plan. </a:t>
            </a:r>
            <a:r>
              <a:rPr lang="en-US" b="1" dirty="0"/>
              <a:t>Here is a snapshot of our comprehensive offering for self-funded, carved-out employers.  The plan addresses both of the big concerns that we hear from brokers, prospects, and clients – the need to manage overall spend/plan cost, while also mitigating the risk of large, catastrophic claims.  Our solutions help drive plan savings and mitigate risk, with particular focus on the high-cost specialty drugs that keep employers up at night.</a:t>
            </a:r>
          </a:p>
          <a:p>
            <a:endParaRPr lang="en-US" b="1" dirty="0"/>
          </a:p>
          <a:p>
            <a:r>
              <a:rPr lang="en-US" b="1" dirty="0"/>
              <a:t>We begin with a scaled, transparent contract negotiated by RxBenefits with the leading PBMs. Our pharmacy experts, many of whom bring PBM experience, are knowledgeable about the questions to ask to negotiate the best discounts and rebates – which we then pass on to your clients. We generally find that when we analyze an existing arrangement, that the plan sponsor would have saved 20% or more had RxBenefits been managing the plan. We also take over the entire servicing of all aspects of the program for brokers, clients, and their members and provide an elevated service experience on a par with the best of retail and entertainment.  </a:t>
            </a:r>
          </a:p>
          <a:p>
            <a:endParaRPr lang="en-US" b="1" dirty="0"/>
          </a:p>
          <a:p>
            <a:r>
              <a:rPr lang="en-US" b="1" dirty="0"/>
              <a:t>We then layer in our Protect suite of clinical solutions, designed to minimize wasteful spending and ensure your clients’ members get the medications they need at the lowest possible cost.  Our programs focus first on removing high-cost drugs from the formulary when lower-cost alternatives are available.  Then we take over the prior authorization process and provide independent, client-aligned oversight – we obtain prescriber chart notes so we can make data-driven decisions and, unlike the PBM’s algorithm-driven processes, every Prior Authorization we receive is reviewed by a member of our clinical team.  While focused on ensuring the health and safety of your clients’ members, we also typically see an additional 5-10% in plan savings when employers adopt our clinical programs – which are backed by ROI guarantees.</a:t>
            </a:r>
          </a:p>
          <a:p>
            <a:endParaRPr lang="en-US" b="1" dirty="0"/>
          </a:p>
          <a:p>
            <a:pPr algn="l"/>
            <a:r>
              <a:rPr lang="en-US" b="1" dirty="0"/>
              <a:t>We work with the PBMs to provide clients with access to co-pay assistance programs, which typically fully cover the member’s portion of the cost of the drug and help defray the employer’s cost.  We also work with several patient assistance program providers.  Under these types of programs, the employer </a:t>
            </a:r>
            <a:r>
              <a:rPr lang="en-US" b="1" dirty="0">
                <a:solidFill>
                  <a:schemeClr val="accent3"/>
                </a:solidFill>
              </a:rPr>
              <a:t>carves out/excludes all/some specialty drugs from plan coverage and engages a vendor to help qualifying members obtain funding for their specialty medications from drug manufacturers and/or charitable foundations. The vendor then charges the employer a fee for their services, typically 25% of the savings achieved.   Under the right circumstances, these programs can generate strong plan savings, but their success is tied closely to both drug and patient mix.  Current earned rebates on the drugs that would be managed through PAP can also be an important element in evaluating the impact of a patient assistance program, as loss of rebates needs to be factored into the decision.   </a:t>
            </a:r>
            <a:r>
              <a:rPr lang="en-US" sz="1000" b="1" dirty="0">
                <a:solidFill>
                  <a:schemeClr val="bg1"/>
                </a:solidFill>
                <a:latin typeface="Arial" panose="020B0604020202020204" pitchFamily="34" charset="0"/>
                <a:cs typeface="Arial" panose="020B0604020202020204" pitchFamily="34" charset="0"/>
              </a:rPr>
              <a:t>An important first step when any of your clients are considering adopting a patient assistance program is to conduct a financial analysis to determine the level of savings that can be achieved.  We can perform these analyses for you and your clients.</a:t>
            </a:r>
          </a:p>
          <a:p>
            <a:pPr algn="l"/>
            <a:endParaRPr lang="en-US" sz="1000" b="1" dirty="0">
              <a:solidFill>
                <a:schemeClr val="bg1"/>
              </a:solidFill>
              <a:latin typeface="Arial" panose="020B0604020202020204" pitchFamily="34" charset="0"/>
              <a:cs typeface="Arial" panose="020B0604020202020204" pitchFamily="34" charset="0"/>
            </a:endParaRPr>
          </a:p>
          <a:p>
            <a:pPr algn="l"/>
            <a:r>
              <a:rPr lang="en-US" sz="1000" b="1" dirty="0">
                <a:solidFill>
                  <a:schemeClr val="bg1"/>
                </a:solidFill>
                <a:latin typeface="Arial" panose="020B0604020202020204" pitchFamily="34" charset="0"/>
                <a:cs typeface="Arial" panose="020B0604020202020204" pitchFamily="34" charset="0"/>
              </a:rPr>
              <a:t>Any well-conceived carved-out, self-funded plan needs to include quality stop-loss coverage to serve as a backstop for catastrophic claims.  Traditional stop-loss coverage extends to both medical and pharmacy claims.  We are working with a number of stop-loss carriers including Berkeley Accident and Health, Crum &amp; Forster, Optum, Symetra, and Voya Financial, will </a:t>
            </a:r>
            <a:r>
              <a:rPr lang="en-US" b="1" i="0" dirty="0">
                <a:solidFill>
                  <a:srgbClr val="242424"/>
                </a:solidFill>
                <a:effectLst/>
                <a:latin typeface="-apple-system"/>
              </a:rPr>
              <a:t>aggressively consider lowering traditional stop-loss premiums when your clients choose to purchase RxPharmacy Assurance supplemental .stop-loss coverage. </a:t>
            </a:r>
          </a:p>
          <a:p>
            <a:pPr algn="l"/>
            <a:endParaRPr lang="en-US" b="1" i="0" dirty="0">
              <a:solidFill>
                <a:srgbClr val="242424"/>
              </a:solidFill>
              <a:effectLst/>
              <a:latin typeface="-apple-system"/>
            </a:endParaRPr>
          </a:p>
          <a:p>
            <a:pPr algn="l"/>
            <a:r>
              <a:rPr lang="en-US" b="1" i="0" dirty="0">
                <a:solidFill>
                  <a:srgbClr val="242424"/>
                </a:solidFill>
                <a:effectLst/>
                <a:latin typeface="-apple-system"/>
              </a:rPr>
              <a:t>Speaking of RxPharmacy Assurance, traditional stop-loss does not go far enough, so we also offer </a:t>
            </a:r>
            <a:r>
              <a:rPr lang="en-US" sz="900" b="1" dirty="0"/>
              <a:t>supplemental stop loss insurance through our sister company that provides additional protection where traditional stop loss coverage ends. Unlike traditional stop-loss coverage, RxPharmacy assurance provides </a:t>
            </a:r>
            <a:r>
              <a:rPr lang="en-US" sz="900" b="1" i="0" u="none" strike="noStrike" dirty="0">
                <a:solidFill>
                  <a:srgbClr val="234E80"/>
                </a:solidFill>
                <a:effectLst/>
                <a:latin typeface="arial" panose="020B0604020202020204" pitchFamily="34" charset="0"/>
              </a:rPr>
              <a:t>multi-year protection for covered specialty drugs.  It covers claims from $250K up to $1.25M, per year/condition/claimant and provides $3M lifetime coverage, per condition and claimant.</a:t>
            </a:r>
            <a:r>
              <a:rPr lang="en-US" sz="800" b="1" i="0" u="none" strike="noStrike" kern="1200" dirty="0">
                <a:solidFill>
                  <a:srgbClr val="234E80"/>
                </a:solidFill>
                <a:effectLst/>
                <a:latin typeface="Arial" panose="020B0604020202020204" pitchFamily="34" charset="0"/>
                <a:ea typeface="Roboto" panose="02000000000000000000" pitchFamily="2" charset="0"/>
                <a:cs typeface="Arial" panose="020B0604020202020204" pitchFamily="34" charset="0"/>
              </a:rPr>
              <a:t>  </a:t>
            </a:r>
            <a:r>
              <a:rPr lang="en-US" b="1" i="0" kern="1200" dirty="0">
                <a:effectLst/>
                <a:latin typeface="Arial" panose="020B0604020202020204" pitchFamily="34" charset="0"/>
                <a:ea typeface="Roboto" panose="02000000000000000000" pitchFamily="2" charset="0"/>
                <a:cs typeface="+mn-cs"/>
              </a:rPr>
              <a:t>RxPharmacy Assurance protects employers from unexpected (and potentially catastrophic) specialty claims for a specific set of conditions and respective drug therapies.  The </a:t>
            </a:r>
            <a:r>
              <a:rPr lang="en-US" b="1" dirty="0"/>
              <a:t>program covers all new-starts with qualified conditions and approved medications. </a:t>
            </a:r>
            <a:r>
              <a:rPr lang="en-US" b="1" i="0" kern="1200" dirty="0">
                <a:effectLst/>
                <a:latin typeface="Arial" panose="020B0604020202020204" pitchFamily="34" charset="0"/>
                <a:ea typeface="Roboto" panose="02000000000000000000" pitchFamily="2" charset="0"/>
                <a:cs typeface="+mn-cs"/>
              </a:rPr>
              <a:t>There are no specific employer size requirements.  However, the employer must meet the pre-requisites to join the RxPharmacy Assurance captive: they must be an RxBenefits client and be enrolled in the RxBenefits Protect program. </a:t>
            </a:r>
          </a:p>
          <a:p>
            <a:pPr algn="l"/>
            <a:endParaRPr lang="en-US" b="1" i="0" kern="1200" dirty="0">
              <a:effectLst/>
              <a:latin typeface="Arial" panose="020B0604020202020204" pitchFamily="34" charset="0"/>
              <a:ea typeface="Roboto" panose="02000000000000000000" pitchFamily="2" charset="0"/>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962FE2-00DC-4A19-B439-04B1B10692EE}" type="slidenum">
              <a:rPr kumimoji="0" lang="en-US" sz="1200" b="1" i="0" u="none" strike="noStrike" kern="1200" cap="none" spc="0" normalizeH="0" baseline="0" noProof="0" smtClean="0">
                <a:ln>
                  <a:noFill/>
                </a:ln>
                <a:solidFill>
                  <a:prstClr val="black"/>
                </a:solidFill>
                <a:effectLst/>
                <a:uLnTx/>
                <a:uFillTx/>
                <a:latin typeface="Arial" panose="020B0604020202020204" pitchFamily="34" charset="0"/>
                <a:ea typeface="Roboto" panose="02000000000000000000" pitchFamily="2" charset="0"/>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1" i="0" u="none" strike="noStrike" kern="1200" cap="none" spc="0" normalizeH="0" baseline="0" noProof="0">
              <a:ln>
                <a:noFill/>
              </a:ln>
              <a:solidFill>
                <a:prstClr val="black"/>
              </a:solidFill>
              <a:effectLst/>
              <a:uLnTx/>
              <a:uFillTx/>
              <a:latin typeface="Arial" panose="020B0604020202020204" pitchFamily="34" charset="0"/>
              <a:ea typeface="Roboto" panose="02000000000000000000" pitchFamily="2" charset="0"/>
              <a:cs typeface="+mn-cs"/>
            </a:endParaRPr>
          </a:p>
        </p:txBody>
      </p:sp>
    </p:spTree>
    <p:extLst>
      <p:ext uri="{BB962C8B-B14F-4D97-AF65-F5344CB8AC3E}">
        <p14:creationId xmlns:p14="http://schemas.microsoft.com/office/powerpoint/2010/main" val="213258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Master" Target="../slideMasters/slideMaster3.xml"/><Relationship Id="rId6" Type="http://schemas.openxmlformats.org/officeDocument/2006/relationships/image" Target="../media/image6.jpeg"/><Relationship Id="rId5" Type="http://schemas.openxmlformats.org/officeDocument/2006/relationships/image" Target="../media/image4.jpeg"/><Relationship Id="rId4" Type="http://schemas.openxmlformats.org/officeDocument/2006/relationships/image" Target="../media/image5.jpe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309217"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dirty="0"/>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Click to edit Master text styles</a:t>
            </a:r>
          </a:p>
        </p:txBody>
      </p:sp>
    </p:spTree>
    <p:extLst>
      <p:ext uri="{BB962C8B-B14F-4D97-AF65-F5344CB8AC3E}">
        <p14:creationId xmlns:p14="http://schemas.microsoft.com/office/powerpoint/2010/main" val="619351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oals &amp; Objectives">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3354971C-9691-A940-AD3F-1FE174A0665C}"/>
              </a:ext>
            </a:extLst>
          </p:cNvPr>
          <p:cNvSpPr>
            <a:spLocks noGrp="1"/>
          </p:cNvSpPr>
          <p:nvPr>
            <p:ph type="body" sz="quarter" idx="10"/>
          </p:nvPr>
        </p:nvSpPr>
        <p:spPr>
          <a:xfrm>
            <a:off x="1445252" y="2300463"/>
            <a:ext cx="9232797" cy="3396953"/>
          </a:xfrm>
          <a:prstGeom prst="rect">
            <a:avLst/>
          </a:prstGeom>
        </p:spPr>
        <p:txBody>
          <a:bodyPr/>
          <a:lstStyle>
            <a:lvl1pPr marL="514350" indent="-514350">
              <a:buFont typeface="+mj-lt"/>
              <a:buAutoNum type="arabicPeriod"/>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Click to edit Master text styles</a:t>
            </a:r>
          </a:p>
          <a:p>
            <a:pPr lvl="0"/>
            <a:endParaRPr lang="en-US" dirty="0"/>
          </a:p>
        </p:txBody>
      </p:sp>
      <p:sp>
        <p:nvSpPr>
          <p:cNvPr id="15" name="Rounded Rectangle 14">
            <a:extLst>
              <a:ext uri="{FF2B5EF4-FFF2-40B4-BE49-F238E27FC236}">
                <a16:creationId xmlns:a16="http://schemas.microsoft.com/office/drawing/2014/main" id="{201EE40F-1637-E644-A53F-A6A5B5DBDC67}"/>
              </a:ext>
            </a:extLst>
          </p:cNvPr>
          <p:cNvSpPr/>
          <p:nvPr userDrawn="1"/>
        </p:nvSpPr>
        <p:spPr>
          <a:xfrm>
            <a:off x="758284" y="2968517"/>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ounded Rectangle 15">
            <a:extLst>
              <a:ext uri="{FF2B5EF4-FFF2-40B4-BE49-F238E27FC236}">
                <a16:creationId xmlns:a16="http://schemas.microsoft.com/office/drawing/2014/main" id="{7C1DE999-E9B8-5248-A9C7-7FF2B7B2DF93}"/>
              </a:ext>
            </a:extLst>
          </p:cNvPr>
          <p:cNvSpPr/>
          <p:nvPr userDrawn="1"/>
        </p:nvSpPr>
        <p:spPr>
          <a:xfrm>
            <a:off x="758284" y="126029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extBox 1">
            <a:extLst>
              <a:ext uri="{FF2B5EF4-FFF2-40B4-BE49-F238E27FC236}">
                <a16:creationId xmlns:a16="http://schemas.microsoft.com/office/drawing/2014/main" id="{243E2959-5A39-F445-B54C-DAD108186BF8}"/>
              </a:ext>
            </a:extLst>
          </p:cNvPr>
          <p:cNvSpPr txBox="1"/>
          <p:nvPr userDrawn="1"/>
        </p:nvSpPr>
        <p:spPr>
          <a:xfrm>
            <a:off x="1445253" y="1260298"/>
            <a:ext cx="6861385" cy="784830"/>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4500" b="1" i="0" u="none" strike="noStrike" kern="1200" cap="none" spc="0" normalizeH="0" baseline="0" noProof="0" dirty="0">
                <a:ln>
                  <a:noFill/>
                </a:ln>
                <a:solidFill>
                  <a:srgbClr val="004094"/>
                </a:solidFill>
                <a:effectLst/>
                <a:uLnTx/>
                <a:uFillTx/>
                <a:latin typeface="Arial" panose="020B0604020202020204" pitchFamily="34" charset="0"/>
                <a:ea typeface="Roboto" panose="02000000000000000000" pitchFamily="2" charset="0"/>
                <a:cs typeface="+mj-cs"/>
              </a:rPr>
              <a:t>Goals &amp; Objectives</a:t>
            </a:r>
            <a:endParaRPr lang="en-US" sz="4500" dirty="0"/>
          </a:p>
        </p:txBody>
      </p:sp>
    </p:spTree>
    <p:extLst>
      <p:ext uri="{BB962C8B-B14F-4D97-AF65-F5344CB8AC3E}">
        <p14:creationId xmlns:p14="http://schemas.microsoft.com/office/powerpoint/2010/main" val="227437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3354971C-9691-A940-AD3F-1FE174A0665C}"/>
              </a:ext>
            </a:extLst>
          </p:cNvPr>
          <p:cNvSpPr>
            <a:spLocks noGrp="1"/>
          </p:cNvSpPr>
          <p:nvPr>
            <p:ph type="body" sz="quarter" idx="10" hasCustomPrompt="1"/>
          </p:nvPr>
        </p:nvSpPr>
        <p:spPr>
          <a:xfrm>
            <a:off x="1445253" y="3114380"/>
            <a:ext cx="5066080" cy="314621"/>
          </a:xfrm>
          <a:prstGeom prst="rect">
            <a:avLst/>
          </a:prstGeom>
        </p:spPr>
        <p:txBody>
          <a:bodyPr/>
          <a:lstStyle>
            <a:lvl1pPr marL="0" indent="0">
              <a:buFont typeface="+mj-lt"/>
              <a:buNone/>
              <a:defRPr sz="20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Contact name </a:t>
            </a:r>
          </a:p>
        </p:txBody>
      </p:sp>
      <p:sp>
        <p:nvSpPr>
          <p:cNvPr id="15" name="Rounded Rectangle 14">
            <a:extLst>
              <a:ext uri="{FF2B5EF4-FFF2-40B4-BE49-F238E27FC236}">
                <a16:creationId xmlns:a16="http://schemas.microsoft.com/office/drawing/2014/main" id="{201EE40F-1637-E644-A53F-A6A5B5DBDC67}"/>
              </a:ext>
            </a:extLst>
          </p:cNvPr>
          <p:cNvSpPr/>
          <p:nvPr userDrawn="1"/>
        </p:nvSpPr>
        <p:spPr>
          <a:xfrm>
            <a:off x="758284" y="205768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extBox 1">
            <a:extLst>
              <a:ext uri="{FF2B5EF4-FFF2-40B4-BE49-F238E27FC236}">
                <a16:creationId xmlns:a16="http://schemas.microsoft.com/office/drawing/2014/main" id="{243E2959-5A39-F445-B54C-DAD108186BF8}"/>
              </a:ext>
            </a:extLst>
          </p:cNvPr>
          <p:cNvSpPr txBox="1"/>
          <p:nvPr userDrawn="1"/>
        </p:nvSpPr>
        <p:spPr>
          <a:xfrm>
            <a:off x="1445253" y="2057688"/>
            <a:ext cx="6861385" cy="784830"/>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4500" b="1" i="0" u="none" strike="noStrike" kern="1200" cap="none" spc="0" normalizeH="0" baseline="0" noProof="0" dirty="0">
                <a:ln>
                  <a:noFill/>
                </a:ln>
                <a:solidFill>
                  <a:srgbClr val="004094"/>
                </a:solidFill>
                <a:effectLst/>
                <a:uLnTx/>
                <a:uFillTx/>
                <a:latin typeface="Arial" panose="020B0604020202020204" pitchFamily="34" charset="0"/>
                <a:ea typeface="Roboto" panose="02000000000000000000" pitchFamily="2" charset="0"/>
                <a:cs typeface="+mj-cs"/>
              </a:rPr>
              <a:t>Questions?</a:t>
            </a:r>
            <a:endParaRPr lang="en-US" sz="4500" dirty="0"/>
          </a:p>
        </p:txBody>
      </p:sp>
      <p:sp>
        <p:nvSpPr>
          <p:cNvPr id="8" name="Text Placeholder 13">
            <a:extLst>
              <a:ext uri="{FF2B5EF4-FFF2-40B4-BE49-F238E27FC236}">
                <a16:creationId xmlns:a16="http://schemas.microsoft.com/office/drawing/2014/main" id="{EDE0D5F3-356F-1B4B-81A8-8E1D8543A00B}"/>
              </a:ext>
            </a:extLst>
          </p:cNvPr>
          <p:cNvSpPr>
            <a:spLocks noGrp="1"/>
          </p:cNvSpPr>
          <p:nvPr>
            <p:ph type="body" sz="quarter" idx="11" hasCustomPrompt="1"/>
          </p:nvPr>
        </p:nvSpPr>
        <p:spPr>
          <a:xfrm>
            <a:off x="1458651" y="3428390"/>
            <a:ext cx="5066080" cy="432690"/>
          </a:xfrm>
          <a:prstGeom prst="rect">
            <a:avLst/>
          </a:prstGeom>
        </p:spPr>
        <p:txBody>
          <a:bodyPr/>
          <a:lstStyle>
            <a:lvl1pPr marL="0" indent="0">
              <a:buFont typeface="+mj-lt"/>
              <a:buNone/>
              <a:defRPr sz="16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Contact Title </a:t>
            </a:r>
          </a:p>
        </p:txBody>
      </p:sp>
      <p:sp>
        <p:nvSpPr>
          <p:cNvPr id="9" name="Text Placeholder 13">
            <a:extLst>
              <a:ext uri="{FF2B5EF4-FFF2-40B4-BE49-F238E27FC236}">
                <a16:creationId xmlns:a16="http://schemas.microsoft.com/office/drawing/2014/main" id="{E097AA2D-AD1D-9E47-820A-7C56CFCA2834}"/>
              </a:ext>
            </a:extLst>
          </p:cNvPr>
          <p:cNvSpPr>
            <a:spLocks noGrp="1"/>
          </p:cNvSpPr>
          <p:nvPr>
            <p:ph type="body" sz="quarter" idx="12" hasCustomPrompt="1"/>
          </p:nvPr>
        </p:nvSpPr>
        <p:spPr>
          <a:xfrm>
            <a:off x="1445253" y="4018731"/>
            <a:ext cx="5066080" cy="314621"/>
          </a:xfrm>
          <a:prstGeom prst="rect">
            <a:avLst/>
          </a:prstGeom>
        </p:spPr>
        <p:txBody>
          <a:bodyPr/>
          <a:lstStyle>
            <a:lvl1pPr marL="0" indent="0">
              <a:buFont typeface="+mj-lt"/>
              <a:buNone/>
              <a:defRPr sz="20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555.555.5555</a:t>
            </a:r>
          </a:p>
          <a:p>
            <a:pPr lvl="0"/>
            <a:r>
              <a:rPr lang="en-US" dirty="0" err="1"/>
              <a:t>whoever@RxBenefits.com</a:t>
            </a:r>
            <a:endParaRPr lang="en-US" dirty="0"/>
          </a:p>
        </p:txBody>
      </p:sp>
    </p:spTree>
    <p:extLst>
      <p:ext uri="{BB962C8B-B14F-4D97-AF65-F5344CB8AC3E}">
        <p14:creationId xmlns:p14="http://schemas.microsoft.com/office/powerpoint/2010/main" val="131660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Option 1 - Thank You">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3354971C-9691-A940-AD3F-1FE174A0665C}"/>
              </a:ext>
            </a:extLst>
          </p:cNvPr>
          <p:cNvSpPr>
            <a:spLocks noGrp="1"/>
          </p:cNvSpPr>
          <p:nvPr>
            <p:ph type="body" sz="quarter" idx="10" hasCustomPrompt="1"/>
          </p:nvPr>
        </p:nvSpPr>
        <p:spPr>
          <a:xfrm>
            <a:off x="1445253" y="3114380"/>
            <a:ext cx="5066080" cy="314621"/>
          </a:xfrm>
          <a:prstGeom prst="rect">
            <a:avLst/>
          </a:prstGeom>
        </p:spPr>
        <p:txBody>
          <a:bodyPr/>
          <a:lstStyle>
            <a:lvl1pPr marL="0" indent="0">
              <a:buFont typeface="+mj-lt"/>
              <a:buNone/>
              <a:defRPr sz="20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Contact name </a:t>
            </a:r>
          </a:p>
        </p:txBody>
      </p:sp>
      <p:sp>
        <p:nvSpPr>
          <p:cNvPr id="15" name="Rounded Rectangle 14">
            <a:extLst>
              <a:ext uri="{FF2B5EF4-FFF2-40B4-BE49-F238E27FC236}">
                <a16:creationId xmlns:a16="http://schemas.microsoft.com/office/drawing/2014/main" id="{201EE40F-1637-E644-A53F-A6A5B5DBDC67}"/>
              </a:ext>
            </a:extLst>
          </p:cNvPr>
          <p:cNvSpPr/>
          <p:nvPr userDrawn="1"/>
        </p:nvSpPr>
        <p:spPr>
          <a:xfrm>
            <a:off x="758284" y="205768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extBox 1">
            <a:extLst>
              <a:ext uri="{FF2B5EF4-FFF2-40B4-BE49-F238E27FC236}">
                <a16:creationId xmlns:a16="http://schemas.microsoft.com/office/drawing/2014/main" id="{243E2959-5A39-F445-B54C-DAD108186BF8}"/>
              </a:ext>
            </a:extLst>
          </p:cNvPr>
          <p:cNvSpPr txBox="1"/>
          <p:nvPr userDrawn="1"/>
        </p:nvSpPr>
        <p:spPr>
          <a:xfrm>
            <a:off x="1445253" y="2057688"/>
            <a:ext cx="6861385" cy="784830"/>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4500" b="1" i="0" u="none" strike="noStrike" kern="1200" cap="none" spc="0" normalizeH="0" baseline="0" noProof="0" dirty="0">
                <a:ln>
                  <a:noFill/>
                </a:ln>
                <a:solidFill>
                  <a:srgbClr val="004094"/>
                </a:solidFill>
                <a:effectLst/>
                <a:uLnTx/>
                <a:uFillTx/>
                <a:latin typeface="Arial" panose="020B0604020202020204" pitchFamily="34" charset="0"/>
                <a:ea typeface="Roboto" panose="02000000000000000000" pitchFamily="2" charset="0"/>
                <a:cs typeface="+mj-cs"/>
              </a:rPr>
              <a:t>Thank You</a:t>
            </a:r>
            <a:endParaRPr lang="en-US" sz="4500" dirty="0"/>
          </a:p>
        </p:txBody>
      </p:sp>
      <p:sp>
        <p:nvSpPr>
          <p:cNvPr id="8" name="Text Placeholder 13">
            <a:extLst>
              <a:ext uri="{FF2B5EF4-FFF2-40B4-BE49-F238E27FC236}">
                <a16:creationId xmlns:a16="http://schemas.microsoft.com/office/drawing/2014/main" id="{EDE0D5F3-356F-1B4B-81A8-8E1D8543A00B}"/>
              </a:ext>
            </a:extLst>
          </p:cNvPr>
          <p:cNvSpPr>
            <a:spLocks noGrp="1"/>
          </p:cNvSpPr>
          <p:nvPr>
            <p:ph type="body" sz="quarter" idx="11" hasCustomPrompt="1"/>
          </p:nvPr>
        </p:nvSpPr>
        <p:spPr>
          <a:xfrm>
            <a:off x="1458651" y="3428390"/>
            <a:ext cx="5066080" cy="432690"/>
          </a:xfrm>
          <a:prstGeom prst="rect">
            <a:avLst/>
          </a:prstGeom>
        </p:spPr>
        <p:txBody>
          <a:bodyPr/>
          <a:lstStyle>
            <a:lvl1pPr marL="0" indent="0">
              <a:buFont typeface="+mj-lt"/>
              <a:buNone/>
              <a:defRPr sz="16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Contact Title </a:t>
            </a:r>
          </a:p>
        </p:txBody>
      </p:sp>
      <p:sp>
        <p:nvSpPr>
          <p:cNvPr id="9" name="Text Placeholder 13">
            <a:extLst>
              <a:ext uri="{FF2B5EF4-FFF2-40B4-BE49-F238E27FC236}">
                <a16:creationId xmlns:a16="http://schemas.microsoft.com/office/drawing/2014/main" id="{E097AA2D-AD1D-9E47-820A-7C56CFCA2834}"/>
              </a:ext>
            </a:extLst>
          </p:cNvPr>
          <p:cNvSpPr>
            <a:spLocks noGrp="1"/>
          </p:cNvSpPr>
          <p:nvPr>
            <p:ph type="body" sz="quarter" idx="12" hasCustomPrompt="1"/>
          </p:nvPr>
        </p:nvSpPr>
        <p:spPr>
          <a:xfrm>
            <a:off x="1445253" y="4018731"/>
            <a:ext cx="5066080" cy="314621"/>
          </a:xfrm>
          <a:prstGeom prst="rect">
            <a:avLst/>
          </a:prstGeom>
        </p:spPr>
        <p:txBody>
          <a:bodyPr/>
          <a:lstStyle>
            <a:lvl1pPr marL="0" indent="0">
              <a:buFont typeface="+mj-lt"/>
              <a:buNone/>
              <a:defRPr sz="20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555.555.5555</a:t>
            </a:r>
          </a:p>
          <a:p>
            <a:pPr lvl="0"/>
            <a:r>
              <a:rPr lang="en-US" dirty="0" err="1"/>
              <a:t>whoever@RxBenefits.com</a:t>
            </a:r>
            <a:endParaRPr lang="en-US" dirty="0"/>
          </a:p>
        </p:txBody>
      </p:sp>
    </p:spTree>
    <p:extLst>
      <p:ext uri="{BB962C8B-B14F-4D97-AF65-F5344CB8AC3E}">
        <p14:creationId xmlns:p14="http://schemas.microsoft.com/office/powerpoint/2010/main" val="2962654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Option 2 - Next Steps">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3354971C-9691-A940-AD3F-1FE174A0665C}"/>
              </a:ext>
            </a:extLst>
          </p:cNvPr>
          <p:cNvSpPr>
            <a:spLocks noGrp="1"/>
          </p:cNvSpPr>
          <p:nvPr>
            <p:ph type="body" sz="quarter" idx="10" hasCustomPrompt="1"/>
          </p:nvPr>
        </p:nvSpPr>
        <p:spPr>
          <a:xfrm>
            <a:off x="1445253" y="3114380"/>
            <a:ext cx="5066080" cy="314621"/>
          </a:xfrm>
          <a:prstGeom prst="rect">
            <a:avLst/>
          </a:prstGeom>
        </p:spPr>
        <p:txBody>
          <a:bodyPr/>
          <a:lstStyle>
            <a:lvl1pPr marL="0" indent="0">
              <a:buFont typeface="+mj-lt"/>
              <a:buNone/>
              <a:defRPr sz="20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Contact name </a:t>
            </a:r>
          </a:p>
        </p:txBody>
      </p:sp>
      <p:sp>
        <p:nvSpPr>
          <p:cNvPr id="15" name="Rounded Rectangle 14">
            <a:extLst>
              <a:ext uri="{FF2B5EF4-FFF2-40B4-BE49-F238E27FC236}">
                <a16:creationId xmlns:a16="http://schemas.microsoft.com/office/drawing/2014/main" id="{201EE40F-1637-E644-A53F-A6A5B5DBDC67}"/>
              </a:ext>
            </a:extLst>
          </p:cNvPr>
          <p:cNvSpPr/>
          <p:nvPr userDrawn="1"/>
        </p:nvSpPr>
        <p:spPr>
          <a:xfrm>
            <a:off x="758284" y="205768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extBox 1">
            <a:extLst>
              <a:ext uri="{FF2B5EF4-FFF2-40B4-BE49-F238E27FC236}">
                <a16:creationId xmlns:a16="http://schemas.microsoft.com/office/drawing/2014/main" id="{243E2959-5A39-F445-B54C-DAD108186BF8}"/>
              </a:ext>
            </a:extLst>
          </p:cNvPr>
          <p:cNvSpPr txBox="1"/>
          <p:nvPr userDrawn="1"/>
        </p:nvSpPr>
        <p:spPr>
          <a:xfrm>
            <a:off x="1445253" y="2057688"/>
            <a:ext cx="6861385" cy="784830"/>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4500" b="1" i="0" u="none" strike="noStrike" kern="1200" cap="none" spc="0" normalizeH="0" baseline="0" noProof="0" dirty="0">
                <a:ln>
                  <a:noFill/>
                </a:ln>
                <a:solidFill>
                  <a:srgbClr val="004094"/>
                </a:solidFill>
                <a:effectLst/>
                <a:uLnTx/>
                <a:uFillTx/>
                <a:latin typeface="Arial" panose="020B0604020202020204" pitchFamily="34" charset="0"/>
                <a:ea typeface="Roboto" panose="02000000000000000000" pitchFamily="2" charset="0"/>
                <a:cs typeface="+mj-cs"/>
              </a:rPr>
              <a:t>Next Steps</a:t>
            </a:r>
            <a:endParaRPr lang="en-US" sz="4500" dirty="0"/>
          </a:p>
        </p:txBody>
      </p:sp>
      <p:sp>
        <p:nvSpPr>
          <p:cNvPr id="8" name="Text Placeholder 13">
            <a:extLst>
              <a:ext uri="{FF2B5EF4-FFF2-40B4-BE49-F238E27FC236}">
                <a16:creationId xmlns:a16="http://schemas.microsoft.com/office/drawing/2014/main" id="{EDE0D5F3-356F-1B4B-81A8-8E1D8543A00B}"/>
              </a:ext>
            </a:extLst>
          </p:cNvPr>
          <p:cNvSpPr>
            <a:spLocks noGrp="1"/>
          </p:cNvSpPr>
          <p:nvPr>
            <p:ph type="body" sz="quarter" idx="11" hasCustomPrompt="1"/>
          </p:nvPr>
        </p:nvSpPr>
        <p:spPr>
          <a:xfrm>
            <a:off x="1458651" y="3428390"/>
            <a:ext cx="5066080" cy="432690"/>
          </a:xfrm>
          <a:prstGeom prst="rect">
            <a:avLst/>
          </a:prstGeom>
        </p:spPr>
        <p:txBody>
          <a:bodyPr/>
          <a:lstStyle>
            <a:lvl1pPr marL="0" indent="0">
              <a:buFont typeface="+mj-lt"/>
              <a:buNone/>
              <a:defRPr sz="16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Contact Title </a:t>
            </a:r>
          </a:p>
        </p:txBody>
      </p:sp>
      <p:sp>
        <p:nvSpPr>
          <p:cNvPr id="9" name="Text Placeholder 13">
            <a:extLst>
              <a:ext uri="{FF2B5EF4-FFF2-40B4-BE49-F238E27FC236}">
                <a16:creationId xmlns:a16="http://schemas.microsoft.com/office/drawing/2014/main" id="{E097AA2D-AD1D-9E47-820A-7C56CFCA2834}"/>
              </a:ext>
            </a:extLst>
          </p:cNvPr>
          <p:cNvSpPr>
            <a:spLocks noGrp="1"/>
          </p:cNvSpPr>
          <p:nvPr>
            <p:ph type="body" sz="quarter" idx="12" hasCustomPrompt="1"/>
          </p:nvPr>
        </p:nvSpPr>
        <p:spPr>
          <a:xfrm>
            <a:off x="1445253" y="4018731"/>
            <a:ext cx="5066080" cy="314621"/>
          </a:xfrm>
          <a:prstGeom prst="rect">
            <a:avLst/>
          </a:prstGeom>
        </p:spPr>
        <p:txBody>
          <a:bodyPr/>
          <a:lstStyle>
            <a:lvl1pPr marL="0" indent="0">
              <a:buFont typeface="+mj-lt"/>
              <a:buNone/>
              <a:defRPr sz="2000" b="1" i="0">
                <a:solidFill>
                  <a:schemeClr val="accent1"/>
                </a:solidFill>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555.555.5555</a:t>
            </a:r>
          </a:p>
          <a:p>
            <a:pPr lvl="0"/>
            <a:r>
              <a:rPr lang="en-US" dirty="0" err="1"/>
              <a:t>whoever@RxBenefits.com</a:t>
            </a:r>
            <a:endParaRPr lang="en-US" dirty="0"/>
          </a:p>
        </p:txBody>
      </p:sp>
    </p:spTree>
    <p:extLst>
      <p:ext uri="{BB962C8B-B14F-4D97-AF65-F5344CB8AC3E}">
        <p14:creationId xmlns:p14="http://schemas.microsoft.com/office/powerpoint/2010/main" val="3677614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Option 3 - Category - White">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hasCustomPrompt="1"/>
          </p:nvPr>
        </p:nvSpPr>
        <p:spPr>
          <a:xfrm>
            <a:off x="1378262" y="2044068"/>
            <a:ext cx="5989948" cy="2839591"/>
          </a:xfrm>
          <a:prstGeom prst="rect">
            <a:avLst/>
          </a:prstGeom>
        </p:spPr>
        <p:txBody>
          <a:bodyPr anchor="ctr"/>
          <a:lstStyle>
            <a:lvl1pPr algn="l">
              <a:defRPr sz="4500" b="1" i="0">
                <a:solidFill>
                  <a:srgbClr val="004094"/>
                </a:solidFill>
                <a:latin typeface="Arial" panose="020B0604020202020204" pitchFamily="34" charset="0"/>
              </a:defRPr>
            </a:lvl1pPr>
          </a:lstStyle>
          <a:p>
            <a:r>
              <a:rPr lang="en-US" dirty="0"/>
              <a:t>Click to edit</a:t>
            </a:r>
            <a:br>
              <a:rPr lang="en-US" dirty="0"/>
            </a:br>
            <a:r>
              <a:rPr lang="en-US" dirty="0"/>
              <a:t>Master title style</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4406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29692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tegory - White - details">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2" y="1802907"/>
            <a:ext cx="7115945" cy="2181723"/>
          </a:xfrm>
          <a:prstGeom prst="rect">
            <a:avLst/>
          </a:prstGeom>
        </p:spPr>
        <p:txBody>
          <a:bodyPr anchor="b"/>
          <a:lstStyle>
            <a:lvl1pPr algn="l">
              <a:defRPr sz="4500" b="1" i="0">
                <a:solidFill>
                  <a:srgbClr val="004094"/>
                </a:solidFill>
                <a:latin typeface="Arial" panose="020B0604020202020204" pitchFamily="34" charset="0"/>
              </a:defRPr>
            </a:lvl1pPr>
          </a:lstStyle>
          <a:p>
            <a:r>
              <a:rPr lang="en-US" dirty="0"/>
              <a:t>Click to edit Master title style</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4406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Text Placeholder 2">
            <a:extLst>
              <a:ext uri="{FF2B5EF4-FFF2-40B4-BE49-F238E27FC236}">
                <a16:creationId xmlns:a16="http://schemas.microsoft.com/office/drawing/2014/main" id="{50B62E9E-3BEB-7245-9E76-5FC577443F69}"/>
              </a:ext>
            </a:extLst>
          </p:cNvPr>
          <p:cNvSpPr>
            <a:spLocks noGrp="1"/>
          </p:cNvSpPr>
          <p:nvPr>
            <p:ph type="body" idx="1"/>
          </p:nvPr>
        </p:nvSpPr>
        <p:spPr>
          <a:xfrm>
            <a:off x="1378262" y="4225791"/>
            <a:ext cx="6182268" cy="1307069"/>
          </a:xfrm>
          <a:prstGeom prst="rect">
            <a:avLst/>
          </a:prstGeom>
        </p:spPr>
        <p:txBody>
          <a:bodyPr/>
          <a:lstStyle>
            <a:lvl1pPr marL="0" indent="0" algn="l">
              <a:buNone/>
              <a:defRPr sz="1800" b="1" i="0">
                <a:solidFill>
                  <a:schemeClr val="accent1"/>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825164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Category - Blue - Detai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1"/>
            <a:ext cx="12192000" cy="6869151"/>
          </a:xfrm>
          <a:prstGeom prst="rect">
            <a:avLst/>
          </a:prstGeom>
          <a:solidFill>
            <a:srgbClr val="00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1" y="2024190"/>
            <a:ext cx="7676531" cy="1948932"/>
          </a:xfrm>
          <a:prstGeom prst="rect">
            <a:avLst/>
          </a:prstGeom>
        </p:spPr>
        <p:txBody>
          <a:bodyPr anchor="b"/>
          <a:lstStyle>
            <a:lvl1pPr algn="l">
              <a:defRPr sz="4500" b="1" i="0">
                <a:solidFill>
                  <a:schemeClr val="bg1"/>
                </a:solidFill>
                <a:latin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p:nvPr>
        </p:nvSpPr>
        <p:spPr>
          <a:xfrm>
            <a:off x="1378262" y="4225791"/>
            <a:ext cx="6182268" cy="1307069"/>
          </a:xfrm>
          <a:prstGeom prst="rect">
            <a:avLst/>
          </a:prstGeom>
        </p:spPr>
        <p:txBody>
          <a:bodyPr/>
          <a:lstStyle>
            <a:lvl1pPr marL="0" indent="0" algn="l">
              <a:buNone/>
              <a:defRPr sz="1800" b="1" i="0">
                <a:solidFill>
                  <a:srgbClr val="9DCE25"/>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24190"/>
            <a:ext cx="211875" cy="2839592"/>
          </a:xfrm>
          <a:prstGeom prst="roundRect">
            <a:avLst>
              <a:gd name="adj" fmla="val 50000"/>
            </a:avLst>
          </a:prstGeom>
          <a:solidFill>
            <a:srgbClr val="9DCE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15CA2267-C39C-B741-9E23-CC698A973FD7}"/>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3700835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tegory -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00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2" y="2024190"/>
            <a:ext cx="5671895" cy="2839591"/>
          </a:xfrm>
          <a:prstGeom prst="rect">
            <a:avLst/>
          </a:prstGeom>
        </p:spPr>
        <p:txBody>
          <a:bodyPr anchor="ctr"/>
          <a:lstStyle>
            <a:lvl1pPr algn="l">
              <a:defRPr sz="4500" b="1" i="0">
                <a:solidFill>
                  <a:schemeClr val="bg1"/>
                </a:solidFill>
                <a:latin typeface="Arial" panose="020B0604020202020204" pitchFamily="34" charset="0"/>
              </a:defRPr>
            </a:lvl1pPr>
          </a:lstStyle>
          <a:p>
            <a:r>
              <a:rPr lang="en-US" dirty="0"/>
              <a:t>Click to edit Master title style</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24190"/>
            <a:ext cx="211875" cy="2839592"/>
          </a:xfrm>
          <a:prstGeom prst="roundRect">
            <a:avLst>
              <a:gd name="adj" fmla="val 50000"/>
            </a:avLst>
          </a:prstGeom>
          <a:solidFill>
            <a:srgbClr val="9DCE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6" name="Picture 5">
            <a:extLst>
              <a:ext uri="{FF2B5EF4-FFF2-40B4-BE49-F238E27FC236}">
                <a16:creationId xmlns:a16="http://schemas.microsoft.com/office/drawing/2014/main" id="{E6BDFC37-06B3-234A-B431-5FF9E201A0D6}"/>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979303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ategory - Green - Detai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009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1" y="2024190"/>
            <a:ext cx="7676531" cy="1948932"/>
          </a:xfrm>
          <a:prstGeom prst="rect">
            <a:avLst/>
          </a:prstGeom>
        </p:spPr>
        <p:txBody>
          <a:bodyPr anchor="b"/>
          <a:lstStyle>
            <a:lvl1pPr algn="l">
              <a:defRPr sz="4500" b="1" i="0">
                <a:solidFill>
                  <a:schemeClr val="bg1"/>
                </a:solidFill>
                <a:latin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p:nvPr>
        </p:nvSpPr>
        <p:spPr>
          <a:xfrm>
            <a:off x="1378262" y="4225791"/>
            <a:ext cx="6182268" cy="1307069"/>
          </a:xfrm>
          <a:prstGeom prst="rect">
            <a:avLst/>
          </a:prstGeom>
        </p:spPr>
        <p:txBody>
          <a:bodyPr/>
          <a:lstStyle>
            <a:lvl1pPr marL="0" indent="0" algn="l">
              <a:buNone/>
              <a:defRPr sz="1800" b="1" i="0">
                <a:solidFill>
                  <a:srgbClr val="9DCE25"/>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24190"/>
            <a:ext cx="211875" cy="2839592"/>
          </a:xfrm>
          <a:prstGeom prst="roundRect">
            <a:avLst>
              <a:gd name="adj" fmla="val 50000"/>
            </a:avLst>
          </a:prstGeom>
          <a:solidFill>
            <a:srgbClr val="9DCE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B0A4D796-CCCC-964E-BBC2-2EC632991102}"/>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8718330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ategory - Gree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009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24190"/>
            <a:ext cx="211875" cy="2839592"/>
          </a:xfrm>
          <a:prstGeom prst="roundRect">
            <a:avLst>
              <a:gd name="adj" fmla="val 50000"/>
            </a:avLst>
          </a:prstGeom>
          <a:solidFill>
            <a:srgbClr val="9DCE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Title 1" descr="This is the title copy section for 3 lines use the 2 or 1 line options if the title is smaller&#10;">
            <a:extLst>
              <a:ext uri="{FF2B5EF4-FFF2-40B4-BE49-F238E27FC236}">
                <a16:creationId xmlns:a16="http://schemas.microsoft.com/office/drawing/2014/main" id="{75BED443-AC16-2C40-AEB9-F763ACD1E0F3}"/>
              </a:ext>
              <a:ext uri="{C183D7F6-B498-43B3-948B-1728B52AA6E4}">
                <adec:decorative xmlns:adec="http://schemas.microsoft.com/office/drawing/2017/decorative" val="0"/>
              </a:ext>
            </a:extLst>
          </p:cNvPr>
          <p:cNvSpPr>
            <a:spLocks noGrp="1"/>
          </p:cNvSpPr>
          <p:nvPr>
            <p:ph type="title"/>
          </p:nvPr>
        </p:nvSpPr>
        <p:spPr>
          <a:xfrm>
            <a:off x="1378262" y="2024190"/>
            <a:ext cx="5671895" cy="2839591"/>
          </a:xfrm>
          <a:prstGeom prst="rect">
            <a:avLst/>
          </a:prstGeom>
        </p:spPr>
        <p:txBody>
          <a:bodyPr anchor="ctr"/>
          <a:lstStyle>
            <a:lvl1pPr algn="l">
              <a:defRPr sz="4500" b="1" i="0">
                <a:solidFill>
                  <a:schemeClr val="bg1"/>
                </a:solidFill>
                <a:latin typeface="Arial" panose="020B0604020202020204" pitchFamily="34" charset="0"/>
              </a:defRPr>
            </a:lvl1pPr>
          </a:lstStyle>
          <a:p>
            <a:r>
              <a:rPr lang="en-US" dirty="0"/>
              <a:t>Click to edit Master title style</a:t>
            </a:r>
          </a:p>
        </p:txBody>
      </p:sp>
      <p:pic>
        <p:nvPicPr>
          <p:cNvPr id="6" name="Picture 5">
            <a:extLst>
              <a:ext uri="{FF2B5EF4-FFF2-40B4-BE49-F238E27FC236}">
                <a16:creationId xmlns:a16="http://schemas.microsoft.com/office/drawing/2014/main" id="{DAA50356-B284-F345-8BCF-6B4B03BB193B}"/>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132318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 Detail cop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0E381C81-D082-1642-A7FD-C0057DB5FD22}"/>
              </a:ext>
            </a:extLst>
          </p:cNvPr>
          <p:cNvSpPr>
            <a:spLocks noGrp="1"/>
          </p:cNvSpPr>
          <p:nvPr>
            <p:ph sz="half" idx="10"/>
          </p:nvPr>
        </p:nvSpPr>
        <p:spPr>
          <a:xfrm>
            <a:off x="309218" y="1080191"/>
            <a:ext cx="11233412" cy="808245"/>
          </a:xfrm>
          <a:prstGeom prst="rect">
            <a:avLst/>
          </a:prstGeom>
        </p:spPr>
        <p:txBody>
          <a:bodyPr/>
          <a:lstStyle>
            <a:lvl1pPr marL="0" indent="0">
              <a:buNone/>
              <a:defRPr sz="1600" b="1" i="0">
                <a:solidFill>
                  <a:schemeClr val="accent3"/>
                </a:solidFill>
                <a:latin typeface="Arial" panose="020B0604020202020204" pitchFamily="34" charset="0"/>
                <a:ea typeface="Roboto" panose="02000000000000000000" pitchFamily="2" charset="0"/>
              </a:defRPr>
            </a:lvl1pPr>
            <a:lvl2pPr marL="457200" indent="0">
              <a:buNone/>
              <a:defRPr sz="1600">
                <a:latin typeface="Roboto" panose="02000000000000000000" pitchFamily="2" charset="0"/>
                <a:ea typeface="Roboto" panose="02000000000000000000" pitchFamily="2" charset="0"/>
              </a:defRPr>
            </a:lvl2pPr>
            <a:lvl3pPr marL="914400" indent="0">
              <a:buNone/>
              <a:defRPr sz="1600">
                <a:latin typeface="Roboto" panose="02000000000000000000" pitchFamily="2" charset="0"/>
                <a:ea typeface="Roboto" panose="02000000000000000000" pitchFamily="2" charset="0"/>
              </a:defRPr>
            </a:lvl3pPr>
            <a:lvl4pPr marL="1371600" indent="0">
              <a:buNone/>
              <a:defRPr sz="1600">
                <a:latin typeface="Roboto" panose="02000000000000000000" pitchFamily="2" charset="0"/>
                <a:ea typeface="Roboto" panose="02000000000000000000" pitchFamily="2" charset="0"/>
              </a:defRPr>
            </a:lvl4pPr>
            <a:lvl5pPr marL="1828800" indent="0">
              <a:buNone/>
              <a:defRPr sz="1600">
                <a:latin typeface="Roboto" panose="02000000000000000000" pitchFamily="2" charset="0"/>
                <a:ea typeface="Roboto" panose="02000000000000000000" pitchFamily="2" charset="0"/>
              </a:defRPr>
            </a:lvl5pPr>
          </a:lstStyle>
          <a:p>
            <a:pPr lvl="0"/>
            <a:r>
              <a:rPr lang="en-US" dirty="0"/>
              <a:t>Click to edit Master text styles</a:t>
            </a:r>
          </a:p>
        </p:txBody>
      </p:sp>
      <p:sp>
        <p:nvSpPr>
          <p:cNvPr id="7" name="Title Placeholder 1">
            <a:extLst>
              <a:ext uri="{FF2B5EF4-FFF2-40B4-BE49-F238E27FC236}">
                <a16:creationId xmlns:a16="http://schemas.microsoft.com/office/drawing/2014/main" id="{3E5A8EC5-695E-DF40-87CE-FD2D846B4F69}"/>
              </a:ext>
            </a:extLst>
          </p:cNvPr>
          <p:cNvSpPr>
            <a:spLocks noGrp="1"/>
          </p:cNvSpPr>
          <p:nvPr>
            <p:ph type="title"/>
          </p:nvPr>
        </p:nvSpPr>
        <p:spPr>
          <a:xfrm>
            <a:off x="309217"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dirty="0"/>
              <a:t>Click to edit Master title style</a:t>
            </a:r>
          </a:p>
        </p:txBody>
      </p:sp>
      <p:sp>
        <p:nvSpPr>
          <p:cNvPr id="8" name="Content Placeholder 2">
            <a:extLst>
              <a:ext uri="{FF2B5EF4-FFF2-40B4-BE49-F238E27FC236}">
                <a16:creationId xmlns:a16="http://schemas.microsoft.com/office/drawing/2014/main" id="{797B5521-6443-E847-8369-C4F303E14A57}"/>
              </a:ext>
            </a:extLst>
          </p:cNvPr>
          <p:cNvSpPr>
            <a:spLocks noGrp="1"/>
          </p:cNvSpPr>
          <p:nvPr>
            <p:ph sz="half" idx="1"/>
          </p:nvPr>
        </p:nvSpPr>
        <p:spPr>
          <a:xfrm>
            <a:off x="848138" y="2193373"/>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Click to edit Master text styles</a:t>
            </a:r>
          </a:p>
        </p:txBody>
      </p:sp>
    </p:spTree>
    <p:extLst>
      <p:ext uri="{BB962C8B-B14F-4D97-AF65-F5344CB8AC3E}">
        <p14:creationId xmlns:p14="http://schemas.microsoft.com/office/powerpoint/2010/main" val="2396206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Category - Lt Blue - Detai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00C0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1" y="2034129"/>
            <a:ext cx="7676531" cy="1948932"/>
          </a:xfrm>
          <a:prstGeom prst="rect">
            <a:avLst/>
          </a:prstGeom>
        </p:spPr>
        <p:txBody>
          <a:bodyPr anchor="b"/>
          <a:lstStyle>
            <a:lvl1pPr algn="l">
              <a:defRPr sz="4500" b="1" i="0">
                <a:solidFill>
                  <a:schemeClr val="bg1"/>
                </a:solidFill>
                <a:latin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p:nvPr>
        </p:nvSpPr>
        <p:spPr>
          <a:xfrm>
            <a:off x="1378262" y="4235730"/>
            <a:ext cx="6182268" cy="1307069"/>
          </a:xfrm>
          <a:prstGeom prst="rect">
            <a:avLst/>
          </a:prstGeom>
        </p:spPr>
        <p:txBody>
          <a:bodyPr/>
          <a:lstStyle>
            <a:lvl1pPr marL="0" indent="0" algn="l">
              <a:buNone/>
              <a:defRPr sz="1800" b="1" i="0">
                <a:solidFill>
                  <a:srgbClr val="004194"/>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34129"/>
            <a:ext cx="211875" cy="2839592"/>
          </a:xfrm>
          <a:prstGeom prst="roundRect">
            <a:avLst>
              <a:gd name="adj" fmla="val 50000"/>
            </a:avLst>
          </a:prstGeom>
          <a:solidFill>
            <a:srgbClr val="00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FD600FAD-A360-E542-96C7-E19880D804FE}"/>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19559745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tegory - Lt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00C0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34129"/>
            <a:ext cx="211875" cy="2839592"/>
          </a:xfrm>
          <a:prstGeom prst="roundRect">
            <a:avLst>
              <a:gd name="adj" fmla="val 50000"/>
            </a:avLst>
          </a:prstGeom>
          <a:solidFill>
            <a:srgbClr val="00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Title 1" descr="This is the title copy section for 3 lines use the 2 or 1 line options if the title is smaller&#10;">
            <a:extLst>
              <a:ext uri="{FF2B5EF4-FFF2-40B4-BE49-F238E27FC236}">
                <a16:creationId xmlns:a16="http://schemas.microsoft.com/office/drawing/2014/main" id="{201B27C0-0169-E247-85C9-D12C64A93A3B}"/>
              </a:ext>
              <a:ext uri="{C183D7F6-B498-43B3-948B-1728B52AA6E4}">
                <adec:decorative xmlns:adec="http://schemas.microsoft.com/office/drawing/2017/decorative" val="0"/>
              </a:ext>
            </a:extLst>
          </p:cNvPr>
          <p:cNvSpPr>
            <a:spLocks noGrp="1"/>
          </p:cNvSpPr>
          <p:nvPr>
            <p:ph type="title"/>
          </p:nvPr>
        </p:nvSpPr>
        <p:spPr>
          <a:xfrm>
            <a:off x="1378262" y="2024190"/>
            <a:ext cx="5671895" cy="2839591"/>
          </a:xfrm>
          <a:prstGeom prst="rect">
            <a:avLst/>
          </a:prstGeom>
        </p:spPr>
        <p:txBody>
          <a:bodyPr anchor="ctr"/>
          <a:lstStyle>
            <a:lvl1pPr algn="l">
              <a:defRPr sz="4500" b="1" i="0">
                <a:solidFill>
                  <a:schemeClr val="bg1"/>
                </a:solidFill>
                <a:latin typeface="Arial" panose="020B0604020202020204" pitchFamily="34" charset="0"/>
              </a:defRPr>
            </a:lvl1pPr>
          </a:lstStyle>
          <a:p>
            <a:r>
              <a:rPr lang="en-US" dirty="0"/>
              <a:t>Click to edit Master title style</a:t>
            </a:r>
          </a:p>
        </p:txBody>
      </p:sp>
      <p:pic>
        <p:nvPicPr>
          <p:cNvPr id="6" name="Picture 5">
            <a:extLst>
              <a:ext uri="{FF2B5EF4-FFF2-40B4-BE49-F238E27FC236}">
                <a16:creationId xmlns:a16="http://schemas.microsoft.com/office/drawing/2014/main" id="{B1151D22-6BF5-DB48-9D9A-4CEEBCB0F2E2}"/>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242979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Category - Red - Detai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FF6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1" y="1924798"/>
            <a:ext cx="7676531" cy="1948932"/>
          </a:xfrm>
          <a:prstGeom prst="rect">
            <a:avLst/>
          </a:prstGeom>
        </p:spPr>
        <p:txBody>
          <a:bodyPr anchor="b"/>
          <a:lstStyle>
            <a:lvl1pPr algn="l">
              <a:defRPr sz="4500" b="1" i="0">
                <a:solidFill>
                  <a:schemeClr val="bg1"/>
                </a:solidFill>
                <a:latin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p:nvPr>
        </p:nvSpPr>
        <p:spPr>
          <a:xfrm>
            <a:off x="1378262" y="4126399"/>
            <a:ext cx="6182268" cy="1307069"/>
          </a:xfrm>
          <a:prstGeom prst="rect">
            <a:avLst/>
          </a:prstGeom>
        </p:spPr>
        <p:txBody>
          <a:bodyPr/>
          <a:lstStyle>
            <a:lvl1pPr marL="0" indent="0" algn="l">
              <a:buNone/>
              <a:defRPr sz="1800" b="1" i="0">
                <a:solidFill>
                  <a:srgbClr val="FCC424"/>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1924798"/>
            <a:ext cx="211875" cy="2839592"/>
          </a:xfrm>
          <a:prstGeom prst="roundRect">
            <a:avLst>
              <a:gd name="adj" fmla="val 50000"/>
            </a:avLst>
          </a:prstGeom>
          <a:solidFill>
            <a:srgbClr val="FCC4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B1372819-D284-A046-87B6-ED1B64DBCB36}"/>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23410661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ategory - R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FF6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1924798"/>
            <a:ext cx="211875" cy="2839592"/>
          </a:xfrm>
          <a:prstGeom prst="roundRect">
            <a:avLst>
              <a:gd name="adj" fmla="val 50000"/>
            </a:avLst>
          </a:prstGeom>
          <a:solidFill>
            <a:srgbClr val="FCC4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Title 1" descr="This is the title copy section for 3 lines use the 2 or 1 line options if the title is smaller&#10;">
            <a:extLst>
              <a:ext uri="{FF2B5EF4-FFF2-40B4-BE49-F238E27FC236}">
                <a16:creationId xmlns:a16="http://schemas.microsoft.com/office/drawing/2014/main" id="{CD91EF32-1B04-1349-9E7F-26CDB1F4B6BB}"/>
              </a:ext>
              <a:ext uri="{C183D7F6-B498-43B3-948B-1728B52AA6E4}">
                <adec:decorative xmlns:adec="http://schemas.microsoft.com/office/drawing/2017/decorative" val="0"/>
              </a:ext>
            </a:extLst>
          </p:cNvPr>
          <p:cNvSpPr>
            <a:spLocks noGrp="1"/>
          </p:cNvSpPr>
          <p:nvPr>
            <p:ph type="title"/>
          </p:nvPr>
        </p:nvSpPr>
        <p:spPr>
          <a:xfrm>
            <a:off x="1378262" y="2024190"/>
            <a:ext cx="5671895" cy="2839591"/>
          </a:xfrm>
          <a:prstGeom prst="rect">
            <a:avLst/>
          </a:prstGeom>
        </p:spPr>
        <p:txBody>
          <a:bodyPr anchor="ctr"/>
          <a:lstStyle>
            <a:lvl1pPr algn="l">
              <a:defRPr sz="4500" b="1" i="0">
                <a:solidFill>
                  <a:schemeClr val="bg1"/>
                </a:solidFill>
                <a:latin typeface="Arial" panose="020B0604020202020204" pitchFamily="34" charset="0"/>
              </a:defRPr>
            </a:lvl1pPr>
          </a:lstStyle>
          <a:p>
            <a:r>
              <a:rPr lang="en-US" dirty="0"/>
              <a:t>Click to edit Master title style</a:t>
            </a:r>
          </a:p>
        </p:txBody>
      </p:sp>
      <p:pic>
        <p:nvPicPr>
          <p:cNvPr id="6" name="Picture 5">
            <a:extLst>
              <a:ext uri="{FF2B5EF4-FFF2-40B4-BE49-F238E27FC236}">
                <a16:creationId xmlns:a16="http://schemas.microsoft.com/office/drawing/2014/main" id="{D88380A3-801E-104D-BCE6-DCD8DA68A5CC}"/>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6604718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1_Category - Gray - Detail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B1B3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p:nvPr>
        </p:nvSpPr>
        <p:spPr>
          <a:xfrm>
            <a:off x="1378261" y="1924798"/>
            <a:ext cx="7676531" cy="1948932"/>
          </a:xfrm>
          <a:prstGeom prst="rect">
            <a:avLst/>
          </a:prstGeom>
        </p:spPr>
        <p:txBody>
          <a:bodyPr anchor="b"/>
          <a:lstStyle>
            <a:lvl1pPr algn="l">
              <a:defRPr sz="4500" b="1" i="0">
                <a:solidFill>
                  <a:schemeClr val="bg1"/>
                </a:solidFill>
                <a:latin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p:nvPr>
        </p:nvSpPr>
        <p:spPr>
          <a:xfrm>
            <a:off x="1378262" y="4126399"/>
            <a:ext cx="6182268" cy="1307069"/>
          </a:xfrm>
          <a:prstGeom prst="rect">
            <a:avLst/>
          </a:prstGeom>
        </p:spPr>
        <p:txBody>
          <a:bodyPr/>
          <a:lstStyle>
            <a:lvl1pPr marL="0" indent="0" algn="l">
              <a:buNone/>
              <a:defRPr sz="1800" b="1" i="0">
                <a:solidFill>
                  <a:schemeClr val="accent3"/>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1924798"/>
            <a:ext cx="211875" cy="2839592"/>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7" name="Picture 6">
            <a:extLst>
              <a:ext uri="{FF2B5EF4-FFF2-40B4-BE49-F238E27FC236}">
                <a16:creationId xmlns:a16="http://schemas.microsoft.com/office/drawing/2014/main" id="{B1372819-D284-A046-87B6-ED1B64DBCB36}"/>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15988676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ategory - Gra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50BF24-93C6-F24B-BAB1-EAA3FDA10840}"/>
              </a:ext>
            </a:extLst>
          </p:cNvPr>
          <p:cNvSpPr/>
          <p:nvPr/>
        </p:nvSpPr>
        <p:spPr>
          <a:xfrm>
            <a:off x="0" y="4"/>
            <a:ext cx="12192000" cy="6869151"/>
          </a:xfrm>
          <a:prstGeom prst="rect">
            <a:avLst/>
          </a:prstGeom>
          <a:solidFill>
            <a:srgbClr val="B1B3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1924798"/>
            <a:ext cx="211875" cy="2839592"/>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Title 1" descr="This is the title copy section for 3 lines use the 2 or 1 line options if the title is smaller&#10;">
            <a:extLst>
              <a:ext uri="{FF2B5EF4-FFF2-40B4-BE49-F238E27FC236}">
                <a16:creationId xmlns:a16="http://schemas.microsoft.com/office/drawing/2014/main" id="{CD91EF32-1B04-1349-9E7F-26CDB1F4B6BB}"/>
              </a:ext>
              <a:ext uri="{C183D7F6-B498-43B3-948B-1728B52AA6E4}">
                <adec:decorative xmlns:adec="http://schemas.microsoft.com/office/drawing/2017/decorative" val="0"/>
              </a:ext>
            </a:extLst>
          </p:cNvPr>
          <p:cNvSpPr>
            <a:spLocks noGrp="1"/>
          </p:cNvSpPr>
          <p:nvPr>
            <p:ph type="title"/>
          </p:nvPr>
        </p:nvSpPr>
        <p:spPr>
          <a:xfrm>
            <a:off x="1378262" y="2024190"/>
            <a:ext cx="5671895" cy="2839591"/>
          </a:xfrm>
          <a:prstGeom prst="rect">
            <a:avLst/>
          </a:prstGeom>
        </p:spPr>
        <p:txBody>
          <a:bodyPr anchor="ctr"/>
          <a:lstStyle>
            <a:lvl1pPr algn="l">
              <a:defRPr sz="4500" b="1" i="0">
                <a:solidFill>
                  <a:schemeClr val="bg1"/>
                </a:solidFill>
                <a:latin typeface="Arial" panose="020B0604020202020204" pitchFamily="34" charset="0"/>
              </a:defRPr>
            </a:lvl1pPr>
          </a:lstStyle>
          <a:p>
            <a:r>
              <a:rPr lang="en-US" dirty="0"/>
              <a:t>Click to edit Master title style</a:t>
            </a:r>
          </a:p>
        </p:txBody>
      </p:sp>
      <p:pic>
        <p:nvPicPr>
          <p:cNvPr id="6" name="Picture 5">
            <a:extLst>
              <a:ext uri="{FF2B5EF4-FFF2-40B4-BE49-F238E27FC236}">
                <a16:creationId xmlns:a16="http://schemas.microsoft.com/office/drawing/2014/main" id="{D88380A3-801E-104D-BCE6-DCD8DA68A5CC}"/>
              </a:ext>
            </a:extLst>
          </p:cNvPr>
          <p:cNvPicPr>
            <a:picLocks noChangeAspect="1"/>
          </p:cNvPicPr>
          <p:nvPr userDrawn="1"/>
        </p:nvPicPr>
        <p:blipFill>
          <a:blip r:embed="rId2">
            <a:biLevel thresh="25000"/>
          </a:blip>
          <a:stretch>
            <a:fillRect/>
          </a:stretch>
        </p:blipFill>
        <p:spPr>
          <a:xfrm>
            <a:off x="9882081" y="234744"/>
            <a:ext cx="1628600" cy="312512"/>
          </a:xfrm>
          <a:prstGeom prst="rect">
            <a:avLst/>
          </a:prstGeom>
        </p:spPr>
      </p:pic>
    </p:spTree>
    <p:extLst>
      <p:ext uri="{BB962C8B-B14F-4D97-AF65-F5344CB8AC3E}">
        <p14:creationId xmlns:p14="http://schemas.microsoft.com/office/powerpoint/2010/main" val="31665602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309217"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18201036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yer - Opt 360">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pic>
        <p:nvPicPr>
          <p:cNvPr id="14" name="Picture 13" descr="Icon&#10;&#10;Description automatically generated">
            <a:extLst>
              <a:ext uri="{FF2B5EF4-FFF2-40B4-BE49-F238E27FC236}">
                <a16:creationId xmlns:a16="http://schemas.microsoft.com/office/drawing/2014/main" id="{D0D0D127-499C-B71B-B869-EE8E34CBFED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spTree>
    <p:extLst>
      <p:ext uri="{BB962C8B-B14F-4D97-AF65-F5344CB8AC3E}">
        <p14:creationId xmlns:p14="http://schemas.microsoft.com/office/powerpoint/2010/main" val="18027297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ayer - Protect">
    <p:spTree>
      <p:nvGrpSpPr>
        <p:cNvPr id="1" name=""/>
        <p:cNvGrpSpPr/>
        <p:nvPr/>
      </p:nvGrpSpPr>
      <p:grpSpPr>
        <a:xfrm>
          <a:off x="0" y="0"/>
          <a:ext cx="0" cy="0"/>
          <a:chOff x="0" y="0"/>
          <a:chExt cx="0" cy="0"/>
        </a:xfrm>
      </p:grpSpPr>
      <p:pic>
        <p:nvPicPr>
          <p:cNvPr id="20" name="Picture 19" descr="Icon&#10;&#10;Description automatically generated">
            <a:extLst>
              <a:ext uri="{FF2B5EF4-FFF2-40B4-BE49-F238E27FC236}">
                <a16:creationId xmlns:a16="http://schemas.microsoft.com/office/drawing/2014/main" id="{BCBF9D7D-AACD-1E80-CF9C-B9FCCEB75C9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35795475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ayer - Bridge">
    <p:spTree>
      <p:nvGrpSpPr>
        <p:cNvPr id="1" name=""/>
        <p:cNvGrpSpPr/>
        <p:nvPr/>
      </p:nvGrpSpPr>
      <p:grpSpPr>
        <a:xfrm>
          <a:off x="0" y="0"/>
          <a:ext cx="0" cy="0"/>
          <a:chOff x="0" y="0"/>
          <a:chExt cx="0" cy="0"/>
        </a:xfrm>
      </p:grpSpPr>
      <p:pic>
        <p:nvPicPr>
          <p:cNvPr id="18" name="Picture 17" descr="Icon&#10;&#10;Description automatically generated with low confidence">
            <a:extLst>
              <a:ext uri="{FF2B5EF4-FFF2-40B4-BE49-F238E27FC236}">
                <a16:creationId xmlns:a16="http://schemas.microsoft.com/office/drawing/2014/main" id="{25EF7FCE-1AD3-9A5F-1151-2ACE8040BDE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52142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CF2E5D77-FA7D-8E42-94B4-3F1FD8463D1C}"/>
              </a:ext>
            </a:extLst>
          </p:cNvPr>
          <p:cNvSpPr>
            <a:spLocks noGrp="1"/>
          </p:cNvSpPr>
          <p:nvPr>
            <p:ph sz="half" idx="1"/>
          </p:nvPr>
        </p:nvSpPr>
        <p:spPr>
          <a:xfrm>
            <a:off x="309218" y="1080191"/>
            <a:ext cx="11233412" cy="808245"/>
          </a:xfrm>
          <a:prstGeom prst="rect">
            <a:avLst/>
          </a:prstGeom>
        </p:spPr>
        <p:txBody>
          <a:bodyPr/>
          <a:lstStyle>
            <a:lvl1pPr marL="0" indent="0">
              <a:buNone/>
              <a:defRPr sz="1600" b="1" i="0">
                <a:solidFill>
                  <a:schemeClr val="accent3"/>
                </a:solidFill>
                <a:latin typeface="Arial" panose="020B0604020202020204" pitchFamily="34" charset="0"/>
                <a:ea typeface="Roboto" panose="02000000000000000000" pitchFamily="2" charset="0"/>
              </a:defRPr>
            </a:lvl1pPr>
            <a:lvl2pPr marL="457200" indent="0">
              <a:buNone/>
              <a:defRPr sz="1600">
                <a:latin typeface="Roboto" panose="02000000000000000000" pitchFamily="2" charset="0"/>
                <a:ea typeface="Roboto" panose="02000000000000000000" pitchFamily="2" charset="0"/>
              </a:defRPr>
            </a:lvl2pPr>
            <a:lvl3pPr marL="914400" indent="0">
              <a:buNone/>
              <a:defRPr sz="1600">
                <a:latin typeface="Roboto" panose="02000000000000000000" pitchFamily="2" charset="0"/>
                <a:ea typeface="Roboto" panose="02000000000000000000" pitchFamily="2" charset="0"/>
              </a:defRPr>
            </a:lvl3pPr>
            <a:lvl4pPr marL="1371600" indent="0">
              <a:buNone/>
              <a:defRPr sz="1600">
                <a:latin typeface="Roboto" panose="02000000000000000000" pitchFamily="2" charset="0"/>
                <a:ea typeface="Roboto" panose="02000000000000000000" pitchFamily="2" charset="0"/>
              </a:defRPr>
            </a:lvl4pPr>
            <a:lvl5pPr marL="1828800" indent="0">
              <a:buNone/>
              <a:defRPr sz="1600">
                <a:latin typeface="Roboto" panose="02000000000000000000" pitchFamily="2" charset="0"/>
                <a:ea typeface="Roboto" panose="02000000000000000000" pitchFamily="2" charset="0"/>
              </a:defRPr>
            </a:lvl5pPr>
          </a:lstStyle>
          <a:p>
            <a:pPr lvl="0"/>
            <a:r>
              <a:rPr lang="en-US" dirty="0"/>
              <a:t>Click to edit Master text styles</a:t>
            </a:r>
          </a:p>
        </p:txBody>
      </p:sp>
      <p:sp>
        <p:nvSpPr>
          <p:cNvPr id="4" name="Title Placeholder 1">
            <a:extLst>
              <a:ext uri="{FF2B5EF4-FFF2-40B4-BE49-F238E27FC236}">
                <a16:creationId xmlns:a16="http://schemas.microsoft.com/office/drawing/2014/main" id="{6A2A8D77-14C8-8D48-8998-8400780AEA78}"/>
              </a:ext>
            </a:extLst>
          </p:cNvPr>
          <p:cNvSpPr>
            <a:spLocks noGrp="1"/>
          </p:cNvSpPr>
          <p:nvPr>
            <p:ph type="title"/>
          </p:nvPr>
        </p:nvSpPr>
        <p:spPr>
          <a:xfrm>
            <a:off x="309217"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6B0D7D78-F5DF-2F4E-94DB-94A6D8143639}"/>
              </a:ext>
            </a:extLst>
          </p:cNvPr>
          <p:cNvSpPr>
            <a:spLocks noGrp="1"/>
          </p:cNvSpPr>
          <p:nvPr>
            <p:ph sz="half" idx="10"/>
          </p:nvPr>
        </p:nvSpPr>
        <p:spPr>
          <a:xfrm>
            <a:off x="848138" y="2193373"/>
            <a:ext cx="400215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Click to edit Master</a:t>
            </a:r>
          </a:p>
        </p:txBody>
      </p:sp>
      <p:sp>
        <p:nvSpPr>
          <p:cNvPr id="3" name="Picture Placeholder 2">
            <a:extLst>
              <a:ext uri="{FF2B5EF4-FFF2-40B4-BE49-F238E27FC236}">
                <a16:creationId xmlns:a16="http://schemas.microsoft.com/office/drawing/2014/main" id="{0EFECC54-C31E-7842-996F-4FBBCEB719AE}"/>
              </a:ext>
              <a:ext uri="{C183D7F6-B498-43B3-948B-1728B52AA6E4}">
                <adec:decorative xmlns:adec="http://schemas.microsoft.com/office/drawing/2017/decorative" val="1"/>
              </a:ext>
            </a:extLst>
          </p:cNvPr>
          <p:cNvSpPr>
            <a:spLocks noGrp="1"/>
          </p:cNvSpPr>
          <p:nvPr>
            <p:ph type="pic" sz="quarter" idx="11" hasCustomPrompt="1"/>
          </p:nvPr>
        </p:nvSpPr>
        <p:spPr>
          <a:xfrm>
            <a:off x="5209117" y="2193925"/>
            <a:ext cx="6333067" cy="4351338"/>
          </a:xfrm>
          <a:prstGeom prst="rect">
            <a:avLst/>
          </a:prstGeom>
        </p:spPr>
        <p:txBody>
          <a:bodyPr/>
          <a:lstStyle>
            <a:lvl1pPr marL="0" indent="0">
              <a:buNone/>
              <a:defRPr sz="2000" b="1" i="0">
                <a:latin typeface="Arial" panose="020B0604020202020204" pitchFamily="34" charset="0"/>
                <a:ea typeface="Roboto" panose="02000000000000000000" pitchFamily="2" charset="0"/>
              </a:defRPr>
            </a:lvl1pPr>
          </a:lstStyle>
          <a:p>
            <a:r>
              <a:rPr lang="en-US" dirty="0"/>
              <a:t>Click icon to add image. Please refer to the </a:t>
            </a:r>
            <a:r>
              <a:rPr lang="en-US" dirty="0" err="1"/>
              <a:t>RxBenefits</a:t>
            </a:r>
            <a:r>
              <a:rPr lang="en-US" dirty="0"/>
              <a:t> Brand guide for suggestions on photography style.</a:t>
            </a:r>
          </a:p>
        </p:txBody>
      </p:sp>
    </p:spTree>
    <p:extLst>
      <p:ext uri="{BB962C8B-B14F-4D97-AF65-F5344CB8AC3E}">
        <p14:creationId xmlns:p14="http://schemas.microsoft.com/office/powerpoint/2010/main" val="16735300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ayer - Stop-loss">
    <p:spTree>
      <p:nvGrpSpPr>
        <p:cNvPr id="1" name=""/>
        <p:cNvGrpSpPr/>
        <p:nvPr/>
      </p:nvGrpSpPr>
      <p:grpSpPr>
        <a:xfrm>
          <a:off x="0" y="0"/>
          <a:ext cx="0" cy="0"/>
          <a:chOff x="0" y="0"/>
          <a:chExt cx="0" cy="0"/>
        </a:xfrm>
      </p:grpSpPr>
      <p:pic>
        <p:nvPicPr>
          <p:cNvPr id="22" name="Picture 21" descr="Icon&#10;&#10;Description automatically generated">
            <a:extLst>
              <a:ext uri="{FF2B5EF4-FFF2-40B4-BE49-F238E27FC236}">
                <a16:creationId xmlns:a16="http://schemas.microsoft.com/office/drawing/2014/main" id="{55974123-C7D9-2B43-DE2F-AAFF30374D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12250173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Layer - RxPA">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id="{5B93C7C3-B62C-2AFA-A326-9ADFB430E1F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2" y="111517"/>
            <a:ext cx="1047079" cy="523540"/>
          </a:xfrm>
          <a:prstGeom prst="rect">
            <a:avLst/>
          </a:prstGeom>
        </p:spPr>
      </p:pic>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30635699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ayer - All">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pic>
        <p:nvPicPr>
          <p:cNvPr id="24" name="Picture 23" descr="Icon&#10;&#10;Description automatically generated">
            <a:extLst>
              <a:ext uri="{FF2B5EF4-FFF2-40B4-BE49-F238E27FC236}">
                <a16:creationId xmlns:a16="http://schemas.microsoft.com/office/drawing/2014/main" id="{C8CE6BB7-5B1C-AA0A-94F7-1C91E8908FC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spTree>
    <p:extLst>
      <p:ext uri="{BB962C8B-B14F-4D97-AF65-F5344CB8AC3E}">
        <p14:creationId xmlns:p14="http://schemas.microsoft.com/office/powerpoint/2010/main" val="9465329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Main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DAC53542-1BCE-5C4B-BA94-DF674F65794E}"/>
              </a:ext>
            </a:extLst>
          </p:cNvPr>
          <p:cNvSpPr>
            <a:spLocks noGrp="1"/>
          </p:cNvSpPr>
          <p:nvPr>
            <p:ph type="title"/>
          </p:nvPr>
        </p:nvSpPr>
        <p:spPr>
          <a:xfrm>
            <a:off x="1538867" y="0"/>
            <a:ext cx="8559285"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4" name="Content Placeholder 2">
            <a:extLst>
              <a:ext uri="{FF2B5EF4-FFF2-40B4-BE49-F238E27FC236}">
                <a16:creationId xmlns:a16="http://schemas.microsoft.com/office/drawing/2014/main" id="{D54C64EE-E619-7748-B1D6-845ABC066C8D}"/>
              </a:ext>
            </a:extLst>
          </p:cNvPr>
          <p:cNvSpPr>
            <a:spLocks noGrp="1"/>
          </p:cNvSpPr>
          <p:nvPr>
            <p:ph sz="half" idx="1"/>
          </p:nvPr>
        </p:nvSpPr>
        <p:spPr>
          <a:xfrm>
            <a:off x="848138" y="1437999"/>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pic>
        <p:nvPicPr>
          <p:cNvPr id="14" name="Picture 13" descr="Icon&#10;&#10;Description automatically generated">
            <a:extLst>
              <a:ext uri="{FF2B5EF4-FFF2-40B4-BE49-F238E27FC236}">
                <a16:creationId xmlns:a16="http://schemas.microsoft.com/office/drawing/2014/main" id="{D0D0D127-499C-B71B-B869-EE8E34CBFED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pic>
        <p:nvPicPr>
          <p:cNvPr id="16" name="Picture 15" descr="Icon&#10;&#10;Description automatically generated">
            <a:extLst>
              <a:ext uri="{FF2B5EF4-FFF2-40B4-BE49-F238E27FC236}">
                <a16:creationId xmlns:a16="http://schemas.microsoft.com/office/drawing/2014/main" id="{A302FBAD-78AF-80F1-2799-6E86853405E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pic>
        <p:nvPicPr>
          <p:cNvPr id="18" name="Picture 17" descr="Icon&#10;&#10;Description automatically generated with low confidence">
            <a:extLst>
              <a:ext uri="{FF2B5EF4-FFF2-40B4-BE49-F238E27FC236}">
                <a16:creationId xmlns:a16="http://schemas.microsoft.com/office/drawing/2014/main" id="{25EF7FCE-1AD3-9A5F-1151-2ACE8040BDE2}"/>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pic>
        <p:nvPicPr>
          <p:cNvPr id="20" name="Picture 19" descr="Icon&#10;&#10;Description automatically generated">
            <a:extLst>
              <a:ext uri="{FF2B5EF4-FFF2-40B4-BE49-F238E27FC236}">
                <a16:creationId xmlns:a16="http://schemas.microsoft.com/office/drawing/2014/main" id="{BCBF9D7D-AACD-1E80-CF9C-B9FCCEB75C94}"/>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pic>
        <p:nvPicPr>
          <p:cNvPr id="22" name="Picture 21" descr="Icon&#10;&#10;Description automatically generated">
            <a:extLst>
              <a:ext uri="{FF2B5EF4-FFF2-40B4-BE49-F238E27FC236}">
                <a16:creationId xmlns:a16="http://schemas.microsoft.com/office/drawing/2014/main" id="{55974123-C7D9-2B43-DE2F-AAFF30374D4B}"/>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pic>
        <p:nvPicPr>
          <p:cNvPr id="24" name="Picture 23" descr="Icon&#10;&#10;Description automatically generated">
            <a:extLst>
              <a:ext uri="{FF2B5EF4-FFF2-40B4-BE49-F238E27FC236}">
                <a16:creationId xmlns:a16="http://schemas.microsoft.com/office/drawing/2014/main" id="{C8CE6BB7-5B1C-AA0A-94F7-1C91E8908FCD}"/>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246463" y="111517"/>
            <a:ext cx="1047079" cy="523540"/>
          </a:xfrm>
          <a:prstGeom prst="rect">
            <a:avLst/>
          </a:prstGeom>
        </p:spPr>
      </p:pic>
    </p:spTree>
    <p:extLst>
      <p:ext uri="{BB962C8B-B14F-4D97-AF65-F5344CB8AC3E}">
        <p14:creationId xmlns:p14="http://schemas.microsoft.com/office/powerpoint/2010/main" val="27293799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Main + Detail cop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0E381C81-D082-1642-A7FD-C0057DB5FD22}"/>
              </a:ext>
            </a:extLst>
          </p:cNvPr>
          <p:cNvSpPr>
            <a:spLocks noGrp="1"/>
          </p:cNvSpPr>
          <p:nvPr>
            <p:ph sz="half" idx="10"/>
          </p:nvPr>
        </p:nvSpPr>
        <p:spPr>
          <a:xfrm>
            <a:off x="309218" y="1080191"/>
            <a:ext cx="11233412" cy="808245"/>
          </a:xfrm>
          <a:prstGeom prst="rect">
            <a:avLst/>
          </a:prstGeom>
        </p:spPr>
        <p:txBody>
          <a:bodyPr/>
          <a:lstStyle>
            <a:lvl1pPr marL="0" indent="0">
              <a:buNone/>
              <a:defRPr sz="1600" b="1" i="0">
                <a:solidFill>
                  <a:schemeClr val="accent3"/>
                </a:solidFill>
                <a:latin typeface="Arial" panose="020B0604020202020204" pitchFamily="34" charset="0"/>
                <a:ea typeface="Roboto" panose="02000000000000000000" pitchFamily="2" charset="0"/>
              </a:defRPr>
            </a:lvl1pPr>
            <a:lvl2pPr marL="457200" indent="0">
              <a:buNone/>
              <a:defRPr sz="1600">
                <a:latin typeface="Roboto" panose="02000000000000000000" pitchFamily="2" charset="0"/>
                <a:ea typeface="Roboto" panose="02000000000000000000" pitchFamily="2" charset="0"/>
              </a:defRPr>
            </a:lvl2pPr>
            <a:lvl3pPr marL="914400" indent="0">
              <a:buNone/>
              <a:defRPr sz="1600">
                <a:latin typeface="Roboto" panose="02000000000000000000" pitchFamily="2" charset="0"/>
                <a:ea typeface="Roboto" panose="02000000000000000000" pitchFamily="2" charset="0"/>
              </a:defRPr>
            </a:lvl3pPr>
            <a:lvl4pPr marL="1371600" indent="0">
              <a:buNone/>
              <a:defRPr sz="1600">
                <a:latin typeface="Roboto" panose="02000000000000000000" pitchFamily="2" charset="0"/>
                <a:ea typeface="Roboto" panose="02000000000000000000" pitchFamily="2" charset="0"/>
              </a:defRPr>
            </a:lvl4pPr>
            <a:lvl5pPr marL="1828800" indent="0">
              <a:buNone/>
              <a:defRPr sz="1600">
                <a:latin typeface="Roboto" panose="02000000000000000000" pitchFamily="2" charset="0"/>
                <a:ea typeface="Roboto" panose="02000000000000000000" pitchFamily="2" charset="0"/>
              </a:defRPr>
            </a:lvl5pPr>
          </a:lstStyle>
          <a:p>
            <a:pPr lvl="0"/>
            <a:r>
              <a:rPr lang="en-US"/>
              <a:t>Click to edit Master text styles</a:t>
            </a:r>
          </a:p>
        </p:txBody>
      </p:sp>
      <p:sp>
        <p:nvSpPr>
          <p:cNvPr id="7" name="Title Placeholder 1">
            <a:extLst>
              <a:ext uri="{FF2B5EF4-FFF2-40B4-BE49-F238E27FC236}">
                <a16:creationId xmlns:a16="http://schemas.microsoft.com/office/drawing/2014/main" id="{3E5A8EC5-695E-DF40-87CE-FD2D846B4F69}"/>
              </a:ext>
            </a:extLst>
          </p:cNvPr>
          <p:cNvSpPr>
            <a:spLocks noGrp="1"/>
          </p:cNvSpPr>
          <p:nvPr>
            <p:ph type="title"/>
          </p:nvPr>
        </p:nvSpPr>
        <p:spPr>
          <a:xfrm>
            <a:off x="309217"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8" name="Content Placeholder 2">
            <a:extLst>
              <a:ext uri="{FF2B5EF4-FFF2-40B4-BE49-F238E27FC236}">
                <a16:creationId xmlns:a16="http://schemas.microsoft.com/office/drawing/2014/main" id="{797B5521-6443-E847-8369-C4F303E14A57}"/>
              </a:ext>
            </a:extLst>
          </p:cNvPr>
          <p:cNvSpPr>
            <a:spLocks noGrp="1"/>
          </p:cNvSpPr>
          <p:nvPr>
            <p:ph sz="half" idx="1"/>
          </p:nvPr>
        </p:nvSpPr>
        <p:spPr>
          <a:xfrm>
            <a:off x="848138" y="2193373"/>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spTree>
    <p:extLst>
      <p:ext uri="{BB962C8B-B14F-4D97-AF65-F5344CB8AC3E}">
        <p14:creationId xmlns:p14="http://schemas.microsoft.com/office/powerpoint/2010/main" val="18138916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CF2E5D77-FA7D-8E42-94B4-3F1FD8463D1C}"/>
              </a:ext>
            </a:extLst>
          </p:cNvPr>
          <p:cNvSpPr>
            <a:spLocks noGrp="1"/>
          </p:cNvSpPr>
          <p:nvPr>
            <p:ph sz="half" idx="1"/>
          </p:nvPr>
        </p:nvSpPr>
        <p:spPr>
          <a:xfrm>
            <a:off x="309218" y="1080191"/>
            <a:ext cx="11233412" cy="808245"/>
          </a:xfrm>
          <a:prstGeom prst="rect">
            <a:avLst/>
          </a:prstGeom>
        </p:spPr>
        <p:txBody>
          <a:bodyPr/>
          <a:lstStyle>
            <a:lvl1pPr marL="0" indent="0">
              <a:buNone/>
              <a:defRPr sz="1600" b="1" i="0">
                <a:solidFill>
                  <a:schemeClr val="accent3"/>
                </a:solidFill>
                <a:latin typeface="Arial" panose="020B0604020202020204" pitchFamily="34" charset="0"/>
                <a:ea typeface="Roboto" panose="02000000000000000000" pitchFamily="2" charset="0"/>
              </a:defRPr>
            </a:lvl1pPr>
            <a:lvl2pPr marL="457200" indent="0">
              <a:buNone/>
              <a:defRPr sz="1600">
                <a:latin typeface="Roboto" panose="02000000000000000000" pitchFamily="2" charset="0"/>
                <a:ea typeface="Roboto" panose="02000000000000000000" pitchFamily="2" charset="0"/>
              </a:defRPr>
            </a:lvl2pPr>
            <a:lvl3pPr marL="914400" indent="0">
              <a:buNone/>
              <a:defRPr sz="1600">
                <a:latin typeface="Roboto" panose="02000000000000000000" pitchFamily="2" charset="0"/>
                <a:ea typeface="Roboto" panose="02000000000000000000" pitchFamily="2" charset="0"/>
              </a:defRPr>
            </a:lvl3pPr>
            <a:lvl4pPr marL="1371600" indent="0">
              <a:buNone/>
              <a:defRPr sz="1600">
                <a:latin typeface="Roboto" panose="02000000000000000000" pitchFamily="2" charset="0"/>
                <a:ea typeface="Roboto" panose="02000000000000000000" pitchFamily="2" charset="0"/>
              </a:defRPr>
            </a:lvl4pPr>
            <a:lvl5pPr marL="1828800" indent="0">
              <a:buNone/>
              <a:defRPr sz="1600">
                <a:latin typeface="Roboto" panose="02000000000000000000" pitchFamily="2" charset="0"/>
                <a:ea typeface="Roboto" panose="02000000000000000000" pitchFamily="2" charset="0"/>
              </a:defRPr>
            </a:lvl5pPr>
          </a:lstStyle>
          <a:p>
            <a:pPr lvl="0"/>
            <a:r>
              <a:rPr lang="en-US"/>
              <a:t>Click to edit Master text styles</a:t>
            </a:r>
          </a:p>
        </p:txBody>
      </p:sp>
      <p:sp>
        <p:nvSpPr>
          <p:cNvPr id="4" name="Title Placeholder 1">
            <a:extLst>
              <a:ext uri="{FF2B5EF4-FFF2-40B4-BE49-F238E27FC236}">
                <a16:creationId xmlns:a16="http://schemas.microsoft.com/office/drawing/2014/main" id="{6A2A8D77-14C8-8D48-8998-8400780AEA78}"/>
              </a:ext>
            </a:extLst>
          </p:cNvPr>
          <p:cNvSpPr>
            <a:spLocks noGrp="1"/>
          </p:cNvSpPr>
          <p:nvPr>
            <p:ph type="title"/>
          </p:nvPr>
        </p:nvSpPr>
        <p:spPr>
          <a:xfrm>
            <a:off x="309217"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5" name="Content Placeholder 2">
            <a:extLst>
              <a:ext uri="{FF2B5EF4-FFF2-40B4-BE49-F238E27FC236}">
                <a16:creationId xmlns:a16="http://schemas.microsoft.com/office/drawing/2014/main" id="{6B0D7D78-F5DF-2F4E-94DB-94A6D8143639}"/>
              </a:ext>
            </a:extLst>
          </p:cNvPr>
          <p:cNvSpPr>
            <a:spLocks noGrp="1"/>
          </p:cNvSpPr>
          <p:nvPr>
            <p:ph sz="half" idx="10"/>
          </p:nvPr>
        </p:nvSpPr>
        <p:spPr>
          <a:xfrm>
            <a:off x="848138" y="2193373"/>
            <a:ext cx="400215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a:t>
            </a:r>
          </a:p>
        </p:txBody>
      </p:sp>
      <p:sp>
        <p:nvSpPr>
          <p:cNvPr id="3" name="Picture Placeholder 2">
            <a:extLst>
              <a:ext uri="{FF2B5EF4-FFF2-40B4-BE49-F238E27FC236}">
                <a16:creationId xmlns:a16="http://schemas.microsoft.com/office/drawing/2014/main" id="{0EFECC54-C31E-7842-996F-4FBBCEB719AE}"/>
              </a:ext>
              <a:ext uri="{C183D7F6-B498-43B3-948B-1728B52AA6E4}">
                <adec:decorative xmlns:adec="http://schemas.microsoft.com/office/drawing/2017/decorative" val="1"/>
              </a:ext>
            </a:extLst>
          </p:cNvPr>
          <p:cNvSpPr>
            <a:spLocks noGrp="1"/>
          </p:cNvSpPr>
          <p:nvPr>
            <p:ph type="pic" sz="quarter" idx="11" hasCustomPrompt="1"/>
          </p:nvPr>
        </p:nvSpPr>
        <p:spPr>
          <a:xfrm>
            <a:off x="5209117" y="2193925"/>
            <a:ext cx="6333067" cy="4351338"/>
          </a:xfrm>
          <a:prstGeom prst="rect">
            <a:avLst/>
          </a:prstGeom>
        </p:spPr>
        <p:txBody>
          <a:bodyPr/>
          <a:lstStyle>
            <a:lvl1pPr marL="0" indent="0">
              <a:buNone/>
              <a:defRPr sz="2000" b="1" i="0">
                <a:latin typeface="Arial" panose="020B0604020202020204" pitchFamily="34" charset="0"/>
                <a:ea typeface="Roboto" panose="02000000000000000000" pitchFamily="2" charset="0"/>
              </a:defRPr>
            </a:lvl1pPr>
          </a:lstStyle>
          <a:p>
            <a:r>
              <a:rPr lang="en-US"/>
              <a:t>Click icon to add image. Please refer to the </a:t>
            </a:r>
            <a:r>
              <a:rPr lang="en-US" err="1"/>
              <a:t>RxBenefits</a:t>
            </a:r>
            <a:r>
              <a:rPr lang="en-US"/>
              <a:t> Brand guide for suggestions on photography style.</a:t>
            </a:r>
          </a:p>
        </p:txBody>
      </p:sp>
    </p:spTree>
    <p:extLst>
      <p:ext uri="{BB962C8B-B14F-4D97-AF65-F5344CB8AC3E}">
        <p14:creationId xmlns:p14="http://schemas.microsoft.com/office/powerpoint/2010/main" val="23348940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cSld name="Presentation Title - 1 presenter">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hasCustomPrompt="1"/>
          </p:nvPr>
        </p:nvSpPr>
        <p:spPr>
          <a:xfrm>
            <a:off x="1378262" y="2044068"/>
            <a:ext cx="7964521" cy="1948932"/>
          </a:xfrm>
          <a:prstGeom prst="rect">
            <a:avLst/>
          </a:prstGeom>
        </p:spPr>
        <p:txBody>
          <a:bodyPr anchor="t"/>
          <a:lstStyle>
            <a:lvl1pPr algn="l">
              <a:defRPr sz="4500" b="1" i="0">
                <a:solidFill>
                  <a:srgbClr val="004094"/>
                </a:solidFill>
                <a:latin typeface="Arial" panose="020B0604020202020204" pitchFamily="34" charset="0"/>
              </a:defRPr>
            </a:lvl1pPr>
          </a:lstStyle>
          <a:p>
            <a:r>
              <a:rPr lang="en-US"/>
              <a:t>Presentation title. Keep it short and sweet.</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hasCustomPrompt="1"/>
          </p:nvPr>
        </p:nvSpPr>
        <p:spPr>
          <a:xfrm>
            <a:off x="1378263" y="4245670"/>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Presenter Name</a:t>
            </a:r>
            <a:br>
              <a:rPr lang="en-US"/>
            </a:br>
            <a:endParaRPr lang="en-US"/>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4406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 Placeholder 2">
            <a:extLst>
              <a:ext uri="{FF2B5EF4-FFF2-40B4-BE49-F238E27FC236}">
                <a16:creationId xmlns:a16="http://schemas.microsoft.com/office/drawing/2014/main" id="{B11AEE5D-5678-FB4C-A813-49577D97F218}"/>
              </a:ext>
            </a:extLst>
          </p:cNvPr>
          <p:cNvSpPr>
            <a:spLocks noGrp="1"/>
          </p:cNvSpPr>
          <p:nvPr>
            <p:ph type="body" idx="10" hasCustomPrompt="1"/>
          </p:nvPr>
        </p:nvSpPr>
        <p:spPr>
          <a:xfrm>
            <a:off x="7272568" y="4245670"/>
            <a:ext cx="4174400" cy="637991"/>
          </a:xfrm>
          <a:prstGeom prst="rect">
            <a:avLst/>
          </a:prstGeom>
        </p:spPr>
        <p:txBody>
          <a:bodyPr/>
          <a:lstStyle>
            <a:lvl1pPr marL="0" indent="0" algn="l">
              <a:buNone/>
              <a:defRPr sz="1800" b="1" i="0">
                <a:solidFill>
                  <a:schemeClr val="accent3"/>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xx/xx/</a:t>
            </a:r>
            <a:r>
              <a:rPr lang="en-US" err="1"/>
              <a:t>xxxx</a:t>
            </a:r>
            <a:endParaRPr lang="en-US"/>
          </a:p>
          <a:p>
            <a:pPr lvl="0"/>
            <a:endParaRPr lang="en-US"/>
          </a:p>
        </p:txBody>
      </p:sp>
      <p:sp>
        <p:nvSpPr>
          <p:cNvPr id="7" name="Text Placeholder 2">
            <a:extLst>
              <a:ext uri="{FF2B5EF4-FFF2-40B4-BE49-F238E27FC236}">
                <a16:creationId xmlns:a16="http://schemas.microsoft.com/office/drawing/2014/main" id="{F2C77859-1075-9E4E-A071-5693D2B4879C}"/>
              </a:ext>
            </a:extLst>
          </p:cNvPr>
          <p:cNvSpPr>
            <a:spLocks noGrp="1"/>
          </p:cNvSpPr>
          <p:nvPr>
            <p:ph type="body" idx="11" hasCustomPrompt="1"/>
          </p:nvPr>
        </p:nvSpPr>
        <p:spPr>
          <a:xfrm>
            <a:off x="1378263" y="4573661"/>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Presenter Title</a:t>
            </a:r>
          </a:p>
        </p:txBody>
      </p:sp>
      <p:sp>
        <p:nvSpPr>
          <p:cNvPr id="4" name="Rectangle 3">
            <a:extLst>
              <a:ext uri="{FF2B5EF4-FFF2-40B4-BE49-F238E27FC236}">
                <a16:creationId xmlns:a16="http://schemas.microsoft.com/office/drawing/2014/main" id="{31C31365-E0C9-1743-8E78-C078443DC126}"/>
              </a:ext>
            </a:extLst>
          </p:cNvPr>
          <p:cNvSpPr/>
          <p:nvPr userDrawn="1"/>
        </p:nvSpPr>
        <p:spPr>
          <a:xfrm>
            <a:off x="8786191" y="139148"/>
            <a:ext cx="3087757" cy="552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a:extLst>
              <a:ext uri="{FF2B5EF4-FFF2-40B4-BE49-F238E27FC236}">
                <a16:creationId xmlns:a16="http://schemas.microsoft.com/office/drawing/2014/main" id="{CDFD4719-703D-7D41-B44D-C723A06B07C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1019" y="771866"/>
            <a:ext cx="2708881" cy="519807"/>
          </a:xfrm>
          <a:prstGeom prst="rect">
            <a:avLst/>
          </a:prstGeom>
        </p:spPr>
      </p:pic>
    </p:spTree>
    <p:extLst>
      <p:ext uri="{BB962C8B-B14F-4D97-AF65-F5344CB8AC3E}">
        <p14:creationId xmlns:p14="http://schemas.microsoft.com/office/powerpoint/2010/main" val="26461555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Main + Detail copy">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3E5A8EC5-695E-DF40-87CE-FD2D846B4F69}"/>
              </a:ext>
            </a:extLst>
          </p:cNvPr>
          <p:cNvSpPr>
            <a:spLocks noGrp="1"/>
          </p:cNvSpPr>
          <p:nvPr>
            <p:ph type="title"/>
          </p:nvPr>
        </p:nvSpPr>
        <p:spPr>
          <a:xfrm>
            <a:off x="850045" y="0"/>
            <a:ext cx="9788936" cy="775252"/>
          </a:xfrm>
          <a:prstGeom prst="rect">
            <a:avLst/>
          </a:prstGeom>
        </p:spPr>
        <p:txBody>
          <a:bodyPr vert="horz" lIns="91440" tIns="45720" rIns="91440" bIns="45720" rtlCol="0" anchor="ctr">
            <a:noAutofit/>
          </a:bodyPr>
          <a:lstStyle>
            <a:lvl1pPr>
              <a:defRPr b="1" i="0">
                <a:solidFill>
                  <a:schemeClr val="accent3"/>
                </a:solidFill>
                <a:latin typeface="Arial Narrow" panose="020B0604020202020204" pitchFamily="34" charset="0"/>
                <a:ea typeface="Roboto Condensed" panose="02000000000000000000" pitchFamily="2" charset="0"/>
              </a:defRPr>
            </a:lvl1pPr>
          </a:lstStyle>
          <a:p>
            <a:r>
              <a:rPr lang="en-US"/>
              <a:t>Click to edit Master title style</a:t>
            </a:r>
          </a:p>
        </p:txBody>
      </p:sp>
      <p:sp>
        <p:nvSpPr>
          <p:cNvPr id="8" name="Content Placeholder 2">
            <a:extLst>
              <a:ext uri="{FF2B5EF4-FFF2-40B4-BE49-F238E27FC236}">
                <a16:creationId xmlns:a16="http://schemas.microsoft.com/office/drawing/2014/main" id="{797B5521-6443-E847-8369-C4F303E14A57}"/>
              </a:ext>
            </a:extLst>
          </p:cNvPr>
          <p:cNvSpPr>
            <a:spLocks noGrp="1"/>
          </p:cNvSpPr>
          <p:nvPr>
            <p:ph sz="half" idx="1"/>
          </p:nvPr>
        </p:nvSpPr>
        <p:spPr>
          <a:xfrm>
            <a:off x="848138" y="1431373"/>
            <a:ext cx="10283689" cy="4351338"/>
          </a:xfrm>
          <a:prstGeom prst="rect">
            <a:avLst/>
          </a:prstGeom>
        </p:spPr>
        <p:txBody>
          <a:bodyPr/>
          <a:lstStyle>
            <a:lvl1pPr marL="0" indent="0">
              <a:buNone/>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a:t>Click to edit Master text styles</a:t>
            </a:r>
          </a:p>
        </p:txBody>
      </p:sp>
      <p:pic>
        <p:nvPicPr>
          <p:cNvPr id="6" name="Picture 5">
            <a:extLst>
              <a:ext uri="{FF2B5EF4-FFF2-40B4-BE49-F238E27FC236}">
                <a16:creationId xmlns:a16="http://schemas.microsoft.com/office/drawing/2014/main" id="{74EAB9DE-AFE8-D342-A728-022FB091D11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37073" y="159026"/>
            <a:ext cx="611064" cy="457200"/>
          </a:xfrm>
          <a:prstGeom prst="ellipse">
            <a:avLst/>
          </a:prstGeom>
        </p:spPr>
      </p:pic>
    </p:spTree>
    <p:extLst>
      <p:ext uri="{BB962C8B-B14F-4D97-AF65-F5344CB8AC3E}">
        <p14:creationId xmlns:p14="http://schemas.microsoft.com/office/powerpoint/2010/main" val="18794848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Blank - Stats and quotes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288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Presentation Title - 1 presenter">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hasCustomPrompt="1"/>
          </p:nvPr>
        </p:nvSpPr>
        <p:spPr>
          <a:xfrm>
            <a:off x="1378262" y="2044068"/>
            <a:ext cx="7964521" cy="1948932"/>
          </a:xfrm>
          <a:prstGeom prst="rect">
            <a:avLst/>
          </a:prstGeom>
        </p:spPr>
        <p:txBody>
          <a:bodyPr anchor="t"/>
          <a:lstStyle>
            <a:lvl1pPr algn="l">
              <a:defRPr sz="4500" b="1" i="0">
                <a:solidFill>
                  <a:srgbClr val="004094"/>
                </a:solidFill>
                <a:latin typeface="Arial" panose="020B0604020202020204" pitchFamily="34" charset="0"/>
              </a:defRPr>
            </a:lvl1pPr>
          </a:lstStyle>
          <a:p>
            <a:r>
              <a:rPr lang="en-US" dirty="0"/>
              <a:t>Presentation title. Keep it short and sweet.</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hasCustomPrompt="1"/>
          </p:nvPr>
        </p:nvSpPr>
        <p:spPr>
          <a:xfrm>
            <a:off x="1378263" y="4245670"/>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4406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 Placeholder 2">
            <a:extLst>
              <a:ext uri="{FF2B5EF4-FFF2-40B4-BE49-F238E27FC236}">
                <a16:creationId xmlns:a16="http://schemas.microsoft.com/office/drawing/2014/main" id="{B11AEE5D-5678-FB4C-A813-49577D97F218}"/>
              </a:ext>
            </a:extLst>
          </p:cNvPr>
          <p:cNvSpPr>
            <a:spLocks noGrp="1"/>
          </p:cNvSpPr>
          <p:nvPr>
            <p:ph type="body" idx="10" hasCustomPrompt="1"/>
          </p:nvPr>
        </p:nvSpPr>
        <p:spPr>
          <a:xfrm>
            <a:off x="7272568" y="4245670"/>
            <a:ext cx="4174400" cy="637991"/>
          </a:xfrm>
          <a:prstGeom prst="rect">
            <a:avLst/>
          </a:prstGeom>
        </p:spPr>
        <p:txBody>
          <a:bodyPr/>
          <a:lstStyle>
            <a:lvl1pPr marL="0" indent="0" algn="l">
              <a:buNone/>
              <a:defRPr sz="1800" b="1" i="0">
                <a:solidFill>
                  <a:schemeClr val="accent3"/>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xx/xx/</a:t>
            </a:r>
            <a:r>
              <a:rPr lang="en-US" dirty="0" err="1"/>
              <a:t>xxxx</a:t>
            </a:r>
            <a:endParaRPr lang="en-US" dirty="0"/>
          </a:p>
          <a:p>
            <a:pPr lvl="0"/>
            <a:endParaRPr lang="en-US" dirty="0"/>
          </a:p>
        </p:txBody>
      </p:sp>
      <p:sp>
        <p:nvSpPr>
          <p:cNvPr id="7" name="Text Placeholder 2">
            <a:extLst>
              <a:ext uri="{FF2B5EF4-FFF2-40B4-BE49-F238E27FC236}">
                <a16:creationId xmlns:a16="http://schemas.microsoft.com/office/drawing/2014/main" id="{F2C77859-1075-9E4E-A071-5693D2B4879C}"/>
              </a:ext>
            </a:extLst>
          </p:cNvPr>
          <p:cNvSpPr>
            <a:spLocks noGrp="1"/>
          </p:cNvSpPr>
          <p:nvPr>
            <p:ph type="body" idx="11" hasCustomPrompt="1"/>
          </p:nvPr>
        </p:nvSpPr>
        <p:spPr>
          <a:xfrm>
            <a:off x="1378263" y="4573661"/>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4" name="Rectangle 3">
            <a:extLst>
              <a:ext uri="{FF2B5EF4-FFF2-40B4-BE49-F238E27FC236}">
                <a16:creationId xmlns:a16="http://schemas.microsoft.com/office/drawing/2014/main" id="{31C31365-E0C9-1743-8E78-C078443DC126}"/>
              </a:ext>
            </a:extLst>
          </p:cNvPr>
          <p:cNvSpPr/>
          <p:nvPr userDrawn="1"/>
        </p:nvSpPr>
        <p:spPr>
          <a:xfrm>
            <a:off x="8786191" y="139148"/>
            <a:ext cx="3087757" cy="552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a:extLst>
              <a:ext uri="{FF2B5EF4-FFF2-40B4-BE49-F238E27FC236}">
                <a16:creationId xmlns:a16="http://schemas.microsoft.com/office/drawing/2014/main" id="{CDFD4719-703D-7D41-B44D-C723A06B07CC}"/>
              </a:ext>
            </a:extLst>
          </p:cNvPr>
          <p:cNvPicPr>
            <a:picLocks noChangeAspect="1"/>
          </p:cNvPicPr>
          <p:nvPr userDrawn="1"/>
        </p:nvPicPr>
        <p:blipFill>
          <a:blip r:embed="rId2"/>
          <a:stretch>
            <a:fillRect/>
          </a:stretch>
        </p:blipFill>
        <p:spPr>
          <a:xfrm>
            <a:off x="591019" y="771866"/>
            <a:ext cx="2708881" cy="519807"/>
          </a:xfrm>
          <a:prstGeom prst="rect">
            <a:avLst/>
          </a:prstGeom>
        </p:spPr>
      </p:pic>
    </p:spTree>
    <p:extLst>
      <p:ext uri="{BB962C8B-B14F-4D97-AF65-F5344CB8AC3E}">
        <p14:creationId xmlns:p14="http://schemas.microsoft.com/office/powerpoint/2010/main" val="54382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res Title - 1 pres - logo">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hasCustomPrompt="1"/>
          </p:nvPr>
        </p:nvSpPr>
        <p:spPr>
          <a:xfrm>
            <a:off x="1378262" y="2044068"/>
            <a:ext cx="7964521" cy="1948932"/>
          </a:xfrm>
          <a:prstGeom prst="rect">
            <a:avLst/>
          </a:prstGeom>
        </p:spPr>
        <p:txBody>
          <a:bodyPr anchor="t"/>
          <a:lstStyle>
            <a:lvl1pPr algn="l">
              <a:defRPr sz="4500" b="1" i="0">
                <a:solidFill>
                  <a:srgbClr val="004094"/>
                </a:solidFill>
                <a:latin typeface="Arial" panose="020B0604020202020204" pitchFamily="34" charset="0"/>
              </a:defRPr>
            </a:lvl1pPr>
          </a:lstStyle>
          <a:p>
            <a:r>
              <a:rPr lang="en-US" dirty="0"/>
              <a:t>Presentation title. Keep it short and sweet.</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hasCustomPrompt="1"/>
          </p:nvPr>
        </p:nvSpPr>
        <p:spPr>
          <a:xfrm>
            <a:off x="1378263" y="4245670"/>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204406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 Placeholder 2">
            <a:extLst>
              <a:ext uri="{FF2B5EF4-FFF2-40B4-BE49-F238E27FC236}">
                <a16:creationId xmlns:a16="http://schemas.microsoft.com/office/drawing/2014/main" id="{B11AEE5D-5678-FB4C-A813-49577D97F218}"/>
              </a:ext>
            </a:extLst>
          </p:cNvPr>
          <p:cNvSpPr>
            <a:spLocks noGrp="1"/>
          </p:cNvSpPr>
          <p:nvPr>
            <p:ph type="body" idx="10" hasCustomPrompt="1"/>
          </p:nvPr>
        </p:nvSpPr>
        <p:spPr>
          <a:xfrm>
            <a:off x="7272568" y="4245670"/>
            <a:ext cx="4174400" cy="637991"/>
          </a:xfrm>
          <a:prstGeom prst="rect">
            <a:avLst/>
          </a:prstGeom>
        </p:spPr>
        <p:txBody>
          <a:bodyPr/>
          <a:lstStyle>
            <a:lvl1pPr marL="0" indent="0" algn="l">
              <a:buNone/>
              <a:defRPr sz="1800" b="1" i="0">
                <a:solidFill>
                  <a:schemeClr val="accent3"/>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xx/xx/</a:t>
            </a:r>
            <a:r>
              <a:rPr lang="en-US" dirty="0" err="1"/>
              <a:t>xxxx</a:t>
            </a:r>
            <a:endParaRPr lang="en-US" dirty="0"/>
          </a:p>
          <a:p>
            <a:pPr lvl="0"/>
            <a:endParaRPr lang="en-US" dirty="0"/>
          </a:p>
        </p:txBody>
      </p:sp>
      <p:sp>
        <p:nvSpPr>
          <p:cNvPr id="7" name="Text Placeholder 2">
            <a:extLst>
              <a:ext uri="{FF2B5EF4-FFF2-40B4-BE49-F238E27FC236}">
                <a16:creationId xmlns:a16="http://schemas.microsoft.com/office/drawing/2014/main" id="{F2C77859-1075-9E4E-A071-5693D2B4879C}"/>
              </a:ext>
            </a:extLst>
          </p:cNvPr>
          <p:cNvSpPr>
            <a:spLocks noGrp="1"/>
          </p:cNvSpPr>
          <p:nvPr>
            <p:ph type="body" idx="11" hasCustomPrompt="1"/>
          </p:nvPr>
        </p:nvSpPr>
        <p:spPr>
          <a:xfrm>
            <a:off x="1378263" y="4573661"/>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4" name="Rectangle 3">
            <a:extLst>
              <a:ext uri="{FF2B5EF4-FFF2-40B4-BE49-F238E27FC236}">
                <a16:creationId xmlns:a16="http://schemas.microsoft.com/office/drawing/2014/main" id="{31C31365-E0C9-1743-8E78-C078443DC126}"/>
              </a:ext>
            </a:extLst>
          </p:cNvPr>
          <p:cNvSpPr/>
          <p:nvPr userDrawn="1"/>
        </p:nvSpPr>
        <p:spPr>
          <a:xfrm>
            <a:off x="8786191" y="139148"/>
            <a:ext cx="3087757" cy="552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Rectangle 4">
            <a:extLst>
              <a:ext uri="{FF2B5EF4-FFF2-40B4-BE49-F238E27FC236}">
                <a16:creationId xmlns:a16="http://schemas.microsoft.com/office/drawing/2014/main" id="{91D35489-209B-014C-A59B-8B811D1CF3EA}"/>
              </a:ext>
            </a:extLst>
          </p:cNvPr>
          <p:cNvSpPr/>
          <p:nvPr userDrawn="1"/>
        </p:nvSpPr>
        <p:spPr>
          <a:xfrm>
            <a:off x="1297026" y="5967656"/>
            <a:ext cx="4583306" cy="369332"/>
          </a:xfrm>
          <a:prstGeom prst="rect">
            <a:avLst/>
          </a:prstGeom>
        </p:spPr>
        <p:txBody>
          <a:bodyPr wrap="none">
            <a:spAutoFit/>
          </a:bodyPr>
          <a:lstStyle/>
          <a:p>
            <a:r>
              <a:rPr lang="en-US" sz="1800" b="1" i="0" dirty="0">
                <a:solidFill>
                  <a:schemeClr val="accent3"/>
                </a:solidFill>
                <a:latin typeface="Arial" panose="020B0604020202020204" pitchFamily="34" charset="0"/>
                <a:ea typeface="Roboto" panose="02000000000000000000" pitchFamily="2" charset="0"/>
              </a:rPr>
              <a:t>Considerations prepared exclusively for</a:t>
            </a:r>
          </a:p>
        </p:txBody>
      </p:sp>
      <p:sp>
        <p:nvSpPr>
          <p:cNvPr id="11" name="Picture Placeholder 10">
            <a:extLst>
              <a:ext uri="{FF2B5EF4-FFF2-40B4-BE49-F238E27FC236}">
                <a16:creationId xmlns:a16="http://schemas.microsoft.com/office/drawing/2014/main" id="{806C3CA8-DACB-9C48-91D9-96922F560A4B}"/>
              </a:ext>
            </a:extLst>
          </p:cNvPr>
          <p:cNvSpPr>
            <a:spLocks noGrp="1"/>
          </p:cNvSpPr>
          <p:nvPr>
            <p:ph type="pic" sz="quarter" idx="12" hasCustomPrompt="1"/>
          </p:nvPr>
        </p:nvSpPr>
        <p:spPr>
          <a:xfrm>
            <a:off x="7272568" y="5690153"/>
            <a:ext cx="4174400" cy="924339"/>
          </a:xfrm>
          <a:prstGeom prst="rect">
            <a:avLst/>
          </a:prstGeom>
        </p:spPr>
        <p:txBody>
          <a:bodyPr/>
          <a:lstStyle>
            <a:lvl1pPr marL="0" indent="0">
              <a:buNone/>
              <a:defRPr sz="1800"/>
            </a:lvl1pPr>
          </a:lstStyle>
          <a:p>
            <a:r>
              <a:rPr lang="en-US" dirty="0"/>
              <a:t>Click icon to add Logo image (jpg, </a:t>
            </a:r>
            <a:r>
              <a:rPr lang="en-US" dirty="0" err="1"/>
              <a:t>png</a:t>
            </a:r>
            <a:r>
              <a:rPr lang="en-US" dirty="0"/>
              <a:t>). Find a logo with a white background.</a:t>
            </a:r>
          </a:p>
        </p:txBody>
      </p:sp>
      <p:pic>
        <p:nvPicPr>
          <p:cNvPr id="12" name="Picture 11">
            <a:extLst>
              <a:ext uri="{FF2B5EF4-FFF2-40B4-BE49-F238E27FC236}">
                <a16:creationId xmlns:a16="http://schemas.microsoft.com/office/drawing/2014/main" id="{E456C80B-E25F-994B-B4CE-4A624F8E4DDC}"/>
              </a:ext>
            </a:extLst>
          </p:cNvPr>
          <p:cNvPicPr>
            <a:picLocks noChangeAspect="1"/>
          </p:cNvPicPr>
          <p:nvPr userDrawn="1"/>
        </p:nvPicPr>
        <p:blipFill>
          <a:blip r:embed="rId2"/>
          <a:stretch>
            <a:fillRect/>
          </a:stretch>
        </p:blipFill>
        <p:spPr>
          <a:xfrm>
            <a:off x="591019" y="771866"/>
            <a:ext cx="2708881" cy="519807"/>
          </a:xfrm>
          <a:prstGeom prst="rect">
            <a:avLst/>
          </a:prstGeom>
        </p:spPr>
      </p:pic>
    </p:spTree>
    <p:extLst>
      <p:ext uri="{BB962C8B-B14F-4D97-AF65-F5344CB8AC3E}">
        <p14:creationId xmlns:p14="http://schemas.microsoft.com/office/powerpoint/2010/main" val="146331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3_Pres Title - 4 presenters">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hasCustomPrompt="1"/>
          </p:nvPr>
        </p:nvSpPr>
        <p:spPr>
          <a:xfrm>
            <a:off x="1378262" y="1885042"/>
            <a:ext cx="7964521" cy="1948932"/>
          </a:xfrm>
          <a:prstGeom prst="rect">
            <a:avLst/>
          </a:prstGeom>
        </p:spPr>
        <p:txBody>
          <a:bodyPr anchor="t"/>
          <a:lstStyle>
            <a:lvl1pPr algn="l">
              <a:defRPr sz="4500" b="1" i="0">
                <a:solidFill>
                  <a:srgbClr val="004094"/>
                </a:solidFill>
                <a:latin typeface="Arial" panose="020B0604020202020204" pitchFamily="34" charset="0"/>
              </a:defRPr>
            </a:lvl1pPr>
          </a:lstStyle>
          <a:p>
            <a:r>
              <a:rPr lang="en-US" dirty="0"/>
              <a:t>Presentation title. Keep it short and sweet.</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hasCustomPrompt="1"/>
          </p:nvPr>
        </p:nvSpPr>
        <p:spPr>
          <a:xfrm>
            <a:off x="1378263" y="4086644"/>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1885042"/>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 Placeholder 2">
            <a:extLst>
              <a:ext uri="{FF2B5EF4-FFF2-40B4-BE49-F238E27FC236}">
                <a16:creationId xmlns:a16="http://schemas.microsoft.com/office/drawing/2014/main" id="{B11AEE5D-5678-FB4C-A813-49577D97F218}"/>
              </a:ext>
            </a:extLst>
          </p:cNvPr>
          <p:cNvSpPr>
            <a:spLocks noGrp="1"/>
          </p:cNvSpPr>
          <p:nvPr>
            <p:ph type="body" idx="10" hasCustomPrompt="1"/>
          </p:nvPr>
        </p:nvSpPr>
        <p:spPr>
          <a:xfrm>
            <a:off x="1378263" y="5903856"/>
            <a:ext cx="4174400" cy="637991"/>
          </a:xfrm>
          <a:prstGeom prst="rect">
            <a:avLst/>
          </a:prstGeom>
        </p:spPr>
        <p:txBody>
          <a:bodyPr/>
          <a:lstStyle>
            <a:lvl1pPr marL="0" indent="0" algn="l">
              <a:buNone/>
              <a:defRPr sz="1800" b="1" i="0">
                <a:solidFill>
                  <a:schemeClr val="accent3"/>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xx/xx/</a:t>
            </a:r>
            <a:r>
              <a:rPr lang="en-US" dirty="0" err="1"/>
              <a:t>xxxx</a:t>
            </a:r>
            <a:endParaRPr lang="en-US" dirty="0"/>
          </a:p>
          <a:p>
            <a:pPr lvl="0"/>
            <a:endParaRPr lang="en-US" dirty="0"/>
          </a:p>
        </p:txBody>
      </p:sp>
      <p:sp>
        <p:nvSpPr>
          <p:cNvPr id="7" name="Text Placeholder 2">
            <a:extLst>
              <a:ext uri="{FF2B5EF4-FFF2-40B4-BE49-F238E27FC236}">
                <a16:creationId xmlns:a16="http://schemas.microsoft.com/office/drawing/2014/main" id="{F2C77859-1075-9E4E-A071-5693D2B4879C}"/>
              </a:ext>
            </a:extLst>
          </p:cNvPr>
          <p:cNvSpPr>
            <a:spLocks noGrp="1"/>
          </p:cNvSpPr>
          <p:nvPr>
            <p:ph type="body" idx="11" hasCustomPrompt="1"/>
          </p:nvPr>
        </p:nvSpPr>
        <p:spPr>
          <a:xfrm>
            <a:off x="1378263" y="4414635"/>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4" name="Rectangle 3">
            <a:extLst>
              <a:ext uri="{FF2B5EF4-FFF2-40B4-BE49-F238E27FC236}">
                <a16:creationId xmlns:a16="http://schemas.microsoft.com/office/drawing/2014/main" id="{31C31365-E0C9-1743-8E78-C078443DC126}"/>
              </a:ext>
            </a:extLst>
          </p:cNvPr>
          <p:cNvSpPr/>
          <p:nvPr userDrawn="1"/>
        </p:nvSpPr>
        <p:spPr>
          <a:xfrm>
            <a:off x="8786191" y="139148"/>
            <a:ext cx="3087757" cy="552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ext Placeholder 2">
            <a:extLst>
              <a:ext uri="{FF2B5EF4-FFF2-40B4-BE49-F238E27FC236}">
                <a16:creationId xmlns:a16="http://schemas.microsoft.com/office/drawing/2014/main" id="{11DF2DA3-43E4-8C43-9555-CD1106843291}"/>
              </a:ext>
            </a:extLst>
          </p:cNvPr>
          <p:cNvSpPr>
            <a:spLocks noGrp="1"/>
          </p:cNvSpPr>
          <p:nvPr>
            <p:ph type="body" idx="12" hasCustomPrompt="1"/>
          </p:nvPr>
        </p:nvSpPr>
        <p:spPr>
          <a:xfrm>
            <a:off x="1378263" y="4991105"/>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11" name="Text Placeholder 2">
            <a:extLst>
              <a:ext uri="{FF2B5EF4-FFF2-40B4-BE49-F238E27FC236}">
                <a16:creationId xmlns:a16="http://schemas.microsoft.com/office/drawing/2014/main" id="{46C67062-18E4-BA44-AA7D-20D9B5EE8AC6}"/>
              </a:ext>
            </a:extLst>
          </p:cNvPr>
          <p:cNvSpPr>
            <a:spLocks noGrp="1"/>
          </p:cNvSpPr>
          <p:nvPr>
            <p:ph type="body" idx="13" hasCustomPrompt="1"/>
          </p:nvPr>
        </p:nvSpPr>
        <p:spPr>
          <a:xfrm>
            <a:off x="1378263" y="5319096"/>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14" name="Text Placeholder 2">
            <a:extLst>
              <a:ext uri="{FF2B5EF4-FFF2-40B4-BE49-F238E27FC236}">
                <a16:creationId xmlns:a16="http://schemas.microsoft.com/office/drawing/2014/main" id="{E5148404-6037-124D-9A57-9B7E6B6A5DB1}"/>
              </a:ext>
            </a:extLst>
          </p:cNvPr>
          <p:cNvSpPr>
            <a:spLocks noGrp="1"/>
          </p:cNvSpPr>
          <p:nvPr>
            <p:ph type="body" idx="14" hasCustomPrompt="1"/>
          </p:nvPr>
        </p:nvSpPr>
        <p:spPr>
          <a:xfrm>
            <a:off x="6109289" y="4086644"/>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15" name="Text Placeholder 2">
            <a:extLst>
              <a:ext uri="{FF2B5EF4-FFF2-40B4-BE49-F238E27FC236}">
                <a16:creationId xmlns:a16="http://schemas.microsoft.com/office/drawing/2014/main" id="{40908B98-83CE-AF4A-AEDB-80B8F72F9808}"/>
              </a:ext>
            </a:extLst>
          </p:cNvPr>
          <p:cNvSpPr>
            <a:spLocks noGrp="1"/>
          </p:cNvSpPr>
          <p:nvPr>
            <p:ph type="body" idx="15" hasCustomPrompt="1"/>
          </p:nvPr>
        </p:nvSpPr>
        <p:spPr>
          <a:xfrm>
            <a:off x="6109289" y="4414635"/>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16" name="Text Placeholder 2">
            <a:extLst>
              <a:ext uri="{FF2B5EF4-FFF2-40B4-BE49-F238E27FC236}">
                <a16:creationId xmlns:a16="http://schemas.microsoft.com/office/drawing/2014/main" id="{49B4EB78-2108-2D44-B690-C671F8D1FE6F}"/>
              </a:ext>
            </a:extLst>
          </p:cNvPr>
          <p:cNvSpPr>
            <a:spLocks noGrp="1"/>
          </p:cNvSpPr>
          <p:nvPr>
            <p:ph type="body" idx="16" hasCustomPrompt="1"/>
          </p:nvPr>
        </p:nvSpPr>
        <p:spPr>
          <a:xfrm>
            <a:off x="6109289" y="4991105"/>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17" name="Text Placeholder 2">
            <a:extLst>
              <a:ext uri="{FF2B5EF4-FFF2-40B4-BE49-F238E27FC236}">
                <a16:creationId xmlns:a16="http://schemas.microsoft.com/office/drawing/2014/main" id="{35B1AC63-83C8-7F4B-8262-C3A85F253C85}"/>
              </a:ext>
            </a:extLst>
          </p:cNvPr>
          <p:cNvSpPr>
            <a:spLocks noGrp="1"/>
          </p:cNvSpPr>
          <p:nvPr>
            <p:ph type="body" idx="17" hasCustomPrompt="1"/>
          </p:nvPr>
        </p:nvSpPr>
        <p:spPr>
          <a:xfrm>
            <a:off x="6109289" y="5319096"/>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pic>
        <p:nvPicPr>
          <p:cNvPr id="18" name="Picture 17">
            <a:extLst>
              <a:ext uri="{FF2B5EF4-FFF2-40B4-BE49-F238E27FC236}">
                <a16:creationId xmlns:a16="http://schemas.microsoft.com/office/drawing/2014/main" id="{5153A387-77B8-5148-A13A-1186F5AD70FC}"/>
              </a:ext>
            </a:extLst>
          </p:cNvPr>
          <p:cNvPicPr>
            <a:picLocks noChangeAspect="1"/>
          </p:cNvPicPr>
          <p:nvPr userDrawn="1"/>
        </p:nvPicPr>
        <p:blipFill>
          <a:blip r:embed="rId2"/>
          <a:stretch>
            <a:fillRect/>
          </a:stretch>
        </p:blipFill>
        <p:spPr>
          <a:xfrm>
            <a:off x="591019" y="771866"/>
            <a:ext cx="2708881" cy="519807"/>
          </a:xfrm>
          <a:prstGeom prst="rect">
            <a:avLst/>
          </a:prstGeom>
        </p:spPr>
      </p:pic>
    </p:spTree>
    <p:extLst>
      <p:ext uri="{BB962C8B-B14F-4D97-AF65-F5344CB8AC3E}">
        <p14:creationId xmlns:p14="http://schemas.microsoft.com/office/powerpoint/2010/main" val="2026247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Pres Title - 4 presenters-logo">
    <p:bg>
      <p:bgPr>
        <a:solidFill>
          <a:schemeClr val="bg1"/>
        </a:solidFill>
        <a:effectLst/>
      </p:bgPr>
    </p:bg>
    <p:spTree>
      <p:nvGrpSpPr>
        <p:cNvPr id="1" name=""/>
        <p:cNvGrpSpPr/>
        <p:nvPr/>
      </p:nvGrpSpPr>
      <p:grpSpPr>
        <a:xfrm>
          <a:off x="0" y="0"/>
          <a:ext cx="0" cy="0"/>
          <a:chOff x="0" y="0"/>
          <a:chExt cx="0" cy="0"/>
        </a:xfrm>
      </p:grpSpPr>
      <p:sp>
        <p:nvSpPr>
          <p:cNvPr id="2" name="Title 1" descr="This is the title copy section for 3 lines use the 2 or 1 line options if the title is smaller&#10;">
            <a:extLst>
              <a:ext uri="{FF2B5EF4-FFF2-40B4-BE49-F238E27FC236}">
                <a16:creationId xmlns:a16="http://schemas.microsoft.com/office/drawing/2014/main" id="{37AE5519-E3E4-FA4C-8403-3E9A3863E1DE}"/>
              </a:ext>
              <a:ext uri="{C183D7F6-B498-43B3-948B-1728B52AA6E4}">
                <adec:decorative xmlns:adec="http://schemas.microsoft.com/office/drawing/2017/decorative" val="0"/>
              </a:ext>
            </a:extLst>
          </p:cNvPr>
          <p:cNvSpPr>
            <a:spLocks noGrp="1"/>
          </p:cNvSpPr>
          <p:nvPr>
            <p:ph type="title" hasCustomPrompt="1"/>
          </p:nvPr>
        </p:nvSpPr>
        <p:spPr>
          <a:xfrm>
            <a:off x="1378262" y="1417902"/>
            <a:ext cx="7964521" cy="1948932"/>
          </a:xfrm>
          <a:prstGeom prst="rect">
            <a:avLst/>
          </a:prstGeom>
        </p:spPr>
        <p:txBody>
          <a:bodyPr anchor="t"/>
          <a:lstStyle>
            <a:lvl1pPr algn="l">
              <a:defRPr sz="4500" b="1" i="0">
                <a:solidFill>
                  <a:srgbClr val="004094"/>
                </a:solidFill>
                <a:latin typeface="Arial" panose="020B0604020202020204" pitchFamily="34" charset="0"/>
              </a:defRPr>
            </a:lvl1pPr>
          </a:lstStyle>
          <a:p>
            <a:r>
              <a:rPr lang="en-US" dirty="0"/>
              <a:t>Presentation title. Keep it short and sweet.</a:t>
            </a:r>
          </a:p>
        </p:txBody>
      </p:sp>
      <p:sp>
        <p:nvSpPr>
          <p:cNvPr id="3" name="Text Placeholder 2">
            <a:extLst>
              <a:ext uri="{FF2B5EF4-FFF2-40B4-BE49-F238E27FC236}">
                <a16:creationId xmlns:a16="http://schemas.microsoft.com/office/drawing/2014/main" id="{88C122AA-3124-4148-B97B-8C28A193E7AB}"/>
              </a:ext>
            </a:extLst>
          </p:cNvPr>
          <p:cNvSpPr>
            <a:spLocks noGrp="1"/>
          </p:cNvSpPr>
          <p:nvPr>
            <p:ph type="body" idx="1" hasCustomPrompt="1"/>
          </p:nvPr>
        </p:nvSpPr>
        <p:spPr>
          <a:xfrm>
            <a:off x="1378263" y="3619504"/>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9" name="Rounded Rectangle 8">
            <a:extLst>
              <a:ext uri="{FF2B5EF4-FFF2-40B4-BE49-F238E27FC236}">
                <a16:creationId xmlns:a16="http://schemas.microsoft.com/office/drawing/2014/main" id="{59F0FA48-1949-5145-AB73-58B5E4E5321F}"/>
              </a:ext>
            </a:extLst>
          </p:cNvPr>
          <p:cNvSpPr/>
          <p:nvPr/>
        </p:nvSpPr>
        <p:spPr>
          <a:xfrm>
            <a:off x="758284" y="1417902"/>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ext Placeholder 2">
            <a:extLst>
              <a:ext uri="{FF2B5EF4-FFF2-40B4-BE49-F238E27FC236}">
                <a16:creationId xmlns:a16="http://schemas.microsoft.com/office/drawing/2014/main" id="{B11AEE5D-5678-FB4C-A813-49577D97F218}"/>
              </a:ext>
            </a:extLst>
          </p:cNvPr>
          <p:cNvSpPr>
            <a:spLocks noGrp="1"/>
          </p:cNvSpPr>
          <p:nvPr>
            <p:ph type="body" idx="10" hasCustomPrompt="1"/>
          </p:nvPr>
        </p:nvSpPr>
        <p:spPr>
          <a:xfrm>
            <a:off x="1378263" y="5436716"/>
            <a:ext cx="4174400" cy="326331"/>
          </a:xfrm>
          <a:prstGeom prst="rect">
            <a:avLst/>
          </a:prstGeom>
        </p:spPr>
        <p:txBody>
          <a:bodyPr/>
          <a:lstStyle>
            <a:lvl1pPr marL="0" indent="0" algn="l">
              <a:buNone/>
              <a:defRPr sz="1800" b="1" i="0">
                <a:solidFill>
                  <a:schemeClr val="accent3"/>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xx/xx/</a:t>
            </a:r>
            <a:r>
              <a:rPr lang="en-US" dirty="0" err="1"/>
              <a:t>xxxx</a:t>
            </a:r>
            <a:endParaRPr lang="en-US" dirty="0"/>
          </a:p>
          <a:p>
            <a:pPr lvl="0"/>
            <a:endParaRPr lang="en-US" dirty="0"/>
          </a:p>
        </p:txBody>
      </p:sp>
      <p:sp>
        <p:nvSpPr>
          <p:cNvPr id="7" name="Text Placeholder 2">
            <a:extLst>
              <a:ext uri="{FF2B5EF4-FFF2-40B4-BE49-F238E27FC236}">
                <a16:creationId xmlns:a16="http://schemas.microsoft.com/office/drawing/2014/main" id="{F2C77859-1075-9E4E-A071-5693D2B4879C}"/>
              </a:ext>
            </a:extLst>
          </p:cNvPr>
          <p:cNvSpPr>
            <a:spLocks noGrp="1"/>
          </p:cNvSpPr>
          <p:nvPr>
            <p:ph type="body" idx="11" hasCustomPrompt="1"/>
          </p:nvPr>
        </p:nvSpPr>
        <p:spPr>
          <a:xfrm>
            <a:off x="1378263" y="3947494"/>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4" name="Rectangle 3">
            <a:extLst>
              <a:ext uri="{FF2B5EF4-FFF2-40B4-BE49-F238E27FC236}">
                <a16:creationId xmlns:a16="http://schemas.microsoft.com/office/drawing/2014/main" id="{31C31365-E0C9-1743-8E78-C078443DC126}"/>
              </a:ext>
            </a:extLst>
          </p:cNvPr>
          <p:cNvSpPr/>
          <p:nvPr userDrawn="1"/>
        </p:nvSpPr>
        <p:spPr>
          <a:xfrm>
            <a:off x="8786191" y="139148"/>
            <a:ext cx="3087757" cy="5527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ext Placeholder 2">
            <a:extLst>
              <a:ext uri="{FF2B5EF4-FFF2-40B4-BE49-F238E27FC236}">
                <a16:creationId xmlns:a16="http://schemas.microsoft.com/office/drawing/2014/main" id="{11DF2DA3-43E4-8C43-9555-CD1106843291}"/>
              </a:ext>
            </a:extLst>
          </p:cNvPr>
          <p:cNvSpPr>
            <a:spLocks noGrp="1"/>
          </p:cNvSpPr>
          <p:nvPr>
            <p:ph type="body" idx="12" hasCustomPrompt="1"/>
          </p:nvPr>
        </p:nvSpPr>
        <p:spPr>
          <a:xfrm>
            <a:off x="1378263" y="4523965"/>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11" name="Text Placeholder 2">
            <a:extLst>
              <a:ext uri="{FF2B5EF4-FFF2-40B4-BE49-F238E27FC236}">
                <a16:creationId xmlns:a16="http://schemas.microsoft.com/office/drawing/2014/main" id="{46C67062-18E4-BA44-AA7D-20D9B5EE8AC6}"/>
              </a:ext>
            </a:extLst>
          </p:cNvPr>
          <p:cNvSpPr>
            <a:spLocks noGrp="1"/>
          </p:cNvSpPr>
          <p:nvPr>
            <p:ph type="body" idx="13" hasCustomPrompt="1"/>
          </p:nvPr>
        </p:nvSpPr>
        <p:spPr>
          <a:xfrm>
            <a:off x="1378263" y="4851956"/>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14" name="Text Placeholder 2">
            <a:extLst>
              <a:ext uri="{FF2B5EF4-FFF2-40B4-BE49-F238E27FC236}">
                <a16:creationId xmlns:a16="http://schemas.microsoft.com/office/drawing/2014/main" id="{E5148404-6037-124D-9A57-9B7E6B6A5DB1}"/>
              </a:ext>
            </a:extLst>
          </p:cNvPr>
          <p:cNvSpPr>
            <a:spLocks noGrp="1"/>
          </p:cNvSpPr>
          <p:nvPr>
            <p:ph type="body" idx="14" hasCustomPrompt="1"/>
          </p:nvPr>
        </p:nvSpPr>
        <p:spPr>
          <a:xfrm>
            <a:off x="6109289" y="3619504"/>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15" name="Text Placeholder 2">
            <a:extLst>
              <a:ext uri="{FF2B5EF4-FFF2-40B4-BE49-F238E27FC236}">
                <a16:creationId xmlns:a16="http://schemas.microsoft.com/office/drawing/2014/main" id="{40908B98-83CE-AF4A-AEDB-80B8F72F9808}"/>
              </a:ext>
            </a:extLst>
          </p:cNvPr>
          <p:cNvSpPr>
            <a:spLocks noGrp="1"/>
          </p:cNvSpPr>
          <p:nvPr>
            <p:ph type="body" idx="15" hasCustomPrompt="1"/>
          </p:nvPr>
        </p:nvSpPr>
        <p:spPr>
          <a:xfrm>
            <a:off x="6109289" y="3947494"/>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16" name="Text Placeholder 2">
            <a:extLst>
              <a:ext uri="{FF2B5EF4-FFF2-40B4-BE49-F238E27FC236}">
                <a16:creationId xmlns:a16="http://schemas.microsoft.com/office/drawing/2014/main" id="{49B4EB78-2108-2D44-B690-C671F8D1FE6F}"/>
              </a:ext>
            </a:extLst>
          </p:cNvPr>
          <p:cNvSpPr>
            <a:spLocks noGrp="1"/>
          </p:cNvSpPr>
          <p:nvPr>
            <p:ph type="body" idx="16" hasCustomPrompt="1"/>
          </p:nvPr>
        </p:nvSpPr>
        <p:spPr>
          <a:xfrm>
            <a:off x="6109289" y="4523965"/>
            <a:ext cx="4174400" cy="326331"/>
          </a:xfrm>
          <a:prstGeom prst="rect">
            <a:avLst/>
          </a:prstGeom>
        </p:spPr>
        <p:txBody>
          <a:bodyPr/>
          <a:lstStyle>
            <a:lvl1pPr marL="0" indent="0" algn="l">
              <a:buNone/>
              <a:defRPr sz="18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Name</a:t>
            </a:r>
            <a:br>
              <a:rPr lang="en-US" dirty="0"/>
            </a:br>
            <a:endParaRPr lang="en-US" dirty="0"/>
          </a:p>
        </p:txBody>
      </p:sp>
      <p:sp>
        <p:nvSpPr>
          <p:cNvPr id="17" name="Text Placeholder 2">
            <a:extLst>
              <a:ext uri="{FF2B5EF4-FFF2-40B4-BE49-F238E27FC236}">
                <a16:creationId xmlns:a16="http://schemas.microsoft.com/office/drawing/2014/main" id="{35B1AC63-83C8-7F4B-8262-C3A85F253C85}"/>
              </a:ext>
            </a:extLst>
          </p:cNvPr>
          <p:cNvSpPr>
            <a:spLocks noGrp="1"/>
          </p:cNvSpPr>
          <p:nvPr>
            <p:ph type="body" idx="17" hasCustomPrompt="1"/>
          </p:nvPr>
        </p:nvSpPr>
        <p:spPr>
          <a:xfrm>
            <a:off x="6109289" y="4851956"/>
            <a:ext cx="4174400" cy="326331"/>
          </a:xfrm>
          <a:prstGeom prst="rect">
            <a:avLst/>
          </a:prstGeom>
        </p:spPr>
        <p:txBody>
          <a:bodyPr/>
          <a:lstStyle>
            <a:lvl1pPr marL="0" indent="0" algn="l">
              <a:buNone/>
              <a:defRPr sz="1600" b="1" i="0">
                <a:solidFill>
                  <a:srgbClr val="00995D"/>
                </a:solidFill>
                <a:latin typeface="Arial" panose="020B0604020202020204" pitchFamily="34" charset="0"/>
                <a:ea typeface="Roboto" panose="02000000000000000000" pitchFamily="2" charset="0"/>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Presenter Title</a:t>
            </a:r>
          </a:p>
        </p:txBody>
      </p:sp>
      <p:sp>
        <p:nvSpPr>
          <p:cNvPr id="18" name="Rectangle 17">
            <a:extLst>
              <a:ext uri="{FF2B5EF4-FFF2-40B4-BE49-F238E27FC236}">
                <a16:creationId xmlns:a16="http://schemas.microsoft.com/office/drawing/2014/main" id="{FBE8E646-052F-5C40-BE76-A55C1F266DFD}"/>
              </a:ext>
            </a:extLst>
          </p:cNvPr>
          <p:cNvSpPr/>
          <p:nvPr userDrawn="1"/>
        </p:nvSpPr>
        <p:spPr>
          <a:xfrm>
            <a:off x="1297026" y="5967656"/>
            <a:ext cx="4583306" cy="369332"/>
          </a:xfrm>
          <a:prstGeom prst="rect">
            <a:avLst/>
          </a:prstGeom>
        </p:spPr>
        <p:txBody>
          <a:bodyPr wrap="none">
            <a:spAutoFit/>
          </a:bodyPr>
          <a:lstStyle/>
          <a:p>
            <a:r>
              <a:rPr lang="en-US" sz="1800" b="1" i="0" dirty="0">
                <a:solidFill>
                  <a:schemeClr val="accent3"/>
                </a:solidFill>
                <a:latin typeface="Arial" panose="020B0604020202020204" pitchFamily="34" charset="0"/>
                <a:ea typeface="Roboto" panose="02000000000000000000" pitchFamily="2" charset="0"/>
              </a:rPr>
              <a:t>Considerations prepared exclusively for</a:t>
            </a:r>
          </a:p>
        </p:txBody>
      </p:sp>
      <p:sp>
        <p:nvSpPr>
          <p:cNvPr id="19" name="Picture Placeholder 10">
            <a:extLst>
              <a:ext uri="{FF2B5EF4-FFF2-40B4-BE49-F238E27FC236}">
                <a16:creationId xmlns:a16="http://schemas.microsoft.com/office/drawing/2014/main" id="{5331562E-00D7-6B48-B6F8-DE3243F17C97}"/>
              </a:ext>
            </a:extLst>
          </p:cNvPr>
          <p:cNvSpPr>
            <a:spLocks noGrp="1"/>
          </p:cNvSpPr>
          <p:nvPr>
            <p:ph type="pic" sz="quarter" idx="18" hasCustomPrompt="1"/>
          </p:nvPr>
        </p:nvSpPr>
        <p:spPr>
          <a:xfrm>
            <a:off x="6109289" y="5690153"/>
            <a:ext cx="4174400" cy="924339"/>
          </a:xfrm>
          <a:prstGeom prst="rect">
            <a:avLst/>
          </a:prstGeom>
        </p:spPr>
        <p:txBody>
          <a:bodyPr/>
          <a:lstStyle>
            <a:lvl1pPr marL="0" indent="0">
              <a:buNone/>
              <a:defRPr sz="1800"/>
            </a:lvl1pPr>
          </a:lstStyle>
          <a:p>
            <a:r>
              <a:rPr lang="en-US" dirty="0"/>
              <a:t>Click icon to add Logo image (jpg, </a:t>
            </a:r>
            <a:r>
              <a:rPr lang="en-US" dirty="0" err="1"/>
              <a:t>png</a:t>
            </a:r>
            <a:r>
              <a:rPr lang="en-US" dirty="0"/>
              <a:t>). Find a logo with a white background.</a:t>
            </a:r>
          </a:p>
        </p:txBody>
      </p:sp>
      <p:pic>
        <p:nvPicPr>
          <p:cNvPr id="20" name="Picture 19">
            <a:extLst>
              <a:ext uri="{FF2B5EF4-FFF2-40B4-BE49-F238E27FC236}">
                <a16:creationId xmlns:a16="http://schemas.microsoft.com/office/drawing/2014/main" id="{A74B79F7-AA65-8341-9705-0F1CC9E87A0E}"/>
              </a:ext>
            </a:extLst>
          </p:cNvPr>
          <p:cNvPicPr>
            <a:picLocks noChangeAspect="1"/>
          </p:cNvPicPr>
          <p:nvPr userDrawn="1"/>
        </p:nvPicPr>
        <p:blipFill>
          <a:blip r:embed="rId2"/>
          <a:stretch>
            <a:fillRect/>
          </a:stretch>
        </p:blipFill>
        <p:spPr>
          <a:xfrm>
            <a:off x="591019" y="440778"/>
            <a:ext cx="2708881" cy="519807"/>
          </a:xfrm>
          <a:prstGeom prst="rect">
            <a:avLst/>
          </a:prstGeom>
        </p:spPr>
      </p:pic>
    </p:spTree>
    <p:extLst>
      <p:ext uri="{BB962C8B-B14F-4D97-AF65-F5344CB8AC3E}">
        <p14:creationId xmlns:p14="http://schemas.microsoft.com/office/powerpoint/2010/main" val="4214557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 Stats and quotes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034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3354971C-9691-A940-AD3F-1FE174A0665C}"/>
              </a:ext>
            </a:extLst>
          </p:cNvPr>
          <p:cNvSpPr>
            <a:spLocks noGrp="1"/>
          </p:cNvSpPr>
          <p:nvPr>
            <p:ph type="body" sz="quarter" idx="10"/>
          </p:nvPr>
        </p:nvSpPr>
        <p:spPr>
          <a:xfrm>
            <a:off x="1445252" y="2300463"/>
            <a:ext cx="9232797" cy="3396953"/>
          </a:xfrm>
          <a:prstGeom prst="rect">
            <a:avLst/>
          </a:prstGeom>
        </p:spPr>
        <p:txBody>
          <a:bodyPr/>
          <a:lstStyle>
            <a:lvl1pPr marL="514350" indent="-514350">
              <a:buFont typeface="+mj-lt"/>
              <a:buAutoNum type="arabicPeriod"/>
              <a:defRPr sz="2400" b="1" i="0">
                <a:latin typeface="Arial" panose="020B0604020202020204" pitchFamily="34"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en-US" dirty="0"/>
              <a:t>Click to edit Master text styles</a:t>
            </a:r>
          </a:p>
          <a:p>
            <a:pPr lvl="0"/>
            <a:endParaRPr lang="en-US" dirty="0"/>
          </a:p>
        </p:txBody>
      </p:sp>
      <p:sp>
        <p:nvSpPr>
          <p:cNvPr id="15" name="Rounded Rectangle 14">
            <a:extLst>
              <a:ext uri="{FF2B5EF4-FFF2-40B4-BE49-F238E27FC236}">
                <a16:creationId xmlns:a16="http://schemas.microsoft.com/office/drawing/2014/main" id="{201EE40F-1637-E644-A53F-A6A5B5DBDC67}"/>
              </a:ext>
            </a:extLst>
          </p:cNvPr>
          <p:cNvSpPr/>
          <p:nvPr userDrawn="1"/>
        </p:nvSpPr>
        <p:spPr>
          <a:xfrm>
            <a:off x="758284" y="2968517"/>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ounded Rectangle 15">
            <a:extLst>
              <a:ext uri="{FF2B5EF4-FFF2-40B4-BE49-F238E27FC236}">
                <a16:creationId xmlns:a16="http://schemas.microsoft.com/office/drawing/2014/main" id="{7C1DE999-E9B8-5248-A9C7-7FF2B7B2DF93}"/>
              </a:ext>
            </a:extLst>
          </p:cNvPr>
          <p:cNvSpPr/>
          <p:nvPr userDrawn="1"/>
        </p:nvSpPr>
        <p:spPr>
          <a:xfrm>
            <a:off x="758284" y="1260298"/>
            <a:ext cx="211875" cy="2839592"/>
          </a:xfrm>
          <a:prstGeom prst="roundRect">
            <a:avLst>
              <a:gd name="adj" fmla="val 50000"/>
            </a:avLst>
          </a:prstGeom>
          <a:solidFill>
            <a:srgbClr val="009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extBox 1">
            <a:extLst>
              <a:ext uri="{FF2B5EF4-FFF2-40B4-BE49-F238E27FC236}">
                <a16:creationId xmlns:a16="http://schemas.microsoft.com/office/drawing/2014/main" id="{243E2959-5A39-F445-B54C-DAD108186BF8}"/>
              </a:ext>
            </a:extLst>
          </p:cNvPr>
          <p:cNvSpPr txBox="1"/>
          <p:nvPr userDrawn="1"/>
        </p:nvSpPr>
        <p:spPr>
          <a:xfrm>
            <a:off x="1445253" y="1260298"/>
            <a:ext cx="6861385" cy="784830"/>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4500" b="1" i="0" u="none" strike="noStrike" kern="1200" cap="none" spc="0" normalizeH="0" baseline="0" noProof="0" dirty="0">
                <a:ln>
                  <a:noFill/>
                </a:ln>
                <a:solidFill>
                  <a:srgbClr val="004094"/>
                </a:solidFill>
                <a:effectLst/>
                <a:uLnTx/>
                <a:uFillTx/>
                <a:latin typeface="Arial" panose="020B0604020202020204" pitchFamily="34" charset="0"/>
                <a:ea typeface="Roboto" panose="02000000000000000000" pitchFamily="2" charset="0"/>
                <a:cs typeface="+mj-cs"/>
              </a:rPr>
              <a:t>Agenda</a:t>
            </a:r>
            <a:endParaRPr lang="en-US" sz="4500" dirty="0"/>
          </a:p>
        </p:txBody>
      </p:sp>
    </p:spTree>
    <p:extLst>
      <p:ext uri="{BB962C8B-B14F-4D97-AF65-F5344CB8AC3E}">
        <p14:creationId xmlns:p14="http://schemas.microsoft.com/office/powerpoint/2010/main" val="975031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3" Type="http://schemas.openxmlformats.org/officeDocument/2006/relationships/slideLayout" Target="../slideLayouts/slideLayout6.xml"/><Relationship Id="rId21" Type="http://schemas.openxmlformats.org/officeDocument/2006/relationships/slideLayout" Target="../slideLayouts/slideLayout24.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slideLayout" Target="../slideLayouts/slideLayout23.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24" Type="http://schemas.openxmlformats.org/officeDocument/2006/relationships/image" Target="../media/image2.emf"/><Relationship Id="rId5" Type="http://schemas.openxmlformats.org/officeDocument/2006/relationships/slideLayout" Target="../slideLayouts/slideLayout8.xml"/><Relationship Id="rId15" Type="http://schemas.openxmlformats.org/officeDocument/2006/relationships/slideLayout" Target="../slideLayouts/slideLayout18.xml"/><Relationship Id="rId23" Type="http://schemas.openxmlformats.org/officeDocument/2006/relationships/theme" Target="../theme/theme2.xml"/><Relationship Id="rId10" Type="http://schemas.openxmlformats.org/officeDocument/2006/relationships/slideLayout" Target="../slideLayouts/slideLayout13.xml"/><Relationship Id="rId19" Type="http://schemas.openxmlformats.org/officeDocument/2006/relationships/slideLayout" Target="../slideLayouts/slideLayout2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 Id="rId22"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image" Target="../media/image1.emf"/><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4F65A-1B4C-7540-B5AA-1966B36FDE96}"/>
              </a:ext>
            </a:extLst>
          </p:cNvPr>
          <p:cNvSpPr/>
          <p:nvPr/>
        </p:nvSpPr>
        <p:spPr>
          <a:xfrm rot="10800000">
            <a:off x="0" y="772061"/>
            <a:ext cx="12192000" cy="172156"/>
          </a:xfrm>
          <a:prstGeom prst="rect">
            <a:avLst/>
          </a:prstGeom>
          <a:gradFill>
            <a:gsLst>
              <a:gs pos="0">
                <a:schemeClr val="bg1"/>
              </a:gs>
              <a:gs pos="10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9" name="Straight Connector 8">
            <a:extLst>
              <a:ext uri="{FF2B5EF4-FFF2-40B4-BE49-F238E27FC236}">
                <a16:creationId xmlns:a16="http://schemas.microsoft.com/office/drawing/2014/main" id="{41DD2794-FA7D-F747-96E9-90F8B63B57A8}"/>
              </a:ext>
            </a:extLst>
          </p:cNvPr>
          <p:cNvCxnSpPr>
            <a:cxnSpLocks/>
          </p:cNvCxnSpPr>
          <p:nvPr/>
        </p:nvCxnSpPr>
        <p:spPr>
          <a:xfrm>
            <a:off x="-4063999" y="772061"/>
            <a:ext cx="6072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42D4E7D-2342-B448-AE6B-27E82C409494}"/>
              </a:ext>
            </a:extLst>
          </p:cNvPr>
          <p:cNvCxnSpPr/>
          <p:nvPr/>
        </p:nvCxnSpPr>
        <p:spPr>
          <a:xfrm flipH="1">
            <a:off x="0" y="772060"/>
            <a:ext cx="1219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1003B75A-62B0-0241-A6F7-C193F85F3A50}"/>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r="79359"/>
          <a:stretch/>
        </p:blipFill>
        <p:spPr>
          <a:xfrm>
            <a:off x="10685719" y="234089"/>
            <a:ext cx="356785" cy="326059"/>
          </a:xfrm>
          <a:prstGeom prst="rect">
            <a:avLst/>
          </a:prstGeom>
        </p:spPr>
      </p:pic>
      <p:cxnSp>
        <p:nvCxnSpPr>
          <p:cNvPr id="22" name="Straight Connector 21">
            <a:extLst>
              <a:ext uri="{FF2B5EF4-FFF2-40B4-BE49-F238E27FC236}">
                <a16:creationId xmlns:a16="http://schemas.microsoft.com/office/drawing/2014/main" id="{94B2BD78-9489-F042-AC04-5CA4E84343E8}"/>
              </a:ext>
            </a:extLst>
          </p:cNvPr>
          <p:cNvCxnSpPr/>
          <p:nvPr/>
        </p:nvCxnSpPr>
        <p:spPr>
          <a:xfrm>
            <a:off x="11192235" y="224147"/>
            <a:ext cx="0" cy="335998"/>
          </a:xfrm>
          <a:prstGeom prst="line">
            <a:avLst/>
          </a:prstGeom>
          <a:ln>
            <a:solidFill>
              <a:srgbClr val="C0BFC0"/>
            </a:solidFill>
          </a:ln>
        </p:spPr>
        <p:style>
          <a:lnRef idx="1">
            <a:schemeClr val="accent1"/>
          </a:lnRef>
          <a:fillRef idx="0">
            <a:schemeClr val="accent1"/>
          </a:fillRef>
          <a:effectRef idx="0">
            <a:schemeClr val="accent1"/>
          </a:effectRef>
          <a:fontRef idx="minor">
            <a:schemeClr val="tx1"/>
          </a:fontRef>
        </p:style>
      </p:cxnSp>
      <p:sp>
        <p:nvSpPr>
          <p:cNvPr id="23" name="Slide Number Placeholder 5">
            <a:extLst>
              <a:ext uri="{FF2B5EF4-FFF2-40B4-BE49-F238E27FC236}">
                <a16:creationId xmlns:a16="http://schemas.microsoft.com/office/drawing/2014/main" id="{8F0A9FF5-8E44-844C-BF73-4DD3E0380164}"/>
              </a:ext>
            </a:extLst>
          </p:cNvPr>
          <p:cNvSpPr txBox="1">
            <a:spLocks/>
          </p:cNvSpPr>
          <p:nvPr/>
        </p:nvSpPr>
        <p:spPr>
          <a:xfrm>
            <a:off x="11285368" y="219211"/>
            <a:ext cx="650421" cy="365125"/>
          </a:xfrm>
          <a:prstGeom prst="rect">
            <a:avLst/>
          </a:prstGeom>
        </p:spPr>
        <p:txBody>
          <a:bodyPr vert="horz" lIns="91440" tIns="45720" rIns="91440" bIns="45720" rtlCol="0" anchor="ctr"/>
          <a:lstStyle>
            <a:defPPr>
              <a:defRPr lang="en-US"/>
            </a:defPPr>
            <a:lvl1pPr marL="0" algn="l" defTabSz="457200" rtl="0" eaLnBrk="1" latinLnBrk="0" hangingPunct="1">
              <a:defRPr sz="1200" b="0" i="0" kern="1200">
                <a:solidFill>
                  <a:schemeClr val="tx1">
                    <a:tint val="75000"/>
                  </a:schemeClr>
                </a:solidFill>
                <a:latin typeface="Roboto Light" panose="02000000000000000000" pitchFamily="2" charset="0"/>
                <a:ea typeface="Roboto Light" panose="02000000000000000000" pitchFamily="2"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8B9D3D2-9A70-2A45-B0BB-C797A371FD25}" type="slidenum">
              <a:rPr lang="en-US" sz="1200" smtClean="0"/>
              <a:pPr/>
              <a:t>‹#›</a:t>
            </a:fld>
            <a:endParaRPr lang="en-US" sz="1200" dirty="0"/>
          </a:p>
        </p:txBody>
      </p:sp>
    </p:spTree>
    <p:extLst>
      <p:ext uri="{BB962C8B-B14F-4D97-AF65-F5344CB8AC3E}">
        <p14:creationId xmlns:p14="http://schemas.microsoft.com/office/powerpoint/2010/main" val="1619729164"/>
      </p:ext>
    </p:extLst>
  </p:cSld>
  <p:clrMap bg1="lt1" tx1="dk1" bg2="lt2" tx2="dk2" accent1="accent1" accent2="accent2" accent3="accent3" accent4="accent4" accent5="accent5" accent6="accent6" hlink="hlink" folHlink="folHlink"/>
  <p:sldLayoutIdLst>
    <p:sldLayoutId id="2147483743" r:id="rId1"/>
    <p:sldLayoutId id="2147483722" r:id="rId2"/>
    <p:sldLayoutId id="2147483723" r:id="rId3"/>
  </p:sldLayoutIdLst>
  <p:txStyles>
    <p:titleStyle>
      <a:lvl1pPr algn="l" defTabSz="914400" rtl="0" eaLnBrk="1" latinLnBrk="0" hangingPunct="1">
        <a:lnSpc>
          <a:spcPct val="90000"/>
        </a:lnSpc>
        <a:spcBef>
          <a:spcPct val="0"/>
        </a:spcBef>
        <a:buNone/>
        <a:defRPr sz="2400" b="1" i="0" kern="1200">
          <a:solidFill>
            <a:srgbClr val="004094"/>
          </a:solidFill>
          <a:latin typeface="Roboto" panose="02000000000000000000" pitchFamily="2" charset="0"/>
          <a:ea typeface="Roboto"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3AD8848-4F38-234A-B7BD-04A71C81A613}"/>
              </a:ext>
            </a:extLst>
          </p:cNvPr>
          <p:cNvPicPr>
            <a:picLocks noChangeAspect="1"/>
          </p:cNvPicPr>
          <p:nvPr userDrawn="1"/>
        </p:nvPicPr>
        <p:blipFill>
          <a:blip r:embed="rId24"/>
          <a:stretch>
            <a:fillRect/>
          </a:stretch>
        </p:blipFill>
        <p:spPr>
          <a:xfrm>
            <a:off x="9882081" y="234744"/>
            <a:ext cx="1628600" cy="312512"/>
          </a:xfrm>
          <a:prstGeom prst="rect">
            <a:avLst/>
          </a:prstGeom>
        </p:spPr>
      </p:pic>
      <p:cxnSp>
        <p:nvCxnSpPr>
          <p:cNvPr id="9" name="Straight Connector 8">
            <a:extLst>
              <a:ext uri="{FF2B5EF4-FFF2-40B4-BE49-F238E27FC236}">
                <a16:creationId xmlns:a16="http://schemas.microsoft.com/office/drawing/2014/main" id="{41DD2794-FA7D-F747-96E9-90F8B63B57A8}"/>
              </a:ext>
            </a:extLst>
          </p:cNvPr>
          <p:cNvCxnSpPr>
            <a:cxnSpLocks/>
          </p:cNvCxnSpPr>
          <p:nvPr/>
        </p:nvCxnSpPr>
        <p:spPr>
          <a:xfrm>
            <a:off x="-4063999" y="772061"/>
            <a:ext cx="6072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6065993"/>
      </p:ext>
    </p:extLst>
  </p:cSld>
  <p:clrMap bg1="lt1" tx1="dk1" bg2="lt2" tx2="dk2" accent1="accent1" accent2="accent2" accent3="accent3" accent4="accent4" accent5="accent5" accent6="accent6" hlink="hlink" folHlink="folHlink"/>
  <p:sldLayoutIdLst>
    <p:sldLayoutId id="2147483730" r:id="rId1"/>
    <p:sldLayoutId id="2147483750" r:id="rId2"/>
    <p:sldLayoutId id="2147483751" r:id="rId3"/>
    <p:sldLayoutId id="2147483752" r:id="rId4"/>
    <p:sldLayoutId id="2147483744" r:id="rId5"/>
    <p:sldLayoutId id="2147483753" r:id="rId6"/>
    <p:sldLayoutId id="2147483755" r:id="rId7"/>
    <p:sldLayoutId id="2147483756" r:id="rId8"/>
    <p:sldLayoutId id="2147483757" r:id="rId9"/>
    <p:sldLayoutId id="2147483758" r:id="rId10"/>
    <p:sldLayoutId id="2147483745" r:id="rId11"/>
    <p:sldLayoutId id="2147483754" r:id="rId12"/>
    <p:sldLayoutId id="2147483731" r:id="rId13"/>
    <p:sldLayoutId id="2147483746" r:id="rId14"/>
    <p:sldLayoutId id="2147483732" r:id="rId15"/>
    <p:sldLayoutId id="2147483747" r:id="rId16"/>
    <p:sldLayoutId id="2147483733" r:id="rId17"/>
    <p:sldLayoutId id="2147483748" r:id="rId18"/>
    <p:sldLayoutId id="2147483734" r:id="rId19"/>
    <p:sldLayoutId id="2147483749" r:id="rId20"/>
    <p:sldLayoutId id="2147483787" r:id="rId21"/>
    <p:sldLayoutId id="2147483788" r:id="rId22"/>
  </p:sldLayoutIdLst>
  <p:txStyles>
    <p:titleStyle>
      <a:lvl1pPr algn="l" defTabSz="914400" rtl="0" eaLnBrk="1" latinLnBrk="0" hangingPunct="1">
        <a:lnSpc>
          <a:spcPct val="90000"/>
        </a:lnSpc>
        <a:spcBef>
          <a:spcPct val="0"/>
        </a:spcBef>
        <a:buNone/>
        <a:defRPr sz="2400" b="1" i="0" kern="1200">
          <a:solidFill>
            <a:srgbClr val="004094"/>
          </a:solidFill>
          <a:latin typeface="Roboto" panose="02000000000000000000" pitchFamily="2" charset="0"/>
          <a:ea typeface="Roboto"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64F65A-1B4C-7540-B5AA-1966B36FDE96}"/>
              </a:ext>
            </a:extLst>
          </p:cNvPr>
          <p:cNvSpPr/>
          <p:nvPr/>
        </p:nvSpPr>
        <p:spPr>
          <a:xfrm rot="10800000">
            <a:off x="0" y="772061"/>
            <a:ext cx="12192000" cy="172156"/>
          </a:xfrm>
          <a:prstGeom prst="rect">
            <a:avLst/>
          </a:prstGeom>
          <a:gradFill>
            <a:gsLst>
              <a:gs pos="0">
                <a:schemeClr val="bg1"/>
              </a:gs>
              <a:gs pos="10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a:extLst>
              <a:ext uri="{FF2B5EF4-FFF2-40B4-BE49-F238E27FC236}">
                <a16:creationId xmlns:a16="http://schemas.microsoft.com/office/drawing/2014/main" id="{41DD2794-FA7D-F747-96E9-90F8B63B57A8}"/>
              </a:ext>
            </a:extLst>
          </p:cNvPr>
          <p:cNvCxnSpPr>
            <a:cxnSpLocks/>
          </p:cNvCxnSpPr>
          <p:nvPr/>
        </p:nvCxnSpPr>
        <p:spPr>
          <a:xfrm>
            <a:off x="-4063999" y="772061"/>
            <a:ext cx="6072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42D4E7D-2342-B448-AE6B-27E82C409494}"/>
              </a:ext>
            </a:extLst>
          </p:cNvPr>
          <p:cNvCxnSpPr/>
          <p:nvPr/>
        </p:nvCxnSpPr>
        <p:spPr>
          <a:xfrm flipH="1">
            <a:off x="0" y="772060"/>
            <a:ext cx="1219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1003B75A-62B0-0241-A6F7-C193F85F3A50}"/>
              </a:ext>
            </a:extLst>
          </p:cNvPr>
          <p:cNvPicPr>
            <a:picLocks noChangeAspect="1"/>
          </p:cNvPicPr>
          <p:nvPr/>
        </p:nvPicPr>
        <p:blipFill rotWithShape="1">
          <a:blip r:embed="rId15" cstate="screen">
            <a:extLst>
              <a:ext uri="{28A0092B-C50C-407E-A947-70E740481C1C}">
                <a14:useLocalDpi xmlns:a14="http://schemas.microsoft.com/office/drawing/2010/main"/>
              </a:ext>
            </a:extLst>
          </a:blip>
          <a:srcRect r="79359"/>
          <a:stretch/>
        </p:blipFill>
        <p:spPr>
          <a:xfrm>
            <a:off x="10685719" y="234089"/>
            <a:ext cx="356785" cy="326059"/>
          </a:xfrm>
          <a:prstGeom prst="rect">
            <a:avLst/>
          </a:prstGeom>
        </p:spPr>
      </p:pic>
      <p:cxnSp>
        <p:nvCxnSpPr>
          <p:cNvPr id="22" name="Straight Connector 21">
            <a:extLst>
              <a:ext uri="{FF2B5EF4-FFF2-40B4-BE49-F238E27FC236}">
                <a16:creationId xmlns:a16="http://schemas.microsoft.com/office/drawing/2014/main" id="{94B2BD78-9489-F042-AC04-5CA4E84343E8}"/>
              </a:ext>
            </a:extLst>
          </p:cNvPr>
          <p:cNvCxnSpPr/>
          <p:nvPr/>
        </p:nvCxnSpPr>
        <p:spPr>
          <a:xfrm>
            <a:off x="11192235" y="224147"/>
            <a:ext cx="0" cy="335998"/>
          </a:xfrm>
          <a:prstGeom prst="line">
            <a:avLst/>
          </a:prstGeom>
          <a:ln>
            <a:solidFill>
              <a:srgbClr val="C0BFC0"/>
            </a:solidFill>
          </a:ln>
        </p:spPr>
        <p:style>
          <a:lnRef idx="1">
            <a:schemeClr val="accent1"/>
          </a:lnRef>
          <a:fillRef idx="0">
            <a:schemeClr val="accent1"/>
          </a:fillRef>
          <a:effectRef idx="0">
            <a:schemeClr val="accent1"/>
          </a:effectRef>
          <a:fontRef idx="minor">
            <a:schemeClr val="tx1"/>
          </a:fontRef>
        </p:style>
      </p:cxnSp>
      <p:sp>
        <p:nvSpPr>
          <p:cNvPr id="23" name="Slide Number Placeholder 5">
            <a:extLst>
              <a:ext uri="{FF2B5EF4-FFF2-40B4-BE49-F238E27FC236}">
                <a16:creationId xmlns:a16="http://schemas.microsoft.com/office/drawing/2014/main" id="{8F0A9FF5-8E44-844C-BF73-4DD3E0380164}"/>
              </a:ext>
            </a:extLst>
          </p:cNvPr>
          <p:cNvSpPr txBox="1">
            <a:spLocks/>
          </p:cNvSpPr>
          <p:nvPr/>
        </p:nvSpPr>
        <p:spPr>
          <a:xfrm>
            <a:off x="11285368" y="219211"/>
            <a:ext cx="650421" cy="365125"/>
          </a:xfrm>
          <a:prstGeom prst="rect">
            <a:avLst/>
          </a:prstGeom>
        </p:spPr>
        <p:txBody>
          <a:bodyPr vert="horz" lIns="91440" tIns="45720" rIns="91440" bIns="45720" rtlCol="0" anchor="ctr"/>
          <a:lstStyle>
            <a:defPPr>
              <a:defRPr lang="en-US"/>
            </a:defPPr>
            <a:lvl1pPr marL="0" algn="l" defTabSz="457200" rtl="0" eaLnBrk="1" latinLnBrk="0" hangingPunct="1">
              <a:defRPr sz="1200" b="0" i="0" kern="1200">
                <a:solidFill>
                  <a:schemeClr val="tx1">
                    <a:tint val="75000"/>
                  </a:schemeClr>
                </a:solidFill>
                <a:latin typeface="Roboto Light" panose="02000000000000000000" pitchFamily="2" charset="0"/>
                <a:ea typeface="Roboto Light" panose="02000000000000000000" pitchFamily="2"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8B9D3D2-9A70-2A45-B0BB-C797A371FD25}" type="slidenum">
              <a:rPr lang="en-US" sz="1200" smtClean="0"/>
              <a:pPr/>
              <a:t>‹#›</a:t>
            </a:fld>
            <a:endParaRPr lang="en-US" sz="1200"/>
          </a:p>
        </p:txBody>
      </p:sp>
    </p:spTree>
    <p:extLst>
      <p:ext uri="{BB962C8B-B14F-4D97-AF65-F5344CB8AC3E}">
        <p14:creationId xmlns:p14="http://schemas.microsoft.com/office/powerpoint/2010/main" val="529256052"/>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Lst>
  <p:txStyles>
    <p:titleStyle>
      <a:lvl1pPr algn="l" defTabSz="914400" rtl="0" eaLnBrk="1" latinLnBrk="0" hangingPunct="1">
        <a:lnSpc>
          <a:spcPct val="90000"/>
        </a:lnSpc>
        <a:spcBef>
          <a:spcPct val="0"/>
        </a:spcBef>
        <a:buNone/>
        <a:defRPr sz="2400" b="1" i="0" kern="1200">
          <a:solidFill>
            <a:srgbClr val="004094"/>
          </a:solidFill>
          <a:latin typeface="Roboto" panose="02000000000000000000" pitchFamily="2" charset="0"/>
          <a:ea typeface="Roboto" panose="02000000000000000000"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7FB4D0E0-19B1-28EE-A670-960A2D4E33F0}"/>
              </a:ext>
            </a:extLst>
          </p:cNvPr>
          <p:cNvSpPr/>
          <p:nvPr/>
        </p:nvSpPr>
        <p:spPr>
          <a:xfrm>
            <a:off x="333761" y="1477652"/>
            <a:ext cx="11355135" cy="4646775"/>
          </a:xfrm>
          <a:prstGeom prst="roundRect">
            <a:avLst>
              <a:gd name="adj" fmla="val 5724"/>
            </a:avLst>
          </a:prstGeom>
          <a:solidFill>
            <a:schemeClr val="bg1"/>
          </a:solidFill>
          <a:ln w="38100">
            <a:noFill/>
          </a:ln>
          <a:effectLst>
            <a:outerShdw blurRad="362579" dist="38100" dir="2700000" algn="tl" rotWithShape="0">
              <a:prstClr val="black">
                <a:alpha val="21103"/>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7030A0"/>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E80BC7B4-3671-448C-B0E0-9E96776753ED}"/>
              </a:ext>
            </a:extLst>
          </p:cNvPr>
          <p:cNvSpPr/>
          <p:nvPr/>
        </p:nvSpPr>
        <p:spPr>
          <a:xfrm rot="10800000" flipV="1">
            <a:off x="333761" y="3473622"/>
            <a:ext cx="11355135" cy="1372585"/>
          </a:xfrm>
          <a:prstGeom prst="rect">
            <a:avLst/>
          </a:prstGeom>
          <a:gradFill flip="none" rotWithShape="1">
            <a:gsLst>
              <a:gs pos="14000">
                <a:schemeClr val="bg1">
                  <a:alpha val="77012"/>
                </a:schemeClr>
              </a:gs>
              <a:gs pos="99000">
                <a:schemeClr val="accent6">
                  <a:lumMod val="20000"/>
                  <a:lumOff val="8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Round Same Side Corner Rectangle 6">
            <a:extLst>
              <a:ext uri="{FF2B5EF4-FFF2-40B4-BE49-F238E27FC236}">
                <a16:creationId xmlns:a16="http://schemas.microsoft.com/office/drawing/2014/main" id="{AA312BA8-FE45-1133-0D4B-FCCA4E7D6583}"/>
              </a:ext>
            </a:extLst>
          </p:cNvPr>
          <p:cNvSpPr/>
          <p:nvPr/>
        </p:nvSpPr>
        <p:spPr>
          <a:xfrm>
            <a:off x="309217" y="1477652"/>
            <a:ext cx="11379679" cy="1536715"/>
          </a:xfrm>
          <a:prstGeom prst="round2SameRect">
            <a:avLst>
              <a:gd name="adj1" fmla="val 16859"/>
              <a:gd name="adj2" fmla="val 0"/>
            </a:avLst>
          </a:prstGeom>
          <a:gradFill>
            <a:gsLst>
              <a:gs pos="0">
                <a:schemeClr val="accent6"/>
              </a:gs>
              <a:gs pos="100000">
                <a:srgbClr val="EC0A89"/>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B42F3541-D3C0-4C3E-2F2B-E3BEE361EA57}"/>
              </a:ext>
            </a:extLst>
          </p:cNvPr>
          <p:cNvSpPr>
            <a:spLocks noGrp="1"/>
          </p:cNvSpPr>
          <p:nvPr>
            <p:ph type="title"/>
          </p:nvPr>
        </p:nvSpPr>
        <p:spPr/>
        <p:txBody>
          <a:bodyPr/>
          <a:lstStyle/>
          <a:p>
            <a:r>
              <a:rPr lang="en-US" dirty="0"/>
              <a:t>Make Specialty Medications More Affordable for Members and Plans</a:t>
            </a:r>
          </a:p>
        </p:txBody>
      </p:sp>
      <p:sp>
        <p:nvSpPr>
          <p:cNvPr id="11" name="Content Placeholder 3">
            <a:extLst>
              <a:ext uri="{FF2B5EF4-FFF2-40B4-BE49-F238E27FC236}">
                <a16:creationId xmlns:a16="http://schemas.microsoft.com/office/drawing/2014/main" id="{52D572B4-29E4-4D11-C8AE-AE1A33CB043A}"/>
              </a:ext>
            </a:extLst>
          </p:cNvPr>
          <p:cNvSpPr txBox="1">
            <a:spLocks/>
          </p:cNvSpPr>
          <p:nvPr/>
        </p:nvSpPr>
        <p:spPr>
          <a:xfrm>
            <a:off x="1039133" y="5125808"/>
            <a:ext cx="2682515" cy="38853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b="1" i="0" kern="1200">
                <a:solidFill>
                  <a:schemeClr val="tx1"/>
                </a:solidFill>
                <a:latin typeface="Arial" panose="020B0604020202020204"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002F70"/>
                </a:solidFill>
                <a:effectLst/>
                <a:uLnTx/>
                <a:uFillTx/>
                <a:latin typeface="Arial" panose="020B0604020202020204" pitchFamily="34" charset="0"/>
                <a:ea typeface="Roboto" panose="02000000000000000000" pitchFamily="2" charset="0"/>
                <a:cs typeface="+mn-cs"/>
              </a:rPr>
              <a:t>Available through</a:t>
            </a:r>
            <a:br>
              <a:rPr kumimoji="0" lang="en-US" sz="1800" b="1" i="0" u="none" strike="noStrike" kern="1200" cap="none" spc="0" normalizeH="0" baseline="0" noProof="0" dirty="0">
                <a:ln>
                  <a:noFill/>
                </a:ln>
                <a:solidFill>
                  <a:srgbClr val="002F70"/>
                </a:solidFill>
                <a:effectLst/>
                <a:uLnTx/>
                <a:uFillTx/>
                <a:latin typeface="Arial" panose="020B0604020202020204" pitchFamily="34" charset="0"/>
                <a:ea typeface="Roboto" panose="02000000000000000000" pitchFamily="2" charset="0"/>
                <a:cs typeface="+mn-cs"/>
              </a:rPr>
            </a:br>
            <a:r>
              <a:rPr kumimoji="0" lang="en-US" sz="1800" b="1" i="0" u="none" strike="noStrike" kern="1200" cap="none" spc="0" normalizeH="0" baseline="0" noProof="0" dirty="0">
                <a:ln>
                  <a:noFill/>
                </a:ln>
                <a:solidFill>
                  <a:srgbClr val="002F70"/>
                </a:solidFill>
                <a:effectLst/>
                <a:uLnTx/>
                <a:uFillTx/>
                <a:latin typeface="Arial" panose="020B0604020202020204" pitchFamily="34" charset="0"/>
                <a:ea typeface="Roboto" panose="02000000000000000000" pitchFamily="2" charset="0"/>
                <a:cs typeface="+mn-cs"/>
              </a:rPr>
              <a:t>the Big Three PBMs</a:t>
            </a:r>
            <a:endParaRPr kumimoji="0" lang="en-US" sz="1800" b="0" i="0" u="none" strike="noStrike" kern="1200" cap="none" spc="0" normalizeH="0" baseline="0" noProof="0" dirty="0">
              <a:ln>
                <a:noFill/>
              </a:ln>
              <a:solidFill>
                <a:srgbClr val="002F70"/>
              </a:solidFill>
              <a:effectLst/>
              <a:uLnTx/>
              <a:uFillTx/>
              <a:latin typeface="Arial" panose="020B0604020202020204" pitchFamily="34" charset="0"/>
              <a:ea typeface="Roboto" panose="02000000000000000000" pitchFamily="2" charset="0"/>
              <a:cs typeface="+mn-cs"/>
            </a:endParaRPr>
          </a:p>
        </p:txBody>
      </p:sp>
      <p:pic>
        <p:nvPicPr>
          <p:cNvPr id="8" name="Picture 7">
            <a:extLst>
              <a:ext uri="{FF2B5EF4-FFF2-40B4-BE49-F238E27FC236}">
                <a16:creationId xmlns:a16="http://schemas.microsoft.com/office/drawing/2014/main" id="{99BE48C0-ED62-E771-62B5-48B37DF7A8B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1799" y="1732124"/>
            <a:ext cx="2084941" cy="1024452"/>
          </a:xfrm>
          <a:prstGeom prst="rect">
            <a:avLst/>
          </a:prstGeom>
        </p:spPr>
      </p:pic>
      <p:sp>
        <p:nvSpPr>
          <p:cNvPr id="12" name="TextBox 11">
            <a:extLst>
              <a:ext uri="{FF2B5EF4-FFF2-40B4-BE49-F238E27FC236}">
                <a16:creationId xmlns:a16="http://schemas.microsoft.com/office/drawing/2014/main" id="{790035F9-FED4-C4C8-FABE-E654AA079E5B}"/>
              </a:ext>
            </a:extLst>
          </p:cNvPr>
          <p:cNvSpPr txBox="1"/>
          <p:nvPr/>
        </p:nvSpPr>
        <p:spPr>
          <a:xfrm>
            <a:off x="4619792" y="1809658"/>
            <a:ext cx="5936516" cy="1477328"/>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RxBenefits’ Manufacturer Assistance Solutions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Mitigating the cost of pricey specialty drugs to help patients get the medication they need</a:t>
            </a:r>
          </a:p>
          <a:p>
            <a:pPr marL="0" marR="0" lvl="0" indent="0" algn="l" defTabSz="4572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endPar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pic>
        <p:nvPicPr>
          <p:cNvPr id="3074" name="Picture 2" descr="Optum RX | Fast, Free Prescription Delivery">
            <a:extLst>
              <a:ext uri="{FF2B5EF4-FFF2-40B4-BE49-F238E27FC236}">
                <a16:creationId xmlns:a16="http://schemas.microsoft.com/office/drawing/2014/main" id="{A6EA2F39-8474-76C4-B518-8E444ED85005}"/>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9174972" y="5244430"/>
            <a:ext cx="1732344" cy="44188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xpress scripts new logo">
            <a:extLst>
              <a:ext uri="{FF2B5EF4-FFF2-40B4-BE49-F238E27FC236}">
                <a16:creationId xmlns:a16="http://schemas.microsoft.com/office/drawing/2014/main" id="{AF0871D7-2626-32A0-EB51-096E3D88D9B0}"/>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152992" y="5221133"/>
            <a:ext cx="2115403" cy="47624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VS Caremark Registration | SAG-AFTRA Plans">
            <a:extLst>
              <a:ext uri="{FF2B5EF4-FFF2-40B4-BE49-F238E27FC236}">
                <a16:creationId xmlns:a16="http://schemas.microsoft.com/office/drawing/2014/main" id="{92F446CE-20F2-1AC8-0679-DE822616515C}"/>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583487" y="5353746"/>
            <a:ext cx="2276393" cy="255205"/>
          </a:xfrm>
          <a:prstGeom prst="rect">
            <a:avLst/>
          </a:prstGeom>
          <a:noFill/>
          <a:extLst>
            <a:ext uri="{909E8E84-426E-40DD-AFC4-6F175D3DCCD1}">
              <a14:hiddenFill xmlns:a14="http://schemas.microsoft.com/office/drawing/2010/main">
                <a:solidFill>
                  <a:srgbClr val="FFFFFF"/>
                </a:solidFill>
              </a14:hiddenFill>
            </a:ext>
          </a:extLst>
        </p:spPr>
      </p:pic>
      <p:sp>
        <p:nvSpPr>
          <p:cNvPr id="19" name="Content Placeholder 3">
            <a:extLst>
              <a:ext uri="{FF2B5EF4-FFF2-40B4-BE49-F238E27FC236}">
                <a16:creationId xmlns:a16="http://schemas.microsoft.com/office/drawing/2014/main" id="{C41569D0-4467-2A6E-2C9F-2DF6D017569F}"/>
              </a:ext>
            </a:extLst>
          </p:cNvPr>
          <p:cNvSpPr txBox="1">
            <a:spLocks/>
          </p:cNvSpPr>
          <p:nvPr/>
        </p:nvSpPr>
        <p:spPr>
          <a:xfrm>
            <a:off x="1010544" y="3563240"/>
            <a:ext cx="2739695" cy="68484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b="1" i="0" kern="1200">
                <a:solidFill>
                  <a:schemeClr val="tx1"/>
                </a:solidFill>
                <a:latin typeface="Arial" panose="020B0604020202020204"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4625" marR="0" lvl="0" indent="-174625"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3180"/>
                </a:solidFill>
                <a:effectLst/>
                <a:uLnTx/>
                <a:uFillTx/>
                <a:latin typeface="Arial" panose="020B0604020202020204" pitchFamily="34" charset="0"/>
                <a:ea typeface="Roboto" panose="02000000000000000000" pitchFamily="2" charset="0"/>
                <a:cs typeface="Arial" panose="020B0604020202020204" pitchFamily="34" charset="0"/>
              </a:rPr>
              <a:t>Reduces patient copay to $0 at pharmacy counter</a:t>
            </a:r>
          </a:p>
        </p:txBody>
      </p:sp>
      <p:sp>
        <p:nvSpPr>
          <p:cNvPr id="4" name="Content Placeholder 3">
            <a:extLst>
              <a:ext uri="{FF2B5EF4-FFF2-40B4-BE49-F238E27FC236}">
                <a16:creationId xmlns:a16="http://schemas.microsoft.com/office/drawing/2014/main" id="{4098CE01-A004-3B95-2409-9D589DA0AD18}"/>
              </a:ext>
            </a:extLst>
          </p:cNvPr>
          <p:cNvSpPr txBox="1">
            <a:spLocks/>
          </p:cNvSpPr>
          <p:nvPr/>
        </p:nvSpPr>
        <p:spPr>
          <a:xfrm>
            <a:off x="4703338" y="3563240"/>
            <a:ext cx="2356698" cy="68484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b="1" i="0" kern="1200">
                <a:solidFill>
                  <a:schemeClr val="tx1"/>
                </a:solidFill>
                <a:latin typeface="Arial" panose="020B0604020202020204"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4625" marR="0" lvl="0" indent="-174625"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3180"/>
                </a:solidFill>
                <a:effectLst/>
                <a:uLnTx/>
                <a:uFillTx/>
                <a:latin typeface="Arial" panose="020B0604020202020204" pitchFamily="34" charset="0"/>
                <a:ea typeface="Roboto" panose="02000000000000000000" pitchFamily="2" charset="0"/>
                <a:cs typeface="Arial" panose="020B0604020202020204" pitchFamily="34" charset="0"/>
              </a:rPr>
              <a:t>Offers seamless member experience</a:t>
            </a:r>
          </a:p>
        </p:txBody>
      </p:sp>
      <p:sp>
        <p:nvSpPr>
          <p:cNvPr id="5" name="Content Placeholder 3">
            <a:extLst>
              <a:ext uri="{FF2B5EF4-FFF2-40B4-BE49-F238E27FC236}">
                <a16:creationId xmlns:a16="http://schemas.microsoft.com/office/drawing/2014/main" id="{27A36EDF-CB02-E7B5-EE23-DE0592480382}"/>
              </a:ext>
            </a:extLst>
          </p:cNvPr>
          <p:cNvSpPr txBox="1">
            <a:spLocks/>
          </p:cNvSpPr>
          <p:nvPr/>
        </p:nvSpPr>
        <p:spPr>
          <a:xfrm>
            <a:off x="8028490" y="3563240"/>
            <a:ext cx="2878826" cy="68484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b="1" i="0" kern="1200">
                <a:solidFill>
                  <a:schemeClr val="tx1"/>
                </a:solidFill>
                <a:latin typeface="Arial" panose="020B0604020202020204"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4625" marR="0" lvl="0" indent="-174625"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3180"/>
                </a:solidFill>
                <a:effectLst/>
                <a:uLnTx/>
                <a:uFillTx/>
                <a:latin typeface="Arial" panose="020B0604020202020204" pitchFamily="34" charset="0"/>
                <a:ea typeface="Roboto" panose="02000000000000000000" pitchFamily="2" charset="0"/>
                <a:cs typeface="Arial" panose="020B0604020202020204" pitchFamily="34" charset="0"/>
              </a:rPr>
              <a:t>Lower plan spend on many specialty medications</a:t>
            </a:r>
          </a:p>
        </p:txBody>
      </p:sp>
    </p:spTree>
    <p:extLst>
      <p:ext uri="{BB962C8B-B14F-4D97-AF65-F5344CB8AC3E}">
        <p14:creationId xmlns:p14="http://schemas.microsoft.com/office/powerpoint/2010/main" val="302122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a:extLst>
              <a:ext uri="{FF2B5EF4-FFF2-40B4-BE49-F238E27FC236}">
                <a16:creationId xmlns:a16="http://schemas.microsoft.com/office/drawing/2014/main" id="{2873CAB8-8190-0C14-6569-6615D148073E}"/>
              </a:ext>
            </a:extLst>
          </p:cNvPr>
          <p:cNvSpPr/>
          <p:nvPr/>
        </p:nvSpPr>
        <p:spPr>
          <a:xfrm>
            <a:off x="333761" y="1477652"/>
            <a:ext cx="11355135" cy="4646775"/>
          </a:xfrm>
          <a:prstGeom prst="roundRect">
            <a:avLst>
              <a:gd name="adj" fmla="val 5724"/>
            </a:avLst>
          </a:prstGeom>
          <a:solidFill>
            <a:schemeClr val="bg1"/>
          </a:solidFill>
          <a:ln w="38100">
            <a:noFill/>
          </a:ln>
          <a:effectLst>
            <a:outerShdw blurRad="362579" dist="38100" dir="2700000" algn="tl" rotWithShape="0">
              <a:prstClr val="black">
                <a:alpha val="21103"/>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7030A0"/>
              </a:solidFill>
              <a:effectLst/>
              <a:uLnTx/>
              <a:uFillTx/>
              <a:latin typeface="Calibri" panose="020F0502020204030204"/>
              <a:ea typeface="+mn-ea"/>
              <a:cs typeface="+mn-cs"/>
            </a:endParaRPr>
          </a:p>
        </p:txBody>
      </p:sp>
      <p:sp>
        <p:nvSpPr>
          <p:cNvPr id="7" name="Round Same Side Corner Rectangle 6">
            <a:extLst>
              <a:ext uri="{FF2B5EF4-FFF2-40B4-BE49-F238E27FC236}">
                <a16:creationId xmlns:a16="http://schemas.microsoft.com/office/drawing/2014/main" id="{AA312BA8-FE45-1133-0D4B-FCCA4E7D6583}"/>
              </a:ext>
            </a:extLst>
          </p:cNvPr>
          <p:cNvSpPr/>
          <p:nvPr/>
        </p:nvSpPr>
        <p:spPr>
          <a:xfrm>
            <a:off x="332755" y="1472410"/>
            <a:ext cx="11355135" cy="1536715"/>
          </a:xfrm>
          <a:prstGeom prst="round2SameRect">
            <a:avLst>
              <a:gd name="adj1" fmla="val 16859"/>
              <a:gd name="adj2" fmla="val 0"/>
            </a:avLst>
          </a:prstGeom>
          <a:gradFill>
            <a:gsLst>
              <a:gs pos="0">
                <a:schemeClr val="accent6"/>
              </a:gs>
              <a:gs pos="100000">
                <a:srgbClr val="EC0A89"/>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B42F3541-D3C0-4C3E-2F2B-E3BEE361EA57}"/>
              </a:ext>
            </a:extLst>
          </p:cNvPr>
          <p:cNvSpPr>
            <a:spLocks noGrp="1"/>
          </p:cNvSpPr>
          <p:nvPr>
            <p:ph type="title"/>
          </p:nvPr>
        </p:nvSpPr>
        <p:spPr/>
        <p:txBody>
          <a:bodyPr/>
          <a:lstStyle/>
          <a:p>
            <a:r>
              <a:rPr lang="en-US" dirty="0"/>
              <a:t>Help Plans and Members Offset High-Cost Specialty Medications</a:t>
            </a:r>
          </a:p>
        </p:txBody>
      </p:sp>
      <p:sp>
        <p:nvSpPr>
          <p:cNvPr id="19" name="Content Placeholder 3">
            <a:extLst>
              <a:ext uri="{FF2B5EF4-FFF2-40B4-BE49-F238E27FC236}">
                <a16:creationId xmlns:a16="http://schemas.microsoft.com/office/drawing/2014/main" id="{C41569D0-4467-2A6E-2C9F-2DF6D017569F}"/>
              </a:ext>
            </a:extLst>
          </p:cNvPr>
          <p:cNvSpPr txBox="1">
            <a:spLocks/>
          </p:cNvSpPr>
          <p:nvPr/>
        </p:nvSpPr>
        <p:spPr>
          <a:xfrm>
            <a:off x="974680" y="3607538"/>
            <a:ext cx="9123471" cy="184679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b="1" i="0" kern="1200">
                <a:solidFill>
                  <a:schemeClr val="tx1"/>
                </a:solidFill>
                <a:latin typeface="Arial" panose="020B0604020202020204" pitchFamily="34"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02F70"/>
                </a:solidFill>
                <a:effectLst/>
                <a:uLnTx/>
                <a:uFillTx/>
                <a:latin typeface="Arial" panose="020B0604020202020204" pitchFamily="34" charset="0"/>
                <a:ea typeface="Roboto" panose="02000000000000000000" pitchFamily="2" charset="0"/>
                <a:cs typeface="+mn-cs"/>
              </a:rPr>
              <a:t>RxBenefits’ Integrated &amp; Vetted Patient Assistance Solutions</a:t>
            </a:r>
          </a:p>
          <a:p>
            <a:pPr marL="180975" marR="0" lvl="0" indent="-180975"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2F70"/>
                </a:solidFill>
                <a:effectLst/>
                <a:uLnTx/>
                <a:uFillTx/>
                <a:latin typeface="Arial" panose="020B0604020202020204" pitchFamily="34" charset="0"/>
                <a:ea typeface="Roboto" panose="02000000000000000000" pitchFamily="2" charset="0"/>
                <a:cs typeface="+mn-cs"/>
              </a:rPr>
              <a:t>Uniquely balanced focus on pharmacy plan savings and member health</a:t>
            </a:r>
          </a:p>
          <a:p>
            <a:pPr marL="180975" marR="0" lvl="0" indent="-180975"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2F70"/>
                </a:solidFill>
                <a:effectLst/>
                <a:uLnTx/>
                <a:uFillTx/>
                <a:latin typeface="Arial" panose="020B0604020202020204" pitchFamily="34" charset="0"/>
                <a:ea typeface="Roboto" panose="02000000000000000000" pitchFamily="2" charset="0"/>
                <a:cs typeface="+mn-cs"/>
              </a:rPr>
              <a:t>Clinical oversight to ensure appropriateness and safety of medications  </a:t>
            </a:r>
          </a:p>
          <a:p>
            <a:pPr marL="180975" marR="0" lvl="0" indent="-180975"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2F70"/>
                </a:solidFill>
                <a:effectLst/>
                <a:uLnTx/>
                <a:uFillTx/>
                <a:latin typeface="Arial" panose="020B0604020202020204" pitchFamily="34" charset="0"/>
                <a:ea typeface="Roboto" panose="02000000000000000000" pitchFamily="2" charset="0"/>
                <a:cs typeface="+mn-cs"/>
              </a:rPr>
              <a:t>Compassionate, quality member experience with no therapy interruptions</a:t>
            </a:r>
          </a:p>
          <a:p>
            <a:pPr marL="180975" marR="0" lvl="0" indent="-180975"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2F70"/>
                </a:solidFill>
                <a:effectLst/>
                <a:uLnTx/>
                <a:uFillTx/>
                <a:latin typeface="Arial" panose="020B0604020202020204" pitchFamily="34" charset="0"/>
                <a:ea typeface="Roboto" panose="02000000000000000000" pitchFamily="2" charset="0"/>
                <a:cs typeface="+mn-cs"/>
              </a:rPr>
              <a:t>Retrospective outcomes reporting to determine true program savings</a:t>
            </a:r>
          </a:p>
          <a:p>
            <a:pPr marL="180975" marR="0" lvl="0" indent="-180975"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002F70"/>
              </a:solidFill>
              <a:effectLst/>
              <a:uLnTx/>
              <a:uFillTx/>
              <a:latin typeface="Arial" panose="020B0604020202020204" pitchFamily="34" charset="0"/>
              <a:ea typeface="Roboto" panose="02000000000000000000" pitchFamily="2" charset="0"/>
              <a:cs typeface="+mn-cs"/>
            </a:endParaRPr>
          </a:p>
        </p:txBody>
      </p:sp>
      <p:grpSp>
        <p:nvGrpSpPr>
          <p:cNvPr id="15" name="Group 14">
            <a:extLst>
              <a:ext uri="{FF2B5EF4-FFF2-40B4-BE49-F238E27FC236}">
                <a16:creationId xmlns:a16="http://schemas.microsoft.com/office/drawing/2014/main" id="{4DF58E95-DA17-F046-03D7-59A1BE497752}"/>
              </a:ext>
            </a:extLst>
          </p:cNvPr>
          <p:cNvGrpSpPr/>
          <p:nvPr/>
        </p:nvGrpSpPr>
        <p:grpSpPr>
          <a:xfrm>
            <a:off x="8963830" y="4142796"/>
            <a:ext cx="2268642" cy="1536714"/>
            <a:chOff x="9100765" y="4227690"/>
            <a:chExt cx="2268642" cy="1536714"/>
          </a:xfrm>
        </p:grpSpPr>
        <p:sp>
          <p:nvSpPr>
            <p:cNvPr id="24" name="Rounded Rectangle 23">
              <a:extLst>
                <a:ext uri="{FF2B5EF4-FFF2-40B4-BE49-F238E27FC236}">
                  <a16:creationId xmlns:a16="http://schemas.microsoft.com/office/drawing/2014/main" id="{1E4DD991-66E6-57BD-7FDD-144574128A9B}"/>
                </a:ext>
              </a:extLst>
            </p:cNvPr>
            <p:cNvSpPr/>
            <p:nvPr/>
          </p:nvSpPr>
          <p:spPr>
            <a:xfrm>
              <a:off x="9100765" y="4227690"/>
              <a:ext cx="2268642" cy="1536714"/>
            </a:xfrm>
            <a:prstGeom prst="roundRect">
              <a:avLst>
                <a:gd name="adj" fmla="val 22032"/>
              </a:avLst>
            </a:prstGeom>
            <a:gradFill>
              <a:gsLst>
                <a:gs pos="0">
                  <a:schemeClr val="accent6"/>
                </a:gs>
                <a:gs pos="100000">
                  <a:srgbClr val="EC0A89"/>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TextBox 22">
              <a:extLst>
                <a:ext uri="{FF2B5EF4-FFF2-40B4-BE49-F238E27FC236}">
                  <a16:creationId xmlns:a16="http://schemas.microsoft.com/office/drawing/2014/main" id="{A342FAF0-1DDE-9B2F-DB12-6F4E38F58E99}"/>
                </a:ext>
              </a:extLst>
            </p:cNvPr>
            <p:cNvSpPr txBox="1"/>
            <p:nvPr/>
          </p:nvSpPr>
          <p:spPr>
            <a:xfrm>
              <a:off x="9300520" y="4465211"/>
              <a:ext cx="1916800" cy="1077218"/>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We do not accept any patient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assistance commissions.</a:t>
              </a:r>
              <a:endParaRPr kumimoji="0" lang="en-US" sz="1600" b="0" i="0" u="none" strike="noStrike" kern="1200" cap="none" spc="0" normalizeH="0" baseline="0" noProof="0" dirty="0">
                <a:ln>
                  <a:noFill/>
                </a:ln>
                <a:solidFill>
                  <a:srgbClr val="002F70"/>
                </a:solidFill>
                <a:effectLst/>
                <a:uLnTx/>
                <a:uFillTx/>
                <a:latin typeface="Calibri" panose="020F0502020204030204"/>
                <a:ea typeface="+mn-ea"/>
                <a:cs typeface="+mn-cs"/>
              </a:endParaRPr>
            </a:p>
          </p:txBody>
        </p:sp>
      </p:grpSp>
      <p:pic>
        <p:nvPicPr>
          <p:cNvPr id="8" name="Picture 7">
            <a:extLst>
              <a:ext uri="{FF2B5EF4-FFF2-40B4-BE49-F238E27FC236}">
                <a16:creationId xmlns:a16="http://schemas.microsoft.com/office/drawing/2014/main" id="{99BE48C0-ED62-E771-62B5-48B37DF7A8B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1799" y="1726882"/>
            <a:ext cx="2084941" cy="1024452"/>
          </a:xfrm>
          <a:prstGeom prst="rect">
            <a:avLst/>
          </a:prstGeom>
        </p:spPr>
      </p:pic>
      <p:sp>
        <p:nvSpPr>
          <p:cNvPr id="9" name="TextBox 8">
            <a:extLst>
              <a:ext uri="{FF2B5EF4-FFF2-40B4-BE49-F238E27FC236}">
                <a16:creationId xmlns:a16="http://schemas.microsoft.com/office/drawing/2014/main" id="{85347312-2A9B-A05F-52D8-D0256215ADB8}"/>
              </a:ext>
            </a:extLst>
          </p:cNvPr>
          <p:cNvSpPr txBox="1"/>
          <p:nvPr/>
        </p:nvSpPr>
        <p:spPr>
          <a:xfrm>
            <a:off x="5088811" y="1777443"/>
            <a:ext cx="5936516" cy="9233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RxBenefits’ Preferred Patient Assistance Solutions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 solution that addresses identified gaps of most traditional programs.</a:t>
            </a:r>
          </a:p>
        </p:txBody>
      </p:sp>
      <p:grpSp>
        <p:nvGrpSpPr>
          <p:cNvPr id="4" name="Group 3">
            <a:extLst>
              <a:ext uri="{FF2B5EF4-FFF2-40B4-BE49-F238E27FC236}">
                <a16:creationId xmlns:a16="http://schemas.microsoft.com/office/drawing/2014/main" id="{93928778-449F-B0D1-C851-52BDE2434E4C}"/>
              </a:ext>
            </a:extLst>
          </p:cNvPr>
          <p:cNvGrpSpPr/>
          <p:nvPr/>
        </p:nvGrpSpPr>
        <p:grpSpPr>
          <a:xfrm>
            <a:off x="3538822" y="1477652"/>
            <a:ext cx="887112" cy="1146801"/>
            <a:chOff x="3825260" y="1477652"/>
            <a:chExt cx="887112" cy="1146801"/>
          </a:xfrm>
        </p:grpSpPr>
        <p:sp>
          <p:nvSpPr>
            <p:cNvPr id="26" name="Pentagon 11">
              <a:extLst>
                <a:ext uri="{FF2B5EF4-FFF2-40B4-BE49-F238E27FC236}">
                  <a16:creationId xmlns:a16="http://schemas.microsoft.com/office/drawing/2014/main" id="{04AE3A8E-A3D5-519C-066D-4FCC70D0D7FE}"/>
                </a:ext>
              </a:extLst>
            </p:cNvPr>
            <p:cNvSpPr/>
            <p:nvPr/>
          </p:nvSpPr>
          <p:spPr>
            <a:xfrm rot="5400000">
              <a:off x="3701509" y="1613591"/>
              <a:ext cx="1146801" cy="874924"/>
            </a:xfrm>
            <a:custGeom>
              <a:avLst/>
              <a:gdLst>
                <a:gd name="connsiteX0" fmla="*/ 0 w 2151530"/>
                <a:gd name="connsiteY0" fmla="*/ 0 h 1575045"/>
                <a:gd name="connsiteX1" fmla="*/ 1337121 w 2151530"/>
                <a:gd name="connsiteY1" fmla="*/ 0 h 1575045"/>
                <a:gd name="connsiteX2" fmla="*/ 2151530 w 2151530"/>
                <a:gd name="connsiteY2" fmla="*/ 787523 h 1575045"/>
                <a:gd name="connsiteX3" fmla="*/ 1337121 w 2151530"/>
                <a:gd name="connsiteY3" fmla="*/ 1575045 h 1575045"/>
                <a:gd name="connsiteX4" fmla="*/ 0 w 2151530"/>
                <a:gd name="connsiteY4" fmla="*/ 1575045 h 1575045"/>
                <a:gd name="connsiteX5" fmla="*/ 0 w 2151530"/>
                <a:gd name="connsiteY5" fmla="*/ 0 h 1575045"/>
                <a:gd name="connsiteX0" fmla="*/ 0 w 1337121"/>
                <a:gd name="connsiteY0" fmla="*/ 0 h 1575045"/>
                <a:gd name="connsiteX1" fmla="*/ 1337121 w 1337121"/>
                <a:gd name="connsiteY1" fmla="*/ 0 h 1575045"/>
                <a:gd name="connsiteX2" fmla="*/ 672353 w 1337121"/>
                <a:gd name="connsiteY2" fmla="*/ 774076 h 1575045"/>
                <a:gd name="connsiteX3" fmla="*/ 1337121 w 1337121"/>
                <a:gd name="connsiteY3" fmla="*/ 1575045 h 1575045"/>
                <a:gd name="connsiteX4" fmla="*/ 0 w 1337121"/>
                <a:gd name="connsiteY4" fmla="*/ 1575045 h 1575045"/>
                <a:gd name="connsiteX5" fmla="*/ 0 w 1337121"/>
                <a:gd name="connsiteY5" fmla="*/ 0 h 1575045"/>
                <a:gd name="connsiteX0" fmla="*/ 0 w 1337121"/>
                <a:gd name="connsiteY0" fmla="*/ 0 h 1575045"/>
                <a:gd name="connsiteX1" fmla="*/ 1337121 w 1337121"/>
                <a:gd name="connsiteY1" fmla="*/ 0 h 1575045"/>
                <a:gd name="connsiteX2" fmla="*/ 928569 w 1337121"/>
                <a:gd name="connsiteY2" fmla="*/ 774076 h 1575045"/>
                <a:gd name="connsiteX3" fmla="*/ 1337121 w 1337121"/>
                <a:gd name="connsiteY3" fmla="*/ 1575045 h 1575045"/>
                <a:gd name="connsiteX4" fmla="*/ 0 w 1337121"/>
                <a:gd name="connsiteY4" fmla="*/ 1575045 h 1575045"/>
                <a:gd name="connsiteX5" fmla="*/ 0 w 1337121"/>
                <a:gd name="connsiteY5" fmla="*/ 0 h 1575045"/>
                <a:gd name="connsiteX0" fmla="*/ 0 w 1337121"/>
                <a:gd name="connsiteY0" fmla="*/ 0 h 1575045"/>
                <a:gd name="connsiteX1" fmla="*/ 1337121 w 1337121"/>
                <a:gd name="connsiteY1" fmla="*/ 0 h 1575045"/>
                <a:gd name="connsiteX2" fmla="*/ 1088705 w 1337121"/>
                <a:gd name="connsiteY2" fmla="*/ 774076 h 1575045"/>
                <a:gd name="connsiteX3" fmla="*/ 1337121 w 1337121"/>
                <a:gd name="connsiteY3" fmla="*/ 1575045 h 1575045"/>
                <a:gd name="connsiteX4" fmla="*/ 0 w 1337121"/>
                <a:gd name="connsiteY4" fmla="*/ 1575045 h 1575045"/>
                <a:gd name="connsiteX5" fmla="*/ 0 w 1337121"/>
                <a:gd name="connsiteY5" fmla="*/ 0 h 157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7121" h="1575045">
                  <a:moveTo>
                    <a:pt x="0" y="0"/>
                  </a:moveTo>
                  <a:lnTo>
                    <a:pt x="1337121" y="0"/>
                  </a:lnTo>
                  <a:lnTo>
                    <a:pt x="1088705" y="774076"/>
                  </a:lnTo>
                  <a:lnTo>
                    <a:pt x="1337121" y="1575045"/>
                  </a:lnTo>
                  <a:lnTo>
                    <a:pt x="0" y="1575045"/>
                  </a:lnTo>
                  <a:lnTo>
                    <a:pt x="0" y="0"/>
                  </a:lnTo>
                  <a:close/>
                </a:path>
              </a:pathLst>
            </a:custGeom>
            <a:gradFill flip="none" rotWithShape="1">
              <a:gsLst>
                <a:gs pos="0">
                  <a:schemeClr val="accent5">
                    <a:lumMod val="60000"/>
                    <a:lumOff val="40000"/>
                  </a:schemeClr>
                </a:gs>
                <a:gs pos="100000">
                  <a:schemeClr val="accent5">
                    <a:lumMod val="75000"/>
                  </a:schemeClr>
                </a:gs>
              </a:gsLst>
              <a:lin ang="8100000" scaled="1"/>
              <a:tileRect/>
            </a:gradFill>
            <a:ln w="0">
              <a:noFill/>
            </a:ln>
            <a:effectLst>
              <a:outerShdw blurRad="372147" dist="38100" dir="2700000" sx="101832" sy="101832"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053D158A-910B-55AA-6813-789C83FE9338}"/>
                </a:ext>
              </a:extLst>
            </p:cNvPr>
            <p:cNvSpPr txBox="1"/>
            <p:nvPr/>
          </p:nvSpPr>
          <p:spPr>
            <a:xfrm>
              <a:off x="3825260" y="1661720"/>
              <a:ext cx="887111"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AC00">
                      <a:lumMod val="50000"/>
                    </a:srgbClr>
                  </a:solidFill>
                  <a:effectLst/>
                  <a:uLnTx/>
                  <a:uFillTx/>
                  <a:latin typeface="Arial" panose="020B0604020202020204" pitchFamily="34" charset="0"/>
                  <a:ea typeface="+mn-ea"/>
                  <a:cs typeface="Arial" panose="020B0604020202020204" pitchFamily="34" charset="0"/>
                </a:rPr>
                <a:t>NEW</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AC00">
                      <a:lumMod val="50000"/>
                    </a:srgbClr>
                  </a:solidFill>
                  <a:effectLst/>
                  <a:uLnTx/>
                  <a:uFillTx/>
                  <a:latin typeface="Arial" panose="020B0604020202020204" pitchFamily="34" charset="0"/>
                  <a:ea typeface="+mn-ea"/>
                  <a:cs typeface="Arial" panose="020B0604020202020204" pitchFamily="34" charset="0"/>
                </a:rPr>
                <a:t>2023</a:t>
              </a:r>
            </a:p>
          </p:txBody>
        </p:sp>
      </p:grpSp>
    </p:spTree>
    <p:extLst>
      <p:ext uri="{BB962C8B-B14F-4D97-AF65-F5344CB8AC3E}">
        <p14:creationId xmlns:p14="http://schemas.microsoft.com/office/powerpoint/2010/main" val="338563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Left Bracket 23">
            <a:extLst>
              <a:ext uri="{FF2B5EF4-FFF2-40B4-BE49-F238E27FC236}">
                <a16:creationId xmlns:a16="http://schemas.microsoft.com/office/drawing/2014/main" id="{CC77F920-29A1-97C8-09AA-A7521E523872}"/>
              </a:ext>
            </a:extLst>
          </p:cNvPr>
          <p:cNvSpPr/>
          <p:nvPr/>
        </p:nvSpPr>
        <p:spPr>
          <a:xfrm rot="16200000" flipH="1">
            <a:off x="8702563" y="-1519307"/>
            <a:ext cx="180565" cy="5247374"/>
          </a:xfrm>
          <a:prstGeom prst="leftBracket">
            <a:avLst>
              <a:gd name="adj" fmla="val 10032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2F70"/>
              </a:solidFill>
              <a:effectLst/>
              <a:uLnTx/>
              <a:uFillTx/>
              <a:latin typeface="Calibri" panose="020F0502020204030204"/>
              <a:ea typeface="+mn-ea"/>
              <a:cs typeface="+mn-cs"/>
            </a:endParaRPr>
          </a:p>
        </p:txBody>
      </p:sp>
      <p:sp>
        <p:nvSpPr>
          <p:cNvPr id="21" name="Left Bracket 20">
            <a:extLst>
              <a:ext uri="{FF2B5EF4-FFF2-40B4-BE49-F238E27FC236}">
                <a16:creationId xmlns:a16="http://schemas.microsoft.com/office/drawing/2014/main" id="{E1ABDE87-BC9B-5BDF-7776-9E65F48BB271}"/>
              </a:ext>
            </a:extLst>
          </p:cNvPr>
          <p:cNvSpPr/>
          <p:nvPr/>
        </p:nvSpPr>
        <p:spPr>
          <a:xfrm rot="16200000" flipH="1">
            <a:off x="3386861" y="-1524134"/>
            <a:ext cx="170910" cy="5247372"/>
          </a:xfrm>
          <a:prstGeom prst="leftBracket">
            <a:avLst>
              <a:gd name="adj" fmla="val 108473"/>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2F70"/>
              </a:solidFill>
              <a:effectLst/>
              <a:uLnTx/>
              <a:uFillTx/>
              <a:latin typeface="Calibri" panose="020F0502020204030204"/>
              <a:ea typeface="+mn-ea"/>
              <a:cs typeface="+mn-cs"/>
            </a:endParaRPr>
          </a:p>
        </p:txBody>
      </p:sp>
      <p:grpSp>
        <p:nvGrpSpPr>
          <p:cNvPr id="15" name="Group 14">
            <a:extLst>
              <a:ext uri="{FF2B5EF4-FFF2-40B4-BE49-F238E27FC236}">
                <a16:creationId xmlns:a16="http://schemas.microsoft.com/office/drawing/2014/main" id="{2A6A27C2-0F2A-9802-33C1-050940643CE0}"/>
              </a:ext>
            </a:extLst>
          </p:cNvPr>
          <p:cNvGrpSpPr/>
          <p:nvPr/>
        </p:nvGrpSpPr>
        <p:grpSpPr>
          <a:xfrm>
            <a:off x="976183" y="1270639"/>
            <a:ext cx="10217585" cy="3207113"/>
            <a:chOff x="1136603" y="1222077"/>
            <a:chExt cx="10217585" cy="3411607"/>
          </a:xfrm>
        </p:grpSpPr>
        <p:sp>
          <p:nvSpPr>
            <p:cNvPr id="3" name="Oval 2">
              <a:extLst>
                <a:ext uri="{FF2B5EF4-FFF2-40B4-BE49-F238E27FC236}">
                  <a16:creationId xmlns:a16="http://schemas.microsoft.com/office/drawing/2014/main" id="{A2FFD0EB-CBD6-EC4B-E494-7254F2E6F4A1}"/>
                </a:ext>
              </a:extLst>
            </p:cNvPr>
            <p:cNvSpPr/>
            <p:nvPr/>
          </p:nvSpPr>
          <p:spPr>
            <a:xfrm>
              <a:off x="1136603" y="2810057"/>
              <a:ext cx="1709928" cy="1818958"/>
            </a:xfrm>
            <a:prstGeom prst="ellipse">
              <a:avLst/>
            </a:prstGeom>
            <a:gradFill flip="none" rotWithShape="1">
              <a:gsLst>
                <a:gs pos="0">
                  <a:srgbClr val="8AC305"/>
                </a:gs>
                <a:gs pos="100000">
                  <a:srgbClr val="1FAC48"/>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 name="Rounded Rectangle 3">
              <a:extLst>
                <a:ext uri="{FF2B5EF4-FFF2-40B4-BE49-F238E27FC236}">
                  <a16:creationId xmlns:a16="http://schemas.microsoft.com/office/drawing/2014/main" id="{9A9F2CD0-FE66-AE5F-5579-3D98754A38FD}"/>
                </a:ext>
              </a:extLst>
            </p:cNvPr>
            <p:cNvSpPr/>
            <p:nvPr/>
          </p:nvSpPr>
          <p:spPr>
            <a:xfrm>
              <a:off x="3181500" y="2564558"/>
              <a:ext cx="1708826" cy="2069126"/>
            </a:xfrm>
            <a:prstGeom prst="roundRect">
              <a:avLst>
                <a:gd name="adj" fmla="val 50000"/>
              </a:avLst>
            </a:prstGeom>
            <a:gradFill>
              <a:gsLst>
                <a:gs pos="0">
                  <a:srgbClr val="01B3E1"/>
                </a:gs>
                <a:gs pos="100000">
                  <a:schemeClr val="accent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0" name="Rounded Rectangle 9">
              <a:extLst>
                <a:ext uri="{FF2B5EF4-FFF2-40B4-BE49-F238E27FC236}">
                  <a16:creationId xmlns:a16="http://schemas.microsoft.com/office/drawing/2014/main" id="{84013B2D-C153-4716-AE0F-5117EA894660}"/>
                </a:ext>
              </a:extLst>
            </p:cNvPr>
            <p:cNvSpPr/>
            <p:nvPr/>
          </p:nvSpPr>
          <p:spPr>
            <a:xfrm>
              <a:off x="5325611" y="2063200"/>
              <a:ext cx="1708826" cy="2570484"/>
            </a:xfrm>
            <a:prstGeom prst="roundRect">
              <a:avLst>
                <a:gd name="adj" fmla="val 50000"/>
              </a:avLst>
            </a:prstGeom>
            <a:gradFill>
              <a:gsLst>
                <a:gs pos="0">
                  <a:srgbClr val="F6665A"/>
                </a:gs>
                <a:gs pos="100000">
                  <a:srgbClr val="EC008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Rounded Rectangle 10">
              <a:extLst>
                <a:ext uri="{FF2B5EF4-FFF2-40B4-BE49-F238E27FC236}">
                  <a16:creationId xmlns:a16="http://schemas.microsoft.com/office/drawing/2014/main" id="{916AD56F-E23D-388D-5A53-7A294578470A}"/>
                </a:ext>
              </a:extLst>
            </p:cNvPr>
            <p:cNvSpPr/>
            <p:nvPr/>
          </p:nvSpPr>
          <p:spPr>
            <a:xfrm>
              <a:off x="7485487" y="1653296"/>
              <a:ext cx="1708826" cy="2980387"/>
            </a:xfrm>
            <a:prstGeom prst="roundRect">
              <a:avLst>
                <a:gd name="adj" fmla="val 50000"/>
              </a:avLst>
            </a:prstGeom>
            <a:gradFill>
              <a:gsLst>
                <a:gs pos="0">
                  <a:schemeClr val="bg1">
                    <a:lumMod val="75000"/>
                  </a:schemeClr>
                </a:gs>
                <a:gs pos="100000">
                  <a:schemeClr val="bg1">
                    <a:lumMod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ounded Rectangle 11">
              <a:extLst>
                <a:ext uri="{FF2B5EF4-FFF2-40B4-BE49-F238E27FC236}">
                  <a16:creationId xmlns:a16="http://schemas.microsoft.com/office/drawing/2014/main" id="{094F4ECA-BB6D-E8AD-E0E8-2F77AD9AFE26}"/>
                </a:ext>
              </a:extLst>
            </p:cNvPr>
            <p:cNvSpPr/>
            <p:nvPr/>
          </p:nvSpPr>
          <p:spPr>
            <a:xfrm>
              <a:off x="9645362" y="1222077"/>
              <a:ext cx="1708826" cy="3411606"/>
            </a:xfrm>
            <a:prstGeom prst="roundRect">
              <a:avLst>
                <a:gd name="adj" fmla="val 50000"/>
              </a:avLst>
            </a:prstGeom>
            <a:gradFill>
              <a:gsLst>
                <a:gs pos="0">
                  <a:srgbClr val="CF00E9"/>
                </a:gs>
                <a:gs pos="100000">
                  <a:srgbClr val="7B00FE"/>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sp>
        <p:nvSpPr>
          <p:cNvPr id="58" name="Rectangle 57">
            <a:extLst>
              <a:ext uri="{FF2B5EF4-FFF2-40B4-BE49-F238E27FC236}">
                <a16:creationId xmlns:a16="http://schemas.microsoft.com/office/drawing/2014/main" id="{4BA6233E-27E6-409C-990A-2DAFC9757511}"/>
              </a:ext>
            </a:extLst>
          </p:cNvPr>
          <p:cNvSpPr/>
          <p:nvPr/>
        </p:nvSpPr>
        <p:spPr>
          <a:xfrm>
            <a:off x="0" y="5699242"/>
            <a:ext cx="12192000" cy="11708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FA9F8CE-F80D-0DEC-ADB5-15B17B6F9883}"/>
              </a:ext>
            </a:extLst>
          </p:cNvPr>
          <p:cNvSpPr>
            <a:spLocks noGrp="1"/>
          </p:cNvSpPr>
          <p:nvPr>
            <p:ph type="title"/>
          </p:nvPr>
        </p:nvSpPr>
        <p:spPr/>
        <p:txBody>
          <a:bodyPr/>
          <a:lstStyle/>
          <a:p>
            <a:r>
              <a:rPr lang="en-US" dirty="0"/>
              <a:t>RxBenefits Delivers</a:t>
            </a:r>
            <a:endParaRPr lang="en-US" b="0" dirty="0"/>
          </a:p>
        </p:txBody>
      </p:sp>
      <p:sp>
        <p:nvSpPr>
          <p:cNvPr id="14" name="Cross 13">
            <a:extLst>
              <a:ext uri="{FF2B5EF4-FFF2-40B4-BE49-F238E27FC236}">
                <a16:creationId xmlns:a16="http://schemas.microsoft.com/office/drawing/2014/main" id="{D098AAA2-DC66-56ED-5EDF-78B0E11108F3}"/>
              </a:ext>
            </a:extLst>
          </p:cNvPr>
          <p:cNvSpPr/>
          <p:nvPr/>
        </p:nvSpPr>
        <p:spPr>
          <a:xfrm>
            <a:off x="2565312" y="6180572"/>
            <a:ext cx="243544" cy="243548"/>
          </a:xfrm>
          <a:prstGeom prst="plus">
            <a:avLst>
              <a:gd name="adj" fmla="val 4549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57BFE1"/>
              </a:solidFill>
              <a:effectLst/>
              <a:uLnTx/>
              <a:uFillTx/>
              <a:latin typeface="Calibri" panose="020F0502020204030204"/>
              <a:ea typeface="+mn-ea"/>
              <a:cs typeface="+mn-cs"/>
            </a:endParaRPr>
          </a:p>
        </p:txBody>
      </p:sp>
      <p:pic>
        <p:nvPicPr>
          <p:cNvPr id="16" name="Picture 15" descr="Logo&#10;&#10;Description automatically generated with medium confidence">
            <a:extLst>
              <a:ext uri="{FF2B5EF4-FFF2-40B4-BE49-F238E27FC236}">
                <a16:creationId xmlns:a16="http://schemas.microsoft.com/office/drawing/2014/main" id="{38026367-FEA4-0648-CBB4-E411C4C3856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706996" y="4545381"/>
            <a:ext cx="1237555" cy="513300"/>
          </a:xfrm>
          <a:prstGeom prst="rect">
            <a:avLst/>
          </a:prstGeom>
        </p:spPr>
      </p:pic>
      <p:sp>
        <p:nvSpPr>
          <p:cNvPr id="8" name="TextBox 7">
            <a:extLst>
              <a:ext uri="{FF2B5EF4-FFF2-40B4-BE49-F238E27FC236}">
                <a16:creationId xmlns:a16="http://schemas.microsoft.com/office/drawing/2014/main" id="{044763C2-029C-EFD2-FCFF-D64634D90FB3}"/>
              </a:ext>
            </a:extLst>
          </p:cNvPr>
          <p:cNvSpPr txBox="1"/>
          <p:nvPr/>
        </p:nvSpPr>
        <p:spPr>
          <a:xfrm>
            <a:off x="6826211" y="4546958"/>
            <a:ext cx="2680339" cy="523220"/>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Preferred Traditional</a:t>
            </a:r>
            <a:br>
              <a:rPr kumimoji="0" lang="en-US" sz="1400" b="1"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br>
            <a:r>
              <a:rPr kumimoji="0" lang="en-US" sz="1400" b="1" i="0" u="none" strike="noStrike" kern="1200" cap="none" spc="0" normalizeH="0" baseline="0" noProof="0" dirty="0">
                <a:ln>
                  <a:noFill/>
                </a:ln>
                <a:solidFill>
                  <a:srgbClr val="FFFFFF">
                    <a:lumMod val="65000"/>
                  </a:srgbClr>
                </a:solidFill>
                <a:effectLst/>
                <a:uLnTx/>
                <a:uFillTx/>
                <a:latin typeface="Arial" panose="020B0604020202020204" pitchFamily="34" charset="0"/>
                <a:ea typeface="+mn-ea"/>
                <a:cs typeface="Arial" panose="020B0604020202020204" pitchFamily="34" charset="0"/>
              </a:rPr>
              <a:t>Stop-Loss Coverage</a:t>
            </a:r>
          </a:p>
        </p:txBody>
      </p:sp>
      <p:sp>
        <p:nvSpPr>
          <p:cNvPr id="30" name="TextBox 29">
            <a:extLst>
              <a:ext uri="{FF2B5EF4-FFF2-40B4-BE49-F238E27FC236}">
                <a16:creationId xmlns:a16="http://schemas.microsoft.com/office/drawing/2014/main" id="{10BD65E3-FC50-1AE2-58EB-7DB8A1247142}"/>
              </a:ext>
            </a:extLst>
          </p:cNvPr>
          <p:cNvSpPr txBox="1"/>
          <p:nvPr/>
        </p:nvSpPr>
        <p:spPr>
          <a:xfrm>
            <a:off x="1166612" y="6054787"/>
            <a:ext cx="1105035" cy="461665"/>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~20% First</a:t>
            </a:r>
            <a:b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Year Savings</a:t>
            </a:r>
          </a:p>
        </p:txBody>
      </p:sp>
      <p:sp>
        <p:nvSpPr>
          <p:cNvPr id="34" name="TextBox 33">
            <a:extLst>
              <a:ext uri="{FF2B5EF4-FFF2-40B4-BE49-F238E27FC236}">
                <a16:creationId xmlns:a16="http://schemas.microsoft.com/office/drawing/2014/main" id="{70F29756-234B-1EB2-CC58-A573134E9492}"/>
              </a:ext>
            </a:extLst>
          </p:cNvPr>
          <p:cNvSpPr txBox="1"/>
          <p:nvPr/>
        </p:nvSpPr>
        <p:spPr>
          <a:xfrm>
            <a:off x="2940157" y="3119378"/>
            <a:ext cx="1870672" cy="738664"/>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Clinical</a:t>
            </a: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Oversight &amp;</a:t>
            </a: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Intervention</a:t>
            </a:r>
          </a:p>
        </p:txBody>
      </p:sp>
      <p:sp>
        <p:nvSpPr>
          <p:cNvPr id="35" name="TextBox 34">
            <a:extLst>
              <a:ext uri="{FF2B5EF4-FFF2-40B4-BE49-F238E27FC236}">
                <a16:creationId xmlns:a16="http://schemas.microsoft.com/office/drawing/2014/main" id="{765239D1-9E5E-415F-7156-22DE4150F2F8}"/>
              </a:ext>
            </a:extLst>
          </p:cNvPr>
          <p:cNvSpPr txBox="1"/>
          <p:nvPr/>
        </p:nvSpPr>
        <p:spPr>
          <a:xfrm>
            <a:off x="7541258" y="2627522"/>
            <a:ext cx="1329302" cy="738664"/>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Catastrophic</a:t>
            </a:r>
            <a:b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Claims Coverage</a:t>
            </a:r>
          </a:p>
        </p:txBody>
      </p:sp>
      <p:sp>
        <p:nvSpPr>
          <p:cNvPr id="36" name="TextBox 35">
            <a:extLst>
              <a:ext uri="{FF2B5EF4-FFF2-40B4-BE49-F238E27FC236}">
                <a16:creationId xmlns:a16="http://schemas.microsoft.com/office/drawing/2014/main" id="{5138263F-1797-930C-6DA2-1614CA48E5D5}"/>
              </a:ext>
            </a:extLst>
          </p:cNvPr>
          <p:cNvSpPr txBox="1"/>
          <p:nvPr/>
        </p:nvSpPr>
        <p:spPr>
          <a:xfrm>
            <a:off x="9617380" y="2494408"/>
            <a:ext cx="1470286" cy="954107"/>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Catastrophic Specialty</a:t>
            </a:r>
            <a:b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Claims Protection</a:t>
            </a:r>
          </a:p>
        </p:txBody>
      </p:sp>
      <p:sp>
        <p:nvSpPr>
          <p:cNvPr id="40" name="TextBox 39">
            <a:extLst>
              <a:ext uri="{FF2B5EF4-FFF2-40B4-BE49-F238E27FC236}">
                <a16:creationId xmlns:a16="http://schemas.microsoft.com/office/drawing/2014/main" id="{BF30677A-A017-D288-7D81-E188A1665137}"/>
              </a:ext>
            </a:extLst>
          </p:cNvPr>
          <p:cNvSpPr txBox="1"/>
          <p:nvPr/>
        </p:nvSpPr>
        <p:spPr>
          <a:xfrm>
            <a:off x="5206705" y="2814050"/>
            <a:ext cx="1627529" cy="954107"/>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Preferred Financial Assistance Solutions</a:t>
            </a:r>
          </a:p>
        </p:txBody>
      </p:sp>
      <p:sp>
        <p:nvSpPr>
          <p:cNvPr id="42" name="Content Placeholder 2">
            <a:extLst>
              <a:ext uri="{FF2B5EF4-FFF2-40B4-BE49-F238E27FC236}">
                <a16:creationId xmlns:a16="http://schemas.microsoft.com/office/drawing/2014/main" id="{EAF5E94C-CFBC-6682-8C14-A639D6C895F1}"/>
              </a:ext>
            </a:extLst>
          </p:cNvPr>
          <p:cNvSpPr txBox="1">
            <a:spLocks/>
          </p:cNvSpPr>
          <p:nvPr/>
        </p:nvSpPr>
        <p:spPr>
          <a:xfrm>
            <a:off x="7212045" y="5975212"/>
            <a:ext cx="2083207" cy="618095"/>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514350" rtl="0" eaLnBrk="1" fontAlgn="auto" latinLnBrk="0" hangingPunct="1">
              <a:lnSpc>
                <a:spcPct val="100000"/>
              </a:lnSpc>
              <a:spcBef>
                <a:spcPts val="0"/>
              </a:spcBef>
              <a:spcAft>
                <a:spcPts val="75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t>Limits Liability on High-Cost Rx &amp; Medical Claims</a:t>
            </a:r>
          </a:p>
        </p:txBody>
      </p:sp>
      <p:sp>
        <p:nvSpPr>
          <p:cNvPr id="43" name="Content Placeholder 2">
            <a:extLst>
              <a:ext uri="{FF2B5EF4-FFF2-40B4-BE49-F238E27FC236}">
                <a16:creationId xmlns:a16="http://schemas.microsoft.com/office/drawing/2014/main" id="{16C5788E-2059-0AB0-AD9B-6148C3411A53}"/>
              </a:ext>
            </a:extLst>
          </p:cNvPr>
          <p:cNvSpPr txBox="1">
            <a:spLocks/>
          </p:cNvSpPr>
          <p:nvPr/>
        </p:nvSpPr>
        <p:spPr>
          <a:xfrm>
            <a:off x="9641220" y="5957490"/>
            <a:ext cx="2099382" cy="618095"/>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Roboto" panose="02000000000000000000" pitchFamily="2" charset="0"/>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Roboto" panose="02000000000000000000" pitchFamily="2" charset="0"/>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Roboto" panose="02000000000000000000" pitchFamily="2" charset="0"/>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Roboto" panose="02000000000000000000" pitchFamily="2" charset="0"/>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514350" rtl="0" eaLnBrk="1" fontAlgn="auto" latinLnBrk="0" hangingPunct="1">
              <a:lnSpc>
                <a:spcPct val="100000"/>
              </a:lnSpc>
              <a:spcBef>
                <a:spcPts val="0"/>
              </a:spcBef>
              <a:spcAft>
                <a:spcPts val="75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t>Limits Rx Liability with Multi-Year, Laser-Free Protection</a:t>
            </a:r>
          </a:p>
        </p:txBody>
      </p:sp>
      <p:sp>
        <p:nvSpPr>
          <p:cNvPr id="44" name="TextBox 43">
            <a:extLst>
              <a:ext uri="{FF2B5EF4-FFF2-40B4-BE49-F238E27FC236}">
                <a16:creationId xmlns:a16="http://schemas.microsoft.com/office/drawing/2014/main" id="{41D9ADF9-C355-7BA7-0F91-4554BD3839E3}"/>
              </a:ext>
            </a:extLst>
          </p:cNvPr>
          <p:cNvSpPr txBox="1"/>
          <p:nvPr/>
        </p:nvSpPr>
        <p:spPr>
          <a:xfrm>
            <a:off x="3084662" y="6054787"/>
            <a:ext cx="1391055" cy="461665"/>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5-10% Annual Savings Potential</a:t>
            </a:r>
          </a:p>
        </p:txBody>
      </p:sp>
      <p:sp>
        <p:nvSpPr>
          <p:cNvPr id="45" name="TextBox 44">
            <a:extLst>
              <a:ext uri="{FF2B5EF4-FFF2-40B4-BE49-F238E27FC236}">
                <a16:creationId xmlns:a16="http://schemas.microsoft.com/office/drawing/2014/main" id="{325B6B0E-C375-FFE5-B87A-57FA8C596EC2}"/>
              </a:ext>
            </a:extLst>
          </p:cNvPr>
          <p:cNvSpPr txBox="1"/>
          <p:nvPr/>
        </p:nvSpPr>
        <p:spPr>
          <a:xfrm>
            <a:off x="5174621" y="6053006"/>
            <a:ext cx="1576319" cy="461665"/>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Offsets Member</a:t>
            </a:r>
          </a:p>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&amp; Plan Costs</a:t>
            </a:r>
          </a:p>
        </p:txBody>
      </p:sp>
      <p:sp>
        <p:nvSpPr>
          <p:cNvPr id="62" name="Cross 61">
            <a:extLst>
              <a:ext uri="{FF2B5EF4-FFF2-40B4-BE49-F238E27FC236}">
                <a16:creationId xmlns:a16="http://schemas.microsoft.com/office/drawing/2014/main" id="{8D73708E-8991-A4CC-AA26-F949A7CFA293}"/>
              </a:ext>
            </a:extLst>
          </p:cNvPr>
          <p:cNvSpPr/>
          <p:nvPr/>
        </p:nvSpPr>
        <p:spPr>
          <a:xfrm>
            <a:off x="4765076" y="6162065"/>
            <a:ext cx="243544" cy="243548"/>
          </a:xfrm>
          <a:prstGeom prst="plus">
            <a:avLst>
              <a:gd name="adj" fmla="val 4549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57BFE1"/>
              </a:solidFill>
              <a:effectLst/>
              <a:uLnTx/>
              <a:uFillTx/>
              <a:latin typeface="Calibri" panose="020F0502020204030204"/>
              <a:ea typeface="+mn-ea"/>
              <a:cs typeface="+mn-cs"/>
            </a:endParaRPr>
          </a:p>
        </p:txBody>
      </p:sp>
      <p:sp>
        <p:nvSpPr>
          <p:cNvPr id="64" name="Cross 63">
            <a:extLst>
              <a:ext uri="{FF2B5EF4-FFF2-40B4-BE49-F238E27FC236}">
                <a16:creationId xmlns:a16="http://schemas.microsoft.com/office/drawing/2014/main" id="{E3197120-D037-CBC8-8486-6BF11478FE86}"/>
              </a:ext>
            </a:extLst>
          </p:cNvPr>
          <p:cNvSpPr/>
          <p:nvPr/>
        </p:nvSpPr>
        <p:spPr>
          <a:xfrm>
            <a:off x="6818006" y="6162065"/>
            <a:ext cx="243544" cy="243548"/>
          </a:xfrm>
          <a:prstGeom prst="plus">
            <a:avLst>
              <a:gd name="adj" fmla="val 4549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57BFE1"/>
              </a:solidFill>
              <a:effectLst/>
              <a:uLnTx/>
              <a:uFillTx/>
              <a:latin typeface="Calibri" panose="020F0502020204030204"/>
              <a:ea typeface="+mn-ea"/>
              <a:cs typeface="+mn-cs"/>
            </a:endParaRPr>
          </a:p>
        </p:txBody>
      </p:sp>
      <p:sp>
        <p:nvSpPr>
          <p:cNvPr id="65" name="Cross 64">
            <a:extLst>
              <a:ext uri="{FF2B5EF4-FFF2-40B4-BE49-F238E27FC236}">
                <a16:creationId xmlns:a16="http://schemas.microsoft.com/office/drawing/2014/main" id="{B4C7549E-6544-4EA6-D288-01FA0B7EA0AB}"/>
              </a:ext>
            </a:extLst>
          </p:cNvPr>
          <p:cNvSpPr/>
          <p:nvPr/>
        </p:nvSpPr>
        <p:spPr>
          <a:xfrm>
            <a:off x="9340464" y="6162065"/>
            <a:ext cx="243544" cy="243548"/>
          </a:xfrm>
          <a:prstGeom prst="plus">
            <a:avLst>
              <a:gd name="adj" fmla="val 4549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1" i="0" u="none" strike="noStrike" kern="1200" cap="none" spc="0" normalizeH="0" baseline="0" noProof="0">
              <a:ln>
                <a:noFill/>
              </a:ln>
              <a:solidFill>
                <a:srgbClr val="57BFE1"/>
              </a:solidFill>
              <a:effectLst/>
              <a:uLnTx/>
              <a:uFillTx/>
              <a:latin typeface="Calibri" panose="020F0502020204030204"/>
              <a:ea typeface="+mn-ea"/>
              <a:cs typeface="+mn-cs"/>
            </a:endParaRPr>
          </a:p>
        </p:txBody>
      </p:sp>
      <p:pic>
        <p:nvPicPr>
          <p:cNvPr id="70" name="Picture 69">
            <a:extLst>
              <a:ext uri="{FF2B5EF4-FFF2-40B4-BE49-F238E27FC236}">
                <a16:creationId xmlns:a16="http://schemas.microsoft.com/office/drawing/2014/main" id="{F77DD617-C302-3411-5D6D-83CE40386F8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461658" y="4551477"/>
            <a:ext cx="1110566" cy="501109"/>
          </a:xfrm>
          <a:prstGeom prst="rect">
            <a:avLst/>
          </a:prstGeom>
        </p:spPr>
      </p:pic>
      <p:pic>
        <p:nvPicPr>
          <p:cNvPr id="71" name="Picture 70" descr="Logo&#10;&#10;Description automatically generated">
            <a:extLst>
              <a:ext uri="{FF2B5EF4-FFF2-40B4-BE49-F238E27FC236}">
                <a16:creationId xmlns:a16="http://schemas.microsoft.com/office/drawing/2014/main" id="{5DD5D40C-5712-9AB1-C8F1-00F3B4C26A23}"/>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187899" y="4569033"/>
            <a:ext cx="1433838" cy="465997"/>
          </a:xfrm>
          <a:prstGeom prst="rect">
            <a:avLst/>
          </a:prstGeom>
        </p:spPr>
      </p:pic>
      <p:sp>
        <p:nvSpPr>
          <p:cNvPr id="32" name="TextBox 31">
            <a:extLst>
              <a:ext uri="{FF2B5EF4-FFF2-40B4-BE49-F238E27FC236}">
                <a16:creationId xmlns:a16="http://schemas.microsoft.com/office/drawing/2014/main" id="{E77FEB22-C953-E57E-EE1D-65D04EF726CA}"/>
              </a:ext>
            </a:extLst>
          </p:cNvPr>
          <p:cNvSpPr txBox="1"/>
          <p:nvPr/>
        </p:nvSpPr>
        <p:spPr>
          <a:xfrm>
            <a:off x="1012487" y="3175231"/>
            <a:ext cx="1628910" cy="954107"/>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RxBenefits’ Client-Aligned Contract &amp; Service</a:t>
            </a:r>
          </a:p>
        </p:txBody>
      </p:sp>
      <p:pic>
        <p:nvPicPr>
          <p:cNvPr id="17" name="Picture 16">
            <a:extLst>
              <a:ext uri="{FF2B5EF4-FFF2-40B4-BE49-F238E27FC236}">
                <a16:creationId xmlns:a16="http://schemas.microsoft.com/office/drawing/2014/main" id="{9EDC0D1C-A2FD-99F0-05B4-02B78304DFB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88204" y="4483016"/>
            <a:ext cx="2256302" cy="651104"/>
          </a:xfrm>
          <a:prstGeom prst="rect">
            <a:avLst/>
          </a:prstGeom>
        </p:spPr>
      </p:pic>
      <p:sp>
        <p:nvSpPr>
          <p:cNvPr id="13" name="TextBox 12">
            <a:extLst>
              <a:ext uri="{FF2B5EF4-FFF2-40B4-BE49-F238E27FC236}">
                <a16:creationId xmlns:a16="http://schemas.microsoft.com/office/drawing/2014/main" id="{B1745615-00C4-EF6F-FB36-57F6EEBC2E34}"/>
              </a:ext>
            </a:extLst>
          </p:cNvPr>
          <p:cNvSpPr txBox="1"/>
          <p:nvPr/>
        </p:nvSpPr>
        <p:spPr>
          <a:xfrm>
            <a:off x="2552945" y="856106"/>
            <a:ext cx="1708826" cy="338554"/>
          </a:xfrm>
          <a:prstGeom prst="rect">
            <a:avLst/>
          </a:prstGeom>
          <a:solidFill>
            <a:schemeClr val="bg1"/>
          </a:solid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A3F79"/>
                </a:solidFill>
                <a:effectLst/>
                <a:uLnTx/>
                <a:uFillTx/>
                <a:latin typeface="Arial" panose="020B0604020202020204" pitchFamily="34" charset="0"/>
                <a:ea typeface="+mn-ea"/>
                <a:cs typeface="Arial" panose="020B0604020202020204" pitchFamily="34" charset="0"/>
              </a:rPr>
              <a:t>Spend Control</a:t>
            </a:r>
          </a:p>
        </p:txBody>
      </p:sp>
      <p:sp>
        <p:nvSpPr>
          <p:cNvPr id="19" name="TextBox 18">
            <a:extLst>
              <a:ext uri="{FF2B5EF4-FFF2-40B4-BE49-F238E27FC236}">
                <a16:creationId xmlns:a16="http://schemas.microsoft.com/office/drawing/2014/main" id="{BAD16A03-959E-6379-B3FA-5CFACB2B6130}"/>
              </a:ext>
            </a:extLst>
          </p:cNvPr>
          <p:cNvSpPr txBox="1"/>
          <p:nvPr/>
        </p:nvSpPr>
        <p:spPr>
          <a:xfrm>
            <a:off x="7901853" y="856106"/>
            <a:ext cx="1708826" cy="338554"/>
          </a:xfrm>
          <a:prstGeom prst="rect">
            <a:avLst/>
          </a:prstGeom>
          <a:solidFill>
            <a:schemeClr val="bg1"/>
          </a:solid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srgbClr val="0A3F79"/>
                </a:solidFill>
                <a:effectLst/>
                <a:uLnTx/>
                <a:uFillTx/>
                <a:latin typeface="Arial" panose="020B0604020202020204" pitchFamily="34" charset="0"/>
                <a:ea typeface="+mn-ea"/>
                <a:cs typeface="Arial" panose="020B0604020202020204" pitchFamily="34" charset="0"/>
              </a:rPr>
              <a:t>Risk Mitigation</a:t>
            </a:r>
          </a:p>
        </p:txBody>
      </p:sp>
      <p:sp>
        <p:nvSpPr>
          <p:cNvPr id="20" name="TextBox 19">
            <a:extLst>
              <a:ext uri="{FF2B5EF4-FFF2-40B4-BE49-F238E27FC236}">
                <a16:creationId xmlns:a16="http://schemas.microsoft.com/office/drawing/2014/main" id="{DF952085-73C7-1FCD-9D56-4806BF03671F}"/>
              </a:ext>
            </a:extLst>
          </p:cNvPr>
          <p:cNvSpPr txBox="1"/>
          <p:nvPr/>
        </p:nvSpPr>
        <p:spPr>
          <a:xfrm>
            <a:off x="7325066" y="3459179"/>
            <a:ext cx="1708827" cy="276837"/>
          </a:xfrm>
          <a:prstGeom prst="rect">
            <a:avLst/>
          </a:prstGeom>
          <a:no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Payer Owned</a:t>
            </a:r>
          </a:p>
        </p:txBody>
      </p:sp>
      <p:cxnSp>
        <p:nvCxnSpPr>
          <p:cNvPr id="5" name="Straight Connector 4">
            <a:extLst>
              <a:ext uri="{FF2B5EF4-FFF2-40B4-BE49-F238E27FC236}">
                <a16:creationId xmlns:a16="http://schemas.microsoft.com/office/drawing/2014/main" id="{5D3FA5C0-1395-52B0-713B-5C8B1EDE826E}"/>
              </a:ext>
            </a:extLst>
          </p:cNvPr>
          <p:cNvCxnSpPr>
            <a:cxnSpLocks/>
          </p:cNvCxnSpPr>
          <p:nvPr/>
        </p:nvCxnSpPr>
        <p:spPr>
          <a:xfrm>
            <a:off x="880708" y="5322007"/>
            <a:ext cx="10217585" cy="27897"/>
          </a:xfrm>
          <a:prstGeom prst="line">
            <a:avLst/>
          </a:prstGeom>
          <a:ln>
            <a:headEnd w="lg" len="lg"/>
            <a:tailEnd type="triangle" w="lg" len="med"/>
          </a:ln>
        </p:spPr>
        <p:style>
          <a:lnRef idx="2">
            <a:schemeClr val="accent3"/>
          </a:lnRef>
          <a:fillRef idx="0">
            <a:schemeClr val="accent3"/>
          </a:fillRef>
          <a:effectRef idx="1">
            <a:schemeClr val="accent3"/>
          </a:effectRef>
          <a:fontRef idx="minor">
            <a:schemeClr val="tx1"/>
          </a:fontRef>
        </p:style>
      </p:cxnSp>
      <p:sp>
        <p:nvSpPr>
          <p:cNvPr id="9" name="TextBox 8">
            <a:extLst>
              <a:ext uri="{FF2B5EF4-FFF2-40B4-BE49-F238E27FC236}">
                <a16:creationId xmlns:a16="http://schemas.microsoft.com/office/drawing/2014/main" id="{78822A29-CD17-052B-9D42-78C0EA387120}"/>
              </a:ext>
            </a:extLst>
          </p:cNvPr>
          <p:cNvSpPr txBox="1"/>
          <p:nvPr/>
        </p:nvSpPr>
        <p:spPr>
          <a:xfrm>
            <a:off x="4290416" y="5161071"/>
            <a:ext cx="3398168" cy="345668"/>
          </a:xfrm>
          <a:prstGeom prst="rect">
            <a:avLst/>
          </a:prstGeom>
          <a:solidFill>
            <a:schemeClr val="bg1"/>
          </a:solidFill>
        </p:spPr>
        <p:txBody>
          <a:bodyPr wrap="square" rtlCol="0">
            <a:spAutoFit/>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A3F79"/>
                </a:solidFill>
                <a:effectLst/>
                <a:uLnTx/>
                <a:uFillTx/>
                <a:latin typeface="Arial" panose="020B0604020202020204" pitchFamily="34" charset="0"/>
                <a:ea typeface="+mn-ea"/>
                <a:cs typeface="Arial" panose="020B0604020202020204" pitchFamily="34" charset="0"/>
              </a:rPr>
              <a:t>Comprehensiveness of Coverage</a:t>
            </a:r>
          </a:p>
        </p:txBody>
      </p:sp>
    </p:spTree>
    <p:extLst>
      <p:ext uri="{BB962C8B-B14F-4D97-AF65-F5344CB8AC3E}">
        <p14:creationId xmlns:p14="http://schemas.microsoft.com/office/powerpoint/2010/main" val="3373252002"/>
      </p:ext>
    </p:extLst>
  </p:cSld>
  <p:clrMapOvr>
    <a:masterClrMapping/>
  </p:clrMapOvr>
</p:sld>
</file>

<file path=ppt/theme/theme1.xml><?xml version="1.0" encoding="utf-8"?>
<a:theme xmlns:a="http://schemas.openxmlformats.org/drawingml/2006/main" name="RxB_2019">
  <a:themeElements>
    <a:clrScheme name="RxBenefits Colors">
      <a:dk1>
        <a:srgbClr val="000000"/>
      </a:dk1>
      <a:lt1>
        <a:srgbClr val="FFFFFF"/>
      </a:lt1>
      <a:dk2>
        <a:srgbClr val="44546A"/>
      </a:dk2>
      <a:lt2>
        <a:srgbClr val="E7E6E6"/>
      </a:lt2>
      <a:accent1>
        <a:srgbClr val="02A062"/>
      </a:accent1>
      <a:accent2>
        <a:srgbClr val="A7CA54"/>
      </a:accent2>
      <a:accent3>
        <a:srgbClr val="0A3F79"/>
      </a:accent3>
      <a:accent4>
        <a:srgbClr val="57BFE1"/>
      </a:accent4>
      <a:accent5>
        <a:srgbClr val="F8C45E"/>
      </a:accent5>
      <a:accent6>
        <a:srgbClr val="F5665A"/>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xB_2019" id="{5F1D57F8-5610-434C-8720-B9EFC3B1F005}" vid="{FB5B51FB-29CD-9648-84FC-AB5A82838B40}"/>
    </a:ext>
  </a:extLst>
</a:theme>
</file>

<file path=ppt/theme/theme2.xml><?xml version="1.0" encoding="utf-8"?>
<a:theme xmlns:a="http://schemas.openxmlformats.org/drawingml/2006/main" name="1_Office Theme">
  <a:themeElements>
    <a:clrScheme name="RxBenefits Colors">
      <a:dk1>
        <a:srgbClr val="000000"/>
      </a:dk1>
      <a:lt1>
        <a:srgbClr val="FFFFFF"/>
      </a:lt1>
      <a:dk2>
        <a:srgbClr val="44546A"/>
      </a:dk2>
      <a:lt2>
        <a:srgbClr val="E7E6E6"/>
      </a:lt2>
      <a:accent1>
        <a:srgbClr val="02A062"/>
      </a:accent1>
      <a:accent2>
        <a:srgbClr val="A7CA54"/>
      </a:accent2>
      <a:accent3>
        <a:srgbClr val="0A3F79"/>
      </a:accent3>
      <a:accent4>
        <a:srgbClr val="57BFE1"/>
      </a:accent4>
      <a:accent5>
        <a:srgbClr val="F8C45E"/>
      </a:accent5>
      <a:accent6>
        <a:srgbClr val="F5665A"/>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RxB_2019">
  <a:themeElements>
    <a:clrScheme name="RxBenefits Colors">
      <a:dk1>
        <a:srgbClr val="002F70"/>
      </a:dk1>
      <a:lt1>
        <a:srgbClr val="FFFFFF"/>
      </a:lt1>
      <a:dk2>
        <a:srgbClr val="44546A"/>
      </a:dk2>
      <a:lt2>
        <a:srgbClr val="E7E6E6"/>
      </a:lt2>
      <a:accent1>
        <a:srgbClr val="04A559"/>
      </a:accent1>
      <a:accent2>
        <a:srgbClr val="80C502"/>
      </a:accent2>
      <a:accent3>
        <a:srgbClr val="002F70"/>
      </a:accent3>
      <a:accent4>
        <a:srgbClr val="00B5E3"/>
      </a:accent4>
      <a:accent5>
        <a:srgbClr val="FFAC00"/>
      </a:accent5>
      <a:accent6>
        <a:srgbClr val="FE5952"/>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xB_2019" id="{5F1D57F8-5610-434C-8720-B9EFC3B1F005}" vid="{FB5B51FB-29CD-9648-84FC-AB5A82838B4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6876F6B7D698045BF075B6FEB558975" ma:contentTypeVersion="4" ma:contentTypeDescription="Create a new document." ma:contentTypeScope="" ma:versionID="3f7fb0a97f9bc43ec2c392106ed931de">
  <xsd:schema xmlns:xsd="http://www.w3.org/2001/XMLSchema" xmlns:xs="http://www.w3.org/2001/XMLSchema" xmlns:p="http://schemas.microsoft.com/office/2006/metadata/properties" xmlns:ns3="97598ced-0af2-4d14-b74f-21cee7e70ab5" targetNamespace="http://schemas.microsoft.com/office/2006/metadata/properties" ma:root="true" ma:fieldsID="699fe0fb3e1a6dd66bd057f66d60dc0a" ns3:_="">
    <xsd:import namespace="97598ced-0af2-4d14-b74f-21cee7e70ab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98ced-0af2-4d14-b74f-21cee7e70a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480B628-09EF-4951-99AE-202723A62D89}">
  <ds:schemaRefs>
    <ds:schemaRef ds:uri="http://schemas.microsoft.com/sharepoint/v3/contenttype/forms"/>
  </ds:schemaRefs>
</ds:datastoreItem>
</file>

<file path=customXml/itemProps2.xml><?xml version="1.0" encoding="utf-8"?>
<ds:datastoreItem xmlns:ds="http://schemas.openxmlformats.org/officeDocument/2006/customXml" ds:itemID="{7285D940-8634-4078-9F84-878A9DD4B5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598ced-0af2-4d14-b74f-21cee7e70a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39A7C9-8963-4F6C-B179-1E79C93ACE7E}">
  <ds:schemaRefs>
    <ds:schemaRef ds:uri="http://purl.org/dc/dcmitype/"/>
    <ds:schemaRef ds:uri="http://purl.org/dc/terms/"/>
    <ds:schemaRef ds:uri="http://purl.org/dc/elements/1.1/"/>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97598ced-0af2-4d14-b74f-21cee7e70ab5"/>
  </ds:schemaRefs>
</ds:datastoreItem>
</file>

<file path=docProps/app.xml><?xml version="1.0" encoding="utf-8"?>
<Properties xmlns="http://schemas.openxmlformats.org/officeDocument/2006/extended-properties" xmlns:vt="http://schemas.openxmlformats.org/officeDocument/2006/docPropsVTypes">
  <Template>Office Theme</Template>
  <TotalTime>56698</TotalTime>
  <Words>1336</Words>
  <Application>Microsoft Office PowerPoint</Application>
  <PresentationFormat>Widescreen</PresentationFormat>
  <Paragraphs>67</Paragraphs>
  <Slides>3</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vt:i4>
      </vt:variant>
    </vt:vector>
  </HeadingPairs>
  <TitlesOfParts>
    <vt:vector size="13" baseType="lpstr">
      <vt:lpstr>-apple-system</vt:lpstr>
      <vt:lpstr>Arial</vt:lpstr>
      <vt:lpstr>Arial</vt:lpstr>
      <vt:lpstr>Arial Narrow</vt:lpstr>
      <vt:lpstr>Calibri</vt:lpstr>
      <vt:lpstr>Roboto</vt:lpstr>
      <vt:lpstr>Roboto Light</vt:lpstr>
      <vt:lpstr>RxB_2019</vt:lpstr>
      <vt:lpstr>1_Office Theme</vt:lpstr>
      <vt:lpstr>1_RxB_2019</vt:lpstr>
      <vt:lpstr>Make Specialty Medications More Affordable for Members and Plans</vt:lpstr>
      <vt:lpstr>Help Plans and Members Offset High-Cost Specialty Medications</vt:lpstr>
      <vt:lpstr>RxBenefits Delivers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 Evans</dc:creator>
  <cp:lastModifiedBy>Ashley Thomas</cp:lastModifiedBy>
  <cp:revision>507</cp:revision>
  <cp:lastPrinted>2019-08-27T15:23:14Z</cp:lastPrinted>
  <dcterms:created xsi:type="dcterms:W3CDTF">2019-01-07T14:16:22Z</dcterms:created>
  <dcterms:modified xsi:type="dcterms:W3CDTF">2023-06-13T20:48:49Z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0x010100C6876F6B7D698045BF075B6FEB558975</vt:lpwstr>
  </property>
</Properties>
</file>