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29" r:id="rId5"/>
  </p:sldMasterIdLst>
  <p:notesMasterIdLst>
    <p:notesMasterId r:id="rId14"/>
  </p:notesMasterIdLst>
  <p:handoutMasterIdLst>
    <p:handoutMasterId r:id="rId15"/>
  </p:handoutMasterIdLst>
  <p:sldIdLst>
    <p:sldId id="2145705288" r:id="rId6"/>
    <p:sldId id="345" r:id="rId7"/>
    <p:sldId id="2145705283" r:id="rId8"/>
    <p:sldId id="2145705284" r:id="rId9"/>
    <p:sldId id="2145705285" r:id="rId10"/>
    <p:sldId id="2145705276" r:id="rId11"/>
    <p:sldId id="2145705286" r:id="rId12"/>
    <p:sldId id="2145705246"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D44F04-61DE-4788-921F-5FD4253BED1C}">
          <p14:sldIdLst>
            <p14:sldId id="2145705288"/>
            <p14:sldId id="345"/>
            <p14:sldId id="2145705283"/>
            <p14:sldId id="2145705284"/>
            <p14:sldId id="2145705285"/>
            <p14:sldId id="2145705276"/>
            <p14:sldId id="2145705286"/>
            <p14:sldId id="2145705246"/>
          </p14:sldIdLst>
        </p14:section>
        <p14:section name="Appendix" id="{1655D664-34E7-40ED-AF53-6D4E0157A30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26CA10-F7BB-7BE3-92CF-E6C272AFF0D2}" name="Jenna Gilbertson" initials="JG" userId="S::jgilbertson@rxbenefits.com::80820874-21e6-4c60-9484-c19dfcedb1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Allie" initials="HA" lastIdx="20" clrIdx="0">
    <p:extLst>
      <p:ext uri="{19B8F6BF-5375-455C-9EA6-DF929625EA0E}">
        <p15:presenceInfo xmlns:p15="http://schemas.microsoft.com/office/powerpoint/2012/main" userId="S::hallie@rxbenefits.com::94677a9f-31c1-4925-a93a-6569274bec6d" providerId="AD"/>
      </p:ext>
    </p:extLst>
  </p:cmAuthor>
  <p:cmAuthor id="2" name="Faith Wilbanks - RxBenefits" initials="FW-R" lastIdx="11" clrIdx="1">
    <p:extLst>
      <p:ext uri="{19B8F6BF-5375-455C-9EA6-DF929625EA0E}">
        <p15:presenceInfo xmlns:p15="http://schemas.microsoft.com/office/powerpoint/2012/main" userId="S::faith@rxbenefits.com::302bb346-490c-4f51-9604-1d138fadc634" providerId="AD"/>
      </p:ext>
    </p:extLst>
  </p:cmAuthor>
  <p:cmAuthor id="3" name="Kyra Hagan" initials="KH" lastIdx="4" clrIdx="2">
    <p:extLst>
      <p:ext uri="{19B8F6BF-5375-455C-9EA6-DF929625EA0E}">
        <p15:presenceInfo xmlns:p15="http://schemas.microsoft.com/office/powerpoint/2012/main" userId="S::khagan@rxbenefits.com::52b0d52b-67a9-40c8-9e25-74568ceee585" providerId="AD"/>
      </p:ext>
    </p:extLst>
  </p:cmAuthor>
  <p:cmAuthor id="4" name="Nathan White" initials="NW" lastIdx="8" clrIdx="3">
    <p:extLst>
      <p:ext uri="{19B8F6BF-5375-455C-9EA6-DF929625EA0E}">
        <p15:presenceInfo xmlns:p15="http://schemas.microsoft.com/office/powerpoint/2012/main" userId="S::nwhite@rxbenefits.com::eb70c1e0-6ccc-4bd1-ae92-41c5f9680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65A"/>
    <a:srgbClr val="01BCE7"/>
    <a:srgbClr val="2F4E8C"/>
    <a:srgbClr val="2DBFE6"/>
    <a:srgbClr val="9ACB4E"/>
    <a:srgbClr val="012B5D"/>
    <a:srgbClr val="00BDE7"/>
    <a:srgbClr val="02A062"/>
    <a:srgbClr val="A7CA54"/>
    <a:srgbClr val="0A3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AEF87-DAF0-46D1-AE42-9C749459ABED}" v="10" dt="2023-03-06T17:36:34.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76259" autoAdjust="0"/>
  </p:normalViewPr>
  <p:slideViewPr>
    <p:cSldViewPr snapToGrid="0">
      <p:cViewPr varScale="1">
        <p:scale>
          <a:sx n="96" d="100"/>
          <a:sy n="96" d="100"/>
        </p:scale>
        <p:origin x="1952" y="168"/>
      </p:cViewPr>
      <p:guideLst/>
    </p:cSldViewPr>
  </p:slideViewPr>
  <p:notesTextViewPr>
    <p:cViewPr>
      <p:scale>
        <a:sx n="1" d="1"/>
        <a:sy n="1" d="1"/>
      </p:scale>
      <p:origin x="0" y="0"/>
    </p:cViewPr>
  </p:notesTextViewPr>
  <p:notesViewPr>
    <p:cSldViewPr snapToGrid="0">
      <p:cViewPr varScale="1">
        <p:scale>
          <a:sx n="95" d="100"/>
          <a:sy n="95" d="100"/>
        </p:scale>
        <p:origin x="34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5F2BE8-903D-4E27-B538-48E7D1254BE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a:extLst>
              <a:ext uri="{FF2B5EF4-FFF2-40B4-BE49-F238E27FC236}">
                <a16:creationId xmlns:a16="http://schemas.microsoft.com/office/drawing/2014/main" id="{07E6BAD8-3D2B-463B-ABDA-F36836C6B0D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F5B560-EC91-4828-B82D-EDDFA09C59E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80E0521-1309-43A7-9506-4CD5D1BBECAE}" type="slidenum">
              <a:rPr lang="en-US" smtClean="0"/>
              <a:t>‹#›</a:t>
            </a:fld>
            <a:endParaRPr lang="en-US"/>
          </a:p>
        </p:txBody>
      </p:sp>
    </p:spTree>
    <p:extLst>
      <p:ext uri="{BB962C8B-B14F-4D97-AF65-F5344CB8AC3E}">
        <p14:creationId xmlns:p14="http://schemas.microsoft.com/office/powerpoint/2010/main" val="435882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1" i="0">
                <a:latin typeface="Arial" panose="020B0604020202020204" pitchFamily="34" charset="0"/>
                <a:ea typeface="Roboto" panose="02000000000000000000" pitchFamily="2"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1" i="0">
                <a:latin typeface="Arial" panose="020B0604020202020204" pitchFamily="34" charset="0"/>
                <a:ea typeface="Roboto" panose="02000000000000000000" pitchFamily="2" charset="0"/>
              </a:defRPr>
            </a:lvl1pPr>
          </a:lstStyle>
          <a:p>
            <a:fld id="{B862B5C8-5B2F-46F4-A550-24C5630E1A37}" type="datetimeFigureOut">
              <a:rPr lang="en-US" smtClean="0"/>
              <a:pPr/>
              <a:t>3/7/23</a:t>
            </a:fld>
            <a:endParaRPr lang="en-US" dirty="0"/>
          </a:p>
        </p:txBody>
      </p:sp>
      <p:sp>
        <p:nvSpPr>
          <p:cNvPr id="4" name="Slide Image Placeholder 3"/>
          <p:cNvSpPr>
            <a:spLocks noGrp="1" noRot="1" noChangeAspect="1"/>
          </p:cNvSpPr>
          <p:nvPr>
            <p:ph type="sldImg" idx="2"/>
          </p:nvPr>
        </p:nvSpPr>
        <p:spPr>
          <a:xfrm>
            <a:off x="1481138" y="581025"/>
            <a:ext cx="4048125" cy="2278063"/>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85351" y="2973399"/>
            <a:ext cx="6623222" cy="5742563"/>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1" i="0">
                <a:latin typeface="Arial" panose="020B0604020202020204" pitchFamily="34" charset="0"/>
                <a:ea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1" i="0">
                <a:latin typeface="Arial" panose="020B0604020202020204" pitchFamily="34" charset="0"/>
                <a:ea typeface="Roboto" panose="02000000000000000000" pitchFamily="2" charset="0"/>
              </a:defRPr>
            </a:lvl1pPr>
          </a:lstStyle>
          <a:p>
            <a:fld id="{F0962FE2-00DC-4A19-B439-04B1B10692EE}" type="slidenum">
              <a:rPr lang="en-US" smtClean="0"/>
              <a:pPr/>
              <a:t>‹#›</a:t>
            </a:fld>
            <a:endParaRPr lang="en-US" dirty="0"/>
          </a:p>
        </p:txBody>
      </p:sp>
    </p:spTree>
    <p:extLst>
      <p:ext uri="{BB962C8B-B14F-4D97-AF65-F5344CB8AC3E}">
        <p14:creationId xmlns:p14="http://schemas.microsoft.com/office/powerpoint/2010/main" val="913048427"/>
      </p:ext>
    </p:extLst>
  </p:cSld>
  <p:clrMap bg1="lt1" tx1="dk1" bg2="lt2" tx2="dk2" accent1="accent1" accent2="accent2" accent3="accent3" accent4="accent4" accent5="accent5" accent6="accent6" hlink="hlink" folHlink="folHlink"/>
  <p:notesStyle>
    <a:lvl1pPr marL="0" algn="l" defTabSz="914400" rtl="0" eaLnBrk="1" latinLnBrk="0" hangingPunct="1">
      <a:defRPr sz="1000" b="1" i="0" kern="1200">
        <a:solidFill>
          <a:schemeClr val="tx1"/>
        </a:solidFill>
        <a:latin typeface="Arial" panose="020B0604020202020204" pitchFamily="34" charset="0"/>
        <a:ea typeface="Roboto" panose="02000000000000000000" pitchFamily="2" charset="0"/>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1</a:t>
            </a:fld>
            <a:endParaRPr lang="en-US" dirty="0"/>
          </a:p>
        </p:txBody>
      </p:sp>
    </p:spTree>
    <p:extLst>
      <p:ext uri="{BB962C8B-B14F-4D97-AF65-F5344CB8AC3E}">
        <p14:creationId xmlns:p14="http://schemas.microsoft.com/office/powerpoint/2010/main" val="365595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Patitent</a:t>
            </a:r>
            <a:r>
              <a:rPr lang="en-US" dirty="0"/>
              <a:t> Assistance solutions supply mediations at no cost to members through alternative funding, assuming the member is approved.  Mostly, approval is based on the member’s household income.  The qualification process can be complex and typically requires the member to share a fair amount of personal financial information.  The benefits can be financially significant to both the member and the plan.   </a:t>
            </a:r>
          </a:p>
        </p:txBody>
      </p:sp>
      <p:sp>
        <p:nvSpPr>
          <p:cNvPr id="4" name="Slide Number Placeholder 3"/>
          <p:cNvSpPr>
            <a:spLocks noGrp="1"/>
          </p:cNvSpPr>
          <p:nvPr>
            <p:ph type="sldNum" sz="quarter" idx="5"/>
          </p:nvPr>
        </p:nvSpPr>
        <p:spPr/>
        <p:txBody>
          <a:bodyPr/>
          <a:lstStyle/>
          <a:p>
            <a:fld id="{F0962FE2-00DC-4A19-B439-04B1B10692EE}" type="slidenum">
              <a:rPr lang="en-US" smtClean="0"/>
              <a:pPr/>
              <a:t>2</a:t>
            </a:fld>
            <a:endParaRPr lang="en-US" dirty="0"/>
          </a:p>
        </p:txBody>
      </p:sp>
    </p:spTree>
    <p:extLst>
      <p:ext uri="{BB962C8B-B14F-4D97-AF65-F5344CB8AC3E}">
        <p14:creationId xmlns:p14="http://schemas.microsoft.com/office/powerpoint/2010/main" val="129411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81025"/>
            <a:ext cx="4048125" cy="2278063"/>
          </a:xfrm>
        </p:spPr>
      </p:sp>
      <p:sp>
        <p:nvSpPr>
          <p:cNvPr id="3" name="Notes Placeholder 2"/>
          <p:cNvSpPr>
            <a:spLocks noGrp="1"/>
          </p:cNvSpPr>
          <p:nvPr>
            <p:ph type="body" idx="1"/>
          </p:nvPr>
        </p:nvSpPr>
        <p:spPr/>
        <p:txBody>
          <a:bodyPr/>
          <a:lstStyle/>
          <a:p>
            <a:r>
              <a:rPr lang="en-US" dirty="0"/>
              <a:t>We are pleased to offer clients two </a:t>
            </a:r>
            <a:r>
              <a:rPr lang="en-US" dirty="0" err="1"/>
              <a:t>RxBenefits</a:t>
            </a:r>
            <a:r>
              <a:rPr lang="en-US" dirty="0"/>
              <a:t>-vetted and quality solutions.  </a:t>
            </a:r>
          </a:p>
          <a:p>
            <a:endParaRPr lang="en-US" dirty="0"/>
          </a:p>
          <a:p>
            <a:r>
              <a:rPr lang="en-US" dirty="0"/>
              <a:t>We require employers to enroll in </a:t>
            </a:r>
            <a:r>
              <a:rPr lang="en-US" dirty="0" err="1"/>
              <a:t>RxBenefits</a:t>
            </a:r>
            <a:r>
              <a:rPr lang="en-US" dirty="0"/>
              <a:t> Protect as a precursor to Patient Assistance solution implementation.  We do this to ensure that first and foremost, we ensure the health and safety of their members and ensure that any drugs we deem to be harmful , unsafe, or written outside of FDA guidelines are not able to be dispensed.</a:t>
            </a:r>
          </a:p>
          <a:p>
            <a:endParaRPr lang="en-US" dirty="0"/>
          </a:p>
          <a:p>
            <a:r>
              <a:rPr lang="en-US" dirty="0"/>
              <a:t>And while the providers do charge fees for program participation, </a:t>
            </a:r>
            <a:r>
              <a:rPr lang="en-US" dirty="0" err="1"/>
              <a:t>RxBenefits</a:t>
            </a:r>
            <a:r>
              <a:rPr lang="en-US" dirty="0"/>
              <a:t> does not receive any fees or commissions related to the implementation of these solutions.  We do so as a service to our clients and remain fully client-aligned.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0962FE2-00DC-4A19-B439-04B1B10692EE}" type="slidenum">
              <a:rPr lang="en-US" smtClean="0"/>
              <a:pPr/>
              <a:t>3</a:t>
            </a:fld>
            <a:endParaRPr lang="en-US" dirty="0"/>
          </a:p>
        </p:txBody>
      </p:sp>
    </p:spTree>
    <p:extLst>
      <p:ext uri="{BB962C8B-B14F-4D97-AF65-F5344CB8AC3E}">
        <p14:creationId xmlns:p14="http://schemas.microsoft.com/office/powerpoint/2010/main" val="270310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81025"/>
            <a:ext cx="4048125" cy="2278063"/>
          </a:xfrm>
        </p:spPr>
      </p:sp>
      <p:sp>
        <p:nvSpPr>
          <p:cNvPr id="3" name="Notes Placeholder 2"/>
          <p:cNvSpPr>
            <a:spLocks noGrp="1"/>
          </p:cNvSpPr>
          <p:nvPr>
            <p:ph type="body" idx="1"/>
          </p:nvPr>
        </p:nvSpPr>
        <p:spPr/>
        <p:txBody>
          <a:bodyPr/>
          <a:lstStyle/>
          <a:p>
            <a:r>
              <a:rPr lang="en-US" dirty="0"/>
              <a:t>The </a:t>
            </a:r>
            <a:r>
              <a:rPr lang="en-US" dirty="0" err="1"/>
              <a:t>Amwins</a:t>
            </a:r>
            <a:r>
              <a:rPr lang="en-US" dirty="0"/>
              <a:t> offering is a retrospective solution.  This means that </a:t>
            </a:r>
            <a:r>
              <a:rPr lang="en-US" dirty="0" err="1"/>
              <a:t>RxBenefits</a:t>
            </a:r>
            <a:r>
              <a:rPr lang="en-US" dirty="0"/>
              <a:t> interrogates a claims file after the drug has cleared through Protect and has been dispensed to the member.  We send the file to </a:t>
            </a:r>
            <a:r>
              <a:rPr lang="en-US" dirty="0" err="1"/>
              <a:t>Amwins</a:t>
            </a:r>
            <a:r>
              <a:rPr lang="en-US" dirty="0"/>
              <a:t>, who attempts to secure funding. Subsequent fills can be dispensed using alternative funding if approved.  The process is explained more fully on the next slide. </a:t>
            </a:r>
          </a:p>
        </p:txBody>
      </p:sp>
      <p:sp>
        <p:nvSpPr>
          <p:cNvPr id="4" name="Slide Number Placeholder 3"/>
          <p:cNvSpPr>
            <a:spLocks noGrp="1"/>
          </p:cNvSpPr>
          <p:nvPr>
            <p:ph type="sldNum" sz="quarter" idx="5"/>
          </p:nvPr>
        </p:nvSpPr>
        <p:spPr/>
        <p:txBody>
          <a:bodyPr/>
          <a:lstStyle/>
          <a:p>
            <a:fld id="{F0962FE2-00DC-4A19-B439-04B1B10692EE}" type="slidenum">
              <a:rPr lang="en-US" smtClean="0"/>
              <a:pPr/>
              <a:t>4</a:t>
            </a:fld>
            <a:endParaRPr lang="en-US" dirty="0"/>
          </a:p>
        </p:txBody>
      </p:sp>
    </p:spTree>
    <p:extLst>
      <p:ext uri="{BB962C8B-B14F-4D97-AF65-F5344CB8AC3E}">
        <p14:creationId xmlns:p14="http://schemas.microsoft.com/office/powerpoint/2010/main" val="394703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81025"/>
            <a:ext cx="4048125" cy="2278063"/>
          </a:xfrm>
        </p:spPr>
      </p:sp>
      <p:sp>
        <p:nvSpPr>
          <p:cNvPr id="3" name="Notes Placeholder 2"/>
          <p:cNvSpPr>
            <a:spLocks noGrp="1"/>
          </p:cNvSpPr>
          <p:nvPr>
            <p:ph type="body" idx="1"/>
          </p:nvPr>
        </p:nvSpPr>
        <p:spPr/>
        <p:txBody>
          <a:bodyPr/>
          <a:lstStyle/>
          <a:p>
            <a:r>
              <a:rPr lang="en-US" dirty="0"/>
              <a:t>The above is a schematic which lays out how the process works.</a:t>
            </a:r>
          </a:p>
        </p:txBody>
      </p:sp>
      <p:sp>
        <p:nvSpPr>
          <p:cNvPr id="4" name="Slide Number Placeholder 3"/>
          <p:cNvSpPr>
            <a:spLocks noGrp="1"/>
          </p:cNvSpPr>
          <p:nvPr>
            <p:ph type="sldNum" sz="quarter" idx="5"/>
          </p:nvPr>
        </p:nvSpPr>
        <p:spPr/>
        <p:txBody>
          <a:bodyPr/>
          <a:lstStyle/>
          <a:p>
            <a:fld id="{F0962FE2-00DC-4A19-B439-04B1B10692EE}" type="slidenum">
              <a:rPr lang="en-US" smtClean="0"/>
              <a:pPr/>
              <a:t>5</a:t>
            </a:fld>
            <a:endParaRPr lang="en-US" dirty="0"/>
          </a:p>
        </p:txBody>
      </p:sp>
    </p:spTree>
    <p:extLst>
      <p:ext uri="{BB962C8B-B14F-4D97-AF65-F5344CB8AC3E}">
        <p14:creationId xmlns:p14="http://schemas.microsoft.com/office/powerpoint/2010/main" val="1873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81025"/>
            <a:ext cx="4048125" cy="2278063"/>
          </a:xfrm>
        </p:spPr>
      </p:sp>
      <p:sp>
        <p:nvSpPr>
          <p:cNvPr id="3" name="Notes Placeholder 2"/>
          <p:cNvSpPr>
            <a:spLocks noGrp="1"/>
          </p:cNvSpPr>
          <p:nvPr>
            <p:ph type="body" idx="1"/>
          </p:nvPr>
        </p:nvSpPr>
        <p:spPr/>
        <p:txBody>
          <a:bodyPr/>
          <a:lstStyle/>
          <a:p>
            <a:r>
              <a:rPr lang="en-US" dirty="0"/>
              <a:t>The </a:t>
            </a:r>
            <a:r>
              <a:rPr lang="en-US" dirty="0" err="1"/>
              <a:t>SaveOnSP</a:t>
            </a:r>
            <a:r>
              <a:rPr lang="en-US" dirty="0"/>
              <a:t> Advantage solution is a point-of-sale offering, meaning that the prescription is flagged through the Prior Authorization process, prior to any medication being dispensed.  The following page describes how the solution works in greater detail. </a:t>
            </a:r>
          </a:p>
        </p:txBody>
      </p:sp>
      <p:sp>
        <p:nvSpPr>
          <p:cNvPr id="4" name="Slide Number Placeholder 3"/>
          <p:cNvSpPr>
            <a:spLocks noGrp="1"/>
          </p:cNvSpPr>
          <p:nvPr>
            <p:ph type="sldNum" sz="quarter" idx="5"/>
          </p:nvPr>
        </p:nvSpPr>
        <p:spPr/>
        <p:txBody>
          <a:bodyPr/>
          <a:lstStyle/>
          <a:p>
            <a:fld id="{F0962FE2-00DC-4A19-B439-04B1B10692EE}" type="slidenum">
              <a:rPr lang="en-US" smtClean="0"/>
              <a:pPr/>
              <a:t>6</a:t>
            </a:fld>
            <a:endParaRPr lang="en-US" dirty="0"/>
          </a:p>
        </p:txBody>
      </p:sp>
    </p:spTree>
    <p:extLst>
      <p:ext uri="{BB962C8B-B14F-4D97-AF65-F5344CB8AC3E}">
        <p14:creationId xmlns:p14="http://schemas.microsoft.com/office/powerpoint/2010/main" val="4952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81025"/>
            <a:ext cx="4048125" cy="2278063"/>
          </a:xfrm>
        </p:spPr>
      </p:sp>
      <p:sp>
        <p:nvSpPr>
          <p:cNvPr id="3" name="Notes Placeholder 2"/>
          <p:cNvSpPr>
            <a:spLocks noGrp="1"/>
          </p:cNvSpPr>
          <p:nvPr>
            <p:ph type="body" idx="1"/>
          </p:nvPr>
        </p:nvSpPr>
        <p:spPr/>
        <p:txBody>
          <a:bodyPr/>
          <a:lstStyle/>
          <a:p>
            <a:r>
              <a:rPr lang="en-US" dirty="0"/>
              <a:t>This slide details how the program works on a step-by-step basis.  It combines a Patient Assistance solution with a Copay Assistance solution.  </a:t>
            </a:r>
          </a:p>
          <a:p>
            <a:endParaRPr lang="en-US" dirty="0"/>
          </a:p>
          <a:p>
            <a:r>
              <a:rPr lang="en-US" dirty="0"/>
              <a:t>Note that if a qualifying member chooses not to participate in the program, they will be responsible for the full cost of the medication.  </a:t>
            </a:r>
          </a:p>
        </p:txBody>
      </p:sp>
      <p:sp>
        <p:nvSpPr>
          <p:cNvPr id="4" name="Slide Number Placeholder 3"/>
          <p:cNvSpPr>
            <a:spLocks noGrp="1"/>
          </p:cNvSpPr>
          <p:nvPr>
            <p:ph type="sldNum" sz="quarter" idx="5"/>
          </p:nvPr>
        </p:nvSpPr>
        <p:spPr/>
        <p:txBody>
          <a:bodyPr/>
          <a:lstStyle/>
          <a:p>
            <a:fld id="{F0962FE2-00DC-4A19-B439-04B1B10692EE}" type="slidenum">
              <a:rPr lang="en-US" smtClean="0"/>
              <a:pPr/>
              <a:t>7</a:t>
            </a:fld>
            <a:endParaRPr lang="en-US" dirty="0"/>
          </a:p>
        </p:txBody>
      </p:sp>
    </p:spTree>
    <p:extLst>
      <p:ext uri="{BB962C8B-B14F-4D97-AF65-F5344CB8AC3E}">
        <p14:creationId xmlns:p14="http://schemas.microsoft.com/office/powerpoint/2010/main" val="109062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81025"/>
            <a:ext cx="4048125" cy="2278063"/>
          </a:xfrm>
        </p:spPr>
      </p:sp>
      <p:sp>
        <p:nvSpPr>
          <p:cNvPr id="3" name="Notes Placeholder 2"/>
          <p:cNvSpPr>
            <a:spLocks noGrp="1"/>
          </p:cNvSpPr>
          <p:nvPr>
            <p:ph type="body" idx="1"/>
          </p:nvPr>
        </p:nvSpPr>
        <p:spPr/>
        <p:txBody>
          <a:bodyPr/>
          <a:lstStyle/>
          <a:p>
            <a:r>
              <a:rPr lang="en-US" dirty="0"/>
              <a:t>These </a:t>
            </a:r>
            <a:r>
              <a:rPr lang="en-US" dirty="0" err="1"/>
              <a:t>RxBenefits</a:t>
            </a:r>
            <a:r>
              <a:rPr lang="en-US" dirty="0"/>
              <a:t> solutions:</a:t>
            </a:r>
          </a:p>
          <a:p>
            <a:endParaRPr lang="en-US" dirty="0"/>
          </a:p>
          <a:p>
            <a:pPr marL="171450" indent="-171450">
              <a:buFont typeface="Arial" panose="020B0604020202020204" pitchFamily="34" charset="0"/>
              <a:buChar char="•"/>
            </a:pPr>
            <a:r>
              <a:rPr lang="en-US" dirty="0"/>
              <a:t>Balance plan savings with member health and safety</a:t>
            </a:r>
          </a:p>
          <a:p>
            <a:pPr marL="171450" indent="-171450">
              <a:buFont typeface="Arial" panose="020B0604020202020204" pitchFamily="34" charset="0"/>
              <a:buChar char="•"/>
            </a:pPr>
            <a:r>
              <a:rPr lang="en-US" dirty="0"/>
              <a:t>Provide ongoing reporting to ensure the program is performing as expected</a:t>
            </a:r>
          </a:p>
          <a:p>
            <a:pPr marL="171450" indent="-171450">
              <a:buFont typeface="Arial" panose="020B0604020202020204" pitchFamily="34" charset="0"/>
              <a:buChar char="•"/>
            </a:pPr>
            <a:r>
              <a:rPr lang="en-US" dirty="0"/>
              <a:t>Delivers clinical oversight and coordination to ensure only safe and appropriate medications are dispensed</a:t>
            </a:r>
          </a:p>
          <a:p>
            <a:pPr marL="171450" indent="-171450">
              <a:buFont typeface="Arial" panose="020B0604020202020204" pitchFamily="34" charset="0"/>
              <a:buChar char="•"/>
            </a:pPr>
            <a:r>
              <a:rPr lang="en-US" dirty="0"/>
              <a:t>Improves coordination with prescribers and members</a:t>
            </a:r>
          </a:p>
          <a:p>
            <a:pPr marL="171450" indent="-171450">
              <a:buFont typeface="Arial" panose="020B0604020202020204" pitchFamily="34" charset="0"/>
              <a:buChar char="•"/>
            </a:pPr>
            <a:r>
              <a:rPr lang="en-US" dirty="0" err="1"/>
              <a:t>Inclues</a:t>
            </a:r>
            <a:r>
              <a:rPr lang="en-US" dirty="0"/>
              <a:t> </a:t>
            </a:r>
            <a:r>
              <a:rPr lang="en-US" dirty="0" err="1"/>
              <a:t>RxBenefits’compassionate</a:t>
            </a:r>
            <a:r>
              <a:rPr lang="en-US" dirty="0"/>
              <a:t> and award-winning service</a:t>
            </a:r>
          </a:p>
          <a:p>
            <a:pPr marL="171450" indent="-171450">
              <a:buFont typeface="Arial" panose="020B0604020202020204" pitchFamily="34" charset="0"/>
              <a:buChar char="•"/>
            </a:pPr>
            <a:r>
              <a:rPr lang="en-US" dirty="0"/>
              <a:t>Offers retrospective outcomes reporting to determine true program savings. </a:t>
            </a:r>
          </a:p>
        </p:txBody>
      </p:sp>
      <p:sp>
        <p:nvSpPr>
          <p:cNvPr id="4" name="Slide Number Placeholder 3"/>
          <p:cNvSpPr>
            <a:spLocks noGrp="1"/>
          </p:cNvSpPr>
          <p:nvPr>
            <p:ph type="sldNum" sz="quarter" idx="5"/>
          </p:nvPr>
        </p:nvSpPr>
        <p:spPr/>
        <p:txBody>
          <a:bodyPr/>
          <a:lstStyle/>
          <a:p>
            <a:fld id="{F0962FE2-00DC-4A19-B439-04B1B10692EE}" type="slidenum">
              <a:rPr lang="en-US" smtClean="0"/>
              <a:pPr/>
              <a:t>8</a:t>
            </a:fld>
            <a:endParaRPr lang="en-US" dirty="0"/>
          </a:p>
        </p:txBody>
      </p:sp>
    </p:spTree>
    <p:extLst>
      <p:ext uri="{BB962C8B-B14F-4D97-AF65-F5344CB8AC3E}">
        <p14:creationId xmlns:p14="http://schemas.microsoft.com/office/powerpoint/2010/main" val="388718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DAC53542-1BCE-5C4B-BA94-DF674F65794E}"/>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D54C64EE-E619-7748-B1D6-845ABC066C8D}"/>
              </a:ext>
            </a:extLst>
          </p:cNvPr>
          <p:cNvSpPr>
            <a:spLocks noGrp="1"/>
          </p:cNvSpPr>
          <p:nvPr>
            <p:ph sz="half" idx="1"/>
          </p:nvPr>
        </p:nvSpPr>
        <p:spPr>
          <a:xfrm>
            <a:off x="848138" y="1437999"/>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61935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Stats and quote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34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3"/>
            <a:ext cx="9232797" cy="3396953"/>
          </a:xfrm>
          <a:prstGeom prst="rect">
            <a:avLst/>
          </a:prstGeom>
        </p:spPr>
        <p:txBody>
          <a:bodyPr/>
          <a:lstStyle>
            <a:lvl1pPr marL="514350" indent="-514350">
              <a:buFont typeface="+mj-lt"/>
              <a:buAutoNum type="arabicPeriod"/>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0"/>
            <a:endParaRPr lang="en-US" dirty="0"/>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4"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126029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Agenda</a:t>
            </a:r>
            <a:endParaRPr lang="en-US" sz="4500" dirty="0"/>
          </a:p>
        </p:txBody>
      </p:sp>
    </p:spTree>
    <p:extLst>
      <p:ext uri="{BB962C8B-B14F-4D97-AF65-F5344CB8AC3E}">
        <p14:creationId xmlns:p14="http://schemas.microsoft.com/office/powerpoint/2010/main" val="97503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oals &amp; Objectiv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p:nvPr>
        </p:nvSpPr>
        <p:spPr>
          <a:xfrm>
            <a:off x="1445252" y="2300463"/>
            <a:ext cx="9232797" cy="3396953"/>
          </a:xfrm>
          <a:prstGeom prst="rect">
            <a:avLst/>
          </a:prstGeom>
        </p:spPr>
        <p:txBody>
          <a:bodyPr/>
          <a:lstStyle>
            <a:lvl1pPr marL="514350" indent="-514350">
              <a:buFont typeface="+mj-lt"/>
              <a:buAutoNum type="arabicPeriod"/>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0"/>
            <a:endParaRPr lang="en-US" dirty="0"/>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968517"/>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ounded Rectangle 15">
            <a:extLst>
              <a:ext uri="{FF2B5EF4-FFF2-40B4-BE49-F238E27FC236}">
                <a16:creationId xmlns:a16="http://schemas.microsoft.com/office/drawing/2014/main" id="{7C1DE999-E9B8-5248-A9C7-7FF2B7B2DF93}"/>
              </a:ext>
            </a:extLst>
          </p:cNvPr>
          <p:cNvSpPr/>
          <p:nvPr userDrawn="1"/>
        </p:nvSpPr>
        <p:spPr>
          <a:xfrm>
            <a:off x="758284" y="126029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126029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Goals &amp; Objectives</a:t>
            </a:r>
            <a:endParaRPr lang="en-US" sz="4500" dirty="0"/>
          </a:p>
        </p:txBody>
      </p:sp>
    </p:spTree>
    <p:extLst>
      <p:ext uri="{BB962C8B-B14F-4D97-AF65-F5344CB8AC3E}">
        <p14:creationId xmlns:p14="http://schemas.microsoft.com/office/powerpoint/2010/main" val="22743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Questions?</a:t>
            </a:r>
            <a:endParaRPr lang="en-US" sz="4500" dirty="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555.555.5555</a:t>
            </a:r>
          </a:p>
          <a:p>
            <a:pPr lvl="0"/>
            <a:r>
              <a:rPr lang="en-US" dirty="0" err="1"/>
              <a:t>whoever@RxBenefits.com</a:t>
            </a:r>
            <a:endParaRPr lang="en-US" dirty="0"/>
          </a:p>
        </p:txBody>
      </p:sp>
    </p:spTree>
    <p:extLst>
      <p:ext uri="{BB962C8B-B14F-4D97-AF65-F5344CB8AC3E}">
        <p14:creationId xmlns:p14="http://schemas.microsoft.com/office/powerpoint/2010/main" val="131660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Option 1 - Thank You">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Thank You</a:t>
            </a:r>
            <a:endParaRPr lang="en-US" sz="4500" dirty="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555.555.5555</a:t>
            </a:r>
          </a:p>
          <a:p>
            <a:pPr lvl="0"/>
            <a:r>
              <a:rPr lang="en-US" dirty="0" err="1"/>
              <a:t>whoever@RxBenefits.com</a:t>
            </a:r>
            <a:endParaRPr lang="en-US" dirty="0"/>
          </a:p>
        </p:txBody>
      </p:sp>
    </p:spTree>
    <p:extLst>
      <p:ext uri="{BB962C8B-B14F-4D97-AF65-F5344CB8AC3E}">
        <p14:creationId xmlns:p14="http://schemas.microsoft.com/office/powerpoint/2010/main" val="2962654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Option 2 - Next Step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354971C-9691-A940-AD3F-1FE174A0665C}"/>
              </a:ext>
            </a:extLst>
          </p:cNvPr>
          <p:cNvSpPr>
            <a:spLocks noGrp="1"/>
          </p:cNvSpPr>
          <p:nvPr>
            <p:ph type="body" sz="quarter" idx="10" hasCustomPrompt="1"/>
          </p:nvPr>
        </p:nvSpPr>
        <p:spPr>
          <a:xfrm>
            <a:off x="1445253" y="3114380"/>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name </a:t>
            </a:r>
          </a:p>
        </p:txBody>
      </p:sp>
      <p:sp>
        <p:nvSpPr>
          <p:cNvPr id="15" name="Rounded Rectangle 14">
            <a:extLst>
              <a:ext uri="{FF2B5EF4-FFF2-40B4-BE49-F238E27FC236}">
                <a16:creationId xmlns:a16="http://schemas.microsoft.com/office/drawing/2014/main" id="{201EE40F-1637-E644-A53F-A6A5B5DBDC67}"/>
              </a:ext>
            </a:extLst>
          </p:cNvPr>
          <p:cNvSpPr/>
          <p:nvPr userDrawn="1"/>
        </p:nvSpPr>
        <p:spPr>
          <a:xfrm>
            <a:off x="758284" y="205768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243E2959-5A39-F445-B54C-DAD108186BF8}"/>
              </a:ext>
            </a:extLst>
          </p:cNvPr>
          <p:cNvSpPr txBox="1"/>
          <p:nvPr userDrawn="1"/>
        </p:nvSpPr>
        <p:spPr>
          <a:xfrm>
            <a:off x="1445253" y="2057688"/>
            <a:ext cx="6861385" cy="78483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4094"/>
                </a:solidFill>
                <a:effectLst/>
                <a:uLnTx/>
                <a:uFillTx/>
                <a:latin typeface="Arial" panose="020B0604020202020204" pitchFamily="34" charset="0"/>
                <a:ea typeface="Roboto" panose="02000000000000000000" pitchFamily="2" charset="0"/>
                <a:cs typeface="+mj-cs"/>
              </a:rPr>
              <a:t>Next Steps</a:t>
            </a:r>
            <a:endParaRPr lang="en-US" sz="4500" dirty="0"/>
          </a:p>
        </p:txBody>
      </p:sp>
      <p:sp>
        <p:nvSpPr>
          <p:cNvPr id="8" name="Text Placeholder 13">
            <a:extLst>
              <a:ext uri="{FF2B5EF4-FFF2-40B4-BE49-F238E27FC236}">
                <a16:creationId xmlns:a16="http://schemas.microsoft.com/office/drawing/2014/main" id="{EDE0D5F3-356F-1B4B-81A8-8E1D8543A00B}"/>
              </a:ext>
            </a:extLst>
          </p:cNvPr>
          <p:cNvSpPr>
            <a:spLocks noGrp="1"/>
          </p:cNvSpPr>
          <p:nvPr>
            <p:ph type="body" sz="quarter" idx="11" hasCustomPrompt="1"/>
          </p:nvPr>
        </p:nvSpPr>
        <p:spPr>
          <a:xfrm>
            <a:off x="1458651" y="3428390"/>
            <a:ext cx="5066080" cy="432690"/>
          </a:xfrm>
          <a:prstGeom prst="rect">
            <a:avLst/>
          </a:prstGeom>
        </p:spPr>
        <p:txBody>
          <a:bodyPr/>
          <a:lstStyle>
            <a:lvl1pPr marL="0" indent="0">
              <a:buFont typeface="+mj-lt"/>
              <a:buNone/>
              <a:defRPr sz="16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Contact Title </a:t>
            </a:r>
          </a:p>
        </p:txBody>
      </p:sp>
      <p:sp>
        <p:nvSpPr>
          <p:cNvPr id="9" name="Text Placeholder 13">
            <a:extLst>
              <a:ext uri="{FF2B5EF4-FFF2-40B4-BE49-F238E27FC236}">
                <a16:creationId xmlns:a16="http://schemas.microsoft.com/office/drawing/2014/main" id="{E097AA2D-AD1D-9E47-820A-7C56CFCA2834}"/>
              </a:ext>
            </a:extLst>
          </p:cNvPr>
          <p:cNvSpPr>
            <a:spLocks noGrp="1"/>
          </p:cNvSpPr>
          <p:nvPr>
            <p:ph type="body" sz="quarter" idx="12" hasCustomPrompt="1"/>
          </p:nvPr>
        </p:nvSpPr>
        <p:spPr>
          <a:xfrm>
            <a:off x="1445253" y="4018731"/>
            <a:ext cx="5066080" cy="314621"/>
          </a:xfrm>
          <a:prstGeom prst="rect">
            <a:avLst/>
          </a:prstGeom>
        </p:spPr>
        <p:txBody>
          <a:bodyPr/>
          <a:lstStyle>
            <a:lvl1pPr marL="0" indent="0">
              <a:buFont typeface="+mj-lt"/>
              <a:buNone/>
              <a:defRPr sz="2000" b="1" i="0">
                <a:solidFill>
                  <a:schemeClr val="accent1"/>
                </a:solidFill>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555.555.5555</a:t>
            </a:r>
          </a:p>
          <a:p>
            <a:pPr lvl="0"/>
            <a:r>
              <a:rPr lang="en-US" dirty="0" err="1"/>
              <a:t>whoever@RxBenefits.com</a:t>
            </a:r>
            <a:endParaRPr lang="en-US" dirty="0"/>
          </a:p>
        </p:txBody>
      </p:sp>
    </p:spTree>
    <p:extLst>
      <p:ext uri="{BB962C8B-B14F-4D97-AF65-F5344CB8AC3E}">
        <p14:creationId xmlns:p14="http://schemas.microsoft.com/office/powerpoint/2010/main" val="367761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Option 3 - Category - White">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5989948" cy="2839591"/>
          </a:xfrm>
          <a:prstGeom prst="rect">
            <a:avLst/>
          </a:prstGeom>
        </p:spPr>
        <p:txBody>
          <a:bodyPr anchor="ctr"/>
          <a:lstStyle>
            <a:lvl1pPr algn="l">
              <a:defRPr sz="4500" b="1" i="0">
                <a:solidFill>
                  <a:srgbClr val="004094"/>
                </a:solidFill>
                <a:latin typeface="Arial" panose="020B0604020202020204" pitchFamily="34" charset="0"/>
              </a:defRPr>
            </a:lvl1pPr>
          </a:lstStyle>
          <a:p>
            <a:r>
              <a:rPr lang="en-US" dirty="0"/>
              <a:t>Click to edit</a:t>
            </a:r>
            <a:br>
              <a:rPr lang="en-US" dirty="0"/>
            </a:br>
            <a:r>
              <a:rPr lang="en-US" dirty="0"/>
              <a:t>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9692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tegory - White - details">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2" y="1802907"/>
            <a:ext cx="7115945" cy="2181723"/>
          </a:xfrm>
          <a:prstGeom prst="rect">
            <a:avLst/>
          </a:prstGeom>
        </p:spPr>
        <p:txBody>
          <a:bodyPr anchor="b"/>
          <a:lstStyle>
            <a:lvl1pPr algn="l">
              <a:defRPr sz="4500" b="1" i="0">
                <a:solidFill>
                  <a:srgbClr val="004094"/>
                </a:solidFill>
                <a:latin typeface="Arial" panose="020B0604020202020204" pitchFamily="34" charset="0"/>
              </a:defRPr>
            </a:lvl1pPr>
          </a:lstStyle>
          <a:p>
            <a:r>
              <a:rPr lang="en-US" dirty="0"/>
              <a:t>Click to edit 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 Placeholder 2">
            <a:extLst>
              <a:ext uri="{FF2B5EF4-FFF2-40B4-BE49-F238E27FC236}">
                <a16:creationId xmlns:a16="http://schemas.microsoft.com/office/drawing/2014/main" id="{50B62E9E-3BEB-7245-9E76-5FC577443F69}"/>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chemeClr val="accent1"/>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25164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ategory - Blue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1"/>
            <a:ext cx="12192000" cy="6869151"/>
          </a:xfrm>
          <a:prstGeom prst="rect">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24190"/>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rgbClr val="9DCE25"/>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15CA2267-C39C-B741-9E23-CC698A973FD7}"/>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3700835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y -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E6BDFC37-06B3-234A-B431-5FF9E201A0D6}"/>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97930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 Detail copy">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E381C81-D082-1642-A7FD-C0057DB5FD22}"/>
              </a:ext>
            </a:extLst>
          </p:cNvPr>
          <p:cNvSpPr>
            <a:spLocks noGrp="1"/>
          </p:cNvSpPr>
          <p:nvPr>
            <p:ph sz="half" idx="10"/>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7" name="Title Placeholder 1">
            <a:extLst>
              <a:ext uri="{FF2B5EF4-FFF2-40B4-BE49-F238E27FC236}">
                <a16:creationId xmlns:a16="http://schemas.microsoft.com/office/drawing/2014/main" id="{3E5A8EC5-695E-DF40-87CE-FD2D846B4F69}"/>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97B5521-6443-E847-8369-C4F303E14A57}"/>
              </a:ext>
            </a:extLst>
          </p:cNvPr>
          <p:cNvSpPr>
            <a:spLocks noGrp="1"/>
          </p:cNvSpPr>
          <p:nvPr>
            <p:ph sz="half" idx="1"/>
          </p:nvPr>
        </p:nvSpPr>
        <p:spPr>
          <a:xfrm>
            <a:off x="848138" y="2193373"/>
            <a:ext cx="1028368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396206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tegory - Green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24190"/>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25791"/>
            <a:ext cx="6182268" cy="1307069"/>
          </a:xfrm>
          <a:prstGeom prst="rect">
            <a:avLst/>
          </a:prstGeom>
        </p:spPr>
        <p:txBody>
          <a:bodyPr/>
          <a:lstStyle>
            <a:lvl1pPr marL="0" indent="0" algn="l">
              <a:buNone/>
              <a:defRPr sz="1800" b="1" i="0">
                <a:solidFill>
                  <a:srgbClr val="9DCE25"/>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B0A4D796-CCCC-964E-BBC2-2EC632991102}"/>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871833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tegory -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24190"/>
            <a:ext cx="211875" cy="2839592"/>
          </a:xfrm>
          <a:prstGeom prst="roundRect">
            <a:avLst>
              <a:gd name="adj" fmla="val 50000"/>
            </a:avLst>
          </a:prstGeom>
          <a:solidFill>
            <a:srgbClr val="9DC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descr="This is the title copy section for 3 lines use the 2 or 1 line options if the title is smaller&#10;">
            <a:extLst>
              <a:ext uri="{FF2B5EF4-FFF2-40B4-BE49-F238E27FC236}">
                <a16:creationId xmlns:a16="http://schemas.microsoft.com/office/drawing/2014/main" id="{75BED443-AC16-2C40-AEB9-F763ACD1E0F3}"/>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DAA50356-B284-F345-8BCF-6B4B03BB193B}"/>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323181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ategory - Lt Blue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C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2034129"/>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235730"/>
            <a:ext cx="6182268" cy="1307069"/>
          </a:xfrm>
          <a:prstGeom prst="rect">
            <a:avLst/>
          </a:prstGeom>
        </p:spPr>
        <p:txBody>
          <a:bodyPr/>
          <a:lstStyle>
            <a:lvl1pPr marL="0" indent="0" algn="l">
              <a:buNone/>
              <a:defRPr sz="1800" b="1" i="0">
                <a:solidFill>
                  <a:srgbClr val="004194"/>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34129"/>
            <a:ext cx="211875" cy="2839592"/>
          </a:xfrm>
          <a:prstGeom prst="roundRect">
            <a:avLst>
              <a:gd name="adj" fmla="val 50000"/>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FD600FAD-A360-E542-96C7-E19880D804FE}"/>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955974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tegory - L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00C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34129"/>
            <a:ext cx="211875" cy="2839592"/>
          </a:xfrm>
          <a:prstGeom prst="roundRect">
            <a:avLst>
              <a:gd name="adj" fmla="val 50000"/>
            </a:avLst>
          </a:prstGeom>
          <a:solidFill>
            <a:srgbClr val="00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descr="This is the title copy section for 3 lines use the 2 or 1 line options if the title is smaller&#10;">
            <a:extLst>
              <a:ext uri="{FF2B5EF4-FFF2-40B4-BE49-F238E27FC236}">
                <a16:creationId xmlns:a16="http://schemas.microsoft.com/office/drawing/2014/main" id="{201B27C0-0169-E247-85C9-D12C64A93A3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B1151D22-6BF5-DB48-9D9A-4CEEBCB0F2E2}"/>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242979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ategory - Red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FF6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1924798"/>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126399"/>
            <a:ext cx="6182268" cy="1307069"/>
          </a:xfrm>
          <a:prstGeom prst="rect">
            <a:avLst/>
          </a:prstGeom>
        </p:spPr>
        <p:txBody>
          <a:bodyPr/>
          <a:lstStyle>
            <a:lvl1pPr marL="0" indent="0" algn="l">
              <a:buNone/>
              <a:defRPr sz="1800" b="1" i="0">
                <a:solidFill>
                  <a:srgbClr val="FCC424"/>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rgbClr val="FCC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B1372819-D284-A046-87B6-ED1B64DBCB36}"/>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2341066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tegory - 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FF6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rgbClr val="FCC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descr="This is the title copy section for 3 lines use the 2 or 1 line options if the title is smaller&#10;">
            <a:extLst>
              <a:ext uri="{FF2B5EF4-FFF2-40B4-BE49-F238E27FC236}">
                <a16:creationId xmlns:a16="http://schemas.microsoft.com/office/drawing/2014/main" id="{CD91EF32-1B04-1349-9E7F-26CDB1F4B6B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D88380A3-801E-104D-BCE6-DCD8DA68A5CC}"/>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660471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Category - Gray - Detai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p:nvPr>
        </p:nvSpPr>
        <p:spPr>
          <a:xfrm>
            <a:off x="1378261" y="1924798"/>
            <a:ext cx="7676531" cy="1948932"/>
          </a:xfrm>
          <a:prstGeom prst="rect">
            <a:avLst/>
          </a:prstGeom>
        </p:spPr>
        <p:txBody>
          <a:bodyPr anchor="b"/>
          <a:lstStyle>
            <a:lvl1pPr algn="l">
              <a:defRPr sz="4500" b="1" i="0">
                <a:solidFill>
                  <a:schemeClr val="bg1"/>
                </a:solidFill>
                <a:latin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p:nvPr>
        </p:nvSpPr>
        <p:spPr>
          <a:xfrm>
            <a:off x="1378262" y="4126399"/>
            <a:ext cx="6182268" cy="1307069"/>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B1372819-D284-A046-87B6-ED1B64DBCB36}"/>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1598867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ategory -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50BF24-93C6-F24B-BAB1-EAA3FDA10840}"/>
              </a:ext>
            </a:extLst>
          </p:cNvPr>
          <p:cNvSpPr/>
          <p:nvPr/>
        </p:nvSpPr>
        <p:spPr>
          <a:xfrm>
            <a:off x="0" y="4"/>
            <a:ext cx="12192000" cy="6869151"/>
          </a:xfrm>
          <a:prstGeom prst="rect">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924798"/>
            <a:ext cx="211875" cy="28395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descr="This is the title copy section for 3 lines use the 2 or 1 line options if the title is smaller&#10;">
            <a:extLst>
              <a:ext uri="{FF2B5EF4-FFF2-40B4-BE49-F238E27FC236}">
                <a16:creationId xmlns:a16="http://schemas.microsoft.com/office/drawing/2014/main" id="{CD91EF32-1B04-1349-9E7F-26CDB1F4B6BB}"/>
              </a:ext>
              <a:ext uri="{C183D7F6-B498-43B3-948B-1728B52AA6E4}">
                <adec:decorative xmlns:adec="http://schemas.microsoft.com/office/drawing/2017/decorative" val="0"/>
              </a:ext>
            </a:extLst>
          </p:cNvPr>
          <p:cNvSpPr>
            <a:spLocks noGrp="1"/>
          </p:cNvSpPr>
          <p:nvPr>
            <p:ph type="title"/>
          </p:nvPr>
        </p:nvSpPr>
        <p:spPr>
          <a:xfrm>
            <a:off x="1378262" y="2024190"/>
            <a:ext cx="5671895" cy="2839591"/>
          </a:xfrm>
          <a:prstGeom prst="rect">
            <a:avLst/>
          </a:prstGeom>
        </p:spPr>
        <p:txBody>
          <a:bodyPr anchor="ctr"/>
          <a:lstStyle>
            <a:lvl1pPr algn="l">
              <a:defRPr sz="4500" b="1" i="0">
                <a:solidFill>
                  <a:schemeClr val="bg1"/>
                </a:solidFill>
                <a:latin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D88380A3-801E-104D-BCE6-DCD8DA68A5CC}"/>
              </a:ext>
            </a:extLst>
          </p:cNvPr>
          <p:cNvPicPr>
            <a:picLocks noChangeAspect="1"/>
          </p:cNvPicPr>
          <p:nvPr userDrawn="1"/>
        </p:nvPicPr>
        <p:blipFill>
          <a:blip r:embed="rId2">
            <a:biLevel thresh="25000"/>
          </a:blip>
          <a:stretch>
            <a:fillRect/>
          </a:stretch>
        </p:blipFill>
        <p:spPr>
          <a:xfrm>
            <a:off x="9882081" y="234744"/>
            <a:ext cx="1628600" cy="312512"/>
          </a:xfrm>
          <a:prstGeom prst="rect">
            <a:avLst/>
          </a:prstGeom>
        </p:spPr>
      </p:pic>
    </p:spTree>
    <p:extLst>
      <p:ext uri="{BB962C8B-B14F-4D97-AF65-F5344CB8AC3E}">
        <p14:creationId xmlns:p14="http://schemas.microsoft.com/office/powerpoint/2010/main" val="316656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2E5D77-FA7D-8E42-94B4-3F1FD8463D1C}"/>
              </a:ext>
            </a:extLst>
          </p:cNvPr>
          <p:cNvSpPr>
            <a:spLocks noGrp="1"/>
          </p:cNvSpPr>
          <p:nvPr>
            <p:ph sz="half" idx="1"/>
          </p:nvPr>
        </p:nvSpPr>
        <p:spPr>
          <a:xfrm>
            <a:off x="309218" y="1080191"/>
            <a:ext cx="11233412" cy="808245"/>
          </a:xfrm>
          <a:prstGeom prst="rect">
            <a:avLst/>
          </a:prstGeom>
        </p:spPr>
        <p:txBody>
          <a:bodyPr/>
          <a:lstStyle>
            <a:lvl1pPr marL="0" indent="0">
              <a:buNone/>
              <a:defRPr sz="1600" b="1" i="0">
                <a:solidFill>
                  <a:schemeClr val="accent3"/>
                </a:solidFill>
                <a:latin typeface="Arial" panose="020B0604020202020204" pitchFamily="34" charset="0"/>
                <a:ea typeface="Roboto" panose="02000000000000000000" pitchFamily="2" charset="0"/>
              </a:defRPr>
            </a:lvl1pPr>
            <a:lvl2pPr marL="457200" indent="0">
              <a:buNone/>
              <a:defRPr sz="1600">
                <a:latin typeface="Roboto" panose="02000000000000000000" pitchFamily="2" charset="0"/>
                <a:ea typeface="Roboto" panose="02000000000000000000" pitchFamily="2" charset="0"/>
              </a:defRPr>
            </a:lvl2pPr>
            <a:lvl3pPr marL="914400" indent="0">
              <a:buNone/>
              <a:defRPr sz="1600">
                <a:latin typeface="Roboto" panose="02000000000000000000" pitchFamily="2" charset="0"/>
                <a:ea typeface="Roboto" panose="02000000000000000000" pitchFamily="2" charset="0"/>
              </a:defRPr>
            </a:lvl3pPr>
            <a:lvl4pPr marL="1371600" indent="0">
              <a:buNone/>
              <a:defRPr sz="1600">
                <a:latin typeface="Roboto" panose="02000000000000000000" pitchFamily="2" charset="0"/>
                <a:ea typeface="Roboto" panose="02000000000000000000" pitchFamily="2" charset="0"/>
              </a:defRPr>
            </a:lvl4pPr>
            <a:lvl5pPr marL="1828800" indent="0">
              <a:buNone/>
              <a:defRPr sz="1600">
                <a:latin typeface="Roboto" panose="02000000000000000000" pitchFamily="2" charset="0"/>
                <a:ea typeface="Roboto" panose="02000000000000000000" pitchFamily="2" charset="0"/>
              </a:defRPr>
            </a:lvl5pPr>
          </a:lstStyle>
          <a:p>
            <a:pPr lvl="0"/>
            <a:r>
              <a:rPr lang="en-US" dirty="0"/>
              <a:t>Click to edit Master text styles</a:t>
            </a:r>
          </a:p>
        </p:txBody>
      </p:sp>
      <p:sp>
        <p:nvSpPr>
          <p:cNvPr id="4" name="Title Placeholder 1">
            <a:extLst>
              <a:ext uri="{FF2B5EF4-FFF2-40B4-BE49-F238E27FC236}">
                <a16:creationId xmlns:a16="http://schemas.microsoft.com/office/drawing/2014/main" id="{6A2A8D77-14C8-8D48-8998-8400780AEA78}"/>
              </a:ext>
            </a:extLst>
          </p:cNvPr>
          <p:cNvSpPr>
            <a:spLocks noGrp="1"/>
          </p:cNvSpPr>
          <p:nvPr>
            <p:ph type="title"/>
          </p:nvPr>
        </p:nvSpPr>
        <p:spPr>
          <a:xfrm>
            <a:off x="309217" y="0"/>
            <a:ext cx="9788936" cy="775252"/>
          </a:xfrm>
          <a:prstGeom prst="rect">
            <a:avLst/>
          </a:prstGeom>
        </p:spPr>
        <p:txBody>
          <a:bodyPr vert="horz" lIns="91440" tIns="45720" rIns="91440" bIns="45720" rtlCol="0" anchor="ctr">
            <a:noAutofit/>
          </a:bodyPr>
          <a:lstStyle>
            <a:lvl1pPr>
              <a:defRPr b="1" i="0">
                <a:solidFill>
                  <a:schemeClr val="accent3"/>
                </a:solidFill>
                <a:latin typeface="Arial Narrow" panose="020B0604020202020204" pitchFamily="34" charset="0"/>
                <a:ea typeface="Roboto Condensed" panose="02000000000000000000" pitchFamily="2"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6B0D7D78-F5DF-2F4E-94DB-94A6D8143639}"/>
              </a:ext>
            </a:extLst>
          </p:cNvPr>
          <p:cNvSpPr>
            <a:spLocks noGrp="1"/>
          </p:cNvSpPr>
          <p:nvPr>
            <p:ph sz="half" idx="10"/>
          </p:nvPr>
        </p:nvSpPr>
        <p:spPr>
          <a:xfrm>
            <a:off x="848138" y="2193373"/>
            <a:ext cx="4002159" cy="4351338"/>
          </a:xfrm>
          <a:prstGeom prst="rect">
            <a:avLst/>
          </a:prstGeom>
        </p:spPr>
        <p:txBody>
          <a:bodyPr/>
          <a:lstStyle>
            <a:lvl1pPr marL="0" indent="0">
              <a:buNone/>
              <a:defRPr sz="2400" b="1" i="0">
                <a:latin typeface="Arial" panose="020B0604020202020204" pitchFamily="34"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a:t>
            </a:r>
          </a:p>
        </p:txBody>
      </p:sp>
      <p:sp>
        <p:nvSpPr>
          <p:cNvPr id="3" name="Picture Placeholder 2">
            <a:extLst>
              <a:ext uri="{FF2B5EF4-FFF2-40B4-BE49-F238E27FC236}">
                <a16:creationId xmlns:a16="http://schemas.microsoft.com/office/drawing/2014/main" id="{0EFECC54-C31E-7842-996F-4FBBCEB719AE}"/>
              </a:ext>
              <a:ext uri="{C183D7F6-B498-43B3-948B-1728B52AA6E4}">
                <adec:decorative xmlns:adec="http://schemas.microsoft.com/office/drawing/2017/decorative" val="1"/>
              </a:ext>
            </a:extLst>
          </p:cNvPr>
          <p:cNvSpPr>
            <a:spLocks noGrp="1"/>
          </p:cNvSpPr>
          <p:nvPr>
            <p:ph type="pic" sz="quarter" idx="11" hasCustomPrompt="1"/>
          </p:nvPr>
        </p:nvSpPr>
        <p:spPr>
          <a:xfrm>
            <a:off x="5209117" y="2193925"/>
            <a:ext cx="6333067" cy="4351338"/>
          </a:xfrm>
          <a:prstGeom prst="rect">
            <a:avLst/>
          </a:prstGeom>
        </p:spPr>
        <p:txBody>
          <a:bodyPr/>
          <a:lstStyle>
            <a:lvl1pPr marL="0" indent="0">
              <a:buNone/>
              <a:defRPr sz="2000" b="1" i="0">
                <a:latin typeface="Arial" panose="020B0604020202020204" pitchFamily="34" charset="0"/>
                <a:ea typeface="Roboto" panose="02000000000000000000" pitchFamily="2" charset="0"/>
              </a:defRPr>
            </a:lvl1pPr>
          </a:lstStyle>
          <a:p>
            <a:r>
              <a:rPr lang="en-US" dirty="0"/>
              <a:t>Click icon to add image. Please refer to the </a:t>
            </a:r>
            <a:r>
              <a:rPr lang="en-US" dirty="0" err="1"/>
              <a:t>RxBenefits</a:t>
            </a:r>
            <a:r>
              <a:rPr lang="en-US" dirty="0"/>
              <a:t> Brand guide for suggestions on photography style.</a:t>
            </a:r>
          </a:p>
        </p:txBody>
      </p:sp>
    </p:spTree>
    <p:extLst>
      <p:ext uri="{BB962C8B-B14F-4D97-AF65-F5344CB8AC3E}">
        <p14:creationId xmlns:p14="http://schemas.microsoft.com/office/powerpoint/2010/main" val="167353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 Stats and quotes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52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Content-1Colum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5ADD02-83C4-494E-BF9D-F70C055EAA98}"/>
              </a:ext>
            </a:extLst>
          </p:cNvPr>
          <p:cNvSpPr>
            <a:spLocks noGrp="1"/>
          </p:cNvSpPr>
          <p:nvPr>
            <p:ph type="title"/>
          </p:nvPr>
        </p:nvSpPr>
        <p:spPr>
          <a:xfrm>
            <a:off x="480693" y="629364"/>
            <a:ext cx="10336833" cy="724988"/>
          </a:xfrm>
          <a:prstGeom prst="rect">
            <a:avLst/>
          </a:prstGeom>
        </p:spPr>
        <p:txBody>
          <a:bodyPr anchor="b"/>
          <a:lstStyle>
            <a:lvl1pPr>
              <a:lnSpc>
                <a:spcPct val="100000"/>
              </a:lnSpc>
              <a:defRPr sz="225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 Placeholder 9">
            <a:extLst>
              <a:ext uri="{FF2B5EF4-FFF2-40B4-BE49-F238E27FC236}">
                <a16:creationId xmlns:a16="http://schemas.microsoft.com/office/drawing/2014/main" id="{47E25522-38EE-974C-B122-38B625C12B09}"/>
              </a:ext>
            </a:extLst>
          </p:cNvPr>
          <p:cNvSpPr>
            <a:spLocks noGrp="1"/>
          </p:cNvSpPr>
          <p:nvPr>
            <p:ph type="body" sz="quarter" idx="13" hasCustomPrompt="1"/>
          </p:nvPr>
        </p:nvSpPr>
        <p:spPr>
          <a:xfrm>
            <a:off x="486677" y="1359798"/>
            <a:ext cx="10330849" cy="438150"/>
          </a:xfrm>
        </p:spPr>
        <p:txBody>
          <a:bodyPr>
            <a:normAutofit/>
          </a:bodyPr>
          <a:lstStyle>
            <a:lvl1pPr marL="0" indent="0">
              <a:buNone/>
              <a:defRPr sz="1500" b="1" i="0">
                <a:solidFill>
                  <a:schemeClr val="accent4"/>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Lorem Ipsum Dolor</a:t>
            </a:r>
          </a:p>
        </p:txBody>
      </p:sp>
      <p:sp>
        <p:nvSpPr>
          <p:cNvPr id="14" name="Content Placeholder 2">
            <a:extLst>
              <a:ext uri="{FF2B5EF4-FFF2-40B4-BE49-F238E27FC236}">
                <a16:creationId xmlns:a16="http://schemas.microsoft.com/office/drawing/2014/main" id="{0CA0F5A5-FD63-E647-B7E4-E725AE26682E}"/>
              </a:ext>
            </a:extLst>
          </p:cNvPr>
          <p:cNvSpPr>
            <a:spLocks noGrp="1"/>
          </p:cNvSpPr>
          <p:nvPr>
            <p:ph sz="quarter" idx="20" hasCustomPrompt="1"/>
          </p:nvPr>
        </p:nvSpPr>
        <p:spPr>
          <a:xfrm>
            <a:off x="495301" y="2441276"/>
            <a:ext cx="10322225" cy="3845225"/>
          </a:xfrm>
        </p:spPr>
        <p:txBody>
          <a:bodyPr>
            <a:normAutofit/>
          </a:bodyPr>
          <a:lstStyle>
            <a:lvl1pPr marL="0" indent="0">
              <a:buNone/>
              <a:defRPr sz="1200" b="0" i="0">
                <a:latin typeface="Arial" panose="020B0604020202020204" pitchFamily="34" charset="0"/>
                <a:ea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Tree>
    <p:extLst>
      <p:ext uri="{BB962C8B-B14F-4D97-AF65-F5344CB8AC3E}">
        <p14:creationId xmlns:p14="http://schemas.microsoft.com/office/powerpoint/2010/main" val="340403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Presentation Title - 1 presenter">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dirty="0"/>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245670"/>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7272568" y="4245670"/>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xx/xx/</a:t>
            </a:r>
            <a:r>
              <a:rPr lang="en-US" dirty="0" err="1"/>
              <a:t>xxxx</a:t>
            </a:r>
            <a:endParaRPr lang="en-US" dirty="0"/>
          </a:p>
          <a:p>
            <a:pPr lvl="0"/>
            <a:endParaRPr lang="en-US" dirty="0"/>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573661"/>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CDFD4719-703D-7D41-B44D-C723A06B07CC}"/>
              </a:ext>
            </a:extLst>
          </p:cNvPr>
          <p:cNvPicPr>
            <a:picLocks noChangeAspect="1"/>
          </p:cNvPicPr>
          <p:nvPr userDrawn="1"/>
        </p:nvPicPr>
        <p:blipFill>
          <a:blip r:embed="rId2"/>
          <a:stretch>
            <a:fillRect/>
          </a:stretch>
        </p:blipFill>
        <p:spPr>
          <a:xfrm>
            <a:off x="591019" y="771866"/>
            <a:ext cx="2708881" cy="519807"/>
          </a:xfrm>
          <a:prstGeom prst="rect">
            <a:avLst/>
          </a:prstGeom>
        </p:spPr>
      </p:pic>
    </p:spTree>
    <p:extLst>
      <p:ext uri="{BB962C8B-B14F-4D97-AF65-F5344CB8AC3E}">
        <p14:creationId xmlns:p14="http://schemas.microsoft.com/office/powerpoint/2010/main" val="54382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es Title - 1 pres - logo">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2044068"/>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dirty="0"/>
              <a:t>Presentation title. Keep it short and sweet.</a:t>
            </a:r>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2044068"/>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E456C80B-E25F-994B-B4CE-4A624F8E4DDC}"/>
              </a:ext>
            </a:extLst>
          </p:cNvPr>
          <p:cNvPicPr>
            <a:picLocks noChangeAspect="1"/>
          </p:cNvPicPr>
          <p:nvPr userDrawn="1"/>
        </p:nvPicPr>
        <p:blipFill>
          <a:blip r:embed="rId2"/>
          <a:stretch>
            <a:fillRect/>
          </a:stretch>
        </p:blipFill>
        <p:spPr>
          <a:xfrm>
            <a:off x="591019" y="771866"/>
            <a:ext cx="2708881" cy="519807"/>
          </a:xfrm>
          <a:prstGeom prst="rect">
            <a:avLst/>
          </a:prstGeom>
        </p:spPr>
      </p:pic>
    </p:spTree>
    <p:extLst>
      <p:ext uri="{BB962C8B-B14F-4D97-AF65-F5344CB8AC3E}">
        <p14:creationId xmlns:p14="http://schemas.microsoft.com/office/powerpoint/2010/main" val="146331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Pres Title - 4 presenters">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1885042"/>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dirty="0"/>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408664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885042"/>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1378263" y="5903856"/>
            <a:ext cx="4174400" cy="63799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xx/xx/</a:t>
            </a:r>
            <a:r>
              <a:rPr lang="en-US" dirty="0" err="1"/>
              <a:t>xxxx</a:t>
            </a:r>
            <a:endParaRPr lang="en-US" dirty="0"/>
          </a:p>
          <a:p>
            <a:pPr lvl="0"/>
            <a:endParaRPr lang="en-US" dirty="0"/>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4414635"/>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2">
            <a:extLst>
              <a:ext uri="{FF2B5EF4-FFF2-40B4-BE49-F238E27FC236}">
                <a16:creationId xmlns:a16="http://schemas.microsoft.com/office/drawing/2014/main" id="{11DF2DA3-43E4-8C43-9555-CD1106843291}"/>
              </a:ext>
            </a:extLst>
          </p:cNvPr>
          <p:cNvSpPr>
            <a:spLocks noGrp="1"/>
          </p:cNvSpPr>
          <p:nvPr>
            <p:ph type="body" idx="12" hasCustomPrompt="1"/>
          </p:nvPr>
        </p:nvSpPr>
        <p:spPr>
          <a:xfrm>
            <a:off x="1378263" y="499110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1" name="Text Placeholder 2">
            <a:extLst>
              <a:ext uri="{FF2B5EF4-FFF2-40B4-BE49-F238E27FC236}">
                <a16:creationId xmlns:a16="http://schemas.microsoft.com/office/drawing/2014/main" id="{46C67062-18E4-BA44-AA7D-20D9B5EE8AC6}"/>
              </a:ext>
            </a:extLst>
          </p:cNvPr>
          <p:cNvSpPr>
            <a:spLocks noGrp="1"/>
          </p:cNvSpPr>
          <p:nvPr>
            <p:ph type="body" idx="13" hasCustomPrompt="1"/>
          </p:nvPr>
        </p:nvSpPr>
        <p:spPr>
          <a:xfrm>
            <a:off x="1378263" y="531909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14" name="Text Placeholder 2">
            <a:extLst>
              <a:ext uri="{FF2B5EF4-FFF2-40B4-BE49-F238E27FC236}">
                <a16:creationId xmlns:a16="http://schemas.microsoft.com/office/drawing/2014/main" id="{E5148404-6037-124D-9A57-9B7E6B6A5DB1}"/>
              </a:ext>
            </a:extLst>
          </p:cNvPr>
          <p:cNvSpPr>
            <a:spLocks noGrp="1"/>
          </p:cNvSpPr>
          <p:nvPr>
            <p:ph type="body" idx="14" hasCustomPrompt="1"/>
          </p:nvPr>
        </p:nvSpPr>
        <p:spPr>
          <a:xfrm>
            <a:off x="6109289" y="408664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5" name="Text Placeholder 2">
            <a:extLst>
              <a:ext uri="{FF2B5EF4-FFF2-40B4-BE49-F238E27FC236}">
                <a16:creationId xmlns:a16="http://schemas.microsoft.com/office/drawing/2014/main" id="{40908B98-83CE-AF4A-AEDB-80B8F72F9808}"/>
              </a:ext>
            </a:extLst>
          </p:cNvPr>
          <p:cNvSpPr>
            <a:spLocks noGrp="1"/>
          </p:cNvSpPr>
          <p:nvPr>
            <p:ph type="body" idx="15" hasCustomPrompt="1"/>
          </p:nvPr>
        </p:nvSpPr>
        <p:spPr>
          <a:xfrm>
            <a:off x="6109289" y="4414635"/>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16" name="Text Placeholder 2">
            <a:extLst>
              <a:ext uri="{FF2B5EF4-FFF2-40B4-BE49-F238E27FC236}">
                <a16:creationId xmlns:a16="http://schemas.microsoft.com/office/drawing/2014/main" id="{49B4EB78-2108-2D44-B690-C671F8D1FE6F}"/>
              </a:ext>
            </a:extLst>
          </p:cNvPr>
          <p:cNvSpPr>
            <a:spLocks noGrp="1"/>
          </p:cNvSpPr>
          <p:nvPr>
            <p:ph type="body" idx="16" hasCustomPrompt="1"/>
          </p:nvPr>
        </p:nvSpPr>
        <p:spPr>
          <a:xfrm>
            <a:off x="6109289" y="499110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7" name="Text Placeholder 2">
            <a:extLst>
              <a:ext uri="{FF2B5EF4-FFF2-40B4-BE49-F238E27FC236}">
                <a16:creationId xmlns:a16="http://schemas.microsoft.com/office/drawing/2014/main" id="{35B1AC63-83C8-7F4B-8262-C3A85F253C85}"/>
              </a:ext>
            </a:extLst>
          </p:cNvPr>
          <p:cNvSpPr>
            <a:spLocks noGrp="1"/>
          </p:cNvSpPr>
          <p:nvPr>
            <p:ph type="body" idx="17" hasCustomPrompt="1"/>
          </p:nvPr>
        </p:nvSpPr>
        <p:spPr>
          <a:xfrm>
            <a:off x="6109289" y="531909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pic>
        <p:nvPicPr>
          <p:cNvPr id="18" name="Picture 17">
            <a:extLst>
              <a:ext uri="{FF2B5EF4-FFF2-40B4-BE49-F238E27FC236}">
                <a16:creationId xmlns:a16="http://schemas.microsoft.com/office/drawing/2014/main" id="{5153A387-77B8-5148-A13A-1186F5AD70FC}"/>
              </a:ext>
            </a:extLst>
          </p:cNvPr>
          <p:cNvPicPr>
            <a:picLocks noChangeAspect="1"/>
          </p:cNvPicPr>
          <p:nvPr userDrawn="1"/>
        </p:nvPicPr>
        <p:blipFill>
          <a:blip r:embed="rId2"/>
          <a:stretch>
            <a:fillRect/>
          </a:stretch>
        </p:blipFill>
        <p:spPr>
          <a:xfrm>
            <a:off x="591019" y="771866"/>
            <a:ext cx="2708881" cy="519807"/>
          </a:xfrm>
          <a:prstGeom prst="rect">
            <a:avLst/>
          </a:prstGeom>
        </p:spPr>
      </p:pic>
    </p:spTree>
    <p:extLst>
      <p:ext uri="{BB962C8B-B14F-4D97-AF65-F5344CB8AC3E}">
        <p14:creationId xmlns:p14="http://schemas.microsoft.com/office/powerpoint/2010/main" val="202624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res Title - 4 presenters-logo">
    <p:bg>
      <p:bgPr>
        <a:solidFill>
          <a:schemeClr val="bg1"/>
        </a:solidFill>
        <a:effectLst/>
      </p:bgPr>
    </p:bg>
    <p:spTree>
      <p:nvGrpSpPr>
        <p:cNvPr id="1" name=""/>
        <p:cNvGrpSpPr/>
        <p:nvPr/>
      </p:nvGrpSpPr>
      <p:grpSpPr>
        <a:xfrm>
          <a:off x="0" y="0"/>
          <a:ext cx="0" cy="0"/>
          <a:chOff x="0" y="0"/>
          <a:chExt cx="0" cy="0"/>
        </a:xfrm>
      </p:grpSpPr>
      <p:sp>
        <p:nvSpPr>
          <p:cNvPr id="2" name="Title 1" descr="This is the title copy section for 3 lines use the 2 or 1 line options if the title is smaller&#10;">
            <a:extLst>
              <a:ext uri="{FF2B5EF4-FFF2-40B4-BE49-F238E27FC236}">
                <a16:creationId xmlns:a16="http://schemas.microsoft.com/office/drawing/2014/main" id="{37AE5519-E3E4-FA4C-8403-3E9A3863E1DE}"/>
              </a:ext>
              <a:ext uri="{C183D7F6-B498-43B3-948B-1728B52AA6E4}">
                <adec:decorative xmlns:adec="http://schemas.microsoft.com/office/drawing/2017/decorative" val="0"/>
              </a:ext>
            </a:extLst>
          </p:cNvPr>
          <p:cNvSpPr>
            <a:spLocks noGrp="1"/>
          </p:cNvSpPr>
          <p:nvPr>
            <p:ph type="title" hasCustomPrompt="1"/>
          </p:nvPr>
        </p:nvSpPr>
        <p:spPr>
          <a:xfrm>
            <a:off x="1378262" y="1417902"/>
            <a:ext cx="7964521" cy="1948932"/>
          </a:xfrm>
          <a:prstGeom prst="rect">
            <a:avLst/>
          </a:prstGeom>
        </p:spPr>
        <p:txBody>
          <a:bodyPr anchor="t"/>
          <a:lstStyle>
            <a:lvl1pPr algn="l">
              <a:defRPr sz="4500" b="1" i="0">
                <a:solidFill>
                  <a:srgbClr val="004094"/>
                </a:solidFill>
                <a:latin typeface="Arial" panose="020B0604020202020204" pitchFamily="34" charset="0"/>
              </a:defRPr>
            </a:lvl1pPr>
          </a:lstStyle>
          <a:p>
            <a:r>
              <a:rPr lang="en-US" dirty="0"/>
              <a:t>Presentation title. Keep it short and sweet.</a:t>
            </a:r>
          </a:p>
        </p:txBody>
      </p:sp>
      <p:sp>
        <p:nvSpPr>
          <p:cNvPr id="3" name="Text Placeholder 2">
            <a:extLst>
              <a:ext uri="{FF2B5EF4-FFF2-40B4-BE49-F238E27FC236}">
                <a16:creationId xmlns:a16="http://schemas.microsoft.com/office/drawing/2014/main" id="{88C122AA-3124-4148-B97B-8C28A193E7AB}"/>
              </a:ext>
            </a:extLst>
          </p:cNvPr>
          <p:cNvSpPr>
            <a:spLocks noGrp="1"/>
          </p:cNvSpPr>
          <p:nvPr>
            <p:ph type="body" idx="1" hasCustomPrompt="1"/>
          </p:nvPr>
        </p:nvSpPr>
        <p:spPr>
          <a:xfrm>
            <a:off x="1378263" y="361950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9" name="Rounded Rectangle 8">
            <a:extLst>
              <a:ext uri="{FF2B5EF4-FFF2-40B4-BE49-F238E27FC236}">
                <a16:creationId xmlns:a16="http://schemas.microsoft.com/office/drawing/2014/main" id="{59F0FA48-1949-5145-AB73-58B5E4E5321F}"/>
              </a:ext>
            </a:extLst>
          </p:cNvPr>
          <p:cNvSpPr/>
          <p:nvPr/>
        </p:nvSpPr>
        <p:spPr>
          <a:xfrm>
            <a:off x="758284" y="1417902"/>
            <a:ext cx="211875" cy="2839592"/>
          </a:xfrm>
          <a:prstGeom prst="roundRect">
            <a:avLst>
              <a:gd name="adj" fmla="val 50000"/>
            </a:avLst>
          </a:prstGeom>
          <a:solidFill>
            <a:srgbClr val="00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2">
            <a:extLst>
              <a:ext uri="{FF2B5EF4-FFF2-40B4-BE49-F238E27FC236}">
                <a16:creationId xmlns:a16="http://schemas.microsoft.com/office/drawing/2014/main" id="{B11AEE5D-5678-FB4C-A813-49577D97F218}"/>
              </a:ext>
            </a:extLst>
          </p:cNvPr>
          <p:cNvSpPr>
            <a:spLocks noGrp="1"/>
          </p:cNvSpPr>
          <p:nvPr>
            <p:ph type="body" idx="10" hasCustomPrompt="1"/>
          </p:nvPr>
        </p:nvSpPr>
        <p:spPr>
          <a:xfrm>
            <a:off x="1378263" y="5436716"/>
            <a:ext cx="4174400" cy="326331"/>
          </a:xfrm>
          <a:prstGeom prst="rect">
            <a:avLst/>
          </a:prstGeom>
        </p:spPr>
        <p:txBody>
          <a:bodyPr/>
          <a:lstStyle>
            <a:lvl1pPr marL="0" indent="0" algn="l">
              <a:buNone/>
              <a:defRPr sz="1800" b="1" i="0">
                <a:solidFill>
                  <a:schemeClr val="accent3"/>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xx/xx/</a:t>
            </a:r>
            <a:r>
              <a:rPr lang="en-US" dirty="0" err="1"/>
              <a:t>xxxx</a:t>
            </a:r>
            <a:endParaRPr lang="en-US" dirty="0"/>
          </a:p>
          <a:p>
            <a:pPr lvl="0"/>
            <a:endParaRPr lang="en-US" dirty="0"/>
          </a:p>
        </p:txBody>
      </p:sp>
      <p:sp>
        <p:nvSpPr>
          <p:cNvPr id="7" name="Text Placeholder 2">
            <a:extLst>
              <a:ext uri="{FF2B5EF4-FFF2-40B4-BE49-F238E27FC236}">
                <a16:creationId xmlns:a16="http://schemas.microsoft.com/office/drawing/2014/main" id="{F2C77859-1075-9E4E-A071-5693D2B4879C}"/>
              </a:ext>
            </a:extLst>
          </p:cNvPr>
          <p:cNvSpPr>
            <a:spLocks noGrp="1"/>
          </p:cNvSpPr>
          <p:nvPr>
            <p:ph type="body" idx="11" hasCustomPrompt="1"/>
          </p:nvPr>
        </p:nvSpPr>
        <p:spPr>
          <a:xfrm>
            <a:off x="1378263" y="3947494"/>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4" name="Rectangle 3">
            <a:extLst>
              <a:ext uri="{FF2B5EF4-FFF2-40B4-BE49-F238E27FC236}">
                <a16:creationId xmlns:a16="http://schemas.microsoft.com/office/drawing/2014/main" id="{31C31365-E0C9-1743-8E78-C078443DC126}"/>
              </a:ext>
            </a:extLst>
          </p:cNvPr>
          <p:cNvSpPr/>
          <p:nvPr userDrawn="1"/>
        </p:nvSpPr>
        <p:spPr>
          <a:xfrm>
            <a:off x="8786191" y="139148"/>
            <a:ext cx="3087757" cy="552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2">
            <a:extLst>
              <a:ext uri="{FF2B5EF4-FFF2-40B4-BE49-F238E27FC236}">
                <a16:creationId xmlns:a16="http://schemas.microsoft.com/office/drawing/2014/main" id="{11DF2DA3-43E4-8C43-9555-CD1106843291}"/>
              </a:ext>
            </a:extLst>
          </p:cNvPr>
          <p:cNvSpPr>
            <a:spLocks noGrp="1"/>
          </p:cNvSpPr>
          <p:nvPr>
            <p:ph type="body" idx="12" hasCustomPrompt="1"/>
          </p:nvPr>
        </p:nvSpPr>
        <p:spPr>
          <a:xfrm>
            <a:off x="1378263" y="452396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1" name="Text Placeholder 2">
            <a:extLst>
              <a:ext uri="{FF2B5EF4-FFF2-40B4-BE49-F238E27FC236}">
                <a16:creationId xmlns:a16="http://schemas.microsoft.com/office/drawing/2014/main" id="{46C67062-18E4-BA44-AA7D-20D9B5EE8AC6}"/>
              </a:ext>
            </a:extLst>
          </p:cNvPr>
          <p:cNvSpPr>
            <a:spLocks noGrp="1"/>
          </p:cNvSpPr>
          <p:nvPr>
            <p:ph type="body" idx="13" hasCustomPrompt="1"/>
          </p:nvPr>
        </p:nvSpPr>
        <p:spPr>
          <a:xfrm>
            <a:off x="1378263" y="485195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14" name="Text Placeholder 2">
            <a:extLst>
              <a:ext uri="{FF2B5EF4-FFF2-40B4-BE49-F238E27FC236}">
                <a16:creationId xmlns:a16="http://schemas.microsoft.com/office/drawing/2014/main" id="{E5148404-6037-124D-9A57-9B7E6B6A5DB1}"/>
              </a:ext>
            </a:extLst>
          </p:cNvPr>
          <p:cNvSpPr>
            <a:spLocks noGrp="1"/>
          </p:cNvSpPr>
          <p:nvPr>
            <p:ph type="body" idx="14" hasCustomPrompt="1"/>
          </p:nvPr>
        </p:nvSpPr>
        <p:spPr>
          <a:xfrm>
            <a:off x="6109289" y="3619504"/>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5" name="Text Placeholder 2">
            <a:extLst>
              <a:ext uri="{FF2B5EF4-FFF2-40B4-BE49-F238E27FC236}">
                <a16:creationId xmlns:a16="http://schemas.microsoft.com/office/drawing/2014/main" id="{40908B98-83CE-AF4A-AEDB-80B8F72F9808}"/>
              </a:ext>
            </a:extLst>
          </p:cNvPr>
          <p:cNvSpPr>
            <a:spLocks noGrp="1"/>
          </p:cNvSpPr>
          <p:nvPr>
            <p:ph type="body" idx="15" hasCustomPrompt="1"/>
          </p:nvPr>
        </p:nvSpPr>
        <p:spPr>
          <a:xfrm>
            <a:off x="6109289" y="3947494"/>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16" name="Text Placeholder 2">
            <a:extLst>
              <a:ext uri="{FF2B5EF4-FFF2-40B4-BE49-F238E27FC236}">
                <a16:creationId xmlns:a16="http://schemas.microsoft.com/office/drawing/2014/main" id="{49B4EB78-2108-2D44-B690-C671F8D1FE6F}"/>
              </a:ext>
            </a:extLst>
          </p:cNvPr>
          <p:cNvSpPr>
            <a:spLocks noGrp="1"/>
          </p:cNvSpPr>
          <p:nvPr>
            <p:ph type="body" idx="16" hasCustomPrompt="1"/>
          </p:nvPr>
        </p:nvSpPr>
        <p:spPr>
          <a:xfrm>
            <a:off x="6109289" y="4523965"/>
            <a:ext cx="4174400" cy="326331"/>
          </a:xfrm>
          <a:prstGeom prst="rect">
            <a:avLst/>
          </a:prstGeom>
        </p:spPr>
        <p:txBody>
          <a:bodyPr/>
          <a:lstStyle>
            <a:lvl1pPr marL="0" indent="0" algn="l">
              <a:buNone/>
              <a:defRPr sz="18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a:t>
            </a:r>
            <a:br>
              <a:rPr lang="en-US" dirty="0"/>
            </a:br>
            <a:endParaRPr lang="en-US" dirty="0"/>
          </a:p>
        </p:txBody>
      </p:sp>
      <p:sp>
        <p:nvSpPr>
          <p:cNvPr id="17" name="Text Placeholder 2">
            <a:extLst>
              <a:ext uri="{FF2B5EF4-FFF2-40B4-BE49-F238E27FC236}">
                <a16:creationId xmlns:a16="http://schemas.microsoft.com/office/drawing/2014/main" id="{35B1AC63-83C8-7F4B-8262-C3A85F253C85}"/>
              </a:ext>
            </a:extLst>
          </p:cNvPr>
          <p:cNvSpPr>
            <a:spLocks noGrp="1"/>
          </p:cNvSpPr>
          <p:nvPr>
            <p:ph type="body" idx="17" hasCustomPrompt="1"/>
          </p:nvPr>
        </p:nvSpPr>
        <p:spPr>
          <a:xfrm>
            <a:off x="6109289" y="4851956"/>
            <a:ext cx="4174400" cy="326331"/>
          </a:xfrm>
          <a:prstGeom prst="rect">
            <a:avLst/>
          </a:prstGeom>
        </p:spPr>
        <p:txBody>
          <a:bodyPr/>
          <a:lstStyle>
            <a:lvl1pPr marL="0" indent="0" algn="l">
              <a:buNone/>
              <a:defRPr sz="1600" b="1" i="0">
                <a:solidFill>
                  <a:srgbClr val="00995D"/>
                </a:solidFill>
                <a:latin typeface="Arial" panose="020B0604020202020204" pitchFamily="34" charset="0"/>
                <a:ea typeface="Roboto" panose="02000000000000000000" pitchFamily="2"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Title</a:t>
            </a:r>
          </a:p>
        </p:txBody>
      </p:sp>
      <p:sp>
        <p:nvSpPr>
          <p:cNvPr id="18" name="Rectangle 17">
            <a:extLst>
              <a:ext uri="{FF2B5EF4-FFF2-40B4-BE49-F238E27FC236}">
                <a16:creationId xmlns:a16="http://schemas.microsoft.com/office/drawing/2014/main" id="{FBE8E646-052F-5C40-BE76-A55C1F266DFD}"/>
              </a:ext>
            </a:extLst>
          </p:cNvPr>
          <p:cNvSpPr/>
          <p:nvPr userDrawn="1"/>
        </p:nvSpPr>
        <p:spPr>
          <a:xfrm>
            <a:off x="1297026" y="5967656"/>
            <a:ext cx="4583306" cy="369332"/>
          </a:xfrm>
          <a:prstGeom prst="rect">
            <a:avLst/>
          </a:prstGeom>
        </p:spPr>
        <p:txBody>
          <a:bodyPr wrap="none">
            <a:spAutoFit/>
          </a:bodyPr>
          <a:lstStyle/>
          <a:p>
            <a:r>
              <a:rPr lang="en-US" sz="1800" b="1" i="0" dirty="0">
                <a:solidFill>
                  <a:schemeClr val="accent3"/>
                </a:solidFill>
                <a:latin typeface="Arial" panose="020B0604020202020204" pitchFamily="34" charset="0"/>
                <a:ea typeface="Roboto" panose="02000000000000000000" pitchFamily="2" charset="0"/>
              </a:rPr>
              <a:t>Considerations prepared exclusively for</a:t>
            </a:r>
          </a:p>
        </p:txBody>
      </p:sp>
      <p:sp>
        <p:nvSpPr>
          <p:cNvPr id="19" name="Picture Placeholder 10">
            <a:extLst>
              <a:ext uri="{FF2B5EF4-FFF2-40B4-BE49-F238E27FC236}">
                <a16:creationId xmlns:a16="http://schemas.microsoft.com/office/drawing/2014/main" id="{5331562E-00D7-6B48-B6F8-DE3243F17C97}"/>
              </a:ext>
            </a:extLst>
          </p:cNvPr>
          <p:cNvSpPr>
            <a:spLocks noGrp="1"/>
          </p:cNvSpPr>
          <p:nvPr>
            <p:ph type="pic" sz="quarter" idx="18" hasCustomPrompt="1"/>
          </p:nvPr>
        </p:nvSpPr>
        <p:spPr>
          <a:xfrm>
            <a:off x="6109289" y="5690153"/>
            <a:ext cx="4174400" cy="924339"/>
          </a:xfrm>
          <a:prstGeom prst="rect">
            <a:avLst/>
          </a:prstGeom>
        </p:spPr>
        <p:txBody>
          <a:bodyPr/>
          <a:lstStyle>
            <a:lvl1pPr marL="0" indent="0">
              <a:buNone/>
              <a:defRPr sz="1800"/>
            </a:lvl1pPr>
          </a:lstStyle>
          <a:p>
            <a:r>
              <a:rPr lang="en-US" dirty="0"/>
              <a:t>Click icon to add Logo image (jpg, </a:t>
            </a:r>
            <a:r>
              <a:rPr lang="en-US" dirty="0" err="1"/>
              <a:t>png</a:t>
            </a:r>
            <a:r>
              <a:rPr lang="en-US" dirty="0"/>
              <a:t>). Find a logo with a white background.</a:t>
            </a:r>
          </a:p>
        </p:txBody>
      </p:sp>
      <p:pic>
        <p:nvPicPr>
          <p:cNvPr id="20" name="Picture 19">
            <a:extLst>
              <a:ext uri="{FF2B5EF4-FFF2-40B4-BE49-F238E27FC236}">
                <a16:creationId xmlns:a16="http://schemas.microsoft.com/office/drawing/2014/main" id="{A74B79F7-AA65-8341-9705-0F1CC9E87A0E}"/>
              </a:ext>
            </a:extLst>
          </p:cNvPr>
          <p:cNvPicPr>
            <a:picLocks noChangeAspect="1"/>
          </p:cNvPicPr>
          <p:nvPr userDrawn="1"/>
        </p:nvPicPr>
        <p:blipFill>
          <a:blip r:embed="rId2"/>
          <a:stretch>
            <a:fillRect/>
          </a:stretch>
        </p:blipFill>
        <p:spPr>
          <a:xfrm>
            <a:off x="591019" y="440778"/>
            <a:ext cx="2708881" cy="519807"/>
          </a:xfrm>
          <a:prstGeom prst="rect">
            <a:avLst/>
          </a:prstGeom>
        </p:spPr>
      </p:pic>
    </p:spTree>
    <p:extLst>
      <p:ext uri="{BB962C8B-B14F-4D97-AF65-F5344CB8AC3E}">
        <p14:creationId xmlns:p14="http://schemas.microsoft.com/office/powerpoint/2010/main" val="4214557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2.emf"/><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4F65A-1B4C-7540-B5AA-1966B36FDE96}"/>
              </a:ext>
            </a:extLst>
          </p:cNvPr>
          <p:cNvSpPr/>
          <p:nvPr/>
        </p:nvSpPr>
        <p:spPr>
          <a:xfrm rot="10800000">
            <a:off x="0" y="772061"/>
            <a:ext cx="12192000" cy="172156"/>
          </a:xfrm>
          <a:prstGeom prst="rect">
            <a:avLst/>
          </a:pr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2D4E7D-2342-B448-AE6B-27E82C409494}"/>
              </a:ext>
            </a:extLst>
          </p:cNvPr>
          <p:cNvCxnSpPr/>
          <p:nvPr/>
        </p:nvCxnSpPr>
        <p:spPr>
          <a:xfrm flipH="1">
            <a:off x="0" y="772060"/>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003B75A-62B0-0241-A6F7-C193F85F3A5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79359"/>
          <a:stretch/>
        </p:blipFill>
        <p:spPr>
          <a:xfrm>
            <a:off x="10685719" y="234089"/>
            <a:ext cx="356785" cy="326059"/>
          </a:xfrm>
          <a:prstGeom prst="rect">
            <a:avLst/>
          </a:prstGeom>
        </p:spPr>
      </p:pic>
      <p:cxnSp>
        <p:nvCxnSpPr>
          <p:cNvPr id="22" name="Straight Connector 21">
            <a:extLst>
              <a:ext uri="{FF2B5EF4-FFF2-40B4-BE49-F238E27FC236}">
                <a16:creationId xmlns:a16="http://schemas.microsoft.com/office/drawing/2014/main" id="{94B2BD78-9489-F042-AC04-5CA4E84343E8}"/>
              </a:ext>
            </a:extLst>
          </p:cNvPr>
          <p:cNvCxnSpPr/>
          <p:nvPr/>
        </p:nvCxnSpPr>
        <p:spPr>
          <a:xfrm>
            <a:off x="11192235" y="224147"/>
            <a:ext cx="0" cy="335998"/>
          </a:xfrm>
          <a:prstGeom prst="line">
            <a:avLst/>
          </a:prstGeom>
          <a:ln>
            <a:solidFill>
              <a:srgbClr val="C0BFC0"/>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8F0A9FF5-8E44-844C-BF73-4DD3E0380164}"/>
              </a:ext>
            </a:extLst>
          </p:cNvPr>
          <p:cNvSpPr txBox="1">
            <a:spLocks/>
          </p:cNvSpPr>
          <p:nvPr/>
        </p:nvSpPr>
        <p:spPr>
          <a:xfrm>
            <a:off x="11285368" y="219211"/>
            <a:ext cx="650421" cy="365125"/>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B9D3D2-9A70-2A45-B0BB-C797A371FD25}" type="slidenum">
              <a:rPr lang="en-US" sz="1200" smtClean="0"/>
              <a:pPr/>
              <a:t>‹#›</a:t>
            </a:fld>
            <a:endParaRPr lang="en-US" sz="1200" dirty="0"/>
          </a:p>
        </p:txBody>
      </p:sp>
    </p:spTree>
    <p:extLst>
      <p:ext uri="{BB962C8B-B14F-4D97-AF65-F5344CB8AC3E}">
        <p14:creationId xmlns:p14="http://schemas.microsoft.com/office/powerpoint/2010/main" val="1619729164"/>
      </p:ext>
    </p:extLst>
  </p:cSld>
  <p:clrMap bg1="lt1" tx1="dk1" bg2="lt2" tx2="dk2" accent1="accent1" accent2="accent2" accent3="accent3" accent4="accent4" accent5="accent5" accent6="accent6" hlink="hlink" folHlink="folHlink"/>
  <p:sldLayoutIdLst>
    <p:sldLayoutId id="2147483743" r:id="rId1"/>
    <p:sldLayoutId id="2147483722" r:id="rId2"/>
    <p:sldLayoutId id="2147483723" r:id="rId3"/>
    <p:sldLayoutId id="2147483791" r:id="rId4"/>
    <p:sldLayoutId id="2147483793" r:id="rId5"/>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AD8848-4F38-234A-B7BD-04A71C81A613}"/>
              </a:ext>
            </a:extLst>
          </p:cNvPr>
          <p:cNvPicPr>
            <a:picLocks noChangeAspect="1"/>
          </p:cNvPicPr>
          <p:nvPr userDrawn="1"/>
        </p:nvPicPr>
        <p:blipFill>
          <a:blip r:embed="rId24"/>
          <a:stretch>
            <a:fillRect/>
          </a:stretch>
        </p:blipFill>
        <p:spPr>
          <a:xfrm>
            <a:off x="9882081" y="234744"/>
            <a:ext cx="1628600" cy="312512"/>
          </a:xfrm>
          <a:prstGeom prst="rect">
            <a:avLst/>
          </a:prstGeom>
        </p:spPr>
      </p:pic>
      <p:cxnSp>
        <p:nvCxnSpPr>
          <p:cNvPr id="9" name="Straight Connector 8">
            <a:extLst>
              <a:ext uri="{FF2B5EF4-FFF2-40B4-BE49-F238E27FC236}">
                <a16:creationId xmlns:a16="http://schemas.microsoft.com/office/drawing/2014/main" id="{41DD2794-FA7D-F747-96E9-90F8B63B57A8}"/>
              </a:ext>
            </a:extLst>
          </p:cNvPr>
          <p:cNvCxnSpPr>
            <a:cxnSpLocks/>
          </p:cNvCxnSpPr>
          <p:nvPr/>
        </p:nvCxnSpPr>
        <p:spPr>
          <a:xfrm>
            <a:off x="-4063999" y="772061"/>
            <a:ext cx="607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065993"/>
      </p:ext>
    </p:extLst>
  </p:cSld>
  <p:clrMap bg1="lt1" tx1="dk1" bg2="lt2" tx2="dk2" accent1="accent1" accent2="accent2" accent3="accent3" accent4="accent4" accent5="accent5" accent6="accent6" hlink="hlink" folHlink="folHlink"/>
  <p:sldLayoutIdLst>
    <p:sldLayoutId id="2147483730" r:id="rId1"/>
    <p:sldLayoutId id="2147483750" r:id="rId2"/>
    <p:sldLayoutId id="2147483751" r:id="rId3"/>
    <p:sldLayoutId id="2147483752" r:id="rId4"/>
    <p:sldLayoutId id="2147483744" r:id="rId5"/>
    <p:sldLayoutId id="2147483753" r:id="rId6"/>
    <p:sldLayoutId id="2147483755" r:id="rId7"/>
    <p:sldLayoutId id="2147483756" r:id="rId8"/>
    <p:sldLayoutId id="2147483757" r:id="rId9"/>
    <p:sldLayoutId id="2147483758" r:id="rId10"/>
    <p:sldLayoutId id="2147483745" r:id="rId11"/>
    <p:sldLayoutId id="2147483754" r:id="rId12"/>
    <p:sldLayoutId id="2147483731" r:id="rId13"/>
    <p:sldLayoutId id="2147483746" r:id="rId14"/>
    <p:sldLayoutId id="2147483732" r:id="rId15"/>
    <p:sldLayoutId id="2147483747" r:id="rId16"/>
    <p:sldLayoutId id="2147483733" r:id="rId17"/>
    <p:sldLayoutId id="2147483748" r:id="rId18"/>
    <p:sldLayoutId id="2147483734" r:id="rId19"/>
    <p:sldLayoutId id="2147483749" r:id="rId20"/>
    <p:sldLayoutId id="2147483787" r:id="rId21"/>
    <p:sldLayoutId id="2147483788" r:id="rId22"/>
  </p:sldLayoutIdLst>
  <p:txStyles>
    <p:titleStyle>
      <a:lvl1pPr algn="l" defTabSz="914400" rtl="0" eaLnBrk="1" latinLnBrk="0" hangingPunct="1">
        <a:lnSpc>
          <a:spcPct val="90000"/>
        </a:lnSpc>
        <a:spcBef>
          <a:spcPct val="0"/>
        </a:spcBef>
        <a:buNone/>
        <a:defRPr sz="2400" b="1" i="0" kern="1200">
          <a:solidFill>
            <a:srgbClr val="004094"/>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jpe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6.jpeg"/><Relationship Id="rId4" Type="http://schemas.openxmlformats.org/officeDocument/2006/relationships/image" Target="../media/image12.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51A85C-A429-77D7-C146-3453E82F92FC}"/>
              </a:ext>
            </a:extLst>
          </p:cNvPr>
          <p:cNvSpPr/>
          <p:nvPr/>
        </p:nvSpPr>
        <p:spPr>
          <a:xfrm>
            <a:off x="0" y="1"/>
            <a:ext cx="12192000" cy="6858000"/>
          </a:xfrm>
          <a:prstGeom prst="rect">
            <a:avLst/>
          </a:prstGeom>
          <a:gradFill flip="none" rotWithShape="1">
            <a:gsLst>
              <a:gs pos="100000">
                <a:srgbClr val="F5665A">
                  <a:alpha val="30196"/>
                </a:srgbClr>
              </a:gs>
              <a:gs pos="53000">
                <a:srgbClr val="F5665A">
                  <a:tint val="23500"/>
                  <a:satMod val="16000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C5EA86-2B3A-7D9F-6C4E-2BB225CF04CF}"/>
              </a:ext>
            </a:extLst>
          </p:cNvPr>
          <p:cNvSpPr>
            <a:spLocks noGrp="1"/>
          </p:cNvSpPr>
          <p:nvPr>
            <p:ph type="title"/>
          </p:nvPr>
        </p:nvSpPr>
        <p:spPr/>
        <p:txBody>
          <a:bodyPr/>
          <a:lstStyle/>
          <a:p>
            <a:r>
              <a:rPr lang="en-US" sz="4000" dirty="0"/>
              <a:t>Patient Assistance</a:t>
            </a:r>
            <a:br>
              <a:rPr lang="en-US" sz="4000" dirty="0"/>
            </a:br>
            <a:r>
              <a:rPr lang="en-US" sz="4000" dirty="0"/>
              <a:t>Solutions: </a:t>
            </a:r>
            <a:r>
              <a:rPr lang="en-US" sz="4000" b="0" dirty="0"/>
              <a:t>One Part of a Comprehensive Specialty Management Approach</a:t>
            </a:r>
            <a:endParaRPr lang="en-US" sz="4000" dirty="0"/>
          </a:p>
        </p:txBody>
      </p:sp>
      <p:pic>
        <p:nvPicPr>
          <p:cNvPr id="7" name="Picture 6">
            <a:extLst>
              <a:ext uri="{FF2B5EF4-FFF2-40B4-BE49-F238E27FC236}">
                <a16:creationId xmlns:a16="http://schemas.microsoft.com/office/drawing/2014/main" id="{519107A1-5B56-4CBD-544C-B97A179EE337}"/>
              </a:ext>
            </a:extLst>
          </p:cNvPr>
          <p:cNvPicPr>
            <a:picLocks noChangeAspect="1"/>
          </p:cNvPicPr>
          <p:nvPr/>
        </p:nvPicPr>
        <p:blipFill>
          <a:blip r:embed="rId3"/>
          <a:stretch>
            <a:fillRect/>
          </a:stretch>
        </p:blipFill>
        <p:spPr>
          <a:xfrm>
            <a:off x="4191802" y="548969"/>
            <a:ext cx="2028184" cy="996564"/>
          </a:xfrm>
          <a:prstGeom prst="rect">
            <a:avLst/>
          </a:prstGeom>
        </p:spPr>
      </p:pic>
      <p:sp>
        <p:nvSpPr>
          <p:cNvPr id="8" name="Text Placeholder 3">
            <a:extLst>
              <a:ext uri="{FF2B5EF4-FFF2-40B4-BE49-F238E27FC236}">
                <a16:creationId xmlns:a16="http://schemas.microsoft.com/office/drawing/2014/main" id="{A420909B-A75A-F015-300A-9A9B5B5DC847}"/>
              </a:ext>
            </a:extLst>
          </p:cNvPr>
          <p:cNvSpPr txBox="1">
            <a:spLocks/>
          </p:cNvSpPr>
          <p:nvPr/>
        </p:nvSpPr>
        <p:spPr>
          <a:xfrm>
            <a:off x="1378263" y="4711834"/>
            <a:ext cx="4174400" cy="326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solidFill>
                <a:latin typeface="Arial" panose="020B0604020202020204" pitchFamily="34" charset="0"/>
                <a:cs typeface="Arial" panose="020B0604020202020204" pitchFamily="34" charset="0"/>
              </a:rPr>
              <a:t>March 2023</a:t>
            </a:r>
          </a:p>
        </p:txBody>
      </p:sp>
      <p:pic>
        <p:nvPicPr>
          <p:cNvPr id="3" name="Picture 2" descr="A picture containing text, person&#10;&#10;Description automatically generated">
            <a:extLst>
              <a:ext uri="{FF2B5EF4-FFF2-40B4-BE49-F238E27FC236}">
                <a16:creationId xmlns:a16="http://schemas.microsoft.com/office/drawing/2014/main" id="{7C75B1B0-B936-DF15-8920-5CA1F8ED0CB9}"/>
              </a:ext>
            </a:extLst>
          </p:cNvPr>
          <p:cNvPicPr>
            <a:picLocks noChangeAspect="1"/>
          </p:cNvPicPr>
          <p:nvPr/>
        </p:nvPicPr>
        <p:blipFill rotWithShape="1">
          <a:blip r:embed="rId4">
            <a:extLst>
              <a:ext uri="{28A0092B-C50C-407E-A947-70E740481C1C}">
                <a14:useLocalDpi xmlns:a14="http://schemas.microsoft.com/office/drawing/2010/main" val="0"/>
              </a:ext>
            </a:extLst>
          </a:blip>
          <a:srcRect r="29944" b="31286"/>
          <a:stretch/>
        </p:blipFill>
        <p:spPr>
          <a:xfrm>
            <a:off x="1692500" y="11772"/>
            <a:ext cx="10499500" cy="6846228"/>
          </a:xfrm>
          <a:prstGeom prst="rect">
            <a:avLst/>
          </a:prstGeom>
        </p:spPr>
      </p:pic>
    </p:spTree>
    <p:extLst>
      <p:ext uri="{BB962C8B-B14F-4D97-AF65-F5344CB8AC3E}">
        <p14:creationId xmlns:p14="http://schemas.microsoft.com/office/powerpoint/2010/main" val="80179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45ABDE-5341-227D-E55A-98AB66E204D8}"/>
              </a:ext>
            </a:extLst>
          </p:cNvPr>
          <p:cNvSpPr txBox="1">
            <a:spLocks/>
          </p:cNvSpPr>
          <p:nvPr/>
        </p:nvSpPr>
        <p:spPr>
          <a:xfrm>
            <a:off x="309216" y="0"/>
            <a:ext cx="7737686" cy="584688"/>
          </a:xfrm>
          <a:prstGeom prst="rect">
            <a:avLst/>
          </a:prstGeom>
        </p:spPr>
        <p:txBody>
          <a:bodyPr anchor="b"/>
          <a:lstStyle>
            <a:lvl1pPr algn="l" defTabSz="914400" rtl="0" eaLnBrk="1" latinLnBrk="0" hangingPunct="1">
              <a:lnSpc>
                <a:spcPct val="100000"/>
              </a:lnSpc>
              <a:spcBef>
                <a:spcPct val="0"/>
              </a:spcBef>
              <a:buNone/>
              <a:defRPr sz="2250" b="1" i="0" kern="120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r>
              <a:rPr lang="en-US" sz="2400" dirty="0">
                <a:solidFill>
                  <a:schemeClr val="accent3"/>
                </a:solidFill>
                <a:latin typeface="Arial Narrow" panose="020B0606020202030204" pitchFamily="34" charset="0"/>
              </a:rPr>
              <a:t>Patient Assistance Solutions: </a:t>
            </a:r>
            <a:r>
              <a:rPr lang="en-US" sz="2400" b="0" dirty="0">
                <a:solidFill>
                  <a:schemeClr val="accent3"/>
                </a:solidFill>
                <a:latin typeface="Arial Narrow" panose="020B0606020202030204" pitchFamily="34" charset="0"/>
              </a:rPr>
              <a:t>What They Are/ How They Work</a:t>
            </a:r>
          </a:p>
        </p:txBody>
      </p:sp>
      <p:sp>
        <p:nvSpPr>
          <p:cNvPr id="10" name="TextBox 9">
            <a:extLst>
              <a:ext uri="{FF2B5EF4-FFF2-40B4-BE49-F238E27FC236}">
                <a16:creationId xmlns:a16="http://schemas.microsoft.com/office/drawing/2014/main" id="{164ED72B-F93C-440B-28F2-41C97981713A}"/>
              </a:ext>
            </a:extLst>
          </p:cNvPr>
          <p:cNvSpPr txBox="1"/>
          <p:nvPr/>
        </p:nvSpPr>
        <p:spPr>
          <a:xfrm>
            <a:off x="606562" y="3970550"/>
            <a:ext cx="7538420" cy="1877630"/>
          </a:xfrm>
          <a:prstGeom prst="rect">
            <a:avLst/>
          </a:prstGeom>
          <a:noFill/>
        </p:spPr>
        <p:txBody>
          <a:bodyPr wrap="square">
            <a:spAutoFit/>
          </a:bodyPr>
          <a:lstStyle/>
          <a:p>
            <a:pPr marL="287338" indent="-266700">
              <a:lnSpc>
                <a:spcPct val="120000"/>
              </a:lnSpc>
              <a:spcBef>
                <a:spcPts val="600"/>
              </a:spcBef>
              <a:buFont typeface="Arial" panose="020B0604020202020204" pitchFamily="34" charset="0"/>
              <a:buChar char="•"/>
            </a:pPr>
            <a:r>
              <a:rPr lang="en-US" dirty="0">
                <a:solidFill>
                  <a:schemeClr val="accent3"/>
                </a:solidFill>
                <a:latin typeface="Arial" panose="020B0604020202020204" pitchFamily="34" charset="0"/>
                <a:cs typeface="Arial" panose="020B0604020202020204" pitchFamily="34" charset="0"/>
              </a:rPr>
              <a:t>Designed to help uninsured patients or those with no insurance</a:t>
            </a:r>
          </a:p>
          <a:p>
            <a:pPr marL="287338" indent="-266700">
              <a:lnSpc>
                <a:spcPct val="120000"/>
              </a:lnSpc>
              <a:spcBef>
                <a:spcPts val="600"/>
              </a:spcBef>
              <a:buFont typeface="Arial" panose="020B0604020202020204" pitchFamily="34" charset="0"/>
              <a:buChar char="•"/>
            </a:pPr>
            <a:r>
              <a:rPr lang="en-US" dirty="0">
                <a:solidFill>
                  <a:schemeClr val="accent3"/>
                </a:solidFill>
                <a:latin typeface="Arial" panose="020B0604020202020204" pitchFamily="34" charset="0"/>
                <a:cs typeface="Arial" panose="020B0604020202020204" pitchFamily="34" charset="0"/>
              </a:rPr>
              <a:t>Eligibility requirements differ by drug, but household income and federal/state coverages are primary eligibility determinants</a:t>
            </a:r>
          </a:p>
          <a:p>
            <a:pPr marL="287338" indent="-266700">
              <a:lnSpc>
                <a:spcPct val="120000"/>
              </a:lnSpc>
              <a:spcBef>
                <a:spcPts val="600"/>
              </a:spcBef>
              <a:buFont typeface="Arial" panose="020B0604020202020204" pitchFamily="34" charset="0"/>
              <a:buChar char="•"/>
            </a:pPr>
            <a:r>
              <a:rPr lang="en-US" dirty="0">
                <a:solidFill>
                  <a:schemeClr val="accent3"/>
                </a:solidFill>
                <a:latin typeface="Arial" panose="020B0604020202020204" pitchFamily="34" charset="0"/>
                <a:cs typeface="Arial" panose="020B0604020202020204" pitchFamily="34" charset="0"/>
              </a:rPr>
              <a:t>The qualification process is complex and requires the patient, prescriber, and the drug program to all work together</a:t>
            </a:r>
          </a:p>
        </p:txBody>
      </p:sp>
      <p:sp>
        <p:nvSpPr>
          <p:cNvPr id="13" name="TextBox 12">
            <a:extLst>
              <a:ext uri="{FF2B5EF4-FFF2-40B4-BE49-F238E27FC236}">
                <a16:creationId xmlns:a16="http://schemas.microsoft.com/office/drawing/2014/main" id="{006F0F0E-6398-F342-34AF-DA69E3B73FCE}"/>
              </a:ext>
            </a:extLst>
          </p:cNvPr>
          <p:cNvSpPr txBox="1"/>
          <p:nvPr/>
        </p:nvSpPr>
        <p:spPr>
          <a:xfrm>
            <a:off x="525537" y="1547711"/>
            <a:ext cx="7110157" cy="2062103"/>
          </a:xfrm>
          <a:prstGeom prst="rect">
            <a:avLst/>
          </a:prstGeom>
          <a:noFill/>
        </p:spPr>
        <p:txBody>
          <a:bodyPr wrap="square">
            <a:spAutoFit/>
          </a:bodyPr>
          <a:lstStyle/>
          <a:p>
            <a:pPr marL="20638">
              <a:spcBef>
                <a:spcPts val="600"/>
              </a:spcBef>
            </a:pPr>
            <a:r>
              <a:rPr lang="en-US" sz="3200" b="1" dirty="0">
                <a:solidFill>
                  <a:schemeClr val="accent3"/>
                </a:solidFill>
                <a:latin typeface="Arial" panose="020B0604020202020204" pitchFamily="34" charset="0"/>
                <a:cs typeface="Arial" panose="020B0604020202020204" pitchFamily="34" charset="0"/>
              </a:rPr>
              <a:t>Supply medication at no cost to patients through alternate funding from drug manufacturers or charitable foundations</a:t>
            </a:r>
          </a:p>
        </p:txBody>
      </p:sp>
      <p:pic>
        <p:nvPicPr>
          <p:cNvPr id="4" name="Picture 3" descr="A doctor showing a patient something on the tablet&#10;&#10;Description automatically generated with low confidence">
            <a:extLst>
              <a:ext uri="{FF2B5EF4-FFF2-40B4-BE49-F238E27FC236}">
                <a16:creationId xmlns:a16="http://schemas.microsoft.com/office/drawing/2014/main" id="{2886F73D-30AC-08C7-FAC7-68A62EE84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903" y="1107144"/>
            <a:ext cx="3580310" cy="5365184"/>
          </a:xfrm>
          <a:prstGeom prst="roundRect">
            <a:avLst>
              <a:gd name="adj" fmla="val 8241"/>
            </a:avLst>
          </a:prstGeom>
          <a:noFill/>
          <a:ln w="38100">
            <a:noFill/>
          </a:ln>
          <a:effectLst>
            <a:outerShdw blurRad="298846" dist="38100" dir="5100000" sx="101000" sy="101000" algn="tl" rotWithShape="0">
              <a:srgbClr val="F5665A">
                <a:alpha val="50000"/>
              </a:srgbClr>
            </a:outerShdw>
          </a:effectLst>
        </p:spPr>
      </p:pic>
    </p:spTree>
    <p:extLst>
      <p:ext uri="{BB962C8B-B14F-4D97-AF65-F5344CB8AC3E}">
        <p14:creationId xmlns:p14="http://schemas.microsoft.com/office/powerpoint/2010/main" val="138060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4CADB4C5-D5FA-44EE-7972-BBB04545F12A}"/>
              </a:ext>
            </a:extLst>
          </p:cNvPr>
          <p:cNvSpPr/>
          <p:nvPr/>
        </p:nvSpPr>
        <p:spPr>
          <a:xfrm>
            <a:off x="6114121" y="779734"/>
            <a:ext cx="6077880" cy="5018165"/>
          </a:xfrm>
          <a:prstGeom prst="roundRect">
            <a:avLst>
              <a:gd name="adj" fmla="val 0"/>
            </a:avLst>
          </a:prstGeom>
          <a:solidFill>
            <a:schemeClr val="accent6">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52E2A0AE-815F-C99C-B7D4-077A50F28189}"/>
              </a:ext>
            </a:extLst>
          </p:cNvPr>
          <p:cNvSpPr>
            <a:spLocks noGrp="1"/>
          </p:cNvSpPr>
          <p:nvPr>
            <p:ph type="title"/>
          </p:nvPr>
        </p:nvSpPr>
        <p:spPr>
          <a:xfrm>
            <a:off x="309215" y="4482"/>
            <a:ext cx="9139585" cy="775252"/>
          </a:xfrm>
        </p:spPr>
        <p:txBody>
          <a:bodyPr/>
          <a:lstStyle/>
          <a:p>
            <a:r>
              <a:rPr lang="en-US" dirty="0" err="1"/>
              <a:t>RxBenefits</a:t>
            </a:r>
            <a:r>
              <a:rPr lang="en-US" dirty="0"/>
              <a:t> Shopped the Market to Bring Our Clients Two Vetted Solutions</a:t>
            </a:r>
          </a:p>
        </p:txBody>
      </p:sp>
      <p:sp>
        <p:nvSpPr>
          <p:cNvPr id="5" name="TextBox 4">
            <a:extLst>
              <a:ext uri="{FF2B5EF4-FFF2-40B4-BE49-F238E27FC236}">
                <a16:creationId xmlns:a16="http://schemas.microsoft.com/office/drawing/2014/main" id="{F6BCADDE-F93A-204B-3816-085B0FA2F6E3}"/>
              </a:ext>
            </a:extLst>
          </p:cNvPr>
          <p:cNvSpPr txBox="1"/>
          <p:nvPr/>
        </p:nvSpPr>
        <p:spPr>
          <a:xfrm>
            <a:off x="1871637" y="5943491"/>
            <a:ext cx="8448726" cy="984885"/>
          </a:xfrm>
          <a:prstGeom prst="rect">
            <a:avLst/>
          </a:prstGeom>
          <a:noFill/>
        </p:spPr>
        <p:txBody>
          <a:bodyPr wrap="square" rtlCol="0">
            <a:spAutoFit/>
          </a:bodyPr>
          <a:lstStyle/>
          <a:p>
            <a:pPr algn="ctr"/>
            <a:r>
              <a:rPr lang="en-US" sz="2000" b="1" dirty="0">
                <a:solidFill>
                  <a:schemeClr val="bg1"/>
                </a:solidFill>
                <a:latin typeface="+mj-lt"/>
              </a:rPr>
              <a:t>A PAP can be one element of a multi-layered specialty management strategy to address spend and risk</a:t>
            </a:r>
          </a:p>
          <a:p>
            <a:endParaRPr lang="en-US" dirty="0"/>
          </a:p>
        </p:txBody>
      </p:sp>
      <p:sp>
        <p:nvSpPr>
          <p:cNvPr id="9" name="TextBox 8">
            <a:extLst>
              <a:ext uri="{FF2B5EF4-FFF2-40B4-BE49-F238E27FC236}">
                <a16:creationId xmlns:a16="http://schemas.microsoft.com/office/drawing/2014/main" id="{4347A541-4FA8-3E53-ED77-C895F95097B3}"/>
              </a:ext>
            </a:extLst>
          </p:cNvPr>
          <p:cNvSpPr txBox="1"/>
          <p:nvPr/>
        </p:nvSpPr>
        <p:spPr>
          <a:xfrm>
            <a:off x="6649318" y="1249974"/>
            <a:ext cx="5065375" cy="3970318"/>
          </a:xfrm>
          <a:prstGeom prst="rect">
            <a:avLst/>
          </a:prstGeom>
          <a:noFill/>
        </p:spPr>
        <p:txBody>
          <a:bodyPr wrap="square">
            <a:spAutoFit/>
          </a:bodyPr>
          <a:lstStyle/>
          <a:p>
            <a:r>
              <a:rPr lang="en-US" b="1" dirty="0">
                <a:solidFill>
                  <a:srgbClr val="002E6C"/>
                </a:solidFill>
                <a:latin typeface="Helvetica" pitchFamily="2" charset="0"/>
              </a:rPr>
              <a:t>Coupled with RxBenefits’ Protect program, both solutions provide:</a:t>
            </a:r>
          </a:p>
          <a:p>
            <a:pPr marL="285750" indent="-285750">
              <a:buFont typeface="Arial" panose="020B0604020202020204" pitchFamily="34" charset="0"/>
              <a:buChar char="•"/>
            </a:pPr>
            <a:endParaRPr lang="en-US" dirty="0">
              <a:solidFill>
                <a:srgbClr val="002E6C"/>
              </a:solidFill>
              <a:latin typeface="Helvetica" pitchFamily="2" charset="0"/>
            </a:endParaRPr>
          </a:p>
          <a:p>
            <a:pPr marL="742950" lvl="1" indent="-285750">
              <a:buFont typeface="Arial" panose="020B0604020202020204" pitchFamily="34" charset="0"/>
              <a:buChar char="•"/>
            </a:pPr>
            <a:endParaRPr lang="en-US" dirty="0">
              <a:solidFill>
                <a:srgbClr val="002E6C"/>
              </a:solidFill>
              <a:latin typeface="Helvetica" pitchFamily="2" charset="0"/>
            </a:endParaRPr>
          </a:p>
          <a:p>
            <a:pPr marL="742950" lvl="1" indent="-285750">
              <a:buFont typeface="Arial" panose="020B0604020202020204" pitchFamily="34" charset="0"/>
              <a:buChar char="•"/>
            </a:pPr>
            <a:r>
              <a:rPr lang="en-US" dirty="0">
                <a:solidFill>
                  <a:srgbClr val="002E6C"/>
                </a:solidFill>
                <a:latin typeface="Helvetica" pitchFamily="2" charset="0"/>
              </a:rPr>
              <a:t>Substantial savings potential</a:t>
            </a:r>
          </a:p>
          <a:p>
            <a:pPr marL="742950" lvl="1" indent="-285750">
              <a:buFont typeface="Arial" panose="020B0604020202020204" pitchFamily="34" charset="0"/>
              <a:buChar char="•"/>
            </a:pPr>
            <a:endParaRPr lang="en-US" dirty="0">
              <a:solidFill>
                <a:srgbClr val="002E6C"/>
              </a:solidFill>
              <a:latin typeface="Helvetica" pitchFamily="2" charset="0"/>
            </a:endParaRPr>
          </a:p>
          <a:p>
            <a:pPr marL="742950" lvl="1" indent="-285750">
              <a:buFont typeface="Arial" panose="020B0604020202020204" pitchFamily="34" charset="0"/>
              <a:buChar char="•"/>
            </a:pPr>
            <a:r>
              <a:rPr lang="en-US" dirty="0">
                <a:solidFill>
                  <a:srgbClr val="002E6C"/>
                </a:solidFill>
                <a:latin typeface="Helvetica" pitchFamily="2" charset="0"/>
              </a:rPr>
              <a:t>Independently managed prior authorization reviews to ensure clinical oversight and coordination</a:t>
            </a:r>
          </a:p>
          <a:p>
            <a:pPr marL="742950" lvl="1" indent="-285750">
              <a:buFont typeface="Arial" panose="020B0604020202020204" pitchFamily="34" charset="0"/>
              <a:buChar char="•"/>
            </a:pPr>
            <a:endParaRPr lang="en-US" dirty="0">
              <a:solidFill>
                <a:srgbClr val="002E6C"/>
              </a:solidFill>
              <a:latin typeface="Helvetica" pitchFamily="2" charset="0"/>
            </a:endParaRPr>
          </a:p>
          <a:p>
            <a:pPr marL="742950" lvl="1" indent="-285750">
              <a:buFont typeface="Arial" panose="020B0604020202020204" pitchFamily="34" charset="0"/>
              <a:buChar char="•"/>
            </a:pPr>
            <a:r>
              <a:rPr lang="en-US" dirty="0">
                <a:solidFill>
                  <a:schemeClr val="accent3"/>
                </a:solidFill>
                <a:latin typeface="Helvetica" pitchFamily="2" charset="0"/>
              </a:rPr>
              <a:t>A quality member service experience, particularly relative to other market alternatives</a:t>
            </a:r>
          </a:p>
          <a:p>
            <a:endParaRPr lang="en-US" dirty="0">
              <a:solidFill>
                <a:srgbClr val="002E6C"/>
              </a:solidFill>
              <a:latin typeface="Helvetica" pitchFamily="2" charset="0"/>
            </a:endParaRPr>
          </a:p>
        </p:txBody>
      </p:sp>
      <p:sp>
        <p:nvSpPr>
          <p:cNvPr id="8" name="Rectangle 7">
            <a:extLst>
              <a:ext uri="{FF2B5EF4-FFF2-40B4-BE49-F238E27FC236}">
                <a16:creationId xmlns:a16="http://schemas.microsoft.com/office/drawing/2014/main" id="{8108C14A-136A-3CB7-97A0-74C042117BAB}"/>
              </a:ext>
            </a:extLst>
          </p:cNvPr>
          <p:cNvSpPr/>
          <p:nvPr/>
        </p:nvSpPr>
        <p:spPr>
          <a:xfrm>
            <a:off x="0" y="5657672"/>
            <a:ext cx="12192000" cy="12003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C2C3D81-6107-4DA0-E471-28599606DA99}"/>
              </a:ext>
            </a:extLst>
          </p:cNvPr>
          <p:cNvSpPr txBox="1"/>
          <p:nvPr/>
        </p:nvSpPr>
        <p:spPr>
          <a:xfrm>
            <a:off x="0" y="5903893"/>
            <a:ext cx="12192000" cy="70788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In keeping with our client-aligned model, </a:t>
            </a:r>
            <a:r>
              <a:rPr lang="en-US" sz="2000" b="1" dirty="0" err="1">
                <a:solidFill>
                  <a:schemeClr val="bg1"/>
                </a:solidFill>
                <a:latin typeface="Arial" panose="020B0604020202020204" pitchFamily="34" charset="0"/>
                <a:cs typeface="Arial" panose="020B0604020202020204" pitchFamily="34" charset="0"/>
              </a:rPr>
              <a:t>RxBenefits</a:t>
            </a:r>
            <a:r>
              <a:rPr lang="en-US" sz="2000" b="1" dirty="0">
                <a:solidFill>
                  <a:schemeClr val="bg1"/>
                </a:solidFill>
                <a:latin typeface="Arial" panose="020B0604020202020204" pitchFamily="34" charset="0"/>
                <a:cs typeface="Arial" panose="020B0604020202020204" pitchFamily="34" charset="0"/>
              </a:rPr>
              <a:t> does not receive any fees</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or commissions </a:t>
            </a:r>
            <a:r>
              <a:rPr lang="en-US" sz="2000" dirty="0">
                <a:solidFill>
                  <a:schemeClr val="bg1"/>
                </a:solidFill>
                <a:latin typeface="Arial" panose="020B0604020202020204" pitchFamily="34" charset="0"/>
                <a:cs typeface="Arial" panose="020B0604020202020204" pitchFamily="34" charset="0"/>
              </a:rPr>
              <a:t>related to the implementation of these solutions</a:t>
            </a:r>
          </a:p>
        </p:txBody>
      </p:sp>
      <p:pic>
        <p:nvPicPr>
          <p:cNvPr id="2052" name="Picture 4" descr="Home | Amwins Rx">
            <a:extLst>
              <a:ext uri="{FF2B5EF4-FFF2-40B4-BE49-F238E27FC236}">
                <a16:creationId xmlns:a16="http://schemas.microsoft.com/office/drawing/2014/main" id="{2D3BAE8E-6871-211E-6AD9-BA6A6A4F4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468" y="2391482"/>
            <a:ext cx="3671048" cy="4772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veOnSP |">
            <a:extLst>
              <a:ext uri="{FF2B5EF4-FFF2-40B4-BE49-F238E27FC236}">
                <a16:creationId xmlns:a16="http://schemas.microsoft.com/office/drawing/2014/main" id="{A2E21165-C6A9-26CE-6A0B-61962F5B7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483" y="3469329"/>
            <a:ext cx="2805952" cy="8439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DBD485-8BA8-EB9A-F716-23FC20582596}"/>
              </a:ext>
            </a:extLst>
          </p:cNvPr>
          <p:cNvSpPr txBox="1"/>
          <p:nvPr/>
        </p:nvSpPr>
        <p:spPr>
          <a:xfrm>
            <a:off x="154608" y="4749649"/>
            <a:ext cx="5804905" cy="784830"/>
          </a:xfrm>
          <a:prstGeom prst="rect">
            <a:avLst/>
          </a:prstGeom>
          <a:noFill/>
        </p:spPr>
        <p:txBody>
          <a:bodyPr wrap="square" rtlCol="0">
            <a:spAutoFit/>
          </a:bodyPr>
          <a:lstStyle/>
          <a:p>
            <a:br>
              <a:rPr lang="en-US" sz="900" dirty="0">
                <a:solidFill>
                  <a:schemeClr val="accent3"/>
                </a:solidFill>
                <a:latin typeface="Arial" panose="020B0604020202020204" pitchFamily="34" charset="0"/>
                <a:cs typeface="Arial" panose="020B0604020202020204" pitchFamily="34" charset="0"/>
              </a:rPr>
            </a:br>
            <a:r>
              <a:rPr lang="en-US" sz="900" b="0" u="none" strike="noStrike" dirty="0" err="1">
                <a:solidFill>
                  <a:schemeClr val="accent3"/>
                </a:solidFill>
                <a:effectLst/>
                <a:latin typeface="Arial" panose="020B0604020202020204" pitchFamily="34" charset="0"/>
                <a:cs typeface="Arial" panose="020B0604020202020204" pitchFamily="34" charset="0"/>
              </a:rPr>
              <a:t>Amwins</a:t>
            </a:r>
            <a:r>
              <a:rPr lang="en-US" sz="900" b="0" u="none" strike="noStrike" dirty="0">
                <a:solidFill>
                  <a:schemeClr val="accent3"/>
                </a:solidFill>
                <a:effectLst/>
                <a:latin typeface="Arial" panose="020B0604020202020204" pitchFamily="34" charset="0"/>
                <a:cs typeface="Arial" panose="020B0604020202020204" pitchFamily="34" charset="0"/>
              </a:rPr>
              <a:t> Rx and </a:t>
            </a:r>
            <a:r>
              <a:rPr lang="en-US" sz="900" b="0" u="none" strike="noStrike" dirty="0" err="1">
                <a:solidFill>
                  <a:schemeClr val="accent3"/>
                </a:solidFill>
                <a:effectLst/>
                <a:latin typeface="Arial" panose="020B0604020202020204" pitchFamily="34" charset="0"/>
                <a:cs typeface="Arial" panose="020B0604020202020204" pitchFamily="34" charset="0"/>
              </a:rPr>
              <a:t>SaveOnSP</a:t>
            </a:r>
            <a:r>
              <a:rPr lang="en-US" sz="900" b="0" u="none" strike="noStrike" dirty="0">
                <a:solidFill>
                  <a:schemeClr val="accent3"/>
                </a:solidFill>
                <a:effectLst/>
                <a:latin typeface="Arial" panose="020B0604020202020204" pitchFamily="34" charset="0"/>
                <a:cs typeface="Arial" panose="020B0604020202020204" pitchFamily="34" charset="0"/>
              </a:rPr>
              <a:t> are independent, third-party companies and are not agents for, not joint venturers of, not employed by, and not affiliated with </a:t>
            </a:r>
            <a:r>
              <a:rPr lang="en-US" sz="900" b="0" u="none" strike="noStrike" dirty="0" err="1">
                <a:solidFill>
                  <a:schemeClr val="accent3"/>
                </a:solidFill>
                <a:effectLst/>
                <a:latin typeface="Arial" panose="020B0604020202020204" pitchFamily="34" charset="0"/>
                <a:cs typeface="Arial" panose="020B0604020202020204" pitchFamily="34" charset="0"/>
              </a:rPr>
              <a:t>RxBenefits</a:t>
            </a:r>
            <a:r>
              <a:rPr lang="en-US" sz="900" b="0" u="none" strike="noStrike" dirty="0">
                <a:solidFill>
                  <a:schemeClr val="accent3"/>
                </a:solidFill>
                <a:effectLst/>
                <a:latin typeface="Arial" panose="020B0604020202020204" pitchFamily="34" charset="0"/>
                <a:cs typeface="Arial" panose="020B0604020202020204" pitchFamily="34" charset="0"/>
              </a:rPr>
              <a:t>.  The preferred Patient Assistance solutions described herein are subject to the terms and conditions of the applicable third-party service provider. The decision to select or hire any third-party service provider is at the sole discretion of the client.</a:t>
            </a:r>
            <a:endParaRPr lang="en-US" sz="900" dirty="0">
              <a:solidFill>
                <a:schemeClr val="accent3"/>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8FA4B688-78D1-4EAD-8C2C-77D1A9230DF4}"/>
              </a:ext>
            </a:extLst>
          </p:cNvPr>
          <p:cNvSpPr/>
          <p:nvPr/>
        </p:nvSpPr>
        <p:spPr>
          <a:xfrm>
            <a:off x="7072314" y="2476592"/>
            <a:ext cx="292411" cy="120162"/>
          </a:xfrm>
          <a:prstGeom prst="roundRect">
            <a:avLst>
              <a:gd name="adj" fmla="val 50000"/>
            </a:avLst>
          </a:prstGeom>
          <a:solidFill>
            <a:srgbClr val="FEF0EF"/>
          </a:solidFill>
          <a:ln w="28575">
            <a:solidFill>
              <a:srgbClr val="F56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79508CC-0998-C5CB-BA53-BA9D6AE58928}"/>
              </a:ext>
            </a:extLst>
          </p:cNvPr>
          <p:cNvSpPr/>
          <p:nvPr/>
        </p:nvSpPr>
        <p:spPr>
          <a:xfrm>
            <a:off x="7072313" y="3019846"/>
            <a:ext cx="292411" cy="120162"/>
          </a:xfrm>
          <a:prstGeom prst="roundRect">
            <a:avLst>
              <a:gd name="adj" fmla="val 50000"/>
            </a:avLst>
          </a:prstGeom>
          <a:solidFill>
            <a:srgbClr val="FEF0EF"/>
          </a:solidFill>
          <a:ln w="28575">
            <a:solidFill>
              <a:srgbClr val="F56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D16A122-CF86-CF7C-926A-787E805636AE}"/>
              </a:ext>
            </a:extLst>
          </p:cNvPr>
          <p:cNvSpPr/>
          <p:nvPr/>
        </p:nvSpPr>
        <p:spPr>
          <a:xfrm>
            <a:off x="7072313" y="4120069"/>
            <a:ext cx="292411" cy="120162"/>
          </a:xfrm>
          <a:prstGeom prst="roundRect">
            <a:avLst>
              <a:gd name="adj" fmla="val 50000"/>
            </a:avLst>
          </a:prstGeom>
          <a:solidFill>
            <a:srgbClr val="FEF0EF"/>
          </a:solidFill>
          <a:ln w="28575">
            <a:solidFill>
              <a:srgbClr val="F56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6B6945B-DFC4-EB12-8394-4ADD71405065}"/>
              </a:ext>
            </a:extLst>
          </p:cNvPr>
          <p:cNvSpPr txBox="1"/>
          <p:nvPr/>
        </p:nvSpPr>
        <p:spPr>
          <a:xfrm>
            <a:off x="477307" y="1260434"/>
            <a:ext cx="5015578" cy="461665"/>
          </a:xfrm>
          <a:prstGeom prst="rect">
            <a:avLst/>
          </a:prstGeom>
          <a:noFill/>
        </p:spPr>
        <p:txBody>
          <a:bodyPr wrap="square">
            <a:spAutoFit/>
          </a:bodyPr>
          <a:lstStyle/>
          <a:p>
            <a:r>
              <a:rPr lang="en-US" sz="2400" b="1" dirty="0">
                <a:solidFill>
                  <a:srgbClr val="002E6C"/>
                </a:solidFill>
                <a:latin typeface="Helvetica" pitchFamily="2" charset="0"/>
              </a:rPr>
              <a:t>Our Preferred Providers</a:t>
            </a:r>
          </a:p>
        </p:txBody>
      </p:sp>
    </p:spTree>
    <p:extLst>
      <p:ext uri="{BB962C8B-B14F-4D97-AF65-F5344CB8AC3E}">
        <p14:creationId xmlns:p14="http://schemas.microsoft.com/office/powerpoint/2010/main" val="338517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2A0AE-815F-C99C-B7D4-077A50F28189}"/>
              </a:ext>
            </a:extLst>
          </p:cNvPr>
          <p:cNvSpPr>
            <a:spLocks noGrp="1"/>
          </p:cNvSpPr>
          <p:nvPr>
            <p:ph type="title"/>
          </p:nvPr>
        </p:nvSpPr>
        <p:spPr>
          <a:xfrm>
            <a:off x="309216" y="-85980"/>
            <a:ext cx="7341702" cy="312265"/>
          </a:xfrm>
        </p:spPr>
        <p:txBody>
          <a:bodyPr/>
          <a:lstStyle/>
          <a:p>
            <a:br>
              <a:rPr lang="en-US" dirty="0"/>
            </a:br>
            <a:br>
              <a:rPr lang="en-US" dirty="0"/>
            </a:br>
            <a:r>
              <a:rPr lang="en-US" dirty="0" err="1"/>
              <a:t>Amwins</a:t>
            </a:r>
            <a:r>
              <a:rPr lang="en-US" dirty="0"/>
              <a:t> Rx Retrospective Offering</a:t>
            </a:r>
            <a:endParaRPr lang="en-US" b="0" dirty="0"/>
          </a:p>
        </p:txBody>
      </p:sp>
      <p:grpSp>
        <p:nvGrpSpPr>
          <p:cNvPr id="2" name="Group 1">
            <a:extLst>
              <a:ext uri="{FF2B5EF4-FFF2-40B4-BE49-F238E27FC236}">
                <a16:creationId xmlns:a16="http://schemas.microsoft.com/office/drawing/2014/main" id="{B62584DD-0A07-6F5B-AE0F-833A91625D12}"/>
              </a:ext>
            </a:extLst>
          </p:cNvPr>
          <p:cNvGrpSpPr/>
          <p:nvPr/>
        </p:nvGrpSpPr>
        <p:grpSpPr>
          <a:xfrm>
            <a:off x="5310389" y="1318079"/>
            <a:ext cx="6218920" cy="4598359"/>
            <a:chOff x="3283996" y="1680754"/>
            <a:chExt cx="4193686" cy="3100870"/>
          </a:xfrm>
        </p:grpSpPr>
        <p:sp>
          <p:nvSpPr>
            <p:cNvPr id="4" name="Arc 3">
              <a:extLst>
                <a:ext uri="{FF2B5EF4-FFF2-40B4-BE49-F238E27FC236}">
                  <a16:creationId xmlns:a16="http://schemas.microsoft.com/office/drawing/2014/main" id="{DB53CCA2-3FC4-384A-A10C-D02E77CDC3A2}"/>
                </a:ext>
              </a:extLst>
            </p:cNvPr>
            <p:cNvSpPr/>
            <p:nvPr/>
          </p:nvSpPr>
          <p:spPr>
            <a:xfrm rot="7758292">
              <a:off x="3739486" y="1833824"/>
              <a:ext cx="2943368" cy="2943368"/>
            </a:xfrm>
            <a:prstGeom prst="arc">
              <a:avLst>
                <a:gd name="adj1" fmla="val 18162409"/>
                <a:gd name="adj2" fmla="val 20319193"/>
              </a:avLst>
            </a:prstGeom>
            <a:ln w="28575">
              <a:solidFill>
                <a:srgbClr val="F566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a:extLst>
                <a:ext uri="{FF2B5EF4-FFF2-40B4-BE49-F238E27FC236}">
                  <a16:creationId xmlns:a16="http://schemas.microsoft.com/office/drawing/2014/main" id="{8725E21A-03C9-4066-D602-FD65985DAA57}"/>
                </a:ext>
              </a:extLst>
            </p:cNvPr>
            <p:cNvSpPr/>
            <p:nvPr/>
          </p:nvSpPr>
          <p:spPr>
            <a:xfrm rot="12266780">
              <a:off x="3739486" y="1829392"/>
              <a:ext cx="2943368" cy="2943368"/>
            </a:xfrm>
            <a:prstGeom prst="arc">
              <a:avLst>
                <a:gd name="adj1" fmla="val 18056544"/>
                <a:gd name="adj2" fmla="val 20142078"/>
              </a:avLst>
            </a:prstGeom>
            <a:ln w="28575">
              <a:solidFill>
                <a:srgbClr val="F566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B843ED56-668A-4058-3BF2-0E47593C7839}"/>
                </a:ext>
              </a:extLst>
            </p:cNvPr>
            <p:cNvSpPr/>
            <p:nvPr/>
          </p:nvSpPr>
          <p:spPr>
            <a:xfrm rot="3291557">
              <a:off x="3739484" y="1833824"/>
              <a:ext cx="2943368" cy="2943368"/>
            </a:xfrm>
            <a:prstGeom prst="arc">
              <a:avLst>
                <a:gd name="adj1" fmla="val 18162409"/>
                <a:gd name="adj2" fmla="val 20319193"/>
              </a:avLst>
            </a:prstGeom>
            <a:ln w="28575">
              <a:solidFill>
                <a:srgbClr val="F566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6">
              <a:extLst>
                <a:ext uri="{FF2B5EF4-FFF2-40B4-BE49-F238E27FC236}">
                  <a16:creationId xmlns:a16="http://schemas.microsoft.com/office/drawing/2014/main" id="{17B2F40E-E253-E37F-D229-AB827D52D6A8}"/>
                </a:ext>
              </a:extLst>
            </p:cNvPr>
            <p:cNvGrpSpPr/>
            <p:nvPr/>
          </p:nvGrpSpPr>
          <p:grpSpPr>
            <a:xfrm>
              <a:off x="3283996" y="1680754"/>
              <a:ext cx="4193686" cy="3100870"/>
              <a:chOff x="3283996" y="1680754"/>
              <a:chExt cx="4193686" cy="3100870"/>
            </a:xfrm>
          </p:grpSpPr>
          <p:sp>
            <p:nvSpPr>
              <p:cNvPr id="9" name="Arc 8">
                <a:extLst>
                  <a:ext uri="{FF2B5EF4-FFF2-40B4-BE49-F238E27FC236}">
                    <a16:creationId xmlns:a16="http://schemas.microsoft.com/office/drawing/2014/main" id="{C6819417-A148-8D47-D034-53CFFF5EF13E}"/>
                  </a:ext>
                </a:extLst>
              </p:cNvPr>
              <p:cNvSpPr/>
              <p:nvPr/>
            </p:nvSpPr>
            <p:spPr>
              <a:xfrm>
                <a:off x="3739486" y="1833824"/>
                <a:ext cx="2943368" cy="2943368"/>
              </a:xfrm>
              <a:prstGeom prst="arc">
                <a:avLst>
                  <a:gd name="adj1" fmla="val 17391105"/>
                  <a:gd name="adj2" fmla="val 19382511"/>
                </a:avLst>
              </a:prstGeom>
              <a:ln w="28575">
                <a:solidFill>
                  <a:srgbClr val="F566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4960C311-6709-4C7A-9792-8D94B291206B}"/>
                  </a:ext>
                </a:extLst>
              </p:cNvPr>
              <p:cNvSpPr/>
              <p:nvPr/>
            </p:nvSpPr>
            <p:spPr>
              <a:xfrm rot="16200000">
                <a:off x="3739487" y="1838256"/>
                <a:ext cx="2943368" cy="2943368"/>
              </a:xfrm>
              <a:prstGeom prst="arc">
                <a:avLst>
                  <a:gd name="adj1" fmla="val 18218647"/>
                  <a:gd name="adj2" fmla="val 20229151"/>
                </a:avLst>
              </a:prstGeom>
              <a:ln w="28575">
                <a:solidFill>
                  <a:srgbClr val="F566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Isosceles Triangle 15">
                <a:extLst>
                  <a:ext uri="{FF2B5EF4-FFF2-40B4-BE49-F238E27FC236}">
                    <a16:creationId xmlns:a16="http://schemas.microsoft.com/office/drawing/2014/main" id="{4D021C25-1746-A8B4-BA74-4FA6571CC403}"/>
                  </a:ext>
                </a:extLst>
              </p:cNvPr>
              <p:cNvSpPr/>
              <p:nvPr/>
            </p:nvSpPr>
            <p:spPr>
              <a:xfrm rot="8775706">
                <a:off x="6355867" y="2419452"/>
                <a:ext cx="100077" cy="67175"/>
              </a:xfrm>
              <a:prstGeom prst="triangle">
                <a:avLst/>
              </a:prstGeom>
              <a:solidFill>
                <a:srgbClr val="F5665A"/>
              </a:solidFill>
              <a:ln>
                <a:solidFill>
                  <a:srgbClr val="F56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6">
                <a:extLst>
                  <a:ext uri="{FF2B5EF4-FFF2-40B4-BE49-F238E27FC236}">
                    <a16:creationId xmlns:a16="http://schemas.microsoft.com/office/drawing/2014/main" id="{E79FD12E-336B-E100-0268-2D073F05589B}"/>
                  </a:ext>
                </a:extLst>
              </p:cNvPr>
              <p:cNvSpPr/>
              <p:nvPr/>
            </p:nvSpPr>
            <p:spPr>
              <a:xfrm rot="17593291">
                <a:off x="4677250" y="4656888"/>
                <a:ext cx="100077" cy="67175"/>
              </a:xfrm>
              <a:prstGeom prst="triangle">
                <a:avLst/>
              </a:prstGeom>
              <a:solidFill>
                <a:srgbClr val="F5665A"/>
              </a:solidFill>
              <a:ln>
                <a:solidFill>
                  <a:srgbClr val="F56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7">
                <a:extLst>
                  <a:ext uri="{FF2B5EF4-FFF2-40B4-BE49-F238E27FC236}">
                    <a16:creationId xmlns:a16="http://schemas.microsoft.com/office/drawing/2014/main" id="{A712358B-825F-6A96-83AF-9A716B3EF2A3}"/>
                  </a:ext>
                </a:extLst>
              </p:cNvPr>
              <p:cNvSpPr/>
              <p:nvPr/>
            </p:nvSpPr>
            <p:spPr>
              <a:xfrm>
                <a:off x="3690180" y="3228832"/>
                <a:ext cx="100077" cy="67175"/>
              </a:xfrm>
              <a:prstGeom prst="triangle">
                <a:avLst/>
              </a:prstGeom>
              <a:solidFill>
                <a:srgbClr val="F5665A"/>
              </a:solidFill>
              <a:ln>
                <a:solidFill>
                  <a:srgbClr val="F56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8">
                <a:extLst>
                  <a:ext uri="{FF2B5EF4-FFF2-40B4-BE49-F238E27FC236}">
                    <a16:creationId xmlns:a16="http://schemas.microsoft.com/office/drawing/2014/main" id="{F7705DCB-6E37-8C47-8C7B-1BCE86F3291C}"/>
                  </a:ext>
                </a:extLst>
              </p:cNvPr>
              <p:cNvSpPr/>
              <p:nvPr/>
            </p:nvSpPr>
            <p:spPr>
              <a:xfrm rot="4170815">
                <a:off x="4626386" y="1906951"/>
                <a:ext cx="100077" cy="67175"/>
              </a:xfrm>
              <a:prstGeom prst="triangle">
                <a:avLst/>
              </a:prstGeom>
              <a:solidFill>
                <a:srgbClr val="F5665A"/>
              </a:solidFill>
              <a:ln>
                <a:solidFill>
                  <a:srgbClr val="F56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871EE1D-0DA6-8870-BB80-B8402D0A7817}"/>
                  </a:ext>
                </a:extLst>
              </p:cNvPr>
              <p:cNvSpPr txBox="1"/>
              <p:nvPr/>
            </p:nvSpPr>
            <p:spPr>
              <a:xfrm>
                <a:off x="4724958" y="1680754"/>
                <a:ext cx="972421" cy="372511"/>
              </a:xfrm>
              <a:prstGeom prst="rect">
                <a:avLst/>
              </a:prstGeom>
              <a:noFill/>
            </p:spPr>
            <p:txBody>
              <a:bodyPr wrap="square" rtlCol="0">
                <a:spAutoFit/>
              </a:bodyPr>
              <a:lstStyle/>
              <a:p>
                <a:pPr algn="ctr"/>
                <a:r>
                  <a:rPr lang="en-US" b="1" dirty="0">
                    <a:solidFill>
                      <a:schemeClr val="accent3"/>
                    </a:solidFill>
                    <a:latin typeface="Arial" panose="020B0604020202020204" pitchFamily="34" charset="0"/>
                    <a:cs typeface="Arial" panose="020B0604020202020204" pitchFamily="34" charset="0"/>
                  </a:rPr>
                  <a:t>Medication Access</a:t>
                </a:r>
              </a:p>
            </p:txBody>
          </p:sp>
          <p:sp>
            <p:nvSpPr>
              <p:cNvPr id="17" name="Isosceles Triangle 21">
                <a:extLst>
                  <a:ext uri="{FF2B5EF4-FFF2-40B4-BE49-F238E27FC236}">
                    <a16:creationId xmlns:a16="http://schemas.microsoft.com/office/drawing/2014/main" id="{47F48521-3ECF-DB21-D4F8-B752B81970D1}"/>
                  </a:ext>
                </a:extLst>
              </p:cNvPr>
              <p:cNvSpPr/>
              <p:nvPr/>
            </p:nvSpPr>
            <p:spPr>
              <a:xfrm rot="12695972">
                <a:off x="6378726" y="4098089"/>
                <a:ext cx="100077" cy="67175"/>
              </a:xfrm>
              <a:prstGeom prst="triangle">
                <a:avLst/>
              </a:prstGeom>
              <a:solidFill>
                <a:srgbClr val="F5665A"/>
              </a:solidFill>
              <a:ln>
                <a:solidFill>
                  <a:srgbClr val="F56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AAE0D54-FC7F-8A55-A571-3DDA81E6A451}"/>
                  </a:ext>
                </a:extLst>
              </p:cNvPr>
              <p:cNvSpPr txBox="1"/>
              <p:nvPr/>
            </p:nvSpPr>
            <p:spPr>
              <a:xfrm>
                <a:off x="6163911" y="2602869"/>
                <a:ext cx="1313771" cy="622641"/>
              </a:xfrm>
              <a:prstGeom prst="rect">
                <a:avLst/>
              </a:prstGeom>
              <a:noFill/>
            </p:spPr>
            <p:txBody>
              <a:bodyPr wrap="square" rtlCol="0">
                <a:spAutoFit/>
              </a:bodyPr>
              <a:lstStyle/>
              <a:p>
                <a:pPr algn="ctr"/>
                <a:r>
                  <a:rPr lang="en-US" b="1" dirty="0" err="1">
                    <a:solidFill>
                      <a:schemeClr val="accent3"/>
                    </a:solidFill>
                    <a:latin typeface="Arial" panose="020B0604020202020204" pitchFamily="34" charset="0"/>
                    <a:cs typeface="Arial" panose="020B0604020202020204" pitchFamily="34" charset="0"/>
                  </a:rPr>
                  <a:t>Amwins</a:t>
                </a:r>
                <a:r>
                  <a:rPr lang="en-US" b="1" dirty="0">
                    <a:solidFill>
                      <a:schemeClr val="accent3"/>
                    </a:solidFill>
                    <a:latin typeface="Arial" panose="020B0604020202020204" pitchFamily="34" charset="0"/>
                    <a:cs typeface="Arial" panose="020B0604020202020204" pitchFamily="34" charset="0"/>
                  </a:rPr>
                  <a:t> Assist Member Advocacy</a:t>
                </a:r>
              </a:p>
            </p:txBody>
          </p:sp>
          <p:sp>
            <p:nvSpPr>
              <p:cNvPr id="19" name="TextBox 18">
                <a:extLst>
                  <a:ext uri="{FF2B5EF4-FFF2-40B4-BE49-F238E27FC236}">
                    <a16:creationId xmlns:a16="http://schemas.microsoft.com/office/drawing/2014/main" id="{4A28209E-A777-A446-9C9A-D880D4AB9B8E}"/>
                  </a:ext>
                </a:extLst>
              </p:cNvPr>
              <p:cNvSpPr txBox="1"/>
              <p:nvPr/>
            </p:nvSpPr>
            <p:spPr>
              <a:xfrm>
                <a:off x="5620714" y="4230508"/>
                <a:ext cx="1078899" cy="372511"/>
              </a:xfrm>
              <a:prstGeom prst="rect">
                <a:avLst/>
              </a:prstGeom>
              <a:noFill/>
            </p:spPr>
            <p:txBody>
              <a:bodyPr wrap="square" rtlCol="0">
                <a:spAutoFit/>
              </a:bodyPr>
              <a:lstStyle/>
              <a:p>
                <a:pPr algn="ctr"/>
                <a:r>
                  <a:rPr lang="en-US" b="1" dirty="0">
                    <a:solidFill>
                      <a:schemeClr val="accent3"/>
                    </a:solidFill>
                    <a:latin typeface="Arial" panose="020B0604020202020204" pitchFamily="34" charset="0"/>
                    <a:cs typeface="Arial" panose="020B0604020202020204" pitchFamily="34" charset="0"/>
                  </a:rPr>
                  <a:t>Provider Participation</a:t>
                </a:r>
              </a:p>
            </p:txBody>
          </p:sp>
          <p:sp>
            <p:nvSpPr>
              <p:cNvPr id="20" name="TextBox 19">
                <a:extLst>
                  <a:ext uri="{FF2B5EF4-FFF2-40B4-BE49-F238E27FC236}">
                    <a16:creationId xmlns:a16="http://schemas.microsoft.com/office/drawing/2014/main" id="{71A3EF46-417D-D6B6-DB4B-BE7F71CB86EF}"/>
                  </a:ext>
                </a:extLst>
              </p:cNvPr>
              <p:cNvSpPr txBox="1"/>
              <p:nvPr/>
            </p:nvSpPr>
            <p:spPr>
              <a:xfrm>
                <a:off x="3616580" y="4192821"/>
                <a:ext cx="1108378" cy="532158"/>
              </a:xfrm>
              <a:prstGeom prst="rect">
                <a:avLst/>
              </a:prstGeom>
              <a:noFill/>
            </p:spPr>
            <p:txBody>
              <a:bodyPr wrap="square" rtlCol="0">
                <a:spAutoFit/>
              </a:bodyPr>
              <a:lstStyle/>
              <a:p>
                <a:pPr algn="ctr"/>
                <a:r>
                  <a:rPr lang="en-US" b="1" dirty="0">
                    <a:solidFill>
                      <a:schemeClr val="accent3"/>
                    </a:solidFill>
                    <a:latin typeface="Arial" panose="020B0604020202020204" pitchFamily="34" charset="0"/>
                    <a:cs typeface="Arial" panose="020B0604020202020204" pitchFamily="34" charset="0"/>
                  </a:rPr>
                  <a:t>Manufacturer Eligibility Review</a:t>
                </a:r>
              </a:p>
            </p:txBody>
          </p:sp>
          <p:sp>
            <p:nvSpPr>
              <p:cNvPr id="21" name="TextBox 20">
                <a:extLst>
                  <a:ext uri="{FF2B5EF4-FFF2-40B4-BE49-F238E27FC236}">
                    <a16:creationId xmlns:a16="http://schemas.microsoft.com/office/drawing/2014/main" id="{72A7303E-8901-0211-BA6E-01F8790D9BD9}"/>
                  </a:ext>
                </a:extLst>
              </p:cNvPr>
              <p:cNvSpPr txBox="1"/>
              <p:nvPr/>
            </p:nvSpPr>
            <p:spPr>
              <a:xfrm>
                <a:off x="3283996" y="2603221"/>
                <a:ext cx="972421" cy="372511"/>
              </a:xfrm>
              <a:prstGeom prst="rect">
                <a:avLst/>
              </a:prstGeom>
              <a:noFill/>
            </p:spPr>
            <p:txBody>
              <a:bodyPr wrap="square" rtlCol="0">
                <a:spAutoFit/>
              </a:bodyPr>
              <a:lstStyle/>
              <a:p>
                <a:pPr algn="ctr"/>
                <a:r>
                  <a:rPr lang="en-US" b="1" dirty="0">
                    <a:solidFill>
                      <a:schemeClr val="accent3"/>
                    </a:solidFill>
                    <a:latin typeface="Arial" panose="020B0604020202020204" pitchFamily="34" charset="0"/>
                    <a:cs typeface="Arial" panose="020B0604020202020204" pitchFamily="34" charset="0"/>
                  </a:rPr>
                  <a:t>PAP</a:t>
                </a:r>
              </a:p>
              <a:p>
                <a:pPr algn="ctr"/>
                <a:r>
                  <a:rPr lang="en-US" b="1" dirty="0">
                    <a:solidFill>
                      <a:schemeClr val="accent3"/>
                    </a:solidFill>
                    <a:latin typeface="Arial" panose="020B0604020202020204" pitchFamily="34" charset="0"/>
                    <a:cs typeface="Arial" panose="020B0604020202020204" pitchFamily="34" charset="0"/>
                  </a:rPr>
                  <a:t>Approval</a:t>
                </a:r>
              </a:p>
            </p:txBody>
          </p:sp>
        </p:grpSp>
      </p:grpSp>
      <p:sp>
        <p:nvSpPr>
          <p:cNvPr id="45" name="TextBox 44">
            <a:extLst>
              <a:ext uri="{FF2B5EF4-FFF2-40B4-BE49-F238E27FC236}">
                <a16:creationId xmlns:a16="http://schemas.microsoft.com/office/drawing/2014/main" id="{49083A4D-910C-9FA4-926D-9AD2DC32471D}"/>
              </a:ext>
            </a:extLst>
          </p:cNvPr>
          <p:cNvSpPr txBox="1"/>
          <p:nvPr/>
        </p:nvSpPr>
        <p:spPr>
          <a:xfrm>
            <a:off x="662691" y="3330812"/>
            <a:ext cx="3661748" cy="954107"/>
          </a:xfrm>
          <a:prstGeom prst="rect">
            <a:avLst/>
          </a:prstGeom>
          <a:noFill/>
        </p:spPr>
        <p:txBody>
          <a:bodyPr wrap="square" rtlCol="0">
            <a:spAutoFit/>
          </a:bodyPr>
          <a:lstStyle/>
          <a:p>
            <a:r>
              <a:rPr lang="en-US" sz="2800" dirty="0">
                <a:solidFill>
                  <a:schemeClr val="accent3"/>
                </a:solidFill>
                <a:latin typeface="Arial" panose="020B0604020202020204" pitchFamily="34" charset="0"/>
                <a:cs typeface="Arial" panose="020B0604020202020204" pitchFamily="34" charset="0"/>
              </a:rPr>
              <a:t>Managing access to high-cost medications</a:t>
            </a:r>
          </a:p>
        </p:txBody>
      </p:sp>
      <p:pic>
        <p:nvPicPr>
          <p:cNvPr id="46" name="Picture 4" descr="Home | Amwins Rx">
            <a:extLst>
              <a:ext uri="{FF2B5EF4-FFF2-40B4-BE49-F238E27FC236}">
                <a16:creationId xmlns:a16="http://schemas.microsoft.com/office/drawing/2014/main" id="{078C5288-567F-4EC2-C79A-A497581D9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04" y="2602518"/>
            <a:ext cx="3671048" cy="4772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1123C49-112D-9F06-C484-654228CCA04D}"/>
              </a:ext>
            </a:extLst>
          </p:cNvPr>
          <p:cNvPicPr>
            <a:picLocks noChangeAspect="1"/>
          </p:cNvPicPr>
          <p:nvPr/>
        </p:nvPicPr>
        <p:blipFill>
          <a:blip r:embed="rId4">
            <a:alphaModFix amt="68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75526" y="6108848"/>
            <a:ext cx="1346479" cy="150866"/>
          </a:xfrm>
          <a:prstGeom prst="rect">
            <a:avLst/>
          </a:prstGeom>
        </p:spPr>
      </p:pic>
      <p:pic>
        <p:nvPicPr>
          <p:cNvPr id="10" name="Picture 9" descr="Logo&#10;&#10;Description automatically generated">
            <a:extLst>
              <a:ext uri="{FF2B5EF4-FFF2-40B4-BE49-F238E27FC236}">
                <a16:creationId xmlns:a16="http://schemas.microsoft.com/office/drawing/2014/main" id="{A79BB2C6-0A34-DCD6-95E9-5D0B70048A61}"/>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2439290" y="6031730"/>
            <a:ext cx="785638" cy="305102"/>
          </a:xfrm>
          <a:prstGeom prst="rect">
            <a:avLst/>
          </a:prstGeom>
        </p:spPr>
      </p:pic>
      <p:pic>
        <p:nvPicPr>
          <p:cNvPr id="3074" name="Picture 2" descr="For Patients and Family | ACS">
            <a:extLst>
              <a:ext uri="{FF2B5EF4-FFF2-40B4-BE49-F238E27FC236}">
                <a16:creationId xmlns:a16="http://schemas.microsoft.com/office/drawing/2014/main" id="{C0B77C14-1D14-4424-2225-ECC2B689E28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591" r="14216"/>
          <a:stretch/>
        </p:blipFill>
        <p:spPr bwMode="auto">
          <a:xfrm>
            <a:off x="6613764" y="2163843"/>
            <a:ext cx="3093864" cy="3091725"/>
          </a:xfrm>
          <a:prstGeom prst="ellipse">
            <a:avLst/>
          </a:prstGeom>
          <a:noFill/>
          <a:ln w="38100">
            <a:solidFill>
              <a:srgbClr val="012B5D"/>
            </a:solidFill>
          </a:ln>
          <a:extLst>
            <a:ext uri="{909E8E84-426E-40DD-AFC4-6F175D3DCCD1}">
              <a14:hiddenFill xmlns:a14="http://schemas.microsoft.com/office/drawing/2010/main">
                <a:solidFill>
                  <a:srgbClr val="FFFFFF"/>
                </a:solidFill>
              </a14:hiddenFill>
            </a:ext>
          </a:extLst>
        </p:spPr>
      </p:pic>
      <p:pic>
        <p:nvPicPr>
          <p:cNvPr id="22" name="Picture 21" descr="Graphical user interface&#10;&#10;Description automatically generated">
            <a:extLst>
              <a:ext uri="{FF2B5EF4-FFF2-40B4-BE49-F238E27FC236}">
                <a16:creationId xmlns:a16="http://schemas.microsoft.com/office/drawing/2014/main" id="{5966875B-84FE-8010-A31D-5AFEA97D67C9}"/>
              </a:ext>
            </a:extLst>
          </p:cNvPr>
          <p:cNvPicPr>
            <a:picLocks noChangeAspect="1"/>
          </p:cNvPicPr>
          <p:nvPr/>
        </p:nvPicPr>
        <p:blipFill rotWithShape="1">
          <a:blip r:embed="rId9">
            <a:alphaModFix amt="69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31050" b="31865"/>
          <a:stretch/>
        </p:blipFill>
        <p:spPr>
          <a:xfrm>
            <a:off x="3579804" y="6031976"/>
            <a:ext cx="1366415" cy="316713"/>
          </a:xfrm>
          <a:prstGeom prst="rect">
            <a:avLst/>
          </a:prstGeom>
        </p:spPr>
      </p:pic>
    </p:spTree>
    <p:extLst>
      <p:ext uri="{BB962C8B-B14F-4D97-AF65-F5344CB8AC3E}">
        <p14:creationId xmlns:p14="http://schemas.microsoft.com/office/powerpoint/2010/main" val="118806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2A0AE-815F-C99C-B7D4-077A50F28189}"/>
              </a:ext>
            </a:extLst>
          </p:cNvPr>
          <p:cNvSpPr>
            <a:spLocks noGrp="1"/>
          </p:cNvSpPr>
          <p:nvPr>
            <p:ph type="title"/>
          </p:nvPr>
        </p:nvSpPr>
        <p:spPr>
          <a:xfrm>
            <a:off x="309216" y="-85980"/>
            <a:ext cx="7341702" cy="312265"/>
          </a:xfrm>
        </p:spPr>
        <p:txBody>
          <a:bodyPr/>
          <a:lstStyle/>
          <a:p>
            <a:br>
              <a:rPr lang="en-US" dirty="0"/>
            </a:br>
            <a:br>
              <a:rPr lang="en-US" dirty="0"/>
            </a:br>
            <a:r>
              <a:rPr lang="en-US" dirty="0" err="1"/>
              <a:t>Amwins</a:t>
            </a:r>
            <a:r>
              <a:rPr lang="en-US" dirty="0"/>
              <a:t> Rx Retrospective Offering: </a:t>
            </a:r>
            <a:r>
              <a:rPr lang="en-US" b="0" dirty="0"/>
              <a:t>How it Works</a:t>
            </a:r>
          </a:p>
        </p:txBody>
      </p:sp>
      <p:sp>
        <p:nvSpPr>
          <p:cNvPr id="31" name="TextBox 30">
            <a:extLst>
              <a:ext uri="{FF2B5EF4-FFF2-40B4-BE49-F238E27FC236}">
                <a16:creationId xmlns:a16="http://schemas.microsoft.com/office/drawing/2014/main" id="{F8DEDE7B-FD8E-25DA-E71F-3FBE241B3C9B}"/>
              </a:ext>
            </a:extLst>
          </p:cNvPr>
          <p:cNvSpPr txBox="1"/>
          <p:nvPr/>
        </p:nvSpPr>
        <p:spPr>
          <a:xfrm>
            <a:off x="542352" y="2427819"/>
            <a:ext cx="2348573" cy="830997"/>
          </a:xfrm>
          <a:prstGeom prst="rect">
            <a:avLst/>
          </a:prstGeom>
          <a:noFill/>
        </p:spPr>
        <p:txBody>
          <a:bodyPr wrap="square">
            <a:spAutoFit/>
          </a:bodyPr>
          <a:lstStyle/>
          <a:p>
            <a:pPr algn="ctr"/>
            <a:r>
              <a:rPr lang="en-US" sz="1600" dirty="0">
                <a:solidFill>
                  <a:srgbClr val="002E6C"/>
                </a:solidFill>
                <a:latin typeface="Arial" panose="020B0604020202020204" pitchFamily="34" charset="0"/>
                <a:cs typeface="Arial" panose="020B0604020202020204" pitchFamily="34" charset="0"/>
              </a:rPr>
              <a:t>Member attempts to fill a new prescription requiring a PA</a:t>
            </a:r>
          </a:p>
        </p:txBody>
      </p:sp>
      <p:sp>
        <p:nvSpPr>
          <p:cNvPr id="39" name="TextBox 38">
            <a:extLst>
              <a:ext uri="{FF2B5EF4-FFF2-40B4-BE49-F238E27FC236}">
                <a16:creationId xmlns:a16="http://schemas.microsoft.com/office/drawing/2014/main" id="{07D2DD12-4254-588A-A07D-E37952861F8A}"/>
              </a:ext>
            </a:extLst>
          </p:cNvPr>
          <p:cNvSpPr txBox="1"/>
          <p:nvPr/>
        </p:nvSpPr>
        <p:spPr>
          <a:xfrm>
            <a:off x="7782449" y="4148450"/>
            <a:ext cx="3692770" cy="830997"/>
          </a:xfrm>
          <a:prstGeom prst="rect">
            <a:avLst/>
          </a:prstGeom>
          <a:noFill/>
        </p:spPr>
        <p:txBody>
          <a:bodyPr wrap="square">
            <a:spAutoFit/>
          </a:bodyPr>
          <a:lstStyle/>
          <a:p>
            <a:r>
              <a:rPr lang="en-US" sz="1600" dirty="0">
                <a:solidFill>
                  <a:srgbClr val="002E6C"/>
                </a:solidFill>
                <a:latin typeface="Arial" panose="020B0604020202020204" pitchFamily="34" charset="0"/>
                <a:cs typeface="Arial" panose="020B0604020202020204" pitchFamily="34" charset="0"/>
              </a:rPr>
              <a:t>If the member qualifies and funds are available, future prescription refills are dispensed at no cost to the member</a:t>
            </a:r>
          </a:p>
        </p:txBody>
      </p:sp>
      <p:sp>
        <p:nvSpPr>
          <p:cNvPr id="22" name="TextBox 21">
            <a:extLst>
              <a:ext uri="{FF2B5EF4-FFF2-40B4-BE49-F238E27FC236}">
                <a16:creationId xmlns:a16="http://schemas.microsoft.com/office/drawing/2014/main" id="{2B28EA7B-0128-4609-065B-B94A3867DF78}"/>
              </a:ext>
            </a:extLst>
          </p:cNvPr>
          <p:cNvSpPr txBox="1"/>
          <p:nvPr/>
        </p:nvSpPr>
        <p:spPr>
          <a:xfrm>
            <a:off x="3529792" y="2427819"/>
            <a:ext cx="2199352" cy="830997"/>
          </a:xfrm>
          <a:prstGeom prst="rect">
            <a:avLst/>
          </a:prstGeom>
          <a:noFill/>
        </p:spPr>
        <p:txBody>
          <a:bodyPr wrap="square">
            <a:spAutoFit/>
          </a:bodyPr>
          <a:lstStyle/>
          <a:p>
            <a:pPr algn="ctr"/>
            <a:r>
              <a:rPr lang="en-US" sz="1600" dirty="0" err="1">
                <a:solidFill>
                  <a:srgbClr val="002E6C"/>
                </a:solidFill>
                <a:latin typeface="Arial" panose="020B0604020202020204" pitchFamily="34" charset="0"/>
                <a:cs typeface="Arial" panose="020B0604020202020204" pitchFamily="34" charset="0"/>
              </a:rPr>
              <a:t>RxBenefits</a:t>
            </a:r>
            <a:r>
              <a:rPr lang="en-US" sz="1600" dirty="0">
                <a:solidFill>
                  <a:srgbClr val="002E6C"/>
                </a:solidFill>
                <a:latin typeface="Arial" panose="020B0604020202020204" pitchFamily="34" charset="0"/>
                <a:cs typeface="Arial" panose="020B0604020202020204" pitchFamily="34" charset="0"/>
              </a:rPr>
              <a:t> clinical pharmacist conducts unbiased review </a:t>
            </a:r>
          </a:p>
        </p:txBody>
      </p:sp>
      <p:sp>
        <p:nvSpPr>
          <p:cNvPr id="32" name="TextBox 31">
            <a:extLst>
              <a:ext uri="{FF2B5EF4-FFF2-40B4-BE49-F238E27FC236}">
                <a16:creationId xmlns:a16="http://schemas.microsoft.com/office/drawing/2014/main" id="{CBB68419-4C9F-5540-1513-6D2C37A99821}"/>
              </a:ext>
            </a:extLst>
          </p:cNvPr>
          <p:cNvSpPr txBox="1"/>
          <p:nvPr/>
        </p:nvSpPr>
        <p:spPr>
          <a:xfrm>
            <a:off x="8756385" y="2427819"/>
            <a:ext cx="2832308" cy="584775"/>
          </a:xfrm>
          <a:prstGeom prst="rect">
            <a:avLst/>
          </a:prstGeom>
          <a:noFill/>
        </p:spPr>
        <p:txBody>
          <a:bodyPr wrap="square">
            <a:spAutoFit/>
          </a:bodyPr>
          <a:lstStyle/>
          <a:p>
            <a:pPr algn="ctr"/>
            <a:r>
              <a:rPr lang="en-US" sz="1600" dirty="0">
                <a:solidFill>
                  <a:srgbClr val="002E6C"/>
                </a:solidFill>
                <a:latin typeface="Arial" panose="020B0604020202020204" pitchFamily="34" charset="0"/>
                <a:cs typeface="Arial" panose="020B0604020202020204" pitchFamily="34" charset="0"/>
              </a:rPr>
              <a:t>Pharmacy fills the prescription </a:t>
            </a:r>
            <a:r>
              <a:rPr lang="en-US" sz="1600" dirty="0">
                <a:solidFill>
                  <a:schemeClr val="accent3"/>
                </a:solidFill>
                <a:latin typeface="Arial" panose="020B0604020202020204" pitchFamily="34" charset="0"/>
                <a:cs typeface="Arial" panose="020B0604020202020204" pitchFamily="34" charset="0"/>
              </a:rPr>
              <a:t>through the PBM</a:t>
            </a:r>
          </a:p>
        </p:txBody>
      </p:sp>
      <p:sp>
        <p:nvSpPr>
          <p:cNvPr id="40" name="TextBox 39">
            <a:extLst>
              <a:ext uri="{FF2B5EF4-FFF2-40B4-BE49-F238E27FC236}">
                <a16:creationId xmlns:a16="http://schemas.microsoft.com/office/drawing/2014/main" id="{5B9749ED-A0AA-560D-6AA4-4AEA34A42F67}"/>
              </a:ext>
            </a:extLst>
          </p:cNvPr>
          <p:cNvSpPr txBox="1"/>
          <p:nvPr/>
        </p:nvSpPr>
        <p:spPr>
          <a:xfrm>
            <a:off x="379555" y="5366812"/>
            <a:ext cx="3220576" cy="1323439"/>
          </a:xfrm>
          <a:prstGeom prst="rect">
            <a:avLst/>
          </a:prstGeom>
          <a:noFill/>
        </p:spPr>
        <p:txBody>
          <a:bodyPr wrap="square">
            <a:spAutoFit/>
          </a:bodyPr>
          <a:lstStyle/>
          <a:p>
            <a:r>
              <a:rPr lang="en-US" sz="1600" dirty="0">
                <a:solidFill>
                  <a:srgbClr val="002E6C"/>
                </a:solidFill>
                <a:latin typeface="Arial" panose="020B0604020202020204" pitchFamily="34" charset="0"/>
                <a:cs typeface="Arial" panose="020B0604020202020204" pitchFamily="34" charset="0"/>
              </a:rPr>
              <a:t>An </a:t>
            </a:r>
            <a:r>
              <a:rPr lang="en-US" sz="1600" dirty="0" err="1">
                <a:solidFill>
                  <a:srgbClr val="002E6C"/>
                </a:solidFill>
                <a:latin typeface="Arial" panose="020B0604020202020204" pitchFamily="34" charset="0"/>
                <a:cs typeface="Arial" panose="020B0604020202020204" pitchFamily="34" charset="0"/>
              </a:rPr>
              <a:t>Amwins</a:t>
            </a:r>
            <a:r>
              <a:rPr lang="en-US" sz="1600" dirty="0">
                <a:solidFill>
                  <a:srgbClr val="002E6C"/>
                </a:solidFill>
                <a:latin typeface="Arial" panose="020B0604020202020204" pitchFamily="34" charset="0"/>
                <a:cs typeface="Arial" panose="020B0604020202020204" pitchFamily="34" charset="0"/>
              </a:rPr>
              <a:t> Rx representative reaches out to assist the member in applying for need-based financial assistance</a:t>
            </a:r>
            <a:r>
              <a:rPr lang="en-US" sz="1600" dirty="0">
                <a:solidFill>
                  <a:schemeClr val="accent3"/>
                </a:solidFill>
                <a:latin typeface="Arial" panose="020B0604020202020204" pitchFamily="34" charset="0"/>
                <a:cs typeface="Arial" panose="020B0604020202020204" pitchFamily="34" charset="0"/>
              </a:rPr>
              <a:t>, identified on a claim file from RxBenefits</a:t>
            </a:r>
          </a:p>
        </p:txBody>
      </p:sp>
      <p:sp>
        <p:nvSpPr>
          <p:cNvPr id="44" name="TextBox 43">
            <a:extLst>
              <a:ext uri="{FF2B5EF4-FFF2-40B4-BE49-F238E27FC236}">
                <a16:creationId xmlns:a16="http://schemas.microsoft.com/office/drawing/2014/main" id="{590D7133-46E2-AAF9-BDCF-40D075A21608}"/>
              </a:ext>
            </a:extLst>
          </p:cNvPr>
          <p:cNvSpPr txBox="1"/>
          <p:nvPr/>
        </p:nvSpPr>
        <p:spPr>
          <a:xfrm>
            <a:off x="7782448" y="5351070"/>
            <a:ext cx="4185139" cy="1077218"/>
          </a:xfrm>
          <a:prstGeom prst="rect">
            <a:avLst/>
          </a:prstGeom>
          <a:noFill/>
        </p:spPr>
        <p:txBody>
          <a:bodyPr wrap="square">
            <a:spAutoFit/>
          </a:bodyPr>
          <a:lstStyle/>
          <a:p>
            <a:r>
              <a:rPr lang="en-US" sz="1600" dirty="0">
                <a:solidFill>
                  <a:srgbClr val="002E6C"/>
                </a:solidFill>
                <a:latin typeface="Arial" panose="020B0604020202020204" pitchFamily="34" charset="0"/>
                <a:cs typeface="Arial" panose="020B0604020202020204" pitchFamily="34" charset="0"/>
              </a:rPr>
              <a:t>If funding is not secured because the member does not qualify or available dollars have been exhausted, the </a:t>
            </a:r>
            <a:r>
              <a:rPr lang="en-US" sz="1600" dirty="0">
                <a:solidFill>
                  <a:schemeClr val="accent3"/>
                </a:solidFill>
                <a:latin typeface="Arial" panose="020B0604020202020204" pitchFamily="34" charset="0"/>
                <a:cs typeface="Arial" panose="020B0604020202020204" pitchFamily="34" charset="0"/>
              </a:rPr>
              <a:t>medication continues to process through the PBM</a:t>
            </a:r>
          </a:p>
        </p:txBody>
      </p:sp>
      <p:pic>
        <p:nvPicPr>
          <p:cNvPr id="4" name="Picture 2" descr="For Patients and Family | ACS">
            <a:extLst>
              <a:ext uri="{FF2B5EF4-FFF2-40B4-BE49-F238E27FC236}">
                <a16:creationId xmlns:a16="http://schemas.microsoft.com/office/drawing/2014/main" id="{372B23DA-4C61-3358-D7EE-AE0775224A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91" r="14216"/>
          <a:stretch/>
        </p:blipFill>
        <p:spPr bwMode="auto">
          <a:xfrm>
            <a:off x="1146453" y="1145637"/>
            <a:ext cx="1140372" cy="1139583"/>
          </a:xfrm>
          <a:prstGeom prst="ellipse">
            <a:avLst/>
          </a:prstGeom>
          <a:noFill/>
          <a:ln w="38100">
            <a:solidFill>
              <a:srgbClr val="012B5D"/>
            </a:solid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0C5985C-1FA1-BC79-D846-6F72386C57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5" b="35"/>
          <a:stretch/>
        </p:blipFill>
        <p:spPr bwMode="auto">
          <a:xfrm>
            <a:off x="4059282" y="1145637"/>
            <a:ext cx="1140372" cy="1139583"/>
          </a:xfrm>
          <a:prstGeom prst="ellipse">
            <a:avLst/>
          </a:prstGeom>
          <a:noFill/>
          <a:ln w="38100">
            <a:solidFill>
              <a:srgbClr val="012B5D"/>
            </a:solidFill>
          </a:ln>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EF1B0B6-0002-449D-D9FF-EF1BC36AFC39}"/>
              </a:ext>
            </a:extLst>
          </p:cNvPr>
          <p:cNvGrpSpPr/>
          <p:nvPr/>
        </p:nvGrpSpPr>
        <p:grpSpPr>
          <a:xfrm>
            <a:off x="6822892" y="1112401"/>
            <a:ext cx="1189915" cy="1189915"/>
            <a:chOff x="5862789" y="1202544"/>
            <a:chExt cx="1189915" cy="1189915"/>
          </a:xfrm>
        </p:grpSpPr>
        <p:sp>
          <p:nvSpPr>
            <p:cNvPr id="7" name="Oval 6">
              <a:extLst>
                <a:ext uri="{FF2B5EF4-FFF2-40B4-BE49-F238E27FC236}">
                  <a16:creationId xmlns:a16="http://schemas.microsoft.com/office/drawing/2014/main" id="{0D2ED852-D147-7C24-73B4-04B1F0CBE5AD}"/>
                </a:ext>
              </a:extLst>
            </p:cNvPr>
            <p:cNvSpPr/>
            <p:nvPr/>
          </p:nvSpPr>
          <p:spPr>
            <a:xfrm>
              <a:off x="5862789" y="1202544"/>
              <a:ext cx="1189915" cy="1189915"/>
            </a:xfrm>
            <a:prstGeom prst="ellipse">
              <a:avLst/>
            </a:prstGeom>
            <a:solidFill>
              <a:schemeClr val="bg1"/>
            </a:solidFill>
            <a:ln w="38100">
              <a:solidFill>
                <a:srgbClr val="012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Thumbs up sign outline">
              <a:extLst>
                <a:ext uri="{FF2B5EF4-FFF2-40B4-BE49-F238E27FC236}">
                  <a16:creationId xmlns:a16="http://schemas.microsoft.com/office/drawing/2014/main" id="{D4D5BB0D-19C7-A381-3DEE-50AA1422FC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40517" y="1376178"/>
              <a:ext cx="834460" cy="834460"/>
            </a:xfrm>
            <a:prstGeom prst="rect">
              <a:avLst/>
            </a:prstGeom>
          </p:spPr>
        </p:pic>
      </p:grpSp>
      <p:sp>
        <p:nvSpPr>
          <p:cNvPr id="11" name="TextBox 10">
            <a:extLst>
              <a:ext uri="{FF2B5EF4-FFF2-40B4-BE49-F238E27FC236}">
                <a16:creationId xmlns:a16="http://schemas.microsoft.com/office/drawing/2014/main" id="{2B424647-83ED-64BF-863C-041AFB2FC600}"/>
              </a:ext>
            </a:extLst>
          </p:cNvPr>
          <p:cNvSpPr txBox="1"/>
          <p:nvPr/>
        </p:nvSpPr>
        <p:spPr>
          <a:xfrm>
            <a:off x="6566251" y="2427819"/>
            <a:ext cx="1703196" cy="338554"/>
          </a:xfrm>
          <a:prstGeom prst="rect">
            <a:avLst/>
          </a:prstGeom>
          <a:noFill/>
        </p:spPr>
        <p:txBody>
          <a:bodyPr wrap="square" rtlCol="0">
            <a:spAutoFit/>
          </a:bodyPr>
          <a:lstStyle/>
          <a:p>
            <a:pPr algn="ctr"/>
            <a:r>
              <a:rPr lang="en-US" sz="1600" dirty="0">
                <a:solidFill>
                  <a:schemeClr val="accent3"/>
                </a:solidFill>
                <a:latin typeface="Arial" panose="020B0604020202020204" pitchFamily="34" charset="0"/>
                <a:cs typeface="Arial" panose="020B0604020202020204" pitchFamily="34" charset="0"/>
              </a:rPr>
              <a:t>PA Approved</a:t>
            </a:r>
          </a:p>
        </p:txBody>
      </p:sp>
      <p:pic>
        <p:nvPicPr>
          <p:cNvPr id="13" name="Picture 2">
            <a:extLst>
              <a:ext uri="{FF2B5EF4-FFF2-40B4-BE49-F238E27FC236}">
                <a16:creationId xmlns:a16="http://schemas.microsoft.com/office/drawing/2014/main" id="{40907FB9-118B-5F2F-0445-16296EE427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57" r="32218"/>
          <a:stretch/>
        </p:blipFill>
        <p:spPr bwMode="auto">
          <a:xfrm>
            <a:off x="9602353" y="1145636"/>
            <a:ext cx="1140372" cy="1139583"/>
          </a:xfrm>
          <a:prstGeom prst="ellipse">
            <a:avLst/>
          </a:prstGeom>
          <a:noFill/>
          <a:ln w="38100">
            <a:solidFill>
              <a:srgbClr val="012B5D"/>
            </a:solidFill>
          </a:ln>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272E277C-4F87-0EF4-94EB-09C025CD1A9C}"/>
              </a:ext>
            </a:extLst>
          </p:cNvPr>
          <p:cNvGrpSpPr/>
          <p:nvPr/>
        </p:nvGrpSpPr>
        <p:grpSpPr>
          <a:xfrm>
            <a:off x="1394885" y="4068265"/>
            <a:ext cx="1189915" cy="1189915"/>
            <a:chOff x="1691867" y="3652734"/>
            <a:chExt cx="1189915" cy="1189915"/>
          </a:xfrm>
        </p:grpSpPr>
        <p:grpSp>
          <p:nvGrpSpPr>
            <p:cNvPr id="20" name="Group 19">
              <a:extLst>
                <a:ext uri="{FF2B5EF4-FFF2-40B4-BE49-F238E27FC236}">
                  <a16:creationId xmlns:a16="http://schemas.microsoft.com/office/drawing/2014/main" id="{B4B279BA-D66D-7DC2-8C26-323BA1708881}"/>
                </a:ext>
              </a:extLst>
            </p:cNvPr>
            <p:cNvGrpSpPr/>
            <p:nvPr/>
          </p:nvGrpSpPr>
          <p:grpSpPr>
            <a:xfrm>
              <a:off x="1691867" y="3652734"/>
              <a:ext cx="1189915" cy="1189915"/>
              <a:chOff x="1691867" y="3652734"/>
              <a:chExt cx="1189915" cy="1189915"/>
            </a:xfrm>
          </p:grpSpPr>
          <p:sp>
            <p:nvSpPr>
              <p:cNvPr id="15" name="Oval 14">
                <a:extLst>
                  <a:ext uri="{FF2B5EF4-FFF2-40B4-BE49-F238E27FC236}">
                    <a16:creationId xmlns:a16="http://schemas.microsoft.com/office/drawing/2014/main" id="{DC2FB771-C1FB-65A9-F17C-12150AA7317F}"/>
                  </a:ext>
                </a:extLst>
              </p:cNvPr>
              <p:cNvSpPr/>
              <p:nvPr/>
            </p:nvSpPr>
            <p:spPr>
              <a:xfrm>
                <a:off x="1691867" y="3652734"/>
                <a:ext cx="1189915" cy="1189915"/>
              </a:xfrm>
              <a:prstGeom prst="ellipse">
                <a:avLst/>
              </a:prstGeom>
              <a:solidFill>
                <a:schemeClr val="bg1"/>
              </a:solidFill>
              <a:ln w="38100">
                <a:solidFill>
                  <a:srgbClr val="012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Hotel Bell outline">
                <a:extLst>
                  <a:ext uri="{FF2B5EF4-FFF2-40B4-BE49-F238E27FC236}">
                    <a16:creationId xmlns:a16="http://schemas.microsoft.com/office/drawing/2014/main" id="{2B38EF06-707D-E788-E122-A35B3EF64A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77765" y="3673288"/>
                <a:ext cx="818117" cy="818117"/>
              </a:xfrm>
              <a:prstGeom prst="rect">
                <a:avLst/>
              </a:prstGeom>
            </p:spPr>
          </p:pic>
        </p:grpSp>
        <p:pic>
          <p:nvPicPr>
            <p:cNvPr id="19" name="Picture 4" descr="Home | Amwins Rx">
              <a:extLst>
                <a:ext uri="{FF2B5EF4-FFF2-40B4-BE49-F238E27FC236}">
                  <a16:creationId xmlns:a16="http://schemas.microsoft.com/office/drawing/2014/main" id="{06B512AF-D581-8E94-D690-B62BF9225FF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24157"/>
            <a:stretch/>
          </p:blipFill>
          <p:spPr bwMode="auto">
            <a:xfrm>
              <a:off x="1829624" y="4423086"/>
              <a:ext cx="914400" cy="1567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237B210A-FF63-BDAB-0FB3-95D401EF58D7}"/>
              </a:ext>
            </a:extLst>
          </p:cNvPr>
          <p:cNvGrpSpPr/>
          <p:nvPr/>
        </p:nvGrpSpPr>
        <p:grpSpPr>
          <a:xfrm>
            <a:off x="4358162" y="4534070"/>
            <a:ext cx="1545244" cy="1189915"/>
            <a:chOff x="3130612" y="3475845"/>
            <a:chExt cx="1545244" cy="1189915"/>
          </a:xfrm>
        </p:grpSpPr>
        <p:sp>
          <p:nvSpPr>
            <p:cNvPr id="28" name="Oval 27">
              <a:extLst>
                <a:ext uri="{FF2B5EF4-FFF2-40B4-BE49-F238E27FC236}">
                  <a16:creationId xmlns:a16="http://schemas.microsoft.com/office/drawing/2014/main" id="{23F29EDC-E02A-B0BC-EE4C-478E2DC2052F}"/>
                </a:ext>
              </a:extLst>
            </p:cNvPr>
            <p:cNvSpPr/>
            <p:nvPr/>
          </p:nvSpPr>
          <p:spPr>
            <a:xfrm>
              <a:off x="3308277" y="3475845"/>
              <a:ext cx="1189915" cy="1189915"/>
            </a:xfrm>
            <a:prstGeom prst="ellipse">
              <a:avLst/>
            </a:prstGeom>
            <a:solidFill>
              <a:schemeClr val="bg1"/>
            </a:solidFill>
            <a:ln w="38100">
              <a:solidFill>
                <a:srgbClr val="012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0" name="TextBox 29">
              <a:extLst>
                <a:ext uri="{FF2B5EF4-FFF2-40B4-BE49-F238E27FC236}">
                  <a16:creationId xmlns:a16="http://schemas.microsoft.com/office/drawing/2014/main" id="{4B6BAEB4-35B7-07FF-C113-971D90669EC8}"/>
                </a:ext>
              </a:extLst>
            </p:cNvPr>
            <p:cNvSpPr txBox="1"/>
            <p:nvPr/>
          </p:nvSpPr>
          <p:spPr>
            <a:xfrm>
              <a:off x="3130612" y="3747636"/>
              <a:ext cx="1545244" cy="646331"/>
            </a:xfrm>
            <a:prstGeom prst="rect">
              <a:avLst/>
            </a:prstGeom>
            <a:noFill/>
          </p:spPr>
          <p:txBody>
            <a:bodyPr wrap="square" rtlCol="0">
              <a:spAutoFit/>
            </a:bodyPr>
            <a:lstStyle/>
            <a:p>
              <a:pPr algn="ctr"/>
              <a:r>
                <a:rPr lang="en-US" dirty="0">
                  <a:solidFill>
                    <a:schemeClr val="accent3"/>
                  </a:solidFill>
                  <a:latin typeface="Arial" panose="020B0604020202020204" pitchFamily="34" charset="0"/>
                  <a:cs typeface="Arial" panose="020B0604020202020204" pitchFamily="34" charset="0"/>
                </a:rPr>
                <a:t>Member Qualified?</a:t>
              </a:r>
            </a:p>
          </p:txBody>
        </p:sp>
      </p:grpSp>
      <p:grpSp>
        <p:nvGrpSpPr>
          <p:cNvPr id="35" name="Group 34">
            <a:extLst>
              <a:ext uri="{FF2B5EF4-FFF2-40B4-BE49-F238E27FC236}">
                <a16:creationId xmlns:a16="http://schemas.microsoft.com/office/drawing/2014/main" id="{2D7F00E6-A7BF-4D65-9BD0-D773CB310183}"/>
              </a:ext>
            </a:extLst>
          </p:cNvPr>
          <p:cNvGrpSpPr/>
          <p:nvPr/>
        </p:nvGrpSpPr>
        <p:grpSpPr>
          <a:xfrm>
            <a:off x="6480965" y="4100196"/>
            <a:ext cx="1218030" cy="937944"/>
            <a:chOff x="3130612" y="3475845"/>
            <a:chExt cx="1545244" cy="1189915"/>
          </a:xfrm>
        </p:grpSpPr>
        <p:sp>
          <p:nvSpPr>
            <p:cNvPr id="37" name="Oval 36">
              <a:extLst>
                <a:ext uri="{FF2B5EF4-FFF2-40B4-BE49-F238E27FC236}">
                  <a16:creationId xmlns:a16="http://schemas.microsoft.com/office/drawing/2014/main" id="{8BEC3DF9-F3C0-84A8-67A0-1B79B49A0B75}"/>
                </a:ext>
              </a:extLst>
            </p:cNvPr>
            <p:cNvSpPr/>
            <p:nvPr/>
          </p:nvSpPr>
          <p:spPr>
            <a:xfrm>
              <a:off x="3308277" y="3475845"/>
              <a:ext cx="1189915" cy="1189915"/>
            </a:xfrm>
            <a:prstGeom prst="ellipse">
              <a:avLst/>
            </a:prstGeom>
            <a:solidFill>
              <a:schemeClr val="bg1"/>
            </a:solidFill>
            <a:ln w="38100">
              <a:solidFill>
                <a:srgbClr val="012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8" name="TextBox 37">
              <a:extLst>
                <a:ext uri="{FF2B5EF4-FFF2-40B4-BE49-F238E27FC236}">
                  <a16:creationId xmlns:a16="http://schemas.microsoft.com/office/drawing/2014/main" id="{26574C7F-33D2-AE04-93EE-96710F6A3770}"/>
                </a:ext>
              </a:extLst>
            </p:cNvPr>
            <p:cNvSpPr txBox="1"/>
            <p:nvPr/>
          </p:nvSpPr>
          <p:spPr>
            <a:xfrm>
              <a:off x="3130612" y="3857182"/>
              <a:ext cx="1545244" cy="369332"/>
            </a:xfrm>
            <a:prstGeom prst="rect">
              <a:avLst/>
            </a:prstGeom>
            <a:noFill/>
          </p:spPr>
          <p:txBody>
            <a:bodyPr wrap="square" rtlCol="0">
              <a:spAutoFit/>
            </a:bodyPr>
            <a:lstStyle/>
            <a:p>
              <a:pPr algn="ctr"/>
              <a:r>
                <a:rPr lang="en-US" dirty="0">
                  <a:solidFill>
                    <a:schemeClr val="accent3"/>
                  </a:solidFill>
                  <a:latin typeface="Arial" panose="020B0604020202020204" pitchFamily="34" charset="0"/>
                  <a:cs typeface="Arial" panose="020B0604020202020204" pitchFamily="34" charset="0"/>
                </a:rPr>
                <a:t>Yes</a:t>
              </a:r>
            </a:p>
          </p:txBody>
        </p:sp>
      </p:grpSp>
      <p:grpSp>
        <p:nvGrpSpPr>
          <p:cNvPr id="46" name="Group 45">
            <a:extLst>
              <a:ext uri="{FF2B5EF4-FFF2-40B4-BE49-F238E27FC236}">
                <a16:creationId xmlns:a16="http://schemas.microsoft.com/office/drawing/2014/main" id="{17969FA7-A63E-C2F8-FE2C-6F79CE086D30}"/>
              </a:ext>
            </a:extLst>
          </p:cNvPr>
          <p:cNvGrpSpPr/>
          <p:nvPr/>
        </p:nvGrpSpPr>
        <p:grpSpPr>
          <a:xfrm>
            <a:off x="6494051" y="5351070"/>
            <a:ext cx="1218030" cy="937944"/>
            <a:chOff x="3130612" y="3475845"/>
            <a:chExt cx="1545244" cy="1189915"/>
          </a:xfrm>
        </p:grpSpPr>
        <p:sp>
          <p:nvSpPr>
            <p:cNvPr id="47" name="Oval 46">
              <a:extLst>
                <a:ext uri="{FF2B5EF4-FFF2-40B4-BE49-F238E27FC236}">
                  <a16:creationId xmlns:a16="http://schemas.microsoft.com/office/drawing/2014/main" id="{096C363A-6288-BE62-C58F-ACE912DDFFB1}"/>
                </a:ext>
              </a:extLst>
            </p:cNvPr>
            <p:cNvSpPr/>
            <p:nvPr/>
          </p:nvSpPr>
          <p:spPr>
            <a:xfrm>
              <a:off x="3308277" y="3475845"/>
              <a:ext cx="1189915" cy="1189915"/>
            </a:xfrm>
            <a:prstGeom prst="ellipse">
              <a:avLst/>
            </a:prstGeom>
            <a:solidFill>
              <a:schemeClr val="bg1"/>
            </a:solidFill>
            <a:ln w="38100">
              <a:solidFill>
                <a:srgbClr val="012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48" name="TextBox 47">
              <a:extLst>
                <a:ext uri="{FF2B5EF4-FFF2-40B4-BE49-F238E27FC236}">
                  <a16:creationId xmlns:a16="http://schemas.microsoft.com/office/drawing/2014/main" id="{701C9E5B-432A-D186-FD5B-DEAA43275BD6}"/>
                </a:ext>
              </a:extLst>
            </p:cNvPr>
            <p:cNvSpPr txBox="1"/>
            <p:nvPr/>
          </p:nvSpPr>
          <p:spPr>
            <a:xfrm>
              <a:off x="3130612" y="3853288"/>
              <a:ext cx="1545244" cy="369332"/>
            </a:xfrm>
            <a:prstGeom prst="rect">
              <a:avLst/>
            </a:prstGeom>
            <a:noFill/>
          </p:spPr>
          <p:txBody>
            <a:bodyPr wrap="square" rtlCol="0">
              <a:spAutoFit/>
            </a:bodyPr>
            <a:lstStyle/>
            <a:p>
              <a:pPr algn="ctr"/>
              <a:r>
                <a:rPr lang="en-US" dirty="0">
                  <a:solidFill>
                    <a:schemeClr val="accent3"/>
                  </a:solidFill>
                  <a:latin typeface="Arial" panose="020B0604020202020204" pitchFamily="34" charset="0"/>
                  <a:cs typeface="Arial" panose="020B0604020202020204" pitchFamily="34" charset="0"/>
                </a:rPr>
                <a:t>No</a:t>
              </a:r>
            </a:p>
          </p:txBody>
        </p:sp>
      </p:grpSp>
      <p:cxnSp>
        <p:nvCxnSpPr>
          <p:cNvPr id="50" name="Straight Arrow Connector 49">
            <a:extLst>
              <a:ext uri="{FF2B5EF4-FFF2-40B4-BE49-F238E27FC236}">
                <a16:creationId xmlns:a16="http://schemas.microsoft.com/office/drawing/2014/main" id="{39D1AB8F-D580-3CC0-FC71-4EFB926A5E04}"/>
              </a:ext>
            </a:extLst>
          </p:cNvPr>
          <p:cNvCxnSpPr/>
          <p:nvPr/>
        </p:nvCxnSpPr>
        <p:spPr>
          <a:xfrm>
            <a:off x="2687934" y="1708512"/>
            <a:ext cx="1004835" cy="0"/>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A83E432-13AE-B400-9F64-AC176CACA67B}"/>
              </a:ext>
            </a:extLst>
          </p:cNvPr>
          <p:cNvCxnSpPr/>
          <p:nvPr/>
        </p:nvCxnSpPr>
        <p:spPr>
          <a:xfrm>
            <a:off x="5561416" y="1720235"/>
            <a:ext cx="1004835" cy="0"/>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7F7F794-C0B5-BFA1-7F4C-70F64755B05A}"/>
              </a:ext>
            </a:extLst>
          </p:cNvPr>
          <p:cNvCxnSpPr/>
          <p:nvPr/>
        </p:nvCxnSpPr>
        <p:spPr>
          <a:xfrm>
            <a:off x="8269447" y="1711861"/>
            <a:ext cx="1004835" cy="0"/>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6BC969D-334F-2FA1-0110-9B1FABCFDEE1}"/>
              </a:ext>
            </a:extLst>
          </p:cNvPr>
          <p:cNvCxnSpPr/>
          <p:nvPr/>
        </p:nvCxnSpPr>
        <p:spPr>
          <a:xfrm>
            <a:off x="3252317" y="5158907"/>
            <a:ext cx="1004835" cy="0"/>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06B5E59E-E5D2-9C7A-B344-5A97EED03A3C}"/>
              </a:ext>
            </a:extLst>
          </p:cNvPr>
          <p:cNvGrpSpPr/>
          <p:nvPr/>
        </p:nvGrpSpPr>
        <p:grpSpPr>
          <a:xfrm>
            <a:off x="1979525" y="3145134"/>
            <a:ext cx="8264770" cy="823858"/>
            <a:chOff x="1979525" y="3145134"/>
            <a:chExt cx="8264770" cy="823858"/>
          </a:xfrm>
        </p:grpSpPr>
        <p:cxnSp>
          <p:nvCxnSpPr>
            <p:cNvPr id="60" name="Straight Connector 59">
              <a:extLst>
                <a:ext uri="{FF2B5EF4-FFF2-40B4-BE49-F238E27FC236}">
                  <a16:creationId xmlns:a16="http://schemas.microsoft.com/office/drawing/2014/main" id="{6804AF8B-F59B-EBB8-9363-BBFF281F1631}"/>
                </a:ext>
              </a:extLst>
            </p:cNvPr>
            <p:cNvCxnSpPr/>
            <p:nvPr/>
          </p:nvCxnSpPr>
          <p:spPr>
            <a:xfrm>
              <a:off x="1979525" y="3572189"/>
              <a:ext cx="8264770" cy="0"/>
            </a:xfrm>
            <a:prstGeom prst="line">
              <a:avLst/>
            </a:prstGeom>
            <a:ln w="28575">
              <a:solidFill>
                <a:srgbClr val="F5665A"/>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02F72B1-5C10-F154-BDAF-BE6EECD512B2}"/>
                </a:ext>
              </a:extLst>
            </p:cNvPr>
            <p:cNvCxnSpPr>
              <a:cxnSpLocks/>
            </p:cNvCxnSpPr>
            <p:nvPr/>
          </p:nvCxnSpPr>
          <p:spPr>
            <a:xfrm flipV="1">
              <a:off x="10244295" y="3145134"/>
              <a:ext cx="0" cy="440076"/>
            </a:xfrm>
            <a:prstGeom prst="line">
              <a:avLst/>
            </a:prstGeom>
            <a:ln w="28575">
              <a:solidFill>
                <a:srgbClr val="F5665A"/>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54DCCBF-A4CA-0359-0B35-D8C98A1192AA}"/>
                </a:ext>
              </a:extLst>
            </p:cNvPr>
            <p:cNvCxnSpPr>
              <a:cxnSpLocks/>
            </p:cNvCxnSpPr>
            <p:nvPr/>
          </p:nvCxnSpPr>
          <p:spPr>
            <a:xfrm>
              <a:off x="1985470" y="3558540"/>
              <a:ext cx="0" cy="410452"/>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a:extLst>
              <a:ext uri="{FF2B5EF4-FFF2-40B4-BE49-F238E27FC236}">
                <a16:creationId xmlns:a16="http://schemas.microsoft.com/office/drawing/2014/main" id="{ED29879E-599E-2105-6FB7-06056331E327}"/>
              </a:ext>
            </a:extLst>
          </p:cNvPr>
          <p:cNvCxnSpPr>
            <a:cxnSpLocks/>
            <a:endCxn id="38" idx="1"/>
          </p:cNvCxnSpPr>
          <p:nvPr/>
        </p:nvCxnSpPr>
        <p:spPr>
          <a:xfrm flipV="1">
            <a:off x="6005852" y="4546345"/>
            <a:ext cx="475113" cy="308407"/>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DA88B664-BF83-1708-E3B0-DE8E72C407E3}"/>
              </a:ext>
            </a:extLst>
          </p:cNvPr>
          <p:cNvCxnSpPr>
            <a:cxnSpLocks/>
            <a:endCxn id="48" idx="1"/>
          </p:cNvCxnSpPr>
          <p:nvPr/>
        </p:nvCxnSpPr>
        <p:spPr>
          <a:xfrm>
            <a:off x="5969684" y="5540253"/>
            <a:ext cx="524367" cy="253896"/>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02CD32F-67D4-8A5B-CAF3-B7836F5FB523}"/>
              </a:ext>
            </a:extLst>
          </p:cNvPr>
          <p:cNvCxnSpPr/>
          <p:nvPr/>
        </p:nvCxnSpPr>
        <p:spPr>
          <a:xfrm>
            <a:off x="7698995" y="5158907"/>
            <a:ext cx="4030725" cy="0"/>
          </a:xfrm>
          <a:prstGeom prst="line">
            <a:avLst/>
          </a:prstGeom>
          <a:ln>
            <a:solidFill>
              <a:srgbClr val="01BC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71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id="{A180A30E-7FF5-4209-AA04-A3B905A6163E}"/>
              </a:ext>
            </a:extLst>
          </p:cNvPr>
          <p:cNvPicPr>
            <a:picLocks noChangeAspect="1"/>
          </p:cNvPicPr>
          <p:nvPr/>
        </p:nvPicPr>
        <p:blipFill rotWithShape="1">
          <a:blip r:embed="rId3">
            <a:alphaModFix am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1050" b="31865"/>
          <a:stretch/>
        </p:blipFill>
        <p:spPr>
          <a:xfrm>
            <a:off x="662690" y="6008138"/>
            <a:ext cx="1486946" cy="344650"/>
          </a:xfrm>
          <a:prstGeom prst="rect">
            <a:avLst/>
          </a:prstGeom>
        </p:spPr>
      </p:pic>
      <p:sp>
        <p:nvSpPr>
          <p:cNvPr id="3" name="Title 2">
            <a:extLst>
              <a:ext uri="{FF2B5EF4-FFF2-40B4-BE49-F238E27FC236}">
                <a16:creationId xmlns:a16="http://schemas.microsoft.com/office/drawing/2014/main" id="{52E2A0AE-815F-C99C-B7D4-077A50F28189}"/>
              </a:ext>
            </a:extLst>
          </p:cNvPr>
          <p:cNvSpPr>
            <a:spLocks noGrp="1"/>
          </p:cNvSpPr>
          <p:nvPr>
            <p:ph type="title"/>
          </p:nvPr>
        </p:nvSpPr>
        <p:spPr/>
        <p:txBody>
          <a:bodyPr/>
          <a:lstStyle/>
          <a:p>
            <a:r>
              <a:rPr lang="en-US" dirty="0" err="1"/>
              <a:t>SaveOnSP</a:t>
            </a:r>
            <a:r>
              <a:rPr lang="en-US" dirty="0"/>
              <a:t> Advantage Point-of-Sale Offering</a:t>
            </a:r>
          </a:p>
        </p:txBody>
      </p:sp>
      <p:pic>
        <p:nvPicPr>
          <p:cNvPr id="18" name="Picture 6" descr="SaveOnSP |">
            <a:extLst>
              <a:ext uri="{FF2B5EF4-FFF2-40B4-BE49-F238E27FC236}">
                <a16:creationId xmlns:a16="http://schemas.microsoft.com/office/drawing/2014/main" id="{AF00FCD7-F8F1-C150-AB1A-61CA1E65ED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90" y="2179177"/>
            <a:ext cx="3411469" cy="102610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694AAB9-0E04-022E-2E65-79D002BF84AE}"/>
              </a:ext>
            </a:extLst>
          </p:cNvPr>
          <p:cNvSpPr txBox="1"/>
          <p:nvPr/>
        </p:nvSpPr>
        <p:spPr>
          <a:xfrm>
            <a:off x="662691" y="3330812"/>
            <a:ext cx="3411468" cy="1384995"/>
          </a:xfrm>
          <a:prstGeom prst="rect">
            <a:avLst/>
          </a:prstGeom>
          <a:noFill/>
        </p:spPr>
        <p:txBody>
          <a:bodyPr wrap="square" rtlCol="0">
            <a:spAutoFit/>
          </a:bodyPr>
          <a:lstStyle/>
          <a:p>
            <a:pPr fontAlgn="base"/>
            <a:r>
              <a:rPr lang="en-US" sz="2800" b="0" i="0" dirty="0">
                <a:solidFill>
                  <a:srgbClr val="2F4E8C"/>
                </a:solidFill>
                <a:effectLst/>
                <a:latin typeface="Arial" panose="020B0604020202020204" pitchFamily="34" charset="0"/>
                <a:cs typeface="Arial" panose="020B0604020202020204" pitchFamily="34" charset="0"/>
              </a:rPr>
              <a:t>Support for </a:t>
            </a:r>
            <a:r>
              <a:rPr lang="en-US" sz="2800" dirty="0">
                <a:solidFill>
                  <a:srgbClr val="2F4E8C"/>
                </a:solidFill>
                <a:latin typeface="Arial" panose="020B0604020202020204" pitchFamily="34" charset="0"/>
                <a:cs typeface="Arial" panose="020B0604020202020204" pitchFamily="34" charset="0"/>
              </a:rPr>
              <a:t>the</a:t>
            </a:r>
            <a:r>
              <a:rPr lang="en-US" sz="2800" b="0" i="0" dirty="0">
                <a:solidFill>
                  <a:srgbClr val="2F4E8C"/>
                </a:solidFill>
                <a:effectLst/>
                <a:latin typeface="Arial" panose="020B0604020202020204" pitchFamily="34" charset="0"/>
                <a:cs typeface="Arial" panose="020B0604020202020204" pitchFamily="34" charset="0"/>
              </a:rPr>
              <a:t> plan’s cost-saving benefit change</a:t>
            </a:r>
          </a:p>
        </p:txBody>
      </p:sp>
      <p:grpSp>
        <p:nvGrpSpPr>
          <p:cNvPr id="22" name="Group 21">
            <a:extLst>
              <a:ext uri="{FF2B5EF4-FFF2-40B4-BE49-F238E27FC236}">
                <a16:creationId xmlns:a16="http://schemas.microsoft.com/office/drawing/2014/main" id="{81DF0693-1C41-5A7F-C499-4021A6308AFF}"/>
              </a:ext>
            </a:extLst>
          </p:cNvPr>
          <p:cNvGrpSpPr/>
          <p:nvPr/>
        </p:nvGrpSpPr>
        <p:grpSpPr>
          <a:xfrm>
            <a:off x="6096000" y="1374811"/>
            <a:ext cx="4450968" cy="4633832"/>
            <a:chOff x="5701615" y="918608"/>
            <a:chExt cx="4982113" cy="5186799"/>
          </a:xfrm>
        </p:grpSpPr>
        <p:pic>
          <p:nvPicPr>
            <p:cNvPr id="4" name="Picture 3">
              <a:extLst>
                <a:ext uri="{FF2B5EF4-FFF2-40B4-BE49-F238E27FC236}">
                  <a16:creationId xmlns:a16="http://schemas.microsoft.com/office/drawing/2014/main" id="{5EE3234F-D9A6-8907-3202-07CD11F48671}"/>
                </a:ext>
              </a:extLst>
            </p:cNvPr>
            <p:cNvPicPr>
              <a:picLocks noChangeAspect="1"/>
            </p:cNvPicPr>
            <p:nvPr/>
          </p:nvPicPr>
          <p:blipFill rotWithShape="1">
            <a:blip r:embed="rId6"/>
            <a:srcRect l="74767" r="4776" b="22138"/>
            <a:stretch/>
          </p:blipFill>
          <p:spPr>
            <a:xfrm>
              <a:off x="7643307" y="918608"/>
              <a:ext cx="1155022" cy="1171009"/>
            </a:xfrm>
            <a:prstGeom prst="rect">
              <a:avLst/>
            </a:prstGeom>
          </p:spPr>
        </p:pic>
        <p:pic>
          <p:nvPicPr>
            <p:cNvPr id="13" name="Picture 12">
              <a:extLst>
                <a:ext uri="{FF2B5EF4-FFF2-40B4-BE49-F238E27FC236}">
                  <a16:creationId xmlns:a16="http://schemas.microsoft.com/office/drawing/2014/main" id="{07287B7C-3FD8-C82A-546B-57BA851D3532}"/>
                </a:ext>
              </a:extLst>
            </p:cNvPr>
            <p:cNvPicPr>
              <a:picLocks noChangeAspect="1"/>
            </p:cNvPicPr>
            <p:nvPr/>
          </p:nvPicPr>
          <p:blipFill rotWithShape="1">
            <a:blip r:embed="rId6"/>
            <a:srcRect l="3822" r="75517" b="22138"/>
            <a:stretch/>
          </p:blipFill>
          <p:spPr>
            <a:xfrm>
              <a:off x="5701615" y="4792687"/>
              <a:ext cx="1166546" cy="1171008"/>
            </a:xfrm>
            <a:prstGeom prst="rect">
              <a:avLst/>
            </a:prstGeom>
          </p:spPr>
        </p:pic>
        <p:pic>
          <p:nvPicPr>
            <p:cNvPr id="14" name="Picture 13">
              <a:extLst>
                <a:ext uri="{FF2B5EF4-FFF2-40B4-BE49-F238E27FC236}">
                  <a16:creationId xmlns:a16="http://schemas.microsoft.com/office/drawing/2014/main" id="{1DFCCDFD-774A-DB82-1434-FDE677703032}"/>
                </a:ext>
              </a:extLst>
            </p:cNvPr>
            <p:cNvPicPr>
              <a:picLocks noChangeAspect="1"/>
            </p:cNvPicPr>
            <p:nvPr/>
          </p:nvPicPr>
          <p:blipFill rotWithShape="1">
            <a:blip r:embed="rId6"/>
            <a:srcRect l="39380" r="39958" b="22138"/>
            <a:stretch/>
          </p:blipFill>
          <p:spPr>
            <a:xfrm>
              <a:off x="9517182" y="4792686"/>
              <a:ext cx="1166546" cy="1171009"/>
            </a:xfrm>
            <a:prstGeom prst="rect">
              <a:avLst/>
            </a:prstGeom>
          </p:spPr>
        </p:pic>
        <p:pic>
          <p:nvPicPr>
            <p:cNvPr id="4100" name="Picture 4" descr="Hospital Transfers: Where to Turn? | U.S. News">
              <a:extLst>
                <a:ext uri="{FF2B5EF4-FFF2-40B4-BE49-F238E27FC236}">
                  <a16:creationId xmlns:a16="http://schemas.microsoft.com/office/drawing/2014/main" id="{CFAEF543-02C3-916F-B074-CA2E192B8AD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373" r="13621"/>
            <a:stretch/>
          </p:blipFill>
          <p:spPr bwMode="auto">
            <a:xfrm>
              <a:off x="6603443" y="2251063"/>
              <a:ext cx="3220672" cy="3113073"/>
            </a:xfrm>
            <a:prstGeom prst="ellipse">
              <a:avLst/>
            </a:prstGeom>
            <a:noFill/>
            <a:ln w="38100">
              <a:solidFill>
                <a:srgbClr val="9ACB4E"/>
              </a:solidFill>
            </a:ln>
            <a:extLst>
              <a:ext uri="{909E8E84-426E-40DD-AFC4-6F175D3DCCD1}">
                <a14:hiddenFill xmlns:a14="http://schemas.microsoft.com/office/drawing/2010/main">
                  <a:solidFill>
                    <a:srgbClr val="FFFFFF"/>
                  </a:solidFill>
                </a14:hiddenFill>
              </a:ext>
            </a:extLst>
          </p:spPr>
        </p:pic>
        <p:sp>
          <p:nvSpPr>
            <p:cNvPr id="6" name="Arc 5">
              <a:extLst>
                <a:ext uri="{FF2B5EF4-FFF2-40B4-BE49-F238E27FC236}">
                  <a16:creationId xmlns:a16="http://schemas.microsoft.com/office/drawing/2014/main" id="{3C2F858B-7062-0623-6BDE-D630990EFF35}"/>
                </a:ext>
              </a:extLst>
            </p:cNvPr>
            <p:cNvSpPr/>
            <p:nvPr/>
          </p:nvSpPr>
          <p:spPr>
            <a:xfrm rot="16200000">
              <a:off x="5928850" y="1518169"/>
              <a:ext cx="4587239" cy="4587237"/>
            </a:xfrm>
            <a:prstGeom prst="arc">
              <a:avLst>
                <a:gd name="adj1" fmla="val 1756141"/>
                <a:gd name="adj2" fmla="val 6327455"/>
              </a:avLst>
            </a:prstGeom>
            <a:ln w="28575">
              <a:solidFill>
                <a:srgbClr val="F566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80E0DEA5-B984-3C53-58E9-B73425888917}"/>
                </a:ext>
              </a:extLst>
            </p:cNvPr>
            <p:cNvSpPr/>
            <p:nvPr/>
          </p:nvSpPr>
          <p:spPr>
            <a:xfrm rot="16200000">
              <a:off x="5928850" y="1518169"/>
              <a:ext cx="4587239" cy="4587237"/>
            </a:xfrm>
            <a:prstGeom prst="arc">
              <a:avLst>
                <a:gd name="adj1" fmla="val 9157038"/>
                <a:gd name="adj2" fmla="val 12351737"/>
              </a:avLst>
            </a:prstGeom>
            <a:ln w="28575">
              <a:solidFill>
                <a:srgbClr val="F566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9FA9CBC8-C911-1662-E3AD-5FE412B26A71}"/>
                </a:ext>
              </a:extLst>
            </p:cNvPr>
            <p:cNvSpPr/>
            <p:nvPr/>
          </p:nvSpPr>
          <p:spPr>
            <a:xfrm rot="16200000">
              <a:off x="5927198" y="1518169"/>
              <a:ext cx="4587239" cy="4587237"/>
            </a:xfrm>
            <a:prstGeom prst="arc">
              <a:avLst>
                <a:gd name="adj1" fmla="val 15310627"/>
                <a:gd name="adj2" fmla="val 20000997"/>
              </a:avLst>
            </a:prstGeom>
            <a:ln w="28575">
              <a:solidFill>
                <a:srgbClr val="F566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TextBox 9">
            <a:extLst>
              <a:ext uri="{FF2B5EF4-FFF2-40B4-BE49-F238E27FC236}">
                <a16:creationId xmlns:a16="http://schemas.microsoft.com/office/drawing/2014/main" id="{0A856667-6900-C68B-2021-76C448B390A9}"/>
              </a:ext>
            </a:extLst>
          </p:cNvPr>
          <p:cNvSpPr txBox="1"/>
          <p:nvPr/>
        </p:nvSpPr>
        <p:spPr>
          <a:xfrm>
            <a:off x="4586201" y="6008138"/>
            <a:ext cx="3123132" cy="523220"/>
          </a:xfrm>
          <a:prstGeom prst="rect">
            <a:avLst/>
          </a:prstGeom>
          <a:noFill/>
        </p:spPr>
        <p:txBody>
          <a:bodyPr wrap="square">
            <a:spAutoFit/>
          </a:bodyPr>
          <a:lstStyle/>
          <a:p>
            <a:r>
              <a:rPr lang="en-US" sz="1400" b="0" i="0" dirty="0">
                <a:solidFill>
                  <a:srgbClr val="2F4E8C"/>
                </a:solidFill>
                <a:effectLst/>
                <a:latin typeface="Arial" panose="020B0604020202020204" pitchFamily="34" charset="0"/>
                <a:cs typeface="Arial" panose="020B0604020202020204" pitchFamily="34" charset="0"/>
              </a:rPr>
              <a:t>Helps plan participants by supporting their enrollment in copay assistance</a:t>
            </a:r>
            <a:endParaRPr lang="en-US" sz="1400" dirty="0">
              <a:solidFill>
                <a:srgbClr val="2F4E8C"/>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AB9521F-7F9B-61C5-3801-515C1318C811}"/>
              </a:ext>
            </a:extLst>
          </p:cNvPr>
          <p:cNvSpPr txBox="1"/>
          <p:nvPr/>
        </p:nvSpPr>
        <p:spPr>
          <a:xfrm>
            <a:off x="9130283" y="5959281"/>
            <a:ext cx="3168650" cy="738664"/>
          </a:xfrm>
          <a:prstGeom prst="rect">
            <a:avLst/>
          </a:prstGeom>
          <a:noFill/>
        </p:spPr>
        <p:txBody>
          <a:bodyPr wrap="square">
            <a:spAutoFit/>
          </a:bodyPr>
          <a:lstStyle/>
          <a:p>
            <a:r>
              <a:rPr lang="en-US" sz="1400" b="0" i="0" dirty="0">
                <a:solidFill>
                  <a:srgbClr val="2F4E8C"/>
                </a:solidFill>
                <a:effectLst/>
                <a:latin typeface="Arial" panose="020B0604020202020204" pitchFamily="34" charset="0"/>
                <a:cs typeface="Arial" panose="020B0604020202020204" pitchFamily="34" charset="0"/>
              </a:rPr>
              <a:t>Supports plan participants on 300+ medications in approximately 20 therapy classes</a:t>
            </a:r>
            <a:endParaRPr lang="en-US" sz="1400" dirty="0">
              <a:solidFill>
                <a:srgbClr val="2F4E8C"/>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15587C0-3C23-041E-FAAF-288EE546ACE1}"/>
              </a:ext>
            </a:extLst>
          </p:cNvPr>
          <p:cNvSpPr txBox="1"/>
          <p:nvPr/>
        </p:nvSpPr>
        <p:spPr>
          <a:xfrm>
            <a:off x="7155104" y="857801"/>
            <a:ext cx="2623895" cy="523220"/>
          </a:xfrm>
          <a:prstGeom prst="rect">
            <a:avLst/>
          </a:prstGeom>
          <a:noFill/>
        </p:spPr>
        <p:txBody>
          <a:bodyPr wrap="square">
            <a:spAutoFit/>
          </a:bodyPr>
          <a:lstStyle/>
          <a:p>
            <a:r>
              <a:rPr lang="en-US" sz="1400" dirty="0">
                <a:solidFill>
                  <a:srgbClr val="2F4E8C"/>
                </a:solidFill>
                <a:latin typeface="Arial" panose="020B0604020202020204" pitchFamily="34" charset="0"/>
                <a:cs typeface="Arial" panose="020B0604020202020204" pitchFamily="34" charset="0"/>
              </a:rPr>
              <a:t>Can help</a:t>
            </a:r>
            <a:r>
              <a:rPr lang="en-US" sz="1400" b="0" i="0" dirty="0">
                <a:solidFill>
                  <a:srgbClr val="2F4E8C"/>
                </a:solidFill>
                <a:effectLst/>
                <a:latin typeface="Arial" panose="020B0604020202020204" pitchFamily="34" charset="0"/>
                <a:cs typeface="Arial" panose="020B0604020202020204" pitchFamily="34" charset="0"/>
              </a:rPr>
              <a:t> plans achieve $4.50-$6.50 PMPM net savings</a:t>
            </a:r>
            <a:endParaRPr lang="en-US" sz="1400" dirty="0">
              <a:solidFill>
                <a:srgbClr val="2F4E8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40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 descr="Hospital Transfers: Where to Turn? | U.S. News">
            <a:extLst>
              <a:ext uri="{FF2B5EF4-FFF2-40B4-BE49-F238E27FC236}">
                <a16:creationId xmlns:a16="http://schemas.microsoft.com/office/drawing/2014/main" id="{71786E21-2B5A-C981-0D90-629946ED0C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3" r="13621"/>
          <a:stretch/>
        </p:blipFill>
        <p:spPr bwMode="auto">
          <a:xfrm>
            <a:off x="1098642" y="1083257"/>
            <a:ext cx="1224951" cy="1184027"/>
          </a:xfrm>
          <a:prstGeom prst="ellipse">
            <a:avLst/>
          </a:prstGeom>
          <a:noFill/>
          <a:ln w="38100">
            <a:solidFill>
              <a:srgbClr val="9ACB4E"/>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A72DB71-9D03-1382-6D41-A3764099A74D}"/>
              </a:ext>
            </a:extLst>
          </p:cNvPr>
          <p:cNvSpPr/>
          <p:nvPr/>
        </p:nvSpPr>
        <p:spPr>
          <a:xfrm>
            <a:off x="0" y="5657672"/>
            <a:ext cx="12192000" cy="12003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2E2A0AE-815F-C99C-B7D4-077A50F28189}"/>
              </a:ext>
            </a:extLst>
          </p:cNvPr>
          <p:cNvSpPr>
            <a:spLocks noGrp="1"/>
          </p:cNvSpPr>
          <p:nvPr>
            <p:ph type="title"/>
          </p:nvPr>
        </p:nvSpPr>
        <p:spPr>
          <a:xfrm>
            <a:off x="309216" y="-85980"/>
            <a:ext cx="7341702" cy="312265"/>
          </a:xfrm>
        </p:spPr>
        <p:txBody>
          <a:bodyPr/>
          <a:lstStyle/>
          <a:p>
            <a:br>
              <a:rPr lang="en-US" dirty="0"/>
            </a:br>
            <a:br>
              <a:rPr lang="en-US" dirty="0"/>
            </a:br>
            <a:r>
              <a:rPr lang="en-US" dirty="0" err="1"/>
              <a:t>SaveOnSP</a:t>
            </a:r>
            <a:r>
              <a:rPr lang="en-US" dirty="0"/>
              <a:t> Advantage Point-of-Sale Offering: </a:t>
            </a:r>
            <a:r>
              <a:rPr lang="en-US" b="0" dirty="0"/>
              <a:t>How it Works</a:t>
            </a:r>
          </a:p>
        </p:txBody>
      </p:sp>
      <p:sp>
        <p:nvSpPr>
          <p:cNvPr id="4" name="TextBox 3">
            <a:extLst>
              <a:ext uri="{FF2B5EF4-FFF2-40B4-BE49-F238E27FC236}">
                <a16:creationId xmlns:a16="http://schemas.microsoft.com/office/drawing/2014/main" id="{6AAA6785-85CB-68A8-C322-88048D1E0295}"/>
              </a:ext>
            </a:extLst>
          </p:cNvPr>
          <p:cNvSpPr txBox="1"/>
          <p:nvPr/>
        </p:nvSpPr>
        <p:spPr>
          <a:xfrm>
            <a:off x="1132697" y="5902232"/>
            <a:ext cx="9926606" cy="707886"/>
          </a:xfrm>
          <a:prstGeom prst="rect">
            <a:avLst/>
          </a:prstGeom>
          <a:noFill/>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Note that if a qualifying member does not agree to participate in the program, they are automatically liable for the full cost of the medication at the point of sale</a:t>
            </a:r>
          </a:p>
        </p:txBody>
      </p:sp>
      <p:sp>
        <p:nvSpPr>
          <p:cNvPr id="6" name="TextBox 5">
            <a:extLst>
              <a:ext uri="{FF2B5EF4-FFF2-40B4-BE49-F238E27FC236}">
                <a16:creationId xmlns:a16="http://schemas.microsoft.com/office/drawing/2014/main" id="{8E4CDB90-4FFA-24A4-67E0-8B0E2C8F250E}"/>
              </a:ext>
            </a:extLst>
          </p:cNvPr>
          <p:cNvSpPr txBox="1"/>
          <p:nvPr/>
        </p:nvSpPr>
        <p:spPr>
          <a:xfrm>
            <a:off x="542352" y="2366558"/>
            <a:ext cx="2348573" cy="830997"/>
          </a:xfrm>
          <a:prstGeom prst="rect">
            <a:avLst/>
          </a:prstGeom>
          <a:noFill/>
        </p:spPr>
        <p:txBody>
          <a:bodyPr wrap="square">
            <a:spAutoFit/>
          </a:bodyPr>
          <a:lstStyle/>
          <a:p>
            <a:pPr algn="ctr"/>
            <a:r>
              <a:rPr lang="en-US" sz="1600" dirty="0">
                <a:solidFill>
                  <a:srgbClr val="002E6C"/>
                </a:solidFill>
                <a:latin typeface="Arial" panose="020B0604020202020204" pitchFamily="34" charset="0"/>
                <a:cs typeface="Arial" panose="020B0604020202020204" pitchFamily="34" charset="0"/>
              </a:rPr>
              <a:t>Member attempts to fill a new prescription requiring a PA</a:t>
            </a:r>
          </a:p>
        </p:txBody>
      </p:sp>
      <p:sp>
        <p:nvSpPr>
          <p:cNvPr id="9" name="TextBox 8">
            <a:extLst>
              <a:ext uri="{FF2B5EF4-FFF2-40B4-BE49-F238E27FC236}">
                <a16:creationId xmlns:a16="http://schemas.microsoft.com/office/drawing/2014/main" id="{31A214D6-CE7D-C490-6752-D1CA3172F06E}"/>
              </a:ext>
            </a:extLst>
          </p:cNvPr>
          <p:cNvSpPr txBox="1"/>
          <p:nvPr/>
        </p:nvSpPr>
        <p:spPr>
          <a:xfrm>
            <a:off x="3529792" y="2366558"/>
            <a:ext cx="2199352" cy="830997"/>
          </a:xfrm>
          <a:prstGeom prst="rect">
            <a:avLst/>
          </a:prstGeom>
          <a:noFill/>
        </p:spPr>
        <p:txBody>
          <a:bodyPr wrap="square">
            <a:spAutoFit/>
          </a:bodyPr>
          <a:lstStyle/>
          <a:p>
            <a:pPr algn="ctr"/>
            <a:r>
              <a:rPr lang="en-US" sz="1600" dirty="0" err="1">
                <a:solidFill>
                  <a:srgbClr val="002E6C"/>
                </a:solidFill>
                <a:latin typeface="Arial" panose="020B0604020202020204" pitchFamily="34" charset="0"/>
                <a:cs typeface="Arial" panose="020B0604020202020204" pitchFamily="34" charset="0"/>
              </a:rPr>
              <a:t>RxBenefits</a:t>
            </a:r>
            <a:r>
              <a:rPr lang="en-US" sz="1600" dirty="0">
                <a:solidFill>
                  <a:srgbClr val="002E6C"/>
                </a:solidFill>
                <a:latin typeface="Arial" panose="020B0604020202020204" pitchFamily="34" charset="0"/>
                <a:cs typeface="Arial" panose="020B0604020202020204" pitchFamily="34" charset="0"/>
              </a:rPr>
              <a:t> clinical pharmacist conducts unbiased review </a:t>
            </a:r>
          </a:p>
        </p:txBody>
      </p:sp>
      <p:sp>
        <p:nvSpPr>
          <p:cNvPr id="11" name="TextBox 10">
            <a:extLst>
              <a:ext uri="{FF2B5EF4-FFF2-40B4-BE49-F238E27FC236}">
                <a16:creationId xmlns:a16="http://schemas.microsoft.com/office/drawing/2014/main" id="{1EA176C6-C79B-74A4-AB89-A61090217AE1}"/>
              </a:ext>
            </a:extLst>
          </p:cNvPr>
          <p:cNvSpPr txBox="1"/>
          <p:nvPr/>
        </p:nvSpPr>
        <p:spPr>
          <a:xfrm>
            <a:off x="8682432" y="2366558"/>
            <a:ext cx="3082716" cy="830997"/>
          </a:xfrm>
          <a:prstGeom prst="rect">
            <a:avLst/>
          </a:prstGeom>
          <a:noFill/>
        </p:spPr>
        <p:txBody>
          <a:bodyPr wrap="square">
            <a:spAutoFit/>
          </a:bodyPr>
          <a:lstStyle/>
          <a:p>
            <a:pPr algn="ctr"/>
            <a:r>
              <a:rPr lang="en-US" sz="1600" dirty="0">
                <a:solidFill>
                  <a:srgbClr val="002E6C"/>
                </a:solidFill>
                <a:latin typeface="Helvetica" pitchFamily="2" charset="0"/>
              </a:rPr>
              <a:t>A </a:t>
            </a:r>
            <a:r>
              <a:rPr lang="en-US" sz="1600" dirty="0" err="1">
                <a:solidFill>
                  <a:srgbClr val="002E6C"/>
                </a:solidFill>
                <a:latin typeface="Helvetica" pitchFamily="2" charset="0"/>
              </a:rPr>
              <a:t>SaveOnSP</a:t>
            </a:r>
            <a:r>
              <a:rPr lang="en-US" sz="1600" dirty="0">
                <a:solidFill>
                  <a:srgbClr val="002E6C"/>
                </a:solidFill>
                <a:latin typeface="Helvetica" pitchFamily="2" charset="0"/>
              </a:rPr>
              <a:t> Advantage representative assists the member in applying for the PAP</a:t>
            </a:r>
            <a:endParaRPr lang="en-US" sz="1600" dirty="0">
              <a:solidFill>
                <a:schemeClr val="accent3"/>
              </a:solidFill>
              <a:latin typeface="Arial" panose="020B0604020202020204" pitchFamily="34" charset="0"/>
              <a:cs typeface="Arial" panose="020B0604020202020204" pitchFamily="34" charset="0"/>
            </a:endParaRPr>
          </a:p>
        </p:txBody>
      </p:sp>
      <p:pic>
        <p:nvPicPr>
          <p:cNvPr id="14" name="Picture 2">
            <a:extLst>
              <a:ext uri="{FF2B5EF4-FFF2-40B4-BE49-F238E27FC236}">
                <a16:creationId xmlns:a16="http://schemas.microsoft.com/office/drawing/2014/main" id="{A1B1F95F-9F07-A3F2-D105-0EFD874F3D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5" b="35"/>
          <a:stretch/>
        </p:blipFill>
        <p:spPr bwMode="auto">
          <a:xfrm>
            <a:off x="4059282" y="1084376"/>
            <a:ext cx="1140372" cy="1139583"/>
          </a:xfrm>
          <a:prstGeom prst="ellipse">
            <a:avLst/>
          </a:prstGeom>
          <a:noFill/>
          <a:ln w="38100">
            <a:solidFill>
              <a:srgbClr val="9ACB4E"/>
            </a:solidFill>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FDF498C8-061A-FF9A-2AB3-4EAB15946D63}"/>
              </a:ext>
            </a:extLst>
          </p:cNvPr>
          <p:cNvGrpSpPr/>
          <p:nvPr/>
        </p:nvGrpSpPr>
        <p:grpSpPr>
          <a:xfrm>
            <a:off x="6822892" y="1051140"/>
            <a:ext cx="1189915" cy="1189915"/>
            <a:chOff x="5862789" y="1202544"/>
            <a:chExt cx="1189915" cy="1189915"/>
          </a:xfrm>
        </p:grpSpPr>
        <p:sp>
          <p:nvSpPr>
            <p:cNvPr id="16" name="Oval 15">
              <a:extLst>
                <a:ext uri="{FF2B5EF4-FFF2-40B4-BE49-F238E27FC236}">
                  <a16:creationId xmlns:a16="http://schemas.microsoft.com/office/drawing/2014/main" id="{FA068ED8-66A7-6517-C975-B781EF171D93}"/>
                </a:ext>
              </a:extLst>
            </p:cNvPr>
            <p:cNvSpPr/>
            <p:nvPr/>
          </p:nvSpPr>
          <p:spPr>
            <a:xfrm>
              <a:off x="5862789" y="1202544"/>
              <a:ext cx="1189915" cy="1189915"/>
            </a:xfrm>
            <a:prstGeom prst="ellipse">
              <a:avLst/>
            </a:prstGeom>
            <a:solidFill>
              <a:schemeClr val="bg1"/>
            </a:solidFill>
            <a:ln w="38100">
              <a:solidFill>
                <a:srgbClr val="9AC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Thumbs up sign outline">
              <a:extLst>
                <a:ext uri="{FF2B5EF4-FFF2-40B4-BE49-F238E27FC236}">
                  <a16:creationId xmlns:a16="http://schemas.microsoft.com/office/drawing/2014/main" id="{AC06E0D4-5703-44E9-F634-3B08FB9318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40517" y="1376178"/>
              <a:ext cx="834460" cy="834460"/>
            </a:xfrm>
            <a:prstGeom prst="rect">
              <a:avLst/>
            </a:prstGeom>
          </p:spPr>
        </p:pic>
      </p:grpSp>
      <p:sp>
        <p:nvSpPr>
          <p:cNvPr id="18" name="TextBox 17">
            <a:extLst>
              <a:ext uri="{FF2B5EF4-FFF2-40B4-BE49-F238E27FC236}">
                <a16:creationId xmlns:a16="http://schemas.microsoft.com/office/drawing/2014/main" id="{69E734DF-F0AA-9913-F41D-FAEB02CA4C02}"/>
              </a:ext>
            </a:extLst>
          </p:cNvPr>
          <p:cNvSpPr txBox="1"/>
          <p:nvPr/>
        </p:nvSpPr>
        <p:spPr>
          <a:xfrm>
            <a:off x="6566251" y="2366558"/>
            <a:ext cx="1703196" cy="338554"/>
          </a:xfrm>
          <a:prstGeom prst="rect">
            <a:avLst/>
          </a:prstGeom>
          <a:noFill/>
        </p:spPr>
        <p:txBody>
          <a:bodyPr wrap="square" rtlCol="0">
            <a:spAutoFit/>
          </a:bodyPr>
          <a:lstStyle/>
          <a:p>
            <a:pPr algn="ctr"/>
            <a:r>
              <a:rPr lang="en-US" sz="1600" dirty="0">
                <a:solidFill>
                  <a:schemeClr val="accent3"/>
                </a:solidFill>
                <a:latin typeface="Arial" panose="020B0604020202020204" pitchFamily="34" charset="0"/>
                <a:cs typeface="Arial" panose="020B0604020202020204" pitchFamily="34" charset="0"/>
              </a:rPr>
              <a:t>PA Approved</a:t>
            </a:r>
          </a:p>
        </p:txBody>
      </p:sp>
      <p:grpSp>
        <p:nvGrpSpPr>
          <p:cNvPr id="26" name="Group 25">
            <a:extLst>
              <a:ext uri="{FF2B5EF4-FFF2-40B4-BE49-F238E27FC236}">
                <a16:creationId xmlns:a16="http://schemas.microsoft.com/office/drawing/2014/main" id="{166AD0CF-6172-3DD6-F228-877E4A14C741}"/>
              </a:ext>
            </a:extLst>
          </p:cNvPr>
          <p:cNvGrpSpPr/>
          <p:nvPr/>
        </p:nvGrpSpPr>
        <p:grpSpPr>
          <a:xfrm>
            <a:off x="7650918" y="3731165"/>
            <a:ext cx="1545244" cy="1189915"/>
            <a:chOff x="3130612" y="3475845"/>
            <a:chExt cx="1545244" cy="1189915"/>
          </a:xfrm>
        </p:grpSpPr>
        <p:sp>
          <p:nvSpPr>
            <p:cNvPr id="27" name="Oval 26">
              <a:extLst>
                <a:ext uri="{FF2B5EF4-FFF2-40B4-BE49-F238E27FC236}">
                  <a16:creationId xmlns:a16="http://schemas.microsoft.com/office/drawing/2014/main" id="{0D25E361-37B2-FB5F-B144-BE8FDCA5C8EB}"/>
                </a:ext>
              </a:extLst>
            </p:cNvPr>
            <p:cNvSpPr/>
            <p:nvPr/>
          </p:nvSpPr>
          <p:spPr>
            <a:xfrm>
              <a:off x="3308277" y="3475845"/>
              <a:ext cx="1189915" cy="1189915"/>
            </a:xfrm>
            <a:prstGeom prst="ellipse">
              <a:avLst/>
            </a:prstGeom>
            <a:solidFill>
              <a:schemeClr val="bg1"/>
            </a:solidFill>
            <a:ln w="38100">
              <a:solidFill>
                <a:srgbClr val="9AC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8" name="TextBox 27">
              <a:extLst>
                <a:ext uri="{FF2B5EF4-FFF2-40B4-BE49-F238E27FC236}">
                  <a16:creationId xmlns:a16="http://schemas.microsoft.com/office/drawing/2014/main" id="{4CE29708-4134-D150-2AA7-87A9D7870CF4}"/>
                </a:ext>
              </a:extLst>
            </p:cNvPr>
            <p:cNvSpPr txBox="1"/>
            <p:nvPr/>
          </p:nvSpPr>
          <p:spPr>
            <a:xfrm>
              <a:off x="3130612" y="3747636"/>
              <a:ext cx="1545244" cy="646331"/>
            </a:xfrm>
            <a:prstGeom prst="rect">
              <a:avLst/>
            </a:prstGeom>
            <a:noFill/>
            <a:ln>
              <a:noFill/>
            </a:ln>
          </p:spPr>
          <p:txBody>
            <a:bodyPr wrap="square" rtlCol="0">
              <a:spAutoFit/>
            </a:bodyPr>
            <a:lstStyle/>
            <a:p>
              <a:pPr algn="ctr"/>
              <a:r>
                <a:rPr lang="en-US" dirty="0">
                  <a:solidFill>
                    <a:schemeClr val="accent3"/>
                  </a:solidFill>
                  <a:latin typeface="Arial" panose="020B0604020202020204" pitchFamily="34" charset="0"/>
                  <a:cs typeface="Arial" panose="020B0604020202020204" pitchFamily="34" charset="0"/>
                </a:rPr>
                <a:t>Member Qualified?</a:t>
              </a:r>
            </a:p>
          </p:txBody>
        </p:sp>
      </p:grpSp>
      <p:grpSp>
        <p:nvGrpSpPr>
          <p:cNvPr id="29" name="Group 28">
            <a:extLst>
              <a:ext uri="{FF2B5EF4-FFF2-40B4-BE49-F238E27FC236}">
                <a16:creationId xmlns:a16="http://schemas.microsoft.com/office/drawing/2014/main" id="{CF620413-BF82-97A0-F6A3-FC63D4732C4E}"/>
              </a:ext>
            </a:extLst>
          </p:cNvPr>
          <p:cNvGrpSpPr/>
          <p:nvPr/>
        </p:nvGrpSpPr>
        <p:grpSpPr>
          <a:xfrm>
            <a:off x="6016842" y="3366140"/>
            <a:ext cx="1188805" cy="915439"/>
            <a:chOff x="3130612" y="3475845"/>
            <a:chExt cx="1545244" cy="1189915"/>
          </a:xfrm>
        </p:grpSpPr>
        <p:sp>
          <p:nvSpPr>
            <p:cNvPr id="30" name="Oval 29">
              <a:extLst>
                <a:ext uri="{FF2B5EF4-FFF2-40B4-BE49-F238E27FC236}">
                  <a16:creationId xmlns:a16="http://schemas.microsoft.com/office/drawing/2014/main" id="{D2C1B2E7-B28B-C050-CDAC-79B9191F7FAE}"/>
                </a:ext>
              </a:extLst>
            </p:cNvPr>
            <p:cNvSpPr/>
            <p:nvPr/>
          </p:nvSpPr>
          <p:spPr>
            <a:xfrm>
              <a:off x="3308277" y="3475845"/>
              <a:ext cx="1189915" cy="1189915"/>
            </a:xfrm>
            <a:prstGeom prst="ellipse">
              <a:avLst/>
            </a:prstGeom>
            <a:solidFill>
              <a:schemeClr val="bg1"/>
            </a:solidFill>
            <a:ln w="38100">
              <a:solidFill>
                <a:srgbClr val="9AC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1" name="TextBox 30">
              <a:extLst>
                <a:ext uri="{FF2B5EF4-FFF2-40B4-BE49-F238E27FC236}">
                  <a16:creationId xmlns:a16="http://schemas.microsoft.com/office/drawing/2014/main" id="{DE225774-84B7-4076-EAA4-483111429773}"/>
                </a:ext>
              </a:extLst>
            </p:cNvPr>
            <p:cNvSpPr txBox="1"/>
            <p:nvPr/>
          </p:nvSpPr>
          <p:spPr>
            <a:xfrm>
              <a:off x="3130612" y="3844825"/>
              <a:ext cx="1545244" cy="369332"/>
            </a:xfrm>
            <a:prstGeom prst="rect">
              <a:avLst/>
            </a:prstGeom>
            <a:noFill/>
            <a:ln>
              <a:noFill/>
            </a:ln>
          </p:spPr>
          <p:txBody>
            <a:bodyPr wrap="square" rtlCol="0">
              <a:spAutoFit/>
            </a:bodyPr>
            <a:lstStyle/>
            <a:p>
              <a:pPr algn="ctr"/>
              <a:r>
                <a:rPr lang="en-US" dirty="0">
                  <a:solidFill>
                    <a:schemeClr val="accent3"/>
                  </a:solidFill>
                  <a:latin typeface="Arial" panose="020B0604020202020204" pitchFamily="34" charset="0"/>
                  <a:cs typeface="Arial" panose="020B0604020202020204" pitchFamily="34" charset="0"/>
                </a:rPr>
                <a:t>Yes</a:t>
              </a:r>
            </a:p>
          </p:txBody>
        </p:sp>
      </p:grpSp>
      <p:grpSp>
        <p:nvGrpSpPr>
          <p:cNvPr id="32" name="Group 31">
            <a:extLst>
              <a:ext uri="{FF2B5EF4-FFF2-40B4-BE49-F238E27FC236}">
                <a16:creationId xmlns:a16="http://schemas.microsoft.com/office/drawing/2014/main" id="{8021CDD7-ABEF-1280-7882-10981D5734E8}"/>
              </a:ext>
            </a:extLst>
          </p:cNvPr>
          <p:cNvGrpSpPr/>
          <p:nvPr/>
        </p:nvGrpSpPr>
        <p:grpSpPr>
          <a:xfrm>
            <a:off x="6016842" y="4484887"/>
            <a:ext cx="1188805" cy="915439"/>
            <a:chOff x="3130612" y="3475845"/>
            <a:chExt cx="1545244" cy="1189915"/>
          </a:xfrm>
        </p:grpSpPr>
        <p:sp>
          <p:nvSpPr>
            <p:cNvPr id="33" name="Oval 32">
              <a:extLst>
                <a:ext uri="{FF2B5EF4-FFF2-40B4-BE49-F238E27FC236}">
                  <a16:creationId xmlns:a16="http://schemas.microsoft.com/office/drawing/2014/main" id="{D159C696-314F-66F3-3009-BB05DF751F61}"/>
                </a:ext>
              </a:extLst>
            </p:cNvPr>
            <p:cNvSpPr/>
            <p:nvPr/>
          </p:nvSpPr>
          <p:spPr>
            <a:xfrm>
              <a:off x="3308277" y="3475845"/>
              <a:ext cx="1189915" cy="1189915"/>
            </a:xfrm>
            <a:prstGeom prst="ellipse">
              <a:avLst/>
            </a:prstGeom>
            <a:solidFill>
              <a:schemeClr val="bg1"/>
            </a:solidFill>
            <a:ln w="38100">
              <a:solidFill>
                <a:srgbClr val="9AC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5" name="TextBox 34">
              <a:extLst>
                <a:ext uri="{FF2B5EF4-FFF2-40B4-BE49-F238E27FC236}">
                  <a16:creationId xmlns:a16="http://schemas.microsoft.com/office/drawing/2014/main" id="{3E563B2F-C209-D330-800D-955CC9E264CE}"/>
                </a:ext>
              </a:extLst>
            </p:cNvPr>
            <p:cNvSpPr txBox="1"/>
            <p:nvPr/>
          </p:nvSpPr>
          <p:spPr>
            <a:xfrm>
              <a:off x="3130612" y="3849381"/>
              <a:ext cx="1545244" cy="369332"/>
            </a:xfrm>
            <a:prstGeom prst="rect">
              <a:avLst/>
            </a:prstGeom>
            <a:noFill/>
            <a:ln>
              <a:noFill/>
            </a:ln>
          </p:spPr>
          <p:txBody>
            <a:bodyPr wrap="square" rtlCol="0">
              <a:spAutoFit/>
            </a:bodyPr>
            <a:lstStyle/>
            <a:p>
              <a:pPr algn="ctr"/>
              <a:r>
                <a:rPr lang="en-US" dirty="0">
                  <a:solidFill>
                    <a:schemeClr val="accent3"/>
                  </a:solidFill>
                  <a:latin typeface="Arial" panose="020B0604020202020204" pitchFamily="34" charset="0"/>
                  <a:cs typeface="Arial" panose="020B0604020202020204" pitchFamily="34" charset="0"/>
                </a:rPr>
                <a:t>No</a:t>
              </a:r>
            </a:p>
          </p:txBody>
        </p:sp>
      </p:grpSp>
      <p:cxnSp>
        <p:nvCxnSpPr>
          <p:cNvPr id="37" name="Straight Arrow Connector 36">
            <a:extLst>
              <a:ext uri="{FF2B5EF4-FFF2-40B4-BE49-F238E27FC236}">
                <a16:creationId xmlns:a16="http://schemas.microsoft.com/office/drawing/2014/main" id="{987D3D87-31A2-9908-273F-CB878C1E5B8D}"/>
              </a:ext>
            </a:extLst>
          </p:cNvPr>
          <p:cNvCxnSpPr/>
          <p:nvPr/>
        </p:nvCxnSpPr>
        <p:spPr>
          <a:xfrm>
            <a:off x="2687934" y="1647251"/>
            <a:ext cx="1004835" cy="0"/>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8885C56-891E-7AEA-A9CA-B4DD6EE39246}"/>
              </a:ext>
            </a:extLst>
          </p:cNvPr>
          <p:cNvCxnSpPr/>
          <p:nvPr/>
        </p:nvCxnSpPr>
        <p:spPr>
          <a:xfrm>
            <a:off x="5561416" y="1658974"/>
            <a:ext cx="1004835" cy="0"/>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8C6BDE1-4563-8F32-4005-D500D6381FD5}"/>
              </a:ext>
            </a:extLst>
          </p:cNvPr>
          <p:cNvCxnSpPr/>
          <p:nvPr/>
        </p:nvCxnSpPr>
        <p:spPr>
          <a:xfrm>
            <a:off x="8269447" y="1650600"/>
            <a:ext cx="1004835" cy="0"/>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8C607BAC-4101-5DB4-49F9-4D02D12B3809}"/>
              </a:ext>
            </a:extLst>
          </p:cNvPr>
          <p:cNvGrpSpPr/>
          <p:nvPr/>
        </p:nvGrpSpPr>
        <p:grpSpPr>
          <a:xfrm>
            <a:off x="9628834" y="1080312"/>
            <a:ext cx="1189915" cy="1189915"/>
            <a:chOff x="9628834" y="1080312"/>
            <a:chExt cx="1189915" cy="1189915"/>
          </a:xfrm>
        </p:grpSpPr>
        <p:grpSp>
          <p:nvGrpSpPr>
            <p:cNvPr id="21" name="Group 20">
              <a:extLst>
                <a:ext uri="{FF2B5EF4-FFF2-40B4-BE49-F238E27FC236}">
                  <a16:creationId xmlns:a16="http://schemas.microsoft.com/office/drawing/2014/main" id="{562E10A2-6FE4-8E64-986F-AA3549931988}"/>
                </a:ext>
              </a:extLst>
            </p:cNvPr>
            <p:cNvGrpSpPr/>
            <p:nvPr/>
          </p:nvGrpSpPr>
          <p:grpSpPr>
            <a:xfrm>
              <a:off x="9628834" y="1080312"/>
              <a:ext cx="1189915" cy="1189915"/>
              <a:chOff x="1691867" y="3652734"/>
              <a:chExt cx="1189915" cy="1189915"/>
            </a:xfrm>
          </p:grpSpPr>
          <p:sp>
            <p:nvSpPr>
              <p:cNvPr id="24" name="Oval 23">
                <a:extLst>
                  <a:ext uri="{FF2B5EF4-FFF2-40B4-BE49-F238E27FC236}">
                    <a16:creationId xmlns:a16="http://schemas.microsoft.com/office/drawing/2014/main" id="{5DF9C12B-7350-FC02-EFA4-B9E8851E0B4A}"/>
                  </a:ext>
                </a:extLst>
              </p:cNvPr>
              <p:cNvSpPr/>
              <p:nvPr/>
            </p:nvSpPr>
            <p:spPr>
              <a:xfrm>
                <a:off x="1691867" y="3652734"/>
                <a:ext cx="1189915" cy="1189915"/>
              </a:xfrm>
              <a:prstGeom prst="ellipse">
                <a:avLst/>
              </a:prstGeom>
              <a:solidFill>
                <a:schemeClr val="bg1"/>
              </a:solidFill>
              <a:ln w="38100">
                <a:solidFill>
                  <a:srgbClr val="9AC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Hotel Bell outline">
                <a:extLst>
                  <a:ext uri="{FF2B5EF4-FFF2-40B4-BE49-F238E27FC236}">
                    <a16:creationId xmlns:a16="http://schemas.microsoft.com/office/drawing/2014/main" id="{170AE076-8834-D3F7-0BCD-92D7A690DC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77765" y="3673288"/>
                <a:ext cx="818117" cy="818117"/>
              </a:xfrm>
              <a:prstGeom prst="rect">
                <a:avLst/>
              </a:prstGeom>
            </p:spPr>
          </p:pic>
        </p:grpSp>
        <p:pic>
          <p:nvPicPr>
            <p:cNvPr id="54" name="Picture 6" descr="SaveOnSP |">
              <a:extLst>
                <a:ext uri="{FF2B5EF4-FFF2-40B4-BE49-F238E27FC236}">
                  <a16:creationId xmlns:a16="http://schemas.microsoft.com/office/drawing/2014/main" id="{C184CF8E-6820-1FB5-91E2-604B0AA811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4731" y="1841035"/>
              <a:ext cx="818118" cy="246075"/>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9" name="Straight Connector 58">
            <a:extLst>
              <a:ext uri="{FF2B5EF4-FFF2-40B4-BE49-F238E27FC236}">
                <a16:creationId xmlns:a16="http://schemas.microsoft.com/office/drawing/2014/main" id="{04CCB359-4BC5-1304-11F2-7E5E940D7122}"/>
              </a:ext>
            </a:extLst>
          </p:cNvPr>
          <p:cNvCxnSpPr>
            <a:cxnSpLocks/>
          </p:cNvCxnSpPr>
          <p:nvPr/>
        </p:nvCxnSpPr>
        <p:spPr>
          <a:xfrm>
            <a:off x="10220446" y="3366140"/>
            <a:ext cx="0" cy="959480"/>
          </a:xfrm>
          <a:prstGeom prst="line">
            <a:avLst/>
          </a:prstGeom>
          <a:ln w="28575">
            <a:solidFill>
              <a:srgbClr val="F5665A"/>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56C4FC2-6687-F05E-740E-4468D1D5DC5E}"/>
              </a:ext>
            </a:extLst>
          </p:cNvPr>
          <p:cNvCxnSpPr>
            <a:cxnSpLocks/>
          </p:cNvCxnSpPr>
          <p:nvPr/>
        </p:nvCxnSpPr>
        <p:spPr>
          <a:xfrm flipH="1">
            <a:off x="9274282" y="4311570"/>
            <a:ext cx="959378" cy="0"/>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0C7FCA2-122E-08A3-AF95-4FFC61872469}"/>
              </a:ext>
            </a:extLst>
          </p:cNvPr>
          <p:cNvSpPr txBox="1"/>
          <p:nvPr/>
        </p:nvSpPr>
        <p:spPr>
          <a:xfrm>
            <a:off x="1111402" y="3531471"/>
            <a:ext cx="4868603" cy="584775"/>
          </a:xfrm>
          <a:prstGeom prst="rect">
            <a:avLst/>
          </a:prstGeom>
          <a:noFill/>
        </p:spPr>
        <p:txBody>
          <a:bodyPr wrap="square">
            <a:spAutoFit/>
          </a:bodyPr>
          <a:lstStyle/>
          <a:p>
            <a:r>
              <a:rPr lang="en-US" sz="1600" dirty="0">
                <a:solidFill>
                  <a:srgbClr val="2F4E8C"/>
                </a:solidFill>
                <a:latin typeface="Arial" panose="020B0604020202020204" pitchFamily="34" charset="0"/>
                <a:cs typeface="Arial" panose="020B0604020202020204" pitchFamily="34" charset="0"/>
              </a:rPr>
              <a:t>The prescription is filled at no cost to the member. Short-fill provided while awaiting program approval </a:t>
            </a:r>
          </a:p>
        </p:txBody>
      </p:sp>
      <p:sp>
        <p:nvSpPr>
          <p:cNvPr id="69" name="TextBox 68">
            <a:extLst>
              <a:ext uri="{FF2B5EF4-FFF2-40B4-BE49-F238E27FC236}">
                <a16:creationId xmlns:a16="http://schemas.microsoft.com/office/drawing/2014/main" id="{DB874F3E-DD17-1A5E-5CBD-882CD027D29B}"/>
              </a:ext>
            </a:extLst>
          </p:cNvPr>
          <p:cNvSpPr txBox="1"/>
          <p:nvPr/>
        </p:nvSpPr>
        <p:spPr>
          <a:xfrm>
            <a:off x="542353" y="4382471"/>
            <a:ext cx="5474490" cy="1077218"/>
          </a:xfrm>
          <a:prstGeom prst="rect">
            <a:avLst/>
          </a:prstGeom>
          <a:noFill/>
        </p:spPr>
        <p:txBody>
          <a:bodyPr wrap="square">
            <a:spAutoFit/>
          </a:bodyPr>
          <a:lstStyle/>
          <a:p>
            <a:pPr lvl="1"/>
            <a:r>
              <a:rPr lang="en-US" sz="1600" dirty="0" err="1">
                <a:solidFill>
                  <a:srgbClr val="2F4E8C"/>
                </a:solidFill>
                <a:latin typeface="Helvetica" pitchFamily="2" charset="0"/>
              </a:rPr>
              <a:t>SaveOnSP</a:t>
            </a:r>
            <a:r>
              <a:rPr lang="en-US" sz="1600" dirty="0">
                <a:solidFill>
                  <a:srgbClr val="2F4E8C"/>
                </a:solidFill>
                <a:latin typeface="Helvetica" pitchFamily="2" charset="0"/>
              </a:rPr>
              <a:t> copay assistance dollars cover the member’s cost share. Plan is responsible for the balance of the cost of the prescription. Plan sponsor foregoes opportunity to earn rebates on the claim</a:t>
            </a:r>
          </a:p>
        </p:txBody>
      </p:sp>
      <p:cxnSp>
        <p:nvCxnSpPr>
          <p:cNvPr id="71" name="Straight Connector 70">
            <a:extLst>
              <a:ext uri="{FF2B5EF4-FFF2-40B4-BE49-F238E27FC236}">
                <a16:creationId xmlns:a16="http://schemas.microsoft.com/office/drawing/2014/main" id="{9BAB73E0-15D0-548F-364E-657E8BBF0090}"/>
              </a:ext>
            </a:extLst>
          </p:cNvPr>
          <p:cNvCxnSpPr>
            <a:cxnSpLocks/>
          </p:cNvCxnSpPr>
          <p:nvPr/>
        </p:nvCxnSpPr>
        <p:spPr>
          <a:xfrm>
            <a:off x="929640" y="4281579"/>
            <a:ext cx="4922520" cy="0"/>
          </a:xfrm>
          <a:prstGeom prst="line">
            <a:avLst/>
          </a:prstGeom>
          <a:ln>
            <a:solidFill>
              <a:srgbClr val="F5665A"/>
            </a:solidFill>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1C00936-9C7A-5B2C-481C-A31B451FF3BA}"/>
              </a:ext>
            </a:extLst>
          </p:cNvPr>
          <p:cNvCxnSpPr>
            <a:endCxn id="31" idx="3"/>
          </p:cNvCxnSpPr>
          <p:nvPr/>
        </p:nvCxnSpPr>
        <p:spPr>
          <a:xfrm flipH="1" flipV="1">
            <a:off x="7205647" y="3792078"/>
            <a:ext cx="445271" cy="210878"/>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5276112-CC5B-D586-758F-D07E313CBEFB}"/>
              </a:ext>
            </a:extLst>
          </p:cNvPr>
          <p:cNvCxnSpPr>
            <a:endCxn id="35" idx="3"/>
          </p:cNvCxnSpPr>
          <p:nvPr/>
        </p:nvCxnSpPr>
        <p:spPr>
          <a:xfrm flipH="1">
            <a:off x="7205647" y="4594860"/>
            <a:ext cx="445271" cy="319470"/>
          </a:xfrm>
          <a:prstGeom prst="straightConnector1">
            <a:avLst/>
          </a:prstGeom>
          <a:ln w="28575">
            <a:solidFill>
              <a:srgbClr val="F5665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08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2A0AE-815F-C99C-B7D4-077A50F28189}"/>
              </a:ext>
            </a:extLst>
          </p:cNvPr>
          <p:cNvSpPr>
            <a:spLocks noGrp="1"/>
          </p:cNvSpPr>
          <p:nvPr>
            <p:ph type="title"/>
          </p:nvPr>
        </p:nvSpPr>
        <p:spPr/>
        <p:txBody>
          <a:bodyPr/>
          <a:lstStyle/>
          <a:p>
            <a:r>
              <a:rPr lang="en-US" dirty="0"/>
              <a:t>What Sets Our Preferred Patient Assistance Solutions Apart</a:t>
            </a:r>
          </a:p>
        </p:txBody>
      </p:sp>
      <p:sp>
        <p:nvSpPr>
          <p:cNvPr id="5" name="TextBox 4">
            <a:extLst>
              <a:ext uri="{FF2B5EF4-FFF2-40B4-BE49-F238E27FC236}">
                <a16:creationId xmlns:a16="http://schemas.microsoft.com/office/drawing/2014/main" id="{F6BCADDE-F93A-204B-3816-085B0FA2F6E3}"/>
              </a:ext>
            </a:extLst>
          </p:cNvPr>
          <p:cNvSpPr txBox="1"/>
          <p:nvPr/>
        </p:nvSpPr>
        <p:spPr>
          <a:xfrm>
            <a:off x="1871637" y="5943491"/>
            <a:ext cx="8448726" cy="984885"/>
          </a:xfrm>
          <a:prstGeom prst="rect">
            <a:avLst/>
          </a:prstGeom>
          <a:noFill/>
        </p:spPr>
        <p:txBody>
          <a:bodyPr wrap="square" rtlCol="0">
            <a:spAutoFit/>
          </a:bodyPr>
          <a:lstStyle/>
          <a:p>
            <a:pPr algn="ctr"/>
            <a:r>
              <a:rPr lang="en-US" sz="2000" b="1" dirty="0">
                <a:solidFill>
                  <a:schemeClr val="bg1"/>
                </a:solidFill>
                <a:latin typeface="+mj-lt"/>
              </a:rPr>
              <a:t>A PAP can be one element of a multi-layered specialty management strategy to address spend and risk</a:t>
            </a:r>
          </a:p>
          <a:p>
            <a:endParaRPr lang="en-US" dirty="0"/>
          </a:p>
        </p:txBody>
      </p:sp>
      <p:sp>
        <p:nvSpPr>
          <p:cNvPr id="4" name="TextBox 3">
            <a:extLst>
              <a:ext uri="{FF2B5EF4-FFF2-40B4-BE49-F238E27FC236}">
                <a16:creationId xmlns:a16="http://schemas.microsoft.com/office/drawing/2014/main" id="{7949F115-68B9-21BD-93FB-A857C26CE20F}"/>
              </a:ext>
            </a:extLst>
          </p:cNvPr>
          <p:cNvSpPr txBox="1"/>
          <p:nvPr/>
        </p:nvSpPr>
        <p:spPr>
          <a:xfrm>
            <a:off x="445994" y="1073204"/>
            <a:ext cx="11300012" cy="954107"/>
          </a:xfrm>
          <a:prstGeom prst="rect">
            <a:avLst/>
          </a:prstGeom>
          <a:noFill/>
        </p:spPr>
        <p:txBody>
          <a:bodyPr wrap="square">
            <a:spAutoFit/>
          </a:bodyPr>
          <a:lstStyle/>
          <a:p>
            <a:r>
              <a:rPr lang="en-US" sz="2800" dirty="0">
                <a:solidFill>
                  <a:schemeClr val="accent3"/>
                </a:solidFill>
                <a:latin typeface="Arial" panose="020B0604020202020204" pitchFamily="34" charset="0"/>
                <a:cs typeface="Arial" panose="020B0604020202020204" pitchFamily="34" charset="0"/>
              </a:rPr>
              <a:t>When plans implement Protect and </a:t>
            </a:r>
            <a:r>
              <a:rPr lang="en-US" sz="2800" b="1" dirty="0">
                <a:solidFill>
                  <a:schemeClr val="accent3"/>
                </a:solidFill>
                <a:latin typeface="Arial" panose="020B0604020202020204" pitchFamily="34" charset="0"/>
                <a:cs typeface="Arial" panose="020B0604020202020204" pitchFamily="34" charset="0"/>
              </a:rPr>
              <a:t>one of RxBenefits’ preferred Patient Assistance solutions</a:t>
            </a:r>
            <a:r>
              <a:rPr lang="en-US" sz="2800" dirty="0">
                <a:solidFill>
                  <a:schemeClr val="accent3"/>
                </a:solidFill>
                <a:latin typeface="Arial" panose="020B0604020202020204" pitchFamily="34" charset="0"/>
                <a:cs typeface="Arial" panose="020B0604020202020204" pitchFamily="34" charset="0"/>
              </a:rPr>
              <a:t>, we deliver: </a:t>
            </a:r>
          </a:p>
        </p:txBody>
      </p:sp>
      <p:sp>
        <p:nvSpPr>
          <p:cNvPr id="6" name="Rectangle: Rounded Corners 5">
            <a:extLst>
              <a:ext uri="{FF2B5EF4-FFF2-40B4-BE49-F238E27FC236}">
                <a16:creationId xmlns:a16="http://schemas.microsoft.com/office/drawing/2014/main" id="{B3E31A1F-61A0-0E66-2DFD-33756B53822E}"/>
              </a:ext>
            </a:extLst>
          </p:cNvPr>
          <p:cNvSpPr/>
          <p:nvPr/>
        </p:nvSpPr>
        <p:spPr>
          <a:xfrm>
            <a:off x="598040" y="2325263"/>
            <a:ext cx="3413665" cy="1900572"/>
          </a:xfrm>
          <a:prstGeom prst="roundRect">
            <a:avLst/>
          </a:prstGeom>
          <a:solidFill>
            <a:srgbClr val="F5665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Arial" panose="020B0604020202020204" pitchFamily="34" charset="0"/>
                <a:cs typeface="Arial" panose="020B0604020202020204" pitchFamily="34" charset="0"/>
              </a:rPr>
              <a:t>Uniquely balanced focus on pharmacy plan savings and member health </a:t>
            </a:r>
          </a:p>
        </p:txBody>
      </p:sp>
      <p:sp>
        <p:nvSpPr>
          <p:cNvPr id="7" name="Rectangle: Rounded Corners 6">
            <a:extLst>
              <a:ext uri="{FF2B5EF4-FFF2-40B4-BE49-F238E27FC236}">
                <a16:creationId xmlns:a16="http://schemas.microsoft.com/office/drawing/2014/main" id="{65016E2F-8A6E-84D5-56E4-C775E3C5E200}"/>
              </a:ext>
            </a:extLst>
          </p:cNvPr>
          <p:cNvSpPr/>
          <p:nvPr/>
        </p:nvSpPr>
        <p:spPr>
          <a:xfrm>
            <a:off x="598040" y="4575404"/>
            <a:ext cx="3413665" cy="1900572"/>
          </a:xfrm>
          <a:prstGeom prst="roundRect">
            <a:avLst/>
          </a:prstGeom>
          <a:solidFill>
            <a:srgbClr val="F5665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Arial" panose="020B0604020202020204" pitchFamily="34" charset="0"/>
                <a:cs typeface="Arial" panose="020B0604020202020204" pitchFamily="34" charset="0"/>
              </a:rPr>
              <a:t>Better coordination with prescribers and members vs. other programs </a:t>
            </a:r>
          </a:p>
        </p:txBody>
      </p:sp>
      <p:sp>
        <p:nvSpPr>
          <p:cNvPr id="8" name="Rectangle: Rounded Corners 7">
            <a:extLst>
              <a:ext uri="{FF2B5EF4-FFF2-40B4-BE49-F238E27FC236}">
                <a16:creationId xmlns:a16="http://schemas.microsoft.com/office/drawing/2014/main" id="{B117104A-4BC6-06CB-6C94-1D34EE709EF3}"/>
              </a:ext>
            </a:extLst>
          </p:cNvPr>
          <p:cNvSpPr/>
          <p:nvPr/>
        </p:nvSpPr>
        <p:spPr>
          <a:xfrm>
            <a:off x="4382525" y="2325263"/>
            <a:ext cx="3413665" cy="1900572"/>
          </a:xfrm>
          <a:prstGeom prst="roundRect">
            <a:avLst/>
          </a:prstGeom>
          <a:solidFill>
            <a:srgbClr val="F5665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Arial" panose="020B0604020202020204" pitchFamily="34" charset="0"/>
                <a:cs typeface="Arial" panose="020B0604020202020204" pitchFamily="34" charset="0"/>
              </a:rPr>
              <a:t>Prospective reporting to audit against preferred partner savings net of rebates </a:t>
            </a:r>
          </a:p>
        </p:txBody>
      </p:sp>
      <p:sp>
        <p:nvSpPr>
          <p:cNvPr id="10" name="Rectangle: Rounded Corners 9">
            <a:extLst>
              <a:ext uri="{FF2B5EF4-FFF2-40B4-BE49-F238E27FC236}">
                <a16:creationId xmlns:a16="http://schemas.microsoft.com/office/drawing/2014/main" id="{115E2183-18B1-6FBF-9781-6B58B80CF36E}"/>
              </a:ext>
            </a:extLst>
          </p:cNvPr>
          <p:cNvSpPr/>
          <p:nvPr/>
        </p:nvSpPr>
        <p:spPr>
          <a:xfrm>
            <a:off x="4389167" y="4575404"/>
            <a:ext cx="3413665" cy="1900572"/>
          </a:xfrm>
          <a:prstGeom prst="roundRect">
            <a:avLst/>
          </a:prstGeom>
          <a:solidFill>
            <a:srgbClr val="F5665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Arial" panose="020B0604020202020204" pitchFamily="34" charset="0"/>
                <a:cs typeface="Arial" panose="020B0604020202020204" pitchFamily="34" charset="0"/>
              </a:rPr>
              <a:t>Compassionate, award-winning, quality member experience</a:t>
            </a:r>
          </a:p>
        </p:txBody>
      </p:sp>
      <p:sp>
        <p:nvSpPr>
          <p:cNvPr id="11" name="Rectangle: Rounded Corners 10">
            <a:extLst>
              <a:ext uri="{FF2B5EF4-FFF2-40B4-BE49-F238E27FC236}">
                <a16:creationId xmlns:a16="http://schemas.microsoft.com/office/drawing/2014/main" id="{554A0A37-1108-AF07-B563-FFFEC20779C3}"/>
              </a:ext>
            </a:extLst>
          </p:cNvPr>
          <p:cNvSpPr/>
          <p:nvPr/>
        </p:nvSpPr>
        <p:spPr>
          <a:xfrm>
            <a:off x="8173652" y="2325263"/>
            <a:ext cx="3413665" cy="1900572"/>
          </a:xfrm>
          <a:prstGeom prst="roundRect">
            <a:avLst/>
          </a:prstGeom>
          <a:solidFill>
            <a:srgbClr val="F5665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Arial" panose="020B0604020202020204" pitchFamily="34" charset="0"/>
                <a:cs typeface="Arial" panose="020B0604020202020204" pitchFamily="34" charset="0"/>
              </a:rPr>
              <a:t>Clinical oversight to ensure appropriateness and safety of prescribed medications </a:t>
            </a:r>
          </a:p>
        </p:txBody>
      </p:sp>
      <p:sp>
        <p:nvSpPr>
          <p:cNvPr id="12" name="Rectangle: Rounded Corners 11">
            <a:extLst>
              <a:ext uri="{FF2B5EF4-FFF2-40B4-BE49-F238E27FC236}">
                <a16:creationId xmlns:a16="http://schemas.microsoft.com/office/drawing/2014/main" id="{DEDD3270-0D8D-F890-A824-11C6642E461F}"/>
              </a:ext>
            </a:extLst>
          </p:cNvPr>
          <p:cNvSpPr/>
          <p:nvPr/>
        </p:nvSpPr>
        <p:spPr>
          <a:xfrm>
            <a:off x="8173651" y="4575404"/>
            <a:ext cx="3413665" cy="1900572"/>
          </a:xfrm>
          <a:prstGeom prst="roundRect">
            <a:avLst/>
          </a:prstGeom>
          <a:solidFill>
            <a:srgbClr val="F5665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Arial" panose="020B0604020202020204" pitchFamily="34" charset="0"/>
                <a:cs typeface="Arial" panose="020B0604020202020204" pitchFamily="34" charset="0"/>
              </a:rPr>
              <a:t>Retrospective outcomes reporting to determine true program savings, net of rebates and other program costs</a:t>
            </a:r>
          </a:p>
        </p:txBody>
      </p:sp>
    </p:spTree>
    <p:extLst>
      <p:ext uri="{BB962C8B-B14F-4D97-AF65-F5344CB8AC3E}">
        <p14:creationId xmlns:p14="http://schemas.microsoft.com/office/powerpoint/2010/main" val="1288057649"/>
      </p:ext>
    </p:extLst>
  </p:cSld>
  <p:clrMapOvr>
    <a:masterClrMapping/>
  </p:clrMapOvr>
</p:sld>
</file>

<file path=ppt/theme/theme1.xml><?xml version="1.0" encoding="utf-8"?>
<a:theme xmlns:a="http://schemas.openxmlformats.org/drawingml/2006/main" name="RxB_2019">
  <a:themeElements>
    <a:clrScheme name="RxBenefits Colors">
      <a:dk1>
        <a:srgbClr val="000000"/>
      </a:dk1>
      <a:lt1>
        <a:srgbClr val="FFFFFF"/>
      </a:lt1>
      <a:dk2>
        <a:srgbClr val="44546A"/>
      </a:dk2>
      <a:lt2>
        <a:srgbClr val="E7E6E6"/>
      </a:lt2>
      <a:accent1>
        <a:srgbClr val="02A062"/>
      </a:accent1>
      <a:accent2>
        <a:srgbClr val="A7CA54"/>
      </a:accent2>
      <a:accent3>
        <a:srgbClr val="0A3F79"/>
      </a:accent3>
      <a:accent4>
        <a:srgbClr val="57BFE1"/>
      </a:accent4>
      <a:accent5>
        <a:srgbClr val="F8C45E"/>
      </a:accent5>
      <a:accent6>
        <a:srgbClr val="F5665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xB_2019" id="{5F1D57F8-5610-434C-8720-B9EFC3B1F005}" vid="{FB5B51FB-29CD-9648-84FC-AB5A82838B40}"/>
    </a:ext>
  </a:extLst>
</a:theme>
</file>

<file path=ppt/theme/theme2.xml><?xml version="1.0" encoding="utf-8"?>
<a:theme xmlns:a="http://schemas.openxmlformats.org/drawingml/2006/main" name="1_Office Theme">
  <a:themeElements>
    <a:clrScheme name="RxBenefits Colors">
      <a:dk1>
        <a:srgbClr val="000000"/>
      </a:dk1>
      <a:lt1>
        <a:srgbClr val="FFFFFF"/>
      </a:lt1>
      <a:dk2>
        <a:srgbClr val="44546A"/>
      </a:dk2>
      <a:lt2>
        <a:srgbClr val="E7E6E6"/>
      </a:lt2>
      <a:accent1>
        <a:srgbClr val="02A062"/>
      </a:accent1>
      <a:accent2>
        <a:srgbClr val="A7CA54"/>
      </a:accent2>
      <a:accent3>
        <a:srgbClr val="0A3F79"/>
      </a:accent3>
      <a:accent4>
        <a:srgbClr val="57BFE1"/>
      </a:accent4>
      <a:accent5>
        <a:srgbClr val="F8C45E"/>
      </a:accent5>
      <a:accent6>
        <a:srgbClr val="F5665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876F6B7D698045BF075B6FEB558975" ma:contentTypeVersion="4" ma:contentTypeDescription="Create a new document." ma:contentTypeScope="" ma:versionID="3f7fb0a97f9bc43ec2c392106ed931de">
  <xsd:schema xmlns:xsd="http://www.w3.org/2001/XMLSchema" xmlns:xs="http://www.w3.org/2001/XMLSchema" xmlns:p="http://schemas.microsoft.com/office/2006/metadata/properties" xmlns:ns3="97598ced-0af2-4d14-b74f-21cee7e70ab5" targetNamespace="http://schemas.microsoft.com/office/2006/metadata/properties" ma:root="true" ma:fieldsID="699fe0fb3e1a6dd66bd057f66d60dc0a" ns3:_="">
    <xsd:import namespace="97598ced-0af2-4d14-b74f-21cee7e70a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98ced-0af2-4d14-b74f-21cee7e70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80B628-09EF-4951-99AE-202723A62D89}">
  <ds:schemaRefs>
    <ds:schemaRef ds:uri="http://schemas.microsoft.com/sharepoint/v3/contenttype/forms"/>
  </ds:schemaRefs>
</ds:datastoreItem>
</file>

<file path=customXml/itemProps2.xml><?xml version="1.0" encoding="utf-8"?>
<ds:datastoreItem xmlns:ds="http://schemas.openxmlformats.org/officeDocument/2006/customXml" ds:itemID="{0F39A7C9-8963-4F6C-B179-1E79C93ACE7E}">
  <ds:schemaRefs>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97598ced-0af2-4d14-b74f-21cee7e70ab5"/>
    <ds:schemaRef ds:uri="http://www.w3.org/XML/1998/namespace"/>
  </ds:schemaRefs>
</ds:datastoreItem>
</file>

<file path=customXml/itemProps3.xml><?xml version="1.0" encoding="utf-8"?>
<ds:datastoreItem xmlns:ds="http://schemas.openxmlformats.org/officeDocument/2006/customXml" ds:itemID="{7285D940-8634-4078-9F84-878A9DD4B5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598ced-0af2-4d14-b74f-21cee7e70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39555</TotalTime>
  <Words>1078</Words>
  <Application>Microsoft Macintosh PowerPoint</Application>
  <PresentationFormat>Widescreen</PresentationFormat>
  <Paragraphs>93</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Arial Narrow</vt:lpstr>
      <vt:lpstr>Calibri</vt:lpstr>
      <vt:lpstr>Calibri Light</vt:lpstr>
      <vt:lpstr>Helvetica</vt:lpstr>
      <vt:lpstr>Roboto</vt:lpstr>
      <vt:lpstr>Roboto Light</vt:lpstr>
      <vt:lpstr>RxB_2019</vt:lpstr>
      <vt:lpstr>1_Office Theme</vt:lpstr>
      <vt:lpstr>Patient Assistance Solutions: One Part of a Comprehensive Specialty Management Approach</vt:lpstr>
      <vt:lpstr>PowerPoint Presentation</vt:lpstr>
      <vt:lpstr>RxBenefits Shopped the Market to Bring Our Clients Two Vetted Solutions</vt:lpstr>
      <vt:lpstr>  Amwins Rx Retrospective Offering</vt:lpstr>
      <vt:lpstr>  Amwins Rx Retrospective Offering: How it Works</vt:lpstr>
      <vt:lpstr>SaveOnSP Advantage Point-of-Sale Offering</vt:lpstr>
      <vt:lpstr>  SaveOnSP Advantage Point-of-Sale Offering: How it Works</vt:lpstr>
      <vt:lpstr>What Sets Our Preferred Patient Assistance Solutions Apart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 Evans</dc:creator>
  <cp:lastModifiedBy>Jon Blauman</cp:lastModifiedBy>
  <cp:revision>440</cp:revision>
  <cp:lastPrinted>2019-08-27T15:23:14Z</cp:lastPrinted>
  <dcterms:created xsi:type="dcterms:W3CDTF">2019-01-07T14:16:22Z</dcterms:created>
  <dcterms:modified xsi:type="dcterms:W3CDTF">2023-03-07T16:08:48Z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0x010100C6876F6B7D698045BF075B6FEB558975</vt:lpwstr>
  </property>
</Properties>
</file>