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29" r:id="rId5"/>
    <p:sldMasterId id="2147483789" r:id="rId6"/>
    <p:sldMasterId id="2147483803" r:id="rId7"/>
  </p:sldMasterIdLst>
  <p:notesMasterIdLst>
    <p:notesMasterId r:id="rId27"/>
  </p:notesMasterIdLst>
  <p:handoutMasterIdLst>
    <p:handoutMasterId r:id="rId28"/>
  </p:handoutMasterIdLst>
  <p:sldIdLst>
    <p:sldId id="2147473484" r:id="rId8"/>
    <p:sldId id="2145705316" r:id="rId9"/>
    <p:sldId id="2147473485" r:id="rId10"/>
    <p:sldId id="2145705276" r:id="rId11"/>
    <p:sldId id="2147473486" r:id="rId12"/>
    <p:sldId id="2147473490" r:id="rId13"/>
    <p:sldId id="2147473491" r:id="rId14"/>
    <p:sldId id="2147473523" r:id="rId15"/>
    <p:sldId id="2147473522" r:id="rId16"/>
    <p:sldId id="2145705280" r:id="rId17"/>
    <p:sldId id="2147473473" r:id="rId18"/>
    <p:sldId id="2147473475" r:id="rId19"/>
    <p:sldId id="2147473494" r:id="rId20"/>
    <p:sldId id="2145705313" r:id="rId21"/>
    <p:sldId id="2648" r:id="rId22"/>
    <p:sldId id="2147473488" r:id="rId23"/>
    <p:sldId id="2145705312" r:id="rId24"/>
    <p:sldId id="2147473524" r:id="rId25"/>
    <p:sldId id="2147473483"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BD324-51E1-8711-928D-01758D0AC71A}" name="Kyra Hagan" initials="KH" userId="S::khagan@rxbenefits.com::52b0d52b-67a9-40c8-9e25-74568ceee585" providerId="AD"/>
  <p188:author id="{FDBE83E2-D045-066C-0384-E4305262DE87}" name="Shawn Wideman" initials="SW" userId="S::swideman@rxbenefits.com::8700b716-d020-4bb6-9427-b776f17f96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Allie" initials="HA" lastIdx="20" clrIdx="0">
    <p:extLst>
      <p:ext uri="{19B8F6BF-5375-455C-9EA6-DF929625EA0E}">
        <p15:presenceInfo xmlns:p15="http://schemas.microsoft.com/office/powerpoint/2012/main" userId="S::hallie@rxbenefits.com::94677a9f-31c1-4925-a93a-6569274bec6d" providerId="AD"/>
      </p:ext>
    </p:extLst>
  </p:cmAuthor>
  <p:cmAuthor id="2" name="Faith Wilbanks - RxBenefits" initials="FW-R" lastIdx="11" clrIdx="1">
    <p:extLst>
      <p:ext uri="{19B8F6BF-5375-455C-9EA6-DF929625EA0E}">
        <p15:presenceInfo xmlns:p15="http://schemas.microsoft.com/office/powerpoint/2012/main" userId="S::faith@rxbenefits.com::302bb346-490c-4f51-9604-1d138fadc634" providerId="AD"/>
      </p:ext>
    </p:extLst>
  </p:cmAuthor>
  <p:cmAuthor id="3" name="Kyra Hagan" initials="KH" lastIdx="4" clrIdx="2">
    <p:extLst>
      <p:ext uri="{19B8F6BF-5375-455C-9EA6-DF929625EA0E}">
        <p15:presenceInfo xmlns:p15="http://schemas.microsoft.com/office/powerpoint/2012/main" userId="S::khagan@rxbenefits.com::52b0d52b-67a9-40c8-9e25-74568ceee585" providerId="AD"/>
      </p:ext>
    </p:extLst>
  </p:cmAuthor>
  <p:cmAuthor id="4" name="Nathan White" initials="NW" lastIdx="8" clrIdx="3">
    <p:extLst>
      <p:ext uri="{19B8F6BF-5375-455C-9EA6-DF929625EA0E}">
        <p15:presenceInfo xmlns:p15="http://schemas.microsoft.com/office/powerpoint/2012/main" userId="S::nwhite@rxbenefits.com::eb70c1e0-6ccc-4bd1-ae92-41c5f9680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9A66F1"/>
    <a:srgbClr val="B1B3B3"/>
    <a:srgbClr val="00A361"/>
    <a:srgbClr val="FFFF00"/>
    <a:srgbClr val="FF524C"/>
    <a:srgbClr val="409BD5"/>
    <a:srgbClr val="00456A"/>
    <a:srgbClr val="0078B7"/>
    <a:srgbClr val="C535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EC813-5010-48FC-B582-7D01BA4C6CB5}" v="4" dt="2023-06-13T20:51:45.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58639" autoAdjust="0"/>
  </p:normalViewPr>
  <p:slideViewPr>
    <p:cSldViewPr snapToGrid="0">
      <p:cViewPr varScale="1">
        <p:scale>
          <a:sx n="43" d="100"/>
          <a:sy n="43" d="100"/>
        </p:scale>
        <p:origin x="1819" y="38"/>
      </p:cViewPr>
      <p:guideLst/>
    </p:cSldViewPr>
  </p:slideViewPr>
  <p:notesTextViewPr>
    <p:cViewPr>
      <p:scale>
        <a:sx n="105" d="100"/>
        <a:sy n="105" d="100"/>
      </p:scale>
      <p:origin x="0" y="0"/>
    </p:cViewPr>
  </p:notesTextViewPr>
  <p:sorterViewPr>
    <p:cViewPr>
      <p:scale>
        <a:sx n="82" d="100"/>
        <a:sy n="82" d="100"/>
      </p:scale>
      <p:origin x="0" y="0"/>
    </p:cViewPr>
  </p:sorterViewPr>
  <p:notesViewPr>
    <p:cSldViewPr snapToGrid="0">
      <p:cViewPr varScale="1">
        <p:scale>
          <a:sx n="95" d="100"/>
          <a:sy n="95" d="100"/>
        </p:scale>
        <p:origin x="34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Thomas" userId="5dc27a0d-be82-47ad-afe9-a2187839c6d1" providerId="ADAL" clId="{BC8EC813-5010-48FC-B582-7D01BA4C6CB5}"/>
    <pc:docChg chg="delSld modSld sldOrd delSection modSection">
      <pc:chgData name="Ashley Thomas" userId="5dc27a0d-be82-47ad-afe9-a2187839c6d1" providerId="ADAL" clId="{BC8EC813-5010-48FC-B582-7D01BA4C6CB5}" dt="2023-06-13T20:51:00.874" v="7" actId="47"/>
      <pc:docMkLst>
        <pc:docMk/>
      </pc:docMkLst>
      <pc:sldChg chg="del">
        <pc:chgData name="Ashley Thomas" userId="5dc27a0d-be82-47ad-afe9-a2187839c6d1" providerId="ADAL" clId="{BC8EC813-5010-48FC-B582-7D01BA4C6CB5}" dt="2023-06-13T20:51:00.874" v="7" actId="47"/>
        <pc:sldMkLst>
          <pc:docMk/>
          <pc:sldMk cId="2432946678" sldId="2624"/>
        </pc:sldMkLst>
      </pc:sldChg>
      <pc:sldChg chg="del">
        <pc:chgData name="Ashley Thomas" userId="5dc27a0d-be82-47ad-afe9-a2187839c6d1" providerId="ADAL" clId="{BC8EC813-5010-48FC-B582-7D01BA4C6CB5}" dt="2023-06-13T20:51:00.874" v="7" actId="47"/>
        <pc:sldMkLst>
          <pc:docMk/>
          <pc:sldMk cId="2818207917" sldId="2626"/>
        </pc:sldMkLst>
      </pc:sldChg>
      <pc:sldChg chg="del">
        <pc:chgData name="Ashley Thomas" userId="5dc27a0d-be82-47ad-afe9-a2187839c6d1" providerId="ADAL" clId="{BC8EC813-5010-48FC-B582-7D01BA4C6CB5}" dt="2023-06-13T20:10:31.109" v="1" actId="47"/>
        <pc:sldMkLst>
          <pc:docMk/>
          <pc:sldMk cId="3206259915" sldId="2632"/>
        </pc:sldMkLst>
      </pc:sldChg>
      <pc:sldChg chg="del">
        <pc:chgData name="Ashley Thomas" userId="5dc27a0d-be82-47ad-afe9-a2187839c6d1" providerId="ADAL" clId="{BC8EC813-5010-48FC-B582-7D01BA4C6CB5}" dt="2023-06-13T20:10:31.109" v="1" actId="47"/>
        <pc:sldMkLst>
          <pc:docMk/>
          <pc:sldMk cId="3105648531" sldId="2633"/>
        </pc:sldMkLst>
      </pc:sldChg>
      <pc:sldChg chg="del">
        <pc:chgData name="Ashley Thomas" userId="5dc27a0d-be82-47ad-afe9-a2187839c6d1" providerId="ADAL" clId="{BC8EC813-5010-48FC-B582-7D01BA4C6CB5}" dt="2023-06-13T20:10:31.109" v="1" actId="47"/>
        <pc:sldMkLst>
          <pc:docMk/>
          <pc:sldMk cId="244049782" sldId="2634"/>
        </pc:sldMkLst>
      </pc:sldChg>
      <pc:sldChg chg="del">
        <pc:chgData name="Ashley Thomas" userId="5dc27a0d-be82-47ad-afe9-a2187839c6d1" providerId="ADAL" clId="{BC8EC813-5010-48FC-B582-7D01BA4C6CB5}" dt="2023-06-13T20:51:00.874" v="7" actId="47"/>
        <pc:sldMkLst>
          <pc:docMk/>
          <pc:sldMk cId="3181352700" sldId="3097"/>
        </pc:sldMkLst>
      </pc:sldChg>
      <pc:sldChg chg="del ord">
        <pc:chgData name="Ashley Thomas" userId="5dc27a0d-be82-47ad-afe9-a2187839c6d1" providerId="ADAL" clId="{BC8EC813-5010-48FC-B582-7D01BA4C6CB5}" dt="2023-06-13T20:51:00.874" v="7" actId="47"/>
        <pc:sldMkLst>
          <pc:docMk/>
          <pc:sldMk cId="2035353979" sldId="3099"/>
        </pc:sldMkLst>
      </pc:sldChg>
      <pc:sldChg chg="del">
        <pc:chgData name="Ashley Thomas" userId="5dc27a0d-be82-47ad-afe9-a2187839c6d1" providerId="ADAL" clId="{BC8EC813-5010-48FC-B582-7D01BA4C6CB5}" dt="2023-06-13T20:51:00.874" v="7" actId="47"/>
        <pc:sldMkLst>
          <pc:docMk/>
          <pc:sldMk cId="3144165594" sldId="3100"/>
        </pc:sldMkLst>
      </pc:sldChg>
      <pc:sldChg chg="del">
        <pc:chgData name="Ashley Thomas" userId="5dc27a0d-be82-47ad-afe9-a2187839c6d1" providerId="ADAL" clId="{BC8EC813-5010-48FC-B582-7D01BA4C6CB5}" dt="2023-06-13T20:11:14.948" v="5" actId="47"/>
        <pc:sldMkLst>
          <pc:docMk/>
          <pc:sldMk cId="7618673" sldId="3103"/>
        </pc:sldMkLst>
      </pc:sldChg>
      <pc:sldChg chg="del">
        <pc:chgData name="Ashley Thomas" userId="5dc27a0d-be82-47ad-afe9-a2187839c6d1" providerId="ADAL" clId="{BC8EC813-5010-48FC-B582-7D01BA4C6CB5}" dt="2023-06-13T20:10:03.128" v="0" actId="47"/>
        <pc:sldMkLst>
          <pc:docMk/>
          <pc:sldMk cId="208709945" sldId="5632"/>
        </pc:sldMkLst>
      </pc:sldChg>
      <pc:sldChg chg="del">
        <pc:chgData name="Ashley Thomas" userId="5dc27a0d-be82-47ad-afe9-a2187839c6d1" providerId="ADAL" clId="{BC8EC813-5010-48FC-B582-7D01BA4C6CB5}" dt="2023-06-13T20:10:31.109" v="1" actId="47"/>
        <pc:sldMkLst>
          <pc:docMk/>
          <pc:sldMk cId="1653098393" sldId="2145705258"/>
        </pc:sldMkLst>
      </pc:sldChg>
      <pc:sldChg chg="del">
        <pc:chgData name="Ashley Thomas" userId="5dc27a0d-be82-47ad-afe9-a2187839c6d1" providerId="ADAL" clId="{BC8EC813-5010-48FC-B582-7D01BA4C6CB5}" dt="2023-06-13T20:51:00.874" v="7" actId="47"/>
        <pc:sldMkLst>
          <pc:docMk/>
          <pc:sldMk cId="3317770740" sldId="2145705259"/>
        </pc:sldMkLst>
      </pc:sldChg>
      <pc:sldChg chg="del">
        <pc:chgData name="Ashley Thomas" userId="5dc27a0d-be82-47ad-afe9-a2187839c6d1" providerId="ADAL" clId="{BC8EC813-5010-48FC-B582-7D01BA4C6CB5}" dt="2023-06-13T20:51:00.874" v="7" actId="47"/>
        <pc:sldMkLst>
          <pc:docMk/>
          <pc:sldMk cId="3801432953" sldId="2145705263"/>
        </pc:sldMkLst>
      </pc:sldChg>
      <pc:sldChg chg="del">
        <pc:chgData name="Ashley Thomas" userId="5dc27a0d-be82-47ad-afe9-a2187839c6d1" providerId="ADAL" clId="{BC8EC813-5010-48FC-B582-7D01BA4C6CB5}" dt="2023-06-13T20:10:03.128" v="0" actId="47"/>
        <pc:sldMkLst>
          <pc:docMk/>
          <pc:sldMk cId="347287323" sldId="2145705269"/>
        </pc:sldMkLst>
      </pc:sldChg>
      <pc:sldChg chg="del">
        <pc:chgData name="Ashley Thomas" userId="5dc27a0d-be82-47ad-afe9-a2187839c6d1" providerId="ADAL" clId="{BC8EC813-5010-48FC-B582-7D01BA4C6CB5}" dt="2023-06-13T20:10:03.128" v="0" actId="47"/>
        <pc:sldMkLst>
          <pc:docMk/>
          <pc:sldMk cId="2732286950" sldId="2145705270"/>
        </pc:sldMkLst>
      </pc:sldChg>
      <pc:sldChg chg="del">
        <pc:chgData name="Ashley Thomas" userId="5dc27a0d-be82-47ad-afe9-a2187839c6d1" providerId="ADAL" clId="{BC8EC813-5010-48FC-B582-7D01BA4C6CB5}" dt="2023-06-13T20:10:03.128" v="0" actId="47"/>
        <pc:sldMkLst>
          <pc:docMk/>
          <pc:sldMk cId="440632923" sldId="2145705271"/>
        </pc:sldMkLst>
      </pc:sldChg>
      <pc:sldChg chg="del">
        <pc:chgData name="Ashley Thomas" userId="5dc27a0d-be82-47ad-afe9-a2187839c6d1" providerId="ADAL" clId="{BC8EC813-5010-48FC-B582-7D01BA4C6CB5}" dt="2023-06-13T20:51:00.874" v="7" actId="47"/>
        <pc:sldMkLst>
          <pc:docMk/>
          <pc:sldMk cId="1028288918" sldId="2145705273"/>
        </pc:sldMkLst>
      </pc:sldChg>
      <pc:sldChg chg="del">
        <pc:chgData name="Ashley Thomas" userId="5dc27a0d-be82-47ad-afe9-a2187839c6d1" providerId="ADAL" clId="{BC8EC813-5010-48FC-B582-7D01BA4C6CB5}" dt="2023-06-13T20:10:44.436" v="4" actId="47"/>
        <pc:sldMkLst>
          <pc:docMk/>
          <pc:sldMk cId="3628700961" sldId="2145705274"/>
        </pc:sldMkLst>
      </pc:sldChg>
      <pc:sldChg chg="del">
        <pc:chgData name="Ashley Thomas" userId="5dc27a0d-be82-47ad-afe9-a2187839c6d1" providerId="ADAL" clId="{BC8EC813-5010-48FC-B582-7D01BA4C6CB5}" dt="2023-06-13T20:10:31.109" v="1" actId="47"/>
        <pc:sldMkLst>
          <pc:docMk/>
          <pc:sldMk cId="1589856256" sldId="2145705275"/>
        </pc:sldMkLst>
      </pc:sldChg>
      <pc:sldChg chg="del">
        <pc:chgData name="Ashley Thomas" userId="5dc27a0d-be82-47ad-afe9-a2187839c6d1" providerId="ADAL" clId="{BC8EC813-5010-48FC-B582-7D01BA4C6CB5}" dt="2023-06-13T20:51:00.874" v="7" actId="47"/>
        <pc:sldMkLst>
          <pc:docMk/>
          <pc:sldMk cId="3105679753" sldId="2145705276"/>
        </pc:sldMkLst>
      </pc:sldChg>
      <pc:sldChg chg="del">
        <pc:chgData name="Ashley Thomas" userId="5dc27a0d-be82-47ad-afe9-a2187839c6d1" providerId="ADAL" clId="{BC8EC813-5010-48FC-B582-7D01BA4C6CB5}" dt="2023-06-13T20:51:00.874" v="7" actId="47"/>
        <pc:sldMkLst>
          <pc:docMk/>
          <pc:sldMk cId="1169629175" sldId="21474734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5F2BE8-903D-4E27-B538-48E7D1254BE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07E6BAD8-3D2B-463B-ABDA-F36836C6B0D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F5B560-EC91-4828-B82D-EDDFA09C59E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80E0521-1309-43A7-9506-4CD5D1BBECAE}" type="slidenum">
              <a:rPr lang="en-US" smtClean="0"/>
              <a:t>‹#›</a:t>
            </a:fld>
            <a:endParaRPr lang="en-US"/>
          </a:p>
        </p:txBody>
      </p:sp>
    </p:spTree>
    <p:extLst>
      <p:ext uri="{BB962C8B-B14F-4D97-AF65-F5344CB8AC3E}">
        <p14:creationId xmlns:p14="http://schemas.microsoft.com/office/powerpoint/2010/main" val="435882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1" i="0">
                <a:latin typeface="Arial" panose="020B0604020202020204" pitchFamily="34" charset="0"/>
                <a:ea typeface="Roboto" panose="02000000000000000000" pitchFamily="2"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1" i="0">
                <a:latin typeface="Arial" panose="020B0604020202020204" pitchFamily="34" charset="0"/>
                <a:ea typeface="Roboto" panose="02000000000000000000" pitchFamily="2" charset="0"/>
              </a:defRPr>
            </a:lvl1pPr>
          </a:lstStyle>
          <a:p>
            <a:fld id="{B862B5C8-5B2F-46F4-A550-24C5630E1A37}" type="datetimeFigureOut">
              <a:rPr lang="en-US" smtClean="0"/>
              <a:pPr/>
              <a:t>6/13/2023</a:t>
            </a:fld>
            <a:endParaRPr lang="en-US" dirty="0"/>
          </a:p>
        </p:txBody>
      </p:sp>
      <p:sp>
        <p:nvSpPr>
          <p:cNvPr id="4" name="Slide Image Placeholder 3"/>
          <p:cNvSpPr>
            <a:spLocks noGrp="1" noRot="1" noChangeAspect="1"/>
          </p:cNvSpPr>
          <p:nvPr>
            <p:ph type="sldImg" idx="2"/>
          </p:nvPr>
        </p:nvSpPr>
        <p:spPr>
          <a:xfrm>
            <a:off x="1481138" y="581025"/>
            <a:ext cx="4048125" cy="227806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85351" y="2973399"/>
            <a:ext cx="6623222" cy="5742563"/>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1" i="0">
                <a:latin typeface="Arial" panose="020B0604020202020204" pitchFamily="34" charset="0"/>
                <a:ea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1" i="0">
                <a:latin typeface="Arial" panose="020B0604020202020204" pitchFamily="34" charset="0"/>
                <a:ea typeface="Roboto" panose="02000000000000000000" pitchFamily="2" charset="0"/>
              </a:defRPr>
            </a:lvl1pPr>
          </a:lstStyle>
          <a:p>
            <a:fld id="{F0962FE2-00DC-4A19-B439-04B1B10692EE}" type="slidenum">
              <a:rPr lang="en-US" smtClean="0"/>
              <a:pPr/>
              <a:t>‹#›</a:t>
            </a:fld>
            <a:endParaRPr lang="en-US" dirty="0"/>
          </a:p>
        </p:txBody>
      </p:sp>
    </p:spTree>
    <p:extLst>
      <p:ext uri="{BB962C8B-B14F-4D97-AF65-F5344CB8AC3E}">
        <p14:creationId xmlns:p14="http://schemas.microsoft.com/office/powerpoint/2010/main" val="913048427"/>
      </p:ext>
    </p:extLst>
  </p:cSld>
  <p:clrMap bg1="lt1" tx1="dk1" bg2="lt2" tx2="dk2" accent1="accent1" accent2="accent2" accent3="accent3" accent4="accent4" accent5="accent5" accent6="accent6" hlink="hlink" folHlink="folHlink"/>
  <p:notesStyle>
    <a:lvl1pPr marL="0" algn="l" defTabSz="914400" rtl="0" eaLnBrk="1" latinLnBrk="0" hangingPunct="1">
      <a:defRPr sz="1000" b="1" i="0" kern="1200">
        <a:solidFill>
          <a:schemeClr val="tx1"/>
        </a:solidFill>
        <a:latin typeface="Arial" panose="020B0604020202020204" pitchFamily="34" charset="0"/>
        <a:ea typeface="Roboto" panose="02000000000000000000" pitchFamily="2" charset="0"/>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13898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0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GLP-1s like Ozempic® and </a:t>
            </a:r>
            <a:r>
              <a:rPr lang="en-US" sz="1000" b="1" dirty="0" err="1">
                <a:latin typeface="Arial" panose="020B0604020202020204" pitchFamily="34" charset="0"/>
                <a:cs typeface="Arial" panose="020B0604020202020204" pitchFamily="34" charset="0"/>
              </a:rPr>
              <a:t>Mounjaro</a:t>
            </a:r>
            <a:r>
              <a:rPr lang="en-US" sz="1000" b="1" dirty="0">
                <a:latin typeface="Arial" panose="020B0604020202020204" pitchFamily="34" charset="0"/>
                <a:cs typeface="Arial" panose="020B0604020202020204" pitchFamily="34" charset="0"/>
              </a:rPr>
              <a:t>™ are increasing being prescribed “off-label” for weight loss </a:t>
            </a:r>
          </a:p>
          <a:p>
            <a:pPr marL="285750" indent="-285750">
              <a:buFont typeface="Arial" panose="020B0604020202020204" pitchFamily="34" charset="0"/>
              <a:buChar char="•"/>
            </a:pPr>
            <a:r>
              <a:rPr lang="en-US" sz="1000" b="1" dirty="0" err="1">
                <a:latin typeface="Arial" panose="020B0604020202020204" pitchFamily="34" charset="0"/>
                <a:cs typeface="Arial" panose="020B0604020202020204" pitchFamily="34" charset="0"/>
              </a:rPr>
              <a:t>Rxs</a:t>
            </a:r>
            <a:r>
              <a:rPr lang="en-US" sz="1000" b="1" dirty="0">
                <a:latin typeface="Arial" panose="020B0604020202020204" pitchFamily="34" charset="0"/>
                <a:cs typeface="Arial" panose="020B0604020202020204" pitchFamily="34" charset="0"/>
              </a:rPr>
              <a:t> not typically subject to additional review in the PA process </a:t>
            </a: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Total plan costs for this class of drugs has grown drastically and is only expected to increase</a:t>
            </a: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Has created unwanted consequences:</a:t>
            </a:r>
          </a:p>
          <a:p>
            <a:pPr marL="742950" lvl="1"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Higher plan spending</a:t>
            </a:r>
          </a:p>
          <a:p>
            <a:pPr marL="742950" lvl="1"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Product scarcity</a:t>
            </a:r>
          </a:p>
          <a:p>
            <a:pPr marL="742950" lvl="1"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Negative member outcomes (increased PA turnaround times leading to high call volumes</a:t>
            </a:r>
          </a:p>
          <a:p>
            <a:pPr marL="742950" lvl="1" indent="-2857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Our solution involves placing prior authorizations on all GLP-1 scripts and putting them through another level of scrutiny to ensure that they are specifically being written as a treatment option for diabetes.  If we do not see diabetes as a diagnosis in the chart notes, we will not approve the script.  </a:t>
            </a:r>
          </a:p>
          <a:p>
            <a:pPr marL="742950" lvl="1" indent="-285750">
              <a:buFont typeface="Arial" panose="020B0604020202020204" pitchFamily="34" charset="0"/>
              <a:buChar char="•"/>
            </a:pP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0D681-8B16-4265-9241-F23C10F2404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52904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ea typeface="Roboto"/>
                <a:cs typeface="Arial"/>
              </a:rPr>
              <a:t>Problem</a:t>
            </a:r>
          </a:p>
          <a:p>
            <a:r>
              <a:rPr lang="en-US" b="1" dirty="0">
                <a:latin typeface="Arial"/>
                <a:ea typeface="Roboto"/>
                <a:cs typeface="Arial"/>
              </a:rPr>
              <a:t>As mentioned earlier, specialty spend on the rise, greatest area of opportunity both clinical and financially reside with lower cost alternatives for AF medications and dermatological agents.</a:t>
            </a:r>
            <a:endParaRPr lang="en-US" b="1" dirty="0">
              <a:cs typeface="Arial"/>
            </a:endParaRPr>
          </a:p>
          <a:p>
            <a:endParaRPr lang="en-US" b="1" dirty="0">
              <a:latin typeface="Arial"/>
              <a:ea typeface="Roboto"/>
              <a:cs typeface="Arial"/>
            </a:endParaRPr>
          </a:p>
          <a:p>
            <a:r>
              <a:rPr lang="en-US" b="1" u="sng" dirty="0">
                <a:latin typeface="Arial"/>
                <a:ea typeface="Roboto"/>
                <a:cs typeface="Arial"/>
              </a:rPr>
              <a:t>Solution</a:t>
            </a:r>
          </a:p>
          <a:p>
            <a:r>
              <a:rPr lang="en-US" b="1" dirty="0">
                <a:latin typeface="Arial"/>
                <a:ea typeface="Roboto"/>
                <a:cs typeface="Arial"/>
              </a:rPr>
              <a:t>As part of the expanded solution the Therapeutic Interchange will include: </a:t>
            </a:r>
          </a:p>
          <a:p>
            <a:pPr marL="285750" indent="-285750">
              <a:buFont typeface="Arial"/>
              <a:buChar char="•"/>
            </a:pPr>
            <a:r>
              <a:rPr lang="en-US" b="1" dirty="0">
                <a:latin typeface="Arial"/>
                <a:ea typeface="Roboto"/>
                <a:cs typeface="Arial"/>
              </a:rPr>
              <a:t>Clinical rules engine will be set-up to ID the most critical opportunities for intervention</a:t>
            </a:r>
          </a:p>
          <a:p>
            <a:pPr marL="285750" indent="-285750">
              <a:buFont typeface="Arial"/>
              <a:buChar char="•"/>
            </a:pPr>
            <a:r>
              <a:rPr lang="en-US" b="1" dirty="0">
                <a:latin typeface="Arial"/>
                <a:ea typeface="Roboto"/>
                <a:cs typeface="Arial"/>
              </a:rPr>
              <a:t>Centralized and expert specialty pharmacists to guide providers and members to lower cost and clinically appropriate therapeutic alternatives</a:t>
            </a:r>
          </a:p>
          <a:p>
            <a:pPr marL="285750" indent="-285750">
              <a:buFont typeface="Arial"/>
              <a:buChar char="•"/>
            </a:pPr>
            <a:r>
              <a:rPr lang="en-US" b="1" dirty="0">
                <a:latin typeface="Arial"/>
                <a:ea typeface="Roboto"/>
                <a:cs typeface="Arial"/>
              </a:rPr>
              <a:t>PA process will be digitized in the member portal to keep members up to speed on where their approval is at</a:t>
            </a:r>
          </a:p>
          <a:p>
            <a:pPr marL="285750" indent="-285750">
              <a:buFont typeface="Arial"/>
              <a:buChar char="•"/>
            </a:pPr>
            <a:r>
              <a:rPr lang="en-US" b="1" dirty="0">
                <a:latin typeface="Arial"/>
                <a:ea typeface="Roboto"/>
                <a:cs typeface="Arial"/>
              </a:rPr>
              <a:t>Process will be built out to include a prospective and retrospective approach, pre and post, leverage the trusted PA process for prospective. Note: focus on the member monitoring piece - identifying treatment failure EARLY pays dividends;  avoids potential medical channel costs (more so with RA and Crohn's/UC than psoriasis.</a:t>
            </a:r>
          </a:p>
          <a:p>
            <a:endParaRPr lang="en-US" b="1" dirty="0">
              <a:latin typeface="Arial"/>
              <a:ea typeface="Roboto"/>
              <a:cs typeface="Arial"/>
            </a:endParaRPr>
          </a:p>
          <a:p>
            <a:r>
              <a:rPr lang="en-US" b="1" dirty="0">
                <a:latin typeface="Arial"/>
                <a:ea typeface="Roboto"/>
                <a:cs typeface="Arial"/>
              </a:rPr>
              <a:t>Examples:</a:t>
            </a:r>
          </a:p>
          <a:p>
            <a:pPr lvl="1">
              <a:buChar char="•"/>
            </a:pPr>
            <a:r>
              <a:rPr lang="en-US" b="1" dirty="0"/>
              <a:t>Retrospective ---&gt;Katie, who has been battling ulcerative colitis and using Humira with no visible improvement, can have better outcome by switching to Otezla. </a:t>
            </a:r>
          </a:p>
          <a:p>
            <a:pPr lvl="1">
              <a:buChar char="•"/>
            </a:pPr>
            <a:r>
              <a:rPr lang="en-US" b="1" dirty="0"/>
              <a:t>A switch from Humira to </a:t>
            </a:r>
            <a:r>
              <a:rPr lang="en-US" b="1" dirty="0" err="1"/>
              <a:t>Otzela</a:t>
            </a:r>
            <a:r>
              <a:rPr lang="en-US" b="1" dirty="0"/>
              <a:t> can save a total of $126 per day for the member and their plan (note: when biosimilars are approved, recommendations may be updated to reflect those changes). Member health is always </a:t>
            </a:r>
            <a:r>
              <a:rPr lang="en-US" b="1" dirty="0" err="1"/>
              <a:t>blanced</a:t>
            </a:r>
            <a:r>
              <a:rPr lang="en-US" b="1" dirty="0"/>
              <a:t> w/ cost containment as #1 </a:t>
            </a:r>
            <a:r>
              <a:rPr lang="en-US" b="1" dirty="0" err="1"/>
              <a:t>peioeity</a:t>
            </a:r>
            <a:r>
              <a:rPr lang="en-US" b="1" dirty="0"/>
              <a:t>.</a:t>
            </a:r>
          </a:p>
          <a:p>
            <a:pPr lvl="1">
              <a:buChar char="•"/>
            </a:pPr>
            <a:r>
              <a:rPr lang="en-US" b="1" dirty="0"/>
              <a:t> Prospective ---&gt; When Eduardo's prescriber put in a new PA request for Humira, she was given a list of available proven alternatives that could work for Eduardo's newly prescribed condition - psoriasis. After detail conversation with </a:t>
            </a:r>
            <a:r>
              <a:rPr lang="en-US" b="1" dirty="0" err="1"/>
              <a:t>RxB's</a:t>
            </a:r>
            <a:r>
              <a:rPr lang="en-US" b="1" dirty="0"/>
              <a:t> pharmacists, the prescriber decide to go with Otezla </a:t>
            </a:r>
          </a:p>
          <a:p>
            <a:pPr lvl="1">
              <a:buChar char="•"/>
            </a:pPr>
            <a:r>
              <a:rPr lang="en-US" b="1" dirty="0"/>
              <a:t>A switch from Humira to </a:t>
            </a:r>
            <a:r>
              <a:rPr lang="en-US" b="1" dirty="0" err="1"/>
              <a:t>Otzela</a:t>
            </a:r>
            <a:r>
              <a:rPr lang="en-US" b="1" dirty="0"/>
              <a:t> can save a total of $126 per day for the member and their plan </a:t>
            </a:r>
          </a:p>
          <a:p>
            <a:pPr lvl="1">
              <a:buChar char="•"/>
            </a:pPr>
            <a:endParaRPr lang="en-US" b="1" dirty="0"/>
          </a:p>
          <a:p>
            <a:pPr lvl="1"/>
            <a:r>
              <a:rPr lang="en-US" b="1" dirty="0"/>
              <a:t>Supporting data, not talking points (unless requested)</a:t>
            </a:r>
          </a:p>
          <a:p>
            <a:pPr marL="285750" indent="-285750">
              <a:buFont typeface="Arial"/>
              <a:buChar char="•"/>
            </a:pPr>
            <a:r>
              <a:rPr lang="en-US" b="1" dirty="0">
                <a:latin typeface="Arial"/>
                <a:ea typeface="Roboto"/>
                <a:cs typeface="Arial"/>
              </a:rPr>
              <a:t>Clinical literature/studies and BOB informs that we expect to see 10% POS conversions and 3% retrospective conversions</a:t>
            </a:r>
          </a:p>
          <a:p>
            <a:r>
              <a:rPr lang="en-US" b="1" dirty="0">
                <a:latin typeface="Arial"/>
                <a:ea typeface="Roboto"/>
                <a:cs typeface="Arial"/>
              </a:rPr>
              <a:t>Sources, details below</a:t>
            </a:r>
            <a:endParaRPr lang="en-US" b="1" dirty="0"/>
          </a:p>
          <a:p>
            <a:endParaRPr lang="en-US" b="1" dirty="0">
              <a:latin typeface="Arial"/>
              <a:ea typeface="Roboto"/>
              <a:cs typeface="Arial"/>
            </a:endParaRPr>
          </a:p>
          <a:p>
            <a:r>
              <a:rPr lang="en-US" b="1" dirty="0">
                <a:latin typeface="Arial"/>
                <a:ea typeface="Roboto"/>
                <a:cs typeface="Arial"/>
              </a:rPr>
              <a:t>Prospective 3, 4, 5, 6</a:t>
            </a:r>
          </a:p>
          <a:p>
            <a:r>
              <a:rPr lang="en-US" b="1" dirty="0">
                <a:latin typeface="Arial"/>
                <a:ea typeface="Roboto"/>
                <a:cs typeface="Arial"/>
              </a:rPr>
              <a:t>Retrospective 1, 2, 6</a:t>
            </a:r>
          </a:p>
          <a:p>
            <a:r>
              <a:rPr lang="en-US" b="1" dirty="0">
                <a:latin typeface="Arial"/>
                <a:ea typeface="Roboto"/>
                <a:cs typeface="Arial"/>
              </a:rPr>
              <a:t> </a:t>
            </a:r>
          </a:p>
          <a:p>
            <a:r>
              <a:rPr lang="en-US" b="1" dirty="0">
                <a:latin typeface="Arial"/>
                <a:ea typeface="Roboto"/>
                <a:cs typeface="Arial"/>
              </a:rPr>
              <a:t>1 Palak V. Patel, Caitlin G. Purvis, Ramiz N. Hamid &amp; Steven R. Feldman (2022) Non-medical switching in dermatology: cost-conscious policy or an affront to patient safety?, Journal of Dermatological Treatment, 33:6, 2707-2710, DOI: 10.1080/09546634.2022.2110360</a:t>
            </a:r>
          </a:p>
          <a:p>
            <a:r>
              <a:rPr lang="en-US" b="1" dirty="0">
                <a:latin typeface="Arial"/>
                <a:ea typeface="Roboto"/>
                <a:cs typeface="Arial"/>
              </a:rPr>
              <a:t> </a:t>
            </a:r>
          </a:p>
          <a:p>
            <a:r>
              <a:rPr lang="en-US" b="1" dirty="0">
                <a:latin typeface="Arial"/>
                <a:ea typeface="Roboto"/>
                <a:cs typeface="Arial"/>
              </a:rPr>
              <a:t>2 Olivia S. Costa, Tabassum Salam, Amy </a:t>
            </a:r>
            <a:r>
              <a:rPr lang="en-US" b="1" dirty="0" err="1">
                <a:latin typeface="Arial"/>
                <a:ea typeface="Roboto"/>
                <a:cs typeface="Arial"/>
              </a:rPr>
              <a:t>Duhig</a:t>
            </a:r>
            <a:r>
              <a:rPr lang="en-US" b="1" dirty="0">
                <a:latin typeface="Arial"/>
                <a:ea typeface="Roboto"/>
                <a:cs typeface="Arial"/>
              </a:rPr>
              <a:t>, Aarti A. Patel, Ann Cameron, Jennifer Voelker, </a:t>
            </a:r>
            <a:r>
              <a:rPr lang="en-US" b="1" dirty="0" err="1">
                <a:latin typeface="Arial"/>
                <a:ea typeface="Roboto"/>
                <a:cs typeface="Arial"/>
              </a:rPr>
              <a:t>Brahim</a:t>
            </a:r>
            <a:r>
              <a:rPr lang="en-US" b="1" dirty="0">
                <a:latin typeface="Arial"/>
                <a:ea typeface="Roboto"/>
                <a:cs typeface="Arial"/>
              </a:rPr>
              <a:t> </a:t>
            </a:r>
            <a:r>
              <a:rPr lang="en-US" b="1" dirty="0" err="1">
                <a:latin typeface="Arial"/>
                <a:ea typeface="Roboto"/>
                <a:cs typeface="Arial"/>
              </a:rPr>
              <a:t>Bookhart</a:t>
            </a:r>
            <a:r>
              <a:rPr lang="en-US" b="1" dirty="0">
                <a:latin typeface="Arial"/>
                <a:ea typeface="Roboto"/>
                <a:cs typeface="Arial"/>
              </a:rPr>
              <a:t> &amp; Craig I. Coleman (2020) Specialist physician perspectives on non-medical switching of prescription medications, Journal of Market Access &amp; Health Policy, 8:1, DOI: 10.1080/20016689.2020.1738637</a:t>
            </a:r>
          </a:p>
          <a:p>
            <a:r>
              <a:rPr lang="en-US" b="1" dirty="0">
                <a:latin typeface="Arial"/>
                <a:ea typeface="Roboto"/>
                <a:cs typeface="Arial"/>
              </a:rPr>
              <a:t> </a:t>
            </a:r>
          </a:p>
          <a:p>
            <a:r>
              <a:rPr lang="en-US" b="1" dirty="0">
                <a:latin typeface="Arial"/>
                <a:ea typeface="Roboto"/>
                <a:cs typeface="Arial"/>
              </a:rPr>
              <a:t>3 Papp </a:t>
            </a:r>
            <a:r>
              <a:rPr lang="en-US" b="1" dirty="0" err="1">
                <a:latin typeface="Arial"/>
                <a:ea typeface="Roboto"/>
                <a:cs typeface="Arial"/>
              </a:rPr>
              <a:t>K;Reich</a:t>
            </a:r>
            <a:r>
              <a:rPr lang="en-US" b="1" dirty="0">
                <a:latin typeface="Arial"/>
                <a:ea typeface="Roboto"/>
                <a:cs typeface="Arial"/>
              </a:rPr>
              <a:t> </a:t>
            </a:r>
            <a:r>
              <a:rPr lang="en-US" b="1" dirty="0" err="1">
                <a:latin typeface="Arial"/>
                <a:ea typeface="Roboto"/>
                <a:cs typeface="Arial"/>
              </a:rPr>
              <a:t>K;Leonardi</a:t>
            </a:r>
            <a:r>
              <a:rPr lang="en-US" b="1" dirty="0">
                <a:latin typeface="Arial"/>
                <a:ea typeface="Roboto"/>
                <a:cs typeface="Arial"/>
              </a:rPr>
              <a:t> </a:t>
            </a:r>
            <a:r>
              <a:rPr lang="en-US" b="1" dirty="0" err="1">
                <a:latin typeface="Arial"/>
                <a:ea typeface="Roboto"/>
                <a:cs typeface="Arial"/>
              </a:rPr>
              <a:t>CL;Kircik</a:t>
            </a:r>
            <a:r>
              <a:rPr lang="en-US" b="1" dirty="0">
                <a:latin typeface="Arial"/>
                <a:ea typeface="Roboto"/>
                <a:cs typeface="Arial"/>
              </a:rPr>
              <a:t> </a:t>
            </a:r>
            <a:r>
              <a:rPr lang="en-US" b="1" dirty="0" err="1">
                <a:latin typeface="Arial"/>
                <a:ea typeface="Roboto"/>
                <a:cs typeface="Arial"/>
              </a:rPr>
              <a:t>L;Chimenti</a:t>
            </a:r>
            <a:r>
              <a:rPr lang="en-US" b="1" dirty="0">
                <a:latin typeface="Arial"/>
                <a:ea typeface="Roboto"/>
                <a:cs typeface="Arial"/>
              </a:rPr>
              <a:t> </a:t>
            </a:r>
            <a:r>
              <a:rPr lang="en-US" b="1" dirty="0" err="1">
                <a:latin typeface="Arial"/>
                <a:ea typeface="Roboto"/>
                <a:cs typeface="Arial"/>
              </a:rPr>
              <a:t>S;Langley</a:t>
            </a:r>
            <a:r>
              <a:rPr lang="en-US" b="1" dirty="0">
                <a:latin typeface="Arial"/>
                <a:ea typeface="Roboto"/>
                <a:cs typeface="Arial"/>
              </a:rPr>
              <a:t> </a:t>
            </a:r>
            <a:r>
              <a:rPr lang="en-US" b="1" dirty="0" err="1">
                <a:latin typeface="Arial"/>
                <a:ea typeface="Roboto"/>
                <a:cs typeface="Arial"/>
              </a:rPr>
              <a:t>RG;Hu</a:t>
            </a:r>
            <a:r>
              <a:rPr lang="en-US" b="1" dirty="0">
                <a:latin typeface="Arial"/>
                <a:ea typeface="Roboto"/>
                <a:cs typeface="Arial"/>
              </a:rPr>
              <a:t> </a:t>
            </a:r>
            <a:r>
              <a:rPr lang="en-US" b="1" dirty="0" err="1">
                <a:latin typeface="Arial"/>
                <a:ea typeface="Roboto"/>
                <a:cs typeface="Arial"/>
              </a:rPr>
              <a:t>C;Stevens</a:t>
            </a:r>
            <a:r>
              <a:rPr lang="en-US" b="1" dirty="0">
                <a:latin typeface="Arial"/>
                <a:ea typeface="Roboto"/>
                <a:cs typeface="Arial"/>
              </a:rPr>
              <a:t> </a:t>
            </a:r>
            <a:r>
              <a:rPr lang="en-US" b="1" dirty="0" err="1">
                <a:latin typeface="Arial"/>
                <a:ea typeface="Roboto"/>
                <a:cs typeface="Arial"/>
              </a:rPr>
              <a:t>RM;Day</a:t>
            </a:r>
            <a:r>
              <a:rPr lang="en-US" b="1" dirty="0">
                <a:latin typeface="Arial"/>
                <a:ea typeface="Roboto"/>
                <a:cs typeface="Arial"/>
              </a:rPr>
              <a:t> </a:t>
            </a:r>
            <a:r>
              <a:rPr lang="en-US" b="1" dirty="0" err="1">
                <a:latin typeface="Arial"/>
                <a:ea typeface="Roboto"/>
                <a:cs typeface="Arial"/>
              </a:rPr>
              <a:t>RM;Gordon</a:t>
            </a:r>
            <a:r>
              <a:rPr lang="en-US" b="1" dirty="0">
                <a:latin typeface="Arial"/>
                <a:ea typeface="Roboto"/>
                <a:cs typeface="Arial"/>
              </a:rPr>
              <a:t> </a:t>
            </a:r>
            <a:r>
              <a:rPr lang="en-US" b="1" dirty="0" err="1">
                <a:latin typeface="Arial"/>
                <a:ea typeface="Roboto"/>
                <a:cs typeface="Arial"/>
              </a:rPr>
              <a:t>KB;Korman</a:t>
            </a:r>
            <a:r>
              <a:rPr lang="en-US" b="1" dirty="0">
                <a:latin typeface="Arial"/>
                <a:ea typeface="Roboto"/>
                <a:cs typeface="Arial"/>
              </a:rPr>
              <a:t> </a:t>
            </a:r>
            <a:r>
              <a:rPr lang="en-US" b="1" dirty="0" err="1">
                <a:latin typeface="Arial"/>
                <a:ea typeface="Roboto"/>
                <a:cs typeface="Arial"/>
              </a:rPr>
              <a:t>NJ;Griffiths</a:t>
            </a:r>
            <a:r>
              <a:rPr lang="en-US" b="1" dirty="0">
                <a:latin typeface="Arial"/>
                <a:ea typeface="Roboto"/>
                <a:cs typeface="Arial"/>
              </a:rPr>
              <a:t> CE; “</a:t>
            </a:r>
            <a:r>
              <a:rPr lang="en-US" b="1" dirty="0" err="1">
                <a:latin typeface="Arial"/>
                <a:ea typeface="Roboto"/>
                <a:cs typeface="Arial"/>
              </a:rPr>
              <a:t>Apremilast</a:t>
            </a:r>
            <a:r>
              <a:rPr lang="en-US" b="1" dirty="0">
                <a:latin typeface="Arial"/>
                <a:ea typeface="Roboto"/>
                <a:cs typeface="Arial"/>
              </a:rPr>
              <a:t>, an Oral Phosphodiesterase 4 (PDE4) Inhibitor, in Patients with Moderate to Severe Plaque Psoriasis: Results of a Phase III, Randomized, Controlled Trial (Efficacy and Safety Trial Evaluating the Effects of </a:t>
            </a:r>
            <a:r>
              <a:rPr lang="en-US" b="1" dirty="0" err="1">
                <a:latin typeface="Arial"/>
                <a:ea typeface="Roboto"/>
                <a:cs typeface="Arial"/>
              </a:rPr>
              <a:t>Apremilast</a:t>
            </a:r>
            <a:r>
              <a:rPr lang="en-US" b="1" dirty="0">
                <a:latin typeface="Arial"/>
                <a:ea typeface="Roboto"/>
                <a:cs typeface="Arial"/>
              </a:rPr>
              <a:t> in Psoriasis [Esteem] 1).” </a:t>
            </a:r>
            <a:r>
              <a:rPr lang="en-US" b="1" i="1" dirty="0">
                <a:latin typeface="Arial"/>
                <a:ea typeface="Roboto"/>
                <a:cs typeface="Arial"/>
              </a:rPr>
              <a:t>Journal of the American Academy of Dermatology</a:t>
            </a:r>
            <a:r>
              <a:rPr lang="en-US" b="1" dirty="0">
                <a:latin typeface="Arial"/>
                <a:ea typeface="Roboto"/>
                <a:cs typeface="Arial"/>
              </a:rPr>
              <a:t>, </a:t>
            </a:r>
            <a:r>
              <a:rPr lang="en-US" b="1" dirty="0" err="1">
                <a:latin typeface="Arial"/>
                <a:ea typeface="Roboto"/>
                <a:cs typeface="Arial"/>
              </a:rPr>
              <a:t>pubmed.ncbi.nlm.nih.gov</a:t>
            </a:r>
            <a:r>
              <a:rPr lang="en-US" b="1" dirty="0">
                <a:latin typeface="Arial"/>
                <a:ea typeface="Roboto"/>
                <a:cs typeface="Arial"/>
              </a:rPr>
              <a:t>/26089047/. Accessed 15 May 2023. </a:t>
            </a:r>
            <a:endParaRPr lang="en-US" b="1" dirty="0"/>
          </a:p>
          <a:p>
            <a:endParaRPr lang="en-US" b="1" dirty="0">
              <a:latin typeface="Arial"/>
              <a:ea typeface="Roboto"/>
              <a:cs typeface="Arial"/>
            </a:endParaRPr>
          </a:p>
          <a:p>
            <a:r>
              <a:rPr lang="en-US" b="1" dirty="0">
                <a:latin typeface="Arial"/>
                <a:ea typeface="Roboto"/>
                <a:cs typeface="Arial"/>
              </a:rPr>
              <a:t> 4 Reich </a:t>
            </a:r>
            <a:r>
              <a:rPr lang="en-US" b="1" dirty="0" err="1">
                <a:latin typeface="Arial"/>
                <a:ea typeface="Roboto"/>
                <a:cs typeface="Arial"/>
              </a:rPr>
              <a:t>K;Gooderham</a:t>
            </a:r>
            <a:r>
              <a:rPr lang="en-US" b="1" dirty="0">
                <a:latin typeface="Arial"/>
                <a:ea typeface="Roboto"/>
                <a:cs typeface="Arial"/>
              </a:rPr>
              <a:t> </a:t>
            </a:r>
            <a:r>
              <a:rPr lang="en-US" b="1" dirty="0" err="1">
                <a:latin typeface="Arial"/>
                <a:ea typeface="Roboto"/>
                <a:cs typeface="Arial"/>
              </a:rPr>
              <a:t>M;Green</a:t>
            </a:r>
            <a:r>
              <a:rPr lang="en-US" b="1" dirty="0">
                <a:latin typeface="Arial"/>
                <a:ea typeface="Roboto"/>
                <a:cs typeface="Arial"/>
              </a:rPr>
              <a:t> </a:t>
            </a:r>
            <a:r>
              <a:rPr lang="en-US" b="1" dirty="0" err="1">
                <a:latin typeface="Arial"/>
                <a:ea typeface="Roboto"/>
                <a:cs typeface="Arial"/>
              </a:rPr>
              <a:t>L;Bewley</a:t>
            </a:r>
            <a:r>
              <a:rPr lang="en-US" b="1" dirty="0">
                <a:latin typeface="Arial"/>
                <a:ea typeface="Roboto"/>
                <a:cs typeface="Arial"/>
              </a:rPr>
              <a:t> </a:t>
            </a:r>
            <a:r>
              <a:rPr lang="en-US" b="1" dirty="0" err="1">
                <a:latin typeface="Arial"/>
                <a:ea typeface="Roboto"/>
                <a:cs typeface="Arial"/>
              </a:rPr>
              <a:t>A;Zhang</a:t>
            </a:r>
            <a:r>
              <a:rPr lang="en-US" b="1" dirty="0">
                <a:latin typeface="Arial"/>
                <a:ea typeface="Roboto"/>
                <a:cs typeface="Arial"/>
              </a:rPr>
              <a:t> </a:t>
            </a:r>
            <a:r>
              <a:rPr lang="en-US" b="1" dirty="0" err="1">
                <a:latin typeface="Arial"/>
                <a:ea typeface="Roboto"/>
                <a:cs typeface="Arial"/>
              </a:rPr>
              <a:t>Z;Khanskaya</a:t>
            </a:r>
            <a:r>
              <a:rPr lang="en-US" b="1" dirty="0">
                <a:latin typeface="Arial"/>
                <a:ea typeface="Roboto"/>
                <a:cs typeface="Arial"/>
              </a:rPr>
              <a:t> </a:t>
            </a:r>
            <a:r>
              <a:rPr lang="en-US" b="1" dirty="0" err="1">
                <a:latin typeface="Arial"/>
                <a:ea typeface="Roboto"/>
                <a:cs typeface="Arial"/>
              </a:rPr>
              <a:t>I;Day</a:t>
            </a:r>
            <a:r>
              <a:rPr lang="en-US" b="1" dirty="0">
                <a:latin typeface="Arial"/>
                <a:ea typeface="Roboto"/>
                <a:cs typeface="Arial"/>
              </a:rPr>
              <a:t> </a:t>
            </a:r>
            <a:r>
              <a:rPr lang="en-US" b="1" dirty="0" err="1">
                <a:latin typeface="Arial"/>
                <a:ea typeface="Roboto"/>
                <a:cs typeface="Arial"/>
              </a:rPr>
              <a:t>RM;Goncalves</a:t>
            </a:r>
            <a:r>
              <a:rPr lang="en-US" b="1" dirty="0">
                <a:latin typeface="Arial"/>
                <a:ea typeface="Roboto"/>
                <a:cs typeface="Arial"/>
              </a:rPr>
              <a:t> </a:t>
            </a:r>
            <a:r>
              <a:rPr lang="en-US" b="1" dirty="0" err="1">
                <a:latin typeface="Arial"/>
                <a:ea typeface="Roboto"/>
                <a:cs typeface="Arial"/>
              </a:rPr>
              <a:t>J;Shah</a:t>
            </a:r>
            <a:r>
              <a:rPr lang="en-US" b="1" dirty="0">
                <a:latin typeface="Arial"/>
                <a:ea typeface="Roboto"/>
                <a:cs typeface="Arial"/>
              </a:rPr>
              <a:t> </a:t>
            </a:r>
            <a:r>
              <a:rPr lang="en-US" b="1" dirty="0" err="1">
                <a:latin typeface="Arial"/>
                <a:ea typeface="Roboto"/>
                <a:cs typeface="Arial"/>
              </a:rPr>
              <a:t>K;Piguet</a:t>
            </a:r>
            <a:r>
              <a:rPr lang="en-US" b="1" dirty="0">
                <a:latin typeface="Arial"/>
                <a:ea typeface="Roboto"/>
                <a:cs typeface="Arial"/>
              </a:rPr>
              <a:t> </a:t>
            </a:r>
            <a:r>
              <a:rPr lang="en-US" b="1" dirty="0" err="1">
                <a:latin typeface="Arial"/>
                <a:ea typeface="Roboto"/>
                <a:cs typeface="Arial"/>
              </a:rPr>
              <a:t>V;Soung</a:t>
            </a:r>
            <a:r>
              <a:rPr lang="en-US" b="1" dirty="0">
                <a:latin typeface="Arial"/>
                <a:ea typeface="Roboto"/>
                <a:cs typeface="Arial"/>
              </a:rPr>
              <a:t> J; “The Efficacy and Safety of </a:t>
            </a:r>
            <a:r>
              <a:rPr lang="en-US" b="1" dirty="0" err="1">
                <a:latin typeface="Arial"/>
                <a:ea typeface="Roboto"/>
                <a:cs typeface="Arial"/>
              </a:rPr>
              <a:t>Apremilast</a:t>
            </a:r>
            <a:r>
              <a:rPr lang="en-US" b="1" dirty="0">
                <a:latin typeface="Arial"/>
                <a:ea typeface="Roboto"/>
                <a:cs typeface="Arial"/>
              </a:rPr>
              <a:t>, Etanercept and Placebo in Patients with Moderate-to-Severe Plaque Psoriasis: 52-Week Results from a Phase </a:t>
            </a:r>
            <a:r>
              <a:rPr lang="en-US" b="1" dirty="0" err="1">
                <a:latin typeface="Arial"/>
                <a:ea typeface="Roboto"/>
                <a:cs typeface="Arial"/>
              </a:rPr>
              <a:t>Iiib</a:t>
            </a:r>
            <a:r>
              <a:rPr lang="en-US" b="1" dirty="0">
                <a:latin typeface="Arial"/>
                <a:ea typeface="Roboto"/>
                <a:cs typeface="Arial"/>
              </a:rPr>
              <a:t>, Randomized, Placebo-Controlled Trial (Liberate).” </a:t>
            </a:r>
            <a:r>
              <a:rPr lang="en-US" b="1" i="1" dirty="0">
                <a:latin typeface="Arial"/>
                <a:ea typeface="Roboto"/>
                <a:cs typeface="Arial"/>
              </a:rPr>
              <a:t>Journal of the European Academy of Dermatology and Venereology : JEADV</a:t>
            </a:r>
            <a:r>
              <a:rPr lang="en-US" b="1" dirty="0">
                <a:latin typeface="Arial"/>
                <a:ea typeface="Roboto"/>
                <a:cs typeface="Arial"/>
              </a:rPr>
              <a:t>, </a:t>
            </a:r>
            <a:r>
              <a:rPr lang="en-US" b="1" dirty="0" err="1">
                <a:latin typeface="Arial"/>
                <a:ea typeface="Roboto"/>
                <a:cs typeface="Arial"/>
              </a:rPr>
              <a:t>pubmed.ncbi.nlm.nih.gov</a:t>
            </a:r>
            <a:r>
              <a:rPr lang="en-US" b="1" dirty="0">
                <a:latin typeface="Arial"/>
                <a:ea typeface="Roboto"/>
                <a:cs typeface="Arial"/>
              </a:rPr>
              <a:t>/27768242/. Accessed 15 May 2023. </a:t>
            </a:r>
            <a:endParaRPr lang="en-US" b="1" dirty="0"/>
          </a:p>
          <a:p>
            <a:endParaRPr lang="en-US" b="1" dirty="0">
              <a:latin typeface="Arial"/>
              <a:ea typeface="Roboto"/>
              <a:cs typeface="Arial"/>
            </a:endParaRPr>
          </a:p>
          <a:p>
            <a:r>
              <a:rPr lang="en-US" b="1" dirty="0">
                <a:latin typeface="Arial"/>
                <a:ea typeface="Roboto"/>
                <a:cs typeface="Arial"/>
              </a:rPr>
              <a:t>5 Joint American Academy of Dermatology-National Psoriasis Foundation guidelines of care for the management of psoriasis with systemic nonbiologic therapies</a:t>
            </a:r>
          </a:p>
          <a:p>
            <a:r>
              <a:rPr lang="en-US" b="1" dirty="0" err="1">
                <a:latin typeface="Arial"/>
                <a:ea typeface="Roboto"/>
                <a:cs typeface="Arial"/>
              </a:rPr>
              <a:t>Menter</a:t>
            </a:r>
            <a:r>
              <a:rPr lang="en-US" b="1" dirty="0">
                <a:latin typeface="Arial"/>
                <a:ea typeface="Roboto"/>
                <a:cs typeface="Arial"/>
              </a:rPr>
              <a:t> </a:t>
            </a:r>
            <a:r>
              <a:rPr lang="en-US" b="1" dirty="0" err="1">
                <a:latin typeface="Arial"/>
                <a:ea typeface="Roboto"/>
                <a:cs typeface="Arial"/>
              </a:rPr>
              <a:t>A;Gelfand</a:t>
            </a:r>
            <a:r>
              <a:rPr lang="en-US" b="1" dirty="0">
                <a:latin typeface="Arial"/>
                <a:ea typeface="Roboto"/>
                <a:cs typeface="Arial"/>
              </a:rPr>
              <a:t> </a:t>
            </a:r>
            <a:r>
              <a:rPr lang="en-US" b="1" dirty="0" err="1">
                <a:latin typeface="Arial"/>
                <a:ea typeface="Roboto"/>
                <a:cs typeface="Arial"/>
              </a:rPr>
              <a:t>JM;Connor</a:t>
            </a:r>
            <a:r>
              <a:rPr lang="en-US" b="1" dirty="0">
                <a:latin typeface="Arial"/>
                <a:ea typeface="Roboto"/>
                <a:cs typeface="Arial"/>
              </a:rPr>
              <a:t> </a:t>
            </a:r>
            <a:r>
              <a:rPr lang="en-US" b="1" dirty="0" err="1">
                <a:latin typeface="Arial"/>
                <a:ea typeface="Roboto"/>
                <a:cs typeface="Arial"/>
              </a:rPr>
              <a:t>C;Armstrong</a:t>
            </a:r>
            <a:r>
              <a:rPr lang="en-US" b="1" dirty="0">
                <a:latin typeface="Arial"/>
                <a:ea typeface="Roboto"/>
                <a:cs typeface="Arial"/>
              </a:rPr>
              <a:t> </a:t>
            </a:r>
            <a:r>
              <a:rPr lang="en-US" b="1" dirty="0" err="1">
                <a:latin typeface="Arial"/>
                <a:ea typeface="Roboto"/>
                <a:cs typeface="Arial"/>
              </a:rPr>
              <a:t>AW;Cordoro</a:t>
            </a:r>
            <a:r>
              <a:rPr lang="en-US" b="1" dirty="0">
                <a:latin typeface="Arial"/>
                <a:ea typeface="Roboto"/>
                <a:cs typeface="Arial"/>
              </a:rPr>
              <a:t> </a:t>
            </a:r>
            <a:r>
              <a:rPr lang="en-US" b="1" dirty="0" err="1">
                <a:latin typeface="Arial"/>
                <a:ea typeface="Roboto"/>
                <a:cs typeface="Arial"/>
              </a:rPr>
              <a:t>KM;Davis</a:t>
            </a:r>
            <a:r>
              <a:rPr lang="en-US" b="1" dirty="0">
                <a:latin typeface="Arial"/>
                <a:ea typeface="Roboto"/>
                <a:cs typeface="Arial"/>
              </a:rPr>
              <a:t> </a:t>
            </a:r>
            <a:r>
              <a:rPr lang="en-US" b="1" dirty="0" err="1">
                <a:latin typeface="Arial"/>
                <a:ea typeface="Roboto"/>
                <a:cs typeface="Arial"/>
              </a:rPr>
              <a:t>DMR;Elewski</a:t>
            </a:r>
            <a:r>
              <a:rPr lang="en-US" b="1" dirty="0">
                <a:latin typeface="Arial"/>
                <a:ea typeface="Roboto"/>
                <a:cs typeface="Arial"/>
              </a:rPr>
              <a:t> </a:t>
            </a:r>
            <a:r>
              <a:rPr lang="en-US" b="1" dirty="0" err="1">
                <a:latin typeface="Arial"/>
                <a:ea typeface="Roboto"/>
                <a:cs typeface="Arial"/>
              </a:rPr>
              <a:t>BE;Gordon</a:t>
            </a:r>
            <a:r>
              <a:rPr lang="en-US" b="1" dirty="0">
                <a:latin typeface="Arial"/>
                <a:ea typeface="Roboto"/>
                <a:cs typeface="Arial"/>
              </a:rPr>
              <a:t> </a:t>
            </a:r>
            <a:r>
              <a:rPr lang="en-US" b="1" dirty="0" err="1">
                <a:latin typeface="Arial"/>
                <a:ea typeface="Roboto"/>
                <a:cs typeface="Arial"/>
              </a:rPr>
              <a:t>KB;Gottlieb</a:t>
            </a:r>
            <a:r>
              <a:rPr lang="en-US" b="1" dirty="0">
                <a:latin typeface="Arial"/>
                <a:ea typeface="Roboto"/>
                <a:cs typeface="Arial"/>
              </a:rPr>
              <a:t> </a:t>
            </a:r>
            <a:r>
              <a:rPr lang="en-US" b="1" dirty="0" err="1">
                <a:latin typeface="Arial"/>
                <a:ea typeface="Roboto"/>
                <a:cs typeface="Arial"/>
              </a:rPr>
              <a:t>AB;Kaplan</a:t>
            </a:r>
            <a:r>
              <a:rPr lang="en-US" b="1" dirty="0">
                <a:latin typeface="Arial"/>
                <a:ea typeface="Roboto"/>
                <a:cs typeface="Arial"/>
              </a:rPr>
              <a:t> </a:t>
            </a:r>
            <a:r>
              <a:rPr lang="en-US" b="1" dirty="0" err="1">
                <a:latin typeface="Arial"/>
                <a:ea typeface="Roboto"/>
                <a:cs typeface="Arial"/>
              </a:rPr>
              <a:t>DH;Kavanaugh</a:t>
            </a:r>
            <a:r>
              <a:rPr lang="en-US" b="1" dirty="0">
                <a:latin typeface="Arial"/>
                <a:ea typeface="Roboto"/>
                <a:cs typeface="Arial"/>
              </a:rPr>
              <a:t> </a:t>
            </a:r>
            <a:r>
              <a:rPr lang="en-US" b="1" dirty="0" err="1">
                <a:latin typeface="Arial"/>
                <a:ea typeface="Roboto"/>
                <a:cs typeface="Arial"/>
              </a:rPr>
              <a:t>A;Kiselica</a:t>
            </a:r>
            <a:r>
              <a:rPr lang="en-US" b="1" dirty="0">
                <a:latin typeface="Arial"/>
                <a:ea typeface="Roboto"/>
                <a:cs typeface="Arial"/>
              </a:rPr>
              <a:t> </a:t>
            </a:r>
            <a:r>
              <a:rPr lang="en-US" b="1" dirty="0" err="1">
                <a:latin typeface="Arial"/>
                <a:ea typeface="Roboto"/>
                <a:cs typeface="Arial"/>
              </a:rPr>
              <a:t>M;Kivelevitch</a:t>
            </a:r>
            <a:r>
              <a:rPr lang="en-US" b="1" dirty="0">
                <a:latin typeface="Arial"/>
                <a:ea typeface="Roboto"/>
                <a:cs typeface="Arial"/>
              </a:rPr>
              <a:t> </a:t>
            </a:r>
            <a:r>
              <a:rPr lang="en-US" b="1" dirty="0" err="1">
                <a:latin typeface="Arial"/>
                <a:ea typeface="Roboto"/>
                <a:cs typeface="Arial"/>
              </a:rPr>
              <a:t>D;Korman</a:t>
            </a:r>
            <a:r>
              <a:rPr lang="en-US" b="1" dirty="0">
                <a:latin typeface="Arial"/>
                <a:ea typeface="Roboto"/>
                <a:cs typeface="Arial"/>
              </a:rPr>
              <a:t> </a:t>
            </a:r>
            <a:r>
              <a:rPr lang="en-US" b="1" dirty="0" err="1">
                <a:latin typeface="Arial"/>
                <a:ea typeface="Roboto"/>
                <a:cs typeface="Arial"/>
              </a:rPr>
              <a:t>NJ;Kroshinsky</a:t>
            </a:r>
            <a:r>
              <a:rPr lang="en-US" b="1" dirty="0">
                <a:latin typeface="Arial"/>
                <a:ea typeface="Roboto"/>
                <a:cs typeface="Arial"/>
              </a:rPr>
              <a:t> </a:t>
            </a:r>
            <a:r>
              <a:rPr lang="en-US" b="1" dirty="0" err="1">
                <a:latin typeface="Arial"/>
                <a:ea typeface="Roboto"/>
                <a:cs typeface="Arial"/>
              </a:rPr>
              <a:t>D;Lebwohl</a:t>
            </a:r>
            <a:r>
              <a:rPr lang="en-US" b="1" dirty="0">
                <a:latin typeface="Arial"/>
                <a:ea typeface="Roboto"/>
                <a:cs typeface="Arial"/>
              </a:rPr>
              <a:t> </a:t>
            </a:r>
            <a:r>
              <a:rPr lang="en-US" b="1" dirty="0" err="1">
                <a:latin typeface="Arial"/>
                <a:ea typeface="Roboto"/>
                <a:cs typeface="Arial"/>
              </a:rPr>
              <a:t>M;Leonardi</a:t>
            </a:r>
            <a:r>
              <a:rPr lang="en-US" b="1" dirty="0">
                <a:latin typeface="Arial"/>
                <a:ea typeface="Roboto"/>
                <a:cs typeface="Arial"/>
              </a:rPr>
              <a:t> </a:t>
            </a:r>
            <a:r>
              <a:rPr lang="en-US" b="1" dirty="0" err="1">
                <a:latin typeface="Arial"/>
                <a:ea typeface="Roboto"/>
                <a:cs typeface="Arial"/>
              </a:rPr>
              <a:t>CL;Lichten</a:t>
            </a:r>
            <a:r>
              <a:rPr lang="en-US" b="1" dirty="0">
                <a:latin typeface="Arial"/>
                <a:ea typeface="Roboto"/>
                <a:cs typeface="Arial"/>
              </a:rPr>
              <a:t> </a:t>
            </a:r>
            <a:r>
              <a:rPr lang="en-US" b="1" dirty="0" err="1">
                <a:latin typeface="Arial"/>
                <a:ea typeface="Roboto"/>
                <a:cs typeface="Arial"/>
              </a:rPr>
              <a:t>J;Lim</a:t>
            </a:r>
            <a:r>
              <a:rPr lang="en-US" b="1" dirty="0">
                <a:latin typeface="Arial"/>
                <a:ea typeface="Roboto"/>
                <a:cs typeface="Arial"/>
              </a:rPr>
              <a:t> </a:t>
            </a:r>
            <a:r>
              <a:rPr lang="en-US" b="1" dirty="0" err="1">
                <a:latin typeface="Arial"/>
                <a:ea typeface="Roboto"/>
                <a:cs typeface="Arial"/>
              </a:rPr>
              <a:t>HW;Mehta</a:t>
            </a:r>
            <a:r>
              <a:rPr lang="en-US" b="1" dirty="0">
                <a:latin typeface="Arial"/>
                <a:ea typeface="Roboto"/>
                <a:cs typeface="Arial"/>
              </a:rPr>
              <a:t> </a:t>
            </a:r>
            <a:r>
              <a:rPr lang="en-US" b="1" dirty="0" err="1">
                <a:latin typeface="Arial"/>
                <a:ea typeface="Roboto"/>
                <a:cs typeface="Arial"/>
              </a:rPr>
              <a:t>NN;Paller</a:t>
            </a:r>
            <a:r>
              <a:rPr lang="en-US" b="1" dirty="0">
                <a:latin typeface="Arial"/>
                <a:ea typeface="Roboto"/>
                <a:cs typeface="Arial"/>
              </a:rPr>
              <a:t> </a:t>
            </a:r>
            <a:r>
              <a:rPr lang="en-US" b="1" dirty="0" err="1">
                <a:latin typeface="Arial"/>
                <a:ea typeface="Roboto"/>
                <a:cs typeface="Arial"/>
              </a:rPr>
              <a:t>AS;Parra</a:t>
            </a:r>
            <a:r>
              <a:rPr lang="en-US" b="1" dirty="0">
                <a:latin typeface="Arial"/>
                <a:ea typeface="Roboto"/>
                <a:cs typeface="Arial"/>
              </a:rPr>
              <a:t> </a:t>
            </a:r>
            <a:r>
              <a:rPr lang="en-US" b="1" dirty="0" err="1">
                <a:latin typeface="Arial"/>
                <a:ea typeface="Roboto"/>
                <a:cs typeface="Arial"/>
              </a:rPr>
              <a:t>SL;Pathy</a:t>
            </a:r>
            <a:r>
              <a:rPr lang="en-US" b="1" dirty="0">
                <a:latin typeface="Arial"/>
                <a:ea typeface="Roboto"/>
                <a:cs typeface="Arial"/>
              </a:rPr>
              <a:t> </a:t>
            </a:r>
            <a:r>
              <a:rPr lang="en-US" b="1" dirty="0" err="1">
                <a:latin typeface="Arial"/>
                <a:ea typeface="Roboto"/>
                <a:cs typeface="Arial"/>
              </a:rPr>
              <a:t>AL;Prater</a:t>
            </a:r>
            <a:r>
              <a:rPr lang="en-US" b="1" dirty="0">
                <a:latin typeface="Arial"/>
                <a:ea typeface="Roboto"/>
                <a:cs typeface="Arial"/>
              </a:rPr>
              <a:t> </a:t>
            </a:r>
            <a:r>
              <a:rPr lang="en-US" b="1" dirty="0" err="1">
                <a:latin typeface="Arial"/>
                <a:ea typeface="Roboto"/>
                <a:cs typeface="Arial"/>
              </a:rPr>
              <a:t>EF;Rahimi</a:t>
            </a:r>
            <a:r>
              <a:rPr lang="en-US" b="1" dirty="0">
                <a:latin typeface="Arial"/>
                <a:ea typeface="Roboto"/>
                <a:cs typeface="Arial"/>
              </a:rPr>
              <a:t> </a:t>
            </a:r>
            <a:r>
              <a:rPr lang="en-US" b="1" dirty="0" err="1">
                <a:latin typeface="Arial"/>
                <a:ea typeface="Roboto"/>
                <a:cs typeface="Arial"/>
              </a:rPr>
              <a:t>RS;Rupani</a:t>
            </a:r>
            <a:r>
              <a:rPr lang="en-US" b="1" dirty="0">
                <a:latin typeface="Arial"/>
                <a:ea typeface="Roboto"/>
                <a:cs typeface="Arial"/>
              </a:rPr>
              <a:t> </a:t>
            </a:r>
            <a:r>
              <a:rPr lang="en-US" b="1" dirty="0" err="1">
                <a:latin typeface="Arial"/>
                <a:ea typeface="Roboto"/>
                <a:cs typeface="Arial"/>
              </a:rPr>
              <a:t>RN;Siegel</a:t>
            </a:r>
            <a:r>
              <a:rPr lang="en-US" b="1" dirty="0">
                <a:latin typeface="Arial"/>
                <a:ea typeface="Roboto"/>
                <a:cs typeface="Arial"/>
              </a:rPr>
              <a:t> </a:t>
            </a:r>
            <a:r>
              <a:rPr lang="en-US" b="1" dirty="0" err="1">
                <a:latin typeface="Arial"/>
                <a:ea typeface="Roboto"/>
                <a:cs typeface="Arial"/>
              </a:rPr>
              <a:t>M;Stoff</a:t>
            </a:r>
            <a:r>
              <a:rPr lang="en-US" b="1" dirty="0">
                <a:latin typeface="Arial"/>
                <a:ea typeface="Roboto"/>
                <a:cs typeface="Arial"/>
              </a:rPr>
              <a:t> </a:t>
            </a:r>
            <a:r>
              <a:rPr lang="en-US" b="1" dirty="0" err="1">
                <a:latin typeface="Arial"/>
                <a:ea typeface="Roboto"/>
                <a:cs typeface="Arial"/>
              </a:rPr>
              <a:t>B;Strober</a:t>
            </a:r>
            <a:r>
              <a:rPr lang="en-US" b="1" dirty="0">
                <a:latin typeface="Arial"/>
                <a:ea typeface="Roboto"/>
                <a:cs typeface="Arial"/>
              </a:rPr>
              <a:t> </a:t>
            </a:r>
            <a:r>
              <a:rPr lang="en-US" b="1" dirty="0" err="1">
                <a:latin typeface="Arial"/>
                <a:ea typeface="Roboto"/>
                <a:cs typeface="Arial"/>
              </a:rPr>
              <a:t>BE;Tapper</a:t>
            </a:r>
            <a:r>
              <a:rPr lang="en-US" b="1" dirty="0">
                <a:latin typeface="Arial"/>
                <a:ea typeface="Roboto"/>
                <a:cs typeface="Arial"/>
              </a:rPr>
              <a:t> </a:t>
            </a:r>
            <a:r>
              <a:rPr lang="en-US" b="1" dirty="0" err="1">
                <a:latin typeface="Arial"/>
                <a:ea typeface="Roboto"/>
                <a:cs typeface="Arial"/>
              </a:rPr>
              <a:t>EB;Wong</a:t>
            </a:r>
            <a:r>
              <a:rPr lang="en-US" b="1" dirty="0">
                <a:latin typeface="Arial"/>
                <a:ea typeface="Roboto"/>
                <a:cs typeface="Arial"/>
              </a:rPr>
              <a:t> </a:t>
            </a:r>
            <a:r>
              <a:rPr lang="en-US" b="1" dirty="0" err="1">
                <a:latin typeface="Arial"/>
                <a:ea typeface="Roboto"/>
                <a:cs typeface="Arial"/>
              </a:rPr>
              <a:t>EB;Wu</a:t>
            </a:r>
            <a:r>
              <a:rPr lang="en-US" b="1" dirty="0">
                <a:latin typeface="Arial"/>
                <a:ea typeface="Roboto"/>
                <a:cs typeface="Arial"/>
              </a:rPr>
              <a:t> </a:t>
            </a:r>
            <a:r>
              <a:rPr lang="en-US" b="1" dirty="0" err="1">
                <a:latin typeface="Arial"/>
                <a:ea typeface="Roboto"/>
                <a:cs typeface="Arial"/>
              </a:rPr>
              <a:t>JJ;Hariharan</a:t>
            </a:r>
            <a:r>
              <a:rPr lang="en-US" b="1" dirty="0">
                <a:latin typeface="Arial"/>
                <a:ea typeface="Roboto"/>
                <a:cs typeface="Arial"/>
              </a:rPr>
              <a:t> </a:t>
            </a:r>
            <a:r>
              <a:rPr lang="en-US" b="1" dirty="0" err="1">
                <a:latin typeface="Arial"/>
                <a:ea typeface="Roboto"/>
                <a:cs typeface="Arial"/>
              </a:rPr>
              <a:t>V;Elmets</a:t>
            </a:r>
            <a:r>
              <a:rPr lang="en-US" b="1" dirty="0">
                <a:latin typeface="Arial"/>
                <a:ea typeface="Roboto"/>
                <a:cs typeface="Arial"/>
              </a:rPr>
              <a:t> CA;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64673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a:ea typeface="Roboto"/>
                <a:cs typeface="Arial"/>
              </a:rPr>
              <a:t>Problem</a:t>
            </a:r>
            <a:endParaRPr lang="en-US" u="sng" dirty="0"/>
          </a:p>
          <a:p>
            <a:pPr marL="285750" indent="-285750">
              <a:buFont typeface="Arial"/>
              <a:buChar char="•"/>
            </a:pPr>
            <a:r>
              <a:rPr lang="en-US" b="1" dirty="0">
                <a:latin typeface="Arial"/>
                <a:ea typeface="Roboto"/>
                <a:cs typeface="Arial"/>
              </a:rPr>
              <a:t>Modernizing the member experience and better meeting members where they are is another enhancement within scope of Protect.</a:t>
            </a:r>
          </a:p>
          <a:p>
            <a:pPr marL="285750" indent="-285750">
              <a:buFont typeface="Arial"/>
              <a:buChar char="•"/>
            </a:pPr>
            <a:endParaRPr lang="en-US" b="1" dirty="0">
              <a:latin typeface="Arial"/>
              <a:ea typeface="Roboto"/>
              <a:cs typeface="Arial"/>
            </a:endParaRPr>
          </a:p>
          <a:p>
            <a:r>
              <a:rPr lang="en-US" b="1" u="sng" dirty="0">
                <a:latin typeface="Arial"/>
                <a:ea typeface="Roboto"/>
                <a:cs typeface="Arial"/>
              </a:rPr>
              <a:t>Solution</a:t>
            </a:r>
          </a:p>
          <a:p>
            <a:pPr marL="285750" indent="-285750">
              <a:buFont typeface="Arial"/>
              <a:buChar char="•"/>
            </a:pPr>
            <a:r>
              <a:rPr lang="en-US" b="1" dirty="0">
                <a:latin typeface="Arial"/>
                <a:ea typeface="Roboto"/>
                <a:cs typeface="Arial"/>
              </a:rPr>
              <a:t>Wrapping the whole product in a digital upgrade, meeting members where they are</a:t>
            </a:r>
          </a:p>
          <a:p>
            <a:pPr marL="285750" indent="-285750">
              <a:buFont typeface="Arial"/>
              <a:buChar char="•"/>
            </a:pPr>
            <a:r>
              <a:rPr lang="en-US" b="1" dirty="0">
                <a:latin typeface="Arial"/>
                <a:ea typeface="Roboto"/>
                <a:cs typeface="Arial"/>
              </a:rPr>
              <a:t>As mentioned previously members will be able to access real time status updates on their PA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51713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The Protect program now includes guaranteed savings, calculated utilizing reporting that is </a:t>
            </a:r>
            <a:r>
              <a:rPr lang="en-US" sz="1200" b="1" dirty="0">
                <a:effectLst/>
                <a:latin typeface="Arial Narrow" panose="020B0606020202030204" pitchFamily="34" charset="0"/>
                <a:ea typeface="Calibri" panose="020F0502020204030204" pitchFamily="34" charset="0"/>
                <a:cs typeface="Arial" panose="020B0604020202020204" pitchFamily="34" charset="0"/>
              </a:rPr>
              <a:t>transparent, mathematically sound, utilizing an auditable methodology </a:t>
            </a:r>
            <a:r>
              <a:rPr lang="en-US" sz="1200" dirty="0">
                <a:effectLst/>
                <a:latin typeface="Arial Narrow" panose="020B0606020202030204" pitchFamily="34" charset="0"/>
                <a:ea typeface="Calibri" panose="020F0502020204030204" pitchFamily="34" charset="0"/>
                <a:cs typeface="Arial" panose="020B0604020202020204" pitchFamily="34" charset="0"/>
              </a:rPr>
              <a:t>that is capable of calculating </a:t>
            </a:r>
            <a:r>
              <a:rPr lang="en-US" sz="1200" b="1" dirty="0">
                <a:effectLst/>
                <a:latin typeface="Arial Narrow" panose="020B0606020202030204" pitchFamily="34" charset="0"/>
                <a:ea typeface="Calibri" panose="020F0502020204030204" pitchFamily="34" charset="0"/>
                <a:cs typeface="Arial" panose="020B0604020202020204" pitchFamily="34" charset="0"/>
              </a:rPr>
              <a:t>hard-dollar savings.  </a:t>
            </a:r>
          </a:p>
          <a:p>
            <a:pPr marL="285750" indent="-285750">
              <a:buFont typeface="Arial" panose="020B0604020202020204" pitchFamily="34" charset="0"/>
              <a:buChar char="•"/>
            </a:pPr>
            <a:endParaRPr lang="en-US" sz="1200" dirty="0">
              <a:effectLst/>
              <a:latin typeface="Arial Narrow" panose="020B0606020202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200" dirty="0">
                <a:effectLst/>
                <a:latin typeface="Arial Narrow"/>
                <a:ea typeface="Calibri" panose="020F0502020204030204" pitchFamily="34" charset="0"/>
                <a:cs typeface="Arial" panose="020B0604020202020204" pitchFamily="34" charset="0"/>
              </a:rPr>
              <a:t>Using the full-paid and rejected-claims files, we identify individual rejected claims associated with a Protect component, and then follow the claim reject from the initial date to any subsequent pathways after the rejection</a:t>
            </a:r>
            <a:r>
              <a:rPr lang="en-US" sz="1200" b="0" i="0" kern="1200" dirty="0">
                <a:solidFill>
                  <a:schemeClr val="tx1"/>
                </a:solidFill>
                <a:effectLst/>
                <a:latin typeface="Arial" panose="020B0604020202020204" pitchFamily="34" charset="0"/>
                <a:ea typeface="Roboto" panose="02000000000000000000" pitchFamily="2" charset="0"/>
                <a:cs typeface="+mn-cs"/>
              </a:rPr>
              <a:t> – </a:t>
            </a:r>
            <a:r>
              <a:rPr lang="en-US" sz="1200" dirty="0">
                <a:effectLst/>
                <a:latin typeface="Arial Narrow"/>
                <a:ea typeface="Calibri" panose="020F0502020204030204" pitchFamily="34" charset="0"/>
                <a:cs typeface="Arial" panose="020B0604020202020204" pitchFamily="34" charset="0"/>
              </a:rPr>
              <a:t> subsequently approved, alternative medication filled, or alternative </a:t>
            </a:r>
            <a:r>
              <a:rPr lang="en-US" dirty="0">
                <a:latin typeface="Arial Narrow"/>
                <a:ea typeface="Calibri" panose="020F0502020204030204" pitchFamily="34" charset="0"/>
                <a:cs typeface="Arial" panose="020B0604020202020204" pitchFamily="34" charset="0"/>
              </a:rPr>
              <a:t>recommended but not</a:t>
            </a:r>
            <a:r>
              <a:rPr lang="en-US" sz="1200" dirty="0">
                <a:effectLst/>
                <a:latin typeface="Arial Narrow"/>
                <a:ea typeface="Calibri" panose="020F0502020204030204" pitchFamily="34" charset="0"/>
                <a:cs typeface="Arial" panose="020B0604020202020204" pitchFamily="34" charset="0"/>
              </a:rPr>
              <a:t> filled.</a:t>
            </a:r>
            <a:endParaRPr lang="en-US" sz="1200" dirty="0">
              <a:effectLst/>
              <a:latin typeface="Arial Narrow"/>
              <a:ea typeface="Calibri" panose="020F0502020204030204" pitchFamily="34" charset="0"/>
              <a:cs typeface="Times New Roman" panose="02020603050405020304" pitchFamily="18" charset="0"/>
            </a:endParaRPr>
          </a:p>
          <a:p>
            <a:endParaRPr lang="en-US" sz="1200" dirty="0">
              <a:effectLst/>
              <a:latin typeface="Arial Narrow" panose="020B0606020202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dirty="0">
                <a:effectLst/>
                <a:latin typeface="Arial Narrow" panose="020B0606020202030204" pitchFamily="34" charset="0"/>
                <a:ea typeface="Calibri" panose="020F0502020204030204" pitchFamily="34" charset="0"/>
                <a:cs typeface="Arial" panose="020B0604020202020204" pitchFamily="34" charset="0"/>
              </a:rPr>
              <a:t>The </a:t>
            </a:r>
            <a:r>
              <a:rPr kumimoji="0" lang="en-US" sz="1200" b="1" i="1"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rPr>
              <a:t>Enhanced Protect Savings Analysis is based on actual, auditable dollars saved!  Our methodology has been vetted and validated by the pharmaceutical consulting firm, Excelsior Solutions (Note: potential sensitivity as Excelsior is owned by Lockton)</a:t>
            </a:r>
          </a:p>
          <a:p>
            <a:pPr marL="171450" indent="-171450">
              <a:buFont typeface="Arial" panose="020B0604020202020204" pitchFamily="34" charset="0"/>
              <a:buChar char="•"/>
            </a:pPr>
            <a:endParaRPr kumimoji="0" lang="en-US" sz="1200" b="1" i="1"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endParaRPr>
          </a:p>
          <a:p>
            <a:pPr marL="171450" indent="-171450">
              <a:buFont typeface="Arial" panose="020B0604020202020204" pitchFamily="34" charset="0"/>
              <a:buChar char="•"/>
            </a:pPr>
            <a:r>
              <a:rPr kumimoji="0" lang="en-US" sz="1200" b="1" i="1"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rPr>
              <a:t>In 2024, we are doubling our ROI guarantee for groups with 1,000 or more members.  For groups with under 1,000 members, we will continue to offer a 1:1 ROI guarantee.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E0190C-CA36-4CA4-9751-DAA2A6511E69}"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20055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confuse our client-aligned programs with those you might be able to obtain directly from the large PBMs.  There are significant differences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1497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Pharmacist led, human to human interactions.  This is an proactive program – </a:t>
            </a:r>
            <a:r>
              <a:rPr lang="en-US" dirty="0" err="1"/>
              <a:t>Tria</a:t>
            </a:r>
            <a:r>
              <a:rPr lang="en-US" dirty="0"/>
              <a:t> not wait for the member to call – its pharmacists actively outreach to members and attempt to engage them in a discussion about medication therapy, broader health conditions, and the potential for behavior change to lead </a:t>
            </a:r>
            <a:r>
              <a:rPr lang="en-US" dirty="0" err="1"/>
              <a:t>healther</a:t>
            </a:r>
            <a:r>
              <a:rPr lang="en-US" dirty="0"/>
              <a:t> lifestyles.  The program aims to achieve both medication AND overall health savings dollars.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Avg patient profile – 55 years old, 7 total conditions, 4 chronic conditions, taking 9 </a:t>
            </a:r>
            <a:r>
              <a:rPr lang="en-US" dirty="0" err="1"/>
              <a:t>Rxs</a:t>
            </a:r>
            <a:r>
              <a:rPr lang="en-US" dirty="0"/>
              <a:t> and 2 additional OTC medications.  On initial consult, </a:t>
            </a:r>
            <a:r>
              <a:rPr lang="en-US" dirty="0" err="1"/>
              <a:t>Tria</a:t>
            </a:r>
            <a:r>
              <a:rPr lang="en-US" dirty="0"/>
              <a:t> pharmacists find nearly 2 drug therapy problems on average.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170090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ea typeface="Roboto"/>
                <a:cs typeface="Arial"/>
              </a:rPr>
              <a:t>Bridge is a new way of branding the combination of our manufacturer assistance solutions and our patient assistance solutions. They are literally meant to bridge Optimize 360 and Protect on one end of the spectrum with </a:t>
            </a:r>
            <a:r>
              <a:rPr lang="en-US" b="1" dirty="0" err="1">
                <a:latin typeface="Arial"/>
                <a:ea typeface="Roboto"/>
                <a:cs typeface="Arial"/>
              </a:rPr>
              <a:t>RxPharmacy</a:t>
            </a:r>
            <a:r>
              <a:rPr lang="en-US" b="1" dirty="0">
                <a:latin typeface="Arial"/>
                <a:ea typeface="Roboto"/>
                <a:cs typeface="Arial"/>
              </a:rPr>
              <a:t> Assurance on the other. </a:t>
            </a:r>
          </a:p>
          <a:p>
            <a:endParaRPr lang="en-US" b="1" dirty="0">
              <a:latin typeface="Arial"/>
              <a:ea typeface="Roboto"/>
              <a:cs typeface="Arial"/>
            </a:endParaRPr>
          </a:p>
          <a:p>
            <a:r>
              <a:rPr lang="en-US" b="1" dirty="0">
                <a:latin typeface="Arial"/>
                <a:ea typeface="Roboto"/>
                <a:cs typeface="Arial"/>
              </a:rPr>
              <a:t>The first half of our Bridge solution are our manufacturer assistance solutions, which we have had in place for quite some time. Our self-insured clients need protection, and with Bridge we're targeting high-cost specialty medications in another way. These programs reduce patient pay, offer a great member experience, and lower plan spend as well. </a:t>
            </a:r>
          </a:p>
          <a:p>
            <a:endParaRPr lang="en-US" b="1" dirty="0">
              <a:latin typeface="Arial"/>
              <a:ea typeface="Roboto"/>
              <a:cs typeface="Arial"/>
            </a:endParaRPr>
          </a:p>
          <a:p>
            <a:r>
              <a:rPr lang="en-US" b="1" dirty="0">
                <a:latin typeface="Arial"/>
                <a:ea typeface="Roboto"/>
                <a:cs typeface="Arial"/>
              </a:rPr>
              <a:t>We have SOSP with ESI, </a:t>
            </a:r>
            <a:r>
              <a:rPr lang="en-US" b="1" dirty="0" err="1">
                <a:latin typeface="Arial"/>
                <a:ea typeface="Roboto"/>
                <a:cs typeface="Arial"/>
              </a:rPr>
              <a:t>PrudentRx</a:t>
            </a:r>
            <a:r>
              <a:rPr lang="en-US" b="1" dirty="0">
                <a:latin typeface="Arial"/>
                <a:ea typeface="Roboto"/>
                <a:cs typeface="Arial"/>
              </a:rPr>
              <a:t> with CVS, and Optum's variable copay. These solutions can be paired with our patient assistance solutions, which we'll touch on next</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19237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The other half of Bridge are our preferred patient assistance solutions, including </a:t>
            </a:r>
            <a:r>
              <a:rPr lang="en-US" b="1" dirty="0" err="1">
                <a:latin typeface="Arial"/>
                <a:ea typeface="Roboto"/>
                <a:cs typeface="Arial"/>
              </a:rPr>
              <a:t>SaveOnSP</a:t>
            </a:r>
            <a:r>
              <a:rPr lang="en-US" b="1" dirty="0">
                <a:latin typeface="Arial"/>
                <a:ea typeface="Roboto"/>
                <a:cs typeface="Arial"/>
              </a:rPr>
              <a:t> Advantage with SOSP and ESI, and </a:t>
            </a:r>
            <a:r>
              <a:rPr lang="en-US" b="1" dirty="0" err="1">
                <a:latin typeface="Arial"/>
                <a:ea typeface="Roboto"/>
                <a:cs typeface="Arial"/>
              </a:rPr>
              <a:t>Amwins</a:t>
            </a:r>
            <a:r>
              <a:rPr lang="en-US" b="1" dirty="0">
                <a:latin typeface="Arial"/>
                <a:ea typeface="Roboto"/>
                <a:cs typeface="Arial"/>
              </a:rPr>
              <a:t> Rx, which can be paired with any of our three PBMs. As you recall, we added these in earlier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After vetting various solutions in the marketplace, our solution has a more balanced focus on pharmacy plan savings and member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 Protect is required, and therefore we can ensure clinical oversight, including the appropriateness and safety of medications. A quality member experience is key, and we are working now on outcomes reporting.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We do not accept any commissions on patient assistance solutions, which is unique in the marketplace.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Our partnership with </a:t>
            </a:r>
            <a:r>
              <a:rPr lang="en-US" b="1" dirty="0" err="1">
                <a:latin typeface="Arial"/>
                <a:ea typeface="Roboto"/>
                <a:cs typeface="Arial"/>
              </a:rPr>
              <a:t>Amwins</a:t>
            </a:r>
            <a:r>
              <a:rPr lang="en-US" b="1" dirty="0">
                <a:latin typeface="Arial"/>
                <a:ea typeface="Roboto"/>
                <a:cs typeface="Arial"/>
              </a:rPr>
              <a:t> Rx targets specialty medications over $9,000 per 30 day supply excluding anti-inflammatory and dermatological agents. We established this criteria to really zero in on costly medications that would not trigger specialty carve-out fees nor impact our aggressive contracted PBM pricing. Also, we're targeting these therapeutic classes with Protect. </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47359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kern="1200" dirty="0">
              <a:effectLst/>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kern="1200" dirty="0" err="1">
                <a:effectLst/>
                <a:latin typeface="Arial" panose="020B0604020202020204" pitchFamily="34" charset="0"/>
                <a:ea typeface="Roboto" panose="02000000000000000000" pitchFamily="2" charset="0"/>
                <a:cs typeface="+mn-cs"/>
              </a:rPr>
              <a:t>RxPharmacy</a:t>
            </a:r>
            <a:r>
              <a:rPr lang="en-US" b="1" i="0" kern="1200" dirty="0">
                <a:effectLst/>
                <a:latin typeface="Arial" panose="020B0604020202020204" pitchFamily="34" charset="0"/>
                <a:ea typeface="Roboto" panose="02000000000000000000" pitchFamily="2" charset="0"/>
                <a:cs typeface="+mn-cs"/>
              </a:rPr>
              <a:t> Assurance is wholly owned subsidiary of </a:t>
            </a:r>
            <a:r>
              <a:rPr lang="en-US" b="1" i="0" kern="1200" dirty="0" err="1">
                <a:effectLst/>
                <a:latin typeface="Arial" panose="020B0604020202020204" pitchFamily="34" charset="0"/>
                <a:ea typeface="Roboto" panose="02000000000000000000" pitchFamily="2" charset="0"/>
                <a:cs typeface="+mn-cs"/>
              </a:rPr>
              <a:t>RxBenefits</a:t>
            </a:r>
            <a:r>
              <a:rPr lang="en-US" b="1" i="0" kern="1200" dirty="0">
                <a:effectLst/>
                <a:latin typeface="Arial" panose="020B0604020202020204" pitchFamily="34" charset="0"/>
                <a:ea typeface="Roboto" panose="02000000000000000000" pitchFamily="2" charset="0"/>
                <a:cs typeface="+mn-cs"/>
              </a:rPr>
              <a:t> that offers supplemental stop-loss coverage to help self funded employers manage the risk of high-cost specialty claims.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kern="1200" dirty="0">
              <a:effectLst/>
              <a:latin typeface="Arial" panose="020B0604020202020204" pitchFamily="34" charset="0"/>
              <a:ea typeface="Roboto" panose="02000000000000000000" pitchFamily="2"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Generally, all small to mid-market self-funded clients purchase stop-loss to help manage the risk associated with large claims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In the past, the largest claims tended to be one-time medical situations like premature births or expensive hospitalizations and surgeries; but advances in pharmacy have now made it necessary to address chronic, long-term situations that are primarily driven by medications.  Traditional stop-loss doesn’t service this need very well because the stop-loss carrier will often limit its payouts by lasering claims or significantly raising premiums at renewal.  Lasering = when a stop-loss carrier sets an individual deductible for the high-cost claimant at a level where the carrier is not expected to have to payout;  leaving the employer exposed to 100% of the liability.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 requirement for </a:t>
            </a:r>
            <a:r>
              <a:rPr lang="en-US" b="1" dirty="0" err="1"/>
              <a:t>RxPharmacy</a:t>
            </a:r>
            <a:r>
              <a:rPr lang="en-US" b="1" dirty="0"/>
              <a:t> Assurance coverage is enrollment in </a:t>
            </a:r>
            <a:r>
              <a:rPr lang="en-US" b="1" dirty="0" err="1"/>
              <a:t>RxBenefits</a:t>
            </a:r>
            <a:r>
              <a:rPr lang="en-US" b="1" dirty="0"/>
              <a:t>’ Protect program. That’s because the  primary goal of </a:t>
            </a:r>
            <a:r>
              <a:rPr lang="en-US" b="1" dirty="0" err="1"/>
              <a:t>RxBenefits</a:t>
            </a:r>
            <a:r>
              <a:rPr lang="en-US" b="1" dirty="0"/>
              <a:t>’ independent clinical review is to ensure clinically appropriate and cost-effective treatments are prescribed. But there will always be large claims that are unavoidable, despite our best efforts.  That’s where our supplemental stop-loss coverage brings value: by removing the sting of a large claim.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i="0" u="sng" kern="1200" dirty="0">
              <a:effectLst/>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u="sng" kern="1200" dirty="0">
                <a:effectLst/>
                <a:latin typeface="Arial" panose="020B0604020202020204" pitchFamily="34" charset="0"/>
                <a:ea typeface="Roboto" panose="02000000000000000000" pitchFamily="2" charset="0"/>
                <a:cs typeface="+mn-cs"/>
              </a:rPr>
              <a:t>New for 2024: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u="none" kern="1200" dirty="0">
                <a:effectLst/>
                <a:latin typeface="Arial" panose="020B0604020202020204" pitchFamily="34" charset="0"/>
                <a:ea typeface="Roboto" panose="02000000000000000000" pitchFamily="2" charset="0"/>
                <a:cs typeface="+mn-cs"/>
              </a:rPr>
              <a:t>As we head into 2024, we are making two major enhancements as a result of feedback from the broker community who wanted</a:t>
            </a:r>
            <a:r>
              <a:rPr lang="en-US" b="1" i="0" kern="1200" dirty="0">
                <a:effectLst/>
                <a:latin typeface="Arial" panose="020B0604020202020204" pitchFamily="34" charset="0"/>
                <a:ea typeface="Roboto" panose="02000000000000000000" pitchFamily="2" charset="0"/>
                <a:cs typeface="+mn-cs"/>
              </a:rPr>
              <a:t> more comprehensive coverage and more deductible options than just $250,000, which is our current offering. Our response: we’ll start covering virtually all specialty conditions (which increases our coverage from 400+ to 1,000+ medications) and we’ll offer flexible attachment points (from 100K up to 250K in 25k increments).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That means, if a client were to choose a deductible that matches the one they selected with their traditional stop-loss carrier, it enables </a:t>
            </a:r>
            <a:r>
              <a:rPr lang="en-US" b="1" i="0" kern="1200" dirty="0" err="1">
                <a:effectLst/>
                <a:latin typeface="Arial" panose="020B0604020202020204" pitchFamily="34" charset="0"/>
                <a:ea typeface="Roboto" panose="02000000000000000000" pitchFamily="2" charset="0"/>
                <a:cs typeface="+mn-cs"/>
              </a:rPr>
              <a:t>RxPharmacy</a:t>
            </a:r>
            <a:r>
              <a:rPr lang="en-US" b="1" i="0" kern="1200" dirty="0">
                <a:effectLst/>
                <a:latin typeface="Arial" panose="020B0604020202020204" pitchFamily="34" charset="0"/>
                <a:ea typeface="Roboto" panose="02000000000000000000" pitchFamily="2" charset="0"/>
                <a:cs typeface="+mn-cs"/>
              </a:rPr>
              <a:t> Assurance to be the primary stop-loss payer for specialty conditions.  This can translate into additional value for the client in the form of lower premium rates from their traditional stop-loss carrier while securing multi-year protection with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We expect to have preliminary rates available in June.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Until then, if you would like to learn more about stop-loss coverage in general, there is a series of short, animated videos on </a:t>
            </a:r>
            <a:r>
              <a:rPr lang="en-US" b="1" i="0" kern="1200" dirty="0" err="1">
                <a:effectLst/>
                <a:latin typeface="Arial" panose="020B0604020202020204" pitchFamily="34" charset="0"/>
                <a:ea typeface="Roboto" panose="02000000000000000000" pitchFamily="2" charset="0"/>
                <a:cs typeface="+mn-cs"/>
              </a:rPr>
              <a:t>RxBU</a:t>
            </a:r>
            <a:r>
              <a:rPr lang="en-US" b="1" i="0" kern="1200" dirty="0">
                <a:effectLst/>
                <a:latin typeface="Arial" panose="020B0604020202020204" pitchFamily="34" charset="0"/>
                <a:ea typeface="Roboto" panose="02000000000000000000" pitchFamily="2" charset="0"/>
                <a:cs typeface="+mn-cs"/>
              </a:rPr>
              <a:t> that cover the basics.  Also, we will be hosting a webinar in mid June diving deeper into the S/L market and how to maximize client opportunities.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kern="1200" dirty="0">
              <a:effectLst/>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kern="1200" dirty="0">
              <a:effectLst/>
              <a:latin typeface="Arial" panose="020B0604020202020204" pitchFamily="34" charset="0"/>
              <a:ea typeface="Roboto" panose="02000000000000000000" pitchFamily="2" charset="0"/>
              <a:cs typeface="+mn-cs"/>
            </a:endParaRPr>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0D681-8B16-4265-9241-F23C10F2404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34163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summarize all of the enhancements we’ve made to our offering in 2023 and for the 2024 plan year.  We’ve been focused on providing the best specialty management solution for self-funded employers anywhere.  And we’ve also been focused on making our service experience, already acknowledged as one of the best in pharmacy benefits, even better.</a:t>
            </a:r>
          </a:p>
          <a:p>
            <a:endParaRPr lang="en-US" dirty="0"/>
          </a:p>
          <a:p>
            <a:r>
              <a:rPr lang="en-US" dirty="0"/>
              <a:t>Optimize 360:  Competitive, custom pricing for larger groups; a dramatically larger member service team; new software to make it easier for our member service representatives to quickly access information and better serve members; coming soon: new broker and member digital self-service experiences</a:t>
            </a:r>
          </a:p>
          <a:p>
            <a:endParaRPr lang="en-US" dirty="0"/>
          </a:p>
          <a:p>
            <a:r>
              <a:rPr lang="en-US" dirty="0"/>
              <a:t>Protect:  In June, a new program to effectively address the wave of off-label prescribing of new generation diabetes medications;  Coming in 2024: a new high-touch therapeutic interchange program targeting two classes of drugs – anti </a:t>
            </a:r>
            <a:r>
              <a:rPr lang="en-US" dirty="0" err="1"/>
              <a:t>inflammtory</a:t>
            </a:r>
            <a:r>
              <a:rPr lang="en-US" dirty="0"/>
              <a:t> and dermatological agents that comprise 1/3 of most plans’ total spend; a new member portal that enables them to set communications preferences and check the real-time status of prior authorizations, among other things; all backed by an even stronger ROI guarantee of  2:1 for groups over 1,000 member lives</a:t>
            </a:r>
          </a:p>
          <a:p>
            <a:endParaRPr lang="en-US" dirty="0"/>
          </a:p>
          <a:p>
            <a:r>
              <a:rPr lang="en-US" dirty="0"/>
              <a:t>Bridge:  New patient assistance solutions that provide strong clinical oversight, a quality member experience, and a savings analysis that provides a realistic sense of potential client savings</a:t>
            </a:r>
          </a:p>
          <a:p>
            <a:endParaRPr lang="en-US" dirty="0"/>
          </a:p>
          <a:p>
            <a:r>
              <a:rPr lang="en-US" dirty="0"/>
              <a:t>Preferred Traditional Stop-Loss Coverage: Partnerships with 5 traditional stop-loss carriers including Optum, Voya, Symetra, Berkeley, and Crum &amp; Forster, that provide for opportunities for beneficial underwriting (including reduced stop-loss premiums) when the client also obtains </a:t>
            </a:r>
            <a:r>
              <a:rPr lang="en-US" dirty="0" err="1"/>
              <a:t>RxPharmacy</a:t>
            </a:r>
            <a:r>
              <a:rPr lang="en-US" dirty="0"/>
              <a:t> Assurance coverage, subject to individual client underwriting</a:t>
            </a:r>
          </a:p>
          <a:p>
            <a:endParaRPr lang="en-US" dirty="0"/>
          </a:p>
          <a:p>
            <a:r>
              <a:rPr lang="en-US" dirty="0" err="1"/>
              <a:t>RxPharmacy</a:t>
            </a:r>
            <a:r>
              <a:rPr lang="en-US" dirty="0"/>
              <a:t> Assurance:  Expanded coverage of most specialty conditions and medications; new attachment points in $25k increments, starting at $100k and going up to $250k</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82507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accent3"/>
                </a:solidFill>
                <a:latin typeface="Arial" panose="020B0604020202020204" pitchFamily="34" charset="0"/>
                <a:cs typeface="Arial" panose="020B0604020202020204" pitchFamily="34" charset="0"/>
              </a:rPr>
              <a:t>We believe that there is no program that can singlehandedly and effectively manage specialty drug spend and risk.  Plans need to deploy an array of programs that combine to provide the level of protection required to fully protect themselves.  The optimal approach is multi-faceted and deploys an array of programs that collectively provide comprehensive, holistic, layered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It begins with a scaled contract, supported with quality client and member service. </a:t>
            </a:r>
          </a:p>
          <a:p>
            <a:endParaRPr lang="en-US" b="1" dirty="0"/>
          </a:p>
          <a:p>
            <a:r>
              <a:rPr lang="en-US" b="1" dirty="0"/>
              <a:t>Next, comes an array of quality clinical programs that ensure the plan is only paying for the medications that its members need – and that the plan pays for a low-cost, effective therapy option.   </a:t>
            </a:r>
          </a:p>
          <a:p>
            <a:endParaRPr lang="en-US" b="1" dirty="0"/>
          </a:p>
          <a:p>
            <a:pPr algn="l"/>
            <a:r>
              <a:rPr lang="en-US" b="1" dirty="0"/>
              <a:t>Manufacturer co-pay assistance programs, which typically fully cover the member’s portion of the cost of the drug and help defray the employer’s cost, can shift spend in many circumstances.  In addition, alternative funding programs, including patient assistance solutions, can also defray member and plan costs.   </a:t>
            </a:r>
            <a:endParaRPr lang="en-US" sz="1000" b="1" dirty="0">
              <a:solidFill>
                <a:schemeClr val="bg1"/>
              </a:solidFill>
              <a:latin typeface="Arial" panose="020B0604020202020204" pitchFamily="34" charset="0"/>
              <a:cs typeface="Arial" panose="020B0604020202020204" pitchFamily="34" charset="0"/>
            </a:endParaRPr>
          </a:p>
          <a:p>
            <a:pPr algn="l"/>
            <a:endParaRPr lang="en-US" sz="1000" b="1" dirty="0">
              <a:solidFill>
                <a:schemeClr val="bg1"/>
              </a:solidFill>
              <a:latin typeface="Arial" panose="020B0604020202020204" pitchFamily="34" charset="0"/>
              <a:cs typeface="Arial" panose="020B0604020202020204" pitchFamily="34" charset="0"/>
            </a:endParaRPr>
          </a:p>
          <a:p>
            <a:pPr algn="l"/>
            <a:r>
              <a:rPr lang="en-US" sz="1000" b="1" dirty="0">
                <a:solidFill>
                  <a:schemeClr val="bg1"/>
                </a:solidFill>
                <a:latin typeface="Arial" panose="020B0604020202020204" pitchFamily="34" charset="0"/>
                <a:cs typeface="Arial" panose="020B0604020202020204" pitchFamily="34" charset="0"/>
              </a:rPr>
              <a:t>Any well-conceived carved-out, self-funded plan needs to include quality stop-loss coverage to serve as a backstop for catastrophic claims.  Traditional stop-loss coverage extends to both medical and pharmacy claims.  </a:t>
            </a:r>
            <a:endParaRPr lang="en-US" b="1" i="0" dirty="0">
              <a:solidFill>
                <a:srgbClr val="242424"/>
              </a:solidFill>
              <a:effectLst/>
              <a:latin typeface="-apple-system"/>
            </a:endParaRPr>
          </a:p>
          <a:p>
            <a:pPr algn="l"/>
            <a:endParaRPr lang="en-US" b="1" i="0" dirty="0">
              <a:solidFill>
                <a:srgbClr val="242424"/>
              </a:solidFill>
              <a:effectLst/>
              <a:latin typeface="-apple-system"/>
            </a:endParaRPr>
          </a:p>
          <a:p>
            <a:pPr algn="l"/>
            <a:r>
              <a:rPr lang="en-US" b="1" i="0" dirty="0">
                <a:solidFill>
                  <a:srgbClr val="242424"/>
                </a:solidFill>
                <a:effectLst/>
                <a:latin typeface="-apple-system"/>
              </a:rPr>
              <a:t>Finally, we do not believe that traditional stop-loss coverage sufficiently protects the plan from high-cost, multi-year pharmacy claims.  For this, we believe the plan needs catastrophic specialty claims protection to provide an additional backstop.</a:t>
            </a:r>
            <a:endParaRPr lang="en-US" b="1" i="0" kern="1200" dirty="0">
              <a:effectLst/>
              <a:latin typeface="Arial" panose="020B0604020202020204" pitchFamily="34" charset="0"/>
              <a:ea typeface="Roboto" panose="02000000000000000000" pitchFamily="2"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43944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accent3"/>
                </a:solidFill>
                <a:latin typeface="Arial" panose="020B0604020202020204" pitchFamily="34" charset="0"/>
                <a:cs typeface="Arial" panose="020B0604020202020204" pitchFamily="34" charset="0"/>
              </a:rPr>
              <a:t>At RxBenefits, we deliver carved-out, self-funded plans that combine to provide a comprehensive </a:t>
            </a:r>
            <a:r>
              <a:rPr lang="en-US" sz="1000" b="1" dirty="0" err="1">
                <a:solidFill>
                  <a:schemeClr val="accent3"/>
                </a:solidFill>
                <a:latin typeface="Arial" panose="020B0604020202020204" pitchFamily="34" charset="0"/>
                <a:cs typeface="Arial" panose="020B0604020202020204" pitchFamily="34" charset="0"/>
              </a:rPr>
              <a:t>offerering</a:t>
            </a:r>
            <a:r>
              <a:rPr lang="en-US" sz="1000" b="1" dirty="0">
                <a:solidFill>
                  <a:schemeClr val="accent3"/>
                </a:solidFill>
                <a:latin typeface="Arial" panose="020B0604020202020204" pitchFamily="34" charset="0"/>
                <a:cs typeface="Arial" panose="020B0604020202020204" pitchFamily="34" charset="0"/>
              </a:rPr>
              <a:t> that effectively protects the plan. </a:t>
            </a:r>
            <a:r>
              <a:rPr lang="en-US" b="1" dirty="0"/>
              <a:t>Here is a snapshot of our comprehensive offering for self-funded, carved-out employers.  The plan addresses both of the big concerns that we hear from brokers, prospects, and clients – the need to manage overall spend/plan cost, while also mitigating the risk of large, catastrophic claims.  Our solutions help drive plan savings and mitigate risk, with particular focus on the high-cost specialty drugs that keep employers up at night.</a:t>
            </a:r>
          </a:p>
          <a:p>
            <a:endParaRPr lang="en-US" b="1" dirty="0"/>
          </a:p>
          <a:p>
            <a:r>
              <a:rPr lang="en-US" b="1" dirty="0"/>
              <a:t>We begin with a scaled, transparent contract negotiated by RxBenefits with the leading PBMs. Our pharmacy experts, many of whom bring PBM experience, are knowledgeable about the questions to ask to negotiate the best discounts and rebates – which we then pass on to your clients. We generally find that when we analyze an existing arrangement, that the plan sponsor would have saved 20% or more had RxBenefits been managing the plan. We also take over the entire servicing of all aspects of the program for brokers, clients, and their members and provide an elevated service experience on a par with the best of retail and entertainment.  </a:t>
            </a:r>
          </a:p>
          <a:p>
            <a:endParaRPr lang="en-US" b="1" dirty="0"/>
          </a:p>
          <a:p>
            <a:r>
              <a:rPr lang="en-US" b="1" dirty="0"/>
              <a:t>We then layer in our Protect suite of clinical solutions, designed to minimize wasteful spending and ensure your clients’ members get the medications they need at the lowest possible cost.  Our programs focus first on removing high-cost drugs from the formulary when lower-cost alternatives are available.  Then we take over the prior authorization process and provide independent, client-aligned oversight – we obtain prescriber chart notes so we can make data-driven decisions and, unlike the PBM’s algorithm-driven processes, every Prior Authorization we receive is reviewed by a member of our clinical team.  While focused on ensuring the health and safety of your clients’ members, we also typically see an additional 5-10% in plan savings when employers adopt our clinical programs – which are backed by ROI guarantees.</a:t>
            </a:r>
          </a:p>
          <a:p>
            <a:endParaRPr lang="en-US" b="1" dirty="0"/>
          </a:p>
          <a:p>
            <a:pPr algn="l"/>
            <a:r>
              <a:rPr lang="en-US" b="1" dirty="0"/>
              <a:t>We work with the PBMs to provide clients with access to co-pay assistance programs, which typically fully cover the member’s portion of the cost of the drug and help defray the employer’s cost.  We also work with several patient assistance program providers.  Under these types of programs, the employer </a:t>
            </a:r>
            <a:r>
              <a:rPr lang="en-US" b="1" dirty="0">
                <a:solidFill>
                  <a:schemeClr val="accent3"/>
                </a:solidFill>
              </a:rPr>
              <a:t>carves out/excludes all/some specialty drugs from plan coverage and engages a vendor to help qualifying members obtain funding for their specialty medications from drug manufacturers and/or charitable foundations. The vendor then charges the employer a fee for their services, typically 25% of the savings achieved.   Under the right circumstances, these programs can generate strong plan savings, but their success is tied closely to both drug and patient mix.  Current earned rebates on the drugs that would be managed through PAP can also be an important element in evaluating the impact of a patient assistance program, as loss of rebates needs to be factored into the decision.   </a:t>
            </a:r>
            <a:r>
              <a:rPr lang="en-US" sz="1000" b="1" dirty="0">
                <a:solidFill>
                  <a:schemeClr val="bg1"/>
                </a:solidFill>
                <a:latin typeface="Arial" panose="020B0604020202020204" pitchFamily="34" charset="0"/>
                <a:cs typeface="Arial" panose="020B0604020202020204" pitchFamily="34" charset="0"/>
              </a:rPr>
              <a:t>An important first step when any of your clients are considering adopting a patient assistance program is to conduct a financial analysis to determine the level of savings that can be achieved.  We can perform these analyses for you and your clients.</a:t>
            </a:r>
          </a:p>
          <a:p>
            <a:pPr algn="l"/>
            <a:endParaRPr lang="en-US" sz="1000" b="1" dirty="0">
              <a:solidFill>
                <a:schemeClr val="bg1"/>
              </a:solidFill>
              <a:latin typeface="Arial" panose="020B0604020202020204" pitchFamily="34" charset="0"/>
              <a:cs typeface="Arial" panose="020B0604020202020204" pitchFamily="34" charset="0"/>
            </a:endParaRPr>
          </a:p>
          <a:p>
            <a:pPr algn="l"/>
            <a:r>
              <a:rPr lang="en-US" sz="1000" b="1" dirty="0">
                <a:solidFill>
                  <a:schemeClr val="bg1"/>
                </a:solidFill>
                <a:latin typeface="Arial" panose="020B0604020202020204" pitchFamily="34" charset="0"/>
                <a:cs typeface="Arial" panose="020B0604020202020204" pitchFamily="34" charset="0"/>
              </a:rPr>
              <a:t>Any well-conceived carved-out, self-funded plan needs to include quality stop-loss coverage to serve as a backstop for catastrophic claims.  Traditional stop-loss coverage extends to both medical and pharmacy claims.  We are working with a number of stop-loss carriers including Berkeley Accident and Health, Crum &amp; Forster, Optum, Symetra, and Voya Financial, will </a:t>
            </a:r>
            <a:r>
              <a:rPr lang="en-US" b="1" i="0" dirty="0">
                <a:solidFill>
                  <a:srgbClr val="242424"/>
                </a:solidFill>
                <a:effectLst/>
                <a:latin typeface="-apple-system"/>
              </a:rPr>
              <a:t>aggressively consider lowering traditional stop-loss premiums when your clients choose to purchase RxPharmacy Assurance supplemental .stop-loss coverage. </a:t>
            </a:r>
          </a:p>
          <a:p>
            <a:pPr algn="l"/>
            <a:endParaRPr lang="en-US" b="1" i="0" dirty="0">
              <a:solidFill>
                <a:srgbClr val="242424"/>
              </a:solidFill>
              <a:effectLst/>
              <a:latin typeface="-apple-system"/>
            </a:endParaRPr>
          </a:p>
          <a:p>
            <a:pPr algn="l"/>
            <a:r>
              <a:rPr lang="en-US" b="1" i="0" dirty="0">
                <a:solidFill>
                  <a:srgbClr val="242424"/>
                </a:solidFill>
                <a:effectLst/>
                <a:latin typeface="-apple-system"/>
              </a:rPr>
              <a:t>Speaking of RxPharmacy Assurance, traditional stop-loss does not go far enough, so we also offer </a:t>
            </a:r>
            <a:r>
              <a:rPr lang="en-US" sz="900" b="1" dirty="0"/>
              <a:t>supplemental stop loss insurance through our sister company that provides additional protection where traditional stop loss coverage ends. Unlike traditional stop-loss coverage, RxPharmacy assurance provides </a:t>
            </a:r>
            <a:r>
              <a:rPr lang="en-US" sz="900" b="1" i="0" u="none" strike="noStrike" dirty="0">
                <a:solidFill>
                  <a:srgbClr val="234E80"/>
                </a:solidFill>
                <a:effectLst/>
                <a:latin typeface="arial" panose="020B0604020202020204" pitchFamily="34" charset="0"/>
              </a:rPr>
              <a:t>multi-year protection for covered specialty drugs.  It covers claims from $250K up to $1.25M, per year/condition/claimant and provides $3M lifetime coverage, per condition and claimant.</a:t>
            </a:r>
            <a:r>
              <a:rPr lang="en-US" sz="800" b="1" i="0" u="none" strike="noStrike" kern="1200" dirty="0">
                <a:solidFill>
                  <a:srgbClr val="234E80"/>
                </a:solidFill>
                <a:effectLst/>
                <a:latin typeface="Arial" panose="020B0604020202020204" pitchFamily="34" charset="0"/>
                <a:ea typeface="Roboto" panose="02000000000000000000" pitchFamily="2" charset="0"/>
                <a:cs typeface="Arial" panose="020B0604020202020204" pitchFamily="34" charset="0"/>
              </a:rPr>
              <a:t>  </a:t>
            </a:r>
            <a:r>
              <a:rPr lang="en-US" b="1" i="0" kern="1200" dirty="0">
                <a:effectLst/>
                <a:latin typeface="Arial" panose="020B0604020202020204" pitchFamily="34" charset="0"/>
                <a:ea typeface="Roboto" panose="02000000000000000000" pitchFamily="2" charset="0"/>
                <a:cs typeface="+mn-cs"/>
              </a:rPr>
              <a:t>RxPharmacy Assurance protects employers from unexpected (and potentially catastrophic) specialty claims for a specific set of conditions and respective drug therapies.  The </a:t>
            </a:r>
            <a:r>
              <a:rPr lang="en-US" b="1" dirty="0"/>
              <a:t>program covers all new-starts with qualified conditions and approved medications. </a:t>
            </a:r>
            <a:r>
              <a:rPr lang="en-US" b="1" i="0" kern="1200" dirty="0">
                <a:effectLst/>
                <a:latin typeface="Arial" panose="020B0604020202020204" pitchFamily="34" charset="0"/>
                <a:ea typeface="Roboto" panose="02000000000000000000" pitchFamily="2" charset="0"/>
                <a:cs typeface="+mn-cs"/>
              </a:rPr>
              <a:t>There are no specific employer size requirements.  However, the employer must meet the pre-requisites to join the RxPharmacy Assurance captive: they must be an RxBenefits client and be enrolled in the RxBenefits Protect program. </a:t>
            </a:r>
          </a:p>
          <a:p>
            <a:pPr algn="l"/>
            <a:endParaRPr lang="en-US" b="1" i="0" kern="1200" dirty="0">
              <a:effectLst/>
              <a:latin typeface="Arial" panose="020B0604020202020204" pitchFamily="34" charset="0"/>
              <a:ea typeface="Roboto" panose="02000000000000000000" pitchFamily="2"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13258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Optimize 360 is our flagship contracting and service offering.   </a:t>
            </a:r>
            <a:r>
              <a:rPr lang="en-US" sz="1100" dirty="0">
                <a:effectLst/>
                <a:latin typeface="Calibri" panose="020F0502020204030204" pitchFamily="34" charset="0"/>
                <a:ea typeface="Calibri" panose="020F0502020204030204" pitchFamily="34" charset="0"/>
                <a:cs typeface="Times New Roman" panose="02020603050405020304" pitchFamily="18" charset="0"/>
              </a:rPr>
              <a:t>Let me dive deeper on our Optimize 360 solution… managing to the lowest net cost starts with securing a high-performing pharmacy contract, without a major hassle!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By tapping into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RxBenefits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size-and-scale, your client immediately gains purchasing power equal to that of a Fortune 10 company. </a:t>
            </a:r>
          </a:p>
          <a:p>
            <a:pPr marL="685800" marR="0" lvl="1" indent="-228600">
              <a:lnSpc>
                <a:spcPct val="107000"/>
              </a:lnSpc>
              <a:spcBef>
                <a:spcPts val="0"/>
              </a:spcBef>
              <a:spcAft>
                <a:spcPts val="800"/>
              </a:spcAft>
              <a:buFont typeface="Symbol" panose="05050102010706020507" pitchFamily="18" charset="2"/>
              <a:buChar cha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Your clients contract directly with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RxBenefits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not the PBM.  This 12-month, client-aligned contract contract offers guaranteed rates and rebates.  </a:t>
            </a: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At year end, we reconcile performance against our guarantees to ensure we have lived up to our commitments.  </a:t>
            </a: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At renewal, clients automatically receive the benefit of all pricing improvements we negotiate with the PBMs on their behalf.  </a:t>
            </a: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We are constantly working to provide ongoing independent oversight and act in the best interests of our clients.</a:t>
            </a:r>
          </a:p>
          <a:p>
            <a:pPr marL="685800" marR="0" lvl="1" indent="-228600">
              <a:lnSpc>
                <a:spcPct val="107000"/>
              </a:lnSpc>
              <a:spcBef>
                <a:spcPts val="0"/>
              </a:spcBef>
              <a:spcAft>
                <a:spcPts val="800"/>
              </a:spcAft>
              <a:buFont typeface="Symbol" panose="05050102010706020507" pitchFamily="18" charset="2"/>
              <a:buChar cha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This year, we are pleased to offer larger groups of 7,500 members or more competitive and customized pricing from any of our PBM partners.</a:t>
            </a:r>
          </a:p>
          <a:p>
            <a:pPr marL="685800" marR="0" lvl="1" indent="-228600">
              <a:lnSpc>
                <a:spcPct val="107000"/>
              </a:lnSpc>
              <a:spcBef>
                <a:spcPts val="0"/>
              </a:spcBef>
              <a:spcAft>
                <a:spcPts val="800"/>
              </a:spcAft>
              <a:buFont typeface="Symbol" panose="05050102010706020507" pitchFamily="18" charset="2"/>
              <a:buChar cha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Our typical new client experiences a pricing improvement or roughly 20% when they move to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RxBenefits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For a typical 1,000- member life group with $1.2 million in pharmacy spend, this amounts to nearly a quarter of a million dollars I contract savings.  In addition, clients typically see 10% pricing improvements from year to year.  </a:t>
            </a:r>
            <a:br>
              <a:rPr lang="en-US" sz="1100" b="0" dirty="0">
                <a:effectLst/>
                <a:latin typeface="Calibri" panose="020F0502020204030204" pitchFamily="34" charset="0"/>
                <a:ea typeface="Calibri" panose="020F0502020204030204" pitchFamily="34" charset="0"/>
                <a:cs typeface="Times New Roman" panose="02020603050405020304" pitchFamily="18" charset="0"/>
              </a:rPr>
            </a:b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you provide us with a claims file, we can run a complementary financial analysis and show you where your clients might be missing opportunities to save with their current pharmacy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88047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From onboarding to account management to servicing members, we deliver an exceptional, world-class service experience.  It is one of the things that sets </a:t>
            </a:r>
            <a:r>
              <a:rPr lang="en-US" sz="1200" kern="1200" dirty="0" err="1">
                <a:solidFill>
                  <a:schemeClr val="tx1"/>
                </a:solidFill>
                <a:effectLst/>
                <a:latin typeface="+mn-lt"/>
                <a:ea typeface="+mn-ea"/>
                <a:cs typeface="+mn-cs"/>
              </a:rPr>
              <a:t>RxBenefits</a:t>
            </a:r>
            <a:r>
              <a:rPr lang="en-US" sz="1200" kern="1200" dirty="0">
                <a:solidFill>
                  <a:schemeClr val="tx1"/>
                </a:solidFill>
                <a:effectLst/>
                <a:latin typeface="+mn-lt"/>
                <a:ea typeface="+mn-ea"/>
                <a:cs typeface="+mn-cs"/>
              </a:rPr>
              <a:t> apart from others in healthcare.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Unique to </a:t>
            </a:r>
            <a:r>
              <a:rPr lang="en-US" sz="1200" u="sng" kern="1200" dirty="0" err="1">
                <a:solidFill>
                  <a:schemeClr val="tx1"/>
                </a:solidFill>
                <a:effectLst/>
                <a:latin typeface="+mn-lt"/>
                <a:ea typeface="+mn-ea"/>
                <a:cs typeface="+mn-cs"/>
              </a:rPr>
              <a:t>RxBenefits</a:t>
            </a:r>
            <a:r>
              <a:rPr lang="en-US" sz="1200" u="sng" kern="1200" dirty="0">
                <a:solidFill>
                  <a:schemeClr val="tx1"/>
                </a:solidFill>
                <a:effectLst/>
                <a:latin typeface="+mn-lt"/>
                <a:ea typeface="+mn-ea"/>
                <a:cs typeface="+mn-cs"/>
              </a:rPr>
              <a:t> is the DIRECT CONNECTIVITY between our platform and the PBM backend systems</a:t>
            </a:r>
            <a:r>
              <a:rPr lang="en-US" sz="1200" kern="1200" dirty="0">
                <a:solidFill>
                  <a:schemeClr val="tx1"/>
                </a:solidFill>
                <a:effectLst/>
                <a:latin typeface="+mn-lt"/>
                <a:ea typeface="+mn-ea"/>
                <a:cs typeface="+mn-cs"/>
              </a:rPr>
              <a:t>. This connectivity allows us to access plan, member, and claims data in real-time so we can take over the entire client and member experience and ensure it is best in class.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2023, we are adding substantial member service capacity to meet the unprecedented demand we’ve seen this year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also arming our member service agents with new technology to put more information at their fingertips to expedite call handling and provide members with an even better service experience.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2024, we will be rolling out digital self service programs for brokers and members, to complement the current client self-service portal.  </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Great service is a cornerstone of our offering and an important part of our heritage.  We’re proud to say that we were recently awarded a Stevie Award for providing superior customer service for the fourth straight year.  </a:t>
            </a:r>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32482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latin typeface="Arial"/>
                <a:ea typeface="Roboto"/>
                <a:cs typeface="Arial"/>
              </a:rPr>
              <a:t>Protect is our comprehensive clinical solution designed to improve health outcomes, lower net cost, and improve member experienced</a:t>
            </a:r>
          </a:p>
          <a:p>
            <a:pPr marL="171450" indent="-171450">
              <a:buFont typeface="Arial"/>
              <a:buChar char="•"/>
            </a:pPr>
            <a:r>
              <a:rPr lang="en-US" b="1" dirty="0">
                <a:latin typeface="Arial"/>
                <a:ea typeface="Roboto"/>
                <a:cs typeface="Arial"/>
              </a:rPr>
              <a:t>In 2022, across our book of business, we delivered 5-7% annual plan savings with a 7:1 average program ROI</a:t>
            </a:r>
          </a:p>
          <a:p>
            <a:pPr marL="171450" indent="-171450">
              <a:buFont typeface="Arial"/>
              <a:buChar char="•"/>
            </a:pPr>
            <a:r>
              <a:rPr lang="en-US" b="1" dirty="0">
                <a:latin typeface="Arial"/>
                <a:ea typeface="Roboto"/>
                <a:cs typeface="Arial"/>
              </a:rPr>
              <a:t>And expect to increase this to 7-10% annual plan savings and 5:1 average program ROI</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982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a:latin typeface="Arial"/>
                <a:ea typeface="Roboto"/>
                <a:cs typeface="Arial"/>
              </a:rPr>
              <a:t>As mentioned, we have delivered results and plan to continue to deliver, will now take you through what Protect is today as a refresher, insights that drove our enhancements, what are the enhancements</a:t>
            </a:r>
          </a:p>
          <a:p>
            <a:pPr marL="0" indent="0">
              <a:buFont typeface="Arial"/>
              <a:buNone/>
            </a:pPr>
            <a:endParaRPr lang="en-US" b="1" dirty="0">
              <a:latin typeface="Arial"/>
              <a:ea typeface="Roboto"/>
              <a:cs typeface="Arial"/>
            </a:endParaRPr>
          </a:p>
          <a:p>
            <a:pPr marL="0" indent="0">
              <a:buFont typeface="Arial"/>
              <a:buNone/>
            </a:pPr>
            <a:r>
              <a:rPr lang="en-US" b="1" dirty="0">
                <a:latin typeface="Arial"/>
                <a:ea typeface="Roboto"/>
                <a:cs typeface="Arial"/>
              </a:rPr>
              <a:t>Let’s start by discussing the base elements of Protect, solutions you've come to trust.</a:t>
            </a:r>
          </a:p>
          <a:p>
            <a:endParaRPr lang="en-US" b="1" dirty="0">
              <a:latin typeface="Arial"/>
              <a:ea typeface="Roboto"/>
              <a:cs typeface="Arial"/>
            </a:endParaRPr>
          </a:p>
          <a:p>
            <a:pPr marL="342900" indent="-342900">
              <a:buAutoNum type="arabicPeriod"/>
            </a:pPr>
            <a:r>
              <a:rPr lang="en-US" b="1" dirty="0">
                <a:latin typeface="Arial"/>
                <a:ea typeface="Roboto"/>
                <a:cs typeface="Arial"/>
              </a:rPr>
              <a:t>Formulary Management – we have the LCV formulary exclusions that provides an additional layer of formulary management that goes above and beyond what our PBM offers …these </a:t>
            </a:r>
            <a:r>
              <a:rPr lang="en-US" b="1" dirty="0" err="1">
                <a:latin typeface="Arial"/>
                <a:ea typeface="Roboto"/>
                <a:cs typeface="Arial"/>
              </a:rPr>
              <a:t>add’l</a:t>
            </a:r>
            <a:r>
              <a:rPr lang="en-US" b="1" dirty="0">
                <a:latin typeface="Arial"/>
                <a:ea typeface="Roboto"/>
                <a:cs typeface="Arial"/>
              </a:rPr>
              <a:t> formulary exclusions deliver about $1.00 PMPM</a:t>
            </a:r>
          </a:p>
          <a:p>
            <a:pPr marL="342900" indent="-342900">
              <a:buAutoNum type="arabicPeriod"/>
            </a:pPr>
            <a:r>
              <a:rPr lang="en-US" b="1" dirty="0">
                <a:latin typeface="Arial"/>
                <a:ea typeface="Roboto"/>
                <a:cs typeface="Arial"/>
              </a:rPr>
              <a:t>Independent Prior Authorization review - - Our recommended tailored UM components under Protect are reviewed independently of the PBM. This is where a client decides to delegate the UM to us rather than have the PBM perform. We use PBMs criteria and generate an approval rate in line with more detailed chart reviews. We operate at 78% rather than industry standard of over 90% for </a:t>
            </a:r>
            <a:r>
              <a:rPr lang="en-US" b="1" dirty="0" err="1">
                <a:latin typeface="Arial"/>
                <a:ea typeface="Roboto"/>
                <a:cs typeface="Arial"/>
              </a:rPr>
              <a:t>ePA</a:t>
            </a:r>
            <a:r>
              <a:rPr lang="en-US" b="1" dirty="0">
                <a:latin typeface="Arial"/>
                <a:ea typeface="Roboto"/>
                <a:cs typeface="Arial"/>
              </a:rPr>
              <a:t>. Note: the approval rates are consistent across both specialty and non-specialty whereas PBM reviewed claims are approved at a higher rate.</a:t>
            </a:r>
            <a:endParaRPr lang="en-US" b="1" dirty="0">
              <a:cs typeface="Arial"/>
            </a:endParaRPr>
          </a:p>
          <a:p>
            <a:endParaRPr lang="en-US" b="1" dirty="0">
              <a:latin typeface="Arial"/>
              <a:ea typeface="Roboto"/>
              <a:cs typeface="Arial"/>
            </a:endParaRPr>
          </a:p>
          <a:p>
            <a:r>
              <a:rPr lang="en-US" b="1" dirty="0">
                <a:latin typeface="Arial"/>
                <a:ea typeface="Roboto"/>
                <a:cs typeface="Arial"/>
              </a:rPr>
              <a:t>Within independent PA reviews, we start with foundational PAs that cover both traditional drugs and nearly all specialty medications under PBM criteria; HDCR is for meds over 1000 or more for a 30 days supply; and Complex Condition Intervention, which covers expensive specialty medications, typically with a </a:t>
            </a:r>
            <a:r>
              <a:rPr lang="en-US" b="1" dirty="0" err="1">
                <a:latin typeface="Arial"/>
                <a:ea typeface="Roboto"/>
                <a:cs typeface="Arial"/>
              </a:rPr>
              <a:t>pricetag</a:t>
            </a:r>
            <a:r>
              <a:rPr lang="en-US" b="1" dirty="0">
                <a:latin typeface="Arial"/>
                <a:ea typeface="Roboto"/>
                <a:cs typeface="Arial"/>
              </a:rPr>
              <a:t> of $250K per year and up.  </a:t>
            </a:r>
          </a:p>
          <a:p>
            <a:endParaRPr lang="en-US" b="1" dirty="0">
              <a:latin typeface="Arial"/>
              <a:ea typeface="Roboto"/>
              <a:cs typeface="Arial"/>
            </a:endParaRPr>
          </a:p>
          <a:p>
            <a:r>
              <a:rPr lang="en-US" b="1" dirty="0">
                <a:latin typeface="Arial"/>
                <a:ea typeface="Roboto"/>
                <a:cs typeface="Arial"/>
              </a:rPr>
              <a:t>In 2023, we introduced  the Protect Savings Validation report to compare plan savings against the expenses paid by the plan for the Protect program.  We will talk more about this report in just a few moments. </a:t>
            </a:r>
          </a:p>
          <a:p>
            <a:pPr marL="742950" lvl="1"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0D681-8B16-4265-9241-F23C10F2404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532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Roboto"/>
                <a:cs typeface="Arial"/>
              </a:rPr>
              <a:t>NOTE: data is from 2022 BOB and represents total gross cost</a:t>
            </a:r>
            <a:endParaRPr lang="en-US" dirty="0">
              <a:cs typeface="Arial"/>
            </a:endParaRPr>
          </a:p>
          <a:p>
            <a:endParaRPr lang="en-US" dirty="0">
              <a:cs typeface="Arial" panose="020B0604020202020204" pitchFamily="34" charset="0"/>
            </a:endParaRPr>
          </a:p>
          <a:p>
            <a:r>
              <a:rPr lang="en-US" b="1" dirty="0">
                <a:latin typeface="Arial"/>
                <a:ea typeface="Roboto"/>
                <a:cs typeface="Arial"/>
              </a:rPr>
              <a:t>So what next…</a:t>
            </a:r>
          </a:p>
          <a:p>
            <a:r>
              <a:rPr lang="en-US" b="1" dirty="0">
                <a:latin typeface="Arial"/>
                <a:ea typeface="Roboto"/>
                <a:cs typeface="Arial"/>
              </a:rPr>
              <a:t>- As part of any customer centric process, we looked carefully at the data…as you can see on this slide, our BOB data demonstrates that: 45% of drug spend resides with 3 drug classes, 27% with anti-inflammatory conditions and dermatological agents in the specialty space and in the non-specialty space, 18% is driven by diabetes alone, GLP-1s a driving force behind this.  And spend in these classes continues to grow disproportionately.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187602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r>
              <a:rPr lang="en-US" dirty="0">
                <a:latin typeface="Arial"/>
                <a:ea typeface="Roboto"/>
                <a:cs typeface="Arial"/>
              </a:rPr>
              <a:t>So now let’s talk about what’s new</a:t>
            </a:r>
          </a:p>
          <a:p>
            <a:endParaRPr lang="en-US" b="0" dirty="0">
              <a:latin typeface="Arial"/>
              <a:ea typeface="Roboto"/>
              <a:cs typeface="Arial"/>
            </a:endParaRPr>
          </a:p>
          <a:p>
            <a:r>
              <a:rPr lang="en-US" b="0" dirty="0">
                <a:latin typeface="Arial"/>
                <a:ea typeface="Roboto"/>
                <a:cs typeface="Arial"/>
              </a:rPr>
              <a:t>•</a:t>
            </a:r>
            <a:r>
              <a:rPr lang="en-US" b="1" dirty="0">
                <a:latin typeface="Arial"/>
                <a:ea typeface="Roboto"/>
                <a:cs typeface="Arial"/>
              </a:rPr>
              <a:t>Protect is still grounded in utilization mgmt., but what makes Protect different is the evolving and comprehensive approach to clinical mgmt. here at </a:t>
            </a:r>
            <a:r>
              <a:rPr lang="en-US" b="1" dirty="0" err="1">
                <a:latin typeface="Arial"/>
                <a:ea typeface="Roboto"/>
                <a:cs typeface="Arial"/>
              </a:rPr>
              <a:t>RxB</a:t>
            </a:r>
            <a:r>
              <a:rPr lang="en-US" b="1" dirty="0">
                <a:latin typeface="Arial"/>
                <a:ea typeface="Roboto"/>
                <a:cs typeface="Arial"/>
              </a:rPr>
              <a:t>.</a:t>
            </a:r>
          </a:p>
          <a:p>
            <a:r>
              <a:rPr lang="en-US" b="1" i="1" dirty="0">
                <a:latin typeface="Arial"/>
                <a:ea typeface="Roboto"/>
                <a:cs typeface="Arial"/>
              </a:rPr>
              <a:t>•UM programs are historically watered down by </a:t>
            </a:r>
            <a:r>
              <a:rPr lang="en-US" b="1" i="1" dirty="0" err="1">
                <a:latin typeface="Arial"/>
                <a:ea typeface="Roboto"/>
                <a:cs typeface="Arial"/>
              </a:rPr>
              <a:t>ePA</a:t>
            </a:r>
            <a:r>
              <a:rPr lang="en-US" b="1" i="1" dirty="0">
                <a:latin typeface="Arial"/>
                <a:ea typeface="Roboto"/>
                <a:cs typeface="Arial"/>
              </a:rPr>
              <a:t> and channel conflict…we don’t leverage </a:t>
            </a:r>
            <a:r>
              <a:rPr lang="en-US" b="1" i="1" dirty="0" err="1">
                <a:latin typeface="Arial"/>
                <a:ea typeface="Roboto"/>
                <a:cs typeface="Arial"/>
              </a:rPr>
              <a:t>ePA</a:t>
            </a:r>
            <a:r>
              <a:rPr lang="en-US" b="1" i="1" dirty="0">
                <a:latin typeface="Arial"/>
                <a:ea typeface="Roboto"/>
                <a:cs typeface="Arial"/>
              </a:rPr>
              <a:t> nor own a pharmacy – aligned interests of our clients. </a:t>
            </a:r>
            <a:endParaRPr lang="en-US" b="1" i="1" dirty="0">
              <a:cs typeface="Arial"/>
            </a:endParaRPr>
          </a:p>
          <a:p>
            <a:r>
              <a:rPr lang="en-US" b="1" i="1" dirty="0">
                <a:latin typeface="Arial"/>
                <a:ea typeface="Roboto"/>
                <a:cs typeface="Arial"/>
              </a:rPr>
              <a:t>•Our program interventions are led by registered pharmacists who not only perform reviews for medical necessity through UM ( ST, QL, and PA) yet also tackle utilization management from multiple angles…that is the difference in the ‘sea of the same’, we not only have standard UM but also interventions and consultations that are both prospective, before claims adjudication and retrospective after claims adjudication. Examples of this include: dose optimization, drug-drug interactions and ongoing monitoring as part of the therapeutic interventions for specialty medications. </a:t>
            </a:r>
            <a:endParaRPr lang="en-US" b="1" i="1" dirty="0">
              <a:cs typeface="Arial"/>
            </a:endParaRPr>
          </a:p>
          <a:p>
            <a:endParaRPr lang="en-US" b="1" dirty="0">
              <a:latin typeface="Arial"/>
              <a:ea typeface="Roboto"/>
              <a:cs typeface="Arial"/>
            </a:endParaRPr>
          </a:p>
          <a:p>
            <a:r>
              <a:rPr lang="en-US" b="1" dirty="0">
                <a:latin typeface="Arial"/>
                <a:ea typeface="Roboto"/>
                <a:cs typeface="Arial"/>
              </a:rPr>
              <a:t>•Moving left to right, as noted earlier, we still have LCV, and foundational PA, which includes traditional and specialty PAs from the PBM, HDCR, and CCI, and layer in 4 new key components:</a:t>
            </a:r>
          </a:p>
          <a:p>
            <a:pPr marL="228600" indent="-228600">
              <a:buAutoNum type="arabicPeriod"/>
            </a:pPr>
            <a:r>
              <a:rPr lang="en-US" b="1" dirty="0">
                <a:latin typeface="Arial"/>
                <a:ea typeface="Roboto"/>
                <a:cs typeface="Arial"/>
              </a:rPr>
              <a:t>Officially in June, the go-live for the expansion of GLP-1s drug class UM reviews is the Next generation diabetes UM program for GLP-1s – reduce off-label use for drugs used to treat Type 2 diabetes, this ties back to the ever-increasing diabetes issue</a:t>
            </a:r>
          </a:p>
          <a:p>
            <a:pPr marL="228600" indent="-228600">
              <a:buAutoNum type="arabicPeriod"/>
            </a:pPr>
            <a:endParaRPr lang="en-US" b="1" dirty="0">
              <a:latin typeface="Arial"/>
              <a:ea typeface="Roboto"/>
              <a:cs typeface="Arial"/>
            </a:endParaRPr>
          </a:p>
          <a:p>
            <a:r>
              <a:rPr lang="en-US" b="1" dirty="0">
                <a:latin typeface="Arial"/>
                <a:ea typeface="Roboto"/>
                <a:cs typeface="Arial"/>
              </a:rPr>
              <a:t>Additionally, for January 2024 go-live:</a:t>
            </a:r>
            <a:endParaRPr lang="en-US" b="1" dirty="0">
              <a:cs typeface="Arial"/>
            </a:endParaRPr>
          </a:p>
          <a:p>
            <a:r>
              <a:rPr lang="en-US" b="1" dirty="0">
                <a:latin typeface="Arial"/>
                <a:ea typeface="Roboto"/>
                <a:cs typeface="Arial"/>
              </a:rPr>
              <a:t>2. Therapeutic interchange for specialty meds – AF and </a:t>
            </a:r>
            <a:r>
              <a:rPr lang="en-US" b="1" dirty="0" err="1">
                <a:latin typeface="Arial"/>
                <a:ea typeface="Roboto"/>
                <a:cs typeface="Arial"/>
              </a:rPr>
              <a:t>derm</a:t>
            </a:r>
            <a:endParaRPr lang="en-US" b="1" dirty="0">
              <a:latin typeface="Arial"/>
              <a:ea typeface="Roboto"/>
              <a:cs typeface="Arial"/>
            </a:endParaRPr>
          </a:p>
          <a:p>
            <a:r>
              <a:rPr lang="en-US" b="1" dirty="0">
                <a:latin typeface="Arial"/>
                <a:ea typeface="Roboto"/>
                <a:cs typeface="Arial"/>
              </a:rPr>
              <a:t>3. Whole product is wrapped in digital engagement and an improved experience for the member</a:t>
            </a:r>
          </a:p>
          <a:p>
            <a:r>
              <a:rPr lang="en-US" b="1" dirty="0">
                <a:latin typeface="Arial"/>
                <a:ea typeface="Roboto"/>
                <a:cs typeface="Arial"/>
              </a:rPr>
              <a:t>4. Lastly, we are extending and enhanced ROI guarantee to clients over 1000 lives, 2:1</a:t>
            </a:r>
          </a:p>
          <a:p>
            <a:r>
              <a:rPr lang="en-US" b="1" dirty="0">
                <a:latin typeface="Arial"/>
                <a:ea typeface="Roboto"/>
                <a:cs typeface="Arial"/>
              </a:rPr>
              <a:t>-Full value of the program from a financial perspective is sitting at $7-11 plan savings PMPM</a:t>
            </a:r>
          </a:p>
          <a:p>
            <a:endParaRPr lang="en-US" b="1" dirty="0">
              <a:cs typeface="Arial"/>
            </a:endParaRPr>
          </a:p>
          <a:p>
            <a:r>
              <a:rPr lang="en-US" b="1" dirty="0">
                <a:latin typeface="Arial"/>
                <a:ea typeface="Roboto"/>
                <a:cs typeface="Arial"/>
              </a:rPr>
              <a:t>We now offer the entire Protect offering as a single offering; we are no longer offering this set of complimentary solutions on an a la carte basis.  Any clients who only took LCV in the past and only wants to continue with LCV will be grandfathered.  That said, we strongly recommend that they consider moving to the full suite of solutions.  Those who’ve only taken our PA offerings in the past will be asked to move to the full suite of solutions. </a:t>
            </a:r>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026486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61935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0"/>
            <a:endParaRPr lang="en-US" dirty="0"/>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Goals &amp; Objectives</a:t>
            </a:r>
            <a:endParaRPr lang="en-US" sz="4500" dirty="0"/>
          </a:p>
        </p:txBody>
      </p:sp>
    </p:spTree>
    <p:extLst>
      <p:ext uri="{BB962C8B-B14F-4D97-AF65-F5344CB8AC3E}">
        <p14:creationId xmlns:p14="http://schemas.microsoft.com/office/powerpoint/2010/main" val="2274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Questions?</a:t>
            </a:r>
            <a:endParaRPr lang="en-US" sz="4500" dirty="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555.555.5555</a:t>
            </a:r>
          </a:p>
          <a:p>
            <a:pPr lvl="0"/>
            <a:r>
              <a:rPr lang="en-US" dirty="0" err="1"/>
              <a:t>whoever@RxBenefits.com</a:t>
            </a:r>
            <a:endParaRPr lang="en-US" dirty="0"/>
          </a:p>
        </p:txBody>
      </p:sp>
    </p:spTree>
    <p:extLst>
      <p:ext uri="{BB962C8B-B14F-4D97-AF65-F5344CB8AC3E}">
        <p14:creationId xmlns:p14="http://schemas.microsoft.com/office/powerpoint/2010/main" val="131660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Option 1 - Thank You">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Thank You</a:t>
            </a:r>
            <a:endParaRPr lang="en-US" sz="4500" dirty="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555.555.5555</a:t>
            </a:r>
          </a:p>
          <a:p>
            <a:pPr lvl="0"/>
            <a:r>
              <a:rPr lang="en-US" dirty="0" err="1"/>
              <a:t>whoever@RxBenefits.com</a:t>
            </a:r>
            <a:endParaRPr lang="en-US" dirty="0"/>
          </a:p>
        </p:txBody>
      </p:sp>
    </p:spTree>
    <p:extLst>
      <p:ext uri="{BB962C8B-B14F-4D97-AF65-F5344CB8AC3E}">
        <p14:creationId xmlns:p14="http://schemas.microsoft.com/office/powerpoint/2010/main" val="296265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Option 2 - Next Step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Next Steps</a:t>
            </a:r>
            <a:endParaRPr lang="en-US" sz="4500" dirty="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555.555.5555</a:t>
            </a:r>
          </a:p>
          <a:p>
            <a:pPr lvl="0"/>
            <a:r>
              <a:rPr lang="en-US" dirty="0" err="1"/>
              <a:t>whoever@RxBenefits.com</a:t>
            </a:r>
            <a:endParaRPr lang="en-US" dirty="0"/>
          </a:p>
        </p:txBody>
      </p:sp>
    </p:spTree>
    <p:extLst>
      <p:ext uri="{BB962C8B-B14F-4D97-AF65-F5344CB8AC3E}">
        <p14:creationId xmlns:p14="http://schemas.microsoft.com/office/powerpoint/2010/main" val="36776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Option 3 - Category - White">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5989948" cy="2839591"/>
          </a:xfrm>
          <a:prstGeom prst="rect">
            <a:avLst/>
          </a:prstGeom>
        </p:spPr>
        <p:txBody>
          <a:bodyPr anchor="ctr"/>
          <a:lstStyle>
            <a:lvl1pPr algn="l">
              <a:defRPr sz="4500" b="1" i="0">
                <a:solidFill>
                  <a:srgbClr val="004094"/>
                </a:solidFill>
                <a:latin typeface="Arial" panose="020B0604020202020204" pitchFamily="34" charset="0"/>
              </a:defRPr>
            </a:lvl1pPr>
          </a:lstStyle>
          <a:p>
            <a:r>
              <a:rPr lang="en-US" dirty="0"/>
              <a:t>Click to edit</a:t>
            </a:r>
            <a:br>
              <a:rPr lang="en-US" dirty="0"/>
            </a:br>
            <a:r>
              <a:rPr lang="en-US" dirty="0"/>
              <a:t>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969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tegory - White - detail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1802907"/>
            <a:ext cx="7115945" cy="2181723"/>
          </a:xfrm>
          <a:prstGeom prst="rect">
            <a:avLst/>
          </a:prstGeom>
        </p:spPr>
        <p:txBody>
          <a:bodyPr anchor="b"/>
          <a:lstStyle>
            <a:lvl1pPr algn="l">
              <a:defRPr sz="4500" b="1" i="0">
                <a:solidFill>
                  <a:srgbClr val="004094"/>
                </a:solidFill>
                <a:latin typeface="Arial" panose="020B0604020202020204" pitchFamily="34" charset="0"/>
              </a:defRPr>
            </a:lvl1pPr>
          </a:lstStyle>
          <a:p>
            <a:r>
              <a:rPr lang="en-US" dirty="0"/>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 Placeholder 2">
            <a:extLst>
              <a:ext uri="{FF2B5EF4-FFF2-40B4-BE49-F238E27FC236}">
                <a16:creationId xmlns:a16="http://schemas.microsoft.com/office/drawing/2014/main" id="{50B62E9E-3BEB-7245-9E76-5FC577443F69}"/>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chemeClr val="accent1"/>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2516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tegory -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1"/>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15CA2267-C39C-B741-9E23-CC698A973FD7}"/>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370083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tegory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E6BDFC37-06B3-234A-B431-5FF9E201A0D6}"/>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979303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tegory - Green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B0A4D796-CCCC-964E-BBC2-2EC632991102}"/>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871833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y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75BED443-AC16-2C40-AEB9-F763ACD1E0F3}"/>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DAA50356-B284-F345-8BCF-6B4B03BB193B}"/>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32318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 Detail cop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2193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396206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tegory - Lt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34129"/>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35730"/>
            <a:ext cx="6182268" cy="1307069"/>
          </a:xfrm>
          <a:prstGeom prst="rect">
            <a:avLst/>
          </a:prstGeom>
        </p:spPr>
        <p:txBody>
          <a:bodyPr/>
          <a:lstStyle>
            <a:lvl1pPr marL="0" indent="0" algn="l">
              <a:buNone/>
              <a:defRPr sz="1800" b="1" i="0">
                <a:solidFill>
                  <a:srgbClr val="00419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FD600FAD-A360-E542-96C7-E19880D804FE}"/>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95597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B1151D22-6BF5-DB48-9D9A-4CEEBCB0F2E2}"/>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42979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ategory - Red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rgbClr val="FCC42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341066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y -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660471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Category - Gray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59886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tegory -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3166560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335136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er - Opt 360">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14" name="Picture 13" descr="Icon&#10;&#10;Description automatically generated">
            <a:extLst>
              <a:ext uri="{FF2B5EF4-FFF2-40B4-BE49-F238E27FC236}">
                <a16:creationId xmlns:a16="http://schemas.microsoft.com/office/drawing/2014/main" id="{D0D0D127-499C-B71B-B869-EE8E34CBF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Tree>
    <p:extLst>
      <p:ext uri="{BB962C8B-B14F-4D97-AF65-F5344CB8AC3E}">
        <p14:creationId xmlns:p14="http://schemas.microsoft.com/office/powerpoint/2010/main" val="3457229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er - Protect">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BCBF9D7D-AACD-1E80-CF9C-B9FCCEB75C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85953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er - Bridge">
    <p:spTree>
      <p:nvGrpSpPr>
        <p:cNvPr id="1" name=""/>
        <p:cNvGrpSpPr/>
        <p:nvPr/>
      </p:nvGrpSpPr>
      <p:grpSpPr>
        <a:xfrm>
          <a:off x="0" y="0"/>
          <a:ext cx="0" cy="0"/>
          <a:chOff x="0" y="0"/>
          <a:chExt cx="0" cy="0"/>
        </a:xfrm>
      </p:grpSpPr>
      <p:pic>
        <p:nvPicPr>
          <p:cNvPr id="18" name="Picture 17" descr="Icon&#10;&#10;Description automatically generated with low confidence">
            <a:extLst>
              <a:ext uri="{FF2B5EF4-FFF2-40B4-BE49-F238E27FC236}">
                <a16:creationId xmlns:a16="http://schemas.microsoft.com/office/drawing/2014/main" id="{25EF7FCE-1AD3-9A5F-1151-2ACE8040B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90077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8" y="2193373"/>
            <a:ext cx="400215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2000" b="1" i="0">
                <a:latin typeface="Arial" panose="020B0604020202020204" pitchFamily="34" charset="0"/>
                <a:ea typeface="Roboto" panose="02000000000000000000" pitchFamily="2" charset="0"/>
              </a:defRPr>
            </a:lvl1pPr>
          </a:lstStyle>
          <a:p>
            <a:r>
              <a:rPr lang="en-US" dirty="0"/>
              <a:t>Click icon to add image. Please refer to the </a:t>
            </a:r>
            <a:r>
              <a:rPr lang="en-US" dirty="0" err="1"/>
              <a:t>RxBenefits</a:t>
            </a:r>
            <a:r>
              <a:rPr lang="en-US" dirty="0"/>
              <a:t> Brand guide for suggestions on photography style.</a:t>
            </a:r>
          </a:p>
        </p:txBody>
      </p:sp>
    </p:spTree>
    <p:extLst>
      <p:ext uri="{BB962C8B-B14F-4D97-AF65-F5344CB8AC3E}">
        <p14:creationId xmlns:p14="http://schemas.microsoft.com/office/powerpoint/2010/main" val="1673530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er - Stop-loss">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55974123-C7D9-2B43-DE2F-AAFF30374D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311610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er - RxPA">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5B93C7C3-B62C-2AFA-A326-9ADFB430E1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2"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19007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yer - All">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24" name="Picture 23" descr="Icon&#10;&#10;Description automatically generated">
            <a:extLst>
              <a:ext uri="{FF2B5EF4-FFF2-40B4-BE49-F238E27FC236}">
                <a16:creationId xmlns:a16="http://schemas.microsoft.com/office/drawing/2014/main" id="{C8CE6BB7-5B1C-AA0A-94F7-1C91E8908F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Tree>
    <p:extLst>
      <p:ext uri="{BB962C8B-B14F-4D97-AF65-F5344CB8AC3E}">
        <p14:creationId xmlns:p14="http://schemas.microsoft.com/office/powerpoint/2010/main" val="615228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14" name="Picture 13" descr="Icon&#10;&#10;Description automatically generated">
            <a:extLst>
              <a:ext uri="{FF2B5EF4-FFF2-40B4-BE49-F238E27FC236}">
                <a16:creationId xmlns:a16="http://schemas.microsoft.com/office/drawing/2014/main" id="{D0D0D127-499C-B71B-B869-EE8E34CBF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16" name="Picture 15" descr="Icon&#10;&#10;Description automatically generated">
            <a:extLst>
              <a:ext uri="{FF2B5EF4-FFF2-40B4-BE49-F238E27FC236}">
                <a16:creationId xmlns:a16="http://schemas.microsoft.com/office/drawing/2014/main" id="{A302FBAD-78AF-80F1-2799-6E86853405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18" name="Picture 17" descr="Icon&#10;&#10;Description automatically generated with low confidence">
            <a:extLst>
              <a:ext uri="{FF2B5EF4-FFF2-40B4-BE49-F238E27FC236}">
                <a16:creationId xmlns:a16="http://schemas.microsoft.com/office/drawing/2014/main" id="{25EF7FCE-1AD3-9A5F-1151-2ACE8040BD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20" name="Picture 19" descr="Icon&#10;&#10;Description automatically generated">
            <a:extLst>
              <a:ext uri="{FF2B5EF4-FFF2-40B4-BE49-F238E27FC236}">
                <a16:creationId xmlns:a16="http://schemas.microsoft.com/office/drawing/2014/main" id="{BCBF9D7D-AACD-1E80-CF9C-B9FCCEB75C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22" name="Picture 21" descr="Icon&#10;&#10;Description automatically generated">
            <a:extLst>
              <a:ext uri="{FF2B5EF4-FFF2-40B4-BE49-F238E27FC236}">
                <a16:creationId xmlns:a16="http://schemas.microsoft.com/office/drawing/2014/main" id="{55974123-C7D9-2B43-DE2F-AAFF30374D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24" name="Picture 23" descr="Icon&#10;&#10;Description automatically generated">
            <a:extLst>
              <a:ext uri="{FF2B5EF4-FFF2-40B4-BE49-F238E27FC236}">
                <a16:creationId xmlns:a16="http://schemas.microsoft.com/office/drawing/2014/main" id="{C8CE6BB7-5B1C-AA0A-94F7-1C91E8908F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Tree>
    <p:extLst>
      <p:ext uri="{BB962C8B-B14F-4D97-AF65-F5344CB8AC3E}">
        <p14:creationId xmlns:p14="http://schemas.microsoft.com/office/powerpoint/2010/main" val="274033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in + Detail cop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a:t>Click to edit Master text styles</a:t>
            </a:r>
          </a:p>
        </p:txBody>
      </p:sp>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2193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532270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8" y="2193373"/>
            <a:ext cx="400215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2000" b="1" i="0">
                <a:latin typeface="Arial" panose="020B0604020202020204" pitchFamily="34" charset="0"/>
                <a:ea typeface="Roboto" panose="02000000000000000000" pitchFamily="2" charset="0"/>
              </a:defRPr>
            </a:lvl1pPr>
          </a:lstStyle>
          <a:p>
            <a:r>
              <a:rPr lang="en-US"/>
              <a:t>Click icon to add image. Please refer to the </a:t>
            </a:r>
            <a:r>
              <a:rPr lang="en-US" err="1"/>
              <a:t>RxBenefits</a:t>
            </a:r>
            <a:r>
              <a:rPr lang="en-US"/>
              <a:t> Brand guide for suggestions on photography style.</a:t>
            </a:r>
          </a:p>
        </p:txBody>
      </p:sp>
    </p:spTree>
    <p:extLst>
      <p:ext uri="{BB962C8B-B14F-4D97-AF65-F5344CB8AC3E}">
        <p14:creationId xmlns:p14="http://schemas.microsoft.com/office/powerpoint/2010/main" val="1003259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Presentation Title - 1 presenter">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CDFD4719-703D-7D41-B44D-C723A06B07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2092169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Main + Detail cop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850045"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1431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6" name="Picture 5">
            <a:extLst>
              <a:ext uri="{FF2B5EF4-FFF2-40B4-BE49-F238E27FC236}">
                <a16:creationId xmlns:a16="http://schemas.microsoft.com/office/drawing/2014/main" id="{74EAB9DE-AFE8-D342-A728-022FB091D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7073" y="159026"/>
            <a:ext cx="611064" cy="457200"/>
          </a:xfrm>
          <a:prstGeom prst="ellipse">
            <a:avLst/>
          </a:prstGeom>
        </p:spPr>
      </p:pic>
    </p:spTree>
    <p:extLst>
      <p:ext uri="{BB962C8B-B14F-4D97-AF65-F5344CB8AC3E}">
        <p14:creationId xmlns:p14="http://schemas.microsoft.com/office/powerpoint/2010/main" val="2269780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 Stats and quot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184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Presentation Title - 1 presenter">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CDFD4719-703D-7D41-B44D-C723A06B07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321204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resentation Title - 1 presenter">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CDFD4719-703D-7D41-B44D-C723A06B07CC}"/>
              </a:ext>
            </a:extLst>
          </p:cNvPr>
          <p:cNvPicPr>
            <a:picLocks noChangeAspect="1"/>
          </p:cNvPicPr>
          <p:nvPr userDrawn="1"/>
        </p:nvPicPr>
        <p:blipFill>
          <a:blip r:embed="rId2"/>
          <a:stretch>
            <a:fillRect/>
          </a:stretch>
        </p:blipFill>
        <p:spPr>
          <a:xfrm>
            <a:off x="591019" y="771866"/>
            <a:ext cx="2708881" cy="519807"/>
          </a:xfrm>
          <a:prstGeom prst="rect">
            <a:avLst/>
          </a:prstGeom>
        </p:spPr>
      </p:pic>
    </p:spTree>
    <p:extLst>
      <p:ext uri="{BB962C8B-B14F-4D97-AF65-F5344CB8AC3E}">
        <p14:creationId xmlns:p14="http://schemas.microsoft.com/office/powerpoint/2010/main" val="543820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res Title - 1 pres - 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E456C80B-E25F-994B-B4CE-4A624F8E4D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25941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3_Pres Title - 4 presenter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88504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88504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903856"/>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pic>
        <p:nvPicPr>
          <p:cNvPr id="18" name="Picture 17">
            <a:extLst>
              <a:ext uri="{FF2B5EF4-FFF2-40B4-BE49-F238E27FC236}">
                <a16:creationId xmlns:a16="http://schemas.microsoft.com/office/drawing/2014/main" id="{5153A387-77B8-5148-A13A-1186F5AD7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2546466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res Title - 4 presenters-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41790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41790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436716"/>
            <a:ext cx="4174400" cy="32633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8" name="Rectangle 17">
            <a:extLst>
              <a:ext uri="{FF2B5EF4-FFF2-40B4-BE49-F238E27FC236}">
                <a16:creationId xmlns:a16="http://schemas.microsoft.com/office/drawing/2014/main" id="{FBE8E646-052F-5C40-BE76-A55C1F266DFD}"/>
              </a:ext>
            </a:extLst>
          </p:cNvPr>
          <p:cNvSpPr/>
          <p:nvPr userDrawn="1"/>
        </p:nvSpPr>
        <p:spPr>
          <a:xfrm>
            <a:off x="1297026" y="5967656"/>
            <a:ext cx="4583306" cy="369332"/>
          </a:xfrm>
          <a:prstGeom prst="rect">
            <a:avLst/>
          </a:prstGeom>
        </p:spPr>
        <p:txBody>
          <a:bodyPr wrap="none">
            <a:spAutoFit/>
          </a:bodyPr>
          <a:lstStyle/>
          <a:p>
            <a:r>
              <a:rPr lang="en-US" sz="1800" b="1" i="0">
                <a:solidFill>
                  <a:schemeClr val="accent3"/>
                </a:solidFill>
                <a:latin typeface="Arial" panose="020B0604020202020204" pitchFamily="34" charset="0"/>
                <a:ea typeface="Roboto" panose="02000000000000000000" pitchFamily="2" charset="0"/>
              </a:rPr>
              <a:t>Considerations prepared exclusively for</a:t>
            </a:r>
          </a:p>
        </p:txBody>
      </p:sp>
      <p:sp>
        <p:nvSpPr>
          <p:cNvPr id="19" name="Picture Placeholder 10">
            <a:extLst>
              <a:ext uri="{FF2B5EF4-FFF2-40B4-BE49-F238E27FC236}">
                <a16:creationId xmlns:a16="http://schemas.microsoft.com/office/drawing/2014/main" id="{5331562E-00D7-6B48-B6F8-DE3243F17C97}"/>
              </a:ext>
            </a:extLst>
          </p:cNvPr>
          <p:cNvSpPr>
            <a:spLocks noGrp="1"/>
          </p:cNvSpPr>
          <p:nvPr>
            <p:ph type="pic" sz="quarter" idx="18" hasCustomPrompt="1"/>
          </p:nvPr>
        </p:nvSpPr>
        <p:spPr>
          <a:xfrm>
            <a:off x="6109289" y="5690153"/>
            <a:ext cx="4174400" cy="924339"/>
          </a:xfrm>
          <a:prstGeom prst="rect">
            <a:avLst/>
          </a:prstGeom>
        </p:spPr>
        <p:txBody>
          <a:bodyPr/>
          <a:lstStyle>
            <a:lvl1pPr marL="0" indent="0">
              <a:buNone/>
              <a:defRPr sz="1800"/>
            </a:lvl1pPr>
          </a:lstStyle>
          <a:p>
            <a:r>
              <a:rPr lang="en-US"/>
              <a:t>Click icon to add Logo image (jpg, </a:t>
            </a:r>
            <a:r>
              <a:rPr lang="en-US" err="1"/>
              <a:t>png</a:t>
            </a:r>
            <a:r>
              <a:rPr lang="en-US"/>
              <a:t>). Find a logo with a white background.</a:t>
            </a:r>
          </a:p>
        </p:txBody>
      </p:sp>
      <p:pic>
        <p:nvPicPr>
          <p:cNvPr id="20" name="Picture 19">
            <a:extLst>
              <a:ext uri="{FF2B5EF4-FFF2-40B4-BE49-F238E27FC236}">
                <a16:creationId xmlns:a16="http://schemas.microsoft.com/office/drawing/2014/main" id="{A74B79F7-AA65-8341-9705-0F1CC9E8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440778"/>
            <a:ext cx="2708881" cy="519807"/>
          </a:xfrm>
          <a:prstGeom prst="rect">
            <a:avLst/>
          </a:prstGeom>
        </p:spPr>
      </p:pic>
    </p:spTree>
    <p:extLst>
      <p:ext uri="{BB962C8B-B14F-4D97-AF65-F5344CB8AC3E}">
        <p14:creationId xmlns:p14="http://schemas.microsoft.com/office/powerpoint/2010/main" val="2210804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Stats and quot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46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0"/>
            <a:endParaRPr lang="en-US"/>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Agenda</a:t>
            </a:r>
            <a:endParaRPr lang="en-US" sz="4500"/>
          </a:p>
        </p:txBody>
      </p:sp>
    </p:spTree>
    <p:extLst>
      <p:ext uri="{BB962C8B-B14F-4D97-AF65-F5344CB8AC3E}">
        <p14:creationId xmlns:p14="http://schemas.microsoft.com/office/powerpoint/2010/main" val="178824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0"/>
            <a:endParaRPr lang="en-US"/>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Goals &amp; Objectives</a:t>
            </a:r>
            <a:endParaRPr lang="en-US" sz="4500"/>
          </a:p>
        </p:txBody>
      </p:sp>
    </p:spTree>
    <p:extLst>
      <p:ext uri="{BB962C8B-B14F-4D97-AF65-F5344CB8AC3E}">
        <p14:creationId xmlns:p14="http://schemas.microsoft.com/office/powerpoint/2010/main" val="80965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Questions?</a:t>
            </a:r>
            <a:endParaRPr lang="en-US" sz="450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555.555.5555</a:t>
            </a:r>
          </a:p>
          <a:p>
            <a:pPr lvl="0"/>
            <a:r>
              <a:rPr lang="en-US" err="1"/>
              <a:t>whoever@RxBenefits.com</a:t>
            </a:r>
            <a:endParaRPr lang="en-US"/>
          </a:p>
        </p:txBody>
      </p:sp>
    </p:spTree>
    <p:extLst>
      <p:ext uri="{BB962C8B-B14F-4D97-AF65-F5344CB8AC3E}">
        <p14:creationId xmlns:p14="http://schemas.microsoft.com/office/powerpoint/2010/main" val="3224970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Option 1 - Thank You">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Thank You</a:t>
            </a:r>
            <a:endParaRPr lang="en-US" sz="450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555.555.5555</a:t>
            </a:r>
          </a:p>
          <a:p>
            <a:pPr lvl="0"/>
            <a:r>
              <a:rPr lang="en-US" err="1"/>
              <a:t>whoever@RxBenefits.com</a:t>
            </a:r>
            <a:endParaRPr lang="en-US"/>
          </a:p>
        </p:txBody>
      </p:sp>
    </p:spTree>
    <p:extLst>
      <p:ext uri="{BB962C8B-B14F-4D97-AF65-F5344CB8AC3E}">
        <p14:creationId xmlns:p14="http://schemas.microsoft.com/office/powerpoint/2010/main" val="4196408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Option 2 - Next Step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Next Steps</a:t>
            </a:r>
            <a:endParaRPr lang="en-US" sz="450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555.555.5555</a:t>
            </a:r>
          </a:p>
          <a:p>
            <a:pPr lvl="0"/>
            <a:r>
              <a:rPr lang="en-US" err="1"/>
              <a:t>whoever@RxBenefits.com</a:t>
            </a:r>
            <a:endParaRPr lang="en-US"/>
          </a:p>
        </p:txBody>
      </p:sp>
    </p:spTree>
    <p:extLst>
      <p:ext uri="{BB962C8B-B14F-4D97-AF65-F5344CB8AC3E}">
        <p14:creationId xmlns:p14="http://schemas.microsoft.com/office/powerpoint/2010/main" val="54788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Option 3 - Category - White">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5989948" cy="2839591"/>
          </a:xfrm>
          <a:prstGeom prst="rect">
            <a:avLst/>
          </a:prstGeom>
        </p:spPr>
        <p:txBody>
          <a:bodyPr anchor="ctr"/>
          <a:lstStyle>
            <a:lvl1pPr algn="l">
              <a:defRPr sz="4500" b="1" i="0">
                <a:solidFill>
                  <a:srgbClr val="004094"/>
                </a:solidFill>
                <a:latin typeface="Arial" panose="020B0604020202020204" pitchFamily="34" charset="0"/>
              </a:defRPr>
            </a:lvl1pPr>
          </a:lstStyle>
          <a:p>
            <a:r>
              <a:rPr lang="en-US"/>
              <a:t>Click to edit</a:t>
            </a:r>
            <a:br>
              <a:rPr lang="en-US"/>
            </a:br>
            <a:r>
              <a:rPr lang="en-US"/>
              <a:t>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880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 Title - 1 pres - 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91D35489-209B-014C-A59B-8B811D1CF3EA}"/>
              </a:ext>
            </a:extLst>
          </p:cNvPr>
          <p:cNvSpPr/>
          <p:nvPr userDrawn="1"/>
        </p:nvSpPr>
        <p:spPr>
          <a:xfrm>
            <a:off x="1297026" y="5967656"/>
            <a:ext cx="4583306" cy="369332"/>
          </a:xfrm>
          <a:prstGeom prst="rect">
            <a:avLst/>
          </a:prstGeom>
        </p:spPr>
        <p:txBody>
          <a:bodyPr wrap="none">
            <a:spAutoFit/>
          </a:bodyPr>
          <a:lstStyle/>
          <a:p>
            <a:r>
              <a:rPr lang="en-US" sz="1800" b="1" i="0" dirty="0">
                <a:solidFill>
                  <a:schemeClr val="accent3"/>
                </a:solidFill>
                <a:latin typeface="Arial" panose="020B0604020202020204" pitchFamily="34" charset="0"/>
                <a:ea typeface="Roboto" panose="02000000000000000000" pitchFamily="2" charset="0"/>
              </a:rPr>
              <a:t>Considerations prepared exclusively for</a:t>
            </a:r>
          </a:p>
        </p:txBody>
      </p:sp>
      <p:sp>
        <p:nvSpPr>
          <p:cNvPr id="11" name="Picture Placeholder 10">
            <a:extLst>
              <a:ext uri="{FF2B5EF4-FFF2-40B4-BE49-F238E27FC236}">
                <a16:creationId xmlns:a16="http://schemas.microsoft.com/office/drawing/2014/main" id="{806C3CA8-DACB-9C48-91D9-96922F560A4B}"/>
              </a:ext>
            </a:extLst>
          </p:cNvPr>
          <p:cNvSpPr>
            <a:spLocks noGrp="1"/>
          </p:cNvSpPr>
          <p:nvPr>
            <p:ph type="pic" sz="quarter" idx="12" hasCustomPrompt="1"/>
          </p:nvPr>
        </p:nvSpPr>
        <p:spPr>
          <a:xfrm>
            <a:off x="7272568" y="5690153"/>
            <a:ext cx="4174400" cy="924339"/>
          </a:xfrm>
          <a:prstGeom prst="rect">
            <a:avLst/>
          </a:prstGeom>
        </p:spPr>
        <p:txBody>
          <a:bodyPr/>
          <a:lstStyle>
            <a:lvl1pPr marL="0" indent="0">
              <a:buNone/>
              <a:defRPr sz="1800"/>
            </a:lvl1pPr>
          </a:lstStyle>
          <a:p>
            <a:r>
              <a:rPr lang="en-US" dirty="0"/>
              <a:t>Click icon to add Logo image (jpg, </a:t>
            </a:r>
            <a:r>
              <a:rPr lang="en-US" dirty="0" err="1"/>
              <a:t>png</a:t>
            </a:r>
            <a:r>
              <a:rPr lang="en-US" dirty="0"/>
              <a:t>). Find a logo with a white background.</a:t>
            </a:r>
          </a:p>
        </p:txBody>
      </p:sp>
      <p:pic>
        <p:nvPicPr>
          <p:cNvPr id="12" name="Picture 11">
            <a:extLst>
              <a:ext uri="{FF2B5EF4-FFF2-40B4-BE49-F238E27FC236}">
                <a16:creationId xmlns:a16="http://schemas.microsoft.com/office/drawing/2014/main" id="{E456C80B-E25F-994B-B4CE-4A624F8E4DDC}"/>
              </a:ext>
            </a:extLst>
          </p:cNvPr>
          <p:cNvPicPr>
            <a:picLocks noChangeAspect="1"/>
          </p:cNvPicPr>
          <p:nvPr userDrawn="1"/>
        </p:nvPicPr>
        <p:blipFill>
          <a:blip r:embed="rId2"/>
          <a:stretch>
            <a:fillRect/>
          </a:stretch>
        </p:blipFill>
        <p:spPr>
          <a:xfrm>
            <a:off x="591019" y="771866"/>
            <a:ext cx="2708881" cy="519807"/>
          </a:xfrm>
          <a:prstGeom prst="rect">
            <a:avLst/>
          </a:prstGeom>
        </p:spPr>
      </p:pic>
    </p:spTree>
    <p:extLst>
      <p:ext uri="{BB962C8B-B14F-4D97-AF65-F5344CB8AC3E}">
        <p14:creationId xmlns:p14="http://schemas.microsoft.com/office/powerpoint/2010/main" val="1463312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tegory - White - detail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1802907"/>
            <a:ext cx="7115945" cy="2181723"/>
          </a:xfrm>
          <a:prstGeom prst="rect">
            <a:avLst/>
          </a:prstGeom>
        </p:spPr>
        <p:txBody>
          <a:bodyPr anchor="b"/>
          <a:lstStyle>
            <a:lvl1pPr algn="l">
              <a:defRPr sz="4500" b="1" i="0">
                <a:solidFill>
                  <a:srgbClr val="004094"/>
                </a:solidFill>
                <a:latin typeface="Arial" panose="020B0604020202020204" pitchFamily="34" charset="0"/>
              </a:defRPr>
            </a:lvl1pPr>
          </a:lstStyle>
          <a:p>
            <a:r>
              <a:rPr lang="en-US"/>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2">
            <a:extLst>
              <a:ext uri="{FF2B5EF4-FFF2-40B4-BE49-F238E27FC236}">
                <a16:creationId xmlns:a16="http://schemas.microsoft.com/office/drawing/2014/main" id="{50B62E9E-3BEB-7245-9E76-5FC577443F69}"/>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chemeClr val="accent1"/>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8998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ategory -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1"/>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5CA2267-C39C-B741-9E23-CC698A973FD7}"/>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88811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tegory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6BDFC37-06B3-234A-B431-5FF9E201A0D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661158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tegory - Green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B0A4D796-CCCC-964E-BBC2-2EC63299110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3360428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tegory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75BED443-AC16-2C40-AEB9-F763ACD1E0F3}"/>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AA50356-B284-F345-8BCF-6B4B03BB193B}"/>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4212077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ategory - Lt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34129"/>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35730"/>
            <a:ext cx="6182268" cy="1307069"/>
          </a:xfrm>
          <a:prstGeom prst="rect">
            <a:avLst/>
          </a:prstGeom>
        </p:spPr>
        <p:txBody>
          <a:bodyPr/>
          <a:lstStyle>
            <a:lvl1pPr marL="0" indent="0" algn="l">
              <a:buNone/>
              <a:defRPr sz="1800" b="1" i="0">
                <a:solidFill>
                  <a:srgbClr val="00419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FD600FAD-A360-E542-96C7-E19880D804FE}"/>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952129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B1151D22-6BF5-DB48-9D9A-4CEEBCB0F2E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922461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Category - Red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rgbClr val="FCC42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198208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tegory -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42697032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1_Category - Gray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59893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Pres Title - 4 presenter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88504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88504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903856"/>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pic>
        <p:nvPicPr>
          <p:cNvPr id="18" name="Picture 17">
            <a:extLst>
              <a:ext uri="{FF2B5EF4-FFF2-40B4-BE49-F238E27FC236}">
                <a16:creationId xmlns:a16="http://schemas.microsoft.com/office/drawing/2014/main" id="{5153A387-77B8-5148-A13A-1186F5AD70FC}"/>
              </a:ext>
            </a:extLst>
          </p:cNvPr>
          <p:cNvPicPr>
            <a:picLocks noChangeAspect="1"/>
          </p:cNvPicPr>
          <p:nvPr userDrawn="1"/>
        </p:nvPicPr>
        <p:blipFill>
          <a:blip r:embed="rId2"/>
          <a:stretch>
            <a:fillRect/>
          </a:stretch>
        </p:blipFill>
        <p:spPr>
          <a:xfrm>
            <a:off x="591019" y="771866"/>
            <a:ext cx="2708881" cy="519807"/>
          </a:xfrm>
          <a:prstGeom prst="rect">
            <a:avLst/>
          </a:prstGeom>
        </p:spPr>
      </p:pic>
    </p:spTree>
    <p:extLst>
      <p:ext uri="{BB962C8B-B14F-4D97-AF65-F5344CB8AC3E}">
        <p14:creationId xmlns:p14="http://schemas.microsoft.com/office/powerpoint/2010/main" val="2026247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ategory -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412669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res Title - 4 presenters-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41790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41790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436716"/>
            <a:ext cx="4174400" cy="32633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8" name="Rectangle 17">
            <a:extLst>
              <a:ext uri="{FF2B5EF4-FFF2-40B4-BE49-F238E27FC236}">
                <a16:creationId xmlns:a16="http://schemas.microsoft.com/office/drawing/2014/main" id="{FBE8E646-052F-5C40-BE76-A55C1F266DFD}"/>
              </a:ext>
            </a:extLst>
          </p:cNvPr>
          <p:cNvSpPr/>
          <p:nvPr userDrawn="1"/>
        </p:nvSpPr>
        <p:spPr>
          <a:xfrm>
            <a:off x="1297026" y="5967656"/>
            <a:ext cx="4583306" cy="369332"/>
          </a:xfrm>
          <a:prstGeom prst="rect">
            <a:avLst/>
          </a:prstGeom>
        </p:spPr>
        <p:txBody>
          <a:bodyPr wrap="none">
            <a:spAutoFit/>
          </a:bodyPr>
          <a:lstStyle/>
          <a:p>
            <a:r>
              <a:rPr lang="en-US" sz="1800" b="1" i="0" dirty="0">
                <a:solidFill>
                  <a:schemeClr val="accent3"/>
                </a:solidFill>
                <a:latin typeface="Arial" panose="020B0604020202020204" pitchFamily="34" charset="0"/>
                <a:ea typeface="Roboto" panose="02000000000000000000" pitchFamily="2" charset="0"/>
              </a:rPr>
              <a:t>Considerations prepared exclusively for</a:t>
            </a:r>
          </a:p>
        </p:txBody>
      </p:sp>
      <p:sp>
        <p:nvSpPr>
          <p:cNvPr id="19" name="Picture Placeholder 10">
            <a:extLst>
              <a:ext uri="{FF2B5EF4-FFF2-40B4-BE49-F238E27FC236}">
                <a16:creationId xmlns:a16="http://schemas.microsoft.com/office/drawing/2014/main" id="{5331562E-00D7-6B48-B6F8-DE3243F17C97}"/>
              </a:ext>
            </a:extLst>
          </p:cNvPr>
          <p:cNvSpPr>
            <a:spLocks noGrp="1"/>
          </p:cNvSpPr>
          <p:nvPr>
            <p:ph type="pic" sz="quarter" idx="18" hasCustomPrompt="1"/>
          </p:nvPr>
        </p:nvSpPr>
        <p:spPr>
          <a:xfrm>
            <a:off x="6109289" y="5690153"/>
            <a:ext cx="4174400" cy="924339"/>
          </a:xfrm>
          <a:prstGeom prst="rect">
            <a:avLst/>
          </a:prstGeom>
        </p:spPr>
        <p:txBody>
          <a:bodyPr/>
          <a:lstStyle>
            <a:lvl1pPr marL="0" indent="0">
              <a:buNone/>
              <a:defRPr sz="1800"/>
            </a:lvl1pPr>
          </a:lstStyle>
          <a:p>
            <a:r>
              <a:rPr lang="en-US" dirty="0"/>
              <a:t>Click icon to add Logo image (jpg, </a:t>
            </a:r>
            <a:r>
              <a:rPr lang="en-US" dirty="0" err="1"/>
              <a:t>png</a:t>
            </a:r>
            <a:r>
              <a:rPr lang="en-US" dirty="0"/>
              <a:t>). Find a logo with a white background.</a:t>
            </a:r>
          </a:p>
        </p:txBody>
      </p:sp>
      <p:pic>
        <p:nvPicPr>
          <p:cNvPr id="20" name="Picture 19">
            <a:extLst>
              <a:ext uri="{FF2B5EF4-FFF2-40B4-BE49-F238E27FC236}">
                <a16:creationId xmlns:a16="http://schemas.microsoft.com/office/drawing/2014/main" id="{A74B79F7-AA65-8341-9705-0F1CC9E87A0E}"/>
              </a:ext>
            </a:extLst>
          </p:cNvPr>
          <p:cNvPicPr>
            <a:picLocks noChangeAspect="1"/>
          </p:cNvPicPr>
          <p:nvPr userDrawn="1"/>
        </p:nvPicPr>
        <p:blipFill>
          <a:blip r:embed="rId2"/>
          <a:stretch>
            <a:fillRect/>
          </a:stretch>
        </p:blipFill>
        <p:spPr>
          <a:xfrm>
            <a:off x="591019" y="440778"/>
            <a:ext cx="2708881" cy="519807"/>
          </a:xfrm>
          <a:prstGeom prst="rect">
            <a:avLst/>
          </a:prstGeom>
        </p:spPr>
      </p:pic>
    </p:spTree>
    <p:extLst>
      <p:ext uri="{BB962C8B-B14F-4D97-AF65-F5344CB8AC3E}">
        <p14:creationId xmlns:p14="http://schemas.microsoft.com/office/powerpoint/2010/main" val="421455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Stats and quot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34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0"/>
            <a:endParaRPr lang="en-US" dirty="0"/>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Agenda</a:t>
            </a:r>
            <a:endParaRPr lang="en-US" sz="4500" dirty="0"/>
          </a:p>
        </p:txBody>
      </p:sp>
    </p:spTree>
    <p:extLst>
      <p:ext uri="{BB962C8B-B14F-4D97-AF65-F5344CB8AC3E}">
        <p14:creationId xmlns:p14="http://schemas.microsoft.com/office/powerpoint/2010/main" val="975031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2.emf"/><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image" Target="../media/image2.emf"/><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4F65A-1B4C-7540-B5AA-1966B36FDE96}"/>
              </a:ext>
            </a:extLst>
          </p:cNvPr>
          <p:cNvSpPr/>
          <p:nvPr/>
        </p:nvSpPr>
        <p:spPr>
          <a:xfrm rot="10800000">
            <a:off x="0" y="772061"/>
            <a:ext cx="12192000" cy="172156"/>
          </a:xfrm>
          <a:prstGeom prst="rect">
            <a:avLst/>
          </a:pr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D4E7D-2342-B448-AE6B-27E82C409494}"/>
              </a:ext>
            </a:extLst>
          </p:cNvPr>
          <p:cNvCxnSpPr/>
          <p:nvPr/>
        </p:nvCxnSpPr>
        <p:spPr>
          <a:xfrm flipH="1">
            <a:off x="0" y="77206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9359"/>
          <a:stretch/>
        </p:blipFill>
        <p:spPr>
          <a:xfrm>
            <a:off x="10685719" y="234089"/>
            <a:ext cx="356785"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pPr/>
              <a:t>‹#›</a:t>
            </a:fld>
            <a:endParaRPr lang="en-US" sz="1200" dirty="0"/>
          </a:p>
        </p:txBody>
      </p:sp>
    </p:spTree>
    <p:extLst>
      <p:ext uri="{BB962C8B-B14F-4D97-AF65-F5344CB8AC3E}">
        <p14:creationId xmlns:p14="http://schemas.microsoft.com/office/powerpoint/2010/main" val="1619729164"/>
      </p:ext>
    </p:extLst>
  </p:cSld>
  <p:clrMap bg1="lt1" tx1="dk1" bg2="lt2" tx2="dk2" accent1="accent1" accent2="accent2" accent3="accent3" accent4="accent4" accent5="accent5" accent6="accent6" hlink="hlink" folHlink="folHlink"/>
  <p:sldLayoutIdLst>
    <p:sldLayoutId id="2147483743" r:id="rId1"/>
    <p:sldLayoutId id="2147483722" r:id="rId2"/>
    <p:sldLayoutId id="2147483723" r:id="rId3"/>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D8848-4F38-234A-B7BD-04A71C81A613}"/>
              </a:ext>
            </a:extLst>
          </p:cNvPr>
          <p:cNvPicPr>
            <a:picLocks noChangeAspect="1"/>
          </p:cNvPicPr>
          <p:nvPr userDrawn="1"/>
        </p:nvPicPr>
        <p:blipFill>
          <a:blip r:embed="rId24"/>
          <a:stretch>
            <a:fillRect/>
          </a:stretch>
        </p:blipFill>
        <p:spPr>
          <a:xfrm>
            <a:off x="9882081" y="234744"/>
            <a:ext cx="1628600" cy="312512"/>
          </a:xfrm>
          <a:prstGeom prst="rect">
            <a:avLst/>
          </a:prstGeom>
        </p:spPr>
      </p:pic>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65993"/>
      </p:ext>
    </p:extLst>
  </p:cSld>
  <p:clrMap bg1="lt1" tx1="dk1" bg2="lt2" tx2="dk2" accent1="accent1" accent2="accent2" accent3="accent3" accent4="accent4" accent5="accent5" accent6="accent6" hlink="hlink" folHlink="folHlink"/>
  <p:sldLayoutIdLst>
    <p:sldLayoutId id="2147483730" r:id="rId1"/>
    <p:sldLayoutId id="2147483750" r:id="rId2"/>
    <p:sldLayoutId id="2147483751" r:id="rId3"/>
    <p:sldLayoutId id="2147483752" r:id="rId4"/>
    <p:sldLayoutId id="2147483744" r:id="rId5"/>
    <p:sldLayoutId id="2147483753" r:id="rId6"/>
    <p:sldLayoutId id="2147483755" r:id="rId7"/>
    <p:sldLayoutId id="2147483756" r:id="rId8"/>
    <p:sldLayoutId id="2147483757" r:id="rId9"/>
    <p:sldLayoutId id="2147483758" r:id="rId10"/>
    <p:sldLayoutId id="2147483745" r:id="rId11"/>
    <p:sldLayoutId id="2147483754" r:id="rId12"/>
    <p:sldLayoutId id="2147483731" r:id="rId13"/>
    <p:sldLayoutId id="2147483746" r:id="rId14"/>
    <p:sldLayoutId id="2147483732" r:id="rId15"/>
    <p:sldLayoutId id="2147483747" r:id="rId16"/>
    <p:sldLayoutId id="2147483733" r:id="rId17"/>
    <p:sldLayoutId id="2147483748" r:id="rId18"/>
    <p:sldLayoutId id="2147483734" r:id="rId19"/>
    <p:sldLayoutId id="2147483749" r:id="rId20"/>
    <p:sldLayoutId id="2147483787" r:id="rId21"/>
    <p:sldLayoutId id="2147483788" r:id="rId22"/>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4F65A-1B4C-7540-B5AA-1966B36FDE96}"/>
              </a:ext>
            </a:extLst>
          </p:cNvPr>
          <p:cNvSpPr/>
          <p:nvPr/>
        </p:nvSpPr>
        <p:spPr>
          <a:xfrm rot="10800000">
            <a:off x="0" y="772061"/>
            <a:ext cx="12192000" cy="172156"/>
          </a:xfrm>
          <a:prstGeom prst="rect">
            <a:avLst/>
          </a:pr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D4E7D-2342-B448-AE6B-27E82C409494}"/>
              </a:ext>
            </a:extLst>
          </p:cNvPr>
          <p:cNvCxnSpPr/>
          <p:nvPr/>
        </p:nvCxnSpPr>
        <p:spPr>
          <a:xfrm flipH="1">
            <a:off x="0" y="77206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r="79359"/>
          <a:stretch/>
        </p:blipFill>
        <p:spPr>
          <a:xfrm>
            <a:off x="10685719" y="234089"/>
            <a:ext cx="356785"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pPr/>
              <a:t>‹#›</a:t>
            </a:fld>
            <a:endParaRPr lang="en-US" sz="1200"/>
          </a:p>
        </p:txBody>
      </p:sp>
    </p:spTree>
    <p:extLst>
      <p:ext uri="{BB962C8B-B14F-4D97-AF65-F5344CB8AC3E}">
        <p14:creationId xmlns:p14="http://schemas.microsoft.com/office/powerpoint/2010/main" val="65124242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D8848-4F38-234A-B7BD-04A71C81A613}"/>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65711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28.emf"/><Relationship Id="rId5" Type="http://schemas.openxmlformats.org/officeDocument/2006/relationships/image" Target="../media/image34.pn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BF44-2352-B04F-BE8A-D52F7EA8899A}"/>
              </a:ext>
            </a:extLst>
          </p:cNvPr>
          <p:cNvSpPr>
            <a:spLocks noGrp="1"/>
          </p:cNvSpPr>
          <p:nvPr>
            <p:ph type="title"/>
          </p:nvPr>
        </p:nvSpPr>
        <p:spPr/>
        <p:txBody>
          <a:bodyPr/>
          <a:lstStyle/>
          <a:p>
            <a:r>
              <a:rPr lang="en-US" sz="4000" dirty="0"/>
              <a:t>A Sustainable and Innovative Approach to Optimizing Pharmacy Benefits.</a:t>
            </a:r>
          </a:p>
        </p:txBody>
      </p:sp>
      <p:sp>
        <p:nvSpPr>
          <p:cNvPr id="3" name="Text Placeholder 2">
            <a:extLst>
              <a:ext uri="{FF2B5EF4-FFF2-40B4-BE49-F238E27FC236}">
                <a16:creationId xmlns:a16="http://schemas.microsoft.com/office/drawing/2014/main" id="{419C6C0A-A64A-5D72-C3D0-5CF2AC528817}"/>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E9F47391-818A-5235-4C4D-E4143C65B20B}"/>
              </a:ext>
            </a:extLst>
          </p:cNvPr>
          <p:cNvSpPr>
            <a:spLocks noGrp="1"/>
          </p:cNvSpPr>
          <p:nvPr>
            <p:ph type="body" idx="10"/>
          </p:nvPr>
        </p:nvSpPr>
        <p:spPr/>
        <p:txBody>
          <a:bodyPr/>
          <a:lstStyle/>
          <a:p>
            <a:endParaRPr lang="en-US"/>
          </a:p>
        </p:txBody>
      </p:sp>
      <p:sp>
        <p:nvSpPr>
          <p:cNvPr id="6" name="Text Placeholder 5">
            <a:extLst>
              <a:ext uri="{FF2B5EF4-FFF2-40B4-BE49-F238E27FC236}">
                <a16:creationId xmlns:a16="http://schemas.microsoft.com/office/drawing/2014/main" id="{FB89BF2F-648D-93F9-0B46-D8A02D09BC41}"/>
              </a:ext>
            </a:extLst>
          </p:cNvPr>
          <p:cNvSpPr>
            <a:spLocks noGrp="1"/>
          </p:cNvSpPr>
          <p:nvPr>
            <p:ph type="body" idx="11"/>
          </p:nvPr>
        </p:nvSpPr>
        <p:spPr/>
        <p:txBody>
          <a:bodyPr/>
          <a:lstStyle/>
          <a:p>
            <a:endParaRPr lang="en-US"/>
          </a:p>
        </p:txBody>
      </p:sp>
      <p:sp>
        <p:nvSpPr>
          <p:cNvPr id="4" name="TextBox 3">
            <a:extLst>
              <a:ext uri="{FF2B5EF4-FFF2-40B4-BE49-F238E27FC236}">
                <a16:creationId xmlns:a16="http://schemas.microsoft.com/office/drawing/2014/main" id="{E9FD7D82-BA99-4826-2D54-0EBA35038E43}"/>
              </a:ext>
            </a:extLst>
          </p:cNvPr>
          <p:cNvSpPr txBox="1"/>
          <p:nvPr/>
        </p:nvSpPr>
        <p:spPr>
          <a:xfrm>
            <a:off x="1378262" y="5234499"/>
            <a:ext cx="812874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2A062"/>
                </a:solidFill>
                <a:effectLst/>
                <a:uLnTx/>
                <a:uFillTx/>
                <a:latin typeface="Arial" panose="020B0604020202020204" pitchFamily="34" charset="0"/>
                <a:ea typeface="+mn-ea"/>
                <a:cs typeface="Arial" panose="020B0604020202020204" pitchFamily="34" charset="0"/>
              </a:rPr>
              <a:t>May 16, 2023</a:t>
            </a:r>
          </a:p>
        </p:txBody>
      </p:sp>
    </p:spTree>
    <p:extLst>
      <p:ext uri="{BB962C8B-B14F-4D97-AF65-F5344CB8AC3E}">
        <p14:creationId xmlns:p14="http://schemas.microsoft.com/office/powerpoint/2010/main" val="107950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DAD8594-FC49-5F22-3BDD-9A0F18C856D3}"/>
              </a:ext>
            </a:extLst>
          </p:cNvPr>
          <p:cNvSpPr/>
          <p:nvPr/>
        </p:nvSpPr>
        <p:spPr>
          <a:xfrm rot="5400000">
            <a:off x="-1564949" y="2335486"/>
            <a:ext cx="6082747" cy="2962288"/>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ound Single Corner Rectangle 31">
            <a:extLst>
              <a:ext uri="{FF2B5EF4-FFF2-40B4-BE49-F238E27FC236}">
                <a16:creationId xmlns:a16="http://schemas.microsoft.com/office/drawing/2014/main" id="{E810B506-2BC3-BCD8-DB1B-D76569676FA3}"/>
              </a:ext>
            </a:extLst>
          </p:cNvPr>
          <p:cNvSpPr/>
          <p:nvPr/>
        </p:nvSpPr>
        <p:spPr>
          <a:xfrm rot="10800000" flipH="1">
            <a:off x="-1495" y="775252"/>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BFEB44-5E4C-DB11-BD8E-ADD7E018AB34}"/>
              </a:ext>
            </a:extLst>
          </p:cNvPr>
          <p:cNvSpPr>
            <a:spLocks noGrp="1"/>
          </p:cNvSpPr>
          <p:nvPr>
            <p:ph type="title"/>
          </p:nvPr>
        </p:nvSpPr>
        <p:spPr/>
        <p:txBody>
          <a:bodyPr/>
          <a:lstStyle/>
          <a:p>
            <a:r>
              <a:rPr lang="en-US"/>
              <a:t>Further Reduce Spend by Combatting Off-Label Prescribing of GLP-1s</a:t>
            </a:r>
          </a:p>
        </p:txBody>
      </p:sp>
      <p:sp>
        <p:nvSpPr>
          <p:cNvPr id="7" name="Rectangle: Rounded Corners 6">
            <a:extLst>
              <a:ext uri="{FF2B5EF4-FFF2-40B4-BE49-F238E27FC236}">
                <a16:creationId xmlns:a16="http://schemas.microsoft.com/office/drawing/2014/main" id="{F50E10AA-B640-7D57-E7BD-6FFB132D701C}"/>
              </a:ext>
            </a:extLst>
          </p:cNvPr>
          <p:cNvSpPr/>
          <p:nvPr/>
        </p:nvSpPr>
        <p:spPr>
          <a:xfrm>
            <a:off x="1048109" y="3582874"/>
            <a:ext cx="5185256" cy="21857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Expanded UM edits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to</a:t>
            </a: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confirm medical necessity and FDA-approved dosing prior to prescription being filled</a:t>
            </a:r>
          </a:p>
          <a:p>
            <a:pPr marL="174625" marR="0" lvl="0" indent="-174625"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Pharmacist-led PA process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that approves prescriptions that meet established criteria</a:t>
            </a:r>
          </a:p>
          <a:p>
            <a:pPr marL="174625" marR="0" lvl="0" indent="-174625"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More extensive infrastructure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to manage the influx of member calls and ensure timely turnaround of prior authorizations</a:t>
            </a:r>
            <a:endParaRPr kumimoji="0" lang="en-US" sz="1800" b="0" i="0" u="none" strike="noStrike" kern="1200" cap="none" spc="0" normalizeH="0" baseline="0" noProof="0" dirty="0">
              <a:ln>
                <a:noFill/>
              </a:ln>
              <a:solidFill>
                <a:srgbClr val="002F70"/>
              </a:solidFill>
              <a:effectLst/>
              <a:uLnTx/>
              <a:uFillTx/>
              <a:latin typeface="Calibri" panose="020F0502020204030204"/>
              <a:ea typeface="+mn-ea"/>
              <a:cs typeface="+mn-cs"/>
            </a:endParaRPr>
          </a:p>
        </p:txBody>
      </p:sp>
      <p:sp>
        <p:nvSpPr>
          <p:cNvPr id="25" name="Content Placeholder 2">
            <a:extLst>
              <a:ext uri="{FF2B5EF4-FFF2-40B4-BE49-F238E27FC236}">
                <a16:creationId xmlns:a16="http://schemas.microsoft.com/office/drawing/2014/main" id="{960B622B-ECB4-470E-5B8F-E39E74C03ABC}"/>
              </a:ext>
            </a:extLst>
          </p:cNvPr>
          <p:cNvSpPr txBox="1">
            <a:spLocks/>
          </p:cNvSpPr>
          <p:nvPr/>
        </p:nvSpPr>
        <p:spPr>
          <a:xfrm>
            <a:off x="1075539" y="2226299"/>
            <a:ext cx="3959169" cy="7585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Utilization Management for Next Generation Diabetes Drugs</a:t>
            </a:r>
          </a:p>
        </p:txBody>
      </p:sp>
      <p:pic>
        <p:nvPicPr>
          <p:cNvPr id="26" name="Picture 25" descr="Logo&#10;&#10;Description automatically generated">
            <a:extLst>
              <a:ext uri="{FF2B5EF4-FFF2-40B4-BE49-F238E27FC236}">
                <a16:creationId xmlns:a16="http://schemas.microsoft.com/office/drawing/2014/main" id="{C63478C8-8171-F233-1C91-78D7AB2CD680}"/>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2158407" y="935248"/>
            <a:ext cx="2113309" cy="686825"/>
          </a:xfrm>
          <a:prstGeom prst="rect">
            <a:avLst/>
          </a:prstGeom>
        </p:spPr>
      </p:pic>
      <p:grpSp>
        <p:nvGrpSpPr>
          <p:cNvPr id="3" name="Group 2">
            <a:extLst>
              <a:ext uri="{FF2B5EF4-FFF2-40B4-BE49-F238E27FC236}">
                <a16:creationId xmlns:a16="http://schemas.microsoft.com/office/drawing/2014/main" id="{124E6AC4-4E9F-4FAA-A39E-B8657D5B4487}"/>
              </a:ext>
            </a:extLst>
          </p:cNvPr>
          <p:cNvGrpSpPr/>
          <p:nvPr/>
        </p:nvGrpSpPr>
        <p:grpSpPr>
          <a:xfrm>
            <a:off x="1171146" y="775251"/>
            <a:ext cx="887112" cy="1146801"/>
            <a:chOff x="4636188" y="775251"/>
            <a:chExt cx="887112" cy="1146801"/>
          </a:xfrm>
        </p:grpSpPr>
        <p:sp>
          <p:nvSpPr>
            <p:cNvPr id="4" name="Pentagon 11">
              <a:extLst>
                <a:ext uri="{FF2B5EF4-FFF2-40B4-BE49-F238E27FC236}">
                  <a16:creationId xmlns:a16="http://schemas.microsoft.com/office/drawing/2014/main" id="{0BA3BA60-F74D-F307-6EA6-813654739CA6}"/>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EAA38E3-8611-217F-4E60-B4B1C256810D}"/>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2023</a:t>
              </a:r>
            </a:p>
          </p:txBody>
        </p:sp>
      </p:grpSp>
      <p:grpSp>
        <p:nvGrpSpPr>
          <p:cNvPr id="11" name="Group 10">
            <a:extLst>
              <a:ext uri="{FF2B5EF4-FFF2-40B4-BE49-F238E27FC236}">
                <a16:creationId xmlns:a16="http://schemas.microsoft.com/office/drawing/2014/main" id="{239646C4-CBC0-6C4E-F3A9-DB5D3A732D39}"/>
              </a:ext>
            </a:extLst>
          </p:cNvPr>
          <p:cNvGrpSpPr/>
          <p:nvPr/>
        </p:nvGrpSpPr>
        <p:grpSpPr>
          <a:xfrm>
            <a:off x="6680957" y="1129554"/>
            <a:ext cx="5374418" cy="5383657"/>
            <a:chOff x="636025" y="1129554"/>
            <a:chExt cx="5374418" cy="5383657"/>
          </a:xfrm>
        </p:grpSpPr>
        <p:sp>
          <p:nvSpPr>
            <p:cNvPr id="13" name="Rounded Rectangle 12">
              <a:extLst>
                <a:ext uri="{FF2B5EF4-FFF2-40B4-BE49-F238E27FC236}">
                  <a16:creationId xmlns:a16="http://schemas.microsoft.com/office/drawing/2014/main" id="{B37131EE-3325-1909-9306-86132F1CFE84}"/>
                </a:ext>
              </a:extLst>
            </p:cNvPr>
            <p:cNvSpPr/>
            <p:nvPr/>
          </p:nvSpPr>
          <p:spPr>
            <a:xfrm>
              <a:off x="636025" y="1129554"/>
              <a:ext cx="5374418" cy="5010126"/>
            </a:xfrm>
            <a:prstGeom prst="roundRect">
              <a:avLst>
                <a:gd name="adj" fmla="val 7842"/>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405E0B49-EE3B-CCC5-442A-E5EBB377889B}"/>
                </a:ext>
              </a:extLst>
            </p:cNvPr>
            <p:cNvSpPr txBox="1">
              <a:spLocks/>
            </p:cNvSpPr>
            <p:nvPr/>
          </p:nvSpPr>
          <p:spPr>
            <a:xfrm>
              <a:off x="965384" y="1532492"/>
              <a:ext cx="3776127" cy="1584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Roboto" panose="02000000000000000000" pitchFamily="2" charset="0"/>
                  <a:cs typeface="Arial" panose="020B0604020202020204" pitchFamily="34" charset="0"/>
                </a:rPr>
                <a:t>Addresses increase in</a:t>
              </a:r>
              <a:br>
                <a:rPr kumimoji="0" lang="en-US" sz="20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0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Roboto" panose="02000000000000000000" pitchFamily="2" charset="0"/>
                  <a:cs typeface="Arial" panose="020B0604020202020204" pitchFamily="34" charset="0"/>
                </a:rPr>
                <a:t>off-label prescribing of expensive next-generation, Type 2 Diabetes medications like Ozempic</a:t>
              </a:r>
              <a:r>
                <a:rPr kumimoji="0" lang="en-US" sz="2000" b="1" i="0" u="none" strike="noStrike" kern="1200" cap="none" spc="0" normalizeH="0" baseline="30000" noProof="0" dirty="0">
                  <a:ln>
                    <a:noFill/>
                  </a:ln>
                  <a:solidFill>
                    <a:srgbClr val="E7E6E6">
                      <a:lumMod val="50000"/>
                    </a:srgbClr>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Roboto" panose="02000000000000000000" pitchFamily="2" charset="0"/>
                  <a:cs typeface="Arial" panose="020B0604020202020204" pitchFamily="34" charset="0"/>
                </a:rPr>
                <a:t>and Mounjaro™</a:t>
              </a:r>
            </a:p>
          </p:txBody>
        </p:sp>
        <p:sp>
          <p:nvSpPr>
            <p:cNvPr id="16" name="Round Same Side Corner Rectangle 15">
              <a:extLst>
                <a:ext uri="{FF2B5EF4-FFF2-40B4-BE49-F238E27FC236}">
                  <a16:creationId xmlns:a16="http://schemas.microsoft.com/office/drawing/2014/main" id="{E040CFF3-C089-F78A-B432-1A52B57F002B}"/>
                </a:ext>
              </a:extLst>
            </p:cNvPr>
            <p:cNvSpPr/>
            <p:nvPr/>
          </p:nvSpPr>
          <p:spPr>
            <a:xfrm rot="10800000">
              <a:off x="636025" y="3328468"/>
              <a:ext cx="5374418" cy="2811209"/>
            </a:xfrm>
            <a:prstGeom prst="round2SameRect">
              <a:avLst>
                <a:gd name="adj1" fmla="val 13611"/>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7CDF85D2-C442-E642-9683-3AB1F0EC1C7A}"/>
                </a:ext>
              </a:extLst>
            </p:cNvPr>
            <p:cNvSpPr txBox="1">
              <a:spLocks/>
            </p:cNvSpPr>
            <p:nvPr/>
          </p:nvSpPr>
          <p:spPr>
            <a:xfrm>
              <a:off x="2000095" y="3892198"/>
              <a:ext cx="4010348" cy="406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RxBenefits’ BOB GLP-1 Spend</a:t>
              </a:r>
              <a:endParaRPr kumimoji="0" lang="en-US" sz="1400" b="0" i="1" u="none" strike="noStrike" kern="1200" cap="none" spc="0" normalizeH="0" baseline="3000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11D68C6B-845B-6087-240E-BDC11F753245}"/>
                </a:ext>
              </a:extLst>
            </p:cNvPr>
            <p:cNvSpPr txBox="1"/>
            <p:nvPr/>
          </p:nvSpPr>
          <p:spPr>
            <a:xfrm>
              <a:off x="2882929" y="6266990"/>
              <a:ext cx="312751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*Projected without expanded edits. Data as of 3/23</a:t>
              </a:r>
              <a:endParaRPr kumimoji="0" lang="en-US" sz="10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1FBA3C4-2149-2B60-2C97-96CB1B230EE3}"/>
                </a:ext>
              </a:extLst>
            </p:cNvPr>
            <p:cNvCxnSpPr>
              <a:cxnSpLocks/>
            </p:cNvCxnSpPr>
            <p:nvPr/>
          </p:nvCxnSpPr>
          <p:spPr>
            <a:xfrm>
              <a:off x="2451809" y="5102701"/>
              <a:ext cx="3240582" cy="0"/>
            </a:xfrm>
            <a:prstGeom prst="line">
              <a:avLst/>
            </a:prstGeom>
            <a:ln>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A18A4E42-1884-DBAC-EC72-0F07C71D357B}"/>
                </a:ext>
              </a:extLst>
            </p:cNvPr>
            <p:cNvSpPr txBox="1"/>
            <p:nvPr/>
          </p:nvSpPr>
          <p:spPr>
            <a:xfrm>
              <a:off x="2451809" y="5673058"/>
              <a:ext cx="3240582" cy="4206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40% YoY Increase</a:t>
              </a:r>
            </a:p>
          </p:txBody>
        </p:sp>
        <p:sp>
          <p:nvSpPr>
            <p:cNvPr id="17" name="Content Placeholder 2">
              <a:extLst>
                <a:ext uri="{FF2B5EF4-FFF2-40B4-BE49-F238E27FC236}">
                  <a16:creationId xmlns:a16="http://schemas.microsoft.com/office/drawing/2014/main" id="{D780C119-A60D-6D88-898E-BD85C131E132}"/>
                </a:ext>
              </a:extLst>
            </p:cNvPr>
            <p:cNvSpPr txBox="1">
              <a:spLocks/>
            </p:cNvSpPr>
            <p:nvPr/>
          </p:nvSpPr>
          <p:spPr>
            <a:xfrm>
              <a:off x="2483907" y="5163135"/>
              <a:ext cx="2965629" cy="406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2021         2022          2023</a:t>
              </a:r>
              <a:endParaRPr kumimoji="0" lang="en-US" sz="1400" b="0"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9" name="Round Same Side Corner Rectangle 18">
              <a:extLst>
                <a:ext uri="{FF2B5EF4-FFF2-40B4-BE49-F238E27FC236}">
                  <a16:creationId xmlns:a16="http://schemas.microsoft.com/office/drawing/2014/main" id="{E0CA36BB-8851-CF01-6A7C-2DED75EEB8FD}"/>
                </a:ext>
              </a:extLst>
            </p:cNvPr>
            <p:cNvSpPr/>
            <p:nvPr/>
          </p:nvSpPr>
          <p:spPr>
            <a:xfrm>
              <a:off x="2882930" y="4975390"/>
              <a:ext cx="440303" cy="127312"/>
            </a:xfrm>
            <a:prstGeom prst="round2SameRect">
              <a:avLst>
                <a:gd name="adj1" fmla="val 3719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ound Same Side Corner Rectangle 19">
              <a:extLst>
                <a:ext uri="{FF2B5EF4-FFF2-40B4-BE49-F238E27FC236}">
                  <a16:creationId xmlns:a16="http://schemas.microsoft.com/office/drawing/2014/main" id="{C8C9176A-05C7-D403-14D6-E5EC3093BAC6}"/>
                </a:ext>
              </a:extLst>
            </p:cNvPr>
            <p:cNvSpPr/>
            <p:nvPr/>
          </p:nvSpPr>
          <p:spPr>
            <a:xfrm>
              <a:off x="3731069" y="4791953"/>
              <a:ext cx="440303" cy="31074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ound Same Side Corner Rectangle 20">
              <a:extLst>
                <a:ext uri="{FF2B5EF4-FFF2-40B4-BE49-F238E27FC236}">
                  <a16:creationId xmlns:a16="http://schemas.microsoft.com/office/drawing/2014/main" id="{25C96A4E-4333-913F-F8F0-54BC0EF96B5E}"/>
                </a:ext>
              </a:extLst>
            </p:cNvPr>
            <p:cNvSpPr/>
            <p:nvPr/>
          </p:nvSpPr>
          <p:spPr>
            <a:xfrm>
              <a:off x="4618964" y="4532344"/>
              <a:ext cx="440303" cy="57035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Content Placeholder 2">
              <a:extLst>
                <a:ext uri="{FF2B5EF4-FFF2-40B4-BE49-F238E27FC236}">
                  <a16:creationId xmlns:a16="http://schemas.microsoft.com/office/drawing/2014/main" id="{75E3D66B-10D1-F044-63E0-7ED09B8F1D02}"/>
                </a:ext>
              </a:extLst>
            </p:cNvPr>
            <p:cNvSpPr txBox="1">
              <a:spLocks/>
            </p:cNvSpPr>
            <p:nvPr/>
          </p:nvSpPr>
          <p:spPr>
            <a:xfrm>
              <a:off x="4354878" y="4326687"/>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$160M</a:t>
              </a:r>
              <a:endParaRPr kumimoji="0" lang="en-US" sz="1600" b="1"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28" name="Content Placeholder 2">
              <a:extLst>
                <a:ext uri="{FF2B5EF4-FFF2-40B4-BE49-F238E27FC236}">
                  <a16:creationId xmlns:a16="http://schemas.microsoft.com/office/drawing/2014/main" id="{5F87EEB9-4AB7-FE2D-CBCD-616026474670}"/>
                </a:ext>
              </a:extLst>
            </p:cNvPr>
            <p:cNvSpPr txBox="1">
              <a:spLocks/>
            </p:cNvSpPr>
            <p:nvPr/>
          </p:nvSpPr>
          <p:spPr>
            <a:xfrm>
              <a:off x="5070829" y="4307068"/>
              <a:ext cx="94789" cy="922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a:t>
              </a:r>
            </a:p>
          </p:txBody>
        </p:sp>
        <p:sp>
          <p:nvSpPr>
            <p:cNvPr id="30" name="Content Placeholder 2">
              <a:extLst>
                <a:ext uri="{FF2B5EF4-FFF2-40B4-BE49-F238E27FC236}">
                  <a16:creationId xmlns:a16="http://schemas.microsoft.com/office/drawing/2014/main" id="{4EC9B5D2-BEC5-AFF6-BD81-5E1E296640AA}"/>
                </a:ext>
              </a:extLst>
            </p:cNvPr>
            <p:cNvSpPr txBox="1">
              <a:spLocks/>
            </p:cNvSpPr>
            <p:nvPr/>
          </p:nvSpPr>
          <p:spPr>
            <a:xfrm>
              <a:off x="3490096" y="4603133"/>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$107M</a:t>
              </a:r>
              <a:endParaRPr kumimoji="0" lang="en-US" sz="1600" b="1"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1" name="Content Placeholder 2">
              <a:extLst>
                <a:ext uri="{FF2B5EF4-FFF2-40B4-BE49-F238E27FC236}">
                  <a16:creationId xmlns:a16="http://schemas.microsoft.com/office/drawing/2014/main" id="{4F7F7FFD-830B-AEB5-2BF1-5AA98DFC5E10}"/>
                </a:ext>
              </a:extLst>
            </p:cNvPr>
            <p:cNvSpPr txBox="1">
              <a:spLocks/>
            </p:cNvSpPr>
            <p:nvPr/>
          </p:nvSpPr>
          <p:spPr>
            <a:xfrm>
              <a:off x="2625315" y="4808696"/>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$55M</a:t>
              </a:r>
              <a:endParaRPr kumimoji="0" lang="en-US" sz="1600" b="1" i="0" u="none" strike="noStrike" kern="1200" cap="none" spc="0" normalizeH="0" baseline="3000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Content Placeholder 2">
              <a:extLst>
                <a:ext uri="{FF2B5EF4-FFF2-40B4-BE49-F238E27FC236}">
                  <a16:creationId xmlns:a16="http://schemas.microsoft.com/office/drawing/2014/main" id="{253C6C9B-7828-D54F-9F79-AD5186932473}"/>
                </a:ext>
              </a:extLst>
            </p:cNvPr>
            <p:cNvSpPr txBox="1">
              <a:spLocks/>
            </p:cNvSpPr>
            <p:nvPr/>
          </p:nvSpPr>
          <p:spPr>
            <a:xfrm>
              <a:off x="2322813" y="3518933"/>
              <a:ext cx="3287816" cy="6362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Reversing a Troubling Trend</a:t>
              </a:r>
            </a:p>
          </p:txBody>
        </p:sp>
      </p:grpSp>
      <p:pic>
        <p:nvPicPr>
          <p:cNvPr id="6" name="Picture 2" descr="Ozempic® (semaglutide) injection 0.5 mg, 1 mg, or 2 mg | Official HCP Site">
            <a:extLst>
              <a:ext uri="{FF2B5EF4-FFF2-40B4-BE49-F238E27FC236}">
                <a16:creationId xmlns:a16="http://schemas.microsoft.com/office/drawing/2014/main" id="{196670F4-9311-C1D8-8F8D-B14548F99B1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9086"/>
          <a:stretch/>
        </p:blipFill>
        <p:spPr bwMode="auto">
          <a:xfrm>
            <a:off x="6617640" y="3870393"/>
            <a:ext cx="1833109" cy="226928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7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BB3BB-BDC7-B7B9-1FDE-A90D670FAAAF}"/>
              </a:ext>
            </a:extLst>
          </p:cNvPr>
          <p:cNvSpPr/>
          <p:nvPr/>
        </p:nvSpPr>
        <p:spPr>
          <a:xfrm rot="5400000">
            <a:off x="-586624" y="1361880"/>
            <a:ext cx="6082747" cy="4909499"/>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ound Single Corner Rectangle 13">
            <a:extLst>
              <a:ext uri="{FF2B5EF4-FFF2-40B4-BE49-F238E27FC236}">
                <a16:creationId xmlns:a16="http://schemas.microsoft.com/office/drawing/2014/main" id="{6B7375E2-D16C-C321-7A71-1B009AF99A46}"/>
              </a:ext>
            </a:extLst>
          </p:cNvPr>
          <p:cNvSpPr/>
          <p:nvPr/>
        </p:nvSpPr>
        <p:spPr>
          <a:xfrm rot="10800000" flipH="1">
            <a:off x="0" y="775250"/>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A3AA36E1-E508-C253-A468-A1A12F8B8DC0}"/>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2159902" y="935246"/>
            <a:ext cx="2113309" cy="686825"/>
          </a:xfrm>
          <a:prstGeom prst="rect">
            <a:avLst/>
          </a:prstGeom>
        </p:spPr>
      </p:pic>
      <p:sp>
        <p:nvSpPr>
          <p:cNvPr id="2" name="Title 1">
            <a:extLst>
              <a:ext uri="{FF2B5EF4-FFF2-40B4-BE49-F238E27FC236}">
                <a16:creationId xmlns:a16="http://schemas.microsoft.com/office/drawing/2014/main" id="{9A618470-65C4-DE1D-1D60-AF9D6EBB4A99}"/>
              </a:ext>
            </a:extLst>
          </p:cNvPr>
          <p:cNvSpPr>
            <a:spLocks noGrp="1"/>
          </p:cNvSpPr>
          <p:nvPr>
            <p:ph type="title"/>
          </p:nvPr>
        </p:nvSpPr>
        <p:spPr/>
        <p:txBody>
          <a:bodyPr/>
          <a:lstStyle/>
          <a:p>
            <a:r>
              <a:rPr lang="en-US" dirty="0"/>
              <a:t>Extract Additional Economic &amp; Clinical Value</a:t>
            </a:r>
          </a:p>
        </p:txBody>
      </p:sp>
      <p:grpSp>
        <p:nvGrpSpPr>
          <p:cNvPr id="9" name="Group 8">
            <a:extLst>
              <a:ext uri="{FF2B5EF4-FFF2-40B4-BE49-F238E27FC236}">
                <a16:creationId xmlns:a16="http://schemas.microsoft.com/office/drawing/2014/main" id="{B2380370-EADF-EFA2-53D8-55962228A772}"/>
              </a:ext>
            </a:extLst>
          </p:cNvPr>
          <p:cNvGrpSpPr/>
          <p:nvPr/>
        </p:nvGrpSpPr>
        <p:grpSpPr>
          <a:xfrm>
            <a:off x="8106177" y="1883914"/>
            <a:ext cx="3038549" cy="4247929"/>
            <a:chOff x="7466097" y="1588903"/>
            <a:chExt cx="3038549" cy="4247929"/>
          </a:xfrm>
        </p:grpSpPr>
        <p:sp>
          <p:nvSpPr>
            <p:cNvPr id="18" name="Rounded Rectangle 17">
              <a:extLst>
                <a:ext uri="{FF2B5EF4-FFF2-40B4-BE49-F238E27FC236}">
                  <a16:creationId xmlns:a16="http://schemas.microsoft.com/office/drawing/2014/main" id="{F0E36DF4-C11F-E198-42FB-5E8766E4E0C9}"/>
                </a:ext>
              </a:extLst>
            </p:cNvPr>
            <p:cNvSpPr/>
            <p:nvPr/>
          </p:nvSpPr>
          <p:spPr>
            <a:xfrm>
              <a:off x="7466097" y="1588903"/>
              <a:ext cx="3038549" cy="4247929"/>
            </a:xfrm>
            <a:prstGeom prst="roundRect">
              <a:avLst/>
            </a:prstGeom>
            <a:gradFill flip="none" rotWithShape="1">
              <a:gsLst>
                <a:gs pos="0">
                  <a:schemeClr val="accent3"/>
                </a:gs>
                <a:gs pos="100000">
                  <a:srgbClr val="00B8E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7C3C4EA9-C54C-26CC-10F0-26B3DECA87FB}"/>
                </a:ext>
              </a:extLst>
            </p:cNvPr>
            <p:cNvSpPr txBox="1">
              <a:spLocks/>
            </p:cNvSpPr>
            <p:nvPr/>
          </p:nvSpPr>
          <p:spPr>
            <a:xfrm>
              <a:off x="7766985" y="4697456"/>
              <a:ext cx="2401285" cy="11393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A therapeutically equivalent, lower-cost alternative  may include a non-specialty medication or a biosimilar</a:t>
              </a:r>
            </a:p>
          </p:txBody>
        </p:sp>
        <p:sp>
          <p:nvSpPr>
            <p:cNvPr id="21" name="TextBox 20">
              <a:extLst>
                <a:ext uri="{FF2B5EF4-FFF2-40B4-BE49-F238E27FC236}">
                  <a16:creationId xmlns:a16="http://schemas.microsoft.com/office/drawing/2014/main" id="{809A0EE3-3333-E426-EF6F-6124BB510AEC}"/>
                </a:ext>
              </a:extLst>
            </p:cNvPr>
            <p:cNvSpPr txBox="1"/>
            <p:nvPr/>
          </p:nvSpPr>
          <p:spPr>
            <a:xfrm>
              <a:off x="7811416" y="1934153"/>
              <a:ext cx="231885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Projected Success Rates</a:t>
              </a:r>
              <a:endParaRPr kumimoji="0" lang="en-US" sz="11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178F2F02-B6F0-4F87-6C3D-E70809A58299}"/>
                </a:ext>
              </a:extLst>
            </p:cNvPr>
            <p:cNvSpPr txBox="1"/>
            <p:nvPr/>
          </p:nvSpPr>
          <p:spPr>
            <a:xfrm>
              <a:off x="8749438" y="3861787"/>
              <a:ext cx="1586257" cy="528350"/>
            </a:xfrm>
            <a:prstGeom prst="rect">
              <a:avLst/>
            </a:prstGeom>
            <a:noFill/>
          </p:spPr>
          <p:txBody>
            <a:bodyPr wrap="square">
              <a:spAutoFit/>
            </a:bodyPr>
            <a:lstStyle/>
            <a:p>
              <a:pPr marL="0" marR="0" lvl="0" indent="0" algn="l" defTabSz="457200" rtl="0" eaLnBrk="1" fontAlgn="auto" latinLnBrk="0" hangingPunct="1">
                <a:lnSpc>
                  <a:spcPts val="172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Retrospective</a:t>
              </a:r>
            </a:p>
            <a:p>
              <a:pPr marL="0" marR="0" lvl="0" indent="0" algn="l" defTabSz="457200" rtl="0" eaLnBrk="1" fontAlgn="auto" latinLnBrk="0" hangingPunct="1">
                <a:lnSpc>
                  <a:spcPts val="172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Conversions</a:t>
              </a:r>
            </a:p>
          </p:txBody>
        </p:sp>
        <p:sp>
          <p:nvSpPr>
            <p:cNvPr id="25" name="TextBox 24">
              <a:extLst>
                <a:ext uri="{FF2B5EF4-FFF2-40B4-BE49-F238E27FC236}">
                  <a16:creationId xmlns:a16="http://schemas.microsoft.com/office/drawing/2014/main" id="{F0B707BE-3ED5-2D27-3465-970961A435B5}"/>
                </a:ext>
              </a:extLst>
            </p:cNvPr>
            <p:cNvSpPr txBox="1"/>
            <p:nvPr/>
          </p:nvSpPr>
          <p:spPr>
            <a:xfrm>
              <a:off x="7934410" y="3802797"/>
              <a:ext cx="113086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26" name="TextBox 25">
              <a:extLst>
                <a:ext uri="{FF2B5EF4-FFF2-40B4-BE49-F238E27FC236}">
                  <a16:creationId xmlns:a16="http://schemas.microsoft.com/office/drawing/2014/main" id="{E724937E-84B2-EE95-894E-8C63E46F7B4C}"/>
                </a:ext>
              </a:extLst>
            </p:cNvPr>
            <p:cNvSpPr txBox="1"/>
            <p:nvPr/>
          </p:nvSpPr>
          <p:spPr>
            <a:xfrm>
              <a:off x="7691044" y="2873553"/>
              <a:ext cx="113086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10%</a:t>
              </a:r>
            </a:p>
          </p:txBody>
        </p:sp>
        <p:sp>
          <p:nvSpPr>
            <p:cNvPr id="27" name="TextBox 26">
              <a:extLst>
                <a:ext uri="{FF2B5EF4-FFF2-40B4-BE49-F238E27FC236}">
                  <a16:creationId xmlns:a16="http://schemas.microsoft.com/office/drawing/2014/main" id="{335C1A4E-D1B1-1F8E-C281-6EA2CFB808A2}"/>
                </a:ext>
              </a:extLst>
            </p:cNvPr>
            <p:cNvSpPr txBox="1"/>
            <p:nvPr/>
          </p:nvSpPr>
          <p:spPr>
            <a:xfrm>
              <a:off x="8749438" y="2932543"/>
              <a:ext cx="1466067" cy="528350"/>
            </a:xfrm>
            <a:prstGeom prst="rect">
              <a:avLst/>
            </a:prstGeom>
            <a:noFill/>
          </p:spPr>
          <p:txBody>
            <a:bodyPr wrap="square">
              <a:spAutoFit/>
            </a:bodyPr>
            <a:lstStyle/>
            <a:p>
              <a:pPr marL="0" marR="0" lvl="0" indent="0" algn="l" defTabSz="457200" rtl="0" eaLnBrk="1" fontAlgn="auto" latinLnBrk="0" hangingPunct="1">
                <a:lnSpc>
                  <a:spcPts val="172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Point-of-Sale Conversions </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p:txBody>
        </p:sp>
        <p:cxnSp>
          <p:nvCxnSpPr>
            <p:cNvPr id="28" name="Straight Connector 27">
              <a:extLst>
                <a:ext uri="{FF2B5EF4-FFF2-40B4-BE49-F238E27FC236}">
                  <a16:creationId xmlns:a16="http://schemas.microsoft.com/office/drawing/2014/main" id="{CC28A263-3371-513D-5C4B-50C55C8595F9}"/>
                </a:ext>
              </a:extLst>
            </p:cNvPr>
            <p:cNvCxnSpPr>
              <a:cxnSpLocks/>
            </p:cNvCxnSpPr>
            <p:nvPr/>
          </p:nvCxnSpPr>
          <p:spPr>
            <a:xfrm>
              <a:off x="8056795" y="3664169"/>
              <a:ext cx="1857152" cy="0"/>
            </a:xfrm>
            <a:prstGeom prst="line">
              <a:avLst/>
            </a:prstGeom>
            <a:ln>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grpSp>
      <p:sp>
        <p:nvSpPr>
          <p:cNvPr id="35" name="TextBox 34">
            <a:extLst>
              <a:ext uri="{FF2B5EF4-FFF2-40B4-BE49-F238E27FC236}">
                <a16:creationId xmlns:a16="http://schemas.microsoft.com/office/drawing/2014/main" id="{D12FD491-1154-9456-2509-1CEF3D7ACFBE}"/>
              </a:ext>
            </a:extLst>
          </p:cNvPr>
          <p:cNvSpPr txBox="1"/>
          <p:nvPr/>
        </p:nvSpPr>
        <p:spPr>
          <a:xfrm>
            <a:off x="1183332" y="3131022"/>
            <a:ext cx="5529249" cy="3000821"/>
          </a:xfrm>
          <a:prstGeom prst="rect">
            <a:avLst/>
          </a:prstGeom>
          <a:noFill/>
        </p:spPr>
        <p:txBody>
          <a:bodyPr wrap="square">
            <a:spAutoFit/>
          </a:bodyPr>
          <a:lstStyle/>
          <a:p>
            <a:pPr marL="173038" marR="0" lvl="0" indent="-173038"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Clinical Prioritization Engine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identifies greatest opportunities for intervention </a:t>
            </a:r>
          </a:p>
          <a:p>
            <a:pPr marL="173038" marR="0" lvl="0" indent="-173038"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Expert Specialty Pharmacists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guide providers to lower cost, therapeutically equivalent alternatives with minimal dispensing delay to members</a:t>
            </a:r>
          </a:p>
          <a:p>
            <a:pPr marL="173038" marR="0" lvl="0" indent="-173038"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Transparent &amp; empowering PA process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keeps members informed and engaged at every step</a:t>
            </a:r>
          </a:p>
          <a:p>
            <a:pPr marL="173038" marR="0" lvl="0" indent="-173038"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Therapeutic response monitoring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ensures patients benefit from therapy over time </a:t>
            </a:r>
          </a:p>
        </p:txBody>
      </p:sp>
      <p:sp>
        <p:nvSpPr>
          <p:cNvPr id="4" name="Content Placeholder 2">
            <a:extLst>
              <a:ext uri="{FF2B5EF4-FFF2-40B4-BE49-F238E27FC236}">
                <a16:creationId xmlns:a16="http://schemas.microsoft.com/office/drawing/2014/main" id="{9F805594-E87B-54D3-6BF1-4A18A2AF6969}"/>
              </a:ext>
            </a:extLst>
          </p:cNvPr>
          <p:cNvSpPr txBox="1">
            <a:spLocks/>
          </p:cNvSpPr>
          <p:nvPr/>
        </p:nvSpPr>
        <p:spPr>
          <a:xfrm>
            <a:off x="1183332" y="2190068"/>
            <a:ext cx="6133332" cy="7585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High-Touch Therapeutic Interchange</a:t>
            </a:r>
            <a:br>
              <a:rPr kumimoji="0" lang="en-US" sz="24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1800" b="0" i="1"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for Anti-Inflammatory Medications &amp; Dermatologic Agents</a:t>
            </a:r>
          </a:p>
        </p:txBody>
      </p:sp>
      <p:grpSp>
        <p:nvGrpSpPr>
          <p:cNvPr id="3" name="Group 2">
            <a:extLst>
              <a:ext uri="{FF2B5EF4-FFF2-40B4-BE49-F238E27FC236}">
                <a16:creationId xmlns:a16="http://schemas.microsoft.com/office/drawing/2014/main" id="{880CF330-BDE6-4DAD-DDA2-FD0A7DE60D3C}"/>
              </a:ext>
            </a:extLst>
          </p:cNvPr>
          <p:cNvGrpSpPr/>
          <p:nvPr/>
        </p:nvGrpSpPr>
        <p:grpSpPr>
          <a:xfrm>
            <a:off x="1171146" y="775251"/>
            <a:ext cx="887112" cy="1146801"/>
            <a:chOff x="4636188" y="775251"/>
            <a:chExt cx="887112" cy="1146801"/>
          </a:xfrm>
        </p:grpSpPr>
        <p:sp>
          <p:nvSpPr>
            <p:cNvPr id="5" name="Pentagon 11">
              <a:extLst>
                <a:ext uri="{FF2B5EF4-FFF2-40B4-BE49-F238E27FC236}">
                  <a16:creationId xmlns:a16="http://schemas.microsoft.com/office/drawing/2014/main" id="{49DA32AC-DA27-45FE-A996-478D8B6462A9}"/>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8BF0851-4399-A831-64D1-399D12477220}"/>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2024</a:t>
              </a:r>
            </a:p>
          </p:txBody>
        </p:sp>
      </p:grpSp>
      <p:sp>
        <p:nvSpPr>
          <p:cNvPr id="8" name="TextBox 7">
            <a:extLst>
              <a:ext uri="{FF2B5EF4-FFF2-40B4-BE49-F238E27FC236}">
                <a16:creationId xmlns:a16="http://schemas.microsoft.com/office/drawing/2014/main" id="{0748BC45-340C-3200-C6F6-A6B3507238A2}"/>
              </a:ext>
            </a:extLst>
          </p:cNvPr>
          <p:cNvSpPr txBox="1"/>
          <p:nvPr/>
        </p:nvSpPr>
        <p:spPr>
          <a:xfrm>
            <a:off x="9801739" y="2281813"/>
            <a:ext cx="37719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1400" b="0" i="0" u="none" strike="noStrike" kern="1200" cap="none" spc="0" normalizeH="0" baseline="0" noProof="0" dirty="0">
              <a:ln>
                <a:noFill/>
              </a:ln>
              <a:solidFill>
                <a:srgbClr val="002F7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0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E765E-15F3-D093-C7B9-B2DAED007D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7581" y="1510816"/>
            <a:ext cx="5934419" cy="5347184"/>
          </a:xfrm>
          <a:prstGeom prst="rect">
            <a:avLst/>
          </a:prstGeom>
        </p:spPr>
      </p:pic>
      <p:sp>
        <p:nvSpPr>
          <p:cNvPr id="14" name="Title 13">
            <a:extLst>
              <a:ext uri="{FF2B5EF4-FFF2-40B4-BE49-F238E27FC236}">
                <a16:creationId xmlns:a16="http://schemas.microsoft.com/office/drawing/2014/main" id="{3F63EC83-B479-73AA-47CE-D3633F9C55DB}"/>
              </a:ext>
            </a:extLst>
          </p:cNvPr>
          <p:cNvSpPr>
            <a:spLocks noGrp="1"/>
          </p:cNvSpPr>
          <p:nvPr>
            <p:ph type="title"/>
          </p:nvPr>
        </p:nvSpPr>
        <p:spPr/>
        <p:txBody>
          <a:bodyPr/>
          <a:lstStyle/>
          <a:p>
            <a:r>
              <a:rPr lang="en-US" dirty="0"/>
              <a:t>Enhance Member Experiences With Tailored Engagement</a:t>
            </a:r>
          </a:p>
        </p:txBody>
      </p:sp>
      <p:sp>
        <p:nvSpPr>
          <p:cNvPr id="12" name="Title 1">
            <a:extLst>
              <a:ext uri="{FF2B5EF4-FFF2-40B4-BE49-F238E27FC236}">
                <a16:creationId xmlns:a16="http://schemas.microsoft.com/office/drawing/2014/main" id="{01CAD347-847F-38EA-445A-044E75B51281}"/>
              </a:ext>
            </a:extLst>
          </p:cNvPr>
          <p:cNvSpPr txBox="1">
            <a:spLocks/>
          </p:cNvSpPr>
          <p:nvPr/>
        </p:nvSpPr>
        <p:spPr>
          <a:xfrm>
            <a:off x="1342891" y="0"/>
            <a:ext cx="9788936" cy="775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rgbClr val="002F6C"/>
                </a:solidFill>
                <a:latin typeface="Arial Narrow" panose="020B0604020202020204" pitchFamily="34" charset="0"/>
                <a:ea typeface="Roboto Condensed"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a:ln>
                <a:noFill/>
              </a:ln>
              <a:solidFill>
                <a:srgbClr val="002F6C"/>
              </a:solidFill>
              <a:effectLst/>
              <a:uLnTx/>
              <a:uFillTx/>
              <a:latin typeface="Arial Narrow" panose="020B0604020202020204" pitchFamily="34" charset="0"/>
              <a:ea typeface="Roboto Condensed" panose="02000000000000000000" pitchFamily="2" charset="0"/>
              <a:cs typeface="+mj-cs"/>
            </a:endParaRPr>
          </a:p>
        </p:txBody>
      </p:sp>
      <p:sp>
        <p:nvSpPr>
          <p:cNvPr id="16" name="Rectangle 15">
            <a:extLst>
              <a:ext uri="{FF2B5EF4-FFF2-40B4-BE49-F238E27FC236}">
                <a16:creationId xmlns:a16="http://schemas.microsoft.com/office/drawing/2014/main" id="{773C6F72-D480-3C80-C63A-C34FA69F9E4A}"/>
              </a:ext>
            </a:extLst>
          </p:cNvPr>
          <p:cNvSpPr/>
          <p:nvPr/>
        </p:nvSpPr>
        <p:spPr>
          <a:xfrm rot="5400000">
            <a:off x="-672349" y="1447605"/>
            <a:ext cx="6082747" cy="4738049"/>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5867C4-4AD5-8D56-D322-70BD739D60A5}"/>
              </a:ext>
            </a:extLst>
          </p:cNvPr>
          <p:cNvSpPr txBox="1"/>
          <p:nvPr/>
        </p:nvSpPr>
        <p:spPr>
          <a:xfrm>
            <a:off x="1101640" y="2236124"/>
            <a:ext cx="5556032" cy="31085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Modernized Member Digital</a:t>
            </a:r>
            <a:br>
              <a:rPr kumimoji="0" lang="en-US" sz="24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Communication Platform</a:t>
            </a:r>
            <a:b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br>
            <a:endPar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a:p>
            <a:pPr marL="173038" marR="0" lvl="0" indent="-173038"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Offer real-time access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to current prescription status along with ability to review past medications/claims</a:t>
            </a:r>
          </a:p>
          <a:p>
            <a:pPr marL="173038" marR="0" lvl="0" indent="-173038"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Boost member engagement and drive higher satisfaction </a:t>
            </a: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by sending personalized updates to members through their preferred communication channel</a:t>
            </a:r>
            <a:endPar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a:p>
            <a:pPr marL="296863" marR="0" lvl="1" indent="-122238"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p:txBody>
      </p:sp>
      <p:sp>
        <p:nvSpPr>
          <p:cNvPr id="10" name="Round Single Corner Rectangle 9">
            <a:extLst>
              <a:ext uri="{FF2B5EF4-FFF2-40B4-BE49-F238E27FC236}">
                <a16:creationId xmlns:a16="http://schemas.microsoft.com/office/drawing/2014/main" id="{6D8C9BB5-60FC-FD37-1E92-495E9654FA41}"/>
              </a:ext>
            </a:extLst>
          </p:cNvPr>
          <p:cNvSpPr/>
          <p:nvPr/>
        </p:nvSpPr>
        <p:spPr>
          <a:xfrm rot="10800000" flipH="1">
            <a:off x="0" y="775250"/>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Logo&#10;&#10;Description automatically generated">
            <a:extLst>
              <a:ext uri="{FF2B5EF4-FFF2-40B4-BE49-F238E27FC236}">
                <a16:creationId xmlns:a16="http://schemas.microsoft.com/office/drawing/2014/main" id="{D0DA8470-15AD-A891-D469-D90A93241B78}"/>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2159902" y="935246"/>
            <a:ext cx="2113309" cy="686825"/>
          </a:xfrm>
          <a:prstGeom prst="rect">
            <a:avLst/>
          </a:prstGeom>
        </p:spPr>
      </p:pic>
      <p:grpSp>
        <p:nvGrpSpPr>
          <p:cNvPr id="13" name="Group 12">
            <a:extLst>
              <a:ext uri="{FF2B5EF4-FFF2-40B4-BE49-F238E27FC236}">
                <a16:creationId xmlns:a16="http://schemas.microsoft.com/office/drawing/2014/main" id="{DFACA870-DCBD-6C50-DCE8-D426AF9DE795}"/>
              </a:ext>
            </a:extLst>
          </p:cNvPr>
          <p:cNvGrpSpPr/>
          <p:nvPr/>
        </p:nvGrpSpPr>
        <p:grpSpPr>
          <a:xfrm>
            <a:off x="1171146" y="775251"/>
            <a:ext cx="887112" cy="1146801"/>
            <a:chOff x="4636188" y="775251"/>
            <a:chExt cx="887112" cy="1146801"/>
          </a:xfrm>
        </p:grpSpPr>
        <p:sp>
          <p:nvSpPr>
            <p:cNvPr id="15" name="Pentagon 11">
              <a:extLst>
                <a:ext uri="{FF2B5EF4-FFF2-40B4-BE49-F238E27FC236}">
                  <a16:creationId xmlns:a16="http://schemas.microsoft.com/office/drawing/2014/main" id="{8EE36842-250C-68C4-BE37-DBC37C309755}"/>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FA6ECA3-77C3-50F7-9F0F-52986EA069ED}"/>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2024</a:t>
              </a:r>
            </a:p>
          </p:txBody>
        </p:sp>
      </p:grpSp>
    </p:spTree>
    <p:extLst>
      <p:ext uri="{BB962C8B-B14F-4D97-AF65-F5344CB8AC3E}">
        <p14:creationId xmlns:p14="http://schemas.microsoft.com/office/powerpoint/2010/main" val="392256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FA2CD-B278-5E9C-0809-296B75AFB323}"/>
              </a:ext>
            </a:extLst>
          </p:cNvPr>
          <p:cNvPicPr>
            <a:picLocks noChangeAspect="1"/>
          </p:cNvPicPr>
          <p:nvPr/>
        </p:nvPicPr>
        <p:blipFill>
          <a:blip r:embed="rId3"/>
          <a:stretch>
            <a:fillRect/>
          </a:stretch>
        </p:blipFill>
        <p:spPr>
          <a:xfrm>
            <a:off x="8925954" y="3366105"/>
            <a:ext cx="2914040" cy="1624389"/>
          </a:xfrm>
          <a:prstGeom prst="roundRect">
            <a:avLst>
              <a:gd name="adj" fmla="val 4265"/>
            </a:avLst>
          </a:prstGeom>
          <a:noFill/>
          <a:effectLst>
            <a:outerShdw blurRad="508350" dist="38100" dir="2700000" sx="100460" sy="100460" algn="tl" rotWithShape="0">
              <a:prstClr val="black">
                <a:alpha val="25770"/>
              </a:prstClr>
            </a:outerShdw>
          </a:effectLst>
        </p:spPr>
      </p:pic>
      <p:sp>
        <p:nvSpPr>
          <p:cNvPr id="7" name="Rectangle 6">
            <a:extLst>
              <a:ext uri="{FF2B5EF4-FFF2-40B4-BE49-F238E27FC236}">
                <a16:creationId xmlns:a16="http://schemas.microsoft.com/office/drawing/2014/main" id="{CDA09E0C-5EA7-126D-613E-CE890E681FA5}"/>
              </a:ext>
            </a:extLst>
          </p:cNvPr>
          <p:cNvSpPr/>
          <p:nvPr/>
        </p:nvSpPr>
        <p:spPr>
          <a:xfrm>
            <a:off x="0" y="5326569"/>
            <a:ext cx="12192000" cy="1531432"/>
          </a:xfrm>
          <a:prstGeom prst="rect">
            <a:avLst/>
          </a:prstGeom>
          <a:gradFill flip="none" rotWithShape="1">
            <a:gsLst>
              <a:gs pos="0">
                <a:schemeClr val="accent3"/>
              </a:gs>
              <a:gs pos="100000">
                <a:srgbClr val="00B8E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5219479-B554-495D-BB10-A375F54E8C23}"/>
              </a:ext>
            </a:extLst>
          </p:cNvPr>
          <p:cNvSpPr>
            <a:spLocks noGrp="1"/>
          </p:cNvSpPr>
          <p:nvPr>
            <p:ph type="title"/>
          </p:nvPr>
        </p:nvSpPr>
        <p:spPr>
          <a:xfrm>
            <a:off x="1430705" y="0"/>
            <a:ext cx="9788936" cy="775252"/>
          </a:xfrm>
        </p:spPr>
        <p:txBody>
          <a:bodyPr/>
          <a:lstStyle/>
          <a:p>
            <a:r>
              <a:rPr lang="en-US" dirty="0"/>
              <a:t>Assessing and Guaranteeing Clinical Program Savings</a:t>
            </a:r>
            <a:endParaRPr lang="en-US" b="0" dirty="0"/>
          </a:p>
        </p:txBody>
      </p:sp>
      <p:sp>
        <p:nvSpPr>
          <p:cNvPr id="20" name="TextBox 19">
            <a:extLst>
              <a:ext uri="{FF2B5EF4-FFF2-40B4-BE49-F238E27FC236}">
                <a16:creationId xmlns:a16="http://schemas.microsoft.com/office/drawing/2014/main" id="{F3914FC7-F29A-834D-AC01-F5318B549045}"/>
              </a:ext>
            </a:extLst>
          </p:cNvPr>
          <p:cNvSpPr txBox="1"/>
          <p:nvPr/>
        </p:nvSpPr>
        <p:spPr>
          <a:xfrm>
            <a:off x="725680" y="2556583"/>
            <a:ext cx="4582491" cy="502702"/>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ts val="32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5E3"/>
                </a:solidFill>
                <a:effectLst/>
                <a:uLnTx/>
                <a:uFillTx/>
                <a:latin typeface="Arial" panose="020B0604020202020204" pitchFamily="34" charset="0"/>
                <a:ea typeface="+mn-ea"/>
                <a:cs typeface="Arial" panose="020B0604020202020204" pitchFamily="34" charset="0"/>
              </a:rPr>
              <a:t>Savings Validation Report</a:t>
            </a:r>
          </a:p>
        </p:txBody>
      </p:sp>
      <p:pic>
        <p:nvPicPr>
          <p:cNvPr id="11" name="Picture 10">
            <a:extLst>
              <a:ext uri="{FF2B5EF4-FFF2-40B4-BE49-F238E27FC236}">
                <a16:creationId xmlns:a16="http://schemas.microsoft.com/office/drawing/2014/main" id="{7CF9243E-520C-2459-747D-4902455A13DE}"/>
              </a:ext>
            </a:extLst>
          </p:cNvPr>
          <p:cNvPicPr>
            <a:picLocks noChangeAspect="1"/>
          </p:cNvPicPr>
          <p:nvPr/>
        </p:nvPicPr>
        <p:blipFill rotWithShape="1">
          <a:blip r:embed="rId4"/>
          <a:srcRect l="3057" t="34662" r="49820" b="35026"/>
          <a:stretch/>
        </p:blipFill>
        <p:spPr>
          <a:xfrm>
            <a:off x="309217" y="152604"/>
            <a:ext cx="961206" cy="468848"/>
          </a:xfrm>
          <a:prstGeom prst="rect">
            <a:avLst/>
          </a:prstGeom>
        </p:spPr>
      </p:pic>
      <p:sp>
        <p:nvSpPr>
          <p:cNvPr id="16" name="TextBox 15">
            <a:extLst>
              <a:ext uri="{FF2B5EF4-FFF2-40B4-BE49-F238E27FC236}">
                <a16:creationId xmlns:a16="http://schemas.microsoft.com/office/drawing/2014/main" id="{1E92D3E6-3A85-8AE7-D2F2-7B8B1F46A5CF}"/>
              </a:ext>
            </a:extLst>
          </p:cNvPr>
          <p:cNvSpPr txBox="1"/>
          <p:nvPr/>
        </p:nvSpPr>
        <p:spPr>
          <a:xfrm>
            <a:off x="1976658" y="5577999"/>
            <a:ext cx="10112237"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2:1 ROI Guarantee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groups over 1,000 members</a:t>
            </a:r>
          </a:p>
        </p:txBody>
      </p:sp>
      <p:grpSp>
        <p:nvGrpSpPr>
          <p:cNvPr id="25" name="Group 24">
            <a:extLst>
              <a:ext uri="{FF2B5EF4-FFF2-40B4-BE49-F238E27FC236}">
                <a16:creationId xmlns:a16="http://schemas.microsoft.com/office/drawing/2014/main" id="{87215B05-39F1-1D82-6674-B9048AFC551A}"/>
              </a:ext>
            </a:extLst>
          </p:cNvPr>
          <p:cNvGrpSpPr/>
          <p:nvPr/>
        </p:nvGrpSpPr>
        <p:grpSpPr>
          <a:xfrm>
            <a:off x="832254" y="5326568"/>
            <a:ext cx="787170" cy="1017602"/>
            <a:chOff x="4636188" y="775251"/>
            <a:chExt cx="887112" cy="1146801"/>
          </a:xfrm>
        </p:grpSpPr>
        <p:sp>
          <p:nvSpPr>
            <p:cNvPr id="27" name="Pentagon 11">
              <a:extLst>
                <a:ext uri="{FF2B5EF4-FFF2-40B4-BE49-F238E27FC236}">
                  <a16:creationId xmlns:a16="http://schemas.microsoft.com/office/drawing/2014/main" id="{D8121DD9-990D-7BD3-3AB8-270DD9318DB2}"/>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CF0B95D-8412-652E-669B-793579A5C4EA}"/>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2024</a:t>
              </a:r>
            </a:p>
          </p:txBody>
        </p:sp>
      </p:grpSp>
      <p:sp>
        <p:nvSpPr>
          <p:cNvPr id="32" name="TextBox 31">
            <a:extLst>
              <a:ext uri="{FF2B5EF4-FFF2-40B4-BE49-F238E27FC236}">
                <a16:creationId xmlns:a16="http://schemas.microsoft.com/office/drawing/2014/main" id="{3EB20473-1991-284D-2032-EE739A37ED44}"/>
              </a:ext>
            </a:extLst>
          </p:cNvPr>
          <p:cNvSpPr txBox="1"/>
          <p:nvPr/>
        </p:nvSpPr>
        <p:spPr>
          <a:xfrm>
            <a:off x="716535" y="3093327"/>
            <a:ext cx="5092594" cy="1154675"/>
          </a:xfrm>
          <a:prstGeom prst="rect">
            <a:avLst/>
          </a:prstGeom>
          <a:noFill/>
        </p:spPr>
        <p:txBody>
          <a:bodyPr wrap="square">
            <a:spAutoFit/>
          </a:bodyPr>
          <a:lstStyle/>
          <a:p>
            <a:pPr marL="119063" marR="0" lvl="0" indent="-119063"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B5E3"/>
                </a:solidFill>
                <a:effectLst/>
                <a:uLnTx/>
                <a:uFillTx/>
                <a:latin typeface="Arial" panose="020B0604020202020204" pitchFamily="34" charset="0"/>
                <a:ea typeface="+mn-ea"/>
                <a:cs typeface="Arial" panose="020B0604020202020204" pitchFamily="34" charset="0"/>
              </a:rPr>
              <a:t>ROI based on actual, hard-dollar savings</a:t>
            </a:r>
          </a:p>
          <a:p>
            <a:pPr marL="119063" marR="0" lvl="0" indent="-119063"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B5E3"/>
                </a:solidFill>
                <a:effectLst/>
                <a:uLnTx/>
                <a:uFillTx/>
                <a:latin typeface="Arial" panose="020B0604020202020204" pitchFamily="34" charset="0"/>
                <a:ea typeface="+mn-ea"/>
                <a:cs typeface="Arial" panose="020B0604020202020204" pitchFamily="34" charset="0"/>
              </a:rPr>
              <a:t>Methodology validated by third-party consultant firm</a:t>
            </a:r>
          </a:p>
          <a:p>
            <a:pPr marL="119063" marR="0" lvl="0" indent="-119063"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B5E3"/>
                </a:solidFill>
                <a:effectLst/>
                <a:uLnTx/>
                <a:uFillTx/>
                <a:latin typeface="Arial" panose="020B0604020202020204" pitchFamily="34" charset="0"/>
                <a:ea typeface="+mn-ea"/>
                <a:cs typeface="Arial" panose="020B0604020202020204" pitchFamily="34" charset="0"/>
              </a:rPr>
              <a:t>Produced on an annual basis</a:t>
            </a:r>
          </a:p>
        </p:txBody>
      </p:sp>
      <p:pic>
        <p:nvPicPr>
          <p:cNvPr id="35" name="Picture 34" descr="Logo&#10;&#10;Description automatically generated">
            <a:extLst>
              <a:ext uri="{FF2B5EF4-FFF2-40B4-BE49-F238E27FC236}">
                <a16:creationId xmlns:a16="http://schemas.microsoft.com/office/drawing/2014/main" id="{49D36F98-825C-E1D8-CAF2-C7E1ED572D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046" y="1853818"/>
            <a:ext cx="2130684" cy="692472"/>
          </a:xfrm>
          <a:prstGeom prst="rect">
            <a:avLst/>
          </a:prstGeom>
        </p:spPr>
      </p:pic>
      <p:sp>
        <p:nvSpPr>
          <p:cNvPr id="38" name="TextBox 37">
            <a:extLst>
              <a:ext uri="{FF2B5EF4-FFF2-40B4-BE49-F238E27FC236}">
                <a16:creationId xmlns:a16="http://schemas.microsoft.com/office/drawing/2014/main" id="{B9E01C18-167A-1B92-2B30-9F6FAC65B1C5}"/>
              </a:ext>
            </a:extLst>
          </p:cNvPr>
          <p:cNvSpPr txBox="1"/>
          <p:nvPr/>
        </p:nvSpPr>
        <p:spPr>
          <a:xfrm>
            <a:off x="3231618" y="6183372"/>
            <a:ext cx="6194769"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 guarantee applies for groups under 1,000 members)</a:t>
            </a:r>
          </a:p>
        </p:txBody>
      </p:sp>
      <p:pic>
        <p:nvPicPr>
          <p:cNvPr id="4" name="Picture 3">
            <a:extLst>
              <a:ext uri="{FF2B5EF4-FFF2-40B4-BE49-F238E27FC236}">
                <a16:creationId xmlns:a16="http://schemas.microsoft.com/office/drawing/2014/main" id="{28E12D62-A4E4-A823-A650-834F552538E5}"/>
              </a:ext>
            </a:extLst>
          </p:cNvPr>
          <p:cNvPicPr>
            <a:picLocks noChangeAspect="1"/>
          </p:cNvPicPr>
          <p:nvPr/>
        </p:nvPicPr>
        <p:blipFill>
          <a:blip r:embed="rId6"/>
          <a:stretch>
            <a:fillRect/>
          </a:stretch>
        </p:blipFill>
        <p:spPr>
          <a:xfrm>
            <a:off x="5883147" y="952151"/>
            <a:ext cx="3408899" cy="1907649"/>
          </a:xfrm>
          <a:prstGeom prst="roundRect">
            <a:avLst>
              <a:gd name="adj" fmla="val 4265"/>
            </a:avLst>
          </a:prstGeom>
          <a:noFill/>
          <a:effectLst>
            <a:outerShdw blurRad="508350" dist="38100" dir="2700000" sx="100460" sy="100460" algn="tl" rotWithShape="0">
              <a:prstClr val="black">
                <a:alpha val="25770"/>
              </a:prstClr>
            </a:outerShdw>
          </a:effectLst>
        </p:spPr>
      </p:pic>
      <p:pic>
        <p:nvPicPr>
          <p:cNvPr id="2" name="Picture 1">
            <a:extLst>
              <a:ext uri="{FF2B5EF4-FFF2-40B4-BE49-F238E27FC236}">
                <a16:creationId xmlns:a16="http://schemas.microsoft.com/office/drawing/2014/main" id="{BCEFA8CE-9287-8CE1-22CA-80ADD2D741D7}"/>
              </a:ext>
            </a:extLst>
          </p:cNvPr>
          <p:cNvPicPr>
            <a:picLocks noChangeAspect="1"/>
          </p:cNvPicPr>
          <p:nvPr/>
        </p:nvPicPr>
        <p:blipFill>
          <a:blip r:embed="rId7"/>
          <a:stretch>
            <a:fillRect/>
          </a:stretch>
        </p:blipFill>
        <p:spPr>
          <a:xfrm>
            <a:off x="6666698" y="1825676"/>
            <a:ext cx="4315727" cy="2422326"/>
          </a:xfrm>
          <a:prstGeom prst="roundRect">
            <a:avLst>
              <a:gd name="adj" fmla="val 4265"/>
            </a:avLst>
          </a:prstGeom>
          <a:noFill/>
          <a:effectLst>
            <a:outerShdw blurRad="508350" dist="38100" dir="2700000" sx="100460" sy="100460" algn="tl" rotWithShape="0">
              <a:prstClr val="black">
                <a:alpha val="25770"/>
              </a:prstClr>
            </a:outerShdw>
          </a:effectLst>
        </p:spPr>
      </p:pic>
    </p:spTree>
    <p:extLst>
      <p:ext uri="{BB962C8B-B14F-4D97-AF65-F5344CB8AC3E}">
        <p14:creationId xmlns:p14="http://schemas.microsoft.com/office/powerpoint/2010/main" val="354772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8419AD9F-F424-3B75-9B4C-16AED86D9CFA}"/>
              </a:ext>
            </a:extLst>
          </p:cNvPr>
          <p:cNvSpPr/>
          <p:nvPr/>
        </p:nvSpPr>
        <p:spPr>
          <a:xfrm>
            <a:off x="557618" y="1088532"/>
            <a:ext cx="10979999" cy="5166494"/>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ound Same Side Corner Rectangle 29">
            <a:extLst>
              <a:ext uri="{FF2B5EF4-FFF2-40B4-BE49-F238E27FC236}">
                <a16:creationId xmlns:a16="http://schemas.microsoft.com/office/drawing/2014/main" id="{4AB5ECB0-76E0-5D40-E500-7EA646FEC633}"/>
              </a:ext>
            </a:extLst>
          </p:cNvPr>
          <p:cNvSpPr/>
          <p:nvPr/>
        </p:nvSpPr>
        <p:spPr>
          <a:xfrm>
            <a:off x="557614"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1" name="Picture 30" descr="Logo&#10;&#10;Description automatically generated">
            <a:extLst>
              <a:ext uri="{FF2B5EF4-FFF2-40B4-BE49-F238E27FC236}">
                <a16:creationId xmlns:a16="http://schemas.microsoft.com/office/drawing/2014/main" id="{A8CB5505-2D36-9E1E-9B16-F191B3A4901F}"/>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4649651" y="1230524"/>
            <a:ext cx="2130684" cy="692472"/>
          </a:xfrm>
          <a:prstGeom prst="rect">
            <a:avLst/>
          </a:prstGeom>
        </p:spPr>
      </p:pic>
      <p:sp>
        <p:nvSpPr>
          <p:cNvPr id="7" name="Rectangle 6">
            <a:extLst>
              <a:ext uri="{FF2B5EF4-FFF2-40B4-BE49-F238E27FC236}">
                <a16:creationId xmlns:a16="http://schemas.microsoft.com/office/drawing/2014/main" id="{BBF610D5-AF2B-DF64-4DA2-4B3CBC00E3BE}"/>
              </a:ext>
            </a:extLst>
          </p:cNvPr>
          <p:cNvSpPr/>
          <p:nvPr/>
        </p:nvSpPr>
        <p:spPr>
          <a:xfrm rot="5400000">
            <a:off x="2290742" y="3922014"/>
            <a:ext cx="4197177" cy="468848"/>
          </a:xfrm>
          <a:prstGeom prst="rect">
            <a:avLst/>
          </a:prstGeom>
          <a:gradFill flip="none" rotWithShape="1">
            <a:gsLst>
              <a:gs pos="14000">
                <a:schemeClr val="bg1">
                  <a:alpha val="77012"/>
                </a:schemeClr>
              </a:gs>
              <a:gs pos="100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ound Single Corner Rectangle 4">
            <a:extLst>
              <a:ext uri="{FF2B5EF4-FFF2-40B4-BE49-F238E27FC236}">
                <a16:creationId xmlns:a16="http://schemas.microsoft.com/office/drawing/2014/main" id="{E3601F1A-6A23-0CAF-E5EB-91BE945B438E}"/>
              </a:ext>
            </a:extLst>
          </p:cNvPr>
          <p:cNvSpPr/>
          <p:nvPr/>
        </p:nvSpPr>
        <p:spPr>
          <a:xfrm flipH="1">
            <a:off x="557606" y="1095674"/>
            <a:ext cx="3596138" cy="962174"/>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0F4D5F-D0C6-C8D3-9D51-2E66ABE9A437}"/>
              </a:ext>
            </a:extLst>
          </p:cNvPr>
          <p:cNvSpPr>
            <a:spLocks noGrp="1"/>
          </p:cNvSpPr>
          <p:nvPr>
            <p:ph type="title"/>
          </p:nvPr>
        </p:nvSpPr>
        <p:spPr/>
        <p:txBody>
          <a:bodyPr/>
          <a:lstStyle/>
          <a:p>
            <a:r>
              <a:rPr lang="en-US"/>
              <a:t> Deliver Client-Aligned Solutions Far Superior to PBM Programs</a:t>
            </a:r>
          </a:p>
        </p:txBody>
      </p:sp>
      <p:sp>
        <p:nvSpPr>
          <p:cNvPr id="9" name="Rectangle: Rounded Corners 8">
            <a:extLst>
              <a:ext uri="{FF2B5EF4-FFF2-40B4-BE49-F238E27FC236}">
                <a16:creationId xmlns:a16="http://schemas.microsoft.com/office/drawing/2014/main" id="{30A37F7E-C7B9-1F65-B9BD-72C8DD5E1DE9}"/>
              </a:ext>
            </a:extLst>
          </p:cNvPr>
          <p:cNvSpPr/>
          <p:nvPr/>
        </p:nvSpPr>
        <p:spPr>
          <a:xfrm>
            <a:off x="4793933" y="3591058"/>
            <a:ext cx="2513445" cy="101124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8E7"/>
                </a:solidFill>
                <a:effectLst/>
                <a:uLnTx/>
                <a:uFillTx/>
                <a:latin typeface="Arial" panose="020B0604020202020204" pitchFamily="34" charset="0"/>
                <a:ea typeface="+mn-ea"/>
                <a:cs typeface="Arial" panose="020B0604020202020204" pitchFamily="34" charset="0"/>
              </a:rPr>
              <a:t>Financially-independent pharmacy personnel leverage chart notes and lab results to approve, on avg., 68% of review requests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B8E7"/>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2EE92A56-50F4-3422-F63F-8704A8C98516}"/>
              </a:ext>
            </a:extLst>
          </p:cNvPr>
          <p:cNvSpPr/>
          <p:nvPr/>
        </p:nvSpPr>
        <p:spPr>
          <a:xfrm>
            <a:off x="4793934" y="4996243"/>
            <a:ext cx="2352396" cy="6623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8E7"/>
                </a:solidFill>
                <a:effectLst/>
                <a:uLnTx/>
                <a:uFillTx/>
                <a:latin typeface="Arial" panose="020B0604020202020204" pitchFamily="34" charset="0"/>
                <a:ea typeface="+mn-ea"/>
                <a:cs typeface="Arial" panose="020B0604020202020204" pitchFamily="34" charset="0"/>
              </a:rPr>
              <a:t>PA decisions rooted in clinical best practice with no bias to dispense</a:t>
            </a:r>
          </a:p>
        </p:txBody>
      </p:sp>
      <p:sp>
        <p:nvSpPr>
          <p:cNvPr id="20" name="Rectangle: Rounded Corners 19">
            <a:extLst>
              <a:ext uri="{FF2B5EF4-FFF2-40B4-BE49-F238E27FC236}">
                <a16:creationId xmlns:a16="http://schemas.microsoft.com/office/drawing/2014/main" id="{B8DE3E12-F6A0-F5D7-1CFE-5CB9D34779FC}"/>
              </a:ext>
            </a:extLst>
          </p:cNvPr>
          <p:cNvSpPr/>
          <p:nvPr/>
        </p:nvSpPr>
        <p:spPr>
          <a:xfrm>
            <a:off x="1163947" y="3558380"/>
            <a:ext cx="2546146" cy="736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70"/>
                </a:solidFill>
                <a:effectLst/>
                <a:uLnTx/>
                <a:uFillTx/>
                <a:latin typeface="Arial" panose="020B0604020202020204" pitchFamily="34" charset="0"/>
                <a:ea typeface="+mn-ea"/>
                <a:cs typeface="Arial" panose="020B0604020202020204" pitchFamily="34" charset="0"/>
              </a:rPr>
              <a:t>Automated Prior Authorization process programmed to approve based on simple Yes/No inputs, resulting in approval rates of 90%</a:t>
            </a:r>
          </a:p>
        </p:txBody>
      </p:sp>
      <p:sp>
        <p:nvSpPr>
          <p:cNvPr id="22" name="Rectangle: Rounded Corners 21">
            <a:extLst>
              <a:ext uri="{FF2B5EF4-FFF2-40B4-BE49-F238E27FC236}">
                <a16:creationId xmlns:a16="http://schemas.microsoft.com/office/drawing/2014/main" id="{D42E99D7-1A20-262C-0F19-F5A16D068F9C}"/>
              </a:ext>
            </a:extLst>
          </p:cNvPr>
          <p:cNvSpPr/>
          <p:nvPr/>
        </p:nvSpPr>
        <p:spPr>
          <a:xfrm>
            <a:off x="1168366" y="4850862"/>
            <a:ext cx="2708626" cy="10897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70"/>
                </a:solidFill>
                <a:effectLst/>
                <a:uLnTx/>
                <a:uFillTx/>
                <a:latin typeface="Arial" panose="020B0604020202020204" pitchFamily="34" charset="0"/>
                <a:ea typeface="+mn-ea"/>
                <a:cs typeface="Arial" panose="020B0604020202020204" pitchFamily="34" charset="0"/>
              </a:rPr>
              <a:t>PBM-owned distribution channels encourage fast approval</a:t>
            </a:r>
          </a:p>
        </p:txBody>
      </p:sp>
      <p:sp>
        <p:nvSpPr>
          <p:cNvPr id="8" name="Rectangle: Rounded Corners 8">
            <a:extLst>
              <a:ext uri="{FF2B5EF4-FFF2-40B4-BE49-F238E27FC236}">
                <a16:creationId xmlns:a16="http://schemas.microsoft.com/office/drawing/2014/main" id="{76C2C110-7B34-1F99-B3EA-07F884205C55}"/>
              </a:ext>
            </a:extLst>
          </p:cNvPr>
          <p:cNvSpPr/>
          <p:nvPr/>
        </p:nvSpPr>
        <p:spPr>
          <a:xfrm>
            <a:off x="4803262" y="2490360"/>
            <a:ext cx="2361724" cy="10054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8E7"/>
                </a:solidFill>
                <a:effectLst/>
                <a:uLnTx/>
                <a:uFillTx/>
                <a:latin typeface="Arial" panose="020B0604020202020204" pitchFamily="34" charset="0"/>
                <a:ea typeface="+mn-ea"/>
                <a:cs typeface="Arial" panose="020B0604020202020204" pitchFamily="34" charset="0"/>
              </a:rPr>
              <a:t>Automatically remove low clinical value drugs from the formulary without impact to rebates</a:t>
            </a:r>
          </a:p>
        </p:txBody>
      </p:sp>
      <p:sp>
        <p:nvSpPr>
          <p:cNvPr id="12" name="Rectangle: Rounded Corners 19">
            <a:extLst>
              <a:ext uri="{FF2B5EF4-FFF2-40B4-BE49-F238E27FC236}">
                <a16:creationId xmlns:a16="http://schemas.microsoft.com/office/drawing/2014/main" id="{A1AF02AE-D46C-CA17-EAE0-478EBF7ED39A}"/>
              </a:ext>
            </a:extLst>
          </p:cNvPr>
          <p:cNvSpPr/>
          <p:nvPr/>
        </p:nvSpPr>
        <p:spPr>
          <a:xfrm>
            <a:off x="1161357" y="2612534"/>
            <a:ext cx="2188588" cy="736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Final formulary placement is influenced by PBM economics</a:t>
            </a:r>
            <a:endPar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D4C09BF4-9B5A-528E-0855-8CB15DCC032A}"/>
              </a:ext>
            </a:extLst>
          </p:cNvPr>
          <p:cNvSpPr txBox="1"/>
          <p:nvPr/>
        </p:nvSpPr>
        <p:spPr>
          <a:xfrm>
            <a:off x="1235516" y="1363011"/>
            <a:ext cx="130392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PBMs</a:t>
            </a:r>
          </a:p>
        </p:txBody>
      </p:sp>
      <p:sp>
        <p:nvSpPr>
          <p:cNvPr id="27" name="TextBox 26">
            <a:extLst>
              <a:ext uri="{FF2B5EF4-FFF2-40B4-BE49-F238E27FC236}">
                <a16:creationId xmlns:a16="http://schemas.microsoft.com/office/drawing/2014/main" id="{4B9BD5FF-031A-E5F3-B79A-7F5A848AD835}"/>
              </a:ext>
            </a:extLst>
          </p:cNvPr>
          <p:cNvSpPr txBox="1"/>
          <p:nvPr/>
        </p:nvSpPr>
        <p:spPr>
          <a:xfrm>
            <a:off x="8221043" y="2718062"/>
            <a:ext cx="2922910"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8E7"/>
                </a:solidFill>
                <a:effectLst/>
                <a:uLnTx/>
                <a:uFillTx/>
                <a:latin typeface="Arial" panose="020B0604020202020204" pitchFamily="34" charset="0"/>
                <a:ea typeface="+mn-ea"/>
                <a:cs typeface="Arial" panose="020B0604020202020204" pitchFamily="34" charset="0"/>
              </a:rPr>
              <a:t>Simply the best way for you to protect your clients from the harmful effects of misaligned PBM incentives</a:t>
            </a:r>
            <a:endParaRPr kumimoji="0" lang="en-US" sz="2400" b="1" i="0" u="none" strike="noStrike" kern="1200" cap="none" spc="0" normalizeH="0" baseline="0" noProof="0" dirty="0">
              <a:ln>
                <a:noFill/>
              </a:ln>
              <a:solidFill>
                <a:srgbClr val="00B8E7"/>
              </a:solidFill>
              <a:effectLst/>
              <a:uLnTx/>
              <a:uFillTx/>
              <a:latin typeface="Calibri" panose="020F0502020204030204"/>
              <a:ea typeface="+mn-ea"/>
              <a:cs typeface="+mn-cs"/>
            </a:endParaRPr>
          </a:p>
        </p:txBody>
      </p:sp>
      <p:sp>
        <p:nvSpPr>
          <p:cNvPr id="33" name="Triangle 32">
            <a:extLst>
              <a:ext uri="{FF2B5EF4-FFF2-40B4-BE49-F238E27FC236}">
                <a16:creationId xmlns:a16="http://schemas.microsoft.com/office/drawing/2014/main" id="{A5409BD4-5C7C-ECBF-0A54-3C64075552B7}"/>
              </a:ext>
            </a:extLst>
          </p:cNvPr>
          <p:cNvSpPr/>
          <p:nvPr/>
        </p:nvSpPr>
        <p:spPr>
          <a:xfrm rot="5400000">
            <a:off x="4140596" y="4001656"/>
            <a:ext cx="220452" cy="190046"/>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riangle 33">
            <a:extLst>
              <a:ext uri="{FF2B5EF4-FFF2-40B4-BE49-F238E27FC236}">
                <a16:creationId xmlns:a16="http://schemas.microsoft.com/office/drawing/2014/main" id="{12A8857F-F5F2-2AB4-ED70-00000A9BA530}"/>
              </a:ext>
            </a:extLst>
          </p:cNvPr>
          <p:cNvSpPr/>
          <p:nvPr/>
        </p:nvSpPr>
        <p:spPr>
          <a:xfrm rot="5400000">
            <a:off x="4140594" y="5170526"/>
            <a:ext cx="220450" cy="190044"/>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riangle 34">
            <a:extLst>
              <a:ext uri="{FF2B5EF4-FFF2-40B4-BE49-F238E27FC236}">
                <a16:creationId xmlns:a16="http://schemas.microsoft.com/office/drawing/2014/main" id="{CFEF6AEA-C15F-B8A4-8BD7-A6F1BA94012D}"/>
              </a:ext>
            </a:extLst>
          </p:cNvPr>
          <p:cNvSpPr/>
          <p:nvPr/>
        </p:nvSpPr>
        <p:spPr>
          <a:xfrm rot="5400000">
            <a:off x="4149432" y="2907436"/>
            <a:ext cx="220452" cy="190046"/>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16005BE-7863-0B12-213D-1476E70C6994}"/>
              </a:ext>
            </a:extLst>
          </p:cNvPr>
          <p:cNvSpPr/>
          <p:nvPr/>
        </p:nvSpPr>
        <p:spPr>
          <a:xfrm>
            <a:off x="3922127" y="1385017"/>
            <a:ext cx="463470" cy="4634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9BF7134F-567B-6424-6CFD-66B005EF362B}"/>
              </a:ext>
            </a:extLst>
          </p:cNvPr>
          <p:cNvSpPr txBox="1"/>
          <p:nvPr/>
        </p:nvSpPr>
        <p:spPr>
          <a:xfrm>
            <a:off x="3870247" y="1411955"/>
            <a:ext cx="615279"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F70"/>
                </a:solidFill>
                <a:effectLst/>
                <a:uLnTx/>
                <a:uFillTx/>
                <a:latin typeface="Arial" panose="020B0604020202020204" pitchFamily="34" charset="0"/>
                <a:ea typeface="+mn-ea"/>
                <a:cs typeface="Arial" panose="020B0604020202020204" pitchFamily="34" charset="0"/>
              </a:rPr>
              <a:t>vs.</a:t>
            </a:r>
          </a:p>
        </p:txBody>
      </p:sp>
      <p:cxnSp>
        <p:nvCxnSpPr>
          <p:cNvPr id="25" name="Straight Connector 24">
            <a:extLst>
              <a:ext uri="{FF2B5EF4-FFF2-40B4-BE49-F238E27FC236}">
                <a16:creationId xmlns:a16="http://schemas.microsoft.com/office/drawing/2014/main" id="{0766BF92-3C2E-4FE9-9A2E-C97F828D66CE}"/>
              </a:ext>
            </a:extLst>
          </p:cNvPr>
          <p:cNvCxnSpPr>
            <a:cxnSpLocks/>
          </p:cNvCxnSpPr>
          <p:nvPr/>
        </p:nvCxnSpPr>
        <p:spPr>
          <a:xfrm>
            <a:off x="7904588" y="2588075"/>
            <a:ext cx="0" cy="2904536"/>
          </a:xfrm>
          <a:prstGeom prst="line">
            <a:avLst/>
          </a:prstGeom>
          <a:ln w="38100" cap="rnd">
            <a:solidFill>
              <a:srgbClr val="00B8E7"/>
            </a:solidFill>
            <a:beve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1708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ED94EF5-49FE-147E-D865-B7047C6BD188}"/>
              </a:ext>
            </a:extLst>
          </p:cNvPr>
          <p:cNvSpPr/>
          <p:nvPr/>
        </p:nvSpPr>
        <p:spPr>
          <a:xfrm>
            <a:off x="333761" y="1153502"/>
            <a:ext cx="11542009" cy="5258727"/>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51" name="Round Single Corner Rectangle 50">
            <a:extLst>
              <a:ext uri="{FF2B5EF4-FFF2-40B4-BE49-F238E27FC236}">
                <a16:creationId xmlns:a16="http://schemas.microsoft.com/office/drawing/2014/main" id="{0627C789-A5AC-C6BB-61C9-3BA0DE8F05B6}"/>
              </a:ext>
            </a:extLst>
          </p:cNvPr>
          <p:cNvSpPr/>
          <p:nvPr/>
        </p:nvSpPr>
        <p:spPr>
          <a:xfrm rot="5400000">
            <a:off x="8257253" y="2797598"/>
            <a:ext cx="3151037" cy="4078224"/>
          </a:xfrm>
          <a:prstGeom prst="round1Rect">
            <a:avLst>
              <a:gd name="adj" fmla="val 8871"/>
            </a:avLst>
          </a:prstGeom>
          <a:solidFill>
            <a:srgbClr val="67AE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ound Same Side Corner Rectangle 9">
            <a:extLst>
              <a:ext uri="{FF2B5EF4-FFF2-40B4-BE49-F238E27FC236}">
                <a16:creationId xmlns:a16="http://schemas.microsoft.com/office/drawing/2014/main" id="{919AEB67-CAEA-4427-F437-73FF2A816A33}"/>
              </a:ext>
            </a:extLst>
          </p:cNvPr>
          <p:cNvSpPr/>
          <p:nvPr/>
        </p:nvSpPr>
        <p:spPr>
          <a:xfrm>
            <a:off x="309217" y="1158927"/>
            <a:ext cx="11566553" cy="2102265"/>
          </a:xfrm>
          <a:prstGeom prst="round2SameRect">
            <a:avLst>
              <a:gd name="adj1" fmla="val 11230"/>
              <a:gd name="adj2" fmla="val 0"/>
            </a:avLst>
          </a:prstGeom>
          <a:gradFill flip="none" rotWithShape="1">
            <a:gsLst>
              <a:gs pos="100000">
                <a:srgbClr val="67AEC5"/>
              </a:gs>
              <a:gs pos="30000">
                <a:srgbClr val="00657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0768C86-84AC-3EEC-C6CF-375E6442B3ED}"/>
              </a:ext>
            </a:extLst>
          </p:cNvPr>
          <p:cNvSpPr/>
          <p:nvPr/>
        </p:nvSpPr>
        <p:spPr>
          <a:xfrm>
            <a:off x="5098929" y="1745650"/>
            <a:ext cx="3861521" cy="923330"/>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Assist members in better managing diabetes-related risks to optimize health and reduce costs</a:t>
            </a:r>
          </a:p>
        </p:txBody>
      </p:sp>
      <p:sp>
        <p:nvSpPr>
          <p:cNvPr id="3" name="Title 2">
            <a:extLst>
              <a:ext uri="{FF2B5EF4-FFF2-40B4-BE49-F238E27FC236}">
                <a16:creationId xmlns:a16="http://schemas.microsoft.com/office/drawing/2014/main" id="{2B3EB2F2-51CF-D24B-A913-7A777C68E6D9}"/>
              </a:ext>
            </a:extLst>
          </p:cNvPr>
          <p:cNvSpPr>
            <a:spLocks noGrp="1"/>
          </p:cNvSpPr>
          <p:nvPr>
            <p:ph type="title"/>
          </p:nvPr>
        </p:nvSpPr>
        <p:spPr/>
        <p:txBody>
          <a:bodyPr/>
          <a:lstStyle/>
          <a:p>
            <a:r>
              <a:rPr lang="en-US" dirty="0"/>
              <a:t>Better Manage Diabetes Costs and Outcomes</a:t>
            </a:r>
          </a:p>
        </p:txBody>
      </p:sp>
      <p:sp>
        <p:nvSpPr>
          <p:cNvPr id="4" name="Content Placeholder 3">
            <a:extLst>
              <a:ext uri="{FF2B5EF4-FFF2-40B4-BE49-F238E27FC236}">
                <a16:creationId xmlns:a16="http://schemas.microsoft.com/office/drawing/2014/main" id="{6C9A1EE7-DE77-A74E-8D77-8310716B9736}"/>
              </a:ext>
            </a:extLst>
          </p:cNvPr>
          <p:cNvSpPr>
            <a:spLocks noGrp="1"/>
          </p:cNvSpPr>
          <p:nvPr>
            <p:ph sz="half" idx="1"/>
          </p:nvPr>
        </p:nvSpPr>
        <p:spPr>
          <a:xfrm>
            <a:off x="655905" y="4084172"/>
            <a:ext cx="7491808" cy="1569034"/>
          </a:xfrm>
        </p:spPr>
        <p:txBody>
          <a:bodyPr/>
          <a:lstStyle/>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Optimize drug regimens and adherence leveraging medication experts</a:t>
            </a:r>
          </a:p>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Manage all aspects of a person’s health, not just diabetes</a:t>
            </a:r>
          </a:p>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Address health literacy, gaps in care, and lifestyle/behaviors </a:t>
            </a:r>
          </a:p>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Drive fewer serious complications and lower overall healthcare costs</a:t>
            </a:r>
            <a:endParaRPr lang="en-US" sz="1600" dirty="0">
              <a:solidFill>
                <a:schemeClr val="accent3"/>
              </a:solidFill>
              <a:latin typeface="+mj-lt"/>
            </a:endParaRPr>
          </a:p>
        </p:txBody>
      </p:sp>
      <p:sp>
        <p:nvSpPr>
          <p:cNvPr id="8" name="TextBox 7">
            <a:extLst>
              <a:ext uri="{FF2B5EF4-FFF2-40B4-BE49-F238E27FC236}">
                <a16:creationId xmlns:a16="http://schemas.microsoft.com/office/drawing/2014/main" id="{D0E6EDF6-E6E5-84C8-4F8C-DABA606660CF}"/>
              </a:ext>
            </a:extLst>
          </p:cNvPr>
          <p:cNvSpPr txBox="1"/>
          <p:nvPr/>
        </p:nvSpPr>
        <p:spPr>
          <a:xfrm>
            <a:off x="8343543" y="3956310"/>
            <a:ext cx="1117614" cy="58477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67AEC5"/>
                </a:solidFill>
                <a:effectLst/>
                <a:uLnTx/>
                <a:uFillTx/>
                <a:latin typeface="Arial" panose="020B0604020202020204" pitchFamily="34" charset="0"/>
                <a:ea typeface="Roboto" panose="02000000000000000000" pitchFamily="2" charset="0"/>
                <a:cs typeface="+mn-cs"/>
              </a:rPr>
              <a:t>2.3:1</a:t>
            </a:r>
          </a:p>
        </p:txBody>
      </p:sp>
      <p:sp>
        <p:nvSpPr>
          <p:cNvPr id="9" name="TextBox 8">
            <a:extLst>
              <a:ext uri="{FF2B5EF4-FFF2-40B4-BE49-F238E27FC236}">
                <a16:creationId xmlns:a16="http://schemas.microsoft.com/office/drawing/2014/main" id="{F57023CD-9ABA-82A6-4964-8BDF51E09190}"/>
              </a:ext>
            </a:extLst>
          </p:cNvPr>
          <p:cNvSpPr txBox="1"/>
          <p:nvPr/>
        </p:nvSpPr>
        <p:spPr>
          <a:xfrm>
            <a:off x="9438290" y="4099380"/>
            <a:ext cx="145409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mn-cs"/>
              </a:rPr>
              <a:t>Average ROI</a:t>
            </a:r>
          </a:p>
        </p:txBody>
      </p:sp>
      <p:sp>
        <p:nvSpPr>
          <p:cNvPr id="17" name="TextBox 16">
            <a:extLst>
              <a:ext uri="{FF2B5EF4-FFF2-40B4-BE49-F238E27FC236}">
                <a16:creationId xmlns:a16="http://schemas.microsoft.com/office/drawing/2014/main" id="{9E7DBD24-9A7B-5556-9D05-EEB413C20926}"/>
              </a:ext>
            </a:extLst>
          </p:cNvPr>
          <p:cNvSpPr txBox="1"/>
          <p:nvPr/>
        </p:nvSpPr>
        <p:spPr>
          <a:xfrm>
            <a:off x="9438290" y="4592647"/>
            <a:ext cx="216943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mn-cs"/>
              </a:rPr>
              <a:t>Care Gap Closure for members with Diabetes</a:t>
            </a:r>
          </a:p>
        </p:txBody>
      </p:sp>
      <p:sp>
        <p:nvSpPr>
          <p:cNvPr id="31" name="Freeform: Shape 30">
            <a:extLst>
              <a:ext uri="{FF2B5EF4-FFF2-40B4-BE49-F238E27FC236}">
                <a16:creationId xmlns:a16="http://schemas.microsoft.com/office/drawing/2014/main" id="{656D9347-8D86-CD1B-A90B-54536CBC81C9}"/>
              </a:ext>
            </a:extLst>
          </p:cNvPr>
          <p:cNvSpPr/>
          <p:nvPr/>
        </p:nvSpPr>
        <p:spPr>
          <a:xfrm>
            <a:off x="9972471" y="5647791"/>
            <a:ext cx="81694" cy="67117"/>
          </a:xfrm>
          <a:custGeom>
            <a:avLst/>
            <a:gdLst>
              <a:gd name="connsiteX0" fmla="*/ 0 w 81694"/>
              <a:gd name="connsiteY0" fmla="*/ 67118 h 67117"/>
              <a:gd name="connsiteX1" fmla="*/ 81694 w 81694"/>
              <a:gd name="connsiteY1" fmla="*/ 5740 h 67117"/>
              <a:gd name="connsiteX2" fmla="*/ 0 w 81694"/>
              <a:gd name="connsiteY2" fmla="*/ 67118 h 67117"/>
            </a:gdLst>
            <a:ahLst/>
            <a:cxnLst>
              <a:cxn ang="0">
                <a:pos x="connsiteX0" y="connsiteY0"/>
              </a:cxn>
              <a:cxn ang="0">
                <a:pos x="connsiteX1" y="connsiteY1"/>
              </a:cxn>
              <a:cxn ang="0">
                <a:pos x="connsiteX2" y="connsiteY2"/>
              </a:cxn>
            </a:cxnLst>
            <a:rect l="l" t="t" r="r" b="b"/>
            <a:pathLst>
              <a:path w="81694" h="67117">
                <a:moveTo>
                  <a:pt x="0" y="67118"/>
                </a:moveTo>
                <a:cubicBezTo>
                  <a:pt x="21971" y="29716"/>
                  <a:pt x="26303" y="-16317"/>
                  <a:pt x="81694" y="5740"/>
                </a:cubicBezTo>
                <a:cubicBezTo>
                  <a:pt x="73339" y="49536"/>
                  <a:pt x="48274" y="63921"/>
                  <a:pt x="0" y="67118"/>
                </a:cubicBezTo>
                <a:close/>
              </a:path>
            </a:pathLst>
          </a:custGeom>
          <a:solidFill>
            <a:srgbClr val="90C400">
              <a:alpha val="33000"/>
            </a:srgbClr>
          </a:solidFill>
          <a:ln w="3094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70"/>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7573F06-DC45-FFE2-2F50-08142ABCA2AE}"/>
              </a:ext>
            </a:extLst>
          </p:cNvPr>
          <p:cNvSpPr/>
          <p:nvPr/>
        </p:nvSpPr>
        <p:spPr>
          <a:xfrm>
            <a:off x="10400841" y="5329846"/>
            <a:ext cx="72868" cy="66667"/>
          </a:xfrm>
          <a:custGeom>
            <a:avLst/>
            <a:gdLst>
              <a:gd name="connsiteX0" fmla="*/ 72318 w 72868"/>
              <a:gd name="connsiteY0" fmla="*/ 5290 h 66667"/>
              <a:gd name="connsiteX1" fmla="*/ 13214 w 72868"/>
              <a:gd name="connsiteY1" fmla="*/ 66667 h 66667"/>
              <a:gd name="connsiteX2" fmla="*/ 6406 w 72868"/>
              <a:gd name="connsiteY2" fmla="*/ 29265 h 66667"/>
              <a:gd name="connsiteX3" fmla="*/ 72318 w 72868"/>
              <a:gd name="connsiteY3" fmla="*/ 5609 h 66667"/>
            </a:gdLst>
            <a:ahLst/>
            <a:cxnLst>
              <a:cxn ang="0">
                <a:pos x="connsiteX0" y="connsiteY0"/>
              </a:cxn>
              <a:cxn ang="0">
                <a:pos x="connsiteX1" y="connsiteY1"/>
              </a:cxn>
              <a:cxn ang="0">
                <a:pos x="connsiteX2" y="connsiteY2"/>
              </a:cxn>
              <a:cxn ang="0">
                <a:pos x="connsiteX3" y="connsiteY3"/>
              </a:cxn>
            </a:cxnLst>
            <a:rect l="l" t="t" r="r" b="b"/>
            <a:pathLst>
              <a:path w="72868" h="66667">
                <a:moveTo>
                  <a:pt x="72318" y="5290"/>
                </a:moveTo>
                <a:cubicBezTo>
                  <a:pt x="78198" y="52602"/>
                  <a:pt x="35494" y="48446"/>
                  <a:pt x="13214" y="66667"/>
                </a:cubicBezTo>
                <a:cubicBezTo>
                  <a:pt x="7643" y="54520"/>
                  <a:pt x="-9067" y="45569"/>
                  <a:pt x="6406" y="29265"/>
                </a:cubicBezTo>
                <a:cubicBezTo>
                  <a:pt x="24354" y="10085"/>
                  <a:pt x="41683" y="-10055"/>
                  <a:pt x="72318" y="5609"/>
                </a:cubicBezTo>
                <a:close/>
              </a:path>
            </a:pathLst>
          </a:custGeom>
          <a:solidFill>
            <a:srgbClr val="90C400">
              <a:alpha val="33000"/>
            </a:srgbClr>
          </a:solidFill>
          <a:ln w="3094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70"/>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53BE3562-7F20-E3DE-6493-749416D574FA}"/>
              </a:ext>
            </a:extLst>
          </p:cNvPr>
          <p:cNvSpPr txBox="1"/>
          <p:nvPr/>
        </p:nvSpPr>
        <p:spPr>
          <a:xfrm>
            <a:off x="8398135" y="3573044"/>
            <a:ext cx="526083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With Validated Results:</a:t>
            </a:r>
          </a:p>
        </p:txBody>
      </p:sp>
      <p:pic>
        <p:nvPicPr>
          <p:cNvPr id="40" name="Picture 39">
            <a:extLst>
              <a:ext uri="{FF2B5EF4-FFF2-40B4-BE49-F238E27FC236}">
                <a16:creationId xmlns:a16="http://schemas.microsoft.com/office/drawing/2014/main" id="{559DBCB6-3517-B504-A8A1-B5D481E00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8812" y="1225324"/>
            <a:ext cx="1980097" cy="1969470"/>
          </a:xfrm>
          <a:prstGeom prst="rect">
            <a:avLst/>
          </a:prstGeom>
          <a:effectLst>
            <a:outerShdw blurRad="266700" dist="38100" dir="2700000" algn="tl" rotWithShape="0">
              <a:schemeClr val="bg2">
                <a:lumMod val="10000"/>
                <a:alpha val="11000"/>
              </a:schemeClr>
            </a:outerShdw>
          </a:effectLst>
        </p:spPr>
      </p:pic>
      <p:sp>
        <p:nvSpPr>
          <p:cNvPr id="43" name="TextBox 42">
            <a:extLst>
              <a:ext uri="{FF2B5EF4-FFF2-40B4-BE49-F238E27FC236}">
                <a16:creationId xmlns:a16="http://schemas.microsoft.com/office/drawing/2014/main" id="{FB81E407-1DEA-7AF6-49F8-04DAC2495BD6}"/>
              </a:ext>
            </a:extLst>
          </p:cNvPr>
          <p:cNvSpPr txBox="1"/>
          <p:nvPr/>
        </p:nvSpPr>
        <p:spPr>
          <a:xfrm>
            <a:off x="705514" y="3573044"/>
            <a:ext cx="665853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F70"/>
                </a:solidFill>
                <a:effectLst/>
                <a:uLnTx/>
                <a:uFillTx/>
                <a:latin typeface="Calibri" panose="020F0502020204030204"/>
                <a:ea typeface="+mn-ea"/>
                <a:cs typeface="+mn-cs"/>
              </a:rPr>
              <a:t>Pharmacist-led, ”human to human” interactions designed to</a:t>
            </a:r>
            <a:r>
              <a:rPr kumimoji="0" lang="en-US" sz="18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a:t>
            </a:r>
          </a:p>
        </p:txBody>
      </p:sp>
      <p:sp>
        <p:nvSpPr>
          <p:cNvPr id="44" name="TextBox 43">
            <a:extLst>
              <a:ext uri="{FF2B5EF4-FFF2-40B4-BE49-F238E27FC236}">
                <a16:creationId xmlns:a16="http://schemas.microsoft.com/office/drawing/2014/main" id="{2C4D22F3-E3A3-C3A5-0EEB-167BEDF8B2DB}"/>
              </a:ext>
            </a:extLst>
          </p:cNvPr>
          <p:cNvSpPr txBox="1"/>
          <p:nvPr/>
        </p:nvSpPr>
        <p:spPr>
          <a:xfrm>
            <a:off x="8455753" y="4565910"/>
            <a:ext cx="1005404" cy="58477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67AEC5"/>
                </a:solidFill>
                <a:effectLst/>
                <a:uLnTx/>
                <a:uFillTx/>
                <a:latin typeface="Arial" panose="020B0604020202020204" pitchFamily="34" charset="0"/>
                <a:ea typeface="Roboto" panose="02000000000000000000" pitchFamily="2" charset="0"/>
                <a:cs typeface="+mn-cs"/>
              </a:rPr>
              <a:t>48%</a:t>
            </a:r>
          </a:p>
        </p:txBody>
      </p:sp>
      <p:sp>
        <p:nvSpPr>
          <p:cNvPr id="46" name="TextBox 45">
            <a:extLst>
              <a:ext uri="{FF2B5EF4-FFF2-40B4-BE49-F238E27FC236}">
                <a16:creationId xmlns:a16="http://schemas.microsoft.com/office/drawing/2014/main" id="{75D53E44-1FC8-14EA-2FF7-8D40BABFCCE6}"/>
              </a:ext>
            </a:extLst>
          </p:cNvPr>
          <p:cNvSpPr txBox="1"/>
          <p:nvPr/>
        </p:nvSpPr>
        <p:spPr>
          <a:xfrm>
            <a:off x="9438290" y="5205821"/>
            <a:ext cx="216943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mn-cs"/>
              </a:rPr>
              <a:t>Average savings per engaged member</a:t>
            </a:r>
          </a:p>
        </p:txBody>
      </p:sp>
      <p:sp>
        <p:nvSpPr>
          <p:cNvPr id="47" name="TextBox 46">
            <a:extLst>
              <a:ext uri="{FF2B5EF4-FFF2-40B4-BE49-F238E27FC236}">
                <a16:creationId xmlns:a16="http://schemas.microsoft.com/office/drawing/2014/main" id="{AF7FA01F-B55A-AC25-3AAE-5BB74604D7FF}"/>
              </a:ext>
            </a:extLst>
          </p:cNvPr>
          <p:cNvSpPr txBox="1"/>
          <p:nvPr/>
        </p:nvSpPr>
        <p:spPr>
          <a:xfrm>
            <a:off x="8024545" y="5175510"/>
            <a:ext cx="1436612" cy="58477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67AEC5"/>
                </a:solidFill>
                <a:effectLst/>
                <a:uLnTx/>
                <a:uFillTx/>
                <a:latin typeface="Arial" panose="020B0604020202020204" pitchFamily="34" charset="0"/>
                <a:ea typeface="Roboto" panose="02000000000000000000" pitchFamily="2" charset="0"/>
                <a:cs typeface="+mn-cs"/>
              </a:rPr>
              <a:t>$2,555</a:t>
            </a:r>
          </a:p>
        </p:txBody>
      </p:sp>
      <p:sp>
        <p:nvSpPr>
          <p:cNvPr id="48" name="TextBox 47">
            <a:extLst>
              <a:ext uri="{FF2B5EF4-FFF2-40B4-BE49-F238E27FC236}">
                <a16:creationId xmlns:a16="http://schemas.microsoft.com/office/drawing/2014/main" id="{71972395-0464-F92A-0744-AF68F4847E52}"/>
              </a:ext>
            </a:extLst>
          </p:cNvPr>
          <p:cNvSpPr txBox="1"/>
          <p:nvPr/>
        </p:nvSpPr>
        <p:spPr>
          <a:xfrm>
            <a:off x="8707425" y="5785110"/>
            <a:ext cx="753732" cy="58477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67AEC5"/>
                </a:solidFill>
                <a:effectLst/>
                <a:uLnTx/>
                <a:uFillTx/>
                <a:latin typeface="Arial" panose="020B0604020202020204" pitchFamily="34" charset="0"/>
                <a:ea typeface="Roboto" panose="02000000000000000000" pitchFamily="2" charset="0"/>
                <a:cs typeface="+mn-cs"/>
              </a:rPr>
              <a:t>1.3</a:t>
            </a:r>
          </a:p>
        </p:txBody>
      </p:sp>
      <p:sp>
        <p:nvSpPr>
          <p:cNvPr id="50" name="TextBox 49">
            <a:extLst>
              <a:ext uri="{FF2B5EF4-FFF2-40B4-BE49-F238E27FC236}">
                <a16:creationId xmlns:a16="http://schemas.microsoft.com/office/drawing/2014/main" id="{01DEDD31-D2DA-C3FE-D40A-CEED75E46A88}"/>
              </a:ext>
            </a:extLst>
          </p:cNvPr>
          <p:cNvSpPr txBox="1"/>
          <p:nvPr/>
        </p:nvSpPr>
        <p:spPr>
          <a:xfrm>
            <a:off x="9438290" y="5928180"/>
            <a:ext cx="23136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mn-cs"/>
              </a:rPr>
              <a:t>Average A1C Reduction</a:t>
            </a:r>
          </a:p>
        </p:txBody>
      </p:sp>
      <p:pic>
        <p:nvPicPr>
          <p:cNvPr id="53" name="Picture 52" descr="Text&#10;&#10;Description automatically generated">
            <a:extLst>
              <a:ext uri="{FF2B5EF4-FFF2-40B4-BE49-F238E27FC236}">
                <a16:creationId xmlns:a16="http://schemas.microsoft.com/office/drawing/2014/main" id="{F19B0F60-9934-C1F3-904E-513DD2D63E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522" y="1323132"/>
            <a:ext cx="4211974" cy="1274122"/>
          </a:xfrm>
          <a:prstGeom prst="rect">
            <a:avLst/>
          </a:prstGeom>
        </p:spPr>
      </p:pic>
      <p:pic>
        <p:nvPicPr>
          <p:cNvPr id="1026" name="Picture 2" descr="Tria Health BizSpotlight - Kansas City Business Journal">
            <a:extLst>
              <a:ext uri="{FF2B5EF4-FFF2-40B4-BE49-F238E27FC236}">
                <a16:creationId xmlns:a16="http://schemas.microsoft.com/office/drawing/2014/main" id="{2B78BA80-C23A-681F-E07B-884637E1E00C}"/>
              </a:ext>
            </a:extLst>
          </p:cNvPr>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655905" y="2694076"/>
            <a:ext cx="1705970" cy="28166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BDD6ADDA-0BB9-294A-5091-08AEE67AD67C}"/>
              </a:ext>
            </a:extLst>
          </p:cNvPr>
          <p:cNvCxnSpPr/>
          <p:nvPr/>
        </p:nvCxnSpPr>
        <p:spPr>
          <a:xfrm>
            <a:off x="8024545" y="4541085"/>
            <a:ext cx="3583181" cy="0"/>
          </a:xfrm>
          <a:prstGeom prst="line">
            <a:avLst/>
          </a:prstGeom>
          <a:ln>
            <a:solidFill>
              <a:srgbClr val="67AEC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49FA992-1B93-3682-DEB1-83561AFE7387}"/>
              </a:ext>
            </a:extLst>
          </p:cNvPr>
          <p:cNvCxnSpPr/>
          <p:nvPr/>
        </p:nvCxnSpPr>
        <p:spPr>
          <a:xfrm>
            <a:off x="8024545" y="5141587"/>
            <a:ext cx="3583181" cy="0"/>
          </a:xfrm>
          <a:prstGeom prst="line">
            <a:avLst/>
          </a:prstGeom>
          <a:ln>
            <a:solidFill>
              <a:srgbClr val="67AEC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706149C-BBB1-FF58-63E4-3B0CE995F845}"/>
              </a:ext>
            </a:extLst>
          </p:cNvPr>
          <p:cNvCxnSpPr/>
          <p:nvPr/>
        </p:nvCxnSpPr>
        <p:spPr>
          <a:xfrm>
            <a:off x="8024545" y="5796680"/>
            <a:ext cx="3583181" cy="0"/>
          </a:xfrm>
          <a:prstGeom prst="line">
            <a:avLst/>
          </a:prstGeom>
          <a:ln>
            <a:solidFill>
              <a:srgbClr val="67AE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50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FB4D0E0-19B1-28EE-A670-960A2D4E33F0}"/>
              </a:ext>
            </a:extLst>
          </p:cNvPr>
          <p:cNvSpPr/>
          <p:nvPr/>
        </p:nvSpPr>
        <p:spPr>
          <a:xfrm>
            <a:off x="333761" y="1477652"/>
            <a:ext cx="11355135" cy="4646775"/>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80BC7B4-3671-448C-B0E0-9E96776753ED}"/>
              </a:ext>
            </a:extLst>
          </p:cNvPr>
          <p:cNvSpPr/>
          <p:nvPr/>
        </p:nvSpPr>
        <p:spPr>
          <a:xfrm rot="10800000" flipV="1">
            <a:off x="333761" y="3473622"/>
            <a:ext cx="11355135" cy="1372585"/>
          </a:xfrm>
          <a:prstGeom prst="rect">
            <a:avLst/>
          </a:prstGeom>
          <a:gradFill flip="none" rotWithShape="1">
            <a:gsLst>
              <a:gs pos="14000">
                <a:schemeClr val="bg1">
                  <a:alpha val="77012"/>
                </a:schemeClr>
              </a:gs>
              <a:gs pos="99000">
                <a:schemeClr val="accent6">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ound Same Side Corner Rectangle 6">
            <a:extLst>
              <a:ext uri="{FF2B5EF4-FFF2-40B4-BE49-F238E27FC236}">
                <a16:creationId xmlns:a16="http://schemas.microsoft.com/office/drawing/2014/main" id="{AA312BA8-FE45-1133-0D4B-FCCA4E7D6583}"/>
              </a:ext>
            </a:extLst>
          </p:cNvPr>
          <p:cNvSpPr/>
          <p:nvPr/>
        </p:nvSpPr>
        <p:spPr>
          <a:xfrm>
            <a:off x="309217" y="1477652"/>
            <a:ext cx="11379679" cy="1536715"/>
          </a:xfrm>
          <a:prstGeom prst="round2SameRect">
            <a:avLst>
              <a:gd name="adj1" fmla="val 16859"/>
              <a:gd name="adj2" fmla="val 0"/>
            </a:avLst>
          </a:prstGeom>
          <a:gradFill>
            <a:gsLst>
              <a:gs pos="0">
                <a:schemeClr val="accent6"/>
              </a:gs>
              <a:gs pos="100000">
                <a:srgbClr val="EC0A8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42F3541-D3C0-4C3E-2F2B-E3BEE361EA57}"/>
              </a:ext>
            </a:extLst>
          </p:cNvPr>
          <p:cNvSpPr>
            <a:spLocks noGrp="1"/>
          </p:cNvSpPr>
          <p:nvPr>
            <p:ph type="title"/>
          </p:nvPr>
        </p:nvSpPr>
        <p:spPr/>
        <p:txBody>
          <a:bodyPr/>
          <a:lstStyle/>
          <a:p>
            <a:r>
              <a:rPr lang="en-US" dirty="0"/>
              <a:t>Make Specialty Medications More Affordable for Members and Plans</a:t>
            </a:r>
          </a:p>
        </p:txBody>
      </p:sp>
      <p:sp>
        <p:nvSpPr>
          <p:cNvPr id="11" name="Content Placeholder 3">
            <a:extLst>
              <a:ext uri="{FF2B5EF4-FFF2-40B4-BE49-F238E27FC236}">
                <a16:creationId xmlns:a16="http://schemas.microsoft.com/office/drawing/2014/main" id="{52D572B4-29E4-4D11-C8AE-AE1A33CB043A}"/>
              </a:ext>
            </a:extLst>
          </p:cNvPr>
          <p:cNvSpPr txBox="1">
            <a:spLocks/>
          </p:cNvSpPr>
          <p:nvPr/>
        </p:nvSpPr>
        <p:spPr>
          <a:xfrm>
            <a:off x="1039133" y="5125808"/>
            <a:ext cx="2682515" cy="3885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t>Available through</a:t>
            </a:r>
            <a:br>
              <a:rPr kumimoji="0" lang="en-US" sz="18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br>
            <a:r>
              <a:rPr kumimoji="0" lang="en-US" sz="18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t>the Big Three PBMs</a:t>
            </a:r>
            <a:endPar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endParaRPr>
          </a:p>
        </p:txBody>
      </p:sp>
      <p:pic>
        <p:nvPicPr>
          <p:cNvPr id="8" name="Picture 7">
            <a:extLst>
              <a:ext uri="{FF2B5EF4-FFF2-40B4-BE49-F238E27FC236}">
                <a16:creationId xmlns:a16="http://schemas.microsoft.com/office/drawing/2014/main" id="{99BE48C0-ED62-E771-62B5-48B37DF7A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799" y="1732124"/>
            <a:ext cx="2084941" cy="1024452"/>
          </a:xfrm>
          <a:prstGeom prst="rect">
            <a:avLst/>
          </a:prstGeom>
        </p:spPr>
      </p:pic>
      <p:sp>
        <p:nvSpPr>
          <p:cNvPr id="12" name="TextBox 11">
            <a:extLst>
              <a:ext uri="{FF2B5EF4-FFF2-40B4-BE49-F238E27FC236}">
                <a16:creationId xmlns:a16="http://schemas.microsoft.com/office/drawing/2014/main" id="{790035F9-FED4-C4C8-FABE-E654AA079E5B}"/>
              </a:ext>
            </a:extLst>
          </p:cNvPr>
          <p:cNvSpPr txBox="1"/>
          <p:nvPr/>
        </p:nvSpPr>
        <p:spPr>
          <a:xfrm>
            <a:off x="4619792" y="1809658"/>
            <a:ext cx="5936516"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RxBenefits’ Manufacturer Assistance Solutions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Mitigating the cost of pricey specialty drugs to help patients get the medication they need</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074" name="Picture 2" descr="Optum RX | Fast, Free Prescription Delivery">
            <a:extLst>
              <a:ext uri="{FF2B5EF4-FFF2-40B4-BE49-F238E27FC236}">
                <a16:creationId xmlns:a16="http://schemas.microsoft.com/office/drawing/2014/main" id="{A6EA2F39-8474-76C4-B518-8E444ED850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74972" y="5244430"/>
            <a:ext cx="1732344" cy="441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xpress scripts new logo">
            <a:extLst>
              <a:ext uri="{FF2B5EF4-FFF2-40B4-BE49-F238E27FC236}">
                <a16:creationId xmlns:a16="http://schemas.microsoft.com/office/drawing/2014/main" id="{AF0871D7-2626-32A0-EB51-096E3D88D9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52992" y="5221133"/>
            <a:ext cx="2115403" cy="4762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VS Caremark Registration | SAG-AFTRA Plans">
            <a:extLst>
              <a:ext uri="{FF2B5EF4-FFF2-40B4-BE49-F238E27FC236}">
                <a16:creationId xmlns:a16="http://schemas.microsoft.com/office/drawing/2014/main" id="{92F446CE-20F2-1AC8-0679-DE822616515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83487" y="5353746"/>
            <a:ext cx="2276393" cy="255205"/>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3">
            <a:extLst>
              <a:ext uri="{FF2B5EF4-FFF2-40B4-BE49-F238E27FC236}">
                <a16:creationId xmlns:a16="http://schemas.microsoft.com/office/drawing/2014/main" id="{C41569D0-4467-2A6E-2C9F-2DF6D017569F}"/>
              </a:ext>
            </a:extLst>
          </p:cNvPr>
          <p:cNvSpPr txBox="1">
            <a:spLocks/>
          </p:cNvSpPr>
          <p:nvPr/>
        </p:nvSpPr>
        <p:spPr>
          <a:xfrm>
            <a:off x="1010544" y="3563240"/>
            <a:ext cx="2739695" cy="684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180"/>
                </a:solidFill>
                <a:effectLst/>
                <a:uLnTx/>
                <a:uFillTx/>
                <a:latin typeface="Arial" panose="020B0604020202020204" pitchFamily="34" charset="0"/>
                <a:ea typeface="Roboto" panose="02000000000000000000" pitchFamily="2" charset="0"/>
                <a:cs typeface="Arial" panose="020B0604020202020204" pitchFamily="34" charset="0"/>
              </a:rPr>
              <a:t>Reduces patient copay to $0 at pharmacy counter</a:t>
            </a:r>
          </a:p>
        </p:txBody>
      </p:sp>
      <p:sp>
        <p:nvSpPr>
          <p:cNvPr id="4" name="Content Placeholder 3">
            <a:extLst>
              <a:ext uri="{FF2B5EF4-FFF2-40B4-BE49-F238E27FC236}">
                <a16:creationId xmlns:a16="http://schemas.microsoft.com/office/drawing/2014/main" id="{4098CE01-A004-3B95-2409-9D589DA0AD18}"/>
              </a:ext>
            </a:extLst>
          </p:cNvPr>
          <p:cNvSpPr txBox="1">
            <a:spLocks/>
          </p:cNvSpPr>
          <p:nvPr/>
        </p:nvSpPr>
        <p:spPr>
          <a:xfrm>
            <a:off x="4703338" y="3563240"/>
            <a:ext cx="2356698" cy="684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180"/>
                </a:solidFill>
                <a:effectLst/>
                <a:uLnTx/>
                <a:uFillTx/>
                <a:latin typeface="Arial" panose="020B0604020202020204" pitchFamily="34" charset="0"/>
                <a:ea typeface="Roboto" panose="02000000000000000000" pitchFamily="2" charset="0"/>
                <a:cs typeface="Arial" panose="020B0604020202020204" pitchFamily="34" charset="0"/>
              </a:rPr>
              <a:t>Offers seamless member experience</a:t>
            </a:r>
          </a:p>
        </p:txBody>
      </p:sp>
      <p:sp>
        <p:nvSpPr>
          <p:cNvPr id="5" name="Content Placeholder 3">
            <a:extLst>
              <a:ext uri="{FF2B5EF4-FFF2-40B4-BE49-F238E27FC236}">
                <a16:creationId xmlns:a16="http://schemas.microsoft.com/office/drawing/2014/main" id="{27A36EDF-CB02-E7B5-EE23-DE0592480382}"/>
              </a:ext>
            </a:extLst>
          </p:cNvPr>
          <p:cNvSpPr txBox="1">
            <a:spLocks/>
          </p:cNvSpPr>
          <p:nvPr/>
        </p:nvSpPr>
        <p:spPr>
          <a:xfrm>
            <a:off x="8028490" y="3563240"/>
            <a:ext cx="2878826" cy="684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180"/>
                </a:solidFill>
                <a:effectLst/>
                <a:uLnTx/>
                <a:uFillTx/>
                <a:latin typeface="Arial" panose="020B0604020202020204" pitchFamily="34" charset="0"/>
                <a:ea typeface="Roboto" panose="02000000000000000000" pitchFamily="2" charset="0"/>
                <a:cs typeface="Arial" panose="020B0604020202020204" pitchFamily="34" charset="0"/>
              </a:rPr>
              <a:t>Lower plan spend on many specialty medications</a:t>
            </a:r>
          </a:p>
        </p:txBody>
      </p:sp>
    </p:spTree>
    <p:extLst>
      <p:ext uri="{BB962C8B-B14F-4D97-AF65-F5344CB8AC3E}">
        <p14:creationId xmlns:p14="http://schemas.microsoft.com/office/powerpoint/2010/main" val="41079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2873CAB8-8190-0C14-6569-6615D148073E}"/>
              </a:ext>
            </a:extLst>
          </p:cNvPr>
          <p:cNvSpPr/>
          <p:nvPr/>
        </p:nvSpPr>
        <p:spPr>
          <a:xfrm>
            <a:off x="333761" y="1477652"/>
            <a:ext cx="11355135" cy="4646775"/>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7" name="Round Same Side Corner Rectangle 6">
            <a:extLst>
              <a:ext uri="{FF2B5EF4-FFF2-40B4-BE49-F238E27FC236}">
                <a16:creationId xmlns:a16="http://schemas.microsoft.com/office/drawing/2014/main" id="{AA312BA8-FE45-1133-0D4B-FCCA4E7D6583}"/>
              </a:ext>
            </a:extLst>
          </p:cNvPr>
          <p:cNvSpPr/>
          <p:nvPr/>
        </p:nvSpPr>
        <p:spPr>
          <a:xfrm>
            <a:off x="332755" y="1472410"/>
            <a:ext cx="11355135" cy="1536715"/>
          </a:xfrm>
          <a:prstGeom prst="round2SameRect">
            <a:avLst>
              <a:gd name="adj1" fmla="val 16859"/>
              <a:gd name="adj2" fmla="val 0"/>
            </a:avLst>
          </a:prstGeom>
          <a:gradFill>
            <a:gsLst>
              <a:gs pos="0">
                <a:schemeClr val="accent6"/>
              </a:gs>
              <a:gs pos="100000">
                <a:srgbClr val="EC0A8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42F3541-D3C0-4C3E-2F2B-E3BEE361EA57}"/>
              </a:ext>
            </a:extLst>
          </p:cNvPr>
          <p:cNvSpPr>
            <a:spLocks noGrp="1"/>
          </p:cNvSpPr>
          <p:nvPr>
            <p:ph type="title"/>
          </p:nvPr>
        </p:nvSpPr>
        <p:spPr/>
        <p:txBody>
          <a:bodyPr/>
          <a:lstStyle/>
          <a:p>
            <a:r>
              <a:rPr lang="en-US" dirty="0"/>
              <a:t>Help Plans and Members Offset High-Cost Specialty Medications</a:t>
            </a:r>
          </a:p>
        </p:txBody>
      </p:sp>
      <p:sp>
        <p:nvSpPr>
          <p:cNvPr id="19" name="Content Placeholder 3">
            <a:extLst>
              <a:ext uri="{FF2B5EF4-FFF2-40B4-BE49-F238E27FC236}">
                <a16:creationId xmlns:a16="http://schemas.microsoft.com/office/drawing/2014/main" id="{C41569D0-4467-2A6E-2C9F-2DF6D017569F}"/>
              </a:ext>
            </a:extLst>
          </p:cNvPr>
          <p:cNvSpPr txBox="1">
            <a:spLocks/>
          </p:cNvSpPr>
          <p:nvPr/>
        </p:nvSpPr>
        <p:spPr>
          <a:xfrm>
            <a:off x="974680" y="3607538"/>
            <a:ext cx="9123471" cy="18467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t>RxBenefits’ Integrated &amp; Vetted Patient Assistance Solutions</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t>Uniquely balanced focus on pharmacy plan savings and member health</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t>Clinical oversight to ensure appropriateness and safety of medications  </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t>Compassionate, quality member experience with no therapy interruptions</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rPr>
              <a:t>Retrospective outcomes reporting to determine true program savings</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mn-cs"/>
            </a:endParaRPr>
          </a:p>
        </p:txBody>
      </p:sp>
      <p:grpSp>
        <p:nvGrpSpPr>
          <p:cNvPr id="15" name="Group 14">
            <a:extLst>
              <a:ext uri="{FF2B5EF4-FFF2-40B4-BE49-F238E27FC236}">
                <a16:creationId xmlns:a16="http://schemas.microsoft.com/office/drawing/2014/main" id="{4DF58E95-DA17-F046-03D7-59A1BE497752}"/>
              </a:ext>
            </a:extLst>
          </p:cNvPr>
          <p:cNvGrpSpPr/>
          <p:nvPr/>
        </p:nvGrpSpPr>
        <p:grpSpPr>
          <a:xfrm>
            <a:off x="8963830" y="4142796"/>
            <a:ext cx="2268642" cy="1536714"/>
            <a:chOff x="9100765" y="4227690"/>
            <a:chExt cx="2268642" cy="1536714"/>
          </a:xfrm>
        </p:grpSpPr>
        <p:sp>
          <p:nvSpPr>
            <p:cNvPr id="24" name="Rounded Rectangle 23">
              <a:extLst>
                <a:ext uri="{FF2B5EF4-FFF2-40B4-BE49-F238E27FC236}">
                  <a16:creationId xmlns:a16="http://schemas.microsoft.com/office/drawing/2014/main" id="{1E4DD991-66E6-57BD-7FDD-144574128A9B}"/>
                </a:ext>
              </a:extLst>
            </p:cNvPr>
            <p:cNvSpPr/>
            <p:nvPr/>
          </p:nvSpPr>
          <p:spPr>
            <a:xfrm>
              <a:off x="9100765" y="4227690"/>
              <a:ext cx="2268642" cy="1536714"/>
            </a:xfrm>
            <a:prstGeom prst="roundRect">
              <a:avLst>
                <a:gd name="adj" fmla="val 22032"/>
              </a:avLst>
            </a:prstGeom>
            <a:gradFill>
              <a:gsLst>
                <a:gs pos="0">
                  <a:schemeClr val="accent6"/>
                </a:gs>
                <a:gs pos="100000">
                  <a:srgbClr val="EC0A8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342FAF0-1DDE-9B2F-DB12-6F4E38F58E99}"/>
                </a:ext>
              </a:extLst>
            </p:cNvPr>
            <p:cNvSpPr txBox="1"/>
            <p:nvPr/>
          </p:nvSpPr>
          <p:spPr>
            <a:xfrm>
              <a:off x="9300520" y="4465211"/>
              <a:ext cx="1916800"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 do not accept any patient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assistance commissions.</a:t>
              </a:r>
              <a:endParaRPr kumimoji="0" lang="en-US" sz="1600" b="0" i="0" u="none" strike="noStrike" kern="1200" cap="none" spc="0" normalizeH="0" baseline="0" noProof="0" dirty="0">
                <a:ln>
                  <a:noFill/>
                </a:ln>
                <a:solidFill>
                  <a:srgbClr val="002F70"/>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99BE48C0-ED62-E771-62B5-48B37DF7A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799" y="1726882"/>
            <a:ext cx="2084941" cy="1024452"/>
          </a:xfrm>
          <a:prstGeom prst="rect">
            <a:avLst/>
          </a:prstGeom>
        </p:spPr>
      </p:pic>
      <p:sp>
        <p:nvSpPr>
          <p:cNvPr id="9" name="TextBox 8">
            <a:extLst>
              <a:ext uri="{FF2B5EF4-FFF2-40B4-BE49-F238E27FC236}">
                <a16:creationId xmlns:a16="http://schemas.microsoft.com/office/drawing/2014/main" id="{85347312-2A9B-A05F-52D8-D0256215ADB8}"/>
              </a:ext>
            </a:extLst>
          </p:cNvPr>
          <p:cNvSpPr txBox="1"/>
          <p:nvPr/>
        </p:nvSpPr>
        <p:spPr>
          <a:xfrm>
            <a:off x="5088811" y="1777443"/>
            <a:ext cx="593651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RxBenefits’ Preferred Patient Assistance Solutions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solution that addresses identified gaps of most traditional programs.</a:t>
            </a:r>
          </a:p>
        </p:txBody>
      </p:sp>
      <p:grpSp>
        <p:nvGrpSpPr>
          <p:cNvPr id="4" name="Group 3">
            <a:extLst>
              <a:ext uri="{FF2B5EF4-FFF2-40B4-BE49-F238E27FC236}">
                <a16:creationId xmlns:a16="http://schemas.microsoft.com/office/drawing/2014/main" id="{93928778-449F-B0D1-C851-52BDE2434E4C}"/>
              </a:ext>
            </a:extLst>
          </p:cNvPr>
          <p:cNvGrpSpPr/>
          <p:nvPr/>
        </p:nvGrpSpPr>
        <p:grpSpPr>
          <a:xfrm>
            <a:off x="3538822" y="1477652"/>
            <a:ext cx="887112" cy="1146801"/>
            <a:chOff x="3825260" y="1477652"/>
            <a:chExt cx="887112" cy="1146801"/>
          </a:xfrm>
        </p:grpSpPr>
        <p:sp>
          <p:nvSpPr>
            <p:cNvPr id="26" name="Pentagon 11">
              <a:extLst>
                <a:ext uri="{FF2B5EF4-FFF2-40B4-BE49-F238E27FC236}">
                  <a16:creationId xmlns:a16="http://schemas.microsoft.com/office/drawing/2014/main" id="{04AE3A8E-A3D5-519C-066D-4FCC70D0D7FE}"/>
                </a:ext>
              </a:extLst>
            </p:cNvPr>
            <p:cNvSpPr/>
            <p:nvPr/>
          </p:nvSpPr>
          <p:spPr>
            <a:xfrm rot="5400000">
              <a:off x="3701509" y="1613591"/>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053D158A-910B-55AA-6813-789C83FE9338}"/>
                </a:ext>
              </a:extLst>
            </p:cNvPr>
            <p:cNvSpPr txBox="1"/>
            <p:nvPr/>
          </p:nvSpPr>
          <p:spPr>
            <a:xfrm>
              <a:off x="3825260" y="1661720"/>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2023</a:t>
              </a:r>
            </a:p>
          </p:txBody>
        </p:sp>
      </p:grpSp>
    </p:spTree>
    <p:extLst>
      <p:ext uri="{BB962C8B-B14F-4D97-AF65-F5344CB8AC3E}">
        <p14:creationId xmlns:p14="http://schemas.microsoft.com/office/powerpoint/2010/main" val="5855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3813C91-FFB8-0184-914E-673EE34E21E1}"/>
              </a:ext>
            </a:extLst>
          </p:cNvPr>
          <p:cNvSpPr/>
          <p:nvPr/>
        </p:nvSpPr>
        <p:spPr>
          <a:xfrm>
            <a:off x="291686" y="1194136"/>
            <a:ext cx="11542009" cy="5065149"/>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8" name="Round Same Side Corner Rectangle 7">
            <a:extLst>
              <a:ext uri="{FF2B5EF4-FFF2-40B4-BE49-F238E27FC236}">
                <a16:creationId xmlns:a16="http://schemas.microsoft.com/office/drawing/2014/main" id="{780DD9C4-2548-C9FD-F5F8-528A96ECDA10}"/>
              </a:ext>
            </a:extLst>
          </p:cNvPr>
          <p:cNvSpPr/>
          <p:nvPr/>
        </p:nvSpPr>
        <p:spPr>
          <a:xfrm rot="10800000">
            <a:off x="279327" y="4814549"/>
            <a:ext cx="11566553" cy="1444736"/>
          </a:xfrm>
          <a:prstGeom prst="round2SameRect">
            <a:avLst>
              <a:gd name="adj1" fmla="val 17258"/>
              <a:gd name="adj2" fmla="val 0"/>
            </a:avLst>
          </a:prstGeom>
          <a:solidFill>
            <a:srgbClr val="D3E5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12FD7E39-AC60-AF47-8129-0C944D6AEA5A}"/>
              </a:ext>
            </a:extLst>
          </p:cNvPr>
          <p:cNvSpPr>
            <a:spLocks noGrp="1"/>
          </p:cNvSpPr>
          <p:nvPr>
            <p:ph type="title"/>
          </p:nvPr>
        </p:nvSpPr>
        <p:spPr>
          <a:xfrm>
            <a:off x="1538867" y="0"/>
            <a:ext cx="9628805" cy="775252"/>
          </a:xfrm>
        </p:spPr>
        <p:txBody>
          <a:bodyPr/>
          <a:lstStyle/>
          <a:p>
            <a:r>
              <a:rPr lang="en-US" dirty="0"/>
              <a:t>Mitigate Risk with Supplemental Stop-Loss for Catastrophic Claims</a:t>
            </a:r>
          </a:p>
        </p:txBody>
      </p:sp>
      <p:sp>
        <p:nvSpPr>
          <p:cNvPr id="55" name="Round Same Side Corner Rectangle 54">
            <a:extLst>
              <a:ext uri="{FF2B5EF4-FFF2-40B4-BE49-F238E27FC236}">
                <a16:creationId xmlns:a16="http://schemas.microsoft.com/office/drawing/2014/main" id="{9A29B88E-A307-494B-835A-6D56275EF75E}"/>
              </a:ext>
            </a:extLst>
          </p:cNvPr>
          <p:cNvSpPr/>
          <p:nvPr/>
        </p:nvSpPr>
        <p:spPr>
          <a:xfrm>
            <a:off x="279329" y="1193633"/>
            <a:ext cx="11566553" cy="2031354"/>
          </a:xfrm>
          <a:prstGeom prst="round2SameRect">
            <a:avLst>
              <a:gd name="adj1" fmla="val 15300"/>
              <a:gd name="adj2" fmla="val 0"/>
            </a:avLst>
          </a:prstGeom>
          <a:gradFill>
            <a:gsLst>
              <a:gs pos="0">
                <a:srgbClr val="CD00E9"/>
              </a:gs>
              <a:gs pos="100000">
                <a:srgbClr val="7600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2513E424-C6B6-EA4C-BAE1-AF1B09DCDA2B}"/>
              </a:ext>
            </a:extLst>
          </p:cNvPr>
          <p:cNvSpPr/>
          <p:nvPr/>
        </p:nvSpPr>
        <p:spPr>
          <a:xfrm>
            <a:off x="4008703" y="1590757"/>
            <a:ext cx="6248375" cy="1200329"/>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Arial"/>
                <a:ea typeface="+mn-ea"/>
                <a:cs typeface="Arial"/>
              </a:rPr>
              <a:t>Flexible, accessible specialty pharmacy supplemental stop-loss coverage provides long-term protection against the unexpected and potentially damaging effects that can result from catastrophic specialty claims. </a:t>
            </a:r>
          </a:p>
        </p:txBody>
      </p:sp>
      <p:sp>
        <p:nvSpPr>
          <p:cNvPr id="48" name="Rectangle 47">
            <a:extLst>
              <a:ext uri="{FF2B5EF4-FFF2-40B4-BE49-F238E27FC236}">
                <a16:creationId xmlns:a16="http://schemas.microsoft.com/office/drawing/2014/main" id="{66B0B7CB-7DE1-F74E-9DB6-7F263CB12AB5}"/>
              </a:ext>
            </a:extLst>
          </p:cNvPr>
          <p:cNvSpPr/>
          <p:nvPr/>
        </p:nvSpPr>
        <p:spPr>
          <a:xfrm>
            <a:off x="587896" y="2650810"/>
            <a:ext cx="3392989" cy="338554"/>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a:ea typeface="+mn-ea"/>
                <a:cs typeface="Arial"/>
              </a:rPr>
              <a:t>RxBenefits’ Sister Company</a:t>
            </a:r>
          </a:p>
        </p:txBody>
      </p:sp>
      <p:pic>
        <p:nvPicPr>
          <p:cNvPr id="70" name="Picture 69" descr="Text&#10;&#10;Description automatically generated with medium confidence">
            <a:extLst>
              <a:ext uri="{FF2B5EF4-FFF2-40B4-BE49-F238E27FC236}">
                <a16:creationId xmlns:a16="http://schemas.microsoft.com/office/drawing/2014/main" id="{C0935C41-E6B3-6741-8236-FD81BF561F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015" y="1560401"/>
            <a:ext cx="2554727" cy="949234"/>
          </a:xfrm>
          <a:prstGeom prst="rect">
            <a:avLst/>
          </a:prstGeom>
        </p:spPr>
      </p:pic>
      <p:sp>
        <p:nvSpPr>
          <p:cNvPr id="71" name="Content Placeholder 17">
            <a:extLst>
              <a:ext uri="{FF2B5EF4-FFF2-40B4-BE49-F238E27FC236}">
                <a16:creationId xmlns:a16="http://schemas.microsoft.com/office/drawing/2014/main" id="{FA50F774-2AB4-E945-8849-7FD95AF163C9}"/>
              </a:ext>
            </a:extLst>
          </p:cNvPr>
          <p:cNvSpPr txBox="1">
            <a:spLocks/>
          </p:cNvSpPr>
          <p:nvPr/>
        </p:nvSpPr>
        <p:spPr>
          <a:xfrm>
            <a:off x="8149181" y="5059299"/>
            <a:ext cx="3231375" cy="73826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May replace traditional stop-loss for pharmacy claims, depending on attachment point selected</a:t>
            </a:r>
          </a:p>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Roboto" panose="02000000000000000000" pitchFamily="2" charset="0"/>
              <a:cs typeface="Arial" panose="020B0604020202020204" pitchFamily="34" charset="0"/>
            </a:endParaRPr>
          </a:p>
        </p:txBody>
      </p:sp>
      <p:sp>
        <p:nvSpPr>
          <p:cNvPr id="72" name="Content Placeholder 17">
            <a:extLst>
              <a:ext uri="{FF2B5EF4-FFF2-40B4-BE49-F238E27FC236}">
                <a16:creationId xmlns:a16="http://schemas.microsoft.com/office/drawing/2014/main" id="{27DF9339-B10D-8346-BCEA-52240ED88532}"/>
              </a:ext>
            </a:extLst>
          </p:cNvPr>
          <p:cNvSpPr txBox="1">
            <a:spLocks/>
          </p:cNvSpPr>
          <p:nvPr/>
        </p:nvSpPr>
        <p:spPr>
          <a:xfrm>
            <a:off x="598782" y="3553032"/>
            <a:ext cx="1902047" cy="62713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Delivers multi-year, laser free protection</a:t>
            </a:r>
          </a:p>
        </p:txBody>
      </p:sp>
      <p:sp>
        <p:nvSpPr>
          <p:cNvPr id="74" name="Date Placeholder 3">
            <a:extLst>
              <a:ext uri="{FF2B5EF4-FFF2-40B4-BE49-F238E27FC236}">
                <a16:creationId xmlns:a16="http://schemas.microsoft.com/office/drawing/2014/main" id="{1EDD8D5B-7CCF-5149-A0C2-3CFB2C7DD35E}"/>
              </a:ext>
            </a:extLst>
          </p:cNvPr>
          <p:cNvSpPr txBox="1">
            <a:spLocks/>
          </p:cNvSpPr>
          <p:nvPr/>
        </p:nvSpPr>
        <p:spPr>
          <a:xfrm>
            <a:off x="628097" y="6428728"/>
            <a:ext cx="8101567" cy="294897"/>
          </a:xfrm>
          <a:prstGeom prst="rect">
            <a:avLst/>
          </a:prstGeom>
        </p:spPr>
        <p:txBody>
          <a:bodyPr vert="horz" lIns="68580" tIns="34290" rIns="68580" bIns="34290" rtlCol="0" anchor="ctr"/>
          <a:lstStyle>
            <a:defPPr>
              <a:defRPr lang="en-US"/>
            </a:defPPr>
            <a:lvl1pPr marL="0" algn="l" defTabSz="457200" rtl="0" eaLnBrk="1" latinLnBrk="0" hangingPunct="1">
              <a:defRPr sz="675"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RxPharmacy Assurance, Inc. is a Vermont domiciled Sponsored Captive managed by Marsh Captive Management. Upon meeting membership eligibility requirements, self-funded plans of all sizes can access affordable supplemental stop-loss insurance designed specifically to manage pharmacy risk by forming a cell within RxPharmacy Assurance.</a:t>
            </a:r>
          </a:p>
        </p:txBody>
      </p:sp>
      <p:sp>
        <p:nvSpPr>
          <p:cNvPr id="4" name="Content Placeholder 17">
            <a:extLst>
              <a:ext uri="{FF2B5EF4-FFF2-40B4-BE49-F238E27FC236}">
                <a16:creationId xmlns:a16="http://schemas.microsoft.com/office/drawing/2014/main" id="{09EFF48F-E262-46BC-7E26-57A0E1B38C69}"/>
              </a:ext>
            </a:extLst>
          </p:cNvPr>
          <p:cNvSpPr txBox="1">
            <a:spLocks/>
          </p:cNvSpPr>
          <p:nvPr/>
        </p:nvSpPr>
        <p:spPr>
          <a:xfrm>
            <a:off x="1779942" y="5059299"/>
            <a:ext cx="2516636" cy="73180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Expanded to cover</a:t>
            </a:r>
            <a:b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most specialty conditions and medications</a:t>
            </a:r>
          </a:p>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17">
            <a:extLst>
              <a:ext uri="{FF2B5EF4-FFF2-40B4-BE49-F238E27FC236}">
                <a16:creationId xmlns:a16="http://schemas.microsoft.com/office/drawing/2014/main" id="{AD3BCB93-4C8C-C18C-252F-884049F368D3}"/>
              </a:ext>
            </a:extLst>
          </p:cNvPr>
          <p:cNvSpPr txBox="1">
            <a:spLocks/>
          </p:cNvSpPr>
          <p:nvPr/>
        </p:nvSpPr>
        <p:spPr>
          <a:xfrm>
            <a:off x="4428799" y="5059299"/>
            <a:ext cx="3490604" cy="85279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Attachment points as low as $100K up to $250K so plans can choose the coverage that is right for them</a:t>
            </a:r>
          </a:p>
        </p:txBody>
      </p:sp>
      <p:sp>
        <p:nvSpPr>
          <p:cNvPr id="6" name="Content Placeholder 17">
            <a:extLst>
              <a:ext uri="{FF2B5EF4-FFF2-40B4-BE49-F238E27FC236}">
                <a16:creationId xmlns:a16="http://schemas.microsoft.com/office/drawing/2014/main" id="{921780A1-3E85-085F-5F51-E8C747020EC6}"/>
              </a:ext>
            </a:extLst>
          </p:cNvPr>
          <p:cNvSpPr txBox="1">
            <a:spLocks/>
          </p:cNvSpPr>
          <p:nvPr/>
        </p:nvSpPr>
        <p:spPr>
          <a:xfrm>
            <a:off x="7255203" y="3553032"/>
            <a:ext cx="4018585" cy="81875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Limits stop-loss carrier risk and provides</a:t>
            </a:r>
            <a:b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a mechanism for brokers and self-funded plans to negotiate reduced stop-loss rates</a:t>
            </a:r>
          </a:p>
        </p:txBody>
      </p:sp>
      <p:sp>
        <p:nvSpPr>
          <p:cNvPr id="7" name="Content Placeholder 17">
            <a:extLst>
              <a:ext uri="{FF2B5EF4-FFF2-40B4-BE49-F238E27FC236}">
                <a16:creationId xmlns:a16="http://schemas.microsoft.com/office/drawing/2014/main" id="{490FF90F-FA14-F66F-ED3A-85259EE2613E}"/>
              </a:ext>
            </a:extLst>
          </p:cNvPr>
          <p:cNvSpPr txBox="1">
            <a:spLocks/>
          </p:cNvSpPr>
          <p:nvPr/>
        </p:nvSpPr>
        <p:spPr>
          <a:xfrm>
            <a:off x="2780591" y="3553032"/>
            <a:ext cx="4018585" cy="81875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45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030A0"/>
                </a:solidFill>
                <a:effectLst/>
                <a:uLnTx/>
                <a:uFillTx/>
                <a:latin typeface="Arial" panose="020B0604020202020204" pitchFamily="34" charset="0"/>
                <a:ea typeface="Roboto" panose="02000000000000000000" pitchFamily="2" charset="0"/>
                <a:cs typeface="Arial" panose="020B0604020202020204" pitchFamily="34" charset="0"/>
              </a:rPr>
              <a:t>Pays up to $1M per year, per condition, per claimant, and up to $3M per condition, per claimant lifetime</a:t>
            </a:r>
          </a:p>
        </p:txBody>
      </p:sp>
      <p:sp>
        <p:nvSpPr>
          <p:cNvPr id="12" name="Pentagon 11">
            <a:extLst>
              <a:ext uri="{FF2B5EF4-FFF2-40B4-BE49-F238E27FC236}">
                <a16:creationId xmlns:a16="http://schemas.microsoft.com/office/drawing/2014/main" id="{4E1C92AC-2E1E-8488-ADE4-8C81002A90E0}"/>
              </a:ext>
            </a:extLst>
          </p:cNvPr>
          <p:cNvSpPr/>
          <p:nvPr/>
        </p:nvSpPr>
        <p:spPr>
          <a:xfrm rot="5400000">
            <a:off x="528004" y="4953096"/>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C0F8603-F7D6-DFA3-E25D-0CDAA0786D09}"/>
              </a:ext>
            </a:extLst>
          </p:cNvPr>
          <p:cNvSpPr txBox="1"/>
          <p:nvPr/>
        </p:nvSpPr>
        <p:spPr>
          <a:xfrm>
            <a:off x="651755" y="4984478"/>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2024</a:t>
            </a:r>
          </a:p>
        </p:txBody>
      </p:sp>
    </p:spTree>
    <p:extLst>
      <p:ext uri="{BB962C8B-B14F-4D97-AF65-F5344CB8AC3E}">
        <p14:creationId xmlns:p14="http://schemas.microsoft.com/office/powerpoint/2010/main" val="412745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F8CE-F80D-0DEC-ADB5-15B17B6F9883}"/>
              </a:ext>
            </a:extLst>
          </p:cNvPr>
          <p:cNvSpPr>
            <a:spLocks noGrp="1"/>
          </p:cNvSpPr>
          <p:nvPr>
            <p:ph type="title"/>
          </p:nvPr>
        </p:nvSpPr>
        <p:spPr>
          <a:xfrm>
            <a:off x="1421843" y="0"/>
            <a:ext cx="9795935" cy="775252"/>
          </a:xfrm>
        </p:spPr>
        <p:txBody>
          <a:bodyPr/>
          <a:lstStyle/>
          <a:p>
            <a:r>
              <a:rPr lang="en-US" dirty="0"/>
              <a:t>You Asked, We Delivered: </a:t>
            </a:r>
            <a:r>
              <a:rPr lang="en-US" b="0" dirty="0"/>
              <a:t>New Layers of Protection and Enhanced Services</a:t>
            </a:r>
          </a:p>
        </p:txBody>
      </p:sp>
      <p:sp>
        <p:nvSpPr>
          <p:cNvPr id="26" name="Rounded Rectangle 25">
            <a:extLst>
              <a:ext uri="{FF2B5EF4-FFF2-40B4-BE49-F238E27FC236}">
                <a16:creationId xmlns:a16="http://schemas.microsoft.com/office/drawing/2014/main" id="{7701D32A-F2FD-3D61-F43E-9A714D4510FC}"/>
              </a:ext>
            </a:extLst>
          </p:cNvPr>
          <p:cNvSpPr/>
          <p:nvPr/>
        </p:nvSpPr>
        <p:spPr>
          <a:xfrm>
            <a:off x="2670557"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27" name="Round Same Side Corner Rectangle 26">
            <a:extLst>
              <a:ext uri="{FF2B5EF4-FFF2-40B4-BE49-F238E27FC236}">
                <a16:creationId xmlns:a16="http://schemas.microsoft.com/office/drawing/2014/main" id="{C3DFB165-8FBD-2D48-46C1-85AC48EEC0FD}"/>
              </a:ext>
            </a:extLst>
          </p:cNvPr>
          <p:cNvSpPr/>
          <p:nvPr/>
        </p:nvSpPr>
        <p:spPr>
          <a:xfrm>
            <a:off x="2670559" y="1600053"/>
            <a:ext cx="2128457" cy="903437"/>
          </a:xfrm>
          <a:prstGeom prst="round2SameRect">
            <a:avLst>
              <a:gd name="adj1" fmla="val 29185"/>
              <a:gd name="adj2" fmla="val 0"/>
            </a:avLst>
          </a:prstGeom>
          <a:gradFill>
            <a:gsLst>
              <a:gs pos="0">
                <a:schemeClr val="accent4"/>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ounded Rectangle 27">
            <a:extLst>
              <a:ext uri="{FF2B5EF4-FFF2-40B4-BE49-F238E27FC236}">
                <a16:creationId xmlns:a16="http://schemas.microsoft.com/office/drawing/2014/main" id="{3DAEFCD8-D4ED-550F-7E51-A51433CB6BCB}"/>
              </a:ext>
            </a:extLst>
          </p:cNvPr>
          <p:cNvSpPr/>
          <p:nvPr/>
        </p:nvSpPr>
        <p:spPr>
          <a:xfrm>
            <a:off x="5015355"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29" name="Round Same Side Corner Rectangle 28">
            <a:extLst>
              <a:ext uri="{FF2B5EF4-FFF2-40B4-BE49-F238E27FC236}">
                <a16:creationId xmlns:a16="http://schemas.microsoft.com/office/drawing/2014/main" id="{8EF88897-ABCD-199C-B007-B31E857B74C5}"/>
              </a:ext>
            </a:extLst>
          </p:cNvPr>
          <p:cNvSpPr/>
          <p:nvPr/>
        </p:nvSpPr>
        <p:spPr>
          <a:xfrm>
            <a:off x="5015358" y="1600053"/>
            <a:ext cx="2128457" cy="903437"/>
          </a:xfrm>
          <a:prstGeom prst="round2SameRect">
            <a:avLst>
              <a:gd name="adj1" fmla="val 30818"/>
              <a:gd name="adj2" fmla="val 0"/>
            </a:avLst>
          </a:prstGeom>
          <a:gradFill flip="none" rotWithShape="1">
            <a:gsLst>
              <a:gs pos="0">
                <a:schemeClr val="accent6"/>
              </a:gs>
              <a:gs pos="100000">
                <a:srgbClr val="EC0A8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ounded Rectangle 30">
            <a:extLst>
              <a:ext uri="{FF2B5EF4-FFF2-40B4-BE49-F238E27FC236}">
                <a16:creationId xmlns:a16="http://schemas.microsoft.com/office/drawing/2014/main" id="{A0083732-8A2B-F52E-8BB7-8CAC053F52E8}"/>
              </a:ext>
            </a:extLst>
          </p:cNvPr>
          <p:cNvSpPr/>
          <p:nvPr/>
        </p:nvSpPr>
        <p:spPr>
          <a:xfrm>
            <a:off x="7360154"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3" name="Round Same Side Corner Rectangle 32">
            <a:extLst>
              <a:ext uri="{FF2B5EF4-FFF2-40B4-BE49-F238E27FC236}">
                <a16:creationId xmlns:a16="http://schemas.microsoft.com/office/drawing/2014/main" id="{76E75CC1-CC71-A880-753B-78830A79DC70}"/>
              </a:ext>
            </a:extLst>
          </p:cNvPr>
          <p:cNvSpPr/>
          <p:nvPr/>
        </p:nvSpPr>
        <p:spPr>
          <a:xfrm>
            <a:off x="7360156" y="1600053"/>
            <a:ext cx="2128457" cy="903437"/>
          </a:xfrm>
          <a:prstGeom prst="round2SameRect">
            <a:avLst>
              <a:gd name="adj1" fmla="val 29185"/>
              <a:gd name="adj2" fmla="val 0"/>
            </a:avLst>
          </a:prstGeom>
          <a:gradFill flip="none" rotWithShape="1">
            <a:gsLst>
              <a:gs pos="0">
                <a:schemeClr val="bg1">
                  <a:lumMod val="75000"/>
                </a:schemeClr>
              </a:gs>
              <a:gs pos="100000">
                <a:schemeClr val="bg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ounded Rectangle 36">
            <a:extLst>
              <a:ext uri="{FF2B5EF4-FFF2-40B4-BE49-F238E27FC236}">
                <a16:creationId xmlns:a16="http://schemas.microsoft.com/office/drawing/2014/main" id="{D4001875-FD2B-E787-0D9D-DF5AD08642E5}"/>
              </a:ext>
            </a:extLst>
          </p:cNvPr>
          <p:cNvSpPr/>
          <p:nvPr/>
        </p:nvSpPr>
        <p:spPr>
          <a:xfrm>
            <a:off x="9704953"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8" name="Round Same Side Corner Rectangle 37">
            <a:extLst>
              <a:ext uri="{FF2B5EF4-FFF2-40B4-BE49-F238E27FC236}">
                <a16:creationId xmlns:a16="http://schemas.microsoft.com/office/drawing/2014/main" id="{A3CCC6EC-0AFB-5F69-0C67-0473A1E09A7D}"/>
              </a:ext>
            </a:extLst>
          </p:cNvPr>
          <p:cNvSpPr/>
          <p:nvPr/>
        </p:nvSpPr>
        <p:spPr>
          <a:xfrm>
            <a:off x="9704955" y="1600053"/>
            <a:ext cx="2128457" cy="903437"/>
          </a:xfrm>
          <a:prstGeom prst="round2SameRect">
            <a:avLst>
              <a:gd name="adj1" fmla="val 30818"/>
              <a:gd name="adj2" fmla="val 0"/>
            </a:avLst>
          </a:prstGeom>
          <a:gradFill>
            <a:gsLst>
              <a:gs pos="0">
                <a:srgbClr val="CD00E9"/>
              </a:gs>
              <a:gs pos="100000">
                <a:srgbClr val="7600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ounded Rectangle 24">
            <a:extLst>
              <a:ext uri="{FF2B5EF4-FFF2-40B4-BE49-F238E27FC236}">
                <a16:creationId xmlns:a16="http://schemas.microsoft.com/office/drawing/2014/main" id="{C3C918D9-2C36-08A2-1D81-030C23E0857D}"/>
              </a:ext>
            </a:extLst>
          </p:cNvPr>
          <p:cNvSpPr/>
          <p:nvPr/>
        </p:nvSpPr>
        <p:spPr>
          <a:xfrm>
            <a:off x="325758"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44763C2-029C-EFD2-FCFF-D64634D90FB3}"/>
              </a:ext>
            </a:extLst>
          </p:cNvPr>
          <p:cNvSpPr txBox="1"/>
          <p:nvPr/>
        </p:nvSpPr>
        <p:spPr>
          <a:xfrm>
            <a:off x="7362727" y="1752257"/>
            <a:ext cx="2128457" cy="52322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Preferred Traditional</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Stop-Loss Coverage</a:t>
            </a:r>
          </a:p>
        </p:txBody>
      </p:sp>
      <p:pic>
        <p:nvPicPr>
          <p:cNvPr id="71" name="Picture 70" descr="Logo&#10;&#10;Description automatically generated">
            <a:extLst>
              <a:ext uri="{FF2B5EF4-FFF2-40B4-BE49-F238E27FC236}">
                <a16:creationId xmlns:a16="http://schemas.microsoft.com/office/drawing/2014/main" id="{5DD5D40C-5712-9AB1-C8F1-00F3B4C26A23}"/>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3119259" y="1856121"/>
            <a:ext cx="1210995" cy="393573"/>
          </a:xfrm>
          <a:prstGeom prst="rect">
            <a:avLst/>
          </a:prstGeom>
        </p:spPr>
      </p:pic>
      <p:sp>
        <p:nvSpPr>
          <p:cNvPr id="24" name="Round Same Side Corner Rectangle 23">
            <a:extLst>
              <a:ext uri="{FF2B5EF4-FFF2-40B4-BE49-F238E27FC236}">
                <a16:creationId xmlns:a16="http://schemas.microsoft.com/office/drawing/2014/main" id="{29113D12-9C2A-7333-A81D-94352ABA6929}"/>
              </a:ext>
            </a:extLst>
          </p:cNvPr>
          <p:cNvSpPr/>
          <p:nvPr/>
        </p:nvSpPr>
        <p:spPr>
          <a:xfrm>
            <a:off x="325760" y="1600053"/>
            <a:ext cx="2128457" cy="903437"/>
          </a:xfrm>
          <a:prstGeom prst="round2SameRect">
            <a:avLst>
              <a:gd name="adj1" fmla="val 30818"/>
              <a:gd name="adj2" fmla="val 0"/>
            </a:avLst>
          </a:prstGeom>
          <a:gradFill flip="none" rotWithShape="1">
            <a:gsLst>
              <a:gs pos="0">
                <a:srgbClr val="78BE2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393FF05-92C9-6C2E-A33A-24D05CA1D5D9}"/>
              </a:ext>
            </a:extLst>
          </p:cNvPr>
          <p:cNvPicPr>
            <a:picLocks noChangeAspect="1"/>
          </p:cNvPicPr>
          <p:nvPr/>
        </p:nvPicPr>
        <p:blipFill>
          <a:blip r:embed="rId4">
            <a:biLevel thresh="50000"/>
          </a:blip>
          <a:stretch>
            <a:fillRect/>
          </a:stretch>
        </p:blipFill>
        <p:spPr>
          <a:xfrm>
            <a:off x="620397" y="1915127"/>
            <a:ext cx="1602892" cy="290181"/>
          </a:xfrm>
          <a:prstGeom prst="rect">
            <a:avLst/>
          </a:prstGeom>
        </p:spPr>
      </p:pic>
      <p:pic>
        <p:nvPicPr>
          <p:cNvPr id="39" name="Picture 38" descr="Text&#10;&#10;Description automatically generated with medium confidence">
            <a:extLst>
              <a:ext uri="{FF2B5EF4-FFF2-40B4-BE49-F238E27FC236}">
                <a16:creationId xmlns:a16="http://schemas.microsoft.com/office/drawing/2014/main" id="{EAB6EF56-80AD-99E9-0768-F53F573395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54114" y="1800019"/>
            <a:ext cx="1396495" cy="518882"/>
          </a:xfrm>
          <a:prstGeom prst="rect">
            <a:avLst/>
          </a:prstGeom>
        </p:spPr>
      </p:pic>
      <p:pic>
        <p:nvPicPr>
          <p:cNvPr id="41" name="Picture 40">
            <a:extLst>
              <a:ext uri="{FF2B5EF4-FFF2-40B4-BE49-F238E27FC236}">
                <a16:creationId xmlns:a16="http://schemas.microsoft.com/office/drawing/2014/main" id="{9F327501-1098-DDA6-D934-9CF1507BC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05564" y="1781093"/>
            <a:ext cx="1059017" cy="520356"/>
          </a:xfrm>
          <a:prstGeom prst="rect">
            <a:avLst/>
          </a:prstGeom>
        </p:spPr>
      </p:pic>
      <p:sp>
        <p:nvSpPr>
          <p:cNvPr id="48" name="TextBox 47">
            <a:extLst>
              <a:ext uri="{FF2B5EF4-FFF2-40B4-BE49-F238E27FC236}">
                <a16:creationId xmlns:a16="http://schemas.microsoft.com/office/drawing/2014/main" id="{0A0D258B-E202-FBA9-1970-DB91FD09585C}"/>
              </a:ext>
            </a:extLst>
          </p:cNvPr>
          <p:cNvSpPr txBox="1"/>
          <p:nvPr/>
        </p:nvSpPr>
        <p:spPr>
          <a:xfrm>
            <a:off x="2771145" y="2813470"/>
            <a:ext cx="1826255" cy="3077766"/>
          </a:xfrm>
          <a:prstGeom prst="rect">
            <a:avLst/>
          </a:prstGeom>
          <a:noFill/>
        </p:spPr>
        <p:txBody>
          <a:bodyPr wrap="square" rtlCol="0">
            <a:spAutoFit/>
          </a:bodyPr>
          <a:lstStyle/>
          <a:p>
            <a:pPr marL="119063" marR="0" lvl="0" indent="-11906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Type 2 Diabetes UM Program</a:t>
            </a:r>
          </a:p>
          <a:p>
            <a:pPr marL="119063" marR="0" lvl="0" indent="-11906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High-Touch Therapeutic Interchange</a:t>
            </a:r>
          </a:p>
          <a:p>
            <a:pPr marL="119063" marR="0" lvl="0" indent="-11906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Digital PA Tracking for Members</a:t>
            </a:r>
          </a:p>
          <a:p>
            <a:pPr marL="119063" marR="0" lvl="0" indent="-11906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2:1 ROI Guarantee for Groups &gt;1,000 Members</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en-US" sz="1400" b="0" i="0" u="none" strike="noStrike" kern="1200" cap="none" spc="0" normalizeH="0" baseline="0" noProof="0" dirty="0">
              <a:ln>
                <a:noFill/>
              </a:ln>
              <a:solidFill>
                <a:srgbClr val="002F7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0088C9C1-6ADF-DC01-1C6B-137C70861C30}"/>
              </a:ext>
            </a:extLst>
          </p:cNvPr>
          <p:cNvSpPr txBox="1"/>
          <p:nvPr/>
        </p:nvSpPr>
        <p:spPr>
          <a:xfrm>
            <a:off x="444803" y="2813470"/>
            <a:ext cx="1904697" cy="2492990"/>
          </a:xfrm>
          <a:prstGeom prst="rect">
            <a:avLst/>
          </a:prstGeom>
          <a:noFill/>
        </p:spPr>
        <p:txBody>
          <a:bodyPr wrap="square" rtlCol="0">
            <a:spAutoFit/>
          </a:bodyPr>
          <a:lstStyle/>
          <a:p>
            <a:pPr marL="114300" marR="0" lvl="0" indent="-1143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Larger Group Pricing</a:t>
            </a:r>
          </a:p>
          <a:p>
            <a:pPr marL="114300" marR="0" lvl="0" indent="-1143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50% More Agents </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New Agent</a:t>
            </a:r>
            <a:b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Software</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Broker &amp; Member Digital Self-Service Experiences</a:t>
            </a:r>
          </a:p>
          <a:p>
            <a:pPr marL="114300" marR="0" lvl="0" indent="-1143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B8930F85-6346-656F-9C7D-3EC08A07AB25}"/>
              </a:ext>
            </a:extLst>
          </p:cNvPr>
          <p:cNvSpPr txBox="1"/>
          <p:nvPr/>
        </p:nvSpPr>
        <p:spPr>
          <a:xfrm>
            <a:off x="5097485" y="2813470"/>
            <a:ext cx="2046327" cy="523220"/>
          </a:xfrm>
          <a:prstGeom prst="rect">
            <a:avLst/>
          </a:prstGeom>
          <a:noFill/>
        </p:spPr>
        <p:txBody>
          <a:bodyPr wrap="square" rtlCol="0">
            <a:spAutoFit/>
          </a:bodyPr>
          <a:lstStyle/>
          <a:p>
            <a:pPr marL="119063" marR="0" lvl="0" indent="-1190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Patient Assistance Solutions</a:t>
            </a:r>
          </a:p>
        </p:txBody>
      </p:sp>
      <p:sp>
        <p:nvSpPr>
          <p:cNvPr id="52" name="TextBox 51">
            <a:extLst>
              <a:ext uri="{FF2B5EF4-FFF2-40B4-BE49-F238E27FC236}">
                <a16:creationId xmlns:a16="http://schemas.microsoft.com/office/drawing/2014/main" id="{FF35E999-0EC3-F51E-A4E3-1633149239A0}"/>
              </a:ext>
            </a:extLst>
          </p:cNvPr>
          <p:cNvSpPr txBox="1"/>
          <p:nvPr/>
        </p:nvSpPr>
        <p:spPr>
          <a:xfrm>
            <a:off x="9803956" y="2703456"/>
            <a:ext cx="1927282" cy="1323439"/>
          </a:xfrm>
          <a:prstGeom prst="rect">
            <a:avLst/>
          </a:prstGeom>
          <a:noFill/>
        </p:spPr>
        <p:txBody>
          <a:bodyPr wrap="square" rtlCol="0">
            <a:spAutoFit/>
          </a:bodyPr>
          <a:lstStyle/>
          <a:p>
            <a:pPr marL="119063" marR="0" lvl="0" indent="-11906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Broad Specialty Drug Coverage</a:t>
            </a:r>
          </a:p>
          <a:p>
            <a:pPr marL="119063" marR="0" lvl="0" indent="-11906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Multiple Attachment Points Starting at $100K</a:t>
            </a:r>
          </a:p>
        </p:txBody>
      </p:sp>
      <p:sp>
        <p:nvSpPr>
          <p:cNvPr id="54" name="TextBox 53">
            <a:extLst>
              <a:ext uri="{FF2B5EF4-FFF2-40B4-BE49-F238E27FC236}">
                <a16:creationId xmlns:a16="http://schemas.microsoft.com/office/drawing/2014/main" id="{9A83359B-AFD5-D1CB-8DDD-D514E2D1EE3E}"/>
              </a:ext>
            </a:extLst>
          </p:cNvPr>
          <p:cNvSpPr txBox="1"/>
          <p:nvPr/>
        </p:nvSpPr>
        <p:spPr>
          <a:xfrm>
            <a:off x="7464168" y="2813470"/>
            <a:ext cx="2024444" cy="1169551"/>
          </a:xfrm>
          <a:prstGeom prst="rect">
            <a:avLst/>
          </a:prstGeom>
          <a:noFill/>
        </p:spPr>
        <p:txBody>
          <a:bodyPr wrap="square" rtlCol="0">
            <a:spAutoFit/>
          </a:bodyPr>
          <a:lstStyle/>
          <a:p>
            <a:pPr marL="119063" marR="0" lvl="0" indent="-11906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Favorable Underwriting When Coupled With Protect and RxPharmacy Assurance</a:t>
            </a:r>
          </a:p>
        </p:txBody>
      </p:sp>
    </p:spTree>
    <p:extLst>
      <p:ext uri="{BB962C8B-B14F-4D97-AF65-F5344CB8AC3E}">
        <p14:creationId xmlns:p14="http://schemas.microsoft.com/office/powerpoint/2010/main" val="116962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Bracket 23">
            <a:extLst>
              <a:ext uri="{FF2B5EF4-FFF2-40B4-BE49-F238E27FC236}">
                <a16:creationId xmlns:a16="http://schemas.microsoft.com/office/drawing/2014/main" id="{CC77F920-29A1-97C8-09AA-A7521E523872}"/>
              </a:ext>
            </a:extLst>
          </p:cNvPr>
          <p:cNvSpPr/>
          <p:nvPr/>
        </p:nvSpPr>
        <p:spPr>
          <a:xfrm rot="16200000" flipH="1">
            <a:off x="8702563" y="-1248477"/>
            <a:ext cx="180565" cy="5247374"/>
          </a:xfrm>
          <a:prstGeom prst="leftBracket">
            <a:avLst>
              <a:gd name="adj" fmla="val 10032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70"/>
              </a:solidFill>
              <a:effectLst/>
              <a:uLnTx/>
              <a:uFillTx/>
              <a:latin typeface="Calibri" panose="020F0502020204030204"/>
              <a:ea typeface="+mn-ea"/>
              <a:cs typeface="+mn-cs"/>
            </a:endParaRPr>
          </a:p>
        </p:txBody>
      </p:sp>
      <p:sp>
        <p:nvSpPr>
          <p:cNvPr id="21" name="Left Bracket 20">
            <a:extLst>
              <a:ext uri="{FF2B5EF4-FFF2-40B4-BE49-F238E27FC236}">
                <a16:creationId xmlns:a16="http://schemas.microsoft.com/office/drawing/2014/main" id="{E1ABDE87-BC9B-5BDF-7776-9E65F48BB271}"/>
              </a:ext>
            </a:extLst>
          </p:cNvPr>
          <p:cNvSpPr/>
          <p:nvPr/>
        </p:nvSpPr>
        <p:spPr>
          <a:xfrm rot="16200000" flipH="1">
            <a:off x="3386861" y="-1253304"/>
            <a:ext cx="170910" cy="5247372"/>
          </a:xfrm>
          <a:prstGeom prst="leftBracket">
            <a:avLst>
              <a:gd name="adj" fmla="val 10847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7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A2FFD0EB-CBD6-EC4B-E494-7254F2E6F4A1}"/>
              </a:ext>
            </a:extLst>
          </p:cNvPr>
          <p:cNvSpPr/>
          <p:nvPr/>
        </p:nvSpPr>
        <p:spPr>
          <a:xfrm>
            <a:off x="976183" y="3114946"/>
            <a:ext cx="1709928" cy="1709928"/>
          </a:xfrm>
          <a:prstGeom prst="ellipse">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9A9F2CD0-FE66-AE5F-5579-3D98754A38FD}"/>
              </a:ext>
            </a:extLst>
          </p:cNvPr>
          <p:cNvSpPr/>
          <p:nvPr/>
        </p:nvSpPr>
        <p:spPr>
          <a:xfrm>
            <a:off x="3021080" y="2884163"/>
            <a:ext cx="1708826" cy="1945101"/>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84013B2D-C153-4716-AE0F-5117EA894660}"/>
              </a:ext>
            </a:extLst>
          </p:cNvPr>
          <p:cNvSpPr/>
          <p:nvPr/>
        </p:nvSpPr>
        <p:spPr>
          <a:xfrm>
            <a:off x="5165191" y="2412857"/>
            <a:ext cx="1708826" cy="2416407"/>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916AD56F-E23D-388D-5A53-7A294578470A}"/>
              </a:ext>
            </a:extLst>
          </p:cNvPr>
          <p:cNvSpPr/>
          <p:nvPr/>
        </p:nvSpPr>
        <p:spPr>
          <a:xfrm>
            <a:off x="7325067" y="2027522"/>
            <a:ext cx="1708826" cy="2801741"/>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94F4ECA-BB6D-E8AD-E0E8-2F77AD9AFE26}"/>
              </a:ext>
            </a:extLst>
          </p:cNvPr>
          <p:cNvSpPr/>
          <p:nvPr/>
        </p:nvSpPr>
        <p:spPr>
          <a:xfrm>
            <a:off x="9484942" y="1622151"/>
            <a:ext cx="1708826" cy="3207112"/>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A9F8CE-F80D-0DEC-ADB5-15B17B6F9883}"/>
              </a:ext>
            </a:extLst>
          </p:cNvPr>
          <p:cNvSpPr>
            <a:spLocks noGrp="1"/>
          </p:cNvSpPr>
          <p:nvPr>
            <p:ph type="title"/>
          </p:nvPr>
        </p:nvSpPr>
        <p:spPr>
          <a:xfrm>
            <a:off x="309216" y="0"/>
            <a:ext cx="10608499" cy="775252"/>
          </a:xfrm>
        </p:spPr>
        <p:txBody>
          <a:bodyPr/>
          <a:lstStyle/>
          <a:p>
            <a:r>
              <a:rPr lang="en-US" dirty="0"/>
              <a:t>What We Believe: </a:t>
            </a:r>
            <a:r>
              <a:rPr lang="en-US" b="0" dirty="0"/>
              <a:t>Protecting Self-Funded Plans Requires a Multi-Faceted Approach</a:t>
            </a:r>
          </a:p>
        </p:txBody>
      </p:sp>
      <p:sp>
        <p:nvSpPr>
          <p:cNvPr id="34" name="TextBox 33">
            <a:extLst>
              <a:ext uri="{FF2B5EF4-FFF2-40B4-BE49-F238E27FC236}">
                <a16:creationId xmlns:a16="http://schemas.microsoft.com/office/drawing/2014/main" id="{70F29756-234B-1EB2-CC58-A573134E9492}"/>
              </a:ext>
            </a:extLst>
          </p:cNvPr>
          <p:cNvSpPr txBox="1"/>
          <p:nvPr/>
        </p:nvSpPr>
        <p:spPr>
          <a:xfrm>
            <a:off x="2924725" y="3379659"/>
            <a:ext cx="1870672"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Independent Clinical</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Oversight &amp;</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Intervention</a:t>
            </a:r>
          </a:p>
        </p:txBody>
      </p:sp>
      <p:sp>
        <p:nvSpPr>
          <p:cNvPr id="35" name="TextBox 34">
            <a:extLst>
              <a:ext uri="{FF2B5EF4-FFF2-40B4-BE49-F238E27FC236}">
                <a16:creationId xmlns:a16="http://schemas.microsoft.com/office/drawing/2014/main" id="{765239D1-9E5E-415F-7156-22DE4150F2F8}"/>
              </a:ext>
            </a:extLst>
          </p:cNvPr>
          <p:cNvSpPr txBox="1"/>
          <p:nvPr/>
        </p:nvSpPr>
        <p:spPr>
          <a:xfrm>
            <a:off x="7541258" y="2979034"/>
            <a:ext cx="1329302"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Coverage</a:t>
            </a:r>
          </a:p>
        </p:txBody>
      </p:sp>
      <p:sp>
        <p:nvSpPr>
          <p:cNvPr id="36" name="TextBox 35">
            <a:extLst>
              <a:ext uri="{FF2B5EF4-FFF2-40B4-BE49-F238E27FC236}">
                <a16:creationId xmlns:a16="http://schemas.microsoft.com/office/drawing/2014/main" id="{5138263F-1797-930C-6DA2-1614CA48E5D5}"/>
              </a:ext>
            </a:extLst>
          </p:cNvPr>
          <p:cNvSpPr txBox="1"/>
          <p:nvPr/>
        </p:nvSpPr>
        <p:spPr>
          <a:xfrm>
            <a:off x="9617380" y="2845920"/>
            <a:ext cx="1470286"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 Specialty</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Protection</a:t>
            </a:r>
          </a:p>
        </p:txBody>
      </p:sp>
      <p:sp>
        <p:nvSpPr>
          <p:cNvPr id="40" name="TextBox 39">
            <a:extLst>
              <a:ext uri="{FF2B5EF4-FFF2-40B4-BE49-F238E27FC236}">
                <a16:creationId xmlns:a16="http://schemas.microsoft.com/office/drawing/2014/main" id="{BF30677A-A017-D288-7D81-E188A1665137}"/>
              </a:ext>
            </a:extLst>
          </p:cNvPr>
          <p:cNvSpPr txBox="1"/>
          <p:nvPr/>
        </p:nvSpPr>
        <p:spPr>
          <a:xfrm>
            <a:off x="5206705" y="3189392"/>
            <a:ext cx="1627529"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Manufacturer Assistance &amp; Alternative Funding</a:t>
            </a:r>
          </a:p>
        </p:txBody>
      </p:sp>
      <p:sp>
        <p:nvSpPr>
          <p:cNvPr id="32" name="TextBox 31">
            <a:extLst>
              <a:ext uri="{FF2B5EF4-FFF2-40B4-BE49-F238E27FC236}">
                <a16:creationId xmlns:a16="http://schemas.microsoft.com/office/drawing/2014/main" id="{E77FEB22-C953-E57E-EE1D-65D04EF726CA}"/>
              </a:ext>
            </a:extLst>
          </p:cNvPr>
          <p:cNvSpPr txBox="1"/>
          <p:nvPr/>
        </p:nvSpPr>
        <p:spPr>
          <a:xfrm>
            <a:off x="1012487" y="3658657"/>
            <a:ext cx="1628910"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Client-Aligned Contract &amp; Service</a:t>
            </a:r>
          </a:p>
        </p:txBody>
      </p:sp>
      <p:sp>
        <p:nvSpPr>
          <p:cNvPr id="13" name="TextBox 12">
            <a:extLst>
              <a:ext uri="{FF2B5EF4-FFF2-40B4-BE49-F238E27FC236}">
                <a16:creationId xmlns:a16="http://schemas.microsoft.com/office/drawing/2014/main" id="{B1745615-00C4-EF6F-FB36-57F6EEBC2E34}"/>
              </a:ext>
            </a:extLst>
          </p:cNvPr>
          <p:cNvSpPr txBox="1"/>
          <p:nvPr/>
        </p:nvSpPr>
        <p:spPr>
          <a:xfrm>
            <a:off x="2552945" y="112693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Spend Control</a:t>
            </a:r>
          </a:p>
        </p:txBody>
      </p:sp>
      <p:sp>
        <p:nvSpPr>
          <p:cNvPr id="19" name="TextBox 18">
            <a:extLst>
              <a:ext uri="{FF2B5EF4-FFF2-40B4-BE49-F238E27FC236}">
                <a16:creationId xmlns:a16="http://schemas.microsoft.com/office/drawing/2014/main" id="{BAD16A03-959E-6379-B3FA-5CFACB2B6130}"/>
              </a:ext>
            </a:extLst>
          </p:cNvPr>
          <p:cNvSpPr txBox="1"/>
          <p:nvPr/>
        </p:nvSpPr>
        <p:spPr>
          <a:xfrm>
            <a:off x="7901853" y="112693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A3F79"/>
                </a:solidFill>
                <a:effectLst/>
                <a:uLnTx/>
                <a:uFillTx/>
                <a:latin typeface="Arial" panose="020B0604020202020204" pitchFamily="34" charset="0"/>
                <a:ea typeface="+mn-ea"/>
                <a:cs typeface="Arial" panose="020B0604020202020204" pitchFamily="34" charset="0"/>
              </a:rPr>
              <a:t>Risk Mitigation</a:t>
            </a:r>
          </a:p>
        </p:txBody>
      </p:sp>
      <p:sp>
        <p:nvSpPr>
          <p:cNvPr id="20" name="TextBox 19">
            <a:extLst>
              <a:ext uri="{FF2B5EF4-FFF2-40B4-BE49-F238E27FC236}">
                <a16:creationId xmlns:a16="http://schemas.microsoft.com/office/drawing/2014/main" id="{DF952085-73C7-1FCD-9D56-4806BF03671F}"/>
              </a:ext>
            </a:extLst>
          </p:cNvPr>
          <p:cNvSpPr txBox="1"/>
          <p:nvPr/>
        </p:nvSpPr>
        <p:spPr>
          <a:xfrm>
            <a:off x="7325066" y="3810691"/>
            <a:ext cx="1708827" cy="27683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Payer Owned</a:t>
            </a:r>
          </a:p>
        </p:txBody>
      </p:sp>
      <p:cxnSp>
        <p:nvCxnSpPr>
          <p:cNvPr id="5" name="Straight Connector 4">
            <a:extLst>
              <a:ext uri="{FF2B5EF4-FFF2-40B4-BE49-F238E27FC236}">
                <a16:creationId xmlns:a16="http://schemas.microsoft.com/office/drawing/2014/main" id="{5D3FA5C0-1395-52B0-713B-5C8B1EDE826E}"/>
              </a:ext>
            </a:extLst>
          </p:cNvPr>
          <p:cNvCxnSpPr>
            <a:cxnSpLocks/>
          </p:cNvCxnSpPr>
          <p:nvPr/>
        </p:nvCxnSpPr>
        <p:spPr>
          <a:xfrm>
            <a:off x="880708" y="5193062"/>
            <a:ext cx="10217585" cy="27897"/>
          </a:xfrm>
          <a:prstGeom prst="line">
            <a:avLst/>
          </a:prstGeom>
          <a:ln>
            <a:headEnd w="lg" len="lg"/>
            <a:tailEnd type="triangle" w="lg" len="med"/>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78822A29-CD17-052B-9D42-78C0EA387120}"/>
              </a:ext>
            </a:extLst>
          </p:cNvPr>
          <p:cNvSpPr txBox="1"/>
          <p:nvPr/>
        </p:nvSpPr>
        <p:spPr>
          <a:xfrm>
            <a:off x="4290416" y="5032126"/>
            <a:ext cx="3398168" cy="345668"/>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Comprehensiveness of Coverage</a:t>
            </a:r>
          </a:p>
        </p:txBody>
      </p:sp>
      <p:sp>
        <p:nvSpPr>
          <p:cNvPr id="18" name="Rectangle 17">
            <a:extLst>
              <a:ext uri="{FF2B5EF4-FFF2-40B4-BE49-F238E27FC236}">
                <a16:creationId xmlns:a16="http://schemas.microsoft.com/office/drawing/2014/main" id="{042C657C-56B3-EE29-D2BD-74846720B9D2}"/>
              </a:ext>
            </a:extLst>
          </p:cNvPr>
          <p:cNvSpPr/>
          <p:nvPr/>
        </p:nvSpPr>
        <p:spPr>
          <a:xfrm>
            <a:off x="0" y="5503008"/>
            <a:ext cx="12192000" cy="1368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E60B32A-0AB2-BFE3-5AFB-0BFD5942F5A8}"/>
              </a:ext>
            </a:extLst>
          </p:cNvPr>
          <p:cNvSpPr txBox="1"/>
          <p:nvPr/>
        </p:nvSpPr>
        <p:spPr>
          <a:xfrm>
            <a:off x="503151" y="5994337"/>
            <a:ext cx="1123613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 array of solutions are required that can flex to meet each client's unique and evolving needs.</a:t>
            </a:r>
          </a:p>
        </p:txBody>
      </p:sp>
    </p:spTree>
    <p:extLst>
      <p:ext uri="{BB962C8B-B14F-4D97-AF65-F5344CB8AC3E}">
        <p14:creationId xmlns:p14="http://schemas.microsoft.com/office/powerpoint/2010/main" val="236776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Bracket 23">
            <a:extLst>
              <a:ext uri="{FF2B5EF4-FFF2-40B4-BE49-F238E27FC236}">
                <a16:creationId xmlns:a16="http://schemas.microsoft.com/office/drawing/2014/main" id="{CC77F920-29A1-97C8-09AA-A7521E523872}"/>
              </a:ext>
            </a:extLst>
          </p:cNvPr>
          <p:cNvSpPr/>
          <p:nvPr/>
        </p:nvSpPr>
        <p:spPr>
          <a:xfrm rot="16200000" flipH="1">
            <a:off x="8702563" y="-1519307"/>
            <a:ext cx="180565" cy="5247374"/>
          </a:xfrm>
          <a:prstGeom prst="leftBracket">
            <a:avLst>
              <a:gd name="adj" fmla="val 10032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70"/>
              </a:solidFill>
              <a:effectLst/>
              <a:uLnTx/>
              <a:uFillTx/>
              <a:latin typeface="Calibri" panose="020F0502020204030204"/>
              <a:ea typeface="+mn-ea"/>
              <a:cs typeface="+mn-cs"/>
            </a:endParaRPr>
          </a:p>
        </p:txBody>
      </p:sp>
      <p:sp>
        <p:nvSpPr>
          <p:cNvPr id="21" name="Left Bracket 20">
            <a:extLst>
              <a:ext uri="{FF2B5EF4-FFF2-40B4-BE49-F238E27FC236}">
                <a16:creationId xmlns:a16="http://schemas.microsoft.com/office/drawing/2014/main" id="{E1ABDE87-BC9B-5BDF-7776-9E65F48BB271}"/>
              </a:ext>
            </a:extLst>
          </p:cNvPr>
          <p:cNvSpPr/>
          <p:nvPr/>
        </p:nvSpPr>
        <p:spPr>
          <a:xfrm rot="16200000" flipH="1">
            <a:off x="3386861" y="-1524134"/>
            <a:ext cx="170910" cy="5247372"/>
          </a:xfrm>
          <a:prstGeom prst="leftBracket">
            <a:avLst>
              <a:gd name="adj" fmla="val 10847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70"/>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2A6A27C2-0F2A-9802-33C1-050940643CE0}"/>
              </a:ext>
            </a:extLst>
          </p:cNvPr>
          <p:cNvGrpSpPr/>
          <p:nvPr/>
        </p:nvGrpSpPr>
        <p:grpSpPr>
          <a:xfrm>
            <a:off x="976183" y="1270639"/>
            <a:ext cx="10217585" cy="3207113"/>
            <a:chOff x="1136603" y="1222077"/>
            <a:chExt cx="10217585" cy="3411607"/>
          </a:xfrm>
        </p:grpSpPr>
        <p:sp>
          <p:nvSpPr>
            <p:cNvPr id="3" name="Oval 2">
              <a:extLst>
                <a:ext uri="{FF2B5EF4-FFF2-40B4-BE49-F238E27FC236}">
                  <a16:creationId xmlns:a16="http://schemas.microsoft.com/office/drawing/2014/main" id="{A2FFD0EB-CBD6-EC4B-E494-7254F2E6F4A1}"/>
                </a:ext>
              </a:extLst>
            </p:cNvPr>
            <p:cNvSpPr/>
            <p:nvPr/>
          </p:nvSpPr>
          <p:spPr>
            <a:xfrm>
              <a:off x="1136603" y="2810057"/>
              <a:ext cx="1709928" cy="1818958"/>
            </a:xfrm>
            <a:prstGeom prst="ellipse">
              <a:avLst/>
            </a:prstGeom>
            <a:gradFill flip="none" rotWithShape="1">
              <a:gsLst>
                <a:gs pos="0">
                  <a:srgbClr val="8AC305"/>
                </a:gs>
                <a:gs pos="100000">
                  <a:srgbClr val="1FAC48"/>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9A9F2CD0-FE66-AE5F-5579-3D98754A38FD}"/>
                </a:ext>
              </a:extLst>
            </p:cNvPr>
            <p:cNvSpPr/>
            <p:nvPr/>
          </p:nvSpPr>
          <p:spPr>
            <a:xfrm>
              <a:off x="3181500" y="2564558"/>
              <a:ext cx="1708826" cy="2069126"/>
            </a:xfrm>
            <a:prstGeom prst="roundRect">
              <a:avLst>
                <a:gd name="adj" fmla="val 50000"/>
              </a:avLst>
            </a:prstGeom>
            <a:gradFill>
              <a:gsLst>
                <a:gs pos="0">
                  <a:srgbClr val="01B3E1"/>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84013B2D-C153-4716-AE0F-5117EA894660}"/>
                </a:ext>
              </a:extLst>
            </p:cNvPr>
            <p:cNvSpPr/>
            <p:nvPr/>
          </p:nvSpPr>
          <p:spPr>
            <a:xfrm>
              <a:off x="5325611" y="2063200"/>
              <a:ext cx="1708826" cy="2570484"/>
            </a:xfrm>
            <a:prstGeom prst="roundRect">
              <a:avLst>
                <a:gd name="adj" fmla="val 50000"/>
              </a:avLst>
            </a:prstGeom>
            <a:gradFill>
              <a:gsLst>
                <a:gs pos="0">
                  <a:srgbClr val="F6665A"/>
                </a:gs>
                <a:gs pos="100000">
                  <a:srgbClr val="EC00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916AD56F-E23D-388D-5A53-7A294578470A}"/>
                </a:ext>
              </a:extLst>
            </p:cNvPr>
            <p:cNvSpPr/>
            <p:nvPr/>
          </p:nvSpPr>
          <p:spPr>
            <a:xfrm>
              <a:off x="7485487" y="1653296"/>
              <a:ext cx="1708826" cy="2980387"/>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94F4ECA-BB6D-E8AD-E0E8-2F77AD9AFE26}"/>
                </a:ext>
              </a:extLst>
            </p:cNvPr>
            <p:cNvSpPr/>
            <p:nvPr/>
          </p:nvSpPr>
          <p:spPr>
            <a:xfrm>
              <a:off x="9645362" y="1222077"/>
              <a:ext cx="1708826" cy="3411606"/>
            </a:xfrm>
            <a:prstGeom prst="roundRect">
              <a:avLst>
                <a:gd name="adj" fmla="val 50000"/>
              </a:avLst>
            </a:prstGeom>
            <a:gradFill>
              <a:gsLst>
                <a:gs pos="0">
                  <a:srgbClr val="CF00E9"/>
                </a:gs>
                <a:gs pos="100000">
                  <a:srgbClr val="7B00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8" name="Rectangle 57">
            <a:extLst>
              <a:ext uri="{FF2B5EF4-FFF2-40B4-BE49-F238E27FC236}">
                <a16:creationId xmlns:a16="http://schemas.microsoft.com/office/drawing/2014/main" id="{4BA6233E-27E6-409C-990A-2DAFC9757511}"/>
              </a:ext>
            </a:extLst>
          </p:cNvPr>
          <p:cNvSpPr/>
          <p:nvPr/>
        </p:nvSpPr>
        <p:spPr>
          <a:xfrm>
            <a:off x="0" y="5699242"/>
            <a:ext cx="12192000" cy="1170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A9F8CE-F80D-0DEC-ADB5-15B17B6F9883}"/>
              </a:ext>
            </a:extLst>
          </p:cNvPr>
          <p:cNvSpPr>
            <a:spLocks noGrp="1"/>
          </p:cNvSpPr>
          <p:nvPr>
            <p:ph type="title"/>
          </p:nvPr>
        </p:nvSpPr>
        <p:spPr/>
        <p:txBody>
          <a:bodyPr/>
          <a:lstStyle/>
          <a:p>
            <a:r>
              <a:rPr lang="en-US" dirty="0"/>
              <a:t>RxBenefits Delivers</a:t>
            </a:r>
            <a:endParaRPr lang="en-US" b="0" dirty="0"/>
          </a:p>
        </p:txBody>
      </p:sp>
      <p:sp>
        <p:nvSpPr>
          <p:cNvPr id="14" name="Cross 13">
            <a:extLst>
              <a:ext uri="{FF2B5EF4-FFF2-40B4-BE49-F238E27FC236}">
                <a16:creationId xmlns:a16="http://schemas.microsoft.com/office/drawing/2014/main" id="{D098AAA2-DC66-56ED-5EDF-78B0E11108F3}"/>
              </a:ext>
            </a:extLst>
          </p:cNvPr>
          <p:cNvSpPr/>
          <p:nvPr/>
        </p:nvSpPr>
        <p:spPr>
          <a:xfrm>
            <a:off x="2565312" y="6180572"/>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pic>
        <p:nvPicPr>
          <p:cNvPr id="16" name="Picture 15" descr="Logo&#10;&#10;Description automatically generated with medium confidence">
            <a:extLst>
              <a:ext uri="{FF2B5EF4-FFF2-40B4-BE49-F238E27FC236}">
                <a16:creationId xmlns:a16="http://schemas.microsoft.com/office/drawing/2014/main" id="{38026367-FEA4-0648-CBB4-E411C4C385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6996" y="4545381"/>
            <a:ext cx="1237555" cy="513300"/>
          </a:xfrm>
          <a:prstGeom prst="rect">
            <a:avLst/>
          </a:prstGeom>
        </p:spPr>
      </p:pic>
      <p:sp>
        <p:nvSpPr>
          <p:cNvPr id="8" name="TextBox 7">
            <a:extLst>
              <a:ext uri="{FF2B5EF4-FFF2-40B4-BE49-F238E27FC236}">
                <a16:creationId xmlns:a16="http://schemas.microsoft.com/office/drawing/2014/main" id="{044763C2-029C-EFD2-FCFF-D64634D90FB3}"/>
              </a:ext>
            </a:extLst>
          </p:cNvPr>
          <p:cNvSpPr txBox="1"/>
          <p:nvPr/>
        </p:nvSpPr>
        <p:spPr>
          <a:xfrm>
            <a:off x="6826211" y="4546958"/>
            <a:ext cx="2680339" cy="52322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Preferred Traditional</a:t>
            </a:r>
            <a:br>
              <a:rPr kumimoji="0" lang="en-US" sz="1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Stop-Loss Coverage</a:t>
            </a:r>
          </a:p>
        </p:txBody>
      </p:sp>
      <p:sp>
        <p:nvSpPr>
          <p:cNvPr id="30" name="TextBox 29">
            <a:extLst>
              <a:ext uri="{FF2B5EF4-FFF2-40B4-BE49-F238E27FC236}">
                <a16:creationId xmlns:a16="http://schemas.microsoft.com/office/drawing/2014/main" id="{10BD65E3-FC50-1AE2-58EB-7DB8A1247142}"/>
              </a:ext>
            </a:extLst>
          </p:cNvPr>
          <p:cNvSpPr txBox="1"/>
          <p:nvPr/>
        </p:nvSpPr>
        <p:spPr>
          <a:xfrm>
            <a:off x="1166612" y="6054787"/>
            <a:ext cx="1105035"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~20% First</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Savings</a:t>
            </a:r>
          </a:p>
        </p:txBody>
      </p:sp>
      <p:sp>
        <p:nvSpPr>
          <p:cNvPr id="34" name="TextBox 33">
            <a:extLst>
              <a:ext uri="{FF2B5EF4-FFF2-40B4-BE49-F238E27FC236}">
                <a16:creationId xmlns:a16="http://schemas.microsoft.com/office/drawing/2014/main" id="{70F29756-234B-1EB2-CC58-A573134E9492}"/>
              </a:ext>
            </a:extLst>
          </p:cNvPr>
          <p:cNvSpPr txBox="1"/>
          <p:nvPr/>
        </p:nvSpPr>
        <p:spPr>
          <a:xfrm>
            <a:off x="2940157" y="3119378"/>
            <a:ext cx="1870672"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Oversight &amp;</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Intervention</a:t>
            </a:r>
          </a:p>
        </p:txBody>
      </p:sp>
      <p:sp>
        <p:nvSpPr>
          <p:cNvPr id="35" name="TextBox 34">
            <a:extLst>
              <a:ext uri="{FF2B5EF4-FFF2-40B4-BE49-F238E27FC236}">
                <a16:creationId xmlns:a16="http://schemas.microsoft.com/office/drawing/2014/main" id="{765239D1-9E5E-415F-7156-22DE4150F2F8}"/>
              </a:ext>
            </a:extLst>
          </p:cNvPr>
          <p:cNvSpPr txBox="1"/>
          <p:nvPr/>
        </p:nvSpPr>
        <p:spPr>
          <a:xfrm>
            <a:off x="7541258" y="2627522"/>
            <a:ext cx="1329302"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Coverage</a:t>
            </a:r>
          </a:p>
        </p:txBody>
      </p:sp>
      <p:sp>
        <p:nvSpPr>
          <p:cNvPr id="36" name="TextBox 35">
            <a:extLst>
              <a:ext uri="{FF2B5EF4-FFF2-40B4-BE49-F238E27FC236}">
                <a16:creationId xmlns:a16="http://schemas.microsoft.com/office/drawing/2014/main" id="{5138263F-1797-930C-6DA2-1614CA48E5D5}"/>
              </a:ext>
            </a:extLst>
          </p:cNvPr>
          <p:cNvSpPr txBox="1"/>
          <p:nvPr/>
        </p:nvSpPr>
        <p:spPr>
          <a:xfrm>
            <a:off x="9617380" y="2494408"/>
            <a:ext cx="1470286"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 Specialty</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Protection</a:t>
            </a:r>
          </a:p>
        </p:txBody>
      </p:sp>
      <p:sp>
        <p:nvSpPr>
          <p:cNvPr id="40" name="TextBox 39">
            <a:extLst>
              <a:ext uri="{FF2B5EF4-FFF2-40B4-BE49-F238E27FC236}">
                <a16:creationId xmlns:a16="http://schemas.microsoft.com/office/drawing/2014/main" id="{BF30677A-A017-D288-7D81-E188A1665137}"/>
              </a:ext>
            </a:extLst>
          </p:cNvPr>
          <p:cNvSpPr txBox="1"/>
          <p:nvPr/>
        </p:nvSpPr>
        <p:spPr>
          <a:xfrm>
            <a:off x="5206705" y="2814050"/>
            <a:ext cx="1627529"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Preferred Financial Assistance Solutions</a:t>
            </a:r>
          </a:p>
        </p:txBody>
      </p:sp>
      <p:sp>
        <p:nvSpPr>
          <p:cNvPr id="42" name="Content Placeholder 2">
            <a:extLst>
              <a:ext uri="{FF2B5EF4-FFF2-40B4-BE49-F238E27FC236}">
                <a16:creationId xmlns:a16="http://schemas.microsoft.com/office/drawing/2014/main" id="{EAF5E94C-CFBC-6682-8C14-A639D6C895F1}"/>
              </a:ext>
            </a:extLst>
          </p:cNvPr>
          <p:cNvSpPr txBox="1">
            <a:spLocks/>
          </p:cNvSpPr>
          <p:nvPr/>
        </p:nvSpPr>
        <p:spPr>
          <a:xfrm>
            <a:off x="7212045" y="5975212"/>
            <a:ext cx="2083207" cy="6180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75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Limits Liability on High-Cost Rx &amp; Medical Claims</a:t>
            </a:r>
          </a:p>
        </p:txBody>
      </p:sp>
      <p:sp>
        <p:nvSpPr>
          <p:cNvPr id="43" name="Content Placeholder 2">
            <a:extLst>
              <a:ext uri="{FF2B5EF4-FFF2-40B4-BE49-F238E27FC236}">
                <a16:creationId xmlns:a16="http://schemas.microsoft.com/office/drawing/2014/main" id="{16C5788E-2059-0AB0-AD9B-6148C3411A53}"/>
              </a:ext>
            </a:extLst>
          </p:cNvPr>
          <p:cNvSpPr txBox="1">
            <a:spLocks/>
          </p:cNvSpPr>
          <p:nvPr/>
        </p:nvSpPr>
        <p:spPr>
          <a:xfrm>
            <a:off x="9641220" y="5957490"/>
            <a:ext cx="2099382" cy="6180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75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Limits Rx Liability with Multi-Year, Laser-Free Protection</a:t>
            </a:r>
          </a:p>
        </p:txBody>
      </p:sp>
      <p:sp>
        <p:nvSpPr>
          <p:cNvPr id="44" name="TextBox 43">
            <a:extLst>
              <a:ext uri="{FF2B5EF4-FFF2-40B4-BE49-F238E27FC236}">
                <a16:creationId xmlns:a16="http://schemas.microsoft.com/office/drawing/2014/main" id="{41D9ADF9-C355-7BA7-0F91-4554BD3839E3}"/>
              </a:ext>
            </a:extLst>
          </p:cNvPr>
          <p:cNvSpPr txBox="1"/>
          <p:nvPr/>
        </p:nvSpPr>
        <p:spPr>
          <a:xfrm>
            <a:off x="3084662" y="6054787"/>
            <a:ext cx="1391055"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5-10% Annual Savings Potential</a:t>
            </a:r>
          </a:p>
        </p:txBody>
      </p:sp>
      <p:sp>
        <p:nvSpPr>
          <p:cNvPr id="45" name="TextBox 44">
            <a:extLst>
              <a:ext uri="{FF2B5EF4-FFF2-40B4-BE49-F238E27FC236}">
                <a16:creationId xmlns:a16="http://schemas.microsoft.com/office/drawing/2014/main" id="{325B6B0E-C375-FFE5-B87A-57FA8C596EC2}"/>
              </a:ext>
            </a:extLst>
          </p:cNvPr>
          <p:cNvSpPr txBox="1"/>
          <p:nvPr/>
        </p:nvSpPr>
        <p:spPr>
          <a:xfrm>
            <a:off x="5174621" y="6053006"/>
            <a:ext cx="1576319"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Offsets Member</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&amp; Plan Costs</a:t>
            </a:r>
          </a:p>
        </p:txBody>
      </p:sp>
      <p:sp>
        <p:nvSpPr>
          <p:cNvPr id="62" name="Cross 61">
            <a:extLst>
              <a:ext uri="{FF2B5EF4-FFF2-40B4-BE49-F238E27FC236}">
                <a16:creationId xmlns:a16="http://schemas.microsoft.com/office/drawing/2014/main" id="{8D73708E-8991-A4CC-AA26-F949A7CFA293}"/>
              </a:ext>
            </a:extLst>
          </p:cNvPr>
          <p:cNvSpPr/>
          <p:nvPr/>
        </p:nvSpPr>
        <p:spPr>
          <a:xfrm>
            <a:off x="4765076" y="6162065"/>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sp>
        <p:nvSpPr>
          <p:cNvPr id="64" name="Cross 63">
            <a:extLst>
              <a:ext uri="{FF2B5EF4-FFF2-40B4-BE49-F238E27FC236}">
                <a16:creationId xmlns:a16="http://schemas.microsoft.com/office/drawing/2014/main" id="{E3197120-D037-CBC8-8486-6BF11478FE86}"/>
              </a:ext>
            </a:extLst>
          </p:cNvPr>
          <p:cNvSpPr/>
          <p:nvPr/>
        </p:nvSpPr>
        <p:spPr>
          <a:xfrm>
            <a:off x="6818006" y="6162065"/>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sp>
        <p:nvSpPr>
          <p:cNvPr id="65" name="Cross 64">
            <a:extLst>
              <a:ext uri="{FF2B5EF4-FFF2-40B4-BE49-F238E27FC236}">
                <a16:creationId xmlns:a16="http://schemas.microsoft.com/office/drawing/2014/main" id="{B4C7549E-6544-4EA6-D288-01FA0B7EA0AB}"/>
              </a:ext>
            </a:extLst>
          </p:cNvPr>
          <p:cNvSpPr/>
          <p:nvPr/>
        </p:nvSpPr>
        <p:spPr>
          <a:xfrm>
            <a:off x="9340464" y="6162065"/>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pic>
        <p:nvPicPr>
          <p:cNvPr id="70" name="Picture 69">
            <a:extLst>
              <a:ext uri="{FF2B5EF4-FFF2-40B4-BE49-F238E27FC236}">
                <a16:creationId xmlns:a16="http://schemas.microsoft.com/office/drawing/2014/main" id="{F77DD617-C302-3411-5D6D-83CE40386F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1658" y="4551477"/>
            <a:ext cx="1110566" cy="501109"/>
          </a:xfrm>
          <a:prstGeom prst="rect">
            <a:avLst/>
          </a:prstGeom>
        </p:spPr>
      </p:pic>
      <p:pic>
        <p:nvPicPr>
          <p:cNvPr id="71" name="Picture 70" descr="Logo&#10;&#10;Description automatically generated">
            <a:extLst>
              <a:ext uri="{FF2B5EF4-FFF2-40B4-BE49-F238E27FC236}">
                <a16:creationId xmlns:a16="http://schemas.microsoft.com/office/drawing/2014/main" id="{5DD5D40C-5712-9AB1-C8F1-00F3B4C26A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7899" y="4569033"/>
            <a:ext cx="1433838" cy="465997"/>
          </a:xfrm>
          <a:prstGeom prst="rect">
            <a:avLst/>
          </a:prstGeom>
        </p:spPr>
      </p:pic>
      <p:sp>
        <p:nvSpPr>
          <p:cNvPr id="32" name="TextBox 31">
            <a:extLst>
              <a:ext uri="{FF2B5EF4-FFF2-40B4-BE49-F238E27FC236}">
                <a16:creationId xmlns:a16="http://schemas.microsoft.com/office/drawing/2014/main" id="{E77FEB22-C953-E57E-EE1D-65D04EF726CA}"/>
              </a:ext>
            </a:extLst>
          </p:cNvPr>
          <p:cNvSpPr txBox="1"/>
          <p:nvPr/>
        </p:nvSpPr>
        <p:spPr>
          <a:xfrm>
            <a:off x="1012487" y="3175231"/>
            <a:ext cx="1628910"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RxBenefits’ Client-Aligned Contract &amp; Service</a:t>
            </a:r>
          </a:p>
        </p:txBody>
      </p:sp>
      <p:pic>
        <p:nvPicPr>
          <p:cNvPr id="17" name="Picture 16">
            <a:extLst>
              <a:ext uri="{FF2B5EF4-FFF2-40B4-BE49-F238E27FC236}">
                <a16:creationId xmlns:a16="http://schemas.microsoft.com/office/drawing/2014/main" id="{9EDC0D1C-A2FD-99F0-05B4-02B78304DF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8204" y="4483016"/>
            <a:ext cx="2256302" cy="651104"/>
          </a:xfrm>
          <a:prstGeom prst="rect">
            <a:avLst/>
          </a:prstGeom>
        </p:spPr>
      </p:pic>
      <p:sp>
        <p:nvSpPr>
          <p:cNvPr id="13" name="TextBox 12">
            <a:extLst>
              <a:ext uri="{FF2B5EF4-FFF2-40B4-BE49-F238E27FC236}">
                <a16:creationId xmlns:a16="http://schemas.microsoft.com/office/drawing/2014/main" id="{B1745615-00C4-EF6F-FB36-57F6EEBC2E34}"/>
              </a:ext>
            </a:extLst>
          </p:cNvPr>
          <p:cNvSpPr txBox="1"/>
          <p:nvPr/>
        </p:nvSpPr>
        <p:spPr>
          <a:xfrm>
            <a:off x="2552945" y="85610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Spend Control</a:t>
            </a:r>
          </a:p>
        </p:txBody>
      </p:sp>
      <p:sp>
        <p:nvSpPr>
          <p:cNvPr id="19" name="TextBox 18">
            <a:extLst>
              <a:ext uri="{FF2B5EF4-FFF2-40B4-BE49-F238E27FC236}">
                <a16:creationId xmlns:a16="http://schemas.microsoft.com/office/drawing/2014/main" id="{BAD16A03-959E-6379-B3FA-5CFACB2B6130}"/>
              </a:ext>
            </a:extLst>
          </p:cNvPr>
          <p:cNvSpPr txBox="1"/>
          <p:nvPr/>
        </p:nvSpPr>
        <p:spPr>
          <a:xfrm>
            <a:off x="7901853" y="85610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A3F79"/>
                </a:solidFill>
                <a:effectLst/>
                <a:uLnTx/>
                <a:uFillTx/>
                <a:latin typeface="Arial" panose="020B0604020202020204" pitchFamily="34" charset="0"/>
                <a:ea typeface="+mn-ea"/>
                <a:cs typeface="Arial" panose="020B0604020202020204" pitchFamily="34" charset="0"/>
              </a:rPr>
              <a:t>Risk Mitigation</a:t>
            </a:r>
          </a:p>
        </p:txBody>
      </p:sp>
      <p:sp>
        <p:nvSpPr>
          <p:cNvPr id="20" name="TextBox 19">
            <a:extLst>
              <a:ext uri="{FF2B5EF4-FFF2-40B4-BE49-F238E27FC236}">
                <a16:creationId xmlns:a16="http://schemas.microsoft.com/office/drawing/2014/main" id="{DF952085-73C7-1FCD-9D56-4806BF03671F}"/>
              </a:ext>
            </a:extLst>
          </p:cNvPr>
          <p:cNvSpPr txBox="1"/>
          <p:nvPr/>
        </p:nvSpPr>
        <p:spPr>
          <a:xfrm>
            <a:off x="7325066" y="3459179"/>
            <a:ext cx="1708827" cy="27683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Payer Owned</a:t>
            </a:r>
          </a:p>
        </p:txBody>
      </p:sp>
      <p:cxnSp>
        <p:nvCxnSpPr>
          <p:cNvPr id="5" name="Straight Connector 4">
            <a:extLst>
              <a:ext uri="{FF2B5EF4-FFF2-40B4-BE49-F238E27FC236}">
                <a16:creationId xmlns:a16="http://schemas.microsoft.com/office/drawing/2014/main" id="{5D3FA5C0-1395-52B0-713B-5C8B1EDE826E}"/>
              </a:ext>
            </a:extLst>
          </p:cNvPr>
          <p:cNvCxnSpPr>
            <a:cxnSpLocks/>
          </p:cNvCxnSpPr>
          <p:nvPr/>
        </p:nvCxnSpPr>
        <p:spPr>
          <a:xfrm>
            <a:off x="880708" y="5322007"/>
            <a:ext cx="10217585" cy="27897"/>
          </a:xfrm>
          <a:prstGeom prst="line">
            <a:avLst/>
          </a:prstGeom>
          <a:ln>
            <a:headEnd w="lg" len="lg"/>
            <a:tailEnd type="triangle" w="lg" len="med"/>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78822A29-CD17-052B-9D42-78C0EA387120}"/>
              </a:ext>
            </a:extLst>
          </p:cNvPr>
          <p:cNvSpPr txBox="1"/>
          <p:nvPr/>
        </p:nvSpPr>
        <p:spPr>
          <a:xfrm>
            <a:off x="4290416" y="5161071"/>
            <a:ext cx="3398168" cy="345668"/>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Comprehensiveness of Coverage</a:t>
            </a:r>
          </a:p>
        </p:txBody>
      </p:sp>
    </p:spTree>
    <p:extLst>
      <p:ext uri="{BB962C8B-B14F-4D97-AF65-F5344CB8AC3E}">
        <p14:creationId xmlns:p14="http://schemas.microsoft.com/office/powerpoint/2010/main" val="337325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592AB45-1944-9C70-A8D9-9031C17AAFBA}"/>
              </a:ext>
            </a:extLst>
          </p:cNvPr>
          <p:cNvSpPr/>
          <p:nvPr/>
        </p:nvSpPr>
        <p:spPr>
          <a:xfrm>
            <a:off x="333761" y="1153503"/>
            <a:ext cx="11542009" cy="4938015"/>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15" name="Round Same Side Corner Rectangle 14">
            <a:extLst>
              <a:ext uri="{FF2B5EF4-FFF2-40B4-BE49-F238E27FC236}">
                <a16:creationId xmlns:a16="http://schemas.microsoft.com/office/drawing/2014/main" id="{8D35B5A0-1D97-950C-6850-54FF97ABFB5E}"/>
              </a:ext>
            </a:extLst>
          </p:cNvPr>
          <p:cNvSpPr/>
          <p:nvPr/>
        </p:nvSpPr>
        <p:spPr>
          <a:xfrm rot="5400000">
            <a:off x="7451005" y="1987467"/>
            <a:ext cx="4373361" cy="4476162"/>
          </a:xfrm>
          <a:prstGeom prst="round2SameRect">
            <a:avLst>
              <a:gd name="adj1" fmla="val 6034"/>
              <a:gd name="adj2" fmla="val 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A86C2E-3EEE-6247-18F7-EA41F09AEC72}"/>
              </a:ext>
            </a:extLst>
          </p:cNvPr>
          <p:cNvSpPr>
            <a:spLocks noGrp="1"/>
          </p:cNvSpPr>
          <p:nvPr>
            <p:ph type="title"/>
          </p:nvPr>
        </p:nvSpPr>
        <p:spPr/>
        <p:txBody>
          <a:bodyPr/>
          <a:lstStyle/>
          <a:p>
            <a:r>
              <a:rPr lang="en-US" dirty="0"/>
              <a:t>Lowest Net Cost Contracting…</a:t>
            </a:r>
          </a:p>
        </p:txBody>
      </p:sp>
      <p:sp>
        <p:nvSpPr>
          <p:cNvPr id="16" name="TextBox 15">
            <a:extLst>
              <a:ext uri="{FF2B5EF4-FFF2-40B4-BE49-F238E27FC236}">
                <a16:creationId xmlns:a16="http://schemas.microsoft.com/office/drawing/2014/main" id="{701A7A36-DAB9-A052-9802-0542D3060CD9}"/>
              </a:ext>
            </a:extLst>
          </p:cNvPr>
          <p:cNvSpPr txBox="1"/>
          <p:nvPr/>
        </p:nvSpPr>
        <p:spPr>
          <a:xfrm>
            <a:off x="920110" y="3967293"/>
            <a:ext cx="6061614" cy="17851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Competitive options with top 3 PBMS:</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1-year scaled contracts</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100% rebate pass-through</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Automatic pricing improvements</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Annual reconciliation</a:t>
            </a:r>
          </a:p>
        </p:txBody>
      </p:sp>
      <p:sp>
        <p:nvSpPr>
          <p:cNvPr id="18" name="TextBox 17">
            <a:extLst>
              <a:ext uri="{FF2B5EF4-FFF2-40B4-BE49-F238E27FC236}">
                <a16:creationId xmlns:a16="http://schemas.microsoft.com/office/drawing/2014/main" id="{6A27A703-0844-D558-F32C-E75B6575407D}"/>
              </a:ext>
            </a:extLst>
          </p:cNvPr>
          <p:cNvSpPr txBox="1"/>
          <p:nvPr/>
        </p:nvSpPr>
        <p:spPr>
          <a:xfrm>
            <a:off x="923298" y="3505349"/>
            <a:ext cx="4760237"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RxBenefits Client-Aligned Contracts</a:t>
            </a:r>
            <a:endParaRPr kumimoji="0" lang="en-US" sz="2000" b="1" i="0" u="none" strike="noStrike" kern="1200" cap="none" spc="0" normalizeH="0" baseline="0" noProof="0" dirty="0">
              <a:ln>
                <a:noFill/>
              </a:ln>
              <a:solidFill>
                <a:srgbClr val="002F70"/>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9C1A7DBF-6E09-3524-7067-05CA4F032BFC}"/>
              </a:ext>
            </a:extLst>
          </p:cNvPr>
          <p:cNvSpPr/>
          <p:nvPr/>
        </p:nvSpPr>
        <p:spPr>
          <a:xfrm>
            <a:off x="4932932" y="5612107"/>
            <a:ext cx="5165220" cy="968332"/>
          </a:xfrm>
          <a:prstGeom prst="roundRect">
            <a:avLst>
              <a:gd name="adj" fmla="val 5000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EC7C54B-1A92-143C-777E-246F706DA4FA}"/>
              </a:ext>
            </a:extLst>
          </p:cNvPr>
          <p:cNvSpPr txBox="1"/>
          <p:nvPr/>
        </p:nvSpPr>
        <p:spPr>
          <a:xfrm>
            <a:off x="6375478" y="5803741"/>
            <a:ext cx="344347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Average first-year contract savings</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with guaranteed rates and rebates</a:t>
            </a:r>
          </a:p>
        </p:txBody>
      </p:sp>
      <p:sp>
        <p:nvSpPr>
          <p:cNvPr id="10" name="TextBox 9">
            <a:extLst>
              <a:ext uri="{FF2B5EF4-FFF2-40B4-BE49-F238E27FC236}">
                <a16:creationId xmlns:a16="http://schemas.microsoft.com/office/drawing/2014/main" id="{C9FEC712-3D24-3E99-7AD2-181AD3726C9A}"/>
              </a:ext>
            </a:extLst>
          </p:cNvPr>
          <p:cNvSpPr txBox="1"/>
          <p:nvPr/>
        </p:nvSpPr>
        <p:spPr>
          <a:xfrm>
            <a:off x="5158531" y="5740695"/>
            <a:ext cx="1298655"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20%</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D4C6D953-A1DA-E7F0-E155-8F0E9FD2426F}"/>
              </a:ext>
            </a:extLst>
          </p:cNvPr>
          <p:cNvSpPr txBox="1"/>
          <p:nvPr/>
        </p:nvSpPr>
        <p:spPr>
          <a:xfrm>
            <a:off x="8390438" y="3804015"/>
            <a:ext cx="3002476" cy="369332"/>
          </a:xfrm>
          <a:prstGeom prst="rect">
            <a:avLst/>
          </a:prstGeom>
          <a:noFill/>
        </p:spPr>
        <p:txBody>
          <a:bodyPr wrap="square">
            <a:spAutoFit/>
          </a:bodyPr>
          <a:lstStyle/>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Larger Group Pricing</a:t>
            </a:r>
          </a:p>
        </p:txBody>
      </p:sp>
      <p:grpSp>
        <p:nvGrpSpPr>
          <p:cNvPr id="19" name="Group 18">
            <a:extLst>
              <a:ext uri="{FF2B5EF4-FFF2-40B4-BE49-F238E27FC236}">
                <a16:creationId xmlns:a16="http://schemas.microsoft.com/office/drawing/2014/main" id="{B85D9D58-310C-15D5-8FA5-E6418A63E9B9}"/>
              </a:ext>
            </a:extLst>
          </p:cNvPr>
          <p:cNvGrpSpPr/>
          <p:nvPr/>
        </p:nvGrpSpPr>
        <p:grpSpPr>
          <a:xfrm>
            <a:off x="7210102" y="3259739"/>
            <a:ext cx="887112" cy="1146801"/>
            <a:chOff x="4636188" y="775251"/>
            <a:chExt cx="887112" cy="1146801"/>
          </a:xfrm>
        </p:grpSpPr>
        <p:sp>
          <p:nvSpPr>
            <p:cNvPr id="20" name="Pentagon 11">
              <a:extLst>
                <a:ext uri="{FF2B5EF4-FFF2-40B4-BE49-F238E27FC236}">
                  <a16:creationId xmlns:a16="http://schemas.microsoft.com/office/drawing/2014/main" id="{3B554987-AC2D-29A3-77D1-D40385DD68A5}"/>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0ED0A0-B34B-B76A-A0BF-3776324E2E79}"/>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23-24</a:t>
              </a:r>
            </a:p>
          </p:txBody>
        </p:sp>
      </p:grpSp>
      <p:sp>
        <p:nvSpPr>
          <p:cNvPr id="5" name="Round Same Side Corner Rectangle 4">
            <a:extLst>
              <a:ext uri="{FF2B5EF4-FFF2-40B4-BE49-F238E27FC236}">
                <a16:creationId xmlns:a16="http://schemas.microsoft.com/office/drawing/2014/main" id="{0905FB14-963E-5BAA-E331-32BD0417341A}"/>
              </a:ext>
            </a:extLst>
          </p:cNvPr>
          <p:cNvSpPr/>
          <p:nvPr/>
        </p:nvSpPr>
        <p:spPr>
          <a:xfrm>
            <a:off x="309217" y="1158927"/>
            <a:ext cx="11566553" cy="2102265"/>
          </a:xfrm>
          <a:prstGeom prst="round2SameRect">
            <a:avLst>
              <a:gd name="adj1" fmla="val 11230"/>
              <a:gd name="adj2" fmla="val 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E9DA495-1356-7548-FA2B-A17D22CC3B51}"/>
              </a:ext>
            </a:extLst>
          </p:cNvPr>
          <p:cNvPicPr>
            <a:picLocks noChangeAspect="1"/>
          </p:cNvPicPr>
          <p:nvPr/>
        </p:nvPicPr>
        <p:blipFill>
          <a:blip r:embed="rId3">
            <a:biLevel thresh="25000"/>
          </a:blip>
          <a:stretch>
            <a:fillRect/>
          </a:stretch>
        </p:blipFill>
        <p:spPr>
          <a:xfrm>
            <a:off x="1000792" y="1842247"/>
            <a:ext cx="3733329" cy="675870"/>
          </a:xfrm>
          <a:prstGeom prst="rect">
            <a:avLst/>
          </a:prstGeom>
        </p:spPr>
      </p:pic>
      <p:sp>
        <p:nvSpPr>
          <p:cNvPr id="12" name="TextBox 11">
            <a:extLst>
              <a:ext uri="{FF2B5EF4-FFF2-40B4-BE49-F238E27FC236}">
                <a16:creationId xmlns:a16="http://schemas.microsoft.com/office/drawing/2014/main" id="{F971A02D-C281-3E71-6A9B-8CAA234651BB}"/>
              </a:ext>
            </a:extLst>
          </p:cNvPr>
          <p:cNvSpPr txBox="1"/>
          <p:nvPr/>
        </p:nvSpPr>
        <p:spPr>
          <a:xfrm>
            <a:off x="5223107" y="1701750"/>
            <a:ext cx="3918556"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a:rPr>
              <a:t>Delivering substantial contractual savings and an exceptional client and member service experience.</a:t>
            </a:r>
            <a:endParaRPr kumimoji="0" lang="en-US" sz="1800" b="0" i="0" u="none" strike="noStrike" kern="1200" cap="none" spc="0" normalizeH="0" baseline="0" noProof="0" dirty="0">
              <a:ln>
                <a:noFill/>
              </a:ln>
              <a:solidFill>
                <a:srgbClr val="002F70"/>
              </a:solidFill>
              <a:effectLst/>
              <a:uLnTx/>
              <a:uFillTx/>
              <a:latin typeface="Calibri" panose="020F0502020204030204"/>
              <a:ea typeface="+mn-ea"/>
              <a:cs typeface="+mn-cs"/>
            </a:endParaRPr>
          </a:p>
        </p:txBody>
      </p:sp>
      <p:pic>
        <p:nvPicPr>
          <p:cNvPr id="17" name="Picture 16" descr="Two people shaking hands&#10;&#10;Description automatically generated with medium confidence">
            <a:extLst>
              <a:ext uri="{FF2B5EF4-FFF2-40B4-BE49-F238E27FC236}">
                <a16:creationId xmlns:a16="http://schemas.microsoft.com/office/drawing/2014/main" id="{BB6998BA-D1F8-7CDE-4D75-BE7C2182F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5098" y="1192546"/>
            <a:ext cx="1950204" cy="2008131"/>
          </a:xfrm>
          <a:prstGeom prst="rect">
            <a:avLst/>
          </a:prstGeom>
          <a:effectLst>
            <a:outerShdw blurRad="276927" dist="38100" dir="2700000" algn="tl" rotWithShape="0">
              <a:prstClr val="black">
                <a:alpha val="34276"/>
              </a:prstClr>
            </a:outerShdw>
          </a:effectLst>
        </p:spPr>
      </p:pic>
    </p:spTree>
    <p:extLst>
      <p:ext uri="{BB962C8B-B14F-4D97-AF65-F5344CB8AC3E}">
        <p14:creationId xmlns:p14="http://schemas.microsoft.com/office/powerpoint/2010/main" val="177161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592AB45-1944-9C70-A8D9-9031C17AAFBA}"/>
              </a:ext>
            </a:extLst>
          </p:cNvPr>
          <p:cNvSpPr/>
          <p:nvPr/>
        </p:nvSpPr>
        <p:spPr>
          <a:xfrm>
            <a:off x="333761" y="1153503"/>
            <a:ext cx="11542009" cy="5135002"/>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15" name="Round Same Side Corner Rectangle 14">
            <a:extLst>
              <a:ext uri="{FF2B5EF4-FFF2-40B4-BE49-F238E27FC236}">
                <a16:creationId xmlns:a16="http://schemas.microsoft.com/office/drawing/2014/main" id="{8D35B5A0-1D97-950C-6850-54FF97ABFB5E}"/>
              </a:ext>
            </a:extLst>
          </p:cNvPr>
          <p:cNvSpPr/>
          <p:nvPr/>
        </p:nvSpPr>
        <p:spPr>
          <a:xfrm rot="5400000">
            <a:off x="7281056" y="1817518"/>
            <a:ext cx="4373361" cy="4816061"/>
          </a:xfrm>
          <a:prstGeom prst="round2SameRect">
            <a:avLst>
              <a:gd name="adj1" fmla="val 6034"/>
              <a:gd name="adj2" fmla="val 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A86C2E-3EEE-6247-18F7-EA41F09AEC72}"/>
              </a:ext>
            </a:extLst>
          </p:cNvPr>
          <p:cNvSpPr>
            <a:spLocks noGrp="1"/>
          </p:cNvSpPr>
          <p:nvPr>
            <p:ph type="title"/>
          </p:nvPr>
        </p:nvSpPr>
        <p:spPr>
          <a:xfrm>
            <a:off x="1538867" y="0"/>
            <a:ext cx="5284301" cy="774603"/>
          </a:xfrm>
        </p:spPr>
        <p:txBody>
          <a:bodyPr/>
          <a:lstStyle/>
          <a:p>
            <a:r>
              <a:rPr lang="en-US" dirty="0"/>
              <a:t>…With Award Winning Services</a:t>
            </a:r>
          </a:p>
        </p:txBody>
      </p:sp>
      <p:sp>
        <p:nvSpPr>
          <p:cNvPr id="3" name="Rounded Rectangle 2">
            <a:extLst>
              <a:ext uri="{FF2B5EF4-FFF2-40B4-BE49-F238E27FC236}">
                <a16:creationId xmlns:a16="http://schemas.microsoft.com/office/drawing/2014/main" id="{9C1A7DBF-6E09-3524-7067-05CA4F032BFC}"/>
              </a:ext>
            </a:extLst>
          </p:cNvPr>
          <p:cNvSpPr/>
          <p:nvPr/>
        </p:nvSpPr>
        <p:spPr>
          <a:xfrm>
            <a:off x="920632" y="5908045"/>
            <a:ext cx="10496443" cy="759360"/>
          </a:xfrm>
          <a:prstGeom prst="roundRect">
            <a:avLst>
              <a:gd name="adj" fmla="val 5000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EC7C54B-1A92-143C-777E-246F706DA4FA}"/>
              </a:ext>
            </a:extLst>
          </p:cNvPr>
          <p:cNvSpPr txBox="1"/>
          <p:nvPr/>
        </p:nvSpPr>
        <p:spPr>
          <a:xfrm>
            <a:off x="4055853" y="6001539"/>
            <a:ext cx="5840331"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Stevies</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 Customer Service Department of the Year in the</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Healthcare, Pharmaceuticals, and Related Industries category</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C9FEC712-3D24-3E99-7AD2-181AD3726C9A}"/>
              </a:ext>
            </a:extLst>
          </p:cNvPr>
          <p:cNvSpPr txBox="1"/>
          <p:nvPr/>
        </p:nvSpPr>
        <p:spPr>
          <a:xfrm>
            <a:off x="1262621" y="6088195"/>
            <a:ext cx="268023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Consecutive Years</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D4C6D953-A1DA-E7F0-E155-8F0E9FD2426F}"/>
              </a:ext>
            </a:extLst>
          </p:cNvPr>
          <p:cNvSpPr txBox="1"/>
          <p:nvPr/>
        </p:nvSpPr>
        <p:spPr>
          <a:xfrm>
            <a:off x="7987386" y="3521987"/>
            <a:ext cx="3429689" cy="1908215"/>
          </a:xfrm>
          <a:prstGeom prst="rect">
            <a:avLst/>
          </a:prstGeom>
          <a:noFill/>
        </p:spPr>
        <p:txBody>
          <a:bodyPr wrap="square">
            <a:spAutoFit/>
          </a:bodyPr>
          <a:lstStyle/>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50% more agents to meet unprecedented demand</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New agent software to expedite call handling </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Broker &amp; member digital</a:t>
            </a:r>
            <a:b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self-service experiences</a:t>
            </a:r>
          </a:p>
        </p:txBody>
      </p:sp>
      <p:grpSp>
        <p:nvGrpSpPr>
          <p:cNvPr id="21" name="Group 20">
            <a:extLst>
              <a:ext uri="{FF2B5EF4-FFF2-40B4-BE49-F238E27FC236}">
                <a16:creationId xmlns:a16="http://schemas.microsoft.com/office/drawing/2014/main" id="{D807F73C-C00A-B956-29EC-F20590442FAC}"/>
              </a:ext>
            </a:extLst>
          </p:cNvPr>
          <p:cNvGrpSpPr/>
          <p:nvPr/>
        </p:nvGrpSpPr>
        <p:grpSpPr>
          <a:xfrm>
            <a:off x="6774076" y="2762718"/>
            <a:ext cx="887112" cy="1146801"/>
            <a:chOff x="4636188" y="775251"/>
            <a:chExt cx="887112" cy="1146801"/>
          </a:xfrm>
        </p:grpSpPr>
        <p:sp>
          <p:nvSpPr>
            <p:cNvPr id="22" name="Pentagon 11">
              <a:extLst>
                <a:ext uri="{FF2B5EF4-FFF2-40B4-BE49-F238E27FC236}">
                  <a16:creationId xmlns:a16="http://schemas.microsoft.com/office/drawing/2014/main" id="{B32452E1-2FD5-6EBE-0FDF-CB6191390A03}"/>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C70FE80-4EB6-A048-0414-E2F2481196B6}"/>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23-24</a:t>
              </a:r>
            </a:p>
          </p:txBody>
        </p:sp>
      </p:grpSp>
      <p:sp>
        <p:nvSpPr>
          <p:cNvPr id="5" name="Round Same Side Corner Rectangle 4">
            <a:extLst>
              <a:ext uri="{FF2B5EF4-FFF2-40B4-BE49-F238E27FC236}">
                <a16:creationId xmlns:a16="http://schemas.microsoft.com/office/drawing/2014/main" id="{0905FB14-963E-5BAA-E331-32BD0417341A}"/>
              </a:ext>
            </a:extLst>
          </p:cNvPr>
          <p:cNvSpPr/>
          <p:nvPr/>
        </p:nvSpPr>
        <p:spPr>
          <a:xfrm>
            <a:off x="309217" y="1158927"/>
            <a:ext cx="11566553" cy="1603791"/>
          </a:xfrm>
          <a:prstGeom prst="round2SameRect">
            <a:avLst>
              <a:gd name="adj1" fmla="val 25164"/>
              <a:gd name="adj2" fmla="val 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E9DA495-1356-7548-FA2B-A17D22CC3B51}"/>
              </a:ext>
            </a:extLst>
          </p:cNvPr>
          <p:cNvPicPr>
            <a:picLocks noChangeAspect="1"/>
          </p:cNvPicPr>
          <p:nvPr/>
        </p:nvPicPr>
        <p:blipFill>
          <a:blip r:embed="rId3">
            <a:biLevel thresh="25000"/>
          </a:blip>
          <a:stretch>
            <a:fillRect/>
          </a:stretch>
        </p:blipFill>
        <p:spPr>
          <a:xfrm>
            <a:off x="1027686" y="1700625"/>
            <a:ext cx="3159645" cy="572012"/>
          </a:xfrm>
          <a:prstGeom prst="rect">
            <a:avLst/>
          </a:prstGeom>
        </p:spPr>
      </p:pic>
      <p:sp>
        <p:nvSpPr>
          <p:cNvPr id="24" name="TextBox 23">
            <a:extLst>
              <a:ext uri="{FF2B5EF4-FFF2-40B4-BE49-F238E27FC236}">
                <a16:creationId xmlns:a16="http://schemas.microsoft.com/office/drawing/2014/main" id="{BEED3EBC-BD68-D63B-AD56-41F5A6115317}"/>
              </a:ext>
            </a:extLst>
          </p:cNvPr>
          <p:cNvSpPr txBox="1"/>
          <p:nvPr/>
        </p:nvSpPr>
        <p:spPr>
          <a:xfrm>
            <a:off x="800427" y="3106278"/>
            <a:ext cx="524572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#1 in Client &amp; Member Satisfaction </a:t>
            </a:r>
          </a:p>
        </p:txBody>
      </p:sp>
      <p:sp>
        <p:nvSpPr>
          <p:cNvPr id="26" name="Rounded Rectangle 25">
            <a:extLst>
              <a:ext uri="{FF2B5EF4-FFF2-40B4-BE49-F238E27FC236}">
                <a16:creationId xmlns:a16="http://schemas.microsoft.com/office/drawing/2014/main" id="{C8FEC282-F026-ABF8-4DBD-DA946C421B13}"/>
              </a:ext>
            </a:extLst>
          </p:cNvPr>
          <p:cNvSpPr/>
          <p:nvPr/>
        </p:nvSpPr>
        <p:spPr>
          <a:xfrm>
            <a:off x="800427" y="3759892"/>
            <a:ext cx="2773258"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Client Onboarding</a:t>
            </a:r>
          </a:p>
        </p:txBody>
      </p:sp>
      <p:sp>
        <p:nvSpPr>
          <p:cNvPr id="30" name="Rounded Rectangle 29">
            <a:extLst>
              <a:ext uri="{FF2B5EF4-FFF2-40B4-BE49-F238E27FC236}">
                <a16:creationId xmlns:a16="http://schemas.microsoft.com/office/drawing/2014/main" id="{3A95BA9B-D1B7-7A0E-007B-56CE3FAAB78B}"/>
              </a:ext>
            </a:extLst>
          </p:cNvPr>
          <p:cNvSpPr/>
          <p:nvPr/>
        </p:nvSpPr>
        <p:spPr>
          <a:xfrm>
            <a:off x="3775947" y="3759892"/>
            <a:ext cx="2270207"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Client Services</a:t>
            </a:r>
          </a:p>
        </p:txBody>
      </p:sp>
      <p:sp>
        <p:nvSpPr>
          <p:cNvPr id="31" name="Rounded Rectangle 30">
            <a:extLst>
              <a:ext uri="{FF2B5EF4-FFF2-40B4-BE49-F238E27FC236}">
                <a16:creationId xmlns:a16="http://schemas.microsoft.com/office/drawing/2014/main" id="{A7FB1110-7003-5A07-67A0-B1F5DDBD8794}"/>
              </a:ext>
            </a:extLst>
          </p:cNvPr>
          <p:cNvSpPr/>
          <p:nvPr/>
        </p:nvSpPr>
        <p:spPr>
          <a:xfrm>
            <a:off x="800427" y="4686782"/>
            <a:ext cx="2773258"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Account Management</a:t>
            </a:r>
          </a:p>
        </p:txBody>
      </p:sp>
      <p:sp>
        <p:nvSpPr>
          <p:cNvPr id="33" name="Rounded Rectangle 32">
            <a:extLst>
              <a:ext uri="{FF2B5EF4-FFF2-40B4-BE49-F238E27FC236}">
                <a16:creationId xmlns:a16="http://schemas.microsoft.com/office/drawing/2014/main" id="{1A0E36AB-A5AD-E308-2C9E-26B118A5A2FC}"/>
              </a:ext>
            </a:extLst>
          </p:cNvPr>
          <p:cNvSpPr/>
          <p:nvPr/>
        </p:nvSpPr>
        <p:spPr>
          <a:xfrm>
            <a:off x="3775948" y="4686782"/>
            <a:ext cx="2270207"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Member Services</a:t>
            </a:r>
          </a:p>
        </p:txBody>
      </p:sp>
      <p:sp>
        <p:nvSpPr>
          <p:cNvPr id="34" name="TextBox 33">
            <a:extLst>
              <a:ext uri="{FF2B5EF4-FFF2-40B4-BE49-F238E27FC236}">
                <a16:creationId xmlns:a16="http://schemas.microsoft.com/office/drawing/2014/main" id="{9767BCEB-D83C-283B-281D-CEB97177098C}"/>
              </a:ext>
            </a:extLst>
          </p:cNvPr>
          <p:cNvSpPr txBox="1"/>
          <p:nvPr/>
        </p:nvSpPr>
        <p:spPr>
          <a:xfrm>
            <a:off x="5182766" y="1547885"/>
            <a:ext cx="529249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a:rPr>
              <a:t>RxBenefits’ exceptional service is on par with the best in retail and travel — leading to high member satisfaction and mutual client loyalty.</a:t>
            </a:r>
          </a:p>
        </p:txBody>
      </p:sp>
      <p:pic>
        <p:nvPicPr>
          <p:cNvPr id="35" name="Picture 34" descr="A person holding a cell phone&#10;&#10;Description automatically generated with medium confidence">
            <a:extLst>
              <a:ext uri="{FF2B5EF4-FFF2-40B4-BE49-F238E27FC236}">
                <a16:creationId xmlns:a16="http://schemas.microsoft.com/office/drawing/2014/main" id="{35EC0C40-D93C-5D4C-2227-E5A621FC66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9182" y="5433213"/>
            <a:ext cx="2216855" cy="1445124"/>
          </a:xfrm>
          <a:prstGeom prst="rect">
            <a:avLst/>
          </a:prstGeom>
        </p:spPr>
      </p:pic>
    </p:spTree>
    <p:extLst>
      <p:ext uri="{BB962C8B-B14F-4D97-AF65-F5344CB8AC3E}">
        <p14:creationId xmlns:p14="http://schemas.microsoft.com/office/powerpoint/2010/main" val="46337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A8A3-BD6D-0C8B-405D-EB77BAE1A7CF}"/>
              </a:ext>
            </a:extLst>
          </p:cNvPr>
          <p:cNvSpPr>
            <a:spLocks noGrp="1"/>
          </p:cNvSpPr>
          <p:nvPr>
            <p:ph type="title"/>
          </p:nvPr>
        </p:nvSpPr>
        <p:spPr/>
        <p:txBody>
          <a:bodyPr/>
          <a:lstStyle/>
          <a:p>
            <a:r>
              <a:rPr lang="en-US" dirty="0"/>
              <a:t>Unrivaled Clinical Oversight and Active Intervention  </a:t>
            </a:r>
          </a:p>
        </p:txBody>
      </p:sp>
      <p:sp>
        <p:nvSpPr>
          <p:cNvPr id="3" name="Content Placeholder 2">
            <a:extLst>
              <a:ext uri="{FF2B5EF4-FFF2-40B4-BE49-F238E27FC236}">
                <a16:creationId xmlns:a16="http://schemas.microsoft.com/office/drawing/2014/main" id="{78B36FB3-56A7-5E77-BAD4-EF339BEF8FCF}"/>
              </a:ext>
            </a:extLst>
          </p:cNvPr>
          <p:cNvSpPr>
            <a:spLocks noGrp="1"/>
          </p:cNvSpPr>
          <p:nvPr>
            <p:ph sz="half" idx="1"/>
          </p:nvPr>
        </p:nvSpPr>
        <p:spPr/>
        <p:txBody>
          <a:bodyPr/>
          <a:lstStyle/>
          <a:p>
            <a:endParaRPr lang="en-US"/>
          </a:p>
        </p:txBody>
      </p:sp>
      <p:sp>
        <p:nvSpPr>
          <p:cNvPr id="4" name="Rounded Rectangle 3">
            <a:extLst>
              <a:ext uri="{FF2B5EF4-FFF2-40B4-BE49-F238E27FC236}">
                <a16:creationId xmlns:a16="http://schemas.microsoft.com/office/drawing/2014/main" id="{E7FE69BA-54DF-1F60-9DEA-B1ADF5011F05}"/>
              </a:ext>
            </a:extLst>
          </p:cNvPr>
          <p:cNvSpPr/>
          <p:nvPr/>
        </p:nvSpPr>
        <p:spPr>
          <a:xfrm>
            <a:off x="898919" y="1062311"/>
            <a:ext cx="11542009" cy="5258727"/>
          </a:xfrm>
          <a:prstGeom prst="roundRect">
            <a:avLst>
              <a:gd name="adj" fmla="val 5724"/>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C2FF9064-A1CD-AC02-DB72-B13DDE765B47}"/>
              </a:ext>
            </a:extLst>
          </p:cNvPr>
          <p:cNvPicPr>
            <a:picLocks noChangeAspect="1"/>
          </p:cNvPicPr>
          <p:nvPr/>
        </p:nvPicPr>
        <p:blipFill>
          <a:blip r:embed="rId3">
            <a:biLevel thresh="25000"/>
            <a:extLst>
              <a:ext uri="{28A0092B-C50C-407E-A947-70E740481C1C}">
                <a14:useLocalDpi xmlns:a14="http://schemas.microsoft.com/office/drawing/2010/main"/>
              </a:ext>
            </a:extLst>
          </a:blip>
          <a:stretch>
            <a:fillRect/>
          </a:stretch>
        </p:blipFill>
        <p:spPr>
          <a:xfrm>
            <a:off x="898919" y="1578173"/>
            <a:ext cx="5153298" cy="1674821"/>
          </a:xfrm>
          <a:prstGeom prst="rect">
            <a:avLst/>
          </a:prstGeom>
        </p:spPr>
      </p:pic>
      <p:sp>
        <p:nvSpPr>
          <p:cNvPr id="6" name="Rectangle 5">
            <a:extLst>
              <a:ext uri="{FF2B5EF4-FFF2-40B4-BE49-F238E27FC236}">
                <a16:creationId xmlns:a16="http://schemas.microsoft.com/office/drawing/2014/main" id="{363B6EC7-2445-DEC8-B48E-C771DBA94B6A}"/>
              </a:ext>
            </a:extLst>
          </p:cNvPr>
          <p:cNvSpPr/>
          <p:nvPr/>
        </p:nvSpPr>
        <p:spPr>
          <a:xfrm>
            <a:off x="1291297" y="3169579"/>
            <a:ext cx="5584256" cy="923330"/>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a:rPr>
              <a:t>Client-aligned clinical programs that work in the best interest of your clients and their members to achieve better health outcomes at a lower net cost</a:t>
            </a:r>
          </a:p>
        </p:txBody>
      </p:sp>
      <p:pic>
        <p:nvPicPr>
          <p:cNvPr id="7" name="Picture 6" descr="Icon&#10;&#10;Description automatically generated">
            <a:extLst>
              <a:ext uri="{FF2B5EF4-FFF2-40B4-BE49-F238E27FC236}">
                <a16:creationId xmlns:a16="http://schemas.microsoft.com/office/drawing/2014/main" id="{9309BA0D-9A9C-5F89-3BA7-A4E5A1632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4764" y="2280272"/>
            <a:ext cx="3339098" cy="3315362"/>
          </a:xfrm>
          <a:prstGeom prst="rect">
            <a:avLst/>
          </a:prstGeom>
          <a:effectLst>
            <a:outerShdw blurRad="266700" dist="38100" dir="2700000" algn="tl" rotWithShape="0">
              <a:srgbClr val="174C8A"/>
            </a:outerShdw>
          </a:effectLst>
        </p:spPr>
      </p:pic>
      <p:sp>
        <p:nvSpPr>
          <p:cNvPr id="9" name="TextBox 8">
            <a:extLst>
              <a:ext uri="{FF2B5EF4-FFF2-40B4-BE49-F238E27FC236}">
                <a16:creationId xmlns:a16="http://schemas.microsoft.com/office/drawing/2014/main" id="{E0A0DDBA-A41B-3B4D-C9EF-E5C8316D484A}"/>
              </a:ext>
            </a:extLst>
          </p:cNvPr>
          <p:cNvSpPr txBox="1"/>
          <p:nvPr/>
        </p:nvSpPr>
        <p:spPr>
          <a:xfrm>
            <a:off x="1276307" y="4449522"/>
            <a:ext cx="198893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5-7%</a:t>
            </a:r>
          </a:p>
        </p:txBody>
      </p:sp>
      <p:sp>
        <p:nvSpPr>
          <p:cNvPr id="10" name="TextBox 9">
            <a:extLst>
              <a:ext uri="{FF2B5EF4-FFF2-40B4-BE49-F238E27FC236}">
                <a16:creationId xmlns:a16="http://schemas.microsoft.com/office/drawing/2014/main" id="{F81FAA26-F16E-2009-C86F-5C7F1110D9A8}"/>
              </a:ext>
            </a:extLst>
          </p:cNvPr>
          <p:cNvSpPr txBox="1"/>
          <p:nvPr/>
        </p:nvSpPr>
        <p:spPr>
          <a:xfrm>
            <a:off x="2693518" y="4508512"/>
            <a:ext cx="1466067" cy="528350"/>
          </a:xfrm>
          <a:prstGeom prst="rect">
            <a:avLst/>
          </a:prstGeom>
          <a:noFill/>
        </p:spPr>
        <p:txBody>
          <a:bodyPr wrap="square">
            <a:spAutoFit/>
          </a:bodyPr>
          <a:lstStyle/>
          <a:p>
            <a:pPr marL="0" marR="0" lvl="0" indent="0" algn="l" defTabSz="457200" rtl="0" eaLnBrk="1" fontAlgn="auto" latinLnBrk="0" hangingPunct="1">
              <a:lnSpc>
                <a:spcPts val="172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Annual Plan Savings</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EDC7F218-3DBE-3CBF-6515-02395DE99FC6}"/>
              </a:ext>
            </a:extLst>
          </p:cNvPr>
          <p:cNvSpPr txBox="1"/>
          <p:nvPr/>
        </p:nvSpPr>
        <p:spPr>
          <a:xfrm>
            <a:off x="4641453" y="4449522"/>
            <a:ext cx="86141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7:1</a:t>
            </a:r>
          </a:p>
        </p:txBody>
      </p:sp>
      <p:sp>
        <p:nvSpPr>
          <p:cNvPr id="13" name="TextBox 12">
            <a:extLst>
              <a:ext uri="{FF2B5EF4-FFF2-40B4-BE49-F238E27FC236}">
                <a16:creationId xmlns:a16="http://schemas.microsoft.com/office/drawing/2014/main" id="{FE561E40-E4FB-4761-7727-9CB1D486D898}"/>
              </a:ext>
            </a:extLst>
          </p:cNvPr>
          <p:cNvSpPr txBox="1"/>
          <p:nvPr/>
        </p:nvSpPr>
        <p:spPr>
          <a:xfrm>
            <a:off x="5465244" y="4508512"/>
            <a:ext cx="1466067" cy="528350"/>
          </a:xfrm>
          <a:prstGeom prst="rect">
            <a:avLst/>
          </a:prstGeom>
          <a:noFill/>
        </p:spPr>
        <p:txBody>
          <a:bodyPr wrap="square">
            <a:spAutoFit/>
          </a:bodyPr>
          <a:lstStyle/>
          <a:p>
            <a:pPr marL="0" marR="0" lvl="0" indent="0" algn="l" defTabSz="457200" rtl="0" eaLnBrk="1" fontAlgn="auto" latinLnBrk="0" hangingPunct="1">
              <a:lnSpc>
                <a:spcPts val="172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Average Program ROI</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FA25D0-D0BC-ACAA-112F-D2FF7FBED943}"/>
              </a:ext>
            </a:extLst>
          </p:cNvPr>
          <p:cNvSpPr txBox="1"/>
          <p:nvPr/>
        </p:nvSpPr>
        <p:spPr>
          <a:xfrm>
            <a:off x="1291297" y="5395579"/>
            <a:ext cx="6153776"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Money Back Guaranteed Savings</a:t>
            </a:r>
          </a:p>
        </p:txBody>
      </p:sp>
    </p:spTree>
    <p:extLst>
      <p:ext uri="{BB962C8B-B14F-4D97-AF65-F5344CB8AC3E}">
        <p14:creationId xmlns:p14="http://schemas.microsoft.com/office/powerpoint/2010/main" val="2035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74F4475D-3EF3-E0F6-A666-33B5F467F085}"/>
              </a:ext>
            </a:extLst>
          </p:cNvPr>
          <p:cNvSpPr/>
          <p:nvPr/>
        </p:nvSpPr>
        <p:spPr>
          <a:xfrm>
            <a:off x="584122" y="1100406"/>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ound Same Side Corner Rectangle 59">
            <a:extLst>
              <a:ext uri="{FF2B5EF4-FFF2-40B4-BE49-F238E27FC236}">
                <a16:creationId xmlns:a16="http://schemas.microsoft.com/office/drawing/2014/main" id="{E1E3F6AD-1F6A-A8AC-92FE-BAAB14A22207}"/>
              </a:ext>
            </a:extLst>
          </p:cNvPr>
          <p:cNvSpPr/>
          <p:nvPr/>
        </p:nvSpPr>
        <p:spPr>
          <a:xfrm>
            <a:off x="584118"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1" name="Picture 60" descr="Logo&#10;&#10;Description automatically generated">
            <a:extLst>
              <a:ext uri="{FF2B5EF4-FFF2-40B4-BE49-F238E27FC236}">
                <a16:creationId xmlns:a16="http://schemas.microsoft.com/office/drawing/2014/main" id="{95358A72-234F-D8AA-3A9A-6E5EE96F5AD8}"/>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92918" y="1230524"/>
            <a:ext cx="2130684" cy="692472"/>
          </a:xfrm>
          <a:prstGeom prst="rect">
            <a:avLst/>
          </a:prstGeom>
        </p:spPr>
      </p:pic>
      <p:sp>
        <p:nvSpPr>
          <p:cNvPr id="57" name="Rectangle 56">
            <a:extLst>
              <a:ext uri="{FF2B5EF4-FFF2-40B4-BE49-F238E27FC236}">
                <a16:creationId xmlns:a16="http://schemas.microsoft.com/office/drawing/2014/main" id="{1817C83C-A530-F447-4F6E-1174549FA436}"/>
              </a:ext>
            </a:extLst>
          </p:cNvPr>
          <p:cNvSpPr/>
          <p:nvPr/>
        </p:nvSpPr>
        <p:spPr>
          <a:xfrm rot="5400000">
            <a:off x="1950663" y="4065984"/>
            <a:ext cx="4463974" cy="447705"/>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BFEB44-5E4C-DB11-BD8E-ADD7E018AB34}"/>
              </a:ext>
            </a:extLst>
          </p:cNvPr>
          <p:cNvSpPr>
            <a:spLocks noGrp="1"/>
          </p:cNvSpPr>
          <p:nvPr>
            <p:ph type="title"/>
          </p:nvPr>
        </p:nvSpPr>
        <p:spPr/>
        <p:txBody>
          <a:bodyPr/>
          <a:lstStyle/>
          <a:p>
            <a:r>
              <a:rPr lang="en-US" dirty="0"/>
              <a:t>Client-Aligned Clinical Solutions You’ve Come to Trust</a:t>
            </a:r>
          </a:p>
        </p:txBody>
      </p:sp>
      <p:sp>
        <p:nvSpPr>
          <p:cNvPr id="36" name="Rectangle 35">
            <a:extLst>
              <a:ext uri="{FF2B5EF4-FFF2-40B4-BE49-F238E27FC236}">
                <a16:creationId xmlns:a16="http://schemas.microsoft.com/office/drawing/2014/main" id="{BF214513-B228-9A8B-52B7-8DEEBD6A0184}"/>
              </a:ext>
            </a:extLst>
          </p:cNvPr>
          <p:cNvSpPr/>
          <p:nvPr/>
        </p:nvSpPr>
        <p:spPr>
          <a:xfrm>
            <a:off x="827744" y="3190412"/>
            <a:ext cx="2630437" cy="1323439"/>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rPr>
              <a:t>Removes high-cost, low value drugs from PBM formularies when equally effective, lower cost alternatives are available</a:t>
            </a:r>
          </a:p>
        </p:txBody>
      </p:sp>
      <p:sp>
        <p:nvSpPr>
          <p:cNvPr id="37" name="Rectangle 36">
            <a:extLst>
              <a:ext uri="{FF2B5EF4-FFF2-40B4-BE49-F238E27FC236}">
                <a16:creationId xmlns:a16="http://schemas.microsoft.com/office/drawing/2014/main" id="{5BEF0BD4-5F9A-E9C0-BEEF-DE1AACA6E097}"/>
              </a:ext>
            </a:extLst>
          </p:cNvPr>
          <p:cNvSpPr/>
          <p:nvPr/>
        </p:nvSpPr>
        <p:spPr>
          <a:xfrm>
            <a:off x="827744" y="2346537"/>
            <a:ext cx="3024656" cy="707886"/>
          </a:xfrm>
          <a:prstGeom prst="rect">
            <a:avLst/>
          </a:prstGeom>
        </p:spPr>
        <p:txBody>
          <a:bodyPr wrap="square">
            <a:spAutoFit/>
          </a:bodyPr>
          <a:lstStyle/>
          <a:p>
            <a:pPr marL="0" marR="0" lvl="0" indent="0" algn="l" defTabSz="457200" rtl="0" eaLnBrk="1" fontAlgn="auto" latinLnBrk="0" hangingPunct="1">
              <a:lnSpc>
                <a:spcPts val="24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Low Clinical Value Formulary Exclusions</a:t>
            </a:r>
          </a:p>
        </p:txBody>
      </p:sp>
      <p:sp>
        <p:nvSpPr>
          <p:cNvPr id="39" name="Rectangle 38">
            <a:extLst>
              <a:ext uri="{FF2B5EF4-FFF2-40B4-BE49-F238E27FC236}">
                <a16:creationId xmlns:a16="http://schemas.microsoft.com/office/drawing/2014/main" id="{1E0FE69C-1454-BCD2-4902-CD048E69151F}"/>
              </a:ext>
            </a:extLst>
          </p:cNvPr>
          <p:cNvSpPr/>
          <p:nvPr/>
        </p:nvSpPr>
        <p:spPr>
          <a:xfrm>
            <a:off x="4459984" y="3169127"/>
            <a:ext cx="3385174" cy="2308324"/>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Foundational PAs</a:t>
            </a:r>
            <a:endPar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Independent review of chart notes results in clinically sound decisions</a:t>
            </a:r>
            <a:b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and fewer approved PAs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High Dollar Claim Review</a:t>
            </a:r>
            <a:endPar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rPr>
              <a:t>Reliable PharmD-led review of scripts that cost $1,000 or more</a:t>
            </a:r>
            <a:br>
              <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rPr>
              <a:t>for a 30-day supply</a:t>
            </a:r>
            <a:endParaRPr kumimoji="0" lang="en-US" sz="1600" b="0" i="0" u="none" strike="noStrike" kern="1200" cap="none" spc="0" normalizeH="0" baseline="0" noProof="0" dirty="0">
              <a:ln>
                <a:noFill/>
              </a:ln>
              <a:solidFill>
                <a:srgbClr val="002F70"/>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E932015-984A-C5B5-145A-17C8353B6F7C}"/>
              </a:ext>
            </a:extLst>
          </p:cNvPr>
          <p:cNvSpPr/>
          <p:nvPr/>
        </p:nvSpPr>
        <p:spPr>
          <a:xfrm>
            <a:off x="4459984" y="2346537"/>
            <a:ext cx="5836789" cy="707886"/>
          </a:xfrm>
          <a:prstGeom prst="rect">
            <a:avLst/>
          </a:prstGeom>
        </p:spPr>
        <p:txBody>
          <a:bodyPr wrap="square">
            <a:spAutoFit/>
          </a:bodyPr>
          <a:lstStyle/>
          <a:p>
            <a:pPr marL="0" marR="0" lvl="0" indent="0" algn="l" defTabSz="457200" rtl="0" eaLnBrk="1" fontAlgn="auto" latinLnBrk="0" hangingPunct="1">
              <a:lnSpc>
                <a:spcPts val="24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Independent Prior</a:t>
            </a:r>
            <a:b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0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Authorization Reviews</a:t>
            </a:r>
          </a:p>
        </p:txBody>
      </p:sp>
      <p:sp>
        <p:nvSpPr>
          <p:cNvPr id="6" name="Round Same Side Corner Rectangle 5">
            <a:extLst>
              <a:ext uri="{FF2B5EF4-FFF2-40B4-BE49-F238E27FC236}">
                <a16:creationId xmlns:a16="http://schemas.microsoft.com/office/drawing/2014/main" id="{32CDF3A7-F099-DBC0-66FE-F3ADC86DF016}"/>
              </a:ext>
            </a:extLst>
          </p:cNvPr>
          <p:cNvSpPr/>
          <p:nvPr/>
        </p:nvSpPr>
        <p:spPr>
          <a:xfrm rot="10800000">
            <a:off x="584116" y="5676918"/>
            <a:ext cx="10979997" cy="853640"/>
          </a:xfrm>
          <a:prstGeom prst="round2SameRect">
            <a:avLst>
              <a:gd name="adj1" fmla="val 17708"/>
              <a:gd name="adj2" fmla="val 0"/>
            </a:avLst>
          </a:prstGeom>
          <a:gradFill flip="none" rotWithShape="1">
            <a:gsLst>
              <a:gs pos="0">
                <a:schemeClr val="accent3"/>
              </a:gs>
              <a:gs pos="100000">
                <a:srgbClr val="00B8E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6434B65-FAA7-89FA-058B-AAB94FF16090}"/>
              </a:ext>
            </a:extLst>
          </p:cNvPr>
          <p:cNvSpPr txBox="1"/>
          <p:nvPr/>
        </p:nvSpPr>
        <p:spPr>
          <a:xfrm>
            <a:off x="1892855" y="5903683"/>
            <a:ext cx="9266152"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Protect Savings Validation: </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Transparent and Easy to Understand ROI Report</a:t>
            </a:r>
          </a:p>
        </p:txBody>
      </p:sp>
      <p:sp>
        <p:nvSpPr>
          <p:cNvPr id="10" name="Rectangle 9">
            <a:extLst>
              <a:ext uri="{FF2B5EF4-FFF2-40B4-BE49-F238E27FC236}">
                <a16:creationId xmlns:a16="http://schemas.microsoft.com/office/drawing/2014/main" id="{A525A469-053A-307A-A29D-24AA96E3AC2F}"/>
              </a:ext>
            </a:extLst>
          </p:cNvPr>
          <p:cNvSpPr/>
          <p:nvPr/>
        </p:nvSpPr>
        <p:spPr>
          <a:xfrm>
            <a:off x="8250271" y="3169127"/>
            <a:ext cx="2908736" cy="2308324"/>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Complex Condition</a:t>
            </a:r>
            <a:b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Intervention</a:t>
            </a:r>
            <a:endPar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3F79"/>
                </a:solidFill>
                <a:effectLst/>
                <a:uLnTx/>
                <a:uFillTx/>
                <a:latin typeface="Arial" panose="020B0604020202020204" pitchFamily="34" charset="0"/>
                <a:ea typeface="+mn-ea"/>
                <a:cs typeface="+mn-cs"/>
              </a:rPr>
              <a:t>Provides additional clinical oversight for patients newly prescribed or already taking specialty drugs projected to cost $250k annually or more, including reviews by a condition specialist (M.D.)</a:t>
            </a:r>
          </a:p>
        </p:txBody>
      </p:sp>
      <p:grpSp>
        <p:nvGrpSpPr>
          <p:cNvPr id="14" name="Group 13">
            <a:extLst>
              <a:ext uri="{FF2B5EF4-FFF2-40B4-BE49-F238E27FC236}">
                <a16:creationId xmlns:a16="http://schemas.microsoft.com/office/drawing/2014/main" id="{51473641-6367-EFE3-523E-EEF30928648D}"/>
              </a:ext>
            </a:extLst>
          </p:cNvPr>
          <p:cNvGrpSpPr/>
          <p:nvPr/>
        </p:nvGrpSpPr>
        <p:grpSpPr>
          <a:xfrm>
            <a:off x="1140107" y="5676918"/>
            <a:ext cx="754233" cy="975023"/>
            <a:chOff x="4636188" y="775251"/>
            <a:chExt cx="887112" cy="1146801"/>
          </a:xfrm>
        </p:grpSpPr>
        <p:sp>
          <p:nvSpPr>
            <p:cNvPr id="15" name="Pentagon 11">
              <a:extLst>
                <a:ext uri="{FF2B5EF4-FFF2-40B4-BE49-F238E27FC236}">
                  <a16:creationId xmlns:a16="http://schemas.microsoft.com/office/drawing/2014/main" id="{614C9D5A-27FB-0D65-85D1-0C736FC1CB5E}"/>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5B29428-B31E-74C3-E4B4-85FC485E7A35}"/>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AC00">
                      <a:lumMod val="50000"/>
                    </a:srgbClr>
                  </a:solidFill>
                  <a:effectLst/>
                  <a:uLnTx/>
                  <a:uFillTx/>
                  <a:latin typeface="Arial" panose="020B0604020202020204" pitchFamily="34" charset="0"/>
                  <a:ea typeface="+mn-ea"/>
                  <a:cs typeface="Arial" panose="020B0604020202020204" pitchFamily="34" charset="0"/>
                </a:rPr>
                <a:t>2023</a:t>
              </a:r>
            </a:p>
          </p:txBody>
        </p:sp>
      </p:grpSp>
    </p:spTree>
    <p:extLst>
      <p:ext uri="{BB962C8B-B14F-4D97-AF65-F5344CB8AC3E}">
        <p14:creationId xmlns:p14="http://schemas.microsoft.com/office/powerpoint/2010/main" val="157526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75336ABA-6EB5-1576-5818-DA64115FE4D3}"/>
              </a:ext>
            </a:extLst>
          </p:cNvPr>
          <p:cNvSpPr/>
          <p:nvPr/>
        </p:nvSpPr>
        <p:spPr>
          <a:xfrm>
            <a:off x="584122" y="1100406"/>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66" name="Straight Connector 65">
            <a:extLst>
              <a:ext uri="{FF2B5EF4-FFF2-40B4-BE49-F238E27FC236}">
                <a16:creationId xmlns:a16="http://schemas.microsoft.com/office/drawing/2014/main" id="{4118F2B3-8FE8-95C5-6E75-29A5BFAE9775}"/>
              </a:ext>
            </a:extLst>
          </p:cNvPr>
          <p:cNvCxnSpPr>
            <a:cxnSpLocks/>
          </p:cNvCxnSpPr>
          <p:nvPr/>
        </p:nvCxnSpPr>
        <p:spPr>
          <a:xfrm>
            <a:off x="6531502" y="5178965"/>
            <a:ext cx="1128909"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0" name="Round Same Side Corner Rectangle 59">
            <a:extLst>
              <a:ext uri="{FF2B5EF4-FFF2-40B4-BE49-F238E27FC236}">
                <a16:creationId xmlns:a16="http://schemas.microsoft.com/office/drawing/2014/main" id="{FF568099-31EA-4270-5040-9AF34C913EFC}"/>
              </a:ext>
            </a:extLst>
          </p:cNvPr>
          <p:cNvSpPr/>
          <p:nvPr/>
        </p:nvSpPr>
        <p:spPr>
          <a:xfrm>
            <a:off x="584118"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23AC33C8-EA74-654E-C42A-B5186FF8D3F7}"/>
              </a:ext>
            </a:extLst>
          </p:cNvPr>
          <p:cNvCxnSpPr>
            <a:cxnSpLocks/>
          </p:cNvCxnSpPr>
          <p:nvPr/>
        </p:nvCxnSpPr>
        <p:spPr>
          <a:xfrm>
            <a:off x="6531502" y="2802639"/>
            <a:ext cx="1128909"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A4F1E6-A02B-63CA-5045-08C0CAE8C2AE}"/>
              </a:ext>
            </a:extLst>
          </p:cNvPr>
          <p:cNvCxnSpPr>
            <a:cxnSpLocks/>
          </p:cNvCxnSpPr>
          <p:nvPr/>
        </p:nvCxnSpPr>
        <p:spPr>
          <a:xfrm>
            <a:off x="6531502" y="4035965"/>
            <a:ext cx="1128909"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79873F-E2BA-7791-6BC6-C76E62784FF1}"/>
              </a:ext>
            </a:extLst>
          </p:cNvPr>
          <p:cNvSpPr>
            <a:spLocks noGrp="1"/>
          </p:cNvSpPr>
          <p:nvPr>
            <p:ph type="title"/>
          </p:nvPr>
        </p:nvSpPr>
        <p:spPr>
          <a:xfrm>
            <a:off x="1538867" y="0"/>
            <a:ext cx="9553854" cy="775252"/>
          </a:xfrm>
        </p:spPr>
        <p:txBody>
          <a:bodyPr/>
          <a:lstStyle/>
          <a:p>
            <a:r>
              <a:rPr lang="en-US" dirty="0"/>
              <a:t>Looking Ahead: </a:t>
            </a:r>
            <a:r>
              <a:rPr lang="en-US" b="0" dirty="0"/>
              <a:t>Three Drug Classes Present Significant Opportunity</a:t>
            </a:r>
          </a:p>
        </p:txBody>
      </p:sp>
      <p:grpSp>
        <p:nvGrpSpPr>
          <p:cNvPr id="26" name="Group 25">
            <a:extLst>
              <a:ext uri="{FF2B5EF4-FFF2-40B4-BE49-F238E27FC236}">
                <a16:creationId xmlns:a16="http://schemas.microsoft.com/office/drawing/2014/main" id="{3E0BF354-F089-8AD1-2F64-FBA97A950C29}"/>
              </a:ext>
            </a:extLst>
          </p:cNvPr>
          <p:cNvGrpSpPr/>
          <p:nvPr/>
        </p:nvGrpSpPr>
        <p:grpSpPr>
          <a:xfrm rot="10800000">
            <a:off x="6305062" y="2269652"/>
            <a:ext cx="1128916" cy="3838502"/>
            <a:chOff x="6341148" y="1167921"/>
            <a:chExt cx="1084737" cy="3130918"/>
          </a:xfrm>
        </p:grpSpPr>
        <p:sp>
          <p:nvSpPr>
            <p:cNvPr id="24" name="Round Same Side Corner Rectangle 23">
              <a:extLst>
                <a:ext uri="{FF2B5EF4-FFF2-40B4-BE49-F238E27FC236}">
                  <a16:creationId xmlns:a16="http://schemas.microsoft.com/office/drawing/2014/main" id="{01D7D46F-FAE7-A2CD-41FC-B5DB88059C39}"/>
                </a:ext>
              </a:extLst>
            </p:cNvPr>
            <p:cNvSpPr/>
            <p:nvPr/>
          </p:nvSpPr>
          <p:spPr>
            <a:xfrm>
              <a:off x="6341151" y="1167921"/>
              <a:ext cx="1084730" cy="1585447"/>
            </a:xfrm>
            <a:prstGeom prst="round2SameRect">
              <a:avLst>
                <a:gd name="adj1" fmla="val 50000"/>
                <a:gd name="adj2" fmla="val 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ound Same Side Corner Rectangle 24">
              <a:extLst>
                <a:ext uri="{FF2B5EF4-FFF2-40B4-BE49-F238E27FC236}">
                  <a16:creationId xmlns:a16="http://schemas.microsoft.com/office/drawing/2014/main" id="{D93C8F59-A6A1-DBD2-5A28-4B737257B0B4}"/>
                </a:ext>
              </a:extLst>
            </p:cNvPr>
            <p:cNvSpPr/>
            <p:nvPr/>
          </p:nvSpPr>
          <p:spPr>
            <a:xfrm rot="10800000">
              <a:off x="6341148" y="3209110"/>
              <a:ext cx="1084730" cy="1089729"/>
            </a:xfrm>
            <a:prstGeom prst="round2SameRect">
              <a:avLst>
                <a:gd name="adj1" fmla="val 50000"/>
                <a:gd name="adj2" fmla="val 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8E9F931-699B-BE93-E9CC-A71BE092C061}"/>
                </a:ext>
              </a:extLst>
            </p:cNvPr>
            <p:cNvSpPr/>
            <p:nvPr/>
          </p:nvSpPr>
          <p:spPr>
            <a:xfrm>
              <a:off x="6341155" y="2774375"/>
              <a:ext cx="1084730" cy="54531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B30A4CE6-7740-0B74-396B-5E7685426CFF}"/>
              </a:ext>
            </a:extLst>
          </p:cNvPr>
          <p:cNvSpPr txBox="1"/>
          <p:nvPr/>
        </p:nvSpPr>
        <p:spPr>
          <a:xfrm>
            <a:off x="8875286" y="4836652"/>
            <a:ext cx="107303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All</a:t>
            </a:r>
            <a:br>
              <a:rPr kumimoji="0" lang="en-US" sz="18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Others</a:t>
            </a:r>
          </a:p>
        </p:txBody>
      </p:sp>
      <p:sp>
        <p:nvSpPr>
          <p:cNvPr id="36" name="Left Bracket 35">
            <a:extLst>
              <a:ext uri="{FF2B5EF4-FFF2-40B4-BE49-F238E27FC236}">
                <a16:creationId xmlns:a16="http://schemas.microsoft.com/office/drawing/2014/main" id="{A2D125FD-517B-0B58-5DAC-4F9FAAA2AD14}"/>
              </a:ext>
            </a:extLst>
          </p:cNvPr>
          <p:cNvSpPr/>
          <p:nvPr/>
        </p:nvSpPr>
        <p:spPr>
          <a:xfrm rot="10800000" flipH="1">
            <a:off x="5858882" y="2323441"/>
            <a:ext cx="219754" cy="3741182"/>
          </a:xfrm>
          <a:prstGeom prst="leftBracket">
            <a:avLst>
              <a:gd name="adj" fmla="val 10032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7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9D4DDBA-B39F-73DA-5EFF-1D15A371EDA9}"/>
              </a:ext>
            </a:extLst>
          </p:cNvPr>
          <p:cNvSpPr txBox="1"/>
          <p:nvPr/>
        </p:nvSpPr>
        <p:spPr>
          <a:xfrm>
            <a:off x="7660411" y="3115063"/>
            <a:ext cx="1414492" cy="769441"/>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E5952">
                    <a:lumMod val="75000"/>
                  </a:srgbClr>
                </a:solidFill>
                <a:effectLst/>
                <a:uLnTx/>
                <a:uFillTx/>
                <a:latin typeface="Arial" panose="020B0604020202020204" pitchFamily="34" charset="0"/>
                <a:ea typeface="+mn-ea"/>
                <a:cs typeface="Arial" panose="020B0604020202020204" pitchFamily="34" charset="0"/>
              </a:rPr>
              <a:t>45%</a:t>
            </a:r>
          </a:p>
        </p:txBody>
      </p:sp>
      <p:sp>
        <p:nvSpPr>
          <p:cNvPr id="31" name="TextBox 30">
            <a:extLst>
              <a:ext uri="{FF2B5EF4-FFF2-40B4-BE49-F238E27FC236}">
                <a16:creationId xmlns:a16="http://schemas.microsoft.com/office/drawing/2014/main" id="{B0FE10C6-249D-A23F-8463-7FE5F757C49F}"/>
              </a:ext>
            </a:extLst>
          </p:cNvPr>
          <p:cNvSpPr txBox="1"/>
          <p:nvPr/>
        </p:nvSpPr>
        <p:spPr>
          <a:xfrm>
            <a:off x="7688213" y="4772374"/>
            <a:ext cx="1414492"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55%</a:t>
            </a:r>
          </a:p>
        </p:txBody>
      </p:sp>
      <p:sp>
        <p:nvSpPr>
          <p:cNvPr id="38" name="TextBox 37">
            <a:extLst>
              <a:ext uri="{FF2B5EF4-FFF2-40B4-BE49-F238E27FC236}">
                <a16:creationId xmlns:a16="http://schemas.microsoft.com/office/drawing/2014/main" id="{0FD273C0-29BB-481B-07A8-2E99809C0D05}"/>
              </a:ext>
            </a:extLst>
          </p:cNvPr>
          <p:cNvSpPr txBox="1"/>
          <p:nvPr/>
        </p:nvSpPr>
        <p:spPr>
          <a:xfrm rot="16200000">
            <a:off x="4507505" y="4005210"/>
            <a:ext cx="2677657" cy="369332"/>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2022 Total Gross Cost</a:t>
            </a:r>
          </a:p>
        </p:txBody>
      </p:sp>
      <p:sp>
        <p:nvSpPr>
          <p:cNvPr id="28" name="TextBox 27">
            <a:extLst>
              <a:ext uri="{FF2B5EF4-FFF2-40B4-BE49-F238E27FC236}">
                <a16:creationId xmlns:a16="http://schemas.microsoft.com/office/drawing/2014/main" id="{1A76C4E4-C51E-CCEB-54AA-1F3284F12CAD}"/>
              </a:ext>
            </a:extLst>
          </p:cNvPr>
          <p:cNvSpPr txBox="1"/>
          <p:nvPr/>
        </p:nvSpPr>
        <p:spPr>
          <a:xfrm>
            <a:off x="7688214" y="2479474"/>
            <a:ext cx="3617546" cy="646331"/>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E5952"/>
                </a:solidFill>
                <a:effectLst/>
                <a:uLnTx/>
                <a:uFillTx/>
                <a:latin typeface="Arial" panose="020B0604020202020204" pitchFamily="34" charset="0"/>
                <a:ea typeface="+mn-ea"/>
                <a:cs typeface="Arial" panose="020B0604020202020204" pitchFamily="34" charset="0"/>
              </a:rPr>
              <a:t>Anti-Inflammatory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E5952"/>
                </a:solidFill>
                <a:effectLst/>
                <a:uLnTx/>
                <a:uFillTx/>
                <a:latin typeface="Arial" panose="020B0604020202020204" pitchFamily="34" charset="0"/>
                <a:ea typeface="+mn-ea"/>
                <a:cs typeface="Arial" panose="020B0604020202020204" pitchFamily="34" charset="0"/>
              </a:rPr>
              <a:t>&amp; Dermatology (Specialty)</a:t>
            </a:r>
          </a:p>
        </p:txBody>
      </p:sp>
      <p:sp>
        <p:nvSpPr>
          <p:cNvPr id="27" name="TextBox 26">
            <a:extLst>
              <a:ext uri="{FF2B5EF4-FFF2-40B4-BE49-F238E27FC236}">
                <a16:creationId xmlns:a16="http://schemas.microsoft.com/office/drawing/2014/main" id="{44903F9C-3570-D894-46A9-1227B5C634D5}"/>
              </a:ext>
            </a:extLst>
          </p:cNvPr>
          <p:cNvSpPr txBox="1"/>
          <p:nvPr/>
        </p:nvSpPr>
        <p:spPr>
          <a:xfrm>
            <a:off x="7719867" y="3840928"/>
            <a:ext cx="3633528"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E5952"/>
                </a:solidFill>
                <a:effectLst/>
                <a:uLnTx/>
                <a:uFillTx/>
                <a:latin typeface="Arial" panose="020B0604020202020204" pitchFamily="34" charset="0"/>
                <a:ea typeface="+mn-ea"/>
                <a:cs typeface="Arial" panose="020B0604020202020204" pitchFamily="34" charset="0"/>
              </a:rPr>
              <a:t>Diabetes (Non-Specialty)</a:t>
            </a:r>
          </a:p>
        </p:txBody>
      </p:sp>
      <p:cxnSp>
        <p:nvCxnSpPr>
          <p:cNvPr id="44" name="Straight Connector 43">
            <a:extLst>
              <a:ext uri="{FF2B5EF4-FFF2-40B4-BE49-F238E27FC236}">
                <a16:creationId xmlns:a16="http://schemas.microsoft.com/office/drawing/2014/main" id="{5CEC60C3-687D-70D9-516C-4ECB18F7E751}"/>
              </a:ext>
            </a:extLst>
          </p:cNvPr>
          <p:cNvCxnSpPr>
            <a:cxnSpLocks/>
          </p:cNvCxnSpPr>
          <p:nvPr/>
        </p:nvCxnSpPr>
        <p:spPr>
          <a:xfrm>
            <a:off x="6305065" y="3429000"/>
            <a:ext cx="11289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F6FC67A-CCB3-EB86-18C5-9C452954A886}"/>
              </a:ext>
            </a:extLst>
          </p:cNvPr>
          <p:cNvSpPr txBox="1"/>
          <p:nvPr/>
        </p:nvSpPr>
        <p:spPr>
          <a:xfrm>
            <a:off x="6580756" y="3636683"/>
            <a:ext cx="73958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18%</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CE692993-F2ED-B5FD-CB02-E4B2C8118F1D}"/>
              </a:ext>
            </a:extLst>
          </p:cNvPr>
          <p:cNvSpPr txBox="1"/>
          <p:nvPr/>
        </p:nvSpPr>
        <p:spPr>
          <a:xfrm>
            <a:off x="6580756" y="2756473"/>
            <a:ext cx="73958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27%</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871A01D8-2D46-3D36-FD7E-5726BFB235F5}"/>
              </a:ext>
            </a:extLst>
          </p:cNvPr>
          <p:cNvSpPr txBox="1"/>
          <p:nvPr/>
        </p:nvSpPr>
        <p:spPr>
          <a:xfrm>
            <a:off x="1364564" y="2988145"/>
            <a:ext cx="3052491"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F70"/>
                </a:solidFill>
                <a:effectLst/>
                <a:uLnTx/>
                <a:uFillTx/>
                <a:latin typeface="Arial" panose="020B0604020202020204" pitchFamily="34" charset="0"/>
                <a:ea typeface="+mn-ea"/>
                <a:cs typeface="Arial" panose="020B0604020202020204" pitchFamily="34" charset="0"/>
              </a:rPr>
              <a:t>2022 RxBenefits book of business data substantiates  disproportionately high spend in three drug classes.</a:t>
            </a:r>
          </a:p>
        </p:txBody>
      </p:sp>
      <p:pic>
        <p:nvPicPr>
          <p:cNvPr id="63" name="Picture 62" descr="Logo&#10;&#10;Description automatically generated">
            <a:extLst>
              <a:ext uri="{FF2B5EF4-FFF2-40B4-BE49-F238E27FC236}">
                <a16:creationId xmlns:a16="http://schemas.microsoft.com/office/drawing/2014/main" id="{0D4966FC-A11D-BA17-7614-2542C6822CB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92918" y="1230524"/>
            <a:ext cx="2130684" cy="692472"/>
          </a:xfrm>
          <a:prstGeom prst="rect">
            <a:avLst/>
          </a:prstGeom>
        </p:spPr>
      </p:pic>
    </p:spTree>
    <p:extLst>
      <p:ext uri="{BB962C8B-B14F-4D97-AF65-F5344CB8AC3E}">
        <p14:creationId xmlns:p14="http://schemas.microsoft.com/office/powerpoint/2010/main" val="28508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ADE3E51F-B2B1-6E73-EE2F-5D0E75FEF0BC}"/>
              </a:ext>
            </a:extLst>
          </p:cNvPr>
          <p:cNvSpPr/>
          <p:nvPr/>
        </p:nvSpPr>
        <p:spPr>
          <a:xfrm>
            <a:off x="648130" y="1108995"/>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5" name="Round Same Side Corner Rectangle 34">
            <a:extLst>
              <a:ext uri="{FF2B5EF4-FFF2-40B4-BE49-F238E27FC236}">
                <a16:creationId xmlns:a16="http://schemas.microsoft.com/office/drawing/2014/main" id="{6305152D-6455-A56D-9E7E-0B3C118A53EF}"/>
              </a:ext>
            </a:extLst>
          </p:cNvPr>
          <p:cNvSpPr/>
          <p:nvPr/>
        </p:nvSpPr>
        <p:spPr>
          <a:xfrm>
            <a:off x="648126" y="1113961"/>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6" name="Picture 35" descr="Logo&#10;&#10;Description automatically generated">
            <a:extLst>
              <a:ext uri="{FF2B5EF4-FFF2-40B4-BE49-F238E27FC236}">
                <a16:creationId xmlns:a16="http://schemas.microsoft.com/office/drawing/2014/main" id="{5E21EA2B-08F3-2ECC-C973-7DA6F4B98F9C}"/>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956926" y="1248812"/>
            <a:ext cx="2130684" cy="692472"/>
          </a:xfrm>
          <a:prstGeom prst="rect">
            <a:avLst/>
          </a:prstGeom>
        </p:spPr>
      </p:pic>
      <p:sp>
        <p:nvSpPr>
          <p:cNvPr id="33" name="Round Same Side Corner Rectangle 32">
            <a:extLst>
              <a:ext uri="{FF2B5EF4-FFF2-40B4-BE49-F238E27FC236}">
                <a16:creationId xmlns:a16="http://schemas.microsoft.com/office/drawing/2014/main" id="{19FD51BB-A2EA-1D55-552F-33EC3C0BC914}"/>
              </a:ext>
            </a:extLst>
          </p:cNvPr>
          <p:cNvSpPr/>
          <p:nvPr/>
        </p:nvSpPr>
        <p:spPr>
          <a:xfrm rot="10800000">
            <a:off x="648125" y="5300068"/>
            <a:ext cx="10979997" cy="1248779"/>
          </a:xfrm>
          <a:prstGeom prst="round2SameRect">
            <a:avLst>
              <a:gd name="adj1" fmla="val 17708"/>
              <a:gd name="adj2" fmla="val 0"/>
            </a:avLst>
          </a:prstGeom>
          <a:gradFill flip="none" rotWithShape="1">
            <a:gsLst>
              <a:gs pos="0">
                <a:schemeClr val="accent3"/>
              </a:gs>
              <a:gs pos="100000">
                <a:srgbClr val="00B8E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7B5EA61-BCB5-580B-3062-43F5E0010D41}"/>
              </a:ext>
            </a:extLst>
          </p:cNvPr>
          <p:cNvSpPr txBox="1"/>
          <p:nvPr/>
        </p:nvSpPr>
        <p:spPr>
          <a:xfrm>
            <a:off x="1538867" y="5658631"/>
            <a:ext cx="887434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Total Projected Program Savings: </a:t>
            </a: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$7.00-11.00 PMPM </a:t>
            </a: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itle 2">
            <a:extLst>
              <a:ext uri="{FF2B5EF4-FFF2-40B4-BE49-F238E27FC236}">
                <a16:creationId xmlns:a16="http://schemas.microsoft.com/office/drawing/2014/main" id="{609E500F-DF6C-3B3B-1ECE-7CCD631C4C28}"/>
              </a:ext>
            </a:extLst>
          </p:cNvPr>
          <p:cNvSpPr>
            <a:spLocks noGrp="1"/>
          </p:cNvSpPr>
          <p:nvPr>
            <p:ph type="title"/>
          </p:nvPr>
        </p:nvSpPr>
        <p:spPr/>
        <p:txBody>
          <a:bodyPr/>
          <a:lstStyle/>
          <a:p>
            <a:r>
              <a:rPr lang="en-US"/>
              <a:t>Now Enhanced to Drive Deeper Savings &amp; Satisfaction</a:t>
            </a:r>
          </a:p>
        </p:txBody>
      </p:sp>
      <p:sp>
        <p:nvSpPr>
          <p:cNvPr id="48" name="TextBox 47">
            <a:extLst>
              <a:ext uri="{FF2B5EF4-FFF2-40B4-BE49-F238E27FC236}">
                <a16:creationId xmlns:a16="http://schemas.microsoft.com/office/drawing/2014/main" id="{F6B743EB-C565-4067-BC53-22754F7C4506}"/>
              </a:ext>
            </a:extLst>
          </p:cNvPr>
          <p:cNvSpPr txBox="1"/>
          <p:nvPr/>
        </p:nvSpPr>
        <p:spPr>
          <a:xfrm>
            <a:off x="1114733" y="2715804"/>
            <a:ext cx="253396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Remove Low Clinical Value Drugs from the Formulary</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B38FCF2A-EB39-FB97-FE7E-75347D70B506}"/>
              </a:ext>
            </a:extLst>
          </p:cNvPr>
          <p:cNvSpPr txBox="1"/>
          <p:nvPr/>
        </p:nvSpPr>
        <p:spPr>
          <a:xfrm>
            <a:off x="1119898" y="3917550"/>
            <a:ext cx="263943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Deliver Clinically Sound Prior Authorization Decisions </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D0A4843F-A90B-851E-527B-2FADBBC71F46}"/>
              </a:ext>
            </a:extLst>
          </p:cNvPr>
          <p:cNvSpPr txBox="1"/>
          <p:nvPr/>
        </p:nvSpPr>
        <p:spPr>
          <a:xfrm>
            <a:off x="4952141" y="2959867"/>
            <a:ext cx="2385650"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Reduce Off-Label Prescribing of Next Generation Diabetes Medications (GLP-1s)</a:t>
            </a:r>
            <a:endParaRPr kumimoji="0" lang="en-US" sz="1600" b="0" i="0" u="none" strike="noStrike" kern="1200" cap="none" spc="0" normalizeH="0" baseline="0" noProof="0">
              <a:ln>
                <a:noFill/>
              </a:ln>
              <a:solidFill>
                <a:srgbClr val="FE595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E221A596-B3FA-B098-2B61-CF859E185907}"/>
              </a:ext>
            </a:extLst>
          </p:cNvPr>
          <p:cNvSpPr txBox="1"/>
          <p:nvPr/>
        </p:nvSpPr>
        <p:spPr>
          <a:xfrm>
            <a:off x="8117538" y="2521396"/>
            <a:ext cx="299593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Explore Switching High-Cost Specialty Treatments with Lower Cost Alternatives</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4ACCF17A-3E35-05AA-06D6-28B4BF63EB52}"/>
              </a:ext>
            </a:extLst>
          </p:cNvPr>
          <p:cNvSpPr txBox="1"/>
          <p:nvPr/>
        </p:nvSpPr>
        <p:spPr>
          <a:xfrm>
            <a:off x="8119186" y="3605433"/>
            <a:ext cx="283113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Member-Friendly Approach to Therapy Optimization</a:t>
            </a:r>
          </a:p>
        </p:txBody>
      </p:sp>
      <p:sp>
        <p:nvSpPr>
          <p:cNvPr id="38" name="TextBox 37">
            <a:extLst>
              <a:ext uri="{FF2B5EF4-FFF2-40B4-BE49-F238E27FC236}">
                <a16:creationId xmlns:a16="http://schemas.microsoft.com/office/drawing/2014/main" id="{F3787778-D938-EEA2-09B3-498F9850012F}"/>
              </a:ext>
            </a:extLst>
          </p:cNvPr>
          <p:cNvSpPr txBox="1"/>
          <p:nvPr/>
        </p:nvSpPr>
        <p:spPr>
          <a:xfrm>
            <a:off x="6119655" y="1465195"/>
            <a:ext cx="75031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June</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3706740C-8A75-6528-B785-86E2A67C6E5E}"/>
              </a:ext>
            </a:extLst>
          </p:cNvPr>
          <p:cNvSpPr txBox="1"/>
          <p:nvPr/>
        </p:nvSpPr>
        <p:spPr>
          <a:xfrm>
            <a:off x="9256858" y="1465195"/>
            <a:ext cx="144878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January</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nvGrpSpPr>
          <p:cNvPr id="8" name="Group 7">
            <a:extLst>
              <a:ext uri="{FF2B5EF4-FFF2-40B4-BE49-F238E27FC236}">
                <a16:creationId xmlns:a16="http://schemas.microsoft.com/office/drawing/2014/main" id="{26B5662E-AA79-0CBB-1B5F-8C937F1F7177}"/>
              </a:ext>
            </a:extLst>
          </p:cNvPr>
          <p:cNvGrpSpPr/>
          <p:nvPr/>
        </p:nvGrpSpPr>
        <p:grpSpPr>
          <a:xfrm>
            <a:off x="5004702" y="1114547"/>
            <a:ext cx="887112" cy="1261885"/>
            <a:chOff x="4636188" y="775252"/>
            <a:chExt cx="887112" cy="1261885"/>
          </a:xfrm>
        </p:grpSpPr>
        <p:sp>
          <p:nvSpPr>
            <p:cNvPr id="10" name="Pentagon 11">
              <a:extLst>
                <a:ext uri="{FF2B5EF4-FFF2-40B4-BE49-F238E27FC236}">
                  <a16:creationId xmlns:a16="http://schemas.microsoft.com/office/drawing/2014/main" id="{340B312D-E267-A924-9F7D-5D9B7C6FCD0F}"/>
                </a:ext>
              </a:extLst>
            </p:cNvPr>
            <p:cNvSpPr/>
            <p:nvPr/>
          </p:nvSpPr>
          <p:spPr>
            <a:xfrm rot="5400000">
              <a:off x="4454895" y="968733"/>
              <a:ext cx="1261885"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719FA58-68EF-0965-A937-12ED3E92AB65}"/>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2023</a:t>
              </a:r>
            </a:p>
          </p:txBody>
        </p:sp>
      </p:grpSp>
      <p:grpSp>
        <p:nvGrpSpPr>
          <p:cNvPr id="12" name="Group 11">
            <a:extLst>
              <a:ext uri="{FF2B5EF4-FFF2-40B4-BE49-F238E27FC236}">
                <a16:creationId xmlns:a16="http://schemas.microsoft.com/office/drawing/2014/main" id="{79FD20C2-1D92-D004-D2D2-C41A7BC7F73C}"/>
              </a:ext>
            </a:extLst>
          </p:cNvPr>
          <p:cNvGrpSpPr/>
          <p:nvPr/>
        </p:nvGrpSpPr>
        <p:grpSpPr>
          <a:xfrm>
            <a:off x="8203923" y="1114547"/>
            <a:ext cx="887112" cy="1261885"/>
            <a:chOff x="4636188" y="775252"/>
            <a:chExt cx="887112" cy="1261885"/>
          </a:xfrm>
        </p:grpSpPr>
        <p:sp>
          <p:nvSpPr>
            <p:cNvPr id="20" name="Pentagon 11">
              <a:extLst>
                <a:ext uri="{FF2B5EF4-FFF2-40B4-BE49-F238E27FC236}">
                  <a16:creationId xmlns:a16="http://schemas.microsoft.com/office/drawing/2014/main" id="{CE78C913-FD89-6079-0BB3-61C9643BF25A}"/>
                </a:ext>
              </a:extLst>
            </p:cNvPr>
            <p:cNvSpPr/>
            <p:nvPr/>
          </p:nvSpPr>
          <p:spPr>
            <a:xfrm rot="5400000">
              <a:off x="4454895" y="968733"/>
              <a:ext cx="1261885"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3CF118D-0CB3-E004-07BA-4A9641027B94}"/>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2024</a:t>
              </a:r>
            </a:p>
          </p:txBody>
        </p:sp>
      </p:grpSp>
      <p:cxnSp>
        <p:nvCxnSpPr>
          <p:cNvPr id="28" name="Straight Connector 27">
            <a:extLst>
              <a:ext uri="{FF2B5EF4-FFF2-40B4-BE49-F238E27FC236}">
                <a16:creationId xmlns:a16="http://schemas.microsoft.com/office/drawing/2014/main" id="{9C92D1FD-A3AA-5775-3917-E61F9C93F364}"/>
              </a:ext>
            </a:extLst>
          </p:cNvPr>
          <p:cNvCxnSpPr>
            <a:cxnSpLocks/>
          </p:cNvCxnSpPr>
          <p:nvPr/>
        </p:nvCxnSpPr>
        <p:spPr>
          <a:xfrm>
            <a:off x="7693733" y="3829402"/>
            <a:ext cx="0" cy="147066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BF48296-6C01-AB37-5FBD-979ADB7367D3}"/>
              </a:ext>
            </a:extLst>
          </p:cNvPr>
          <p:cNvSpPr txBox="1"/>
          <p:nvPr/>
        </p:nvSpPr>
        <p:spPr>
          <a:xfrm>
            <a:off x="7485040" y="3103209"/>
            <a:ext cx="4852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5E3"/>
                </a:solidFill>
                <a:effectLst/>
                <a:uLnTx/>
                <a:uFillTx/>
                <a:latin typeface="Calibri" panose="020F0502020204030204"/>
                <a:ea typeface="+mn-ea"/>
                <a:cs typeface="+mn-cs"/>
              </a:rPr>
              <a:t>+</a:t>
            </a:r>
          </a:p>
        </p:txBody>
      </p:sp>
      <p:cxnSp>
        <p:nvCxnSpPr>
          <p:cNvPr id="31" name="Straight Connector 30">
            <a:extLst>
              <a:ext uri="{FF2B5EF4-FFF2-40B4-BE49-F238E27FC236}">
                <a16:creationId xmlns:a16="http://schemas.microsoft.com/office/drawing/2014/main" id="{920CBA75-5E83-2F27-EE33-FD6474FB8A7A}"/>
              </a:ext>
            </a:extLst>
          </p:cNvPr>
          <p:cNvCxnSpPr>
            <a:cxnSpLocks/>
          </p:cNvCxnSpPr>
          <p:nvPr/>
        </p:nvCxnSpPr>
        <p:spPr>
          <a:xfrm>
            <a:off x="7693733" y="1108995"/>
            <a:ext cx="0" cy="200695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408488-F65C-2DAC-227A-7175579080B5}"/>
              </a:ext>
            </a:extLst>
          </p:cNvPr>
          <p:cNvCxnSpPr>
            <a:cxnSpLocks/>
          </p:cNvCxnSpPr>
          <p:nvPr/>
        </p:nvCxnSpPr>
        <p:spPr>
          <a:xfrm>
            <a:off x="4437137" y="3829402"/>
            <a:ext cx="0" cy="147066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9523CD7-224B-9D4C-96F1-87E4118151BB}"/>
              </a:ext>
            </a:extLst>
          </p:cNvPr>
          <p:cNvSpPr txBox="1"/>
          <p:nvPr/>
        </p:nvSpPr>
        <p:spPr>
          <a:xfrm>
            <a:off x="4228444" y="3103209"/>
            <a:ext cx="4852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5E3"/>
                </a:solidFill>
                <a:effectLst/>
                <a:uLnTx/>
                <a:uFillTx/>
                <a:latin typeface="Calibri" panose="020F0502020204030204"/>
                <a:ea typeface="+mn-ea"/>
                <a:cs typeface="+mn-cs"/>
              </a:rPr>
              <a:t>+</a:t>
            </a:r>
          </a:p>
        </p:txBody>
      </p:sp>
      <p:cxnSp>
        <p:nvCxnSpPr>
          <p:cNvPr id="44" name="Straight Connector 43">
            <a:extLst>
              <a:ext uri="{FF2B5EF4-FFF2-40B4-BE49-F238E27FC236}">
                <a16:creationId xmlns:a16="http://schemas.microsoft.com/office/drawing/2014/main" id="{1333CBC0-BC71-B894-35AA-09E57D091533}"/>
              </a:ext>
            </a:extLst>
          </p:cNvPr>
          <p:cNvCxnSpPr>
            <a:cxnSpLocks/>
          </p:cNvCxnSpPr>
          <p:nvPr/>
        </p:nvCxnSpPr>
        <p:spPr>
          <a:xfrm>
            <a:off x="4437137" y="1108995"/>
            <a:ext cx="0" cy="200695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B18339C-0E23-89DF-A1C1-ADBB0DC847AF}"/>
              </a:ext>
            </a:extLst>
          </p:cNvPr>
          <p:cNvSpPr txBox="1"/>
          <p:nvPr/>
        </p:nvSpPr>
        <p:spPr>
          <a:xfrm>
            <a:off x="8147670" y="4443248"/>
            <a:ext cx="292443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Enhanced ROI Guarantee for Groups &gt;1,000 Members</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175040564"/>
      </p:ext>
    </p:extLst>
  </p:cSld>
  <p:clrMapOvr>
    <a:masterClrMapping/>
  </p:clrMapOvr>
</p:sld>
</file>

<file path=ppt/theme/theme1.xml><?xml version="1.0" encoding="utf-8"?>
<a:theme xmlns:a="http://schemas.openxmlformats.org/drawingml/2006/main" name="RxB_2019">
  <a:themeElements>
    <a:clrScheme name="RxBenefits Colors">
      <a:dk1>
        <a:srgbClr val="000000"/>
      </a:dk1>
      <a:lt1>
        <a:srgbClr val="FFFFFF"/>
      </a:lt1>
      <a:dk2>
        <a:srgbClr val="44546A"/>
      </a:dk2>
      <a:lt2>
        <a:srgbClr val="E7E6E6"/>
      </a:lt2>
      <a:accent1>
        <a:srgbClr val="02A062"/>
      </a:accent1>
      <a:accent2>
        <a:srgbClr val="A7CA54"/>
      </a:accent2>
      <a:accent3>
        <a:srgbClr val="0A3F79"/>
      </a:accent3>
      <a:accent4>
        <a:srgbClr val="57BFE1"/>
      </a:accent4>
      <a:accent5>
        <a:srgbClr val="F8C45E"/>
      </a:accent5>
      <a:accent6>
        <a:srgbClr val="F5665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2.xml><?xml version="1.0" encoding="utf-8"?>
<a:theme xmlns:a="http://schemas.openxmlformats.org/drawingml/2006/main" name="1_Office Theme">
  <a:themeElements>
    <a:clrScheme name="RxBenefits Colors">
      <a:dk1>
        <a:srgbClr val="000000"/>
      </a:dk1>
      <a:lt1>
        <a:srgbClr val="FFFFFF"/>
      </a:lt1>
      <a:dk2>
        <a:srgbClr val="44546A"/>
      </a:dk2>
      <a:lt2>
        <a:srgbClr val="E7E6E6"/>
      </a:lt2>
      <a:accent1>
        <a:srgbClr val="02A062"/>
      </a:accent1>
      <a:accent2>
        <a:srgbClr val="A7CA54"/>
      </a:accent2>
      <a:accent3>
        <a:srgbClr val="0A3F79"/>
      </a:accent3>
      <a:accent4>
        <a:srgbClr val="57BFE1"/>
      </a:accent4>
      <a:accent5>
        <a:srgbClr val="F8C45E"/>
      </a:accent5>
      <a:accent6>
        <a:srgbClr val="F5665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xB_2019">
  <a:themeElements>
    <a:clrScheme name="RxBenefits Colors">
      <a:dk1>
        <a:srgbClr val="002F70"/>
      </a:dk1>
      <a:lt1>
        <a:srgbClr val="FFFFFF"/>
      </a:lt1>
      <a:dk2>
        <a:srgbClr val="44546A"/>
      </a:dk2>
      <a:lt2>
        <a:srgbClr val="E7E6E6"/>
      </a:lt2>
      <a:accent1>
        <a:srgbClr val="04A559"/>
      </a:accent1>
      <a:accent2>
        <a:srgbClr val="80C502"/>
      </a:accent2>
      <a:accent3>
        <a:srgbClr val="002F70"/>
      </a:accent3>
      <a:accent4>
        <a:srgbClr val="00B5E3"/>
      </a:accent4>
      <a:accent5>
        <a:srgbClr val="FFAC00"/>
      </a:accent5>
      <a:accent6>
        <a:srgbClr val="FE595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4.xml><?xml version="1.0" encoding="utf-8"?>
<a:theme xmlns:a="http://schemas.openxmlformats.org/drawingml/2006/main" name="2_Office Theme">
  <a:themeElements>
    <a:clrScheme name="RxBenefits Colors">
      <a:dk1>
        <a:srgbClr val="000000"/>
      </a:dk1>
      <a:lt1>
        <a:srgbClr val="FFFFFF"/>
      </a:lt1>
      <a:dk2>
        <a:srgbClr val="44546A"/>
      </a:dk2>
      <a:lt2>
        <a:srgbClr val="E7E6E6"/>
      </a:lt2>
      <a:accent1>
        <a:srgbClr val="02A062"/>
      </a:accent1>
      <a:accent2>
        <a:srgbClr val="A7CA54"/>
      </a:accent2>
      <a:accent3>
        <a:srgbClr val="0A3F79"/>
      </a:accent3>
      <a:accent4>
        <a:srgbClr val="57BFE1"/>
      </a:accent4>
      <a:accent5>
        <a:srgbClr val="F8C45E"/>
      </a:accent5>
      <a:accent6>
        <a:srgbClr val="F5665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876F6B7D698045BF075B6FEB558975" ma:contentTypeVersion="4" ma:contentTypeDescription="Create a new document." ma:contentTypeScope="" ma:versionID="3f7fb0a97f9bc43ec2c392106ed931de">
  <xsd:schema xmlns:xsd="http://www.w3.org/2001/XMLSchema" xmlns:xs="http://www.w3.org/2001/XMLSchema" xmlns:p="http://schemas.microsoft.com/office/2006/metadata/properties" xmlns:ns3="97598ced-0af2-4d14-b74f-21cee7e70ab5" targetNamespace="http://schemas.microsoft.com/office/2006/metadata/properties" ma:root="true" ma:fieldsID="699fe0fb3e1a6dd66bd057f66d60dc0a" ns3:_="">
    <xsd:import namespace="97598ced-0af2-4d14-b74f-21cee7e70a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98ced-0af2-4d14-b74f-21cee7e70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80B628-09EF-4951-99AE-202723A62D89}">
  <ds:schemaRefs>
    <ds:schemaRef ds:uri="http://schemas.microsoft.com/sharepoint/v3/contenttype/forms"/>
  </ds:schemaRefs>
</ds:datastoreItem>
</file>

<file path=customXml/itemProps2.xml><?xml version="1.0" encoding="utf-8"?>
<ds:datastoreItem xmlns:ds="http://schemas.openxmlformats.org/officeDocument/2006/customXml" ds:itemID="{7285D940-8634-4078-9F84-878A9DD4B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98ced-0af2-4d14-b74f-21cee7e70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39A7C9-8963-4F6C-B179-1E79C93ACE7E}">
  <ds:schemaRefs>
    <ds:schemaRef ds:uri="http://purl.org/dc/dcmitype/"/>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97598ced-0af2-4d14-b74f-21cee7e70ab5"/>
  </ds:schemaRefs>
</ds:datastoreItem>
</file>

<file path=docProps/app.xml><?xml version="1.0" encoding="utf-8"?>
<Properties xmlns="http://schemas.openxmlformats.org/officeDocument/2006/extended-properties" xmlns:vt="http://schemas.openxmlformats.org/officeDocument/2006/docPropsVTypes">
  <Template>Office Theme</Template>
  <TotalTime>56701</TotalTime>
  <Words>6188</Words>
  <Application>Microsoft Office PowerPoint</Application>
  <PresentationFormat>Widescreen</PresentationFormat>
  <Paragraphs>426</Paragraphs>
  <Slides>19</Slides>
  <Notes>19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-apple-system</vt:lpstr>
      <vt:lpstr>Arial</vt:lpstr>
      <vt:lpstr>Arial</vt:lpstr>
      <vt:lpstr>Arial Narrow</vt:lpstr>
      <vt:lpstr>Calibri</vt:lpstr>
      <vt:lpstr>Calibri Light</vt:lpstr>
      <vt:lpstr>Roboto</vt:lpstr>
      <vt:lpstr>Roboto Light</vt:lpstr>
      <vt:lpstr>Symbol</vt:lpstr>
      <vt:lpstr>RxB_2019</vt:lpstr>
      <vt:lpstr>1_Office Theme</vt:lpstr>
      <vt:lpstr>1_RxB_2019</vt:lpstr>
      <vt:lpstr>2_Office Theme</vt:lpstr>
      <vt:lpstr>A Sustainable and Innovative Approach to Optimizing Pharmacy Benefits.</vt:lpstr>
      <vt:lpstr>What We Believe: Protecting Self-Funded Plans Requires a Multi-Faceted Approach</vt:lpstr>
      <vt:lpstr>RxBenefits Delivers</vt:lpstr>
      <vt:lpstr>Lowest Net Cost Contracting…</vt:lpstr>
      <vt:lpstr>…With Award Winning Services</vt:lpstr>
      <vt:lpstr>Unrivaled Clinical Oversight and Active Intervention  </vt:lpstr>
      <vt:lpstr>Client-Aligned Clinical Solutions You’ve Come to Trust</vt:lpstr>
      <vt:lpstr>Looking Ahead: Three Drug Classes Present Significant Opportunity</vt:lpstr>
      <vt:lpstr>Now Enhanced to Drive Deeper Savings &amp; Satisfaction</vt:lpstr>
      <vt:lpstr>Further Reduce Spend by Combatting Off-Label Prescribing of GLP-1s</vt:lpstr>
      <vt:lpstr>Extract Additional Economic &amp; Clinical Value</vt:lpstr>
      <vt:lpstr>Enhance Member Experiences With Tailored Engagement</vt:lpstr>
      <vt:lpstr>Assessing and Guaranteeing Clinical Program Savings</vt:lpstr>
      <vt:lpstr> Deliver Client-Aligned Solutions Far Superior to PBM Programs</vt:lpstr>
      <vt:lpstr>Better Manage Diabetes Costs and Outcomes</vt:lpstr>
      <vt:lpstr>Make Specialty Medications More Affordable for Members and Plans</vt:lpstr>
      <vt:lpstr>Help Plans and Members Offset High-Cost Specialty Medications</vt:lpstr>
      <vt:lpstr>Mitigate Risk with Supplemental Stop-Loss for Catastrophic Claims</vt:lpstr>
      <vt:lpstr>You Asked, We Delivered: New Layers of Protection and Enhanced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Evans</dc:creator>
  <cp:lastModifiedBy>Ashley Thomas</cp:lastModifiedBy>
  <cp:revision>507</cp:revision>
  <cp:lastPrinted>2019-08-27T15:23:14Z</cp:lastPrinted>
  <dcterms:created xsi:type="dcterms:W3CDTF">2019-01-07T14:16:22Z</dcterms:created>
  <dcterms:modified xsi:type="dcterms:W3CDTF">2023-06-13T20:51:46Z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0x010100C6876F6B7D698045BF075B6FEB558975</vt:lpwstr>
  </property>
</Properties>
</file>