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  <p:sldMasterId id="2147483714" r:id="rId3"/>
    <p:sldMasterId id="2147483721" r:id="rId4"/>
    <p:sldMasterId id="2147483730" r:id="rId5"/>
  </p:sldMasterIdLst>
  <p:notesMasterIdLst>
    <p:notesMasterId r:id="rId13"/>
  </p:notesMasterIdLst>
  <p:sldIdLst>
    <p:sldId id="2624" r:id="rId6"/>
    <p:sldId id="2145705289" r:id="rId7"/>
    <p:sldId id="2145705280" r:id="rId8"/>
    <p:sldId id="2145705293" r:id="rId9"/>
    <p:sldId id="2145705294" r:id="rId10"/>
    <p:sldId id="2145705284" r:id="rId11"/>
    <p:sldId id="214570528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4EDC642-9F66-8C42-A7B9-34F01CE58C19}">
          <p14:sldIdLst>
            <p14:sldId id="2624"/>
            <p14:sldId id="2145705289"/>
            <p14:sldId id="2145705280"/>
            <p14:sldId id="2145705293"/>
            <p14:sldId id="2145705294"/>
            <p14:sldId id="2145705284"/>
            <p14:sldId id="2145705287"/>
          </p14:sldIdLst>
        </p14:section>
        <p14:section name="appendix" id="{4627F959-1DCB-FF4C-B66D-88E3D2D5B07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26CA10-F7BB-7BE3-92CF-E6C272AFF0D2}" name="Jenna Gilbertson" initials="JG" userId="S::jgilbertson@rxbenefits.com::80820874-21e6-4c60-9484-c19dfcedb1fd" providerId="AD"/>
  <p188:author id="{7DCBD324-51E1-8711-928D-01758D0AC71A}" name="Kyra Hagan" initials="KH" userId="S::khagan@rxbenefits.com::52b0d52b-67a9-40c8-9e25-74568ceee585" providerId="AD"/>
  <p188:author id="{5C8EEE7E-9D4E-8CA8-B7AE-1594AD65465D}" name="Nathan White" initials="NW" userId="S::nwhite@rxbenefits.com::eb70c1e0-6ccc-4bd1-ae92-41c5f9680982" providerId="AD"/>
  <p188:author id="{AE178589-4D76-1BF8-DC7E-D0101CD22B86}" name="Bradley Nelson" initials="BN" userId="S::bnelson@rxbenefits.com::622067dd-f4c7-47eb-a9d2-2fa63134fcf1" providerId="AD"/>
  <p188:author id="{FDBE83E2-D045-066C-0384-E4305262DE87}" name="Shawn Wideman" initials="SW" userId="S::swideman@rxbenefits.com::8700b716-d020-4bb6-9427-b776f17f96dc" providerId="AD"/>
  <p188:author id="{65A9DDED-08E0-ECA8-548A-DD04318D1E15}" name="Bryan Statham - RxBenefits" initials="BSR" userId="S::Bryan@rxbenefits.com::4585cdb2-6b25-427a-b4ec-077b2776e51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ith Wilbanks - RxBenefits" initials="FWR" lastIdx="302" clrIdx="0">
    <p:extLst>
      <p:ext uri="{19B8F6BF-5375-455C-9EA6-DF929625EA0E}">
        <p15:presenceInfo xmlns:p15="http://schemas.microsoft.com/office/powerpoint/2012/main" userId="S::faith@rxbenefits.com::302bb346-490c-4f51-9604-1d138fadc634" providerId="AD"/>
      </p:ext>
    </p:extLst>
  </p:cmAuthor>
  <p:cmAuthor id="2" name="Shawn Wideman" initials="SW" lastIdx="4" clrIdx="1">
    <p:extLst>
      <p:ext uri="{19B8F6BF-5375-455C-9EA6-DF929625EA0E}">
        <p15:presenceInfo xmlns:p15="http://schemas.microsoft.com/office/powerpoint/2012/main" userId="S::swideman@rxbenefits.com::8700b716-d020-4bb6-9427-b776f17f96d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CFF"/>
    <a:srgbClr val="E0F9FF"/>
    <a:srgbClr val="000000"/>
    <a:srgbClr val="FF612A"/>
    <a:srgbClr val="FFE8CF"/>
    <a:srgbClr val="005C96"/>
    <a:srgbClr val="F9CEB0"/>
    <a:srgbClr val="CA89FF"/>
    <a:srgbClr val="BF4EF8"/>
    <a:srgbClr val="00A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5" autoAdjust="0"/>
    <p:restoredTop sz="80653" autoAdjust="0"/>
  </p:normalViewPr>
  <p:slideViewPr>
    <p:cSldViewPr snapToGrid="0">
      <p:cViewPr varScale="1">
        <p:scale>
          <a:sx n="68" d="100"/>
          <a:sy n="68" d="100"/>
        </p:scale>
        <p:origin x="1718" y="62"/>
      </p:cViewPr>
      <p:guideLst/>
    </p:cSldViewPr>
  </p:slideViewPr>
  <p:notesTextViewPr>
    <p:cViewPr>
      <p:scale>
        <a:sx n="180" d="100"/>
        <a:sy n="180" d="100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671DB-C5D2-4F5E-ADC8-96AB2E094846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0D681-8B16-4265-9241-F23C10F24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66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0D681-8B16-4265-9241-F23C10F240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20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0D681-8B16-4265-9241-F23C10F240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41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0D681-8B16-4265-9241-F23C10F240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13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0D681-8B16-4265-9241-F23C10F240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6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AC53542-1BCE-5C4B-BA94-DF674F657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17" y="0"/>
            <a:ext cx="9788936" cy="775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solidFill>
                  <a:srgbClr val="002F6C"/>
                </a:solidFill>
                <a:latin typeface="Arial Narrow" panose="020B0604020202020204" pitchFamily="34" charset="0"/>
                <a:ea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4C64EE-E619-7748-B1D6-845ABC066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138" y="1437999"/>
            <a:ext cx="10283689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31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tegory - 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50BF24-93C6-F24B-BAB1-EAA3FDA10840}"/>
              </a:ext>
            </a:extLst>
          </p:cNvPr>
          <p:cNvSpPr/>
          <p:nvPr/>
        </p:nvSpPr>
        <p:spPr>
          <a:xfrm>
            <a:off x="0" y="6"/>
            <a:ext cx="12192000" cy="68691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9F0FA48-1949-5145-AB73-58B5E4E5321F}"/>
              </a:ext>
            </a:extLst>
          </p:cNvPr>
          <p:cNvSpPr/>
          <p:nvPr/>
        </p:nvSpPr>
        <p:spPr>
          <a:xfrm>
            <a:off x="758285" y="2034129"/>
            <a:ext cx="211875" cy="2839592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>
              <a:latin typeface="Arial" panose="020B0604020202020204" pitchFamily="34" charset="0"/>
            </a:endParaRPr>
          </a:p>
        </p:txBody>
      </p:sp>
      <p:sp>
        <p:nvSpPr>
          <p:cNvPr id="7" name="Title 1" descr="This is the title copy section for 3 lines use the 2 or 1 line options if the title is smaller&#10;">
            <a:extLst>
              <a:ext uri="{FF2B5EF4-FFF2-40B4-BE49-F238E27FC236}">
                <a16:creationId xmlns:a16="http://schemas.microsoft.com/office/drawing/2014/main" id="{201B27C0-0169-E247-85C9-D12C64A93A3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263" y="2024192"/>
            <a:ext cx="7195895" cy="2839591"/>
          </a:xfrm>
          <a:prstGeom prst="rect">
            <a:avLst/>
          </a:prstGeom>
        </p:spPr>
        <p:txBody>
          <a:bodyPr anchor="ctr"/>
          <a:lstStyle>
            <a:lvl1pPr algn="l">
              <a:defRPr sz="3375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BB5106-975A-B642-A4D8-6AF53FE6A0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334" y="458262"/>
            <a:ext cx="2681700" cy="41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5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C553588-D46E-364F-B51A-5F97516C4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19" y="0"/>
            <a:ext cx="9788936" cy="775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solidFill>
                  <a:schemeClr val="accent3"/>
                </a:solidFill>
                <a:latin typeface="Arial Narrow" panose="020B0604020202020204" pitchFamily="34" charset="0"/>
                <a:ea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4879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es Title - 1 pres -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79B966-BF16-4837-A0A0-DE67712BAE9D}"/>
              </a:ext>
            </a:extLst>
          </p:cNvPr>
          <p:cNvSpPr/>
          <p:nvPr userDrawn="1"/>
        </p:nvSpPr>
        <p:spPr>
          <a:xfrm>
            <a:off x="0" y="0"/>
            <a:ext cx="12192000" cy="2284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 descr="This is the title copy section for 3 lines use the 2 or 1 line options if the title is smaller&#10;">
            <a:extLst>
              <a:ext uri="{FF2B5EF4-FFF2-40B4-BE49-F238E27FC236}">
                <a16:creationId xmlns:a16="http://schemas.microsoft.com/office/drawing/2014/main" id="{37AE5519-E3E4-FA4C-8403-3E9A3863E1D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8264" y="2044068"/>
            <a:ext cx="7964521" cy="1948932"/>
          </a:xfrm>
          <a:prstGeom prst="rect">
            <a:avLst/>
          </a:prstGeom>
        </p:spPr>
        <p:txBody>
          <a:bodyPr anchor="t"/>
          <a:lstStyle>
            <a:lvl1pPr algn="l">
              <a:defRPr sz="3375" b="1" i="0">
                <a:solidFill>
                  <a:srgbClr val="004094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Presentation title. Keep it short and sweet.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122AA-3124-4148-B97B-8C28A193E7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78263" y="4245672"/>
            <a:ext cx="4174400" cy="3263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 b="1" i="0">
                <a:solidFill>
                  <a:srgbClr val="00995D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Presenter Name</a:t>
            </a:r>
            <a:br>
              <a:rPr lang="en-US"/>
            </a:br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9F0FA48-1949-5145-AB73-58B5E4E5321F}"/>
              </a:ext>
            </a:extLst>
          </p:cNvPr>
          <p:cNvSpPr/>
          <p:nvPr/>
        </p:nvSpPr>
        <p:spPr>
          <a:xfrm>
            <a:off x="758285" y="2044068"/>
            <a:ext cx="211875" cy="2839592"/>
          </a:xfrm>
          <a:prstGeom prst="roundRect">
            <a:avLst>
              <a:gd name="adj" fmla="val 50000"/>
            </a:avLst>
          </a:prstGeom>
          <a:solidFill>
            <a:srgbClr val="009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C31365-E0C9-1743-8E78-C078443DC126}"/>
              </a:ext>
            </a:extLst>
          </p:cNvPr>
          <p:cNvSpPr/>
          <p:nvPr userDrawn="1"/>
        </p:nvSpPr>
        <p:spPr>
          <a:xfrm>
            <a:off x="8786191" y="139148"/>
            <a:ext cx="3087757" cy="552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96BA2D-CB42-1940-BD9A-988E9C574A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020" y="559858"/>
            <a:ext cx="3027380" cy="55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92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70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AC53542-1BCE-5C4B-BA94-DF674F657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17" y="0"/>
            <a:ext cx="9788936" cy="775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solidFill>
                  <a:schemeClr val="accent3"/>
                </a:solidFill>
                <a:latin typeface="Arial Narrow" panose="020B0604020202020204" pitchFamily="34" charset="0"/>
                <a:ea typeface="Roboto Condensed" panose="02000000000000000000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4C64EE-E619-7748-B1D6-845ABC066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140" y="1437999"/>
            <a:ext cx="10283689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723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2E5D77-FA7D-8E42-94B4-3F1FD8463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219" y="1080193"/>
            <a:ext cx="11233412" cy="808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 marL="34290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A2A8D77-14C8-8D48-8998-8400780AE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17" y="0"/>
            <a:ext cx="9788936" cy="775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i="0" kern="1200" dirty="0">
                <a:solidFill>
                  <a:schemeClr val="accent3"/>
                </a:solidFill>
                <a:latin typeface="Arial Narrow" panose="020B0604020202020204" pitchFamily="34" charset="0"/>
                <a:ea typeface="Roboto Condensed" panose="02000000000000000000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0D7D78-F5DF-2F4E-94DB-94A6D814363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48139" y="2193373"/>
            <a:ext cx="4002159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FECC54-C31E-7842-996F-4FBBCEB71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09117" y="2193925"/>
            <a:ext cx="6333067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latin typeface="Arial" panose="020B0604020202020204" pitchFamily="34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icon to add image. Please refer to the </a:t>
            </a:r>
            <a:r>
              <a:rPr lang="en-US" err="1"/>
              <a:t>RxBenefits</a:t>
            </a:r>
            <a:r>
              <a:rPr lang="en-US"/>
              <a:t> Brand guide for suggestions on photography style.</a:t>
            </a:r>
          </a:p>
        </p:txBody>
      </p:sp>
    </p:spTree>
    <p:extLst>
      <p:ext uri="{BB962C8B-B14F-4D97-AF65-F5344CB8AC3E}">
        <p14:creationId xmlns:p14="http://schemas.microsoft.com/office/powerpoint/2010/main" val="3700744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E6134CE-F8DF-0C44-A92F-08FBBBBA5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9768" y="2014469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96E10D9-284E-AF4D-9493-413F848BA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3768" y="2014469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E381C81-D082-1642-A7FD-C0057DB5FD2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09219" y="1080193"/>
            <a:ext cx="11233412" cy="808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0B3C290-BF37-B348-A61F-CEC588457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19" y="236386"/>
            <a:ext cx="9788936" cy="390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937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0B775DAC-6CF1-2744-BC75-E7513AB69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17" y="0"/>
            <a:ext cx="9788936" cy="775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i="0" kern="1200" dirty="0">
                <a:solidFill>
                  <a:schemeClr val="accent3"/>
                </a:solidFill>
                <a:latin typeface="Arial Narrow" panose="020B0604020202020204" pitchFamily="34" charset="0"/>
                <a:ea typeface="Roboto Condensed" panose="02000000000000000000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597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AC53542-1BCE-5C4B-BA94-DF674F657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17" y="0"/>
            <a:ext cx="9788936" cy="775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solidFill>
                  <a:srgbClr val="002F6C"/>
                </a:solidFill>
                <a:latin typeface="Arial Narrow" panose="020B0604020202020204" pitchFamily="34" charset="0"/>
                <a:ea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4C64EE-E619-7748-B1D6-845ABC066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138" y="1437999"/>
            <a:ext cx="10283689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816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+ Detail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E381C81-D082-1642-A7FD-C0057DB5FD2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09218" y="1080191"/>
            <a:ext cx="11233412" cy="808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 marL="4572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E5A8EC5-695E-DF40-87CE-FD2D846B4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17" y="0"/>
            <a:ext cx="9788936" cy="775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solidFill>
                  <a:schemeClr val="accent3"/>
                </a:solidFill>
                <a:latin typeface="Arial Narrow" panose="020B0604020202020204" pitchFamily="34" charset="0"/>
                <a:ea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7B5521-6443-E847-8369-C4F303E14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138" y="2193373"/>
            <a:ext cx="10283689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651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+ Detail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E381C81-D082-1642-A7FD-C0057DB5FD2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09218" y="1080191"/>
            <a:ext cx="11233412" cy="808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 marL="4572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E5A8EC5-695E-DF40-87CE-FD2D846B4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17" y="0"/>
            <a:ext cx="9788936" cy="775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solidFill>
                  <a:schemeClr val="accent3"/>
                </a:solidFill>
                <a:latin typeface="Arial Narrow" panose="020B0604020202020204" pitchFamily="34" charset="0"/>
                <a:ea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7B5521-6443-E847-8369-C4F303E14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138" y="2193373"/>
            <a:ext cx="10283689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6263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2E5D77-FA7D-8E42-94B4-3F1FD8463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218" y="1080191"/>
            <a:ext cx="11233412" cy="808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 marL="4572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A2A8D77-14C8-8D48-8998-8400780AE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17" y="0"/>
            <a:ext cx="9788936" cy="775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solidFill>
                  <a:schemeClr val="accent3"/>
                </a:solidFill>
                <a:latin typeface="Arial Narrow" panose="020B0604020202020204" pitchFamily="34" charset="0"/>
                <a:ea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0D7D78-F5DF-2F4E-94DB-94A6D814363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48138" y="2193373"/>
            <a:ext cx="4002159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FECC54-C31E-7842-996F-4FBBCEB71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09117" y="2193925"/>
            <a:ext cx="6333067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Arial" panose="020B0604020202020204" pitchFamily="34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icon to add image. Please refer to the </a:t>
            </a:r>
            <a:r>
              <a:rPr lang="en-US" dirty="0" err="1"/>
              <a:t>RxBenefits</a:t>
            </a:r>
            <a:r>
              <a:rPr lang="en-US" dirty="0"/>
              <a:t> Brand guide for suggestions on photography style.</a:t>
            </a:r>
          </a:p>
        </p:txBody>
      </p:sp>
    </p:spTree>
    <p:extLst>
      <p:ext uri="{BB962C8B-B14F-4D97-AF65-F5344CB8AC3E}">
        <p14:creationId xmlns:p14="http://schemas.microsoft.com/office/powerpoint/2010/main" val="2561154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 Title - 1 pres -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his is the title copy section for 3 lines use the 2 or 1 line options if the title is smaller&#10;">
            <a:extLst>
              <a:ext uri="{FF2B5EF4-FFF2-40B4-BE49-F238E27FC236}">
                <a16:creationId xmlns:a16="http://schemas.microsoft.com/office/drawing/2014/main" id="{37AE5519-E3E4-FA4C-8403-3E9A3863E1D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8264" y="2044068"/>
            <a:ext cx="7964521" cy="1948932"/>
          </a:xfrm>
          <a:prstGeom prst="rect">
            <a:avLst/>
          </a:prstGeom>
        </p:spPr>
        <p:txBody>
          <a:bodyPr anchor="t"/>
          <a:lstStyle>
            <a:lvl1pPr algn="l">
              <a:defRPr sz="3375" b="1" i="0">
                <a:solidFill>
                  <a:srgbClr val="004094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Presentation title. Keep it short and sweet.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122AA-3124-4148-B97B-8C28A193E7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78263" y="4245672"/>
            <a:ext cx="4174400" cy="3263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 b="1" i="0">
                <a:solidFill>
                  <a:srgbClr val="00995D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Presenter Name</a:t>
            </a:r>
            <a:br>
              <a:rPr lang="en-US"/>
            </a:br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9F0FA48-1949-5145-AB73-58B5E4E5321F}"/>
              </a:ext>
            </a:extLst>
          </p:cNvPr>
          <p:cNvSpPr/>
          <p:nvPr/>
        </p:nvSpPr>
        <p:spPr>
          <a:xfrm>
            <a:off x="758285" y="2044068"/>
            <a:ext cx="211875" cy="2839592"/>
          </a:xfrm>
          <a:prstGeom prst="roundRect">
            <a:avLst>
              <a:gd name="adj" fmla="val 50000"/>
            </a:avLst>
          </a:prstGeom>
          <a:solidFill>
            <a:srgbClr val="009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>
              <a:latin typeface="Arial" panose="020B060402020202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11AEE5D-5678-FB4C-A813-49577D97F21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272568" y="4245672"/>
            <a:ext cx="4174400" cy="63799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 b="0" i="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xx/xx/</a:t>
            </a:r>
            <a:r>
              <a:rPr lang="en-US" err="1"/>
              <a:t>xxxx</a:t>
            </a:r>
            <a:endParaRPr lang="en-US"/>
          </a:p>
          <a:p>
            <a:pPr lvl="0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2C77859-1075-9E4E-A071-5693D2B4879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378263" y="4573663"/>
            <a:ext cx="4174400" cy="3263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i="0">
                <a:solidFill>
                  <a:srgbClr val="00995D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C31365-E0C9-1743-8E78-C078443DC126}"/>
              </a:ext>
            </a:extLst>
          </p:cNvPr>
          <p:cNvSpPr/>
          <p:nvPr userDrawn="1"/>
        </p:nvSpPr>
        <p:spPr>
          <a:xfrm>
            <a:off x="8786191" y="139148"/>
            <a:ext cx="3087757" cy="552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D35489-209B-014C-A59B-8B811D1CF3EA}"/>
              </a:ext>
            </a:extLst>
          </p:cNvPr>
          <p:cNvSpPr/>
          <p:nvPr userDrawn="1"/>
        </p:nvSpPr>
        <p:spPr>
          <a:xfrm>
            <a:off x="1297028" y="5967656"/>
            <a:ext cx="207941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0" i="0" dirty="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Prepared exclusively for: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6C3CA8-DACB-9C48-91D9-96922F560A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72568" y="5690155"/>
            <a:ext cx="4174400" cy="924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Logo image (jpg, </a:t>
            </a:r>
            <a:r>
              <a:rPr lang="en-US" err="1"/>
              <a:t>png</a:t>
            </a:r>
            <a:r>
              <a:rPr lang="en-US"/>
              <a:t>). Find a logo with a white background.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96BA2D-CB42-1940-BD9A-988E9C574A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019" y="793461"/>
            <a:ext cx="4174400" cy="62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47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2E5D77-FA7D-8E42-94B4-3F1FD8463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219" y="1080193"/>
            <a:ext cx="11233412" cy="808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 marL="34290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A2A8D77-14C8-8D48-8998-8400780AE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19" y="236386"/>
            <a:ext cx="9788936" cy="390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4546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s &amp;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354971C-9691-A940-AD3F-1FE174A066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5252" y="2300465"/>
            <a:ext cx="9232797" cy="3396953"/>
          </a:xfrm>
          <a:prstGeom prst="rect">
            <a:avLst/>
          </a:prstGeom>
        </p:spPr>
        <p:txBody>
          <a:bodyPr/>
          <a:lstStyle>
            <a:lvl1pPr marL="385763" indent="-385763">
              <a:buFont typeface="+mj-lt"/>
              <a:buAutoNum type="arabicPeriod"/>
              <a:defRPr sz="1800" b="0" i="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01EE40F-1637-E644-A53F-A6A5B5DBDC67}"/>
              </a:ext>
            </a:extLst>
          </p:cNvPr>
          <p:cNvSpPr/>
          <p:nvPr userDrawn="1"/>
        </p:nvSpPr>
        <p:spPr>
          <a:xfrm>
            <a:off x="758285" y="2968517"/>
            <a:ext cx="211875" cy="2839592"/>
          </a:xfrm>
          <a:prstGeom prst="roundRect">
            <a:avLst>
              <a:gd name="adj" fmla="val 50000"/>
            </a:avLst>
          </a:prstGeom>
          <a:solidFill>
            <a:srgbClr val="009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>
              <a:latin typeface="Arial" panose="020B06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C1DE999-E9B8-5248-A9C7-7FF2B7B2DF93}"/>
              </a:ext>
            </a:extLst>
          </p:cNvPr>
          <p:cNvSpPr/>
          <p:nvPr userDrawn="1"/>
        </p:nvSpPr>
        <p:spPr>
          <a:xfrm>
            <a:off x="758285" y="1260298"/>
            <a:ext cx="211875" cy="2839592"/>
          </a:xfrm>
          <a:prstGeom prst="roundRect">
            <a:avLst>
              <a:gd name="adj" fmla="val 50000"/>
            </a:avLst>
          </a:prstGeom>
          <a:solidFill>
            <a:srgbClr val="009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3E2959-5A39-F445-B54C-DAD108186BF8}"/>
              </a:ext>
            </a:extLst>
          </p:cNvPr>
          <p:cNvSpPr txBox="1"/>
          <p:nvPr userDrawn="1"/>
        </p:nvSpPr>
        <p:spPr>
          <a:xfrm>
            <a:off x="1445252" y="1260298"/>
            <a:ext cx="8109565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1" i="0" u="none" strike="noStrike" kern="1200" cap="none" spc="0" normalizeH="0" baseline="0" noProof="0">
                <a:ln>
                  <a:noFill/>
                </a:ln>
                <a:solidFill>
                  <a:srgbClr val="004094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+mj-cs"/>
              </a:rPr>
              <a:t>Goals &amp; Objectives</a:t>
            </a:r>
            <a:endParaRPr lang="en-US" sz="3375" b="1" i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644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oals &amp;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354971C-9691-A940-AD3F-1FE174A066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5252" y="2300465"/>
            <a:ext cx="9232797" cy="3396953"/>
          </a:xfrm>
          <a:prstGeom prst="rect">
            <a:avLst/>
          </a:prstGeom>
        </p:spPr>
        <p:txBody>
          <a:bodyPr/>
          <a:lstStyle>
            <a:lvl1pPr marL="385763" indent="-385763">
              <a:buFont typeface="+mj-lt"/>
              <a:buAutoNum type="arabicPeriod"/>
              <a:defRPr sz="1800" b="0" i="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01EE40F-1637-E644-A53F-A6A5B5DBDC67}"/>
              </a:ext>
            </a:extLst>
          </p:cNvPr>
          <p:cNvSpPr/>
          <p:nvPr userDrawn="1"/>
        </p:nvSpPr>
        <p:spPr>
          <a:xfrm>
            <a:off x="758285" y="2968517"/>
            <a:ext cx="211875" cy="2839592"/>
          </a:xfrm>
          <a:prstGeom prst="roundRect">
            <a:avLst>
              <a:gd name="adj" fmla="val 50000"/>
            </a:avLst>
          </a:prstGeom>
          <a:solidFill>
            <a:srgbClr val="009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>
              <a:latin typeface="Arial" panose="020B06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C1DE999-E9B8-5248-A9C7-7FF2B7B2DF93}"/>
              </a:ext>
            </a:extLst>
          </p:cNvPr>
          <p:cNvSpPr/>
          <p:nvPr userDrawn="1"/>
        </p:nvSpPr>
        <p:spPr>
          <a:xfrm>
            <a:off x="758285" y="1260298"/>
            <a:ext cx="211875" cy="2839592"/>
          </a:xfrm>
          <a:prstGeom prst="roundRect">
            <a:avLst>
              <a:gd name="adj" fmla="val 50000"/>
            </a:avLst>
          </a:prstGeom>
          <a:solidFill>
            <a:srgbClr val="009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3E2959-5A39-F445-B54C-DAD108186BF8}"/>
              </a:ext>
            </a:extLst>
          </p:cNvPr>
          <p:cNvSpPr txBox="1"/>
          <p:nvPr userDrawn="1"/>
        </p:nvSpPr>
        <p:spPr>
          <a:xfrm>
            <a:off x="1445252" y="1260299"/>
            <a:ext cx="810956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1" i="0" u="none" strike="noStrike" kern="1200" cap="none" spc="0" normalizeH="0" baseline="0" noProof="0" dirty="0">
                <a:ln>
                  <a:noFill/>
                </a:ln>
                <a:solidFill>
                  <a:srgbClr val="004094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+mj-cs"/>
              </a:rPr>
              <a:t>Agenda</a:t>
            </a:r>
          </a:p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375" b="1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057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- 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50BF24-93C6-F24B-BAB1-EAA3FDA10840}"/>
              </a:ext>
            </a:extLst>
          </p:cNvPr>
          <p:cNvSpPr/>
          <p:nvPr/>
        </p:nvSpPr>
        <p:spPr>
          <a:xfrm>
            <a:off x="0" y="6"/>
            <a:ext cx="12192000" cy="6869151"/>
          </a:xfrm>
          <a:prstGeom prst="rect">
            <a:avLst/>
          </a:prstGeom>
          <a:solidFill>
            <a:srgbClr val="00C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>
              <a:latin typeface="Arial" panose="020B06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9F0FA48-1949-5145-AB73-58B5E4E5321F}"/>
              </a:ext>
            </a:extLst>
          </p:cNvPr>
          <p:cNvSpPr/>
          <p:nvPr/>
        </p:nvSpPr>
        <p:spPr>
          <a:xfrm>
            <a:off x="758285" y="2034129"/>
            <a:ext cx="211875" cy="2839592"/>
          </a:xfrm>
          <a:prstGeom prst="roundRect">
            <a:avLst>
              <a:gd name="adj" fmla="val 50000"/>
            </a:avLst>
          </a:prstGeom>
          <a:solidFill>
            <a:srgbClr val="00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>
              <a:latin typeface="Arial" panose="020B0604020202020204" pitchFamily="34" charset="0"/>
            </a:endParaRPr>
          </a:p>
        </p:txBody>
      </p:sp>
      <p:sp>
        <p:nvSpPr>
          <p:cNvPr id="7" name="Title 1" descr="This is the title copy section for 3 lines use the 2 or 1 line options if the title is smaller&#10;">
            <a:extLst>
              <a:ext uri="{FF2B5EF4-FFF2-40B4-BE49-F238E27FC236}">
                <a16:creationId xmlns:a16="http://schemas.microsoft.com/office/drawing/2014/main" id="{201B27C0-0169-E247-85C9-D12C64A93A3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263" y="2024192"/>
            <a:ext cx="7195895" cy="2839591"/>
          </a:xfrm>
          <a:prstGeom prst="rect">
            <a:avLst/>
          </a:prstGeom>
        </p:spPr>
        <p:txBody>
          <a:bodyPr anchor="ctr"/>
          <a:lstStyle>
            <a:lvl1pPr algn="l">
              <a:defRPr sz="3375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F49D6A-4ACB-7343-85ED-5ACAACD294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334" y="458262"/>
            <a:ext cx="2681700" cy="41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01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tegory - Green -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50BF24-93C6-F24B-BAB1-EAA3FDA10840}"/>
              </a:ext>
            </a:extLst>
          </p:cNvPr>
          <p:cNvSpPr/>
          <p:nvPr/>
        </p:nvSpPr>
        <p:spPr>
          <a:xfrm>
            <a:off x="0" y="6"/>
            <a:ext cx="12192000" cy="6869151"/>
          </a:xfrm>
          <a:prstGeom prst="rect">
            <a:avLst/>
          </a:prstGeom>
          <a:solidFill>
            <a:srgbClr val="009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>
              <a:latin typeface="Arial" panose="020B0604020202020204" pitchFamily="34" charset="0"/>
            </a:endParaRPr>
          </a:p>
        </p:txBody>
      </p:sp>
      <p:sp>
        <p:nvSpPr>
          <p:cNvPr id="2" name="Title 1" descr="This is the title copy section for 3 lines use the 2 or 1 line options if the title is smaller&#10;">
            <a:extLst>
              <a:ext uri="{FF2B5EF4-FFF2-40B4-BE49-F238E27FC236}">
                <a16:creationId xmlns:a16="http://schemas.microsoft.com/office/drawing/2014/main" id="{37AE5519-E3E4-FA4C-8403-3E9A3863E1D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261" y="2024190"/>
            <a:ext cx="7676531" cy="1948932"/>
          </a:xfrm>
          <a:prstGeom prst="rect">
            <a:avLst/>
          </a:prstGeom>
        </p:spPr>
        <p:txBody>
          <a:bodyPr anchor="b"/>
          <a:lstStyle>
            <a:lvl1pPr algn="l">
              <a:defRPr sz="3375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122AA-3124-4148-B97B-8C28A193E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8263" y="4225793"/>
            <a:ext cx="6182268" cy="13070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 b="0" i="0">
                <a:solidFill>
                  <a:srgbClr val="9DCE25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9F0FA48-1949-5145-AB73-58B5E4E5321F}"/>
              </a:ext>
            </a:extLst>
          </p:cNvPr>
          <p:cNvSpPr/>
          <p:nvPr/>
        </p:nvSpPr>
        <p:spPr>
          <a:xfrm>
            <a:off x="758285" y="2024190"/>
            <a:ext cx="211875" cy="2839592"/>
          </a:xfrm>
          <a:prstGeom prst="roundRect">
            <a:avLst>
              <a:gd name="adj" fmla="val 50000"/>
            </a:avLst>
          </a:prstGeom>
          <a:solidFill>
            <a:srgbClr val="9DC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7D1056-1348-2144-9019-EF2636C695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334" y="458262"/>
            <a:ext cx="2681700" cy="41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96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AC53542-1BCE-5C4B-BA94-DF674F657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17" y="0"/>
            <a:ext cx="9788936" cy="775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solidFill>
                  <a:srgbClr val="002F6C"/>
                </a:solidFill>
                <a:latin typeface="Arial Narrow" panose="020B0604020202020204" pitchFamily="34" charset="0"/>
                <a:ea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4C64EE-E619-7748-B1D6-845ABC066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138" y="1437999"/>
            <a:ext cx="10283689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980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+ Detail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E381C81-D082-1642-A7FD-C0057DB5FD2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09218" y="1080191"/>
            <a:ext cx="11233412" cy="808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 marL="4572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E5A8EC5-695E-DF40-87CE-FD2D846B4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17" y="0"/>
            <a:ext cx="9788936" cy="775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solidFill>
                  <a:schemeClr val="accent3"/>
                </a:solidFill>
                <a:latin typeface="Arial Narrow" panose="020B0604020202020204" pitchFamily="34" charset="0"/>
                <a:ea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7B5521-6443-E847-8369-C4F303E14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138" y="2193373"/>
            <a:ext cx="10283689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40294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2E5D77-FA7D-8E42-94B4-3F1FD8463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218" y="1080191"/>
            <a:ext cx="11233412" cy="808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 marL="4572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A2A8D77-14C8-8D48-8998-8400780AE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17" y="0"/>
            <a:ext cx="9788936" cy="775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solidFill>
                  <a:schemeClr val="accent3"/>
                </a:solidFill>
                <a:latin typeface="Arial Narrow" panose="020B0604020202020204" pitchFamily="34" charset="0"/>
                <a:ea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0D7D78-F5DF-2F4E-94DB-94A6D814363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48138" y="2193373"/>
            <a:ext cx="4002159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FECC54-C31E-7842-996F-4FBBCEB71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09117" y="2193925"/>
            <a:ext cx="6333067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Arial" panose="020B0604020202020204" pitchFamily="34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icon to add image. Please refer to the </a:t>
            </a:r>
            <a:r>
              <a:rPr lang="en-US" dirty="0" err="1"/>
              <a:t>RxBenefits</a:t>
            </a:r>
            <a:r>
              <a:rPr lang="en-US" dirty="0"/>
              <a:t> Brand guide for suggestions on photography style.</a:t>
            </a:r>
          </a:p>
        </p:txBody>
      </p:sp>
    </p:spTree>
    <p:extLst>
      <p:ext uri="{BB962C8B-B14F-4D97-AF65-F5344CB8AC3E}">
        <p14:creationId xmlns:p14="http://schemas.microsoft.com/office/powerpoint/2010/main" val="4118054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+ Detail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E5A8EC5-695E-DF40-87CE-FD2D846B4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045" y="0"/>
            <a:ext cx="9788936" cy="775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solidFill>
                  <a:schemeClr val="accent3"/>
                </a:solidFill>
                <a:latin typeface="Arial Narrow" panose="020B0604020202020204" pitchFamily="34" charset="0"/>
                <a:ea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7B5521-6443-E847-8369-C4F303E14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138" y="1431373"/>
            <a:ext cx="10283689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EAB9DE-AFE8-D342-A728-022FB091D1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073" y="159026"/>
            <a:ext cx="611064" cy="4572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321655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es Title - 1 pres -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79B966-BF16-4837-A0A0-DE67712BAE9D}"/>
              </a:ext>
            </a:extLst>
          </p:cNvPr>
          <p:cNvSpPr/>
          <p:nvPr userDrawn="1"/>
        </p:nvSpPr>
        <p:spPr>
          <a:xfrm>
            <a:off x="0" y="0"/>
            <a:ext cx="12192000" cy="2284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 descr="This is the title copy section for 3 lines use the 2 or 1 line options if the title is smaller&#10;">
            <a:extLst>
              <a:ext uri="{FF2B5EF4-FFF2-40B4-BE49-F238E27FC236}">
                <a16:creationId xmlns:a16="http://schemas.microsoft.com/office/drawing/2014/main" id="{37AE5519-E3E4-FA4C-8403-3E9A3863E1D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8264" y="2044068"/>
            <a:ext cx="7964521" cy="1948932"/>
          </a:xfrm>
          <a:prstGeom prst="rect">
            <a:avLst/>
          </a:prstGeom>
        </p:spPr>
        <p:txBody>
          <a:bodyPr anchor="t"/>
          <a:lstStyle>
            <a:lvl1pPr algn="l">
              <a:defRPr sz="3375" b="1" i="0">
                <a:solidFill>
                  <a:srgbClr val="004094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Presentation title. Keep it short and sweet.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122AA-3124-4148-B97B-8C28A193E7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78263" y="4245672"/>
            <a:ext cx="4174400" cy="3263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 b="1" i="0">
                <a:solidFill>
                  <a:srgbClr val="00995D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Presenter Name</a:t>
            </a:r>
            <a:br>
              <a:rPr lang="en-US"/>
            </a:br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9F0FA48-1949-5145-AB73-58B5E4E5321F}"/>
              </a:ext>
            </a:extLst>
          </p:cNvPr>
          <p:cNvSpPr/>
          <p:nvPr/>
        </p:nvSpPr>
        <p:spPr>
          <a:xfrm>
            <a:off x="758285" y="2044068"/>
            <a:ext cx="211875" cy="2839592"/>
          </a:xfrm>
          <a:prstGeom prst="roundRect">
            <a:avLst>
              <a:gd name="adj" fmla="val 50000"/>
            </a:avLst>
          </a:prstGeom>
          <a:solidFill>
            <a:srgbClr val="009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>
              <a:latin typeface="Arial" panose="020B060402020202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11AEE5D-5678-FB4C-A813-49577D97F21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272568" y="4245672"/>
            <a:ext cx="4174400" cy="63799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 b="0" i="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xx/xx/</a:t>
            </a:r>
            <a:r>
              <a:rPr lang="en-US" err="1"/>
              <a:t>xxxx</a:t>
            </a:r>
            <a:endParaRPr lang="en-US"/>
          </a:p>
          <a:p>
            <a:pPr lvl="0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2C77859-1075-9E4E-A071-5693D2B4879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378263" y="4573663"/>
            <a:ext cx="4174400" cy="3263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i="0">
                <a:solidFill>
                  <a:srgbClr val="00995D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C31365-E0C9-1743-8E78-C078443DC126}"/>
              </a:ext>
            </a:extLst>
          </p:cNvPr>
          <p:cNvSpPr/>
          <p:nvPr userDrawn="1"/>
        </p:nvSpPr>
        <p:spPr>
          <a:xfrm>
            <a:off x="8786191" y="139148"/>
            <a:ext cx="3087757" cy="552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D35489-209B-014C-A59B-8B811D1CF3EA}"/>
              </a:ext>
            </a:extLst>
          </p:cNvPr>
          <p:cNvSpPr/>
          <p:nvPr userDrawn="1"/>
        </p:nvSpPr>
        <p:spPr>
          <a:xfrm>
            <a:off x="1297028" y="5967656"/>
            <a:ext cx="207941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0" i="0" dirty="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Prepared exclusively for: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6C3CA8-DACB-9C48-91D9-96922F560A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72568" y="5690155"/>
            <a:ext cx="4174400" cy="924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Logo image (jpg, </a:t>
            </a:r>
            <a:r>
              <a:rPr lang="en-US" err="1"/>
              <a:t>png</a:t>
            </a:r>
            <a:r>
              <a:rPr lang="en-US"/>
              <a:t>). Find a logo with a white background.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96BA2D-CB42-1940-BD9A-988E9C574A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019" y="793461"/>
            <a:ext cx="4174400" cy="62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41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oals &amp;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354971C-9691-A940-AD3F-1FE174A066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5252" y="2300465"/>
            <a:ext cx="9232797" cy="3396953"/>
          </a:xfrm>
          <a:prstGeom prst="rect">
            <a:avLst/>
          </a:prstGeom>
        </p:spPr>
        <p:txBody>
          <a:bodyPr/>
          <a:lstStyle>
            <a:lvl1pPr marL="385763" indent="-385763">
              <a:buFont typeface="+mj-lt"/>
              <a:buAutoNum type="arabicPeriod"/>
              <a:defRPr sz="1800" b="0" i="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01EE40F-1637-E644-A53F-A6A5B5DBDC67}"/>
              </a:ext>
            </a:extLst>
          </p:cNvPr>
          <p:cNvSpPr/>
          <p:nvPr userDrawn="1"/>
        </p:nvSpPr>
        <p:spPr>
          <a:xfrm>
            <a:off x="758285" y="2968517"/>
            <a:ext cx="211875" cy="2839592"/>
          </a:xfrm>
          <a:prstGeom prst="roundRect">
            <a:avLst>
              <a:gd name="adj" fmla="val 50000"/>
            </a:avLst>
          </a:prstGeom>
          <a:solidFill>
            <a:srgbClr val="009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>
              <a:latin typeface="Arial" panose="020B06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C1DE999-E9B8-5248-A9C7-7FF2B7B2DF93}"/>
              </a:ext>
            </a:extLst>
          </p:cNvPr>
          <p:cNvSpPr/>
          <p:nvPr userDrawn="1"/>
        </p:nvSpPr>
        <p:spPr>
          <a:xfrm>
            <a:off x="758285" y="1260298"/>
            <a:ext cx="211875" cy="2839592"/>
          </a:xfrm>
          <a:prstGeom prst="roundRect">
            <a:avLst>
              <a:gd name="adj" fmla="val 50000"/>
            </a:avLst>
          </a:prstGeom>
          <a:solidFill>
            <a:srgbClr val="009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3E2959-5A39-F445-B54C-DAD108186BF8}"/>
              </a:ext>
            </a:extLst>
          </p:cNvPr>
          <p:cNvSpPr txBox="1"/>
          <p:nvPr userDrawn="1"/>
        </p:nvSpPr>
        <p:spPr>
          <a:xfrm>
            <a:off x="1445252" y="1260298"/>
            <a:ext cx="8109565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1" i="0" u="none" strike="noStrike" kern="1200" cap="none" spc="0" normalizeH="0" baseline="0" noProof="0" dirty="0">
                <a:ln>
                  <a:noFill/>
                </a:ln>
                <a:solidFill>
                  <a:srgbClr val="004094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+mj-cs"/>
              </a:rPr>
              <a:t>Agenda</a:t>
            </a:r>
            <a:endParaRPr lang="en-US" sz="3375" b="1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721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tegory - 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50BF24-93C6-F24B-BAB1-EAA3FDA10840}"/>
              </a:ext>
            </a:extLst>
          </p:cNvPr>
          <p:cNvSpPr/>
          <p:nvPr/>
        </p:nvSpPr>
        <p:spPr>
          <a:xfrm>
            <a:off x="0" y="6"/>
            <a:ext cx="12192000" cy="6869151"/>
          </a:xfrm>
          <a:prstGeom prst="rect">
            <a:avLst/>
          </a:prstGeom>
          <a:solidFill>
            <a:srgbClr val="00C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>
              <a:latin typeface="Arial" panose="020B06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9F0FA48-1949-5145-AB73-58B5E4E5321F}"/>
              </a:ext>
            </a:extLst>
          </p:cNvPr>
          <p:cNvSpPr/>
          <p:nvPr/>
        </p:nvSpPr>
        <p:spPr>
          <a:xfrm>
            <a:off x="758285" y="2034129"/>
            <a:ext cx="211875" cy="2839592"/>
          </a:xfrm>
          <a:prstGeom prst="roundRect">
            <a:avLst>
              <a:gd name="adj" fmla="val 50000"/>
            </a:avLst>
          </a:prstGeom>
          <a:solidFill>
            <a:srgbClr val="00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>
              <a:latin typeface="Arial" panose="020B0604020202020204" pitchFamily="34" charset="0"/>
            </a:endParaRPr>
          </a:p>
        </p:txBody>
      </p:sp>
      <p:sp>
        <p:nvSpPr>
          <p:cNvPr id="7" name="Title 1" descr="This is the title copy section for 3 lines use the 2 or 1 line options if the title is smaller&#10;">
            <a:extLst>
              <a:ext uri="{FF2B5EF4-FFF2-40B4-BE49-F238E27FC236}">
                <a16:creationId xmlns:a16="http://schemas.microsoft.com/office/drawing/2014/main" id="{201B27C0-0169-E247-85C9-D12C64A93A3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263" y="2024192"/>
            <a:ext cx="7195895" cy="2839591"/>
          </a:xfrm>
          <a:prstGeom prst="rect">
            <a:avLst/>
          </a:prstGeom>
        </p:spPr>
        <p:txBody>
          <a:bodyPr anchor="ctr"/>
          <a:lstStyle>
            <a:lvl1pPr algn="l">
              <a:defRPr sz="3375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3068DF-8B8A-FC4D-8992-4A878DF69F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334" y="458262"/>
            <a:ext cx="2681700" cy="41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628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4177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2E5D77-FA7D-8E42-94B4-3F1FD8463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219" y="1080193"/>
            <a:ext cx="11233412" cy="808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 marL="34290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A2A8D77-14C8-8D48-8998-8400780AE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19" y="236386"/>
            <a:ext cx="9788936" cy="390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8981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+ Detail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2B5A912-5E47-2C4B-8355-1B3D646744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6" y="118702"/>
            <a:ext cx="700524" cy="517528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E5A8EC5-695E-DF40-87CE-FD2D846B4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045" y="0"/>
            <a:ext cx="9788936" cy="775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solidFill>
                  <a:schemeClr val="accent3"/>
                </a:solidFill>
                <a:latin typeface="Arial Narrow" panose="020B0604020202020204" pitchFamily="34" charset="0"/>
                <a:ea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7B5521-6443-E847-8369-C4F303E14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138" y="1431373"/>
            <a:ext cx="10283689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002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 + Detail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5BA149-FC0A-4446-BA13-E8ADE42277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918" y="118702"/>
            <a:ext cx="702663" cy="517529"/>
          </a:xfrm>
          <a:prstGeom prst="rect">
            <a:avLst/>
          </a:prstGeom>
          <a:ln>
            <a:noFill/>
          </a:ln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E5A8EC5-695E-DF40-87CE-FD2D846B4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045" y="0"/>
            <a:ext cx="9788936" cy="775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solidFill>
                  <a:schemeClr val="accent3"/>
                </a:solidFill>
                <a:latin typeface="Arial Narrow" panose="020B0604020202020204" pitchFamily="34" charset="0"/>
                <a:ea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7B5521-6443-E847-8369-C4F303E14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138" y="1431373"/>
            <a:ext cx="10283689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158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2E5D77-FA7D-8E42-94B4-3F1FD8463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218" y="1080191"/>
            <a:ext cx="11233412" cy="808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 marL="4572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A2A8D77-14C8-8D48-8998-8400780AE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17" y="0"/>
            <a:ext cx="9788936" cy="775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solidFill>
                  <a:schemeClr val="accent3"/>
                </a:solidFill>
                <a:latin typeface="Arial Narrow" panose="020B0604020202020204" pitchFamily="34" charset="0"/>
                <a:ea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0D7D78-F5DF-2F4E-94DB-94A6D814363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48138" y="2193373"/>
            <a:ext cx="4002159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FECC54-C31E-7842-996F-4FBBCEB71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09117" y="2193925"/>
            <a:ext cx="6333067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Arial" panose="020B0604020202020204" pitchFamily="34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icon to add image. Please refer to the </a:t>
            </a:r>
            <a:r>
              <a:rPr lang="en-US" dirty="0" err="1"/>
              <a:t>RxBenefits</a:t>
            </a:r>
            <a:r>
              <a:rPr lang="en-US" dirty="0"/>
              <a:t> Brand guide for suggestions on photography style.</a:t>
            </a:r>
          </a:p>
        </p:txBody>
      </p:sp>
    </p:spTree>
    <p:extLst>
      <p:ext uri="{BB962C8B-B14F-4D97-AF65-F5344CB8AC3E}">
        <p14:creationId xmlns:p14="http://schemas.microsoft.com/office/powerpoint/2010/main" val="308341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oals &amp;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354971C-9691-A940-AD3F-1FE174A066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5252" y="2300465"/>
            <a:ext cx="9232797" cy="3396953"/>
          </a:xfrm>
          <a:prstGeom prst="rect">
            <a:avLst/>
          </a:prstGeom>
        </p:spPr>
        <p:txBody>
          <a:bodyPr/>
          <a:lstStyle>
            <a:lvl1pPr marL="385763" indent="-385763">
              <a:buFont typeface="+mj-lt"/>
              <a:buAutoNum type="arabicPeriod"/>
              <a:defRPr sz="1800" b="0" i="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01EE40F-1637-E644-A53F-A6A5B5DBDC67}"/>
              </a:ext>
            </a:extLst>
          </p:cNvPr>
          <p:cNvSpPr/>
          <p:nvPr userDrawn="1"/>
        </p:nvSpPr>
        <p:spPr>
          <a:xfrm>
            <a:off x="758285" y="2968517"/>
            <a:ext cx="211875" cy="2839592"/>
          </a:xfrm>
          <a:prstGeom prst="roundRect">
            <a:avLst>
              <a:gd name="adj" fmla="val 50000"/>
            </a:avLst>
          </a:prstGeom>
          <a:solidFill>
            <a:srgbClr val="009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>
              <a:latin typeface="Arial" panose="020B06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C1DE999-E9B8-5248-A9C7-7FF2B7B2DF93}"/>
              </a:ext>
            </a:extLst>
          </p:cNvPr>
          <p:cNvSpPr/>
          <p:nvPr userDrawn="1"/>
        </p:nvSpPr>
        <p:spPr>
          <a:xfrm>
            <a:off x="758285" y="1260298"/>
            <a:ext cx="211875" cy="2839592"/>
          </a:xfrm>
          <a:prstGeom prst="roundRect">
            <a:avLst>
              <a:gd name="adj" fmla="val 50000"/>
            </a:avLst>
          </a:prstGeom>
          <a:solidFill>
            <a:srgbClr val="009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3E2959-5A39-F445-B54C-DAD108186BF8}"/>
              </a:ext>
            </a:extLst>
          </p:cNvPr>
          <p:cNvSpPr txBox="1"/>
          <p:nvPr userDrawn="1"/>
        </p:nvSpPr>
        <p:spPr>
          <a:xfrm>
            <a:off x="1445252" y="1260298"/>
            <a:ext cx="8109565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1" i="0" u="none" strike="noStrike" kern="1200" cap="none" spc="0" normalizeH="0" baseline="0" noProof="0" dirty="0">
                <a:ln>
                  <a:noFill/>
                </a:ln>
                <a:solidFill>
                  <a:srgbClr val="004094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+mj-cs"/>
              </a:rPr>
              <a:t>Agenda</a:t>
            </a:r>
            <a:endParaRPr lang="en-US" sz="3375" b="1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96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tegory - 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50BF24-93C6-F24B-BAB1-EAA3FDA10840}"/>
              </a:ext>
            </a:extLst>
          </p:cNvPr>
          <p:cNvSpPr/>
          <p:nvPr/>
        </p:nvSpPr>
        <p:spPr>
          <a:xfrm>
            <a:off x="0" y="6"/>
            <a:ext cx="12192000" cy="68691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>
              <a:latin typeface="Arial" panose="020B06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9F0FA48-1949-5145-AB73-58B5E4E5321F}"/>
              </a:ext>
            </a:extLst>
          </p:cNvPr>
          <p:cNvSpPr/>
          <p:nvPr/>
        </p:nvSpPr>
        <p:spPr>
          <a:xfrm>
            <a:off x="758285" y="2034129"/>
            <a:ext cx="211875" cy="2839592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>
              <a:latin typeface="Arial" panose="020B0604020202020204" pitchFamily="34" charset="0"/>
            </a:endParaRPr>
          </a:p>
        </p:txBody>
      </p:sp>
      <p:sp>
        <p:nvSpPr>
          <p:cNvPr id="7" name="Title 1" descr="This is the title copy section for 3 lines use the 2 or 1 line options if the title is smaller&#10;">
            <a:extLst>
              <a:ext uri="{FF2B5EF4-FFF2-40B4-BE49-F238E27FC236}">
                <a16:creationId xmlns:a16="http://schemas.microsoft.com/office/drawing/2014/main" id="{201B27C0-0169-E247-85C9-D12C64A93A3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263" y="2024192"/>
            <a:ext cx="7195895" cy="2839591"/>
          </a:xfrm>
          <a:prstGeom prst="rect">
            <a:avLst/>
          </a:prstGeom>
        </p:spPr>
        <p:txBody>
          <a:bodyPr anchor="ctr"/>
          <a:lstStyle>
            <a:lvl1pPr algn="l">
              <a:defRPr sz="3375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BB5106-975A-B642-A4D8-6AF53FE6A0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334" y="458262"/>
            <a:ext cx="2681700" cy="41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7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tegory - 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50BF24-93C6-F24B-BAB1-EAA3FDA10840}"/>
              </a:ext>
            </a:extLst>
          </p:cNvPr>
          <p:cNvSpPr/>
          <p:nvPr/>
        </p:nvSpPr>
        <p:spPr>
          <a:xfrm>
            <a:off x="0" y="6"/>
            <a:ext cx="12192000" cy="6869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>
              <a:latin typeface="Arial" panose="020B06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9F0FA48-1949-5145-AB73-58B5E4E5321F}"/>
              </a:ext>
            </a:extLst>
          </p:cNvPr>
          <p:cNvSpPr/>
          <p:nvPr/>
        </p:nvSpPr>
        <p:spPr>
          <a:xfrm>
            <a:off x="758285" y="2034129"/>
            <a:ext cx="211875" cy="283959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>
              <a:latin typeface="Arial" panose="020B0604020202020204" pitchFamily="34" charset="0"/>
            </a:endParaRPr>
          </a:p>
        </p:txBody>
      </p:sp>
      <p:sp>
        <p:nvSpPr>
          <p:cNvPr id="7" name="Title 1" descr="This is the title copy section for 3 lines use the 2 or 1 line options if the title is smaller&#10;">
            <a:extLst>
              <a:ext uri="{FF2B5EF4-FFF2-40B4-BE49-F238E27FC236}">
                <a16:creationId xmlns:a16="http://schemas.microsoft.com/office/drawing/2014/main" id="{201B27C0-0169-E247-85C9-D12C64A93A3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263" y="2024192"/>
            <a:ext cx="7195895" cy="2839591"/>
          </a:xfrm>
          <a:prstGeom prst="rect">
            <a:avLst/>
          </a:prstGeom>
        </p:spPr>
        <p:txBody>
          <a:bodyPr anchor="ctr"/>
          <a:lstStyle>
            <a:lvl1pPr algn="l">
              <a:defRPr sz="3375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BB5106-975A-B642-A4D8-6AF53FE6A0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334" y="458262"/>
            <a:ext cx="2681700" cy="41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64F65A-1B4C-7540-B5AA-1966B36FDE96}"/>
              </a:ext>
            </a:extLst>
          </p:cNvPr>
          <p:cNvSpPr/>
          <p:nvPr/>
        </p:nvSpPr>
        <p:spPr>
          <a:xfrm rot="10800000">
            <a:off x="0" y="772061"/>
            <a:ext cx="12192000" cy="17215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DD2794-FA7D-F747-96E9-90F8B63B57A8}"/>
              </a:ext>
            </a:extLst>
          </p:cNvPr>
          <p:cNvCxnSpPr>
            <a:cxnSpLocks/>
          </p:cNvCxnSpPr>
          <p:nvPr/>
        </p:nvCxnSpPr>
        <p:spPr>
          <a:xfrm>
            <a:off x="-4063999" y="772061"/>
            <a:ext cx="6072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2D4E7D-2342-B448-AE6B-27E82C409494}"/>
              </a:ext>
            </a:extLst>
          </p:cNvPr>
          <p:cNvCxnSpPr/>
          <p:nvPr/>
        </p:nvCxnSpPr>
        <p:spPr>
          <a:xfrm flipH="1">
            <a:off x="0" y="77206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1003B75A-62B0-0241-A6F7-C193F85F3A5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359"/>
          <a:stretch/>
        </p:blipFill>
        <p:spPr>
          <a:xfrm>
            <a:off x="10629900" y="234089"/>
            <a:ext cx="376525" cy="326059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B2BD78-9489-F042-AC04-5CA4E84343E8}"/>
              </a:ext>
            </a:extLst>
          </p:cNvPr>
          <p:cNvCxnSpPr/>
          <p:nvPr/>
        </p:nvCxnSpPr>
        <p:spPr>
          <a:xfrm>
            <a:off x="11192235" y="224147"/>
            <a:ext cx="0" cy="335998"/>
          </a:xfrm>
          <a:prstGeom prst="line">
            <a:avLst/>
          </a:prstGeom>
          <a:ln>
            <a:solidFill>
              <a:srgbClr val="C0BF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8F0A9FF5-8E44-844C-BF73-4DD3E0380164}"/>
              </a:ext>
            </a:extLst>
          </p:cNvPr>
          <p:cNvSpPr txBox="1">
            <a:spLocks/>
          </p:cNvSpPr>
          <p:nvPr/>
        </p:nvSpPr>
        <p:spPr>
          <a:xfrm>
            <a:off x="11285368" y="219211"/>
            <a:ext cx="6504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9D3D2-9A70-2A45-B0BB-C797A371FD25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1377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747" r:id="rId3"/>
    <p:sldLayoutId id="2147483748" r:id="rId4"/>
    <p:sldLayoutId id="2147483749" r:id="rId5"/>
    <p:sldLayoutId id="2147483675" r:id="rId6"/>
    <p:sldLayoutId id="2147483677" r:id="rId7"/>
    <p:sldLayoutId id="2147483742" r:id="rId8"/>
    <p:sldLayoutId id="2147483743" r:id="rId9"/>
    <p:sldLayoutId id="2147483746" r:id="rId10"/>
    <p:sldLayoutId id="2147483744" r:id="rId11"/>
    <p:sldLayoutId id="214748375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rgbClr val="004094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DD2794-FA7D-F747-96E9-90F8B63B57A8}"/>
              </a:ext>
            </a:extLst>
          </p:cNvPr>
          <p:cNvCxnSpPr>
            <a:cxnSpLocks/>
          </p:cNvCxnSpPr>
          <p:nvPr/>
        </p:nvCxnSpPr>
        <p:spPr>
          <a:xfrm>
            <a:off x="-4063999" y="772061"/>
            <a:ext cx="6072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1003B75A-62B0-0241-A6F7-C193F85F3A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359"/>
          <a:stretch/>
        </p:blipFill>
        <p:spPr>
          <a:xfrm>
            <a:off x="10541670" y="234089"/>
            <a:ext cx="464756" cy="326059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B2BD78-9489-F042-AC04-5CA4E84343E8}"/>
              </a:ext>
            </a:extLst>
          </p:cNvPr>
          <p:cNvCxnSpPr/>
          <p:nvPr/>
        </p:nvCxnSpPr>
        <p:spPr>
          <a:xfrm>
            <a:off x="11192235" y="224147"/>
            <a:ext cx="0" cy="335998"/>
          </a:xfrm>
          <a:prstGeom prst="line">
            <a:avLst/>
          </a:prstGeom>
          <a:ln>
            <a:solidFill>
              <a:srgbClr val="C0BF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8F0A9FF5-8E44-844C-BF73-4DD3E0380164}"/>
              </a:ext>
            </a:extLst>
          </p:cNvPr>
          <p:cNvSpPr txBox="1">
            <a:spLocks/>
          </p:cNvSpPr>
          <p:nvPr/>
        </p:nvSpPr>
        <p:spPr>
          <a:xfrm>
            <a:off x="11285368" y="219211"/>
            <a:ext cx="6504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9D3D2-9A70-2A45-B0BB-C797A371FD25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97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rgbClr val="004094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64F65A-1B4C-7540-B5AA-1966B36FDE96}"/>
              </a:ext>
            </a:extLst>
          </p:cNvPr>
          <p:cNvSpPr/>
          <p:nvPr/>
        </p:nvSpPr>
        <p:spPr>
          <a:xfrm rot="10800000">
            <a:off x="0" y="772061"/>
            <a:ext cx="12192000" cy="17215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DD2794-FA7D-F747-96E9-90F8B63B57A8}"/>
              </a:ext>
            </a:extLst>
          </p:cNvPr>
          <p:cNvCxnSpPr>
            <a:cxnSpLocks/>
          </p:cNvCxnSpPr>
          <p:nvPr/>
        </p:nvCxnSpPr>
        <p:spPr>
          <a:xfrm>
            <a:off x="-4063998" y="772061"/>
            <a:ext cx="6072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2D4E7D-2342-B448-AE6B-27E82C409494}"/>
              </a:ext>
            </a:extLst>
          </p:cNvPr>
          <p:cNvCxnSpPr/>
          <p:nvPr/>
        </p:nvCxnSpPr>
        <p:spPr>
          <a:xfrm flipH="1">
            <a:off x="0" y="77206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1003B75A-62B0-0241-A6F7-C193F85F3A5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359"/>
          <a:stretch/>
        </p:blipFill>
        <p:spPr>
          <a:xfrm>
            <a:off x="10541671" y="234091"/>
            <a:ext cx="464756" cy="326059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B2BD78-9489-F042-AC04-5CA4E84343E8}"/>
              </a:ext>
            </a:extLst>
          </p:cNvPr>
          <p:cNvCxnSpPr/>
          <p:nvPr/>
        </p:nvCxnSpPr>
        <p:spPr>
          <a:xfrm>
            <a:off x="11192235" y="224147"/>
            <a:ext cx="0" cy="335998"/>
          </a:xfrm>
          <a:prstGeom prst="line">
            <a:avLst/>
          </a:prstGeom>
          <a:ln>
            <a:solidFill>
              <a:srgbClr val="C0BF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8F0A9FF5-8E44-844C-BF73-4DD3E0380164}"/>
              </a:ext>
            </a:extLst>
          </p:cNvPr>
          <p:cNvSpPr txBox="1">
            <a:spLocks/>
          </p:cNvSpPr>
          <p:nvPr/>
        </p:nvSpPr>
        <p:spPr>
          <a:xfrm>
            <a:off x="11285368" y="219213"/>
            <a:ext cx="650421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9D3D2-9A70-2A45-B0BB-C797A371FD25}" type="slidenum">
              <a:rPr lang="en-US" sz="900" b="0" i="0" smtClean="0">
                <a:latin typeface="Arial" panose="020B0604020202020204" pitchFamily="34" charset="0"/>
              </a:rPr>
              <a:pPr/>
              <a:t>‹#›</a:t>
            </a:fld>
            <a:endParaRPr lang="en-US" sz="900" b="0" i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9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8" r:id="rId2"/>
    <p:sldLayoutId id="2147483719" r:id="rId3"/>
    <p:sldLayoutId id="2147483720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i="0" kern="1200">
          <a:solidFill>
            <a:srgbClr val="004094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DD2794-FA7D-F747-96E9-90F8B63B57A8}"/>
              </a:ext>
            </a:extLst>
          </p:cNvPr>
          <p:cNvCxnSpPr>
            <a:cxnSpLocks/>
          </p:cNvCxnSpPr>
          <p:nvPr/>
        </p:nvCxnSpPr>
        <p:spPr>
          <a:xfrm>
            <a:off x="-4063999" y="772061"/>
            <a:ext cx="6072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1003B75A-62B0-0241-A6F7-C193F85F3A5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359"/>
          <a:stretch/>
        </p:blipFill>
        <p:spPr>
          <a:xfrm>
            <a:off x="10541670" y="234089"/>
            <a:ext cx="464756" cy="326059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B2BD78-9489-F042-AC04-5CA4E84343E8}"/>
              </a:ext>
            </a:extLst>
          </p:cNvPr>
          <p:cNvCxnSpPr/>
          <p:nvPr/>
        </p:nvCxnSpPr>
        <p:spPr>
          <a:xfrm>
            <a:off x="11192235" y="224147"/>
            <a:ext cx="0" cy="335998"/>
          </a:xfrm>
          <a:prstGeom prst="line">
            <a:avLst/>
          </a:prstGeom>
          <a:ln>
            <a:solidFill>
              <a:srgbClr val="C0BF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8F0A9FF5-8E44-844C-BF73-4DD3E0380164}"/>
              </a:ext>
            </a:extLst>
          </p:cNvPr>
          <p:cNvSpPr txBox="1">
            <a:spLocks/>
          </p:cNvSpPr>
          <p:nvPr/>
        </p:nvSpPr>
        <p:spPr>
          <a:xfrm>
            <a:off x="11285368" y="219211"/>
            <a:ext cx="6504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9D3D2-9A70-2A45-B0BB-C797A371FD25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537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40" r:id="rId7"/>
    <p:sldLayoutId id="2147483728" r:id="rId8"/>
    <p:sldLayoutId id="214748372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rgbClr val="004094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64F65A-1B4C-7540-B5AA-1966B36FDE96}"/>
              </a:ext>
            </a:extLst>
          </p:cNvPr>
          <p:cNvSpPr/>
          <p:nvPr/>
        </p:nvSpPr>
        <p:spPr>
          <a:xfrm rot="10800000">
            <a:off x="0" y="772061"/>
            <a:ext cx="12192000" cy="17215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DD2794-FA7D-F747-96E9-90F8B63B57A8}"/>
              </a:ext>
            </a:extLst>
          </p:cNvPr>
          <p:cNvCxnSpPr>
            <a:cxnSpLocks/>
          </p:cNvCxnSpPr>
          <p:nvPr/>
        </p:nvCxnSpPr>
        <p:spPr>
          <a:xfrm>
            <a:off x="-4063999" y="772061"/>
            <a:ext cx="6072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2D4E7D-2342-B448-AE6B-27E82C409494}"/>
              </a:ext>
            </a:extLst>
          </p:cNvPr>
          <p:cNvCxnSpPr/>
          <p:nvPr/>
        </p:nvCxnSpPr>
        <p:spPr>
          <a:xfrm flipH="1">
            <a:off x="0" y="77206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1003B75A-62B0-0241-A6F7-C193F85F3A5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359"/>
          <a:stretch/>
        </p:blipFill>
        <p:spPr>
          <a:xfrm>
            <a:off x="10541670" y="234089"/>
            <a:ext cx="464756" cy="326059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B2BD78-9489-F042-AC04-5CA4E84343E8}"/>
              </a:ext>
            </a:extLst>
          </p:cNvPr>
          <p:cNvCxnSpPr/>
          <p:nvPr/>
        </p:nvCxnSpPr>
        <p:spPr>
          <a:xfrm>
            <a:off x="11192235" y="224147"/>
            <a:ext cx="0" cy="335998"/>
          </a:xfrm>
          <a:prstGeom prst="line">
            <a:avLst/>
          </a:prstGeom>
          <a:ln>
            <a:solidFill>
              <a:srgbClr val="C0BF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8F0A9FF5-8E44-844C-BF73-4DD3E0380164}"/>
              </a:ext>
            </a:extLst>
          </p:cNvPr>
          <p:cNvSpPr txBox="1">
            <a:spLocks/>
          </p:cNvSpPr>
          <p:nvPr/>
        </p:nvSpPr>
        <p:spPr>
          <a:xfrm>
            <a:off x="11285368" y="219211"/>
            <a:ext cx="6504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9D3D2-9A70-2A45-B0BB-C797A371FD25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833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8" r:id="rId7"/>
    <p:sldLayoutId id="214748373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rgbClr val="004094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9B537D5-7678-558E-D143-1A8D90C7C91C}"/>
              </a:ext>
            </a:extLst>
          </p:cNvPr>
          <p:cNvSpPr/>
          <p:nvPr/>
        </p:nvSpPr>
        <p:spPr>
          <a:xfrm>
            <a:off x="0" y="1471612"/>
            <a:ext cx="12192000" cy="5386387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23BF44-2352-B04F-BE8A-D52F7EA88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264" y="3492466"/>
            <a:ext cx="6765613" cy="1948932"/>
          </a:xfrm>
          <a:prstGeom prst="rect">
            <a:avLst/>
          </a:prstGeo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Next Generation Diabetes Utilization Management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000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Preventing the dispensing of Type 2 diabetes drugs </a:t>
            </a:r>
            <a:br>
              <a:rPr lang="en-US" sz="2000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(GLP-1s) being prescribed off-label for weight loss</a:t>
            </a:r>
            <a:br>
              <a:rPr lang="en-US" sz="2000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1" dirty="0">
                <a:solidFill>
                  <a:schemeClr val="bg1"/>
                </a:solidFill>
              </a:rPr>
              <a:t> </a:t>
            </a:r>
            <a:br>
              <a:rPr lang="en-US" sz="2000" b="0" i="1" dirty="0">
                <a:solidFill>
                  <a:schemeClr val="bg1"/>
                </a:solidFill>
              </a:rPr>
            </a:br>
            <a:br>
              <a:rPr lang="en-US" sz="4000" dirty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860D03-3CC3-8F4A-ADFA-3B5870FD3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8264" y="5986533"/>
            <a:ext cx="4174400" cy="32633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Date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E60CAE1-07F3-849C-3BAC-9D285B67C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90" y="2311629"/>
            <a:ext cx="3476659" cy="3451943"/>
          </a:xfrm>
          <a:prstGeom prst="rect">
            <a:avLst/>
          </a:prstGeom>
          <a:effectLst>
            <a:outerShdw blurRad="266700" dist="38100" dir="2700000" algn="tl" rotWithShape="0">
              <a:srgbClr val="174C8A"/>
            </a:outerShdw>
          </a:effec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1198D29-AC2F-6796-5198-645C98241E03}"/>
              </a:ext>
            </a:extLst>
          </p:cNvPr>
          <p:cNvSpPr/>
          <p:nvPr/>
        </p:nvSpPr>
        <p:spPr>
          <a:xfrm>
            <a:off x="968725" y="2643738"/>
            <a:ext cx="200025" cy="2743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3D0DD28-9ACB-06C2-591F-251278F9A8B6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50" y="2456211"/>
            <a:ext cx="3196421" cy="103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46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53A24696-C6CD-38CE-ABF1-BE5ABA20FF2A}"/>
              </a:ext>
            </a:extLst>
          </p:cNvPr>
          <p:cNvSpPr/>
          <p:nvPr/>
        </p:nvSpPr>
        <p:spPr>
          <a:xfrm>
            <a:off x="557618" y="1139332"/>
            <a:ext cx="10979999" cy="5166494"/>
          </a:xfrm>
          <a:prstGeom prst="roundRect">
            <a:avLst>
              <a:gd name="adj" fmla="val 4268"/>
            </a:avLst>
          </a:prstGeom>
          <a:solidFill>
            <a:schemeClr val="bg1"/>
          </a:solidFill>
          <a:ln w="38100">
            <a:noFill/>
          </a:ln>
          <a:effectLst>
            <a:outerShdw blurRad="450987" dist="92993" dir="5400000" sx="99000" sy="99000" algn="ctr" rotWithShape="0">
              <a:schemeClr val="bg1">
                <a:lumMod val="50000"/>
                <a:alpha val="5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0F97B622-C843-1C0E-FA94-F13DF4AD7061}"/>
              </a:ext>
            </a:extLst>
          </p:cNvPr>
          <p:cNvSpPr/>
          <p:nvPr/>
        </p:nvSpPr>
        <p:spPr>
          <a:xfrm>
            <a:off x="557618" y="1135098"/>
            <a:ext cx="10979993" cy="1628263"/>
          </a:xfrm>
          <a:prstGeom prst="round2Same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7CAE63-214B-01E8-D2AB-B1BD64AB4A5F}"/>
              </a:ext>
            </a:extLst>
          </p:cNvPr>
          <p:cNvSpPr txBox="1"/>
          <p:nvPr/>
        </p:nvSpPr>
        <p:spPr>
          <a:xfrm>
            <a:off x="904568" y="1459851"/>
            <a:ext cx="104274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generation treatments, including Ozempic® and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Mounjaro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™, are FDA-Approved to treat Type 2 Diabetes </a:t>
            </a:r>
          </a:p>
        </p:txBody>
      </p:sp>
      <p:sp>
        <p:nvSpPr>
          <p:cNvPr id="47" name="Title 2">
            <a:extLst>
              <a:ext uri="{FF2B5EF4-FFF2-40B4-BE49-F238E27FC236}">
                <a16:creationId xmlns:a16="http://schemas.microsoft.com/office/drawing/2014/main" id="{2FC03167-4603-2CE0-D59F-6F7704277668}"/>
              </a:ext>
            </a:extLst>
          </p:cNvPr>
          <p:cNvSpPr txBox="1">
            <a:spLocks/>
          </p:cNvSpPr>
          <p:nvPr/>
        </p:nvSpPr>
        <p:spPr>
          <a:xfrm>
            <a:off x="1375145" y="0"/>
            <a:ext cx="9788936" cy="775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02F6C"/>
                </a:solidFill>
                <a:latin typeface="Arial Narrow" panose="020B0604020202020204" pitchFamily="34" charset="0"/>
                <a:ea typeface="Roboto Condensed" panose="02000000000000000000" pitchFamily="2" charset="0"/>
                <a:cs typeface="+mj-cs"/>
              </a:defRPr>
            </a:lvl1pPr>
          </a:lstStyle>
          <a:p>
            <a:r>
              <a:rPr lang="en-US" dirty="0"/>
              <a:t>Popular Culture is Creating a Wave of Demand 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ED2196E7-2BBE-2675-D36D-5CB914D3CE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7" t="34662" r="49820" b="35026"/>
          <a:stretch/>
        </p:blipFill>
        <p:spPr>
          <a:xfrm>
            <a:off x="309217" y="152604"/>
            <a:ext cx="961206" cy="468848"/>
          </a:xfrm>
          <a:prstGeom prst="rect">
            <a:avLst/>
          </a:prstGeom>
        </p:spPr>
      </p:pic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EBBD894-0CAA-C1EE-F1C0-B0A6DC5D7C3E}"/>
              </a:ext>
            </a:extLst>
          </p:cNvPr>
          <p:cNvSpPr/>
          <p:nvPr/>
        </p:nvSpPr>
        <p:spPr>
          <a:xfrm>
            <a:off x="5902427" y="3844412"/>
            <a:ext cx="5686635" cy="2563609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551F08-3E3F-6193-391E-A66C6D69FF01}"/>
              </a:ext>
            </a:extLst>
          </p:cNvPr>
          <p:cNvSpPr txBox="1"/>
          <p:nvPr/>
        </p:nvSpPr>
        <p:spPr>
          <a:xfrm>
            <a:off x="5801457" y="3002567"/>
            <a:ext cx="5261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drugs have weight loss as a “side effect”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B2A1C2-493A-8384-5C55-C2D491C019D5}"/>
              </a:ext>
            </a:extLst>
          </p:cNvPr>
          <p:cNvSpPr txBox="1"/>
          <p:nvPr/>
        </p:nvSpPr>
        <p:spPr>
          <a:xfrm>
            <a:off x="6380179" y="4146902"/>
            <a:ext cx="506808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 sought-after for weight loss after being widely popularized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media/celebrities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Direct-to-consumer advertising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Ease of access through telehealth platforms</a:t>
            </a:r>
          </a:p>
        </p:txBody>
      </p:sp>
      <p:pic>
        <p:nvPicPr>
          <p:cNvPr id="14" name="Picture 13" descr="A person holding a phone&#10;&#10;Description automatically generated with low confidence">
            <a:extLst>
              <a:ext uri="{FF2B5EF4-FFF2-40B4-BE49-F238E27FC236}">
                <a16:creationId xmlns:a16="http://schemas.microsoft.com/office/drawing/2014/main" id="{D439AFBB-BAAF-B5F4-8FFD-5459E465E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89" y="3228982"/>
            <a:ext cx="3933433" cy="262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37131EE-3325-1909-9306-86132F1CFE84}"/>
              </a:ext>
            </a:extLst>
          </p:cNvPr>
          <p:cNvSpPr/>
          <p:nvPr/>
        </p:nvSpPr>
        <p:spPr>
          <a:xfrm>
            <a:off x="6458353" y="1037231"/>
            <a:ext cx="5374418" cy="5474350"/>
          </a:xfrm>
          <a:prstGeom prst="roundRect">
            <a:avLst>
              <a:gd name="adj" fmla="val 7842"/>
            </a:avLst>
          </a:prstGeom>
          <a:solidFill>
            <a:schemeClr val="bg1"/>
          </a:solidFill>
          <a:ln w="38100">
            <a:noFill/>
          </a:ln>
          <a:effectLst>
            <a:outerShdw blurRad="450987" dist="92993" dir="5400000" sx="99000" sy="99000" algn="ctr" rotWithShape="0">
              <a:schemeClr val="bg1">
                <a:lumMod val="50000"/>
                <a:alpha val="5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FEB44-5E4C-DB11-BD8E-ADD7E018A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478" y="0"/>
            <a:ext cx="9788936" cy="775252"/>
          </a:xfrm>
        </p:spPr>
        <p:txBody>
          <a:bodyPr/>
          <a:lstStyle/>
          <a:p>
            <a:r>
              <a:rPr lang="en-US" dirty="0"/>
              <a:t>Negative Impacts Experienced As a Result of Off-label Prescribing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E8BD58-1BAD-F770-B847-AA00BDBED2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7" t="34662" r="49820" b="35026"/>
          <a:stretch/>
        </p:blipFill>
        <p:spPr>
          <a:xfrm>
            <a:off x="309217" y="152604"/>
            <a:ext cx="961206" cy="46884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5E0B49-EE3B-CCC5-442A-E5EBB377889B}"/>
              </a:ext>
            </a:extLst>
          </p:cNvPr>
          <p:cNvSpPr txBox="1">
            <a:spLocks/>
          </p:cNvSpPr>
          <p:nvPr/>
        </p:nvSpPr>
        <p:spPr>
          <a:xfrm>
            <a:off x="6758232" y="1383396"/>
            <a:ext cx="4631078" cy="16483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plan costs for this class of drugs have grown drastically and </a:t>
            </a:r>
            <a:r>
              <a:rPr lang="en-US" sz="2800" dirty="0">
                <a:solidFill>
                  <a:schemeClr val="accent3"/>
                </a:solidFill>
                <a:cs typeface="Arial" panose="020B0604020202020204" pitchFamily="34" charset="0"/>
              </a:rPr>
              <a:t>are</a:t>
            </a:r>
            <a:r>
              <a:rPr lang="en-US" sz="28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only expected to increase</a:t>
            </a:r>
          </a:p>
        </p:txBody>
      </p:sp>
      <p:sp>
        <p:nvSpPr>
          <p:cNvPr id="16" name="Round Same Side Corner Rectangle 15">
            <a:extLst>
              <a:ext uri="{FF2B5EF4-FFF2-40B4-BE49-F238E27FC236}">
                <a16:creationId xmlns:a16="http://schemas.microsoft.com/office/drawing/2014/main" id="{E040CFF3-C089-F78A-B432-1A52B57F002B}"/>
              </a:ext>
            </a:extLst>
          </p:cNvPr>
          <p:cNvSpPr/>
          <p:nvPr/>
        </p:nvSpPr>
        <p:spPr>
          <a:xfrm rot="10800000">
            <a:off x="6458353" y="3343013"/>
            <a:ext cx="5374418" cy="3168568"/>
          </a:xfrm>
          <a:prstGeom prst="round2SameRect">
            <a:avLst>
              <a:gd name="adj1" fmla="val 12166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CDF85D2-C442-E642-9683-3AB1F0EC1C7A}"/>
              </a:ext>
            </a:extLst>
          </p:cNvPr>
          <p:cNvSpPr txBox="1">
            <a:spLocks/>
          </p:cNvSpPr>
          <p:nvPr/>
        </p:nvSpPr>
        <p:spPr>
          <a:xfrm>
            <a:off x="7977423" y="3710794"/>
            <a:ext cx="4010348" cy="4065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RxBenefits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BOB Category Spend</a:t>
            </a:r>
            <a:endParaRPr lang="en-US" sz="16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D68C6B-845B-6087-240E-BDC11F753245}"/>
              </a:ext>
            </a:extLst>
          </p:cNvPr>
          <p:cNvSpPr txBox="1"/>
          <p:nvPr/>
        </p:nvSpPr>
        <p:spPr>
          <a:xfrm>
            <a:off x="9429870" y="6556719"/>
            <a:ext cx="23920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*Projected without expansion of edits</a:t>
            </a:r>
            <a:endParaRPr lang="en-US" sz="1000" dirty="0">
              <a:solidFill>
                <a:schemeClr val="tx2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1FBA3C4-2149-2B60-2C97-96CB1B230EE3}"/>
              </a:ext>
            </a:extLst>
          </p:cNvPr>
          <p:cNvCxnSpPr>
            <a:cxnSpLocks/>
          </p:cNvCxnSpPr>
          <p:nvPr/>
        </p:nvCxnSpPr>
        <p:spPr>
          <a:xfrm>
            <a:off x="8391583" y="5106658"/>
            <a:ext cx="3240582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18A4E42-1884-DBAC-EC72-0F07C71D357B}"/>
              </a:ext>
            </a:extLst>
          </p:cNvPr>
          <p:cNvSpPr txBox="1"/>
          <p:nvPr/>
        </p:nvSpPr>
        <p:spPr>
          <a:xfrm>
            <a:off x="8391583" y="5628828"/>
            <a:ext cx="3240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40% spend potentially due to </a:t>
            </a:r>
            <a:br>
              <a:rPr lang="en-US" sz="1600" b="1" dirty="0">
                <a:solidFill>
                  <a:schemeClr val="bg1"/>
                </a:solidFill>
                <a:latin typeface="+mj-lt"/>
              </a:rPr>
            </a:br>
            <a:r>
              <a:rPr lang="en-US" sz="1600" b="1" dirty="0">
                <a:solidFill>
                  <a:schemeClr val="bg1"/>
                </a:solidFill>
                <a:latin typeface="+mj-lt"/>
              </a:rPr>
              <a:t>off-label use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780C119-A60D-6D88-898E-BD85C131E132}"/>
              </a:ext>
            </a:extLst>
          </p:cNvPr>
          <p:cNvSpPr txBox="1">
            <a:spLocks/>
          </p:cNvSpPr>
          <p:nvPr/>
        </p:nvSpPr>
        <p:spPr>
          <a:xfrm>
            <a:off x="8423681" y="5167092"/>
            <a:ext cx="2965629" cy="4065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2021         2022          2023</a:t>
            </a:r>
            <a:endParaRPr lang="en-US" sz="1400" b="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 Same Side Corner Rectangle 18">
            <a:extLst>
              <a:ext uri="{FF2B5EF4-FFF2-40B4-BE49-F238E27FC236}">
                <a16:creationId xmlns:a16="http://schemas.microsoft.com/office/drawing/2014/main" id="{E0CA36BB-8851-CF01-6A7C-2DED75EEB8FD}"/>
              </a:ext>
            </a:extLst>
          </p:cNvPr>
          <p:cNvSpPr/>
          <p:nvPr/>
        </p:nvSpPr>
        <p:spPr>
          <a:xfrm>
            <a:off x="8822704" y="4979347"/>
            <a:ext cx="440303" cy="127312"/>
          </a:xfrm>
          <a:prstGeom prst="round2SameRect">
            <a:avLst>
              <a:gd name="adj1" fmla="val 37196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 Same Side Corner Rectangle 19">
            <a:extLst>
              <a:ext uri="{FF2B5EF4-FFF2-40B4-BE49-F238E27FC236}">
                <a16:creationId xmlns:a16="http://schemas.microsoft.com/office/drawing/2014/main" id="{C8C9176A-05C7-D403-14D6-E5EC3093BAC6}"/>
              </a:ext>
            </a:extLst>
          </p:cNvPr>
          <p:cNvSpPr/>
          <p:nvPr/>
        </p:nvSpPr>
        <p:spPr>
          <a:xfrm>
            <a:off x="9670843" y="4795910"/>
            <a:ext cx="440303" cy="310748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 Same Side Corner Rectangle 20">
            <a:extLst>
              <a:ext uri="{FF2B5EF4-FFF2-40B4-BE49-F238E27FC236}">
                <a16:creationId xmlns:a16="http://schemas.microsoft.com/office/drawing/2014/main" id="{25C96A4E-4333-913F-F8F0-54BC0EF96B5E}"/>
              </a:ext>
            </a:extLst>
          </p:cNvPr>
          <p:cNvSpPr/>
          <p:nvPr/>
        </p:nvSpPr>
        <p:spPr>
          <a:xfrm>
            <a:off x="10558738" y="4536301"/>
            <a:ext cx="440303" cy="570357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5E3D66B-10D1-F044-63E0-7ED09B8F1D02}"/>
              </a:ext>
            </a:extLst>
          </p:cNvPr>
          <p:cNvSpPr txBox="1">
            <a:spLocks/>
          </p:cNvSpPr>
          <p:nvPr/>
        </p:nvSpPr>
        <p:spPr>
          <a:xfrm>
            <a:off x="10294652" y="4330644"/>
            <a:ext cx="918015" cy="1452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aseline="30000" dirty="0">
                <a:solidFill>
                  <a:schemeClr val="bg1"/>
                </a:solidFill>
                <a:cs typeface="Arial" panose="020B0604020202020204" pitchFamily="34" charset="0"/>
              </a:rPr>
              <a:t>$160M</a:t>
            </a:r>
            <a:endParaRPr lang="en-US" sz="16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F87EEB9-4AB7-FE2D-CBCD-616026474670}"/>
              </a:ext>
            </a:extLst>
          </p:cNvPr>
          <p:cNvSpPr txBox="1">
            <a:spLocks/>
          </p:cNvSpPr>
          <p:nvPr/>
        </p:nvSpPr>
        <p:spPr>
          <a:xfrm>
            <a:off x="11010603" y="4311025"/>
            <a:ext cx="94789" cy="922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aseline="30000" dirty="0">
                <a:solidFill>
                  <a:schemeClr val="bg1"/>
                </a:solidFill>
                <a:cs typeface="Arial" panose="020B0604020202020204" pitchFamily="34" charset="0"/>
              </a:rPr>
              <a:t>*</a:t>
            </a:r>
            <a:endParaRPr lang="en-US" sz="16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4EC9B5D2-BEC5-AFF6-BD81-5E1E296640AA}"/>
              </a:ext>
            </a:extLst>
          </p:cNvPr>
          <p:cNvSpPr txBox="1">
            <a:spLocks/>
          </p:cNvSpPr>
          <p:nvPr/>
        </p:nvSpPr>
        <p:spPr>
          <a:xfrm>
            <a:off x="9429870" y="4607090"/>
            <a:ext cx="918015" cy="1452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aseline="30000" dirty="0">
                <a:solidFill>
                  <a:schemeClr val="bg1"/>
                </a:solidFill>
                <a:cs typeface="Arial" panose="020B0604020202020204" pitchFamily="34" charset="0"/>
              </a:rPr>
              <a:t>$107M</a:t>
            </a:r>
            <a:endParaRPr lang="en-US" sz="16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4F7F7FFD-830B-AEB5-2BF1-5AA98DFC5E10}"/>
              </a:ext>
            </a:extLst>
          </p:cNvPr>
          <p:cNvSpPr txBox="1">
            <a:spLocks/>
          </p:cNvSpPr>
          <p:nvPr/>
        </p:nvSpPr>
        <p:spPr>
          <a:xfrm>
            <a:off x="8565089" y="4812653"/>
            <a:ext cx="918015" cy="1452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aseline="30000" dirty="0">
                <a:solidFill>
                  <a:schemeClr val="bg1"/>
                </a:solidFill>
                <a:cs typeface="Arial" panose="020B0604020202020204" pitchFamily="34" charset="0"/>
              </a:rPr>
              <a:t>$55M</a:t>
            </a:r>
            <a:endParaRPr lang="en-US" sz="16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4474D8-3520-94FD-4C84-70D6916C407C}"/>
              </a:ext>
            </a:extLst>
          </p:cNvPr>
          <p:cNvSpPr/>
          <p:nvPr/>
        </p:nvSpPr>
        <p:spPr>
          <a:xfrm rot="5400000" flipV="1">
            <a:off x="1414761" y="2172386"/>
            <a:ext cx="6082750" cy="328848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7012"/>
                </a:schemeClr>
              </a:gs>
              <a:gs pos="76000">
                <a:schemeClr val="accent6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7CC300-7D09-3C98-B288-08A42A5B1688}"/>
              </a:ext>
            </a:extLst>
          </p:cNvPr>
          <p:cNvSpPr txBox="1">
            <a:spLocks/>
          </p:cNvSpPr>
          <p:nvPr/>
        </p:nvSpPr>
        <p:spPr>
          <a:xfrm>
            <a:off x="541777" y="1385420"/>
            <a:ext cx="5300371" cy="16016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3"/>
                </a:solidFill>
                <a:cs typeface="Arial" panose="020B0604020202020204" pitchFamily="34" charset="0"/>
              </a:rPr>
              <a:t>Inappropriate use leads to unwanted consequences</a:t>
            </a:r>
            <a:endParaRPr lang="en-US" sz="2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A80B33-AB54-A684-6010-665B3967DCC0}"/>
              </a:ext>
            </a:extLst>
          </p:cNvPr>
          <p:cNvSpPr txBox="1"/>
          <p:nvPr/>
        </p:nvSpPr>
        <p:spPr>
          <a:xfrm>
            <a:off x="1224280" y="2799080"/>
            <a:ext cx="415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700BF7-3F97-4BDB-0B72-09483622E4DE}"/>
              </a:ext>
            </a:extLst>
          </p:cNvPr>
          <p:cNvSpPr txBox="1"/>
          <p:nvPr/>
        </p:nvSpPr>
        <p:spPr>
          <a:xfrm>
            <a:off x="544228" y="2755393"/>
            <a:ext cx="51867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/>
                </a:solidFill>
                <a:latin typeface="+mj-lt"/>
              </a:rPr>
              <a:t>Plan spend and trending increases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/>
                </a:solidFill>
                <a:latin typeface="+mj-lt"/>
              </a:rPr>
              <a:t>Off-label coverage often unaligned with plan goals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4ADA746-CA9F-A5E5-BC40-D45167C99917}"/>
              </a:ext>
            </a:extLst>
          </p:cNvPr>
          <p:cNvSpPr/>
          <p:nvPr/>
        </p:nvSpPr>
        <p:spPr>
          <a:xfrm>
            <a:off x="558103" y="2368431"/>
            <a:ext cx="1458452" cy="3693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Employer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575B748-191F-6385-7986-ABFBAD412E58}"/>
              </a:ext>
            </a:extLst>
          </p:cNvPr>
          <p:cNvSpPr/>
          <p:nvPr/>
        </p:nvSpPr>
        <p:spPr>
          <a:xfrm>
            <a:off x="558103" y="3851507"/>
            <a:ext cx="1458452" cy="3693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+mj-lt"/>
              </a:rPr>
              <a:t>Members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7F0FA1-2E32-F67E-D244-3322F5F85DD9}"/>
              </a:ext>
            </a:extLst>
          </p:cNvPr>
          <p:cNvSpPr txBox="1"/>
          <p:nvPr/>
        </p:nvSpPr>
        <p:spPr>
          <a:xfrm>
            <a:off x="558697" y="4278562"/>
            <a:ext cx="52665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/>
                </a:solidFill>
                <a:latin typeface="+mj-lt"/>
              </a:rPr>
              <a:t>Product scarcity for patients with Type 2 Diabetes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/>
                </a:solidFill>
                <a:latin typeface="+mj-lt"/>
              </a:rPr>
              <a:t>Customer Service challenges due to high call volumes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/>
                </a:solidFill>
                <a:latin typeface="+mj-lt"/>
              </a:rPr>
              <a:t>Off-label prescribing could result in harmful side effects and negative health outcomes</a:t>
            </a:r>
          </a:p>
        </p:txBody>
      </p:sp>
      <p:pic>
        <p:nvPicPr>
          <p:cNvPr id="32" name="Picture 31" descr="A picture containing text, row, different&#10;&#10;Description automatically generated">
            <a:extLst>
              <a:ext uri="{FF2B5EF4-FFF2-40B4-BE49-F238E27FC236}">
                <a16:creationId xmlns:a16="http://schemas.microsoft.com/office/drawing/2014/main" id="{1CB1DC44-1440-6D61-037C-51F3AAEA6B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270" y="3460505"/>
            <a:ext cx="3144897" cy="314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71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08AEA3C-0B7F-2AF9-EBA8-0159BB1A53CB}"/>
              </a:ext>
            </a:extLst>
          </p:cNvPr>
          <p:cNvSpPr/>
          <p:nvPr/>
        </p:nvSpPr>
        <p:spPr>
          <a:xfrm>
            <a:off x="674986" y="3998389"/>
            <a:ext cx="10743419" cy="2086381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FEB44-5E4C-DB11-BD8E-ADD7E018A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478" y="0"/>
            <a:ext cx="9788936" cy="775252"/>
          </a:xfrm>
        </p:spPr>
        <p:txBody>
          <a:bodyPr/>
          <a:lstStyle/>
          <a:p>
            <a:r>
              <a:rPr lang="en-US" dirty="0"/>
              <a:t>Innovating to Solve Real-World Concerns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E8BD58-1BAD-F770-B847-AA00BDBED2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7" t="34662" r="49820" b="35026"/>
          <a:stretch/>
        </p:blipFill>
        <p:spPr>
          <a:xfrm>
            <a:off x="309217" y="152604"/>
            <a:ext cx="961206" cy="4688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A80B33-AB54-A684-6010-665B3967DCC0}"/>
              </a:ext>
            </a:extLst>
          </p:cNvPr>
          <p:cNvSpPr txBox="1"/>
          <p:nvPr/>
        </p:nvSpPr>
        <p:spPr>
          <a:xfrm>
            <a:off x="1224280" y="3123546"/>
            <a:ext cx="415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404258D-1F5F-C34D-556A-1E0BE25854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684" y="4615862"/>
            <a:ext cx="2786621" cy="9056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1D2BD6-5DBD-6C90-C8A8-DFF20F3BAACE}"/>
              </a:ext>
            </a:extLst>
          </p:cNvPr>
          <p:cNvSpPr txBox="1"/>
          <p:nvPr/>
        </p:nvSpPr>
        <p:spPr>
          <a:xfrm>
            <a:off x="3442060" y="4334415"/>
            <a:ext cx="11984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1600" b="1" dirty="0">
                <a:solidFill>
                  <a:schemeClr val="accent4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June 2023</a:t>
            </a:r>
            <a:endParaRPr lang="en-US" sz="1600" dirty="0">
              <a:solidFill>
                <a:schemeClr val="accent4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F1A5079-273B-7EC7-5185-D66CFE221A01}"/>
              </a:ext>
            </a:extLst>
          </p:cNvPr>
          <p:cNvSpPr/>
          <p:nvPr/>
        </p:nvSpPr>
        <p:spPr>
          <a:xfrm>
            <a:off x="2817341" y="4200176"/>
            <a:ext cx="600020" cy="600020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8DCF96B-3340-5E28-CDE0-95196792D272}"/>
              </a:ext>
            </a:extLst>
          </p:cNvPr>
          <p:cNvSpPr txBox="1">
            <a:spLocks/>
          </p:cNvSpPr>
          <p:nvPr/>
        </p:nvSpPr>
        <p:spPr>
          <a:xfrm>
            <a:off x="6386155" y="4615862"/>
            <a:ext cx="3784541" cy="110381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accent3"/>
                </a:solidFill>
              </a:rPr>
              <a:t>Next Generation Diabetes Utilization Management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4F8442-D046-BFD7-D478-2936A889B0BF}"/>
              </a:ext>
            </a:extLst>
          </p:cNvPr>
          <p:cNvSpPr/>
          <p:nvPr/>
        </p:nvSpPr>
        <p:spPr>
          <a:xfrm>
            <a:off x="902477" y="1717191"/>
            <a:ext cx="4799045" cy="171575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7012"/>
                </a:schemeClr>
              </a:gs>
              <a:gs pos="76000">
                <a:schemeClr val="accent4">
                  <a:lumMod val="45000"/>
                  <a:lumOff val="55000"/>
                  <a:alpha val="2204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/>
                </a:solidFill>
                <a:latin typeface="+mj-lt"/>
              </a:rPr>
              <a:t>Uncovering market trends through </a:t>
            </a:r>
            <a:r>
              <a:rPr lang="en-US" sz="2400" dirty="0" err="1">
                <a:solidFill>
                  <a:schemeClr val="accent3"/>
                </a:solidFill>
                <a:latin typeface="+mj-lt"/>
              </a:rPr>
              <a:t>RxBenefits</a:t>
            </a:r>
            <a:r>
              <a:rPr lang="en-US" sz="2400" dirty="0">
                <a:solidFill>
                  <a:schemeClr val="accent3"/>
                </a:solidFill>
                <a:latin typeface="+mj-lt"/>
              </a:rPr>
              <a:t>’ Proactive Utilization Surveillance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1CFC8E-0ED6-C3F7-14E7-EFEFCF8B14CC}"/>
              </a:ext>
            </a:extLst>
          </p:cNvPr>
          <p:cNvSpPr/>
          <p:nvPr/>
        </p:nvSpPr>
        <p:spPr>
          <a:xfrm>
            <a:off x="6242139" y="1746258"/>
            <a:ext cx="4762863" cy="158457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7012"/>
                </a:schemeClr>
              </a:gs>
              <a:gs pos="76000">
                <a:schemeClr val="accent4">
                  <a:lumMod val="45000"/>
                  <a:lumOff val="55000"/>
                  <a:alpha val="2204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3"/>
              </a:solidFill>
              <a:latin typeface="+mj-lt"/>
            </a:endParaRPr>
          </a:p>
          <a:p>
            <a:pPr algn="ctr"/>
            <a:r>
              <a:rPr lang="en-US" sz="2400" dirty="0">
                <a:solidFill>
                  <a:schemeClr val="accent3"/>
                </a:solidFill>
                <a:latin typeface="+mj-lt"/>
              </a:rPr>
              <a:t>Creating a client-aligned solution to drive immediate impact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B941648-83C0-AE04-E9FD-9F5C7E79BCB3}"/>
              </a:ext>
            </a:extLst>
          </p:cNvPr>
          <p:cNvSpPr/>
          <p:nvPr/>
        </p:nvSpPr>
        <p:spPr>
          <a:xfrm>
            <a:off x="5701522" y="2413814"/>
            <a:ext cx="690349" cy="501445"/>
          </a:xfrm>
          <a:prstGeom prst="rightArrow">
            <a:avLst/>
          </a:prstGeom>
          <a:solidFill>
            <a:srgbClr val="00B0F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14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BFCFCA-FF69-6116-885C-1EB4513D816B}"/>
              </a:ext>
            </a:extLst>
          </p:cNvPr>
          <p:cNvSpPr/>
          <p:nvPr/>
        </p:nvSpPr>
        <p:spPr>
          <a:xfrm rot="5400000">
            <a:off x="-225286" y="1013793"/>
            <a:ext cx="6082747" cy="563217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7012"/>
                </a:schemeClr>
              </a:gs>
              <a:gs pos="76000">
                <a:schemeClr val="accent4">
                  <a:lumMod val="45000"/>
                  <a:lumOff val="55000"/>
                  <a:alpha val="2204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A25789-CF01-ADEB-6A1C-6EE04C32360A}"/>
              </a:ext>
            </a:extLst>
          </p:cNvPr>
          <p:cNvSpPr txBox="1">
            <a:spLocks/>
          </p:cNvSpPr>
          <p:nvPr/>
        </p:nvSpPr>
        <p:spPr>
          <a:xfrm>
            <a:off x="673784" y="2963885"/>
            <a:ext cx="3698554" cy="7585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accent3"/>
                </a:solidFill>
              </a:rPr>
              <a:t>Next Generation Diabetes Utilization Management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A7E0311-9C78-682E-76CA-F70143D17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30" y="2268868"/>
            <a:ext cx="1928851" cy="626876"/>
          </a:xfrm>
          <a:prstGeom prst="rect">
            <a:avLst/>
          </a:prstGeom>
        </p:spPr>
      </p:pic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FC58E171-DDA6-9693-DA6A-5102C934657A}"/>
              </a:ext>
            </a:extLst>
          </p:cNvPr>
          <p:cNvSpPr/>
          <p:nvPr/>
        </p:nvSpPr>
        <p:spPr>
          <a:xfrm>
            <a:off x="4389876" y="1178560"/>
            <a:ext cx="7564210" cy="5171440"/>
          </a:xfrm>
          <a:prstGeom prst="roundRect">
            <a:avLst>
              <a:gd name="adj" fmla="val 4268"/>
            </a:avLst>
          </a:prstGeom>
          <a:solidFill>
            <a:schemeClr val="bg1"/>
          </a:solidFill>
          <a:ln w="38100">
            <a:noFill/>
          </a:ln>
          <a:effectLst>
            <a:outerShdw blurRad="450987" dist="92993" dir="5400000" sx="99000" sy="99000" algn="ctr" rotWithShape="0">
              <a:schemeClr val="bg1">
                <a:lumMod val="50000"/>
                <a:alpha val="5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9E3A2E19-646C-BEC1-E28E-37B5CB9FB2AE}"/>
              </a:ext>
            </a:extLst>
          </p:cNvPr>
          <p:cNvSpPr txBox="1">
            <a:spLocks/>
          </p:cNvSpPr>
          <p:nvPr/>
        </p:nvSpPr>
        <p:spPr>
          <a:xfrm>
            <a:off x="1430705" y="0"/>
            <a:ext cx="9788936" cy="775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02F6C"/>
                </a:solidFill>
                <a:latin typeface="Arial Narrow" panose="020B0604020202020204" pitchFamily="34" charset="0"/>
                <a:ea typeface="Roboto Condensed" panose="02000000000000000000" pitchFamily="2" charset="0"/>
                <a:cs typeface="+mj-cs"/>
              </a:defRPr>
            </a:lvl1pPr>
          </a:lstStyle>
          <a:p>
            <a:r>
              <a:rPr lang="en-US" dirty="0"/>
              <a:t>Reducing Spend by Combatting Off-Label Prescribing of Diabetes Drugs</a:t>
            </a:r>
            <a:endParaRPr lang="en-US" b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BC002E-BA45-A29E-EEC2-316A2C6F4C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7" t="34662" r="49820" b="35026"/>
          <a:stretch/>
        </p:blipFill>
        <p:spPr>
          <a:xfrm>
            <a:off x="309217" y="152604"/>
            <a:ext cx="961206" cy="468848"/>
          </a:xfrm>
          <a:prstGeom prst="rect">
            <a:avLst/>
          </a:prstGeom>
        </p:spPr>
      </p:pic>
      <p:pic>
        <p:nvPicPr>
          <p:cNvPr id="1032" name="Picture 8" descr="Hand PNG Image - PurePNG | Free transparent CC0 PNG Image Library">
            <a:extLst>
              <a:ext uri="{FF2B5EF4-FFF2-40B4-BE49-F238E27FC236}">
                <a16:creationId xmlns:a16="http://schemas.microsoft.com/office/drawing/2014/main" id="{FC981726-4A28-F445-A5AB-0AE1B6C28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74" y="4249658"/>
            <a:ext cx="2601929" cy="260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Shield Tick outline">
            <a:extLst>
              <a:ext uri="{FF2B5EF4-FFF2-40B4-BE49-F238E27FC236}">
                <a16:creationId xmlns:a16="http://schemas.microsoft.com/office/drawing/2014/main" id="{A8336240-229A-7A01-6CD5-B925AF08D6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5182" y="4002943"/>
            <a:ext cx="1431378" cy="14313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16C030-2FC0-3B52-D0F4-EC1263CB81D0}"/>
              </a:ext>
            </a:extLst>
          </p:cNvPr>
          <p:cNvSpPr txBox="1"/>
          <p:nvPr/>
        </p:nvSpPr>
        <p:spPr>
          <a:xfrm>
            <a:off x="4741025" y="1562844"/>
            <a:ext cx="6861914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Expanded UM edits</a:t>
            </a:r>
            <a:endParaRPr lang="en-US" sz="12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chart review confirms medical necessity (Type 2 Diabetes diagnosis) and FDA-approved dosing prior to prescription being filled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Deny applicable prescriptions that do not meet these criteria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A2CB47-AA5A-70D0-0915-2601EF3EC2E7}"/>
              </a:ext>
            </a:extLst>
          </p:cNvPr>
          <p:cNvCxnSpPr>
            <a:cxnSpLocks/>
          </p:cNvCxnSpPr>
          <p:nvPr/>
        </p:nvCxnSpPr>
        <p:spPr>
          <a:xfrm flipH="1">
            <a:off x="5229737" y="3677920"/>
            <a:ext cx="6027543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FE06153-353E-4ACA-2780-BC4056E4588A}"/>
              </a:ext>
            </a:extLst>
          </p:cNvPr>
          <p:cNvSpPr txBox="1"/>
          <p:nvPr/>
        </p:nvSpPr>
        <p:spPr>
          <a:xfrm>
            <a:off x="4741025" y="4056004"/>
            <a:ext cx="686191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member outcomes</a:t>
            </a:r>
            <a:endParaRPr lang="en-US" sz="2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infrastructure to manage the influx of member calls and ensure timely turnaround of prior authorizations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Shield members from potential harmful side effects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1A6962-E313-AD27-37A2-89212CA4BEE9}"/>
              </a:ext>
            </a:extLst>
          </p:cNvPr>
          <p:cNvSpPr txBox="1"/>
          <p:nvPr/>
        </p:nvSpPr>
        <p:spPr>
          <a:xfrm>
            <a:off x="807993" y="1990093"/>
            <a:ext cx="11984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1600" b="1" dirty="0">
                <a:solidFill>
                  <a:schemeClr val="accent4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June 2023</a:t>
            </a:r>
            <a:endParaRPr lang="en-US" sz="1600" dirty="0">
              <a:solidFill>
                <a:schemeClr val="accent4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455A16-48FB-D474-B539-44A407203935}"/>
              </a:ext>
            </a:extLst>
          </p:cNvPr>
          <p:cNvSpPr/>
          <p:nvPr/>
        </p:nvSpPr>
        <p:spPr>
          <a:xfrm>
            <a:off x="183274" y="1855854"/>
            <a:ext cx="600020" cy="600020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2573569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31">
            <a:extLst>
              <a:ext uri="{FF2B5EF4-FFF2-40B4-BE49-F238E27FC236}">
                <a16:creationId xmlns:a16="http://schemas.microsoft.com/office/drawing/2014/main" id="{867F7111-3726-9EEE-32D0-8DA9A07EB4BB}"/>
              </a:ext>
            </a:extLst>
          </p:cNvPr>
          <p:cNvSpPr/>
          <p:nvPr/>
        </p:nvSpPr>
        <p:spPr>
          <a:xfrm>
            <a:off x="6355544" y="1157113"/>
            <a:ext cx="5418668" cy="2253443"/>
          </a:xfrm>
          <a:prstGeom prst="roundRect">
            <a:avLst>
              <a:gd name="adj" fmla="val 3331"/>
            </a:avLst>
          </a:prstGeom>
          <a:solidFill>
            <a:schemeClr val="bg1"/>
          </a:solidFill>
          <a:ln w="38100">
            <a:noFill/>
          </a:ln>
          <a:effectLst>
            <a:outerShdw blurRad="450987" dist="92993" dir="5400000" sx="99000" sy="99000" algn="ctr" rotWithShape="0">
              <a:schemeClr val="bg1">
                <a:lumMod val="50000"/>
                <a:alpha val="5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F7EEB2C-95BC-AB3B-AF9E-89D2B3DD1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514958"/>
              </p:ext>
            </p:extLst>
          </p:nvPr>
        </p:nvGraphicFramePr>
        <p:xfrm>
          <a:off x="6355547" y="1411777"/>
          <a:ext cx="5418666" cy="2194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91576">
                  <a:extLst>
                    <a:ext uri="{9D8B030D-6E8A-4147-A177-3AD203B41FA5}">
                      <a16:colId xmlns:a16="http://schemas.microsoft.com/office/drawing/2014/main" val="983932348"/>
                    </a:ext>
                  </a:extLst>
                </a:gridCol>
                <a:gridCol w="2227090">
                  <a:extLst>
                    <a:ext uri="{9D8B030D-6E8A-4147-A177-3AD203B41FA5}">
                      <a16:colId xmlns:a16="http://schemas.microsoft.com/office/drawing/2014/main" val="15750963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Caremark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Adding GLP-1 UM Rule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445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3"/>
                          </a:solidFill>
                          <a:latin typeface="+mj-lt"/>
                        </a:rPr>
                        <a:t>Basic</a:t>
                      </a:r>
                    </a:p>
                  </a:txBody>
                  <a:tcPr marL="137160" marR="137160" marT="137160" marB="137160" anchor="ctr">
                    <a:solidFill>
                      <a:srgbClr val="E0F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/>
                          </a:solidFill>
                          <a:latin typeface="+mj-lt"/>
                        </a:rPr>
                        <a:t>Yes</a:t>
                      </a:r>
                    </a:p>
                  </a:txBody>
                  <a:tcPr marL="137160" marR="137160" marT="137160" marB="137160" anchor="ctr">
                    <a:solidFill>
                      <a:srgbClr val="E0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305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3"/>
                          </a:solidFill>
                          <a:latin typeface="+mj-lt"/>
                        </a:rPr>
                        <a:t>Intermediate</a:t>
                      </a:r>
                    </a:p>
                  </a:txBody>
                  <a:tcPr marL="137160" marR="137160" marT="137160" marB="137160" anchor="ctr">
                    <a:solidFill>
                      <a:srgbClr val="EFF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/>
                          </a:solidFill>
                          <a:latin typeface="+mj-lt"/>
                        </a:rPr>
                        <a:t>Yes</a:t>
                      </a:r>
                    </a:p>
                  </a:txBody>
                  <a:tcPr marL="137160" marR="137160" marT="137160" marB="137160" anchor="ctr">
                    <a:solidFill>
                      <a:srgbClr val="EF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401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3"/>
                          </a:solidFill>
                          <a:latin typeface="+mj-lt"/>
                        </a:rPr>
                        <a:t>Custom</a:t>
                      </a:r>
                    </a:p>
                  </a:txBody>
                  <a:tcPr marL="137160" marR="137160" marT="137160" marB="137160" anchor="ctr">
                    <a:solidFill>
                      <a:srgbClr val="E0F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/>
                          </a:solidFill>
                          <a:latin typeface="+mj-lt"/>
                        </a:rPr>
                        <a:t>Opt-in</a:t>
                      </a:r>
                    </a:p>
                  </a:txBody>
                  <a:tcPr marL="137160" marR="137160" marT="137160" marB="137160" anchor="ctr">
                    <a:solidFill>
                      <a:srgbClr val="E0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385489"/>
                  </a:ext>
                </a:extLst>
              </a:tr>
            </a:tbl>
          </a:graphicData>
        </a:graphic>
      </p:graphicFrame>
      <p:sp>
        <p:nvSpPr>
          <p:cNvPr id="27" name="Round Same Side Corner Rectangle 5">
            <a:extLst>
              <a:ext uri="{FF2B5EF4-FFF2-40B4-BE49-F238E27FC236}">
                <a16:creationId xmlns:a16="http://schemas.microsoft.com/office/drawing/2014/main" id="{05B3B119-F87F-6D1A-1CB5-9D2A5C674BA8}"/>
              </a:ext>
            </a:extLst>
          </p:cNvPr>
          <p:cNvSpPr/>
          <p:nvPr/>
        </p:nvSpPr>
        <p:spPr>
          <a:xfrm>
            <a:off x="6355543" y="1157111"/>
            <a:ext cx="5418669" cy="805797"/>
          </a:xfrm>
          <a:prstGeom prst="round2SameRect">
            <a:avLst>
              <a:gd name="adj1" fmla="val 16759"/>
              <a:gd name="adj2" fmla="val 0"/>
            </a:avLst>
          </a:prstGeom>
          <a:gradFill flip="none" rotWithShape="1">
            <a:gsLst>
              <a:gs pos="0">
                <a:schemeClr val="accent3"/>
              </a:gs>
              <a:gs pos="100000">
                <a:schemeClr val="accent4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0F80F3-1A57-EBF1-2663-114A0C27752A}"/>
              </a:ext>
            </a:extLst>
          </p:cNvPr>
          <p:cNvSpPr/>
          <p:nvPr/>
        </p:nvSpPr>
        <p:spPr>
          <a:xfrm rot="5400000">
            <a:off x="-225286" y="1007822"/>
            <a:ext cx="6082747" cy="563217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7012"/>
                </a:schemeClr>
              </a:gs>
              <a:gs pos="76000">
                <a:schemeClr val="accent4">
                  <a:lumMod val="45000"/>
                  <a:lumOff val="55000"/>
                  <a:alpha val="2204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31">
            <a:extLst>
              <a:ext uri="{FF2B5EF4-FFF2-40B4-BE49-F238E27FC236}">
                <a16:creationId xmlns:a16="http://schemas.microsoft.com/office/drawing/2014/main" id="{ECF8094D-24C4-7DF2-7576-99D0E1257372}"/>
              </a:ext>
            </a:extLst>
          </p:cNvPr>
          <p:cNvSpPr/>
          <p:nvPr/>
        </p:nvSpPr>
        <p:spPr>
          <a:xfrm>
            <a:off x="557567" y="1638894"/>
            <a:ext cx="5422734" cy="2972654"/>
          </a:xfrm>
          <a:prstGeom prst="roundRect">
            <a:avLst>
              <a:gd name="adj" fmla="val 3331"/>
            </a:avLst>
          </a:prstGeom>
          <a:solidFill>
            <a:schemeClr val="bg1"/>
          </a:solidFill>
          <a:ln w="38100">
            <a:noFill/>
          </a:ln>
          <a:effectLst>
            <a:outerShdw blurRad="450987" dist="92993" dir="5400000" sx="99000" sy="99000" algn="ctr" rotWithShape="0">
              <a:schemeClr val="bg1">
                <a:lumMod val="50000"/>
                <a:alpha val="5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CC1B754-BDC9-CC43-AF6C-104D32B373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155687"/>
              </p:ext>
            </p:extLst>
          </p:nvPr>
        </p:nvGraphicFramePr>
        <p:xfrm>
          <a:off x="561637" y="1870401"/>
          <a:ext cx="5418666" cy="3200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83350">
                  <a:extLst>
                    <a:ext uri="{9D8B030D-6E8A-4147-A177-3AD203B41FA5}">
                      <a16:colId xmlns:a16="http://schemas.microsoft.com/office/drawing/2014/main" val="983932348"/>
                    </a:ext>
                  </a:extLst>
                </a:gridCol>
                <a:gridCol w="2235316">
                  <a:extLst>
                    <a:ext uri="{9D8B030D-6E8A-4147-A177-3AD203B41FA5}">
                      <a16:colId xmlns:a16="http://schemas.microsoft.com/office/drawing/2014/main" val="15750963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Express Scripts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Adding GLP-1 UM Rule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445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3"/>
                          </a:solidFill>
                          <a:latin typeface="+mj-lt"/>
                        </a:rPr>
                        <a:t>Basic – Level 1</a:t>
                      </a:r>
                    </a:p>
                  </a:txBody>
                  <a:tcPr marL="137160" marR="137160" marT="137160" marB="137160">
                    <a:solidFill>
                      <a:srgbClr val="E0F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/>
                          </a:solidFill>
                          <a:latin typeface="+mj-lt"/>
                        </a:rPr>
                        <a:t>Yes</a:t>
                      </a:r>
                    </a:p>
                  </a:txBody>
                  <a:tcPr marL="137160" marR="137160" marT="137160" marB="137160" anchor="ctr">
                    <a:solidFill>
                      <a:srgbClr val="E0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305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strike="noStrike" dirty="0">
                          <a:solidFill>
                            <a:schemeClr val="accent3"/>
                          </a:solidFill>
                          <a:latin typeface="+mj-lt"/>
                        </a:rPr>
                        <a:t>Intermediate – Super Advantage</a:t>
                      </a:r>
                    </a:p>
                  </a:txBody>
                  <a:tcPr marL="137160" marR="137160" marT="137160" marB="137160">
                    <a:solidFill>
                      <a:srgbClr val="EFF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trike="noStrike" dirty="0">
                          <a:solidFill>
                            <a:schemeClr val="accent4"/>
                          </a:solidFill>
                          <a:latin typeface="+mj-lt"/>
                        </a:rPr>
                        <a:t>Yes</a:t>
                      </a:r>
                    </a:p>
                  </a:txBody>
                  <a:tcPr marL="137160" marR="137160" marT="137160" marB="137160" anchor="ctr">
                    <a:solidFill>
                      <a:srgbClr val="EFFC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129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3"/>
                          </a:solidFill>
                          <a:latin typeface="+mj-lt"/>
                        </a:rPr>
                        <a:t>Advanced – Super Advantage Plus</a:t>
                      </a:r>
                    </a:p>
                  </a:txBody>
                  <a:tcPr marL="137160" marR="137160" marT="137160" marB="137160">
                    <a:solidFill>
                      <a:srgbClr val="E0F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/>
                          </a:solidFill>
                          <a:latin typeface="+mj-lt"/>
                        </a:rPr>
                        <a:t>Yes</a:t>
                      </a:r>
                    </a:p>
                  </a:txBody>
                  <a:tcPr marL="137160" marR="137160" marT="137160" marB="137160" anchor="ctr">
                    <a:solidFill>
                      <a:srgbClr val="E0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401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3"/>
                          </a:solidFill>
                          <a:latin typeface="+mj-lt"/>
                        </a:rPr>
                        <a:t>Custom</a:t>
                      </a:r>
                    </a:p>
                  </a:txBody>
                  <a:tcPr marL="137160" marR="137160" marT="137160" marB="137160">
                    <a:solidFill>
                      <a:srgbClr val="EFF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/>
                          </a:solidFill>
                          <a:latin typeface="+mj-lt"/>
                        </a:rPr>
                        <a:t>Opt-in</a:t>
                      </a:r>
                    </a:p>
                  </a:txBody>
                  <a:tcPr marL="137160" marR="137160" marT="137160" marB="137160" anchor="ctr">
                    <a:solidFill>
                      <a:srgbClr val="EF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385489"/>
                  </a:ext>
                </a:extLst>
              </a:tr>
            </a:tbl>
          </a:graphicData>
        </a:graphic>
      </p:graphicFrame>
      <p:sp>
        <p:nvSpPr>
          <p:cNvPr id="26" name="Round Same Side Corner Rectangle 5">
            <a:extLst>
              <a:ext uri="{FF2B5EF4-FFF2-40B4-BE49-F238E27FC236}">
                <a16:creationId xmlns:a16="http://schemas.microsoft.com/office/drawing/2014/main" id="{D13EE806-F4FF-E5F0-420C-C4F63B135747}"/>
              </a:ext>
            </a:extLst>
          </p:cNvPr>
          <p:cNvSpPr/>
          <p:nvPr/>
        </p:nvSpPr>
        <p:spPr>
          <a:xfrm>
            <a:off x="561633" y="1638894"/>
            <a:ext cx="5418669" cy="780562"/>
          </a:xfrm>
          <a:prstGeom prst="round2SameRect">
            <a:avLst>
              <a:gd name="adj1" fmla="val 16759"/>
              <a:gd name="adj2" fmla="val 0"/>
            </a:avLst>
          </a:prstGeom>
          <a:gradFill flip="none" rotWithShape="1">
            <a:gsLst>
              <a:gs pos="0">
                <a:schemeClr val="accent3"/>
              </a:gs>
              <a:gs pos="100000">
                <a:schemeClr val="accent4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4D98F7-BF9C-05FD-6B72-8F576F9155B0}"/>
              </a:ext>
            </a:extLst>
          </p:cNvPr>
          <p:cNvSpPr txBox="1"/>
          <p:nvPr/>
        </p:nvSpPr>
        <p:spPr>
          <a:xfrm>
            <a:off x="1136015" y="1825122"/>
            <a:ext cx="1966976" cy="494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Express Scripts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7A5F96-6B0A-CC50-45E9-35F27AE0D0DD}"/>
              </a:ext>
            </a:extLst>
          </p:cNvPr>
          <p:cNvSpPr txBox="1"/>
          <p:nvPr/>
        </p:nvSpPr>
        <p:spPr>
          <a:xfrm>
            <a:off x="3839363" y="1703354"/>
            <a:ext cx="204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GLP-1 UM Rule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8F6465-1337-6A13-F42C-EEE8B70198BC}"/>
              </a:ext>
            </a:extLst>
          </p:cNvPr>
          <p:cNvCxnSpPr>
            <a:cxnSpLocks/>
          </p:cNvCxnSpPr>
          <p:nvPr/>
        </p:nvCxnSpPr>
        <p:spPr>
          <a:xfrm>
            <a:off x="3742393" y="1638894"/>
            <a:ext cx="0" cy="77525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BFFFE22-B03A-F662-BF9A-B8C331E0A484}"/>
              </a:ext>
            </a:extLst>
          </p:cNvPr>
          <p:cNvSpPr txBox="1"/>
          <p:nvPr/>
        </p:nvSpPr>
        <p:spPr>
          <a:xfrm>
            <a:off x="6724693" y="1291106"/>
            <a:ext cx="196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Caremark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C56141-A644-8D56-0BD3-B888791A3905}"/>
              </a:ext>
            </a:extLst>
          </p:cNvPr>
          <p:cNvSpPr txBox="1"/>
          <p:nvPr/>
        </p:nvSpPr>
        <p:spPr>
          <a:xfrm>
            <a:off x="9056532" y="1291655"/>
            <a:ext cx="271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GLP-1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UM Rule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9084B9-09CB-FE5D-98DE-2FD9ED885D0C}"/>
              </a:ext>
            </a:extLst>
          </p:cNvPr>
          <p:cNvCxnSpPr>
            <a:cxnSpLocks/>
          </p:cNvCxnSpPr>
          <p:nvPr/>
        </p:nvCxnSpPr>
        <p:spPr>
          <a:xfrm>
            <a:off x="9527957" y="1134426"/>
            <a:ext cx="0" cy="87376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5">
            <a:extLst>
              <a:ext uri="{FF2B5EF4-FFF2-40B4-BE49-F238E27FC236}">
                <a16:creationId xmlns:a16="http://schemas.microsoft.com/office/drawing/2014/main" id="{75F936CC-CF7E-D813-F2CB-6CC142279861}"/>
              </a:ext>
            </a:extLst>
          </p:cNvPr>
          <p:cNvSpPr txBox="1">
            <a:spLocks/>
          </p:cNvSpPr>
          <p:nvPr/>
        </p:nvSpPr>
        <p:spPr>
          <a:xfrm>
            <a:off x="1430705" y="0"/>
            <a:ext cx="9788936" cy="775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02F6C"/>
                </a:solidFill>
                <a:latin typeface="Arial Narrow" panose="020B0604020202020204" pitchFamily="34" charset="0"/>
                <a:ea typeface="Roboto Condensed" panose="02000000000000000000" pitchFamily="2" charset="0"/>
                <a:cs typeface="+mj-cs"/>
              </a:defRPr>
            </a:lvl1pPr>
          </a:lstStyle>
          <a:p>
            <a:r>
              <a:rPr lang="en-US" dirty="0"/>
              <a:t>With New Edits Clients Are Covered Regardless of PBM</a:t>
            </a:r>
            <a:endParaRPr lang="en-US" b="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31178F3-89EA-E129-B1FD-0B90FA0041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7" t="34662" r="49820" b="35026"/>
          <a:stretch/>
        </p:blipFill>
        <p:spPr>
          <a:xfrm>
            <a:off x="309217" y="152604"/>
            <a:ext cx="961206" cy="4688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7E49C6D-4703-05C0-309C-E7CF58C0E9A4}"/>
              </a:ext>
            </a:extLst>
          </p:cNvPr>
          <p:cNvSpPr txBox="1"/>
          <p:nvPr/>
        </p:nvSpPr>
        <p:spPr>
          <a:xfrm>
            <a:off x="557567" y="961480"/>
            <a:ext cx="4188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+mj-lt"/>
              </a:rPr>
              <a:t>As of June 15th</a:t>
            </a:r>
          </a:p>
        </p:txBody>
      </p:sp>
      <p:sp>
        <p:nvSpPr>
          <p:cNvPr id="3" name="Rounded Rectangle 31">
            <a:extLst>
              <a:ext uri="{FF2B5EF4-FFF2-40B4-BE49-F238E27FC236}">
                <a16:creationId xmlns:a16="http://schemas.microsoft.com/office/drawing/2014/main" id="{ABD18679-E903-506B-C288-9A0E02AA7E4D}"/>
              </a:ext>
            </a:extLst>
          </p:cNvPr>
          <p:cNvSpPr/>
          <p:nvPr/>
        </p:nvSpPr>
        <p:spPr>
          <a:xfrm>
            <a:off x="6343131" y="3734289"/>
            <a:ext cx="5422734" cy="2972654"/>
          </a:xfrm>
          <a:prstGeom prst="roundRect">
            <a:avLst>
              <a:gd name="adj" fmla="val 3331"/>
            </a:avLst>
          </a:prstGeom>
          <a:solidFill>
            <a:schemeClr val="bg1"/>
          </a:solidFill>
          <a:ln w="38100">
            <a:noFill/>
          </a:ln>
          <a:effectLst>
            <a:outerShdw blurRad="450987" dist="92993" dir="5400000" sx="99000" sy="99000" algn="ctr" rotWithShape="0">
              <a:schemeClr val="bg1">
                <a:lumMod val="50000"/>
                <a:alpha val="5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F5870A9-5C93-3392-2FA5-DDE7C2B05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681663"/>
              </p:ext>
            </p:extLst>
          </p:nvPr>
        </p:nvGraphicFramePr>
        <p:xfrm>
          <a:off x="6347201" y="3975524"/>
          <a:ext cx="5418666" cy="2712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83350">
                  <a:extLst>
                    <a:ext uri="{9D8B030D-6E8A-4147-A177-3AD203B41FA5}">
                      <a16:colId xmlns:a16="http://schemas.microsoft.com/office/drawing/2014/main" val="983932348"/>
                    </a:ext>
                  </a:extLst>
                </a:gridCol>
                <a:gridCol w="2235316">
                  <a:extLst>
                    <a:ext uri="{9D8B030D-6E8A-4147-A177-3AD203B41FA5}">
                      <a16:colId xmlns:a16="http://schemas.microsoft.com/office/drawing/2014/main" val="15750963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Express Scripts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Adding GLP-1 UM Rule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445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3"/>
                          </a:solidFill>
                          <a:latin typeface="+mj-lt"/>
                        </a:rPr>
                        <a:t>Basic</a:t>
                      </a:r>
                    </a:p>
                  </a:txBody>
                  <a:tcPr marL="137160" marR="137160" marT="137160" marB="137160">
                    <a:solidFill>
                      <a:srgbClr val="E0F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/>
                          </a:solidFill>
                          <a:latin typeface="+mj-lt"/>
                        </a:rPr>
                        <a:t>Yes</a:t>
                      </a:r>
                    </a:p>
                  </a:txBody>
                  <a:tcPr marL="137160" marR="137160" marT="137160" marB="137160" anchor="ctr">
                    <a:solidFill>
                      <a:srgbClr val="E0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305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strike="noStrike" dirty="0">
                          <a:solidFill>
                            <a:schemeClr val="accent3"/>
                          </a:solidFill>
                          <a:latin typeface="+mj-lt"/>
                        </a:rPr>
                        <a:t>Intermediate</a:t>
                      </a:r>
                    </a:p>
                  </a:txBody>
                  <a:tcPr marL="137160" marR="137160" marT="137160" marB="137160">
                    <a:solidFill>
                      <a:srgbClr val="EFF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trike="noStrike" dirty="0">
                          <a:solidFill>
                            <a:schemeClr val="accent4"/>
                          </a:solidFill>
                          <a:latin typeface="+mj-lt"/>
                        </a:rPr>
                        <a:t>Yes</a:t>
                      </a:r>
                    </a:p>
                  </a:txBody>
                  <a:tcPr marL="137160" marR="137160" marT="137160" marB="137160" anchor="ctr">
                    <a:solidFill>
                      <a:srgbClr val="EFFC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129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3"/>
                          </a:solidFill>
                          <a:latin typeface="+mj-lt"/>
                        </a:rPr>
                        <a:t>Advanced</a:t>
                      </a:r>
                    </a:p>
                  </a:txBody>
                  <a:tcPr marL="137160" marR="137160" marT="137160" marB="137160">
                    <a:solidFill>
                      <a:srgbClr val="E0F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/>
                          </a:solidFill>
                          <a:latin typeface="+mj-lt"/>
                        </a:rPr>
                        <a:t>Yes</a:t>
                      </a:r>
                    </a:p>
                  </a:txBody>
                  <a:tcPr marL="137160" marR="137160" marT="137160" marB="137160" anchor="ctr">
                    <a:solidFill>
                      <a:srgbClr val="E0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401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3"/>
                          </a:solidFill>
                          <a:latin typeface="+mj-lt"/>
                        </a:rPr>
                        <a:t>Custom</a:t>
                      </a:r>
                    </a:p>
                  </a:txBody>
                  <a:tcPr marL="137160" marR="137160" marT="137160" marB="137160">
                    <a:solidFill>
                      <a:srgbClr val="EFF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/>
                          </a:solidFill>
                          <a:latin typeface="+mj-lt"/>
                        </a:rPr>
                        <a:t>Opt-in</a:t>
                      </a:r>
                    </a:p>
                  </a:txBody>
                  <a:tcPr marL="137160" marR="137160" marT="137160" marB="137160" anchor="ctr">
                    <a:solidFill>
                      <a:srgbClr val="EF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385489"/>
                  </a:ext>
                </a:extLst>
              </a:tr>
            </a:tbl>
          </a:graphicData>
        </a:graphic>
      </p:graphicFrame>
      <p:sp>
        <p:nvSpPr>
          <p:cNvPr id="11" name="Round Same Side Corner Rectangle 5">
            <a:extLst>
              <a:ext uri="{FF2B5EF4-FFF2-40B4-BE49-F238E27FC236}">
                <a16:creationId xmlns:a16="http://schemas.microsoft.com/office/drawing/2014/main" id="{5A08F82B-1348-9B1D-2275-AC0AB03F39C1}"/>
              </a:ext>
            </a:extLst>
          </p:cNvPr>
          <p:cNvSpPr/>
          <p:nvPr/>
        </p:nvSpPr>
        <p:spPr>
          <a:xfrm>
            <a:off x="6347197" y="3734289"/>
            <a:ext cx="5418669" cy="780562"/>
          </a:xfrm>
          <a:prstGeom prst="round2SameRect">
            <a:avLst>
              <a:gd name="adj1" fmla="val 16759"/>
              <a:gd name="adj2" fmla="val 0"/>
            </a:avLst>
          </a:prstGeom>
          <a:gradFill flip="none" rotWithShape="1">
            <a:gsLst>
              <a:gs pos="0">
                <a:schemeClr val="accent3"/>
              </a:gs>
              <a:gs pos="100000">
                <a:schemeClr val="accent4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5114E0-2EE1-EE68-F67A-B8DDC25DC7B9}"/>
              </a:ext>
            </a:extLst>
          </p:cNvPr>
          <p:cNvSpPr txBox="1"/>
          <p:nvPr/>
        </p:nvSpPr>
        <p:spPr>
          <a:xfrm>
            <a:off x="6921579" y="3920517"/>
            <a:ext cx="196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Optum Rx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8D589D-57A8-FA5A-90AB-C9D87706EA4E}"/>
              </a:ext>
            </a:extLst>
          </p:cNvPr>
          <p:cNvSpPr txBox="1"/>
          <p:nvPr/>
        </p:nvSpPr>
        <p:spPr>
          <a:xfrm>
            <a:off x="9624927" y="3798749"/>
            <a:ext cx="204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GLP-1 UM Rule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D201BFB-9A12-7FAF-56C6-694B6AB9C178}"/>
              </a:ext>
            </a:extLst>
          </p:cNvPr>
          <p:cNvCxnSpPr>
            <a:cxnSpLocks/>
          </p:cNvCxnSpPr>
          <p:nvPr/>
        </p:nvCxnSpPr>
        <p:spPr>
          <a:xfrm>
            <a:off x="9527957" y="3734289"/>
            <a:ext cx="0" cy="77525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435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42679D-7F14-3EBC-9FFA-FCBF91A47A1C}"/>
              </a:ext>
            </a:extLst>
          </p:cNvPr>
          <p:cNvSpPr/>
          <p:nvPr/>
        </p:nvSpPr>
        <p:spPr>
          <a:xfrm rot="5400000">
            <a:off x="-225286" y="1018698"/>
            <a:ext cx="6082747" cy="563217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7012"/>
                </a:schemeClr>
              </a:gs>
              <a:gs pos="76000">
                <a:schemeClr val="accent4">
                  <a:lumMod val="45000"/>
                  <a:lumOff val="55000"/>
                  <a:alpha val="2204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65F006-701C-D322-115A-01C332C36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0397" y="1068352"/>
            <a:ext cx="10423281" cy="5637044"/>
          </a:xfrm>
        </p:spPr>
        <p:txBody>
          <a:bodyPr/>
          <a:lstStyle/>
          <a:p>
            <a:r>
              <a:rPr lang="en-US" sz="2800" b="0" dirty="0">
                <a:solidFill>
                  <a:schemeClr val="accent3"/>
                </a:solidFill>
              </a:rPr>
              <a:t>Systematic notification of clients and members prior to program launch leaving time for AM conversations and member questions</a:t>
            </a:r>
          </a:p>
          <a:p>
            <a:endParaRPr lang="en-US" sz="2800" b="0" dirty="0">
              <a:solidFill>
                <a:schemeClr val="accent3"/>
              </a:solidFill>
            </a:endParaRPr>
          </a:p>
          <a:p>
            <a:r>
              <a:rPr lang="en-US" sz="2800" b="0" dirty="0">
                <a:solidFill>
                  <a:schemeClr val="accent4"/>
                </a:solidFill>
              </a:rPr>
              <a:t>RxBenefits infrastructure expansion is underway and will be in place prior to program go live</a:t>
            </a:r>
          </a:p>
          <a:p>
            <a:endParaRPr lang="en-US" sz="2800" b="0" dirty="0">
              <a:solidFill>
                <a:schemeClr val="accent3"/>
              </a:solidFill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800" b="0" dirty="0">
                <a:solidFill>
                  <a:schemeClr val="accent3"/>
                </a:solidFill>
              </a:rPr>
              <a:t>Program rollout across PBMs for 360 Clients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DDD1BDE-42ED-EF91-1873-3326945A0C17}"/>
              </a:ext>
            </a:extLst>
          </p:cNvPr>
          <p:cNvSpPr txBox="1">
            <a:spLocks/>
          </p:cNvSpPr>
          <p:nvPr/>
        </p:nvSpPr>
        <p:spPr>
          <a:xfrm>
            <a:off x="1449909" y="20527"/>
            <a:ext cx="9054842" cy="775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accent3"/>
                </a:solidFill>
                <a:latin typeface="Arial Narrow" panose="020B0604020202020204" pitchFamily="34" charset="0"/>
                <a:ea typeface="Roboto Condensed" panose="02000000000000000000" pitchFamily="2" charset="0"/>
                <a:cs typeface="+mj-cs"/>
              </a:defRPr>
            </a:lvl1pPr>
          </a:lstStyle>
          <a:p>
            <a:r>
              <a:rPr lang="en-US" dirty="0"/>
              <a:t>Next Steps for Implementation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4A31B7-BFE4-5578-B581-51D4A6CC1A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7" t="34662" r="49820" b="35026"/>
          <a:stretch/>
        </p:blipFill>
        <p:spPr>
          <a:xfrm>
            <a:off x="309217" y="152604"/>
            <a:ext cx="961206" cy="46884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98EFF5-2028-EE03-402B-455F86E215AF}"/>
              </a:ext>
            </a:extLst>
          </p:cNvPr>
          <p:cNvCxnSpPr>
            <a:cxnSpLocks/>
          </p:cNvCxnSpPr>
          <p:nvPr/>
        </p:nvCxnSpPr>
        <p:spPr>
          <a:xfrm>
            <a:off x="683578" y="2254991"/>
            <a:ext cx="9297866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86AC03-0841-B9C8-C25A-48614D15A73A}"/>
              </a:ext>
            </a:extLst>
          </p:cNvPr>
          <p:cNvCxnSpPr>
            <a:cxnSpLocks/>
          </p:cNvCxnSpPr>
          <p:nvPr/>
        </p:nvCxnSpPr>
        <p:spPr>
          <a:xfrm>
            <a:off x="740863" y="3606973"/>
            <a:ext cx="9297866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3E2AF4-BC4F-D85C-5AB7-7FFD1A40D78E}"/>
              </a:ext>
            </a:extLst>
          </p:cNvPr>
          <p:cNvSpPr/>
          <p:nvPr/>
        </p:nvSpPr>
        <p:spPr>
          <a:xfrm>
            <a:off x="683578" y="4603009"/>
            <a:ext cx="1801632" cy="59623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Currently Live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2622C7B-21CC-7BAF-C122-F1F2E6494F9C}"/>
              </a:ext>
            </a:extLst>
          </p:cNvPr>
          <p:cNvSpPr/>
          <p:nvPr/>
        </p:nvSpPr>
        <p:spPr>
          <a:xfrm>
            <a:off x="5679245" y="4585874"/>
            <a:ext cx="1801632" cy="59623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6/15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D4F1978-7BE6-D05B-A406-60F7686045C6}"/>
              </a:ext>
            </a:extLst>
          </p:cNvPr>
          <p:cNvSpPr/>
          <p:nvPr/>
        </p:nvSpPr>
        <p:spPr>
          <a:xfrm>
            <a:off x="8218823" y="4585874"/>
            <a:ext cx="1801632" cy="59623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7/15*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154FB0-7043-C46B-9B7C-9F9355792131}"/>
              </a:ext>
            </a:extLst>
          </p:cNvPr>
          <p:cNvSpPr txBox="1"/>
          <p:nvPr/>
        </p:nvSpPr>
        <p:spPr>
          <a:xfrm>
            <a:off x="5634358" y="5432774"/>
            <a:ext cx="1582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 Basic, CVS Basic &amp; Intermediate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C7DA59A-29D1-DE88-4F52-4096E18B7EBB}"/>
              </a:ext>
            </a:extLst>
          </p:cNvPr>
          <p:cNvSpPr/>
          <p:nvPr/>
        </p:nvSpPr>
        <p:spPr>
          <a:xfrm>
            <a:off x="3227185" y="4568205"/>
            <a:ext cx="1801632" cy="59623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6/1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9594E4-4404-AFF9-C3A8-8F629AF05AFD}"/>
              </a:ext>
            </a:extLst>
          </p:cNvPr>
          <p:cNvSpPr txBox="1"/>
          <p:nvPr/>
        </p:nvSpPr>
        <p:spPr>
          <a:xfrm>
            <a:off x="3227184" y="5437009"/>
            <a:ext cx="17361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 Intermediate &amp; Advanced (**enhanced rule)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1949A1-A2FD-1903-D60C-76F09188109E}"/>
              </a:ext>
            </a:extLst>
          </p:cNvPr>
          <p:cNvSpPr txBox="1"/>
          <p:nvPr/>
        </p:nvSpPr>
        <p:spPr>
          <a:xfrm>
            <a:off x="8218823" y="5400159"/>
            <a:ext cx="1582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 Custom, Optum Rx Custom &amp; CVS Custom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0BF6D0-E4CF-313B-9FA4-02FEBA7FFE24}"/>
              </a:ext>
            </a:extLst>
          </p:cNvPr>
          <p:cNvSpPr txBox="1"/>
          <p:nvPr/>
        </p:nvSpPr>
        <p:spPr>
          <a:xfrm>
            <a:off x="4272206" y="6605791"/>
            <a:ext cx="3410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New Client timing varies slightly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FD5C1E-9FE1-72D3-4575-DE4468A3211D}"/>
              </a:ext>
            </a:extLst>
          </p:cNvPr>
          <p:cNvSpPr txBox="1"/>
          <p:nvPr/>
        </p:nvSpPr>
        <p:spPr>
          <a:xfrm>
            <a:off x="10239352" y="6329112"/>
            <a:ext cx="195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*Earliest possible; actual date subject to lead time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E0DFE5-FFD8-C9DA-9CDC-8C84EA4BA14F}"/>
              </a:ext>
            </a:extLst>
          </p:cNvPr>
          <p:cNvSpPr txBox="1"/>
          <p:nvPr/>
        </p:nvSpPr>
        <p:spPr>
          <a:xfrm>
            <a:off x="789820" y="5380451"/>
            <a:ext cx="1736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Optum Rx Basic, Intermediate &amp; Advanced and ESI Intermediate &amp; Advanced</a:t>
            </a:r>
          </a:p>
        </p:txBody>
      </p:sp>
    </p:spTree>
    <p:extLst>
      <p:ext uri="{BB962C8B-B14F-4D97-AF65-F5344CB8AC3E}">
        <p14:creationId xmlns:p14="http://schemas.microsoft.com/office/powerpoint/2010/main" val="2547509483"/>
      </p:ext>
    </p:extLst>
  </p:cSld>
  <p:clrMapOvr>
    <a:masterClrMapping/>
  </p:clrMapOvr>
</p:sld>
</file>

<file path=ppt/theme/theme1.xml><?xml version="1.0" encoding="utf-8"?>
<a:theme xmlns:a="http://schemas.openxmlformats.org/drawingml/2006/main" name="2_RxB_2019">
  <a:themeElements>
    <a:clrScheme name="RxBenefits 2020">
      <a:dk1>
        <a:srgbClr val="000000"/>
      </a:dk1>
      <a:lt1>
        <a:srgbClr val="FFFFFF"/>
      </a:lt1>
      <a:dk2>
        <a:srgbClr val="B1B3B3"/>
      </a:dk2>
      <a:lt2>
        <a:srgbClr val="D9D9D6"/>
      </a:lt2>
      <a:accent1>
        <a:srgbClr val="00A361"/>
      </a:accent1>
      <a:accent2>
        <a:srgbClr val="78BE20"/>
      </a:accent2>
      <a:accent3>
        <a:srgbClr val="002F6C"/>
      </a:accent3>
      <a:accent4>
        <a:srgbClr val="00B5E2"/>
      </a:accent4>
      <a:accent5>
        <a:srgbClr val="FFB81C"/>
      </a:accent5>
      <a:accent6>
        <a:srgbClr val="F9423A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xB_2019" id="{5F1D57F8-5610-434C-8720-B9EFC3B1F005}" vid="{FB5B51FB-29CD-9648-84FC-AB5A82838B40}"/>
    </a:ext>
  </a:extLst>
</a:theme>
</file>

<file path=ppt/theme/theme2.xml><?xml version="1.0" encoding="utf-8"?>
<a:theme xmlns:a="http://schemas.openxmlformats.org/drawingml/2006/main" name="IVP_Standard">
  <a:themeElements>
    <a:clrScheme name="RxBenefits 2020">
      <a:dk1>
        <a:srgbClr val="000000"/>
      </a:dk1>
      <a:lt1>
        <a:srgbClr val="FFFFFF"/>
      </a:lt1>
      <a:dk2>
        <a:srgbClr val="B1B3B3"/>
      </a:dk2>
      <a:lt2>
        <a:srgbClr val="D9D9D6"/>
      </a:lt2>
      <a:accent1>
        <a:srgbClr val="00A361"/>
      </a:accent1>
      <a:accent2>
        <a:srgbClr val="78BE20"/>
      </a:accent2>
      <a:accent3>
        <a:srgbClr val="002F6C"/>
      </a:accent3>
      <a:accent4>
        <a:srgbClr val="00B5E2"/>
      </a:accent4>
      <a:accent5>
        <a:srgbClr val="FFB81C"/>
      </a:accent5>
      <a:accent6>
        <a:srgbClr val="F9423A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xB_2019" id="{5F1D57F8-5610-434C-8720-B9EFC3B1F005}" vid="{FB5B51FB-29CD-9648-84FC-AB5A82838B40}"/>
    </a:ext>
  </a:extLst>
</a:theme>
</file>

<file path=ppt/theme/theme3.xml><?xml version="1.0" encoding="utf-8"?>
<a:theme xmlns:a="http://schemas.openxmlformats.org/drawingml/2006/main" name="1_RxB_2019">
  <a:themeElements>
    <a:clrScheme name="RxBenefits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2A062"/>
      </a:accent1>
      <a:accent2>
        <a:srgbClr val="A7CA54"/>
      </a:accent2>
      <a:accent3>
        <a:srgbClr val="0A3F79"/>
      </a:accent3>
      <a:accent4>
        <a:srgbClr val="57BFE1"/>
      </a:accent4>
      <a:accent5>
        <a:srgbClr val="F8C45E"/>
      </a:accent5>
      <a:accent6>
        <a:srgbClr val="F5665A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xB_2019" id="{5F1D57F8-5610-434C-8720-B9EFC3B1F005}" vid="{FB5B51FB-29CD-9648-84FC-AB5A82838B40}"/>
    </a:ext>
  </a:extLst>
</a:theme>
</file>

<file path=ppt/theme/theme4.xml><?xml version="1.0" encoding="utf-8"?>
<a:theme xmlns:a="http://schemas.openxmlformats.org/drawingml/2006/main" name="3_RxB_2019">
  <a:themeElements>
    <a:clrScheme name="RxBenefits 2020">
      <a:dk1>
        <a:srgbClr val="000000"/>
      </a:dk1>
      <a:lt1>
        <a:srgbClr val="FFFFFF"/>
      </a:lt1>
      <a:dk2>
        <a:srgbClr val="B1B3B3"/>
      </a:dk2>
      <a:lt2>
        <a:srgbClr val="D9D9D6"/>
      </a:lt2>
      <a:accent1>
        <a:srgbClr val="00A361"/>
      </a:accent1>
      <a:accent2>
        <a:srgbClr val="78BE20"/>
      </a:accent2>
      <a:accent3>
        <a:srgbClr val="002F6C"/>
      </a:accent3>
      <a:accent4>
        <a:srgbClr val="00B5E2"/>
      </a:accent4>
      <a:accent5>
        <a:srgbClr val="FFB81C"/>
      </a:accent5>
      <a:accent6>
        <a:srgbClr val="F9423A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xB_2019" id="{5F1D57F8-5610-434C-8720-B9EFC3B1F005}" vid="{FB5B51FB-29CD-9648-84FC-AB5A82838B40}"/>
    </a:ext>
  </a:extLst>
</a:theme>
</file>

<file path=ppt/theme/theme5.xml><?xml version="1.0" encoding="utf-8"?>
<a:theme xmlns:a="http://schemas.openxmlformats.org/drawingml/2006/main" name="4_RxB_2019">
  <a:themeElements>
    <a:clrScheme name="RxBenefits 2020">
      <a:dk1>
        <a:srgbClr val="000000"/>
      </a:dk1>
      <a:lt1>
        <a:srgbClr val="FFFFFF"/>
      </a:lt1>
      <a:dk2>
        <a:srgbClr val="B1B3B3"/>
      </a:dk2>
      <a:lt2>
        <a:srgbClr val="D9D9D6"/>
      </a:lt2>
      <a:accent1>
        <a:srgbClr val="00A361"/>
      </a:accent1>
      <a:accent2>
        <a:srgbClr val="78BE20"/>
      </a:accent2>
      <a:accent3>
        <a:srgbClr val="002F6C"/>
      </a:accent3>
      <a:accent4>
        <a:srgbClr val="00B5E2"/>
      </a:accent4>
      <a:accent5>
        <a:srgbClr val="FFB81C"/>
      </a:accent5>
      <a:accent6>
        <a:srgbClr val="F9423A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xB_2019" id="{5F1D57F8-5610-434C-8720-B9EFC3B1F005}" vid="{FB5B51FB-29CD-9648-84FC-AB5A82838B4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62123</TotalTime>
  <Words>478</Words>
  <Application>Microsoft Office PowerPoint</Application>
  <PresentationFormat>Widescreen</PresentationFormat>
  <Paragraphs>103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Arial Narrow</vt:lpstr>
      <vt:lpstr>Calibri</vt:lpstr>
      <vt:lpstr>Roboto</vt:lpstr>
      <vt:lpstr>Roboto Condensed</vt:lpstr>
      <vt:lpstr>Roboto Light</vt:lpstr>
      <vt:lpstr>Times New Roman</vt:lpstr>
      <vt:lpstr>2_RxB_2019</vt:lpstr>
      <vt:lpstr>IVP_Standard</vt:lpstr>
      <vt:lpstr>1_RxB_2019</vt:lpstr>
      <vt:lpstr>3_RxB_2019</vt:lpstr>
      <vt:lpstr>4_RxB_2019</vt:lpstr>
      <vt:lpstr>Next Generation Diabetes Utilization Management Preventing the dispensing of Type 2 diabetes drugs  (GLP-1s) being prescribed off-label for weight loss    </vt:lpstr>
      <vt:lpstr>PowerPoint Presentation</vt:lpstr>
      <vt:lpstr>Negative Impacts Experienced As a Result of Off-label Prescribing</vt:lpstr>
      <vt:lpstr>Innovating to Solve Real-World Concerns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Faith Wilbanks - RxBenefits</dc:creator>
  <cp:keywords/>
  <dc:description/>
  <cp:lastModifiedBy>Amanda Puglia</cp:lastModifiedBy>
  <cp:revision>278</cp:revision>
  <dcterms:created xsi:type="dcterms:W3CDTF">2021-05-12T17:25:57Z</dcterms:created>
  <dcterms:modified xsi:type="dcterms:W3CDTF">2023-04-27T15:42:08Z</dcterms:modified>
  <cp:category/>
</cp:coreProperties>
</file>