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14" r:id="rId3"/>
    <p:sldMasterId id="2147483721" r:id="rId4"/>
    <p:sldMasterId id="2147483730" r:id="rId5"/>
  </p:sldMasterIdLst>
  <p:notesMasterIdLst>
    <p:notesMasterId r:id="rId18"/>
  </p:notesMasterIdLst>
  <p:sldIdLst>
    <p:sldId id="2624" r:id="rId6"/>
    <p:sldId id="2147473490" r:id="rId7"/>
    <p:sldId id="2147473492" r:id="rId8"/>
    <p:sldId id="2147473481" r:id="rId9"/>
    <p:sldId id="2147473522" r:id="rId10"/>
    <p:sldId id="2744" r:id="rId11"/>
    <p:sldId id="2147473494" r:id="rId12"/>
    <p:sldId id="2147473473" r:id="rId13"/>
    <p:sldId id="2147473475" r:id="rId14"/>
    <p:sldId id="2147473495" r:id="rId15"/>
    <p:sldId id="2145705313" r:id="rId16"/>
    <p:sldId id="272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EDC642-9F66-8C42-A7B9-34F01CE58C19}">
          <p14:sldIdLst>
            <p14:sldId id="2624"/>
            <p14:sldId id="2147473490"/>
            <p14:sldId id="2147473492"/>
            <p14:sldId id="2147473481"/>
            <p14:sldId id="2147473522"/>
            <p14:sldId id="2744"/>
            <p14:sldId id="2147473494"/>
            <p14:sldId id="2147473473"/>
            <p14:sldId id="2147473475"/>
            <p14:sldId id="2147473495"/>
          </p14:sldIdLst>
        </p14:section>
        <p14:section name="appendix" id="{4627F959-1DCB-FF4C-B66D-88E3D2D5B075}">
          <p14:sldIdLst>
            <p14:sldId id="2145705313"/>
            <p14:sldId id="27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26CA10-F7BB-7BE3-92CF-E6C272AFF0D2}" name="Jenna Gilbertson" initials="JG" userId="S::jgilbertson@rxbenefits.com::80820874-21e6-4c60-9484-c19dfcedb1fd" providerId="AD"/>
  <p188:author id="{7DCBD324-51E1-8711-928D-01758D0AC71A}" name="Kyra Hagan" initials="KH" userId="S::khagan@rxbenefits.com::52b0d52b-67a9-40c8-9e25-74568ceee585" providerId="AD"/>
  <p188:author id="{533C3327-A5B1-1598-53E5-93F0743FC81C}" name="Kat Magnuson" initials="KM" userId="S::kmagnuson@rxbenefits.com::14ef0c43-8910-4114-97e2-1a5b80c87eb1" providerId="AD"/>
  <p188:author id="{D4B2433C-2328-2825-B66F-BFD52E229439}" name="Amanda Puglia" initials="AP" userId="S::apuglia@rxbenefits.com::f5827224-b70e-414c-ac28-5a91ee0d8d9e" providerId="AD"/>
  <p188:author id="{5C8EEE7E-9D4E-8CA8-B7AE-1594AD65465D}" name="Nathan White" initials="NW" userId="S::nwhite@rxbenefits.com::eb70c1e0-6ccc-4bd1-ae92-41c5f9680982" providerId="AD"/>
  <p188:author id="{FDBE83E2-D045-066C-0384-E4305262DE87}" name="Shawn Wideman" initials="SW" userId="S::swideman@rxbenefits.com::8700b716-d020-4bb6-9427-b776f17f96dc" providerId="AD"/>
  <p188:author id="{65A9DDED-08E0-ECA8-548A-DD04318D1E15}" name="Bryan Statham - RxBenefits" initials="BSR" userId="S::Bryan@rxbenefits.com::4585cdb2-6b25-427a-b4ec-077b2776e5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ith Wilbanks - RxBenefits" initials="FWR" lastIdx="302" clrIdx="0">
    <p:extLst>
      <p:ext uri="{19B8F6BF-5375-455C-9EA6-DF929625EA0E}">
        <p15:presenceInfo xmlns:p15="http://schemas.microsoft.com/office/powerpoint/2012/main" userId="S::faith@rxbenefits.com::302bb346-490c-4f51-9604-1d138fadc634" providerId="AD"/>
      </p:ext>
    </p:extLst>
  </p:cmAuthor>
  <p:cmAuthor id="2" name="Shawn Wideman" initials="SW" lastIdx="4" clrIdx="1">
    <p:extLst>
      <p:ext uri="{19B8F6BF-5375-455C-9EA6-DF929625EA0E}">
        <p15:presenceInfo xmlns:p15="http://schemas.microsoft.com/office/powerpoint/2012/main" userId="S::swideman@rxbenefits.com::8700b716-d020-4bb6-9427-b776f17f9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12A"/>
    <a:srgbClr val="FFE8CF"/>
    <a:srgbClr val="005C96"/>
    <a:srgbClr val="F9CEB0"/>
    <a:srgbClr val="CA89FF"/>
    <a:srgbClr val="BF4EF8"/>
    <a:srgbClr val="00A361"/>
    <a:srgbClr val="D7D6D8"/>
    <a:srgbClr val="A14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9" autoAdjust="0"/>
    <p:restoredTop sz="47330" autoAdjust="0"/>
  </p:normalViewPr>
  <p:slideViewPr>
    <p:cSldViewPr snapToGrid="0">
      <p:cViewPr varScale="1">
        <p:scale>
          <a:sx n="46" d="100"/>
          <a:sy n="46" d="100"/>
        </p:scale>
        <p:origin x="2392" y="176"/>
      </p:cViewPr>
      <p:guideLst/>
    </p:cSldViewPr>
  </p:slideViewPr>
  <p:notesTextViewPr>
    <p:cViewPr>
      <p:scale>
        <a:sx n="150" d="100"/>
        <a:sy n="150" d="100"/>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671DB-C5D2-4F5E-ADC8-96AB2E094846}" type="datetimeFigureOut">
              <a:rPr lang="en-US" smtClean="0"/>
              <a:t>6/5/23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0D681-8B16-4265-9241-F23C10F24041}" type="slidenum">
              <a:rPr lang="en-US" smtClean="0"/>
              <a:t>‹#›</a:t>
            </a:fld>
            <a:endParaRPr lang="en-US"/>
          </a:p>
        </p:txBody>
      </p:sp>
    </p:spTree>
    <p:extLst>
      <p:ext uri="{BB962C8B-B14F-4D97-AF65-F5344CB8AC3E}">
        <p14:creationId xmlns:p14="http://schemas.microsoft.com/office/powerpoint/2010/main" val="334996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0D681-8B16-4265-9241-F23C10F24041}" type="slidenum">
              <a:rPr lang="en-US" smtClean="0"/>
              <a:t>1</a:t>
            </a:fld>
            <a:endParaRPr lang="en-US"/>
          </a:p>
        </p:txBody>
      </p:sp>
    </p:spTree>
    <p:extLst>
      <p:ext uri="{BB962C8B-B14F-4D97-AF65-F5344CB8AC3E}">
        <p14:creationId xmlns:p14="http://schemas.microsoft.com/office/powerpoint/2010/main" val="417192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The Protect program now includes guaranteed savings, calculated utilizing reporting that is </a:t>
            </a:r>
            <a:r>
              <a:rPr lang="en-US" sz="1200" b="0" dirty="0">
                <a:effectLst/>
                <a:latin typeface="Arial Narrow" panose="020B0606020202030204" pitchFamily="34" charset="0"/>
                <a:ea typeface="Calibri" panose="020F0502020204030204" pitchFamily="34" charset="0"/>
                <a:cs typeface="Arial" panose="020B0604020202020204" pitchFamily="34" charset="0"/>
              </a:rPr>
              <a:t>transparent, mathematically sound, utilizing an auditable methodology that is capable of calculating hard-dollar savings.  </a:t>
            </a:r>
          </a:p>
          <a:p>
            <a:pPr marL="285750" indent="-285750">
              <a:buFont typeface="Arial" panose="020B0604020202020204" pitchFamily="34" charset="0"/>
              <a:buChar char="•"/>
            </a:pPr>
            <a:endParaRPr lang="en-US" sz="1200" b="0" dirty="0">
              <a:effectLst/>
              <a:latin typeface="Arial Narrow" panose="020B0606020202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200" b="0" dirty="0">
                <a:effectLst/>
                <a:latin typeface="Arial Narrow"/>
                <a:ea typeface="Calibri" panose="020F0502020204030204" pitchFamily="34" charset="0"/>
                <a:cs typeface="Arial" panose="020B0604020202020204" pitchFamily="34" charset="0"/>
              </a:rPr>
              <a:t>Using the full-paid and rejected-claims files, we identify individual rejected claims associated with a Protect component, and then follow the claim reject from the initial date to any subsequent pathways after the rejection</a:t>
            </a:r>
            <a:r>
              <a:rPr lang="en-US" sz="1200" b="0" i="0" kern="1200" dirty="0">
                <a:solidFill>
                  <a:schemeClr val="tx1"/>
                </a:solidFill>
                <a:effectLst/>
                <a:latin typeface="Arial" panose="020B0604020202020204" pitchFamily="34" charset="0"/>
                <a:ea typeface="Roboto" panose="02000000000000000000" pitchFamily="2" charset="0"/>
                <a:cs typeface="+mn-cs"/>
              </a:rPr>
              <a:t> – </a:t>
            </a:r>
            <a:r>
              <a:rPr lang="en-US" sz="1200" b="0" dirty="0">
                <a:effectLst/>
                <a:latin typeface="Arial Narrow"/>
                <a:ea typeface="Calibri" panose="020F0502020204030204" pitchFamily="34" charset="0"/>
                <a:cs typeface="Arial" panose="020B0604020202020204" pitchFamily="34" charset="0"/>
              </a:rPr>
              <a:t> subsequently approved, alternative medication filled, or alternative </a:t>
            </a:r>
            <a:r>
              <a:rPr lang="en-US" b="0" dirty="0">
                <a:latin typeface="Arial Narrow"/>
                <a:ea typeface="Calibri" panose="020F0502020204030204" pitchFamily="34" charset="0"/>
                <a:cs typeface="Arial" panose="020B0604020202020204" pitchFamily="34" charset="0"/>
              </a:rPr>
              <a:t>recommended but not</a:t>
            </a:r>
            <a:r>
              <a:rPr lang="en-US" sz="1200" b="0" dirty="0">
                <a:effectLst/>
                <a:latin typeface="Arial Narrow"/>
                <a:ea typeface="Calibri" panose="020F0502020204030204" pitchFamily="34" charset="0"/>
                <a:cs typeface="Arial" panose="020B0604020202020204" pitchFamily="34" charset="0"/>
              </a:rPr>
              <a:t> filled.</a:t>
            </a:r>
            <a:endParaRPr lang="en-US" sz="1200" b="0" dirty="0">
              <a:effectLst/>
              <a:latin typeface="Arial Narrow"/>
              <a:ea typeface="Calibri" panose="020F0502020204030204" pitchFamily="34" charset="0"/>
              <a:cs typeface="Times New Roman" panose="02020603050405020304" pitchFamily="18" charset="0"/>
            </a:endParaRPr>
          </a:p>
          <a:p>
            <a:endParaRPr lang="en-US" sz="1200" b="0" dirty="0">
              <a:effectLst/>
              <a:latin typeface="Arial Narrow" panose="020B0606020202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b="0" i="0" dirty="0">
                <a:effectLst/>
                <a:latin typeface="Arial Narrow" panose="020B0606020202030204" pitchFamily="34" charset="0"/>
                <a:ea typeface="Calibri" panose="020F0502020204030204" pitchFamily="34" charset="0"/>
                <a:cs typeface="Arial" panose="020B0604020202020204" pitchFamily="34" charset="0"/>
              </a:rPr>
              <a:t>The </a:t>
            </a:r>
            <a:r>
              <a:rPr kumimoji="0" lang="en-US" sz="1200" b="0" i="0"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rPr>
              <a:t>Enhanced Protect Savings Analysis is based on actual, auditable dollars saved!  Our methodology has been vetted and validated by the pharmaceutical consulting firm, Excelsior Solutions (Note: potential sensitivity as Excelsior is owned by Lockton)</a:t>
            </a:r>
          </a:p>
          <a:p>
            <a:pPr marL="171450" indent="-171450">
              <a:buFont typeface="Arial" panose="020B0604020202020204" pitchFamily="34" charset="0"/>
              <a:buChar char="•"/>
            </a:pPr>
            <a:endParaRPr kumimoji="0" lang="en-US" sz="1200" b="0" i="0"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endParaRPr>
          </a:p>
          <a:p>
            <a:pPr marL="171450" indent="-171450">
              <a:buFont typeface="Arial" panose="020B0604020202020204" pitchFamily="34" charset="0"/>
              <a:buChar char="•"/>
            </a:pPr>
            <a:r>
              <a:rPr kumimoji="0" lang="en-US" sz="1200" b="0" i="0" u="none" strike="noStrike" kern="1200" cap="none" spc="0" normalizeH="0" baseline="0" noProof="0" dirty="0">
                <a:ln>
                  <a:noFill/>
                </a:ln>
                <a:solidFill>
                  <a:srgbClr val="57BFE1"/>
                </a:solidFill>
                <a:effectLst/>
                <a:uLnTx/>
                <a:uFillTx/>
                <a:latin typeface="Arial" panose="020B0604020202020204" pitchFamily="34" charset="0"/>
                <a:ea typeface="Roboto" panose="02000000000000000000" pitchFamily="2" charset="0"/>
                <a:cs typeface="+mn-cs"/>
              </a:rPr>
              <a:t>In 2024, we are doubling our ROI guarantee for groups with 1,000 or more members.  For groups with under 1,000 members, we will continue to offer a 1:1 ROI guarantee.  </a:t>
            </a:r>
            <a:endParaRPr lang="en-US" b="0" i="0" dirty="0"/>
          </a:p>
        </p:txBody>
      </p:sp>
      <p:sp>
        <p:nvSpPr>
          <p:cNvPr id="4" name="Slide Number Placeholder 3"/>
          <p:cNvSpPr>
            <a:spLocks noGrp="1"/>
          </p:cNvSpPr>
          <p:nvPr>
            <p:ph type="sldNum" sz="quarter" idx="5"/>
          </p:nvPr>
        </p:nvSpPr>
        <p:spPr/>
        <p:txBody>
          <a:bodyPr/>
          <a:lstStyle/>
          <a:p>
            <a:fld id="{04E0190C-CA36-4CA4-9751-DAA2A6511E69}" type="slidenum">
              <a:rPr lang="en-US" smtClean="0"/>
              <a:t>10</a:t>
            </a:fld>
            <a:endParaRPr lang="en-US"/>
          </a:p>
        </p:txBody>
      </p:sp>
    </p:spTree>
    <p:extLst>
      <p:ext uri="{BB962C8B-B14F-4D97-AF65-F5344CB8AC3E}">
        <p14:creationId xmlns:p14="http://schemas.microsoft.com/office/powerpoint/2010/main" val="3200556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do not confuse our client-aligned programs with those you might be able to obtain directly from the large PBMs.  There are significant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Which treatments, and where they fall on PBM formularies, is influenced by several factors grounded in how the PBMs make a profit. </a:t>
            </a:r>
            <a:r>
              <a:rPr lang="en-US" dirty="0" err="1"/>
              <a:t>RxB</a:t>
            </a:r>
            <a:r>
              <a:rPr lang="en-US" dirty="0"/>
              <a:t> on the other hand automatically removes low value drugs with no financial benefit to us and no impact to your rebates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 automated PA process oversimplifies approvals and is easily gamed by prescriber, this results in an approval rating of approximately 90%. Our independent pharmacy personnel dive deeper by reviewing chart notes and lab result. On average 78% of PAs get approved.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PBM-owned points in the distribution channel can lead to faster approvals.  </a:t>
            </a:r>
            <a:r>
              <a:rPr lang="en-US" dirty="0" err="1"/>
              <a:t>RxB</a:t>
            </a:r>
            <a:r>
              <a:rPr lang="en-US" dirty="0"/>
              <a:t> PA decisions have no bias, and are always rooted in clinical best practices.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EE0D681-8B16-4265-9241-F23C10F24041}" type="slidenum">
              <a:rPr lang="en-US" smtClean="0"/>
              <a:t>11</a:t>
            </a:fld>
            <a:endParaRPr lang="en-US"/>
          </a:p>
        </p:txBody>
      </p:sp>
    </p:spTree>
    <p:extLst>
      <p:ext uri="{BB962C8B-B14F-4D97-AF65-F5344CB8AC3E}">
        <p14:creationId xmlns:p14="http://schemas.microsoft.com/office/powerpoint/2010/main" val="293479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2613" y="438150"/>
            <a:ext cx="3051175" cy="17176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cs typeface="+mn-cs"/>
              </a:rPr>
              <a:t>The path to optimized trend involves a clinical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cs typeface="+mn-cs"/>
              </a:rPr>
              <a:t>So where should a payer focus clinically and to what should they pay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kern="1200" dirty="0">
                <a:solidFill>
                  <a:schemeClr val="tx1"/>
                </a:solidFill>
                <a:effectLst/>
                <a:cs typeface="+mn-cs"/>
              </a:rPr>
              <a:t>Today, 85-90% of prescriptions dispensed are relatively inexpensive generics, which is a great deal for payers. These are typically $100 or less. But unfortunately, this bucket only represents about 10% of the total prescription benefits.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kern="1200" dirty="0">
                <a:solidFill>
                  <a:schemeClr val="tx1"/>
                </a:solidFill>
                <a:effectLst/>
                <a:cs typeface="+mn-cs"/>
              </a:rPr>
              <a:t>Brands and some high-cost generics may make up 10-14% of prescriptions dispensed, with costs between $100 and $1,000, and take up about 30% of plan costs. This pool of medications is increasing all the time as we mentioned earlier,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kern="1200" dirty="0">
                <a:solidFill>
                  <a:schemeClr val="tx1"/>
                </a:solidFill>
                <a:effectLst/>
                <a:cs typeface="+mn-cs"/>
              </a:rPr>
              <a:t>In the last bucket we have specialty, high-cost brands and generics, orphan drugs, and potentially devasting catastrophic claims. These medications only make up about 1-2% of dispenses but represent about 60% of all plan costs.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0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cs typeface="+mn-cs"/>
              </a:rPr>
              <a:t>Our goal is to focus any intervention efforts on the 10% of prescriptions that typically represent 90% of the cost, with a strong focus on the 2% that represent 50% of the cost.  The goal is to ensure that very expensive drugs, which cost the plan dearly, are written according to guideline and having their desired impact.  We want clients’ members to get the medications they need, but at the lowest possible cost that generates a positive clinical outcome.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12</a:t>
            </a:fld>
            <a:endParaRPr lang="en-US" dirty="0"/>
          </a:p>
        </p:txBody>
      </p:sp>
    </p:spTree>
    <p:extLst>
      <p:ext uri="{BB962C8B-B14F-4D97-AF65-F5344CB8AC3E}">
        <p14:creationId xmlns:p14="http://schemas.microsoft.com/office/powerpoint/2010/main" val="131137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0" dirty="0">
                <a:latin typeface="Arial"/>
                <a:ea typeface="Roboto"/>
                <a:cs typeface="Arial"/>
              </a:rPr>
              <a:t>Protect is our comprehensive clinical solution designed to improve health outcomes, lower net cost, and improve member experienced</a:t>
            </a:r>
          </a:p>
          <a:p>
            <a:pPr marL="171450" indent="-171450">
              <a:buFont typeface="Arial"/>
              <a:buChar char="•"/>
            </a:pPr>
            <a:r>
              <a:rPr lang="en-US" b="0" dirty="0">
                <a:latin typeface="Arial"/>
                <a:ea typeface="Roboto"/>
                <a:cs typeface="Arial"/>
              </a:rPr>
              <a:t>In 2022, across our book of business, we delivered 5-7% annual plan savings with a 7:1 average program ROI</a:t>
            </a:r>
          </a:p>
          <a:p>
            <a:pPr marL="171450" indent="-171450">
              <a:buFont typeface="Arial"/>
              <a:buChar char="•"/>
            </a:pPr>
            <a:r>
              <a:rPr lang="en-US" b="0" dirty="0">
                <a:latin typeface="Arial"/>
                <a:ea typeface="Roboto"/>
                <a:cs typeface="Arial"/>
              </a:rPr>
              <a:t>And expect to increase this to 7-10% annual plan savings and 5:1 average program ROI in 2024</a:t>
            </a:r>
          </a:p>
          <a:p>
            <a:endParaRPr lang="en-US" dirty="0"/>
          </a:p>
        </p:txBody>
      </p:sp>
      <p:sp>
        <p:nvSpPr>
          <p:cNvPr id="4" name="Slide Number Placeholder 3"/>
          <p:cNvSpPr>
            <a:spLocks noGrp="1"/>
          </p:cNvSpPr>
          <p:nvPr>
            <p:ph type="sldNum" sz="quarter" idx="5"/>
          </p:nvPr>
        </p:nvSpPr>
        <p:spPr/>
        <p:txBody>
          <a:bodyPr/>
          <a:lstStyle/>
          <a:p>
            <a:fld id="{FEE0D681-8B16-4265-9241-F23C10F24041}" type="slidenum">
              <a:rPr lang="en-US" smtClean="0"/>
              <a:t>2</a:t>
            </a:fld>
            <a:endParaRPr lang="en-US"/>
          </a:p>
        </p:txBody>
      </p:sp>
    </p:spTree>
    <p:extLst>
      <p:ext uri="{BB962C8B-B14F-4D97-AF65-F5344CB8AC3E}">
        <p14:creationId xmlns:p14="http://schemas.microsoft.com/office/powerpoint/2010/main" val="27077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800" b="0" dirty="0">
                <a:latin typeface="Arial"/>
                <a:ea typeface="Roboto"/>
                <a:cs typeface="Arial"/>
              </a:rPr>
              <a:t>As mentioned, we have delivered results and plan to continue to deliver, will now take you through what Protect is today as a refresher, insights that drove our enhancements, what are the enhancements</a:t>
            </a:r>
          </a:p>
          <a:p>
            <a:pPr marL="0" indent="0">
              <a:buFont typeface="Arial"/>
              <a:buNone/>
            </a:pPr>
            <a:endParaRPr lang="en-US" sz="800" b="0" dirty="0">
              <a:latin typeface="Arial"/>
              <a:ea typeface="Roboto"/>
              <a:cs typeface="Arial"/>
            </a:endParaRPr>
          </a:p>
          <a:p>
            <a:pPr marL="0" indent="0">
              <a:buFont typeface="Arial"/>
              <a:buNone/>
            </a:pPr>
            <a:r>
              <a:rPr lang="en-US" sz="800" b="0" dirty="0">
                <a:latin typeface="Arial"/>
                <a:ea typeface="Roboto"/>
                <a:cs typeface="Arial"/>
              </a:rPr>
              <a:t>Let’s start by discussing the base elements of Protect, solutions you've come to trust.</a:t>
            </a:r>
          </a:p>
          <a:p>
            <a:endParaRPr lang="en-US" sz="800" b="0" dirty="0">
              <a:latin typeface="Arial"/>
              <a:ea typeface="Roboto"/>
              <a:cs typeface="Arial"/>
            </a:endParaRPr>
          </a:p>
          <a:p>
            <a:pPr marL="342900" indent="-342900">
              <a:buAutoNum type="arabicPeriod"/>
            </a:pPr>
            <a:r>
              <a:rPr lang="en-US" sz="800" b="0" dirty="0">
                <a:latin typeface="Arial"/>
                <a:ea typeface="Roboto"/>
                <a:cs typeface="Arial"/>
              </a:rPr>
              <a:t>Formulary Management – we have the LCV formulary exclusions that provides an additional layer of formulary management that goes above and beyond what our PBM offers …these </a:t>
            </a:r>
            <a:r>
              <a:rPr lang="en-US" sz="800" b="0" dirty="0" err="1">
                <a:latin typeface="Arial"/>
                <a:ea typeface="Roboto"/>
                <a:cs typeface="Arial"/>
              </a:rPr>
              <a:t>add’l</a:t>
            </a:r>
            <a:r>
              <a:rPr lang="en-US" sz="800" b="0" dirty="0">
                <a:latin typeface="Arial"/>
                <a:ea typeface="Roboto"/>
                <a:cs typeface="Arial"/>
              </a:rPr>
              <a:t> formulary exclusions deliver about $1.00 PMPM</a:t>
            </a:r>
          </a:p>
          <a:p>
            <a:pPr marL="342900" indent="-342900">
              <a:buAutoNum type="arabicPeriod"/>
            </a:pPr>
            <a:r>
              <a:rPr lang="en-US" sz="800" b="0" dirty="0">
                <a:latin typeface="Arial"/>
                <a:ea typeface="Roboto"/>
                <a:cs typeface="Arial"/>
              </a:rPr>
              <a:t>Independent Prior Authorization review - - Our recommended tailored UM components under Protect are reviewed independently of the PBM. This is where a client decides to delegate the UM to us rather than have the PBM perform. We use PBMs criteria and generate an approval rate in line with more detailed chart reviews. We operate at 78% rather than industry standard of over 90% for </a:t>
            </a:r>
            <a:r>
              <a:rPr lang="en-US" sz="800" b="0" dirty="0" err="1">
                <a:latin typeface="Arial"/>
                <a:ea typeface="Roboto"/>
                <a:cs typeface="Arial"/>
              </a:rPr>
              <a:t>ePA</a:t>
            </a:r>
            <a:r>
              <a:rPr lang="en-US" sz="800" b="0" dirty="0">
                <a:latin typeface="Arial"/>
                <a:ea typeface="Roboto"/>
                <a:cs typeface="Arial"/>
              </a:rPr>
              <a:t>. Note: the approval rates are consistent across both specialty and non-specialty whereas PBM reviewed claims are approved at a higher rate.</a:t>
            </a:r>
            <a:endParaRPr lang="en-US" sz="800" b="0" dirty="0">
              <a:cs typeface="Arial"/>
            </a:endParaRPr>
          </a:p>
          <a:p>
            <a:endParaRPr lang="en-US" sz="800" b="0" dirty="0">
              <a:latin typeface="Arial"/>
              <a:ea typeface="Roboto"/>
              <a:cs typeface="Arial"/>
            </a:endParaRPr>
          </a:p>
          <a:p>
            <a:r>
              <a:rPr lang="en-US" sz="800" b="0" dirty="0">
                <a:latin typeface="Arial"/>
                <a:ea typeface="Roboto"/>
                <a:cs typeface="Arial"/>
              </a:rPr>
              <a:t>Within independent PA reviews, we start with foundational PAs that cover both traditional drugs and nearly all specialty medications under PBM criteria; HDCR is for meds over 1000 or more for a 30 days supply; and Complex Condition Intervention, which covers expensive specialty medications, typically with a </a:t>
            </a:r>
            <a:r>
              <a:rPr lang="en-US" sz="800" b="0" dirty="0" err="1">
                <a:latin typeface="Arial"/>
                <a:ea typeface="Roboto"/>
                <a:cs typeface="Arial"/>
              </a:rPr>
              <a:t>pricetag</a:t>
            </a:r>
            <a:r>
              <a:rPr lang="en-US" sz="800" b="0" dirty="0">
                <a:latin typeface="Arial"/>
                <a:ea typeface="Roboto"/>
                <a:cs typeface="Arial"/>
              </a:rPr>
              <a:t> of $250K per year and up.  </a:t>
            </a:r>
          </a:p>
          <a:p>
            <a:endParaRPr lang="en-US" sz="800" b="0" dirty="0">
              <a:latin typeface="Arial"/>
              <a:ea typeface="Roboto"/>
              <a:cs typeface="Arial"/>
            </a:endParaRPr>
          </a:p>
          <a:p>
            <a:r>
              <a:rPr lang="en-US" sz="800" b="0" dirty="0">
                <a:latin typeface="Arial"/>
                <a:ea typeface="Roboto"/>
                <a:cs typeface="Arial"/>
              </a:rPr>
              <a:t>In 2023, we introduced  the Protect Savings Validation report to compare plan savings against the expenses paid by the plan for the Protect program.  We will talk more about this report in just a few moments. </a:t>
            </a:r>
          </a:p>
          <a:p>
            <a:pPr marL="742950" lvl="1"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EE0D681-8B16-4265-9241-F23C10F24041}" type="slidenum">
              <a:rPr lang="en-US" smtClean="0"/>
              <a:t>3</a:t>
            </a:fld>
            <a:endParaRPr lang="en-US"/>
          </a:p>
        </p:txBody>
      </p:sp>
    </p:spTree>
    <p:extLst>
      <p:ext uri="{BB962C8B-B14F-4D97-AF65-F5344CB8AC3E}">
        <p14:creationId xmlns:p14="http://schemas.microsoft.com/office/powerpoint/2010/main" val="3532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Roboto"/>
                <a:cs typeface="Arial"/>
              </a:rPr>
              <a:t>NOTE: data is from 2022 BOB and represents total gross cost</a:t>
            </a:r>
            <a:endParaRPr lang="en-US" dirty="0">
              <a:cs typeface="Arial"/>
            </a:endParaRPr>
          </a:p>
          <a:p>
            <a:endParaRPr lang="en-US" b="0" dirty="0">
              <a:cs typeface="Arial" panose="020B0604020202020204" pitchFamily="34" charset="0"/>
            </a:endParaRPr>
          </a:p>
          <a:p>
            <a:r>
              <a:rPr lang="en-US" b="0" dirty="0">
                <a:latin typeface="Arial"/>
                <a:ea typeface="Roboto"/>
                <a:cs typeface="Arial"/>
              </a:rPr>
              <a:t>So what’s next?</a:t>
            </a:r>
          </a:p>
          <a:p>
            <a:endParaRPr lang="en-US" b="0" dirty="0">
              <a:latin typeface="Arial"/>
              <a:ea typeface="Roboto"/>
              <a:cs typeface="Arial"/>
            </a:endParaRPr>
          </a:p>
          <a:p>
            <a:r>
              <a:rPr lang="en-US" b="0" dirty="0">
                <a:latin typeface="Arial"/>
                <a:ea typeface="Roboto"/>
                <a:cs typeface="Arial"/>
              </a:rPr>
              <a:t>- As part of any customer centric process, we looked carefully at the data…as you can see on this slide, our BOB data demonstrates that: 45% of drug spend resides with 3 drug classes, 27% with anti-inflammatory conditions and dermatological agents in the specialty space and in the non-specialty space, 18% is driven by diabetes alone, GLP-1s a driving force behind this.  And spend in these classes continues to grow disproportionately.</a:t>
            </a:r>
          </a:p>
        </p:txBody>
      </p:sp>
      <p:sp>
        <p:nvSpPr>
          <p:cNvPr id="4" name="Slide Number Placeholder 3"/>
          <p:cNvSpPr>
            <a:spLocks noGrp="1"/>
          </p:cNvSpPr>
          <p:nvPr>
            <p:ph type="sldNum" sz="quarter" idx="5"/>
          </p:nvPr>
        </p:nvSpPr>
        <p:spPr/>
        <p:txBody>
          <a:bodyPr/>
          <a:lstStyle/>
          <a:p>
            <a:fld id="{F0962FE2-00DC-4A19-B439-04B1B10692EE}" type="slidenum">
              <a:rPr lang="en-US" smtClean="0"/>
              <a:pPr/>
              <a:t>4</a:t>
            </a:fld>
            <a:endParaRPr lang="en-US"/>
          </a:p>
        </p:txBody>
      </p:sp>
    </p:spTree>
    <p:extLst>
      <p:ext uri="{BB962C8B-B14F-4D97-AF65-F5344CB8AC3E}">
        <p14:creationId xmlns:p14="http://schemas.microsoft.com/office/powerpoint/2010/main" val="187602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Roboto"/>
                <a:cs typeface="Arial"/>
              </a:rPr>
              <a:t>So now let’s talk about what’s new</a:t>
            </a:r>
          </a:p>
          <a:p>
            <a:endParaRPr lang="en-US" b="0" dirty="0">
              <a:latin typeface="Arial"/>
              <a:ea typeface="Roboto"/>
              <a:cs typeface="Arial"/>
            </a:endParaRPr>
          </a:p>
          <a:p>
            <a:r>
              <a:rPr lang="en-US" b="0" dirty="0">
                <a:latin typeface="Arial"/>
                <a:ea typeface="Roboto"/>
                <a:cs typeface="Arial"/>
              </a:rPr>
              <a:t>•Protect is still grounded in utilization mgmt., but what makes Protect different is the evolving and comprehensive approach to clinical mgmt. here at </a:t>
            </a:r>
            <a:r>
              <a:rPr lang="en-US" b="0" dirty="0" err="1">
                <a:latin typeface="Arial"/>
                <a:ea typeface="Roboto"/>
                <a:cs typeface="Arial"/>
              </a:rPr>
              <a:t>RxB</a:t>
            </a:r>
            <a:r>
              <a:rPr lang="en-US" b="0" dirty="0">
                <a:latin typeface="Arial"/>
                <a:ea typeface="Roboto"/>
                <a:cs typeface="Arial"/>
              </a:rPr>
              <a:t>.</a:t>
            </a:r>
          </a:p>
          <a:p>
            <a:r>
              <a:rPr lang="en-US" b="0" i="1" dirty="0">
                <a:latin typeface="Arial"/>
                <a:ea typeface="Roboto"/>
                <a:cs typeface="Arial"/>
              </a:rPr>
              <a:t>•UM programs are historically watered down by </a:t>
            </a:r>
            <a:r>
              <a:rPr lang="en-US" b="0" i="1" dirty="0" err="1">
                <a:latin typeface="Arial"/>
                <a:ea typeface="Roboto"/>
                <a:cs typeface="Arial"/>
              </a:rPr>
              <a:t>ePA</a:t>
            </a:r>
            <a:r>
              <a:rPr lang="en-US" b="0" i="1" dirty="0">
                <a:latin typeface="Arial"/>
                <a:ea typeface="Roboto"/>
                <a:cs typeface="Arial"/>
              </a:rPr>
              <a:t> and channel conflict…we don’t leverage </a:t>
            </a:r>
            <a:r>
              <a:rPr lang="en-US" b="0" i="1" dirty="0" err="1">
                <a:latin typeface="Arial"/>
                <a:ea typeface="Roboto"/>
                <a:cs typeface="Arial"/>
              </a:rPr>
              <a:t>ePA</a:t>
            </a:r>
            <a:r>
              <a:rPr lang="en-US" b="0" i="1" dirty="0">
                <a:latin typeface="Arial"/>
                <a:ea typeface="Roboto"/>
                <a:cs typeface="Arial"/>
              </a:rPr>
              <a:t> nor own a pharmacy – aligned interests of our clients. </a:t>
            </a:r>
            <a:endParaRPr lang="en-US" b="0" i="1" dirty="0">
              <a:cs typeface="Arial"/>
            </a:endParaRPr>
          </a:p>
          <a:p>
            <a:r>
              <a:rPr lang="en-US" b="0" i="1" dirty="0">
                <a:latin typeface="Arial"/>
                <a:ea typeface="Roboto"/>
                <a:cs typeface="Arial"/>
              </a:rPr>
              <a:t>•Our program interventions are led by registered pharmacists who not only perform reviews for medical necessity through UM ( ST, QL, and PA) yet also tackle utilization management from multiple angles…that is the difference in the ‘sea of the same’, we not only have standard UM but also interventions and consultations that are both prospective, before claims adjudication and retrospective after claims adjudication. Examples of this include: dose optimization, drug-drug interactions and ongoing monitoring as part of the therapeutic interventions for specialty medications. </a:t>
            </a:r>
            <a:endParaRPr lang="en-US" b="0" i="1" dirty="0">
              <a:cs typeface="Arial"/>
            </a:endParaRPr>
          </a:p>
          <a:p>
            <a:endParaRPr lang="en-US" b="0" dirty="0">
              <a:latin typeface="Arial"/>
              <a:ea typeface="Roboto"/>
              <a:cs typeface="Arial"/>
            </a:endParaRPr>
          </a:p>
          <a:p>
            <a:r>
              <a:rPr lang="en-US" b="0" dirty="0">
                <a:latin typeface="Arial"/>
                <a:ea typeface="Roboto"/>
                <a:cs typeface="Arial"/>
              </a:rPr>
              <a:t>•Moving left to right, as noted earlier, we still have LCV, and foundational PA, which includes traditional and specialty PAs from the PBM, HDCR, and CCI, and layer in 4 new key components:</a:t>
            </a:r>
          </a:p>
          <a:p>
            <a:pPr marL="228600" indent="-228600">
              <a:buAutoNum type="arabicPeriod"/>
            </a:pPr>
            <a:r>
              <a:rPr lang="en-US" b="0" dirty="0">
                <a:latin typeface="Arial"/>
                <a:ea typeface="Roboto"/>
                <a:cs typeface="Arial"/>
              </a:rPr>
              <a:t>Officially in June, the go-live for the expansion of GLP-1s drug class UM reviews is the Next generation diabetes UM program for GLP-1s – reduce off-label use for drugs used to treat Type 2 diabetes, this ties back to the ever-increasing diabetes issue</a:t>
            </a:r>
          </a:p>
          <a:p>
            <a:pPr marL="228600" indent="-228600">
              <a:buAutoNum type="arabicPeriod"/>
            </a:pPr>
            <a:endParaRPr lang="en-US" b="0" dirty="0">
              <a:latin typeface="Arial"/>
              <a:ea typeface="Roboto"/>
              <a:cs typeface="Arial"/>
            </a:endParaRPr>
          </a:p>
          <a:p>
            <a:r>
              <a:rPr lang="en-US" b="0" dirty="0">
                <a:latin typeface="Arial"/>
                <a:ea typeface="Roboto"/>
                <a:cs typeface="Arial"/>
              </a:rPr>
              <a:t>Additionally, for January 2024 go-live:</a:t>
            </a:r>
            <a:endParaRPr lang="en-US" b="0" dirty="0">
              <a:cs typeface="Arial"/>
            </a:endParaRPr>
          </a:p>
          <a:p>
            <a:r>
              <a:rPr lang="en-US" b="0" dirty="0">
                <a:latin typeface="Arial"/>
                <a:ea typeface="Roboto"/>
                <a:cs typeface="Arial"/>
              </a:rPr>
              <a:t>2. Therapeutic interchange for specialty meds – AF and </a:t>
            </a:r>
            <a:r>
              <a:rPr lang="en-US" b="0" dirty="0" err="1">
                <a:latin typeface="Arial"/>
                <a:ea typeface="Roboto"/>
                <a:cs typeface="Arial"/>
              </a:rPr>
              <a:t>derm</a:t>
            </a:r>
            <a:endParaRPr lang="en-US" b="0" dirty="0">
              <a:latin typeface="Arial"/>
              <a:ea typeface="Roboto"/>
              <a:cs typeface="Arial"/>
            </a:endParaRPr>
          </a:p>
          <a:p>
            <a:r>
              <a:rPr lang="en-US" b="0" dirty="0">
                <a:latin typeface="Arial"/>
                <a:ea typeface="Roboto"/>
                <a:cs typeface="Arial"/>
              </a:rPr>
              <a:t>3. Whole product is wrapped in digital engagement and an improved experience for the member</a:t>
            </a:r>
          </a:p>
          <a:p>
            <a:r>
              <a:rPr lang="en-US" b="0" dirty="0">
                <a:latin typeface="Arial"/>
                <a:ea typeface="Roboto"/>
                <a:cs typeface="Arial"/>
              </a:rPr>
              <a:t>4. Lastly, we are extending and enhanced ROI guarantee to clients over 1000 lives, 2:1</a:t>
            </a:r>
          </a:p>
          <a:p>
            <a:r>
              <a:rPr lang="en-US" b="0" dirty="0">
                <a:latin typeface="Arial"/>
                <a:ea typeface="Roboto"/>
                <a:cs typeface="Arial"/>
              </a:rPr>
              <a:t>-Full value of the program from a financial perspective is sitting at $7-11 plan savings PMPM</a:t>
            </a:r>
          </a:p>
          <a:p>
            <a:endParaRPr lang="en-US" b="0" dirty="0">
              <a:cs typeface="Arial"/>
            </a:endParaRPr>
          </a:p>
          <a:p>
            <a:r>
              <a:rPr lang="en-US" b="0" dirty="0">
                <a:latin typeface="Arial"/>
                <a:ea typeface="Roboto"/>
                <a:cs typeface="Arial"/>
              </a:rPr>
              <a:t>We now offer the entire Protect offering as a single offering; we are no longer offering this set of complimentary solutions on an a la carte basis.  Any clients who only took LCV in the past and only wants to continue with LCV will be grandfathered.  That said, we strongly recommend that they consider moving to the full suite of solutions.  Those who’ve only taken our PA offerings in the past will be asked to move to the full suite of solutions. </a:t>
            </a:r>
            <a:endParaRPr lang="en-US" b="0"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Roboto" panose="02000000000000000000" pitchFamily="2"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Roboto" panose="02000000000000000000" pitchFamily="2" charset="0"/>
              <a:cs typeface="+mn-cs"/>
            </a:endParaRPr>
          </a:p>
        </p:txBody>
      </p:sp>
    </p:spTree>
    <p:extLst>
      <p:ext uri="{BB962C8B-B14F-4D97-AF65-F5344CB8AC3E}">
        <p14:creationId xmlns:p14="http://schemas.microsoft.com/office/powerpoint/2010/main" val="202648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000" b="1" u="sng" kern="1200" dirty="0">
                <a:solidFill>
                  <a:schemeClr val="tx1"/>
                </a:solidFill>
                <a:effectLst/>
                <a:ea typeface="+mn-ea"/>
                <a:cs typeface="+mn-cs"/>
              </a:rPr>
              <a:t>Problem</a:t>
            </a:r>
            <a:r>
              <a:rPr lang="en-US" sz="1000" kern="1200" dirty="0">
                <a:solidFill>
                  <a:schemeClr val="tx1"/>
                </a:solidFill>
                <a:effectLst/>
                <a:ea typeface="+mn-ea"/>
                <a:cs typeface="+mn-cs"/>
              </a:rPr>
              <a:t> </a:t>
            </a:r>
          </a:p>
          <a:p>
            <a:pPr marL="628650" lvl="1" indent="-171450">
              <a:buFont typeface="Arial" panose="020B0604020202020204" pitchFamily="34" charset="0"/>
              <a:buChar char="•"/>
            </a:pPr>
            <a:r>
              <a:rPr lang="en-US" sz="1000" kern="1200" dirty="0">
                <a:solidFill>
                  <a:schemeClr val="tx1"/>
                </a:solidFill>
                <a:effectLst/>
                <a:ea typeface="+mn-ea"/>
                <a:cs typeface="+mn-cs"/>
              </a:rPr>
              <a:t>PBM formularies can be biased and may not always be designed to have the most effective </a:t>
            </a:r>
            <a:r>
              <a:rPr lang="en-US" sz="1000" kern="1200" dirty="0" err="1">
                <a:solidFill>
                  <a:schemeClr val="tx1"/>
                </a:solidFill>
                <a:effectLst/>
                <a:ea typeface="+mn-ea"/>
                <a:cs typeface="+mn-cs"/>
              </a:rPr>
              <a:t>soltutions</a:t>
            </a:r>
            <a:endParaRPr lang="en-US" sz="1000" kern="1200" dirty="0">
              <a:solidFill>
                <a:schemeClr val="tx1"/>
              </a:solidFill>
              <a:effectLst/>
              <a:ea typeface="+mn-ea"/>
              <a:cs typeface="+mn-cs"/>
            </a:endParaRPr>
          </a:p>
          <a:p>
            <a:pPr marL="628650" lvl="1" indent="-171450">
              <a:buFont typeface="Arial" panose="020B0604020202020204" pitchFamily="34" charset="0"/>
              <a:buChar char="•"/>
            </a:pPr>
            <a:r>
              <a:rPr lang="en-US" sz="1000" kern="1200" dirty="0">
                <a:solidFill>
                  <a:schemeClr val="tx1"/>
                </a:solidFill>
                <a:effectLst/>
                <a:ea typeface="+mn-ea"/>
                <a:cs typeface="+mn-cs"/>
              </a:rPr>
              <a:t>Examples of low clinical value drugs include compounds, reformations, or drugs that work at a small percent but have a large price tag compared to alternatives.</a:t>
            </a:r>
          </a:p>
          <a:p>
            <a:pPr marL="1085850" lvl="2" indent="-171450">
              <a:buFont typeface="Arial" panose="020B0604020202020204" pitchFamily="34" charset="0"/>
              <a:buChar char="•"/>
            </a:pPr>
            <a:r>
              <a:rPr lang="en-US" sz="1000" kern="1200" dirty="0">
                <a:solidFill>
                  <a:schemeClr val="tx1"/>
                </a:solidFill>
                <a:effectLst/>
                <a:ea typeface="+mn-ea"/>
                <a:cs typeface="+mn-cs"/>
              </a:rPr>
              <a:t>Many of these are highly couponed, which, as we know, is a marketing technique by the manufacturer</a:t>
            </a:r>
            <a:r>
              <a:rPr lang="en-US" sz="1000" b="0" i="0" kern="1200" dirty="0">
                <a:solidFill>
                  <a:schemeClr val="tx1"/>
                </a:solidFill>
                <a:effectLst/>
                <a:latin typeface="Arial" panose="020B0604020202020204" pitchFamily="34" charset="0"/>
                <a:ea typeface="Roboto" panose="02000000000000000000" pitchFamily="2" charset="0"/>
                <a:cs typeface="+mn-cs"/>
              </a:rPr>
              <a:t> – </a:t>
            </a:r>
            <a:r>
              <a:rPr lang="en-US" sz="1000" kern="1200" dirty="0">
                <a:solidFill>
                  <a:schemeClr val="tx1"/>
                </a:solidFill>
                <a:effectLst/>
                <a:ea typeface="+mn-ea"/>
                <a:cs typeface="+mn-cs"/>
              </a:rPr>
              <a:t>a technique we mitigate</a:t>
            </a:r>
          </a:p>
          <a:p>
            <a:pPr marL="457200" lvl="1" indent="0">
              <a:buFont typeface="Arial" panose="020B0604020202020204" pitchFamily="34" charset="0"/>
              <a:buNone/>
            </a:pPr>
            <a:endParaRPr lang="en-US" sz="1000" kern="1200" dirty="0">
              <a:solidFill>
                <a:schemeClr val="tx1"/>
              </a:solidFill>
              <a:effectLst/>
              <a:ea typeface="+mn-ea"/>
              <a:cs typeface="+mn-cs"/>
            </a:endParaRPr>
          </a:p>
          <a:p>
            <a:pPr marL="457200" lvl="1" indent="0">
              <a:buFont typeface="Arial" panose="020B0604020202020204" pitchFamily="34" charset="0"/>
              <a:buNone/>
            </a:pPr>
            <a:r>
              <a:rPr lang="en-US" sz="1000" b="1" u="sng" kern="1200" dirty="0">
                <a:solidFill>
                  <a:schemeClr val="tx1"/>
                </a:solidFill>
                <a:effectLst/>
                <a:ea typeface="+mn-ea"/>
                <a:cs typeface="+mn-cs"/>
              </a:rPr>
              <a:t>Solution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ea typeface="+mn-ea"/>
                <a:cs typeface="+mn-cs"/>
              </a:rPr>
              <a:t>Our Low Clinical Value program is led by clinicians and helps eliminate wasteful spending within a plan, yielding high savings with minimal disruption, by ensuring prescriptions for non-essential medications are instead filled with lower cost, yet equally effective alternatives.</a:t>
            </a:r>
          </a:p>
          <a:p>
            <a:pPr marL="628650" lvl="1" indent="-171450">
              <a:buFont typeface="Arial" panose="020B0604020202020204" pitchFamily="34" charset="0"/>
              <a:buChar char="•"/>
            </a:pPr>
            <a:r>
              <a:rPr lang="en-US" sz="1000" kern="1200" dirty="0">
                <a:solidFill>
                  <a:schemeClr val="tx1"/>
                </a:solidFill>
                <a:effectLst/>
                <a:ea typeface="+mn-ea"/>
                <a:cs typeface="+mn-cs"/>
              </a:rPr>
              <a:t>Our list is updated twice per year as new drugs hit the market and as we see exposure to existing drugs, such as 510k products in other areas of our </a:t>
            </a:r>
            <a:r>
              <a:rPr lang="en-US" sz="1000" kern="1200" dirty="0" err="1">
                <a:solidFill>
                  <a:schemeClr val="tx1"/>
                </a:solidFill>
                <a:effectLst/>
                <a:ea typeface="+mn-ea"/>
                <a:cs typeface="+mn-cs"/>
              </a:rPr>
              <a:t>BoB</a:t>
            </a:r>
            <a:r>
              <a:rPr lang="en-US" sz="1000" kern="1200" dirty="0">
                <a:solidFill>
                  <a:schemeClr val="tx1"/>
                </a:solidFill>
                <a:effectLst/>
                <a:ea typeface="+mn-ea"/>
                <a:cs typeface="+mn-cs"/>
              </a:rPr>
              <a:t>.</a:t>
            </a:r>
          </a:p>
          <a:p>
            <a:pPr marL="628650" lvl="1" indent="-171450">
              <a:buFont typeface="Arial" panose="020B0604020202020204" pitchFamily="34" charset="0"/>
              <a:buChar char="•"/>
            </a:pPr>
            <a:r>
              <a:rPr lang="en-US" sz="1000" kern="1200" dirty="0">
                <a:solidFill>
                  <a:schemeClr val="tx1"/>
                </a:solidFill>
                <a:effectLst/>
                <a:ea typeface="+mn-ea"/>
                <a:cs typeface="+mn-cs"/>
              </a:rPr>
              <a:t>RxBenefits works on behalf of the payer to tweak the formulary without negatively impacting rebate receipts. This is an example of minimizing the manufacturer and PBM influence on formulary development. </a:t>
            </a:r>
          </a:p>
          <a:p>
            <a:pPr marL="628650" lvl="1" indent="-171450">
              <a:buFont typeface="Arial" panose="020B0604020202020204" pitchFamily="34" charset="0"/>
              <a:buChar char="•"/>
            </a:pPr>
            <a:endParaRPr lang="en-US" sz="1000" kern="1200" dirty="0">
              <a:solidFill>
                <a:schemeClr val="tx1"/>
              </a:solidFill>
              <a:effectLs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962FE2-00DC-4A19-B439-04B1B10692EE}" type="slidenum">
              <a:rPr kumimoji="0" lang="en-US" sz="1200" u="none" strike="noStrike" kern="1200" cap="none" spc="0" normalizeH="0" baseline="0" noProof="0" smtClean="0">
                <a:ln>
                  <a:noFill/>
                </a:ln>
                <a:solidFill>
                  <a:prstClr val="black"/>
                </a:solidFill>
                <a:effectLst/>
                <a:uLnTx/>
                <a:uFillTx/>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u="none" strike="noStrike" kern="1200" cap="none" spc="0" normalizeH="0" baseline="0" noProof="0">
              <a:ln>
                <a:noFill/>
              </a:ln>
              <a:solidFill>
                <a:prstClr val="black"/>
              </a:solidFill>
              <a:effectLst/>
              <a:uLnTx/>
              <a:uFillTx/>
              <a:cs typeface="+mn-cs"/>
            </a:endParaRPr>
          </a:p>
        </p:txBody>
      </p:sp>
    </p:spTree>
    <p:extLst>
      <p:ext uri="{BB962C8B-B14F-4D97-AF65-F5344CB8AC3E}">
        <p14:creationId xmlns:p14="http://schemas.microsoft.com/office/powerpoint/2010/main" val="253276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0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GLP-1s like Ozempic® and </a:t>
            </a:r>
            <a:r>
              <a:rPr lang="en-US" sz="1000" b="0" dirty="0" err="1">
                <a:latin typeface="Arial" panose="020B0604020202020204" pitchFamily="34" charset="0"/>
                <a:cs typeface="Arial" panose="020B0604020202020204" pitchFamily="34" charset="0"/>
              </a:rPr>
              <a:t>Mounjaro</a:t>
            </a:r>
            <a:r>
              <a:rPr lang="en-US" sz="1000" b="0" dirty="0">
                <a:latin typeface="Arial" panose="020B0604020202020204" pitchFamily="34" charset="0"/>
                <a:cs typeface="Arial" panose="020B0604020202020204" pitchFamily="34" charset="0"/>
              </a:rPr>
              <a:t>™ are increasing being prescribed “off-label” for weight loss </a:t>
            </a:r>
          </a:p>
          <a:p>
            <a:pPr marL="285750" indent="-285750">
              <a:buFont typeface="Arial" panose="020B0604020202020204" pitchFamily="34" charset="0"/>
              <a:buChar char="•"/>
            </a:pPr>
            <a:r>
              <a:rPr lang="en-US" sz="1000" b="0" dirty="0" err="1">
                <a:latin typeface="Arial" panose="020B0604020202020204" pitchFamily="34" charset="0"/>
                <a:cs typeface="Arial" panose="020B0604020202020204" pitchFamily="34" charset="0"/>
              </a:rPr>
              <a:t>Rxs</a:t>
            </a:r>
            <a:r>
              <a:rPr lang="en-US" sz="1000" b="0" dirty="0">
                <a:latin typeface="Arial" panose="020B0604020202020204" pitchFamily="34" charset="0"/>
                <a:cs typeface="Arial" panose="020B0604020202020204" pitchFamily="34" charset="0"/>
              </a:rPr>
              <a:t> not typically subject to additional review in the PA process </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Total plan costs for this class of drugs has grown drastically and is only expected to increase</a:t>
            </a: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Has created unwanted consequences:</a:t>
            </a:r>
          </a:p>
          <a:p>
            <a:pPr marL="742950" lvl="1"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Higher plan spending</a:t>
            </a:r>
          </a:p>
          <a:p>
            <a:pPr marL="742950" lvl="1"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Product scarcity</a:t>
            </a:r>
          </a:p>
          <a:p>
            <a:pPr marL="742950" lvl="1"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Negative member outcomes (increased PA turnaround times leading to high call volumes</a:t>
            </a:r>
          </a:p>
          <a:p>
            <a:pPr marL="742950" lvl="1" indent="-285750">
              <a:buFont typeface="Arial" panose="020B0604020202020204" pitchFamily="34" charset="0"/>
              <a:buChar char="•"/>
            </a:pPr>
            <a:endParaRPr lang="en-US" sz="10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b="0" dirty="0">
                <a:latin typeface="Arial" panose="020B0604020202020204" pitchFamily="34" charset="0"/>
                <a:cs typeface="Arial" panose="020B0604020202020204" pitchFamily="34" charset="0"/>
              </a:rPr>
              <a:t>Our solution involves placing prior authorizations on all GLP-1 scripts and putting them through another level of scrutiny to ensure that they are specifically being written as a treatment option for diabetes.  If we do not see diabetes as a diagnosis in the chart notes, we will not approve the script.  </a:t>
            </a:r>
          </a:p>
          <a:p>
            <a:pPr marL="742950" lvl="1"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EE0D681-8B16-4265-9241-F23C10F24041}" type="slidenum">
              <a:rPr lang="en-US" smtClean="0"/>
              <a:t>7</a:t>
            </a:fld>
            <a:endParaRPr lang="en-US"/>
          </a:p>
        </p:txBody>
      </p:sp>
    </p:spTree>
    <p:extLst>
      <p:ext uri="{BB962C8B-B14F-4D97-AF65-F5344CB8AC3E}">
        <p14:creationId xmlns:p14="http://schemas.microsoft.com/office/powerpoint/2010/main" val="352904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latin typeface="Arial"/>
                <a:ea typeface="Roboto"/>
                <a:cs typeface="Arial"/>
              </a:rPr>
              <a:t>Problem</a:t>
            </a:r>
          </a:p>
          <a:p>
            <a:r>
              <a:rPr lang="en-US" b="0" dirty="0">
                <a:latin typeface="Arial"/>
                <a:ea typeface="Roboto"/>
                <a:cs typeface="Arial"/>
              </a:rPr>
              <a:t>As mentioned earlier, specialty spend on the rise, greatest area of opportunity both clinical and financially reside with lower cost alternatives for AF medications and dermatological agents.</a:t>
            </a:r>
            <a:endParaRPr lang="en-US" b="0" dirty="0">
              <a:cs typeface="Arial"/>
            </a:endParaRPr>
          </a:p>
          <a:p>
            <a:endParaRPr lang="en-US" b="0" dirty="0">
              <a:latin typeface="Arial"/>
              <a:ea typeface="Roboto"/>
              <a:cs typeface="Arial"/>
            </a:endParaRPr>
          </a:p>
          <a:p>
            <a:r>
              <a:rPr lang="en-US" b="0" u="sng" dirty="0">
                <a:latin typeface="Arial"/>
                <a:ea typeface="Roboto"/>
                <a:cs typeface="Arial"/>
              </a:rPr>
              <a:t>Solution</a:t>
            </a:r>
          </a:p>
          <a:p>
            <a:r>
              <a:rPr lang="en-US" b="0" dirty="0">
                <a:latin typeface="Arial"/>
                <a:ea typeface="Roboto"/>
                <a:cs typeface="Arial"/>
              </a:rPr>
              <a:t>As part of the expanded solution the Therapeutic Interchange will include: </a:t>
            </a:r>
          </a:p>
          <a:p>
            <a:pPr marL="285750" indent="-285750">
              <a:buFont typeface="Arial"/>
              <a:buChar char="•"/>
            </a:pPr>
            <a:r>
              <a:rPr lang="en-US" b="0" dirty="0">
                <a:latin typeface="Arial"/>
                <a:ea typeface="Roboto"/>
                <a:cs typeface="Arial"/>
              </a:rPr>
              <a:t>Clinical rules engine will be set-up to ID the most critical opportunities for intervention</a:t>
            </a:r>
          </a:p>
          <a:p>
            <a:pPr marL="285750" indent="-285750">
              <a:buFont typeface="Arial"/>
              <a:buChar char="•"/>
            </a:pPr>
            <a:r>
              <a:rPr lang="en-US" b="0" dirty="0">
                <a:latin typeface="Arial"/>
                <a:ea typeface="Roboto"/>
                <a:cs typeface="Arial"/>
              </a:rPr>
              <a:t>Centralized and expert specialty pharmacists to guide providers and members to lower cost and clinically appropriate therapeutic alternatives</a:t>
            </a:r>
          </a:p>
          <a:p>
            <a:pPr marL="285750" indent="-285750">
              <a:buFont typeface="Arial"/>
              <a:buChar char="•"/>
            </a:pPr>
            <a:r>
              <a:rPr lang="en-US" b="0" dirty="0">
                <a:latin typeface="Arial"/>
                <a:ea typeface="Roboto"/>
                <a:cs typeface="Arial"/>
              </a:rPr>
              <a:t>PA process will be digitized in the member portal to keep members up to speed on where their approval is at</a:t>
            </a:r>
          </a:p>
          <a:p>
            <a:pPr marL="285750" indent="-285750">
              <a:buFont typeface="Arial"/>
              <a:buChar char="•"/>
            </a:pPr>
            <a:r>
              <a:rPr lang="en-US" b="0" dirty="0">
                <a:latin typeface="Arial"/>
                <a:ea typeface="Roboto"/>
                <a:cs typeface="Arial"/>
              </a:rPr>
              <a:t>Process will be built out to include a prospective and retrospective approach, pre and post, leverage the trusted PA process for prospective. Note: focus on the member monitoring piece - identifying treatment failure EARLY pays dividends;  avoids potential medical channel costs (more so with RA and Crohn's/UC than psoriasis.</a:t>
            </a:r>
          </a:p>
          <a:p>
            <a:endParaRPr lang="en-US" b="0" dirty="0">
              <a:latin typeface="Arial"/>
              <a:ea typeface="Roboto"/>
              <a:cs typeface="Arial"/>
            </a:endParaRPr>
          </a:p>
          <a:p>
            <a:r>
              <a:rPr lang="en-US" b="0" dirty="0">
                <a:latin typeface="Arial"/>
                <a:ea typeface="Roboto"/>
                <a:cs typeface="Arial"/>
              </a:rPr>
              <a:t>Examples:</a:t>
            </a:r>
          </a:p>
          <a:p>
            <a:pPr lvl="1">
              <a:buChar char="•"/>
            </a:pPr>
            <a:r>
              <a:rPr lang="en-US" b="0" dirty="0"/>
              <a:t>Retrospective ---&gt;Katie, who has been battling ulcerative colitis and using Humira with no visible improvement, can have better outcome by switching to Otezla. </a:t>
            </a:r>
          </a:p>
          <a:p>
            <a:pPr lvl="1">
              <a:buChar char="•"/>
            </a:pPr>
            <a:r>
              <a:rPr lang="en-US" b="0" dirty="0"/>
              <a:t>A switch from Humira to </a:t>
            </a:r>
            <a:r>
              <a:rPr lang="en-US" b="0" dirty="0" err="1"/>
              <a:t>Otzela</a:t>
            </a:r>
            <a:r>
              <a:rPr lang="en-US" b="0" dirty="0"/>
              <a:t> can save a total of $126 per day for the member and their plan (note: when biosimilars are approved, recommendations may be updated to reflect those changes). Member health is always </a:t>
            </a:r>
            <a:r>
              <a:rPr lang="en-US" b="0" dirty="0" err="1"/>
              <a:t>blanced</a:t>
            </a:r>
            <a:r>
              <a:rPr lang="en-US" b="0" dirty="0"/>
              <a:t> w/ cost containment as #1 </a:t>
            </a:r>
            <a:r>
              <a:rPr lang="en-US" b="0" dirty="0" err="1"/>
              <a:t>peioeity</a:t>
            </a:r>
            <a:r>
              <a:rPr lang="en-US" b="0" dirty="0"/>
              <a:t>.</a:t>
            </a:r>
          </a:p>
          <a:p>
            <a:pPr lvl="1">
              <a:buChar char="•"/>
            </a:pPr>
            <a:r>
              <a:rPr lang="en-US" b="0" dirty="0"/>
              <a:t> Prospective ---&gt; When Eduardo's prescriber put in a new PA request for Humira, she was given a list of available proven alternatives that could work for Eduardo's newly prescribed condition - psoriasis. After detail conversation with </a:t>
            </a:r>
            <a:r>
              <a:rPr lang="en-US" b="0" dirty="0" err="1"/>
              <a:t>RxB's</a:t>
            </a:r>
            <a:r>
              <a:rPr lang="en-US" b="0" dirty="0"/>
              <a:t> pharmacists, the prescriber decide to go with Otezla </a:t>
            </a:r>
          </a:p>
          <a:p>
            <a:pPr lvl="1">
              <a:buChar char="•"/>
            </a:pPr>
            <a:r>
              <a:rPr lang="en-US" b="0" dirty="0"/>
              <a:t>A switch from Humira to </a:t>
            </a:r>
            <a:r>
              <a:rPr lang="en-US" b="0" dirty="0" err="1"/>
              <a:t>Otzela</a:t>
            </a:r>
            <a:r>
              <a:rPr lang="en-US" b="0" dirty="0"/>
              <a:t> can save a total of $126 per day for the member and their plan </a:t>
            </a:r>
          </a:p>
          <a:p>
            <a:pPr lvl="1">
              <a:buChar char="•"/>
            </a:pPr>
            <a:endParaRPr lang="en-US" b="0" dirty="0"/>
          </a:p>
          <a:p>
            <a:pPr lvl="1"/>
            <a:r>
              <a:rPr lang="en-US" b="0" dirty="0"/>
              <a:t>Supporting data, not talking points (unless requested)</a:t>
            </a:r>
          </a:p>
          <a:p>
            <a:pPr marL="285750" indent="-285750">
              <a:buFont typeface="Arial"/>
              <a:buChar char="•"/>
            </a:pPr>
            <a:r>
              <a:rPr lang="en-US" b="0" dirty="0">
                <a:latin typeface="Arial"/>
                <a:ea typeface="Roboto"/>
                <a:cs typeface="Arial"/>
              </a:rPr>
              <a:t>Clinical literature/studies and BOB informs that we expect to see 10% POS conversions and 3% retrospective conversions</a:t>
            </a:r>
          </a:p>
          <a:p>
            <a:r>
              <a:rPr lang="en-US" b="0" dirty="0">
                <a:latin typeface="Arial"/>
                <a:ea typeface="Roboto"/>
                <a:cs typeface="Arial"/>
              </a:rPr>
              <a:t>Sources, details below</a:t>
            </a:r>
            <a:endParaRPr lang="en-US" b="0" dirty="0"/>
          </a:p>
          <a:p>
            <a:endParaRPr lang="en-US" b="0" dirty="0">
              <a:latin typeface="Arial"/>
              <a:ea typeface="Roboto"/>
              <a:cs typeface="Arial"/>
            </a:endParaRPr>
          </a:p>
          <a:p>
            <a:r>
              <a:rPr lang="en-US" b="0" dirty="0">
                <a:latin typeface="Arial"/>
                <a:ea typeface="Roboto"/>
                <a:cs typeface="Arial"/>
              </a:rPr>
              <a:t>Prospective 3, 4, 5, 6</a:t>
            </a:r>
          </a:p>
          <a:p>
            <a:r>
              <a:rPr lang="en-US" b="0" dirty="0">
                <a:latin typeface="Arial"/>
                <a:ea typeface="Roboto"/>
                <a:cs typeface="Arial"/>
              </a:rPr>
              <a:t>Retrospective 1, 2, 6</a:t>
            </a:r>
          </a:p>
          <a:p>
            <a:r>
              <a:rPr lang="en-US" b="0" dirty="0">
                <a:latin typeface="Arial"/>
                <a:ea typeface="Roboto"/>
                <a:cs typeface="Arial"/>
              </a:rPr>
              <a:t> </a:t>
            </a:r>
          </a:p>
          <a:p>
            <a:r>
              <a:rPr lang="en-US" b="0" dirty="0">
                <a:latin typeface="Arial"/>
                <a:ea typeface="Roboto"/>
                <a:cs typeface="Arial"/>
              </a:rPr>
              <a:t>1 Palak V. Patel, Caitlin G. Purvis, Ramiz N. Hamid &amp; Steven R. Feldman (2022) Non-medical switching in dermatology: cost-conscious policy or an affront to patient safety?, Journal of Dermatological Treatment, 33:6, 2707-2710, DOI: 10.1080/09546634.2022.2110360</a:t>
            </a:r>
          </a:p>
          <a:p>
            <a:r>
              <a:rPr lang="en-US" b="0" dirty="0">
                <a:latin typeface="Arial"/>
                <a:ea typeface="Roboto"/>
                <a:cs typeface="Arial"/>
              </a:rPr>
              <a:t> </a:t>
            </a:r>
          </a:p>
          <a:p>
            <a:r>
              <a:rPr lang="en-US" b="0" dirty="0">
                <a:latin typeface="Arial"/>
                <a:ea typeface="Roboto"/>
                <a:cs typeface="Arial"/>
              </a:rPr>
              <a:t>2 Olivia S. Costa, Tabassum Salam, Amy </a:t>
            </a:r>
            <a:r>
              <a:rPr lang="en-US" b="0" dirty="0" err="1">
                <a:latin typeface="Arial"/>
                <a:ea typeface="Roboto"/>
                <a:cs typeface="Arial"/>
              </a:rPr>
              <a:t>Duhig</a:t>
            </a:r>
            <a:r>
              <a:rPr lang="en-US" b="0" dirty="0">
                <a:latin typeface="Arial"/>
                <a:ea typeface="Roboto"/>
                <a:cs typeface="Arial"/>
              </a:rPr>
              <a:t>, Aarti A. Patel, Ann Cameron, Jennifer Voelker, </a:t>
            </a:r>
            <a:r>
              <a:rPr lang="en-US" b="0" dirty="0" err="1">
                <a:latin typeface="Arial"/>
                <a:ea typeface="Roboto"/>
                <a:cs typeface="Arial"/>
              </a:rPr>
              <a:t>Brahim</a:t>
            </a:r>
            <a:r>
              <a:rPr lang="en-US" b="0" dirty="0">
                <a:latin typeface="Arial"/>
                <a:ea typeface="Roboto"/>
                <a:cs typeface="Arial"/>
              </a:rPr>
              <a:t> </a:t>
            </a:r>
            <a:r>
              <a:rPr lang="en-US" b="0" dirty="0" err="1">
                <a:latin typeface="Arial"/>
                <a:ea typeface="Roboto"/>
                <a:cs typeface="Arial"/>
              </a:rPr>
              <a:t>Bookhart</a:t>
            </a:r>
            <a:r>
              <a:rPr lang="en-US" b="0" dirty="0">
                <a:latin typeface="Arial"/>
                <a:ea typeface="Roboto"/>
                <a:cs typeface="Arial"/>
              </a:rPr>
              <a:t> &amp; Craig I. Coleman (2020) Specialist physician perspectives on non-medical switching of prescription medications, Journal of Market Access &amp; Health Policy, 8:1, DOI: 10.1080/20016689.2020.1738637</a:t>
            </a:r>
          </a:p>
          <a:p>
            <a:r>
              <a:rPr lang="en-US" b="0" dirty="0">
                <a:latin typeface="Arial"/>
                <a:ea typeface="Roboto"/>
                <a:cs typeface="Arial"/>
              </a:rPr>
              <a:t> </a:t>
            </a:r>
          </a:p>
          <a:p>
            <a:r>
              <a:rPr lang="en-US" b="0" dirty="0">
                <a:latin typeface="Arial"/>
                <a:ea typeface="Roboto"/>
                <a:cs typeface="Arial"/>
              </a:rPr>
              <a:t>3 Papp </a:t>
            </a:r>
            <a:r>
              <a:rPr lang="en-US" b="0" dirty="0" err="1">
                <a:latin typeface="Arial"/>
                <a:ea typeface="Roboto"/>
                <a:cs typeface="Arial"/>
              </a:rPr>
              <a:t>K;Reich</a:t>
            </a:r>
            <a:r>
              <a:rPr lang="en-US" b="0" dirty="0">
                <a:latin typeface="Arial"/>
                <a:ea typeface="Roboto"/>
                <a:cs typeface="Arial"/>
              </a:rPr>
              <a:t> </a:t>
            </a:r>
            <a:r>
              <a:rPr lang="en-US" b="0" dirty="0" err="1">
                <a:latin typeface="Arial"/>
                <a:ea typeface="Roboto"/>
                <a:cs typeface="Arial"/>
              </a:rPr>
              <a:t>K;Leonardi</a:t>
            </a:r>
            <a:r>
              <a:rPr lang="en-US" b="0" dirty="0">
                <a:latin typeface="Arial"/>
                <a:ea typeface="Roboto"/>
                <a:cs typeface="Arial"/>
              </a:rPr>
              <a:t> </a:t>
            </a:r>
            <a:r>
              <a:rPr lang="en-US" b="0" dirty="0" err="1">
                <a:latin typeface="Arial"/>
                <a:ea typeface="Roboto"/>
                <a:cs typeface="Arial"/>
              </a:rPr>
              <a:t>CL;Kircik</a:t>
            </a:r>
            <a:r>
              <a:rPr lang="en-US" b="0" dirty="0">
                <a:latin typeface="Arial"/>
                <a:ea typeface="Roboto"/>
                <a:cs typeface="Arial"/>
              </a:rPr>
              <a:t> </a:t>
            </a:r>
            <a:r>
              <a:rPr lang="en-US" b="0" dirty="0" err="1">
                <a:latin typeface="Arial"/>
                <a:ea typeface="Roboto"/>
                <a:cs typeface="Arial"/>
              </a:rPr>
              <a:t>L;Chimenti</a:t>
            </a:r>
            <a:r>
              <a:rPr lang="en-US" b="0" dirty="0">
                <a:latin typeface="Arial"/>
                <a:ea typeface="Roboto"/>
                <a:cs typeface="Arial"/>
              </a:rPr>
              <a:t> </a:t>
            </a:r>
            <a:r>
              <a:rPr lang="en-US" b="0" dirty="0" err="1">
                <a:latin typeface="Arial"/>
                <a:ea typeface="Roboto"/>
                <a:cs typeface="Arial"/>
              </a:rPr>
              <a:t>S;Langley</a:t>
            </a:r>
            <a:r>
              <a:rPr lang="en-US" b="0" dirty="0">
                <a:latin typeface="Arial"/>
                <a:ea typeface="Roboto"/>
                <a:cs typeface="Arial"/>
              </a:rPr>
              <a:t> </a:t>
            </a:r>
            <a:r>
              <a:rPr lang="en-US" b="0" dirty="0" err="1">
                <a:latin typeface="Arial"/>
                <a:ea typeface="Roboto"/>
                <a:cs typeface="Arial"/>
              </a:rPr>
              <a:t>RG;Hu</a:t>
            </a:r>
            <a:r>
              <a:rPr lang="en-US" b="0" dirty="0">
                <a:latin typeface="Arial"/>
                <a:ea typeface="Roboto"/>
                <a:cs typeface="Arial"/>
              </a:rPr>
              <a:t> </a:t>
            </a:r>
            <a:r>
              <a:rPr lang="en-US" b="0" dirty="0" err="1">
                <a:latin typeface="Arial"/>
                <a:ea typeface="Roboto"/>
                <a:cs typeface="Arial"/>
              </a:rPr>
              <a:t>C;Stevens</a:t>
            </a:r>
            <a:r>
              <a:rPr lang="en-US" b="0" dirty="0">
                <a:latin typeface="Arial"/>
                <a:ea typeface="Roboto"/>
                <a:cs typeface="Arial"/>
              </a:rPr>
              <a:t> </a:t>
            </a:r>
            <a:r>
              <a:rPr lang="en-US" b="0" dirty="0" err="1">
                <a:latin typeface="Arial"/>
                <a:ea typeface="Roboto"/>
                <a:cs typeface="Arial"/>
              </a:rPr>
              <a:t>RM;Day</a:t>
            </a:r>
            <a:r>
              <a:rPr lang="en-US" b="0" dirty="0">
                <a:latin typeface="Arial"/>
                <a:ea typeface="Roboto"/>
                <a:cs typeface="Arial"/>
              </a:rPr>
              <a:t> </a:t>
            </a:r>
            <a:r>
              <a:rPr lang="en-US" b="0" dirty="0" err="1">
                <a:latin typeface="Arial"/>
                <a:ea typeface="Roboto"/>
                <a:cs typeface="Arial"/>
              </a:rPr>
              <a:t>RM;Gordon</a:t>
            </a:r>
            <a:r>
              <a:rPr lang="en-US" b="0" dirty="0">
                <a:latin typeface="Arial"/>
                <a:ea typeface="Roboto"/>
                <a:cs typeface="Arial"/>
              </a:rPr>
              <a:t> </a:t>
            </a:r>
            <a:r>
              <a:rPr lang="en-US" b="0" dirty="0" err="1">
                <a:latin typeface="Arial"/>
                <a:ea typeface="Roboto"/>
                <a:cs typeface="Arial"/>
              </a:rPr>
              <a:t>KB;Korman</a:t>
            </a:r>
            <a:r>
              <a:rPr lang="en-US" b="0" dirty="0">
                <a:latin typeface="Arial"/>
                <a:ea typeface="Roboto"/>
                <a:cs typeface="Arial"/>
              </a:rPr>
              <a:t> </a:t>
            </a:r>
            <a:r>
              <a:rPr lang="en-US" b="0" dirty="0" err="1">
                <a:latin typeface="Arial"/>
                <a:ea typeface="Roboto"/>
                <a:cs typeface="Arial"/>
              </a:rPr>
              <a:t>NJ;Griffiths</a:t>
            </a:r>
            <a:r>
              <a:rPr lang="en-US" b="0" dirty="0">
                <a:latin typeface="Arial"/>
                <a:ea typeface="Roboto"/>
                <a:cs typeface="Arial"/>
              </a:rPr>
              <a:t> CE; “Apremilast, an Oral Phosphodiesterase 4 (PDE4) Inhibitor, in Patients with Moderate to Severe Plaque Psoriasis: Results of a Phase III, Randomized, Controlled Trial (Efficacy and Safety Trial Evaluating the Effects of Apremilast in Psoriasis [Esteem] 1).” </a:t>
            </a:r>
            <a:r>
              <a:rPr lang="en-US" b="0" i="1" dirty="0">
                <a:latin typeface="Arial"/>
                <a:ea typeface="Roboto"/>
                <a:cs typeface="Arial"/>
              </a:rPr>
              <a:t>Journal of the American Academy of Dermatology</a:t>
            </a:r>
            <a:r>
              <a:rPr lang="en-US" b="0" dirty="0">
                <a:latin typeface="Arial"/>
                <a:ea typeface="Roboto"/>
                <a:cs typeface="Arial"/>
              </a:rPr>
              <a:t>, pubmed.ncbi.nlm.nih.gov/26089047/. Accessed 15 May 2023. </a:t>
            </a:r>
            <a:endParaRPr lang="en-US" b="0" dirty="0"/>
          </a:p>
          <a:p>
            <a:endParaRPr lang="en-US" b="0" dirty="0">
              <a:latin typeface="Arial"/>
              <a:ea typeface="Roboto"/>
              <a:cs typeface="Arial"/>
            </a:endParaRPr>
          </a:p>
          <a:p>
            <a:r>
              <a:rPr lang="en-US" b="0" dirty="0">
                <a:latin typeface="Arial"/>
                <a:ea typeface="Roboto"/>
                <a:cs typeface="Arial"/>
              </a:rPr>
              <a:t> 4 Reich </a:t>
            </a:r>
            <a:r>
              <a:rPr lang="en-US" b="0" dirty="0" err="1">
                <a:latin typeface="Arial"/>
                <a:ea typeface="Roboto"/>
                <a:cs typeface="Arial"/>
              </a:rPr>
              <a:t>K;Gooderham</a:t>
            </a:r>
            <a:r>
              <a:rPr lang="en-US" b="0" dirty="0">
                <a:latin typeface="Arial"/>
                <a:ea typeface="Roboto"/>
                <a:cs typeface="Arial"/>
              </a:rPr>
              <a:t> </a:t>
            </a:r>
            <a:r>
              <a:rPr lang="en-US" b="0" dirty="0" err="1">
                <a:latin typeface="Arial"/>
                <a:ea typeface="Roboto"/>
                <a:cs typeface="Arial"/>
              </a:rPr>
              <a:t>M;Green</a:t>
            </a:r>
            <a:r>
              <a:rPr lang="en-US" b="0" dirty="0">
                <a:latin typeface="Arial"/>
                <a:ea typeface="Roboto"/>
                <a:cs typeface="Arial"/>
              </a:rPr>
              <a:t> </a:t>
            </a:r>
            <a:r>
              <a:rPr lang="en-US" b="0" dirty="0" err="1">
                <a:latin typeface="Arial"/>
                <a:ea typeface="Roboto"/>
                <a:cs typeface="Arial"/>
              </a:rPr>
              <a:t>L;Bewley</a:t>
            </a:r>
            <a:r>
              <a:rPr lang="en-US" b="0" dirty="0">
                <a:latin typeface="Arial"/>
                <a:ea typeface="Roboto"/>
                <a:cs typeface="Arial"/>
              </a:rPr>
              <a:t> </a:t>
            </a:r>
            <a:r>
              <a:rPr lang="en-US" b="0" dirty="0" err="1">
                <a:latin typeface="Arial"/>
                <a:ea typeface="Roboto"/>
                <a:cs typeface="Arial"/>
              </a:rPr>
              <a:t>A;Zhang</a:t>
            </a:r>
            <a:r>
              <a:rPr lang="en-US" b="0" dirty="0">
                <a:latin typeface="Arial"/>
                <a:ea typeface="Roboto"/>
                <a:cs typeface="Arial"/>
              </a:rPr>
              <a:t> </a:t>
            </a:r>
            <a:r>
              <a:rPr lang="en-US" b="0" dirty="0" err="1">
                <a:latin typeface="Arial"/>
                <a:ea typeface="Roboto"/>
                <a:cs typeface="Arial"/>
              </a:rPr>
              <a:t>Z;Khanskaya</a:t>
            </a:r>
            <a:r>
              <a:rPr lang="en-US" b="0" dirty="0">
                <a:latin typeface="Arial"/>
                <a:ea typeface="Roboto"/>
                <a:cs typeface="Arial"/>
              </a:rPr>
              <a:t> </a:t>
            </a:r>
            <a:r>
              <a:rPr lang="en-US" b="0" dirty="0" err="1">
                <a:latin typeface="Arial"/>
                <a:ea typeface="Roboto"/>
                <a:cs typeface="Arial"/>
              </a:rPr>
              <a:t>I;Day</a:t>
            </a:r>
            <a:r>
              <a:rPr lang="en-US" b="0" dirty="0">
                <a:latin typeface="Arial"/>
                <a:ea typeface="Roboto"/>
                <a:cs typeface="Arial"/>
              </a:rPr>
              <a:t> </a:t>
            </a:r>
            <a:r>
              <a:rPr lang="en-US" b="0" dirty="0" err="1">
                <a:latin typeface="Arial"/>
                <a:ea typeface="Roboto"/>
                <a:cs typeface="Arial"/>
              </a:rPr>
              <a:t>RM;Goncalves</a:t>
            </a:r>
            <a:r>
              <a:rPr lang="en-US" b="0" dirty="0">
                <a:latin typeface="Arial"/>
                <a:ea typeface="Roboto"/>
                <a:cs typeface="Arial"/>
              </a:rPr>
              <a:t> </a:t>
            </a:r>
            <a:r>
              <a:rPr lang="en-US" b="0" dirty="0" err="1">
                <a:latin typeface="Arial"/>
                <a:ea typeface="Roboto"/>
                <a:cs typeface="Arial"/>
              </a:rPr>
              <a:t>J;Shah</a:t>
            </a:r>
            <a:r>
              <a:rPr lang="en-US" b="0" dirty="0">
                <a:latin typeface="Arial"/>
                <a:ea typeface="Roboto"/>
                <a:cs typeface="Arial"/>
              </a:rPr>
              <a:t> </a:t>
            </a:r>
            <a:r>
              <a:rPr lang="en-US" b="0" dirty="0" err="1">
                <a:latin typeface="Arial"/>
                <a:ea typeface="Roboto"/>
                <a:cs typeface="Arial"/>
              </a:rPr>
              <a:t>K;Piguet</a:t>
            </a:r>
            <a:r>
              <a:rPr lang="en-US" b="0" dirty="0">
                <a:latin typeface="Arial"/>
                <a:ea typeface="Roboto"/>
                <a:cs typeface="Arial"/>
              </a:rPr>
              <a:t> </a:t>
            </a:r>
            <a:r>
              <a:rPr lang="en-US" b="0" dirty="0" err="1">
                <a:latin typeface="Arial"/>
                <a:ea typeface="Roboto"/>
                <a:cs typeface="Arial"/>
              </a:rPr>
              <a:t>V;Soung</a:t>
            </a:r>
            <a:r>
              <a:rPr lang="en-US" b="0" dirty="0">
                <a:latin typeface="Arial"/>
                <a:ea typeface="Roboto"/>
                <a:cs typeface="Arial"/>
              </a:rPr>
              <a:t> J; “The Efficacy and Safety of Apremilast, Etanercept and Placebo in Patients with Moderate-to-Severe Plaque Psoriasis: 52-Week Results from a Phase </a:t>
            </a:r>
            <a:r>
              <a:rPr lang="en-US" b="0" dirty="0" err="1">
                <a:latin typeface="Arial"/>
                <a:ea typeface="Roboto"/>
                <a:cs typeface="Arial"/>
              </a:rPr>
              <a:t>Iiib</a:t>
            </a:r>
            <a:r>
              <a:rPr lang="en-US" b="0" dirty="0">
                <a:latin typeface="Arial"/>
                <a:ea typeface="Roboto"/>
                <a:cs typeface="Arial"/>
              </a:rPr>
              <a:t>, Randomized, Placebo-Controlled Trial (Liberate).” </a:t>
            </a:r>
            <a:r>
              <a:rPr lang="en-US" b="0" i="1" dirty="0">
                <a:latin typeface="Arial"/>
                <a:ea typeface="Roboto"/>
                <a:cs typeface="Arial"/>
              </a:rPr>
              <a:t>Journal of the European Academy of Dermatology and Venereology : JEADV</a:t>
            </a:r>
            <a:r>
              <a:rPr lang="en-US" b="0" dirty="0">
                <a:latin typeface="Arial"/>
                <a:ea typeface="Roboto"/>
                <a:cs typeface="Arial"/>
              </a:rPr>
              <a:t>, pubmed.ncbi.nlm.nih.gov/27768242/. Accessed 15 May 2023. </a:t>
            </a:r>
            <a:endParaRPr lang="en-US" b="0" dirty="0"/>
          </a:p>
          <a:p>
            <a:endParaRPr lang="en-US" b="0" dirty="0">
              <a:latin typeface="Arial"/>
              <a:ea typeface="Roboto"/>
              <a:cs typeface="Arial"/>
            </a:endParaRPr>
          </a:p>
          <a:p>
            <a:r>
              <a:rPr lang="en-US" b="0" dirty="0">
                <a:latin typeface="Arial"/>
                <a:ea typeface="Roboto"/>
                <a:cs typeface="Arial"/>
              </a:rPr>
              <a:t>5 Joint American Academy of Dermatology-National Psoriasis Foundation guidelines of care for the management of psoriasis with systemic nonbiologic therapies</a:t>
            </a:r>
          </a:p>
          <a:p>
            <a:r>
              <a:rPr lang="en-US" b="0" dirty="0" err="1">
                <a:latin typeface="Arial"/>
                <a:ea typeface="Roboto"/>
                <a:cs typeface="Arial"/>
              </a:rPr>
              <a:t>Menter</a:t>
            </a:r>
            <a:r>
              <a:rPr lang="en-US" b="0" dirty="0">
                <a:latin typeface="Arial"/>
                <a:ea typeface="Roboto"/>
                <a:cs typeface="Arial"/>
              </a:rPr>
              <a:t> </a:t>
            </a:r>
            <a:r>
              <a:rPr lang="en-US" b="0" dirty="0" err="1">
                <a:latin typeface="Arial"/>
                <a:ea typeface="Roboto"/>
                <a:cs typeface="Arial"/>
              </a:rPr>
              <a:t>A;Gelfand</a:t>
            </a:r>
            <a:r>
              <a:rPr lang="en-US" b="0" dirty="0">
                <a:latin typeface="Arial"/>
                <a:ea typeface="Roboto"/>
                <a:cs typeface="Arial"/>
              </a:rPr>
              <a:t> </a:t>
            </a:r>
            <a:r>
              <a:rPr lang="en-US" b="0" dirty="0" err="1">
                <a:latin typeface="Arial"/>
                <a:ea typeface="Roboto"/>
                <a:cs typeface="Arial"/>
              </a:rPr>
              <a:t>JM;Connor</a:t>
            </a:r>
            <a:r>
              <a:rPr lang="en-US" b="0" dirty="0">
                <a:latin typeface="Arial"/>
                <a:ea typeface="Roboto"/>
                <a:cs typeface="Arial"/>
              </a:rPr>
              <a:t> </a:t>
            </a:r>
            <a:r>
              <a:rPr lang="en-US" b="0" dirty="0" err="1">
                <a:latin typeface="Arial"/>
                <a:ea typeface="Roboto"/>
                <a:cs typeface="Arial"/>
              </a:rPr>
              <a:t>C;Armstrong</a:t>
            </a:r>
            <a:r>
              <a:rPr lang="en-US" b="0" dirty="0">
                <a:latin typeface="Arial"/>
                <a:ea typeface="Roboto"/>
                <a:cs typeface="Arial"/>
              </a:rPr>
              <a:t> </a:t>
            </a:r>
            <a:r>
              <a:rPr lang="en-US" b="0" dirty="0" err="1">
                <a:latin typeface="Arial"/>
                <a:ea typeface="Roboto"/>
                <a:cs typeface="Arial"/>
              </a:rPr>
              <a:t>AW;Cordoro</a:t>
            </a:r>
            <a:r>
              <a:rPr lang="en-US" b="0" dirty="0">
                <a:latin typeface="Arial"/>
                <a:ea typeface="Roboto"/>
                <a:cs typeface="Arial"/>
              </a:rPr>
              <a:t> </a:t>
            </a:r>
            <a:r>
              <a:rPr lang="en-US" b="0" dirty="0" err="1">
                <a:latin typeface="Arial"/>
                <a:ea typeface="Roboto"/>
                <a:cs typeface="Arial"/>
              </a:rPr>
              <a:t>KM;Davis</a:t>
            </a:r>
            <a:r>
              <a:rPr lang="en-US" b="0" dirty="0">
                <a:latin typeface="Arial"/>
                <a:ea typeface="Roboto"/>
                <a:cs typeface="Arial"/>
              </a:rPr>
              <a:t> </a:t>
            </a:r>
            <a:r>
              <a:rPr lang="en-US" b="0" dirty="0" err="1">
                <a:latin typeface="Arial"/>
                <a:ea typeface="Roboto"/>
                <a:cs typeface="Arial"/>
              </a:rPr>
              <a:t>DMR;Elewski</a:t>
            </a:r>
            <a:r>
              <a:rPr lang="en-US" b="0" dirty="0">
                <a:latin typeface="Arial"/>
                <a:ea typeface="Roboto"/>
                <a:cs typeface="Arial"/>
              </a:rPr>
              <a:t> </a:t>
            </a:r>
            <a:r>
              <a:rPr lang="en-US" b="0" dirty="0" err="1">
                <a:latin typeface="Arial"/>
                <a:ea typeface="Roboto"/>
                <a:cs typeface="Arial"/>
              </a:rPr>
              <a:t>BE;Gordon</a:t>
            </a:r>
            <a:r>
              <a:rPr lang="en-US" b="0" dirty="0">
                <a:latin typeface="Arial"/>
                <a:ea typeface="Roboto"/>
                <a:cs typeface="Arial"/>
              </a:rPr>
              <a:t> </a:t>
            </a:r>
            <a:r>
              <a:rPr lang="en-US" b="0" dirty="0" err="1">
                <a:latin typeface="Arial"/>
                <a:ea typeface="Roboto"/>
                <a:cs typeface="Arial"/>
              </a:rPr>
              <a:t>KB;Gottlieb</a:t>
            </a:r>
            <a:r>
              <a:rPr lang="en-US" b="0" dirty="0">
                <a:latin typeface="Arial"/>
                <a:ea typeface="Roboto"/>
                <a:cs typeface="Arial"/>
              </a:rPr>
              <a:t> </a:t>
            </a:r>
            <a:r>
              <a:rPr lang="en-US" b="0" dirty="0" err="1">
                <a:latin typeface="Arial"/>
                <a:ea typeface="Roboto"/>
                <a:cs typeface="Arial"/>
              </a:rPr>
              <a:t>AB;Kaplan</a:t>
            </a:r>
            <a:r>
              <a:rPr lang="en-US" b="0" dirty="0">
                <a:latin typeface="Arial"/>
                <a:ea typeface="Roboto"/>
                <a:cs typeface="Arial"/>
              </a:rPr>
              <a:t> </a:t>
            </a:r>
            <a:r>
              <a:rPr lang="en-US" b="0" dirty="0" err="1">
                <a:latin typeface="Arial"/>
                <a:ea typeface="Roboto"/>
                <a:cs typeface="Arial"/>
              </a:rPr>
              <a:t>DH;Kavanaugh</a:t>
            </a:r>
            <a:r>
              <a:rPr lang="en-US" b="0" dirty="0">
                <a:latin typeface="Arial"/>
                <a:ea typeface="Roboto"/>
                <a:cs typeface="Arial"/>
              </a:rPr>
              <a:t> </a:t>
            </a:r>
            <a:r>
              <a:rPr lang="en-US" b="0" dirty="0" err="1">
                <a:latin typeface="Arial"/>
                <a:ea typeface="Roboto"/>
                <a:cs typeface="Arial"/>
              </a:rPr>
              <a:t>A;Kiselica</a:t>
            </a:r>
            <a:r>
              <a:rPr lang="en-US" b="0" dirty="0">
                <a:latin typeface="Arial"/>
                <a:ea typeface="Roboto"/>
                <a:cs typeface="Arial"/>
              </a:rPr>
              <a:t> </a:t>
            </a:r>
            <a:r>
              <a:rPr lang="en-US" b="0" dirty="0" err="1">
                <a:latin typeface="Arial"/>
                <a:ea typeface="Roboto"/>
                <a:cs typeface="Arial"/>
              </a:rPr>
              <a:t>M;Kivelevitch</a:t>
            </a:r>
            <a:r>
              <a:rPr lang="en-US" b="0" dirty="0">
                <a:latin typeface="Arial"/>
                <a:ea typeface="Roboto"/>
                <a:cs typeface="Arial"/>
              </a:rPr>
              <a:t> </a:t>
            </a:r>
            <a:r>
              <a:rPr lang="en-US" b="0" dirty="0" err="1">
                <a:latin typeface="Arial"/>
                <a:ea typeface="Roboto"/>
                <a:cs typeface="Arial"/>
              </a:rPr>
              <a:t>D;Korman</a:t>
            </a:r>
            <a:r>
              <a:rPr lang="en-US" b="0" dirty="0">
                <a:latin typeface="Arial"/>
                <a:ea typeface="Roboto"/>
                <a:cs typeface="Arial"/>
              </a:rPr>
              <a:t> </a:t>
            </a:r>
            <a:r>
              <a:rPr lang="en-US" b="0" dirty="0" err="1">
                <a:latin typeface="Arial"/>
                <a:ea typeface="Roboto"/>
                <a:cs typeface="Arial"/>
              </a:rPr>
              <a:t>NJ;Kroshinsky</a:t>
            </a:r>
            <a:r>
              <a:rPr lang="en-US" b="0" dirty="0">
                <a:latin typeface="Arial"/>
                <a:ea typeface="Roboto"/>
                <a:cs typeface="Arial"/>
              </a:rPr>
              <a:t> </a:t>
            </a:r>
            <a:r>
              <a:rPr lang="en-US" b="0" dirty="0" err="1">
                <a:latin typeface="Arial"/>
                <a:ea typeface="Roboto"/>
                <a:cs typeface="Arial"/>
              </a:rPr>
              <a:t>D;Lebwohl</a:t>
            </a:r>
            <a:r>
              <a:rPr lang="en-US" b="0" dirty="0">
                <a:latin typeface="Arial"/>
                <a:ea typeface="Roboto"/>
                <a:cs typeface="Arial"/>
              </a:rPr>
              <a:t> </a:t>
            </a:r>
            <a:r>
              <a:rPr lang="en-US" b="0" dirty="0" err="1">
                <a:latin typeface="Arial"/>
                <a:ea typeface="Roboto"/>
                <a:cs typeface="Arial"/>
              </a:rPr>
              <a:t>M;Leonardi</a:t>
            </a:r>
            <a:r>
              <a:rPr lang="en-US" b="0" dirty="0">
                <a:latin typeface="Arial"/>
                <a:ea typeface="Roboto"/>
                <a:cs typeface="Arial"/>
              </a:rPr>
              <a:t> </a:t>
            </a:r>
            <a:r>
              <a:rPr lang="en-US" b="0" dirty="0" err="1">
                <a:latin typeface="Arial"/>
                <a:ea typeface="Roboto"/>
                <a:cs typeface="Arial"/>
              </a:rPr>
              <a:t>CL;Lichten</a:t>
            </a:r>
            <a:r>
              <a:rPr lang="en-US" b="0" dirty="0">
                <a:latin typeface="Arial"/>
                <a:ea typeface="Roboto"/>
                <a:cs typeface="Arial"/>
              </a:rPr>
              <a:t> </a:t>
            </a:r>
            <a:r>
              <a:rPr lang="en-US" b="0" dirty="0" err="1">
                <a:latin typeface="Arial"/>
                <a:ea typeface="Roboto"/>
                <a:cs typeface="Arial"/>
              </a:rPr>
              <a:t>J;Lim</a:t>
            </a:r>
            <a:r>
              <a:rPr lang="en-US" b="0" dirty="0">
                <a:latin typeface="Arial"/>
                <a:ea typeface="Roboto"/>
                <a:cs typeface="Arial"/>
              </a:rPr>
              <a:t> </a:t>
            </a:r>
            <a:r>
              <a:rPr lang="en-US" b="0" dirty="0" err="1">
                <a:latin typeface="Arial"/>
                <a:ea typeface="Roboto"/>
                <a:cs typeface="Arial"/>
              </a:rPr>
              <a:t>HW;Mehta</a:t>
            </a:r>
            <a:r>
              <a:rPr lang="en-US" b="0" dirty="0">
                <a:latin typeface="Arial"/>
                <a:ea typeface="Roboto"/>
                <a:cs typeface="Arial"/>
              </a:rPr>
              <a:t> </a:t>
            </a:r>
            <a:r>
              <a:rPr lang="en-US" b="0" dirty="0" err="1">
                <a:latin typeface="Arial"/>
                <a:ea typeface="Roboto"/>
                <a:cs typeface="Arial"/>
              </a:rPr>
              <a:t>NN;Paller</a:t>
            </a:r>
            <a:r>
              <a:rPr lang="en-US" b="0" dirty="0">
                <a:latin typeface="Arial"/>
                <a:ea typeface="Roboto"/>
                <a:cs typeface="Arial"/>
              </a:rPr>
              <a:t> </a:t>
            </a:r>
            <a:r>
              <a:rPr lang="en-US" b="0" dirty="0" err="1">
                <a:latin typeface="Arial"/>
                <a:ea typeface="Roboto"/>
                <a:cs typeface="Arial"/>
              </a:rPr>
              <a:t>AS;Parra</a:t>
            </a:r>
            <a:r>
              <a:rPr lang="en-US" b="0" dirty="0">
                <a:latin typeface="Arial"/>
                <a:ea typeface="Roboto"/>
                <a:cs typeface="Arial"/>
              </a:rPr>
              <a:t> </a:t>
            </a:r>
            <a:r>
              <a:rPr lang="en-US" b="0" dirty="0" err="1">
                <a:latin typeface="Arial"/>
                <a:ea typeface="Roboto"/>
                <a:cs typeface="Arial"/>
              </a:rPr>
              <a:t>SL;Pathy</a:t>
            </a:r>
            <a:r>
              <a:rPr lang="en-US" b="0" dirty="0">
                <a:latin typeface="Arial"/>
                <a:ea typeface="Roboto"/>
                <a:cs typeface="Arial"/>
              </a:rPr>
              <a:t> </a:t>
            </a:r>
            <a:r>
              <a:rPr lang="en-US" b="0" dirty="0" err="1">
                <a:latin typeface="Arial"/>
                <a:ea typeface="Roboto"/>
                <a:cs typeface="Arial"/>
              </a:rPr>
              <a:t>AL;Prater</a:t>
            </a:r>
            <a:r>
              <a:rPr lang="en-US" b="0" dirty="0">
                <a:latin typeface="Arial"/>
                <a:ea typeface="Roboto"/>
                <a:cs typeface="Arial"/>
              </a:rPr>
              <a:t> </a:t>
            </a:r>
            <a:r>
              <a:rPr lang="en-US" b="0" dirty="0" err="1">
                <a:latin typeface="Arial"/>
                <a:ea typeface="Roboto"/>
                <a:cs typeface="Arial"/>
              </a:rPr>
              <a:t>EF;Rahimi</a:t>
            </a:r>
            <a:r>
              <a:rPr lang="en-US" b="0" dirty="0">
                <a:latin typeface="Arial"/>
                <a:ea typeface="Roboto"/>
                <a:cs typeface="Arial"/>
              </a:rPr>
              <a:t> </a:t>
            </a:r>
            <a:r>
              <a:rPr lang="en-US" b="0" dirty="0" err="1">
                <a:latin typeface="Arial"/>
                <a:ea typeface="Roboto"/>
                <a:cs typeface="Arial"/>
              </a:rPr>
              <a:t>RS;Rupani</a:t>
            </a:r>
            <a:r>
              <a:rPr lang="en-US" b="0" dirty="0">
                <a:latin typeface="Arial"/>
                <a:ea typeface="Roboto"/>
                <a:cs typeface="Arial"/>
              </a:rPr>
              <a:t> </a:t>
            </a:r>
            <a:r>
              <a:rPr lang="en-US" b="0" dirty="0" err="1">
                <a:latin typeface="Arial"/>
                <a:ea typeface="Roboto"/>
                <a:cs typeface="Arial"/>
              </a:rPr>
              <a:t>RN;Siegel</a:t>
            </a:r>
            <a:r>
              <a:rPr lang="en-US" b="0" dirty="0">
                <a:latin typeface="Arial"/>
                <a:ea typeface="Roboto"/>
                <a:cs typeface="Arial"/>
              </a:rPr>
              <a:t> </a:t>
            </a:r>
            <a:r>
              <a:rPr lang="en-US" b="0" dirty="0" err="1">
                <a:latin typeface="Arial"/>
                <a:ea typeface="Roboto"/>
                <a:cs typeface="Arial"/>
              </a:rPr>
              <a:t>M;Stoff</a:t>
            </a:r>
            <a:r>
              <a:rPr lang="en-US" b="0" dirty="0">
                <a:latin typeface="Arial"/>
                <a:ea typeface="Roboto"/>
                <a:cs typeface="Arial"/>
              </a:rPr>
              <a:t> </a:t>
            </a:r>
            <a:r>
              <a:rPr lang="en-US" b="0" dirty="0" err="1">
                <a:latin typeface="Arial"/>
                <a:ea typeface="Roboto"/>
                <a:cs typeface="Arial"/>
              </a:rPr>
              <a:t>B;Strober</a:t>
            </a:r>
            <a:r>
              <a:rPr lang="en-US" b="0" dirty="0">
                <a:latin typeface="Arial"/>
                <a:ea typeface="Roboto"/>
                <a:cs typeface="Arial"/>
              </a:rPr>
              <a:t> </a:t>
            </a:r>
            <a:r>
              <a:rPr lang="en-US" b="0" dirty="0" err="1">
                <a:latin typeface="Arial"/>
                <a:ea typeface="Roboto"/>
                <a:cs typeface="Arial"/>
              </a:rPr>
              <a:t>BE;Tapper</a:t>
            </a:r>
            <a:r>
              <a:rPr lang="en-US" b="0" dirty="0">
                <a:latin typeface="Arial"/>
                <a:ea typeface="Roboto"/>
                <a:cs typeface="Arial"/>
              </a:rPr>
              <a:t> </a:t>
            </a:r>
            <a:r>
              <a:rPr lang="en-US" b="0" dirty="0" err="1">
                <a:latin typeface="Arial"/>
                <a:ea typeface="Roboto"/>
                <a:cs typeface="Arial"/>
              </a:rPr>
              <a:t>EB;Wong</a:t>
            </a:r>
            <a:r>
              <a:rPr lang="en-US" b="0" dirty="0">
                <a:latin typeface="Arial"/>
                <a:ea typeface="Roboto"/>
                <a:cs typeface="Arial"/>
              </a:rPr>
              <a:t> </a:t>
            </a:r>
            <a:r>
              <a:rPr lang="en-US" b="0" dirty="0" err="1">
                <a:latin typeface="Arial"/>
                <a:ea typeface="Roboto"/>
                <a:cs typeface="Arial"/>
              </a:rPr>
              <a:t>EB;Wu</a:t>
            </a:r>
            <a:r>
              <a:rPr lang="en-US" b="0" dirty="0">
                <a:latin typeface="Arial"/>
                <a:ea typeface="Roboto"/>
                <a:cs typeface="Arial"/>
              </a:rPr>
              <a:t> </a:t>
            </a:r>
            <a:r>
              <a:rPr lang="en-US" b="0" dirty="0" err="1">
                <a:latin typeface="Arial"/>
                <a:ea typeface="Roboto"/>
                <a:cs typeface="Arial"/>
              </a:rPr>
              <a:t>JJ;Hariharan</a:t>
            </a:r>
            <a:r>
              <a:rPr lang="en-US" b="0" dirty="0">
                <a:latin typeface="Arial"/>
                <a:ea typeface="Roboto"/>
                <a:cs typeface="Arial"/>
              </a:rPr>
              <a:t> </a:t>
            </a:r>
            <a:r>
              <a:rPr lang="en-US" b="0" dirty="0" err="1">
                <a:latin typeface="Arial"/>
                <a:ea typeface="Roboto"/>
                <a:cs typeface="Arial"/>
              </a:rPr>
              <a:t>V;Elmets</a:t>
            </a:r>
            <a:r>
              <a:rPr lang="en-US" b="0" dirty="0">
                <a:latin typeface="Arial"/>
                <a:ea typeface="Roboto"/>
                <a:cs typeface="Arial"/>
              </a:rPr>
              <a:t> CA;</a:t>
            </a:r>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8</a:t>
            </a:fld>
            <a:endParaRPr lang="en-US"/>
          </a:p>
        </p:txBody>
      </p:sp>
    </p:spTree>
    <p:extLst>
      <p:ext uri="{BB962C8B-B14F-4D97-AF65-F5344CB8AC3E}">
        <p14:creationId xmlns:p14="http://schemas.microsoft.com/office/powerpoint/2010/main" val="364673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0" dirty="0">
                <a:latin typeface="Arial"/>
                <a:ea typeface="Roboto"/>
                <a:cs typeface="Arial"/>
              </a:rPr>
              <a:t>Modernizing the member experience and better meeting members where they are is another enhancement within scope of Protect</a:t>
            </a:r>
          </a:p>
          <a:p>
            <a:pPr marL="285750" indent="-285750">
              <a:buFont typeface="Arial"/>
              <a:buChar char="•"/>
            </a:pPr>
            <a:endParaRPr lang="en-US" b="0" dirty="0">
              <a:latin typeface="Arial"/>
              <a:ea typeface="Roboto"/>
              <a:cs typeface="Arial"/>
            </a:endParaRPr>
          </a:p>
          <a:p>
            <a:pPr marL="285750" indent="-285750">
              <a:buFont typeface="Arial"/>
              <a:buChar char="•"/>
            </a:pPr>
            <a:r>
              <a:rPr lang="en-US" b="0" dirty="0">
                <a:latin typeface="Arial"/>
                <a:ea typeface="Roboto"/>
                <a:cs typeface="Arial"/>
              </a:rPr>
              <a:t>We are wrapping the whole product in a digital upgrade, meeting members where they are</a:t>
            </a:r>
          </a:p>
          <a:p>
            <a:pPr marL="285750" indent="-285750">
              <a:buFont typeface="Arial"/>
              <a:buChar char="•"/>
            </a:pPr>
            <a:r>
              <a:rPr lang="en-US" b="0" dirty="0">
                <a:latin typeface="Arial"/>
                <a:ea typeface="Roboto"/>
                <a:cs typeface="Arial"/>
              </a:rPr>
              <a:t>As mentioned previously members will be able to access real time status updates on their PA, access claims history, and set communications preferences to better communicate with </a:t>
            </a:r>
            <a:r>
              <a:rPr lang="en-US" b="0" dirty="0" err="1">
                <a:latin typeface="Arial"/>
                <a:ea typeface="Roboto"/>
                <a:cs typeface="Arial"/>
              </a:rPr>
              <a:t>RxBenefits</a:t>
            </a:r>
            <a:r>
              <a:rPr lang="en-US" b="0" dirty="0">
                <a:latin typeface="Arial"/>
                <a:ea typeface="Roboto"/>
                <a:cs typeface="Arial"/>
              </a:rPr>
              <a:t> staff</a:t>
            </a:r>
          </a:p>
          <a:p>
            <a:endParaRPr lang="en-US" dirty="0"/>
          </a:p>
        </p:txBody>
      </p:sp>
      <p:sp>
        <p:nvSpPr>
          <p:cNvPr id="4" name="Slide Number Placeholder 3"/>
          <p:cNvSpPr>
            <a:spLocks noGrp="1"/>
          </p:cNvSpPr>
          <p:nvPr>
            <p:ph type="sldNum" sz="quarter" idx="5"/>
          </p:nvPr>
        </p:nvSpPr>
        <p:spPr/>
        <p:txBody>
          <a:bodyPr/>
          <a:lstStyle/>
          <a:p>
            <a:fld id="{FEE0D681-8B16-4265-9241-F23C10F24041}" type="slidenum">
              <a:rPr lang="en-US" smtClean="0"/>
              <a:t>9</a:t>
            </a:fld>
            <a:endParaRPr lang="en-US"/>
          </a:p>
        </p:txBody>
      </p:sp>
    </p:spTree>
    <p:extLst>
      <p:ext uri="{BB962C8B-B14F-4D97-AF65-F5344CB8AC3E}">
        <p14:creationId xmlns:p14="http://schemas.microsoft.com/office/powerpoint/2010/main" val="71851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rgbClr val="002F6C"/>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57314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6"/>
            <a:ext cx="12192000" cy="68691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solidFill>
                <a:schemeClr val="accent5"/>
              </a:solidFill>
              <a:latin typeface="Arial" panose="020B0604020202020204" pitchFamily="34" charset="0"/>
            </a:endParaRP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34129"/>
            <a:ext cx="211875" cy="2839592"/>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3" y="2024192"/>
            <a:ext cx="7195895" cy="2839591"/>
          </a:xfrm>
          <a:prstGeom prst="rect">
            <a:avLst/>
          </a:prstGeom>
        </p:spPr>
        <p:txBody>
          <a:bodyPr anchor="ctr"/>
          <a:lstStyle>
            <a:lvl1pPr algn="l">
              <a:defRPr sz="3375" b="1" i="0">
                <a:solidFill>
                  <a:schemeClr val="bg1"/>
                </a:solidFill>
                <a:latin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B7BB5106-975A-B642-A4D8-6AF53FE6A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5334" y="458262"/>
            <a:ext cx="2681700" cy="412852"/>
          </a:xfrm>
          <a:prstGeom prst="rect">
            <a:avLst/>
          </a:prstGeom>
        </p:spPr>
      </p:pic>
    </p:spTree>
    <p:extLst>
      <p:ext uri="{BB962C8B-B14F-4D97-AF65-F5344CB8AC3E}">
        <p14:creationId xmlns:p14="http://schemas.microsoft.com/office/powerpoint/2010/main" val="281595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C553588-D46E-364F-B51A-5F97516C4B36}"/>
              </a:ext>
            </a:extLst>
          </p:cNvPr>
          <p:cNvSpPr>
            <a:spLocks noGrp="1"/>
          </p:cNvSpPr>
          <p:nvPr>
            <p:ph type="title"/>
          </p:nvPr>
        </p:nvSpPr>
        <p:spPr>
          <a:xfrm>
            <a:off x="309219"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270487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2E7A-9E52-5116-8424-B80D118F9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C5B32-DDDF-E4C6-A049-487FE12AE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32DC-1696-6176-9C04-22E53842682B}"/>
              </a:ext>
            </a:extLst>
          </p:cNvPr>
          <p:cNvSpPr>
            <a:spLocks noGrp="1"/>
          </p:cNvSpPr>
          <p:nvPr>
            <p:ph type="dt" sz="half" idx="10"/>
          </p:nvPr>
        </p:nvSpPr>
        <p:spPr/>
        <p:txBody>
          <a:bodyPr/>
          <a:lstStyle/>
          <a:p>
            <a:fld id="{7DC2403E-FF04-4FE2-A638-86779CB6B1FA}" type="datetimeFigureOut">
              <a:rPr lang="en-US" smtClean="0"/>
              <a:t>6/5/23</a:t>
            </a:fld>
            <a:endParaRPr lang="en-US"/>
          </a:p>
        </p:txBody>
      </p:sp>
      <p:sp>
        <p:nvSpPr>
          <p:cNvPr id="5" name="Footer Placeholder 4">
            <a:extLst>
              <a:ext uri="{FF2B5EF4-FFF2-40B4-BE49-F238E27FC236}">
                <a16:creationId xmlns:a16="http://schemas.microsoft.com/office/drawing/2014/main" id="{18DF6191-E07A-9B75-671F-66AABFCC2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7ED98-183B-6329-72AF-E62BF7C1907C}"/>
              </a:ext>
            </a:extLst>
          </p:cNvPr>
          <p:cNvSpPr>
            <a:spLocks noGrp="1"/>
          </p:cNvSpPr>
          <p:nvPr>
            <p:ph type="sldNum" sz="quarter" idx="12"/>
          </p:nvPr>
        </p:nvSpPr>
        <p:spPr/>
        <p:txBody>
          <a:bodyPr/>
          <a:lstStyle/>
          <a:p>
            <a:fld id="{98512436-94A9-4BBA-9CB3-DC13248750F9}" type="slidenum">
              <a:rPr lang="en-US" smtClean="0"/>
              <a:t>‹#›</a:t>
            </a:fld>
            <a:endParaRPr lang="en-US"/>
          </a:p>
        </p:txBody>
      </p:sp>
    </p:spTree>
    <p:extLst>
      <p:ext uri="{BB962C8B-B14F-4D97-AF65-F5344CB8AC3E}">
        <p14:creationId xmlns:p14="http://schemas.microsoft.com/office/powerpoint/2010/main" val="198330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54697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er - Protect">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BCBF9D7D-AACD-1E80-CF9C-B9FCCEB75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97779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70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40" y="1437999"/>
            <a:ext cx="10283689" cy="4351338"/>
          </a:xfrm>
          <a:prstGeom prst="rect">
            <a:avLst/>
          </a:prstGeom>
        </p:spPr>
        <p:txBody>
          <a:bodyPr/>
          <a:lstStyle>
            <a:lvl1pPr marL="0" indent="0">
              <a:buNone/>
              <a:defRPr sz="1800" b="0"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642723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9" y="1080193"/>
            <a:ext cx="11233412" cy="808245"/>
          </a:xfrm>
          <a:prstGeom prst="rect">
            <a:avLst/>
          </a:prstGeom>
        </p:spPr>
        <p:txBody>
          <a:bodyPr/>
          <a:lstStyle>
            <a:lvl1pPr marL="0" indent="0">
              <a:buNone/>
              <a:defRPr sz="1200" b="0" i="0">
                <a:solidFill>
                  <a:schemeClr val="accent3"/>
                </a:solidFill>
                <a:latin typeface="Arial" panose="020B0604020202020204" pitchFamily="34" charset="0"/>
                <a:ea typeface="Roboto" panose="02000000000000000000" pitchFamily="2" charset="0"/>
              </a:defRPr>
            </a:lvl1pPr>
            <a:lvl2pPr marL="342900" indent="0">
              <a:buNone/>
              <a:defRPr sz="1200">
                <a:latin typeface="Roboto" panose="02000000000000000000" pitchFamily="2" charset="0"/>
                <a:ea typeface="Roboto" panose="02000000000000000000" pitchFamily="2" charset="0"/>
              </a:defRPr>
            </a:lvl2pPr>
            <a:lvl3pPr marL="685800" indent="0">
              <a:buNone/>
              <a:defRPr sz="1200">
                <a:latin typeface="Roboto" panose="02000000000000000000" pitchFamily="2" charset="0"/>
                <a:ea typeface="Roboto" panose="02000000000000000000" pitchFamily="2" charset="0"/>
              </a:defRPr>
            </a:lvl3pPr>
            <a:lvl4pPr marL="1028700" indent="0">
              <a:buNone/>
              <a:defRPr sz="1200">
                <a:latin typeface="Roboto" panose="02000000000000000000" pitchFamily="2" charset="0"/>
                <a:ea typeface="Roboto" panose="02000000000000000000" pitchFamily="2" charset="0"/>
              </a:defRPr>
            </a:lvl4pPr>
            <a:lvl5pPr marL="1371600" indent="0">
              <a:buNone/>
              <a:defRPr sz="1200">
                <a:latin typeface="Roboto" panose="02000000000000000000" pitchFamily="2" charset="0"/>
                <a:ea typeface="Roboto" panose="02000000000000000000" pitchFamily="2" charset="0"/>
              </a:defRPr>
            </a:lvl5pPr>
          </a:lstStyle>
          <a:p>
            <a:pPr lvl="0"/>
            <a:r>
              <a:rPr lang="en-US"/>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1800" b="1" i="0" kern="1200" dirty="0">
                <a:solidFill>
                  <a:schemeClr val="accent3"/>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9" y="2193373"/>
            <a:ext cx="4002159" cy="4351338"/>
          </a:xfrm>
          <a:prstGeom prst="rect">
            <a:avLst/>
          </a:prstGeom>
        </p:spPr>
        <p:txBody>
          <a:bodyPr/>
          <a:lstStyle>
            <a:lvl1pPr marL="0" indent="0">
              <a:buNone/>
              <a:defRPr sz="1800" b="0"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1500" b="0" i="0">
                <a:latin typeface="Arial" panose="020B0604020202020204" pitchFamily="34" charset="0"/>
                <a:ea typeface="Roboto" panose="02000000000000000000" pitchFamily="2" charset="0"/>
              </a:defRPr>
            </a:lvl1pPr>
          </a:lstStyle>
          <a:p>
            <a:r>
              <a:rPr lang="en-US"/>
              <a:t>Click icon to add image. Please refer to the </a:t>
            </a:r>
            <a:r>
              <a:rPr lang="en-US" err="1"/>
              <a:t>RxBenefits</a:t>
            </a:r>
            <a:r>
              <a:rPr lang="en-US"/>
              <a:t> Brand guide for suggestions on photography style.</a:t>
            </a:r>
          </a:p>
        </p:txBody>
      </p:sp>
    </p:spTree>
    <p:extLst>
      <p:ext uri="{BB962C8B-B14F-4D97-AF65-F5344CB8AC3E}">
        <p14:creationId xmlns:p14="http://schemas.microsoft.com/office/powerpoint/2010/main" val="3700744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E6134CE-F8DF-0C44-A92F-08FBBBBA593E}"/>
              </a:ext>
            </a:extLst>
          </p:cNvPr>
          <p:cNvSpPr>
            <a:spLocks noGrp="1"/>
          </p:cNvSpPr>
          <p:nvPr>
            <p:ph sz="half" idx="1"/>
          </p:nvPr>
        </p:nvSpPr>
        <p:spPr>
          <a:xfrm>
            <a:off x="769768" y="2014469"/>
            <a:ext cx="5181600" cy="435133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B96E10D9-284E-AF4D-9493-413F848BA59E}"/>
              </a:ext>
            </a:extLst>
          </p:cNvPr>
          <p:cNvSpPr>
            <a:spLocks noGrp="1"/>
          </p:cNvSpPr>
          <p:nvPr>
            <p:ph sz="half" idx="2"/>
          </p:nvPr>
        </p:nvSpPr>
        <p:spPr>
          <a:xfrm>
            <a:off x="6103768" y="2014469"/>
            <a:ext cx="5181600" cy="435133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9" y="1080193"/>
            <a:ext cx="11233412" cy="808245"/>
          </a:xfrm>
          <a:prstGeom prst="rect">
            <a:avLst/>
          </a:prstGeom>
        </p:spPr>
        <p:txBody>
          <a:bodyPr/>
          <a:lstStyle>
            <a:lvl1pPr marL="0" indent="0">
              <a:buNone/>
              <a:defRPr sz="1200">
                <a:solidFill>
                  <a:schemeClr val="accent3"/>
                </a:solidFill>
                <a:latin typeface="Roboto" panose="02000000000000000000" pitchFamily="2" charset="0"/>
                <a:ea typeface="Roboto" panose="02000000000000000000" pitchFamily="2" charset="0"/>
              </a:defRPr>
            </a:lvl1pPr>
            <a:lvl2pPr marL="342900" indent="0">
              <a:buNone/>
              <a:defRPr sz="1200">
                <a:latin typeface="Roboto" panose="02000000000000000000" pitchFamily="2" charset="0"/>
                <a:ea typeface="Roboto" panose="02000000000000000000" pitchFamily="2" charset="0"/>
              </a:defRPr>
            </a:lvl2pPr>
            <a:lvl3pPr marL="685800" indent="0">
              <a:buNone/>
              <a:defRPr sz="1200">
                <a:latin typeface="Roboto" panose="02000000000000000000" pitchFamily="2" charset="0"/>
                <a:ea typeface="Roboto" panose="02000000000000000000" pitchFamily="2" charset="0"/>
              </a:defRPr>
            </a:lvl3pPr>
            <a:lvl4pPr marL="1028700" indent="0">
              <a:buNone/>
              <a:defRPr sz="1200">
                <a:latin typeface="Roboto" panose="02000000000000000000" pitchFamily="2" charset="0"/>
                <a:ea typeface="Roboto" panose="02000000000000000000" pitchFamily="2" charset="0"/>
              </a:defRPr>
            </a:lvl4pPr>
            <a:lvl5pPr marL="1371600" indent="0">
              <a:buNone/>
              <a:defRPr sz="1200">
                <a:latin typeface="Roboto" panose="02000000000000000000" pitchFamily="2" charset="0"/>
                <a:ea typeface="Roboto" panose="02000000000000000000" pitchFamily="2" charset="0"/>
              </a:defRPr>
            </a:lvl5pPr>
          </a:lstStyle>
          <a:p>
            <a:pPr lvl="0"/>
            <a:r>
              <a:rPr lang="en-US"/>
              <a:t>Click to edit Master text styles</a:t>
            </a:r>
          </a:p>
        </p:txBody>
      </p:sp>
      <p:sp>
        <p:nvSpPr>
          <p:cNvPr id="6" name="Title Placeholder 1">
            <a:extLst>
              <a:ext uri="{FF2B5EF4-FFF2-40B4-BE49-F238E27FC236}">
                <a16:creationId xmlns:a16="http://schemas.microsoft.com/office/drawing/2014/main" id="{10B3C290-BF37-B348-A61F-CEC588457EBB}"/>
              </a:ext>
            </a:extLst>
          </p:cNvPr>
          <p:cNvSpPr>
            <a:spLocks noGrp="1"/>
          </p:cNvSpPr>
          <p:nvPr>
            <p:ph type="title"/>
          </p:nvPr>
        </p:nvSpPr>
        <p:spPr>
          <a:xfrm>
            <a:off x="309219" y="236386"/>
            <a:ext cx="9788936" cy="390249"/>
          </a:xfrm>
          <a:prstGeom prst="rect">
            <a:avLst/>
          </a:prstGeom>
        </p:spPr>
        <p:txBody>
          <a:bodyPr vert="horz" lIns="91440" tIns="45720" rIns="91440" bIns="45720" rtlCol="0" anchor="ctr">
            <a:noAutofit/>
          </a:bodyPr>
          <a:lstStyle>
            <a:lvl1pPr>
              <a:defRPr b="1" i="0">
                <a:solidFill>
                  <a:schemeClr val="accent3"/>
                </a:solidFill>
                <a:latin typeface="Roboto Condensed" panose="02000000000000000000" pitchFamily="2" charset="0"/>
                <a:ea typeface="Roboto Condensed"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53937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B775DAC-6CF1-2744-BC75-E7513AB69CD0}"/>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1800" b="1" i="0" kern="1200" dirty="0">
                <a:solidFill>
                  <a:schemeClr val="accent3"/>
                </a:solidFill>
                <a:latin typeface="Arial Narrow" panose="020B0604020202020204" pitchFamily="34" charset="0"/>
                <a:ea typeface="Roboto Condensed" panose="02000000000000000000" pitchFamily="2" charset="0"/>
                <a:cs typeface="Arial Narrow"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85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016263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rgbClr val="002F6C"/>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60881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86651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dirty="0"/>
              <a:t>Click icon to add image. Please refer to the </a:t>
            </a:r>
            <a:r>
              <a:rPr lang="en-US" dirty="0" err="1"/>
              <a:t>RxBenefits</a:t>
            </a:r>
            <a:r>
              <a:rPr lang="en-US" dirty="0"/>
              <a:t> Brand guide for suggestions on photography style.</a:t>
            </a:r>
          </a:p>
        </p:txBody>
      </p:sp>
    </p:spTree>
    <p:extLst>
      <p:ext uri="{BB962C8B-B14F-4D97-AF65-F5344CB8AC3E}">
        <p14:creationId xmlns:p14="http://schemas.microsoft.com/office/powerpoint/2010/main" val="2561154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res Title - 1 pres - 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4" y="2044068"/>
            <a:ext cx="7964521" cy="1948932"/>
          </a:xfrm>
          <a:prstGeom prst="rect">
            <a:avLst/>
          </a:prstGeom>
        </p:spPr>
        <p:txBody>
          <a:bodyPr anchor="t"/>
          <a:lstStyle>
            <a:lvl1pPr algn="l">
              <a:defRPr sz="3375"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2"/>
            <a:ext cx="4174400" cy="326331"/>
          </a:xfrm>
          <a:prstGeom prst="rect">
            <a:avLst/>
          </a:prstGeom>
        </p:spPr>
        <p:txBody>
          <a:bodyPr/>
          <a:lstStyle>
            <a:lvl1pPr marL="0" indent="0" algn="l">
              <a:buNone/>
              <a:defRPr sz="1350" b="1" i="0">
                <a:solidFill>
                  <a:srgbClr val="00995D"/>
                </a:solidFill>
                <a:latin typeface="Arial" panose="020B0604020202020204" pitchFamily="34" charset="0"/>
                <a:ea typeface="Roboto" panose="02000000000000000000" pitchFamily="2"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2"/>
            <a:ext cx="4174400" cy="637991"/>
          </a:xfrm>
          <a:prstGeom prst="rect">
            <a:avLst/>
          </a:prstGeom>
        </p:spPr>
        <p:txBody>
          <a:bodyPr/>
          <a:lstStyle>
            <a:lvl1pPr marL="0" indent="0" algn="l">
              <a:buNone/>
              <a:defRPr sz="1350" b="0" i="0">
                <a:solidFill>
                  <a:schemeClr val="accent3"/>
                </a:solidFill>
                <a:latin typeface="Arial" panose="020B0604020202020204" pitchFamily="34" charset="0"/>
                <a:ea typeface="Roboto" panose="02000000000000000000" pitchFamily="2"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xx/xx/</a:t>
            </a:r>
            <a:r>
              <a:rPr lang="en-US" err="1"/>
              <a:t>xxxx</a:t>
            </a:r>
            <a:endParaRPr lang="en-US"/>
          </a:p>
          <a:p>
            <a:pPr lvl="0"/>
            <a:endParaRPr lang="en-US"/>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3"/>
            <a:ext cx="4174400" cy="326331"/>
          </a:xfrm>
          <a:prstGeom prst="rect">
            <a:avLst/>
          </a:prstGeom>
        </p:spPr>
        <p:txBody>
          <a:bodyPr/>
          <a:lstStyle>
            <a:lvl1pPr marL="0" indent="0" algn="l">
              <a:buNone/>
              <a:defRPr sz="1200" b="0" i="0">
                <a:solidFill>
                  <a:srgbClr val="00995D"/>
                </a:solidFill>
                <a:latin typeface="Arial" panose="020B0604020202020204" pitchFamily="34" charset="0"/>
                <a:ea typeface="Roboto" panose="02000000000000000000" pitchFamily="2"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5" name="Rectangle 4">
            <a:extLst>
              <a:ext uri="{FF2B5EF4-FFF2-40B4-BE49-F238E27FC236}">
                <a16:creationId xmlns:a16="http://schemas.microsoft.com/office/drawing/2014/main" id="{91D35489-209B-014C-A59B-8B811D1CF3EA}"/>
              </a:ext>
            </a:extLst>
          </p:cNvPr>
          <p:cNvSpPr/>
          <p:nvPr userDrawn="1"/>
        </p:nvSpPr>
        <p:spPr>
          <a:xfrm>
            <a:off x="1297028" y="5967656"/>
            <a:ext cx="2079415" cy="300082"/>
          </a:xfrm>
          <a:prstGeom prst="rect">
            <a:avLst/>
          </a:prstGeom>
        </p:spPr>
        <p:txBody>
          <a:bodyPr wrap="none">
            <a:spAutoFit/>
          </a:bodyPr>
          <a:lstStyle/>
          <a:p>
            <a:r>
              <a:rPr lang="en-US" sz="1350" b="0" i="0" dirty="0">
                <a:solidFill>
                  <a:schemeClr val="accent3"/>
                </a:solidFill>
                <a:latin typeface="Arial" panose="020B0604020202020204" pitchFamily="34" charset="0"/>
                <a:ea typeface="Roboto" panose="02000000000000000000" pitchFamily="2" charset="0"/>
              </a:rPr>
              <a:t>Prepared exclusively for:</a:t>
            </a:r>
          </a:p>
        </p:txBody>
      </p:sp>
      <p:sp>
        <p:nvSpPr>
          <p:cNvPr id="11" name="Picture Placeholder 10">
            <a:extLst>
              <a:ext uri="{FF2B5EF4-FFF2-40B4-BE49-F238E27FC236}">
                <a16:creationId xmlns:a16="http://schemas.microsoft.com/office/drawing/2014/main" id="{806C3CA8-DACB-9C48-91D9-96922F560A4B}"/>
              </a:ext>
            </a:extLst>
          </p:cNvPr>
          <p:cNvSpPr>
            <a:spLocks noGrp="1"/>
          </p:cNvSpPr>
          <p:nvPr>
            <p:ph type="pic" sz="quarter" idx="12" hasCustomPrompt="1"/>
          </p:nvPr>
        </p:nvSpPr>
        <p:spPr>
          <a:xfrm>
            <a:off x="7272568" y="5690155"/>
            <a:ext cx="4174400" cy="924339"/>
          </a:xfrm>
          <a:prstGeom prst="rect">
            <a:avLst/>
          </a:prstGeom>
        </p:spPr>
        <p:txBody>
          <a:bodyPr/>
          <a:lstStyle>
            <a:lvl1pPr marL="0" indent="0">
              <a:buNone/>
              <a:defRPr sz="1350" b="0" i="0">
                <a:latin typeface="Arial" panose="020B0604020202020204" pitchFamily="34" charset="0"/>
              </a:defRPr>
            </a:lvl1pPr>
          </a:lstStyle>
          <a:p>
            <a:r>
              <a:rPr lang="en-US"/>
              <a:t>Click icon to add Logo image (jpg, </a:t>
            </a:r>
            <a:r>
              <a:rPr lang="en-US" err="1"/>
              <a:t>png</a:t>
            </a:r>
            <a:r>
              <a:rPr lang="en-US"/>
              <a:t>). Find a logo with a white background.</a:t>
            </a:r>
          </a:p>
        </p:txBody>
      </p:sp>
      <p:pic>
        <p:nvPicPr>
          <p:cNvPr id="12" name="Picture 11">
            <a:extLst>
              <a:ext uri="{FF2B5EF4-FFF2-40B4-BE49-F238E27FC236}">
                <a16:creationId xmlns:a16="http://schemas.microsoft.com/office/drawing/2014/main" id="{8D96BA2D-CB42-1940-BD9A-988E9C574A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019" y="793461"/>
            <a:ext cx="4174400" cy="625175"/>
          </a:xfrm>
          <a:prstGeom prst="rect">
            <a:avLst/>
          </a:prstGeom>
        </p:spPr>
      </p:pic>
    </p:spTree>
    <p:extLst>
      <p:ext uri="{BB962C8B-B14F-4D97-AF65-F5344CB8AC3E}">
        <p14:creationId xmlns:p14="http://schemas.microsoft.com/office/powerpoint/2010/main" val="994247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9" y="1080193"/>
            <a:ext cx="11233412" cy="808245"/>
          </a:xfrm>
          <a:prstGeom prst="rect">
            <a:avLst/>
          </a:prstGeom>
        </p:spPr>
        <p:txBody>
          <a:bodyPr/>
          <a:lstStyle>
            <a:lvl1pPr marL="0" indent="0">
              <a:buNone/>
              <a:defRPr sz="1200">
                <a:solidFill>
                  <a:schemeClr val="accent3"/>
                </a:solidFill>
                <a:latin typeface="Arial" panose="020B0604020202020204" pitchFamily="34" charset="0"/>
                <a:ea typeface="Roboto" panose="02000000000000000000" pitchFamily="2" charset="0"/>
              </a:defRPr>
            </a:lvl1pPr>
            <a:lvl2pPr marL="342900" indent="0">
              <a:buNone/>
              <a:defRPr sz="1200">
                <a:latin typeface="Roboto" panose="02000000000000000000" pitchFamily="2" charset="0"/>
                <a:ea typeface="Roboto" panose="02000000000000000000" pitchFamily="2" charset="0"/>
              </a:defRPr>
            </a:lvl2pPr>
            <a:lvl3pPr marL="685800" indent="0">
              <a:buNone/>
              <a:defRPr sz="1200">
                <a:latin typeface="Roboto" panose="02000000000000000000" pitchFamily="2" charset="0"/>
                <a:ea typeface="Roboto" panose="02000000000000000000" pitchFamily="2" charset="0"/>
              </a:defRPr>
            </a:lvl3pPr>
            <a:lvl4pPr marL="1028700" indent="0">
              <a:buNone/>
              <a:defRPr sz="1200">
                <a:latin typeface="Roboto" panose="02000000000000000000" pitchFamily="2" charset="0"/>
                <a:ea typeface="Roboto" panose="02000000000000000000" pitchFamily="2" charset="0"/>
              </a:defRPr>
            </a:lvl4pPr>
            <a:lvl5pPr marL="1371600" indent="0">
              <a:buNone/>
              <a:defRPr sz="1200">
                <a:latin typeface="Roboto" panose="02000000000000000000" pitchFamily="2" charset="0"/>
                <a:ea typeface="Roboto" panose="02000000000000000000" pitchFamily="2" charset="0"/>
              </a:defRPr>
            </a:lvl5pPr>
          </a:lstStyle>
          <a:p>
            <a:pPr lvl="0"/>
            <a:r>
              <a:rPr lang="en-US"/>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9" y="236386"/>
            <a:ext cx="9788936" cy="390249"/>
          </a:xfrm>
          <a:prstGeom prst="rect">
            <a:avLst/>
          </a:prstGeom>
        </p:spPr>
        <p:txBody>
          <a:bodyPr vert="horz" lIns="91440" tIns="45720" rIns="91440" bIns="45720" rtlCol="0" anchor="ctr">
            <a:noAutofit/>
          </a:bodyPr>
          <a:lstStyle>
            <a:lvl1pPr>
              <a:defRPr b="1" i="0">
                <a:solidFill>
                  <a:schemeClr val="accent3"/>
                </a:solidFill>
                <a:latin typeface="Roboto Condensed" panose="02000000000000000000" pitchFamily="2" charset="0"/>
                <a:ea typeface="Roboto Condensed"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714546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5"/>
            <a:ext cx="9232797" cy="3396953"/>
          </a:xfrm>
          <a:prstGeom prst="rect">
            <a:avLst/>
          </a:prstGeom>
        </p:spPr>
        <p:txBody>
          <a:bodyPr/>
          <a:lstStyle>
            <a:lvl1pPr marL="385763" indent="-385763">
              <a:buFont typeface="+mj-lt"/>
              <a:buAutoNum type="arabicPeriod"/>
              <a:defRPr sz="1800" b="0"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5"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5"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2" y="1260298"/>
            <a:ext cx="8109565" cy="611706"/>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kumimoji="0" lang="en-US" sz="3375" b="1" i="0" u="none" strike="noStrike" kern="1200" cap="none" spc="0" normalizeH="0" baseline="0" noProof="0">
                <a:ln>
                  <a:noFill/>
                </a:ln>
                <a:solidFill>
                  <a:srgbClr val="004094"/>
                </a:solidFill>
                <a:effectLst/>
                <a:uLnTx/>
                <a:uFillTx/>
                <a:latin typeface="Arial" panose="020B0604020202020204" pitchFamily="34" charset="0"/>
                <a:ea typeface="Roboto" panose="02000000000000000000" pitchFamily="2" charset="0"/>
                <a:cs typeface="+mj-cs"/>
              </a:rPr>
              <a:t>Goals &amp; Objectives</a:t>
            </a:r>
            <a:endParaRPr lang="en-US" sz="3375" b="1" i="0">
              <a:latin typeface="Arial" panose="020B0604020202020204" pitchFamily="34" charset="0"/>
            </a:endParaRPr>
          </a:p>
        </p:txBody>
      </p:sp>
    </p:spTree>
    <p:extLst>
      <p:ext uri="{BB962C8B-B14F-4D97-AF65-F5344CB8AC3E}">
        <p14:creationId xmlns:p14="http://schemas.microsoft.com/office/powerpoint/2010/main" val="3630644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5"/>
            <a:ext cx="9232797" cy="3396953"/>
          </a:xfrm>
          <a:prstGeom prst="rect">
            <a:avLst/>
          </a:prstGeom>
        </p:spPr>
        <p:txBody>
          <a:bodyPr/>
          <a:lstStyle>
            <a:lvl1pPr marL="385763" indent="-385763">
              <a:buFont typeface="+mj-lt"/>
              <a:buAutoNum type="arabicPeriod"/>
              <a:defRPr sz="1800" b="0" i="0">
                <a:solidFill>
                  <a:schemeClr val="accent3"/>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0"/>
            <a:endParaRPr lang="en-US" dirty="0"/>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5"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5"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2" y="1260299"/>
            <a:ext cx="8109565" cy="1131079"/>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kumimoji="0" lang="en-US" sz="3375"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Agenda</a:t>
            </a:r>
          </a:p>
          <a:p>
            <a:pPr marL="0" marR="0" indent="0" algn="l" defTabSz="342900" rtl="0" eaLnBrk="1" fontAlgn="auto" latinLnBrk="0" hangingPunct="1">
              <a:lnSpc>
                <a:spcPct val="100000"/>
              </a:lnSpc>
              <a:spcBef>
                <a:spcPts val="0"/>
              </a:spcBef>
              <a:spcAft>
                <a:spcPts val="0"/>
              </a:spcAft>
              <a:buClrTx/>
              <a:buSzTx/>
              <a:buFontTx/>
              <a:buNone/>
              <a:tabLst/>
              <a:defRPr/>
            </a:pPr>
            <a:endParaRPr lang="en-US" sz="3375" b="1" i="0" dirty="0">
              <a:latin typeface="Arial" panose="020B0604020202020204" pitchFamily="34" charset="0"/>
            </a:endParaRPr>
          </a:p>
        </p:txBody>
      </p:sp>
    </p:spTree>
    <p:extLst>
      <p:ext uri="{BB962C8B-B14F-4D97-AF65-F5344CB8AC3E}">
        <p14:creationId xmlns:p14="http://schemas.microsoft.com/office/powerpoint/2010/main" val="3791057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6"/>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3" y="2024192"/>
            <a:ext cx="7195895" cy="2839591"/>
          </a:xfrm>
          <a:prstGeom prst="rect">
            <a:avLst/>
          </a:prstGeom>
        </p:spPr>
        <p:txBody>
          <a:bodyPr anchor="ctr"/>
          <a:lstStyle>
            <a:lvl1pPr algn="l">
              <a:defRPr sz="3375" b="1" i="0">
                <a:solidFill>
                  <a:schemeClr val="bg1"/>
                </a:solidFill>
                <a:latin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9BF49D6A-4ACB-7343-85ED-5ACAACD29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5334" y="458262"/>
            <a:ext cx="2681700" cy="412852"/>
          </a:xfrm>
          <a:prstGeom prst="rect">
            <a:avLst/>
          </a:prstGeom>
        </p:spPr>
      </p:pic>
    </p:spTree>
    <p:extLst>
      <p:ext uri="{BB962C8B-B14F-4D97-AF65-F5344CB8AC3E}">
        <p14:creationId xmlns:p14="http://schemas.microsoft.com/office/powerpoint/2010/main" val="814501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ategory - Green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6"/>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3375" b="1" i="0">
                <a:solidFill>
                  <a:schemeClr val="bg1"/>
                </a:solidFill>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3" y="4225793"/>
            <a:ext cx="6182268" cy="1307069"/>
          </a:xfrm>
          <a:prstGeom prst="rect">
            <a:avLst/>
          </a:prstGeom>
        </p:spPr>
        <p:txBody>
          <a:bodyPr/>
          <a:lstStyle>
            <a:lvl1pPr marL="0" indent="0" algn="l">
              <a:buNone/>
              <a:defRPr sz="1350" b="0" i="0">
                <a:solidFill>
                  <a:srgbClr val="9DCE25"/>
                </a:solidFill>
                <a:latin typeface="Arial" panose="020B0604020202020204" pitchFamily="34" charset="0"/>
                <a:ea typeface="Roboto" panose="02000000000000000000" pitchFamily="2"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pic>
        <p:nvPicPr>
          <p:cNvPr id="8" name="Picture 7">
            <a:extLst>
              <a:ext uri="{FF2B5EF4-FFF2-40B4-BE49-F238E27FC236}">
                <a16:creationId xmlns:a16="http://schemas.microsoft.com/office/drawing/2014/main" id="{897D1056-1348-2144-9019-EF2636C695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5334" y="458262"/>
            <a:ext cx="2681700" cy="412852"/>
          </a:xfrm>
          <a:prstGeom prst="rect">
            <a:avLst/>
          </a:prstGeom>
        </p:spPr>
      </p:pic>
    </p:spTree>
    <p:extLst>
      <p:ext uri="{BB962C8B-B14F-4D97-AF65-F5344CB8AC3E}">
        <p14:creationId xmlns:p14="http://schemas.microsoft.com/office/powerpoint/2010/main" val="474596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rgbClr val="002F6C"/>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30198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 Detail cop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850045"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1431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pic>
        <p:nvPicPr>
          <p:cNvPr id="6" name="Picture 5">
            <a:extLst>
              <a:ext uri="{FF2B5EF4-FFF2-40B4-BE49-F238E27FC236}">
                <a16:creationId xmlns:a16="http://schemas.microsoft.com/office/drawing/2014/main" id="{74EAB9DE-AFE8-D342-A728-022FB091D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7073" y="159026"/>
            <a:ext cx="611064" cy="457200"/>
          </a:xfrm>
          <a:prstGeom prst="ellipse">
            <a:avLst/>
          </a:prstGeom>
        </p:spPr>
      </p:pic>
    </p:spTree>
    <p:extLst>
      <p:ext uri="{BB962C8B-B14F-4D97-AF65-F5344CB8AC3E}">
        <p14:creationId xmlns:p14="http://schemas.microsoft.com/office/powerpoint/2010/main" val="3632165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414029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dirty="0"/>
              <a:t>Click icon to add image. Please refer to the </a:t>
            </a:r>
            <a:r>
              <a:rPr lang="en-US" dirty="0" err="1"/>
              <a:t>RxBenefits</a:t>
            </a:r>
            <a:r>
              <a:rPr lang="en-US" dirty="0"/>
              <a:t> Brand guide for suggestions on photography style.</a:t>
            </a:r>
          </a:p>
        </p:txBody>
      </p:sp>
    </p:spTree>
    <p:extLst>
      <p:ext uri="{BB962C8B-B14F-4D97-AF65-F5344CB8AC3E}">
        <p14:creationId xmlns:p14="http://schemas.microsoft.com/office/powerpoint/2010/main" val="4118054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res Title - 1 pres - log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79B966-BF16-4837-A0A0-DE67712BAE9D}"/>
              </a:ext>
            </a:extLst>
          </p:cNvPr>
          <p:cNvSpPr/>
          <p:nvPr userDrawn="1"/>
        </p:nvSpPr>
        <p:spPr>
          <a:xfrm>
            <a:off x="0" y="0"/>
            <a:ext cx="12192000" cy="2284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4" y="2044068"/>
            <a:ext cx="7964521" cy="1948932"/>
          </a:xfrm>
          <a:prstGeom prst="rect">
            <a:avLst/>
          </a:prstGeom>
        </p:spPr>
        <p:txBody>
          <a:bodyPr anchor="t"/>
          <a:lstStyle>
            <a:lvl1pPr algn="l">
              <a:defRPr sz="3375" b="1" i="0">
                <a:solidFill>
                  <a:srgbClr val="004094"/>
                </a:solidFill>
                <a:latin typeface="Arial" panose="020B0604020202020204" pitchFamily="34" charset="0"/>
              </a:defRPr>
            </a:lvl1pPr>
          </a:lstStyle>
          <a:p>
            <a:r>
              <a:rPr lang="en-US"/>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2"/>
            <a:ext cx="4174400" cy="326331"/>
          </a:xfrm>
          <a:prstGeom prst="rect">
            <a:avLst/>
          </a:prstGeom>
        </p:spPr>
        <p:txBody>
          <a:bodyPr/>
          <a:lstStyle>
            <a:lvl1pPr marL="0" indent="0" algn="l">
              <a:buNone/>
              <a:defRPr sz="1350" b="1" i="0">
                <a:solidFill>
                  <a:srgbClr val="00995D"/>
                </a:solidFill>
                <a:latin typeface="Arial" panose="020B0604020202020204" pitchFamily="34" charset="0"/>
                <a:ea typeface="Roboto" panose="02000000000000000000" pitchFamily="2"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Presenter Name</a:t>
            </a:r>
            <a:br>
              <a:rPr lang="en-US"/>
            </a:br>
            <a:endParaRPr lang="en-US"/>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a:extLst>
              <a:ext uri="{FF2B5EF4-FFF2-40B4-BE49-F238E27FC236}">
                <a16:creationId xmlns:a16="http://schemas.microsoft.com/office/drawing/2014/main" id="{8D96BA2D-CB42-1940-BD9A-988E9C574A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1020" y="559858"/>
            <a:ext cx="3027380" cy="552795"/>
          </a:xfrm>
          <a:prstGeom prst="rect">
            <a:avLst/>
          </a:prstGeom>
        </p:spPr>
      </p:pic>
    </p:spTree>
    <p:extLst>
      <p:ext uri="{BB962C8B-B14F-4D97-AF65-F5344CB8AC3E}">
        <p14:creationId xmlns:p14="http://schemas.microsoft.com/office/powerpoint/2010/main" val="7299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5"/>
            <a:ext cx="9232797" cy="3396953"/>
          </a:xfrm>
          <a:prstGeom prst="rect">
            <a:avLst/>
          </a:prstGeom>
        </p:spPr>
        <p:txBody>
          <a:bodyPr/>
          <a:lstStyle>
            <a:lvl1pPr marL="385763" indent="-385763">
              <a:buFont typeface="+mj-lt"/>
              <a:buAutoNum type="arabicPeriod"/>
              <a:defRPr sz="1800" b="0"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5"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5"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2" y="1260298"/>
            <a:ext cx="8109565" cy="611706"/>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kumimoji="0" lang="en-US" sz="3375"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Agenda</a:t>
            </a:r>
            <a:endParaRPr lang="en-US" sz="3375" b="1" i="0" dirty="0">
              <a:latin typeface="Arial" panose="020B0604020202020204" pitchFamily="34" charset="0"/>
            </a:endParaRPr>
          </a:p>
        </p:txBody>
      </p:sp>
    </p:spTree>
    <p:extLst>
      <p:ext uri="{BB962C8B-B14F-4D97-AF65-F5344CB8AC3E}">
        <p14:creationId xmlns:p14="http://schemas.microsoft.com/office/powerpoint/2010/main" val="372372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6"/>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3" y="2024192"/>
            <a:ext cx="7195895" cy="2839591"/>
          </a:xfrm>
          <a:prstGeom prst="rect">
            <a:avLst/>
          </a:prstGeom>
        </p:spPr>
        <p:txBody>
          <a:bodyPr anchor="ctr"/>
          <a:lstStyle>
            <a:lvl1pPr algn="l">
              <a:defRPr sz="3375" b="1" i="0">
                <a:solidFill>
                  <a:schemeClr val="bg1"/>
                </a:solidFill>
                <a:latin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C43068DF-8B8A-FC4D-8992-4A878DF69F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5334" y="458262"/>
            <a:ext cx="2681700" cy="412852"/>
          </a:xfrm>
          <a:prstGeom prst="rect">
            <a:avLst/>
          </a:prstGeom>
        </p:spPr>
      </p:pic>
    </p:spTree>
    <p:extLst>
      <p:ext uri="{BB962C8B-B14F-4D97-AF65-F5344CB8AC3E}">
        <p14:creationId xmlns:p14="http://schemas.microsoft.com/office/powerpoint/2010/main" val="4142362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417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9" y="1080193"/>
            <a:ext cx="11233412" cy="808245"/>
          </a:xfrm>
          <a:prstGeom prst="rect">
            <a:avLst/>
          </a:prstGeom>
        </p:spPr>
        <p:txBody>
          <a:bodyPr/>
          <a:lstStyle>
            <a:lvl1pPr marL="0" indent="0">
              <a:buNone/>
              <a:defRPr sz="1200">
                <a:solidFill>
                  <a:schemeClr val="accent3"/>
                </a:solidFill>
                <a:latin typeface="Arial" panose="020B0604020202020204" pitchFamily="34" charset="0"/>
                <a:ea typeface="Roboto" panose="02000000000000000000" pitchFamily="2" charset="0"/>
              </a:defRPr>
            </a:lvl1pPr>
            <a:lvl2pPr marL="342900" indent="0">
              <a:buNone/>
              <a:defRPr sz="1200">
                <a:latin typeface="Roboto" panose="02000000000000000000" pitchFamily="2" charset="0"/>
                <a:ea typeface="Roboto" panose="02000000000000000000" pitchFamily="2" charset="0"/>
              </a:defRPr>
            </a:lvl2pPr>
            <a:lvl3pPr marL="685800" indent="0">
              <a:buNone/>
              <a:defRPr sz="1200">
                <a:latin typeface="Roboto" panose="02000000000000000000" pitchFamily="2" charset="0"/>
                <a:ea typeface="Roboto" panose="02000000000000000000" pitchFamily="2" charset="0"/>
              </a:defRPr>
            </a:lvl3pPr>
            <a:lvl4pPr marL="1028700" indent="0">
              <a:buNone/>
              <a:defRPr sz="1200">
                <a:latin typeface="Roboto" panose="02000000000000000000" pitchFamily="2" charset="0"/>
                <a:ea typeface="Roboto" panose="02000000000000000000" pitchFamily="2" charset="0"/>
              </a:defRPr>
            </a:lvl4pPr>
            <a:lvl5pPr marL="1371600" indent="0">
              <a:buNone/>
              <a:defRPr sz="1200">
                <a:latin typeface="Roboto" panose="02000000000000000000" pitchFamily="2" charset="0"/>
                <a:ea typeface="Roboto" panose="02000000000000000000" pitchFamily="2" charset="0"/>
              </a:defRPr>
            </a:lvl5pPr>
          </a:lstStyle>
          <a:p>
            <a:pPr lvl="0"/>
            <a:r>
              <a:rPr lang="en-US"/>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9" y="236386"/>
            <a:ext cx="9788936" cy="390249"/>
          </a:xfrm>
          <a:prstGeom prst="rect">
            <a:avLst/>
          </a:prstGeom>
        </p:spPr>
        <p:txBody>
          <a:bodyPr vert="horz" lIns="91440" tIns="45720" rIns="91440" bIns="45720" rtlCol="0" anchor="ctr">
            <a:noAutofit/>
          </a:bodyPr>
          <a:lstStyle>
            <a:lvl1pPr>
              <a:defRPr b="1" i="0">
                <a:solidFill>
                  <a:schemeClr val="accent3"/>
                </a:solidFill>
                <a:latin typeface="Roboto Condensed" panose="02000000000000000000" pitchFamily="2" charset="0"/>
                <a:ea typeface="Roboto Condensed"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308981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ayer - Protect">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BCBF9D7D-AACD-1E80-CF9C-B9FCCEB75C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463" y="111517"/>
            <a:ext cx="1047079" cy="523540"/>
          </a:xfrm>
          <a:prstGeom prst="rect">
            <a:avLst/>
          </a:prstGeom>
        </p:spPr>
      </p:pic>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1538867" y="0"/>
            <a:ext cx="8559285"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80047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ain + Detail copy">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2B5A912-5E47-2C4B-8355-1B3D646744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266" y="118702"/>
            <a:ext cx="700524" cy="517528"/>
          </a:xfrm>
          <a:prstGeom prst="rect">
            <a:avLst/>
          </a:prstGeom>
        </p:spPr>
      </p:pic>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850045"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1431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61002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ain + Detail cop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BA149-FC0A-4446-BA13-E8ADE42277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4918" y="118702"/>
            <a:ext cx="702663" cy="517529"/>
          </a:xfrm>
          <a:prstGeom prst="rect">
            <a:avLst/>
          </a:prstGeom>
          <a:ln>
            <a:noFill/>
          </a:ln>
        </p:spPr>
      </p:pic>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850045"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1431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92158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dirty="0"/>
              <a:t>Click icon to add image. Please refer to the </a:t>
            </a:r>
            <a:r>
              <a:rPr lang="en-US" dirty="0" err="1"/>
              <a:t>RxBenefits</a:t>
            </a:r>
            <a:r>
              <a:rPr lang="en-US" dirty="0"/>
              <a:t> Brand guide for suggestions on photography style.</a:t>
            </a:r>
          </a:p>
        </p:txBody>
      </p:sp>
    </p:spTree>
    <p:extLst>
      <p:ext uri="{BB962C8B-B14F-4D97-AF65-F5344CB8AC3E}">
        <p14:creationId xmlns:p14="http://schemas.microsoft.com/office/powerpoint/2010/main" val="308341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5"/>
            <a:ext cx="9232797" cy="3396953"/>
          </a:xfrm>
          <a:prstGeom prst="rect">
            <a:avLst/>
          </a:prstGeom>
        </p:spPr>
        <p:txBody>
          <a:bodyPr/>
          <a:lstStyle>
            <a:lvl1pPr marL="385763" indent="-385763">
              <a:buFont typeface="+mj-lt"/>
              <a:buAutoNum type="arabicPeriod"/>
              <a:defRPr sz="1800" b="0"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0"/>
            <a:endParaRPr lang="en-US"/>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5"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5"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2" y="1260298"/>
            <a:ext cx="8109565" cy="611706"/>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kumimoji="0" lang="en-US" sz="3375"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Agenda</a:t>
            </a:r>
            <a:endParaRPr lang="en-US" sz="3375" b="1" i="0" dirty="0">
              <a:latin typeface="Arial" panose="020B0604020202020204" pitchFamily="34" charset="0"/>
            </a:endParaRPr>
          </a:p>
        </p:txBody>
      </p:sp>
    </p:spTree>
    <p:extLst>
      <p:ext uri="{BB962C8B-B14F-4D97-AF65-F5344CB8AC3E}">
        <p14:creationId xmlns:p14="http://schemas.microsoft.com/office/powerpoint/2010/main" val="345296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6"/>
            <a:ext cx="12192000" cy="68691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34129"/>
            <a:ext cx="211875" cy="283959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3" y="2024192"/>
            <a:ext cx="7195895" cy="2839591"/>
          </a:xfrm>
          <a:prstGeom prst="rect">
            <a:avLst/>
          </a:prstGeom>
        </p:spPr>
        <p:txBody>
          <a:bodyPr anchor="ctr"/>
          <a:lstStyle>
            <a:lvl1pPr algn="l">
              <a:defRPr sz="3375" b="1" i="0">
                <a:solidFill>
                  <a:schemeClr val="bg1"/>
                </a:solidFill>
                <a:latin typeface="Arial" panose="020B0604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B7BB5106-975A-B642-A4D8-6AF53FE6A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5334" y="458262"/>
            <a:ext cx="2681700" cy="412852"/>
          </a:xfrm>
          <a:prstGeom prst="rect">
            <a:avLst/>
          </a:prstGeom>
        </p:spPr>
      </p:pic>
    </p:spTree>
    <p:extLst>
      <p:ext uri="{BB962C8B-B14F-4D97-AF65-F5344CB8AC3E}">
        <p14:creationId xmlns:p14="http://schemas.microsoft.com/office/powerpoint/2010/main" val="288177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6"/>
            <a:ext cx="12192000" cy="6869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5" y="2034129"/>
            <a:ext cx="211875" cy="283959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panose="020B0604020202020204" pitchFamily="34" charset="0"/>
            </a:endParaRPr>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3" y="2024192"/>
            <a:ext cx="7195895" cy="2839591"/>
          </a:xfrm>
          <a:prstGeom prst="rect">
            <a:avLst/>
          </a:prstGeom>
        </p:spPr>
        <p:txBody>
          <a:bodyPr anchor="ctr"/>
          <a:lstStyle>
            <a:lvl1pPr algn="l">
              <a:defRPr sz="3375" b="1" i="0">
                <a:solidFill>
                  <a:schemeClr val="bg1"/>
                </a:solidFill>
                <a:latin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B7BB5106-975A-B642-A4D8-6AF53FE6A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5334" y="458262"/>
            <a:ext cx="2681700" cy="412852"/>
          </a:xfrm>
          <a:prstGeom prst="rect">
            <a:avLst/>
          </a:prstGeom>
        </p:spPr>
      </p:pic>
    </p:spTree>
    <p:extLst>
      <p:ext uri="{BB962C8B-B14F-4D97-AF65-F5344CB8AC3E}">
        <p14:creationId xmlns:p14="http://schemas.microsoft.com/office/powerpoint/2010/main" val="34697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emf"/><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emf"/><Relationship Id="rId5" Type="http://schemas.openxmlformats.org/officeDocument/2006/relationships/slideLayout" Target="../slideLayouts/slideLayout33.xml"/><Relationship Id="rId10"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p:cNvPicPr>
          <p:nvPr/>
        </p:nvPicPr>
        <p:blipFill rotWithShape="1">
          <a:blip r:embed="rId16" cstate="email">
            <a:extLst>
              <a:ext uri="{28A0092B-C50C-407E-A947-70E740481C1C}">
                <a14:useLocalDpi xmlns:a14="http://schemas.microsoft.com/office/drawing/2010/main"/>
              </a:ext>
            </a:extLst>
          </a:blip>
          <a:srcRect r="79359"/>
          <a:stretch/>
        </p:blipFill>
        <p:spPr>
          <a:xfrm>
            <a:off x="10626810" y="234088"/>
            <a:ext cx="429768" cy="384048"/>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dirty="0"/>
          </a:p>
        </p:txBody>
      </p:sp>
    </p:spTree>
    <p:extLst>
      <p:ext uri="{BB962C8B-B14F-4D97-AF65-F5344CB8AC3E}">
        <p14:creationId xmlns:p14="http://schemas.microsoft.com/office/powerpoint/2010/main" val="4013772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47" r:id="rId3"/>
    <p:sldLayoutId id="2147483748" r:id="rId4"/>
    <p:sldLayoutId id="2147483749" r:id="rId5"/>
    <p:sldLayoutId id="2147483675" r:id="rId6"/>
    <p:sldLayoutId id="2147483677" r:id="rId7"/>
    <p:sldLayoutId id="2147483742" r:id="rId8"/>
    <p:sldLayoutId id="2147483743" r:id="rId9"/>
    <p:sldLayoutId id="2147483746" r:id="rId10"/>
    <p:sldLayoutId id="2147483744" r:id="rId11"/>
    <p:sldLayoutId id="2147483750" r:id="rId12"/>
    <p:sldLayoutId id="2147483751" r:id="rId13"/>
    <p:sldLayoutId id="2147483753" r:id="rId14"/>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9359"/>
          <a:stretch/>
        </p:blipFill>
        <p:spPr>
          <a:xfrm>
            <a:off x="10541670" y="234089"/>
            <a:ext cx="464756"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977741"/>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8"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79359"/>
          <a:stretch/>
        </p:blipFill>
        <p:spPr>
          <a:xfrm>
            <a:off x="10541671" y="234091"/>
            <a:ext cx="464756"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3"/>
            <a:ext cx="650421" cy="365125"/>
          </a:xfrm>
          <a:prstGeom prst="rect">
            <a:avLst/>
          </a:prstGeom>
        </p:spPr>
        <p:txBody>
          <a:bodyPr vert="horz" lIns="68580" tIns="34290" rIns="68580" bIns="3429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900" b="0" i="0" smtClean="0">
                <a:latin typeface="Arial" panose="020B0604020202020204" pitchFamily="34" charset="0"/>
              </a:rPr>
              <a:pPr/>
              <a:t>‹#›</a:t>
            </a:fld>
            <a:endParaRPr lang="en-US" sz="900" b="0" i="0">
              <a:latin typeface="Arial" panose="020B0604020202020204" pitchFamily="34" charset="0"/>
            </a:endParaRPr>
          </a:p>
        </p:txBody>
      </p:sp>
    </p:spTree>
    <p:extLst>
      <p:ext uri="{BB962C8B-B14F-4D97-AF65-F5344CB8AC3E}">
        <p14:creationId xmlns:p14="http://schemas.microsoft.com/office/powerpoint/2010/main" val="417698692"/>
      </p:ext>
    </p:extLst>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20" r:id="rId4"/>
  </p:sldLayoutIdLst>
  <p:txStyles>
    <p:titleStyle>
      <a:lvl1pPr algn="l" defTabSz="685800" rtl="0" eaLnBrk="1" latinLnBrk="0" hangingPunct="1">
        <a:lnSpc>
          <a:spcPct val="90000"/>
        </a:lnSpc>
        <a:spcBef>
          <a:spcPct val="0"/>
        </a:spcBef>
        <a:buNone/>
        <a:defRPr sz="1800" b="1" i="0" kern="1200">
          <a:solidFill>
            <a:srgbClr val="004094"/>
          </a:solidFill>
          <a:latin typeface="Roboto" panose="02000000000000000000" pitchFamily="2" charset="0"/>
          <a:ea typeface="Roboto" panose="02000000000000000000"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79359"/>
          <a:stretch/>
        </p:blipFill>
        <p:spPr>
          <a:xfrm>
            <a:off x="10541670" y="234089"/>
            <a:ext cx="464756"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dirty="0"/>
          </a:p>
        </p:txBody>
      </p:sp>
    </p:spTree>
    <p:extLst>
      <p:ext uri="{BB962C8B-B14F-4D97-AF65-F5344CB8AC3E}">
        <p14:creationId xmlns:p14="http://schemas.microsoft.com/office/powerpoint/2010/main" val="22537198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40" r:id="rId7"/>
    <p:sldLayoutId id="2147483728" r:id="rId8"/>
    <p:sldLayoutId id="2147483729" r:id="rId9"/>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79359"/>
          <a:stretch/>
        </p:blipFill>
        <p:spPr>
          <a:xfrm>
            <a:off x="10541670" y="234089"/>
            <a:ext cx="464756"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dirty="0"/>
          </a:p>
        </p:txBody>
      </p:sp>
    </p:spTree>
    <p:extLst>
      <p:ext uri="{BB962C8B-B14F-4D97-AF65-F5344CB8AC3E}">
        <p14:creationId xmlns:p14="http://schemas.microsoft.com/office/powerpoint/2010/main" val="13583391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8" r:id="rId7"/>
    <p:sldLayoutId id="2147483739" r:id="rId8"/>
    <p:sldLayoutId id="2147483754" r:id="rId9"/>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B537D5-7678-558E-D143-1A8D90C7C91C}"/>
              </a:ext>
            </a:extLst>
          </p:cNvPr>
          <p:cNvSpPr/>
          <p:nvPr/>
        </p:nvSpPr>
        <p:spPr>
          <a:xfrm>
            <a:off x="0" y="1471612"/>
            <a:ext cx="12192000" cy="5386387"/>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3BF44-2352-B04F-BE8A-D52F7EA8899A}"/>
              </a:ext>
            </a:extLst>
          </p:cNvPr>
          <p:cNvSpPr>
            <a:spLocks noGrp="1"/>
          </p:cNvSpPr>
          <p:nvPr>
            <p:ph type="title"/>
          </p:nvPr>
        </p:nvSpPr>
        <p:spPr>
          <a:xfrm>
            <a:off x="1478277" y="4037601"/>
            <a:ext cx="6456086" cy="1948932"/>
          </a:xfrm>
          <a:prstGeom prst="rect">
            <a:avLst/>
          </a:prstGeom>
        </p:spPr>
        <p:txBody>
          <a:bodyPr/>
          <a:lstStyle/>
          <a:p>
            <a:r>
              <a:rPr lang="en-US" sz="4000" dirty="0">
                <a:solidFill>
                  <a:schemeClr val="bg1"/>
                </a:solidFill>
              </a:rPr>
              <a:t>Client-Aligned Clinical Programs</a:t>
            </a:r>
            <a:br>
              <a:rPr lang="en-US" sz="4000" dirty="0">
                <a:solidFill>
                  <a:schemeClr val="bg1"/>
                </a:solidFill>
              </a:rPr>
            </a:br>
            <a:endParaRPr lang="en-US" sz="4000" dirty="0">
              <a:solidFill>
                <a:schemeClr val="bg1"/>
              </a:solidFill>
            </a:endParaRPr>
          </a:p>
        </p:txBody>
      </p:sp>
      <p:sp>
        <p:nvSpPr>
          <p:cNvPr id="4" name="Text Placeholder 3">
            <a:extLst>
              <a:ext uri="{FF2B5EF4-FFF2-40B4-BE49-F238E27FC236}">
                <a16:creationId xmlns:a16="http://schemas.microsoft.com/office/drawing/2014/main" id="{1A860D03-3CC3-8F4A-ADFA-3B5870FD3CE0}"/>
              </a:ext>
            </a:extLst>
          </p:cNvPr>
          <p:cNvSpPr>
            <a:spLocks noGrp="1"/>
          </p:cNvSpPr>
          <p:nvPr>
            <p:ph type="body" idx="1"/>
          </p:nvPr>
        </p:nvSpPr>
        <p:spPr>
          <a:xfrm>
            <a:off x="1378264" y="5986533"/>
            <a:ext cx="4174400" cy="326331"/>
          </a:xfrm>
        </p:spPr>
        <p:txBody>
          <a:bodyPr>
            <a:normAutofit/>
          </a:bodyPr>
          <a:lstStyle/>
          <a:p>
            <a:r>
              <a:rPr lang="en-US" dirty="0"/>
              <a:t>Date</a:t>
            </a:r>
          </a:p>
        </p:txBody>
      </p:sp>
      <p:pic>
        <p:nvPicPr>
          <p:cNvPr id="7" name="Picture 6" descr="Icon&#10;&#10;Description automatically generated">
            <a:extLst>
              <a:ext uri="{FF2B5EF4-FFF2-40B4-BE49-F238E27FC236}">
                <a16:creationId xmlns:a16="http://schemas.microsoft.com/office/drawing/2014/main" id="{EE60CAE1-07F3-849C-3BAC-9D285B67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90" y="2311629"/>
            <a:ext cx="3476659" cy="3451943"/>
          </a:xfrm>
          <a:prstGeom prst="rect">
            <a:avLst/>
          </a:prstGeom>
          <a:effectLst>
            <a:outerShdw blurRad="266700" dist="38100" dir="2700000" algn="tl" rotWithShape="0">
              <a:srgbClr val="174C8A"/>
            </a:outerShdw>
          </a:effectLst>
        </p:spPr>
      </p:pic>
      <p:sp>
        <p:nvSpPr>
          <p:cNvPr id="9" name="Rounded Rectangle 8">
            <a:extLst>
              <a:ext uri="{FF2B5EF4-FFF2-40B4-BE49-F238E27FC236}">
                <a16:creationId xmlns:a16="http://schemas.microsoft.com/office/drawing/2014/main" id="{11198D29-AC2F-6796-5198-645C98241E03}"/>
              </a:ext>
            </a:extLst>
          </p:cNvPr>
          <p:cNvSpPr/>
          <p:nvPr/>
        </p:nvSpPr>
        <p:spPr>
          <a:xfrm>
            <a:off x="968725" y="2643738"/>
            <a:ext cx="200025" cy="2743200"/>
          </a:xfrm>
          <a:prstGeom prst="roundRect">
            <a:avLst>
              <a:gd name="adj" fmla="val 5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53D0DD28-9ACB-06C2-591F-251278F9A8B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168750" y="2456211"/>
            <a:ext cx="4539726" cy="1475410"/>
          </a:xfrm>
          <a:prstGeom prst="rect">
            <a:avLst/>
          </a:prstGeom>
        </p:spPr>
      </p:pic>
    </p:spTree>
    <p:extLst>
      <p:ext uri="{BB962C8B-B14F-4D97-AF65-F5344CB8AC3E}">
        <p14:creationId xmlns:p14="http://schemas.microsoft.com/office/powerpoint/2010/main" val="24329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FA2CD-B278-5E9C-0809-296B75AFB323}"/>
              </a:ext>
            </a:extLst>
          </p:cNvPr>
          <p:cNvPicPr>
            <a:picLocks noChangeAspect="1"/>
          </p:cNvPicPr>
          <p:nvPr/>
        </p:nvPicPr>
        <p:blipFill>
          <a:blip r:embed="rId3"/>
          <a:stretch>
            <a:fillRect/>
          </a:stretch>
        </p:blipFill>
        <p:spPr>
          <a:xfrm>
            <a:off x="8925954" y="3366105"/>
            <a:ext cx="2914040" cy="1624389"/>
          </a:xfrm>
          <a:prstGeom prst="roundRect">
            <a:avLst>
              <a:gd name="adj" fmla="val 4265"/>
            </a:avLst>
          </a:prstGeom>
          <a:noFill/>
          <a:effectLst>
            <a:outerShdw blurRad="508350" dist="38100" dir="2700000" sx="100460" sy="100460" algn="tl" rotWithShape="0">
              <a:prstClr val="black">
                <a:alpha val="25770"/>
              </a:prstClr>
            </a:outerShdw>
          </a:effectLst>
        </p:spPr>
      </p:pic>
      <p:sp>
        <p:nvSpPr>
          <p:cNvPr id="7" name="Rectangle 6">
            <a:extLst>
              <a:ext uri="{FF2B5EF4-FFF2-40B4-BE49-F238E27FC236}">
                <a16:creationId xmlns:a16="http://schemas.microsoft.com/office/drawing/2014/main" id="{CDA09E0C-5EA7-126D-613E-CE890E681FA5}"/>
              </a:ext>
            </a:extLst>
          </p:cNvPr>
          <p:cNvSpPr/>
          <p:nvPr/>
        </p:nvSpPr>
        <p:spPr>
          <a:xfrm>
            <a:off x="0" y="5326569"/>
            <a:ext cx="12192000" cy="1531432"/>
          </a:xfrm>
          <a:prstGeom prst="rect">
            <a:avLst/>
          </a:prstGeom>
          <a:gradFill flip="none" rotWithShape="1">
            <a:gsLst>
              <a:gs pos="0">
                <a:schemeClr val="accent3"/>
              </a:gs>
              <a:gs pos="100000">
                <a:srgbClr val="00B8E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5219479-B554-495D-BB10-A375F54E8C23}"/>
              </a:ext>
            </a:extLst>
          </p:cNvPr>
          <p:cNvSpPr>
            <a:spLocks noGrp="1"/>
          </p:cNvSpPr>
          <p:nvPr>
            <p:ph type="title"/>
          </p:nvPr>
        </p:nvSpPr>
        <p:spPr>
          <a:xfrm>
            <a:off x="1430705" y="0"/>
            <a:ext cx="9788936" cy="775252"/>
          </a:xfrm>
        </p:spPr>
        <p:txBody>
          <a:bodyPr/>
          <a:lstStyle/>
          <a:p>
            <a:r>
              <a:rPr lang="en-US" dirty="0"/>
              <a:t>Assessing and Guaranteeing Clinical Program Savings</a:t>
            </a:r>
            <a:endParaRPr lang="en-US" b="0" dirty="0"/>
          </a:p>
        </p:txBody>
      </p:sp>
      <p:sp>
        <p:nvSpPr>
          <p:cNvPr id="20" name="TextBox 19">
            <a:extLst>
              <a:ext uri="{FF2B5EF4-FFF2-40B4-BE49-F238E27FC236}">
                <a16:creationId xmlns:a16="http://schemas.microsoft.com/office/drawing/2014/main" id="{F3914FC7-F29A-834D-AC01-F5318B549045}"/>
              </a:ext>
            </a:extLst>
          </p:cNvPr>
          <p:cNvSpPr txBox="1"/>
          <p:nvPr/>
        </p:nvSpPr>
        <p:spPr>
          <a:xfrm>
            <a:off x="725680" y="2556583"/>
            <a:ext cx="4582491" cy="502702"/>
          </a:xfrm>
          <a:prstGeom prst="rect">
            <a:avLst/>
          </a:prstGeom>
          <a:noFill/>
        </p:spPr>
        <p:txBody>
          <a:bodyPr wrap="square" lIns="91440" tIns="45720" rIns="91440" bIns="45720" anchor="t">
            <a:spAutoFit/>
          </a:bodyPr>
          <a:lstStyle/>
          <a:p>
            <a:pPr lvl="0">
              <a:lnSpc>
                <a:spcPts val="3200"/>
              </a:lnSpc>
              <a:defRPr/>
            </a:pPr>
            <a:r>
              <a:rPr lang="en-US" sz="2800" b="1" dirty="0">
                <a:solidFill>
                  <a:schemeClr val="accent4"/>
                </a:solidFill>
                <a:latin typeface="Arial" panose="020B0604020202020204" pitchFamily="34" charset="0"/>
                <a:cs typeface="Arial" panose="020B0604020202020204" pitchFamily="34" charset="0"/>
              </a:rPr>
              <a:t>Savings Validation Report</a:t>
            </a:r>
          </a:p>
        </p:txBody>
      </p:sp>
      <p:pic>
        <p:nvPicPr>
          <p:cNvPr id="11" name="Picture 10">
            <a:extLst>
              <a:ext uri="{FF2B5EF4-FFF2-40B4-BE49-F238E27FC236}">
                <a16:creationId xmlns:a16="http://schemas.microsoft.com/office/drawing/2014/main" id="{7CF9243E-520C-2459-747D-4902455A13DE}"/>
              </a:ext>
            </a:extLst>
          </p:cNvPr>
          <p:cNvPicPr>
            <a:picLocks noChangeAspect="1"/>
          </p:cNvPicPr>
          <p:nvPr/>
        </p:nvPicPr>
        <p:blipFill rotWithShape="1">
          <a:blip r:embed="rId4"/>
          <a:srcRect l="3057" t="34662" r="49820" b="35026"/>
          <a:stretch/>
        </p:blipFill>
        <p:spPr>
          <a:xfrm>
            <a:off x="309217" y="152604"/>
            <a:ext cx="961206" cy="468848"/>
          </a:xfrm>
          <a:prstGeom prst="rect">
            <a:avLst/>
          </a:prstGeom>
        </p:spPr>
      </p:pic>
      <p:sp>
        <p:nvSpPr>
          <p:cNvPr id="16" name="TextBox 15">
            <a:extLst>
              <a:ext uri="{FF2B5EF4-FFF2-40B4-BE49-F238E27FC236}">
                <a16:creationId xmlns:a16="http://schemas.microsoft.com/office/drawing/2014/main" id="{1E92D3E6-3A85-8AE7-D2F2-7B8B1F46A5CF}"/>
              </a:ext>
            </a:extLst>
          </p:cNvPr>
          <p:cNvSpPr txBox="1"/>
          <p:nvPr/>
        </p:nvSpPr>
        <p:spPr>
          <a:xfrm>
            <a:off x="1976658" y="5577999"/>
            <a:ext cx="10112237" cy="523220"/>
          </a:xfrm>
          <a:prstGeom prst="rect">
            <a:avLst/>
          </a:prstGeom>
          <a:noFill/>
        </p:spPr>
        <p:txBody>
          <a:bodyPr wrap="square">
            <a:spAutoFit/>
          </a:bodyPr>
          <a:lstStyle/>
          <a:p>
            <a:pPr lvl="0">
              <a:defRPr/>
            </a:pPr>
            <a:r>
              <a:rPr lang="en-US" sz="2800" b="1" dirty="0">
                <a:solidFill>
                  <a:schemeClr val="bg1"/>
                </a:solidFill>
                <a:latin typeface="Arial" panose="020B0604020202020204" pitchFamily="34" charset="0"/>
                <a:cs typeface="Arial" panose="020B0604020202020204" pitchFamily="34" charset="0"/>
              </a:rPr>
              <a:t>2:1 ROI Guarantee </a:t>
            </a:r>
            <a:r>
              <a:rPr lang="en-US" sz="2800" dirty="0">
                <a:solidFill>
                  <a:schemeClr val="bg1"/>
                </a:solidFill>
                <a:latin typeface="Arial" panose="020B0604020202020204" pitchFamily="34" charset="0"/>
                <a:cs typeface="Arial" panose="020B0604020202020204" pitchFamily="34" charset="0"/>
              </a:rPr>
              <a:t>for groups over 1,000 members</a:t>
            </a:r>
          </a:p>
        </p:txBody>
      </p:sp>
      <p:grpSp>
        <p:nvGrpSpPr>
          <p:cNvPr id="25" name="Group 24">
            <a:extLst>
              <a:ext uri="{FF2B5EF4-FFF2-40B4-BE49-F238E27FC236}">
                <a16:creationId xmlns:a16="http://schemas.microsoft.com/office/drawing/2014/main" id="{87215B05-39F1-1D82-6674-B9048AFC551A}"/>
              </a:ext>
            </a:extLst>
          </p:cNvPr>
          <p:cNvGrpSpPr/>
          <p:nvPr/>
        </p:nvGrpSpPr>
        <p:grpSpPr>
          <a:xfrm>
            <a:off x="832254" y="5326568"/>
            <a:ext cx="787170" cy="1017602"/>
            <a:chOff x="4636188" y="775251"/>
            <a:chExt cx="887112" cy="1146801"/>
          </a:xfrm>
        </p:grpSpPr>
        <p:sp>
          <p:nvSpPr>
            <p:cNvPr id="27" name="Pentagon 11">
              <a:extLst>
                <a:ext uri="{FF2B5EF4-FFF2-40B4-BE49-F238E27FC236}">
                  <a16:creationId xmlns:a16="http://schemas.microsoft.com/office/drawing/2014/main" id="{D8121DD9-990D-7BD3-3AB8-270DD9318DB2}"/>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CF0B95D-8412-652E-669B-793579A5C4EA}"/>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grpSp>
      <p:sp>
        <p:nvSpPr>
          <p:cNvPr id="32" name="TextBox 31">
            <a:extLst>
              <a:ext uri="{FF2B5EF4-FFF2-40B4-BE49-F238E27FC236}">
                <a16:creationId xmlns:a16="http://schemas.microsoft.com/office/drawing/2014/main" id="{3EB20473-1991-284D-2032-EE739A37ED44}"/>
              </a:ext>
            </a:extLst>
          </p:cNvPr>
          <p:cNvSpPr txBox="1"/>
          <p:nvPr/>
        </p:nvSpPr>
        <p:spPr>
          <a:xfrm>
            <a:off x="716535" y="3093327"/>
            <a:ext cx="5092594" cy="1154675"/>
          </a:xfrm>
          <a:prstGeom prst="rect">
            <a:avLst/>
          </a:prstGeom>
          <a:noFill/>
        </p:spPr>
        <p:txBody>
          <a:bodyPr wrap="square">
            <a:spAutoFit/>
          </a:bodyPr>
          <a:lstStyle/>
          <a:p>
            <a:pPr marL="119063" lvl="0" indent="-119063">
              <a:lnSpc>
                <a:spcPct val="150000"/>
              </a:lnSpc>
              <a:buFont typeface="Arial" panose="020B0604020202020204" pitchFamily="34" charset="0"/>
              <a:buChar char="•"/>
              <a:defRPr/>
            </a:pPr>
            <a:r>
              <a:rPr lang="en-US" sz="1600" dirty="0">
                <a:solidFill>
                  <a:schemeClr val="accent4"/>
                </a:solidFill>
                <a:latin typeface="Arial" panose="020B0604020202020204" pitchFamily="34" charset="0"/>
                <a:cs typeface="Arial" panose="020B0604020202020204" pitchFamily="34" charset="0"/>
              </a:rPr>
              <a:t>ROI based on actual, hard-dollar savings</a:t>
            </a:r>
          </a:p>
          <a:p>
            <a:pPr marL="119063" lvl="0" indent="-119063">
              <a:lnSpc>
                <a:spcPct val="150000"/>
              </a:lnSpc>
              <a:buFont typeface="Arial" panose="020B0604020202020204" pitchFamily="34" charset="0"/>
              <a:buChar char="•"/>
              <a:defRPr/>
            </a:pPr>
            <a:r>
              <a:rPr lang="en-US" sz="1600" dirty="0">
                <a:solidFill>
                  <a:schemeClr val="accent4"/>
                </a:solidFill>
                <a:latin typeface="Arial" panose="020B0604020202020204" pitchFamily="34" charset="0"/>
                <a:cs typeface="Arial" panose="020B0604020202020204" pitchFamily="34" charset="0"/>
              </a:rPr>
              <a:t>Methodology validated by third-party consultant firm</a:t>
            </a:r>
          </a:p>
          <a:p>
            <a:pPr marL="119063" lvl="0" indent="-119063">
              <a:lnSpc>
                <a:spcPct val="150000"/>
              </a:lnSpc>
              <a:buFont typeface="Arial" panose="020B0604020202020204" pitchFamily="34" charset="0"/>
              <a:buChar char="•"/>
              <a:defRPr/>
            </a:pPr>
            <a:r>
              <a:rPr lang="en-US" sz="1600" dirty="0">
                <a:solidFill>
                  <a:schemeClr val="accent4"/>
                </a:solidFill>
                <a:latin typeface="Arial" panose="020B0604020202020204" pitchFamily="34" charset="0"/>
                <a:cs typeface="Arial" panose="020B0604020202020204" pitchFamily="34" charset="0"/>
              </a:rPr>
              <a:t>Produced on an annual basis</a:t>
            </a:r>
          </a:p>
        </p:txBody>
      </p:sp>
      <p:pic>
        <p:nvPicPr>
          <p:cNvPr id="35" name="Picture 34" descr="Logo&#10;&#10;Description automatically generated">
            <a:extLst>
              <a:ext uri="{FF2B5EF4-FFF2-40B4-BE49-F238E27FC236}">
                <a16:creationId xmlns:a16="http://schemas.microsoft.com/office/drawing/2014/main" id="{49D36F98-825C-E1D8-CAF2-C7E1ED572D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46" y="1853818"/>
            <a:ext cx="2130684" cy="692472"/>
          </a:xfrm>
          <a:prstGeom prst="rect">
            <a:avLst/>
          </a:prstGeom>
        </p:spPr>
      </p:pic>
      <p:sp>
        <p:nvSpPr>
          <p:cNvPr id="38" name="TextBox 37">
            <a:extLst>
              <a:ext uri="{FF2B5EF4-FFF2-40B4-BE49-F238E27FC236}">
                <a16:creationId xmlns:a16="http://schemas.microsoft.com/office/drawing/2014/main" id="{B9E01C18-167A-1B92-2B30-9F6FAC65B1C5}"/>
              </a:ext>
            </a:extLst>
          </p:cNvPr>
          <p:cNvSpPr txBox="1"/>
          <p:nvPr/>
        </p:nvSpPr>
        <p:spPr>
          <a:xfrm>
            <a:off x="3231618" y="6183372"/>
            <a:ext cx="6194769" cy="338554"/>
          </a:xfrm>
          <a:prstGeom prst="rect">
            <a:avLst/>
          </a:prstGeom>
          <a:noFill/>
        </p:spPr>
        <p:txBody>
          <a:bodyPr wrap="square">
            <a:spAutoFit/>
          </a:bodyPr>
          <a:lstStyle/>
          <a:p>
            <a:pPr lvl="0">
              <a:defRPr/>
            </a:pPr>
            <a:r>
              <a:rPr lang="en-US" sz="1600" dirty="0">
                <a:solidFill>
                  <a:schemeClr val="bg1"/>
                </a:solidFill>
                <a:latin typeface="Arial" panose="020B0604020202020204" pitchFamily="34" charset="0"/>
                <a:cs typeface="Arial" panose="020B0604020202020204" pitchFamily="34" charset="0"/>
              </a:rPr>
              <a:t>(1:1 guarantee applies for groups under 1,000 members)</a:t>
            </a:r>
          </a:p>
        </p:txBody>
      </p:sp>
      <p:pic>
        <p:nvPicPr>
          <p:cNvPr id="4" name="Picture 3">
            <a:extLst>
              <a:ext uri="{FF2B5EF4-FFF2-40B4-BE49-F238E27FC236}">
                <a16:creationId xmlns:a16="http://schemas.microsoft.com/office/drawing/2014/main" id="{28E12D62-A4E4-A823-A650-834F552538E5}"/>
              </a:ext>
            </a:extLst>
          </p:cNvPr>
          <p:cNvPicPr>
            <a:picLocks noChangeAspect="1"/>
          </p:cNvPicPr>
          <p:nvPr/>
        </p:nvPicPr>
        <p:blipFill>
          <a:blip r:embed="rId6"/>
          <a:stretch>
            <a:fillRect/>
          </a:stretch>
        </p:blipFill>
        <p:spPr>
          <a:xfrm>
            <a:off x="5883147" y="952151"/>
            <a:ext cx="3408899" cy="1907649"/>
          </a:xfrm>
          <a:prstGeom prst="roundRect">
            <a:avLst>
              <a:gd name="adj" fmla="val 4265"/>
            </a:avLst>
          </a:prstGeom>
          <a:noFill/>
          <a:effectLst>
            <a:outerShdw blurRad="508350" dist="38100" dir="2700000" sx="100460" sy="100460" algn="tl" rotWithShape="0">
              <a:prstClr val="black">
                <a:alpha val="25770"/>
              </a:prstClr>
            </a:outerShdw>
          </a:effectLst>
        </p:spPr>
      </p:pic>
      <p:pic>
        <p:nvPicPr>
          <p:cNvPr id="2" name="Picture 1">
            <a:extLst>
              <a:ext uri="{FF2B5EF4-FFF2-40B4-BE49-F238E27FC236}">
                <a16:creationId xmlns:a16="http://schemas.microsoft.com/office/drawing/2014/main" id="{BCEFA8CE-9287-8CE1-22CA-80ADD2D741D7}"/>
              </a:ext>
            </a:extLst>
          </p:cNvPr>
          <p:cNvPicPr>
            <a:picLocks noChangeAspect="1"/>
          </p:cNvPicPr>
          <p:nvPr/>
        </p:nvPicPr>
        <p:blipFill>
          <a:blip r:embed="rId7"/>
          <a:stretch>
            <a:fillRect/>
          </a:stretch>
        </p:blipFill>
        <p:spPr>
          <a:xfrm>
            <a:off x="6666698" y="1825676"/>
            <a:ext cx="4315727" cy="2422326"/>
          </a:xfrm>
          <a:prstGeom prst="roundRect">
            <a:avLst>
              <a:gd name="adj" fmla="val 4265"/>
            </a:avLst>
          </a:prstGeom>
          <a:noFill/>
          <a:effectLst>
            <a:outerShdw blurRad="508350" dist="38100" dir="2700000" sx="100460" sy="100460" algn="tl" rotWithShape="0">
              <a:prstClr val="black">
                <a:alpha val="25770"/>
              </a:prstClr>
            </a:outerShdw>
          </a:effectLst>
        </p:spPr>
      </p:pic>
    </p:spTree>
    <p:extLst>
      <p:ext uri="{BB962C8B-B14F-4D97-AF65-F5344CB8AC3E}">
        <p14:creationId xmlns:p14="http://schemas.microsoft.com/office/powerpoint/2010/main" val="354772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8419AD9F-F424-3B75-9B4C-16AED86D9CFA}"/>
              </a:ext>
            </a:extLst>
          </p:cNvPr>
          <p:cNvSpPr/>
          <p:nvPr/>
        </p:nvSpPr>
        <p:spPr>
          <a:xfrm>
            <a:off x="557618" y="1088532"/>
            <a:ext cx="10979999" cy="5166494"/>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a:extLst>
              <a:ext uri="{FF2B5EF4-FFF2-40B4-BE49-F238E27FC236}">
                <a16:creationId xmlns:a16="http://schemas.microsoft.com/office/drawing/2014/main" id="{4AB5ECB0-76E0-5D40-E500-7EA646FEC633}"/>
              </a:ext>
            </a:extLst>
          </p:cNvPr>
          <p:cNvSpPr/>
          <p:nvPr/>
        </p:nvSpPr>
        <p:spPr>
          <a:xfrm>
            <a:off x="557614"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Logo&#10;&#10;Description automatically generated">
            <a:extLst>
              <a:ext uri="{FF2B5EF4-FFF2-40B4-BE49-F238E27FC236}">
                <a16:creationId xmlns:a16="http://schemas.microsoft.com/office/drawing/2014/main" id="{A8CB5505-2D36-9E1E-9B16-F191B3A4901F}"/>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4649651" y="1230524"/>
            <a:ext cx="2130684" cy="692472"/>
          </a:xfrm>
          <a:prstGeom prst="rect">
            <a:avLst/>
          </a:prstGeom>
        </p:spPr>
      </p:pic>
      <p:sp>
        <p:nvSpPr>
          <p:cNvPr id="7" name="Rectangle 6">
            <a:extLst>
              <a:ext uri="{FF2B5EF4-FFF2-40B4-BE49-F238E27FC236}">
                <a16:creationId xmlns:a16="http://schemas.microsoft.com/office/drawing/2014/main" id="{BBF610D5-AF2B-DF64-4DA2-4B3CBC00E3BE}"/>
              </a:ext>
            </a:extLst>
          </p:cNvPr>
          <p:cNvSpPr/>
          <p:nvPr/>
        </p:nvSpPr>
        <p:spPr>
          <a:xfrm rot="5400000">
            <a:off x="2290742" y="3922014"/>
            <a:ext cx="4197177" cy="468848"/>
          </a:xfrm>
          <a:prstGeom prst="rect">
            <a:avLst/>
          </a:prstGeom>
          <a:gradFill flip="none" rotWithShape="1">
            <a:gsLst>
              <a:gs pos="14000">
                <a:schemeClr val="bg1">
                  <a:alpha val="77012"/>
                </a:schemeClr>
              </a:gs>
              <a:gs pos="100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a:extLst>
              <a:ext uri="{FF2B5EF4-FFF2-40B4-BE49-F238E27FC236}">
                <a16:creationId xmlns:a16="http://schemas.microsoft.com/office/drawing/2014/main" id="{E3601F1A-6A23-0CAF-E5EB-91BE945B438E}"/>
              </a:ext>
            </a:extLst>
          </p:cNvPr>
          <p:cNvSpPr/>
          <p:nvPr/>
        </p:nvSpPr>
        <p:spPr>
          <a:xfrm flipH="1">
            <a:off x="557606" y="1095674"/>
            <a:ext cx="3596138" cy="962174"/>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F4D5F-D0C6-C8D3-9D51-2E66ABE9A437}"/>
              </a:ext>
            </a:extLst>
          </p:cNvPr>
          <p:cNvSpPr>
            <a:spLocks noGrp="1"/>
          </p:cNvSpPr>
          <p:nvPr>
            <p:ph type="title"/>
          </p:nvPr>
        </p:nvSpPr>
        <p:spPr/>
        <p:txBody>
          <a:bodyPr/>
          <a:lstStyle/>
          <a:p>
            <a:r>
              <a:rPr lang="en-US"/>
              <a:t> Deliver Client-Aligned Solutions Far Superior to PBM Programs</a:t>
            </a:r>
          </a:p>
        </p:txBody>
      </p:sp>
      <p:sp>
        <p:nvSpPr>
          <p:cNvPr id="9" name="Rectangle: Rounded Corners 8">
            <a:extLst>
              <a:ext uri="{FF2B5EF4-FFF2-40B4-BE49-F238E27FC236}">
                <a16:creationId xmlns:a16="http://schemas.microsoft.com/office/drawing/2014/main" id="{30A37F7E-C7B9-1F65-B9BD-72C8DD5E1DE9}"/>
              </a:ext>
            </a:extLst>
          </p:cNvPr>
          <p:cNvSpPr/>
          <p:nvPr/>
        </p:nvSpPr>
        <p:spPr>
          <a:xfrm>
            <a:off x="4793933" y="3591058"/>
            <a:ext cx="2513445" cy="101124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B8E7"/>
                </a:solidFill>
                <a:latin typeface="Arial" panose="020B0604020202020204" pitchFamily="34" charset="0"/>
                <a:cs typeface="Arial" panose="020B0604020202020204" pitchFamily="34" charset="0"/>
              </a:rPr>
              <a:t>Financially-independent pharmacy personnel leverage chart notes and lab results to approve, on avg., 78% of review requests</a:t>
            </a:r>
          </a:p>
          <a:p>
            <a:endParaRPr lang="en-US" sz="1400" dirty="0">
              <a:solidFill>
                <a:srgbClr val="00B8E7"/>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2EE92A56-50F4-3422-F63F-8704A8C98516}"/>
              </a:ext>
            </a:extLst>
          </p:cNvPr>
          <p:cNvSpPr/>
          <p:nvPr/>
        </p:nvSpPr>
        <p:spPr>
          <a:xfrm>
            <a:off x="4793934" y="4996243"/>
            <a:ext cx="2352396" cy="6623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rgbClr val="00B8E7"/>
                </a:solidFill>
                <a:latin typeface="Arial" panose="020B0604020202020204" pitchFamily="34" charset="0"/>
                <a:cs typeface="Arial" panose="020B0604020202020204" pitchFamily="34" charset="0"/>
              </a:rPr>
              <a:t>PA decisions rooted in clinical best practice with no bias to dispense</a:t>
            </a:r>
          </a:p>
        </p:txBody>
      </p:sp>
      <p:sp>
        <p:nvSpPr>
          <p:cNvPr id="20" name="Rectangle: Rounded Corners 19">
            <a:extLst>
              <a:ext uri="{FF2B5EF4-FFF2-40B4-BE49-F238E27FC236}">
                <a16:creationId xmlns:a16="http://schemas.microsoft.com/office/drawing/2014/main" id="{B8DE3E12-F6A0-F5D7-1CFE-5CB9D34779FC}"/>
              </a:ext>
            </a:extLst>
          </p:cNvPr>
          <p:cNvSpPr/>
          <p:nvPr/>
        </p:nvSpPr>
        <p:spPr>
          <a:xfrm>
            <a:off x="1163947" y="3558380"/>
            <a:ext cx="2546146" cy="736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chemeClr val="accent3"/>
                </a:solidFill>
                <a:latin typeface="Arial" panose="020B0604020202020204" pitchFamily="34" charset="0"/>
                <a:cs typeface="Arial" panose="020B0604020202020204" pitchFamily="34" charset="0"/>
              </a:rPr>
              <a:t>Automated Prior Authorization process programmed to approve based on simple Yes/No inputs, resulting in approval rates of 90%</a:t>
            </a:r>
          </a:p>
        </p:txBody>
      </p:sp>
      <p:sp>
        <p:nvSpPr>
          <p:cNvPr id="22" name="Rectangle: Rounded Corners 21">
            <a:extLst>
              <a:ext uri="{FF2B5EF4-FFF2-40B4-BE49-F238E27FC236}">
                <a16:creationId xmlns:a16="http://schemas.microsoft.com/office/drawing/2014/main" id="{D42E99D7-1A20-262C-0F19-F5A16D068F9C}"/>
              </a:ext>
            </a:extLst>
          </p:cNvPr>
          <p:cNvSpPr/>
          <p:nvPr/>
        </p:nvSpPr>
        <p:spPr>
          <a:xfrm>
            <a:off x="1168366" y="4850862"/>
            <a:ext cx="2708626" cy="10897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chemeClr val="accent3"/>
                </a:solidFill>
                <a:latin typeface="Arial" panose="020B0604020202020204" pitchFamily="34" charset="0"/>
                <a:cs typeface="Arial" panose="020B0604020202020204" pitchFamily="34" charset="0"/>
              </a:rPr>
              <a:t>PBM-owned distribution channels encourage fast approval</a:t>
            </a:r>
          </a:p>
        </p:txBody>
      </p:sp>
      <p:sp>
        <p:nvSpPr>
          <p:cNvPr id="8" name="Rectangle: Rounded Corners 8">
            <a:extLst>
              <a:ext uri="{FF2B5EF4-FFF2-40B4-BE49-F238E27FC236}">
                <a16:creationId xmlns:a16="http://schemas.microsoft.com/office/drawing/2014/main" id="{76C2C110-7B34-1F99-B3EA-07F884205C55}"/>
              </a:ext>
            </a:extLst>
          </p:cNvPr>
          <p:cNvSpPr/>
          <p:nvPr/>
        </p:nvSpPr>
        <p:spPr>
          <a:xfrm>
            <a:off x="4803262" y="2490360"/>
            <a:ext cx="2361724" cy="100546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a:solidFill>
                  <a:srgbClr val="00B8E7"/>
                </a:solidFill>
                <a:latin typeface="Arial" panose="020B0604020202020204" pitchFamily="34" charset="0"/>
                <a:cs typeface="Arial" panose="020B0604020202020204" pitchFamily="34" charset="0"/>
              </a:rPr>
              <a:t>Automatically remove low clinical value drugs from the formulary without impact to rebates</a:t>
            </a:r>
          </a:p>
        </p:txBody>
      </p:sp>
      <p:sp>
        <p:nvSpPr>
          <p:cNvPr id="12" name="Rectangle: Rounded Corners 19">
            <a:extLst>
              <a:ext uri="{FF2B5EF4-FFF2-40B4-BE49-F238E27FC236}">
                <a16:creationId xmlns:a16="http://schemas.microsoft.com/office/drawing/2014/main" id="{A1AF02AE-D46C-CA17-EAE0-478EBF7ED39A}"/>
              </a:ext>
            </a:extLst>
          </p:cNvPr>
          <p:cNvSpPr/>
          <p:nvPr/>
        </p:nvSpPr>
        <p:spPr>
          <a:xfrm>
            <a:off x="1161357" y="2612534"/>
            <a:ext cx="2188588" cy="736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3"/>
                </a:solidFill>
                <a:latin typeface="Arial" panose="020B0604020202020204" pitchFamily="34" charset="0"/>
                <a:cs typeface="Arial" panose="020B0604020202020204" pitchFamily="34" charset="0"/>
              </a:rPr>
              <a:t>Final formulary placement is influenced by PBM economics</a:t>
            </a:r>
            <a:endParaRPr lang="en-US" dirty="0">
              <a:solidFill>
                <a:schemeClr val="accent3"/>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4C09BF4-9B5A-528E-0855-8CB15DCC032A}"/>
              </a:ext>
            </a:extLst>
          </p:cNvPr>
          <p:cNvSpPr txBox="1"/>
          <p:nvPr/>
        </p:nvSpPr>
        <p:spPr>
          <a:xfrm>
            <a:off x="1235516" y="1363011"/>
            <a:ext cx="1303926" cy="523220"/>
          </a:xfrm>
          <a:prstGeom prst="rect">
            <a:avLst/>
          </a:prstGeom>
          <a:noFill/>
        </p:spPr>
        <p:txBody>
          <a:bodyPr wrap="square" rtlCol="0">
            <a:spAutoFit/>
          </a:bodyPr>
          <a:lstStyle/>
          <a:p>
            <a:r>
              <a:rPr lang="en-US" sz="2800" b="1">
                <a:solidFill>
                  <a:schemeClr val="bg1"/>
                </a:solidFill>
                <a:latin typeface="Arial" panose="020B0604020202020204" pitchFamily="34" charset="0"/>
                <a:cs typeface="Arial" panose="020B0604020202020204" pitchFamily="34" charset="0"/>
              </a:rPr>
              <a:t>PBMs</a:t>
            </a:r>
          </a:p>
        </p:txBody>
      </p:sp>
      <p:sp>
        <p:nvSpPr>
          <p:cNvPr id="27" name="TextBox 26">
            <a:extLst>
              <a:ext uri="{FF2B5EF4-FFF2-40B4-BE49-F238E27FC236}">
                <a16:creationId xmlns:a16="http://schemas.microsoft.com/office/drawing/2014/main" id="{4B9BD5FF-031A-E5F3-B79A-7F5A848AD835}"/>
              </a:ext>
            </a:extLst>
          </p:cNvPr>
          <p:cNvSpPr txBox="1"/>
          <p:nvPr/>
        </p:nvSpPr>
        <p:spPr>
          <a:xfrm>
            <a:off x="8221043" y="2718062"/>
            <a:ext cx="2922910" cy="2677656"/>
          </a:xfrm>
          <a:prstGeom prst="rect">
            <a:avLst/>
          </a:prstGeom>
          <a:noFill/>
        </p:spPr>
        <p:txBody>
          <a:bodyPr wrap="square">
            <a:spAutoFit/>
          </a:bodyPr>
          <a:lstStyle/>
          <a:p>
            <a:r>
              <a:rPr lang="en-US" sz="2400" b="1" dirty="0">
                <a:solidFill>
                  <a:srgbClr val="00B8E7"/>
                </a:solidFill>
                <a:latin typeface="Arial" panose="020B0604020202020204" pitchFamily="34" charset="0"/>
                <a:cs typeface="Arial" panose="020B0604020202020204" pitchFamily="34" charset="0"/>
              </a:rPr>
              <a:t>Simply the best way for you to protect your clients from the harmful effects of misaligned PBM incentives</a:t>
            </a:r>
            <a:endParaRPr lang="en-US" sz="2400" b="1" dirty="0">
              <a:solidFill>
                <a:srgbClr val="00B8E7"/>
              </a:solidFill>
            </a:endParaRPr>
          </a:p>
        </p:txBody>
      </p:sp>
      <p:sp>
        <p:nvSpPr>
          <p:cNvPr id="33" name="Triangle 32">
            <a:extLst>
              <a:ext uri="{FF2B5EF4-FFF2-40B4-BE49-F238E27FC236}">
                <a16:creationId xmlns:a16="http://schemas.microsoft.com/office/drawing/2014/main" id="{A5409BD4-5C7C-ECBF-0A54-3C64075552B7}"/>
              </a:ext>
            </a:extLst>
          </p:cNvPr>
          <p:cNvSpPr/>
          <p:nvPr/>
        </p:nvSpPr>
        <p:spPr>
          <a:xfrm rot="5400000">
            <a:off x="4140596" y="4001656"/>
            <a:ext cx="220452" cy="190046"/>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12A8857F-F5F2-2AB4-ED70-00000A9BA530}"/>
              </a:ext>
            </a:extLst>
          </p:cNvPr>
          <p:cNvSpPr/>
          <p:nvPr/>
        </p:nvSpPr>
        <p:spPr>
          <a:xfrm rot="5400000">
            <a:off x="4140594" y="5170526"/>
            <a:ext cx="220450" cy="190044"/>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CFEF6AEA-C15F-B8A4-8BD7-A6F1BA94012D}"/>
              </a:ext>
            </a:extLst>
          </p:cNvPr>
          <p:cNvSpPr/>
          <p:nvPr/>
        </p:nvSpPr>
        <p:spPr>
          <a:xfrm rot="5400000">
            <a:off x="4149432" y="2907436"/>
            <a:ext cx="220452" cy="190046"/>
          </a:xfrm>
          <a:prstGeom prst="triangle">
            <a:avLst/>
          </a:pr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6005BE-7863-0B12-213D-1476E70C6994}"/>
              </a:ext>
            </a:extLst>
          </p:cNvPr>
          <p:cNvSpPr/>
          <p:nvPr/>
        </p:nvSpPr>
        <p:spPr>
          <a:xfrm>
            <a:off x="3922127" y="1385017"/>
            <a:ext cx="463470" cy="463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600" b="1">
              <a:solidFill>
                <a:schemeClr val="bg2">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BF7134F-567B-6424-6CFD-66B005EF362B}"/>
              </a:ext>
            </a:extLst>
          </p:cNvPr>
          <p:cNvSpPr txBox="1"/>
          <p:nvPr/>
        </p:nvSpPr>
        <p:spPr>
          <a:xfrm>
            <a:off x="3870247" y="1411955"/>
            <a:ext cx="615279" cy="369332"/>
          </a:xfrm>
          <a:prstGeom prst="rect">
            <a:avLst/>
          </a:prstGeom>
          <a:noFill/>
        </p:spPr>
        <p:txBody>
          <a:bodyPr wrap="square">
            <a:spAutoFit/>
          </a:bodyPr>
          <a:lstStyle/>
          <a:p>
            <a:pPr algn="ctr"/>
            <a:r>
              <a:rPr lang="en-US" sz="1800" b="1">
                <a:solidFill>
                  <a:schemeClr val="accent3"/>
                </a:solidFill>
                <a:latin typeface="Arial" panose="020B0604020202020204" pitchFamily="34" charset="0"/>
                <a:cs typeface="Arial" panose="020B0604020202020204" pitchFamily="34" charset="0"/>
              </a:rPr>
              <a:t>vs.</a:t>
            </a:r>
          </a:p>
        </p:txBody>
      </p:sp>
      <p:cxnSp>
        <p:nvCxnSpPr>
          <p:cNvPr id="25" name="Straight Connector 24">
            <a:extLst>
              <a:ext uri="{FF2B5EF4-FFF2-40B4-BE49-F238E27FC236}">
                <a16:creationId xmlns:a16="http://schemas.microsoft.com/office/drawing/2014/main" id="{0766BF92-3C2E-4FE9-9A2E-C97F828D66CE}"/>
              </a:ext>
            </a:extLst>
          </p:cNvPr>
          <p:cNvCxnSpPr>
            <a:cxnSpLocks/>
          </p:cNvCxnSpPr>
          <p:nvPr/>
        </p:nvCxnSpPr>
        <p:spPr>
          <a:xfrm>
            <a:off x="7904588" y="2588075"/>
            <a:ext cx="0" cy="2904536"/>
          </a:xfrm>
          <a:prstGeom prst="line">
            <a:avLst/>
          </a:prstGeom>
          <a:ln w="38100" cap="rnd">
            <a:solidFill>
              <a:srgbClr val="00B8E7"/>
            </a:solidFill>
            <a:beve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2523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E2835B7-A2F3-0F45-2A41-654CEAD19273}"/>
              </a:ext>
            </a:extLst>
          </p:cNvPr>
          <p:cNvSpPr/>
          <p:nvPr/>
        </p:nvSpPr>
        <p:spPr>
          <a:xfrm rot="5400000">
            <a:off x="-2245563" y="3016977"/>
            <a:ext cx="6073669" cy="1608377"/>
          </a:xfrm>
          <a:prstGeom prst="rect">
            <a:avLst/>
          </a:prstGeom>
          <a:gradFill flip="none" rotWithShape="1">
            <a:gsLst>
              <a:gs pos="0">
                <a:schemeClr val="accent3"/>
              </a:gs>
              <a:gs pos="100000">
                <a:srgbClr val="00B8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32BA22C-AC99-4C87-0CD4-1E1639E0336C}"/>
              </a:ext>
            </a:extLst>
          </p:cNvPr>
          <p:cNvPicPr>
            <a:picLocks noChangeAspect="1"/>
          </p:cNvPicPr>
          <p:nvPr/>
        </p:nvPicPr>
        <p:blipFill rotWithShape="1">
          <a:blip r:embed="rId3"/>
          <a:srcRect l="21214"/>
          <a:stretch/>
        </p:blipFill>
        <p:spPr>
          <a:xfrm>
            <a:off x="1595462" y="2301986"/>
            <a:ext cx="10645750" cy="2749401"/>
          </a:xfrm>
          <a:prstGeom prst="rect">
            <a:avLst/>
          </a:prstGeom>
        </p:spPr>
      </p:pic>
      <p:sp>
        <p:nvSpPr>
          <p:cNvPr id="2" name="Title 1">
            <a:extLst>
              <a:ext uri="{FF2B5EF4-FFF2-40B4-BE49-F238E27FC236}">
                <a16:creationId xmlns:a16="http://schemas.microsoft.com/office/drawing/2014/main" id="{9265C2E5-5F6B-AD47-B7DE-6488F19EEEA1}"/>
              </a:ext>
            </a:extLst>
          </p:cNvPr>
          <p:cNvSpPr>
            <a:spLocks noGrp="1"/>
          </p:cNvSpPr>
          <p:nvPr>
            <p:ph type="title"/>
          </p:nvPr>
        </p:nvSpPr>
        <p:spPr/>
        <p:txBody>
          <a:bodyPr/>
          <a:lstStyle/>
          <a:p>
            <a:r>
              <a:rPr lang="en-US" dirty="0"/>
              <a:t>Our Focus is on Where the Dollars Are Driving Plan Cost</a:t>
            </a:r>
          </a:p>
        </p:txBody>
      </p:sp>
      <p:sp>
        <p:nvSpPr>
          <p:cNvPr id="12" name="TextBox 11">
            <a:extLst>
              <a:ext uri="{FF2B5EF4-FFF2-40B4-BE49-F238E27FC236}">
                <a16:creationId xmlns:a16="http://schemas.microsoft.com/office/drawing/2014/main" id="{E6DB4F87-DDEA-4DAD-A756-D8CF796779DA}"/>
              </a:ext>
            </a:extLst>
          </p:cNvPr>
          <p:cNvSpPr txBox="1"/>
          <p:nvPr/>
        </p:nvSpPr>
        <p:spPr>
          <a:xfrm>
            <a:off x="309217" y="5768660"/>
            <a:ext cx="1150443" cy="584775"/>
          </a:xfrm>
          <a:prstGeom prst="rect">
            <a:avLst/>
          </a:prstGeom>
          <a:noFill/>
        </p:spPr>
        <p:txBody>
          <a:bodyPr wrap="none" rtlCol="0">
            <a:spAutoFit/>
          </a:bodyPr>
          <a:lstStyle/>
          <a:p>
            <a:r>
              <a:rPr lang="en-US" sz="1600" b="1" dirty="0">
                <a:solidFill>
                  <a:schemeClr val="bg1"/>
                </a:solidFill>
                <a:latin typeface="Arial" panose="020B0604020202020204" pitchFamily="34" charset="0"/>
                <a:ea typeface="Roboto" panose="02000000000000000000" pitchFamily="2" charset="0"/>
              </a:rPr>
              <a:t>Total Plan</a:t>
            </a:r>
          </a:p>
          <a:p>
            <a:r>
              <a:rPr lang="en-US" sz="1600" b="1" dirty="0">
                <a:solidFill>
                  <a:schemeClr val="bg1"/>
                </a:solidFill>
                <a:latin typeface="Arial" panose="020B0604020202020204" pitchFamily="34" charset="0"/>
                <a:ea typeface="Roboto" panose="02000000000000000000" pitchFamily="2" charset="0"/>
              </a:rPr>
              <a:t>Spend</a:t>
            </a:r>
          </a:p>
        </p:txBody>
      </p:sp>
      <p:sp>
        <p:nvSpPr>
          <p:cNvPr id="19" name="TextBox 18">
            <a:extLst>
              <a:ext uri="{FF2B5EF4-FFF2-40B4-BE49-F238E27FC236}">
                <a16:creationId xmlns:a16="http://schemas.microsoft.com/office/drawing/2014/main" id="{5D7BBD6E-4111-4FBC-BACA-1EDA8BAB384E}"/>
              </a:ext>
            </a:extLst>
          </p:cNvPr>
          <p:cNvSpPr txBox="1"/>
          <p:nvPr/>
        </p:nvSpPr>
        <p:spPr>
          <a:xfrm>
            <a:off x="1999784" y="1643785"/>
            <a:ext cx="901209" cy="307777"/>
          </a:xfrm>
          <a:prstGeom prst="rect">
            <a:avLst/>
          </a:prstGeom>
          <a:noFill/>
        </p:spPr>
        <p:txBody>
          <a:bodyPr wrap="none" rtlCol="0">
            <a:spAutoFit/>
          </a:bodyPr>
          <a:lstStyle/>
          <a:p>
            <a:r>
              <a:rPr lang="en-US" sz="1400" dirty="0">
                <a:solidFill>
                  <a:schemeClr val="accent3"/>
                </a:solidFill>
                <a:latin typeface="Arial" panose="020B0604020202020204" pitchFamily="34" charset="0"/>
                <a:ea typeface="Roboto" panose="02000000000000000000" pitchFamily="2" charset="0"/>
              </a:rPr>
              <a:t>Generics</a:t>
            </a:r>
          </a:p>
        </p:txBody>
      </p:sp>
      <p:sp>
        <p:nvSpPr>
          <p:cNvPr id="22" name="TextBox 21">
            <a:extLst>
              <a:ext uri="{FF2B5EF4-FFF2-40B4-BE49-F238E27FC236}">
                <a16:creationId xmlns:a16="http://schemas.microsoft.com/office/drawing/2014/main" id="{4F01AC1A-9548-495D-8684-AD6AED730CEF}"/>
              </a:ext>
            </a:extLst>
          </p:cNvPr>
          <p:cNvSpPr txBox="1"/>
          <p:nvPr/>
        </p:nvSpPr>
        <p:spPr>
          <a:xfrm>
            <a:off x="4720222" y="1667178"/>
            <a:ext cx="2813563" cy="307777"/>
          </a:xfrm>
          <a:prstGeom prst="rect">
            <a:avLst/>
          </a:prstGeom>
          <a:noFill/>
        </p:spPr>
        <p:txBody>
          <a:bodyPr wrap="square" rtlCol="0">
            <a:spAutoFit/>
          </a:bodyPr>
          <a:lstStyle/>
          <a:p>
            <a:pPr algn="ctr"/>
            <a:r>
              <a:rPr lang="en-US" sz="1400" dirty="0">
                <a:solidFill>
                  <a:schemeClr val="accent3"/>
                </a:solidFill>
                <a:latin typeface="Arial" panose="020B0604020202020204" pitchFamily="34" charset="0"/>
                <a:ea typeface="Roboto" panose="02000000000000000000" pitchFamily="2" charset="0"/>
              </a:rPr>
              <a:t>Brands &amp;  High-Cost Generics</a:t>
            </a:r>
          </a:p>
        </p:txBody>
      </p:sp>
      <p:sp>
        <p:nvSpPr>
          <p:cNvPr id="24" name="TextBox 23">
            <a:extLst>
              <a:ext uri="{FF2B5EF4-FFF2-40B4-BE49-F238E27FC236}">
                <a16:creationId xmlns:a16="http://schemas.microsoft.com/office/drawing/2014/main" id="{9D62376F-BFEE-4D4B-8A86-B42B5344302C}"/>
              </a:ext>
            </a:extLst>
          </p:cNvPr>
          <p:cNvSpPr txBox="1"/>
          <p:nvPr/>
        </p:nvSpPr>
        <p:spPr>
          <a:xfrm>
            <a:off x="9342208" y="1678730"/>
            <a:ext cx="1087516" cy="307777"/>
          </a:xfrm>
          <a:prstGeom prst="rect">
            <a:avLst/>
          </a:prstGeom>
          <a:noFill/>
        </p:spPr>
        <p:txBody>
          <a:bodyPr wrap="square" rtlCol="0">
            <a:spAutoFit/>
          </a:bodyPr>
          <a:lstStyle/>
          <a:p>
            <a:pPr algn="ctr"/>
            <a:r>
              <a:rPr lang="en-US" sz="1400" dirty="0">
                <a:solidFill>
                  <a:schemeClr val="accent3"/>
                </a:solidFill>
                <a:latin typeface="Arial" panose="020B0604020202020204" pitchFamily="34" charset="0"/>
                <a:ea typeface="Roboto" panose="02000000000000000000" pitchFamily="2" charset="0"/>
              </a:rPr>
              <a:t>Specialty</a:t>
            </a:r>
          </a:p>
        </p:txBody>
      </p:sp>
      <p:sp>
        <p:nvSpPr>
          <p:cNvPr id="5" name="TextBox 4">
            <a:extLst>
              <a:ext uri="{FF2B5EF4-FFF2-40B4-BE49-F238E27FC236}">
                <a16:creationId xmlns:a16="http://schemas.microsoft.com/office/drawing/2014/main" id="{2D5D6B08-9319-6D1D-C926-AA5C1AA86587}"/>
              </a:ext>
            </a:extLst>
          </p:cNvPr>
          <p:cNvSpPr txBox="1"/>
          <p:nvPr/>
        </p:nvSpPr>
        <p:spPr>
          <a:xfrm>
            <a:off x="1937516" y="1029088"/>
            <a:ext cx="1212191" cy="707886"/>
          </a:xfrm>
          <a:prstGeom prst="rect">
            <a:avLst/>
          </a:prstGeom>
          <a:noFill/>
        </p:spPr>
        <p:txBody>
          <a:bodyPr wrap="none" rtlCol="0">
            <a:spAutoFit/>
          </a:bodyPr>
          <a:lstStyle/>
          <a:p>
            <a:r>
              <a:rPr lang="en-US" sz="4000" b="1" dirty="0">
                <a:solidFill>
                  <a:schemeClr val="accent3"/>
                </a:solidFill>
                <a:latin typeface="Arial" panose="020B0604020202020204" pitchFamily="34" charset="0"/>
                <a:ea typeface="Roboto" panose="02000000000000000000" pitchFamily="2" charset="0"/>
              </a:rPr>
              <a:t>90%</a:t>
            </a:r>
          </a:p>
        </p:txBody>
      </p:sp>
      <p:sp>
        <p:nvSpPr>
          <p:cNvPr id="6" name="TextBox 5">
            <a:extLst>
              <a:ext uri="{FF2B5EF4-FFF2-40B4-BE49-F238E27FC236}">
                <a16:creationId xmlns:a16="http://schemas.microsoft.com/office/drawing/2014/main" id="{F13CD5F4-B54F-D130-34CA-1E613CE7572C}"/>
              </a:ext>
            </a:extLst>
          </p:cNvPr>
          <p:cNvSpPr txBox="1"/>
          <p:nvPr/>
        </p:nvSpPr>
        <p:spPr>
          <a:xfrm>
            <a:off x="5750138" y="1029088"/>
            <a:ext cx="926857" cy="707886"/>
          </a:xfrm>
          <a:prstGeom prst="rect">
            <a:avLst/>
          </a:prstGeom>
          <a:noFill/>
        </p:spPr>
        <p:txBody>
          <a:bodyPr wrap="none" rtlCol="0">
            <a:spAutoFit/>
          </a:bodyPr>
          <a:lstStyle/>
          <a:p>
            <a:r>
              <a:rPr lang="en-US" sz="4000" b="1" dirty="0">
                <a:solidFill>
                  <a:schemeClr val="accent3"/>
                </a:solidFill>
                <a:latin typeface="Arial" panose="020B0604020202020204" pitchFamily="34" charset="0"/>
                <a:ea typeface="Roboto" panose="02000000000000000000" pitchFamily="2" charset="0"/>
              </a:rPr>
              <a:t>8%</a:t>
            </a:r>
          </a:p>
        </p:txBody>
      </p:sp>
      <p:sp>
        <p:nvSpPr>
          <p:cNvPr id="7" name="TextBox 6">
            <a:extLst>
              <a:ext uri="{FF2B5EF4-FFF2-40B4-BE49-F238E27FC236}">
                <a16:creationId xmlns:a16="http://schemas.microsoft.com/office/drawing/2014/main" id="{0A4FA83A-C679-971A-AACC-DB1F6CCF7416}"/>
              </a:ext>
            </a:extLst>
          </p:cNvPr>
          <p:cNvSpPr txBox="1"/>
          <p:nvPr/>
        </p:nvSpPr>
        <p:spPr>
          <a:xfrm>
            <a:off x="9448625" y="1029088"/>
            <a:ext cx="926857" cy="707886"/>
          </a:xfrm>
          <a:prstGeom prst="rect">
            <a:avLst/>
          </a:prstGeom>
          <a:noFill/>
        </p:spPr>
        <p:txBody>
          <a:bodyPr wrap="none" rtlCol="0">
            <a:spAutoFit/>
          </a:bodyPr>
          <a:lstStyle/>
          <a:p>
            <a:r>
              <a:rPr lang="en-US" sz="4000" b="1" dirty="0">
                <a:solidFill>
                  <a:schemeClr val="accent3"/>
                </a:solidFill>
                <a:latin typeface="Arial" panose="020B0604020202020204" pitchFamily="34" charset="0"/>
                <a:ea typeface="Roboto" panose="02000000000000000000" pitchFamily="2" charset="0"/>
              </a:rPr>
              <a:t>2%</a:t>
            </a:r>
          </a:p>
        </p:txBody>
      </p:sp>
      <p:grpSp>
        <p:nvGrpSpPr>
          <p:cNvPr id="48" name="Group 47">
            <a:extLst>
              <a:ext uri="{FF2B5EF4-FFF2-40B4-BE49-F238E27FC236}">
                <a16:creationId xmlns:a16="http://schemas.microsoft.com/office/drawing/2014/main" id="{61FC0AC5-EF07-E69A-DF8A-DCCAD9C658D9}"/>
              </a:ext>
            </a:extLst>
          </p:cNvPr>
          <p:cNvGrpSpPr/>
          <p:nvPr/>
        </p:nvGrpSpPr>
        <p:grpSpPr>
          <a:xfrm>
            <a:off x="2450388" y="2027744"/>
            <a:ext cx="7434208" cy="3801168"/>
            <a:chOff x="2450388" y="2027744"/>
            <a:chExt cx="7434208" cy="3670691"/>
          </a:xfrm>
        </p:grpSpPr>
        <p:cxnSp>
          <p:nvCxnSpPr>
            <p:cNvPr id="14" name="Straight Arrow Connector 13">
              <a:extLst>
                <a:ext uri="{FF2B5EF4-FFF2-40B4-BE49-F238E27FC236}">
                  <a16:creationId xmlns:a16="http://schemas.microsoft.com/office/drawing/2014/main" id="{A1253CC1-AD7D-2BF9-22BB-75EFCA13A9E2}"/>
                </a:ext>
              </a:extLst>
            </p:cNvPr>
            <p:cNvCxnSpPr/>
            <p:nvPr/>
          </p:nvCxnSpPr>
          <p:spPr>
            <a:xfrm>
              <a:off x="2450388" y="2027744"/>
              <a:ext cx="0" cy="3670691"/>
            </a:xfrm>
            <a:prstGeom prst="straightConnector1">
              <a:avLst/>
            </a:prstGeom>
            <a:ln w="317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84A043-0A12-3496-3D4F-1376FE54E00E}"/>
                </a:ext>
              </a:extLst>
            </p:cNvPr>
            <p:cNvCxnSpPr/>
            <p:nvPr/>
          </p:nvCxnSpPr>
          <p:spPr>
            <a:xfrm>
              <a:off x="6181259" y="2027744"/>
              <a:ext cx="0" cy="3670691"/>
            </a:xfrm>
            <a:prstGeom prst="straightConnector1">
              <a:avLst/>
            </a:prstGeom>
            <a:ln w="317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DF99BF-DE2B-342B-ED6C-EFEB27ECA36D}"/>
                </a:ext>
              </a:extLst>
            </p:cNvPr>
            <p:cNvCxnSpPr/>
            <p:nvPr/>
          </p:nvCxnSpPr>
          <p:spPr>
            <a:xfrm>
              <a:off x="9884596" y="2027744"/>
              <a:ext cx="0" cy="3670691"/>
            </a:xfrm>
            <a:prstGeom prst="straightConnector1">
              <a:avLst/>
            </a:prstGeom>
            <a:ln w="317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0CC5748C-3ACF-A521-62D6-1F2EE1BC7161}"/>
              </a:ext>
            </a:extLst>
          </p:cNvPr>
          <p:cNvSpPr/>
          <p:nvPr/>
        </p:nvSpPr>
        <p:spPr>
          <a:xfrm>
            <a:off x="5836701" y="5175917"/>
            <a:ext cx="643612" cy="24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B503932-90FF-4D98-ADD1-247741082941}"/>
              </a:ext>
            </a:extLst>
          </p:cNvPr>
          <p:cNvPicPr>
            <a:picLocks noChangeAspect="1"/>
          </p:cNvPicPr>
          <p:nvPr/>
        </p:nvPicPr>
        <p:blipFill>
          <a:blip r:embed="rId4"/>
          <a:stretch>
            <a:fillRect/>
          </a:stretch>
        </p:blipFill>
        <p:spPr>
          <a:xfrm>
            <a:off x="1870840" y="5228925"/>
            <a:ext cx="8751433" cy="151148"/>
          </a:xfrm>
          <a:prstGeom prst="rect">
            <a:avLst/>
          </a:prstGeom>
        </p:spPr>
      </p:pic>
      <p:sp>
        <p:nvSpPr>
          <p:cNvPr id="33" name="TextBox 32">
            <a:extLst>
              <a:ext uri="{FF2B5EF4-FFF2-40B4-BE49-F238E27FC236}">
                <a16:creationId xmlns:a16="http://schemas.microsoft.com/office/drawing/2014/main" id="{67C7430B-5084-934B-0111-401009121636}"/>
              </a:ext>
            </a:extLst>
          </p:cNvPr>
          <p:cNvSpPr txBox="1"/>
          <p:nvPr/>
        </p:nvSpPr>
        <p:spPr>
          <a:xfrm>
            <a:off x="1937516" y="5838459"/>
            <a:ext cx="1212191" cy="707886"/>
          </a:xfrm>
          <a:prstGeom prst="rect">
            <a:avLst/>
          </a:prstGeom>
          <a:noFill/>
        </p:spPr>
        <p:txBody>
          <a:bodyPr wrap="none" rtlCol="0">
            <a:spAutoFit/>
          </a:bodyPr>
          <a:lstStyle/>
          <a:p>
            <a:r>
              <a:rPr lang="en-US" sz="4000" b="1" dirty="0">
                <a:solidFill>
                  <a:schemeClr val="accent3"/>
                </a:solidFill>
                <a:latin typeface="Arial" panose="020B0604020202020204" pitchFamily="34" charset="0"/>
                <a:ea typeface="Roboto" panose="02000000000000000000" pitchFamily="2" charset="0"/>
              </a:rPr>
              <a:t>10%</a:t>
            </a:r>
          </a:p>
        </p:txBody>
      </p:sp>
      <p:sp>
        <p:nvSpPr>
          <p:cNvPr id="34" name="TextBox 33">
            <a:extLst>
              <a:ext uri="{FF2B5EF4-FFF2-40B4-BE49-F238E27FC236}">
                <a16:creationId xmlns:a16="http://schemas.microsoft.com/office/drawing/2014/main" id="{20513679-1276-A983-E77E-F1F229FD1D15}"/>
              </a:ext>
            </a:extLst>
          </p:cNvPr>
          <p:cNvSpPr txBox="1"/>
          <p:nvPr/>
        </p:nvSpPr>
        <p:spPr>
          <a:xfrm>
            <a:off x="5607470" y="5838459"/>
            <a:ext cx="1212191" cy="707886"/>
          </a:xfrm>
          <a:prstGeom prst="rect">
            <a:avLst/>
          </a:prstGeom>
          <a:noFill/>
        </p:spPr>
        <p:txBody>
          <a:bodyPr wrap="none" rtlCol="0">
            <a:spAutoFit/>
          </a:bodyPr>
          <a:lstStyle/>
          <a:p>
            <a:r>
              <a:rPr lang="en-US" sz="4000" b="1" dirty="0">
                <a:solidFill>
                  <a:schemeClr val="accent3"/>
                </a:solidFill>
                <a:latin typeface="Arial" panose="020B0604020202020204" pitchFamily="34" charset="0"/>
                <a:ea typeface="Roboto" panose="02000000000000000000" pitchFamily="2" charset="0"/>
              </a:rPr>
              <a:t>40%</a:t>
            </a:r>
          </a:p>
        </p:txBody>
      </p:sp>
      <p:sp>
        <p:nvSpPr>
          <p:cNvPr id="35" name="TextBox 34">
            <a:extLst>
              <a:ext uri="{FF2B5EF4-FFF2-40B4-BE49-F238E27FC236}">
                <a16:creationId xmlns:a16="http://schemas.microsoft.com/office/drawing/2014/main" id="{E9F1DD7E-4DE1-3183-2A4F-A5FF120C61F0}"/>
              </a:ext>
            </a:extLst>
          </p:cNvPr>
          <p:cNvSpPr txBox="1"/>
          <p:nvPr/>
        </p:nvSpPr>
        <p:spPr>
          <a:xfrm>
            <a:off x="9384339" y="5838459"/>
            <a:ext cx="1212191" cy="707886"/>
          </a:xfrm>
          <a:prstGeom prst="rect">
            <a:avLst/>
          </a:prstGeom>
          <a:noFill/>
        </p:spPr>
        <p:txBody>
          <a:bodyPr wrap="none" rtlCol="0">
            <a:spAutoFit/>
          </a:bodyPr>
          <a:lstStyle/>
          <a:p>
            <a:r>
              <a:rPr lang="en-US" sz="4000" b="1" dirty="0">
                <a:solidFill>
                  <a:schemeClr val="accent3"/>
                </a:solidFill>
                <a:latin typeface="Arial" panose="020B0604020202020204" pitchFamily="34" charset="0"/>
                <a:ea typeface="Roboto" panose="02000000000000000000" pitchFamily="2" charset="0"/>
              </a:rPr>
              <a:t>50%</a:t>
            </a:r>
          </a:p>
        </p:txBody>
      </p:sp>
      <p:sp>
        <p:nvSpPr>
          <p:cNvPr id="36" name="TextBox 35">
            <a:extLst>
              <a:ext uri="{FF2B5EF4-FFF2-40B4-BE49-F238E27FC236}">
                <a16:creationId xmlns:a16="http://schemas.microsoft.com/office/drawing/2014/main" id="{B7675D8D-DCDD-7FF0-ACAB-4CD47D497FA3}"/>
              </a:ext>
            </a:extLst>
          </p:cNvPr>
          <p:cNvSpPr txBox="1"/>
          <p:nvPr/>
        </p:nvSpPr>
        <p:spPr>
          <a:xfrm>
            <a:off x="309217" y="1130399"/>
            <a:ext cx="1167307" cy="584775"/>
          </a:xfrm>
          <a:prstGeom prst="rect">
            <a:avLst/>
          </a:prstGeom>
          <a:noFill/>
        </p:spPr>
        <p:txBody>
          <a:bodyPr wrap="none" rtlCol="0">
            <a:spAutoFit/>
          </a:bodyPr>
          <a:lstStyle/>
          <a:p>
            <a:r>
              <a:rPr lang="en-US" sz="1600" b="1" dirty="0">
                <a:solidFill>
                  <a:schemeClr val="bg1"/>
                </a:solidFill>
                <a:latin typeface="Arial" panose="020B0604020202020204" pitchFamily="34" charset="0"/>
                <a:ea typeface="Roboto" panose="02000000000000000000" pitchFamily="2" charset="0"/>
              </a:rPr>
              <a:t>Member</a:t>
            </a:r>
          </a:p>
          <a:p>
            <a:r>
              <a:rPr lang="en-US" sz="1600" b="1" dirty="0">
                <a:solidFill>
                  <a:schemeClr val="bg1"/>
                </a:solidFill>
                <a:latin typeface="Arial" panose="020B0604020202020204" pitchFamily="34" charset="0"/>
                <a:ea typeface="Roboto" panose="02000000000000000000" pitchFamily="2" charset="0"/>
              </a:rPr>
              <a:t>Utilization</a:t>
            </a:r>
          </a:p>
        </p:txBody>
      </p:sp>
      <p:sp>
        <p:nvSpPr>
          <p:cNvPr id="37" name="Rounded Rectangle 36">
            <a:extLst>
              <a:ext uri="{FF2B5EF4-FFF2-40B4-BE49-F238E27FC236}">
                <a16:creationId xmlns:a16="http://schemas.microsoft.com/office/drawing/2014/main" id="{8631E690-B750-F3C9-9BFC-A5C4FCF3F00F}"/>
              </a:ext>
            </a:extLst>
          </p:cNvPr>
          <p:cNvSpPr/>
          <p:nvPr/>
        </p:nvSpPr>
        <p:spPr>
          <a:xfrm>
            <a:off x="3389905" y="2292907"/>
            <a:ext cx="7437111" cy="506068"/>
          </a:xfrm>
          <a:prstGeom prst="roundRect">
            <a:avLst>
              <a:gd name="adj" fmla="val 50000"/>
            </a:avLst>
          </a:prstGeom>
          <a:solidFill>
            <a:schemeClr val="bg1"/>
          </a:solidFill>
          <a:ln>
            <a:noFill/>
          </a:ln>
          <a:effectLst>
            <a:outerShdw blurRad="256172" dist="78901" dir="2700000" algn="tl" rotWithShape="0">
              <a:prstClr val="black">
                <a:alpha val="21704"/>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ts val="1700"/>
              </a:lnSpc>
            </a:pPr>
            <a:r>
              <a:rPr lang="en-US" sz="1600" b="1" dirty="0">
                <a:solidFill>
                  <a:schemeClr val="accent3"/>
                </a:solidFill>
                <a:latin typeface="Arial" panose="020B0604020202020204" pitchFamily="34" charset="0"/>
                <a:ea typeface="Roboto" panose="02000000000000000000" pitchFamily="2" charset="0"/>
              </a:rPr>
              <a:t>Independently-Managed Prior Authorization Review</a:t>
            </a:r>
          </a:p>
        </p:txBody>
      </p:sp>
      <p:sp>
        <p:nvSpPr>
          <p:cNvPr id="38" name="Rounded Rectangle 37">
            <a:extLst>
              <a:ext uri="{FF2B5EF4-FFF2-40B4-BE49-F238E27FC236}">
                <a16:creationId xmlns:a16="http://schemas.microsoft.com/office/drawing/2014/main" id="{6B531081-7751-03E2-F4C7-6840FBBE88AB}"/>
              </a:ext>
            </a:extLst>
          </p:cNvPr>
          <p:cNvSpPr/>
          <p:nvPr/>
        </p:nvSpPr>
        <p:spPr>
          <a:xfrm>
            <a:off x="2051436" y="2929011"/>
            <a:ext cx="9608351" cy="506068"/>
          </a:xfrm>
          <a:prstGeom prst="roundRect">
            <a:avLst>
              <a:gd name="adj" fmla="val 50000"/>
            </a:avLst>
          </a:prstGeom>
          <a:solidFill>
            <a:schemeClr val="bg1"/>
          </a:solidFill>
          <a:ln>
            <a:noFill/>
          </a:ln>
          <a:effectLst>
            <a:outerShdw blurRad="256172" dist="78901" dir="2700000" algn="tl" rotWithShape="0">
              <a:prstClr val="black">
                <a:alpha val="21704"/>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ts val="1700"/>
              </a:lnSpc>
            </a:pPr>
            <a:r>
              <a:rPr lang="en-US" sz="1600" b="1" dirty="0">
                <a:solidFill>
                  <a:schemeClr val="accent3"/>
                </a:solidFill>
                <a:latin typeface="Arial" panose="020B0604020202020204" pitchFamily="34" charset="0"/>
                <a:ea typeface="Roboto" panose="02000000000000000000" pitchFamily="2" charset="0"/>
              </a:rPr>
              <a:t>Formulary Exclusions of Low Clinical Value Drugs (LCV) </a:t>
            </a:r>
          </a:p>
        </p:txBody>
      </p:sp>
      <p:sp>
        <p:nvSpPr>
          <p:cNvPr id="39" name="Rounded Rectangle 38">
            <a:extLst>
              <a:ext uri="{FF2B5EF4-FFF2-40B4-BE49-F238E27FC236}">
                <a16:creationId xmlns:a16="http://schemas.microsoft.com/office/drawing/2014/main" id="{21FF3545-A126-C247-2373-E4FF7541506F}"/>
              </a:ext>
            </a:extLst>
          </p:cNvPr>
          <p:cNvSpPr/>
          <p:nvPr/>
        </p:nvSpPr>
        <p:spPr>
          <a:xfrm>
            <a:off x="6232660" y="3565115"/>
            <a:ext cx="3508945" cy="506068"/>
          </a:xfrm>
          <a:prstGeom prst="roundRect">
            <a:avLst>
              <a:gd name="adj" fmla="val 50000"/>
            </a:avLst>
          </a:prstGeom>
          <a:solidFill>
            <a:schemeClr val="bg1"/>
          </a:solidFill>
          <a:ln>
            <a:noFill/>
          </a:ln>
          <a:effectLst>
            <a:outerShdw blurRad="256172" dist="78901" dir="2700000" algn="tl" rotWithShape="0">
              <a:prstClr val="black">
                <a:alpha val="21704"/>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ts val="1700"/>
              </a:lnSpc>
            </a:pPr>
            <a:r>
              <a:rPr lang="en-US" sz="1600" b="1" dirty="0">
                <a:solidFill>
                  <a:schemeClr val="accent3"/>
                </a:solidFill>
                <a:latin typeface="Arial" panose="020B0604020202020204" pitchFamily="34" charset="0"/>
                <a:ea typeface="Roboto" panose="02000000000000000000" pitchFamily="2" charset="0"/>
              </a:rPr>
              <a:t>HDCR</a:t>
            </a:r>
          </a:p>
        </p:txBody>
      </p:sp>
      <p:sp>
        <p:nvSpPr>
          <p:cNvPr id="40" name="Rounded Rectangle 39">
            <a:extLst>
              <a:ext uri="{FF2B5EF4-FFF2-40B4-BE49-F238E27FC236}">
                <a16:creationId xmlns:a16="http://schemas.microsoft.com/office/drawing/2014/main" id="{8AF1B373-2170-6E11-EAB6-2BE0FFA18B28}"/>
              </a:ext>
            </a:extLst>
          </p:cNvPr>
          <p:cNvSpPr/>
          <p:nvPr/>
        </p:nvSpPr>
        <p:spPr>
          <a:xfrm>
            <a:off x="9743237" y="4204595"/>
            <a:ext cx="1372974" cy="506068"/>
          </a:xfrm>
          <a:prstGeom prst="roundRect">
            <a:avLst>
              <a:gd name="adj" fmla="val 50000"/>
            </a:avLst>
          </a:prstGeom>
          <a:solidFill>
            <a:schemeClr val="bg1"/>
          </a:solidFill>
          <a:ln>
            <a:noFill/>
          </a:ln>
          <a:effectLst>
            <a:outerShdw blurRad="256172" dist="78901" dir="2700000" algn="tl" rotWithShape="0">
              <a:prstClr val="black">
                <a:alpha val="21704"/>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ts val="1700"/>
              </a:lnSpc>
            </a:pPr>
            <a:r>
              <a:rPr lang="en-US" sz="1600" b="1" dirty="0">
                <a:solidFill>
                  <a:schemeClr val="accent3"/>
                </a:solidFill>
                <a:latin typeface="Arial" panose="020B0604020202020204" pitchFamily="34" charset="0"/>
                <a:ea typeface="Roboto" panose="02000000000000000000" pitchFamily="2" charset="0"/>
              </a:rPr>
              <a:t>CCI</a:t>
            </a:r>
          </a:p>
        </p:txBody>
      </p:sp>
      <p:sp>
        <p:nvSpPr>
          <p:cNvPr id="42" name="Rounded Rectangle 41">
            <a:extLst>
              <a:ext uri="{FF2B5EF4-FFF2-40B4-BE49-F238E27FC236}">
                <a16:creationId xmlns:a16="http://schemas.microsoft.com/office/drawing/2014/main" id="{078DBF5A-32C3-D551-88CF-057BBAE57A8C}"/>
              </a:ext>
            </a:extLst>
          </p:cNvPr>
          <p:cNvSpPr/>
          <p:nvPr/>
        </p:nvSpPr>
        <p:spPr>
          <a:xfrm>
            <a:off x="5221945" y="4163312"/>
            <a:ext cx="1372974" cy="506068"/>
          </a:xfrm>
          <a:prstGeom prst="roundRect">
            <a:avLst>
              <a:gd name="adj" fmla="val 50000"/>
            </a:avLst>
          </a:prstGeom>
          <a:solidFill>
            <a:schemeClr val="bg1"/>
          </a:solidFill>
          <a:ln>
            <a:noFill/>
          </a:ln>
          <a:effectLst>
            <a:outerShdw blurRad="256172" dist="78901" dir="2700000" algn="tl" rotWithShape="0">
              <a:prstClr val="black">
                <a:alpha val="21704"/>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ts val="1700"/>
              </a:lnSpc>
            </a:pPr>
            <a:r>
              <a:rPr lang="en-US" sz="1600" b="1" dirty="0">
                <a:solidFill>
                  <a:schemeClr val="accent3"/>
                </a:solidFill>
                <a:latin typeface="Arial" panose="020B0604020202020204" pitchFamily="34" charset="0"/>
                <a:ea typeface="Roboto" panose="02000000000000000000" pitchFamily="2" charset="0"/>
              </a:rPr>
              <a:t>GLP-1</a:t>
            </a:r>
          </a:p>
        </p:txBody>
      </p:sp>
      <p:sp>
        <p:nvSpPr>
          <p:cNvPr id="43" name="Rounded Rectangle 42">
            <a:extLst>
              <a:ext uri="{FF2B5EF4-FFF2-40B4-BE49-F238E27FC236}">
                <a16:creationId xmlns:a16="http://schemas.microsoft.com/office/drawing/2014/main" id="{65D0F455-BCBF-F1AB-3551-DB1EC3A099CE}"/>
              </a:ext>
            </a:extLst>
          </p:cNvPr>
          <p:cNvSpPr/>
          <p:nvPr/>
        </p:nvSpPr>
        <p:spPr>
          <a:xfrm>
            <a:off x="7386622" y="4245591"/>
            <a:ext cx="2197002" cy="506068"/>
          </a:xfrm>
          <a:prstGeom prst="roundRect">
            <a:avLst>
              <a:gd name="adj" fmla="val 50000"/>
            </a:avLst>
          </a:prstGeom>
          <a:solidFill>
            <a:schemeClr val="bg1"/>
          </a:solidFill>
          <a:ln>
            <a:noFill/>
          </a:ln>
          <a:effectLst>
            <a:outerShdw blurRad="256172" dist="78901" dir="2700000" algn="tl" rotWithShape="0">
              <a:prstClr val="black">
                <a:alpha val="21704"/>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algn="ctr">
              <a:lnSpc>
                <a:spcPts val="1700"/>
              </a:lnSpc>
            </a:pPr>
            <a:r>
              <a:rPr lang="en-US" sz="1600" b="1" dirty="0">
                <a:solidFill>
                  <a:schemeClr val="accent3"/>
                </a:solidFill>
                <a:latin typeface="Arial" panose="020B0604020202020204" pitchFamily="34" charset="0"/>
                <a:ea typeface="Roboto" panose="02000000000000000000" pitchFamily="2" charset="0"/>
              </a:rPr>
              <a:t>Interchange</a:t>
            </a:r>
          </a:p>
        </p:txBody>
      </p:sp>
      <p:sp>
        <p:nvSpPr>
          <p:cNvPr id="45" name="Triangle 44">
            <a:extLst>
              <a:ext uri="{FF2B5EF4-FFF2-40B4-BE49-F238E27FC236}">
                <a16:creationId xmlns:a16="http://schemas.microsoft.com/office/drawing/2014/main" id="{A5B9BA9D-7B1E-D709-C94E-B22CC0FA7F24}"/>
              </a:ext>
            </a:extLst>
          </p:cNvPr>
          <p:cNvSpPr/>
          <p:nvPr/>
        </p:nvSpPr>
        <p:spPr>
          <a:xfrm rot="5400000">
            <a:off x="1578249" y="1367971"/>
            <a:ext cx="247259" cy="21315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2AE2CE2B-B909-DCD0-8F71-D18CFFC4465C}"/>
              </a:ext>
            </a:extLst>
          </p:cNvPr>
          <p:cNvSpPr/>
          <p:nvPr/>
        </p:nvSpPr>
        <p:spPr>
          <a:xfrm rot="5400000">
            <a:off x="1578249" y="3541329"/>
            <a:ext cx="247259" cy="21315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D3005999-9CE8-962E-75C4-3EAB582F3309}"/>
              </a:ext>
            </a:extLst>
          </p:cNvPr>
          <p:cNvSpPr/>
          <p:nvPr/>
        </p:nvSpPr>
        <p:spPr>
          <a:xfrm rot="5400000">
            <a:off x="1578249" y="6072494"/>
            <a:ext cx="247259" cy="21315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11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A8A3-BD6D-0C8B-405D-EB77BAE1A7CF}"/>
              </a:ext>
            </a:extLst>
          </p:cNvPr>
          <p:cNvSpPr>
            <a:spLocks noGrp="1"/>
          </p:cNvSpPr>
          <p:nvPr>
            <p:ph type="title"/>
          </p:nvPr>
        </p:nvSpPr>
        <p:spPr/>
        <p:txBody>
          <a:bodyPr/>
          <a:lstStyle/>
          <a:p>
            <a:r>
              <a:rPr lang="en-US" dirty="0"/>
              <a:t>Unrivaled Clinical Oversight and Active Intervention  </a:t>
            </a:r>
          </a:p>
        </p:txBody>
      </p:sp>
      <p:sp>
        <p:nvSpPr>
          <p:cNvPr id="3" name="Content Placeholder 2">
            <a:extLst>
              <a:ext uri="{FF2B5EF4-FFF2-40B4-BE49-F238E27FC236}">
                <a16:creationId xmlns:a16="http://schemas.microsoft.com/office/drawing/2014/main" id="{78B36FB3-56A7-5E77-BAD4-EF339BEF8FCF}"/>
              </a:ext>
            </a:extLst>
          </p:cNvPr>
          <p:cNvSpPr>
            <a:spLocks noGrp="1"/>
          </p:cNvSpPr>
          <p:nvPr>
            <p:ph sz="half" idx="1"/>
          </p:nvPr>
        </p:nvSpPr>
        <p:spPr/>
        <p:txBody>
          <a:bodyPr/>
          <a:lstStyle/>
          <a:p>
            <a:endParaRPr lang="en-US"/>
          </a:p>
        </p:txBody>
      </p:sp>
      <p:sp>
        <p:nvSpPr>
          <p:cNvPr id="4" name="Rounded Rectangle 3">
            <a:extLst>
              <a:ext uri="{FF2B5EF4-FFF2-40B4-BE49-F238E27FC236}">
                <a16:creationId xmlns:a16="http://schemas.microsoft.com/office/drawing/2014/main" id="{E7FE69BA-54DF-1F60-9DEA-B1ADF5011F05}"/>
              </a:ext>
            </a:extLst>
          </p:cNvPr>
          <p:cNvSpPr/>
          <p:nvPr/>
        </p:nvSpPr>
        <p:spPr>
          <a:xfrm>
            <a:off x="898919" y="1062311"/>
            <a:ext cx="11542009" cy="5258727"/>
          </a:xfrm>
          <a:prstGeom prst="roundRect">
            <a:avLst>
              <a:gd name="adj" fmla="val 5724"/>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C2FF9064-A1CD-AC02-DB72-B13DDE765B47}"/>
              </a:ext>
            </a:extLst>
          </p:cNvPr>
          <p:cNvPicPr>
            <a:picLocks noChangeAspect="1"/>
          </p:cNvPicPr>
          <p:nvPr/>
        </p:nvPicPr>
        <p:blipFill>
          <a:blip r:embed="rId3">
            <a:biLevel thresh="25000"/>
            <a:extLst>
              <a:ext uri="{28A0092B-C50C-407E-A947-70E740481C1C}">
                <a14:useLocalDpi xmlns:a14="http://schemas.microsoft.com/office/drawing/2010/main"/>
              </a:ext>
            </a:extLst>
          </a:blip>
          <a:stretch>
            <a:fillRect/>
          </a:stretch>
        </p:blipFill>
        <p:spPr>
          <a:xfrm>
            <a:off x="898919" y="1578173"/>
            <a:ext cx="5153298" cy="1674821"/>
          </a:xfrm>
          <a:prstGeom prst="rect">
            <a:avLst/>
          </a:prstGeom>
        </p:spPr>
      </p:pic>
      <p:sp>
        <p:nvSpPr>
          <p:cNvPr id="6" name="Rectangle 5">
            <a:extLst>
              <a:ext uri="{FF2B5EF4-FFF2-40B4-BE49-F238E27FC236}">
                <a16:creationId xmlns:a16="http://schemas.microsoft.com/office/drawing/2014/main" id="{363B6EC7-2445-DEC8-B48E-C771DBA94B6A}"/>
              </a:ext>
            </a:extLst>
          </p:cNvPr>
          <p:cNvSpPr/>
          <p:nvPr/>
        </p:nvSpPr>
        <p:spPr>
          <a:xfrm>
            <a:off x="1291297" y="3169579"/>
            <a:ext cx="5584256" cy="923330"/>
          </a:xfrm>
          <a:prstGeom prst="rect">
            <a:avLst/>
          </a:prstGeom>
        </p:spPr>
        <p:txBody>
          <a:bodyPr wrap="square" lIns="91440" tIns="45720" rIns="91440" bIns="45720" anchor="t">
            <a:spAutoFit/>
          </a:bodyPr>
          <a:lstStyle/>
          <a:p>
            <a:pPr>
              <a:defRPr/>
            </a:pPr>
            <a:r>
              <a:rPr lang="en-US" dirty="0">
                <a:solidFill>
                  <a:schemeClr val="bg1"/>
                </a:solidFill>
                <a:latin typeface="Arial"/>
                <a:cs typeface="Arial"/>
              </a:rPr>
              <a:t>Client-aligned clinical programs that work in the best interest of your clients and their members to achieve better health outcomes at a lower net cost</a:t>
            </a:r>
          </a:p>
        </p:txBody>
      </p:sp>
      <p:pic>
        <p:nvPicPr>
          <p:cNvPr id="7" name="Picture 6" descr="Icon&#10;&#10;Description automatically generated">
            <a:extLst>
              <a:ext uri="{FF2B5EF4-FFF2-40B4-BE49-F238E27FC236}">
                <a16:creationId xmlns:a16="http://schemas.microsoft.com/office/drawing/2014/main" id="{9309BA0D-9A9C-5F89-3BA7-A4E5A163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4764" y="2280272"/>
            <a:ext cx="3339098" cy="3315362"/>
          </a:xfrm>
          <a:prstGeom prst="rect">
            <a:avLst/>
          </a:prstGeom>
          <a:effectLst>
            <a:outerShdw blurRad="266700" dist="38100" dir="2700000" algn="tl" rotWithShape="0">
              <a:srgbClr val="174C8A"/>
            </a:outerShdw>
          </a:effectLst>
        </p:spPr>
      </p:pic>
      <p:sp>
        <p:nvSpPr>
          <p:cNvPr id="9" name="TextBox 8">
            <a:extLst>
              <a:ext uri="{FF2B5EF4-FFF2-40B4-BE49-F238E27FC236}">
                <a16:creationId xmlns:a16="http://schemas.microsoft.com/office/drawing/2014/main" id="{E0A0DDBA-A41B-3B4D-C9EF-E5C8316D484A}"/>
              </a:ext>
            </a:extLst>
          </p:cNvPr>
          <p:cNvSpPr txBox="1"/>
          <p:nvPr/>
        </p:nvSpPr>
        <p:spPr>
          <a:xfrm>
            <a:off x="1276307" y="4449522"/>
            <a:ext cx="1988935"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5-7%</a:t>
            </a:r>
          </a:p>
        </p:txBody>
      </p:sp>
      <p:sp>
        <p:nvSpPr>
          <p:cNvPr id="10" name="TextBox 9">
            <a:extLst>
              <a:ext uri="{FF2B5EF4-FFF2-40B4-BE49-F238E27FC236}">
                <a16:creationId xmlns:a16="http://schemas.microsoft.com/office/drawing/2014/main" id="{F81FAA26-F16E-2009-C86F-5C7F1110D9A8}"/>
              </a:ext>
            </a:extLst>
          </p:cNvPr>
          <p:cNvSpPr txBox="1"/>
          <p:nvPr/>
        </p:nvSpPr>
        <p:spPr>
          <a:xfrm>
            <a:off x="2693518" y="4508512"/>
            <a:ext cx="146606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Annual Plan Savings</a:t>
            </a:r>
            <a:endParaRPr lang="en-US"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DC7F218-3DBE-3CBF-6515-02395DE99FC6}"/>
              </a:ext>
            </a:extLst>
          </p:cNvPr>
          <p:cNvSpPr txBox="1"/>
          <p:nvPr/>
        </p:nvSpPr>
        <p:spPr>
          <a:xfrm>
            <a:off x="4641453" y="4449522"/>
            <a:ext cx="861417"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7</a:t>
            </a:r>
            <a:r>
              <a:rPr lang="en-US" sz="3600" b="1">
                <a:solidFill>
                  <a:schemeClr val="bg1"/>
                </a:solidFill>
                <a:latin typeface="Arial" panose="020B0604020202020204" pitchFamily="34" charset="0"/>
                <a:cs typeface="Arial" panose="020B0604020202020204" pitchFamily="34" charset="0"/>
              </a:rPr>
              <a:t>:1</a:t>
            </a:r>
            <a:endParaRPr lang="en-US" sz="36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E561E40-E4FB-4761-7727-9CB1D486D898}"/>
              </a:ext>
            </a:extLst>
          </p:cNvPr>
          <p:cNvSpPr txBox="1"/>
          <p:nvPr/>
        </p:nvSpPr>
        <p:spPr>
          <a:xfrm>
            <a:off x="5465244" y="4508512"/>
            <a:ext cx="146606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Average Program ROI</a:t>
            </a:r>
            <a:endParaRPr lang="en-US"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4FA25D0-D0BC-ACAA-112F-D2FF7FBED943}"/>
              </a:ext>
            </a:extLst>
          </p:cNvPr>
          <p:cNvSpPr txBox="1"/>
          <p:nvPr/>
        </p:nvSpPr>
        <p:spPr>
          <a:xfrm>
            <a:off x="1291297" y="5395579"/>
            <a:ext cx="6153776"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Money Back Guaranteed Savings</a:t>
            </a:r>
          </a:p>
        </p:txBody>
      </p:sp>
    </p:spTree>
    <p:extLst>
      <p:ext uri="{BB962C8B-B14F-4D97-AF65-F5344CB8AC3E}">
        <p14:creationId xmlns:p14="http://schemas.microsoft.com/office/powerpoint/2010/main" val="2035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4F4475D-3EF3-E0F6-A666-33B5F467F085}"/>
              </a:ext>
            </a:extLst>
          </p:cNvPr>
          <p:cNvSpPr/>
          <p:nvPr/>
        </p:nvSpPr>
        <p:spPr>
          <a:xfrm>
            <a:off x="584122" y="1100406"/>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a:extLst>
              <a:ext uri="{FF2B5EF4-FFF2-40B4-BE49-F238E27FC236}">
                <a16:creationId xmlns:a16="http://schemas.microsoft.com/office/drawing/2014/main" id="{E1E3F6AD-1F6A-A8AC-92FE-BAAB14A22207}"/>
              </a:ext>
            </a:extLst>
          </p:cNvPr>
          <p:cNvSpPr/>
          <p:nvPr/>
        </p:nvSpPr>
        <p:spPr>
          <a:xfrm>
            <a:off x="584118"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Logo&#10;&#10;Description automatically generated">
            <a:extLst>
              <a:ext uri="{FF2B5EF4-FFF2-40B4-BE49-F238E27FC236}">
                <a16:creationId xmlns:a16="http://schemas.microsoft.com/office/drawing/2014/main" id="{95358A72-234F-D8AA-3A9A-6E5EE96F5AD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92918" y="1230524"/>
            <a:ext cx="2130684" cy="692472"/>
          </a:xfrm>
          <a:prstGeom prst="rect">
            <a:avLst/>
          </a:prstGeom>
        </p:spPr>
      </p:pic>
      <p:sp>
        <p:nvSpPr>
          <p:cNvPr id="57" name="Rectangle 56">
            <a:extLst>
              <a:ext uri="{FF2B5EF4-FFF2-40B4-BE49-F238E27FC236}">
                <a16:creationId xmlns:a16="http://schemas.microsoft.com/office/drawing/2014/main" id="{1817C83C-A530-F447-4F6E-1174549FA436}"/>
              </a:ext>
            </a:extLst>
          </p:cNvPr>
          <p:cNvSpPr/>
          <p:nvPr/>
        </p:nvSpPr>
        <p:spPr>
          <a:xfrm rot="5400000">
            <a:off x="1950663" y="4065984"/>
            <a:ext cx="4463974" cy="447705"/>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FEB44-5E4C-DB11-BD8E-ADD7E018AB34}"/>
              </a:ext>
            </a:extLst>
          </p:cNvPr>
          <p:cNvSpPr>
            <a:spLocks noGrp="1"/>
          </p:cNvSpPr>
          <p:nvPr>
            <p:ph type="title"/>
          </p:nvPr>
        </p:nvSpPr>
        <p:spPr/>
        <p:txBody>
          <a:bodyPr/>
          <a:lstStyle/>
          <a:p>
            <a:r>
              <a:rPr lang="en-US" dirty="0"/>
              <a:t>Client-Aligned Clinical Solutions You’ve Come to Trust</a:t>
            </a:r>
          </a:p>
        </p:txBody>
      </p:sp>
      <p:sp>
        <p:nvSpPr>
          <p:cNvPr id="36" name="Rectangle 35">
            <a:extLst>
              <a:ext uri="{FF2B5EF4-FFF2-40B4-BE49-F238E27FC236}">
                <a16:creationId xmlns:a16="http://schemas.microsoft.com/office/drawing/2014/main" id="{BF214513-B228-9A8B-52B7-8DEEBD6A0184}"/>
              </a:ext>
            </a:extLst>
          </p:cNvPr>
          <p:cNvSpPr/>
          <p:nvPr/>
        </p:nvSpPr>
        <p:spPr>
          <a:xfrm>
            <a:off x="827744" y="3190412"/>
            <a:ext cx="2630437" cy="1323439"/>
          </a:xfrm>
          <a:prstGeom prst="rect">
            <a:avLst/>
          </a:prstGeom>
        </p:spPr>
        <p:txBody>
          <a:bodyPr wrap="square" lIns="91440" tIns="45720" rIns="91440" bIns="45720" anchor="t">
            <a:spAutoFit/>
          </a:bodyPr>
          <a:lstStyle/>
          <a:p>
            <a:pPr lvl="0">
              <a:lnSpc>
                <a:spcPct val="100000"/>
              </a:lnSpc>
              <a:defRPr/>
            </a:pPr>
            <a:r>
              <a:rPr lang="en-US" sz="1600" dirty="0">
                <a:solidFill>
                  <a:srgbClr val="0A3F79"/>
                </a:solidFill>
                <a:latin typeface="Arial" panose="020B0604020202020204" pitchFamily="34" charset="0"/>
              </a:rPr>
              <a:t>Removes high-cost, low value drugs from PBM formularies when equally effective, lower cost alternatives are available</a:t>
            </a:r>
          </a:p>
        </p:txBody>
      </p:sp>
      <p:sp>
        <p:nvSpPr>
          <p:cNvPr id="37" name="Rectangle 36">
            <a:extLst>
              <a:ext uri="{FF2B5EF4-FFF2-40B4-BE49-F238E27FC236}">
                <a16:creationId xmlns:a16="http://schemas.microsoft.com/office/drawing/2014/main" id="{5BEF0BD4-5F9A-E9C0-BEEF-DE1AACA6E097}"/>
              </a:ext>
            </a:extLst>
          </p:cNvPr>
          <p:cNvSpPr/>
          <p:nvPr/>
        </p:nvSpPr>
        <p:spPr>
          <a:xfrm>
            <a:off x="827744" y="2346537"/>
            <a:ext cx="3024656" cy="707886"/>
          </a:xfrm>
          <a:prstGeom prst="rect">
            <a:avLst/>
          </a:prstGeom>
        </p:spPr>
        <p:txBody>
          <a:bodyPr wrap="square">
            <a:spAutoFit/>
          </a:bodyPr>
          <a:lstStyle/>
          <a:p>
            <a:pPr>
              <a:lnSpc>
                <a:spcPts val="2400"/>
              </a:lnSpc>
              <a:spcAft>
                <a:spcPts val="600"/>
              </a:spcAft>
              <a:defRPr/>
            </a:pPr>
            <a: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t>Low Clinical Value Formulary Exclusions</a:t>
            </a:r>
          </a:p>
        </p:txBody>
      </p:sp>
      <p:sp>
        <p:nvSpPr>
          <p:cNvPr id="39" name="Rectangle 38">
            <a:extLst>
              <a:ext uri="{FF2B5EF4-FFF2-40B4-BE49-F238E27FC236}">
                <a16:creationId xmlns:a16="http://schemas.microsoft.com/office/drawing/2014/main" id="{1E0FE69C-1454-BCD2-4902-CD048E69151F}"/>
              </a:ext>
            </a:extLst>
          </p:cNvPr>
          <p:cNvSpPr/>
          <p:nvPr/>
        </p:nvSpPr>
        <p:spPr>
          <a:xfrm>
            <a:off x="4459984" y="3169127"/>
            <a:ext cx="3385174" cy="2308324"/>
          </a:xfrm>
          <a:prstGeom prst="rect">
            <a:avLst/>
          </a:prstGeom>
        </p:spPr>
        <p:txBody>
          <a:bodyPr wrap="square" lIns="91440" tIns="45720" rIns="91440" bIns="45720" anchor="t">
            <a:spAutoFit/>
          </a:bodyPr>
          <a:lstStyle/>
          <a:p>
            <a:pPr>
              <a:defRPr/>
            </a:pP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Foundational PAs</a:t>
            </a:r>
            <a:endParaRPr lang="en-US" sz="1600" dirty="0">
              <a:solidFill>
                <a:srgbClr val="0A3F79"/>
              </a:solidFill>
              <a:latin typeface="Arial" panose="020B0604020202020204" pitchFamily="34" charset="0"/>
            </a:endParaRPr>
          </a:p>
          <a:p>
            <a:pPr rtl="0"/>
            <a:r>
              <a:rPr lang="en-US" sz="1600" dirty="0">
                <a:latin typeface="Arial" panose="020B0604020202020204" pitchFamily="34" charset="0"/>
                <a:cs typeface="Arial" panose="020B0604020202020204" pitchFamily="34" charset="0"/>
              </a:rPr>
              <a:t>Independent review of chart notes results in clinically sound decisions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fewer approved PAs</a:t>
            </a:r>
          </a:p>
          <a:p>
            <a:pPr rtl="0"/>
            <a:endPar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endParaRPr>
          </a:p>
          <a:p>
            <a:pPr rtl="0"/>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High Dollar Claim Review</a:t>
            </a:r>
            <a:endParaRPr lang="en-US" sz="1600" dirty="0">
              <a:solidFill>
                <a:srgbClr val="0A3F79"/>
              </a:solidFill>
              <a:latin typeface="Arial" panose="020B0604020202020204" pitchFamily="34" charset="0"/>
            </a:endParaRPr>
          </a:p>
          <a:p>
            <a:pPr lvl="0">
              <a:defRPr/>
            </a:pPr>
            <a:r>
              <a:rPr lang="en-US" sz="1600" dirty="0">
                <a:solidFill>
                  <a:srgbClr val="0A3F79"/>
                </a:solidFill>
                <a:latin typeface="Arial" panose="020B0604020202020204" pitchFamily="34" charset="0"/>
              </a:rPr>
              <a:t>Reliable PharmD-led review of scripts that cost $1,000 or more</a:t>
            </a:r>
            <a:br>
              <a:rPr lang="en-US" sz="1600" dirty="0">
                <a:solidFill>
                  <a:srgbClr val="0A3F79"/>
                </a:solidFill>
                <a:latin typeface="Arial" panose="020B0604020202020204" pitchFamily="34" charset="0"/>
              </a:rPr>
            </a:br>
            <a:r>
              <a:rPr lang="en-US" sz="1600" dirty="0">
                <a:solidFill>
                  <a:srgbClr val="0A3F79"/>
                </a:solidFill>
                <a:latin typeface="Arial" panose="020B0604020202020204" pitchFamily="34" charset="0"/>
              </a:rPr>
              <a:t>for a 30-day supply</a:t>
            </a:r>
            <a:endParaRPr lang="en-US" sz="1600" dirty="0"/>
          </a:p>
        </p:txBody>
      </p:sp>
      <p:sp>
        <p:nvSpPr>
          <p:cNvPr id="40" name="Rectangle 39">
            <a:extLst>
              <a:ext uri="{FF2B5EF4-FFF2-40B4-BE49-F238E27FC236}">
                <a16:creationId xmlns:a16="http://schemas.microsoft.com/office/drawing/2014/main" id="{BE932015-984A-C5B5-145A-17C8353B6F7C}"/>
              </a:ext>
            </a:extLst>
          </p:cNvPr>
          <p:cNvSpPr/>
          <p:nvPr/>
        </p:nvSpPr>
        <p:spPr>
          <a:xfrm>
            <a:off x="4459984" y="2346537"/>
            <a:ext cx="5836789" cy="707886"/>
          </a:xfrm>
          <a:prstGeom prst="rect">
            <a:avLst/>
          </a:prstGeom>
        </p:spPr>
        <p:txBody>
          <a:bodyPr wrap="square">
            <a:spAutoFit/>
          </a:bodyPr>
          <a:lstStyle/>
          <a:p>
            <a:pPr>
              <a:lnSpc>
                <a:spcPts val="2400"/>
              </a:lnSpc>
              <a:spcAft>
                <a:spcPts val="600"/>
              </a:spcAft>
              <a:defRPr/>
            </a:pPr>
            <a: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t>Independent Prior</a:t>
            </a:r>
            <a:b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br>
            <a:r>
              <a:rPr lang="en-US" sz="2000" b="1" dirty="0">
                <a:solidFill>
                  <a:schemeClr val="accent3"/>
                </a:solidFill>
                <a:latin typeface="Arial" panose="020B0604020202020204" pitchFamily="34" charset="0"/>
                <a:ea typeface="Roboto" panose="02000000000000000000" pitchFamily="2" charset="0"/>
                <a:cs typeface="Arial" panose="020B0604020202020204" pitchFamily="34" charset="0"/>
              </a:rPr>
              <a:t>Authorization Reviews</a:t>
            </a:r>
          </a:p>
        </p:txBody>
      </p:sp>
      <p:sp>
        <p:nvSpPr>
          <p:cNvPr id="6" name="Round Same Side Corner Rectangle 5">
            <a:extLst>
              <a:ext uri="{FF2B5EF4-FFF2-40B4-BE49-F238E27FC236}">
                <a16:creationId xmlns:a16="http://schemas.microsoft.com/office/drawing/2014/main" id="{32CDF3A7-F099-DBC0-66FE-F3ADC86DF016}"/>
              </a:ext>
            </a:extLst>
          </p:cNvPr>
          <p:cNvSpPr/>
          <p:nvPr/>
        </p:nvSpPr>
        <p:spPr>
          <a:xfrm rot="10800000">
            <a:off x="584116" y="5676918"/>
            <a:ext cx="10979997" cy="853640"/>
          </a:xfrm>
          <a:prstGeom prst="round2SameRect">
            <a:avLst>
              <a:gd name="adj1" fmla="val 17708"/>
              <a:gd name="adj2" fmla="val 0"/>
            </a:avLst>
          </a:prstGeom>
          <a:gradFill flip="none" rotWithShape="1">
            <a:gsLst>
              <a:gs pos="0">
                <a:schemeClr val="accent3"/>
              </a:gs>
              <a:gs pos="100000">
                <a:srgbClr val="00B8E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434B65-FAA7-89FA-058B-AAB94FF16090}"/>
              </a:ext>
            </a:extLst>
          </p:cNvPr>
          <p:cNvSpPr txBox="1"/>
          <p:nvPr/>
        </p:nvSpPr>
        <p:spPr>
          <a:xfrm>
            <a:off x="1892855" y="5903683"/>
            <a:ext cx="9266152" cy="400110"/>
          </a:xfrm>
          <a:prstGeom prst="rect">
            <a:avLst/>
          </a:prstGeom>
          <a:noFill/>
        </p:spPr>
        <p:txBody>
          <a:bodyPr wrap="square">
            <a:spAutoFit/>
          </a:bodyPr>
          <a:lstStyle/>
          <a:p>
            <a:pPr algn="ctr">
              <a:spcAft>
                <a:spcPts val="600"/>
              </a:spcAft>
              <a:defRPr/>
            </a:pPr>
            <a:r>
              <a:rPr lang="en-US" sz="2000" b="1" dirty="0">
                <a:solidFill>
                  <a:schemeClr val="bg1"/>
                </a:solidFill>
                <a:latin typeface="Arial" panose="020B0604020202020204" pitchFamily="34" charset="0"/>
                <a:ea typeface="Roboto" panose="02000000000000000000" pitchFamily="2" charset="0"/>
                <a:cs typeface="Arial" panose="020B0604020202020204" pitchFamily="34" charset="0"/>
              </a:rPr>
              <a:t>Protect Savings Validation: </a:t>
            </a:r>
            <a:r>
              <a:rPr lang="en-US" sz="2000" dirty="0">
                <a:solidFill>
                  <a:schemeClr val="bg1"/>
                </a:solidFill>
                <a:latin typeface="Arial" panose="020B0604020202020204" pitchFamily="34" charset="0"/>
                <a:ea typeface="Roboto" panose="02000000000000000000" pitchFamily="2" charset="0"/>
                <a:cs typeface="Arial" panose="020B0604020202020204" pitchFamily="34" charset="0"/>
              </a:rPr>
              <a:t>Transparent and Easy to Understand ROI Report</a:t>
            </a:r>
          </a:p>
        </p:txBody>
      </p:sp>
      <p:sp>
        <p:nvSpPr>
          <p:cNvPr id="10" name="Rectangle 9">
            <a:extLst>
              <a:ext uri="{FF2B5EF4-FFF2-40B4-BE49-F238E27FC236}">
                <a16:creationId xmlns:a16="http://schemas.microsoft.com/office/drawing/2014/main" id="{A525A469-053A-307A-A29D-24AA96E3AC2F}"/>
              </a:ext>
            </a:extLst>
          </p:cNvPr>
          <p:cNvSpPr/>
          <p:nvPr/>
        </p:nvSpPr>
        <p:spPr>
          <a:xfrm>
            <a:off x="8250271" y="3169127"/>
            <a:ext cx="2908736" cy="2308324"/>
          </a:xfrm>
          <a:prstGeom prst="rect">
            <a:avLst/>
          </a:prstGeom>
        </p:spPr>
        <p:txBody>
          <a:bodyPr wrap="square" lIns="91440" tIns="45720" rIns="91440" bIns="45720" anchor="t">
            <a:spAutoFit/>
          </a:bodyPr>
          <a:lstStyle/>
          <a:p>
            <a:pPr>
              <a:defRPr/>
            </a:pP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Complex Condition</a:t>
            </a:r>
            <a:b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b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Intervention</a:t>
            </a:r>
            <a:endParaRPr lang="en-US" sz="1600" dirty="0">
              <a:solidFill>
                <a:srgbClr val="0A3F79"/>
              </a:solidFill>
              <a:latin typeface="Arial" panose="020B0604020202020204" pitchFamily="34" charset="0"/>
            </a:endParaRPr>
          </a:p>
          <a:p>
            <a:pPr lvl="0">
              <a:lnSpc>
                <a:spcPct val="100000"/>
              </a:lnSpc>
              <a:defRPr/>
            </a:pPr>
            <a:r>
              <a:rPr lang="en-US" sz="1600" dirty="0">
                <a:solidFill>
                  <a:srgbClr val="0A3F79"/>
                </a:solidFill>
                <a:latin typeface="Arial" panose="020B0604020202020204" pitchFamily="34" charset="0"/>
              </a:rPr>
              <a:t>Provides additional clinical oversight for patients newly prescribed or already taking specialty drugs projected to cost $250k annually or more, including reviews by a condition specialist (M.D.)</a:t>
            </a:r>
          </a:p>
        </p:txBody>
      </p:sp>
      <p:grpSp>
        <p:nvGrpSpPr>
          <p:cNvPr id="14" name="Group 13">
            <a:extLst>
              <a:ext uri="{FF2B5EF4-FFF2-40B4-BE49-F238E27FC236}">
                <a16:creationId xmlns:a16="http://schemas.microsoft.com/office/drawing/2014/main" id="{51473641-6367-EFE3-523E-EEF30928648D}"/>
              </a:ext>
            </a:extLst>
          </p:cNvPr>
          <p:cNvGrpSpPr/>
          <p:nvPr/>
        </p:nvGrpSpPr>
        <p:grpSpPr>
          <a:xfrm>
            <a:off x="1140107" y="5676918"/>
            <a:ext cx="754233" cy="975023"/>
            <a:chOff x="4636188" y="775251"/>
            <a:chExt cx="887112" cy="1146801"/>
          </a:xfrm>
        </p:grpSpPr>
        <p:sp>
          <p:nvSpPr>
            <p:cNvPr id="15" name="Pentagon 11">
              <a:extLst>
                <a:ext uri="{FF2B5EF4-FFF2-40B4-BE49-F238E27FC236}">
                  <a16:creationId xmlns:a16="http://schemas.microsoft.com/office/drawing/2014/main" id="{614C9D5A-27FB-0D65-85D1-0C736FC1CB5E}"/>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5B29428-B31E-74C3-E4B4-85FC485E7A35}"/>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2023</a:t>
              </a:r>
            </a:p>
          </p:txBody>
        </p:sp>
      </p:grpSp>
    </p:spTree>
    <p:extLst>
      <p:ext uri="{BB962C8B-B14F-4D97-AF65-F5344CB8AC3E}">
        <p14:creationId xmlns:p14="http://schemas.microsoft.com/office/powerpoint/2010/main" val="157526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75336ABA-6EB5-1576-5818-DA64115FE4D3}"/>
              </a:ext>
            </a:extLst>
          </p:cNvPr>
          <p:cNvSpPr/>
          <p:nvPr/>
        </p:nvSpPr>
        <p:spPr>
          <a:xfrm>
            <a:off x="584122" y="1100406"/>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4118F2B3-8FE8-95C5-6E75-29A5BFAE9775}"/>
              </a:ext>
            </a:extLst>
          </p:cNvPr>
          <p:cNvCxnSpPr>
            <a:cxnSpLocks/>
          </p:cNvCxnSpPr>
          <p:nvPr/>
        </p:nvCxnSpPr>
        <p:spPr>
          <a:xfrm>
            <a:off x="6531502" y="5178965"/>
            <a:ext cx="1128909"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Round Same Side Corner Rectangle 59">
            <a:extLst>
              <a:ext uri="{FF2B5EF4-FFF2-40B4-BE49-F238E27FC236}">
                <a16:creationId xmlns:a16="http://schemas.microsoft.com/office/drawing/2014/main" id="{FF568099-31EA-4270-5040-9AF34C913EFC}"/>
              </a:ext>
            </a:extLst>
          </p:cNvPr>
          <p:cNvSpPr/>
          <p:nvPr/>
        </p:nvSpPr>
        <p:spPr>
          <a:xfrm>
            <a:off x="584118" y="1095673"/>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23AC33C8-EA74-654E-C42A-B5186FF8D3F7}"/>
              </a:ext>
            </a:extLst>
          </p:cNvPr>
          <p:cNvCxnSpPr>
            <a:cxnSpLocks/>
          </p:cNvCxnSpPr>
          <p:nvPr/>
        </p:nvCxnSpPr>
        <p:spPr>
          <a:xfrm>
            <a:off x="6531502" y="2802639"/>
            <a:ext cx="1128909"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A4F1E6-A02B-63CA-5045-08C0CAE8C2AE}"/>
              </a:ext>
            </a:extLst>
          </p:cNvPr>
          <p:cNvCxnSpPr>
            <a:cxnSpLocks/>
          </p:cNvCxnSpPr>
          <p:nvPr/>
        </p:nvCxnSpPr>
        <p:spPr>
          <a:xfrm>
            <a:off x="6531502" y="4035965"/>
            <a:ext cx="1128909"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79873F-E2BA-7791-6BC6-C76E62784FF1}"/>
              </a:ext>
            </a:extLst>
          </p:cNvPr>
          <p:cNvSpPr>
            <a:spLocks noGrp="1"/>
          </p:cNvSpPr>
          <p:nvPr>
            <p:ph type="title"/>
          </p:nvPr>
        </p:nvSpPr>
        <p:spPr>
          <a:xfrm>
            <a:off x="1538867" y="0"/>
            <a:ext cx="9553854" cy="775252"/>
          </a:xfrm>
        </p:spPr>
        <p:txBody>
          <a:bodyPr/>
          <a:lstStyle/>
          <a:p>
            <a:r>
              <a:rPr lang="en-US" dirty="0"/>
              <a:t>Looking Ahead: </a:t>
            </a:r>
            <a:r>
              <a:rPr lang="en-US" b="0" dirty="0"/>
              <a:t>Three Drug Classes Present Significant Opportunity</a:t>
            </a:r>
          </a:p>
        </p:txBody>
      </p:sp>
      <p:grpSp>
        <p:nvGrpSpPr>
          <p:cNvPr id="26" name="Group 25">
            <a:extLst>
              <a:ext uri="{FF2B5EF4-FFF2-40B4-BE49-F238E27FC236}">
                <a16:creationId xmlns:a16="http://schemas.microsoft.com/office/drawing/2014/main" id="{3E0BF354-F089-8AD1-2F64-FBA97A950C29}"/>
              </a:ext>
            </a:extLst>
          </p:cNvPr>
          <p:cNvGrpSpPr/>
          <p:nvPr/>
        </p:nvGrpSpPr>
        <p:grpSpPr>
          <a:xfrm rot="10800000">
            <a:off x="6305062" y="2269652"/>
            <a:ext cx="1128916" cy="3838502"/>
            <a:chOff x="6341148" y="1167921"/>
            <a:chExt cx="1084737" cy="3130918"/>
          </a:xfrm>
        </p:grpSpPr>
        <p:sp>
          <p:nvSpPr>
            <p:cNvPr id="24" name="Round Same Side Corner Rectangle 23">
              <a:extLst>
                <a:ext uri="{FF2B5EF4-FFF2-40B4-BE49-F238E27FC236}">
                  <a16:creationId xmlns:a16="http://schemas.microsoft.com/office/drawing/2014/main" id="{01D7D46F-FAE7-A2CD-41FC-B5DB88059C39}"/>
                </a:ext>
              </a:extLst>
            </p:cNvPr>
            <p:cNvSpPr/>
            <p:nvPr/>
          </p:nvSpPr>
          <p:spPr>
            <a:xfrm>
              <a:off x="6341151" y="1167921"/>
              <a:ext cx="1084730" cy="1585447"/>
            </a:xfrm>
            <a:prstGeom prst="round2SameRect">
              <a:avLst>
                <a:gd name="adj1" fmla="val 50000"/>
                <a:gd name="adj2" fmla="val 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Same Side Corner Rectangle 24">
              <a:extLst>
                <a:ext uri="{FF2B5EF4-FFF2-40B4-BE49-F238E27FC236}">
                  <a16:creationId xmlns:a16="http://schemas.microsoft.com/office/drawing/2014/main" id="{D93C8F59-A6A1-DBD2-5A28-4B737257B0B4}"/>
                </a:ext>
              </a:extLst>
            </p:cNvPr>
            <p:cNvSpPr/>
            <p:nvPr/>
          </p:nvSpPr>
          <p:spPr>
            <a:xfrm rot="10800000">
              <a:off x="6341148" y="3209110"/>
              <a:ext cx="1084730" cy="1089729"/>
            </a:xfrm>
            <a:prstGeom prst="round2SameRect">
              <a:avLst>
                <a:gd name="adj1" fmla="val 50000"/>
                <a:gd name="adj2" fmla="val 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E9F931-699B-BE93-E9CC-A71BE092C061}"/>
                </a:ext>
              </a:extLst>
            </p:cNvPr>
            <p:cNvSpPr/>
            <p:nvPr/>
          </p:nvSpPr>
          <p:spPr>
            <a:xfrm>
              <a:off x="6341155" y="2774375"/>
              <a:ext cx="1084730" cy="54531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B30A4CE6-7740-0B74-396B-5E7685426CFF}"/>
              </a:ext>
            </a:extLst>
          </p:cNvPr>
          <p:cNvSpPr txBox="1"/>
          <p:nvPr/>
        </p:nvSpPr>
        <p:spPr>
          <a:xfrm>
            <a:off x="8875286" y="4836652"/>
            <a:ext cx="1073036" cy="646331"/>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All</a:t>
            </a:r>
            <a:br>
              <a:rPr lang="en-US" b="1" dirty="0">
                <a:solidFill>
                  <a:schemeClr val="accent3"/>
                </a:solidFill>
                <a:latin typeface="Arial" panose="020B0604020202020204" pitchFamily="34" charset="0"/>
                <a:cs typeface="Arial" panose="020B0604020202020204" pitchFamily="34" charset="0"/>
              </a:rPr>
            </a:br>
            <a:r>
              <a:rPr lang="en-US" b="1" dirty="0">
                <a:solidFill>
                  <a:schemeClr val="accent3"/>
                </a:solidFill>
                <a:latin typeface="Arial" panose="020B0604020202020204" pitchFamily="34" charset="0"/>
                <a:cs typeface="Arial" panose="020B0604020202020204" pitchFamily="34" charset="0"/>
              </a:rPr>
              <a:t>Others</a:t>
            </a:r>
          </a:p>
        </p:txBody>
      </p:sp>
      <p:sp>
        <p:nvSpPr>
          <p:cNvPr id="36" name="Left Bracket 35">
            <a:extLst>
              <a:ext uri="{FF2B5EF4-FFF2-40B4-BE49-F238E27FC236}">
                <a16:creationId xmlns:a16="http://schemas.microsoft.com/office/drawing/2014/main" id="{A2D125FD-517B-0B58-5DAC-4F9FAAA2AD14}"/>
              </a:ext>
            </a:extLst>
          </p:cNvPr>
          <p:cNvSpPr/>
          <p:nvPr/>
        </p:nvSpPr>
        <p:spPr>
          <a:xfrm rot="10800000" flipH="1">
            <a:off x="5858882" y="2323441"/>
            <a:ext cx="219754" cy="3741182"/>
          </a:xfrm>
          <a:prstGeom prst="leftBracket">
            <a:avLst>
              <a:gd name="adj" fmla="val 10032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9D4DDBA-B39F-73DA-5EFF-1D15A371EDA9}"/>
              </a:ext>
            </a:extLst>
          </p:cNvPr>
          <p:cNvSpPr txBox="1"/>
          <p:nvPr/>
        </p:nvSpPr>
        <p:spPr>
          <a:xfrm>
            <a:off x="7660411" y="3115063"/>
            <a:ext cx="1414492" cy="769441"/>
          </a:xfrm>
          <a:prstGeom prst="rect">
            <a:avLst/>
          </a:prstGeom>
          <a:solidFill>
            <a:schemeClr val="bg1"/>
          </a:solidFill>
        </p:spPr>
        <p:txBody>
          <a:bodyPr wrap="square">
            <a:spAutoFit/>
          </a:bodyPr>
          <a:lstStyle/>
          <a:p>
            <a:r>
              <a:rPr lang="en-US" sz="4400" b="1" dirty="0">
                <a:solidFill>
                  <a:schemeClr val="accent6">
                    <a:lumMod val="75000"/>
                  </a:schemeClr>
                </a:solidFill>
                <a:latin typeface="Arial" panose="020B0604020202020204" pitchFamily="34" charset="0"/>
                <a:cs typeface="Arial" panose="020B0604020202020204" pitchFamily="34" charset="0"/>
              </a:rPr>
              <a:t>45%</a:t>
            </a:r>
          </a:p>
        </p:txBody>
      </p:sp>
      <p:sp>
        <p:nvSpPr>
          <p:cNvPr id="31" name="TextBox 30">
            <a:extLst>
              <a:ext uri="{FF2B5EF4-FFF2-40B4-BE49-F238E27FC236}">
                <a16:creationId xmlns:a16="http://schemas.microsoft.com/office/drawing/2014/main" id="{B0FE10C6-249D-A23F-8463-7FE5F757C49F}"/>
              </a:ext>
            </a:extLst>
          </p:cNvPr>
          <p:cNvSpPr txBox="1"/>
          <p:nvPr/>
        </p:nvSpPr>
        <p:spPr>
          <a:xfrm>
            <a:off x="7688213" y="4772374"/>
            <a:ext cx="1414492" cy="769441"/>
          </a:xfrm>
          <a:prstGeom prst="rect">
            <a:avLst/>
          </a:prstGeom>
          <a:noFill/>
        </p:spPr>
        <p:txBody>
          <a:bodyPr wrap="square">
            <a:spAutoFit/>
          </a:bodyPr>
          <a:lstStyle/>
          <a:p>
            <a:r>
              <a:rPr lang="en-US" sz="4400" b="1" dirty="0">
                <a:solidFill>
                  <a:schemeClr val="accent3"/>
                </a:solidFill>
                <a:latin typeface="Arial" panose="020B0604020202020204" pitchFamily="34" charset="0"/>
                <a:cs typeface="Arial" panose="020B0604020202020204" pitchFamily="34" charset="0"/>
              </a:rPr>
              <a:t>55%</a:t>
            </a:r>
          </a:p>
        </p:txBody>
      </p:sp>
      <p:sp>
        <p:nvSpPr>
          <p:cNvPr id="38" name="TextBox 37">
            <a:extLst>
              <a:ext uri="{FF2B5EF4-FFF2-40B4-BE49-F238E27FC236}">
                <a16:creationId xmlns:a16="http://schemas.microsoft.com/office/drawing/2014/main" id="{0FD273C0-29BB-481B-07A8-2E99809C0D05}"/>
              </a:ext>
            </a:extLst>
          </p:cNvPr>
          <p:cNvSpPr txBox="1"/>
          <p:nvPr/>
        </p:nvSpPr>
        <p:spPr>
          <a:xfrm rot="16200000">
            <a:off x="4507505" y="4005210"/>
            <a:ext cx="2677657" cy="369332"/>
          </a:xfrm>
          <a:prstGeom prst="rect">
            <a:avLst/>
          </a:prstGeom>
          <a:solidFill>
            <a:schemeClr val="bg1"/>
          </a:solid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rPr>
              <a:t>2022 Total </a:t>
            </a:r>
            <a:r>
              <a:rPr lang="en-US" b="1" dirty="0">
                <a:solidFill>
                  <a:srgbClr val="0A3F79"/>
                </a:solidFill>
                <a:latin typeface="Arial" panose="020B0604020202020204" pitchFamily="34" charset="0"/>
                <a:cs typeface="Arial" panose="020B0604020202020204" pitchFamily="34" charset="0"/>
              </a:rPr>
              <a:t>Gross Cost</a:t>
            </a:r>
            <a:endParaRPr kumimoji="0" lang="en-US" b="1" i="0" u="none" strike="noStrike" kern="1200" cap="none" spc="0" normalizeH="0" baseline="0" noProof="0" dirty="0">
              <a:ln>
                <a:noFill/>
              </a:ln>
              <a:solidFill>
                <a:srgbClr val="0A3F79"/>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1A76C4E4-C51E-CCEB-54AA-1F3284F12CAD}"/>
              </a:ext>
            </a:extLst>
          </p:cNvPr>
          <p:cNvSpPr txBox="1"/>
          <p:nvPr/>
        </p:nvSpPr>
        <p:spPr>
          <a:xfrm>
            <a:off x="7688214" y="2479474"/>
            <a:ext cx="3617546" cy="646331"/>
          </a:xfrm>
          <a:prstGeom prst="rect">
            <a:avLst/>
          </a:prstGeom>
          <a:solidFill>
            <a:schemeClr val="bg1"/>
          </a:solidFill>
        </p:spPr>
        <p:txBody>
          <a:bodyPr wrap="square">
            <a:spAutoFit/>
          </a:bodyPr>
          <a:lstStyle/>
          <a:p>
            <a:r>
              <a:rPr lang="en-US" dirty="0">
                <a:solidFill>
                  <a:schemeClr val="accent6"/>
                </a:solidFill>
                <a:latin typeface="Arial" panose="020B0604020202020204" pitchFamily="34" charset="0"/>
                <a:cs typeface="Arial" panose="020B0604020202020204" pitchFamily="34" charset="0"/>
              </a:rPr>
              <a:t>Anti-Inflammatory</a:t>
            </a:r>
          </a:p>
          <a:p>
            <a:r>
              <a:rPr lang="en-US" dirty="0">
                <a:solidFill>
                  <a:schemeClr val="accent6"/>
                </a:solidFill>
                <a:latin typeface="Arial" panose="020B0604020202020204" pitchFamily="34" charset="0"/>
                <a:cs typeface="Arial" panose="020B0604020202020204" pitchFamily="34" charset="0"/>
              </a:rPr>
              <a:t>&amp; Dermatology (Specialty)</a:t>
            </a:r>
          </a:p>
        </p:txBody>
      </p:sp>
      <p:sp>
        <p:nvSpPr>
          <p:cNvPr id="27" name="TextBox 26">
            <a:extLst>
              <a:ext uri="{FF2B5EF4-FFF2-40B4-BE49-F238E27FC236}">
                <a16:creationId xmlns:a16="http://schemas.microsoft.com/office/drawing/2014/main" id="{44903F9C-3570-D894-46A9-1227B5C634D5}"/>
              </a:ext>
            </a:extLst>
          </p:cNvPr>
          <p:cNvSpPr txBox="1"/>
          <p:nvPr/>
        </p:nvSpPr>
        <p:spPr>
          <a:xfrm>
            <a:off x="7719867" y="3840928"/>
            <a:ext cx="3633528" cy="369332"/>
          </a:xfrm>
          <a:prstGeom prst="rect">
            <a:avLst/>
          </a:prstGeom>
          <a:solidFill>
            <a:schemeClr val="bg1"/>
          </a:solidFill>
        </p:spPr>
        <p:txBody>
          <a:bodyPr wrap="square">
            <a:spAutoFit/>
          </a:bodyPr>
          <a:lstStyle/>
          <a:p>
            <a:r>
              <a:rPr lang="en-US" dirty="0">
                <a:solidFill>
                  <a:schemeClr val="accent6"/>
                </a:solidFill>
                <a:latin typeface="Arial" panose="020B0604020202020204" pitchFamily="34" charset="0"/>
                <a:cs typeface="Arial" panose="020B0604020202020204" pitchFamily="34" charset="0"/>
              </a:rPr>
              <a:t>Diabetes </a:t>
            </a:r>
            <a:r>
              <a:rPr kumimoji="0" lang="en-US" b="0" i="0" u="none" strike="noStrike" kern="1200" cap="none" spc="0" normalizeH="0" baseline="0" noProof="0" dirty="0">
                <a:ln>
                  <a:noFill/>
                </a:ln>
                <a:solidFill>
                  <a:srgbClr val="FE5952"/>
                </a:solidFill>
                <a:effectLst/>
                <a:uLnTx/>
                <a:uFillTx/>
                <a:latin typeface="Arial" panose="020B0604020202020204" pitchFamily="34" charset="0"/>
                <a:ea typeface="+mn-ea"/>
                <a:cs typeface="Arial" panose="020B0604020202020204" pitchFamily="34" charset="0"/>
              </a:rPr>
              <a:t>(Non-Specialty)</a:t>
            </a:r>
            <a:endParaRPr lang="en-US" dirty="0">
              <a:solidFill>
                <a:schemeClr val="accent6"/>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5CEC60C3-687D-70D9-516C-4ECB18F7E751}"/>
              </a:ext>
            </a:extLst>
          </p:cNvPr>
          <p:cNvCxnSpPr>
            <a:cxnSpLocks/>
          </p:cNvCxnSpPr>
          <p:nvPr/>
        </p:nvCxnSpPr>
        <p:spPr>
          <a:xfrm>
            <a:off x="6305065" y="3429000"/>
            <a:ext cx="11289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F6FC67A-CCB3-EB86-18C5-9C452954A886}"/>
              </a:ext>
            </a:extLst>
          </p:cNvPr>
          <p:cNvSpPr txBox="1"/>
          <p:nvPr/>
        </p:nvSpPr>
        <p:spPr>
          <a:xfrm>
            <a:off x="6580756" y="3636683"/>
            <a:ext cx="739589"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18%</a:t>
            </a:r>
            <a:endParaRPr lang="en-US" dirty="0">
              <a:solidFill>
                <a:schemeClr val="bg1"/>
              </a:solidFill>
            </a:endParaRPr>
          </a:p>
        </p:txBody>
      </p:sp>
      <p:sp>
        <p:nvSpPr>
          <p:cNvPr id="48" name="TextBox 47">
            <a:extLst>
              <a:ext uri="{FF2B5EF4-FFF2-40B4-BE49-F238E27FC236}">
                <a16:creationId xmlns:a16="http://schemas.microsoft.com/office/drawing/2014/main" id="{CE692993-F2ED-B5FD-CB02-E4B2C8118F1D}"/>
              </a:ext>
            </a:extLst>
          </p:cNvPr>
          <p:cNvSpPr txBox="1"/>
          <p:nvPr/>
        </p:nvSpPr>
        <p:spPr>
          <a:xfrm>
            <a:off x="6580756" y="2756473"/>
            <a:ext cx="739589"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27%</a:t>
            </a:r>
            <a:endParaRPr lang="en-US" dirty="0">
              <a:solidFill>
                <a:schemeClr val="bg1"/>
              </a:solidFill>
            </a:endParaRPr>
          </a:p>
        </p:txBody>
      </p:sp>
      <p:sp>
        <p:nvSpPr>
          <p:cNvPr id="61" name="TextBox 60">
            <a:extLst>
              <a:ext uri="{FF2B5EF4-FFF2-40B4-BE49-F238E27FC236}">
                <a16:creationId xmlns:a16="http://schemas.microsoft.com/office/drawing/2014/main" id="{871A01D8-2D46-3D36-FD7E-5726BFB235F5}"/>
              </a:ext>
            </a:extLst>
          </p:cNvPr>
          <p:cNvSpPr txBox="1"/>
          <p:nvPr/>
        </p:nvSpPr>
        <p:spPr>
          <a:xfrm>
            <a:off x="1364564" y="2988145"/>
            <a:ext cx="3052491" cy="230832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2022 RxBenefits book of business data substantiates  disproportionately high spend in three drug classes.</a:t>
            </a:r>
            <a:endParaRPr lang="en-US" sz="2400" b="1" dirty="0">
              <a:solidFill>
                <a:schemeClr val="accent3"/>
              </a:solidFill>
              <a:latin typeface="Arial" panose="020B0604020202020204" pitchFamily="34" charset="0"/>
              <a:cs typeface="Arial" panose="020B0604020202020204" pitchFamily="34" charset="0"/>
            </a:endParaRPr>
          </a:p>
        </p:txBody>
      </p:sp>
      <p:pic>
        <p:nvPicPr>
          <p:cNvPr id="63" name="Picture 62" descr="Logo&#10;&#10;Description automatically generated">
            <a:extLst>
              <a:ext uri="{FF2B5EF4-FFF2-40B4-BE49-F238E27FC236}">
                <a16:creationId xmlns:a16="http://schemas.microsoft.com/office/drawing/2014/main" id="{0D4966FC-A11D-BA17-7614-2542C6822CB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92918" y="1230524"/>
            <a:ext cx="2130684" cy="692472"/>
          </a:xfrm>
          <a:prstGeom prst="rect">
            <a:avLst/>
          </a:prstGeom>
        </p:spPr>
      </p:pic>
    </p:spTree>
    <p:extLst>
      <p:ext uri="{BB962C8B-B14F-4D97-AF65-F5344CB8AC3E}">
        <p14:creationId xmlns:p14="http://schemas.microsoft.com/office/powerpoint/2010/main" val="143751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ADE3E51F-B2B1-6E73-EE2F-5D0E75FEF0BC}"/>
              </a:ext>
            </a:extLst>
          </p:cNvPr>
          <p:cNvSpPr/>
          <p:nvPr/>
        </p:nvSpPr>
        <p:spPr>
          <a:xfrm>
            <a:off x="648130" y="1108995"/>
            <a:ext cx="10979999" cy="5421417"/>
          </a:xfrm>
          <a:prstGeom prst="roundRect">
            <a:avLst>
              <a:gd name="adj" fmla="val 4268"/>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defRPr/>
            </a:pPr>
            <a:endParaRPr lang="en-US" sz="180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
        <p:nvSpPr>
          <p:cNvPr id="35" name="Round Same Side Corner Rectangle 34">
            <a:extLst>
              <a:ext uri="{FF2B5EF4-FFF2-40B4-BE49-F238E27FC236}">
                <a16:creationId xmlns:a16="http://schemas.microsoft.com/office/drawing/2014/main" id="{6305152D-6455-A56D-9E7E-0B3C118A53EF}"/>
              </a:ext>
            </a:extLst>
          </p:cNvPr>
          <p:cNvSpPr/>
          <p:nvPr/>
        </p:nvSpPr>
        <p:spPr>
          <a:xfrm>
            <a:off x="648126" y="1113961"/>
            <a:ext cx="10979997" cy="962174"/>
          </a:xfrm>
          <a:prstGeom prst="round2SameRect">
            <a:avLst>
              <a:gd name="adj1" fmla="val 17708"/>
              <a:gd name="adj2" fmla="val 0"/>
            </a:avLst>
          </a:prstGeom>
          <a:gradFill>
            <a:gsLst>
              <a:gs pos="0">
                <a:schemeClr val="accent3"/>
              </a:gs>
              <a:gs pos="100000">
                <a:srgbClr val="00B8E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6" name="Picture 35" descr="Logo&#10;&#10;Description automatically generated">
            <a:extLst>
              <a:ext uri="{FF2B5EF4-FFF2-40B4-BE49-F238E27FC236}">
                <a16:creationId xmlns:a16="http://schemas.microsoft.com/office/drawing/2014/main" id="{5E21EA2B-08F3-2ECC-C973-7DA6F4B98F9C}"/>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956926" y="1248812"/>
            <a:ext cx="2130684" cy="692472"/>
          </a:xfrm>
          <a:prstGeom prst="rect">
            <a:avLst/>
          </a:prstGeom>
        </p:spPr>
      </p:pic>
      <p:sp>
        <p:nvSpPr>
          <p:cNvPr id="33" name="Round Same Side Corner Rectangle 32">
            <a:extLst>
              <a:ext uri="{FF2B5EF4-FFF2-40B4-BE49-F238E27FC236}">
                <a16:creationId xmlns:a16="http://schemas.microsoft.com/office/drawing/2014/main" id="{19FD51BB-A2EA-1D55-552F-33EC3C0BC914}"/>
              </a:ext>
            </a:extLst>
          </p:cNvPr>
          <p:cNvSpPr/>
          <p:nvPr/>
        </p:nvSpPr>
        <p:spPr>
          <a:xfrm rot="10800000">
            <a:off x="648125" y="5300068"/>
            <a:ext cx="10979997" cy="1248779"/>
          </a:xfrm>
          <a:prstGeom prst="round2SameRect">
            <a:avLst>
              <a:gd name="adj1" fmla="val 17708"/>
              <a:gd name="adj2" fmla="val 0"/>
            </a:avLst>
          </a:prstGeom>
          <a:gradFill flip="none" rotWithShape="1">
            <a:gsLst>
              <a:gs pos="0">
                <a:schemeClr val="accent3"/>
              </a:gs>
              <a:gs pos="100000">
                <a:srgbClr val="00B8E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7B5EA61-BCB5-580B-3062-43F5E0010D41}"/>
              </a:ext>
            </a:extLst>
          </p:cNvPr>
          <p:cNvSpPr txBox="1"/>
          <p:nvPr/>
        </p:nvSpPr>
        <p:spPr>
          <a:xfrm>
            <a:off x="1538867" y="5658631"/>
            <a:ext cx="8874347"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Total Projected Program Savings: </a:t>
            </a: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$7.00-11.00 PMPM </a:t>
            </a: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itle 2">
            <a:extLst>
              <a:ext uri="{FF2B5EF4-FFF2-40B4-BE49-F238E27FC236}">
                <a16:creationId xmlns:a16="http://schemas.microsoft.com/office/drawing/2014/main" id="{609E500F-DF6C-3B3B-1ECE-7CCD631C4C28}"/>
              </a:ext>
            </a:extLst>
          </p:cNvPr>
          <p:cNvSpPr>
            <a:spLocks noGrp="1"/>
          </p:cNvSpPr>
          <p:nvPr>
            <p:ph type="title"/>
          </p:nvPr>
        </p:nvSpPr>
        <p:spPr/>
        <p:txBody>
          <a:bodyPr/>
          <a:lstStyle/>
          <a:p>
            <a:r>
              <a:rPr lang="en-US"/>
              <a:t>Now Enhanced to Drive Deeper Savings &amp; Satisfaction</a:t>
            </a:r>
          </a:p>
        </p:txBody>
      </p:sp>
      <p:sp>
        <p:nvSpPr>
          <p:cNvPr id="48" name="TextBox 47">
            <a:extLst>
              <a:ext uri="{FF2B5EF4-FFF2-40B4-BE49-F238E27FC236}">
                <a16:creationId xmlns:a16="http://schemas.microsoft.com/office/drawing/2014/main" id="{F6B743EB-C565-4067-BC53-22754F7C4506}"/>
              </a:ext>
            </a:extLst>
          </p:cNvPr>
          <p:cNvSpPr txBox="1"/>
          <p:nvPr/>
        </p:nvSpPr>
        <p:spPr>
          <a:xfrm>
            <a:off x="1114733" y="2715804"/>
            <a:ext cx="253396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Remove Low Clinical Value Drugs from the Formulary</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B38FCF2A-EB39-FB97-FE7E-75347D70B506}"/>
              </a:ext>
            </a:extLst>
          </p:cNvPr>
          <p:cNvSpPr txBox="1"/>
          <p:nvPr/>
        </p:nvSpPr>
        <p:spPr>
          <a:xfrm>
            <a:off x="1119898" y="3917550"/>
            <a:ext cx="263943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Deliver Clinically Sound Prior Authorization Decisions </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D0A4843F-A90B-851E-527B-2FADBBC71F46}"/>
              </a:ext>
            </a:extLst>
          </p:cNvPr>
          <p:cNvSpPr txBox="1"/>
          <p:nvPr/>
        </p:nvSpPr>
        <p:spPr>
          <a:xfrm>
            <a:off x="4952141" y="2959867"/>
            <a:ext cx="2385650"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Reduce Off-Label Prescribing of Next Generation Diabetes Medications (GLP-1s)</a:t>
            </a:r>
            <a:endParaRPr kumimoji="0" lang="en-US" sz="1600" b="0" i="0" u="none" strike="noStrike" kern="1200" cap="none" spc="0" normalizeH="0" baseline="0" noProof="0">
              <a:ln>
                <a:noFill/>
              </a:ln>
              <a:solidFill>
                <a:srgbClr val="FE5952"/>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E221A596-B3FA-B098-2B61-CF859E185907}"/>
              </a:ext>
            </a:extLst>
          </p:cNvPr>
          <p:cNvSpPr txBox="1"/>
          <p:nvPr/>
        </p:nvSpPr>
        <p:spPr>
          <a:xfrm>
            <a:off x="8117538" y="2521396"/>
            <a:ext cx="299593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Explore Switching High-Cost Specialty Treatments with Lower Cost Alternatives</a:t>
            </a:r>
            <a:endParaRPr kumimoji="0" lang="en-US" sz="1600" b="0"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4ACCF17A-3E35-05AA-06D6-28B4BF63EB52}"/>
              </a:ext>
            </a:extLst>
          </p:cNvPr>
          <p:cNvSpPr txBox="1"/>
          <p:nvPr/>
        </p:nvSpPr>
        <p:spPr>
          <a:xfrm>
            <a:off x="8119186" y="3605433"/>
            <a:ext cx="2831139" cy="584775"/>
          </a:xfrm>
          <a:prstGeom prst="rect">
            <a:avLst/>
          </a:prstGeom>
          <a:noFill/>
        </p:spPr>
        <p:txBody>
          <a:bodyPr wrap="square">
            <a:spAutoFit/>
          </a:bodyPr>
          <a:lstStyle/>
          <a:p>
            <a:pPr>
              <a:spcAft>
                <a:spcPts val="600"/>
              </a:spcAft>
              <a:defRPr/>
            </a:pPr>
            <a:r>
              <a:rPr kumimoji="0" lang="en-US" sz="1600" b="1" i="0" u="none" strike="noStrike" kern="1200" cap="none" spc="0" normalizeH="0" baseline="0" noProof="0" dirty="0">
                <a:ln>
                  <a:noFill/>
                </a:ln>
                <a:solidFill>
                  <a:srgbClr val="002F70"/>
                </a:solidFill>
                <a:effectLst/>
                <a:uLnTx/>
                <a:uFillTx/>
                <a:latin typeface="Arial" panose="020B0604020202020204" pitchFamily="34" charset="0"/>
                <a:ea typeface="Roboto" panose="02000000000000000000" pitchFamily="2" charset="0"/>
                <a:cs typeface="Arial" panose="020B0604020202020204" pitchFamily="34" charset="0"/>
              </a:rPr>
              <a:t>Member-Friendly Approach to Therapy Optimization</a:t>
            </a:r>
          </a:p>
        </p:txBody>
      </p:sp>
      <p:sp>
        <p:nvSpPr>
          <p:cNvPr id="38" name="TextBox 37">
            <a:extLst>
              <a:ext uri="{FF2B5EF4-FFF2-40B4-BE49-F238E27FC236}">
                <a16:creationId xmlns:a16="http://schemas.microsoft.com/office/drawing/2014/main" id="{F3787778-D938-EEA2-09B3-498F9850012F}"/>
              </a:ext>
            </a:extLst>
          </p:cNvPr>
          <p:cNvSpPr txBox="1"/>
          <p:nvPr/>
        </p:nvSpPr>
        <p:spPr>
          <a:xfrm>
            <a:off x="6119655" y="1465195"/>
            <a:ext cx="750310"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June</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3706740C-8A75-6528-B785-86E2A67C6E5E}"/>
              </a:ext>
            </a:extLst>
          </p:cNvPr>
          <p:cNvSpPr txBox="1"/>
          <p:nvPr/>
        </p:nvSpPr>
        <p:spPr>
          <a:xfrm>
            <a:off x="9256858" y="1465195"/>
            <a:ext cx="144878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January</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nvGrpSpPr>
          <p:cNvPr id="8" name="Group 7">
            <a:extLst>
              <a:ext uri="{FF2B5EF4-FFF2-40B4-BE49-F238E27FC236}">
                <a16:creationId xmlns:a16="http://schemas.microsoft.com/office/drawing/2014/main" id="{26B5662E-AA79-0CBB-1B5F-8C937F1F7177}"/>
              </a:ext>
            </a:extLst>
          </p:cNvPr>
          <p:cNvGrpSpPr/>
          <p:nvPr/>
        </p:nvGrpSpPr>
        <p:grpSpPr>
          <a:xfrm>
            <a:off x="5004702" y="1114547"/>
            <a:ext cx="887112" cy="1261885"/>
            <a:chOff x="4636188" y="775252"/>
            <a:chExt cx="887112" cy="1261885"/>
          </a:xfrm>
        </p:grpSpPr>
        <p:sp>
          <p:nvSpPr>
            <p:cNvPr id="10" name="Pentagon 11">
              <a:extLst>
                <a:ext uri="{FF2B5EF4-FFF2-40B4-BE49-F238E27FC236}">
                  <a16:creationId xmlns:a16="http://schemas.microsoft.com/office/drawing/2014/main" id="{340B312D-E267-A924-9F7D-5D9B7C6FCD0F}"/>
                </a:ext>
              </a:extLst>
            </p:cNvPr>
            <p:cNvSpPr/>
            <p:nvPr/>
          </p:nvSpPr>
          <p:spPr>
            <a:xfrm rot="5400000">
              <a:off x="4454895" y="968733"/>
              <a:ext cx="1261885"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719FA58-68EF-0965-A937-12ED3E92AB65}"/>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2023</a:t>
              </a:r>
            </a:p>
          </p:txBody>
        </p:sp>
      </p:grpSp>
      <p:grpSp>
        <p:nvGrpSpPr>
          <p:cNvPr id="12" name="Group 11">
            <a:extLst>
              <a:ext uri="{FF2B5EF4-FFF2-40B4-BE49-F238E27FC236}">
                <a16:creationId xmlns:a16="http://schemas.microsoft.com/office/drawing/2014/main" id="{79FD20C2-1D92-D004-D2D2-C41A7BC7F73C}"/>
              </a:ext>
            </a:extLst>
          </p:cNvPr>
          <p:cNvGrpSpPr/>
          <p:nvPr/>
        </p:nvGrpSpPr>
        <p:grpSpPr>
          <a:xfrm>
            <a:off x="8203923" y="1114547"/>
            <a:ext cx="887112" cy="1261885"/>
            <a:chOff x="4636188" y="775252"/>
            <a:chExt cx="887112" cy="1261885"/>
          </a:xfrm>
        </p:grpSpPr>
        <p:sp>
          <p:nvSpPr>
            <p:cNvPr id="20" name="Pentagon 11">
              <a:extLst>
                <a:ext uri="{FF2B5EF4-FFF2-40B4-BE49-F238E27FC236}">
                  <a16:creationId xmlns:a16="http://schemas.microsoft.com/office/drawing/2014/main" id="{CE78C913-FD89-6079-0BB3-61C9643BF25A}"/>
                </a:ext>
              </a:extLst>
            </p:cNvPr>
            <p:cNvSpPr/>
            <p:nvPr/>
          </p:nvSpPr>
          <p:spPr>
            <a:xfrm rot="5400000">
              <a:off x="4454895" y="968733"/>
              <a:ext cx="1261885"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3CF118D-0CB3-E004-07BA-4A9641027B94}"/>
                </a:ext>
              </a:extLst>
            </p:cNvPr>
            <p:cNvSpPr txBox="1"/>
            <p:nvPr/>
          </p:nvSpPr>
          <p:spPr>
            <a:xfrm>
              <a:off x="4636188" y="942572"/>
              <a:ext cx="8871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NEW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AC00">
                      <a:lumMod val="50000"/>
                    </a:srgbClr>
                  </a:solidFill>
                  <a:effectLst/>
                  <a:uLnTx/>
                  <a:uFillTx/>
                  <a:latin typeface="Arial" panose="020B0604020202020204" pitchFamily="34" charset="0"/>
                  <a:ea typeface="+mn-ea"/>
                  <a:cs typeface="Arial" panose="020B0604020202020204" pitchFamily="34" charset="0"/>
                </a:rPr>
                <a:t>2024</a:t>
              </a:r>
            </a:p>
          </p:txBody>
        </p:sp>
      </p:grpSp>
      <p:cxnSp>
        <p:nvCxnSpPr>
          <p:cNvPr id="28" name="Straight Connector 27">
            <a:extLst>
              <a:ext uri="{FF2B5EF4-FFF2-40B4-BE49-F238E27FC236}">
                <a16:creationId xmlns:a16="http://schemas.microsoft.com/office/drawing/2014/main" id="{9C92D1FD-A3AA-5775-3917-E61F9C93F364}"/>
              </a:ext>
            </a:extLst>
          </p:cNvPr>
          <p:cNvCxnSpPr>
            <a:cxnSpLocks/>
          </p:cNvCxnSpPr>
          <p:nvPr/>
        </p:nvCxnSpPr>
        <p:spPr>
          <a:xfrm>
            <a:off x="7693733" y="3829402"/>
            <a:ext cx="0" cy="147066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BF48296-6C01-AB37-5FBD-979ADB7367D3}"/>
              </a:ext>
            </a:extLst>
          </p:cNvPr>
          <p:cNvSpPr txBox="1"/>
          <p:nvPr/>
        </p:nvSpPr>
        <p:spPr>
          <a:xfrm>
            <a:off x="7485040" y="3103209"/>
            <a:ext cx="4852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5E3"/>
                </a:solidFill>
                <a:effectLst/>
                <a:uLnTx/>
                <a:uFillTx/>
                <a:latin typeface="Calibri" panose="020F0502020204030204"/>
                <a:ea typeface="+mn-ea"/>
                <a:cs typeface="+mn-cs"/>
              </a:rPr>
              <a:t>+</a:t>
            </a:r>
          </a:p>
        </p:txBody>
      </p:sp>
      <p:cxnSp>
        <p:nvCxnSpPr>
          <p:cNvPr id="31" name="Straight Connector 30">
            <a:extLst>
              <a:ext uri="{FF2B5EF4-FFF2-40B4-BE49-F238E27FC236}">
                <a16:creationId xmlns:a16="http://schemas.microsoft.com/office/drawing/2014/main" id="{920CBA75-5E83-2F27-EE33-FD6474FB8A7A}"/>
              </a:ext>
            </a:extLst>
          </p:cNvPr>
          <p:cNvCxnSpPr>
            <a:cxnSpLocks/>
          </p:cNvCxnSpPr>
          <p:nvPr/>
        </p:nvCxnSpPr>
        <p:spPr>
          <a:xfrm>
            <a:off x="7693733" y="1108995"/>
            <a:ext cx="0" cy="200695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408488-F65C-2DAC-227A-7175579080B5}"/>
              </a:ext>
            </a:extLst>
          </p:cNvPr>
          <p:cNvCxnSpPr>
            <a:cxnSpLocks/>
          </p:cNvCxnSpPr>
          <p:nvPr/>
        </p:nvCxnSpPr>
        <p:spPr>
          <a:xfrm>
            <a:off x="4437137" y="3829402"/>
            <a:ext cx="0" cy="147066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9523CD7-224B-9D4C-96F1-87E4118151BB}"/>
              </a:ext>
            </a:extLst>
          </p:cNvPr>
          <p:cNvSpPr txBox="1"/>
          <p:nvPr/>
        </p:nvSpPr>
        <p:spPr>
          <a:xfrm>
            <a:off x="4228444" y="3103209"/>
            <a:ext cx="4852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5E3"/>
                </a:solidFill>
                <a:effectLst/>
                <a:uLnTx/>
                <a:uFillTx/>
                <a:latin typeface="Calibri" panose="020F0502020204030204"/>
                <a:ea typeface="+mn-ea"/>
                <a:cs typeface="+mn-cs"/>
              </a:rPr>
              <a:t>+</a:t>
            </a:r>
          </a:p>
        </p:txBody>
      </p:sp>
      <p:cxnSp>
        <p:nvCxnSpPr>
          <p:cNvPr id="44" name="Straight Connector 43">
            <a:extLst>
              <a:ext uri="{FF2B5EF4-FFF2-40B4-BE49-F238E27FC236}">
                <a16:creationId xmlns:a16="http://schemas.microsoft.com/office/drawing/2014/main" id="{1333CBC0-BC71-B894-35AA-09E57D091533}"/>
              </a:ext>
            </a:extLst>
          </p:cNvPr>
          <p:cNvCxnSpPr>
            <a:cxnSpLocks/>
          </p:cNvCxnSpPr>
          <p:nvPr/>
        </p:nvCxnSpPr>
        <p:spPr>
          <a:xfrm>
            <a:off x="4437137" y="1108995"/>
            <a:ext cx="0" cy="2006956"/>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B18339C-0E23-89DF-A1C1-ADBB0DC847AF}"/>
              </a:ext>
            </a:extLst>
          </p:cNvPr>
          <p:cNvSpPr txBox="1"/>
          <p:nvPr/>
        </p:nvSpPr>
        <p:spPr>
          <a:xfrm>
            <a:off x="8147670" y="4443248"/>
            <a:ext cx="2924432" cy="584775"/>
          </a:xfrm>
          <a:prstGeom prst="rect">
            <a:avLst/>
          </a:prstGeom>
          <a:noFill/>
        </p:spPr>
        <p:txBody>
          <a:bodyPr wrap="square" rtlCol="0">
            <a:spAutoFit/>
          </a:bodyPr>
          <a:lstStyle/>
          <a:p>
            <a:pPr>
              <a:spcAft>
                <a:spcPts val="600"/>
              </a:spcAft>
              <a:defRPr/>
            </a:pPr>
            <a:r>
              <a:rPr lang="en-US" sz="1600" b="1" dirty="0">
                <a:solidFill>
                  <a:schemeClr val="accent3"/>
                </a:solidFill>
                <a:latin typeface="Arial" panose="020B0604020202020204" pitchFamily="34" charset="0"/>
                <a:ea typeface="Roboto" panose="02000000000000000000" pitchFamily="2" charset="0"/>
                <a:cs typeface="Arial" panose="020B0604020202020204" pitchFamily="34" charset="0"/>
              </a:rPr>
              <a:t>Enhanced ROI Guarantee for Groups &gt;1,000 Members</a:t>
            </a:r>
            <a:endParaRPr lang="en-US" sz="1600" dirty="0">
              <a:solidFill>
                <a:schemeClr val="accent3"/>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17504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8A57ECF-7CBB-FAC7-35EE-9A5779556E45}"/>
              </a:ext>
            </a:extLst>
          </p:cNvPr>
          <p:cNvPicPr>
            <a:picLocks noChangeAspect="1"/>
          </p:cNvPicPr>
          <p:nvPr/>
        </p:nvPicPr>
        <p:blipFill rotWithShape="1">
          <a:blip r:embed="rId3"/>
          <a:srcRect l="30913" t="8751" r="6467"/>
          <a:stretch/>
        </p:blipFill>
        <p:spPr>
          <a:xfrm flipH="1">
            <a:off x="8773446" y="2049271"/>
            <a:ext cx="3418552" cy="3321038"/>
          </a:xfrm>
          <a:prstGeom prst="rect">
            <a:avLst/>
          </a:prstGeom>
        </p:spPr>
      </p:pic>
      <p:sp>
        <p:nvSpPr>
          <p:cNvPr id="4" name="Rectangle 3">
            <a:extLst>
              <a:ext uri="{FF2B5EF4-FFF2-40B4-BE49-F238E27FC236}">
                <a16:creationId xmlns:a16="http://schemas.microsoft.com/office/drawing/2014/main" id="{04BB6B92-653D-1AC6-65C4-AB8F681521D1}"/>
              </a:ext>
            </a:extLst>
          </p:cNvPr>
          <p:cNvSpPr/>
          <p:nvPr/>
        </p:nvSpPr>
        <p:spPr>
          <a:xfrm rot="5400000">
            <a:off x="3707142" y="2120605"/>
            <a:ext cx="6082750" cy="3418551"/>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F335749-2D63-2AFE-5795-0909A8C184EF}"/>
              </a:ext>
            </a:extLst>
          </p:cNvPr>
          <p:cNvSpPr txBox="1">
            <a:spLocks/>
          </p:cNvSpPr>
          <p:nvPr/>
        </p:nvSpPr>
        <p:spPr>
          <a:xfrm>
            <a:off x="5734798" y="2899784"/>
            <a:ext cx="3571644" cy="1191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A3F79"/>
                </a:solidFill>
                <a:latin typeface="Arial" panose="020B0604020202020204" pitchFamily="34" charset="0"/>
                <a:ea typeface="Roboto" panose="02000000000000000000" pitchFamily="2" charset="0"/>
              </a:rPr>
              <a:t>Formulary Exclusions for Low Clinical Value (LCV) Medications</a:t>
            </a:r>
          </a:p>
        </p:txBody>
      </p:sp>
      <p:sp>
        <p:nvSpPr>
          <p:cNvPr id="2" name="Title 1">
            <a:extLst>
              <a:ext uri="{FF2B5EF4-FFF2-40B4-BE49-F238E27FC236}">
                <a16:creationId xmlns:a16="http://schemas.microsoft.com/office/drawing/2014/main" id="{F33223A6-EFAA-FA40-8668-DC179FE2F80E}"/>
              </a:ext>
            </a:extLst>
          </p:cNvPr>
          <p:cNvSpPr>
            <a:spLocks noGrp="1"/>
          </p:cNvSpPr>
          <p:nvPr>
            <p:ph type="title"/>
          </p:nvPr>
        </p:nvSpPr>
        <p:spPr>
          <a:xfrm>
            <a:off x="1417755" y="0"/>
            <a:ext cx="9788936" cy="775252"/>
          </a:xfrm>
        </p:spPr>
        <p:txBody>
          <a:bodyPr/>
          <a:lstStyle/>
          <a:p>
            <a:r>
              <a:rPr lang="en-US" dirty="0"/>
              <a:t>Realize Immediate Savings By Eliminating Low Clinical Value Drugs</a:t>
            </a:r>
          </a:p>
        </p:txBody>
      </p:sp>
      <p:sp>
        <p:nvSpPr>
          <p:cNvPr id="7" name="Title 2">
            <a:extLst>
              <a:ext uri="{FF2B5EF4-FFF2-40B4-BE49-F238E27FC236}">
                <a16:creationId xmlns:a16="http://schemas.microsoft.com/office/drawing/2014/main" id="{E7E804D1-A12D-B246-A6C8-06844C064B4F}"/>
              </a:ext>
            </a:extLst>
          </p:cNvPr>
          <p:cNvSpPr txBox="1">
            <a:spLocks/>
          </p:cNvSpPr>
          <p:nvPr/>
        </p:nvSpPr>
        <p:spPr>
          <a:xfrm>
            <a:off x="5149688" y="1605083"/>
            <a:ext cx="4204346" cy="9310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accent3"/>
                </a:solidFill>
                <a:latin typeface="Roboto Condensed" panose="02000000000000000000" pitchFamily="2" charset="0"/>
                <a:ea typeface="Roboto Condensed" panose="02000000000000000000" pitchFamily="2" charset="0"/>
                <a:cs typeface="+mj-cs"/>
              </a:defRPr>
            </a:lvl1pPr>
          </a:lstStyle>
          <a:p>
            <a:pPr>
              <a:defRPr/>
            </a:pPr>
            <a:endParaRPr lang="en-US" dirty="0">
              <a:solidFill>
                <a:srgbClr val="0A3F79"/>
              </a:solidFill>
              <a:latin typeface="Arial" panose="020B0604020202020204" pitchFamily="34" charset="0"/>
              <a:ea typeface="Roboto" panose="02000000000000000000" pitchFamily="2" charset="0"/>
            </a:endParaRPr>
          </a:p>
        </p:txBody>
      </p:sp>
      <p:sp>
        <p:nvSpPr>
          <p:cNvPr id="19" name="Title 2">
            <a:extLst>
              <a:ext uri="{FF2B5EF4-FFF2-40B4-BE49-F238E27FC236}">
                <a16:creationId xmlns:a16="http://schemas.microsoft.com/office/drawing/2014/main" id="{AFDDBA5E-6404-B745-B14C-5BE46AAEEC1D}"/>
              </a:ext>
            </a:extLst>
          </p:cNvPr>
          <p:cNvSpPr txBox="1">
            <a:spLocks/>
          </p:cNvSpPr>
          <p:nvPr/>
        </p:nvSpPr>
        <p:spPr>
          <a:xfrm>
            <a:off x="5742117" y="4254512"/>
            <a:ext cx="3418551" cy="774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chemeClr val="accent3"/>
                </a:solidFill>
                <a:latin typeface="Roboto Condensed" panose="02000000000000000000" pitchFamily="2" charset="0"/>
                <a:ea typeface="Roboto Condensed" panose="02000000000000000000" pitchFamily="2" charset="0"/>
                <a:cs typeface="+mj-cs"/>
              </a:defRPr>
            </a:lvl1pPr>
          </a:lstStyle>
          <a:p>
            <a:pPr>
              <a:lnSpc>
                <a:spcPct val="100000"/>
              </a:lnSpc>
              <a:defRPr/>
            </a:pPr>
            <a:r>
              <a:rPr lang="en-US" sz="1600" b="0" dirty="0">
                <a:solidFill>
                  <a:srgbClr val="0A3F79"/>
                </a:solidFill>
                <a:latin typeface="Arial" panose="020B0604020202020204" pitchFamily="34" charset="0"/>
              </a:rPr>
              <a:t>Ensure scripts for non-essential medications are redirected to equally clinically effective, lower cost alternatives</a:t>
            </a:r>
          </a:p>
        </p:txBody>
      </p:sp>
      <p:grpSp>
        <p:nvGrpSpPr>
          <p:cNvPr id="16" name="Group 15">
            <a:extLst>
              <a:ext uri="{FF2B5EF4-FFF2-40B4-BE49-F238E27FC236}">
                <a16:creationId xmlns:a16="http://schemas.microsoft.com/office/drawing/2014/main" id="{E2993C9C-B355-5DB2-2F9F-417AEF8745A5}"/>
              </a:ext>
            </a:extLst>
          </p:cNvPr>
          <p:cNvGrpSpPr/>
          <p:nvPr/>
        </p:nvGrpSpPr>
        <p:grpSpPr>
          <a:xfrm>
            <a:off x="442307" y="1098639"/>
            <a:ext cx="4064735" cy="5474350"/>
            <a:chOff x="7321666" y="1098639"/>
            <a:chExt cx="4064735" cy="5474350"/>
          </a:xfrm>
        </p:grpSpPr>
        <p:sp>
          <p:nvSpPr>
            <p:cNvPr id="11" name="Rounded Rectangle 10">
              <a:extLst>
                <a:ext uri="{FF2B5EF4-FFF2-40B4-BE49-F238E27FC236}">
                  <a16:creationId xmlns:a16="http://schemas.microsoft.com/office/drawing/2014/main" id="{4DAB89B8-96ED-2F9C-CFE4-BD2A6CE2B394}"/>
                </a:ext>
              </a:extLst>
            </p:cNvPr>
            <p:cNvSpPr/>
            <p:nvPr/>
          </p:nvSpPr>
          <p:spPr>
            <a:xfrm>
              <a:off x="7321666" y="1098639"/>
              <a:ext cx="4064735" cy="5474350"/>
            </a:xfrm>
            <a:prstGeom prst="roundRect">
              <a:avLst>
                <a:gd name="adj" fmla="val 7842"/>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962D0415-D636-CDE6-ADDB-A955497A4229}"/>
                </a:ext>
              </a:extLst>
            </p:cNvPr>
            <p:cNvSpPr txBox="1">
              <a:spLocks/>
            </p:cNvSpPr>
            <p:nvPr/>
          </p:nvSpPr>
          <p:spPr>
            <a:xfrm>
              <a:off x="7621545" y="1527422"/>
              <a:ext cx="3566073" cy="29020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chemeClr val="accent3"/>
                  </a:solidFill>
                  <a:cs typeface="Arial" panose="020B0604020202020204" pitchFamily="34" charset="0"/>
                </a:rPr>
                <a:t>Rayos</a:t>
              </a:r>
              <a:r>
                <a:rPr lang="en-US" dirty="0">
                  <a:solidFill>
                    <a:schemeClr val="accent3"/>
                  </a:solidFill>
                  <a:cs typeface="Arial" panose="020B0604020202020204" pitchFamily="34" charset="0"/>
                </a:rPr>
                <a:t> is a delayed release version of Prednisone that costs roughly 280x as much as regular Prednisone</a:t>
              </a:r>
              <a:endParaRPr lang="en-US" dirty="0">
                <a:solidFill>
                  <a:schemeClr val="accent3"/>
                </a:solidFill>
                <a:latin typeface="Arial" panose="020B0604020202020204" pitchFamily="34" charset="0"/>
                <a:cs typeface="Arial" panose="020B0604020202020204" pitchFamily="34" charset="0"/>
              </a:endParaRPr>
            </a:p>
          </p:txBody>
        </p:sp>
        <p:sp>
          <p:nvSpPr>
            <p:cNvPr id="13" name="Round Same Side Corner Rectangle 12">
              <a:extLst>
                <a:ext uri="{FF2B5EF4-FFF2-40B4-BE49-F238E27FC236}">
                  <a16:creationId xmlns:a16="http://schemas.microsoft.com/office/drawing/2014/main" id="{5B7CFDEC-4703-5E86-A24E-2A1F82F9A7C0}"/>
                </a:ext>
              </a:extLst>
            </p:cNvPr>
            <p:cNvSpPr/>
            <p:nvPr/>
          </p:nvSpPr>
          <p:spPr>
            <a:xfrm rot="10800000">
              <a:off x="7321666" y="3932845"/>
              <a:ext cx="4064735" cy="2640144"/>
            </a:xfrm>
            <a:prstGeom prst="round2SameRect">
              <a:avLst>
                <a:gd name="adj1" fmla="val 12149"/>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35" name="Rectangle 34">
              <a:extLst>
                <a:ext uri="{FF2B5EF4-FFF2-40B4-BE49-F238E27FC236}">
                  <a16:creationId xmlns:a16="http://schemas.microsoft.com/office/drawing/2014/main" id="{4BF478FA-740C-9449-A398-BDB298A8C366}"/>
                </a:ext>
              </a:extLst>
            </p:cNvPr>
            <p:cNvSpPr/>
            <p:nvPr/>
          </p:nvSpPr>
          <p:spPr>
            <a:xfrm>
              <a:off x="8930461" y="5305424"/>
              <a:ext cx="1726122" cy="892552"/>
            </a:xfrm>
            <a:prstGeom prst="rect">
              <a:avLst/>
            </a:prstGeom>
          </p:spPr>
          <p:txBody>
            <a:bodyPr wrap="square">
              <a:spAutoFit/>
            </a:bodyPr>
            <a:lstStyle/>
            <a:p>
              <a:pPr>
                <a:defRPr/>
              </a:pPr>
              <a:r>
                <a:rPr lang="en-US" sz="2000" b="1" dirty="0">
                  <a:solidFill>
                    <a:schemeClr val="bg1"/>
                  </a:solidFill>
                  <a:latin typeface="Arial" panose="020B0604020202020204" pitchFamily="34" charset="0"/>
                </a:rPr>
                <a:t>Prednisone</a:t>
              </a:r>
            </a:p>
            <a:p>
              <a:pPr>
                <a:defRPr/>
              </a:pPr>
              <a:r>
                <a:rPr lang="en-US" sz="3200" b="1" dirty="0">
                  <a:solidFill>
                    <a:schemeClr val="bg1"/>
                  </a:solidFill>
                  <a:latin typeface="Arial" panose="020B0604020202020204" pitchFamily="34" charset="0"/>
                </a:rPr>
                <a:t>$8.50</a:t>
              </a:r>
            </a:p>
          </p:txBody>
        </p:sp>
        <p:sp>
          <p:nvSpPr>
            <p:cNvPr id="28" name="Rectangle 27">
              <a:extLst>
                <a:ext uri="{FF2B5EF4-FFF2-40B4-BE49-F238E27FC236}">
                  <a16:creationId xmlns:a16="http://schemas.microsoft.com/office/drawing/2014/main" id="{FB9EBE8C-C33D-0E4A-B6AF-05172B625941}"/>
                </a:ext>
              </a:extLst>
            </p:cNvPr>
            <p:cNvSpPr/>
            <p:nvPr/>
          </p:nvSpPr>
          <p:spPr>
            <a:xfrm>
              <a:off x="8903657" y="3973868"/>
              <a:ext cx="1726122" cy="892552"/>
            </a:xfrm>
            <a:prstGeom prst="rect">
              <a:avLst/>
            </a:prstGeom>
          </p:spPr>
          <p:txBody>
            <a:bodyPr wrap="square">
              <a:spAutoFit/>
            </a:bodyPr>
            <a:lstStyle/>
            <a:p>
              <a:pPr>
                <a:defRPr/>
              </a:pPr>
              <a:r>
                <a:rPr lang="en-US" sz="2000" b="1" dirty="0" err="1">
                  <a:solidFill>
                    <a:schemeClr val="bg1"/>
                  </a:solidFill>
                  <a:latin typeface="Arial" panose="020B0604020202020204" pitchFamily="34" charset="0"/>
                </a:rPr>
                <a:t>Rayos</a:t>
              </a:r>
              <a:endParaRPr lang="en-US" sz="2000" b="1" dirty="0">
                <a:solidFill>
                  <a:schemeClr val="bg1"/>
                </a:solidFill>
                <a:latin typeface="Arial" panose="020B0604020202020204" pitchFamily="34" charset="0"/>
              </a:endParaRPr>
            </a:p>
            <a:p>
              <a:pPr>
                <a:defRPr/>
              </a:pPr>
              <a:r>
                <a:rPr lang="en-US" sz="3200" b="1" dirty="0">
                  <a:solidFill>
                    <a:schemeClr val="bg1"/>
                  </a:solidFill>
                  <a:latin typeface="Arial" panose="020B0604020202020204" pitchFamily="34" charset="0"/>
                </a:rPr>
                <a:t>$2,370</a:t>
              </a:r>
            </a:p>
          </p:txBody>
        </p:sp>
        <p:pic>
          <p:nvPicPr>
            <p:cNvPr id="14" name="Picture 13">
              <a:extLst>
                <a:ext uri="{FF2B5EF4-FFF2-40B4-BE49-F238E27FC236}">
                  <a16:creationId xmlns:a16="http://schemas.microsoft.com/office/drawing/2014/main" id="{C712BAE4-22F9-65E7-23C5-CA5DFCB1D13A}"/>
                </a:ext>
              </a:extLst>
            </p:cNvPr>
            <p:cNvPicPr>
              <a:picLocks noChangeAspect="1"/>
            </p:cNvPicPr>
            <p:nvPr/>
          </p:nvPicPr>
          <p:blipFill>
            <a:blip r:embed="rId4"/>
            <a:stretch>
              <a:fillRect/>
            </a:stretch>
          </p:blipFill>
          <p:spPr>
            <a:xfrm>
              <a:off x="7853863" y="3630440"/>
              <a:ext cx="863427" cy="1219638"/>
            </a:xfrm>
            <a:prstGeom prst="rect">
              <a:avLst/>
            </a:prstGeom>
          </p:spPr>
        </p:pic>
        <p:pic>
          <p:nvPicPr>
            <p:cNvPr id="15" name="Picture 14">
              <a:extLst>
                <a:ext uri="{FF2B5EF4-FFF2-40B4-BE49-F238E27FC236}">
                  <a16:creationId xmlns:a16="http://schemas.microsoft.com/office/drawing/2014/main" id="{9EEC15CF-04D0-63CA-CE44-CE6FC1F1DA11}"/>
                </a:ext>
              </a:extLst>
            </p:cNvPr>
            <p:cNvPicPr>
              <a:picLocks noChangeAspect="1"/>
            </p:cNvPicPr>
            <p:nvPr/>
          </p:nvPicPr>
          <p:blipFill>
            <a:blip r:embed="rId5"/>
            <a:stretch>
              <a:fillRect/>
            </a:stretch>
          </p:blipFill>
          <p:spPr>
            <a:xfrm>
              <a:off x="8022476" y="5087349"/>
              <a:ext cx="568783" cy="1253299"/>
            </a:xfrm>
            <a:prstGeom prst="rect">
              <a:avLst/>
            </a:prstGeom>
          </p:spPr>
        </p:pic>
        <p:sp>
          <p:nvSpPr>
            <p:cNvPr id="5" name="Oval 4">
              <a:extLst>
                <a:ext uri="{FF2B5EF4-FFF2-40B4-BE49-F238E27FC236}">
                  <a16:creationId xmlns:a16="http://schemas.microsoft.com/office/drawing/2014/main" id="{6C10E3EB-E371-4B4F-887E-E1EE5D630B15}"/>
                </a:ext>
              </a:extLst>
            </p:cNvPr>
            <p:cNvSpPr/>
            <p:nvPr/>
          </p:nvSpPr>
          <p:spPr>
            <a:xfrm>
              <a:off x="9071742" y="4907443"/>
              <a:ext cx="375255" cy="3752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0" bIns="27432" rtlCol="0" anchor="ctr"/>
            <a:lstStyle/>
            <a:p>
              <a:pPr algn="ctr"/>
              <a:r>
                <a:rPr lang="en-US" dirty="0">
                  <a:solidFill>
                    <a:schemeClr val="bg1"/>
                  </a:solidFill>
                  <a:latin typeface="Arial" panose="020B0604020202020204" pitchFamily="34" charset="0"/>
                  <a:cs typeface="Arial" panose="020B0604020202020204" pitchFamily="34" charset="0"/>
                </a:rPr>
                <a:t>vs</a:t>
              </a:r>
            </a:p>
          </p:txBody>
        </p:sp>
      </p:grpSp>
      <p:pic>
        <p:nvPicPr>
          <p:cNvPr id="17" name="Picture 16">
            <a:extLst>
              <a:ext uri="{FF2B5EF4-FFF2-40B4-BE49-F238E27FC236}">
                <a16:creationId xmlns:a16="http://schemas.microsoft.com/office/drawing/2014/main" id="{E05EF76A-EADB-7C91-5E65-C2EF2E6F1B12}"/>
              </a:ext>
            </a:extLst>
          </p:cNvPr>
          <p:cNvPicPr>
            <a:picLocks noChangeAspect="1"/>
          </p:cNvPicPr>
          <p:nvPr/>
        </p:nvPicPr>
        <p:blipFill rotWithShape="1">
          <a:blip r:embed="rId6"/>
          <a:srcRect l="3057" t="34662" r="49820" b="35026"/>
          <a:stretch/>
        </p:blipFill>
        <p:spPr>
          <a:xfrm>
            <a:off x="309217" y="152604"/>
            <a:ext cx="961206" cy="468848"/>
          </a:xfrm>
          <a:prstGeom prst="rect">
            <a:avLst/>
          </a:prstGeom>
        </p:spPr>
      </p:pic>
      <p:pic>
        <p:nvPicPr>
          <p:cNvPr id="3" name="Picture 2" descr="Logo&#10;&#10;Description automatically generated">
            <a:extLst>
              <a:ext uri="{FF2B5EF4-FFF2-40B4-BE49-F238E27FC236}">
                <a16:creationId xmlns:a16="http://schemas.microsoft.com/office/drawing/2014/main" id="{E1B2DFAA-37C7-C6D1-48EF-05085E4BFC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2762" y="1399152"/>
            <a:ext cx="2130684" cy="692472"/>
          </a:xfrm>
          <a:prstGeom prst="rect">
            <a:avLst/>
          </a:prstGeom>
        </p:spPr>
      </p:pic>
    </p:spTree>
    <p:extLst>
      <p:ext uri="{BB962C8B-B14F-4D97-AF65-F5344CB8AC3E}">
        <p14:creationId xmlns:p14="http://schemas.microsoft.com/office/powerpoint/2010/main" val="129725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DAD8594-FC49-5F22-3BDD-9A0F18C856D3}"/>
              </a:ext>
            </a:extLst>
          </p:cNvPr>
          <p:cNvSpPr/>
          <p:nvPr/>
        </p:nvSpPr>
        <p:spPr>
          <a:xfrm rot="5400000">
            <a:off x="-1564949" y="2335486"/>
            <a:ext cx="6082747" cy="2962288"/>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Single Corner Rectangle 31">
            <a:extLst>
              <a:ext uri="{FF2B5EF4-FFF2-40B4-BE49-F238E27FC236}">
                <a16:creationId xmlns:a16="http://schemas.microsoft.com/office/drawing/2014/main" id="{E810B506-2BC3-BCD8-DB1B-D76569676FA3}"/>
              </a:ext>
            </a:extLst>
          </p:cNvPr>
          <p:cNvSpPr/>
          <p:nvPr/>
        </p:nvSpPr>
        <p:spPr>
          <a:xfrm rot="10800000" flipH="1">
            <a:off x="-1495" y="775252"/>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FEB44-5E4C-DB11-BD8E-ADD7E018AB34}"/>
              </a:ext>
            </a:extLst>
          </p:cNvPr>
          <p:cNvSpPr>
            <a:spLocks noGrp="1"/>
          </p:cNvSpPr>
          <p:nvPr>
            <p:ph type="title"/>
          </p:nvPr>
        </p:nvSpPr>
        <p:spPr/>
        <p:txBody>
          <a:bodyPr/>
          <a:lstStyle/>
          <a:p>
            <a:r>
              <a:rPr lang="en-US"/>
              <a:t>Further Reduce Spend by Combatting Off-Label Prescribing of GLP-1s</a:t>
            </a:r>
          </a:p>
        </p:txBody>
      </p:sp>
      <p:sp>
        <p:nvSpPr>
          <p:cNvPr id="7" name="Rectangle: Rounded Corners 6">
            <a:extLst>
              <a:ext uri="{FF2B5EF4-FFF2-40B4-BE49-F238E27FC236}">
                <a16:creationId xmlns:a16="http://schemas.microsoft.com/office/drawing/2014/main" id="{F50E10AA-B640-7D57-E7BD-6FFB132D701C}"/>
              </a:ext>
            </a:extLst>
          </p:cNvPr>
          <p:cNvSpPr/>
          <p:nvPr/>
        </p:nvSpPr>
        <p:spPr>
          <a:xfrm>
            <a:off x="1048109" y="3582874"/>
            <a:ext cx="5185256" cy="218574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Expanded UM edits </a:t>
            </a:r>
            <a:r>
              <a:rPr lang="en-US" sz="1600" dirty="0">
                <a:solidFill>
                  <a:schemeClr val="accent3"/>
                </a:solidFill>
                <a:latin typeface="Arial" panose="020B0604020202020204" pitchFamily="34" charset="0"/>
                <a:cs typeface="Arial" panose="020B0604020202020204" pitchFamily="34" charset="0"/>
              </a:rPr>
              <a:t>to</a:t>
            </a:r>
            <a:r>
              <a:rPr lang="en-US" sz="1600" b="1" dirty="0">
                <a:solidFill>
                  <a:schemeClr val="accent3"/>
                </a:solidFill>
                <a:latin typeface="Arial" panose="020B0604020202020204" pitchFamily="34" charset="0"/>
                <a:cs typeface="Arial" panose="020B0604020202020204" pitchFamily="34" charset="0"/>
              </a:rPr>
              <a:t> </a:t>
            </a:r>
            <a:r>
              <a:rPr lang="en-US" sz="1600" dirty="0">
                <a:solidFill>
                  <a:schemeClr val="accent3"/>
                </a:solidFill>
                <a:latin typeface="Arial" panose="020B0604020202020204" pitchFamily="34" charset="0"/>
                <a:cs typeface="Arial" panose="020B0604020202020204" pitchFamily="34" charset="0"/>
              </a:rPr>
              <a:t>confirm medical necessity and FDA-approved dosing prior to prescription being filled</a:t>
            </a:r>
          </a:p>
          <a:p>
            <a:pPr marL="174625" indent="-174625">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Pharmacist-led PA process </a:t>
            </a:r>
            <a:r>
              <a:rPr lang="en-US" sz="1600" dirty="0">
                <a:solidFill>
                  <a:schemeClr val="accent3"/>
                </a:solidFill>
                <a:latin typeface="Arial" panose="020B0604020202020204" pitchFamily="34" charset="0"/>
                <a:cs typeface="Arial" panose="020B0604020202020204" pitchFamily="34" charset="0"/>
              </a:rPr>
              <a:t>that approves prescriptions that meet established criteria</a:t>
            </a:r>
          </a:p>
          <a:p>
            <a:pPr marL="174625" indent="-174625">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More extensive infrastructure </a:t>
            </a:r>
            <a:r>
              <a:rPr lang="en-US" sz="1600" dirty="0">
                <a:solidFill>
                  <a:schemeClr val="accent3"/>
                </a:solidFill>
                <a:latin typeface="Arial" panose="020B0604020202020204" pitchFamily="34" charset="0"/>
                <a:cs typeface="Arial" panose="020B0604020202020204" pitchFamily="34" charset="0"/>
              </a:rPr>
              <a:t>to manage the influx of member calls and ensure timely turnaround of prior authorizations</a:t>
            </a:r>
            <a:endParaRPr lang="en-US" dirty="0">
              <a:solidFill>
                <a:schemeClr val="accent3"/>
              </a:solidFill>
            </a:endParaRPr>
          </a:p>
        </p:txBody>
      </p:sp>
      <p:sp>
        <p:nvSpPr>
          <p:cNvPr id="25" name="Content Placeholder 2">
            <a:extLst>
              <a:ext uri="{FF2B5EF4-FFF2-40B4-BE49-F238E27FC236}">
                <a16:creationId xmlns:a16="http://schemas.microsoft.com/office/drawing/2014/main" id="{960B622B-ECB4-470E-5B8F-E39E74C03ABC}"/>
              </a:ext>
            </a:extLst>
          </p:cNvPr>
          <p:cNvSpPr txBox="1">
            <a:spLocks/>
          </p:cNvSpPr>
          <p:nvPr/>
        </p:nvSpPr>
        <p:spPr>
          <a:xfrm>
            <a:off x="1075539" y="2226299"/>
            <a:ext cx="3959169" cy="7585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cs typeface="Arial" panose="020B0604020202020204" pitchFamily="34" charset="0"/>
              </a:rPr>
              <a:t>Utilization Management for Next Generation Diabetes Drugs</a:t>
            </a:r>
            <a:endParaRPr lang="en-US" dirty="0">
              <a:solidFill>
                <a:schemeClr val="accent3"/>
              </a:solidFill>
              <a:latin typeface="Arial" panose="020B0604020202020204" pitchFamily="34" charset="0"/>
              <a:cs typeface="Arial" panose="020B0604020202020204" pitchFamily="34" charset="0"/>
            </a:endParaRPr>
          </a:p>
        </p:txBody>
      </p:sp>
      <p:pic>
        <p:nvPicPr>
          <p:cNvPr id="26" name="Picture 25" descr="Logo&#10;&#10;Description automatically generated">
            <a:extLst>
              <a:ext uri="{FF2B5EF4-FFF2-40B4-BE49-F238E27FC236}">
                <a16:creationId xmlns:a16="http://schemas.microsoft.com/office/drawing/2014/main" id="{C63478C8-8171-F233-1C91-78D7AB2CD68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2158407" y="935248"/>
            <a:ext cx="2113309" cy="686825"/>
          </a:xfrm>
          <a:prstGeom prst="rect">
            <a:avLst/>
          </a:prstGeom>
        </p:spPr>
      </p:pic>
      <p:grpSp>
        <p:nvGrpSpPr>
          <p:cNvPr id="3" name="Group 2">
            <a:extLst>
              <a:ext uri="{FF2B5EF4-FFF2-40B4-BE49-F238E27FC236}">
                <a16:creationId xmlns:a16="http://schemas.microsoft.com/office/drawing/2014/main" id="{124E6AC4-4E9F-4FAA-A39E-B8657D5B4487}"/>
              </a:ext>
            </a:extLst>
          </p:cNvPr>
          <p:cNvGrpSpPr/>
          <p:nvPr/>
        </p:nvGrpSpPr>
        <p:grpSpPr>
          <a:xfrm>
            <a:off x="1171146" y="775251"/>
            <a:ext cx="887112" cy="1146801"/>
            <a:chOff x="4636188" y="775251"/>
            <a:chExt cx="887112" cy="1146801"/>
          </a:xfrm>
        </p:grpSpPr>
        <p:sp>
          <p:nvSpPr>
            <p:cNvPr id="4" name="Pentagon 11">
              <a:extLst>
                <a:ext uri="{FF2B5EF4-FFF2-40B4-BE49-F238E27FC236}">
                  <a16:creationId xmlns:a16="http://schemas.microsoft.com/office/drawing/2014/main" id="{0BA3BA60-F74D-F307-6EA6-813654739CA6}"/>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EAA38E3-8611-217F-4E60-B4B1C256810D}"/>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2023</a:t>
              </a:r>
            </a:p>
          </p:txBody>
        </p:sp>
      </p:grpSp>
      <p:grpSp>
        <p:nvGrpSpPr>
          <p:cNvPr id="11" name="Group 10">
            <a:extLst>
              <a:ext uri="{FF2B5EF4-FFF2-40B4-BE49-F238E27FC236}">
                <a16:creationId xmlns:a16="http://schemas.microsoft.com/office/drawing/2014/main" id="{239646C4-CBC0-6C4E-F3A9-DB5D3A732D39}"/>
              </a:ext>
            </a:extLst>
          </p:cNvPr>
          <p:cNvGrpSpPr/>
          <p:nvPr/>
        </p:nvGrpSpPr>
        <p:grpSpPr>
          <a:xfrm>
            <a:off x="6680957" y="1129554"/>
            <a:ext cx="5374418" cy="5383657"/>
            <a:chOff x="636025" y="1129554"/>
            <a:chExt cx="5374418" cy="5383657"/>
          </a:xfrm>
        </p:grpSpPr>
        <p:sp>
          <p:nvSpPr>
            <p:cNvPr id="13" name="Rounded Rectangle 12">
              <a:extLst>
                <a:ext uri="{FF2B5EF4-FFF2-40B4-BE49-F238E27FC236}">
                  <a16:creationId xmlns:a16="http://schemas.microsoft.com/office/drawing/2014/main" id="{B37131EE-3325-1909-9306-86132F1CFE84}"/>
                </a:ext>
              </a:extLst>
            </p:cNvPr>
            <p:cNvSpPr/>
            <p:nvPr/>
          </p:nvSpPr>
          <p:spPr>
            <a:xfrm>
              <a:off x="636025" y="1129554"/>
              <a:ext cx="5374418" cy="5010126"/>
            </a:xfrm>
            <a:prstGeom prst="roundRect">
              <a:avLst>
                <a:gd name="adj" fmla="val 7842"/>
              </a:avLst>
            </a:prstGeom>
            <a:solidFill>
              <a:schemeClr val="bg1"/>
            </a:solidFill>
            <a:ln w="38100">
              <a:noFill/>
            </a:ln>
            <a:effectLst>
              <a:outerShdw blurRad="450987" dist="92993" dir="5400000" sx="99000" sy="99000" algn="ctr" rotWithShape="0">
                <a:schemeClr val="bg1">
                  <a:lumMod val="50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405E0B49-EE3B-CCC5-442A-E5EBB377889B}"/>
                </a:ext>
              </a:extLst>
            </p:cNvPr>
            <p:cNvSpPr txBox="1">
              <a:spLocks/>
            </p:cNvSpPr>
            <p:nvPr/>
          </p:nvSpPr>
          <p:spPr>
            <a:xfrm>
              <a:off x="965384" y="1532492"/>
              <a:ext cx="3776127" cy="1584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lumMod val="50000"/>
                    </a:schemeClr>
                  </a:solidFill>
                  <a:latin typeface="Arial" panose="020B0604020202020204" pitchFamily="34" charset="0"/>
                  <a:cs typeface="Arial" panose="020B0604020202020204" pitchFamily="34" charset="0"/>
                </a:rPr>
                <a:t>Addresses increase in</a:t>
              </a:r>
              <a:br>
                <a:rPr lang="en-US" sz="2000" dirty="0">
                  <a:solidFill>
                    <a:schemeClr val="bg2">
                      <a:lumMod val="50000"/>
                    </a:schemeClr>
                  </a:solidFill>
                  <a:latin typeface="Arial" panose="020B0604020202020204" pitchFamily="34" charset="0"/>
                  <a:cs typeface="Arial" panose="020B0604020202020204" pitchFamily="34" charset="0"/>
                </a:rPr>
              </a:br>
              <a:r>
                <a:rPr lang="en-US" sz="2000" dirty="0">
                  <a:solidFill>
                    <a:schemeClr val="bg2">
                      <a:lumMod val="50000"/>
                    </a:schemeClr>
                  </a:solidFill>
                  <a:latin typeface="Arial" panose="020B0604020202020204" pitchFamily="34" charset="0"/>
                  <a:cs typeface="Arial" panose="020B0604020202020204" pitchFamily="34" charset="0"/>
                </a:rPr>
                <a:t>off-label prescribing of expensive next-generation, Type </a:t>
              </a:r>
              <a:r>
                <a:rPr lang="en-US" sz="2000" dirty="0">
                  <a:solidFill>
                    <a:schemeClr val="bg2">
                      <a:lumMod val="50000"/>
                    </a:schemeClr>
                  </a:solidFill>
                  <a:cs typeface="Arial" panose="020B0604020202020204" pitchFamily="34" charset="0"/>
                </a:rPr>
                <a:t>2</a:t>
              </a:r>
              <a:r>
                <a:rPr lang="en-US" sz="2000" dirty="0">
                  <a:solidFill>
                    <a:schemeClr val="bg2">
                      <a:lumMod val="50000"/>
                    </a:schemeClr>
                  </a:solidFill>
                  <a:latin typeface="Arial" panose="020B0604020202020204" pitchFamily="34" charset="0"/>
                  <a:cs typeface="Arial" panose="020B0604020202020204" pitchFamily="34" charset="0"/>
                </a:rPr>
                <a:t> Diabetes medications like Ozempic</a:t>
              </a:r>
              <a:r>
                <a:rPr lang="en-US" sz="2000" baseline="30000" dirty="0">
                  <a:solidFill>
                    <a:schemeClr val="bg2">
                      <a:lumMod val="50000"/>
                    </a:schemeClr>
                  </a:solidFill>
                  <a:latin typeface="Arial" panose="020B0604020202020204" pitchFamily="34" charset="0"/>
                  <a:cs typeface="Arial" panose="020B0604020202020204" pitchFamily="34" charset="0"/>
                </a:rPr>
                <a:t>® </a:t>
              </a:r>
              <a:r>
                <a:rPr lang="en-US" sz="2000" dirty="0">
                  <a:solidFill>
                    <a:schemeClr val="bg2">
                      <a:lumMod val="50000"/>
                    </a:schemeClr>
                  </a:solidFill>
                  <a:latin typeface="Arial" panose="020B0604020202020204" pitchFamily="34" charset="0"/>
                  <a:cs typeface="Arial" panose="020B0604020202020204" pitchFamily="34" charset="0"/>
                </a:rPr>
                <a:t>and Mounjaro™</a:t>
              </a:r>
            </a:p>
          </p:txBody>
        </p:sp>
        <p:sp>
          <p:nvSpPr>
            <p:cNvPr id="16" name="Round Same Side Corner Rectangle 15">
              <a:extLst>
                <a:ext uri="{FF2B5EF4-FFF2-40B4-BE49-F238E27FC236}">
                  <a16:creationId xmlns:a16="http://schemas.microsoft.com/office/drawing/2014/main" id="{E040CFF3-C089-F78A-B432-1A52B57F002B}"/>
                </a:ext>
              </a:extLst>
            </p:cNvPr>
            <p:cNvSpPr/>
            <p:nvPr/>
          </p:nvSpPr>
          <p:spPr>
            <a:xfrm rot="10800000">
              <a:off x="636025" y="3328468"/>
              <a:ext cx="5374418" cy="2811209"/>
            </a:xfrm>
            <a:prstGeom prst="round2SameRect">
              <a:avLst>
                <a:gd name="adj1" fmla="val 13611"/>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Content Placeholder 2">
              <a:extLst>
                <a:ext uri="{FF2B5EF4-FFF2-40B4-BE49-F238E27FC236}">
                  <a16:creationId xmlns:a16="http://schemas.microsoft.com/office/drawing/2014/main" id="{7CDF85D2-C442-E642-9683-3AB1F0EC1C7A}"/>
                </a:ext>
              </a:extLst>
            </p:cNvPr>
            <p:cNvSpPr txBox="1">
              <a:spLocks/>
            </p:cNvSpPr>
            <p:nvPr/>
          </p:nvSpPr>
          <p:spPr>
            <a:xfrm>
              <a:off x="2000095" y="3892198"/>
              <a:ext cx="4010348" cy="406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0" i="1" dirty="0">
                  <a:solidFill>
                    <a:schemeClr val="bg1"/>
                  </a:solidFill>
                  <a:latin typeface="Arial" panose="020B0604020202020204" pitchFamily="34" charset="0"/>
                  <a:cs typeface="Arial" panose="020B0604020202020204" pitchFamily="34" charset="0"/>
                </a:rPr>
                <a:t>RxBenefits’ BOB GLP-1 Spend</a:t>
              </a:r>
              <a:endParaRPr lang="en-US" sz="1400" b="0" i="1" baseline="300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1D68C6B-845B-6087-240E-BDC11F753245}"/>
                </a:ext>
              </a:extLst>
            </p:cNvPr>
            <p:cNvSpPr txBox="1"/>
            <p:nvPr/>
          </p:nvSpPr>
          <p:spPr>
            <a:xfrm>
              <a:off x="2882929" y="6266990"/>
              <a:ext cx="3127513" cy="246221"/>
            </a:xfrm>
            <a:prstGeom prst="rect">
              <a:avLst/>
            </a:prstGeom>
            <a:noFill/>
          </p:spPr>
          <p:txBody>
            <a:bodyPr wrap="square">
              <a:spAutoFit/>
            </a:bodyPr>
            <a:lstStyle/>
            <a:p>
              <a:r>
                <a:rPr lang="en-US" sz="1000" dirty="0">
                  <a:solidFill>
                    <a:schemeClr val="tx2"/>
                  </a:solidFill>
                  <a:latin typeface="Arial" panose="020B0604020202020204" pitchFamily="34" charset="0"/>
                  <a:cs typeface="Arial" panose="020B0604020202020204" pitchFamily="34" charset="0"/>
                </a:rPr>
                <a:t>*Projected without expanded edits. Data as of 3/23</a:t>
              </a:r>
              <a:endParaRPr lang="en-US" sz="1000" dirty="0">
                <a:solidFill>
                  <a:schemeClr val="tx2"/>
                </a:solidFill>
              </a:endParaRPr>
            </a:p>
          </p:txBody>
        </p:sp>
        <p:cxnSp>
          <p:nvCxnSpPr>
            <p:cNvPr id="22" name="Straight Connector 21">
              <a:extLst>
                <a:ext uri="{FF2B5EF4-FFF2-40B4-BE49-F238E27FC236}">
                  <a16:creationId xmlns:a16="http://schemas.microsoft.com/office/drawing/2014/main" id="{B1FBA3C4-2149-2B60-2C97-96CB1B230EE3}"/>
                </a:ext>
              </a:extLst>
            </p:cNvPr>
            <p:cNvCxnSpPr>
              <a:cxnSpLocks/>
            </p:cNvCxnSpPr>
            <p:nvPr/>
          </p:nvCxnSpPr>
          <p:spPr>
            <a:xfrm>
              <a:off x="2451809" y="5102701"/>
              <a:ext cx="3240582"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A18A4E42-1884-DBAC-EC72-0F07C71D357B}"/>
                </a:ext>
              </a:extLst>
            </p:cNvPr>
            <p:cNvSpPr txBox="1"/>
            <p:nvPr/>
          </p:nvSpPr>
          <p:spPr>
            <a:xfrm>
              <a:off x="2451809" y="5673058"/>
              <a:ext cx="3240582" cy="420628"/>
            </a:xfrm>
            <a:prstGeom prst="rect">
              <a:avLst/>
            </a:prstGeom>
            <a:noFill/>
          </p:spPr>
          <p:txBody>
            <a:bodyPr wrap="square">
              <a:spAutoFit/>
            </a:bodyPr>
            <a:lstStyle/>
            <a:p>
              <a:pPr algn="ctr"/>
              <a:r>
                <a:rPr lang="en-US" sz="3200" b="1" baseline="30000" dirty="0">
                  <a:solidFill>
                    <a:schemeClr val="bg1"/>
                  </a:solidFill>
                  <a:latin typeface="Arial" panose="020B0604020202020204" pitchFamily="34" charset="0"/>
                  <a:cs typeface="Arial" panose="020B0604020202020204" pitchFamily="34" charset="0"/>
                </a:rPr>
                <a:t>40% YoY Increase</a:t>
              </a:r>
            </a:p>
          </p:txBody>
        </p:sp>
        <p:sp>
          <p:nvSpPr>
            <p:cNvPr id="17" name="Content Placeholder 2">
              <a:extLst>
                <a:ext uri="{FF2B5EF4-FFF2-40B4-BE49-F238E27FC236}">
                  <a16:creationId xmlns:a16="http://schemas.microsoft.com/office/drawing/2014/main" id="{D780C119-A60D-6D88-898E-BD85C131E132}"/>
                </a:ext>
              </a:extLst>
            </p:cNvPr>
            <p:cNvSpPr txBox="1">
              <a:spLocks/>
            </p:cNvSpPr>
            <p:nvPr/>
          </p:nvSpPr>
          <p:spPr>
            <a:xfrm>
              <a:off x="2483907" y="5163135"/>
              <a:ext cx="2965629" cy="406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0">
                  <a:solidFill>
                    <a:schemeClr val="bg1"/>
                  </a:solidFill>
                  <a:latin typeface="Arial" panose="020B0604020202020204" pitchFamily="34" charset="0"/>
                  <a:cs typeface="Arial" panose="020B0604020202020204" pitchFamily="34" charset="0"/>
                </a:rPr>
                <a:t>2021         2022          2023</a:t>
              </a:r>
              <a:endParaRPr lang="en-US" sz="1400" b="0" baseline="30000">
                <a:solidFill>
                  <a:schemeClr val="bg1"/>
                </a:solidFill>
                <a:latin typeface="Arial" panose="020B0604020202020204" pitchFamily="34" charset="0"/>
                <a:cs typeface="Arial" panose="020B0604020202020204" pitchFamily="34" charset="0"/>
              </a:endParaRPr>
            </a:p>
          </p:txBody>
        </p:sp>
        <p:sp>
          <p:nvSpPr>
            <p:cNvPr id="19" name="Round Same Side Corner Rectangle 18">
              <a:extLst>
                <a:ext uri="{FF2B5EF4-FFF2-40B4-BE49-F238E27FC236}">
                  <a16:creationId xmlns:a16="http://schemas.microsoft.com/office/drawing/2014/main" id="{E0CA36BB-8851-CF01-6A7C-2DED75EEB8FD}"/>
                </a:ext>
              </a:extLst>
            </p:cNvPr>
            <p:cNvSpPr/>
            <p:nvPr/>
          </p:nvSpPr>
          <p:spPr>
            <a:xfrm>
              <a:off x="2882930" y="4975390"/>
              <a:ext cx="440303" cy="127312"/>
            </a:xfrm>
            <a:prstGeom prst="round2SameRect">
              <a:avLst>
                <a:gd name="adj1" fmla="val 3719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 Side Corner Rectangle 19">
              <a:extLst>
                <a:ext uri="{FF2B5EF4-FFF2-40B4-BE49-F238E27FC236}">
                  <a16:creationId xmlns:a16="http://schemas.microsoft.com/office/drawing/2014/main" id="{C8C9176A-05C7-D403-14D6-E5EC3093BAC6}"/>
                </a:ext>
              </a:extLst>
            </p:cNvPr>
            <p:cNvSpPr/>
            <p:nvPr/>
          </p:nvSpPr>
          <p:spPr>
            <a:xfrm>
              <a:off x="3731069" y="4791953"/>
              <a:ext cx="440303" cy="31074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a:extLst>
                <a:ext uri="{FF2B5EF4-FFF2-40B4-BE49-F238E27FC236}">
                  <a16:creationId xmlns:a16="http://schemas.microsoft.com/office/drawing/2014/main" id="{25C96A4E-4333-913F-F8F0-54BC0EF96B5E}"/>
                </a:ext>
              </a:extLst>
            </p:cNvPr>
            <p:cNvSpPr/>
            <p:nvPr/>
          </p:nvSpPr>
          <p:spPr>
            <a:xfrm>
              <a:off x="4618964" y="4532344"/>
              <a:ext cx="440303" cy="57035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75E3D66B-10D1-F044-63E0-7ED09B8F1D02}"/>
                </a:ext>
              </a:extLst>
            </p:cNvPr>
            <p:cNvSpPr txBox="1">
              <a:spLocks/>
            </p:cNvSpPr>
            <p:nvPr/>
          </p:nvSpPr>
          <p:spPr>
            <a:xfrm>
              <a:off x="4354878" y="4326687"/>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aseline="30000">
                  <a:solidFill>
                    <a:schemeClr val="bg1"/>
                  </a:solidFill>
                  <a:cs typeface="Arial" panose="020B0604020202020204" pitchFamily="34" charset="0"/>
                </a:rPr>
                <a:t>$160M</a:t>
              </a:r>
              <a:endParaRPr lang="en-US" sz="1600" baseline="30000">
                <a:solidFill>
                  <a:schemeClr val="bg1"/>
                </a:solidFill>
                <a:latin typeface="Arial" panose="020B0604020202020204" pitchFamily="34" charset="0"/>
                <a:cs typeface="Arial" panose="020B0604020202020204" pitchFamily="34" charset="0"/>
              </a:endParaRPr>
            </a:p>
          </p:txBody>
        </p:sp>
        <p:sp>
          <p:nvSpPr>
            <p:cNvPr id="28" name="Content Placeholder 2">
              <a:extLst>
                <a:ext uri="{FF2B5EF4-FFF2-40B4-BE49-F238E27FC236}">
                  <a16:creationId xmlns:a16="http://schemas.microsoft.com/office/drawing/2014/main" id="{5F87EEB9-4AB7-FE2D-CBCD-616026474670}"/>
                </a:ext>
              </a:extLst>
            </p:cNvPr>
            <p:cNvSpPr txBox="1">
              <a:spLocks/>
            </p:cNvSpPr>
            <p:nvPr/>
          </p:nvSpPr>
          <p:spPr>
            <a:xfrm>
              <a:off x="5070829" y="4307068"/>
              <a:ext cx="94789" cy="922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aseline="30000">
                  <a:solidFill>
                    <a:schemeClr val="bg1"/>
                  </a:solidFill>
                  <a:cs typeface="Arial" panose="020B0604020202020204" pitchFamily="34" charset="0"/>
                </a:rPr>
                <a:t>*</a:t>
              </a:r>
              <a:endParaRPr lang="en-US" sz="1600" baseline="30000">
                <a:solidFill>
                  <a:schemeClr val="bg1"/>
                </a:solidFill>
                <a:latin typeface="Arial" panose="020B0604020202020204" pitchFamily="34" charset="0"/>
                <a:cs typeface="Arial" panose="020B0604020202020204" pitchFamily="34" charset="0"/>
              </a:endParaRPr>
            </a:p>
          </p:txBody>
        </p:sp>
        <p:sp>
          <p:nvSpPr>
            <p:cNvPr id="30" name="Content Placeholder 2">
              <a:extLst>
                <a:ext uri="{FF2B5EF4-FFF2-40B4-BE49-F238E27FC236}">
                  <a16:creationId xmlns:a16="http://schemas.microsoft.com/office/drawing/2014/main" id="{4EC9B5D2-BEC5-AFF6-BD81-5E1E296640AA}"/>
                </a:ext>
              </a:extLst>
            </p:cNvPr>
            <p:cNvSpPr txBox="1">
              <a:spLocks/>
            </p:cNvSpPr>
            <p:nvPr/>
          </p:nvSpPr>
          <p:spPr>
            <a:xfrm>
              <a:off x="3490096" y="4603133"/>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aseline="30000">
                  <a:solidFill>
                    <a:schemeClr val="bg1"/>
                  </a:solidFill>
                  <a:cs typeface="Arial" panose="020B0604020202020204" pitchFamily="34" charset="0"/>
                </a:rPr>
                <a:t>$107M</a:t>
              </a:r>
              <a:endParaRPr lang="en-US" sz="1600" baseline="30000">
                <a:solidFill>
                  <a:schemeClr val="bg1"/>
                </a:solidFill>
                <a:latin typeface="Arial" panose="020B0604020202020204" pitchFamily="34" charset="0"/>
                <a:cs typeface="Arial" panose="020B0604020202020204" pitchFamily="34" charset="0"/>
              </a:endParaRPr>
            </a:p>
          </p:txBody>
        </p:sp>
        <p:sp>
          <p:nvSpPr>
            <p:cNvPr id="31" name="Content Placeholder 2">
              <a:extLst>
                <a:ext uri="{FF2B5EF4-FFF2-40B4-BE49-F238E27FC236}">
                  <a16:creationId xmlns:a16="http://schemas.microsoft.com/office/drawing/2014/main" id="{4F7F7FFD-830B-AEB5-2BF1-5AA98DFC5E10}"/>
                </a:ext>
              </a:extLst>
            </p:cNvPr>
            <p:cNvSpPr txBox="1">
              <a:spLocks/>
            </p:cNvSpPr>
            <p:nvPr/>
          </p:nvSpPr>
          <p:spPr>
            <a:xfrm>
              <a:off x="2625315" y="4808696"/>
              <a:ext cx="918015" cy="1452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aseline="30000">
                  <a:solidFill>
                    <a:schemeClr val="bg1"/>
                  </a:solidFill>
                  <a:cs typeface="Arial" panose="020B0604020202020204" pitchFamily="34" charset="0"/>
                </a:rPr>
                <a:t>$55M</a:t>
              </a:r>
              <a:endParaRPr lang="en-US" sz="1600" baseline="3000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53C6C9B-7828-D54F-9F79-AD5186932473}"/>
                </a:ext>
              </a:extLst>
            </p:cNvPr>
            <p:cNvSpPr txBox="1">
              <a:spLocks/>
            </p:cNvSpPr>
            <p:nvPr/>
          </p:nvSpPr>
          <p:spPr>
            <a:xfrm>
              <a:off x="2322813" y="3518933"/>
              <a:ext cx="3287816" cy="63629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latin typeface="Arial" panose="020B0604020202020204" pitchFamily="34" charset="0"/>
                  <a:cs typeface="Arial" panose="020B0604020202020204" pitchFamily="34" charset="0"/>
                </a:rPr>
                <a:t>Reversing a Troubling Trend</a:t>
              </a:r>
            </a:p>
          </p:txBody>
        </p:sp>
      </p:grpSp>
      <p:pic>
        <p:nvPicPr>
          <p:cNvPr id="6" name="Picture 2" descr="Ozempic® (semaglutide) injection 0.5 mg, 1 mg, or 2 mg | Official HCP Site">
            <a:extLst>
              <a:ext uri="{FF2B5EF4-FFF2-40B4-BE49-F238E27FC236}">
                <a16:creationId xmlns:a16="http://schemas.microsoft.com/office/drawing/2014/main" id="{196670F4-9311-C1D8-8F8D-B14548F99B1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9086"/>
          <a:stretch/>
        </p:blipFill>
        <p:spPr bwMode="auto">
          <a:xfrm>
            <a:off x="6617640" y="3870393"/>
            <a:ext cx="1833109" cy="226928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3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BB3BB-BDC7-B7B9-1FDE-A90D670FAAAF}"/>
              </a:ext>
            </a:extLst>
          </p:cNvPr>
          <p:cNvSpPr/>
          <p:nvPr/>
        </p:nvSpPr>
        <p:spPr>
          <a:xfrm rot="5400000">
            <a:off x="-586624" y="1361880"/>
            <a:ext cx="6082747" cy="4909499"/>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ingle Corner Rectangle 13">
            <a:extLst>
              <a:ext uri="{FF2B5EF4-FFF2-40B4-BE49-F238E27FC236}">
                <a16:creationId xmlns:a16="http://schemas.microsoft.com/office/drawing/2014/main" id="{6B7375E2-D16C-C321-7A71-1B009AF99A46}"/>
              </a:ext>
            </a:extLst>
          </p:cNvPr>
          <p:cNvSpPr/>
          <p:nvPr/>
        </p:nvSpPr>
        <p:spPr>
          <a:xfrm rot="10800000" flipH="1">
            <a:off x="0" y="775250"/>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A3AA36E1-E508-C253-A468-A1A12F8B8DC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2159902" y="935246"/>
            <a:ext cx="2113309" cy="686825"/>
          </a:xfrm>
          <a:prstGeom prst="rect">
            <a:avLst/>
          </a:prstGeom>
        </p:spPr>
      </p:pic>
      <p:sp>
        <p:nvSpPr>
          <p:cNvPr id="2" name="Title 1">
            <a:extLst>
              <a:ext uri="{FF2B5EF4-FFF2-40B4-BE49-F238E27FC236}">
                <a16:creationId xmlns:a16="http://schemas.microsoft.com/office/drawing/2014/main" id="{9A618470-65C4-DE1D-1D60-AF9D6EBB4A99}"/>
              </a:ext>
            </a:extLst>
          </p:cNvPr>
          <p:cNvSpPr>
            <a:spLocks noGrp="1"/>
          </p:cNvSpPr>
          <p:nvPr>
            <p:ph type="title"/>
          </p:nvPr>
        </p:nvSpPr>
        <p:spPr/>
        <p:txBody>
          <a:bodyPr/>
          <a:lstStyle/>
          <a:p>
            <a:r>
              <a:rPr lang="en-US" dirty="0"/>
              <a:t>Extract Additional Economic &amp; Clinical Value</a:t>
            </a:r>
          </a:p>
        </p:txBody>
      </p:sp>
      <p:grpSp>
        <p:nvGrpSpPr>
          <p:cNvPr id="9" name="Group 8">
            <a:extLst>
              <a:ext uri="{FF2B5EF4-FFF2-40B4-BE49-F238E27FC236}">
                <a16:creationId xmlns:a16="http://schemas.microsoft.com/office/drawing/2014/main" id="{B2380370-EADF-EFA2-53D8-55962228A772}"/>
              </a:ext>
            </a:extLst>
          </p:cNvPr>
          <p:cNvGrpSpPr/>
          <p:nvPr/>
        </p:nvGrpSpPr>
        <p:grpSpPr>
          <a:xfrm>
            <a:off x="8106177" y="1883914"/>
            <a:ext cx="3038549" cy="4247929"/>
            <a:chOff x="7466097" y="1588903"/>
            <a:chExt cx="3038549" cy="4247929"/>
          </a:xfrm>
        </p:grpSpPr>
        <p:sp>
          <p:nvSpPr>
            <p:cNvPr id="18" name="Rounded Rectangle 17">
              <a:extLst>
                <a:ext uri="{FF2B5EF4-FFF2-40B4-BE49-F238E27FC236}">
                  <a16:creationId xmlns:a16="http://schemas.microsoft.com/office/drawing/2014/main" id="{F0E36DF4-C11F-E198-42FB-5E8766E4E0C9}"/>
                </a:ext>
              </a:extLst>
            </p:cNvPr>
            <p:cNvSpPr/>
            <p:nvPr/>
          </p:nvSpPr>
          <p:spPr>
            <a:xfrm>
              <a:off x="7466097" y="1588903"/>
              <a:ext cx="3038549" cy="4247929"/>
            </a:xfrm>
            <a:prstGeom prst="roundRect">
              <a:avLst/>
            </a:prstGeom>
            <a:gradFill flip="none" rotWithShape="1">
              <a:gsLst>
                <a:gs pos="0">
                  <a:schemeClr val="accent3"/>
                </a:gs>
                <a:gs pos="100000">
                  <a:srgbClr val="00B8E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7C3C4EA9-C54C-26CC-10F0-26B3DECA87FB}"/>
                </a:ext>
              </a:extLst>
            </p:cNvPr>
            <p:cNvSpPr txBox="1">
              <a:spLocks/>
            </p:cNvSpPr>
            <p:nvPr/>
          </p:nvSpPr>
          <p:spPr>
            <a:xfrm>
              <a:off x="7766985" y="4697456"/>
              <a:ext cx="2401285" cy="11393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0" dirty="0">
                  <a:solidFill>
                    <a:schemeClr val="bg1"/>
                  </a:solidFill>
                  <a:cs typeface="Arial" panose="020B0604020202020204" pitchFamily="34" charset="0"/>
                </a:rPr>
                <a:t>A therapeutically equivalent, lower-cost alternative  may include a non-specialty medication or a biosimilar</a:t>
              </a:r>
            </a:p>
          </p:txBody>
        </p:sp>
        <p:sp>
          <p:nvSpPr>
            <p:cNvPr id="21" name="TextBox 20">
              <a:extLst>
                <a:ext uri="{FF2B5EF4-FFF2-40B4-BE49-F238E27FC236}">
                  <a16:creationId xmlns:a16="http://schemas.microsoft.com/office/drawing/2014/main" id="{809A0EE3-3333-E426-EF6F-6124BB510AEC}"/>
                </a:ext>
              </a:extLst>
            </p:cNvPr>
            <p:cNvSpPr txBox="1"/>
            <p:nvPr/>
          </p:nvSpPr>
          <p:spPr>
            <a:xfrm>
              <a:off x="7811416" y="1934153"/>
              <a:ext cx="2318850" cy="707886"/>
            </a:xfrm>
            <a:prstGeom prst="rect">
              <a:avLst/>
            </a:prstGeom>
            <a:noFill/>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Projected Success Rates</a:t>
              </a:r>
              <a:endParaRPr lang="en-US" sz="1100" baseline="300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78F2F02-B6F0-4F87-6C3D-E70809A58299}"/>
                </a:ext>
              </a:extLst>
            </p:cNvPr>
            <p:cNvSpPr txBox="1"/>
            <p:nvPr/>
          </p:nvSpPr>
          <p:spPr>
            <a:xfrm>
              <a:off x="8749438" y="3861787"/>
              <a:ext cx="158625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Retrospective</a:t>
              </a:r>
            </a:p>
            <a:p>
              <a:pPr>
                <a:lnSpc>
                  <a:spcPts val="1720"/>
                </a:lnSpc>
              </a:pPr>
              <a:r>
                <a:rPr lang="en-US" sz="1600" dirty="0">
                  <a:solidFill>
                    <a:schemeClr val="bg1"/>
                  </a:solidFill>
                  <a:latin typeface="Arial" panose="020B0604020202020204" pitchFamily="34" charset="0"/>
                  <a:cs typeface="Arial" panose="020B0604020202020204" pitchFamily="34" charset="0"/>
                </a:rPr>
                <a:t>Conversions</a:t>
              </a:r>
            </a:p>
          </p:txBody>
        </p:sp>
        <p:sp>
          <p:nvSpPr>
            <p:cNvPr id="25" name="TextBox 24">
              <a:extLst>
                <a:ext uri="{FF2B5EF4-FFF2-40B4-BE49-F238E27FC236}">
                  <a16:creationId xmlns:a16="http://schemas.microsoft.com/office/drawing/2014/main" id="{F0B707BE-3ED5-2D27-3465-970961A435B5}"/>
                </a:ext>
              </a:extLst>
            </p:cNvPr>
            <p:cNvSpPr txBox="1"/>
            <p:nvPr/>
          </p:nvSpPr>
          <p:spPr>
            <a:xfrm>
              <a:off x="7934410" y="3802797"/>
              <a:ext cx="1130865"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3%</a:t>
              </a:r>
            </a:p>
          </p:txBody>
        </p:sp>
        <p:sp>
          <p:nvSpPr>
            <p:cNvPr id="26" name="TextBox 25">
              <a:extLst>
                <a:ext uri="{FF2B5EF4-FFF2-40B4-BE49-F238E27FC236}">
                  <a16:creationId xmlns:a16="http://schemas.microsoft.com/office/drawing/2014/main" id="{E724937E-84B2-EE95-894E-8C63E46F7B4C}"/>
                </a:ext>
              </a:extLst>
            </p:cNvPr>
            <p:cNvSpPr txBox="1"/>
            <p:nvPr/>
          </p:nvSpPr>
          <p:spPr>
            <a:xfrm>
              <a:off x="7691044" y="2873553"/>
              <a:ext cx="1130865" cy="646331"/>
            </a:xfrm>
            <a:prstGeom prst="rect">
              <a:avLst/>
            </a:prstGeom>
            <a:noFill/>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10%</a:t>
              </a:r>
            </a:p>
          </p:txBody>
        </p:sp>
        <p:sp>
          <p:nvSpPr>
            <p:cNvPr id="27" name="TextBox 26">
              <a:extLst>
                <a:ext uri="{FF2B5EF4-FFF2-40B4-BE49-F238E27FC236}">
                  <a16:creationId xmlns:a16="http://schemas.microsoft.com/office/drawing/2014/main" id="{335C1A4E-D1B1-1F8E-C281-6EA2CFB808A2}"/>
                </a:ext>
              </a:extLst>
            </p:cNvPr>
            <p:cNvSpPr txBox="1"/>
            <p:nvPr/>
          </p:nvSpPr>
          <p:spPr>
            <a:xfrm>
              <a:off x="8749438" y="2932543"/>
              <a:ext cx="1466067" cy="528350"/>
            </a:xfrm>
            <a:prstGeom prst="rect">
              <a:avLst/>
            </a:prstGeom>
            <a:noFill/>
          </p:spPr>
          <p:txBody>
            <a:bodyPr wrap="square">
              <a:spAutoFit/>
            </a:bodyPr>
            <a:lstStyle/>
            <a:p>
              <a:pPr>
                <a:lnSpc>
                  <a:spcPts val="1720"/>
                </a:lnSpc>
              </a:pPr>
              <a:r>
                <a:rPr lang="en-US" sz="1600" dirty="0">
                  <a:solidFill>
                    <a:schemeClr val="bg1"/>
                  </a:solidFill>
                  <a:latin typeface="Arial" panose="020B0604020202020204" pitchFamily="34" charset="0"/>
                  <a:cs typeface="Arial" panose="020B0604020202020204" pitchFamily="34" charset="0"/>
                </a:rPr>
                <a:t>Point-of-Sale Conversions </a:t>
              </a:r>
              <a:endParaRPr lang="en-US" sz="1600"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CC28A263-3371-513D-5C4B-50C55C8595F9}"/>
                </a:ext>
              </a:extLst>
            </p:cNvPr>
            <p:cNvCxnSpPr>
              <a:cxnSpLocks/>
            </p:cNvCxnSpPr>
            <p:nvPr/>
          </p:nvCxnSpPr>
          <p:spPr>
            <a:xfrm>
              <a:off x="8056795" y="3664169"/>
              <a:ext cx="1857152" cy="0"/>
            </a:xfrm>
            <a:prstGeom prst="line">
              <a:avLst/>
            </a:prstGeom>
            <a:ln>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grpSp>
      <p:sp>
        <p:nvSpPr>
          <p:cNvPr id="35" name="TextBox 34">
            <a:extLst>
              <a:ext uri="{FF2B5EF4-FFF2-40B4-BE49-F238E27FC236}">
                <a16:creationId xmlns:a16="http://schemas.microsoft.com/office/drawing/2014/main" id="{D12FD491-1154-9456-2509-1CEF3D7ACFBE}"/>
              </a:ext>
            </a:extLst>
          </p:cNvPr>
          <p:cNvSpPr txBox="1"/>
          <p:nvPr/>
        </p:nvSpPr>
        <p:spPr>
          <a:xfrm>
            <a:off x="1183332" y="3131022"/>
            <a:ext cx="5529249" cy="3000821"/>
          </a:xfrm>
          <a:prstGeom prst="rect">
            <a:avLst/>
          </a:prstGeom>
          <a:noFill/>
        </p:spPr>
        <p:txBody>
          <a:bodyPr wrap="square">
            <a:spAutoFit/>
          </a:bodyPr>
          <a:lstStyle/>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Clinical Prioritization Engine </a:t>
            </a:r>
            <a:r>
              <a:rPr lang="en-US" sz="1600" dirty="0">
                <a:solidFill>
                  <a:schemeClr val="accent3"/>
                </a:solidFill>
                <a:latin typeface="Arial" panose="020B0604020202020204" pitchFamily="34" charset="0"/>
                <a:cs typeface="Arial" panose="020B0604020202020204" pitchFamily="34" charset="0"/>
              </a:rPr>
              <a:t>identifies greatest opportunities for intervention </a:t>
            </a:r>
          </a:p>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Expert Specialty Pharmacists </a:t>
            </a:r>
            <a:r>
              <a:rPr lang="en-US" sz="1600" dirty="0">
                <a:solidFill>
                  <a:schemeClr val="accent3"/>
                </a:solidFill>
                <a:latin typeface="Arial" panose="020B0604020202020204" pitchFamily="34" charset="0"/>
                <a:cs typeface="Arial" panose="020B0604020202020204" pitchFamily="34" charset="0"/>
              </a:rPr>
              <a:t>guide providers to lower cost, therapeutically equivalent alternatives with minimal dispensing delay to members</a:t>
            </a:r>
          </a:p>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Transparent &amp; empowering PA process </a:t>
            </a:r>
            <a:r>
              <a:rPr lang="en-US" sz="1600" dirty="0">
                <a:solidFill>
                  <a:schemeClr val="accent3"/>
                </a:solidFill>
                <a:latin typeface="Arial" panose="020B0604020202020204" pitchFamily="34" charset="0"/>
                <a:cs typeface="Arial" panose="020B0604020202020204" pitchFamily="34" charset="0"/>
              </a:rPr>
              <a:t>keeps members informed and engaged at every step</a:t>
            </a:r>
          </a:p>
          <a:p>
            <a:pPr marL="173038" indent="-173038">
              <a:spcAft>
                <a:spcPts val="18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Therapeutic response monitoring </a:t>
            </a:r>
            <a:r>
              <a:rPr lang="en-US" sz="1600" dirty="0">
                <a:solidFill>
                  <a:schemeClr val="accent3"/>
                </a:solidFill>
                <a:latin typeface="Arial" panose="020B0604020202020204" pitchFamily="34" charset="0"/>
                <a:cs typeface="Arial" panose="020B0604020202020204" pitchFamily="34" charset="0"/>
              </a:rPr>
              <a:t>ensures patients benefit from therapy over time </a:t>
            </a:r>
          </a:p>
        </p:txBody>
      </p:sp>
      <p:sp>
        <p:nvSpPr>
          <p:cNvPr id="4" name="Content Placeholder 2">
            <a:extLst>
              <a:ext uri="{FF2B5EF4-FFF2-40B4-BE49-F238E27FC236}">
                <a16:creationId xmlns:a16="http://schemas.microsoft.com/office/drawing/2014/main" id="{9F805594-E87B-54D3-6BF1-4A18A2AF6969}"/>
              </a:ext>
            </a:extLst>
          </p:cNvPr>
          <p:cNvSpPr txBox="1">
            <a:spLocks/>
          </p:cNvSpPr>
          <p:nvPr/>
        </p:nvSpPr>
        <p:spPr>
          <a:xfrm>
            <a:off x="1183332" y="2190068"/>
            <a:ext cx="6133332" cy="7585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latin typeface="Arial" panose="020B0604020202020204" pitchFamily="34" charset="0"/>
                <a:cs typeface="Arial" panose="020B0604020202020204" pitchFamily="34" charset="0"/>
              </a:rPr>
              <a:t>High-Touch Therapeutic Interchange</a:t>
            </a:r>
            <a:br>
              <a:rPr lang="en-US" dirty="0">
                <a:solidFill>
                  <a:schemeClr val="accent3"/>
                </a:solidFill>
                <a:latin typeface="Arial" panose="020B0604020202020204" pitchFamily="34" charset="0"/>
                <a:cs typeface="Arial" panose="020B0604020202020204" pitchFamily="34" charset="0"/>
              </a:rPr>
            </a:br>
            <a:r>
              <a:rPr lang="en-US" sz="1800" b="0" i="1" dirty="0">
                <a:solidFill>
                  <a:schemeClr val="accent3"/>
                </a:solidFill>
                <a:latin typeface="Arial" panose="020B0604020202020204" pitchFamily="34" charset="0"/>
                <a:cs typeface="Arial" panose="020B0604020202020204" pitchFamily="34" charset="0"/>
              </a:rPr>
              <a:t>for Anti-Inflammatory Medications &amp; Dermatologic Agents</a:t>
            </a:r>
          </a:p>
        </p:txBody>
      </p:sp>
      <p:grpSp>
        <p:nvGrpSpPr>
          <p:cNvPr id="3" name="Group 2">
            <a:extLst>
              <a:ext uri="{FF2B5EF4-FFF2-40B4-BE49-F238E27FC236}">
                <a16:creationId xmlns:a16="http://schemas.microsoft.com/office/drawing/2014/main" id="{880CF330-BDE6-4DAD-DDA2-FD0A7DE60D3C}"/>
              </a:ext>
            </a:extLst>
          </p:cNvPr>
          <p:cNvGrpSpPr/>
          <p:nvPr/>
        </p:nvGrpSpPr>
        <p:grpSpPr>
          <a:xfrm>
            <a:off x="1171146" y="775251"/>
            <a:ext cx="887112" cy="1146801"/>
            <a:chOff x="4636188" y="775251"/>
            <a:chExt cx="887112" cy="1146801"/>
          </a:xfrm>
        </p:grpSpPr>
        <p:sp>
          <p:nvSpPr>
            <p:cNvPr id="5" name="Pentagon 11">
              <a:extLst>
                <a:ext uri="{FF2B5EF4-FFF2-40B4-BE49-F238E27FC236}">
                  <a16:creationId xmlns:a16="http://schemas.microsoft.com/office/drawing/2014/main" id="{49DA32AC-DA27-45FE-A996-478D8B6462A9}"/>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BF0851-4399-A831-64D1-399D12477220}"/>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grpSp>
      <p:sp>
        <p:nvSpPr>
          <p:cNvPr id="8" name="TextBox 7">
            <a:extLst>
              <a:ext uri="{FF2B5EF4-FFF2-40B4-BE49-F238E27FC236}">
                <a16:creationId xmlns:a16="http://schemas.microsoft.com/office/drawing/2014/main" id="{0748BC45-340C-3200-C6F6-A6B3507238A2}"/>
              </a:ext>
            </a:extLst>
          </p:cNvPr>
          <p:cNvSpPr txBox="1"/>
          <p:nvPr/>
        </p:nvSpPr>
        <p:spPr>
          <a:xfrm>
            <a:off x="9801739" y="2281813"/>
            <a:ext cx="377190" cy="307777"/>
          </a:xfrm>
          <a:prstGeom prst="rect">
            <a:avLst/>
          </a:prstGeom>
          <a:noFill/>
        </p:spPr>
        <p:txBody>
          <a:bodyPr wrap="square">
            <a:spAutoFit/>
          </a:bodyPr>
          <a:lstStyle/>
          <a:p>
            <a:r>
              <a:rPr lang="en-US" sz="1400" baseline="30000" dirty="0">
                <a:solidFill>
                  <a:schemeClr val="bg1"/>
                </a:solidFill>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00530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E765E-15F3-D093-C7B9-B2DAED007D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7581" y="1510816"/>
            <a:ext cx="5934419" cy="5347184"/>
          </a:xfrm>
          <a:prstGeom prst="rect">
            <a:avLst/>
          </a:prstGeom>
        </p:spPr>
      </p:pic>
      <p:sp>
        <p:nvSpPr>
          <p:cNvPr id="14" name="Title 13">
            <a:extLst>
              <a:ext uri="{FF2B5EF4-FFF2-40B4-BE49-F238E27FC236}">
                <a16:creationId xmlns:a16="http://schemas.microsoft.com/office/drawing/2014/main" id="{3F63EC83-B479-73AA-47CE-D3633F9C55DB}"/>
              </a:ext>
            </a:extLst>
          </p:cNvPr>
          <p:cNvSpPr>
            <a:spLocks noGrp="1"/>
          </p:cNvSpPr>
          <p:nvPr>
            <p:ph type="title"/>
          </p:nvPr>
        </p:nvSpPr>
        <p:spPr/>
        <p:txBody>
          <a:bodyPr/>
          <a:lstStyle/>
          <a:p>
            <a:r>
              <a:rPr lang="en-US" dirty="0"/>
              <a:t>Enhance Member Experiences With Tailored Engagement</a:t>
            </a:r>
          </a:p>
        </p:txBody>
      </p:sp>
      <p:sp>
        <p:nvSpPr>
          <p:cNvPr id="12" name="Title 1">
            <a:extLst>
              <a:ext uri="{FF2B5EF4-FFF2-40B4-BE49-F238E27FC236}">
                <a16:creationId xmlns:a16="http://schemas.microsoft.com/office/drawing/2014/main" id="{01CAD347-847F-38EA-445A-044E75B51281}"/>
              </a:ext>
            </a:extLst>
          </p:cNvPr>
          <p:cNvSpPr txBox="1">
            <a:spLocks/>
          </p:cNvSpPr>
          <p:nvPr/>
        </p:nvSpPr>
        <p:spPr>
          <a:xfrm>
            <a:off x="1342891" y="0"/>
            <a:ext cx="9788936" cy="7752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a:solidFill>
                  <a:srgbClr val="002F6C"/>
                </a:solidFill>
                <a:latin typeface="Arial Narrow" panose="020B0604020202020204" pitchFamily="34" charset="0"/>
                <a:ea typeface="Roboto Condensed" panose="02000000000000000000" pitchFamily="2" charset="0"/>
                <a:cs typeface="+mj-cs"/>
              </a:defRPr>
            </a:lvl1pPr>
          </a:lstStyle>
          <a:p>
            <a:endParaRPr lang="en-US"/>
          </a:p>
        </p:txBody>
      </p:sp>
      <p:sp>
        <p:nvSpPr>
          <p:cNvPr id="16" name="Rectangle 15">
            <a:extLst>
              <a:ext uri="{FF2B5EF4-FFF2-40B4-BE49-F238E27FC236}">
                <a16:creationId xmlns:a16="http://schemas.microsoft.com/office/drawing/2014/main" id="{773C6F72-D480-3C80-C63A-C34FA69F9E4A}"/>
              </a:ext>
            </a:extLst>
          </p:cNvPr>
          <p:cNvSpPr/>
          <p:nvPr/>
        </p:nvSpPr>
        <p:spPr>
          <a:xfrm rot="5400000">
            <a:off x="-672349" y="1447605"/>
            <a:ext cx="6082747" cy="4738049"/>
          </a:xfrm>
          <a:prstGeom prst="rect">
            <a:avLst/>
          </a:prstGeom>
          <a:gradFill flip="none" rotWithShape="1">
            <a:gsLst>
              <a:gs pos="0">
                <a:schemeClr val="bg1">
                  <a:alpha val="77012"/>
                </a:schemeClr>
              </a:gs>
              <a:gs pos="76000">
                <a:schemeClr val="accent4">
                  <a:lumMod val="45000"/>
                  <a:lumOff val="55000"/>
                  <a:alpha val="2204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65867C4-4AD5-8D56-D322-70BD739D60A5}"/>
              </a:ext>
            </a:extLst>
          </p:cNvPr>
          <p:cNvSpPr txBox="1"/>
          <p:nvPr/>
        </p:nvSpPr>
        <p:spPr>
          <a:xfrm>
            <a:off x="1101640" y="2236124"/>
            <a:ext cx="5556032" cy="3108543"/>
          </a:xfrm>
          <a:prstGeom prst="rect">
            <a:avLst/>
          </a:prstGeom>
          <a:noFill/>
        </p:spPr>
        <p:txBody>
          <a:bodyPr wrap="square">
            <a:spAutoFit/>
          </a:bodyPr>
          <a:lstStyle/>
          <a:p>
            <a:pPr>
              <a:spcAft>
                <a:spcPts val="1200"/>
              </a:spcAft>
            </a:pPr>
            <a:r>
              <a:rPr lang="en-US" sz="2400" b="1" dirty="0">
                <a:solidFill>
                  <a:schemeClr val="accent3"/>
                </a:solidFill>
                <a:latin typeface="Arial" panose="020B0604020202020204" pitchFamily="34" charset="0"/>
                <a:cs typeface="Arial" panose="020B0604020202020204" pitchFamily="34" charset="0"/>
              </a:rPr>
              <a:t>Modernized Member Digital</a:t>
            </a:r>
            <a:br>
              <a:rPr lang="en-US" sz="2400" b="1" dirty="0">
                <a:solidFill>
                  <a:schemeClr val="accent3"/>
                </a:solidFill>
                <a:latin typeface="Arial" panose="020B0604020202020204" pitchFamily="34" charset="0"/>
                <a:cs typeface="Arial" panose="020B0604020202020204" pitchFamily="34" charset="0"/>
              </a:rPr>
            </a:br>
            <a:r>
              <a:rPr lang="en-US" sz="2400" b="1" dirty="0">
                <a:solidFill>
                  <a:schemeClr val="accent3"/>
                </a:solidFill>
                <a:latin typeface="Arial" panose="020B0604020202020204" pitchFamily="34" charset="0"/>
                <a:cs typeface="Arial" panose="020B0604020202020204" pitchFamily="34" charset="0"/>
              </a:rPr>
              <a:t>Communication Platform</a:t>
            </a:r>
            <a:br>
              <a:rPr lang="en-US" sz="2000" b="1" dirty="0">
                <a:solidFill>
                  <a:schemeClr val="accent3"/>
                </a:solidFill>
                <a:latin typeface="Arial" panose="020B0604020202020204" pitchFamily="34" charset="0"/>
                <a:cs typeface="Arial" panose="020B0604020202020204" pitchFamily="34" charset="0"/>
              </a:rPr>
            </a:br>
            <a:endParaRPr lang="en-US" sz="2000" b="1" dirty="0">
              <a:solidFill>
                <a:schemeClr val="accent3"/>
              </a:solidFill>
              <a:latin typeface="Arial" panose="020B0604020202020204" pitchFamily="34" charset="0"/>
              <a:cs typeface="Arial" panose="020B0604020202020204" pitchFamily="34" charset="0"/>
            </a:endParaRPr>
          </a:p>
          <a:p>
            <a:pPr marL="173038" indent="-173038">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Offer real-time access </a:t>
            </a:r>
            <a:r>
              <a:rPr lang="en-US" sz="1600" dirty="0">
                <a:solidFill>
                  <a:schemeClr val="accent3"/>
                </a:solidFill>
                <a:latin typeface="Arial" panose="020B0604020202020204" pitchFamily="34" charset="0"/>
                <a:cs typeface="Arial" panose="020B0604020202020204" pitchFamily="34" charset="0"/>
              </a:rPr>
              <a:t>to current prescription status along with ability to review past medications/claims</a:t>
            </a:r>
          </a:p>
          <a:p>
            <a:pPr marL="173038" indent="-173038">
              <a:spcAft>
                <a:spcPts val="1200"/>
              </a:spcAft>
              <a:buFont typeface="Arial" panose="020B0604020202020204" pitchFamily="34" charset="0"/>
              <a:buChar char="•"/>
            </a:pPr>
            <a:r>
              <a:rPr lang="en-US" sz="1600" b="1" dirty="0">
                <a:solidFill>
                  <a:schemeClr val="accent3"/>
                </a:solidFill>
                <a:latin typeface="Arial" panose="020B0604020202020204" pitchFamily="34" charset="0"/>
                <a:cs typeface="Arial" panose="020B0604020202020204" pitchFamily="34" charset="0"/>
              </a:rPr>
              <a:t>Boost member engagement and drive higher satisfaction </a:t>
            </a:r>
            <a:r>
              <a:rPr lang="en-US" sz="1600" dirty="0">
                <a:solidFill>
                  <a:schemeClr val="accent3"/>
                </a:solidFill>
                <a:latin typeface="Arial" panose="020B0604020202020204" pitchFamily="34" charset="0"/>
                <a:cs typeface="Arial" panose="020B0604020202020204" pitchFamily="34" charset="0"/>
              </a:rPr>
              <a:t>by sending personalized updates to members through their preferred communication channel</a:t>
            </a:r>
            <a:endParaRPr lang="en-US" sz="1600" b="1" dirty="0">
              <a:solidFill>
                <a:schemeClr val="accent3"/>
              </a:solidFill>
              <a:latin typeface="Arial" panose="020B0604020202020204" pitchFamily="34" charset="0"/>
              <a:cs typeface="Arial" panose="020B0604020202020204" pitchFamily="34" charset="0"/>
            </a:endParaRPr>
          </a:p>
          <a:p>
            <a:pPr marL="296863" lvl="1" indent="-122238">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Round Single Corner Rectangle 9">
            <a:extLst>
              <a:ext uri="{FF2B5EF4-FFF2-40B4-BE49-F238E27FC236}">
                <a16:creationId xmlns:a16="http://schemas.microsoft.com/office/drawing/2014/main" id="{6D8C9BB5-60FC-FD37-1E92-495E9654FA41}"/>
              </a:ext>
            </a:extLst>
          </p:cNvPr>
          <p:cNvSpPr/>
          <p:nvPr/>
        </p:nvSpPr>
        <p:spPr>
          <a:xfrm rot="10800000" flipH="1">
            <a:off x="0" y="775250"/>
            <a:ext cx="5556032" cy="1006818"/>
          </a:xfrm>
          <a:prstGeom prst="round1Rect">
            <a:avLst>
              <a:gd name="adj" fmla="val 50000"/>
            </a:avLst>
          </a:prstGeom>
          <a:gradFill flip="none" rotWithShape="1">
            <a:gsLst>
              <a:gs pos="0">
                <a:schemeClr val="accent3"/>
              </a:gs>
              <a:gs pos="100000">
                <a:srgbClr val="00B8E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D0DA8470-15AD-A891-D469-D90A93241B78}"/>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2159902" y="935246"/>
            <a:ext cx="2113309" cy="686825"/>
          </a:xfrm>
          <a:prstGeom prst="rect">
            <a:avLst/>
          </a:prstGeom>
        </p:spPr>
      </p:pic>
      <p:grpSp>
        <p:nvGrpSpPr>
          <p:cNvPr id="13" name="Group 12">
            <a:extLst>
              <a:ext uri="{FF2B5EF4-FFF2-40B4-BE49-F238E27FC236}">
                <a16:creationId xmlns:a16="http://schemas.microsoft.com/office/drawing/2014/main" id="{DFACA870-DCBD-6C50-DCE8-D426AF9DE795}"/>
              </a:ext>
            </a:extLst>
          </p:cNvPr>
          <p:cNvGrpSpPr/>
          <p:nvPr/>
        </p:nvGrpSpPr>
        <p:grpSpPr>
          <a:xfrm>
            <a:off x="1171146" y="775251"/>
            <a:ext cx="887112" cy="1146801"/>
            <a:chOff x="4636188" y="775251"/>
            <a:chExt cx="887112" cy="1146801"/>
          </a:xfrm>
        </p:grpSpPr>
        <p:sp>
          <p:nvSpPr>
            <p:cNvPr id="15" name="Pentagon 11">
              <a:extLst>
                <a:ext uri="{FF2B5EF4-FFF2-40B4-BE49-F238E27FC236}">
                  <a16:creationId xmlns:a16="http://schemas.microsoft.com/office/drawing/2014/main" id="{8EE36842-250C-68C4-BE37-DBC37C309755}"/>
                </a:ext>
              </a:extLst>
            </p:cNvPr>
            <p:cNvSpPr/>
            <p:nvPr/>
          </p:nvSpPr>
          <p:spPr>
            <a:xfrm rot="5400000">
              <a:off x="4512437" y="911190"/>
              <a:ext cx="1146801" cy="874924"/>
            </a:xfrm>
            <a:custGeom>
              <a:avLst/>
              <a:gdLst>
                <a:gd name="connsiteX0" fmla="*/ 0 w 2151530"/>
                <a:gd name="connsiteY0" fmla="*/ 0 h 1575045"/>
                <a:gd name="connsiteX1" fmla="*/ 1337121 w 2151530"/>
                <a:gd name="connsiteY1" fmla="*/ 0 h 1575045"/>
                <a:gd name="connsiteX2" fmla="*/ 2151530 w 2151530"/>
                <a:gd name="connsiteY2" fmla="*/ 787523 h 1575045"/>
                <a:gd name="connsiteX3" fmla="*/ 1337121 w 2151530"/>
                <a:gd name="connsiteY3" fmla="*/ 1575045 h 1575045"/>
                <a:gd name="connsiteX4" fmla="*/ 0 w 2151530"/>
                <a:gd name="connsiteY4" fmla="*/ 1575045 h 1575045"/>
                <a:gd name="connsiteX5" fmla="*/ 0 w 2151530"/>
                <a:gd name="connsiteY5" fmla="*/ 0 h 1575045"/>
                <a:gd name="connsiteX0" fmla="*/ 0 w 1337121"/>
                <a:gd name="connsiteY0" fmla="*/ 0 h 1575045"/>
                <a:gd name="connsiteX1" fmla="*/ 1337121 w 1337121"/>
                <a:gd name="connsiteY1" fmla="*/ 0 h 1575045"/>
                <a:gd name="connsiteX2" fmla="*/ 672353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928569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 name="connsiteX0" fmla="*/ 0 w 1337121"/>
                <a:gd name="connsiteY0" fmla="*/ 0 h 1575045"/>
                <a:gd name="connsiteX1" fmla="*/ 1337121 w 1337121"/>
                <a:gd name="connsiteY1" fmla="*/ 0 h 1575045"/>
                <a:gd name="connsiteX2" fmla="*/ 1088705 w 1337121"/>
                <a:gd name="connsiteY2" fmla="*/ 774076 h 1575045"/>
                <a:gd name="connsiteX3" fmla="*/ 1337121 w 1337121"/>
                <a:gd name="connsiteY3" fmla="*/ 1575045 h 1575045"/>
                <a:gd name="connsiteX4" fmla="*/ 0 w 1337121"/>
                <a:gd name="connsiteY4" fmla="*/ 1575045 h 1575045"/>
                <a:gd name="connsiteX5" fmla="*/ 0 w 1337121"/>
                <a:gd name="connsiteY5" fmla="*/ 0 h 157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121" h="1575045">
                  <a:moveTo>
                    <a:pt x="0" y="0"/>
                  </a:moveTo>
                  <a:lnTo>
                    <a:pt x="1337121" y="0"/>
                  </a:lnTo>
                  <a:lnTo>
                    <a:pt x="1088705" y="774076"/>
                  </a:lnTo>
                  <a:lnTo>
                    <a:pt x="1337121" y="1575045"/>
                  </a:lnTo>
                  <a:lnTo>
                    <a:pt x="0" y="1575045"/>
                  </a:lnTo>
                  <a:lnTo>
                    <a:pt x="0" y="0"/>
                  </a:lnTo>
                  <a:close/>
                </a:path>
              </a:pathLst>
            </a:custGeom>
            <a:gradFill flip="none" rotWithShape="1">
              <a:gsLst>
                <a:gs pos="0">
                  <a:schemeClr val="accent5">
                    <a:lumMod val="60000"/>
                    <a:lumOff val="40000"/>
                  </a:schemeClr>
                </a:gs>
                <a:gs pos="100000">
                  <a:schemeClr val="accent5">
                    <a:lumMod val="75000"/>
                  </a:schemeClr>
                </a:gs>
              </a:gsLst>
              <a:lin ang="8100000" scaled="1"/>
              <a:tileRect/>
            </a:gradFill>
            <a:ln w="0">
              <a:noFill/>
            </a:ln>
            <a:effectLst>
              <a:outerShdw blurRad="372147" dist="38100" dir="2700000" sx="101832" sy="101832"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FA6ECA3-77C3-50F7-9F0F-52986EA069ED}"/>
                </a:ext>
              </a:extLst>
            </p:cNvPr>
            <p:cNvSpPr txBox="1"/>
            <p:nvPr/>
          </p:nvSpPr>
          <p:spPr>
            <a:xfrm>
              <a:off x="4636188" y="942572"/>
              <a:ext cx="887111" cy="646331"/>
            </a:xfrm>
            <a:prstGeom prst="rect">
              <a:avLst/>
            </a:prstGeom>
            <a:noFill/>
          </p:spPr>
          <p:txBody>
            <a:bodyPr wrap="square" rtlCol="0">
              <a:spAutoFit/>
            </a:bodyPr>
            <a:lstStyle/>
            <a:p>
              <a:pPr algn="ctr"/>
              <a:r>
                <a:rPr lang="en-US" b="1" dirty="0">
                  <a:solidFill>
                    <a:schemeClr val="accent5">
                      <a:lumMod val="50000"/>
                    </a:schemeClr>
                  </a:solidFill>
                  <a:latin typeface="Arial" panose="020B0604020202020204" pitchFamily="34" charset="0"/>
                  <a:cs typeface="Arial" panose="020B0604020202020204" pitchFamily="34" charset="0"/>
                </a:rPr>
                <a:t>NEW</a:t>
              </a:r>
            </a:p>
            <a:p>
              <a:pPr algn="ctr"/>
              <a:r>
                <a:rPr lang="en-US" b="1" dirty="0">
                  <a:solidFill>
                    <a:schemeClr val="accent5">
                      <a:lumMod val="50000"/>
                    </a:schemeClr>
                  </a:solidFill>
                  <a:latin typeface="Arial" panose="020B0604020202020204" pitchFamily="34" charset="0"/>
                  <a:cs typeface="Arial" panose="020B0604020202020204" pitchFamily="34" charset="0"/>
                </a:rPr>
                <a:t>2024</a:t>
              </a:r>
            </a:p>
          </p:txBody>
        </p:sp>
      </p:grpSp>
    </p:spTree>
    <p:extLst>
      <p:ext uri="{BB962C8B-B14F-4D97-AF65-F5344CB8AC3E}">
        <p14:creationId xmlns:p14="http://schemas.microsoft.com/office/powerpoint/2010/main" val="3922562128"/>
      </p:ext>
    </p:extLst>
  </p:cSld>
  <p:clrMapOvr>
    <a:masterClrMapping/>
  </p:clrMapOvr>
</p:sld>
</file>

<file path=ppt/theme/theme1.xml><?xml version="1.0" encoding="utf-8"?>
<a:theme xmlns:a="http://schemas.openxmlformats.org/drawingml/2006/main" name="2_RxB_2019">
  <a:themeElements>
    <a:clrScheme name="RxBenefits 2020">
      <a:dk1>
        <a:srgbClr val="000000"/>
      </a:dk1>
      <a:lt1>
        <a:srgbClr val="FFFFFF"/>
      </a:lt1>
      <a:dk2>
        <a:srgbClr val="B1B3B3"/>
      </a:dk2>
      <a:lt2>
        <a:srgbClr val="D9D9D6"/>
      </a:lt2>
      <a:accent1>
        <a:srgbClr val="00A361"/>
      </a:accent1>
      <a:accent2>
        <a:srgbClr val="78BE20"/>
      </a:accent2>
      <a:accent3>
        <a:srgbClr val="002F6C"/>
      </a:accent3>
      <a:accent4>
        <a:srgbClr val="00B5E2"/>
      </a:accent4>
      <a:accent5>
        <a:srgbClr val="FFB81C"/>
      </a:accent5>
      <a:accent6>
        <a:srgbClr val="F9423A"/>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2.xml><?xml version="1.0" encoding="utf-8"?>
<a:theme xmlns:a="http://schemas.openxmlformats.org/drawingml/2006/main" name="IVP_Standard">
  <a:themeElements>
    <a:clrScheme name="RxBenefits 2020">
      <a:dk1>
        <a:srgbClr val="000000"/>
      </a:dk1>
      <a:lt1>
        <a:srgbClr val="FFFFFF"/>
      </a:lt1>
      <a:dk2>
        <a:srgbClr val="B1B3B3"/>
      </a:dk2>
      <a:lt2>
        <a:srgbClr val="D9D9D6"/>
      </a:lt2>
      <a:accent1>
        <a:srgbClr val="00A361"/>
      </a:accent1>
      <a:accent2>
        <a:srgbClr val="78BE20"/>
      </a:accent2>
      <a:accent3>
        <a:srgbClr val="002F6C"/>
      </a:accent3>
      <a:accent4>
        <a:srgbClr val="00B5E2"/>
      </a:accent4>
      <a:accent5>
        <a:srgbClr val="FFB81C"/>
      </a:accent5>
      <a:accent6>
        <a:srgbClr val="F9423A"/>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3.xml><?xml version="1.0" encoding="utf-8"?>
<a:theme xmlns:a="http://schemas.openxmlformats.org/drawingml/2006/main" name="1_RxB_2019">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4.xml><?xml version="1.0" encoding="utf-8"?>
<a:theme xmlns:a="http://schemas.openxmlformats.org/drawingml/2006/main" name="3_RxB_2019">
  <a:themeElements>
    <a:clrScheme name="RxBenefits 2020">
      <a:dk1>
        <a:srgbClr val="000000"/>
      </a:dk1>
      <a:lt1>
        <a:srgbClr val="FFFFFF"/>
      </a:lt1>
      <a:dk2>
        <a:srgbClr val="B1B3B3"/>
      </a:dk2>
      <a:lt2>
        <a:srgbClr val="D9D9D6"/>
      </a:lt2>
      <a:accent1>
        <a:srgbClr val="00A361"/>
      </a:accent1>
      <a:accent2>
        <a:srgbClr val="78BE20"/>
      </a:accent2>
      <a:accent3>
        <a:srgbClr val="002F6C"/>
      </a:accent3>
      <a:accent4>
        <a:srgbClr val="00B5E2"/>
      </a:accent4>
      <a:accent5>
        <a:srgbClr val="FFB81C"/>
      </a:accent5>
      <a:accent6>
        <a:srgbClr val="F9423A"/>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5.xml><?xml version="1.0" encoding="utf-8"?>
<a:theme xmlns:a="http://schemas.openxmlformats.org/drawingml/2006/main" name="4_RxB_2019">
  <a:themeElements>
    <a:clrScheme name="RxBenefits 2020">
      <a:dk1>
        <a:srgbClr val="000000"/>
      </a:dk1>
      <a:lt1>
        <a:srgbClr val="FFFFFF"/>
      </a:lt1>
      <a:dk2>
        <a:srgbClr val="B1B3B3"/>
      </a:dk2>
      <a:lt2>
        <a:srgbClr val="D9D9D6"/>
      </a:lt2>
      <a:accent1>
        <a:srgbClr val="00A361"/>
      </a:accent1>
      <a:accent2>
        <a:srgbClr val="78BE20"/>
      </a:accent2>
      <a:accent3>
        <a:srgbClr val="002F6C"/>
      </a:accent3>
      <a:accent4>
        <a:srgbClr val="00B5E2"/>
      </a:accent4>
      <a:accent5>
        <a:srgbClr val="FFB81C"/>
      </a:accent5>
      <a:accent6>
        <a:srgbClr val="F9423A"/>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77003</TotalTime>
  <Words>3384</Words>
  <Application>Microsoft Macintosh PowerPoint</Application>
  <PresentationFormat>Widescreen</PresentationFormat>
  <Paragraphs>263</Paragraphs>
  <Slides>12</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vt:i4>
      </vt:variant>
    </vt:vector>
  </HeadingPairs>
  <TitlesOfParts>
    <vt:vector size="24" baseType="lpstr">
      <vt:lpstr>Arial</vt:lpstr>
      <vt:lpstr>Arial Narrow</vt:lpstr>
      <vt:lpstr>Calibri</vt:lpstr>
      <vt:lpstr>Roboto</vt:lpstr>
      <vt:lpstr>Roboto Condensed</vt:lpstr>
      <vt:lpstr>Roboto Light</vt:lpstr>
      <vt:lpstr>Times New Roman</vt:lpstr>
      <vt:lpstr>2_RxB_2019</vt:lpstr>
      <vt:lpstr>IVP_Standard</vt:lpstr>
      <vt:lpstr>1_RxB_2019</vt:lpstr>
      <vt:lpstr>3_RxB_2019</vt:lpstr>
      <vt:lpstr>4_RxB_2019</vt:lpstr>
      <vt:lpstr>Client-Aligned Clinical Programs </vt:lpstr>
      <vt:lpstr>Unrivaled Clinical Oversight and Active Intervention  </vt:lpstr>
      <vt:lpstr>Client-Aligned Clinical Solutions You’ve Come to Trust</vt:lpstr>
      <vt:lpstr>Looking Ahead: Three Drug Classes Present Significant Opportunity</vt:lpstr>
      <vt:lpstr>Now Enhanced to Drive Deeper Savings &amp; Satisfaction</vt:lpstr>
      <vt:lpstr>Realize Immediate Savings By Eliminating Low Clinical Value Drugs</vt:lpstr>
      <vt:lpstr>Further Reduce Spend by Combatting Off-Label Prescribing of GLP-1s</vt:lpstr>
      <vt:lpstr>Extract Additional Economic &amp; Clinical Value</vt:lpstr>
      <vt:lpstr>Enhance Member Experiences With Tailored Engagement</vt:lpstr>
      <vt:lpstr>Assessing and Guaranteeing Clinical Program Savings</vt:lpstr>
      <vt:lpstr> Deliver Client-Aligned Solutions Far Superior to PBM Programs</vt:lpstr>
      <vt:lpstr>Our Focus is on Where the Dollars Are Driving Plan Cost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Faith Wilbanks - RxBenefits</dc:creator>
  <cp:keywords/>
  <dc:description/>
  <cp:lastModifiedBy>Jon Blauman</cp:lastModifiedBy>
  <cp:revision>297</cp:revision>
  <dcterms:created xsi:type="dcterms:W3CDTF">2021-05-12T17:25:57Z</dcterms:created>
  <dcterms:modified xsi:type="dcterms:W3CDTF">2023-06-05T18:25:59Z</dcterms:modified>
  <cp:category/>
</cp:coreProperties>
</file>