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3" r:id="rId1"/>
  </p:sldMasterIdLst>
  <p:notesMasterIdLst>
    <p:notesMasterId r:id="rId23"/>
  </p:notesMasterIdLst>
  <p:handoutMasterIdLst>
    <p:handoutMasterId r:id="rId24"/>
  </p:handoutMasterIdLst>
  <p:sldIdLst>
    <p:sldId id="258" r:id="rId2"/>
    <p:sldId id="309" r:id="rId3"/>
    <p:sldId id="314" r:id="rId4"/>
    <p:sldId id="329" r:id="rId5"/>
    <p:sldId id="317" r:id="rId6"/>
    <p:sldId id="324" r:id="rId7"/>
    <p:sldId id="310" r:id="rId8"/>
    <p:sldId id="311" r:id="rId9"/>
    <p:sldId id="285" r:id="rId10"/>
    <p:sldId id="287" r:id="rId11"/>
    <p:sldId id="288" r:id="rId12"/>
    <p:sldId id="321" r:id="rId13"/>
    <p:sldId id="291" r:id="rId14"/>
    <p:sldId id="290" r:id="rId15"/>
    <p:sldId id="295" r:id="rId16"/>
    <p:sldId id="2820" r:id="rId17"/>
    <p:sldId id="2815" r:id="rId18"/>
    <p:sldId id="2816" r:id="rId19"/>
    <p:sldId id="2817" r:id="rId20"/>
    <p:sldId id="2818" r:id="rId21"/>
    <p:sldId id="2819" r:id="rId22"/>
  </p:sldIdLst>
  <p:sldSz cx="12192000" cy="6858000"/>
  <p:notesSz cx="6858000" cy="9144000"/>
  <p:embeddedFontLst>
    <p:embeddedFont>
      <p:font typeface="Roboto" panose="02000000000000000000" pitchFamily="2" charset="0"/>
      <p:regular r:id="rId25"/>
      <p:bold r:id="rId26"/>
      <p:italic r:id="rId27"/>
      <p:boldItalic r:id="rId28"/>
    </p:embeddedFont>
    <p:embeddedFont>
      <p:font typeface="Roboto Black" panose="02000000000000000000" pitchFamily="2" charset="0"/>
      <p:bold r:id="rId29"/>
      <p:italic r:id="rId30"/>
      <p:boldItalic r:id="rId31"/>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8FFD09-77B8-9D1D-9C3D-BAD2B21ABD3C}" name="Anne Harmon" initials="AH" userId="08fdee578631c79e" providerId="Windows Live"/>
  <p188:author id="{2FA57FC1-205E-DCEC-2F35-0B0C20CE4AA2}" name="Ridhima Sharma" initials="RS" userId="S::rsharma@evoendo.com::f61e2e59-bcb1-4baa-86e8-10f163de10d0" providerId="AD"/>
  <p188:author id="{F3E535D1-B072-4360-EC69-069DF543F40A}" name="Josh Goldberg" initials="JG" userId="S::jgoldberg@evoendo.com::4127c121-b5a7-4966-8da6-87be282991be" providerId="AD"/>
  <p188:author id="{0A454FEA-31D6-D373-4E7C-B2195B1ECC14}" name="Annie Harmon" initials="" userId="S::aharmon@evoendo.com::0dfde82a-6dff-4434-93ed-8008b4c08cb3" providerId="AD"/>
  <p188:author id="{B8772EFE-3900-EBE5-B089-877BDD4F2D14}" name="Paula Rocha" initials="PR" userId="S::procha@evoendo.com::b4642ae7-3c2d-415e-b310-3bbacc0de44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7C3E8"/>
    <a:srgbClr val="3C6EFA"/>
    <a:srgbClr val="87C2E8"/>
    <a:srgbClr val="5398D3"/>
    <a:srgbClr val="D11F2F"/>
    <a:srgbClr val="FC2953"/>
    <a:srgbClr val="FFFFFF"/>
    <a:srgbClr val="002E6C"/>
    <a:srgbClr val="8FC2E7"/>
    <a:srgbClr val="97C2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117FF7-3C3B-994C-832A-DCEA7D7B0703}" v="1" dt="2024-04-17T18:50:58.082"/>
  </p1510:revLst>
</p1510:revInfo>
</file>

<file path=ppt/tableStyles.xml><?xml version="1.0" encoding="utf-8"?>
<a:tblStyleLst xmlns:a="http://schemas.openxmlformats.org/drawingml/2006/main" def="{D796BB55-CF61-41F8-90AC-518802F94060}">
  <a:tblStyle styleId="{D796BB55-CF61-41F8-90AC-518802F9406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390"/>
    <p:restoredTop sz="83436"/>
  </p:normalViewPr>
  <p:slideViewPr>
    <p:cSldViewPr snapToGrid="0">
      <p:cViewPr varScale="1">
        <p:scale>
          <a:sx n="86" d="100"/>
          <a:sy n="86" d="100"/>
        </p:scale>
        <p:origin x="248" y="86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E7391E-407C-6F45-657E-8522C90BEC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0216CB-3EA2-504F-2D5F-2B7AC6FC21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2DE845-5611-D74B-9F26-53A95DA738CE}" type="datetimeFigureOut">
              <a:rPr lang="en-US" smtClean="0"/>
              <a:t>4/17/24</a:t>
            </a:fld>
            <a:endParaRPr lang="en-US"/>
          </a:p>
        </p:txBody>
      </p:sp>
      <p:sp>
        <p:nvSpPr>
          <p:cNvPr id="4" name="Footer Placeholder 3">
            <a:extLst>
              <a:ext uri="{FF2B5EF4-FFF2-40B4-BE49-F238E27FC236}">
                <a16:creationId xmlns:a16="http://schemas.microsoft.com/office/drawing/2014/main" id="{F0661C34-4217-7135-A3DB-46A49AE8D7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8F8711-BA0D-74D8-99E4-D43B1ADD31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7ED27B-45A4-584D-847D-80335A521045}" type="slidenum">
              <a:rPr lang="en-US" smtClean="0"/>
              <a:t>‹#›</a:t>
            </a:fld>
            <a:endParaRPr lang="en-US"/>
          </a:p>
        </p:txBody>
      </p:sp>
    </p:spTree>
    <p:extLst>
      <p:ext uri="{BB962C8B-B14F-4D97-AF65-F5344CB8AC3E}">
        <p14:creationId xmlns:p14="http://schemas.microsoft.com/office/powerpoint/2010/main" val="4284269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9289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indent="0">
              <a:spcBef>
                <a:spcPts val="375"/>
              </a:spcBef>
              <a:buFont typeface="Courier New,monospace"/>
              <a:buChar char="•"/>
            </a:pPr>
            <a:r>
              <a:rPr lang="en-US" dirty="0"/>
              <a:t>Limited steering capabilities</a:t>
            </a:r>
          </a:p>
          <a:p>
            <a:pPr marL="0" lvl="1" indent="0">
              <a:spcBef>
                <a:spcPts val="375"/>
              </a:spcBef>
              <a:buFont typeface="Courier New,monospace"/>
              <a:buChar char="•"/>
            </a:pPr>
            <a:r>
              <a:rPr lang="en-US" dirty="0"/>
              <a:t>Too wide or too short</a:t>
            </a:r>
          </a:p>
          <a:p>
            <a:pPr marL="0" lvl="1" indent="0">
              <a:spcBef>
                <a:spcPts val="375"/>
              </a:spcBef>
              <a:buFont typeface="Courier New,monospace"/>
              <a:buChar char="•"/>
            </a:pPr>
            <a:r>
              <a:rPr lang="en-US" dirty="0"/>
              <a:t>Lack integrated air, water, and suction</a:t>
            </a:r>
          </a:p>
          <a:p>
            <a:pPr marL="0" lvl="1" indent="0">
              <a:spcBef>
                <a:spcPts val="375"/>
              </a:spcBef>
              <a:buFont typeface="Courier New,monospace"/>
              <a:buChar char="•"/>
            </a:pPr>
            <a:r>
              <a:rPr lang="en-US" dirty="0"/>
              <a:t>Too large for patients with narrow nasal passages</a:t>
            </a:r>
          </a:p>
        </p:txBody>
      </p:sp>
    </p:spTree>
    <p:extLst>
      <p:ext uri="{BB962C8B-B14F-4D97-AF65-F5344CB8AC3E}">
        <p14:creationId xmlns:p14="http://schemas.microsoft.com/office/powerpoint/2010/main" val="1282273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safety and convenience benefits of EvoEndo® Sedation-Free TNE lower barriers to care and allow patients and families to spend less time in the procedure room and more time enjoying the activities they love.</a:t>
            </a:r>
            <a:endParaRPr lang="en-US" dirty="0"/>
          </a:p>
        </p:txBody>
      </p:sp>
    </p:spTree>
    <p:extLst>
      <p:ext uri="{BB962C8B-B14F-4D97-AF65-F5344CB8AC3E}">
        <p14:creationId xmlns:p14="http://schemas.microsoft.com/office/powerpoint/2010/main" val="2055342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i="1" dirty="0"/>
              <a:t>EvoEndo® Sedation-Free TNE reduces the barriers to care for patients and increases access for a larger proportion of the treatment population, leading to better outcomes while improving clinician efficiency and decreasing risk.</a:t>
            </a:r>
            <a:endParaRPr lang="en-US" dirty="0"/>
          </a:p>
        </p:txBody>
      </p:sp>
    </p:spTree>
    <p:extLst>
      <p:ext uri="{BB962C8B-B14F-4D97-AF65-F5344CB8AC3E}">
        <p14:creationId xmlns:p14="http://schemas.microsoft.com/office/powerpoint/2010/main" val="2554167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i="1" dirty="0"/>
              <a:t>The addition of EvoEndo® Sedation-Free TNE to existing GI service lines will provide new revenue opportunities and potentially make existing lines more efficient and profitable through improved resource allocation and management. These adjustments reduce patient backlogs and improve access to essential services throughout the division.</a:t>
            </a:r>
            <a:endParaRPr lang="en-US" dirty="0"/>
          </a:p>
        </p:txBody>
      </p:sp>
    </p:spTree>
    <p:extLst>
      <p:ext uri="{BB962C8B-B14F-4D97-AF65-F5344CB8AC3E}">
        <p14:creationId xmlns:p14="http://schemas.microsoft.com/office/powerpoint/2010/main" val="141246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8584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BB6D2CA-AADE-414E-F1AC-8FC0B966DD7C}"/>
              </a:ext>
            </a:extLst>
          </p:cNvPr>
          <p:cNvPicPr>
            <a:picLocks noChangeAspect="1"/>
          </p:cNvPicPr>
          <p:nvPr userDrawn="1"/>
        </p:nvPicPr>
        <p:blipFill rotWithShape="1">
          <a:blip r:embed="rId2"/>
          <a:srcRect l="11506" t="7746" r="-6551" b="7746"/>
          <a:stretch/>
        </p:blipFill>
        <p:spPr>
          <a:xfrm>
            <a:off x="0" y="1"/>
            <a:ext cx="12191999" cy="6858000"/>
          </a:xfrm>
          <a:prstGeom prst="rect">
            <a:avLst/>
          </a:prstGeom>
        </p:spPr>
      </p:pic>
      <p:pic>
        <p:nvPicPr>
          <p:cNvPr id="15" name="object 5">
            <a:extLst>
              <a:ext uri="{FF2B5EF4-FFF2-40B4-BE49-F238E27FC236}">
                <a16:creationId xmlns:a16="http://schemas.microsoft.com/office/drawing/2014/main" id="{7BBC328D-DD7D-3005-1ECC-23F31E199167}"/>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469822" y="341515"/>
            <a:ext cx="1448188" cy="369843"/>
          </a:xfrm>
          <a:prstGeom prst="rect">
            <a:avLst/>
          </a:prstGeom>
        </p:spPr>
      </p:pic>
      <p:pic>
        <p:nvPicPr>
          <p:cNvPr id="16" name="Picture 15">
            <a:extLst>
              <a:ext uri="{FF2B5EF4-FFF2-40B4-BE49-F238E27FC236}">
                <a16:creationId xmlns:a16="http://schemas.microsoft.com/office/drawing/2014/main" id="{5696ED16-DC05-011F-7623-676105E245D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1561" t="23427" r="4626" b="30364"/>
          <a:stretch/>
        </p:blipFill>
        <p:spPr>
          <a:xfrm>
            <a:off x="3891517" y="-5219"/>
            <a:ext cx="8300484" cy="6863220"/>
          </a:xfrm>
          <a:prstGeom prst="rect">
            <a:avLst/>
          </a:prstGeom>
        </p:spPr>
      </p:pic>
      <p:pic>
        <p:nvPicPr>
          <p:cNvPr id="17" name="Picture 16">
            <a:extLst>
              <a:ext uri="{FF2B5EF4-FFF2-40B4-BE49-F238E27FC236}">
                <a16:creationId xmlns:a16="http://schemas.microsoft.com/office/drawing/2014/main" id="{E8372095-3D57-DF1B-C927-F91B7A10843B}"/>
              </a:ext>
            </a:extLst>
          </p:cNvPr>
          <p:cNvPicPr>
            <a:picLocks noChangeAspect="1"/>
          </p:cNvPicPr>
          <p:nvPr userDrawn="1"/>
        </p:nvPicPr>
        <p:blipFill>
          <a:blip r:embed="rId5"/>
          <a:stretch>
            <a:fillRect/>
          </a:stretch>
        </p:blipFill>
        <p:spPr>
          <a:xfrm>
            <a:off x="840223" y="1342065"/>
            <a:ext cx="6993085" cy="1670816"/>
          </a:xfrm>
          <a:prstGeom prst="rect">
            <a:avLst/>
          </a:prstGeom>
        </p:spPr>
      </p:pic>
      <p:sp>
        <p:nvSpPr>
          <p:cNvPr id="3" name="Subtitle 2">
            <a:extLst>
              <a:ext uri="{FF2B5EF4-FFF2-40B4-BE49-F238E27FC236}">
                <a16:creationId xmlns:a16="http://schemas.microsoft.com/office/drawing/2014/main" id="{07BC1FC2-90FD-86F6-3E22-85DE7210C250}"/>
              </a:ext>
            </a:extLst>
          </p:cNvPr>
          <p:cNvSpPr>
            <a:spLocks noGrp="1"/>
          </p:cNvSpPr>
          <p:nvPr>
            <p:ph type="subTitle" idx="1"/>
          </p:nvPr>
        </p:nvSpPr>
        <p:spPr>
          <a:xfrm>
            <a:off x="659390" y="4457700"/>
            <a:ext cx="3232128" cy="1569553"/>
          </a:xfrm>
          <a:prstGeom prst="rect">
            <a:avLst/>
          </a:prstGeo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8F5911A-1AA9-3F39-7EE2-122E8DE3F0B9}"/>
              </a:ext>
            </a:extLst>
          </p:cNvPr>
          <p:cNvSpPr>
            <a:spLocks noGrp="1"/>
          </p:cNvSpPr>
          <p:nvPr>
            <p:ph type="sldNum" sz="quarter" idx="4"/>
          </p:nvPr>
        </p:nvSpPr>
        <p:spPr>
          <a:xfrm>
            <a:off x="1" y="6429823"/>
            <a:ext cx="659388" cy="365125"/>
          </a:xfrm>
          <a:prstGeom prst="rect">
            <a:avLst/>
          </a:prstGeom>
        </p:spPr>
        <p:txBody>
          <a:bodyPr vert="horz" lIns="91440" tIns="45720" rIns="91440" bIns="45720" rtlCol="0" anchor="ctr"/>
          <a:lstStyle>
            <a:lvl1pPr algn="ctr">
              <a:defRPr sz="1200">
                <a:solidFill>
                  <a:schemeClr val="accent4"/>
                </a:solidFill>
              </a:defRPr>
            </a:lvl1pPr>
          </a:lstStyle>
          <a:p>
            <a:fld id="{00000000-1234-1234-1234-123412341234}" type="slidenum">
              <a:rPr lang="en" smtClean="0"/>
              <a:pPr/>
              <a:t>‹#›</a:t>
            </a:fld>
            <a:endParaRPr lang="en"/>
          </a:p>
        </p:txBody>
      </p:sp>
      <p:grpSp>
        <p:nvGrpSpPr>
          <p:cNvPr id="6" name="Group 5">
            <a:extLst>
              <a:ext uri="{FF2B5EF4-FFF2-40B4-BE49-F238E27FC236}">
                <a16:creationId xmlns:a16="http://schemas.microsoft.com/office/drawing/2014/main" id="{F176F8BF-BDE0-CEA6-8BAD-F82A2209ED0A}"/>
              </a:ext>
            </a:extLst>
          </p:cNvPr>
          <p:cNvGrpSpPr/>
          <p:nvPr userDrawn="1"/>
        </p:nvGrpSpPr>
        <p:grpSpPr>
          <a:xfrm>
            <a:off x="659388" y="6453330"/>
            <a:ext cx="3990235" cy="292388"/>
            <a:chOff x="494541" y="4839997"/>
            <a:chExt cx="2992676" cy="219291"/>
          </a:xfrm>
        </p:grpSpPr>
        <p:sp>
          <p:nvSpPr>
            <p:cNvPr id="8" name="Google Shape;10;p1">
              <a:extLst>
                <a:ext uri="{FF2B5EF4-FFF2-40B4-BE49-F238E27FC236}">
                  <a16:creationId xmlns:a16="http://schemas.microsoft.com/office/drawing/2014/main" id="{8B69642A-28C7-9F76-775D-15ABA6D71FF9}"/>
                </a:ext>
              </a:extLst>
            </p:cNvPr>
            <p:cNvSpPr txBox="1"/>
            <p:nvPr/>
          </p:nvSpPr>
          <p:spPr>
            <a:xfrm>
              <a:off x="630167" y="4839997"/>
              <a:ext cx="2857050" cy="219291"/>
            </a:xfrm>
            <a:prstGeom prst="rect">
              <a:avLst/>
            </a:prstGeom>
            <a:noFill/>
            <a:ln>
              <a:noFill/>
            </a:ln>
          </p:spPr>
          <p:txBody>
            <a:bodyPr spcFirstLastPara="1" wrap="square" lIns="51431" tIns="51431" rIns="51431" bIns="51431" anchor="t" anchorCtr="0">
              <a:noAutofit/>
            </a:bodyPr>
            <a:lstStyle/>
            <a:p>
              <a:pPr marL="0" lvl="0" indent="0" algn="l" rtl="0">
                <a:spcBef>
                  <a:spcPts val="0"/>
                </a:spcBef>
                <a:spcAft>
                  <a:spcPts val="0"/>
                </a:spcAft>
                <a:buNone/>
              </a:pPr>
              <a:r>
                <a:rPr lang="en-US" sz="600" dirty="0">
                  <a:solidFill>
                    <a:srgbClr val="CBCBCB"/>
                  </a:solidFill>
                  <a:latin typeface="Arial" panose="020B0604020202020204" pitchFamily="34" charset="0"/>
                  <a:ea typeface="Helvetica Neue"/>
                  <a:cs typeface="Arial" panose="020B0604020202020204" pitchFamily="34" charset="0"/>
                  <a:sym typeface="Helvetica Neue"/>
                </a:rPr>
                <a:t>© EvoEndo Inc. All Rights Reserved. </a:t>
              </a:r>
              <a:br>
                <a:rPr lang="en-US" sz="600" dirty="0">
                  <a:solidFill>
                    <a:srgbClr val="CBCBCB"/>
                  </a:solidFill>
                  <a:latin typeface="Arial" panose="020B0604020202020204" pitchFamily="34" charset="0"/>
                  <a:ea typeface="Helvetica Neue"/>
                  <a:cs typeface="Arial" panose="020B0604020202020204" pitchFamily="34" charset="0"/>
                  <a:sym typeface="Helvetica Neue"/>
                </a:rPr>
              </a:br>
              <a:r>
                <a:rPr lang="en-US" sz="600" dirty="0">
                  <a:solidFill>
                    <a:srgbClr val="CBCBCB"/>
                  </a:solidFill>
                  <a:latin typeface="Arial" panose="020B0604020202020204" pitchFamily="34" charset="0"/>
                  <a:ea typeface="Helvetica Neue"/>
                  <a:cs typeface="Arial" panose="020B0604020202020204" pitchFamily="34" charset="0"/>
                  <a:sym typeface="Helvetica Neue"/>
                </a:rPr>
                <a:t>US: Rx Only. For use by trained physicians only. MKT-3 Rev 7.0 </a:t>
              </a:r>
            </a:p>
            <a:p>
              <a:pPr marL="0" lvl="0" indent="0" algn="l" rtl="0">
                <a:spcBef>
                  <a:spcPts val="0"/>
                </a:spcBef>
                <a:spcAft>
                  <a:spcPts val="0"/>
                </a:spcAft>
                <a:buNone/>
              </a:pPr>
              <a:endParaRPr lang="en-US" sz="600" dirty="0">
                <a:solidFill>
                  <a:srgbClr val="CBCBCB"/>
                </a:solidFill>
                <a:latin typeface="Arial" panose="020B0604020202020204" pitchFamily="34" charset="0"/>
                <a:ea typeface="Helvetica Neue"/>
                <a:cs typeface="Arial" panose="020B0604020202020204" pitchFamily="34" charset="0"/>
                <a:sym typeface="Helvetica Neue"/>
              </a:endParaRPr>
            </a:p>
            <a:p>
              <a:pPr marL="0" lvl="0" indent="0" algn="l" rtl="0">
                <a:spcBef>
                  <a:spcPts val="0"/>
                </a:spcBef>
                <a:spcAft>
                  <a:spcPts val="0"/>
                </a:spcAft>
                <a:buNone/>
              </a:pPr>
              <a:endParaRPr lang="en-US" sz="600" dirty="0">
                <a:solidFill>
                  <a:srgbClr val="CBCBCB"/>
                </a:solidFill>
                <a:latin typeface="Arial" panose="020B0604020202020204" pitchFamily="34" charset="0"/>
                <a:ea typeface="Helvetica Neue"/>
                <a:cs typeface="Arial" panose="020B0604020202020204" pitchFamily="34" charset="0"/>
                <a:sym typeface="Helvetica Neue"/>
              </a:endParaRPr>
            </a:p>
          </p:txBody>
        </p:sp>
        <p:pic>
          <p:nvPicPr>
            <p:cNvPr id="9" name="Google Shape;7;p1">
              <a:extLst>
                <a:ext uri="{FF2B5EF4-FFF2-40B4-BE49-F238E27FC236}">
                  <a16:creationId xmlns:a16="http://schemas.microsoft.com/office/drawing/2014/main" id="{9CE47CF4-9978-8A27-9418-FBBF4DB696B5}"/>
                </a:ext>
              </a:extLst>
            </p:cNvPr>
            <p:cNvPicPr preferRelativeResize="0"/>
            <p:nvPr/>
          </p:nvPicPr>
          <p:blipFill>
            <a:blip r:embed="rId6" cstate="screen">
              <a:duotone>
                <a:prstClr val="black"/>
                <a:schemeClr val="tx2">
                  <a:tint val="45000"/>
                  <a:satMod val="400000"/>
                </a:schemeClr>
              </a:duotone>
              <a:extLst>
                <a:ext uri="{28A0092B-C50C-407E-A947-70E740481C1C}">
                  <a14:useLocalDpi xmlns:a14="http://schemas.microsoft.com/office/drawing/2010/main"/>
                </a:ext>
              </a:extLst>
            </a:blip>
            <a:stretch/>
          </p:blipFill>
          <p:spPr>
            <a:xfrm>
              <a:off x="494541" y="4891820"/>
              <a:ext cx="135626" cy="135626"/>
            </a:xfrm>
            <a:prstGeom prst="rect">
              <a:avLst/>
            </a:prstGeom>
            <a:noFill/>
            <a:ln>
              <a:noFill/>
            </a:ln>
          </p:spPr>
        </p:pic>
      </p:grpSp>
    </p:spTree>
    <p:extLst>
      <p:ext uri="{BB962C8B-B14F-4D97-AF65-F5344CB8AC3E}">
        <p14:creationId xmlns:p14="http://schemas.microsoft.com/office/powerpoint/2010/main" val="2798550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C292E4-E82F-1649-07EE-1E9F921E68B7}"/>
              </a:ext>
            </a:extLst>
          </p:cNvPr>
          <p:cNvSpPr>
            <a:spLocks noGrp="1"/>
          </p:cNvSpPr>
          <p:nvPr>
            <p:ph type="body" idx="1"/>
          </p:nvPr>
        </p:nvSpPr>
        <p:spPr>
          <a:xfrm>
            <a:off x="839789" y="1357149"/>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F6D66D-0DE9-D6A2-0142-F7C467198674}"/>
              </a:ext>
            </a:extLst>
          </p:cNvPr>
          <p:cNvSpPr>
            <a:spLocks noGrp="1"/>
          </p:cNvSpPr>
          <p:nvPr>
            <p:ph sz="half" idx="2"/>
          </p:nvPr>
        </p:nvSpPr>
        <p:spPr>
          <a:xfrm>
            <a:off x="839789" y="2181062"/>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3FB606-E36D-7F6E-1CF3-68F77B84FC07}"/>
              </a:ext>
            </a:extLst>
          </p:cNvPr>
          <p:cNvSpPr>
            <a:spLocks noGrp="1"/>
          </p:cNvSpPr>
          <p:nvPr>
            <p:ph type="body" sz="quarter" idx="3"/>
          </p:nvPr>
        </p:nvSpPr>
        <p:spPr>
          <a:xfrm>
            <a:off x="6172201" y="1357149"/>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C804E2-05DE-DE6F-6A43-71CF45638D99}"/>
              </a:ext>
            </a:extLst>
          </p:cNvPr>
          <p:cNvSpPr>
            <a:spLocks noGrp="1"/>
          </p:cNvSpPr>
          <p:nvPr>
            <p:ph sz="quarter" idx="4"/>
          </p:nvPr>
        </p:nvSpPr>
        <p:spPr>
          <a:xfrm>
            <a:off x="6172201" y="2181062"/>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03F594D9-7D9C-1CE5-AA96-D512993784AC}"/>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
        <p:nvSpPr>
          <p:cNvPr id="7" name="Title 1">
            <a:extLst>
              <a:ext uri="{FF2B5EF4-FFF2-40B4-BE49-F238E27FC236}">
                <a16:creationId xmlns:a16="http://schemas.microsoft.com/office/drawing/2014/main" id="{564ADD83-9ECC-6FFE-E5E2-57A5BA7F985E}"/>
              </a:ext>
            </a:extLst>
          </p:cNvPr>
          <p:cNvSpPr>
            <a:spLocks noGrp="1"/>
          </p:cNvSpPr>
          <p:nvPr>
            <p:ph type="title"/>
          </p:nvPr>
        </p:nvSpPr>
        <p:spPr>
          <a:xfrm>
            <a:off x="251791" y="330278"/>
            <a:ext cx="11670133" cy="58687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5556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C90357-7D2E-E7CA-3B1B-49E7F3371C01}"/>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
        <p:nvSpPr>
          <p:cNvPr id="3" name="Title 1">
            <a:extLst>
              <a:ext uri="{FF2B5EF4-FFF2-40B4-BE49-F238E27FC236}">
                <a16:creationId xmlns:a16="http://schemas.microsoft.com/office/drawing/2014/main" id="{E0B7DC4D-B237-0DB6-E4B7-0D423759D911}"/>
              </a:ext>
            </a:extLst>
          </p:cNvPr>
          <p:cNvSpPr>
            <a:spLocks noGrp="1"/>
          </p:cNvSpPr>
          <p:nvPr>
            <p:ph type="title"/>
          </p:nvPr>
        </p:nvSpPr>
        <p:spPr>
          <a:xfrm>
            <a:off x="251791" y="330278"/>
            <a:ext cx="11670133" cy="586876"/>
          </a:xfrm>
          <a:prstGeom prst="rect">
            <a:avLst/>
          </a:prstGeom>
        </p:spPr>
        <p:txBody>
          <a:bodyPr/>
          <a:lstStyle/>
          <a:p>
            <a:r>
              <a:rPr lang="en-US"/>
              <a:t>Click to edit Master title style</a:t>
            </a:r>
          </a:p>
        </p:txBody>
      </p:sp>
      <p:pic>
        <p:nvPicPr>
          <p:cNvPr id="2" name="Picture 36" descr="Logo&#10;&#10;Description automatically generated">
            <a:extLst>
              <a:ext uri="{FF2B5EF4-FFF2-40B4-BE49-F238E27FC236}">
                <a16:creationId xmlns:a16="http://schemas.microsoft.com/office/drawing/2014/main" id="{2D2A8691-F6EA-0526-DE31-E79B759898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8905" y="270275"/>
            <a:ext cx="1181304" cy="291075"/>
          </a:xfrm>
          <a:prstGeom prst="rect">
            <a:avLst/>
          </a:prstGeom>
        </p:spPr>
      </p:pic>
    </p:spTree>
    <p:extLst>
      <p:ext uri="{BB962C8B-B14F-4D97-AF65-F5344CB8AC3E}">
        <p14:creationId xmlns:p14="http://schemas.microsoft.com/office/powerpoint/2010/main" val="1185472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1C52EB-69D0-DEA2-36DF-B2CF16A47FF9}"/>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482698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62830-82B2-2713-FE9E-910483CFDE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0F5DBC-3D28-2000-E9E5-09027F09647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D3C3D-8E3D-BB5B-46D8-6243982C5496}"/>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039280EE-B1D4-6A36-B3C9-DBFACA45CDC2}"/>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421229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EC7F-08C2-4E8B-9BFC-5E8638BECA7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4F322D-88ED-E423-35AC-8B9C6D80C86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B7C0A8D-E1F3-148F-3CAD-B7552561ABCA}"/>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BDC9A87-B5BA-996C-7AF4-C65453E9CB95}"/>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033509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E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C1B8A6-C3F7-EBCE-A04D-22A635AE996E}"/>
              </a:ext>
            </a:extLst>
          </p:cNvPr>
          <p:cNvSpPr>
            <a:spLocks noGrp="1"/>
          </p:cNvSpPr>
          <p:nvPr>
            <p:ph idx="1"/>
          </p:nvPr>
        </p:nvSpPr>
        <p:spPr>
          <a:xfrm>
            <a:off x="251791" y="975896"/>
            <a:ext cx="11670133" cy="53790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26C7D8-447F-EF21-170B-957144D97F61}"/>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pic>
        <p:nvPicPr>
          <p:cNvPr id="4" name="Picture 3">
            <a:extLst>
              <a:ext uri="{FF2B5EF4-FFF2-40B4-BE49-F238E27FC236}">
                <a16:creationId xmlns:a16="http://schemas.microsoft.com/office/drawing/2014/main" id="{D1EBB661-DFF4-69B9-EE95-3023F1D239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81550" y="5028564"/>
            <a:ext cx="2377623" cy="2400931"/>
          </a:xfrm>
          <a:prstGeom prst="rect">
            <a:avLst/>
          </a:prstGeom>
        </p:spPr>
      </p:pic>
      <p:sp>
        <p:nvSpPr>
          <p:cNvPr id="5" name="Title 1">
            <a:extLst>
              <a:ext uri="{FF2B5EF4-FFF2-40B4-BE49-F238E27FC236}">
                <a16:creationId xmlns:a16="http://schemas.microsoft.com/office/drawing/2014/main" id="{919D4B4E-603C-CF7F-736C-468759E03EBC}"/>
              </a:ext>
            </a:extLst>
          </p:cNvPr>
          <p:cNvSpPr>
            <a:spLocks noGrp="1"/>
          </p:cNvSpPr>
          <p:nvPr>
            <p:ph type="title"/>
          </p:nvPr>
        </p:nvSpPr>
        <p:spPr>
          <a:xfrm>
            <a:off x="251791" y="330278"/>
            <a:ext cx="11670133" cy="586876"/>
          </a:xfrm>
          <a:prstGeom prst="rect">
            <a:avLst/>
          </a:prstGeom>
        </p:spPr>
        <p:txBody>
          <a:bodyPr/>
          <a:lstStyle/>
          <a:p>
            <a:r>
              <a:rPr lang="en-US"/>
              <a:t>Click to edit Master title style</a:t>
            </a:r>
          </a:p>
        </p:txBody>
      </p:sp>
      <p:pic>
        <p:nvPicPr>
          <p:cNvPr id="7" name="Picture 36" descr="Logo&#10;&#10;Description automatically generated">
            <a:extLst>
              <a:ext uri="{FF2B5EF4-FFF2-40B4-BE49-F238E27FC236}">
                <a16:creationId xmlns:a16="http://schemas.microsoft.com/office/drawing/2014/main" id="{B156C26B-CAB0-5A6F-8599-E1F0AE6BAD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8905" y="270275"/>
            <a:ext cx="1181304" cy="291075"/>
          </a:xfrm>
          <a:prstGeom prst="rect">
            <a:avLst/>
          </a:prstGeom>
        </p:spPr>
      </p:pic>
    </p:spTree>
    <p:extLst>
      <p:ext uri="{BB962C8B-B14F-4D97-AF65-F5344CB8AC3E}">
        <p14:creationId xmlns:p14="http://schemas.microsoft.com/office/powerpoint/2010/main" val="125080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No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C1B8A6-C3F7-EBCE-A04D-22A635AE996E}"/>
              </a:ext>
            </a:extLst>
          </p:cNvPr>
          <p:cNvSpPr>
            <a:spLocks noGrp="1"/>
          </p:cNvSpPr>
          <p:nvPr>
            <p:ph idx="1"/>
          </p:nvPr>
        </p:nvSpPr>
        <p:spPr>
          <a:xfrm>
            <a:off x="251791" y="975896"/>
            <a:ext cx="11670133" cy="53790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26C7D8-447F-EF21-170B-957144D97F61}"/>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
        <p:nvSpPr>
          <p:cNvPr id="5" name="Title 1">
            <a:extLst>
              <a:ext uri="{FF2B5EF4-FFF2-40B4-BE49-F238E27FC236}">
                <a16:creationId xmlns:a16="http://schemas.microsoft.com/office/drawing/2014/main" id="{919D4B4E-603C-CF7F-736C-468759E03EBC}"/>
              </a:ext>
            </a:extLst>
          </p:cNvPr>
          <p:cNvSpPr>
            <a:spLocks noGrp="1"/>
          </p:cNvSpPr>
          <p:nvPr>
            <p:ph type="title"/>
          </p:nvPr>
        </p:nvSpPr>
        <p:spPr>
          <a:xfrm>
            <a:off x="251791" y="330278"/>
            <a:ext cx="11670133" cy="586876"/>
          </a:xfrm>
          <a:prstGeom prst="rect">
            <a:avLst/>
          </a:prstGeom>
        </p:spPr>
        <p:txBody>
          <a:bodyPr/>
          <a:lstStyle/>
          <a:p>
            <a:r>
              <a:rPr lang="en-US"/>
              <a:t>Click to edit Master title style</a:t>
            </a:r>
          </a:p>
        </p:txBody>
      </p:sp>
      <p:pic>
        <p:nvPicPr>
          <p:cNvPr id="2" name="Picture 36" descr="Logo&#10;&#10;Description automatically generated">
            <a:extLst>
              <a:ext uri="{FF2B5EF4-FFF2-40B4-BE49-F238E27FC236}">
                <a16:creationId xmlns:a16="http://schemas.microsoft.com/office/drawing/2014/main" id="{2E7E672A-A9A3-F8C8-94CC-C6B65330D5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8905" y="270275"/>
            <a:ext cx="1181304" cy="291075"/>
          </a:xfrm>
          <a:prstGeom prst="rect">
            <a:avLst/>
          </a:prstGeom>
        </p:spPr>
      </p:pic>
    </p:spTree>
    <p:extLst>
      <p:ext uri="{BB962C8B-B14F-4D97-AF65-F5344CB8AC3E}">
        <p14:creationId xmlns:p14="http://schemas.microsoft.com/office/powerpoint/2010/main" val="983529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No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C1B8A6-C3F7-EBCE-A04D-22A635AE996E}"/>
              </a:ext>
            </a:extLst>
          </p:cNvPr>
          <p:cNvSpPr>
            <a:spLocks noGrp="1"/>
          </p:cNvSpPr>
          <p:nvPr>
            <p:ph idx="1"/>
          </p:nvPr>
        </p:nvSpPr>
        <p:spPr>
          <a:xfrm>
            <a:off x="251791" y="975896"/>
            <a:ext cx="11670133" cy="53790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26C7D8-447F-EF21-170B-957144D97F61}"/>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
        <p:nvSpPr>
          <p:cNvPr id="5" name="Title 1">
            <a:extLst>
              <a:ext uri="{FF2B5EF4-FFF2-40B4-BE49-F238E27FC236}">
                <a16:creationId xmlns:a16="http://schemas.microsoft.com/office/drawing/2014/main" id="{919D4B4E-603C-CF7F-736C-468759E03EBC}"/>
              </a:ext>
            </a:extLst>
          </p:cNvPr>
          <p:cNvSpPr>
            <a:spLocks noGrp="1"/>
          </p:cNvSpPr>
          <p:nvPr>
            <p:ph type="title"/>
          </p:nvPr>
        </p:nvSpPr>
        <p:spPr>
          <a:xfrm>
            <a:off x="251791" y="330278"/>
            <a:ext cx="11670133" cy="586876"/>
          </a:xfrm>
          <a:prstGeom prst="rect">
            <a:avLst/>
          </a:prstGeom>
        </p:spPr>
        <p:txBody>
          <a:bodyPr/>
          <a:lstStyle/>
          <a:p>
            <a:r>
              <a:rPr lang="en-US"/>
              <a:t>Click to edit Master title style</a:t>
            </a:r>
          </a:p>
        </p:txBody>
      </p:sp>
      <p:pic>
        <p:nvPicPr>
          <p:cNvPr id="4" name="Picture 36" descr="Logo&#10;&#10;Description automatically generated">
            <a:extLst>
              <a:ext uri="{FF2B5EF4-FFF2-40B4-BE49-F238E27FC236}">
                <a16:creationId xmlns:a16="http://schemas.microsoft.com/office/drawing/2014/main" id="{B5B3E7B5-93E2-3287-5E67-F7EAD0445C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8905" y="6429823"/>
            <a:ext cx="1181304" cy="291075"/>
          </a:xfrm>
          <a:prstGeom prst="rect">
            <a:avLst/>
          </a:prstGeom>
        </p:spPr>
      </p:pic>
    </p:spTree>
    <p:extLst>
      <p:ext uri="{BB962C8B-B14F-4D97-AF65-F5344CB8AC3E}">
        <p14:creationId xmlns:p14="http://schemas.microsoft.com/office/powerpoint/2010/main" val="3306165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5D02-FC74-6837-AA38-C7ADF8B73284}"/>
              </a:ext>
            </a:extLst>
          </p:cNvPr>
          <p:cNvSpPr>
            <a:spLocks noGrp="1"/>
          </p:cNvSpPr>
          <p:nvPr>
            <p:ph type="title"/>
          </p:nvPr>
        </p:nvSpPr>
        <p:spPr>
          <a:xfrm>
            <a:off x="251791" y="330278"/>
            <a:ext cx="11670133" cy="5868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1B8A6-C3F7-EBCE-A04D-22A635AE996E}"/>
              </a:ext>
            </a:extLst>
          </p:cNvPr>
          <p:cNvSpPr>
            <a:spLocks noGrp="1"/>
          </p:cNvSpPr>
          <p:nvPr>
            <p:ph idx="1"/>
          </p:nvPr>
        </p:nvSpPr>
        <p:spPr>
          <a:xfrm>
            <a:off x="251791" y="1454839"/>
            <a:ext cx="11575251" cy="4662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26C7D8-447F-EF21-170B-957144D97F61}"/>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
        <p:nvSpPr>
          <p:cNvPr id="4" name="Google Shape;16;p2">
            <a:extLst>
              <a:ext uri="{FF2B5EF4-FFF2-40B4-BE49-F238E27FC236}">
                <a16:creationId xmlns:a16="http://schemas.microsoft.com/office/drawing/2014/main" id="{F7FE2A43-26B1-53D4-8F77-56E687C38D17}"/>
              </a:ext>
            </a:extLst>
          </p:cNvPr>
          <p:cNvSpPr txBox="1">
            <a:spLocks noGrp="1"/>
          </p:cNvSpPr>
          <p:nvPr>
            <p:ph type="subTitle" idx="13"/>
          </p:nvPr>
        </p:nvSpPr>
        <p:spPr>
          <a:xfrm>
            <a:off x="365792" y="869340"/>
            <a:ext cx="11644975" cy="3936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rgbClr val="5398D2"/>
              </a:buClr>
              <a:buSzPts val="1600"/>
              <a:buFont typeface="Roboto"/>
              <a:buNone/>
              <a:defRPr sz="2400" b="1">
                <a:solidFill>
                  <a:srgbClr val="5398D2"/>
                </a:solidFill>
                <a:latin typeface="Arial" panose="020B0604020202020204" pitchFamily="34" charset="0"/>
                <a:ea typeface="Roboto"/>
                <a:cs typeface="Arial" panose="020B0604020202020204" pitchFamily="34" charset="0"/>
                <a:sym typeface="Roboto"/>
              </a:defRPr>
            </a:lvl1pPr>
            <a:lvl2pPr lvl="1" algn="ctr" rtl="0">
              <a:lnSpc>
                <a:spcPct val="100000"/>
              </a:lnSpc>
              <a:spcBef>
                <a:spcPts val="20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r>
              <a:rPr lang="en-US"/>
              <a:t>Click to edit Master subtitle style</a:t>
            </a:r>
            <a:endParaRPr/>
          </a:p>
        </p:txBody>
      </p:sp>
      <p:pic>
        <p:nvPicPr>
          <p:cNvPr id="7" name="Picture 6">
            <a:extLst>
              <a:ext uri="{FF2B5EF4-FFF2-40B4-BE49-F238E27FC236}">
                <a16:creationId xmlns:a16="http://schemas.microsoft.com/office/drawing/2014/main" id="{083B7C62-84F9-4759-F83B-2CCD910C5B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81550" y="5028564"/>
            <a:ext cx="2377623" cy="2400931"/>
          </a:xfrm>
          <a:prstGeom prst="rect">
            <a:avLst/>
          </a:prstGeom>
        </p:spPr>
      </p:pic>
      <p:pic>
        <p:nvPicPr>
          <p:cNvPr id="5" name="Picture 36" descr="Logo&#10;&#10;Description automatically generated">
            <a:extLst>
              <a:ext uri="{FF2B5EF4-FFF2-40B4-BE49-F238E27FC236}">
                <a16:creationId xmlns:a16="http://schemas.microsoft.com/office/drawing/2014/main" id="{3BC191DC-94C7-B67B-ED77-0F3D135CA0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8905" y="270275"/>
            <a:ext cx="1181304" cy="291075"/>
          </a:xfrm>
          <a:prstGeom prst="rect">
            <a:avLst/>
          </a:prstGeom>
        </p:spPr>
      </p:pic>
    </p:spTree>
    <p:extLst>
      <p:ext uri="{BB962C8B-B14F-4D97-AF65-F5344CB8AC3E}">
        <p14:creationId xmlns:p14="http://schemas.microsoft.com/office/powerpoint/2010/main" val="374184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5D02-FC74-6837-AA38-C7ADF8B73284}"/>
              </a:ext>
            </a:extLst>
          </p:cNvPr>
          <p:cNvSpPr>
            <a:spLocks noGrp="1"/>
          </p:cNvSpPr>
          <p:nvPr>
            <p:ph type="title"/>
          </p:nvPr>
        </p:nvSpPr>
        <p:spPr>
          <a:xfrm>
            <a:off x="251791" y="330278"/>
            <a:ext cx="11670133" cy="5868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1B8A6-C3F7-EBCE-A04D-22A635AE996E}"/>
              </a:ext>
            </a:extLst>
          </p:cNvPr>
          <p:cNvSpPr>
            <a:spLocks noGrp="1"/>
          </p:cNvSpPr>
          <p:nvPr>
            <p:ph idx="1"/>
          </p:nvPr>
        </p:nvSpPr>
        <p:spPr>
          <a:xfrm>
            <a:off x="251791" y="1454839"/>
            <a:ext cx="11575251" cy="4662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26C7D8-447F-EF21-170B-957144D97F61}"/>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
        <p:nvSpPr>
          <p:cNvPr id="4" name="Google Shape;16;p2">
            <a:extLst>
              <a:ext uri="{FF2B5EF4-FFF2-40B4-BE49-F238E27FC236}">
                <a16:creationId xmlns:a16="http://schemas.microsoft.com/office/drawing/2014/main" id="{F7FE2A43-26B1-53D4-8F77-56E687C38D17}"/>
              </a:ext>
            </a:extLst>
          </p:cNvPr>
          <p:cNvSpPr txBox="1">
            <a:spLocks noGrp="1"/>
          </p:cNvSpPr>
          <p:nvPr>
            <p:ph type="subTitle" idx="13"/>
          </p:nvPr>
        </p:nvSpPr>
        <p:spPr>
          <a:xfrm>
            <a:off x="365792" y="869340"/>
            <a:ext cx="11644975" cy="3936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rgbClr val="5398D2"/>
              </a:buClr>
              <a:buSzPts val="1600"/>
              <a:buFont typeface="Roboto"/>
              <a:buNone/>
              <a:defRPr sz="2400" b="1">
                <a:solidFill>
                  <a:srgbClr val="5398D2"/>
                </a:solidFill>
                <a:latin typeface="Arial" panose="020B0604020202020204" pitchFamily="34" charset="0"/>
                <a:ea typeface="Roboto"/>
                <a:cs typeface="Arial" panose="020B0604020202020204" pitchFamily="34" charset="0"/>
                <a:sym typeface="Roboto"/>
              </a:defRPr>
            </a:lvl1pPr>
            <a:lvl2pPr lvl="1" algn="ctr" rtl="0">
              <a:lnSpc>
                <a:spcPct val="100000"/>
              </a:lnSpc>
              <a:spcBef>
                <a:spcPts val="20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r>
              <a:rPr lang="en-US"/>
              <a:t>Click to edit Master subtitle style</a:t>
            </a:r>
            <a:endParaRPr/>
          </a:p>
        </p:txBody>
      </p:sp>
      <p:pic>
        <p:nvPicPr>
          <p:cNvPr id="5" name="Picture 36" descr="Logo&#10;&#10;Description automatically generated">
            <a:extLst>
              <a:ext uri="{FF2B5EF4-FFF2-40B4-BE49-F238E27FC236}">
                <a16:creationId xmlns:a16="http://schemas.microsoft.com/office/drawing/2014/main" id="{7E9581AE-C69C-6ADB-0202-5A6E6B846C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8905" y="270275"/>
            <a:ext cx="1181304" cy="291075"/>
          </a:xfrm>
          <a:prstGeom prst="rect">
            <a:avLst/>
          </a:prstGeom>
        </p:spPr>
      </p:pic>
    </p:spTree>
    <p:extLst>
      <p:ext uri="{BB962C8B-B14F-4D97-AF65-F5344CB8AC3E}">
        <p14:creationId xmlns:p14="http://schemas.microsoft.com/office/powerpoint/2010/main" val="497345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5D02-FC74-6837-AA38-C7ADF8B73284}"/>
              </a:ext>
            </a:extLst>
          </p:cNvPr>
          <p:cNvSpPr>
            <a:spLocks noGrp="1"/>
          </p:cNvSpPr>
          <p:nvPr>
            <p:ph type="title"/>
          </p:nvPr>
        </p:nvSpPr>
        <p:spPr>
          <a:xfrm>
            <a:off x="251791" y="330278"/>
            <a:ext cx="11670133" cy="58687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1B8A6-C3F7-EBCE-A04D-22A635AE996E}"/>
              </a:ext>
            </a:extLst>
          </p:cNvPr>
          <p:cNvSpPr>
            <a:spLocks noGrp="1"/>
          </p:cNvSpPr>
          <p:nvPr>
            <p:ph idx="1"/>
          </p:nvPr>
        </p:nvSpPr>
        <p:spPr>
          <a:xfrm>
            <a:off x="251791" y="1454839"/>
            <a:ext cx="11575251" cy="4662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26C7D8-447F-EF21-170B-957144D97F61}"/>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
        <p:nvSpPr>
          <p:cNvPr id="4" name="Google Shape;16;p2">
            <a:extLst>
              <a:ext uri="{FF2B5EF4-FFF2-40B4-BE49-F238E27FC236}">
                <a16:creationId xmlns:a16="http://schemas.microsoft.com/office/drawing/2014/main" id="{F7FE2A43-26B1-53D4-8F77-56E687C38D17}"/>
              </a:ext>
            </a:extLst>
          </p:cNvPr>
          <p:cNvSpPr txBox="1">
            <a:spLocks noGrp="1"/>
          </p:cNvSpPr>
          <p:nvPr>
            <p:ph type="subTitle" idx="13"/>
          </p:nvPr>
        </p:nvSpPr>
        <p:spPr>
          <a:xfrm>
            <a:off x="365792" y="869340"/>
            <a:ext cx="11644975" cy="3936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rgbClr val="5398D2"/>
              </a:buClr>
              <a:buSzPts val="1600"/>
              <a:buFont typeface="Roboto"/>
              <a:buNone/>
              <a:defRPr sz="2400" b="1">
                <a:solidFill>
                  <a:srgbClr val="5398D2"/>
                </a:solidFill>
                <a:latin typeface="Arial" panose="020B0604020202020204" pitchFamily="34" charset="0"/>
                <a:ea typeface="Roboto"/>
                <a:cs typeface="Arial" panose="020B0604020202020204" pitchFamily="34" charset="0"/>
                <a:sym typeface="Roboto"/>
              </a:defRPr>
            </a:lvl1pPr>
            <a:lvl2pPr lvl="1" algn="ctr" rtl="0">
              <a:lnSpc>
                <a:spcPct val="100000"/>
              </a:lnSpc>
              <a:spcBef>
                <a:spcPts val="20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r>
              <a:rPr lang="en-US"/>
              <a:t>Click to edit Master subtitle style</a:t>
            </a:r>
            <a:endParaRPr/>
          </a:p>
        </p:txBody>
      </p:sp>
      <p:pic>
        <p:nvPicPr>
          <p:cNvPr id="5" name="Picture 36" descr="Logo&#10;&#10;Description automatically generated">
            <a:extLst>
              <a:ext uri="{FF2B5EF4-FFF2-40B4-BE49-F238E27FC236}">
                <a16:creationId xmlns:a16="http://schemas.microsoft.com/office/drawing/2014/main" id="{7E9581AE-C69C-6ADB-0202-5A6E6B846C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8905" y="6429823"/>
            <a:ext cx="1181304" cy="291075"/>
          </a:xfrm>
          <a:prstGeom prst="rect">
            <a:avLst/>
          </a:prstGeom>
        </p:spPr>
      </p:pic>
    </p:spTree>
    <p:extLst>
      <p:ext uri="{BB962C8B-B14F-4D97-AF65-F5344CB8AC3E}">
        <p14:creationId xmlns:p14="http://schemas.microsoft.com/office/powerpoint/2010/main" val="554771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DA51639-79EA-95BD-F6A7-5F9E0402B156}"/>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
        <p:nvSpPr>
          <p:cNvPr id="9" name="Title 1">
            <a:extLst>
              <a:ext uri="{FF2B5EF4-FFF2-40B4-BE49-F238E27FC236}">
                <a16:creationId xmlns:a16="http://schemas.microsoft.com/office/drawing/2014/main" id="{CD688039-8400-15A6-2D54-D72E8CC4697B}"/>
              </a:ext>
            </a:extLst>
          </p:cNvPr>
          <p:cNvSpPr>
            <a:spLocks noGrp="1"/>
          </p:cNvSpPr>
          <p:nvPr>
            <p:ph type="ctrTitle"/>
          </p:nvPr>
        </p:nvSpPr>
        <p:spPr>
          <a:xfrm>
            <a:off x="658561" y="2118379"/>
            <a:ext cx="10874881" cy="1010429"/>
          </a:xfrm>
          <a:prstGeom prst="rect">
            <a:avLst/>
          </a:prstGeom>
        </p:spPr>
        <p:txBody>
          <a:bodyPr anchor="ctr"/>
          <a:lstStyle>
            <a:lvl1pPr algn="ctr">
              <a:defRPr sz="5333">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9B3307D4-5DA0-23C7-C42C-5F9EFA926EDF}"/>
              </a:ext>
            </a:extLst>
          </p:cNvPr>
          <p:cNvSpPr>
            <a:spLocks noGrp="1"/>
          </p:cNvSpPr>
          <p:nvPr>
            <p:ph type="subTitle" idx="1"/>
          </p:nvPr>
        </p:nvSpPr>
        <p:spPr>
          <a:xfrm>
            <a:off x="1317120" y="3128809"/>
            <a:ext cx="9557763" cy="599287"/>
          </a:xfrm>
          <a:prstGeom prst="rect">
            <a:avLst/>
          </a:prstGeo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1" name="Google Shape;70;p10">
            <a:extLst>
              <a:ext uri="{FF2B5EF4-FFF2-40B4-BE49-F238E27FC236}">
                <a16:creationId xmlns:a16="http://schemas.microsoft.com/office/drawing/2014/main" id="{7C88D978-B9E2-5848-F4FC-CF0C1F8475E4}"/>
              </a:ext>
            </a:extLst>
          </p:cNvPr>
          <p:cNvCxnSpPr>
            <a:cxnSpLocks/>
          </p:cNvCxnSpPr>
          <p:nvPr/>
        </p:nvCxnSpPr>
        <p:spPr>
          <a:xfrm>
            <a:off x="4871700" y="4218652"/>
            <a:ext cx="2448600" cy="0"/>
          </a:xfrm>
          <a:prstGeom prst="straightConnector1">
            <a:avLst/>
          </a:prstGeom>
          <a:noFill/>
          <a:ln w="76200" cap="flat" cmpd="sng">
            <a:solidFill>
              <a:schemeClr val="lt1"/>
            </a:solidFill>
            <a:prstDash val="solid"/>
            <a:round/>
            <a:headEnd type="none" w="med" len="med"/>
            <a:tailEnd type="none" w="med" len="med"/>
          </a:ln>
        </p:spPr>
      </p:cxnSp>
      <p:pic>
        <p:nvPicPr>
          <p:cNvPr id="13" name="Picture 12">
            <a:extLst>
              <a:ext uri="{FF2B5EF4-FFF2-40B4-BE49-F238E27FC236}">
                <a16:creationId xmlns:a16="http://schemas.microsoft.com/office/drawing/2014/main" id="{D7856B72-D603-0262-1E9D-17A1F12A14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81550" y="5028564"/>
            <a:ext cx="2377623" cy="2400931"/>
          </a:xfrm>
          <a:prstGeom prst="rect">
            <a:avLst/>
          </a:prstGeom>
        </p:spPr>
      </p:pic>
    </p:spTree>
    <p:extLst>
      <p:ext uri="{BB962C8B-B14F-4D97-AF65-F5344CB8AC3E}">
        <p14:creationId xmlns:p14="http://schemas.microsoft.com/office/powerpoint/2010/main" val="2209845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20C6FE-01C2-AFFC-678E-C95A1785B978}"/>
              </a:ext>
            </a:extLst>
          </p:cNvPr>
          <p:cNvSpPr>
            <a:spLocks noGrp="1"/>
          </p:cNvSpPr>
          <p:nvPr>
            <p:ph sz="half" idx="1"/>
          </p:nvPr>
        </p:nvSpPr>
        <p:spPr>
          <a:xfrm>
            <a:off x="838200" y="1489959"/>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FBA890-BEB1-9596-C64E-B6A7372D1C31}"/>
              </a:ext>
            </a:extLst>
          </p:cNvPr>
          <p:cNvSpPr>
            <a:spLocks noGrp="1"/>
          </p:cNvSpPr>
          <p:nvPr>
            <p:ph sz="half" idx="2"/>
          </p:nvPr>
        </p:nvSpPr>
        <p:spPr>
          <a:xfrm>
            <a:off x="6172200" y="1489959"/>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57DCF2E-9EE9-5C10-D5B4-BC4EE0680777}"/>
              </a:ext>
            </a:extLst>
          </p:cNvPr>
          <p:cNvSpPr>
            <a:spLocks noGrp="1"/>
          </p:cNvSpPr>
          <p:nvPr>
            <p:ph type="sldNum" sz="quarter" idx="12"/>
          </p:nvPr>
        </p:nvSpPr>
        <p:spPr>
          <a:xfrm>
            <a:off x="1" y="6429823"/>
            <a:ext cx="659388" cy="365125"/>
          </a:xfrm>
          <a:prstGeom prst="rect">
            <a:avLst/>
          </a:prstGeom>
        </p:spPr>
        <p:txBody>
          <a:bodyPr/>
          <a:lstStyle/>
          <a:p>
            <a:fld id="{00000000-1234-1234-1234-123412341234}" type="slidenum">
              <a:rPr lang="en" smtClean="0"/>
              <a:pPr/>
              <a:t>‹#›</a:t>
            </a:fld>
            <a:endParaRPr lang="en"/>
          </a:p>
        </p:txBody>
      </p:sp>
      <p:sp>
        <p:nvSpPr>
          <p:cNvPr id="5" name="Title 1">
            <a:extLst>
              <a:ext uri="{FF2B5EF4-FFF2-40B4-BE49-F238E27FC236}">
                <a16:creationId xmlns:a16="http://schemas.microsoft.com/office/drawing/2014/main" id="{2B60B514-74FC-F16B-BA4B-E0B7E38B9D79}"/>
              </a:ext>
            </a:extLst>
          </p:cNvPr>
          <p:cNvSpPr>
            <a:spLocks noGrp="1"/>
          </p:cNvSpPr>
          <p:nvPr>
            <p:ph type="title"/>
          </p:nvPr>
        </p:nvSpPr>
        <p:spPr>
          <a:xfrm>
            <a:off x="251791" y="330278"/>
            <a:ext cx="11670133" cy="58687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29367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8625AB-F90C-DEBB-0E51-4681A0860DDC}"/>
              </a:ext>
            </a:extLst>
          </p:cNvPr>
          <p:cNvSpPr>
            <a:spLocks noGrp="1"/>
          </p:cNvSpPr>
          <p:nvPr>
            <p:ph type="sldNum" sz="quarter" idx="4"/>
          </p:nvPr>
        </p:nvSpPr>
        <p:spPr>
          <a:xfrm>
            <a:off x="1" y="6429823"/>
            <a:ext cx="659388" cy="365125"/>
          </a:xfrm>
          <a:prstGeom prst="rect">
            <a:avLst/>
          </a:prstGeom>
        </p:spPr>
        <p:txBody>
          <a:bodyPr vert="horz" lIns="91440" tIns="45720" rIns="91440" bIns="45720" rtlCol="0" anchor="ctr"/>
          <a:lstStyle>
            <a:lvl1pPr algn="ctr">
              <a:defRPr sz="1200">
                <a:solidFill>
                  <a:schemeClr val="accent4"/>
                </a:solidFill>
              </a:defRPr>
            </a:lvl1pPr>
          </a:lstStyle>
          <a:p>
            <a:fld id="{00000000-1234-1234-1234-123412341234}" type="slidenum">
              <a:rPr lang="en" smtClean="0"/>
              <a:pPr/>
              <a:t>‹#›</a:t>
            </a:fld>
            <a:endParaRPr lang="en"/>
          </a:p>
        </p:txBody>
      </p:sp>
      <p:sp>
        <p:nvSpPr>
          <p:cNvPr id="11" name="Google Shape;11;p1">
            <a:extLst>
              <a:ext uri="{FF2B5EF4-FFF2-40B4-BE49-F238E27FC236}">
                <a16:creationId xmlns:a16="http://schemas.microsoft.com/office/drawing/2014/main" id="{41BD6C46-1108-2600-CDBB-0A943914FC66}"/>
              </a:ext>
            </a:extLst>
          </p:cNvPr>
          <p:cNvSpPr txBox="1"/>
          <p:nvPr/>
        </p:nvSpPr>
        <p:spPr>
          <a:xfrm>
            <a:off x="11002275" y="-413639"/>
            <a:ext cx="1282500" cy="292357"/>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700">
                <a:highlight>
                  <a:srgbClr val="FFC000"/>
                </a:highlight>
              </a:rPr>
              <a:t>Version 1.0</a:t>
            </a:r>
            <a:endParaRPr sz="700">
              <a:highlight>
                <a:srgbClr val="FFC000"/>
              </a:highlight>
            </a:endParaRPr>
          </a:p>
        </p:txBody>
      </p:sp>
      <p:grpSp>
        <p:nvGrpSpPr>
          <p:cNvPr id="12" name="Group 11">
            <a:extLst>
              <a:ext uri="{FF2B5EF4-FFF2-40B4-BE49-F238E27FC236}">
                <a16:creationId xmlns:a16="http://schemas.microsoft.com/office/drawing/2014/main" id="{F962C16E-1DD0-0EDF-C747-F40257DB57DA}"/>
              </a:ext>
            </a:extLst>
          </p:cNvPr>
          <p:cNvGrpSpPr/>
          <p:nvPr userDrawn="1"/>
        </p:nvGrpSpPr>
        <p:grpSpPr>
          <a:xfrm>
            <a:off x="659388" y="6453330"/>
            <a:ext cx="3990235" cy="292388"/>
            <a:chOff x="494541" y="4839997"/>
            <a:chExt cx="2992676" cy="219291"/>
          </a:xfrm>
        </p:grpSpPr>
        <p:sp>
          <p:nvSpPr>
            <p:cNvPr id="13" name="Google Shape;10;p1">
              <a:extLst>
                <a:ext uri="{FF2B5EF4-FFF2-40B4-BE49-F238E27FC236}">
                  <a16:creationId xmlns:a16="http://schemas.microsoft.com/office/drawing/2014/main" id="{5BF86D77-71CF-86ED-59EF-B367FC29E7E1}"/>
                </a:ext>
              </a:extLst>
            </p:cNvPr>
            <p:cNvSpPr txBox="1"/>
            <p:nvPr/>
          </p:nvSpPr>
          <p:spPr>
            <a:xfrm>
              <a:off x="630167" y="4839997"/>
              <a:ext cx="2857050" cy="219291"/>
            </a:xfrm>
            <a:prstGeom prst="rect">
              <a:avLst/>
            </a:prstGeom>
            <a:noFill/>
            <a:ln>
              <a:noFill/>
            </a:ln>
          </p:spPr>
          <p:txBody>
            <a:bodyPr spcFirstLastPara="1" wrap="square" lIns="51431" tIns="51431" rIns="51431" bIns="51431" anchor="t" anchorCtr="0">
              <a:noAutofit/>
            </a:bodyPr>
            <a:lstStyle/>
            <a:p>
              <a:pPr marL="0" lvl="0" indent="0" algn="l" rtl="0">
                <a:spcBef>
                  <a:spcPts val="0"/>
                </a:spcBef>
                <a:spcAft>
                  <a:spcPts val="0"/>
                </a:spcAft>
                <a:buNone/>
              </a:pPr>
              <a:r>
                <a:rPr lang="en-US" sz="600" dirty="0">
                  <a:solidFill>
                    <a:srgbClr val="CBCBCB"/>
                  </a:solidFill>
                  <a:latin typeface="Arial" panose="020B0604020202020204" pitchFamily="34" charset="0"/>
                  <a:ea typeface="Helvetica Neue"/>
                  <a:cs typeface="Arial" panose="020B0604020202020204" pitchFamily="34" charset="0"/>
                  <a:sym typeface="Helvetica Neue"/>
                </a:rPr>
                <a:t>© EvoEndo Inc. All Rights Reserved. </a:t>
              </a:r>
              <a:br>
                <a:rPr lang="en-US" sz="600" dirty="0">
                  <a:solidFill>
                    <a:srgbClr val="CBCBCB"/>
                  </a:solidFill>
                  <a:latin typeface="Arial" panose="020B0604020202020204" pitchFamily="34" charset="0"/>
                  <a:ea typeface="Helvetica Neue"/>
                  <a:cs typeface="Arial" panose="020B0604020202020204" pitchFamily="34" charset="0"/>
                  <a:sym typeface="Helvetica Neue"/>
                </a:rPr>
              </a:br>
              <a:r>
                <a:rPr lang="en-US" sz="600" dirty="0">
                  <a:solidFill>
                    <a:srgbClr val="CBCBCB"/>
                  </a:solidFill>
                  <a:latin typeface="Arial" panose="020B0604020202020204" pitchFamily="34" charset="0"/>
                  <a:ea typeface="Helvetica Neue"/>
                  <a:cs typeface="Arial" panose="020B0604020202020204" pitchFamily="34" charset="0"/>
                  <a:sym typeface="Helvetica Neue"/>
                </a:rPr>
                <a:t>US: Rx Only. For use by trained physicians only. MKT-3 Rev 7.0 </a:t>
              </a:r>
            </a:p>
            <a:p>
              <a:pPr marL="0" lvl="0" indent="0" algn="l" rtl="0">
                <a:spcBef>
                  <a:spcPts val="0"/>
                </a:spcBef>
                <a:spcAft>
                  <a:spcPts val="0"/>
                </a:spcAft>
                <a:buNone/>
              </a:pPr>
              <a:endParaRPr lang="en-US" sz="600" dirty="0">
                <a:solidFill>
                  <a:srgbClr val="CBCBCB"/>
                </a:solidFill>
                <a:latin typeface="Arial" panose="020B0604020202020204" pitchFamily="34" charset="0"/>
                <a:ea typeface="Helvetica Neue"/>
                <a:cs typeface="Arial" panose="020B0604020202020204" pitchFamily="34" charset="0"/>
                <a:sym typeface="Helvetica Neue"/>
              </a:endParaRPr>
            </a:p>
            <a:p>
              <a:pPr marL="0" lvl="0" indent="0" algn="l" rtl="0">
                <a:spcBef>
                  <a:spcPts val="0"/>
                </a:spcBef>
                <a:spcAft>
                  <a:spcPts val="0"/>
                </a:spcAft>
                <a:buNone/>
              </a:pPr>
              <a:endParaRPr lang="en-US" sz="600" dirty="0">
                <a:solidFill>
                  <a:srgbClr val="CBCBCB"/>
                </a:solidFill>
                <a:latin typeface="Arial" panose="020B0604020202020204" pitchFamily="34" charset="0"/>
                <a:ea typeface="Helvetica Neue"/>
                <a:cs typeface="Arial" panose="020B0604020202020204" pitchFamily="34" charset="0"/>
                <a:sym typeface="Helvetica Neue"/>
              </a:endParaRPr>
            </a:p>
          </p:txBody>
        </p:sp>
        <p:pic>
          <p:nvPicPr>
            <p:cNvPr id="14" name="Google Shape;7;p1">
              <a:extLst>
                <a:ext uri="{FF2B5EF4-FFF2-40B4-BE49-F238E27FC236}">
                  <a16:creationId xmlns:a16="http://schemas.microsoft.com/office/drawing/2014/main" id="{EC11E52A-4C0C-B661-741E-0C43F2DDF545}"/>
                </a:ext>
              </a:extLst>
            </p:cNvPr>
            <p:cNvPicPr preferRelativeResize="0"/>
            <p:nvPr/>
          </p:nvPicPr>
          <p:blipFill>
            <a:blip r:embed="rId16" cstate="screen">
              <a:duotone>
                <a:prstClr val="black"/>
                <a:schemeClr val="tx2">
                  <a:tint val="45000"/>
                  <a:satMod val="400000"/>
                </a:schemeClr>
              </a:duotone>
              <a:extLst>
                <a:ext uri="{28A0092B-C50C-407E-A947-70E740481C1C}">
                  <a14:useLocalDpi xmlns:a14="http://schemas.microsoft.com/office/drawing/2010/main"/>
                </a:ext>
              </a:extLst>
            </a:blip>
            <a:stretch/>
          </p:blipFill>
          <p:spPr>
            <a:xfrm>
              <a:off x="494541" y="4891820"/>
              <a:ext cx="135626" cy="135626"/>
            </a:xfrm>
            <a:prstGeom prst="rect">
              <a:avLst/>
            </a:prstGeom>
            <a:noFill/>
            <a:ln>
              <a:noFill/>
            </a:ln>
          </p:spPr>
        </p:pic>
      </p:grpSp>
      <p:sp>
        <p:nvSpPr>
          <p:cNvPr id="9" name="Content Placeholder 2">
            <a:extLst>
              <a:ext uri="{FF2B5EF4-FFF2-40B4-BE49-F238E27FC236}">
                <a16:creationId xmlns:a16="http://schemas.microsoft.com/office/drawing/2014/main" id="{859F5FFE-1745-6210-69CC-DC7D93680249}"/>
              </a:ext>
            </a:extLst>
          </p:cNvPr>
          <p:cNvSpPr txBox="1">
            <a:spLocks/>
          </p:cNvSpPr>
          <p:nvPr userDrawn="1"/>
        </p:nvSpPr>
        <p:spPr>
          <a:xfrm>
            <a:off x="251791" y="975896"/>
            <a:ext cx="11670133" cy="5379083"/>
          </a:xfrm>
          <a:prstGeom prst="rect">
            <a:avLst/>
          </a:prstGeom>
        </p:spPr>
        <p:txBody>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800"/>
          </a:p>
        </p:txBody>
      </p:sp>
    </p:spTree>
    <p:extLst>
      <p:ext uri="{BB962C8B-B14F-4D97-AF65-F5344CB8AC3E}">
        <p14:creationId xmlns:p14="http://schemas.microsoft.com/office/powerpoint/2010/main" val="14215049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7" r:id="rId3"/>
    <p:sldLayoutId id="2147483740" r:id="rId4"/>
    <p:sldLayoutId id="2147483726" r:id="rId5"/>
    <p:sldLayoutId id="2147483738" r:id="rId6"/>
    <p:sldLayoutId id="2147483739" r:id="rId7"/>
    <p:sldLayoutId id="2147483727" r:id="rId8"/>
    <p:sldLayoutId id="2147483728" r:id="rId9"/>
    <p:sldLayoutId id="2147483729" r:id="rId10"/>
    <p:sldLayoutId id="2147483730" r:id="rId11"/>
    <p:sldLayoutId id="2147483731" r:id="rId12"/>
    <p:sldLayoutId id="2147483732" r:id="rId13"/>
    <p:sldLayoutId id="2147483733" r:id="rId14"/>
  </p:sldLayoutIdLst>
  <p:hf hdr="0" ftr="0" dt="0"/>
  <p:txStyles>
    <p:titleStyle>
      <a:lvl1pPr algn="l" defTabSz="914377" rtl="0" eaLnBrk="1" latinLnBrk="0" hangingPunct="1">
        <a:lnSpc>
          <a:spcPct val="90000"/>
        </a:lnSpc>
        <a:spcBef>
          <a:spcPct val="0"/>
        </a:spcBef>
        <a:buNone/>
        <a:defRPr sz="3733" b="1" kern="1200">
          <a:solidFill>
            <a:schemeClr val="accent1"/>
          </a:solidFill>
          <a:latin typeface="+mj-lt"/>
          <a:ea typeface="+mj-ea"/>
          <a:cs typeface="+mj-cs"/>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onlinelibrary.wiley.com/doi/10.1002/jpn3.12154" TargetMode="External"/><Relationship Id="rId2" Type="http://schemas.openxmlformats.org/officeDocument/2006/relationships/hyperlink" Target="https://onlinelibrary.wiley.com/doi/10.1002/jpr3.12025" TargetMode="External"/><Relationship Id="rId1" Type="http://schemas.openxmlformats.org/officeDocument/2006/relationships/slideLayout" Target="../slideLayouts/slideLayout3.xml"/><Relationship Id="rId5" Type="http://schemas.openxmlformats.org/officeDocument/2006/relationships/hyperlink" Target="https://www.frontiersin.org/articles/10.3389/fped.2023.1267148/full" TargetMode="External"/><Relationship Id="rId4" Type="http://schemas.openxmlformats.org/officeDocument/2006/relationships/hyperlink" Target="https://www.researchgate.net/publication/376790857_Safety_and_Efficacy_of_a_Novel_Ultrathin_Gastroscope_for_Unsedated_Transnasal_Endoscopy_in_Children_and_Adults_for_Evaluation_of_Upper_Gastrointestinal_Disorders"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onlinelibrary.wiley.com/doi/10.1002/jpr3.12025"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onlinelibrary.wiley.com/doi/10.1002/jpn3.12154"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hyperlink" Target="https://www.researchgate.net/publication/376790857_Safety_and_Efficacy_of_a_Novel_Ultrathin_Gastroscope_for_Unsedated_Transnasal_Endoscopy_in_Children_and_Adults_for_Evaluation_of_Upper_Gastrointestinal_Disorders"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www.frontiersin.org/articles/10.3389/fped.2023.1267148/full"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16/j.igie.2023.12.005" TargetMode="External"/><Relationship Id="rId2" Type="http://schemas.openxmlformats.org/officeDocument/2006/relationships/hyperlink" Target="https://onlinelibrary.wiley.com/doi/10.1002/jpr3.12025" TargetMode="External"/><Relationship Id="rId1" Type="http://schemas.openxmlformats.org/officeDocument/2006/relationships/slideLayout" Target="../slideLayouts/slideLayout6.xml"/><Relationship Id="rId5" Type="http://schemas.openxmlformats.org/officeDocument/2006/relationships/hyperlink" Target="https://www.evoendo.com/literature"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586136E-B4B9-6BF3-37CB-301C919A221B}"/>
              </a:ext>
            </a:extLst>
          </p:cNvPr>
          <p:cNvSpPr>
            <a:spLocks noGrp="1"/>
          </p:cNvSpPr>
          <p:nvPr>
            <p:ph type="subTitle" idx="1"/>
          </p:nvPr>
        </p:nvSpPr>
        <p:spPr>
          <a:xfrm>
            <a:off x="659389" y="5267704"/>
            <a:ext cx="4680265" cy="857319"/>
          </a:xfrm>
        </p:spPr>
        <p:txBody>
          <a:bodyPr/>
          <a:lstStyle/>
          <a:p>
            <a:r>
              <a:rPr lang="en-US" dirty="0"/>
              <a:t>Value Analysis Presentation</a:t>
            </a:r>
          </a:p>
        </p:txBody>
      </p:sp>
      <p:sp>
        <p:nvSpPr>
          <p:cNvPr id="6" name="Slide Number Placeholder 5">
            <a:extLst>
              <a:ext uri="{FF2B5EF4-FFF2-40B4-BE49-F238E27FC236}">
                <a16:creationId xmlns:a16="http://schemas.microsoft.com/office/drawing/2014/main" id="{811275B7-D9E2-5135-BA90-89B396F26D46}"/>
              </a:ext>
            </a:extLst>
          </p:cNvPr>
          <p:cNvSpPr>
            <a:spLocks noGrp="1"/>
          </p:cNvSpPr>
          <p:nvPr>
            <p:ph type="sldNum" sz="quarter" idx="4"/>
          </p:nvPr>
        </p:nvSpPr>
        <p:spPr/>
        <p:txBody>
          <a:bodyPr/>
          <a:lstStyle/>
          <a:p>
            <a:fld id="{00000000-1234-1234-1234-123412341234}" type="slidenum">
              <a:rPr lang="en" smtClean="0"/>
              <a:pPr/>
              <a:t>1</a:t>
            </a:fld>
            <a:endParaRPr lang="en"/>
          </a:p>
        </p:txBody>
      </p:sp>
    </p:spTree>
    <p:extLst>
      <p:ext uri="{BB962C8B-B14F-4D97-AF65-F5344CB8AC3E}">
        <p14:creationId xmlns:p14="http://schemas.microsoft.com/office/powerpoint/2010/main" val="991282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smiling&#10;&#10;Description automatically generated">
            <a:extLst>
              <a:ext uri="{FF2B5EF4-FFF2-40B4-BE49-F238E27FC236}">
                <a16:creationId xmlns:a16="http://schemas.microsoft.com/office/drawing/2014/main" id="{1A87024D-6141-2AFD-C141-0CCCE758C7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65" r="3727"/>
          <a:stretch/>
        </p:blipFill>
        <p:spPr>
          <a:xfrm>
            <a:off x="0" y="0"/>
            <a:ext cx="12192000" cy="6858000"/>
          </a:xfrm>
          <a:prstGeom prst="rect">
            <a:avLst/>
          </a:prstGeom>
        </p:spPr>
      </p:pic>
      <p:sp>
        <p:nvSpPr>
          <p:cNvPr id="4" name="Title 3">
            <a:extLst>
              <a:ext uri="{FF2B5EF4-FFF2-40B4-BE49-F238E27FC236}">
                <a16:creationId xmlns:a16="http://schemas.microsoft.com/office/drawing/2014/main" id="{A8872CFD-6FDE-3F39-7E0C-1209D6901E27}"/>
              </a:ext>
            </a:extLst>
          </p:cNvPr>
          <p:cNvSpPr>
            <a:spLocks noGrp="1"/>
          </p:cNvSpPr>
          <p:nvPr>
            <p:ph type="title"/>
          </p:nvPr>
        </p:nvSpPr>
        <p:spPr>
          <a:prstGeom prst="rect">
            <a:avLst/>
          </a:prstGeom>
        </p:spPr>
        <p:txBody>
          <a:bodyPr/>
          <a:lstStyle/>
          <a:p>
            <a:r>
              <a:rPr lang="en-US"/>
              <a:t>Patient Benefits</a:t>
            </a:r>
          </a:p>
        </p:txBody>
      </p:sp>
      <p:grpSp>
        <p:nvGrpSpPr>
          <p:cNvPr id="35" name="Group 34">
            <a:extLst>
              <a:ext uri="{FF2B5EF4-FFF2-40B4-BE49-F238E27FC236}">
                <a16:creationId xmlns:a16="http://schemas.microsoft.com/office/drawing/2014/main" id="{405673CE-A833-54DF-9379-5B064862A8E1}"/>
              </a:ext>
            </a:extLst>
          </p:cNvPr>
          <p:cNvGrpSpPr/>
          <p:nvPr/>
        </p:nvGrpSpPr>
        <p:grpSpPr>
          <a:xfrm>
            <a:off x="329693" y="4505912"/>
            <a:ext cx="6325107" cy="2105369"/>
            <a:chOff x="247270" y="3379611"/>
            <a:chExt cx="4743830" cy="1579027"/>
          </a:xfrm>
        </p:grpSpPr>
        <p:grpSp>
          <p:nvGrpSpPr>
            <p:cNvPr id="16" name="Group 15">
              <a:extLst>
                <a:ext uri="{FF2B5EF4-FFF2-40B4-BE49-F238E27FC236}">
                  <a16:creationId xmlns:a16="http://schemas.microsoft.com/office/drawing/2014/main" id="{D4F4B78F-2B6E-C0EF-027D-C362DE5F6791}"/>
                </a:ext>
              </a:extLst>
            </p:cNvPr>
            <p:cNvGrpSpPr/>
            <p:nvPr/>
          </p:nvGrpSpPr>
          <p:grpSpPr>
            <a:xfrm>
              <a:off x="464037" y="3379611"/>
              <a:ext cx="4527063" cy="1579027"/>
              <a:chOff x="3907627" y="2785405"/>
              <a:chExt cx="4527063" cy="1579027"/>
            </a:xfrm>
          </p:grpSpPr>
          <p:sp>
            <p:nvSpPr>
              <p:cNvPr id="17" name="Content Placeholder 1">
                <a:extLst>
                  <a:ext uri="{FF2B5EF4-FFF2-40B4-BE49-F238E27FC236}">
                    <a16:creationId xmlns:a16="http://schemas.microsoft.com/office/drawing/2014/main" id="{257B7F70-B56E-53A4-32CD-5B9F91B0F12E}"/>
                  </a:ext>
                </a:extLst>
              </p:cNvPr>
              <p:cNvSpPr txBox="1">
                <a:spLocks/>
              </p:cNvSpPr>
              <p:nvPr/>
            </p:nvSpPr>
            <p:spPr>
              <a:xfrm>
                <a:off x="3907627" y="3136525"/>
                <a:ext cx="4527063" cy="1227907"/>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400"/>
                  </a:spcBef>
                </a:pPr>
                <a:r>
                  <a:rPr lang="en-US" sz="1600"/>
                  <a:t>Distraction techniques improve the patient experience. </a:t>
                </a:r>
              </a:p>
              <a:p>
                <a:pPr>
                  <a:spcBef>
                    <a:spcPts val="400"/>
                  </a:spcBef>
                </a:pPr>
                <a:r>
                  <a:rPr lang="en-US" sz="1600"/>
                  <a:t>Family accompanies patient during the procedure. </a:t>
                </a:r>
                <a:endParaRPr lang="en-US" sz="1600">
                  <a:cs typeface="Arial"/>
                </a:endParaRPr>
              </a:p>
              <a:p>
                <a:pPr>
                  <a:spcBef>
                    <a:spcPts val="400"/>
                  </a:spcBef>
                </a:pPr>
                <a:r>
                  <a:rPr lang="en-US" sz="1600"/>
                  <a:t>Visual findings can be discussed immediately.</a:t>
                </a:r>
              </a:p>
            </p:txBody>
          </p:sp>
          <p:sp>
            <p:nvSpPr>
              <p:cNvPr id="19" name="TextBox 18">
                <a:extLst>
                  <a:ext uri="{FF2B5EF4-FFF2-40B4-BE49-F238E27FC236}">
                    <a16:creationId xmlns:a16="http://schemas.microsoft.com/office/drawing/2014/main" id="{46D22736-D3AC-A578-6C9A-3C1DB2C66364}"/>
                  </a:ext>
                </a:extLst>
              </p:cNvPr>
              <p:cNvSpPr txBox="1"/>
              <p:nvPr/>
            </p:nvSpPr>
            <p:spPr>
              <a:xfrm>
                <a:off x="3979490" y="2785405"/>
                <a:ext cx="1864400" cy="346249"/>
              </a:xfrm>
              <a:prstGeom prst="rect">
                <a:avLst/>
              </a:prstGeom>
              <a:noFill/>
            </p:spPr>
            <p:txBody>
              <a:bodyPr wrap="square">
                <a:spAutoFit/>
              </a:bodyPr>
              <a:lstStyle/>
              <a:p>
                <a:pPr>
                  <a:spcBef>
                    <a:spcPts val="1800"/>
                  </a:spcBef>
                </a:pPr>
                <a:r>
                  <a:rPr lang="en-US" b="1">
                    <a:solidFill>
                      <a:srgbClr val="5398D3"/>
                    </a:solidFill>
                    <a:latin typeface="Arial" panose="020B0604020202020204" pitchFamily="34" charset="0"/>
                    <a:cs typeface="Arial" panose="020B0604020202020204" pitchFamily="34" charset="0"/>
                  </a:rPr>
                  <a:t>Patient-Centric</a:t>
                </a:r>
              </a:p>
            </p:txBody>
          </p:sp>
        </p:grpSp>
        <p:pic>
          <p:nvPicPr>
            <p:cNvPr id="22" name="Picture 13" descr="Icon&#10;&#10;Description automatically generated">
              <a:extLst>
                <a:ext uri="{FF2B5EF4-FFF2-40B4-BE49-F238E27FC236}">
                  <a16:creationId xmlns:a16="http://schemas.microsoft.com/office/drawing/2014/main" id="{72FC8A29-DB5A-0D00-07C8-55051A9C53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270" y="3454304"/>
              <a:ext cx="267526" cy="219945"/>
            </a:xfrm>
            <a:prstGeom prst="rect">
              <a:avLst/>
            </a:prstGeom>
          </p:spPr>
        </p:pic>
      </p:grpSp>
      <p:grpSp>
        <p:nvGrpSpPr>
          <p:cNvPr id="34" name="Group 33">
            <a:extLst>
              <a:ext uri="{FF2B5EF4-FFF2-40B4-BE49-F238E27FC236}">
                <a16:creationId xmlns:a16="http://schemas.microsoft.com/office/drawing/2014/main" id="{E170A60C-8575-9412-3786-C609A1C2C65A}"/>
              </a:ext>
            </a:extLst>
          </p:cNvPr>
          <p:cNvGrpSpPr/>
          <p:nvPr/>
        </p:nvGrpSpPr>
        <p:grpSpPr>
          <a:xfrm>
            <a:off x="337389" y="2489437"/>
            <a:ext cx="6317412" cy="1749772"/>
            <a:chOff x="253041" y="1875373"/>
            <a:chExt cx="4738059" cy="1312329"/>
          </a:xfrm>
        </p:grpSpPr>
        <p:grpSp>
          <p:nvGrpSpPr>
            <p:cNvPr id="12" name="Group 11">
              <a:extLst>
                <a:ext uri="{FF2B5EF4-FFF2-40B4-BE49-F238E27FC236}">
                  <a16:creationId xmlns:a16="http://schemas.microsoft.com/office/drawing/2014/main" id="{721C880E-E681-5B10-9981-7C9B88E1B004}"/>
                </a:ext>
              </a:extLst>
            </p:cNvPr>
            <p:cNvGrpSpPr/>
            <p:nvPr/>
          </p:nvGrpSpPr>
          <p:grpSpPr>
            <a:xfrm>
              <a:off x="464037" y="1875373"/>
              <a:ext cx="4527063" cy="1312329"/>
              <a:chOff x="3907627" y="2785405"/>
              <a:chExt cx="4527063" cy="1312329"/>
            </a:xfrm>
          </p:grpSpPr>
          <p:sp>
            <p:nvSpPr>
              <p:cNvPr id="13" name="Content Placeholder 1">
                <a:extLst>
                  <a:ext uri="{FF2B5EF4-FFF2-40B4-BE49-F238E27FC236}">
                    <a16:creationId xmlns:a16="http://schemas.microsoft.com/office/drawing/2014/main" id="{11E4668E-22B9-43DC-566A-8C794E84C1EE}"/>
                  </a:ext>
                </a:extLst>
              </p:cNvPr>
              <p:cNvSpPr txBox="1">
                <a:spLocks/>
              </p:cNvSpPr>
              <p:nvPr/>
            </p:nvSpPr>
            <p:spPr>
              <a:xfrm>
                <a:off x="3907627" y="3136526"/>
                <a:ext cx="4527063" cy="961208"/>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400"/>
                  </a:spcBef>
                </a:pPr>
                <a:r>
                  <a:rPr lang="en-US" sz="1600"/>
                  <a:t>Quicker recovery. </a:t>
                </a:r>
              </a:p>
              <a:p>
                <a:pPr>
                  <a:spcBef>
                    <a:spcPts val="400"/>
                  </a:spcBef>
                </a:pPr>
                <a:r>
                  <a:rPr lang="en-US" sz="1600"/>
                  <a:t>Less fasting time, less time in clinic, less disruption.  </a:t>
                </a:r>
              </a:p>
              <a:p>
                <a:pPr>
                  <a:spcBef>
                    <a:spcPts val="400"/>
                  </a:spcBef>
                </a:pPr>
                <a:r>
                  <a:rPr lang="en-US" sz="1600"/>
                  <a:t>Reduced burden on caregivers. </a:t>
                </a:r>
                <a:endParaRPr lang="en-US" sz="1600">
                  <a:cs typeface="Arial"/>
                </a:endParaRPr>
              </a:p>
              <a:p>
                <a:pPr>
                  <a:spcBef>
                    <a:spcPts val="400"/>
                  </a:spcBef>
                </a:pPr>
                <a:r>
                  <a:rPr lang="en-US" sz="1600"/>
                  <a:t>More frequent scoping. </a:t>
                </a:r>
                <a:endParaRPr lang="en-US" sz="1600">
                  <a:cs typeface="Arial" panose="020B0604020202020204"/>
                </a:endParaRPr>
              </a:p>
            </p:txBody>
          </p:sp>
          <p:sp>
            <p:nvSpPr>
              <p:cNvPr id="15" name="TextBox 14">
                <a:extLst>
                  <a:ext uri="{FF2B5EF4-FFF2-40B4-BE49-F238E27FC236}">
                    <a16:creationId xmlns:a16="http://schemas.microsoft.com/office/drawing/2014/main" id="{DC41EC02-C02D-59AE-A053-268C2B69943C}"/>
                  </a:ext>
                </a:extLst>
              </p:cNvPr>
              <p:cNvSpPr txBox="1"/>
              <p:nvPr/>
            </p:nvSpPr>
            <p:spPr>
              <a:xfrm>
                <a:off x="3979490" y="2785405"/>
                <a:ext cx="1864400" cy="461665"/>
              </a:xfrm>
              <a:prstGeom prst="rect">
                <a:avLst/>
              </a:prstGeom>
              <a:noFill/>
            </p:spPr>
            <p:txBody>
              <a:bodyPr wrap="square" lIns="121920" tIns="60960" rIns="121920" bIns="60960" anchor="t">
                <a:spAutoFit/>
              </a:bodyPr>
              <a:lstStyle/>
              <a:p>
                <a:pPr>
                  <a:spcBef>
                    <a:spcPts val="1800"/>
                  </a:spcBef>
                </a:pPr>
                <a:r>
                  <a:rPr lang="en-US" sz="3200" b="1">
                    <a:solidFill>
                      <a:srgbClr val="5398D3"/>
                    </a:solidFill>
                    <a:latin typeface="Arial"/>
                    <a:cs typeface="Arial"/>
                  </a:rPr>
                  <a:t>Convenient</a:t>
                </a:r>
                <a:endParaRPr lang="en-US" b="1">
                  <a:solidFill>
                    <a:srgbClr val="5398D3"/>
                  </a:solidFill>
                  <a:latin typeface="Arial" panose="020B0604020202020204" pitchFamily="34" charset="0"/>
                  <a:cs typeface="Arial" panose="020B0604020202020204" pitchFamily="34" charset="0"/>
                </a:endParaRPr>
              </a:p>
            </p:txBody>
          </p:sp>
        </p:grpSp>
        <p:pic>
          <p:nvPicPr>
            <p:cNvPr id="23" name="Picture 25" descr="Icon&#10;&#10;Description automatically generated">
              <a:extLst>
                <a:ext uri="{FF2B5EF4-FFF2-40B4-BE49-F238E27FC236}">
                  <a16:creationId xmlns:a16="http://schemas.microsoft.com/office/drawing/2014/main" id="{7498C356-972F-CF58-C224-5FF6D9A955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041" y="1973288"/>
              <a:ext cx="267526" cy="267526"/>
            </a:xfrm>
            <a:prstGeom prst="rect">
              <a:avLst/>
            </a:prstGeom>
          </p:spPr>
        </p:pic>
      </p:grpSp>
      <p:grpSp>
        <p:nvGrpSpPr>
          <p:cNvPr id="36" name="Group 35">
            <a:extLst>
              <a:ext uri="{FF2B5EF4-FFF2-40B4-BE49-F238E27FC236}">
                <a16:creationId xmlns:a16="http://schemas.microsoft.com/office/drawing/2014/main" id="{2621361C-804D-5449-85AD-DBF80359BBE7}"/>
              </a:ext>
            </a:extLst>
          </p:cNvPr>
          <p:cNvGrpSpPr/>
          <p:nvPr/>
        </p:nvGrpSpPr>
        <p:grpSpPr>
          <a:xfrm>
            <a:off x="375499" y="1066455"/>
            <a:ext cx="5585035" cy="1275636"/>
            <a:chOff x="281624" y="793536"/>
            <a:chExt cx="4188776" cy="956727"/>
          </a:xfrm>
        </p:grpSpPr>
        <p:grpSp>
          <p:nvGrpSpPr>
            <p:cNvPr id="8" name="Group 7">
              <a:extLst>
                <a:ext uri="{FF2B5EF4-FFF2-40B4-BE49-F238E27FC236}">
                  <a16:creationId xmlns:a16="http://schemas.microsoft.com/office/drawing/2014/main" id="{CB9F85D6-2DEC-5689-C45A-62E6EE200A49}"/>
                </a:ext>
              </a:extLst>
            </p:cNvPr>
            <p:cNvGrpSpPr/>
            <p:nvPr/>
          </p:nvGrpSpPr>
          <p:grpSpPr>
            <a:xfrm>
              <a:off x="464037" y="793536"/>
              <a:ext cx="4006363" cy="956727"/>
              <a:chOff x="3907627" y="2785405"/>
              <a:chExt cx="4006363" cy="956727"/>
            </a:xfrm>
          </p:grpSpPr>
          <p:sp>
            <p:nvSpPr>
              <p:cNvPr id="9" name="Content Placeholder 1">
                <a:extLst>
                  <a:ext uri="{FF2B5EF4-FFF2-40B4-BE49-F238E27FC236}">
                    <a16:creationId xmlns:a16="http://schemas.microsoft.com/office/drawing/2014/main" id="{35C48656-863C-35B0-0F5E-122C712018EB}"/>
                  </a:ext>
                </a:extLst>
              </p:cNvPr>
              <p:cNvSpPr txBox="1">
                <a:spLocks/>
              </p:cNvSpPr>
              <p:nvPr/>
            </p:nvSpPr>
            <p:spPr>
              <a:xfrm>
                <a:off x="3907627" y="3136525"/>
                <a:ext cx="4006363" cy="605607"/>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400"/>
                  </a:spcBef>
                </a:pPr>
                <a:r>
                  <a:rPr lang="en-US" sz="1600"/>
                  <a:t>No needles, no anesthesia. </a:t>
                </a:r>
              </a:p>
              <a:p>
                <a:pPr>
                  <a:spcBef>
                    <a:spcPts val="400"/>
                  </a:spcBef>
                </a:pPr>
                <a:r>
                  <a:rPr lang="en-US" sz="1600"/>
                  <a:t>No risk of infection from cross-contamination.</a:t>
                </a:r>
                <a:endParaRPr lang="en-US" sz="1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A04479F-CE8F-5389-7CAC-EA863D0C0584}"/>
                  </a:ext>
                </a:extLst>
              </p:cNvPr>
              <p:cNvSpPr txBox="1"/>
              <p:nvPr/>
            </p:nvSpPr>
            <p:spPr>
              <a:xfrm>
                <a:off x="3979490" y="2785405"/>
                <a:ext cx="1036031" cy="461665"/>
              </a:xfrm>
              <a:prstGeom prst="rect">
                <a:avLst/>
              </a:prstGeom>
              <a:noFill/>
            </p:spPr>
            <p:txBody>
              <a:bodyPr wrap="square" lIns="121920" tIns="60960" rIns="121920" bIns="60960" anchor="t">
                <a:spAutoFit/>
              </a:bodyPr>
              <a:lstStyle/>
              <a:p>
                <a:pPr>
                  <a:spcBef>
                    <a:spcPts val="1800"/>
                  </a:spcBef>
                </a:pPr>
                <a:r>
                  <a:rPr lang="en-US" sz="3200" b="1">
                    <a:solidFill>
                      <a:srgbClr val="5398D3"/>
                    </a:solidFill>
                    <a:latin typeface="Arial"/>
                    <a:cs typeface="Arial"/>
                  </a:rPr>
                  <a:t>Safe</a:t>
                </a:r>
                <a:endParaRPr lang="en-US" b="1">
                  <a:solidFill>
                    <a:srgbClr val="5398D3"/>
                  </a:solidFill>
                  <a:latin typeface="Arial" panose="020B0604020202020204" pitchFamily="34" charset="0"/>
                  <a:cs typeface="Arial" panose="020B0604020202020204" pitchFamily="34" charset="0"/>
                </a:endParaRPr>
              </a:p>
            </p:txBody>
          </p:sp>
        </p:grpSp>
        <p:pic>
          <p:nvPicPr>
            <p:cNvPr id="25" name="Picture 14" descr="Icon&#10;&#10;Description automatically generated">
              <a:extLst>
                <a:ext uri="{FF2B5EF4-FFF2-40B4-BE49-F238E27FC236}">
                  <a16:creationId xmlns:a16="http://schemas.microsoft.com/office/drawing/2014/main" id="{6D0451B2-76D9-894A-1546-376A34A28E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24" y="869555"/>
              <a:ext cx="233172" cy="259553"/>
            </a:xfrm>
            <a:prstGeom prst="rect">
              <a:avLst/>
            </a:prstGeom>
          </p:spPr>
        </p:pic>
      </p:grpSp>
      <p:pic>
        <p:nvPicPr>
          <p:cNvPr id="28" name="Picture 36">
            <a:extLst>
              <a:ext uri="{FF2B5EF4-FFF2-40B4-BE49-F238E27FC236}">
                <a16:creationId xmlns:a16="http://schemas.microsoft.com/office/drawing/2014/main" id="{92D828A1-232E-22FD-64C7-5BCD5A9980B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758905" y="272290"/>
            <a:ext cx="1181304" cy="287045"/>
          </a:xfrm>
          <a:prstGeom prst="rect">
            <a:avLst/>
          </a:prstGeom>
        </p:spPr>
      </p:pic>
      <p:sp>
        <p:nvSpPr>
          <p:cNvPr id="30" name="Slide Number Placeholder 5">
            <a:extLst>
              <a:ext uri="{FF2B5EF4-FFF2-40B4-BE49-F238E27FC236}">
                <a16:creationId xmlns:a16="http://schemas.microsoft.com/office/drawing/2014/main" id="{7346EC4C-A346-CE31-F142-EE9D8FD76374}"/>
              </a:ext>
            </a:extLst>
          </p:cNvPr>
          <p:cNvSpPr txBox="1">
            <a:spLocks/>
          </p:cNvSpPr>
          <p:nvPr/>
        </p:nvSpPr>
        <p:spPr>
          <a:xfrm>
            <a:off x="1" y="6429823"/>
            <a:ext cx="659388" cy="365125"/>
          </a:xfrm>
          <a:prstGeom prst="rect">
            <a:avLst/>
          </a:prstGeom>
        </p:spPr>
        <p:txBody>
          <a:bodyPr vert="horz" lIns="121920" tIns="60960" rIns="121920" bIns="60960" rtlCol="0" anchor="ctr"/>
          <a:lstStyle>
            <a:defPPr>
              <a:defRPr lang="en-US"/>
            </a:defPPr>
            <a:lvl1pPr marL="0" algn="ctr" defTabSz="914400" rtl="0" eaLnBrk="1" latinLnBrk="0" hangingPunct="1">
              <a:defRPr sz="9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200"/>
              <a:pPr/>
              <a:t>10</a:t>
            </a:fld>
            <a:endParaRPr lang="en" sz="1200"/>
          </a:p>
        </p:txBody>
      </p:sp>
      <p:grpSp>
        <p:nvGrpSpPr>
          <p:cNvPr id="31" name="Group 30">
            <a:extLst>
              <a:ext uri="{FF2B5EF4-FFF2-40B4-BE49-F238E27FC236}">
                <a16:creationId xmlns:a16="http://schemas.microsoft.com/office/drawing/2014/main" id="{E5DC9A65-0A2D-B55A-3A13-2345AE1BD7D7}"/>
              </a:ext>
            </a:extLst>
          </p:cNvPr>
          <p:cNvGrpSpPr/>
          <p:nvPr/>
        </p:nvGrpSpPr>
        <p:grpSpPr>
          <a:xfrm>
            <a:off x="659388" y="6453330"/>
            <a:ext cx="3990235" cy="292388"/>
            <a:chOff x="494541" y="4839997"/>
            <a:chExt cx="2992676" cy="219291"/>
          </a:xfrm>
        </p:grpSpPr>
        <p:sp>
          <p:nvSpPr>
            <p:cNvPr id="32" name="Google Shape;10;p1">
              <a:extLst>
                <a:ext uri="{FF2B5EF4-FFF2-40B4-BE49-F238E27FC236}">
                  <a16:creationId xmlns:a16="http://schemas.microsoft.com/office/drawing/2014/main" id="{E9767EDB-6FB9-1244-9C5C-23330C54D58C}"/>
                </a:ext>
              </a:extLst>
            </p:cNvPr>
            <p:cNvSpPr txBox="1"/>
            <p:nvPr/>
          </p:nvSpPr>
          <p:spPr>
            <a:xfrm>
              <a:off x="630167" y="4839997"/>
              <a:ext cx="2857050" cy="219291"/>
            </a:xfrm>
            <a:prstGeom prst="rect">
              <a:avLst/>
            </a:prstGeom>
            <a:noFill/>
            <a:ln>
              <a:noFill/>
            </a:ln>
          </p:spPr>
          <p:txBody>
            <a:bodyPr spcFirstLastPara="1" wrap="square" lIns="68575" tIns="68575" rIns="68575" bIns="68575" anchor="t" anchorCtr="0">
              <a:noAutofit/>
            </a:bodyPr>
            <a:lstStyle/>
            <a:p>
              <a:r>
                <a:rPr lang="en-US" sz="600">
                  <a:solidFill>
                    <a:srgbClr val="CBCBCB"/>
                  </a:solidFill>
                  <a:latin typeface="Arial" panose="020B0604020202020204" pitchFamily="34" charset="0"/>
                  <a:ea typeface="Helvetica Neue"/>
                  <a:cs typeface="Arial" panose="020B0604020202020204" pitchFamily="34" charset="0"/>
                  <a:sym typeface="Helvetica Neue"/>
                </a:rPr>
                <a:t>© EvoEndo Inc. All Rights Reserved. </a:t>
              </a:r>
              <a:br>
                <a:rPr lang="en-US" sz="600">
                  <a:solidFill>
                    <a:srgbClr val="CBCBCB"/>
                  </a:solidFill>
                  <a:latin typeface="Arial" panose="020B0604020202020204" pitchFamily="34" charset="0"/>
                  <a:ea typeface="Helvetica Neue"/>
                  <a:cs typeface="Arial" panose="020B0604020202020204" pitchFamily="34" charset="0"/>
                  <a:sym typeface="Helvetica Neue"/>
                </a:rPr>
              </a:br>
              <a:r>
                <a:rPr lang="en-US" sz="600">
                  <a:solidFill>
                    <a:srgbClr val="CBCBCB"/>
                  </a:solidFill>
                  <a:latin typeface="Arial" panose="020B0604020202020204" pitchFamily="34" charset="0"/>
                  <a:ea typeface="Helvetica Neue"/>
                  <a:cs typeface="Arial" panose="020B0604020202020204" pitchFamily="34" charset="0"/>
                  <a:sym typeface="Helvetica Neue"/>
                </a:rPr>
                <a:t>US: Rx Only. For use by trained physicians only. MKT-3 Rev 5.0 </a:t>
              </a:r>
            </a:p>
            <a:p>
              <a:endParaRPr lang="en-US" sz="600">
                <a:solidFill>
                  <a:srgbClr val="CBCBCB"/>
                </a:solidFill>
                <a:latin typeface="Arial" panose="020B0604020202020204" pitchFamily="34" charset="0"/>
                <a:ea typeface="Helvetica Neue"/>
                <a:cs typeface="Arial" panose="020B0604020202020204" pitchFamily="34" charset="0"/>
                <a:sym typeface="Helvetica Neue"/>
              </a:endParaRPr>
            </a:p>
            <a:p>
              <a:endParaRPr lang="en-US" sz="600">
                <a:solidFill>
                  <a:srgbClr val="CBCBCB"/>
                </a:solidFill>
                <a:latin typeface="Arial" panose="020B0604020202020204" pitchFamily="34" charset="0"/>
                <a:ea typeface="Helvetica Neue"/>
                <a:cs typeface="Arial" panose="020B0604020202020204" pitchFamily="34" charset="0"/>
                <a:sym typeface="Helvetica Neue"/>
              </a:endParaRPr>
            </a:p>
          </p:txBody>
        </p:sp>
        <p:pic>
          <p:nvPicPr>
            <p:cNvPr id="33" name="Google Shape;7;p1">
              <a:extLst>
                <a:ext uri="{FF2B5EF4-FFF2-40B4-BE49-F238E27FC236}">
                  <a16:creationId xmlns:a16="http://schemas.microsoft.com/office/drawing/2014/main" id="{928D9007-7542-F20B-2B40-397B485DC6FD}"/>
                </a:ext>
              </a:extLst>
            </p:cNvPr>
            <p:cNvPicPr preferRelativeResize="0"/>
            <p:nvPr/>
          </p:nvPicPr>
          <p:blipFill>
            <a:blip r:embed="rId8" cstate="screen">
              <a:duotone>
                <a:prstClr val="black"/>
                <a:schemeClr val="tx2">
                  <a:tint val="45000"/>
                  <a:satMod val="400000"/>
                </a:schemeClr>
              </a:duotone>
              <a:extLst>
                <a:ext uri="{28A0092B-C50C-407E-A947-70E740481C1C}">
                  <a14:useLocalDpi xmlns:a14="http://schemas.microsoft.com/office/drawing/2010/main"/>
                </a:ext>
              </a:extLst>
            </a:blip>
            <a:stretch/>
          </p:blipFill>
          <p:spPr>
            <a:xfrm>
              <a:off x="494541" y="4891820"/>
              <a:ext cx="135626" cy="135626"/>
            </a:xfrm>
            <a:prstGeom prst="rect">
              <a:avLst/>
            </a:prstGeom>
            <a:noFill/>
            <a:ln>
              <a:noFill/>
            </a:ln>
          </p:spPr>
        </p:pic>
      </p:grpSp>
    </p:spTree>
    <p:extLst>
      <p:ext uri="{BB962C8B-B14F-4D97-AF65-F5344CB8AC3E}">
        <p14:creationId xmlns:p14="http://schemas.microsoft.com/office/powerpoint/2010/main" val="40803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erson and a child looking at a doctor&#10;&#10;Description automatically generated">
            <a:extLst>
              <a:ext uri="{FF2B5EF4-FFF2-40B4-BE49-F238E27FC236}">
                <a16:creationId xmlns:a16="http://schemas.microsoft.com/office/drawing/2014/main" id="{F61574A1-9CE3-0134-9F14-3BEF9785FC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92" r="7118"/>
          <a:stretch/>
        </p:blipFill>
        <p:spPr>
          <a:xfrm>
            <a:off x="-31698" y="1"/>
            <a:ext cx="12223697" cy="6914564"/>
          </a:xfrm>
          <a:prstGeom prst="rect">
            <a:avLst/>
          </a:prstGeom>
        </p:spPr>
      </p:pic>
      <p:sp>
        <p:nvSpPr>
          <p:cNvPr id="3" name="Slide Number Placeholder 2">
            <a:extLst>
              <a:ext uri="{FF2B5EF4-FFF2-40B4-BE49-F238E27FC236}">
                <a16:creationId xmlns:a16="http://schemas.microsoft.com/office/drawing/2014/main" id="{E97FBC8F-8727-0D93-E2D8-95D61169EFBB}"/>
              </a:ext>
            </a:extLst>
          </p:cNvPr>
          <p:cNvSpPr>
            <a:spLocks noGrp="1"/>
          </p:cNvSpPr>
          <p:nvPr>
            <p:ph type="sldNum" sz="quarter" idx="12"/>
          </p:nvPr>
        </p:nvSpPr>
        <p:spPr/>
        <p:txBody>
          <a:bodyPr/>
          <a:lstStyle/>
          <a:p>
            <a:fld id="{00000000-1234-1234-1234-123412341234}" type="slidenum">
              <a:rPr lang="en" smtClean="0"/>
              <a:pPr/>
              <a:t>11</a:t>
            </a:fld>
            <a:endParaRPr lang="en"/>
          </a:p>
        </p:txBody>
      </p:sp>
      <p:sp>
        <p:nvSpPr>
          <p:cNvPr id="5" name="Title 3">
            <a:extLst>
              <a:ext uri="{FF2B5EF4-FFF2-40B4-BE49-F238E27FC236}">
                <a16:creationId xmlns:a16="http://schemas.microsoft.com/office/drawing/2014/main" id="{70D107DD-4373-F53C-8517-9C437D82ADE1}"/>
              </a:ext>
            </a:extLst>
          </p:cNvPr>
          <p:cNvSpPr txBox="1">
            <a:spLocks/>
          </p:cNvSpPr>
          <p:nvPr/>
        </p:nvSpPr>
        <p:spPr>
          <a:xfrm>
            <a:off x="251791" y="330278"/>
            <a:ext cx="11670133" cy="586876"/>
          </a:xfrm>
          <a:prstGeom prst="rect">
            <a:avLst/>
          </a:prstGeom>
        </p:spPr>
        <p:txBody>
          <a:bodyPr/>
          <a:lstStyle>
            <a:lvl1pPr algn="l" defTabSz="6858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3600"/>
              <a:t>Healthcare Professional Benefits</a:t>
            </a:r>
          </a:p>
        </p:txBody>
      </p:sp>
      <p:sp>
        <p:nvSpPr>
          <p:cNvPr id="23" name="Slide Number Placeholder 5">
            <a:extLst>
              <a:ext uri="{FF2B5EF4-FFF2-40B4-BE49-F238E27FC236}">
                <a16:creationId xmlns:a16="http://schemas.microsoft.com/office/drawing/2014/main" id="{511972A1-F16C-5265-AEB2-A11F4A46E792}"/>
              </a:ext>
            </a:extLst>
          </p:cNvPr>
          <p:cNvSpPr txBox="1">
            <a:spLocks/>
          </p:cNvSpPr>
          <p:nvPr/>
        </p:nvSpPr>
        <p:spPr>
          <a:xfrm>
            <a:off x="1" y="6429823"/>
            <a:ext cx="659388" cy="365125"/>
          </a:xfrm>
          <a:prstGeom prst="rect">
            <a:avLst/>
          </a:prstGeom>
        </p:spPr>
        <p:txBody>
          <a:bodyPr vert="horz" lIns="121920" tIns="60960" rIns="121920" bIns="60960" rtlCol="0" anchor="ctr"/>
          <a:lstStyle>
            <a:defPPr>
              <a:defRPr lang="en-US"/>
            </a:defPPr>
            <a:lvl1pPr marL="0" algn="ctr" defTabSz="914400" rtl="0" eaLnBrk="1" latinLnBrk="0" hangingPunct="1">
              <a:defRPr sz="9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200"/>
              <a:pPr/>
              <a:t>11</a:t>
            </a:fld>
            <a:endParaRPr lang="en" sz="1200"/>
          </a:p>
        </p:txBody>
      </p:sp>
      <p:grpSp>
        <p:nvGrpSpPr>
          <p:cNvPr id="24" name="Group 23">
            <a:extLst>
              <a:ext uri="{FF2B5EF4-FFF2-40B4-BE49-F238E27FC236}">
                <a16:creationId xmlns:a16="http://schemas.microsoft.com/office/drawing/2014/main" id="{224BDFF0-D7BB-C61A-0DB2-7019C1F41837}"/>
              </a:ext>
            </a:extLst>
          </p:cNvPr>
          <p:cNvGrpSpPr/>
          <p:nvPr/>
        </p:nvGrpSpPr>
        <p:grpSpPr>
          <a:xfrm>
            <a:off x="659388" y="6453330"/>
            <a:ext cx="3990235" cy="292388"/>
            <a:chOff x="494541" y="4839997"/>
            <a:chExt cx="2992676" cy="219291"/>
          </a:xfrm>
        </p:grpSpPr>
        <p:sp>
          <p:nvSpPr>
            <p:cNvPr id="25" name="Google Shape;10;p1">
              <a:extLst>
                <a:ext uri="{FF2B5EF4-FFF2-40B4-BE49-F238E27FC236}">
                  <a16:creationId xmlns:a16="http://schemas.microsoft.com/office/drawing/2014/main" id="{DF38DD57-A0E3-F761-EECD-A4DEB3FF894B}"/>
                </a:ext>
              </a:extLst>
            </p:cNvPr>
            <p:cNvSpPr txBox="1"/>
            <p:nvPr/>
          </p:nvSpPr>
          <p:spPr>
            <a:xfrm>
              <a:off x="630167" y="4839997"/>
              <a:ext cx="2857050" cy="219291"/>
            </a:xfrm>
            <a:prstGeom prst="rect">
              <a:avLst/>
            </a:prstGeom>
            <a:noFill/>
            <a:ln>
              <a:noFill/>
            </a:ln>
          </p:spPr>
          <p:txBody>
            <a:bodyPr spcFirstLastPara="1" wrap="square" lIns="68575" tIns="68575" rIns="68575" bIns="68575" anchor="t" anchorCtr="0">
              <a:noAutofit/>
            </a:bodyPr>
            <a:lstStyle/>
            <a:p>
              <a:r>
                <a:rPr lang="en-US" sz="600">
                  <a:solidFill>
                    <a:srgbClr val="CBCBCB"/>
                  </a:solidFill>
                  <a:latin typeface="Arial" panose="020B0604020202020204" pitchFamily="34" charset="0"/>
                  <a:ea typeface="Helvetica Neue"/>
                  <a:cs typeface="Arial" panose="020B0604020202020204" pitchFamily="34" charset="0"/>
                  <a:sym typeface="Helvetica Neue"/>
                </a:rPr>
                <a:t>© EvoEndo Inc. All Rights Reserved. </a:t>
              </a:r>
              <a:br>
                <a:rPr lang="en-US" sz="600">
                  <a:solidFill>
                    <a:srgbClr val="CBCBCB"/>
                  </a:solidFill>
                  <a:latin typeface="Arial" panose="020B0604020202020204" pitchFamily="34" charset="0"/>
                  <a:ea typeface="Helvetica Neue"/>
                  <a:cs typeface="Arial" panose="020B0604020202020204" pitchFamily="34" charset="0"/>
                  <a:sym typeface="Helvetica Neue"/>
                </a:rPr>
              </a:br>
              <a:r>
                <a:rPr lang="en-US" sz="600">
                  <a:solidFill>
                    <a:srgbClr val="CBCBCB"/>
                  </a:solidFill>
                  <a:latin typeface="Arial" panose="020B0604020202020204" pitchFamily="34" charset="0"/>
                  <a:ea typeface="Helvetica Neue"/>
                  <a:cs typeface="Arial" panose="020B0604020202020204" pitchFamily="34" charset="0"/>
                  <a:sym typeface="Helvetica Neue"/>
                </a:rPr>
                <a:t>US: Rx Only. For use by trained physicians only. MKT-3 Rev 5.0 </a:t>
              </a:r>
            </a:p>
            <a:p>
              <a:endParaRPr lang="en-US" sz="600">
                <a:solidFill>
                  <a:srgbClr val="CBCBCB"/>
                </a:solidFill>
                <a:latin typeface="Arial" panose="020B0604020202020204" pitchFamily="34" charset="0"/>
                <a:ea typeface="Helvetica Neue"/>
                <a:cs typeface="Arial" panose="020B0604020202020204" pitchFamily="34" charset="0"/>
                <a:sym typeface="Helvetica Neue"/>
              </a:endParaRPr>
            </a:p>
            <a:p>
              <a:endParaRPr lang="en-US" sz="600">
                <a:solidFill>
                  <a:srgbClr val="CBCBCB"/>
                </a:solidFill>
                <a:latin typeface="Arial" panose="020B0604020202020204" pitchFamily="34" charset="0"/>
                <a:ea typeface="Helvetica Neue"/>
                <a:cs typeface="Arial" panose="020B0604020202020204" pitchFamily="34" charset="0"/>
                <a:sym typeface="Helvetica Neue"/>
              </a:endParaRPr>
            </a:p>
          </p:txBody>
        </p:sp>
        <p:pic>
          <p:nvPicPr>
            <p:cNvPr id="26" name="Google Shape;7;p1">
              <a:extLst>
                <a:ext uri="{FF2B5EF4-FFF2-40B4-BE49-F238E27FC236}">
                  <a16:creationId xmlns:a16="http://schemas.microsoft.com/office/drawing/2014/main" id="{E1D05DF4-2886-62EB-D3DA-1E740CBC8A81}"/>
                </a:ext>
              </a:extLst>
            </p:cNvPr>
            <p:cNvPicPr preferRelativeResize="0"/>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p:blipFill>
          <p:spPr>
            <a:xfrm>
              <a:off x="494541" y="4891820"/>
              <a:ext cx="135626" cy="135626"/>
            </a:xfrm>
            <a:prstGeom prst="rect">
              <a:avLst/>
            </a:prstGeom>
            <a:noFill/>
            <a:ln>
              <a:noFill/>
            </a:ln>
          </p:spPr>
        </p:pic>
      </p:grpSp>
      <p:pic>
        <p:nvPicPr>
          <p:cNvPr id="32" name="Picture 36" descr="Logo&#10;&#10;Description automatically generated">
            <a:extLst>
              <a:ext uri="{FF2B5EF4-FFF2-40B4-BE49-F238E27FC236}">
                <a16:creationId xmlns:a16="http://schemas.microsoft.com/office/drawing/2014/main" id="{656E06AC-0E94-E6D3-DE70-7E99F6F973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8905" y="270275"/>
            <a:ext cx="1181304" cy="291075"/>
          </a:xfrm>
          <a:prstGeom prst="rect">
            <a:avLst/>
          </a:prstGeom>
        </p:spPr>
      </p:pic>
      <p:grpSp>
        <p:nvGrpSpPr>
          <p:cNvPr id="38" name="Group 37">
            <a:extLst>
              <a:ext uri="{FF2B5EF4-FFF2-40B4-BE49-F238E27FC236}">
                <a16:creationId xmlns:a16="http://schemas.microsoft.com/office/drawing/2014/main" id="{8D477FA1-64AD-8838-D039-50BD6F9ACA11}"/>
              </a:ext>
            </a:extLst>
          </p:cNvPr>
          <p:cNvGrpSpPr/>
          <p:nvPr/>
        </p:nvGrpSpPr>
        <p:grpSpPr>
          <a:xfrm>
            <a:off x="332216" y="1018641"/>
            <a:ext cx="5628317" cy="1275636"/>
            <a:chOff x="249162" y="763981"/>
            <a:chExt cx="4221238" cy="956727"/>
          </a:xfrm>
        </p:grpSpPr>
        <p:grpSp>
          <p:nvGrpSpPr>
            <p:cNvPr id="18" name="Group 17">
              <a:extLst>
                <a:ext uri="{FF2B5EF4-FFF2-40B4-BE49-F238E27FC236}">
                  <a16:creationId xmlns:a16="http://schemas.microsoft.com/office/drawing/2014/main" id="{5AA3E4DD-EE17-C2DE-2E4C-29571B021857}"/>
                </a:ext>
              </a:extLst>
            </p:cNvPr>
            <p:cNvGrpSpPr/>
            <p:nvPr/>
          </p:nvGrpSpPr>
          <p:grpSpPr>
            <a:xfrm>
              <a:off x="464037" y="763981"/>
              <a:ext cx="4006363" cy="956727"/>
              <a:chOff x="3907627" y="2785405"/>
              <a:chExt cx="4006363" cy="956727"/>
            </a:xfrm>
          </p:grpSpPr>
          <p:sp>
            <p:nvSpPr>
              <p:cNvPr id="20" name="Content Placeholder 1">
                <a:extLst>
                  <a:ext uri="{FF2B5EF4-FFF2-40B4-BE49-F238E27FC236}">
                    <a16:creationId xmlns:a16="http://schemas.microsoft.com/office/drawing/2014/main" id="{F75BFCC4-C901-7CE5-7A8C-26D81E6E9B27}"/>
                  </a:ext>
                </a:extLst>
              </p:cNvPr>
              <p:cNvSpPr txBox="1">
                <a:spLocks/>
              </p:cNvSpPr>
              <p:nvPr/>
            </p:nvSpPr>
            <p:spPr>
              <a:xfrm>
                <a:off x="3907627" y="3136525"/>
                <a:ext cx="4006363" cy="605607"/>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400"/>
                  </a:spcBef>
                </a:pPr>
                <a:r>
                  <a:rPr lang="en-US" sz="1600"/>
                  <a:t>More procedures in less time. </a:t>
                </a:r>
              </a:p>
              <a:p>
                <a:pPr>
                  <a:spcBef>
                    <a:spcPts val="400"/>
                  </a:spcBef>
                </a:pPr>
                <a:r>
                  <a:rPr lang="en-US" sz="1600"/>
                  <a:t>No waiting for scope reprocessing and repairs. </a:t>
                </a:r>
              </a:p>
              <a:p>
                <a:pPr>
                  <a:spcBef>
                    <a:spcPts val="400"/>
                  </a:spcBef>
                </a:pPr>
                <a:r>
                  <a:rPr lang="en-US" sz="1600"/>
                  <a:t>Easy to operate, small footprint, highly portable.</a:t>
                </a:r>
              </a:p>
            </p:txBody>
          </p:sp>
          <p:sp>
            <p:nvSpPr>
              <p:cNvPr id="21" name="TextBox 20">
                <a:extLst>
                  <a:ext uri="{FF2B5EF4-FFF2-40B4-BE49-F238E27FC236}">
                    <a16:creationId xmlns:a16="http://schemas.microsoft.com/office/drawing/2014/main" id="{4403E831-DD0B-43A3-CD4C-C017E14F4A70}"/>
                  </a:ext>
                </a:extLst>
              </p:cNvPr>
              <p:cNvSpPr txBox="1"/>
              <p:nvPr/>
            </p:nvSpPr>
            <p:spPr>
              <a:xfrm>
                <a:off x="3979490" y="2785405"/>
                <a:ext cx="1864400" cy="461665"/>
              </a:xfrm>
              <a:prstGeom prst="rect">
                <a:avLst/>
              </a:prstGeom>
              <a:noFill/>
            </p:spPr>
            <p:txBody>
              <a:bodyPr wrap="square" lIns="121920" tIns="60960" rIns="121920" bIns="60960" anchor="t">
                <a:spAutoFit/>
              </a:bodyPr>
              <a:lstStyle/>
              <a:p>
                <a:pPr>
                  <a:spcBef>
                    <a:spcPts val="1800"/>
                  </a:spcBef>
                </a:pPr>
                <a:r>
                  <a:rPr lang="en-US" sz="3200" b="1">
                    <a:solidFill>
                      <a:srgbClr val="5398D3"/>
                    </a:solidFill>
                    <a:latin typeface="Arial"/>
                    <a:cs typeface="Arial"/>
                  </a:rPr>
                  <a:t>Efficiency</a:t>
                </a:r>
                <a:endParaRPr lang="en-US" b="1">
                  <a:solidFill>
                    <a:srgbClr val="5398D3"/>
                  </a:solidFill>
                  <a:latin typeface="Arial" panose="020B0604020202020204" pitchFamily="34" charset="0"/>
                  <a:cs typeface="Arial" panose="020B0604020202020204" pitchFamily="34" charset="0"/>
                </a:endParaRPr>
              </a:p>
            </p:txBody>
          </p:sp>
        </p:grpSp>
        <p:pic>
          <p:nvPicPr>
            <p:cNvPr id="33" name="Picture 25" descr="Icon&#10;&#10;Description automatically generated">
              <a:extLst>
                <a:ext uri="{FF2B5EF4-FFF2-40B4-BE49-F238E27FC236}">
                  <a16:creationId xmlns:a16="http://schemas.microsoft.com/office/drawing/2014/main" id="{429C006A-F0A8-6250-995B-498C01A892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9162" y="815733"/>
              <a:ext cx="267526" cy="267526"/>
            </a:xfrm>
            <a:prstGeom prst="rect">
              <a:avLst/>
            </a:prstGeom>
          </p:spPr>
        </p:pic>
      </p:grpSp>
      <p:grpSp>
        <p:nvGrpSpPr>
          <p:cNvPr id="37" name="Group 36">
            <a:extLst>
              <a:ext uri="{FF2B5EF4-FFF2-40B4-BE49-F238E27FC236}">
                <a16:creationId xmlns:a16="http://schemas.microsoft.com/office/drawing/2014/main" id="{C4DC84F8-EC29-543E-0F0E-36277A9B70B6}"/>
              </a:ext>
            </a:extLst>
          </p:cNvPr>
          <p:cNvGrpSpPr/>
          <p:nvPr/>
        </p:nvGrpSpPr>
        <p:grpSpPr>
          <a:xfrm>
            <a:off x="351269" y="2581551"/>
            <a:ext cx="5609264" cy="1749772"/>
            <a:chOff x="263452" y="1936163"/>
            <a:chExt cx="4206948" cy="1312329"/>
          </a:xfrm>
        </p:grpSpPr>
        <p:grpSp>
          <p:nvGrpSpPr>
            <p:cNvPr id="13" name="Group 12">
              <a:extLst>
                <a:ext uri="{FF2B5EF4-FFF2-40B4-BE49-F238E27FC236}">
                  <a16:creationId xmlns:a16="http://schemas.microsoft.com/office/drawing/2014/main" id="{9EFE6B04-85D1-2E4D-66C1-0726A1D01702}"/>
                </a:ext>
              </a:extLst>
            </p:cNvPr>
            <p:cNvGrpSpPr/>
            <p:nvPr/>
          </p:nvGrpSpPr>
          <p:grpSpPr>
            <a:xfrm>
              <a:off x="464037" y="1936163"/>
              <a:ext cx="4006363" cy="1312329"/>
              <a:chOff x="3907627" y="2785405"/>
              <a:chExt cx="4006363" cy="1312329"/>
            </a:xfrm>
          </p:grpSpPr>
          <p:sp>
            <p:nvSpPr>
              <p:cNvPr id="15" name="Content Placeholder 1">
                <a:extLst>
                  <a:ext uri="{FF2B5EF4-FFF2-40B4-BE49-F238E27FC236}">
                    <a16:creationId xmlns:a16="http://schemas.microsoft.com/office/drawing/2014/main" id="{0E4DB72B-D025-198E-0109-EA6C1FAABFF1}"/>
                  </a:ext>
                </a:extLst>
              </p:cNvPr>
              <p:cNvSpPr txBox="1">
                <a:spLocks/>
              </p:cNvSpPr>
              <p:nvPr/>
            </p:nvSpPr>
            <p:spPr>
              <a:xfrm>
                <a:off x="3907627" y="3136526"/>
                <a:ext cx="4006363" cy="961208"/>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400"/>
                  </a:spcBef>
                </a:pPr>
                <a:r>
                  <a:rPr lang="en-US" sz="1600"/>
                  <a:t>Faster time to diagnosis.</a:t>
                </a:r>
              </a:p>
              <a:p>
                <a:pPr>
                  <a:spcBef>
                    <a:spcPts val="400"/>
                  </a:spcBef>
                </a:pPr>
                <a:r>
                  <a:rPr lang="en-US" sz="1600"/>
                  <a:t>Better access and fewer barriers to care for patients. </a:t>
                </a:r>
              </a:p>
              <a:p>
                <a:pPr>
                  <a:spcBef>
                    <a:spcPts val="400"/>
                  </a:spcBef>
                </a:pPr>
                <a:r>
                  <a:rPr lang="en-US" sz="1600"/>
                  <a:t>Well-tolerated by the majority of patients with a</a:t>
                </a:r>
                <a:br>
                  <a:rPr lang="en-US" sz="1600"/>
                </a:br>
                <a:r>
                  <a:rPr lang="en-US" sz="1600"/>
                  <a:t>94% - 98% success rate.</a:t>
                </a:r>
                <a:r>
                  <a:rPr lang="en-US" sz="1600" baseline="30000"/>
                  <a:t>6,8,10 </a:t>
                </a:r>
              </a:p>
              <a:p>
                <a:pPr>
                  <a:spcBef>
                    <a:spcPts val="400"/>
                  </a:spcBef>
                </a:pPr>
                <a:r>
                  <a:rPr lang="en-US" sz="1600"/>
                  <a:t>Increases patient compliance. </a:t>
                </a:r>
                <a:endParaRPr lang="en-US" sz="1600">
                  <a:cs typeface="Arial"/>
                </a:endParaRPr>
              </a:p>
            </p:txBody>
          </p:sp>
          <p:sp>
            <p:nvSpPr>
              <p:cNvPr id="16" name="TextBox 15">
                <a:extLst>
                  <a:ext uri="{FF2B5EF4-FFF2-40B4-BE49-F238E27FC236}">
                    <a16:creationId xmlns:a16="http://schemas.microsoft.com/office/drawing/2014/main" id="{B97F5107-E3D0-CFB7-2150-CF002732ECD4}"/>
                  </a:ext>
                </a:extLst>
              </p:cNvPr>
              <p:cNvSpPr txBox="1"/>
              <p:nvPr/>
            </p:nvSpPr>
            <p:spPr>
              <a:xfrm>
                <a:off x="3979489" y="2785405"/>
                <a:ext cx="3615609" cy="461665"/>
              </a:xfrm>
              <a:prstGeom prst="rect">
                <a:avLst/>
              </a:prstGeom>
              <a:noFill/>
            </p:spPr>
            <p:txBody>
              <a:bodyPr wrap="square" lIns="121920" tIns="60960" rIns="121920" bIns="60960" anchor="t">
                <a:spAutoFit/>
              </a:bodyPr>
              <a:lstStyle/>
              <a:p>
                <a:pPr>
                  <a:spcBef>
                    <a:spcPts val="1800"/>
                  </a:spcBef>
                </a:pPr>
                <a:r>
                  <a:rPr lang="en-US" sz="3200" b="1">
                    <a:solidFill>
                      <a:srgbClr val="5398D3"/>
                    </a:solidFill>
                    <a:latin typeface="Arial"/>
                    <a:cs typeface="Arial"/>
                  </a:rPr>
                  <a:t>Improved Outcomes</a:t>
                </a:r>
              </a:p>
            </p:txBody>
          </p:sp>
        </p:grpSp>
        <p:pic>
          <p:nvPicPr>
            <p:cNvPr id="34" name="Picture 10" descr="Icon&#10;&#10;Description automatically generated">
              <a:extLst>
                <a:ext uri="{FF2B5EF4-FFF2-40B4-BE49-F238E27FC236}">
                  <a16:creationId xmlns:a16="http://schemas.microsoft.com/office/drawing/2014/main" id="{1E6EBDAD-5465-66B8-57FB-302BCD7860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3452" y="1990101"/>
              <a:ext cx="267526" cy="270052"/>
            </a:xfrm>
            <a:prstGeom prst="rect">
              <a:avLst/>
            </a:prstGeom>
          </p:spPr>
        </p:pic>
      </p:grpSp>
      <p:grpSp>
        <p:nvGrpSpPr>
          <p:cNvPr id="36" name="Group 35">
            <a:extLst>
              <a:ext uri="{FF2B5EF4-FFF2-40B4-BE49-F238E27FC236}">
                <a16:creationId xmlns:a16="http://schemas.microsoft.com/office/drawing/2014/main" id="{EF51378C-DF44-6D14-65F3-1B5DD2782664}"/>
              </a:ext>
            </a:extLst>
          </p:cNvPr>
          <p:cNvGrpSpPr/>
          <p:nvPr/>
        </p:nvGrpSpPr>
        <p:grpSpPr>
          <a:xfrm>
            <a:off x="343298" y="4727568"/>
            <a:ext cx="5617236" cy="1448625"/>
            <a:chOff x="257473" y="3545675"/>
            <a:chExt cx="4212927" cy="1086469"/>
          </a:xfrm>
        </p:grpSpPr>
        <p:grpSp>
          <p:nvGrpSpPr>
            <p:cNvPr id="8" name="Group 7">
              <a:extLst>
                <a:ext uri="{FF2B5EF4-FFF2-40B4-BE49-F238E27FC236}">
                  <a16:creationId xmlns:a16="http://schemas.microsoft.com/office/drawing/2014/main" id="{0B6349A3-20EE-77C6-EDCA-E66666E1C922}"/>
                </a:ext>
              </a:extLst>
            </p:cNvPr>
            <p:cNvGrpSpPr/>
            <p:nvPr/>
          </p:nvGrpSpPr>
          <p:grpSpPr>
            <a:xfrm>
              <a:off x="464037" y="3545675"/>
              <a:ext cx="4006363" cy="1086469"/>
              <a:chOff x="3907627" y="2785405"/>
              <a:chExt cx="4006363" cy="1086469"/>
            </a:xfrm>
          </p:grpSpPr>
          <p:sp>
            <p:nvSpPr>
              <p:cNvPr id="10" name="Content Placeholder 1">
                <a:extLst>
                  <a:ext uri="{FF2B5EF4-FFF2-40B4-BE49-F238E27FC236}">
                    <a16:creationId xmlns:a16="http://schemas.microsoft.com/office/drawing/2014/main" id="{7F67843D-748B-B772-0B7F-FCC5F5E7F319}"/>
                  </a:ext>
                </a:extLst>
              </p:cNvPr>
              <p:cNvSpPr txBox="1">
                <a:spLocks/>
              </p:cNvSpPr>
              <p:nvPr/>
            </p:nvSpPr>
            <p:spPr>
              <a:xfrm>
                <a:off x="3907627" y="3136526"/>
                <a:ext cx="4006363" cy="735348"/>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400"/>
                  </a:spcBef>
                </a:pPr>
                <a:r>
                  <a:rPr lang="en-US" sz="1600"/>
                  <a:t>Reduces complication potential related to anesthesia. </a:t>
                </a:r>
              </a:p>
              <a:p>
                <a:pPr>
                  <a:spcBef>
                    <a:spcPts val="400"/>
                  </a:spcBef>
                </a:pPr>
                <a:r>
                  <a:rPr lang="en-US" sz="1600"/>
                  <a:t>Eliminates cross-contamination risk from scope reprocessing. </a:t>
                </a:r>
              </a:p>
            </p:txBody>
          </p:sp>
          <p:sp>
            <p:nvSpPr>
              <p:cNvPr id="11" name="TextBox 10">
                <a:extLst>
                  <a:ext uri="{FF2B5EF4-FFF2-40B4-BE49-F238E27FC236}">
                    <a16:creationId xmlns:a16="http://schemas.microsoft.com/office/drawing/2014/main" id="{EBB7E159-73D2-5F1B-B1F8-7D74CAE7FB6F}"/>
                  </a:ext>
                </a:extLst>
              </p:cNvPr>
              <p:cNvSpPr txBox="1"/>
              <p:nvPr/>
            </p:nvSpPr>
            <p:spPr>
              <a:xfrm>
                <a:off x="3979490" y="2785405"/>
                <a:ext cx="1864400" cy="346249"/>
              </a:xfrm>
              <a:prstGeom prst="rect">
                <a:avLst/>
              </a:prstGeom>
              <a:noFill/>
            </p:spPr>
            <p:txBody>
              <a:bodyPr wrap="square">
                <a:spAutoFit/>
              </a:bodyPr>
              <a:lstStyle/>
              <a:p>
                <a:pPr>
                  <a:spcBef>
                    <a:spcPts val="1800"/>
                  </a:spcBef>
                </a:pPr>
                <a:r>
                  <a:rPr lang="en-US" b="1">
                    <a:solidFill>
                      <a:srgbClr val="5398D3"/>
                    </a:solidFill>
                    <a:latin typeface="Arial" panose="020B0604020202020204" pitchFamily="34" charset="0"/>
                    <a:cs typeface="Arial" panose="020B0604020202020204" pitchFamily="34" charset="0"/>
                  </a:rPr>
                  <a:t>Risk Mitigation</a:t>
                </a:r>
              </a:p>
            </p:txBody>
          </p:sp>
        </p:grpSp>
        <p:pic>
          <p:nvPicPr>
            <p:cNvPr id="35" name="Picture 32" descr="Icon&#10;&#10;Description automatically generated">
              <a:extLst>
                <a:ext uri="{FF2B5EF4-FFF2-40B4-BE49-F238E27FC236}">
                  <a16:creationId xmlns:a16="http://schemas.microsoft.com/office/drawing/2014/main" id="{AB46D307-E315-4565-26EE-7E5D9DC8DF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7473" y="3598591"/>
              <a:ext cx="267526" cy="267526"/>
            </a:xfrm>
            <a:prstGeom prst="rect">
              <a:avLst/>
            </a:prstGeom>
          </p:spPr>
        </p:pic>
      </p:grpSp>
    </p:spTree>
    <p:extLst>
      <p:ext uri="{BB962C8B-B14F-4D97-AF65-F5344CB8AC3E}">
        <p14:creationId xmlns:p14="http://schemas.microsoft.com/office/powerpoint/2010/main" val="3610370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52E249F-0986-E446-4C2D-5A67DF9204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360" r="24490"/>
          <a:stretch/>
        </p:blipFill>
        <p:spPr>
          <a:xfrm>
            <a:off x="3183201" y="0"/>
            <a:ext cx="9014187" cy="6875227"/>
          </a:xfrm>
          <a:prstGeom prst="rect">
            <a:avLst/>
          </a:prstGeom>
        </p:spPr>
      </p:pic>
      <p:sp>
        <p:nvSpPr>
          <p:cNvPr id="3" name="Slide Number Placeholder 2">
            <a:extLst>
              <a:ext uri="{FF2B5EF4-FFF2-40B4-BE49-F238E27FC236}">
                <a16:creationId xmlns:a16="http://schemas.microsoft.com/office/drawing/2014/main" id="{E97FBC8F-8727-0D93-E2D8-95D61169EFBB}"/>
              </a:ext>
            </a:extLst>
          </p:cNvPr>
          <p:cNvSpPr>
            <a:spLocks noGrp="1"/>
          </p:cNvSpPr>
          <p:nvPr>
            <p:ph type="sldNum" sz="quarter" idx="12"/>
          </p:nvPr>
        </p:nvSpPr>
        <p:spPr/>
        <p:txBody>
          <a:bodyPr/>
          <a:lstStyle/>
          <a:p>
            <a:fld id="{00000000-1234-1234-1234-123412341234}" type="slidenum">
              <a:rPr lang="en" smtClean="0"/>
              <a:pPr/>
              <a:t>12</a:t>
            </a:fld>
            <a:endParaRPr lang="en"/>
          </a:p>
        </p:txBody>
      </p:sp>
      <p:sp>
        <p:nvSpPr>
          <p:cNvPr id="4" name="Title 3">
            <a:extLst>
              <a:ext uri="{FF2B5EF4-FFF2-40B4-BE49-F238E27FC236}">
                <a16:creationId xmlns:a16="http://schemas.microsoft.com/office/drawing/2014/main" id="{A8872CFD-6FDE-3F39-7E0C-1209D6901E27}"/>
              </a:ext>
            </a:extLst>
          </p:cNvPr>
          <p:cNvSpPr>
            <a:spLocks noGrp="1"/>
          </p:cNvSpPr>
          <p:nvPr>
            <p:ph type="title"/>
          </p:nvPr>
        </p:nvSpPr>
        <p:spPr>
          <a:xfrm>
            <a:off x="251791" y="330278"/>
            <a:ext cx="11670133" cy="586876"/>
          </a:xfrm>
          <a:prstGeom prst="rect">
            <a:avLst/>
          </a:prstGeom>
        </p:spPr>
        <p:txBody>
          <a:bodyPr/>
          <a:lstStyle/>
          <a:p>
            <a:r>
              <a:rPr lang="en-US"/>
              <a:t>Healthcare System Benefits</a:t>
            </a:r>
          </a:p>
        </p:txBody>
      </p:sp>
      <p:grpSp>
        <p:nvGrpSpPr>
          <p:cNvPr id="30" name="Group 29">
            <a:extLst>
              <a:ext uri="{FF2B5EF4-FFF2-40B4-BE49-F238E27FC236}">
                <a16:creationId xmlns:a16="http://schemas.microsoft.com/office/drawing/2014/main" id="{C12DC90B-F85F-3FBB-BAB5-03FB54635E59}"/>
              </a:ext>
            </a:extLst>
          </p:cNvPr>
          <p:cNvGrpSpPr/>
          <p:nvPr/>
        </p:nvGrpSpPr>
        <p:grpSpPr>
          <a:xfrm>
            <a:off x="409281" y="1044404"/>
            <a:ext cx="7656196" cy="1417225"/>
            <a:chOff x="306960" y="859373"/>
            <a:chExt cx="5742147" cy="1062919"/>
          </a:xfrm>
        </p:grpSpPr>
        <p:grpSp>
          <p:nvGrpSpPr>
            <p:cNvPr id="8" name="Group 7">
              <a:extLst>
                <a:ext uri="{FF2B5EF4-FFF2-40B4-BE49-F238E27FC236}">
                  <a16:creationId xmlns:a16="http://schemas.microsoft.com/office/drawing/2014/main" id="{CB9F85D6-2DEC-5689-C45A-62E6EE200A49}"/>
                </a:ext>
              </a:extLst>
            </p:cNvPr>
            <p:cNvGrpSpPr/>
            <p:nvPr/>
          </p:nvGrpSpPr>
          <p:grpSpPr>
            <a:xfrm>
              <a:off x="464036" y="859373"/>
              <a:ext cx="5585071" cy="1062919"/>
              <a:chOff x="3907626" y="2785405"/>
              <a:chExt cx="5585071" cy="1062919"/>
            </a:xfrm>
          </p:grpSpPr>
          <p:sp>
            <p:nvSpPr>
              <p:cNvPr id="9" name="Content Placeholder 1">
                <a:extLst>
                  <a:ext uri="{FF2B5EF4-FFF2-40B4-BE49-F238E27FC236}">
                    <a16:creationId xmlns:a16="http://schemas.microsoft.com/office/drawing/2014/main" id="{35C48656-863C-35B0-0F5E-122C712018EB}"/>
                  </a:ext>
                </a:extLst>
              </p:cNvPr>
              <p:cNvSpPr txBox="1">
                <a:spLocks/>
              </p:cNvSpPr>
              <p:nvPr/>
            </p:nvSpPr>
            <p:spPr>
              <a:xfrm>
                <a:off x="3907626" y="3136525"/>
                <a:ext cx="5585071" cy="711799"/>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400"/>
                  </a:spcBef>
                </a:pPr>
                <a:r>
                  <a:rPr lang="en-US" sz="1600"/>
                  <a:t>Adds additional revenue stream via increased procedural throughput.</a:t>
                </a:r>
              </a:p>
              <a:p>
                <a:pPr>
                  <a:spcBef>
                    <a:spcPts val="400"/>
                  </a:spcBef>
                </a:pPr>
                <a:r>
                  <a:rPr lang="en-US" sz="1600"/>
                  <a:t>Reduces total cost of ownership. </a:t>
                </a:r>
              </a:p>
              <a:p>
                <a:pPr>
                  <a:spcBef>
                    <a:spcPts val="400"/>
                  </a:spcBef>
                </a:pPr>
                <a:r>
                  <a:rPr lang="en-US" sz="1600"/>
                  <a:t>Stabilizes operational budget expenditures.</a:t>
                </a:r>
              </a:p>
            </p:txBody>
          </p:sp>
          <p:sp>
            <p:nvSpPr>
              <p:cNvPr id="11" name="TextBox 10">
                <a:extLst>
                  <a:ext uri="{FF2B5EF4-FFF2-40B4-BE49-F238E27FC236}">
                    <a16:creationId xmlns:a16="http://schemas.microsoft.com/office/drawing/2014/main" id="{8A04479F-CE8F-5389-7CAC-EA863D0C0584}"/>
                  </a:ext>
                </a:extLst>
              </p:cNvPr>
              <p:cNvSpPr txBox="1"/>
              <p:nvPr/>
            </p:nvSpPr>
            <p:spPr>
              <a:xfrm>
                <a:off x="3979490" y="2785405"/>
                <a:ext cx="3222061" cy="346249"/>
              </a:xfrm>
              <a:prstGeom prst="rect">
                <a:avLst/>
              </a:prstGeom>
              <a:noFill/>
            </p:spPr>
            <p:txBody>
              <a:bodyPr wrap="square">
                <a:spAutoFit/>
              </a:bodyPr>
              <a:lstStyle/>
              <a:p>
                <a:pPr>
                  <a:spcBef>
                    <a:spcPts val="1800"/>
                  </a:spcBef>
                </a:pPr>
                <a:r>
                  <a:rPr lang="en-US" b="1">
                    <a:solidFill>
                      <a:srgbClr val="5398D3"/>
                    </a:solidFill>
                    <a:latin typeface="Arial" panose="020B0604020202020204" pitchFamily="34" charset="0"/>
                    <a:cs typeface="Arial" panose="020B0604020202020204" pitchFamily="34" charset="0"/>
                  </a:rPr>
                  <a:t>Improved Economics</a:t>
                </a:r>
              </a:p>
            </p:txBody>
          </p:sp>
        </p:grpSp>
        <p:pic>
          <p:nvPicPr>
            <p:cNvPr id="18" name="Picture 11" descr="Icon&#10;&#10;Description automatically generated">
              <a:extLst>
                <a:ext uri="{FF2B5EF4-FFF2-40B4-BE49-F238E27FC236}">
                  <a16:creationId xmlns:a16="http://schemas.microsoft.com/office/drawing/2014/main" id="{90B3E03D-39C4-FB77-4793-DBC3B99247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960" y="962565"/>
              <a:ext cx="207837" cy="193056"/>
            </a:xfrm>
            <a:prstGeom prst="rect">
              <a:avLst/>
            </a:prstGeom>
          </p:spPr>
        </p:pic>
      </p:grpSp>
      <p:grpSp>
        <p:nvGrpSpPr>
          <p:cNvPr id="31" name="Group 30">
            <a:extLst>
              <a:ext uri="{FF2B5EF4-FFF2-40B4-BE49-F238E27FC236}">
                <a16:creationId xmlns:a16="http://schemas.microsoft.com/office/drawing/2014/main" id="{41513775-BA75-BF82-F5F7-C241D79A65A0}"/>
              </a:ext>
            </a:extLst>
          </p:cNvPr>
          <p:cNvGrpSpPr/>
          <p:nvPr/>
        </p:nvGrpSpPr>
        <p:grpSpPr>
          <a:xfrm>
            <a:off x="348451" y="2610775"/>
            <a:ext cx="7885839" cy="2043927"/>
            <a:chOff x="261338" y="2031412"/>
            <a:chExt cx="5914379" cy="1532945"/>
          </a:xfrm>
        </p:grpSpPr>
        <p:grpSp>
          <p:nvGrpSpPr>
            <p:cNvPr id="12" name="Group 11">
              <a:extLst>
                <a:ext uri="{FF2B5EF4-FFF2-40B4-BE49-F238E27FC236}">
                  <a16:creationId xmlns:a16="http://schemas.microsoft.com/office/drawing/2014/main" id="{721C880E-E681-5B10-9981-7C9B88E1B004}"/>
                </a:ext>
              </a:extLst>
            </p:cNvPr>
            <p:cNvGrpSpPr/>
            <p:nvPr/>
          </p:nvGrpSpPr>
          <p:grpSpPr>
            <a:xfrm>
              <a:off x="464037" y="2031412"/>
              <a:ext cx="5711680" cy="1532945"/>
              <a:chOff x="3907627" y="2785405"/>
              <a:chExt cx="5711680" cy="1532945"/>
            </a:xfrm>
          </p:grpSpPr>
          <p:sp>
            <p:nvSpPr>
              <p:cNvPr id="13" name="Content Placeholder 1">
                <a:extLst>
                  <a:ext uri="{FF2B5EF4-FFF2-40B4-BE49-F238E27FC236}">
                    <a16:creationId xmlns:a16="http://schemas.microsoft.com/office/drawing/2014/main" id="{11E4668E-22B9-43DC-566A-8C794E84C1EE}"/>
                  </a:ext>
                </a:extLst>
              </p:cNvPr>
              <p:cNvSpPr txBox="1">
                <a:spLocks/>
              </p:cNvSpPr>
              <p:nvPr/>
            </p:nvSpPr>
            <p:spPr>
              <a:xfrm>
                <a:off x="3907627" y="3136526"/>
                <a:ext cx="5711680" cy="1181824"/>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400"/>
                  </a:spcBef>
                </a:pPr>
                <a:r>
                  <a:rPr lang="en-US" sz="1600"/>
                  <a:t>Frees up OR-based treatment areas for higher-margin procedures. </a:t>
                </a:r>
              </a:p>
              <a:p>
                <a:pPr>
                  <a:spcBef>
                    <a:spcPts val="400"/>
                  </a:spcBef>
                </a:pPr>
                <a:r>
                  <a:rPr lang="en-US" sz="1600"/>
                  <a:t>Reduces procedural backlogs. </a:t>
                </a:r>
              </a:p>
              <a:p>
                <a:pPr>
                  <a:spcBef>
                    <a:spcPts val="400"/>
                  </a:spcBef>
                </a:pPr>
                <a:r>
                  <a:rPr lang="en-US" sz="1600"/>
                  <a:t>Improves patient no-show rates by decreasing wait times.</a:t>
                </a:r>
              </a:p>
              <a:p>
                <a:pPr>
                  <a:spcBef>
                    <a:spcPts val="400"/>
                  </a:spcBef>
                </a:pPr>
                <a:r>
                  <a:rPr lang="en-US" sz="1600"/>
                  <a:t>Eliminates staff downtime for reprocessing or repair of reusable scopes.  </a:t>
                </a:r>
              </a:p>
              <a:p>
                <a:pPr>
                  <a:spcBef>
                    <a:spcPts val="400"/>
                  </a:spcBef>
                </a:pPr>
                <a:r>
                  <a:rPr lang="en-US" sz="1600"/>
                  <a:t>Reduces staff required to support the same volume of procedures.</a:t>
                </a:r>
                <a:endParaRPr lang="en-US" sz="1600">
                  <a:cs typeface="Arial"/>
                </a:endParaRPr>
              </a:p>
            </p:txBody>
          </p:sp>
          <p:sp>
            <p:nvSpPr>
              <p:cNvPr id="15" name="TextBox 14">
                <a:extLst>
                  <a:ext uri="{FF2B5EF4-FFF2-40B4-BE49-F238E27FC236}">
                    <a16:creationId xmlns:a16="http://schemas.microsoft.com/office/drawing/2014/main" id="{DC41EC02-C02D-59AE-A053-268C2B69943C}"/>
                  </a:ext>
                </a:extLst>
              </p:cNvPr>
              <p:cNvSpPr txBox="1"/>
              <p:nvPr/>
            </p:nvSpPr>
            <p:spPr>
              <a:xfrm>
                <a:off x="3979489" y="2785405"/>
                <a:ext cx="4352623" cy="346249"/>
              </a:xfrm>
              <a:prstGeom prst="rect">
                <a:avLst/>
              </a:prstGeom>
              <a:noFill/>
            </p:spPr>
            <p:txBody>
              <a:bodyPr wrap="square">
                <a:spAutoFit/>
              </a:bodyPr>
              <a:lstStyle/>
              <a:p>
                <a:pPr>
                  <a:spcBef>
                    <a:spcPts val="1800"/>
                  </a:spcBef>
                </a:pPr>
                <a:r>
                  <a:rPr lang="en-US" b="1">
                    <a:solidFill>
                      <a:srgbClr val="5398D3"/>
                    </a:solidFill>
                    <a:latin typeface="Arial" panose="020B0604020202020204" pitchFamily="34" charset="0"/>
                    <a:cs typeface="Arial" panose="020B0604020202020204" pitchFamily="34" charset="0"/>
                  </a:rPr>
                  <a:t>Better Resource Management</a:t>
                </a:r>
              </a:p>
            </p:txBody>
          </p:sp>
        </p:grpSp>
        <p:pic>
          <p:nvPicPr>
            <p:cNvPr id="21" name="Picture 27" descr="A picture containing text, plate, tableware, dishware&#10;&#10;Description automatically generated">
              <a:extLst>
                <a:ext uri="{FF2B5EF4-FFF2-40B4-BE49-F238E27FC236}">
                  <a16:creationId xmlns:a16="http://schemas.microsoft.com/office/drawing/2014/main" id="{3F3EE8BC-9200-9DBB-B2AA-551F5A2FA3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1338" y="2102495"/>
              <a:ext cx="247271" cy="249793"/>
            </a:xfrm>
            <a:prstGeom prst="rect">
              <a:avLst/>
            </a:prstGeom>
          </p:spPr>
        </p:pic>
      </p:grpSp>
      <p:grpSp>
        <p:nvGrpSpPr>
          <p:cNvPr id="32" name="Group 31">
            <a:extLst>
              <a:ext uri="{FF2B5EF4-FFF2-40B4-BE49-F238E27FC236}">
                <a16:creationId xmlns:a16="http://schemas.microsoft.com/office/drawing/2014/main" id="{91F46756-E748-CAC4-091F-CC802C0A3642}"/>
              </a:ext>
            </a:extLst>
          </p:cNvPr>
          <p:cNvGrpSpPr/>
          <p:nvPr/>
        </p:nvGrpSpPr>
        <p:grpSpPr>
          <a:xfrm>
            <a:off x="416500" y="4837930"/>
            <a:ext cx="7817789" cy="1383527"/>
            <a:chOff x="312375" y="3689285"/>
            <a:chExt cx="5863342" cy="1037645"/>
          </a:xfrm>
        </p:grpSpPr>
        <p:grpSp>
          <p:nvGrpSpPr>
            <p:cNvPr id="16" name="Group 15">
              <a:extLst>
                <a:ext uri="{FF2B5EF4-FFF2-40B4-BE49-F238E27FC236}">
                  <a16:creationId xmlns:a16="http://schemas.microsoft.com/office/drawing/2014/main" id="{D4F4B78F-2B6E-C0EF-027D-C362DE5F6791}"/>
                </a:ext>
              </a:extLst>
            </p:cNvPr>
            <p:cNvGrpSpPr/>
            <p:nvPr/>
          </p:nvGrpSpPr>
          <p:grpSpPr>
            <a:xfrm>
              <a:off x="464037" y="3689285"/>
              <a:ext cx="5711680" cy="1037645"/>
              <a:chOff x="3907627" y="2785405"/>
              <a:chExt cx="5711680" cy="1037645"/>
            </a:xfrm>
          </p:grpSpPr>
          <p:sp>
            <p:nvSpPr>
              <p:cNvPr id="17" name="Content Placeholder 1">
                <a:extLst>
                  <a:ext uri="{FF2B5EF4-FFF2-40B4-BE49-F238E27FC236}">
                    <a16:creationId xmlns:a16="http://schemas.microsoft.com/office/drawing/2014/main" id="{257B7F70-B56E-53A4-32CD-5B9F91B0F12E}"/>
                  </a:ext>
                </a:extLst>
              </p:cNvPr>
              <p:cNvSpPr txBox="1">
                <a:spLocks/>
              </p:cNvSpPr>
              <p:nvPr/>
            </p:nvSpPr>
            <p:spPr>
              <a:xfrm>
                <a:off x="3907627" y="3136526"/>
                <a:ext cx="5711680" cy="686524"/>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400"/>
                  </a:spcBef>
                </a:pPr>
                <a:r>
                  <a:rPr lang="en-US" sz="1600"/>
                  <a:t>Low capital costs and minimal start-up costs enable rapid program expansion. </a:t>
                </a:r>
              </a:p>
              <a:p>
                <a:pPr>
                  <a:spcBef>
                    <a:spcPts val="400"/>
                  </a:spcBef>
                </a:pPr>
                <a:r>
                  <a:rPr lang="en-US" sz="1600"/>
                  <a:t>System portability can transform underutilized spaces into revenue-generating procedure sites.</a:t>
                </a:r>
              </a:p>
            </p:txBody>
          </p:sp>
          <p:sp>
            <p:nvSpPr>
              <p:cNvPr id="19" name="TextBox 18">
                <a:extLst>
                  <a:ext uri="{FF2B5EF4-FFF2-40B4-BE49-F238E27FC236}">
                    <a16:creationId xmlns:a16="http://schemas.microsoft.com/office/drawing/2014/main" id="{46D22736-D3AC-A578-6C9A-3C1DB2C66364}"/>
                  </a:ext>
                </a:extLst>
              </p:cNvPr>
              <p:cNvSpPr txBox="1"/>
              <p:nvPr/>
            </p:nvSpPr>
            <p:spPr>
              <a:xfrm>
                <a:off x="3979490" y="2785405"/>
                <a:ext cx="1864400" cy="346249"/>
              </a:xfrm>
              <a:prstGeom prst="rect">
                <a:avLst/>
              </a:prstGeom>
              <a:noFill/>
            </p:spPr>
            <p:txBody>
              <a:bodyPr wrap="square">
                <a:spAutoFit/>
              </a:bodyPr>
              <a:lstStyle/>
              <a:p>
                <a:pPr>
                  <a:spcBef>
                    <a:spcPts val="1800"/>
                  </a:spcBef>
                </a:pPr>
                <a:r>
                  <a:rPr lang="en-US" b="1">
                    <a:solidFill>
                      <a:srgbClr val="5398D3"/>
                    </a:solidFill>
                    <a:latin typeface="Arial" panose="020B0604020202020204" pitchFamily="34" charset="0"/>
                    <a:cs typeface="Arial" panose="020B0604020202020204" pitchFamily="34" charset="0"/>
                  </a:rPr>
                  <a:t>Scalability</a:t>
                </a:r>
              </a:p>
            </p:txBody>
          </p:sp>
        </p:grpSp>
        <p:pic>
          <p:nvPicPr>
            <p:cNvPr id="27" name="Picture 26" descr="A picture containing text, tableware, dishware, plate&#10;&#10;Description automatically generated">
              <a:extLst>
                <a:ext uri="{FF2B5EF4-FFF2-40B4-BE49-F238E27FC236}">
                  <a16:creationId xmlns:a16="http://schemas.microsoft.com/office/drawing/2014/main" id="{22C48482-2782-0EB1-9C4F-BB41C1D919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2375" y="3775145"/>
              <a:ext cx="192302" cy="215593"/>
            </a:xfrm>
            <a:prstGeom prst="rect">
              <a:avLst/>
            </a:prstGeom>
          </p:spPr>
        </p:pic>
      </p:grpSp>
      <p:pic>
        <p:nvPicPr>
          <p:cNvPr id="29" name="Picture 36">
            <a:extLst>
              <a:ext uri="{FF2B5EF4-FFF2-40B4-BE49-F238E27FC236}">
                <a16:creationId xmlns:a16="http://schemas.microsoft.com/office/drawing/2014/main" id="{0ECC50EF-61E3-581D-598A-7F9A58C8A42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758905" y="272290"/>
            <a:ext cx="1181304" cy="287045"/>
          </a:xfrm>
          <a:prstGeom prst="rect">
            <a:avLst/>
          </a:prstGeom>
        </p:spPr>
      </p:pic>
    </p:spTree>
    <p:extLst>
      <p:ext uri="{BB962C8B-B14F-4D97-AF65-F5344CB8AC3E}">
        <p14:creationId xmlns:p14="http://schemas.microsoft.com/office/powerpoint/2010/main" val="2541724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B16AB3-5260-67B1-7610-9F44D7598645}"/>
              </a:ext>
            </a:extLst>
          </p:cNvPr>
          <p:cNvSpPr>
            <a:spLocks noGrp="1"/>
          </p:cNvSpPr>
          <p:nvPr>
            <p:ph type="title"/>
          </p:nvPr>
        </p:nvSpPr>
        <p:spPr>
          <a:prstGeom prst="rect">
            <a:avLst/>
          </a:prstGeom>
        </p:spPr>
        <p:txBody>
          <a:bodyPr/>
          <a:lstStyle/>
          <a:p>
            <a:r>
              <a:rPr lang="en-US"/>
              <a:t>System Implementation Support</a:t>
            </a:r>
          </a:p>
        </p:txBody>
      </p:sp>
      <p:sp>
        <p:nvSpPr>
          <p:cNvPr id="3" name="Slide Number Placeholder 2">
            <a:extLst>
              <a:ext uri="{FF2B5EF4-FFF2-40B4-BE49-F238E27FC236}">
                <a16:creationId xmlns:a16="http://schemas.microsoft.com/office/drawing/2014/main" id="{590FC5E9-F99C-26D3-64DF-C9AAE7D69988}"/>
              </a:ext>
            </a:extLst>
          </p:cNvPr>
          <p:cNvSpPr>
            <a:spLocks noGrp="1"/>
          </p:cNvSpPr>
          <p:nvPr>
            <p:ph type="sldNum" sz="quarter" idx="12"/>
          </p:nvPr>
        </p:nvSpPr>
        <p:spPr/>
        <p:txBody>
          <a:bodyPr/>
          <a:lstStyle/>
          <a:p>
            <a:fld id="{00000000-1234-1234-1234-123412341234}" type="slidenum">
              <a:rPr lang="en" smtClean="0"/>
              <a:pPr/>
              <a:t>13</a:t>
            </a:fld>
            <a:endParaRPr lang="en"/>
          </a:p>
        </p:txBody>
      </p:sp>
      <p:sp>
        <p:nvSpPr>
          <p:cNvPr id="2" name="Subtitle 1">
            <a:extLst>
              <a:ext uri="{FF2B5EF4-FFF2-40B4-BE49-F238E27FC236}">
                <a16:creationId xmlns:a16="http://schemas.microsoft.com/office/drawing/2014/main" id="{D1E4488A-AF3D-D64E-4A13-8896C7CCF9CE}"/>
              </a:ext>
            </a:extLst>
          </p:cNvPr>
          <p:cNvSpPr>
            <a:spLocks noGrp="1"/>
          </p:cNvSpPr>
          <p:nvPr>
            <p:ph type="subTitle" idx="13"/>
          </p:nvPr>
        </p:nvSpPr>
        <p:spPr/>
        <p:txBody>
          <a:bodyPr/>
          <a:lstStyle/>
          <a:p>
            <a:pPr marL="0" indent="0">
              <a:lnSpc>
                <a:spcPts val="2880"/>
              </a:lnSpc>
            </a:pPr>
            <a:r>
              <a:rPr lang="en-US"/>
              <a:t>Our account management and clinical teams will be with you step by step as you integrate this technology into your practice. </a:t>
            </a:r>
          </a:p>
        </p:txBody>
      </p:sp>
      <p:sp>
        <p:nvSpPr>
          <p:cNvPr id="6" name="TextBox 5">
            <a:extLst>
              <a:ext uri="{FF2B5EF4-FFF2-40B4-BE49-F238E27FC236}">
                <a16:creationId xmlns:a16="http://schemas.microsoft.com/office/drawing/2014/main" id="{299FBE24-0E49-063E-2CE4-9C7172F0BBFB}"/>
              </a:ext>
            </a:extLst>
          </p:cNvPr>
          <p:cNvSpPr txBox="1"/>
          <p:nvPr/>
        </p:nvSpPr>
        <p:spPr>
          <a:xfrm rot="-10800000" flipV="1">
            <a:off x="914400" y="5731047"/>
            <a:ext cx="10408021"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600" b="1">
                <a:solidFill>
                  <a:srgbClr val="87C3E8"/>
                </a:solidFill>
                <a:cs typeface="Arial"/>
              </a:rPr>
              <a:t>Support Tools include FAQs, Templates, Checklists, Fact Sheets, Best Practices, and Patient Resources.</a:t>
            </a:r>
            <a:endParaRPr lang="en-US" sz="1600">
              <a:solidFill>
                <a:srgbClr val="87C3E8"/>
              </a:solidFill>
            </a:endParaRPr>
          </a:p>
        </p:txBody>
      </p:sp>
      <p:grpSp>
        <p:nvGrpSpPr>
          <p:cNvPr id="8" name="Group 7">
            <a:extLst>
              <a:ext uri="{FF2B5EF4-FFF2-40B4-BE49-F238E27FC236}">
                <a16:creationId xmlns:a16="http://schemas.microsoft.com/office/drawing/2014/main" id="{28FA2807-59E0-6640-CAEE-4DBD94984796}"/>
              </a:ext>
            </a:extLst>
          </p:cNvPr>
          <p:cNvGrpSpPr/>
          <p:nvPr/>
        </p:nvGrpSpPr>
        <p:grpSpPr>
          <a:xfrm>
            <a:off x="443476" y="2251377"/>
            <a:ext cx="11068336" cy="3014586"/>
            <a:chOff x="332607" y="1821676"/>
            <a:chExt cx="8301252" cy="2260939"/>
          </a:xfrm>
        </p:grpSpPr>
        <p:grpSp>
          <p:nvGrpSpPr>
            <p:cNvPr id="25" name="Group 24">
              <a:extLst>
                <a:ext uri="{FF2B5EF4-FFF2-40B4-BE49-F238E27FC236}">
                  <a16:creationId xmlns:a16="http://schemas.microsoft.com/office/drawing/2014/main" id="{F50C4D9C-EA23-0766-C97B-0626F3CFEFA8}"/>
                </a:ext>
              </a:extLst>
            </p:cNvPr>
            <p:cNvGrpSpPr/>
            <p:nvPr/>
          </p:nvGrpSpPr>
          <p:grpSpPr>
            <a:xfrm>
              <a:off x="332607" y="1821676"/>
              <a:ext cx="2101821" cy="2260939"/>
              <a:chOff x="268438" y="1605286"/>
              <a:chExt cx="2557970" cy="2751620"/>
            </a:xfrm>
          </p:grpSpPr>
          <p:grpSp>
            <p:nvGrpSpPr>
              <p:cNvPr id="19" name="Group 18">
                <a:extLst>
                  <a:ext uri="{FF2B5EF4-FFF2-40B4-BE49-F238E27FC236}">
                    <a16:creationId xmlns:a16="http://schemas.microsoft.com/office/drawing/2014/main" id="{DF7E9A12-13D8-5F70-3E82-7F83BB08F5E1}"/>
                  </a:ext>
                </a:extLst>
              </p:cNvPr>
              <p:cNvGrpSpPr/>
              <p:nvPr/>
            </p:nvGrpSpPr>
            <p:grpSpPr>
              <a:xfrm>
                <a:off x="274345" y="1605286"/>
                <a:ext cx="2552063" cy="2100123"/>
                <a:chOff x="274345" y="1863326"/>
                <a:chExt cx="2336916" cy="1923076"/>
              </a:xfrm>
            </p:grpSpPr>
            <p:pic>
              <p:nvPicPr>
                <p:cNvPr id="11" name="Google Shape;731;p72">
                  <a:extLst>
                    <a:ext uri="{FF2B5EF4-FFF2-40B4-BE49-F238E27FC236}">
                      <a16:creationId xmlns:a16="http://schemas.microsoft.com/office/drawing/2014/main" id="{634A1169-C31E-9FA6-8413-8EE4D09B747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274345" y="1863326"/>
                  <a:ext cx="1922858" cy="1923076"/>
                </a:xfrm>
                <a:prstGeom prst="rect">
                  <a:avLst/>
                </a:prstGeom>
                <a:noFill/>
                <a:ln>
                  <a:noFill/>
                </a:ln>
              </p:spPr>
            </p:pic>
            <p:sp>
              <p:nvSpPr>
                <p:cNvPr id="18" name="Extract 17">
                  <a:extLst>
                    <a:ext uri="{FF2B5EF4-FFF2-40B4-BE49-F238E27FC236}">
                      <a16:creationId xmlns:a16="http://schemas.microsoft.com/office/drawing/2014/main" id="{108F544B-3D32-6D58-1D17-021820BA5FF8}"/>
                    </a:ext>
                  </a:extLst>
                </p:cNvPr>
                <p:cNvSpPr/>
                <p:nvPr/>
              </p:nvSpPr>
              <p:spPr>
                <a:xfrm rot="5400000">
                  <a:off x="2282044" y="2703928"/>
                  <a:ext cx="416560" cy="241874"/>
                </a:xfrm>
                <a:prstGeom prst="flowChartExtract">
                  <a:avLst/>
                </a:prstGeom>
                <a:solidFill>
                  <a:srgbClr val="87C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4" name="TextBox 23">
                <a:extLst>
                  <a:ext uri="{FF2B5EF4-FFF2-40B4-BE49-F238E27FC236}">
                    <a16:creationId xmlns:a16="http://schemas.microsoft.com/office/drawing/2014/main" id="{1A6FDB9E-4C14-01C1-80EC-88BE7ED578CD}"/>
                  </a:ext>
                </a:extLst>
              </p:cNvPr>
              <p:cNvSpPr txBox="1"/>
              <p:nvPr/>
            </p:nvSpPr>
            <p:spPr>
              <a:xfrm>
                <a:off x="268438" y="3748110"/>
                <a:ext cx="2169962" cy="608796"/>
              </a:xfrm>
              <a:prstGeom prst="rect">
                <a:avLst/>
              </a:prstGeom>
              <a:noFill/>
            </p:spPr>
            <p:txBody>
              <a:bodyPr wrap="square">
                <a:spAutoFit/>
              </a:bodyPr>
              <a:lstStyle/>
              <a:p>
                <a:pPr algn="ctr">
                  <a:spcBef>
                    <a:spcPts val="2600"/>
                  </a:spcBef>
                </a:pPr>
                <a:r>
                  <a:rPr lang="en-US" sz="1867" b="1"/>
                  <a:t>Business </a:t>
                </a:r>
                <a:br>
                  <a:rPr lang="en-US" sz="1867" b="1"/>
                </a:br>
                <a:r>
                  <a:rPr lang="en-US" sz="1867" b="1"/>
                  <a:t>Planning</a:t>
                </a:r>
              </a:p>
            </p:txBody>
          </p:sp>
        </p:grpSp>
        <p:grpSp>
          <p:nvGrpSpPr>
            <p:cNvPr id="31" name="Group 30">
              <a:extLst>
                <a:ext uri="{FF2B5EF4-FFF2-40B4-BE49-F238E27FC236}">
                  <a16:creationId xmlns:a16="http://schemas.microsoft.com/office/drawing/2014/main" id="{30077E19-C909-9E6C-A76B-3CCCB77BAD69}"/>
                </a:ext>
              </a:extLst>
            </p:cNvPr>
            <p:cNvGrpSpPr/>
            <p:nvPr/>
          </p:nvGrpSpPr>
          <p:grpSpPr>
            <a:xfrm>
              <a:off x="2505356" y="1821676"/>
              <a:ext cx="2084024" cy="2260939"/>
              <a:chOff x="268438" y="1605286"/>
              <a:chExt cx="2536310" cy="2751620"/>
            </a:xfrm>
          </p:grpSpPr>
          <p:grpSp>
            <p:nvGrpSpPr>
              <p:cNvPr id="32" name="Group 31">
                <a:extLst>
                  <a:ext uri="{FF2B5EF4-FFF2-40B4-BE49-F238E27FC236}">
                    <a16:creationId xmlns:a16="http://schemas.microsoft.com/office/drawing/2014/main" id="{A0F2078D-430C-E6DD-2A3D-79665E0A91D3}"/>
                  </a:ext>
                </a:extLst>
              </p:cNvPr>
              <p:cNvGrpSpPr/>
              <p:nvPr/>
            </p:nvGrpSpPr>
            <p:grpSpPr>
              <a:xfrm>
                <a:off x="274345" y="1605286"/>
                <a:ext cx="2530403" cy="2100123"/>
                <a:chOff x="274345" y="1863326"/>
                <a:chExt cx="2317082" cy="1923076"/>
              </a:xfrm>
            </p:grpSpPr>
            <p:pic>
              <p:nvPicPr>
                <p:cNvPr id="34" name="Google Shape;731;p72">
                  <a:extLst>
                    <a:ext uri="{FF2B5EF4-FFF2-40B4-BE49-F238E27FC236}">
                      <a16:creationId xmlns:a16="http://schemas.microsoft.com/office/drawing/2014/main" id="{E9FBD973-8465-8AB2-C3C1-03D474BEA8F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274345" y="1863326"/>
                  <a:ext cx="1922858" cy="1923076"/>
                </a:xfrm>
                <a:prstGeom prst="rect">
                  <a:avLst/>
                </a:prstGeom>
                <a:noFill/>
                <a:ln>
                  <a:noFill/>
                </a:ln>
              </p:spPr>
            </p:pic>
            <p:sp>
              <p:nvSpPr>
                <p:cNvPr id="35" name="Extract 34">
                  <a:extLst>
                    <a:ext uri="{FF2B5EF4-FFF2-40B4-BE49-F238E27FC236}">
                      <a16:creationId xmlns:a16="http://schemas.microsoft.com/office/drawing/2014/main" id="{AB97A940-E246-481C-7153-C057BDAA7AEA}"/>
                    </a:ext>
                  </a:extLst>
                </p:cNvPr>
                <p:cNvSpPr/>
                <p:nvPr/>
              </p:nvSpPr>
              <p:spPr>
                <a:xfrm rot="5400000">
                  <a:off x="2262210" y="2703928"/>
                  <a:ext cx="416560" cy="241874"/>
                </a:xfrm>
                <a:prstGeom prst="flowChartExtract">
                  <a:avLst/>
                </a:prstGeom>
                <a:solidFill>
                  <a:srgbClr val="87C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33" name="TextBox 32">
                <a:extLst>
                  <a:ext uri="{FF2B5EF4-FFF2-40B4-BE49-F238E27FC236}">
                    <a16:creationId xmlns:a16="http://schemas.microsoft.com/office/drawing/2014/main" id="{84442BA1-267D-7AE3-16EB-B02A73DE586D}"/>
                  </a:ext>
                </a:extLst>
              </p:cNvPr>
              <p:cNvSpPr txBox="1"/>
              <p:nvPr/>
            </p:nvSpPr>
            <p:spPr>
              <a:xfrm>
                <a:off x="268438" y="3748110"/>
                <a:ext cx="2169962" cy="608796"/>
              </a:xfrm>
              <a:prstGeom prst="rect">
                <a:avLst/>
              </a:prstGeom>
              <a:noFill/>
            </p:spPr>
            <p:txBody>
              <a:bodyPr wrap="square">
                <a:spAutoFit/>
              </a:bodyPr>
              <a:lstStyle/>
              <a:p>
                <a:pPr algn="ctr">
                  <a:spcBef>
                    <a:spcPts val="2600"/>
                  </a:spcBef>
                </a:pPr>
                <a:r>
                  <a:rPr lang="en-US" sz="1867" b="1"/>
                  <a:t>Implementation Planning</a:t>
                </a:r>
              </a:p>
            </p:txBody>
          </p:sp>
        </p:grpSp>
        <p:grpSp>
          <p:nvGrpSpPr>
            <p:cNvPr id="36" name="Group 35">
              <a:extLst>
                <a:ext uri="{FF2B5EF4-FFF2-40B4-BE49-F238E27FC236}">
                  <a16:creationId xmlns:a16="http://schemas.microsoft.com/office/drawing/2014/main" id="{F63D3CB5-ABAC-13EE-0185-37F0D2259E76}"/>
                </a:ext>
              </a:extLst>
            </p:cNvPr>
            <p:cNvGrpSpPr/>
            <p:nvPr/>
          </p:nvGrpSpPr>
          <p:grpSpPr>
            <a:xfrm>
              <a:off x="4678105" y="1821676"/>
              <a:ext cx="2098706" cy="2260939"/>
              <a:chOff x="268438" y="1605286"/>
              <a:chExt cx="2554179" cy="2751620"/>
            </a:xfrm>
          </p:grpSpPr>
          <p:grpSp>
            <p:nvGrpSpPr>
              <p:cNvPr id="37" name="Group 36">
                <a:extLst>
                  <a:ext uri="{FF2B5EF4-FFF2-40B4-BE49-F238E27FC236}">
                    <a16:creationId xmlns:a16="http://schemas.microsoft.com/office/drawing/2014/main" id="{3C89602F-2FCA-BD86-0FA5-AE9355B24C86}"/>
                  </a:ext>
                </a:extLst>
              </p:cNvPr>
              <p:cNvGrpSpPr/>
              <p:nvPr/>
            </p:nvGrpSpPr>
            <p:grpSpPr>
              <a:xfrm>
                <a:off x="274345" y="1605286"/>
                <a:ext cx="2548272" cy="2100123"/>
                <a:chOff x="274345" y="1863326"/>
                <a:chExt cx="2333444" cy="1923076"/>
              </a:xfrm>
            </p:grpSpPr>
            <p:pic>
              <p:nvPicPr>
                <p:cNvPr id="39" name="Google Shape;731;p72">
                  <a:extLst>
                    <a:ext uri="{FF2B5EF4-FFF2-40B4-BE49-F238E27FC236}">
                      <a16:creationId xmlns:a16="http://schemas.microsoft.com/office/drawing/2014/main" id="{34F2F2ED-ACFA-8716-75B1-4F768C7433B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274345" y="1863326"/>
                  <a:ext cx="1922858" cy="1923076"/>
                </a:xfrm>
                <a:prstGeom prst="rect">
                  <a:avLst/>
                </a:prstGeom>
                <a:noFill/>
                <a:ln>
                  <a:noFill/>
                </a:ln>
              </p:spPr>
            </p:pic>
            <p:sp>
              <p:nvSpPr>
                <p:cNvPr id="40" name="Extract 39">
                  <a:extLst>
                    <a:ext uri="{FF2B5EF4-FFF2-40B4-BE49-F238E27FC236}">
                      <a16:creationId xmlns:a16="http://schemas.microsoft.com/office/drawing/2014/main" id="{B44AA922-7740-F784-7FFE-786C41EFF621}"/>
                    </a:ext>
                  </a:extLst>
                </p:cNvPr>
                <p:cNvSpPr/>
                <p:nvPr/>
              </p:nvSpPr>
              <p:spPr>
                <a:xfrm rot="5400000">
                  <a:off x="2278572" y="2703928"/>
                  <a:ext cx="416560" cy="241874"/>
                </a:xfrm>
                <a:prstGeom prst="flowChartExtract">
                  <a:avLst/>
                </a:prstGeom>
                <a:solidFill>
                  <a:srgbClr val="87C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38" name="TextBox 37">
                <a:extLst>
                  <a:ext uri="{FF2B5EF4-FFF2-40B4-BE49-F238E27FC236}">
                    <a16:creationId xmlns:a16="http://schemas.microsoft.com/office/drawing/2014/main" id="{A1378F2F-D553-783E-2B28-250BABAB74F1}"/>
                  </a:ext>
                </a:extLst>
              </p:cNvPr>
              <p:cNvSpPr txBox="1"/>
              <p:nvPr/>
            </p:nvSpPr>
            <p:spPr>
              <a:xfrm>
                <a:off x="268438" y="3748110"/>
                <a:ext cx="2169962" cy="608796"/>
              </a:xfrm>
              <a:prstGeom prst="rect">
                <a:avLst/>
              </a:prstGeom>
              <a:noFill/>
            </p:spPr>
            <p:txBody>
              <a:bodyPr wrap="square">
                <a:spAutoFit/>
              </a:bodyPr>
              <a:lstStyle/>
              <a:p>
                <a:pPr algn="ctr">
                  <a:spcBef>
                    <a:spcPts val="2600"/>
                  </a:spcBef>
                </a:pPr>
                <a:r>
                  <a:rPr lang="en-US" sz="1867" b="1"/>
                  <a:t>Program</a:t>
                </a:r>
                <a:br>
                  <a:rPr lang="en-US" sz="1867" b="1"/>
                </a:br>
                <a:r>
                  <a:rPr lang="en-US" sz="1867" b="1"/>
                  <a:t>Launch</a:t>
                </a:r>
              </a:p>
            </p:txBody>
          </p:sp>
        </p:grpSp>
        <p:grpSp>
          <p:nvGrpSpPr>
            <p:cNvPr id="41" name="Group 40">
              <a:extLst>
                <a:ext uri="{FF2B5EF4-FFF2-40B4-BE49-F238E27FC236}">
                  <a16:creationId xmlns:a16="http://schemas.microsoft.com/office/drawing/2014/main" id="{F1DFDC31-B739-5114-3704-87961F3D9722}"/>
                </a:ext>
              </a:extLst>
            </p:cNvPr>
            <p:cNvGrpSpPr/>
            <p:nvPr/>
          </p:nvGrpSpPr>
          <p:grpSpPr>
            <a:xfrm>
              <a:off x="6850854" y="1821676"/>
              <a:ext cx="1783005" cy="2260939"/>
              <a:chOff x="268438" y="1605286"/>
              <a:chExt cx="2169962" cy="2751620"/>
            </a:xfrm>
          </p:grpSpPr>
          <p:pic>
            <p:nvPicPr>
              <p:cNvPr id="44" name="Google Shape;731;p72">
                <a:extLst>
                  <a:ext uri="{FF2B5EF4-FFF2-40B4-BE49-F238E27FC236}">
                    <a16:creationId xmlns:a16="http://schemas.microsoft.com/office/drawing/2014/main" id="{8FC001E3-468E-7064-DB90-6A800B1FF05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10800000">
                <a:off x="274345" y="1605286"/>
                <a:ext cx="2099885" cy="2100124"/>
              </a:xfrm>
              <a:prstGeom prst="rect">
                <a:avLst/>
              </a:prstGeom>
              <a:noFill/>
              <a:ln>
                <a:noFill/>
              </a:ln>
            </p:spPr>
          </p:pic>
          <p:sp>
            <p:nvSpPr>
              <p:cNvPr id="43" name="TextBox 42">
                <a:extLst>
                  <a:ext uri="{FF2B5EF4-FFF2-40B4-BE49-F238E27FC236}">
                    <a16:creationId xmlns:a16="http://schemas.microsoft.com/office/drawing/2014/main" id="{B75D9467-B3E8-3A49-6438-BCC70C349AFF}"/>
                  </a:ext>
                </a:extLst>
              </p:cNvPr>
              <p:cNvSpPr txBox="1"/>
              <p:nvPr/>
            </p:nvSpPr>
            <p:spPr>
              <a:xfrm>
                <a:off x="268438" y="3748110"/>
                <a:ext cx="2169962" cy="608796"/>
              </a:xfrm>
              <a:prstGeom prst="rect">
                <a:avLst/>
              </a:prstGeom>
              <a:noFill/>
            </p:spPr>
            <p:txBody>
              <a:bodyPr wrap="square">
                <a:spAutoFit/>
              </a:bodyPr>
              <a:lstStyle/>
              <a:p>
                <a:pPr algn="ctr">
                  <a:spcBef>
                    <a:spcPts val="2600"/>
                  </a:spcBef>
                </a:pPr>
                <a:r>
                  <a:rPr lang="en-US" sz="1867" b="1"/>
                  <a:t>Program </a:t>
                </a:r>
                <a:br>
                  <a:rPr lang="en-US" sz="1867" b="1"/>
                </a:br>
                <a:r>
                  <a:rPr lang="en-US" sz="1867" b="1"/>
                  <a:t>Expansion</a:t>
                </a:r>
              </a:p>
            </p:txBody>
          </p:sp>
        </p:grpSp>
        <p:pic>
          <p:nvPicPr>
            <p:cNvPr id="52" name="Picture 51">
              <a:extLst>
                <a:ext uri="{FF2B5EF4-FFF2-40B4-BE49-F238E27FC236}">
                  <a16:creationId xmlns:a16="http://schemas.microsoft.com/office/drawing/2014/main" id="{CDF4E586-FE7D-067F-9D13-125B6B18C196}"/>
                </a:ext>
              </a:extLst>
            </p:cNvPr>
            <p:cNvPicPr>
              <a:picLocks noChangeAspect="1"/>
            </p:cNvPicPr>
            <p:nvPr/>
          </p:nvPicPr>
          <p:blipFill>
            <a:blip r:embed="rId3" cstate="screen">
              <a:extLst>
                <a:ext uri="{28A0092B-C50C-407E-A947-70E740481C1C}">
                  <a14:useLocalDpi xmlns:a14="http://schemas.microsoft.com/office/drawing/2010/main"/>
                </a:ext>
              </a:extLst>
            </a:blip>
            <a:srcRect l="16692" r="16692"/>
            <a:stretch/>
          </p:blipFill>
          <p:spPr>
            <a:xfrm>
              <a:off x="506532" y="1994675"/>
              <a:ext cx="1379621" cy="1379621"/>
            </a:xfrm>
            <a:prstGeom prst="ellipse">
              <a:avLst/>
            </a:prstGeom>
            <a:noFill/>
          </p:spPr>
        </p:pic>
        <p:pic>
          <p:nvPicPr>
            <p:cNvPr id="53" name="Picture 52">
              <a:extLst>
                <a:ext uri="{FF2B5EF4-FFF2-40B4-BE49-F238E27FC236}">
                  <a16:creationId xmlns:a16="http://schemas.microsoft.com/office/drawing/2014/main" id="{EC3AA18D-8857-5B52-12E6-D507E2A0D3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7299" r="6585"/>
            <a:stretch/>
          </p:blipFill>
          <p:spPr>
            <a:xfrm>
              <a:off x="4855860" y="1994675"/>
              <a:ext cx="1379621" cy="1379621"/>
            </a:xfrm>
            <a:prstGeom prst="ellipse">
              <a:avLst/>
            </a:prstGeom>
            <a:noFill/>
          </p:spPr>
        </p:pic>
        <p:pic>
          <p:nvPicPr>
            <p:cNvPr id="55" name="Picture 54">
              <a:extLst>
                <a:ext uri="{FF2B5EF4-FFF2-40B4-BE49-F238E27FC236}">
                  <a16:creationId xmlns:a16="http://schemas.microsoft.com/office/drawing/2014/main" id="{98AAFF90-F632-E94D-A608-206471B4A9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043" r="20291"/>
            <a:stretch/>
          </p:blipFill>
          <p:spPr>
            <a:xfrm>
              <a:off x="2701197" y="1994675"/>
              <a:ext cx="1379621" cy="1379621"/>
            </a:xfrm>
            <a:prstGeom prst="ellipse">
              <a:avLst/>
            </a:prstGeom>
            <a:solidFill>
              <a:schemeClr val="bg1"/>
            </a:solidFill>
            <a:ln>
              <a:noFill/>
            </a:ln>
          </p:spPr>
        </p:pic>
        <p:pic>
          <p:nvPicPr>
            <p:cNvPr id="7" name="Picture 6">
              <a:extLst>
                <a:ext uri="{FF2B5EF4-FFF2-40B4-BE49-F238E27FC236}">
                  <a16:creationId xmlns:a16="http://schemas.microsoft.com/office/drawing/2014/main" id="{B3462B1E-1F58-37A0-86ED-08D2243FB29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237" t="5154" r="5046" b="3713"/>
            <a:stretch/>
          </p:blipFill>
          <p:spPr>
            <a:xfrm>
              <a:off x="7032821" y="1994675"/>
              <a:ext cx="1379621" cy="1379621"/>
            </a:xfrm>
            <a:prstGeom prst="ellipse">
              <a:avLst/>
            </a:prstGeom>
            <a:noFill/>
          </p:spPr>
        </p:pic>
      </p:grpSp>
    </p:spTree>
    <p:extLst>
      <p:ext uri="{BB962C8B-B14F-4D97-AF65-F5344CB8AC3E}">
        <p14:creationId xmlns:p14="http://schemas.microsoft.com/office/powerpoint/2010/main" val="2434683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0FC5E9-F99C-26D3-64DF-C9AAE7D69988}"/>
              </a:ext>
            </a:extLst>
          </p:cNvPr>
          <p:cNvSpPr>
            <a:spLocks noGrp="1"/>
          </p:cNvSpPr>
          <p:nvPr>
            <p:ph type="sldNum" sz="quarter" idx="12"/>
          </p:nvPr>
        </p:nvSpPr>
        <p:spPr/>
        <p:txBody>
          <a:bodyPr/>
          <a:lstStyle/>
          <a:p>
            <a:fld id="{00000000-1234-1234-1234-123412341234}" type="slidenum">
              <a:rPr lang="en" smtClean="0"/>
              <a:pPr/>
              <a:t>14</a:t>
            </a:fld>
            <a:endParaRPr lang="en"/>
          </a:p>
        </p:txBody>
      </p:sp>
      <p:sp>
        <p:nvSpPr>
          <p:cNvPr id="4" name="Title 3">
            <a:extLst>
              <a:ext uri="{FF2B5EF4-FFF2-40B4-BE49-F238E27FC236}">
                <a16:creationId xmlns:a16="http://schemas.microsoft.com/office/drawing/2014/main" id="{AAB16AB3-5260-67B1-7610-9F44D7598645}"/>
              </a:ext>
            </a:extLst>
          </p:cNvPr>
          <p:cNvSpPr>
            <a:spLocks noGrp="1"/>
          </p:cNvSpPr>
          <p:nvPr>
            <p:ph type="title"/>
          </p:nvPr>
        </p:nvSpPr>
        <p:spPr/>
        <p:txBody>
          <a:bodyPr/>
          <a:lstStyle/>
          <a:p>
            <a:r>
              <a:rPr lang="en-US"/>
              <a:t>Coding and Reimbursement Support</a:t>
            </a:r>
          </a:p>
        </p:txBody>
      </p:sp>
      <p:grpSp>
        <p:nvGrpSpPr>
          <p:cNvPr id="9" name="Group 8">
            <a:extLst>
              <a:ext uri="{FF2B5EF4-FFF2-40B4-BE49-F238E27FC236}">
                <a16:creationId xmlns:a16="http://schemas.microsoft.com/office/drawing/2014/main" id="{23B6891E-801C-3BDB-5B7D-93C847754B66}"/>
              </a:ext>
            </a:extLst>
          </p:cNvPr>
          <p:cNvGrpSpPr/>
          <p:nvPr/>
        </p:nvGrpSpPr>
        <p:grpSpPr>
          <a:xfrm>
            <a:off x="589176" y="1022631"/>
            <a:ext cx="11013649" cy="5472072"/>
            <a:chOff x="281979" y="766972"/>
            <a:chExt cx="8003080" cy="3976287"/>
          </a:xfrm>
        </p:grpSpPr>
        <p:pic>
          <p:nvPicPr>
            <p:cNvPr id="7" name="Picture 6" descr="A close-up of a document&#10;&#10;Description automatically generated">
              <a:extLst>
                <a:ext uri="{FF2B5EF4-FFF2-40B4-BE49-F238E27FC236}">
                  <a16:creationId xmlns:a16="http://schemas.microsoft.com/office/drawing/2014/main" id="{A3429F2C-BF44-EDF7-BB54-D645037E05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8892" y="766973"/>
              <a:ext cx="2196167" cy="2920934"/>
            </a:xfrm>
            <a:prstGeom prst="rect">
              <a:avLst/>
            </a:prstGeom>
            <a:effectLst>
              <a:outerShdw blurRad="50800" dist="38100" dir="2700000" algn="tl" rotWithShape="0">
                <a:prstClr val="black">
                  <a:alpha val="40000"/>
                </a:prstClr>
              </a:outerShdw>
            </a:effectLst>
          </p:spPr>
        </p:pic>
        <p:pic>
          <p:nvPicPr>
            <p:cNvPr id="8" name="Picture 7" descr="A white paper with blue text&#10;&#10;Description automatically generated">
              <a:extLst>
                <a:ext uri="{FF2B5EF4-FFF2-40B4-BE49-F238E27FC236}">
                  <a16:creationId xmlns:a16="http://schemas.microsoft.com/office/drawing/2014/main" id="{D2C0E328-3B0B-6446-3597-2F97CADFC8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79" y="766973"/>
              <a:ext cx="2258315" cy="2920934"/>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3D44ED2E-A0EE-AA72-D371-F77EC44076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132"/>
            <a:stretch/>
          </p:blipFill>
          <p:spPr>
            <a:xfrm>
              <a:off x="1782253" y="1822325"/>
              <a:ext cx="2205603" cy="2920934"/>
            </a:xfrm>
            <a:prstGeom prst="rect">
              <a:avLst/>
            </a:prstGeom>
            <a:effectLst>
              <a:outerShdw blurRad="50800" dist="38100" dir="2700000" algn="tl" rotWithShape="0">
                <a:prstClr val="black">
                  <a:alpha val="40000"/>
                </a:prstClr>
              </a:outerShdw>
            </a:effectLst>
          </p:spPr>
        </p:pic>
        <p:pic>
          <p:nvPicPr>
            <p:cNvPr id="6" name="Picture 5" descr="A close-up of a checklist&#10;&#10;Description automatically generated">
              <a:extLst>
                <a:ext uri="{FF2B5EF4-FFF2-40B4-BE49-F238E27FC236}">
                  <a16:creationId xmlns:a16="http://schemas.microsoft.com/office/drawing/2014/main" id="{7E5FD149-6733-1231-BB16-31C4CF3851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17799" y="766972"/>
              <a:ext cx="2205603" cy="2920933"/>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65FC02B-FAE4-6D2A-FB26-279805BC51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r="2067"/>
            <a:stretch/>
          </p:blipFill>
          <p:spPr>
            <a:xfrm>
              <a:off x="4910569" y="1822325"/>
              <a:ext cx="2196167" cy="292093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894892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F2F934-2472-78ED-F25A-EE0373930CF5}"/>
              </a:ext>
            </a:extLst>
          </p:cNvPr>
          <p:cNvSpPr>
            <a:spLocks noGrp="1"/>
          </p:cNvSpPr>
          <p:nvPr>
            <p:ph type="sldNum" sz="quarter" idx="12"/>
          </p:nvPr>
        </p:nvSpPr>
        <p:spPr/>
        <p:txBody>
          <a:bodyPr/>
          <a:lstStyle/>
          <a:p>
            <a:fld id="{00000000-1234-1234-1234-123412341234}" type="slidenum">
              <a:rPr lang="en" smtClean="0"/>
              <a:pPr/>
              <a:t>15</a:t>
            </a:fld>
            <a:endParaRPr lang="en"/>
          </a:p>
        </p:txBody>
      </p:sp>
      <p:pic>
        <p:nvPicPr>
          <p:cNvPr id="6" name="Google Shape;981;p89">
            <a:extLst>
              <a:ext uri="{FF2B5EF4-FFF2-40B4-BE49-F238E27FC236}">
                <a16:creationId xmlns:a16="http://schemas.microsoft.com/office/drawing/2014/main" id="{4C011F5A-3850-883F-1DF1-D528E2C51F66}"/>
              </a:ext>
            </a:extLst>
          </p:cNvPr>
          <p:cNvPicPr preferRelativeResize="0"/>
          <p:nvPr/>
        </p:nvPicPr>
        <p:blipFill rotWithShape="1">
          <a:blip r:embed="rId3">
            <a:alphaModFix/>
          </a:blip>
          <a:srcRect l="6847" t="7272" r="8614" b="27673"/>
          <a:stretch/>
        </p:blipFill>
        <p:spPr>
          <a:xfrm>
            <a:off x="-17618" y="-9912"/>
            <a:ext cx="12209623" cy="6867912"/>
          </a:xfrm>
          <a:prstGeom prst="rect">
            <a:avLst/>
          </a:prstGeom>
          <a:noFill/>
          <a:ln>
            <a:noFill/>
          </a:ln>
        </p:spPr>
      </p:pic>
      <p:sp>
        <p:nvSpPr>
          <p:cNvPr id="9" name="Google Shape;986;p89">
            <a:extLst>
              <a:ext uri="{FF2B5EF4-FFF2-40B4-BE49-F238E27FC236}">
                <a16:creationId xmlns:a16="http://schemas.microsoft.com/office/drawing/2014/main" id="{129AFA87-AD4E-1445-A981-E41A4998EB35}"/>
              </a:ext>
            </a:extLst>
          </p:cNvPr>
          <p:cNvSpPr txBox="1"/>
          <p:nvPr/>
        </p:nvSpPr>
        <p:spPr>
          <a:xfrm>
            <a:off x="3990783" y="1901567"/>
            <a:ext cx="4848800" cy="800179"/>
          </a:xfrm>
          <a:prstGeom prst="rect">
            <a:avLst/>
          </a:prstGeom>
          <a:noFill/>
          <a:ln>
            <a:noFill/>
          </a:ln>
        </p:spPr>
        <p:txBody>
          <a:bodyPr spcFirstLastPara="1" wrap="square" lIns="121900" tIns="121900" rIns="121900" bIns="121900" anchor="t" anchorCtr="0">
            <a:spAutoFit/>
          </a:bodyPr>
          <a:lstStyle/>
          <a:p>
            <a:r>
              <a:rPr lang="en" sz="3600">
                <a:solidFill>
                  <a:srgbClr val="FFFFFF"/>
                </a:solidFill>
                <a:latin typeface="Arial" panose="020B0604020202020204" pitchFamily="34" charset="0"/>
                <a:ea typeface="Roboto"/>
                <a:cs typeface="Arial" panose="020B0604020202020204" pitchFamily="34" charset="0"/>
                <a:sym typeface="Roboto"/>
              </a:rPr>
              <a:t>303.223.7445</a:t>
            </a:r>
            <a:endParaRPr sz="3600">
              <a:solidFill>
                <a:srgbClr val="FFFFFF"/>
              </a:solidFill>
              <a:latin typeface="Arial" panose="020B0604020202020204" pitchFamily="34" charset="0"/>
              <a:ea typeface="Roboto"/>
              <a:cs typeface="Arial" panose="020B0604020202020204" pitchFamily="34" charset="0"/>
              <a:sym typeface="Roboto"/>
            </a:endParaRPr>
          </a:p>
        </p:txBody>
      </p:sp>
      <p:sp>
        <p:nvSpPr>
          <p:cNvPr id="10" name="Google Shape;987;p89">
            <a:extLst>
              <a:ext uri="{FF2B5EF4-FFF2-40B4-BE49-F238E27FC236}">
                <a16:creationId xmlns:a16="http://schemas.microsoft.com/office/drawing/2014/main" id="{C6A97B75-4280-1086-ECCC-C7C21F370481}"/>
              </a:ext>
            </a:extLst>
          </p:cNvPr>
          <p:cNvSpPr txBox="1"/>
          <p:nvPr/>
        </p:nvSpPr>
        <p:spPr>
          <a:xfrm>
            <a:off x="3990783" y="2701967"/>
            <a:ext cx="5302400" cy="800179"/>
          </a:xfrm>
          <a:prstGeom prst="rect">
            <a:avLst/>
          </a:prstGeom>
          <a:noFill/>
          <a:ln>
            <a:noFill/>
          </a:ln>
        </p:spPr>
        <p:txBody>
          <a:bodyPr spcFirstLastPara="1" wrap="square" lIns="121900" tIns="121900" rIns="121900" bIns="121900" anchor="t" anchorCtr="0">
            <a:spAutoFit/>
          </a:bodyPr>
          <a:lstStyle/>
          <a:p>
            <a:r>
              <a:rPr lang="en" sz="3600" err="1">
                <a:solidFill>
                  <a:srgbClr val="FFFFFF"/>
                </a:solidFill>
                <a:latin typeface="Arial" panose="020B0604020202020204" pitchFamily="34" charset="0"/>
                <a:ea typeface="Roboto"/>
                <a:cs typeface="Arial" panose="020B0604020202020204" pitchFamily="34" charset="0"/>
                <a:sym typeface="Roboto"/>
              </a:rPr>
              <a:t>sales@evoendo.com</a:t>
            </a:r>
            <a:endParaRPr sz="3600">
              <a:solidFill>
                <a:srgbClr val="FFFFFF"/>
              </a:solidFill>
              <a:latin typeface="Arial" panose="020B0604020202020204" pitchFamily="34" charset="0"/>
              <a:ea typeface="Roboto"/>
              <a:cs typeface="Arial" panose="020B0604020202020204" pitchFamily="34" charset="0"/>
              <a:sym typeface="Roboto"/>
            </a:endParaRPr>
          </a:p>
        </p:txBody>
      </p:sp>
      <p:sp>
        <p:nvSpPr>
          <p:cNvPr id="11" name="Google Shape;988;p89">
            <a:extLst>
              <a:ext uri="{FF2B5EF4-FFF2-40B4-BE49-F238E27FC236}">
                <a16:creationId xmlns:a16="http://schemas.microsoft.com/office/drawing/2014/main" id="{D1D39308-3FE8-D5E6-9507-4E0AA74DB72C}"/>
              </a:ext>
            </a:extLst>
          </p:cNvPr>
          <p:cNvSpPr txBox="1"/>
          <p:nvPr/>
        </p:nvSpPr>
        <p:spPr>
          <a:xfrm>
            <a:off x="3990783" y="3600485"/>
            <a:ext cx="4923600" cy="800179"/>
          </a:xfrm>
          <a:prstGeom prst="rect">
            <a:avLst/>
          </a:prstGeom>
          <a:noFill/>
          <a:ln>
            <a:noFill/>
          </a:ln>
        </p:spPr>
        <p:txBody>
          <a:bodyPr spcFirstLastPara="1" wrap="square" lIns="121900" tIns="121900" rIns="121900" bIns="121900" anchor="t" anchorCtr="0">
            <a:spAutoFit/>
          </a:bodyPr>
          <a:lstStyle/>
          <a:p>
            <a:r>
              <a:rPr lang="en" sz="3600">
                <a:solidFill>
                  <a:srgbClr val="FFFFFF"/>
                </a:solidFill>
                <a:latin typeface="Arial" panose="020B0604020202020204" pitchFamily="34" charset="0"/>
                <a:ea typeface="Roboto"/>
                <a:cs typeface="Arial" panose="020B0604020202020204" pitchFamily="34" charset="0"/>
                <a:sym typeface="Roboto"/>
              </a:rPr>
              <a:t>303.265.9381</a:t>
            </a:r>
            <a:endParaRPr sz="3600">
              <a:solidFill>
                <a:srgbClr val="FFFFFF"/>
              </a:solidFill>
              <a:latin typeface="Arial" panose="020B0604020202020204" pitchFamily="34" charset="0"/>
              <a:ea typeface="Roboto"/>
              <a:cs typeface="Arial" panose="020B0604020202020204" pitchFamily="34" charset="0"/>
              <a:sym typeface="Roboto"/>
            </a:endParaRPr>
          </a:p>
        </p:txBody>
      </p:sp>
      <p:pic>
        <p:nvPicPr>
          <p:cNvPr id="12" name="Google Shape;989;p89">
            <a:extLst>
              <a:ext uri="{FF2B5EF4-FFF2-40B4-BE49-F238E27FC236}">
                <a16:creationId xmlns:a16="http://schemas.microsoft.com/office/drawing/2014/main" id="{11E90691-3FAB-7B10-86DA-EC901BFA39DD}"/>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89418" y="2843474"/>
            <a:ext cx="517399" cy="517388"/>
          </a:xfrm>
          <a:prstGeom prst="rect">
            <a:avLst/>
          </a:prstGeom>
          <a:noFill/>
          <a:ln>
            <a:noFill/>
          </a:ln>
        </p:spPr>
      </p:pic>
      <p:pic>
        <p:nvPicPr>
          <p:cNvPr id="13" name="Google Shape;990;p89">
            <a:extLst>
              <a:ext uri="{FF2B5EF4-FFF2-40B4-BE49-F238E27FC236}">
                <a16:creationId xmlns:a16="http://schemas.microsoft.com/office/drawing/2014/main" id="{5796A8BA-7CF5-882E-488A-20700AC1065F}"/>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390701" y="2043074"/>
            <a:ext cx="514825" cy="517388"/>
          </a:xfrm>
          <a:prstGeom prst="rect">
            <a:avLst/>
          </a:prstGeom>
          <a:noFill/>
          <a:ln>
            <a:noFill/>
          </a:ln>
        </p:spPr>
      </p:pic>
      <p:pic>
        <p:nvPicPr>
          <p:cNvPr id="14" name="Google Shape;991;p89">
            <a:extLst>
              <a:ext uri="{FF2B5EF4-FFF2-40B4-BE49-F238E27FC236}">
                <a16:creationId xmlns:a16="http://schemas.microsoft.com/office/drawing/2014/main" id="{36742688-F165-307B-263C-C6BFEE08DD4D}"/>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389418" y="3741990"/>
            <a:ext cx="517399" cy="517388"/>
          </a:xfrm>
          <a:prstGeom prst="rect">
            <a:avLst/>
          </a:prstGeom>
          <a:noFill/>
          <a:ln>
            <a:noFill/>
          </a:ln>
        </p:spPr>
      </p:pic>
      <p:sp>
        <p:nvSpPr>
          <p:cNvPr id="15" name="Google Shape;992;p89">
            <a:extLst>
              <a:ext uri="{FF2B5EF4-FFF2-40B4-BE49-F238E27FC236}">
                <a16:creationId xmlns:a16="http://schemas.microsoft.com/office/drawing/2014/main" id="{E72CDFD1-F129-DE23-2F31-AA322AA95B6D}"/>
              </a:ext>
            </a:extLst>
          </p:cNvPr>
          <p:cNvSpPr txBox="1"/>
          <p:nvPr/>
        </p:nvSpPr>
        <p:spPr>
          <a:xfrm>
            <a:off x="600800" y="718200"/>
            <a:ext cx="10813200" cy="908400"/>
          </a:xfrm>
          <a:prstGeom prst="rect">
            <a:avLst/>
          </a:prstGeom>
          <a:noFill/>
          <a:ln>
            <a:noFill/>
          </a:ln>
        </p:spPr>
        <p:txBody>
          <a:bodyPr spcFirstLastPara="1" wrap="square" lIns="121900" tIns="121900" rIns="121900" bIns="121900" anchor="ctr" anchorCtr="0">
            <a:noAutofit/>
          </a:bodyPr>
          <a:lstStyle/>
          <a:p>
            <a:pPr algn="ctr"/>
            <a:r>
              <a:rPr lang="en" sz="4800" b="1">
                <a:solidFill>
                  <a:srgbClr val="FFFFFF"/>
                </a:solidFill>
                <a:latin typeface="Arial" panose="020B0604020202020204" pitchFamily="34" charset="0"/>
                <a:ea typeface="Roboto"/>
                <a:cs typeface="Arial" panose="020B0604020202020204" pitchFamily="34" charset="0"/>
                <a:sym typeface="Roboto"/>
              </a:rPr>
              <a:t>Contact Us for More Information</a:t>
            </a:r>
            <a:endParaRPr sz="8800" b="1">
              <a:solidFill>
                <a:srgbClr val="FFFFFF"/>
              </a:solidFill>
              <a:latin typeface="Arial" panose="020B0604020202020204" pitchFamily="34" charset="0"/>
              <a:ea typeface="Roboto"/>
              <a:cs typeface="Arial" panose="020B0604020202020204" pitchFamily="34" charset="0"/>
              <a:sym typeface="Roboto"/>
            </a:endParaRPr>
          </a:p>
        </p:txBody>
      </p:sp>
      <p:grpSp>
        <p:nvGrpSpPr>
          <p:cNvPr id="17" name="Group 16">
            <a:extLst>
              <a:ext uri="{FF2B5EF4-FFF2-40B4-BE49-F238E27FC236}">
                <a16:creationId xmlns:a16="http://schemas.microsoft.com/office/drawing/2014/main" id="{40A99487-B5D4-7D88-F5CA-365D9CD05697}"/>
              </a:ext>
            </a:extLst>
          </p:cNvPr>
          <p:cNvGrpSpPr/>
          <p:nvPr/>
        </p:nvGrpSpPr>
        <p:grpSpPr>
          <a:xfrm>
            <a:off x="659388" y="6453330"/>
            <a:ext cx="3990235" cy="292388"/>
            <a:chOff x="494541" y="4839997"/>
            <a:chExt cx="2992676" cy="219291"/>
          </a:xfrm>
        </p:grpSpPr>
        <p:sp>
          <p:nvSpPr>
            <p:cNvPr id="18" name="Google Shape;10;p1">
              <a:extLst>
                <a:ext uri="{FF2B5EF4-FFF2-40B4-BE49-F238E27FC236}">
                  <a16:creationId xmlns:a16="http://schemas.microsoft.com/office/drawing/2014/main" id="{BA664C9B-43CF-E6D4-DE68-DD7879BF9D6D}"/>
                </a:ext>
              </a:extLst>
            </p:cNvPr>
            <p:cNvSpPr txBox="1"/>
            <p:nvPr/>
          </p:nvSpPr>
          <p:spPr>
            <a:xfrm>
              <a:off x="630167" y="4839997"/>
              <a:ext cx="2857050" cy="219291"/>
            </a:xfrm>
            <a:prstGeom prst="rect">
              <a:avLst/>
            </a:prstGeom>
            <a:noFill/>
            <a:ln>
              <a:noFill/>
            </a:ln>
          </p:spPr>
          <p:txBody>
            <a:bodyPr spcFirstLastPara="1" wrap="square" lIns="68575" tIns="68575" rIns="68575" bIns="68575" anchor="t" anchorCtr="0">
              <a:noAutofit/>
            </a:bodyPr>
            <a:lstStyle/>
            <a:p>
              <a:r>
                <a:rPr lang="en-US" sz="600">
                  <a:solidFill>
                    <a:schemeClr val="bg1"/>
                  </a:solidFill>
                  <a:latin typeface="Arial" panose="020B0604020202020204" pitchFamily="34" charset="0"/>
                  <a:ea typeface="Helvetica Neue"/>
                  <a:cs typeface="Arial" panose="020B0604020202020204" pitchFamily="34" charset="0"/>
                  <a:sym typeface="Helvetica Neue"/>
                </a:rPr>
                <a:t>© EvoEndo Inc. All Rights Reserved. </a:t>
              </a:r>
              <a:br>
                <a:rPr lang="en-US" sz="600">
                  <a:solidFill>
                    <a:schemeClr val="bg1"/>
                  </a:solidFill>
                  <a:latin typeface="Arial" panose="020B0604020202020204" pitchFamily="34" charset="0"/>
                  <a:ea typeface="Helvetica Neue"/>
                  <a:cs typeface="Arial" panose="020B0604020202020204" pitchFamily="34" charset="0"/>
                  <a:sym typeface="Helvetica Neue"/>
                </a:rPr>
              </a:br>
              <a:r>
                <a:rPr lang="en-US" sz="600">
                  <a:solidFill>
                    <a:schemeClr val="bg1"/>
                  </a:solidFill>
                  <a:latin typeface="Arial" panose="020B0604020202020204" pitchFamily="34" charset="0"/>
                  <a:ea typeface="Helvetica Neue"/>
                  <a:cs typeface="Arial" panose="020B0604020202020204" pitchFamily="34" charset="0"/>
                  <a:sym typeface="Helvetica Neue"/>
                </a:rPr>
                <a:t>US: Rx Only. For use by trained physicians only. MKT-3 Rev 5.0</a:t>
              </a:r>
            </a:p>
          </p:txBody>
        </p:sp>
        <p:pic>
          <p:nvPicPr>
            <p:cNvPr id="19" name="Google Shape;7;p1">
              <a:extLst>
                <a:ext uri="{FF2B5EF4-FFF2-40B4-BE49-F238E27FC236}">
                  <a16:creationId xmlns:a16="http://schemas.microsoft.com/office/drawing/2014/main" id="{700FD68F-1B00-0F69-46D1-8CC52884B00E}"/>
                </a:ext>
              </a:extLst>
            </p:cNvPr>
            <p:cNvPicPr preferRelativeResize="0"/>
            <p:nvPr/>
          </p:nvPicPr>
          <p:blipFill>
            <a:blip r:embed="rId7" cstate="screen">
              <a:extLst>
                <a:ext uri="{28A0092B-C50C-407E-A947-70E740481C1C}">
                  <a14:useLocalDpi xmlns:a14="http://schemas.microsoft.com/office/drawing/2010/main"/>
                </a:ext>
              </a:extLst>
            </a:blip>
            <a:stretch/>
          </p:blipFill>
          <p:spPr>
            <a:xfrm>
              <a:off x="494541" y="4891820"/>
              <a:ext cx="135626" cy="135626"/>
            </a:xfrm>
            <a:prstGeom prst="rect">
              <a:avLst/>
            </a:prstGeom>
            <a:noFill/>
            <a:ln>
              <a:noFill/>
            </a:ln>
          </p:spPr>
        </p:pic>
      </p:grpSp>
      <p:sp>
        <p:nvSpPr>
          <p:cNvPr id="22" name="Slide Number Placeholder 2">
            <a:extLst>
              <a:ext uri="{FF2B5EF4-FFF2-40B4-BE49-F238E27FC236}">
                <a16:creationId xmlns:a16="http://schemas.microsoft.com/office/drawing/2014/main" id="{A530F630-843F-24AA-F144-FEEDD3A3681F}"/>
              </a:ext>
            </a:extLst>
          </p:cNvPr>
          <p:cNvSpPr txBox="1">
            <a:spLocks/>
          </p:cNvSpPr>
          <p:nvPr/>
        </p:nvSpPr>
        <p:spPr>
          <a:xfrm>
            <a:off x="-1" y="6429823"/>
            <a:ext cx="659388" cy="365125"/>
          </a:xfrm>
          <a:prstGeom prst="rect">
            <a:avLst/>
          </a:prstGeom>
        </p:spPr>
        <p:txBody>
          <a:bodyPr vert="horz" lIns="121920" tIns="60960" rIns="121920" bIns="60960" rtlCol="0" anchor="ctr"/>
          <a:lstStyle>
            <a:defPPr>
              <a:defRPr lang="en-US"/>
            </a:defPPr>
            <a:lvl1pPr marL="0" algn="ctr" defTabSz="914400" rtl="0" eaLnBrk="1" latinLnBrk="0" hangingPunct="1">
              <a:defRPr sz="9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200"/>
              <a:pPr/>
              <a:t>15</a:t>
            </a:fld>
            <a:endParaRPr lang="en" sz="1200"/>
          </a:p>
        </p:txBody>
      </p:sp>
    </p:spTree>
    <p:extLst>
      <p:ext uri="{BB962C8B-B14F-4D97-AF65-F5344CB8AC3E}">
        <p14:creationId xmlns:p14="http://schemas.microsoft.com/office/powerpoint/2010/main" val="3626601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4A4F7-2110-D9BC-C810-99346FEFFE2B}"/>
              </a:ext>
            </a:extLst>
          </p:cNvPr>
          <p:cNvSpPr>
            <a:spLocks noGrp="1"/>
          </p:cNvSpPr>
          <p:nvPr>
            <p:ph type="sldNum" sz="quarter" idx="12"/>
          </p:nvPr>
        </p:nvSpPr>
        <p:spPr/>
        <p:txBody>
          <a:bodyPr/>
          <a:lstStyle/>
          <a:p>
            <a:fld id="{00000000-1234-1234-1234-123412341234}" type="slidenum">
              <a:rPr lang="en" smtClean="0"/>
              <a:pPr/>
              <a:t>16</a:t>
            </a:fld>
            <a:endParaRPr lang="en"/>
          </a:p>
        </p:txBody>
      </p:sp>
      <p:sp>
        <p:nvSpPr>
          <p:cNvPr id="3" name="Title 2">
            <a:extLst>
              <a:ext uri="{FF2B5EF4-FFF2-40B4-BE49-F238E27FC236}">
                <a16:creationId xmlns:a16="http://schemas.microsoft.com/office/drawing/2014/main" id="{91E09302-C96E-A7CD-30AD-3CD182F990C3}"/>
              </a:ext>
            </a:extLst>
          </p:cNvPr>
          <p:cNvSpPr>
            <a:spLocks noGrp="1"/>
          </p:cNvSpPr>
          <p:nvPr>
            <p:ph type="ctrTitle"/>
          </p:nvPr>
        </p:nvSpPr>
        <p:spPr/>
        <p:txBody>
          <a:bodyPr/>
          <a:lstStyle/>
          <a:p>
            <a:r>
              <a:rPr lang="en-US" dirty="0"/>
              <a:t>Optional Additional Slides</a:t>
            </a:r>
          </a:p>
        </p:txBody>
      </p:sp>
      <p:sp>
        <p:nvSpPr>
          <p:cNvPr id="4" name="Subtitle 3">
            <a:extLst>
              <a:ext uri="{FF2B5EF4-FFF2-40B4-BE49-F238E27FC236}">
                <a16:creationId xmlns:a16="http://schemas.microsoft.com/office/drawing/2014/main" id="{B19B334F-6874-D5DA-1E2F-A00DBC239E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76237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6957FC-A978-7298-16B6-436AE30924F6}"/>
              </a:ext>
            </a:extLst>
          </p:cNvPr>
          <p:cNvSpPr>
            <a:spLocks noGrp="1"/>
          </p:cNvSpPr>
          <p:nvPr>
            <p:ph type="sldNum" sz="quarter" idx="12"/>
          </p:nvPr>
        </p:nvSpPr>
        <p:spPr/>
        <p:txBody>
          <a:bodyPr/>
          <a:lstStyle/>
          <a:p>
            <a:fld id="{00000000-1234-1234-1234-123412341234}" type="slidenum">
              <a:rPr lang="en" smtClean="0"/>
              <a:pPr/>
              <a:t>17</a:t>
            </a:fld>
            <a:endParaRPr lang="en"/>
          </a:p>
        </p:txBody>
      </p:sp>
      <p:sp>
        <p:nvSpPr>
          <p:cNvPr id="4" name="Title 3">
            <a:extLst>
              <a:ext uri="{FF2B5EF4-FFF2-40B4-BE49-F238E27FC236}">
                <a16:creationId xmlns:a16="http://schemas.microsoft.com/office/drawing/2014/main" id="{6F423C2D-DCAE-F655-A0B1-CB8379E4D08D}"/>
              </a:ext>
            </a:extLst>
          </p:cNvPr>
          <p:cNvSpPr>
            <a:spLocks noGrp="1"/>
          </p:cNvSpPr>
          <p:nvPr>
            <p:ph type="title"/>
          </p:nvPr>
        </p:nvSpPr>
        <p:spPr/>
        <p:txBody>
          <a:bodyPr/>
          <a:lstStyle/>
          <a:p>
            <a:r>
              <a:rPr lang="en-US" dirty="0"/>
              <a:t>Featured Literature Highlighting EvoEndo</a:t>
            </a:r>
          </a:p>
        </p:txBody>
      </p:sp>
      <p:sp>
        <p:nvSpPr>
          <p:cNvPr id="15" name="TextBox 14">
            <a:extLst>
              <a:ext uri="{FF2B5EF4-FFF2-40B4-BE49-F238E27FC236}">
                <a16:creationId xmlns:a16="http://schemas.microsoft.com/office/drawing/2014/main" id="{CFCEB28F-F01E-DA06-130B-7132702E7E0B}"/>
              </a:ext>
            </a:extLst>
          </p:cNvPr>
          <p:cNvSpPr txBox="1"/>
          <p:nvPr/>
        </p:nvSpPr>
        <p:spPr>
          <a:xfrm>
            <a:off x="11693273" y="6248841"/>
            <a:ext cx="5271459" cy="646331"/>
          </a:xfrm>
          <a:prstGeom prst="rect">
            <a:avLst/>
          </a:prstGeom>
          <a:noFill/>
        </p:spPr>
        <p:txBody>
          <a:bodyPr wrap="square" lIns="91440" tIns="45720" rIns="91440" bIns="45720" rtlCol="0" anchor="t">
            <a:spAutoFit/>
          </a:bodyPr>
          <a:lstStyle/>
          <a:p>
            <a:endParaRPr lang="en-US" sz="1200" b="1" dirty="0">
              <a:solidFill>
                <a:schemeClr val="accent1"/>
              </a:solidFill>
              <a:latin typeface="Roboto" panose="02000000000000000000" pitchFamily="2" charset="0"/>
              <a:ea typeface="Roboto" panose="02000000000000000000" pitchFamily="2" charset="0"/>
              <a:cs typeface="Roboto" panose="02000000000000000000" pitchFamily="2" charset="0"/>
            </a:endParaRPr>
          </a:p>
          <a:p>
            <a:endParaRPr lang="en-US" sz="1200" b="1" dirty="0">
              <a:solidFill>
                <a:schemeClr val="accent5"/>
              </a:solidFill>
              <a:latin typeface="Roboto" panose="02000000000000000000" pitchFamily="2" charset="0"/>
            </a:endParaRPr>
          </a:p>
          <a:p>
            <a:endParaRPr lang="en-US" sz="1200" dirty="0">
              <a:latin typeface="Roboto"/>
              <a:ea typeface="Roboto"/>
              <a:cs typeface="Roboto"/>
            </a:endParaRPr>
          </a:p>
        </p:txBody>
      </p:sp>
      <p:grpSp>
        <p:nvGrpSpPr>
          <p:cNvPr id="39" name="Group 38">
            <a:extLst>
              <a:ext uri="{FF2B5EF4-FFF2-40B4-BE49-F238E27FC236}">
                <a16:creationId xmlns:a16="http://schemas.microsoft.com/office/drawing/2014/main" id="{AFCF8FF5-BF07-DD01-3458-34A6E76E28A4}"/>
              </a:ext>
            </a:extLst>
          </p:cNvPr>
          <p:cNvGrpSpPr/>
          <p:nvPr/>
        </p:nvGrpSpPr>
        <p:grpSpPr>
          <a:xfrm>
            <a:off x="362353" y="1068394"/>
            <a:ext cx="5537701" cy="5210427"/>
            <a:chOff x="362353" y="1068394"/>
            <a:chExt cx="5537701" cy="5210427"/>
          </a:xfrm>
        </p:grpSpPr>
        <p:grpSp>
          <p:nvGrpSpPr>
            <p:cNvPr id="21" name="Group 20">
              <a:extLst>
                <a:ext uri="{FF2B5EF4-FFF2-40B4-BE49-F238E27FC236}">
                  <a16:creationId xmlns:a16="http://schemas.microsoft.com/office/drawing/2014/main" id="{800F67F1-A75F-69D7-4FD8-7B2098D0636D}"/>
                </a:ext>
              </a:extLst>
            </p:cNvPr>
            <p:cNvGrpSpPr/>
            <p:nvPr/>
          </p:nvGrpSpPr>
          <p:grpSpPr>
            <a:xfrm>
              <a:off x="362353" y="1068394"/>
              <a:ext cx="5537701" cy="2604196"/>
              <a:chOff x="0" y="1008434"/>
              <a:chExt cx="5537701" cy="2604196"/>
            </a:xfrm>
          </p:grpSpPr>
          <p:sp>
            <p:nvSpPr>
              <p:cNvPr id="18" name="Rectangle 17">
                <a:extLst>
                  <a:ext uri="{FF2B5EF4-FFF2-40B4-BE49-F238E27FC236}">
                    <a16:creationId xmlns:a16="http://schemas.microsoft.com/office/drawing/2014/main" id="{0B3EFE81-3B59-CF59-F67B-6D635E28B85B}"/>
                  </a:ext>
                </a:extLst>
              </p:cNvPr>
              <p:cNvSpPr/>
              <p:nvPr/>
            </p:nvSpPr>
            <p:spPr>
              <a:xfrm>
                <a:off x="0" y="1008434"/>
                <a:ext cx="5537701" cy="2604196"/>
              </a:xfrm>
              <a:prstGeom prst="rect">
                <a:avLst/>
              </a:prstGeom>
              <a:solidFill>
                <a:srgbClr val="F2F2F2">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812C840-34E5-C2F9-64CD-18EF5D93C852}"/>
                  </a:ext>
                </a:extLst>
              </p:cNvPr>
              <p:cNvSpPr txBox="1"/>
              <p:nvPr/>
            </p:nvSpPr>
            <p:spPr>
              <a:xfrm>
                <a:off x="329695" y="1177234"/>
                <a:ext cx="5036784" cy="2329356"/>
              </a:xfrm>
              <a:prstGeom prst="rect">
                <a:avLst/>
              </a:prstGeom>
              <a:noFill/>
            </p:spPr>
            <p:txBody>
              <a:bodyPr wrap="square" lIns="91440" tIns="45720" rIns="91440" bIns="45720" rtlCol="0" anchor="t">
                <a:spAutoFit/>
              </a:bodyPr>
              <a:lstStyle/>
              <a:p>
                <a:pPr>
                  <a:lnSpc>
                    <a:spcPts val="2020"/>
                  </a:lnSpc>
                  <a:spcAft>
                    <a:spcPts val="600"/>
                  </a:spcAft>
                </a:pPr>
                <a:r>
                  <a:rPr lang="en-US" sz="1400" b="1" dirty="0">
                    <a:latin typeface="Arial" panose="020B0604020202020204" pitchFamily="34" charset="0"/>
                    <a:cs typeface="Arial" panose="020B0604020202020204" pitchFamily="34" charset="0"/>
                  </a:rPr>
                  <a:t>Office-Based Sedation-Free </a:t>
                </a:r>
                <a:r>
                  <a:rPr lang="en-US" sz="1400" b="1" dirty="0" err="1">
                    <a:latin typeface="Arial" panose="020B0604020202020204" pitchFamily="34" charset="0"/>
                    <a:cs typeface="Arial" panose="020B0604020202020204" pitchFamily="34" charset="0"/>
                  </a:rPr>
                  <a:t>Transnasal</a:t>
                </a:r>
                <a:r>
                  <a:rPr lang="en-US" sz="1400" b="1" dirty="0">
                    <a:latin typeface="Arial" panose="020B0604020202020204" pitchFamily="34" charset="0"/>
                    <a:cs typeface="Arial" panose="020B0604020202020204" pitchFamily="34" charset="0"/>
                  </a:rPr>
                  <a:t> Esophagogastroduodenoscopy (TN-EGD) With Biopsies Using Single-Use Gastroscopes: A Pediatric Single-Center Experience </a:t>
                </a:r>
              </a:p>
              <a:p>
                <a:pPr>
                  <a:spcAft>
                    <a:spcPts val="800"/>
                  </a:spcAft>
                </a:pPr>
                <a:r>
                  <a:rPr lang="en-US" sz="1400" dirty="0" err="1">
                    <a:solidFill>
                      <a:schemeClr val="bg1">
                        <a:lumMod val="50000"/>
                      </a:schemeClr>
                    </a:solidFill>
                    <a:latin typeface="Arial" panose="020B0604020202020204" pitchFamily="34" charset="0"/>
                    <a:cs typeface="Arial" panose="020B0604020202020204" pitchFamily="34" charset="0"/>
                  </a:rPr>
                  <a:t>Smadi</a:t>
                </a:r>
                <a:r>
                  <a:rPr lang="en-US" sz="1400" dirty="0">
                    <a:solidFill>
                      <a:schemeClr val="bg1">
                        <a:lumMod val="50000"/>
                      </a:schemeClr>
                    </a:solidFill>
                    <a:latin typeface="Arial" panose="020B0604020202020204" pitchFamily="34" charset="0"/>
                    <a:cs typeface="Arial" panose="020B0604020202020204" pitchFamily="34" charset="0"/>
                  </a:rPr>
                  <a:t> Y, </a:t>
                </a:r>
                <a:r>
                  <a:rPr lang="en-US" sz="1400" dirty="0" err="1">
                    <a:solidFill>
                      <a:schemeClr val="bg1">
                        <a:lumMod val="50000"/>
                      </a:schemeClr>
                    </a:solidFill>
                    <a:latin typeface="Arial" panose="020B0604020202020204" pitchFamily="34" charset="0"/>
                    <a:cs typeface="Arial" panose="020B0604020202020204" pitchFamily="34" charset="0"/>
                  </a:rPr>
                  <a:t>Bittar</a:t>
                </a:r>
                <a:r>
                  <a:rPr lang="en-US" sz="1400" dirty="0">
                    <a:solidFill>
                      <a:schemeClr val="bg1">
                        <a:lumMod val="50000"/>
                      </a:schemeClr>
                    </a:solidFill>
                    <a:latin typeface="Arial" panose="020B0604020202020204" pitchFamily="34" charset="0"/>
                    <a:cs typeface="Arial" panose="020B0604020202020204" pitchFamily="34" charset="0"/>
                  </a:rPr>
                  <a:t> K, et al. JPGN Reports, 2023: E-Pub</a:t>
                </a:r>
                <a:endParaRPr lang="en-US" sz="1400" b="1" i="0" dirty="0">
                  <a:solidFill>
                    <a:schemeClr val="accent6"/>
                  </a:solidFill>
                  <a:effectLst/>
                  <a:latin typeface="Arial" panose="020B0604020202020204" pitchFamily="34" charset="0"/>
                  <a:ea typeface="Roboto"/>
                  <a:cs typeface="Arial" panose="020B0604020202020204" pitchFamily="34" charset="0"/>
                </a:endParaRPr>
              </a:p>
              <a:p>
                <a:pPr marR="0">
                  <a:lnSpc>
                    <a:spcPct val="107000"/>
                  </a:lnSpc>
                  <a:spcBef>
                    <a:spcPts val="0"/>
                  </a:spcBef>
                </a:pPr>
                <a:r>
                  <a:rPr lang="en-US" sz="1100" dirty="0">
                    <a:latin typeface="Arial" panose="020B0604020202020204" pitchFamily="34" charset="0"/>
                    <a:ea typeface="Calibri" panose="020F0502020204030204" pitchFamily="34" charset="0"/>
                    <a:cs typeface="Arial" panose="020B0604020202020204" pitchFamily="34" charset="0"/>
                  </a:rPr>
                  <a:t>This study aimed to evaluate the feasibility and efficacy of office-based sedation-free </a:t>
                </a:r>
                <a:r>
                  <a:rPr lang="en-US" sz="1100" dirty="0" err="1">
                    <a:latin typeface="Arial" panose="020B0604020202020204" pitchFamily="34" charset="0"/>
                    <a:ea typeface="Calibri" panose="020F0502020204030204" pitchFamily="34" charset="0"/>
                    <a:cs typeface="Arial" panose="020B0604020202020204" pitchFamily="34" charset="0"/>
                  </a:rPr>
                  <a:t>transnasal</a:t>
                </a:r>
                <a:r>
                  <a:rPr lang="en-US" sz="1100" dirty="0">
                    <a:latin typeface="Arial" panose="020B0604020202020204" pitchFamily="34" charset="0"/>
                    <a:ea typeface="Calibri" panose="020F0502020204030204" pitchFamily="34" charset="0"/>
                    <a:cs typeface="Arial" panose="020B0604020202020204" pitchFamily="34" charset="0"/>
                  </a:rPr>
                  <a:t> esophagogastroduodenoscopy (TN-EGD) using single-use gastroscopes in pediatric patients.</a:t>
                </a:r>
              </a:p>
              <a:p>
                <a:pPr>
                  <a:lnSpc>
                    <a:spcPct val="107000"/>
                  </a:lnSpc>
                  <a:spcBef>
                    <a:spcPts val="800"/>
                  </a:spcBef>
                </a:pPr>
                <a:r>
                  <a:rPr lang="en-US" sz="1050" u="sng" dirty="0">
                    <a:solidFill>
                      <a:srgbClr val="009BD9"/>
                    </a:solidFill>
                    <a:effectLst/>
                    <a:latin typeface="Roboto" panose="02000000000000000000" pitchFamily="2" charset="0"/>
                    <a:hlinkClick r:id="rId2"/>
                  </a:rPr>
                  <a:t>https://</a:t>
                </a:r>
                <a:r>
                  <a:rPr lang="en-US" sz="1050" u="sng" dirty="0" err="1">
                    <a:solidFill>
                      <a:srgbClr val="009BD9"/>
                    </a:solidFill>
                    <a:effectLst/>
                    <a:latin typeface="Roboto" panose="02000000000000000000" pitchFamily="2" charset="0"/>
                    <a:hlinkClick r:id="rId2"/>
                  </a:rPr>
                  <a:t>onlinelibrary.wiley.com</a:t>
                </a:r>
                <a:r>
                  <a:rPr lang="en-US" sz="1050" u="sng" dirty="0">
                    <a:solidFill>
                      <a:srgbClr val="009BD9"/>
                    </a:solidFill>
                    <a:effectLst/>
                    <a:latin typeface="Roboto" panose="02000000000000000000" pitchFamily="2" charset="0"/>
                    <a:hlinkClick r:id="rId2"/>
                  </a:rPr>
                  <a:t>/</a:t>
                </a:r>
                <a:r>
                  <a:rPr lang="en-US" sz="1050" u="sng" dirty="0" err="1">
                    <a:solidFill>
                      <a:srgbClr val="009BD9"/>
                    </a:solidFill>
                    <a:effectLst/>
                    <a:latin typeface="Roboto" panose="02000000000000000000" pitchFamily="2" charset="0"/>
                    <a:hlinkClick r:id="rId2"/>
                  </a:rPr>
                  <a:t>doi</a:t>
                </a:r>
                <a:r>
                  <a:rPr lang="en-US" sz="1050" u="sng" dirty="0">
                    <a:solidFill>
                      <a:srgbClr val="009BD9"/>
                    </a:solidFill>
                    <a:effectLst/>
                    <a:latin typeface="Roboto" panose="02000000000000000000" pitchFamily="2" charset="0"/>
                    <a:hlinkClick r:id="rId2"/>
                  </a:rPr>
                  <a:t>/10.1002/jpr3.12025</a:t>
                </a:r>
                <a:endParaRPr lang="en-US" sz="1200" b="1" dirty="0">
                  <a:solidFill>
                    <a:schemeClr val="accent5"/>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06521C7D-59E3-4D01-28D4-65C8AAFC6F28}"/>
                </a:ext>
              </a:extLst>
            </p:cNvPr>
            <p:cNvGrpSpPr/>
            <p:nvPr/>
          </p:nvGrpSpPr>
          <p:grpSpPr>
            <a:xfrm>
              <a:off x="362353" y="3856562"/>
              <a:ext cx="5537697" cy="2422259"/>
              <a:chOff x="0" y="3796602"/>
              <a:chExt cx="5537697" cy="2422259"/>
            </a:xfrm>
          </p:grpSpPr>
          <p:sp>
            <p:nvSpPr>
              <p:cNvPr id="19" name="Rectangle 18">
                <a:extLst>
                  <a:ext uri="{FF2B5EF4-FFF2-40B4-BE49-F238E27FC236}">
                    <a16:creationId xmlns:a16="http://schemas.microsoft.com/office/drawing/2014/main" id="{05245352-433B-4C69-B8FA-C150FA5FEBFC}"/>
                  </a:ext>
                </a:extLst>
              </p:cNvPr>
              <p:cNvSpPr/>
              <p:nvPr/>
            </p:nvSpPr>
            <p:spPr>
              <a:xfrm>
                <a:off x="0" y="3796602"/>
                <a:ext cx="5537697" cy="2422259"/>
              </a:xfrm>
              <a:prstGeom prst="rect">
                <a:avLst/>
              </a:prstGeom>
              <a:solidFill>
                <a:srgbClr val="F2F2F2">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F29B20-DAAB-F495-9C9A-44B873E43F1F}"/>
                  </a:ext>
                </a:extLst>
              </p:cNvPr>
              <p:cNvSpPr txBox="1"/>
              <p:nvPr/>
            </p:nvSpPr>
            <p:spPr>
              <a:xfrm>
                <a:off x="329695" y="3999177"/>
                <a:ext cx="5036784" cy="2205732"/>
              </a:xfrm>
              <a:prstGeom prst="rect">
                <a:avLst/>
              </a:prstGeom>
              <a:noFill/>
            </p:spPr>
            <p:txBody>
              <a:bodyPr wrap="square" lIns="91440" tIns="45720" rIns="91440" bIns="45720" rtlCol="0" anchor="t">
                <a:spAutoFit/>
              </a:bodyPr>
              <a:lstStyle/>
              <a:p>
                <a:pPr>
                  <a:lnSpc>
                    <a:spcPts val="2020"/>
                  </a:lnSpc>
                  <a:spcAft>
                    <a:spcPts val="600"/>
                  </a:spcAft>
                </a:pPr>
                <a:r>
                  <a:rPr lang="en-US" sz="1400" b="1" dirty="0">
                    <a:latin typeface="Arial" panose="020B0604020202020204" pitchFamily="34" charset="0"/>
                    <a:cs typeface="Arial" panose="020B0604020202020204" pitchFamily="34" charset="0"/>
                  </a:rPr>
                  <a:t>Proof of Concept Functional Endoscopic Esophageal Evaluation of Swallowing (FEEES) Using </a:t>
                </a:r>
                <a:r>
                  <a:rPr lang="en-US" sz="1400" b="1" dirty="0" err="1">
                    <a:latin typeface="Arial" panose="020B0604020202020204" pitchFamily="34" charset="0"/>
                    <a:cs typeface="Arial" panose="020B0604020202020204" pitchFamily="34" charset="0"/>
                  </a:rPr>
                  <a:t>Unsedated</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Transnasal</a:t>
                </a:r>
                <a:r>
                  <a:rPr lang="en-US" sz="1400" b="1" dirty="0">
                    <a:latin typeface="Arial" panose="020B0604020202020204" pitchFamily="34" charset="0"/>
                    <a:cs typeface="Arial" panose="020B0604020202020204" pitchFamily="34" charset="0"/>
                  </a:rPr>
                  <a:t> Endoscopy </a:t>
                </a:r>
              </a:p>
              <a:p>
                <a:pPr>
                  <a:lnSpc>
                    <a:spcPts val="2020"/>
                  </a:lnSpc>
                  <a:spcAft>
                    <a:spcPts val="600"/>
                  </a:spcAft>
                </a:pPr>
                <a:r>
                  <a:rPr lang="en-US" sz="1400" dirty="0">
                    <a:solidFill>
                      <a:schemeClr val="bg1">
                        <a:lumMod val="50000"/>
                      </a:schemeClr>
                    </a:solidFill>
                    <a:latin typeface="Arial" panose="020B0604020202020204" pitchFamily="34" charset="0"/>
                    <a:cs typeface="Arial" panose="020B0604020202020204" pitchFamily="34" charset="0"/>
                  </a:rPr>
                  <a:t>Friedlander JA, Smith C, Nguyen N, et al. JPGN 2024, E-Pub</a:t>
                </a:r>
              </a:p>
              <a:p>
                <a:pPr>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This case report investigates the feasibility of Functional Endoscopic Esophageal Evaluation of Swallowing (FEEES) using </a:t>
                </a:r>
                <a:r>
                  <a:rPr lang="en-US" sz="1100" dirty="0" err="1">
                    <a:latin typeface="Arial" panose="020B0604020202020204" pitchFamily="34" charset="0"/>
                    <a:ea typeface="Calibri" panose="020F0502020204030204" pitchFamily="34" charset="0"/>
                    <a:cs typeface="Arial" panose="020B0604020202020204" pitchFamily="34" charset="0"/>
                  </a:rPr>
                  <a:t>unsedated</a:t>
                </a:r>
                <a:r>
                  <a:rPr lang="en-US" sz="1100" dirty="0">
                    <a:latin typeface="Arial" panose="020B0604020202020204" pitchFamily="34" charset="0"/>
                    <a:ea typeface="Calibri" panose="020F0502020204030204" pitchFamily="34" charset="0"/>
                    <a:cs typeface="Arial" panose="020B0604020202020204" pitchFamily="34" charset="0"/>
                  </a:rPr>
                  <a:t> TNE, particularly focusing on its application in a 14-year-old male diagnosed with Type 2 Achalasia and Eosinophilic Esophagitis (</a:t>
                </a:r>
                <a:r>
                  <a:rPr lang="en-US" sz="1100" dirty="0" err="1">
                    <a:latin typeface="Arial" panose="020B0604020202020204" pitchFamily="34" charset="0"/>
                    <a:ea typeface="Calibri" panose="020F0502020204030204" pitchFamily="34" charset="0"/>
                    <a:cs typeface="Arial" panose="020B0604020202020204" pitchFamily="34" charset="0"/>
                  </a:rPr>
                  <a:t>EoE</a:t>
                </a:r>
                <a:r>
                  <a:rPr lang="en-US" sz="1100" dirty="0">
                    <a:latin typeface="Arial" panose="020B0604020202020204" pitchFamily="34" charset="0"/>
                    <a:ea typeface="Calibri" panose="020F0502020204030204" pitchFamily="34" charset="0"/>
                    <a:cs typeface="Arial" panose="020B0604020202020204" pitchFamily="34" charset="0"/>
                  </a:rPr>
                  <a:t>).</a:t>
                </a:r>
              </a:p>
              <a:p>
                <a:pPr>
                  <a:spcAft>
                    <a:spcPts val="800"/>
                  </a:spcAft>
                </a:pPr>
                <a:r>
                  <a:rPr lang="en-US" sz="1000" u="sng" dirty="0">
                    <a:solidFill>
                      <a:srgbClr val="009BD9"/>
                    </a:solidFill>
                    <a:effectLst/>
                    <a:latin typeface="Roboto" panose="02000000000000000000" pitchFamily="2" charset="0"/>
                    <a:hlinkClick r:id="rId3"/>
                  </a:rPr>
                  <a:t>https://</a:t>
                </a:r>
                <a:r>
                  <a:rPr lang="en-US" sz="1000" u="sng" dirty="0" err="1">
                    <a:solidFill>
                      <a:srgbClr val="009BD9"/>
                    </a:solidFill>
                    <a:effectLst/>
                    <a:latin typeface="Roboto" panose="02000000000000000000" pitchFamily="2" charset="0"/>
                    <a:hlinkClick r:id="rId3"/>
                  </a:rPr>
                  <a:t>onlinelibrary.wiley.com</a:t>
                </a:r>
                <a:r>
                  <a:rPr lang="en-US" sz="1000" u="sng" dirty="0">
                    <a:solidFill>
                      <a:srgbClr val="009BD9"/>
                    </a:solidFill>
                    <a:effectLst/>
                    <a:latin typeface="Roboto" panose="02000000000000000000" pitchFamily="2" charset="0"/>
                    <a:hlinkClick r:id="rId3"/>
                  </a:rPr>
                  <a:t>/</a:t>
                </a:r>
                <a:r>
                  <a:rPr lang="en-US" sz="1000" u="sng" dirty="0" err="1">
                    <a:solidFill>
                      <a:srgbClr val="009BD9"/>
                    </a:solidFill>
                    <a:effectLst/>
                    <a:latin typeface="Roboto" panose="02000000000000000000" pitchFamily="2" charset="0"/>
                    <a:hlinkClick r:id="rId3"/>
                  </a:rPr>
                  <a:t>doi</a:t>
                </a:r>
                <a:r>
                  <a:rPr lang="en-US" sz="1000" u="sng" dirty="0">
                    <a:solidFill>
                      <a:srgbClr val="009BD9"/>
                    </a:solidFill>
                    <a:effectLst/>
                    <a:latin typeface="Roboto" panose="02000000000000000000" pitchFamily="2" charset="0"/>
                    <a:hlinkClick r:id="rId3"/>
                  </a:rPr>
                  <a:t>/10.1002/jpn3.12154</a:t>
                </a:r>
                <a:endParaRPr lang="en-US" sz="1000" u="sng" dirty="0">
                  <a:solidFill>
                    <a:srgbClr val="009BD9"/>
                  </a:solidFill>
                  <a:effectLst/>
                  <a:latin typeface="Roboto" panose="02000000000000000000" pitchFamily="2" charset="0"/>
                </a:endParaRPr>
              </a:p>
            </p:txBody>
          </p:sp>
        </p:grpSp>
        <p:cxnSp>
          <p:nvCxnSpPr>
            <p:cNvPr id="27" name="Straight Connector 26">
              <a:extLst>
                <a:ext uri="{FF2B5EF4-FFF2-40B4-BE49-F238E27FC236}">
                  <a16:creationId xmlns:a16="http://schemas.microsoft.com/office/drawing/2014/main" id="{5E57B7BD-B512-4809-9829-F39783C5C7F8}"/>
                </a:ext>
              </a:extLst>
            </p:cNvPr>
            <p:cNvCxnSpPr>
              <a:cxnSpLocks/>
            </p:cNvCxnSpPr>
            <p:nvPr/>
          </p:nvCxnSpPr>
          <p:spPr>
            <a:xfrm>
              <a:off x="392333" y="1068394"/>
              <a:ext cx="0" cy="2604196"/>
            </a:xfrm>
            <a:prstGeom prst="line">
              <a:avLst/>
            </a:prstGeom>
            <a:ln w="76200">
              <a:solidFill>
                <a:srgbClr val="5398D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373D8B-F958-9C9F-2D46-94F701D1E49A}"/>
                </a:ext>
              </a:extLst>
            </p:cNvPr>
            <p:cNvCxnSpPr>
              <a:cxnSpLocks/>
            </p:cNvCxnSpPr>
            <p:nvPr/>
          </p:nvCxnSpPr>
          <p:spPr>
            <a:xfrm>
              <a:off x="392333" y="3856562"/>
              <a:ext cx="0" cy="2420171"/>
            </a:xfrm>
            <a:prstGeom prst="line">
              <a:avLst/>
            </a:prstGeom>
            <a:ln w="76200">
              <a:solidFill>
                <a:srgbClr val="5398D3"/>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B1C253F-7EC7-AD5E-7267-52A2FCC87A3B}"/>
              </a:ext>
            </a:extLst>
          </p:cNvPr>
          <p:cNvGrpSpPr/>
          <p:nvPr/>
        </p:nvGrpSpPr>
        <p:grpSpPr>
          <a:xfrm>
            <a:off x="6177411" y="1068394"/>
            <a:ext cx="5652236" cy="5210427"/>
            <a:chOff x="6118399" y="1068394"/>
            <a:chExt cx="5652236" cy="5210427"/>
          </a:xfrm>
        </p:grpSpPr>
        <p:grpSp>
          <p:nvGrpSpPr>
            <p:cNvPr id="22" name="Group 21">
              <a:extLst>
                <a:ext uri="{FF2B5EF4-FFF2-40B4-BE49-F238E27FC236}">
                  <a16:creationId xmlns:a16="http://schemas.microsoft.com/office/drawing/2014/main" id="{55108E8F-F76C-29F4-50C0-29554814045B}"/>
                </a:ext>
              </a:extLst>
            </p:cNvPr>
            <p:cNvGrpSpPr/>
            <p:nvPr/>
          </p:nvGrpSpPr>
          <p:grpSpPr>
            <a:xfrm>
              <a:off x="6149229" y="1068394"/>
              <a:ext cx="5621406" cy="2604196"/>
              <a:chOff x="6071867" y="1008434"/>
              <a:chExt cx="5621406" cy="2604196"/>
            </a:xfrm>
          </p:grpSpPr>
          <p:sp>
            <p:nvSpPr>
              <p:cNvPr id="17" name="Rectangle 16">
                <a:extLst>
                  <a:ext uri="{FF2B5EF4-FFF2-40B4-BE49-F238E27FC236}">
                    <a16:creationId xmlns:a16="http://schemas.microsoft.com/office/drawing/2014/main" id="{9551D7A9-A973-E26D-7A9D-FC3355682E8F}"/>
                  </a:ext>
                </a:extLst>
              </p:cNvPr>
              <p:cNvSpPr/>
              <p:nvPr/>
            </p:nvSpPr>
            <p:spPr>
              <a:xfrm>
                <a:off x="6071867" y="1008434"/>
                <a:ext cx="5621406" cy="2604196"/>
              </a:xfrm>
              <a:prstGeom prst="rect">
                <a:avLst/>
              </a:prstGeom>
              <a:solidFill>
                <a:srgbClr val="F2F2F2">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CFE77AF-DBCC-1D73-083E-191E63C979B4}"/>
                  </a:ext>
                </a:extLst>
              </p:cNvPr>
              <p:cNvSpPr txBox="1"/>
              <p:nvPr/>
            </p:nvSpPr>
            <p:spPr>
              <a:xfrm>
                <a:off x="6235820" y="1177234"/>
                <a:ext cx="5291616" cy="2267287"/>
              </a:xfrm>
              <a:prstGeom prst="rect">
                <a:avLst/>
              </a:prstGeom>
              <a:noFill/>
            </p:spPr>
            <p:txBody>
              <a:bodyPr wrap="square" lIns="91440" tIns="45720" rIns="91440" bIns="45720" rtlCol="0" anchor="t">
                <a:spAutoFit/>
              </a:bodyPr>
              <a:lstStyle/>
              <a:p>
                <a:pPr>
                  <a:lnSpc>
                    <a:spcPts val="2020"/>
                  </a:lnSpc>
                  <a:spcAft>
                    <a:spcPts val="600"/>
                  </a:spcAft>
                </a:pPr>
                <a:r>
                  <a:rPr lang="en-US" sz="1400" b="1" dirty="0">
                    <a:latin typeface="Arial" panose="020B0604020202020204" pitchFamily="34" charset="0"/>
                    <a:cs typeface="Arial" panose="020B0604020202020204" pitchFamily="34" charset="0"/>
                  </a:rPr>
                  <a:t>Safety and Efficacy of a Novel Ultrathin Gastroscope for </a:t>
                </a:r>
                <a:r>
                  <a:rPr lang="en-US" sz="1400" b="1" dirty="0" err="1">
                    <a:latin typeface="Arial" panose="020B0604020202020204" pitchFamily="34" charset="0"/>
                    <a:cs typeface="Arial" panose="020B0604020202020204" pitchFamily="34" charset="0"/>
                  </a:rPr>
                  <a:t>Unsedated</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Transnasal</a:t>
                </a:r>
                <a:r>
                  <a:rPr lang="en-US" sz="1400" b="1" dirty="0">
                    <a:latin typeface="Arial" panose="020B0604020202020204" pitchFamily="34" charset="0"/>
                    <a:cs typeface="Arial" panose="020B0604020202020204" pitchFamily="34" charset="0"/>
                  </a:rPr>
                  <a:t> Endoscopy in Children and Adults for Evaluation of Upper Gastrointestinal Disorders </a:t>
                </a:r>
              </a:p>
              <a:p>
                <a:pPr>
                  <a:lnSpc>
                    <a:spcPts val="2020"/>
                  </a:lnSpc>
                  <a:spcAft>
                    <a:spcPts val="600"/>
                  </a:spcAft>
                </a:pPr>
                <a:r>
                  <a:rPr lang="en-US" sz="1400" dirty="0" err="1">
                    <a:solidFill>
                      <a:schemeClr val="bg1">
                        <a:lumMod val="50000"/>
                      </a:schemeClr>
                    </a:solidFill>
                    <a:latin typeface="Arial" panose="020B0604020202020204" pitchFamily="34" charset="0"/>
                    <a:cs typeface="Arial" panose="020B0604020202020204" pitchFamily="34" charset="0"/>
                  </a:rPr>
                  <a:t>Thavamani</a:t>
                </a:r>
                <a:r>
                  <a:rPr lang="en-US" sz="1400" dirty="0">
                    <a:solidFill>
                      <a:schemeClr val="bg1">
                        <a:lumMod val="50000"/>
                      </a:schemeClr>
                    </a:solidFill>
                    <a:latin typeface="Arial" panose="020B0604020202020204" pitchFamily="34" charset="0"/>
                    <a:cs typeface="Arial" panose="020B0604020202020204" pitchFamily="34" charset="0"/>
                  </a:rPr>
                  <a:t> A, Ryan M, </a:t>
                </a:r>
                <a:r>
                  <a:rPr lang="en-US" sz="1400" dirty="0" err="1">
                    <a:solidFill>
                      <a:schemeClr val="bg1">
                        <a:lumMod val="50000"/>
                      </a:schemeClr>
                    </a:solidFill>
                    <a:latin typeface="Arial" panose="020B0604020202020204" pitchFamily="34" charset="0"/>
                    <a:cs typeface="Arial" panose="020B0604020202020204" pitchFamily="34" charset="0"/>
                  </a:rPr>
                  <a:t>Leinwand</a:t>
                </a:r>
                <a:r>
                  <a:rPr lang="en-US" sz="1400" dirty="0">
                    <a:solidFill>
                      <a:schemeClr val="bg1">
                        <a:lumMod val="50000"/>
                      </a:schemeClr>
                    </a:solidFill>
                    <a:latin typeface="Arial" panose="020B0604020202020204" pitchFamily="34" charset="0"/>
                    <a:cs typeface="Arial" panose="020B0604020202020204" pitchFamily="34" charset="0"/>
                  </a:rPr>
                  <a:t> K, et al. </a:t>
                </a:r>
                <a:r>
                  <a:rPr lang="en-US" sz="1400" dirty="0" err="1">
                    <a:solidFill>
                      <a:schemeClr val="bg1">
                        <a:lumMod val="50000"/>
                      </a:schemeClr>
                    </a:solidFill>
                    <a:latin typeface="Arial" panose="020B0604020202020204" pitchFamily="34" charset="0"/>
                    <a:cs typeface="Arial" panose="020B0604020202020204" pitchFamily="34" charset="0"/>
                  </a:rPr>
                  <a:t>iGIE</a:t>
                </a:r>
                <a:r>
                  <a:rPr lang="en-US" sz="1400" dirty="0">
                    <a:solidFill>
                      <a:schemeClr val="bg1">
                        <a:lumMod val="50000"/>
                      </a:schemeClr>
                    </a:solidFill>
                    <a:latin typeface="Arial" panose="020B0604020202020204" pitchFamily="34" charset="0"/>
                    <a:cs typeface="Arial" panose="020B0604020202020204" pitchFamily="34" charset="0"/>
                  </a:rPr>
                  <a:t>, 2024: E-Pub </a:t>
                </a:r>
              </a:p>
              <a:p>
                <a:pPr>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This study aimed to evaluate the safety and efficacy of a novel ultrathin gastroscope specifically designed for </a:t>
                </a:r>
                <a:r>
                  <a:rPr lang="en-US" sz="1100" dirty="0" err="1">
                    <a:latin typeface="Arial" panose="020B0604020202020204" pitchFamily="34" charset="0"/>
                    <a:ea typeface="Calibri" panose="020F0502020204030204" pitchFamily="34" charset="0"/>
                    <a:cs typeface="Arial" panose="020B0604020202020204" pitchFamily="34" charset="0"/>
                  </a:rPr>
                  <a:t>unsedated</a:t>
                </a:r>
                <a:r>
                  <a:rPr lang="en-US" sz="1100" dirty="0">
                    <a:latin typeface="Arial" panose="020B0604020202020204" pitchFamily="34" charset="0"/>
                    <a:ea typeface="Calibri" panose="020F0502020204030204" pitchFamily="34" charset="0"/>
                    <a:cs typeface="Arial" panose="020B0604020202020204" pitchFamily="34" charset="0"/>
                  </a:rPr>
                  <a:t> </a:t>
                </a:r>
                <a:r>
                  <a:rPr lang="en-US" sz="1100" dirty="0" err="1">
                    <a:latin typeface="Arial" panose="020B0604020202020204" pitchFamily="34" charset="0"/>
                    <a:ea typeface="Calibri" panose="020F0502020204030204" pitchFamily="34" charset="0"/>
                    <a:cs typeface="Arial" panose="020B0604020202020204" pitchFamily="34" charset="0"/>
                  </a:rPr>
                  <a:t>transnasal</a:t>
                </a:r>
                <a:r>
                  <a:rPr lang="en-US" sz="1100" dirty="0">
                    <a:latin typeface="Arial" panose="020B0604020202020204" pitchFamily="34" charset="0"/>
                    <a:ea typeface="Calibri" panose="020F0502020204030204" pitchFamily="34" charset="0"/>
                    <a:cs typeface="Arial" panose="020B0604020202020204" pitchFamily="34" charset="0"/>
                  </a:rPr>
                  <a:t> endoscopy, with a particular focus on its application in both pediatric and adult populations presenting with various upper GI conditions. </a:t>
                </a:r>
              </a:p>
              <a:p>
                <a:pPr>
                  <a:spcAft>
                    <a:spcPts val="800"/>
                  </a:spcAft>
                </a:pPr>
                <a:r>
                  <a:rPr lang="en-US" sz="700" dirty="0">
                    <a:solidFill>
                      <a:srgbClr val="009BD9"/>
                    </a:solidFill>
                    <a:effectLst/>
                    <a:latin typeface="Roboto" panose="02000000000000000000" pitchFamily="2" charset="0"/>
                    <a:hlinkClick r:id="rId4"/>
                  </a:rPr>
                  <a:t>https://</a:t>
                </a:r>
                <a:r>
                  <a:rPr lang="en-US" sz="700" dirty="0" err="1">
                    <a:solidFill>
                      <a:srgbClr val="009BD9"/>
                    </a:solidFill>
                    <a:effectLst/>
                    <a:latin typeface="Roboto" panose="02000000000000000000" pitchFamily="2" charset="0"/>
                    <a:hlinkClick r:id="rId4"/>
                  </a:rPr>
                  <a:t>www.researchgate.net</a:t>
                </a:r>
                <a:r>
                  <a:rPr lang="en-US" sz="700" dirty="0">
                    <a:solidFill>
                      <a:srgbClr val="009BD9"/>
                    </a:solidFill>
                    <a:effectLst/>
                    <a:latin typeface="Roboto" panose="02000000000000000000" pitchFamily="2" charset="0"/>
                    <a:hlinkClick r:id="rId4"/>
                  </a:rPr>
                  <a:t>/publication/376790857_Safety_and_Efficacy_of_a_Novel_Ultrathin_Gastroscope_for_Unsedated_Transnasal_Endoscopy_in_Children_and_Adults_for_Evaluation_of_Upper_Gastrointestinal_Disorders </a:t>
                </a:r>
                <a:endParaRPr lang="en-US" sz="700" dirty="0">
                  <a:solidFill>
                    <a:srgbClr val="009BD9"/>
                  </a:solidFill>
                  <a:effectLst/>
                  <a:latin typeface="Roboto" panose="02000000000000000000" pitchFamily="2" charset="0"/>
                </a:endParaRPr>
              </a:p>
            </p:txBody>
          </p:sp>
        </p:grpSp>
        <p:grpSp>
          <p:nvGrpSpPr>
            <p:cNvPr id="24" name="Group 23">
              <a:extLst>
                <a:ext uri="{FF2B5EF4-FFF2-40B4-BE49-F238E27FC236}">
                  <a16:creationId xmlns:a16="http://schemas.microsoft.com/office/drawing/2014/main" id="{52CD22DF-D104-9367-7EF9-3E7892ABC22B}"/>
                </a:ext>
              </a:extLst>
            </p:cNvPr>
            <p:cNvGrpSpPr/>
            <p:nvPr/>
          </p:nvGrpSpPr>
          <p:grpSpPr>
            <a:xfrm>
              <a:off x="6118399" y="3856562"/>
              <a:ext cx="5621406" cy="2422259"/>
              <a:chOff x="6041037" y="3796602"/>
              <a:chExt cx="5621406" cy="2422259"/>
            </a:xfrm>
          </p:grpSpPr>
          <p:sp>
            <p:nvSpPr>
              <p:cNvPr id="20" name="Rectangle 19">
                <a:extLst>
                  <a:ext uri="{FF2B5EF4-FFF2-40B4-BE49-F238E27FC236}">
                    <a16:creationId xmlns:a16="http://schemas.microsoft.com/office/drawing/2014/main" id="{28A1B4D5-D1E7-4B24-DAA8-0591EDAB31E3}"/>
                  </a:ext>
                </a:extLst>
              </p:cNvPr>
              <p:cNvSpPr/>
              <p:nvPr/>
            </p:nvSpPr>
            <p:spPr>
              <a:xfrm>
                <a:off x="6041037" y="3796602"/>
                <a:ext cx="5621406" cy="2422259"/>
              </a:xfrm>
              <a:prstGeom prst="rect">
                <a:avLst/>
              </a:prstGeom>
              <a:solidFill>
                <a:srgbClr val="F2F2F2">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546433-1601-C303-8917-FB7D68FE39DC}"/>
                  </a:ext>
                </a:extLst>
              </p:cNvPr>
              <p:cNvSpPr txBox="1"/>
              <p:nvPr/>
            </p:nvSpPr>
            <p:spPr>
              <a:xfrm>
                <a:off x="6235820" y="3999177"/>
                <a:ext cx="4916862" cy="2073260"/>
              </a:xfrm>
              <a:prstGeom prst="rect">
                <a:avLst/>
              </a:prstGeom>
              <a:noFill/>
            </p:spPr>
            <p:txBody>
              <a:bodyPr wrap="square" lIns="91440" tIns="45720" rIns="91440" bIns="45720" rtlCol="0" anchor="t">
                <a:spAutoFit/>
              </a:bodyPr>
              <a:lstStyle/>
              <a:p>
                <a:pPr>
                  <a:lnSpc>
                    <a:spcPts val="2020"/>
                  </a:lnSpc>
                  <a:spcAft>
                    <a:spcPts val="600"/>
                  </a:spcAft>
                </a:pPr>
                <a:r>
                  <a:rPr lang="en-US" sz="1400" b="1" dirty="0">
                    <a:latin typeface="Arial" panose="020B0604020202020204" pitchFamily="34" charset="0"/>
                    <a:cs typeface="Arial" panose="020B0604020202020204" pitchFamily="34" charset="0"/>
                  </a:rPr>
                  <a:t>A Guide on </a:t>
                </a:r>
                <a:r>
                  <a:rPr lang="en-US" sz="1400" b="1" dirty="0" err="1">
                    <a:latin typeface="Arial" panose="020B0604020202020204" pitchFamily="34" charset="0"/>
                    <a:cs typeface="Arial" panose="020B0604020202020204" pitchFamily="34" charset="0"/>
                  </a:rPr>
                  <a:t>Transnasal</a:t>
                </a:r>
                <a:r>
                  <a:rPr lang="en-US" sz="1400" b="1" dirty="0">
                    <a:latin typeface="Arial" panose="020B0604020202020204" pitchFamily="34" charset="0"/>
                    <a:cs typeface="Arial" panose="020B0604020202020204" pitchFamily="34" charset="0"/>
                  </a:rPr>
                  <a:t> Endoscopy: Setting Up a Pediatric </a:t>
                </a:r>
                <a:r>
                  <a:rPr lang="en-US" sz="1400" b="1" dirty="0" err="1">
                    <a:latin typeface="Arial" panose="020B0604020202020204" pitchFamily="34" charset="0"/>
                    <a:cs typeface="Arial" panose="020B0604020202020204" pitchFamily="34" charset="0"/>
                  </a:rPr>
                  <a:t>Unsedated</a:t>
                </a:r>
                <a:r>
                  <a:rPr lang="en-US" sz="1400" b="1" dirty="0">
                    <a:latin typeface="Arial" panose="020B0604020202020204" pitchFamily="34" charset="0"/>
                    <a:cs typeface="Arial" panose="020B0604020202020204" pitchFamily="34" charset="0"/>
                  </a:rPr>
                  <a:t> Endoscopy Program </a:t>
                </a:r>
              </a:p>
              <a:p>
                <a:pPr>
                  <a:lnSpc>
                    <a:spcPts val="2020"/>
                  </a:lnSpc>
                  <a:spcAft>
                    <a:spcPts val="600"/>
                  </a:spcAft>
                </a:pPr>
                <a:r>
                  <a:rPr lang="en-US" sz="1400" dirty="0">
                    <a:solidFill>
                      <a:schemeClr val="bg1">
                        <a:lumMod val="50000"/>
                      </a:schemeClr>
                    </a:solidFill>
                    <a:latin typeface="Arial" panose="020B0604020202020204" pitchFamily="34" charset="0"/>
                    <a:cs typeface="Arial" panose="020B0604020202020204" pitchFamily="34" charset="0"/>
                  </a:rPr>
                  <a:t>Friedlander JA, </a:t>
                </a:r>
                <a:r>
                  <a:rPr lang="en-US" sz="1400" dirty="0" err="1">
                    <a:solidFill>
                      <a:schemeClr val="bg1">
                        <a:lumMod val="50000"/>
                      </a:schemeClr>
                    </a:solidFill>
                    <a:latin typeface="Arial" panose="020B0604020202020204" pitchFamily="34" charset="0"/>
                    <a:cs typeface="Arial" panose="020B0604020202020204" pitchFamily="34" charset="0"/>
                  </a:rPr>
                  <a:t>Leinwand</a:t>
                </a:r>
                <a:r>
                  <a:rPr lang="en-US" sz="1400" dirty="0">
                    <a:solidFill>
                      <a:schemeClr val="bg1">
                        <a:lumMod val="50000"/>
                      </a:schemeClr>
                    </a:solidFill>
                    <a:latin typeface="Arial" panose="020B0604020202020204" pitchFamily="34" charset="0"/>
                    <a:cs typeface="Arial" panose="020B0604020202020204" pitchFamily="34" charset="0"/>
                  </a:rPr>
                  <a:t> K, Bhardwaj V, Nguyen N </a:t>
                </a:r>
                <a:br>
                  <a:rPr lang="en-US" sz="1400" dirty="0">
                    <a:solidFill>
                      <a:schemeClr val="bg1">
                        <a:lumMod val="50000"/>
                      </a:schemeClr>
                    </a:solidFill>
                    <a:latin typeface="Arial" panose="020B0604020202020204" pitchFamily="34" charset="0"/>
                    <a:cs typeface="Arial" panose="020B0604020202020204" pitchFamily="34" charset="0"/>
                  </a:rPr>
                </a:br>
                <a:r>
                  <a:rPr lang="en-US" sz="1400" dirty="0">
                    <a:solidFill>
                      <a:schemeClr val="bg1">
                        <a:lumMod val="50000"/>
                      </a:schemeClr>
                    </a:solidFill>
                    <a:latin typeface="Arial" panose="020B0604020202020204" pitchFamily="34" charset="0"/>
                    <a:cs typeface="Arial" panose="020B0604020202020204" pitchFamily="34" charset="0"/>
                  </a:rPr>
                  <a:t>Front Pediatrics. 2024 Jan 16;11:1267148</a:t>
                </a:r>
              </a:p>
              <a:p>
                <a:pPr marR="0">
                  <a:lnSpc>
                    <a:spcPct val="107000"/>
                  </a:lnSpc>
                  <a:spcBef>
                    <a:spcPts val="0"/>
                  </a:spcBef>
                </a:pPr>
                <a:r>
                  <a:rPr lang="en-US" sz="1100" dirty="0">
                    <a:latin typeface="Arial" panose="020B0604020202020204" pitchFamily="34" charset="0"/>
                    <a:ea typeface="Calibri" panose="020F0502020204030204" pitchFamily="34" charset="0"/>
                    <a:cs typeface="Arial" panose="020B0604020202020204" pitchFamily="34" charset="0"/>
                  </a:rPr>
                  <a:t>This study provides a comprehensive guide for establishing a pediatric sedation-free endoscopy program, to address the growing interest in TNE within the pediatric gastroenterology community. </a:t>
                </a:r>
              </a:p>
              <a:p>
                <a:pPr>
                  <a:lnSpc>
                    <a:spcPct val="107000"/>
                  </a:lnSpc>
                  <a:spcBef>
                    <a:spcPts val="800"/>
                  </a:spcBef>
                </a:pPr>
                <a:r>
                  <a:rPr lang="en-US" sz="1000" dirty="0">
                    <a:solidFill>
                      <a:srgbClr val="009BD9"/>
                    </a:solidFill>
                    <a:effectLst/>
                    <a:latin typeface="Roboto" panose="02000000000000000000" pitchFamily="2" charset="0"/>
                    <a:hlinkClick r:id="rId5"/>
                  </a:rPr>
                  <a:t>https://</a:t>
                </a:r>
                <a:r>
                  <a:rPr lang="en-US" sz="1000" dirty="0" err="1">
                    <a:solidFill>
                      <a:srgbClr val="009BD9"/>
                    </a:solidFill>
                    <a:effectLst/>
                    <a:latin typeface="Roboto" panose="02000000000000000000" pitchFamily="2" charset="0"/>
                    <a:hlinkClick r:id="rId5"/>
                  </a:rPr>
                  <a:t>www.frontiersin.org</a:t>
                </a:r>
                <a:r>
                  <a:rPr lang="en-US" sz="1000" dirty="0">
                    <a:solidFill>
                      <a:srgbClr val="009BD9"/>
                    </a:solidFill>
                    <a:effectLst/>
                    <a:latin typeface="Roboto" panose="02000000000000000000" pitchFamily="2" charset="0"/>
                    <a:hlinkClick r:id="rId5"/>
                  </a:rPr>
                  <a:t>/articles/10.3389/fped.2023.1267148/full </a:t>
                </a:r>
                <a:endParaRPr lang="en-US" sz="1000" dirty="0">
                  <a:solidFill>
                    <a:srgbClr val="009BD9"/>
                  </a:solidFill>
                  <a:effectLst/>
                  <a:latin typeface="Roboto" panose="02000000000000000000" pitchFamily="2" charset="0"/>
                </a:endParaRPr>
              </a:p>
            </p:txBody>
          </p:sp>
        </p:grpSp>
        <p:cxnSp>
          <p:nvCxnSpPr>
            <p:cNvPr id="35" name="Straight Connector 34">
              <a:extLst>
                <a:ext uri="{FF2B5EF4-FFF2-40B4-BE49-F238E27FC236}">
                  <a16:creationId xmlns:a16="http://schemas.microsoft.com/office/drawing/2014/main" id="{3E704110-551D-CA14-80DC-48B8950FCD57}"/>
                </a:ext>
              </a:extLst>
            </p:cNvPr>
            <p:cNvCxnSpPr>
              <a:cxnSpLocks/>
            </p:cNvCxnSpPr>
            <p:nvPr/>
          </p:nvCxnSpPr>
          <p:spPr>
            <a:xfrm>
              <a:off x="6118399" y="1068394"/>
              <a:ext cx="0" cy="2604196"/>
            </a:xfrm>
            <a:prstGeom prst="line">
              <a:avLst/>
            </a:prstGeom>
            <a:ln w="76200">
              <a:solidFill>
                <a:srgbClr val="5398D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DD46A2C-DF32-EA2C-CE15-995EF69F7F11}"/>
                </a:ext>
              </a:extLst>
            </p:cNvPr>
            <p:cNvCxnSpPr>
              <a:cxnSpLocks/>
            </p:cNvCxnSpPr>
            <p:nvPr/>
          </p:nvCxnSpPr>
          <p:spPr>
            <a:xfrm>
              <a:off x="6118399" y="3856562"/>
              <a:ext cx="0" cy="2420171"/>
            </a:xfrm>
            <a:prstGeom prst="line">
              <a:avLst/>
            </a:prstGeom>
            <a:ln w="76200">
              <a:solidFill>
                <a:srgbClr val="5398D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3567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B7F229E-B826-00ED-4338-5B4822D137B7}"/>
              </a:ext>
            </a:extLst>
          </p:cNvPr>
          <p:cNvSpPr/>
          <p:nvPr/>
        </p:nvSpPr>
        <p:spPr>
          <a:xfrm>
            <a:off x="6233299" y="1615768"/>
            <a:ext cx="5621406" cy="4522332"/>
          </a:xfrm>
          <a:prstGeom prst="rect">
            <a:avLst/>
          </a:prstGeom>
          <a:solidFill>
            <a:srgbClr val="F2F2F2">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32A8B5-12BF-B231-FA0F-FCEBB9EEEB4C}"/>
              </a:ext>
            </a:extLst>
          </p:cNvPr>
          <p:cNvSpPr>
            <a:spLocks noGrp="1"/>
          </p:cNvSpPr>
          <p:nvPr>
            <p:ph type="title"/>
          </p:nvPr>
        </p:nvSpPr>
        <p:spPr/>
        <p:txBody>
          <a:bodyPr/>
          <a:lstStyle/>
          <a:p>
            <a:r>
              <a:rPr lang="en-US" sz="2000" b="1" dirty="0">
                <a:solidFill>
                  <a:srgbClr val="1E3B6A"/>
                </a:solidFill>
                <a:effectLst/>
                <a:latin typeface="Arial" panose="020B0604020202020204" pitchFamily="34" charset="0"/>
                <a:cs typeface="Arial" panose="020B0604020202020204" pitchFamily="34" charset="0"/>
              </a:rPr>
              <a:t>Office-Based Sedation-Free </a:t>
            </a:r>
            <a:r>
              <a:rPr lang="en-US" sz="2000" b="1" dirty="0" err="1">
                <a:solidFill>
                  <a:srgbClr val="1E3B6A"/>
                </a:solidFill>
                <a:effectLst/>
                <a:latin typeface="Arial" panose="020B0604020202020204" pitchFamily="34" charset="0"/>
                <a:cs typeface="Arial" panose="020B0604020202020204" pitchFamily="34" charset="0"/>
              </a:rPr>
              <a:t>Transnasal</a:t>
            </a:r>
            <a:r>
              <a:rPr lang="en-US" sz="2000" b="1" dirty="0">
                <a:solidFill>
                  <a:srgbClr val="1E3B6A"/>
                </a:solidFill>
                <a:effectLst/>
                <a:latin typeface="Arial" panose="020B0604020202020204" pitchFamily="34" charset="0"/>
                <a:cs typeface="Arial" panose="020B0604020202020204" pitchFamily="34" charset="0"/>
              </a:rPr>
              <a:t> Esophagogastroduodenoscopy (TN-EGD) With Biopsies Using Single-Use Gastroscopes: A Pediatric Single-Center Experience </a:t>
            </a:r>
            <a:br>
              <a:rPr lang="en-US" sz="2000" dirty="0">
                <a:solidFill>
                  <a:srgbClr val="1E3B6A"/>
                </a:solidFill>
                <a:effectLst/>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6" name="Content Placeholder 15">
            <a:extLst>
              <a:ext uri="{FF2B5EF4-FFF2-40B4-BE49-F238E27FC236}">
                <a16:creationId xmlns:a16="http://schemas.microsoft.com/office/drawing/2014/main" id="{8F351ADB-8BBA-0188-3453-F17D6A88F645}"/>
              </a:ext>
            </a:extLst>
          </p:cNvPr>
          <p:cNvSpPr>
            <a:spLocks noGrp="1"/>
          </p:cNvSpPr>
          <p:nvPr>
            <p:ph idx="1"/>
          </p:nvPr>
        </p:nvSpPr>
        <p:spPr>
          <a:xfrm>
            <a:off x="6674966" y="1863683"/>
            <a:ext cx="4738072" cy="4105784"/>
          </a:xfrm>
        </p:spPr>
        <p:txBody>
          <a:bodyPr/>
          <a:lstStyle/>
          <a:p>
            <a:pPr marL="0" indent="0">
              <a:lnSpc>
                <a:spcPts val="2120"/>
              </a:lnSpc>
              <a:spcBef>
                <a:spcPts val="0"/>
              </a:spcBef>
              <a:spcAft>
                <a:spcPts val="1400"/>
              </a:spcAft>
              <a:buNone/>
            </a:pPr>
            <a:r>
              <a:rPr lang="en-US" sz="1600" b="1" kern="100" spc="600" dirty="0">
                <a:solidFill>
                  <a:schemeClr val="tx2"/>
                </a:solidFill>
                <a:latin typeface="Arial" panose="020B0604020202020204" pitchFamily="34" charset="0"/>
                <a:ea typeface="Calibri" panose="020F0502020204030204" pitchFamily="34" charset="0"/>
                <a:cs typeface="Arial" panose="020B0604020202020204" pitchFamily="34" charset="0"/>
              </a:rPr>
              <a:t>CONCLUSION</a:t>
            </a:r>
          </a:p>
          <a:p>
            <a:pPr marL="0" indent="0">
              <a:lnSpc>
                <a:spcPts val="1820"/>
              </a:lnSpc>
              <a:spcBef>
                <a:spcPts val="0"/>
              </a:spcBef>
              <a:spcAft>
                <a:spcPts val="2000"/>
              </a:spcAft>
              <a:buNone/>
            </a:pPr>
            <a:r>
              <a:rPr lang="en-US" sz="1200" kern="100" dirty="0">
                <a:latin typeface="Arial" panose="020B0604020202020204" pitchFamily="34" charset="0"/>
                <a:ea typeface="Calibri" panose="020F0502020204030204" pitchFamily="34" charset="0"/>
                <a:cs typeface="Arial" panose="020B0604020202020204" pitchFamily="34" charset="0"/>
              </a:rPr>
              <a:t>Office-based sedation-free TN-EGD with VR distraction using single-use gastroscopes proved effective and safe for monitoring </a:t>
            </a:r>
            <a:r>
              <a:rPr lang="en-US" sz="1200" kern="100" dirty="0" err="1">
                <a:latin typeface="Arial" panose="020B0604020202020204" pitchFamily="34" charset="0"/>
                <a:ea typeface="Calibri" panose="020F0502020204030204" pitchFamily="34" charset="0"/>
                <a:cs typeface="Arial" panose="020B0604020202020204" pitchFamily="34" charset="0"/>
              </a:rPr>
              <a:t>EoE</a:t>
            </a:r>
            <a:r>
              <a:rPr lang="en-US" sz="1200" kern="100" dirty="0">
                <a:latin typeface="Arial" panose="020B0604020202020204" pitchFamily="34" charset="0"/>
                <a:ea typeface="Calibri" panose="020F0502020204030204" pitchFamily="34" charset="0"/>
                <a:cs typeface="Arial" panose="020B0604020202020204" pitchFamily="34" charset="0"/>
              </a:rPr>
              <a:t>, gastritis, and duodenitis in pediatric patients. The procedure had high completion rates, minimal adverse events, and favorable patient preference over sedated EGD. Moreover, it allowed for comprehensive assessment and sampling, enhancing diagnostic capabilities. </a:t>
            </a:r>
          </a:p>
          <a:p>
            <a:pPr marL="0" indent="0">
              <a:lnSpc>
                <a:spcPts val="1820"/>
              </a:lnSpc>
              <a:spcBef>
                <a:spcPts val="0"/>
              </a:spcBef>
              <a:spcAft>
                <a:spcPts val="2000"/>
              </a:spcAft>
              <a:buNone/>
            </a:pPr>
            <a:r>
              <a:rPr lang="en-US" sz="1200" kern="100" dirty="0">
                <a:latin typeface="Arial" panose="020B0604020202020204" pitchFamily="34" charset="0"/>
                <a:ea typeface="Calibri" panose="020F0502020204030204" pitchFamily="34" charset="0"/>
                <a:cs typeface="Arial" panose="020B0604020202020204" pitchFamily="34" charset="0"/>
              </a:rPr>
              <a:t>This approach offers potential cost savings by reducing the need for sedation and anesthesia, as well as optimizing patient experience by eliminating associated risks and providing a more efficient outpatient experience. The successful implementation of TN-EGD in this study suggests its viability for broader application in pediatric endoscopy and highlights the importance of continued exploration of innovative techniques to improve patient care.</a:t>
            </a:r>
          </a:p>
        </p:txBody>
      </p:sp>
      <p:sp>
        <p:nvSpPr>
          <p:cNvPr id="3" name="Slide Number Placeholder 2">
            <a:extLst>
              <a:ext uri="{FF2B5EF4-FFF2-40B4-BE49-F238E27FC236}">
                <a16:creationId xmlns:a16="http://schemas.microsoft.com/office/drawing/2014/main" id="{AD317935-16F3-C51E-FCEF-CF50A38B275F}"/>
              </a:ext>
            </a:extLst>
          </p:cNvPr>
          <p:cNvSpPr>
            <a:spLocks noGrp="1"/>
          </p:cNvSpPr>
          <p:nvPr>
            <p:ph type="sldNum" sz="quarter" idx="12"/>
          </p:nvPr>
        </p:nvSpPr>
        <p:spPr/>
        <p:txBody>
          <a:bodyPr/>
          <a:lstStyle/>
          <a:p>
            <a:fld id="{00000000-1234-1234-1234-123412341234}" type="slidenum">
              <a:rPr lang="en" smtClean="0"/>
              <a:pPr/>
              <a:t>18</a:t>
            </a:fld>
            <a:endParaRPr lang="en"/>
          </a:p>
        </p:txBody>
      </p:sp>
      <p:sp>
        <p:nvSpPr>
          <p:cNvPr id="17" name="Subtitle 16">
            <a:extLst>
              <a:ext uri="{FF2B5EF4-FFF2-40B4-BE49-F238E27FC236}">
                <a16:creationId xmlns:a16="http://schemas.microsoft.com/office/drawing/2014/main" id="{54F97AA8-0C7C-FF41-6BCD-E872114E69C4}"/>
              </a:ext>
            </a:extLst>
          </p:cNvPr>
          <p:cNvSpPr>
            <a:spLocks noGrp="1"/>
          </p:cNvSpPr>
          <p:nvPr>
            <p:ph type="subTitle" idx="13"/>
          </p:nvPr>
        </p:nvSpPr>
        <p:spPr>
          <a:xfrm>
            <a:off x="356827" y="1040394"/>
            <a:ext cx="5317351" cy="393600"/>
          </a:xfrm>
        </p:spPr>
        <p:txBody>
          <a:bodyPr/>
          <a:lstStyle/>
          <a:p>
            <a:r>
              <a:rPr lang="en-US" sz="1400" b="0" dirty="0" err="1">
                <a:solidFill>
                  <a:schemeClr val="tx1"/>
                </a:solidFill>
                <a:effectLst/>
              </a:rPr>
              <a:t>Smadi</a:t>
            </a:r>
            <a:r>
              <a:rPr lang="en-US" sz="1400" b="0" dirty="0">
                <a:solidFill>
                  <a:schemeClr val="tx1"/>
                </a:solidFill>
                <a:effectLst/>
              </a:rPr>
              <a:t> Y, </a:t>
            </a:r>
            <a:r>
              <a:rPr lang="en-US" sz="1400" b="0" dirty="0" err="1">
                <a:solidFill>
                  <a:schemeClr val="tx1"/>
                </a:solidFill>
                <a:effectLst/>
              </a:rPr>
              <a:t>Bittar</a:t>
            </a:r>
            <a:r>
              <a:rPr lang="en-US" sz="1400" b="0" dirty="0">
                <a:solidFill>
                  <a:schemeClr val="tx1"/>
                </a:solidFill>
                <a:effectLst/>
              </a:rPr>
              <a:t> K, et al. JPGN Reports, 2023: E-Pub.</a:t>
            </a:r>
          </a:p>
        </p:txBody>
      </p:sp>
      <p:sp>
        <p:nvSpPr>
          <p:cNvPr id="18" name="Content Placeholder 15">
            <a:extLst>
              <a:ext uri="{FF2B5EF4-FFF2-40B4-BE49-F238E27FC236}">
                <a16:creationId xmlns:a16="http://schemas.microsoft.com/office/drawing/2014/main" id="{102254FC-4D43-395E-E65B-7C412B551F3B}"/>
              </a:ext>
            </a:extLst>
          </p:cNvPr>
          <p:cNvSpPr txBox="1">
            <a:spLocks/>
          </p:cNvSpPr>
          <p:nvPr/>
        </p:nvSpPr>
        <p:spPr>
          <a:xfrm>
            <a:off x="349629" y="1454839"/>
            <a:ext cx="5112472" cy="4662416"/>
          </a:xfrm>
          <a:prstGeom prst="rect">
            <a:avLst/>
          </a:prstGeom>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3" name="Rectangle 22">
            <a:extLst>
              <a:ext uri="{FF2B5EF4-FFF2-40B4-BE49-F238E27FC236}">
                <a16:creationId xmlns:a16="http://schemas.microsoft.com/office/drawing/2014/main" id="{5E4CA51A-3107-E81D-8724-62A4B19A0E83}"/>
              </a:ext>
            </a:extLst>
          </p:cNvPr>
          <p:cNvSpPr/>
          <p:nvPr/>
        </p:nvSpPr>
        <p:spPr>
          <a:xfrm>
            <a:off x="367337" y="1615768"/>
            <a:ext cx="5621406" cy="4522332"/>
          </a:xfrm>
          <a:prstGeom prst="rect">
            <a:avLst/>
          </a:prstGeom>
          <a:solidFill>
            <a:schemeClr val="accent5">
              <a:lumMod val="20000"/>
              <a:lumOff val="80000"/>
              <a:alpha val="6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15">
            <a:extLst>
              <a:ext uri="{FF2B5EF4-FFF2-40B4-BE49-F238E27FC236}">
                <a16:creationId xmlns:a16="http://schemas.microsoft.com/office/drawing/2014/main" id="{AF3D3DC3-7613-1AE5-15E7-D96C2EE50704}"/>
              </a:ext>
            </a:extLst>
          </p:cNvPr>
          <p:cNvSpPr txBox="1">
            <a:spLocks/>
          </p:cNvSpPr>
          <p:nvPr/>
        </p:nvSpPr>
        <p:spPr>
          <a:xfrm>
            <a:off x="663404" y="1863683"/>
            <a:ext cx="4448011" cy="422694"/>
          </a:xfrm>
          <a:prstGeom prst="rect">
            <a:avLst/>
          </a:prstGeom>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Font typeface="Arial" panose="020B0604020202020204" pitchFamily="34" charset="0"/>
              <a:buNone/>
            </a:pPr>
            <a:r>
              <a:rPr lang="en-US" sz="1600" b="1" kern="100" spc="600" dirty="0">
                <a:solidFill>
                  <a:srgbClr val="5398D2"/>
                </a:solidFill>
                <a:latin typeface="Arial" panose="020B0604020202020204" pitchFamily="34" charset="0"/>
                <a:ea typeface="Calibri" panose="020F0502020204030204" pitchFamily="34" charset="0"/>
                <a:cs typeface="Arial" panose="020B0604020202020204" pitchFamily="34" charset="0"/>
              </a:rPr>
              <a:t>HIGHLIGHTS</a:t>
            </a:r>
            <a:endParaRPr lang="en-US" sz="2000" b="1" kern="100" spc="600" dirty="0">
              <a:solidFill>
                <a:srgbClr val="5398D2"/>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26" name="Table 25">
            <a:extLst>
              <a:ext uri="{FF2B5EF4-FFF2-40B4-BE49-F238E27FC236}">
                <a16:creationId xmlns:a16="http://schemas.microsoft.com/office/drawing/2014/main" id="{4246DA91-DE57-E413-F97C-EB510CCCED37}"/>
              </a:ext>
            </a:extLst>
          </p:cNvPr>
          <p:cNvGraphicFramePr>
            <a:graphicFrameLocks noGrp="1"/>
          </p:cNvGraphicFramePr>
          <p:nvPr/>
        </p:nvGraphicFramePr>
        <p:xfrm>
          <a:off x="663404" y="2323928"/>
          <a:ext cx="5010774" cy="3553266"/>
        </p:xfrm>
        <a:graphic>
          <a:graphicData uri="http://schemas.openxmlformats.org/drawingml/2006/table">
            <a:tbl>
              <a:tblPr firstRow="1" bandRow="1">
                <a:tableStyleId>{D796BB55-CF61-41F8-90AC-518802F94060}</a:tableStyleId>
              </a:tblPr>
              <a:tblGrid>
                <a:gridCol w="1736031">
                  <a:extLst>
                    <a:ext uri="{9D8B030D-6E8A-4147-A177-3AD203B41FA5}">
                      <a16:colId xmlns:a16="http://schemas.microsoft.com/office/drawing/2014/main" val="3395666504"/>
                    </a:ext>
                  </a:extLst>
                </a:gridCol>
                <a:gridCol w="3274743">
                  <a:extLst>
                    <a:ext uri="{9D8B030D-6E8A-4147-A177-3AD203B41FA5}">
                      <a16:colId xmlns:a16="http://schemas.microsoft.com/office/drawing/2014/main" val="1885581145"/>
                    </a:ext>
                  </a:extLst>
                </a:gridCol>
              </a:tblGrid>
              <a:tr h="297162">
                <a:tc>
                  <a:txBody>
                    <a:bodyPr/>
                    <a:lstStyle/>
                    <a:p>
                      <a:r>
                        <a:rPr lang="en-US" sz="1050" b="1" kern="100" dirty="0">
                          <a:solidFill>
                            <a:schemeClr val="tx1"/>
                          </a:solidFill>
                          <a:latin typeface="Arial" panose="020B0604020202020204" pitchFamily="34" charset="0"/>
                          <a:cs typeface="Arial" panose="020B0604020202020204" pitchFamily="34" charset="0"/>
                        </a:rPr>
                        <a:t>Type of Study</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Case Series</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261605"/>
                  </a:ext>
                </a:extLst>
              </a:tr>
              <a:tr h="297162">
                <a:tc>
                  <a:txBody>
                    <a:bodyPr/>
                    <a:lstStyle/>
                    <a:p>
                      <a:r>
                        <a:rPr lang="en-US" sz="1050" b="1" kern="100" dirty="0">
                          <a:solidFill>
                            <a:schemeClr val="tx1"/>
                          </a:solidFill>
                          <a:latin typeface="Arial" panose="020B0604020202020204" pitchFamily="34" charset="0"/>
                          <a:cs typeface="Arial" panose="020B0604020202020204" pitchFamily="34" charset="0"/>
                        </a:rPr>
                        <a:t>Location</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Outpatient Clinic Office</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8041568"/>
                  </a:ext>
                </a:extLst>
              </a:tr>
              <a:tr h="297162">
                <a:tc>
                  <a:txBody>
                    <a:bodyPr/>
                    <a:lstStyle/>
                    <a:p>
                      <a:r>
                        <a:rPr lang="en-US" sz="1050" b="1" kern="100" dirty="0">
                          <a:solidFill>
                            <a:schemeClr val="tx1"/>
                          </a:solidFill>
                          <a:latin typeface="Arial" panose="020B0604020202020204" pitchFamily="34" charset="0"/>
                          <a:cs typeface="Arial" panose="020B0604020202020204" pitchFamily="34" charset="0"/>
                        </a:rPr>
                        <a:t>Proceduralist</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Expert Endoscopist, new to TNE</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9095542"/>
                  </a:ext>
                </a:extLst>
              </a:tr>
              <a:tr h="389174">
                <a:tc>
                  <a:txBody>
                    <a:bodyPr/>
                    <a:lstStyle/>
                    <a:p>
                      <a:r>
                        <a:rPr lang="en-US" sz="1050" b="1" kern="100" dirty="0">
                          <a:solidFill>
                            <a:schemeClr val="tx1"/>
                          </a:solidFill>
                          <a:latin typeface="Arial" panose="020B0604020202020204" pitchFamily="34" charset="0"/>
                          <a:cs typeface="Arial" panose="020B0604020202020204" pitchFamily="34" charset="0"/>
                        </a:rPr>
                        <a:t># of Subjects</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8 with Eosinophilic Esophagitis Undergoing First Time TNE</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827687"/>
                  </a:ext>
                </a:extLst>
              </a:tr>
              <a:tr h="375834">
                <a:tc>
                  <a:txBody>
                    <a:bodyPr/>
                    <a:lstStyle/>
                    <a:p>
                      <a:r>
                        <a:rPr lang="en-US" sz="1050" b="1" kern="100" dirty="0">
                          <a:solidFill>
                            <a:schemeClr val="tx1"/>
                          </a:solidFill>
                          <a:latin typeface="Arial" panose="020B0604020202020204" pitchFamily="34" charset="0"/>
                          <a:cs typeface="Arial" panose="020B0604020202020204" pitchFamily="34" charset="0"/>
                        </a:rPr>
                        <a:t>Ages</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50" kern="100" dirty="0">
                          <a:solidFill>
                            <a:schemeClr val="tx1"/>
                          </a:solidFill>
                          <a:latin typeface="Arial" panose="020B0604020202020204" pitchFamily="34" charset="0"/>
                          <a:cs typeface="Arial" panose="020B0604020202020204" pitchFamily="34" charset="0"/>
                        </a:rPr>
                        <a:t>11-20 years, (6 males 2 females)</a:t>
                      </a: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4922239"/>
                  </a:ext>
                </a:extLst>
              </a:tr>
              <a:tr h="540518">
                <a:tc>
                  <a:txBody>
                    <a:bodyPr/>
                    <a:lstStyle/>
                    <a:p>
                      <a:r>
                        <a:rPr lang="en-US" sz="1050" b="1" kern="100" dirty="0">
                          <a:solidFill>
                            <a:schemeClr val="tx1"/>
                          </a:solidFill>
                          <a:latin typeface="Arial" panose="020B0604020202020204" pitchFamily="34" charset="0"/>
                          <a:cs typeface="Arial" panose="020B0604020202020204" pitchFamily="34" charset="0"/>
                        </a:rPr>
                        <a:t>Procedure Performed</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TN-EGD (n=7) TN-EG (n=1) with Brushing, Disaccharidases, Aspirate, and/or Biopsies (All Adequate)</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272640"/>
                  </a:ext>
                </a:extLst>
              </a:tr>
              <a:tr h="297162">
                <a:tc>
                  <a:txBody>
                    <a:bodyPr/>
                    <a:lstStyle/>
                    <a:p>
                      <a:r>
                        <a:rPr lang="en-US" sz="1050" b="1" kern="100" dirty="0">
                          <a:solidFill>
                            <a:schemeClr val="tx1"/>
                          </a:solidFill>
                          <a:latin typeface="Arial" panose="020B0604020202020204" pitchFamily="34" charset="0"/>
                          <a:cs typeface="Arial" panose="020B0604020202020204" pitchFamily="34" charset="0"/>
                        </a:rPr>
                        <a:t>Completion Rate</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100% EG, 87.5% EGD</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3492285"/>
                  </a:ext>
                </a:extLst>
              </a:tr>
              <a:tr h="297162">
                <a:tc>
                  <a:txBody>
                    <a:bodyPr/>
                    <a:lstStyle/>
                    <a:p>
                      <a:r>
                        <a:rPr lang="en-US" sz="1050" b="1" kern="100" dirty="0">
                          <a:solidFill>
                            <a:schemeClr val="tx1"/>
                          </a:solidFill>
                          <a:latin typeface="Arial" panose="020B0604020202020204" pitchFamily="34" charset="0"/>
                          <a:cs typeface="Arial" panose="020B0604020202020204" pitchFamily="34" charset="0"/>
                        </a:rPr>
                        <a:t>Adverse Events</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All Grade 1 or lower. 25% scant vomiting</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3150648"/>
                  </a:ext>
                </a:extLst>
              </a:tr>
              <a:tr h="389174">
                <a:tc>
                  <a:txBody>
                    <a:bodyPr/>
                    <a:lstStyle/>
                    <a:p>
                      <a:r>
                        <a:rPr lang="en-US" sz="1050" b="1" kern="100" dirty="0">
                          <a:solidFill>
                            <a:schemeClr val="tx1"/>
                          </a:solidFill>
                          <a:latin typeface="Arial" panose="020B0604020202020204" pitchFamily="34" charset="0"/>
                          <a:cs typeface="Arial" panose="020B0604020202020204" pitchFamily="34" charset="0"/>
                        </a:rPr>
                        <a:t>Average Duration in Office</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50" kern="100" dirty="0">
                          <a:solidFill>
                            <a:schemeClr val="tx1"/>
                          </a:solidFill>
                          <a:latin typeface="Arial" panose="020B0604020202020204" pitchFamily="34" charset="0"/>
                          <a:cs typeface="Arial" panose="020B0604020202020204" pitchFamily="34" charset="0"/>
                        </a:rPr>
                        <a:t>65 min (+/- 7 min)</a:t>
                      </a: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8949834"/>
                  </a:ext>
                </a:extLst>
              </a:tr>
              <a:tr h="297162">
                <a:tc>
                  <a:txBody>
                    <a:bodyPr/>
                    <a:lstStyle/>
                    <a:p>
                      <a:r>
                        <a:rPr lang="en-US" sz="1050" b="1" kern="100" dirty="0">
                          <a:solidFill>
                            <a:schemeClr val="tx1"/>
                          </a:solidFill>
                          <a:latin typeface="Arial" panose="020B0604020202020204" pitchFamily="34" charset="0"/>
                          <a:cs typeface="Arial" panose="020B0604020202020204" pitchFamily="34" charset="0"/>
                        </a:rPr>
                        <a:t>Patient Preference</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7/8 Preferred TN-EGD over Sedated Procedure</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6993793"/>
                  </a:ext>
                </a:extLst>
              </a:tr>
            </a:tbl>
          </a:graphicData>
        </a:graphic>
      </p:graphicFrame>
      <p:sp>
        <p:nvSpPr>
          <p:cNvPr id="31" name="TextBox 30">
            <a:extLst>
              <a:ext uri="{FF2B5EF4-FFF2-40B4-BE49-F238E27FC236}">
                <a16:creationId xmlns:a16="http://schemas.microsoft.com/office/drawing/2014/main" id="{7BF20DF8-E326-622D-92AA-0E4072C70DC0}"/>
              </a:ext>
            </a:extLst>
          </p:cNvPr>
          <p:cNvSpPr txBox="1"/>
          <p:nvPr/>
        </p:nvSpPr>
        <p:spPr>
          <a:xfrm>
            <a:off x="7141579" y="1033847"/>
            <a:ext cx="4583983" cy="262444"/>
          </a:xfrm>
          <a:prstGeom prst="rect">
            <a:avLst/>
          </a:prstGeom>
          <a:noFill/>
        </p:spPr>
        <p:txBody>
          <a:bodyPr wrap="square">
            <a:spAutoFit/>
          </a:bodyPr>
          <a:lstStyle/>
          <a:p>
            <a:pPr algn="r">
              <a:lnSpc>
                <a:spcPct val="107000"/>
              </a:lnSpc>
              <a:spcBef>
                <a:spcPts val="800"/>
              </a:spcBef>
            </a:pPr>
            <a:r>
              <a:rPr lang="en-US" sz="1100" u="sng" dirty="0">
                <a:solidFill>
                  <a:srgbClr val="009BD9"/>
                </a:solidFill>
                <a:effectLst/>
                <a:latin typeface="Arial" panose="020B0604020202020204" pitchFamily="34" charset="0"/>
                <a:cs typeface="Arial" panose="020B0604020202020204" pitchFamily="34" charset="0"/>
                <a:hlinkClick r:id="rId2"/>
              </a:rPr>
              <a:t>https://onlinelibrary.wiley.com/doi/10.1002/jpr3.12025</a:t>
            </a:r>
            <a:endParaRPr lang="en-US" sz="1400" b="1" dirty="0">
              <a:solidFill>
                <a:schemeClr val="accent5"/>
              </a:solidFill>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D32D1FA4-A41C-D764-A4E2-79BB3B79258A}"/>
              </a:ext>
            </a:extLst>
          </p:cNvPr>
          <p:cNvCxnSpPr>
            <a:cxnSpLocks/>
          </p:cNvCxnSpPr>
          <p:nvPr/>
        </p:nvCxnSpPr>
        <p:spPr>
          <a:xfrm>
            <a:off x="381885" y="1615768"/>
            <a:ext cx="0" cy="4522332"/>
          </a:xfrm>
          <a:prstGeom prst="line">
            <a:avLst/>
          </a:prstGeom>
          <a:ln w="76200">
            <a:solidFill>
              <a:srgbClr val="5398D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FA3B67-F5A3-076B-9D80-0DF50BC51270}"/>
              </a:ext>
            </a:extLst>
          </p:cNvPr>
          <p:cNvCxnSpPr>
            <a:cxnSpLocks/>
          </p:cNvCxnSpPr>
          <p:nvPr/>
        </p:nvCxnSpPr>
        <p:spPr>
          <a:xfrm>
            <a:off x="6267678" y="1615768"/>
            <a:ext cx="0" cy="452233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224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B7F229E-B826-00ED-4338-5B4822D137B7}"/>
              </a:ext>
            </a:extLst>
          </p:cNvPr>
          <p:cNvSpPr/>
          <p:nvPr/>
        </p:nvSpPr>
        <p:spPr>
          <a:xfrm>
            <a:off x="6233299" y="1615768"/>
            <a:ext cx="5621406" cy="4522332"/>
          </a:xfrm>
          <a:prstGeom prst="rect">
            <a:avLst/>
          </a:prstGeom>
          <a:solidFill>
            <a:srgbClr val="F2F2F2">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32A8B5-12BF-B231-FA0F-FCEBB9EEEB4C}"/>
              </a:ext>
            </a:extLst>
          </p:cNvPr>
          <p:cNvSpPr>
            <a:spLocks noGrp="1"/>
          </p:cNvSpPr>
          <p:nvPr>
            <p:ph type="title"/>
          </p:nvPr>
        </p:nvSpPr>
        <p:spPr>
          <a:xfrm>
            <a:off x="251792" y="330278"/>
            <a:ext cx="10868154" cy="586876"/>
          </a:xfrm>
        </p:spPr>
        <p:txBody>
          <a:bodyPr/>
          <a:lstStyle/>
          <a:p>
            <a:r>
              <a:rPr lang="en-US" sz="2000" b="1" dirty="0">
                <a:solidFill>
                  <a:srgbClr val="1E3B6A"/>
                </a:solidFill>
                <a:effectLst/>
                <a:latin typeface="Arial" panose="020B0604020202020204" pitchFamily="34" charset="0"/>
                <a:cs typeface="Arial" panose="020B0604020202020204" pitchFamily="34" charset="0"/>
              </a:rPr>
              <a:t>Proof of Concept Functional Endoscopic Esophageal Evaluation of Swallowing (FEEES) Using </a:t>
            </a:r>
            <a:r>
              <a:rPr lang="en-US" sz="2000" b="1" dirty="0" err="1">
                <a:solidFill>
                  <a:srgbClr val="1E3B6A"/>
                </a:solidFill>
                <a:effectLst/>
                <a:latin typeface="Arial" panose="020B0604020202020204" pitchFamily="34" charset="0"/>
                <a:cs typeface="Arial" panose="020B0604020202020204" pitchFamily="34" charset="0"/>
              </a:rPr>
              <a:t>Unsedated</a:t>
            </a:r>
            <a:r>
              <a:rPr lang="en-US" sz="2000" b="1" dirty="0">
                <a:solidFill>
                  <a:srgbClr val="1E3B6A"/>
                </a:solidFill>
                <a:effectLst/>
                <a:latin typeface="Arial" panose="020B0604020202020204" pitchFamily="34" charset="0"/>
                <a:cs typeface="Arial" panose="020B0604020202020204" pitchFamily="34" charset="0"/>
              </a:rPr>
              <a:t> </a:t>
            </a:r>
            <a:r>
              <a:rPr lang="en-US" sz="2000" b="1" dirty="0" err="1">
                <a:solidFill>
                  <a:srgbClr val="1E3B6A"/>
                </a:solidFill>
                <a:effectLst/>
                <a:latin typeface="Arial" panose="020B0604020202020204" pitchFamily="34" charset="0"/>
                <a:cs typeface="Arial" panose="020B0604020202020204" pitchFamily="34" charset="0"/>
              </a:rPr>
              <a:t>Transnasal</a:t>
            </a:r>
            <a:r>
              <a:rPr lang="en-US" sz="2000" b="1" dirty="0">
                <a:solidFill>
                  <a:srgbClr val="1E3B6A"/>
                </a:solidFill>
                <a:effectLst/>
                <a:latin typeface="Arial" panose="020B0604020202020204" pitchFamily="34" charset="0"/>
                <a:cs typeface="Arial" panose="020B0604020202020204" pitchFamily="34" charset="0"/>
              </a:rPr>
              <a:t> Endoscopy</a:t>
            </a:r>
            <a:br>
              <a:rPr lang="en-US" sz="2000" dirty="0">
                <a:solidFill>
                  <a:srgbClr val="1E3B6A"/>
                </a:solidFill>
                <a:effectLst/>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6" name="Content Placeholder 15">
            <a:extLst>
              <a:ext uri="{FF2B5EF4-FFF2-40B4-BE49-F238E27FC236}">
                <a16:creationId xmlns:a16="http://schemas.microsoft.com/office/drawing/2014/main" id="{8F351ADB-8BBA-0188-3453-F17D6A88F645}"/>
              </a:ext>
            </a:extLst>
          </p:cNvPr>
          <p:cNvSpPr>
            <a:spLocks noGrp="1"/>
          </p:cNvSpPr>
          <p:nvPr>
            <p:ph idx="1"/>
          </p:nvPr>
        </p:nvSpPr>
        <p:spPr>
          <a:xfrm>
            <a:off x="6674965" y="1863683"/>
            <a:ext cx="4853619" cy="4105784"/>
          </a:xfrm>
        </p:spPr>
        <p:txBody>
          <a:bodyPr/>
          <a:lstStyle/>
          <a:p>
            <a:pPr marL="0" indent="0">
              <a:lnSpc>
                <a:spcPts val="2120"/>
              </a:lnSpc>
              <a:spcBef>
                <a:spcPts val="0"/>
              </a:spcBef>
              <a:spcAft>
                <a:spcPts val="1400"/>
              </a:spcAft>
              <a:buNone/>
            </a:pPr>
            <a:r>
              <a:rPr lang="en-US" sz="1600" b="1" kern="100" spc="600" dirty="0">
                <a:solidFill>
                  <a:schemeClr val="tx2"/>
                </a:solidFill>
                <a:latin typeface="Arial" panose="020B0604020202020204" pitchFamily="34" charset="0"/>
                <a:ea typeface="Calibri" panose="020F0502020204030204" pitchFamily="34" charset="0"/>
                <a:cs typeface="Arial" panose="020B0604020202020204" pitchFamily="34" charset="0"/>
              </a:rPr>
              <a:t>CONCLUSION</a:t>
            </a:r>
            <a:endParaRPr lang="en-US" sz="2000" b="1" kern="100" spc="6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indent="0">
              <a:lnSpc>
                <a:spcPts val="2120"/>
              </a:lnSpc>
              <a:spcBef>
                <a:spcPts val="0"/>
              </a:spcBef>
              <a:spcAft>
                <a:spcPts val="2000"/>
              </a:spcAft>
              <a:buNone/>
            </a:pPr>
            <a:r>
              <a:rPr lang="en-US" sz="1200" kern="100" dirty="0">
                <a:latin typeface="Arial" panose="020B0604020202020204" pitchFamily="34" charset="0"/>
                <a:ea typeface="Calibri" panose="020F0502020204030204" pitchFamily="34" charset="0"/>
                <a:cs typeface="Arial" panose="020B0604020202020204" pitchFamily="34" charset="0"/>
              </a:rPr>
              <a:t>This case report serves as compelling evidence for the feasibility and safety of employing </a:t>
            </a:r>
            <a:r>
              <a:rPr lang="en-US" sz="1200" kern="100" dirty="0" err="1">
                <a:latin typeface="Arial" panose="020B0604020202020204" pitchFamily="34" charset="0"/>
                <a:ea typeface="Calibri" panose="020F0502020204030204" pitchFamily="34" charset="0"/>
                <a:cs typeface="Arial" panose="020B0604020202020204" pitchFamily="34" charset="0"/>
              </a:rPr>
              <a:t>unsedated</a:t>
            </a:r>
            <a:r>
              <a:rPr lang="en-US" sz="1200" kern="100" dirty="0">
                <a:latin typeface="Arial" panose="020B0604020202020204" pitchFamily="34" charset="0"/>
                <a:ea typeface="Calibri" panose="020F0502020204030204" pitchFamily="34" charset="0"/>
                <a:cs typeface="Arial" panose="020B0604020202020204" pitchFamily="34" charset="0"/>
              </a:rPr>
              <a:t> </a:t>
            </a:r>
            <a:r>
              <a:rPr lang="en-US" sz="1200" kern="100" dirty="0" err="1">
                <a:latin typeface="Arial" panose="020B0604020202020204" pitchFamily="34" charset="0"/>
                <a:ea typeface="Calibri" panose="020F0502020204030204" pitchFamily="34" charset="0"/>
                <a:cs typeface="Arial" panose="020B0604020202020204" pitchFamily="34" charset="0"/>
              </a:rPr>
              <a:t>Transnasal</a:t>
            </a:r>
            <a:r>
              <a:rPr lang="en-US" sz="1200" kern="100" dirty="0">
                <a:latin typeface="Arial" panose="020B0604020202020204" pitchFamily="34" charset="0"/>
                <a:ea typeface="Calibri" panose="020F0502020204030204" pitchFamily="34" charset="0"/>
                <a:cs typeface="Arial" panose="020B0604020202020204" pitchFamily="34" charset="0"/>
              </a:rPr>
              <a:t> Endoscopy (TNE) for Functional Endoscopic Esophageal Evaluation of Swallowing (FEEES). The absence of adverse events confirms the safety profile of this approach, suggesting it as a viable alternative to traditional sedated procedures. While the study underscores the potential utility of TNE in functional assessment of esophageal motility, further research is important to fully comprehend its clinical implications. Future investigations should aim to elucidate the precise diagnostic capabilities of TNE in managing various esophageal disorders, ultimately optimizing its integration into clinical practice for enhanced patient care and improved treatment outcomes.</a:t>
            </a:r>
          </a:p>
        </p:txBody>
      </p:sp>
      <p:sp>
        <p:nvSpPr>
          <p:cNvPr id="3" name="Slide Number Placeholder 2">
            <a:extLst>
              <a:ext uri="{FF2B5EF4-FFF2-40B4-BE49-F238E27FC236}">
                <a16:creationId xmlns:a16="http://schemas.microsoft.com/office/drawing/2014/main" id="{AD317935-16F3-C51E-FCEF-CF50A38B275F}"/>
              </a:ext>
            </a:extLst>
          </p:cNvPr>
          <p:cNvSpPr>
            <a:spLocks noGrp="1"/>
          </p:cNvSpPr>
          <p:nvPr>
            <p:ph type="sldNum" sz="quarter" idx="12"/>
          </p:nvPr>
        </p:nvSpPr>
        <p:spPr/>
        <p:txBody>
          <a:bodyPr/>
          <a:lstStyle/>
          <a:p>
            <a:fld id="{00000000-1234-1234-1234-123412341234}" type="slidenum">
              <a:rPr lang="en" smtClean="0"/>
              <a:pPr/>
              <a:t>19</a:t>
            </a:fld>
            <a:endParaRPr lang="en"/>
          </a:p>
        </p:txBody>
      </p:sp>
      <p:sp>
        <p:nvSpPr>
          <p:cNvPr id="17" name="Subtitle 16">
            <a:extLst>
              <a:ext uri="{FF2B5EF4-FFF2-40B4-BE49-F238E27FC236}">
                <a16:creationId xmlns:a16="http://schemas.microsoft.com/office/drawing/2014/main" id="{54F97AA8-0C7C-FF41-6BCD-E872114E69C4}"/>
              </a:ext>
            </a:extLst>
          </p:cNvPr>
          <p:cNvSpPr>
            <a:spLocks noGrp="1"/>
          </p:cNvSpPr>
          <p:nvPr>
            <p:ph type="subTitle" idx="13"/>
          </p:nvPr>
        </p:nvSpPr>
        <p:spPr>
          <a:xfrm>
            <a:off x="356827" y="1040394"/>
            <a:ext cx="5317351" cy="393600"/>
          </a:xfrm>
        </p:spPr>
        <p:txBody>
          <a:bodyPr/>
          <a:lstStyle/>
          <a:p>
            <a:r>
              <a:rPr lang="en-US" sz="1400" b="0" dirty="0">
                <a:solidFill>
                  <a:schemeClr val="tx1"/>
                </a:solidFill>
                <a:effectLst/>
              </a:rPr>
              <a:t>Friedlander JA, Smith C, Nguyen N, et al. JPGN 2024, E-Pub. </a:t>
            </a:r>
          </a:p>
        </p:txBody>
      </p:sp>
      <p:sp>
        <p:nvSpPr>
          <p:cNvPr id="18" name="Content Placeholder 15">
            <a:extLst>
              <a:ext uri="{FF2B5EF4-FFF2-40B4-BE49-F238E27FC236}">
                <a16:creationId xmlns:a16="http://schemas.microsoft.com/office/drawing/2014/main" id="{102254FC-4D43-395E-E65B-7C412B551F3B}"/>
              </a:ext>
            </a:extLst>
          </p:cNvPr>
          <p:cNvSpPr txBox="1">
            <a:spLocks/>
          </p:cNvSpPr>
          <p:nvPr/>
        </p:nvSpPr>
        <p:spPr>
          <a:xfrm>
            <a:off x="349629" y="1454839"/>
            <a:ext cx="5112472" cy="4662416"/>
          </a:xfrm>
          <a:prstGeom prst="rect">
            <a:avLst/>
          </a:prstGeom>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3" name="Rectangle 22">
            <a:extLst>
              <a:ext uri="{FF2B5EF4-FFF2-40B4-BE49-F238E27FC236}">
                <a16:creationId xmlns:a16="http://schemas.microsoft.com/office/drawing/2014/main" id="{5E4CA51A-3107-E81D-8724-62A4B19A0E83}"/>
              </a:ext>
            </a:extLst>
          </p:cNvPr>
          <p:cNvSpPr/>
          <p:nvPr/>
        </p:nvSpPr>
        <p:spPr>
          <a:xfrm>
            <a:off x="367337" y="1615768"/>
            <a:ext cx="5621406" cy="4522332"/>
          </a:xfrm>
          <a:prstGeom prst="rect">
            <a:avLst/>
          </a:prstGeom>
          <a:solidFill>
            <a:schemeClr val="accent5">
              <a:lumMod val="20000"/>
              <a:lumOff val="80000"/>
              <a:alpha val="6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15">
            <a:extLst>
              <a:ext uri="{FF2B5EF4-FFF2-40B4-BE49-F238E27FC236}">
                <a16:creationId xmlns:a16="http://schemas.microsoft.com/office/drawing/2014/main" id="{AF3D3DC3-7613-1AE5-15E7-D96C2EE50704}"/>
              </a:ext>
            </a:extLst>
          </p:cNvPr>
          <p:cNvSpPr txBox="1">
            <a:spLocks/>
          </p:cNvSpPr>
          <p:nvPr/>
        </p:nvSpPr>
        <p:spPr>
          <a:xfrm>
            <a:off x="663404" y="1863683"/>
            <a:ext cx="4448011" cy="422694"/>
          </a:xfrm>
          <a:prstGeom prst="rect">
            <a:avLst/>
          </a:prstGeom>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Font typeface="Arial" panose="020B0604020202020204" pitchFamily="34" charset="0"/>
              <a:buNone/>
            </a:pPr>
            <a:r>
              <a:rPr lang="en-US" sz="1600" b="1" kern="100" spc="600" dirty="0">
                <a:solidFill>
                  <a:srgbClr val="5398D2"/>
                </a:solidFill>
                <a:latin typeface="Arial" panose="020B0604020202020204" pitchFamily="34" charset="0"/>
                <a:ea typeface="Calibri" panose="020F0502020204030204" pitchFamily="34" charset="0"/>
                <a:cs typeface="Arial" panose="020B0604020202020204" pitchFamily="34" charset="0"/>
              </a:rPr>
              <a:t>HIGHLIGHTS</a:t>
            </a:r>
            <a:endParaRPr lang="en-US" sz="2000" b="1" kern="100" spc="600" dirty="0">
              <a:solidFill>
                <a:srgbClr val="5398D2"/>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26" name="Table 25">
            <a:extLst>
              <a:ext uri="{FF2B5EF4-FFF2-40B4-BE49-F238E27FC236}">
                <a16:creationId xmlns:a16="http://schemas.microsoft.com/office/drawing/2014/main" id="{4246DA91-DE57-E413-F97C-EB510CCCED37}"/>
              </a:ext>
            </a:extLst>
          </p:cNvPr>
          <p:cNvGraphicFramePr>
            <a:graphicFrameLocks noGrp="1"/>
          </p:cNvGraphicFramePr>
          <p:nvPr/>
        </p:nvGraphicFramePr>
        <p:xfrm>
          <a:off x="663404" y="2323928"/>
          <a:ext cx="5010774" cy="3493675"/>
        </p:xfrm>
        <a:graphic>
          <a:graphicData uri="http://schemas.openxmlformats.org/drawingml/2006/table">
            <a:tbl>
              <a:tblPr firstRow="1" bandRow="1">
                <a:tableStyleId>{D796BB55-CF61-41F8-90AC-518802F94060}</a:tableStyleId>
              </a:tblPr>
              <a:tblGrid>
                <a:gridCol w="1736031">
                  <a:extLst>
                    <a:ext uri="{9D8B030D-6E8A-4147-A177-3AD203B41FA5}">
                      <a16:colId xmlns:a16="http://schemas.microsoft.com/office/drawing/2014/main" val="3395666504"/>
                    </a:ext>
                  </a:extLst>
                </a:gridCol>
                <a:gridCol w="3274743">
                  <a:extLst>
                    <a:ext uri="{9D8B030D-6E8A-4147-A177-3AD203B41FA5}">
                      <a16:colId xmlns:a16="http://schemas.microsoft.com/office/drawing/2014/main" val="1885581145"/>
                    </a:ext>
                  </a:extLst>
                </a:gridCol>
              </a:tblGrid>
              <a:tr h="457505">
                <a:tc>
                  <a:txBody>
                    <a:bodyPr/>
                    <a:lstStyle/>
                    <a:p>
                      <a:r>
                        <a:rPr lang="en-US" sz="1050" b="1" kern="100" dirty="0">
                          <a:solidFill>
                            <a:schemeClr val="tx1"/>
                          </a:solidFill>
                          <a:latin typeface="Arial" panose="020B0604020202020204" pitchFamily="34" charset="0"/>
                          <a:cs typeface="Arial" panose="020B0604020202020204" pitchFamily="34" charset="0"/>
                        </a:rPr>
                        <a:t>Type of Study</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Case Report</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261605"/>
                  </a:ext>
                </a:extLst>
              </a:tr>
              <a:tr h="457505">
                <a:tc>
                  <a:txBody>
                    <a:bodyPr/>
                    <a:lstStyle/>
                    <a:p>
                      <a:r>
                        <a:rPr lang="en-US" sz="1050" b="1" kern="100" dirty="0">
                          <a:solidFill>
                            <a:schemeClr val="tx1"/>
                          </a:solidFill>
                          <a:latin typeface="Arial" panose="020B0604020202020204" pitchFamily="34" charset="0"/>
                          <a:cs typeface="Arial" panose="020B0604020202020204" pitchFamily="34" charset="0"/>
                        </a:rPr>
                        <a:t>Location</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R="0" lvl="0" indent="0" defTabSz="914377" fontAlgn="auto">
                        <a:lnSpc>
                          <a:spcPct val="100000"/>
                        </a:lnSpc>
                        <a:spcBef>
                          <a:spcPts val="0"/>
                        </a:spcBef>
                        <a:spcAft>
                          <a:spcPts val="0"/>
                        </a:spcAft>
                        <a:buClrTx/>
                        <a:buSzTx/>
                        <a:buFontTx/>
                        <a:buNone/>
                        <a:tabLst/>
                        <a:defRPr/>
                      </a:pPr>
                      <a:r>
                        <a:rPr lang="en-US" sz="1050" kern="100" dirty="0">
                          <a:solidFill>
                            <a:schemeClr val="tx1"/>
                          </a:solidFill>
                          <a:latin typeface="Arial" panose="020B0604020202020204" pitchFamily="34" charset="0"/>
                          <a:cs typeface="Arial" panose="020B0604020202020204" pitchFamily="34" charset="0"/>
                        </a:rPr>
                        <a:t>Hospital Outpatient Clinic </a:t>
                      </a: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8041568"/>
                  </a:ext>
                </a:extLst>
              </a:tr>
              <a:tr h="457505">
                <a:tc>
                  <a:txBody>
                    <a:bodyPr/>
                    <a:lstStyle/>
                    <a:p>
                      <a:r>
                        <a:rPr lang="en-US" sz="1050" b="1" kern="100" dirty="0">
                          <a:solidFill>
                            <a:schemeClr val="tx1"/>
                          </a:solidFill>
                          <a:latin typeface="Arial" panose="020B0604020202020204" pitchFamily="34" charset="0"/>
                          <a:cs typeface="Arial" panose="020B0604020202020204" pitchFamily="34" charset="0"/>
                        </a:rPr>
                        <a:t>Proceduralist</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R="0" lvl="0" indent="0" defTabSz="914377" fontAlgn="auto">
                        <a:lnSpc>
                          <a:spcPct val="100000"/>
                        </a:lnSpc>
                        <a:spcBef>
                          <a:spcPts val="0"/>
                        </a:spcBef>
                        <a:spcAft>
                          <a:spcPts val="0"/>
                        </a:spcAft>
                        <a:buClrTx/>
                        <a:buSzTx/>
                        <a:buFontTx/>
                        <a:buNone/>
                        <a:tabLst/>
                        <a:defRPr/>
                      </a:pPr>
                      <a:r>
                        <a:rPr lang="en-US" sz="1050" kern="100" dirty="0">
                          <a:solidFill>
                            <a:schemeClr val="tx1"/>
                          </a:solidFill>
                          <a:latin typeface="Arial" panose="020B0604020202020204" pitchFamily="34" charset="0"/>
                          <a:cs typeface="Arial" panose="020B0604020202020204" pitchFamily="34" charset="0"/>
                        </a:rPr>
                        <a:t>Expert TNE Endoscopist</a:t>
                      </a: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9095542"/>
                  </a:ext>
                </a:extLst>
              </a:tr>
              <a:tr h="457505">
                <a:tc>
                  <a:txBody>
                    <a:bodyPr/>
                    <a:lstStyle/>
                    <a:p>
                      <a:r>
                        <a:rPr lang="en-US" sz="1050" b="1" kern="100" dirty="0">
                          <a:solidFill>
                            <a:schemeClr val="tx1"/>
                          </a:solidFill>
                          <a:latin typeface="Arial" panose="020B0604020202020204" pitchFamily="34" charset="0"/>
                          <a:cs typeface="Arial" panose="020B0604020202020204" pitchFamily="34" charset="0"/>
                        </a:rPr>
                        <a:t>Subject</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14-year-old male with Type 2 Achalasia and </a:t>
                      </a:r>
                      <a:r>
                        <a:rPr lang="en-US" sz="1050" kern="100" dirty="0" err="1">
                          <a:solidFill>
                            <a:schemeClr val="tx1"/>
                          </a:solidFill>
                          <a:latin typeface="Arial" panose="020B0604020202020204" pitchFamily="34" charset="0"/>
                          <a:cs typeface="Arial" panose="020B0604020202020204" pitchFamily="34" charset="0"/>
                        </a:rPr>
                        <a:t>EoE</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827687"/>
                  </a:ext>
                </a:extLst>
              </a:tr>
              <a:tr h="457505">
                <a:tc>
                  <a:txBody>
                    <a:bodyPr/>
                    <a:lstStyle/>
                    <a:p>
                      <a:r>
                        <a:rPr lang="en-US" sz="1050" b="1" kern="100" dirty="0">
                          <a:solidFill>
                            <a:schemeClr val="tx1"/>
                          </a:solidFill>
                          <a:latin typeface="Arial" panose="020B0604020202020204" pitchFamily="34" charset="0"/>
                          <a:cs typeface="Arial" panose="020B0604020202020204" pitchFamily="34" charset="0"/>
                        </a:rPr>
                        <a:t>Procedure</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50" kern="100" dirty="0">
                          <a:solidFill>
                            <a:schemeClr val="tx1"/>
                          </a:solidFill>
                          <a:latin typeface="Arial" panose="020B0604020202020204" pitchFamily="34" charset="0"/>
                          <a:cs typeface="Arial" panose="020B0604020202020204" pitchFamily="34" charset="0"/>
                        </a:rPr>
                        <a:t>TNE with Functional Motility Evaluation (FEEES)</a:t>
                      </a: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4922239"/>
                  </a:ext>
                </a:extLst>
              </a:tr>
              <a:tr h="457505">
                <a:tc>
                  <a:txBody>
                    <a:bodyPr/>
                    <a:lstStyle/>
                    <a:p>
                      <a:r>
                        <a:rPr lang="en-US" sz="1050" b="1" kern="100" dirty="0">
                          <a:solidFill>
                            <a:schemeClr val="tx1"/>
                          </a:solidFill>
                          <a:latin typeface="Arial" panose="020B0604020202020204" pitchFamily="34" charset="0"/>
                          <a:cs typeface="Arial" panose="020B0604020202020204" pitchFamily="34" charset="0"/>
                        </a:rPr>
                        <a:t>Adverse Events</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None</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272640"/>
                  </a:ext>
                </a:extLst>
              </a:tr>
              <a:tr h="748645">
                <a:tc>
                  <a:txBody>
                    <a:bodyPr/>
                    <a:lstStyle/>
                    <a:p>
                      <a:r>
                        <a:rPr lang="en-US" sz="1050" b="1" kern="100" dirty="0">
                          <a:solidFill>
                            <a:schemeClr val="tx1"/>
                          </a:solidFill>
                          <a:latin typeface="Arial" panose="020B0604020202020204" pitchFamily="34" charset="0"/>
                          <a:cs typeface="Arial" panose="020B0604020202020204" pitchFamily="34" charset="0"/>
                        </a:rPr>
                        <a:t>Results</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TNE can be used as tool for functional evaluation of esophageal motility, future research is needed</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3492285"/>
                  </a:ext>
                </a:extLst>
              </a:tr>
            </a:tbl>
          </a:graphicData>
        </a:graphic>
      </p:graphicFrame>
      <p:sp>
        <p:nvSpPr>
          <p:cNvPr id="31" name="TextBox 30">
            <a:extLst>
              <a:ext uri="{FF2B5EF4-FFF2-40B4-BE49-F238E27FC236}">
                <a16:creationId xmlns:a16="http://schemas.microsoft.com/office/drawing/2014/main" id="{7BF20DF8-E326-622D-92AA-0E4072C70DC0}"/>
              </a:ext>
            </a:extLst>
          </p:cNvPr>
          <p:cNvSpPr txBox="1"/>
          <p:nvPr/>
        </p:nvSpPr>
        <p:spPr>
          <a:xfrm>
            <a:off x="7141579" y="1033847"/>
            <a:ext cx="4583983" cy="262444"/>
          </a:xfrm>
          <a:prstGeom prst="rect">
            <a:avLst/>
          </a:prstGeom>
          <a:noFill/>
        </p:spPr>
        <p:txBody>
          <a:bodyPr wrap="square">
            <a:spAutoFit/>
          </a:bodyPr>
          <a:lstStyle/>
          <a:p>
            <a:pPr algn="r">
              <a:lnSpc>
                <a:spcPct val="107000"/>
              </a:lnSpc>
              <a:spcBef>
                <a:spcPts val="800"/>
              </a:spcBef>
            </a:pPr>
            <a:r>
              <a:rPr lang="en-US" sz="1100" dirty="0">
                <a:solidFill>
                  <a:srgbClr val="009BD9"/>
                </a:solidFill>
                <a:effectLst/>
                <a:latin typeface="Arial" panose="020B0604020202020204" pitchFamily="34" charset="0"/>
                <a:cs typeface="Arial" panose="020B0604020202020204" pitchFamily="34" charset="0"/>
                <a:hlinkClick r:id="rId2"/>
              </a:rPr>
              <a:t>https://</a:t>
            </a:r>
            <a:r>
              <a:rPr lang="en-US" sz="1100" dirty="0" err="1">
                <a:solidFill>
                  <a:srgbClr val="009BD9"/>
                </a:solidFill>
                <a:effectLst/>
                <a:latin typeface="Arial" panose="020B0604020202020204" pitchFamily="34" charset="0"/>
                <a:cs typeface="Arial" panose="020B0604020202020204" pitchFamily="34" charset="0"/>
                <a:hlinkClick r:id="rId2"/>
              </a:rPr>
              <a:t>onlinelibrary.wiley.com</a:t>
            </a:r>
            <a:r>
              <a:rPr lang="en-US" sz="1100" dirty="0">
                <a:solidFill>
                  <a:srgbClr val="009BD9"/>
                </a:solidFill>
                <a:effectLst/>
                <a:latin typeface="Arial" panose="020B0604020202020204" pitchFamily="34" charset="0"/>
                <a:cs typeface="Arial" panose="020B0604020202020204" pitchFamily="34" charset="0"/>
                <a:hlinkClick r:id="rId2"/>
              </a:rPr>
              <a:t>/</a:t>
            </a:r>
            <a:r>
              <a:rPr lang="en-US" sz="1100" dirty="0" err="1">
                <a:solidFill>
                  <a:srgbClr val="009BD9"/>
                </a:solidFill>
                <a:effectLst/>
                <a:latin typeface="Arial" panose="020B0604020202020204" pitchFamily="34" charset="0"/>
                <a:cs typeface="Arial" panose="020B0604020202020204" pitchFamily="34" charset="0"/>
                <a:hlinkClick r:id="rId2"/>
              </a:rPr>
              <a:t>doi</a:t>
            </a:r>
            <a:r>
              <a:rPr lang="en-US" sz="1100" dirty="0">
                <a:solidFill>
                  <a:srgbClr val="009BD9"/>
                </a:solidFill>
                <a:effectLst/>
                <a:latin typeface="Arial" panose="020B0604020202020204" pitchFamily="34" charset="0"/>
                <a:cs typeface="Arial" panose="020B0604020202020204" pitchFamily="34" charset="0"/>
                <a:hlinkClick r:id="rId2"/>
              </a:rPr>
              <a:t>/10.1002/jpn3.12154</a:t>
            </a:r>
            <a:endParaRPr lang="en-US" sz="1100" dirty="0">
              <a:solidFill>
                <a:srgbClr val="009BD9"/>
              </a:solidFill>
              <a:effectLst/>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D32D1FA4-A41C-D764-A4E2-79BB3B79258A}"/>
              </a:ext>
            </a:extLst>
          </p:cNvPr>
          <p:cNvCxnSpPr>
            <a:cxnSpLocks/>
          </p:cNvCxnSpPr>
          <p:nvPr/>
        </p:nvCxnSpPr>
        <p:spPr>
          <a:xfrm>
            <a:off x="381885" y="1615768"/>
            <a:ext cx="0" cy="4522332"/>
          </a:xfrm>
          <a:prstGeom prst="line">
            <a:avLst/>
          </a:prstGeom>
          <a:ln w="76200">
            <a:solidFill>
              <a:srgbClr val="5398D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FA3B67-F5A3-076B-9D80-0DF50BC51270}"/>
              </a:ext>
            </a:extLst>
          </p:cNvPr>
          <p:cNvCxnSpPr>
            <a:cxnSpLocks/>
          </p:cNvCxnSpPr>
          <p:nvPr/>
        </p:nvCxnSpPr>
        <p:spPr>
          <a:xfrm>
            <a:off x="6267678" y="1615768"/>
            <a:ext cx="0" cy="452233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446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C2701-7ED7-530F-47CB-9CE42F8878F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7A45E12-F241-994C-47B1-5137BABA5708}"/>
              </a:ext>
            </a:extLst>
          </p:cNvPr>
          <p:cNvSpPr/>
          <p:nvPr/>
        </p:nvSpPr>
        <p:spPr>
          <a:xfrm>
            <a:off x="1" y="-33248"/>
            <a:ext cx="12192000" cy="6891248"/>
          </a:xfrm>
          <a:prstGeom prst="rect">
            <a:avLst/>
          </a:prstGeom>
          <a:solidFill>
            <a:srgbClr val="002E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Slide Number Placeholder 2">
            <a:extLst>
              <a:ext uri="{FF2B5EF4-FFF2-40B4-BE49-F238E27FC236}">
                <a16:creationId xmlns:a16="http://schemas.microsoft.com/office/drawing/2014/main" id="{94EFFEFE-7693-C879-7FB0-40CCEEB28183}"/>
              </a:ext>
            </a:extLst>
          </p:cNvPr>
          <p:cNvSpPr>
            <a:spLocks noGrp="1"/>
          </p:cNvSpPr>
          <p:nvPr>
            <p:ph type="sldNum" sz="quarter" idx="12"/>
          </p:nvPr>
        </p:nvSpPr>
        <p:spPr>
          <a:xfrm>
            <a:off x="1" y="6429823"/>
            <a:ext cx="659388" cy="365125"/>
          </a:xfrm>
        </p:spPr>
        <p:txBody>
          <a:bodyPr/>
          <a:lstStyle/>
          <a:p>
            <a:fld id="{00000000-1234-1234-1234-123412341234}" type="slidenum">
              <a:rPr lang="en" smtClean="0"/>
              <a:pPr/>
              <a:t>2</a:t>
            </a:fld>
            <a:endParaRPr lang="en"/>
          </a:p>
        </p:txBody>
      </p:sp>
      <p:grpSp>
        <p:nvGrpSpPr>
          <p:cNvPr id="16" name="Group 15">
            <a:extLst>
              <a:ext uri="{FF2B5EF4-FFF2-40B4-BE49-F238E27FC236}">
                <a16:creationId xmlns:a16="http://schemas.microsoft.com/office/drawing/2014/main" id="{C30721DE-847B-662B-F3CA-9A7912705BB3}"/>
              </a:ext>
            </a:extLst>
          </p:cNvPr>
          <p:cNvGrpSpPr/>
          <p:nvPr/>
        </p:nvGrpSpPr>
        <p:grpSpPr>
          <a:xfrm>
            <a:off x="659388" y="6453330"/>
            <a:ext cx="3990235" cy="292388"/>
            <a:chOff x="494541" y="4839997"/>
            <a:chExt cx="2992676" cy="219291"/>
          </a:xfrm>
        </p:grpSpPr>
        <p:sp>
          <p:nvSpPr>
            <p:cNvPr id="17" name="Google Shape;10;p1">
              <a:extLst>
                <a:ext uri="{FF2B5EF4-FFF2-40B4-BE49-F238E27FC236}">
                  <a16:creationId xmlns:a16="http://schemas.microsoft.com/office/drawing/2014/main" id="{A078C471-E94F-0985-E0DE-91E77B45EECC}"/>
                </a:ext>
              </a:extLst>
            </p:cNvPr>
            <p:cNvSpPr txBox="1"/>
            <p:nvPr/>
          </p:nvSpPr>
          <p:spPr>
            <a:xfrm>
              <a:off x="630167" y="4839997"/>
              <a:ext cx="2857050" cy="219291"/>
            </a:xfrm>
            <a:prstGeom prst="rect">
              <a:avLst/>
            </a:prstGeom>
            <a:noFill/>
            <a:ln>
              <a:noFill/>
            </a:ln>
          </p:spPr>
          <p:txBody>
            <a:bodyPr spcFirstLastPara="1" wrap="square" lIns="68575" tIns="68575" rIns="68575" bIns="68575" anchor="t" anchorCtr="0">
              <a:noAutofit/>
            </a:bodyPr>
            <a:lstStyle/>
            <a:p>
              <a:r>
                <a:rPr lang="en-US" sz="600" dirty="0">
                  <a:solidFill>
                    <a:srgbClr val="CBCBCB"/>
                  </a:solidFill>
                  <a:latin typeface="Arial" panose="020B0604020202020204" pitchFamily="34" charset="0"/>
                  <a:ea typeface="Helvetica Neue"/>
                  <a:cs typeface="Arial" panose="020B0604020202020204" pitchFamily="34" charset="0"/>
                  <a:sym typeface="Helvetica Neue"/>
                </a:rPr>
                <a:t>© EvoEndo Inc. All Rights Reserved. </a:t>
              </a:r>
              <a:br>
                <a:rPr lang="en-US" sz="600" dirty="0">
                  <a:solidFill>
                    <a:srgbClr val="CBCBCB"/>
                  </a:solidFill>
                  <a:latin typeface="Arial" panose="020B0604020202020204" pitchFamily="34" charset="0"/>
                  <a:ea typeface="Helvetica Neue"/>
                  <a:cs typeface="Arial" panose="020B0604020202020204" pitchFamily="34" charset="0"/>
                  <a:sym typeface="Helvetica Neue"/>
                </a:rPr>
              </a:br>
              <a:r>
                <a:rPr lang="en-US" sz="600" dirty="0">
                  <a:solidFill>
                    <a:srgbClr val="CBCBCB"/>
                  </a:solidFill>
                  <a:latin typeface="Arial" panose="020B0604020202020204" pitchFamily="34" charset="0"/>
                  <a:ea typeface="Helvetica Neue"/>
                  <a:cs typeface="Arial" panose="020B0604020202020204" pitchFamily="34" charset="0"/>
                  <a:sym typeface="Helvetica Neue"/>
                </a:rPr>
                <a:t>US: Rx Only. For use by trained physicians only. MKT-3 Rev 7.0 </a:t>
              </a:r>
            </a:p>
            <a:p>
              <a:endParaRPr lang="en-US" sz="600" dirty="0">
                <a:solidFill>
                  <a:srgbClr val="CBCBCB"/>
                </a:solidFill>
                <a:latin typeface="Arial" panose="020B0604020202020204" pitchFamily="34" charset="0"/>
                <a:ea typeface="Helvetica Neue"/>
                <a:cs typeface="Arial" panose="020B0604020202020204" pitchFamily="34" charset="0"/>
                <a:sym typeface="Helvetica Neue"/>
              </a:endParaRPr>
            </a:p>
            <a:p>
              <a:endParaRPr lang="en-US" sz="600" dirty="0">
                <a:solidFill>
                  <a:srgbClr val="CBCBCB"/>
                </a:solidFill>
                <a:latin typeface="Arial" panose="020B0604020202020204" pitchFamily="34" charset="0"/>
                <a:ea typeface="Helvetica Neue"/>
                <a:cs typeface="Arial" panose="020B0604020202020204" pitchFamily="34" charset="0"/>
                <a:sym typeface="Helvetica Neue"/>
              </a:endParaRPr>
            </a:p>
          </p:txBody>
        </p:sp>
        <p:pic>
          <p:nvPicPr>
            <p:cNvPr id="18" name="Google Shape;7;p1">
              <a:extLst>
                <a:ext uri="{FF2B5EF4-FFF2-40B4-BE49-F238E27FC236}">
                  <a16:creationId xmlns:a16="http://schemas.microsoft.com/office/drawing/2014/main" id="{A6ACD0B9-0086-51AF-0324-28C4CC4E34C4}"/>
                </a:ext>
              </a:extLst>
            </p:cNvPr>
            <p:cNvPicPr preferRelativeResize="0"/>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p:blipFill>
          <p:spPr>
            <a:xfrm>
              <a:off x="494541" y="4891820"/>
              <a:ext cx="135626" cy="135626"/>
            </a:xfrm>
            <a:prstGeom prst="rect">
              <a:avLst/>
            </a:prstGeom>
            <a:noFill/>
            <a:ln>
              <a:noFill/>
            </a:ln>
          </p:spPr>
        </p:pic>
      </p:grpSp>
      <p:pic>
        <p:nvPicPr>
          <p:cNvPr id="19" name="object 5">
            <a:extLst>
              <a:ext uri="{FF2B5EF4-FFF2-40B4-BE49-F238E27FC236}">
                <a16:creationId xmlns:a16="http://schemas.microsoft.com/office/drawing/2014/main" id="{7259AA51-9248-B1C8-4AEC-DD0C7F154907}"/>
              </a:ext>
            </a:extLst>
          </p:cNvPr>
          <p:cNvPicPr/>
          <p:nvPr/>
        </p:nvPicPr>
        <p:blipFill>
          <a:blip r:embed="rId4" cstate="screen">
            <a:extLst>
              <a:ext uri="{28A0092B-C50C-407E-A947-70E740481C1C}">
                <a14:useLocalDpi xmlns:a14="http://schemas.microsoft.com/office/drawing/2010/main"/>
              </a:ext>
            </a:extLst>
          </a:blip>
          <a:stretch>
            <a:fillRect/>
          </a:stretch>
        </p:blipFill>
        <p:spPr>
          <a:xfrm>
            <a:off x="659388" y="587909"/>
            <a:ext cx="2114408" cy="539984"/>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2A05E5F1-0802-DBAE-3C9F-997178C2C4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b="-437"/>
          <a:stretch/>
        </p:blipFill>
        <p:spPr>
          <a:xfrm>
            <a:off x="0" y="0"/>
            <a:ext cx="12197888" cy="6891248"/>
          </a:xfrm>
          <a:prstGeom prst="rect">
            <a:avLst/>
          </a:prstGeom>
        </p:spPr>
      </p:pic>
    </p:spTree>
    <p:extLst>
      <p:ext uri="{BB962C8B-B14F-4D97-AF65-F5344CB8AC3E}">
        <p14:creationId xmlns:p14="http://schemas.microsoft.com/office/powerpoint/2010/main" val="3217910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B7F229E-B826-00ED-4338-5B4822D137B7}"/>
              </a:ext>
            </a:extLst>
          </p:cNvPr>
          <p:cNvSpPr/>
          <p:nvPr/>
        </p:nvSpPr>
        <p:spPr>
          <a:xfrm>
            <a:off x="6233299" y="1615768"/>
            <a:ext cx="5621406" cy="4522332"/>
          </a:xfrm>
          <a:prstGeom prst="rect">
            <a:avLst/>
          </a:prstGeom>
          <a:solidFill>
            <a:srgbClr val="F2F2F2">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32A8B5-12BF-B231-FA0F-FCEBB9EEEB4C}"/>
              </a:ext>
            </a:extLst>
          </p:cNvPr>
          <p:cNvSpPr>
            <a:spLocks noGrp="1"/>
          </p:cNvSpPr>
          <p:nvPr>
            <p:ph type="title"/>
          </p:nvPr>
        </p:nvSpPr>
        <p:spPr/>
        <p:txBody>
          <a:bodyPr/>
          <a:lstStyle/>
          <a:p>
            <a:r>
              <a:rPr lang="en-US" sz="2000" b="1" dirty="0">
                <a:solidFill>
                  <a:srgbClr val="1E3B6A"/>
                </a:solidFill>
                <a:effectLst/>
                <a:latin typeface="Arial" panose="020B0604020202020204" pitchFamily="34" charset="0"/>
                <a:cs typeface="Arial" panose="020B0604020202020204" pitchFamily="34" charset="0"/>
              </a:rPr>
              <a:t>Safety and Efficacy of a Novel Ultrathin Gastroscope for </a:t>
            </a:r>
            <a:r>
              <a:rPr lang="en-US" sz="2000" b="1" dirty="0" err="1">
                <a:solidFill>
                  <a:srgbClr val="1E3B6A"/>
                </a:solidFill>
                <a:effectLst/>
                <a:latin typeface="Arial" panose="020B0604020202020204" pitchFamily="34" charset="0"/>
                <a:cs typeface="Arial" panose="020B0604020202020204" pitchFamily="34" charset="0"/>
              </a:rPr>
              <a:t>Unsedated</a:t>
            </a:r>
            <a:r>
              <a:rPr lang="en-US" sz="2000" b="1" dirty="0">
                <a:solidFill>
                  <a:srgbClr val="1E3B6A"/>
                </a:solidFill>
                <a:effectLst/>
                <a:latin typeface="Arial" panose="020B0604020202020204" pitchFamily="34" charset="0"/>
                <a:cs typeface="Arial" panose="020B0604020202020204" pitchFamily="34" charset="0"/>
              </a:rPr>
              <a:t> </a:t>
            </a:r>
            <a:r>
              <a:rPr lang="en-US" sz="2000" b="1" dirty="0" err="1">
                <a:solidFill>
                  <a:srgbClr val="1E3B6A"/>
                </a:solidFill>
                <a:effectLst/>
                <a:latin typeface="Arial" panose="020B0604020202020204" pitchFamily="34" charset="0"/>
                <a:cs typeface="Arial" panose="020B0604020202020204" pitchFamily="34" charset="0"/>
              </a:rPr>
              <a:t>Transnasal</a:t>
            </a:r>
            <a:r>
              <a:rPr lang="en-US" sz="2000" b="1" dirty="0">
                <a:solidFill>
                  <a:srgbClr val="1E3B6A"/>
                </a:solidFill>
                <a:effectLst/>
                <a:latin typeface="Arial" panose="020B0604020202020204" pitchFamily="34" charset="0"/>
                <a:cs typeface="Arial" panose="020B0604020202020204" pitchFamily="34" charset="0"/>
              </a:rPr>
              <a:t> Endoscopy in Children and Adults for Evaluation of Upper Gastrointestinal Disorders </a:t>
            </a:r>
            <a:br>
              <a:rPr lang="en-US" sz="2000" dirty="0">
                <a:solidFill>
                  <a:srgbClr val="1E3B6A"/>
                </a:solidFill>
                <a:effectLst/>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6" name="Content Placeholder 15">
            <a:extLst>
              <a:ext uri="{FF2B5EF4-FFF2-40B4-BE49-F238E27FC236}">
                <a16:creationId xmlns:a16="http://schemas.microsoft.com/office/drawing/2014/main" id="{8F351ADB-8BBA-0188-3453-F17D6A88F645}"/>
              </a:ext>
            </a:extLst>
          </p:cNvPr>
          <p:cNvSpPr>
            <a:spLocks noGrp="1"/>
          </p:cNvSpPr>
          <p:nvPr>
            <p:ph idx="1"/>
          </p:nvPr>
        </p:nvSpPr>
        <p:spPr>
          <a:xfrm>
            <a:off x="6674966" y="1863683"/>
            <a:ext cx="4738072" cy="4105784"/>
          </a:xfrm>
        </p:spPr>
        <p:txBody>
          <a:bodyPr/>
          <a:lstStyle/>
          <a:p>
            <a:pPr marL="0" indent="0">
              <a:lnSpc>
                <a:spcPts val="2120"/>
              </a:lnSpc>
              <a:spcBef>
                <a:spcPts val="0"/>
              </a:spcBef>
              <a:spcAft>
                <a:spcPts val="1400"/>
              </a:spcAft>
              <a:buNone/>
            </a:pPr>
            <a:r>
              <a:rPr lang="en-US" sz="1600" b="1" kern="100" spc="600" dirty="0">
                <a:solidFill>
                  <a:schemeClr val="tx2"/>
                </a:solidFill>
                <a:latin typeface="Arial" panose="020B0604020202020204" pitchFamily="34" charset="0"/>
                <a:ea typeface="Calibri" panose="020F0502020204030204" pitchFamily="34" charset="0"/>
                <a:cs typeface="Arial" panose="020B0604020202020204" pitchFamily="34" charset="0"/>
              </a:rPr>
              <a:t>CONCLUSION</a:t>
            </a:r>
            <a:endParaRPr lang="en-US" sz="2000" b="1" kern="100" spc="6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indent="0">
              <a:lnSpc>
                <a:spcPts val="2120"/>
              </a:lnSpc>
              <a:spcBef>
                <a:spcPts val="0"/>
              </a:spcBef>
              <a:spcAft>
                <a:spcPts val="2000"/>
              </a:spcAft>
              <a:buNone/>
            </a:pPr>
            <a:r>
              <a:rPr lang="en-US" sz="1200" kern="100" dirty="0">
                <a:latin typeface="Arial" panose="020B0604020202020204" pitchFamily="34" charset="0"/>
                <a:ea typeface="Calibri" panose="020F0502020204030204" pitchFamily="34" charset="0"/>
                <a:cs typeface="Arial" panose="020B0604020202020204" pitchFamily="34" charset="0"/>
              </a:rPr>
              <a:t>The study emphasizes the safety and efficacy of the novel ultrathin gastroscope for </a:t>
            </a:r>
            <a:r>
              <a:rPr lang="en-US" sz="1200" kern="100" dirty="0" err="1">
                <a:latin typeface="Arial" panose="020B0604020202020204" pitchFamily="34" charset="0"/>
                <a:ea typeface="Calibri" panose="020F0502020204030204" pitchFamily="34" charset="0"/>
                <a:cs typeface="Arial" panose="020B0604020202020204" pitchFamily="34" charset="0"/>
              </a:rPr>
              <a:t>unsedated</a:t>
            </a:r>
            <a:r>
              <a:rPr lang="en-US" sz="1200" kern="100" dirty="0">
                <a:latin typeface="Arial" panose="020B0604020202020204" pitchFamily="34" charset="0"/>
                <a:ea typeface="Calibri" panose="020F0502020204030204" pitchFamily="34" charset="0"/>
                <a:cs typeface="Arial" panose="020B0604020202020204" pitchFamily="34" charset="0"/>
              </a:rPr>
              <a:t> TNE, positioning it as a valuable alternative for the evaluation of upper GI disorders in both pediatric and adult populations. With a high completion rate and minimal adverse events, this approach offers potential benefits in terms of patient comfort and maintains high diagnostic accuracy. The findings suggest that incorporating this device into clinical practice could enhance patient experience and improve diagnostic outcomes, thereby contributing to more effective management strategies for upper GI disorders. </a:t>
            </a:r>
          </a:p>
        </p:txBody>
      </p:sp>
      <p:sp>
        <p:nvSpPr>
          <p:cNvPr id="3" name="Slide Number Placeholder 2">
            <a:extLst>
              <a:ext uri="{FF2B5EF4-FFF2-40B4-BE49-F238E27FC236}">
                <a16:creationId xmlns:a16="http://schemas.microsoft.com/office/drawing/2014/main" id="{AD317935-16F3-C51E-FCEF-CF50A38B275F}"/>
              </a:ext>
            </a:extLst>
          </p:cNvPr>
          <p:cNvSpPr>
            <a:spLocks noGrp="1"/>
          </p:cNvSpPr>
          <p:nvPr>
            <p:ph type="sldNum" sz="quarter" idx="12"/>
          </p:nvPr>
        </p:nvSpPr>
        <p:spPr/>
        <p:txBody>
          <a:bodyPr/>
          <a:lstStyle/>
          <a:p>
            <a:fld id="{00000000-1234-1234-1234-123412341234}" type="slidenum">
              <a:rPr lang="en" smtClean="0"/>
              <a:pPr/>
              <a:t>20</a:t>
            </a:fld>
            <a:endParaRPr lang="en"/>
          </a:p>
        </p:txBody>
      </p:sp>
      <p:sp>
        <p:nvSpPr>
          <p:cNvPr id="17" name="Subtitle 16">
            <a:extLst>
              <a:ext uri="{FF2B5EF4-FFF2-40B4-BE49-F238E27FC236}">
                <a16:creationId xmlns:a16="http://schemas.microsoft.com/office/drawing/2014/main" id="{54F97AA8-0C7C-FF41-6BCD-E872114E69C4}"/>
              </a:ext>
            </a:extLst>
          </p:cNvPr>
          <p:cNvSpPr>
            <a:spLocks noGrp="1"/>
          </p:cNvSpPr>
          <p:nvPr>
            <p:ph type="subTitle" idx="13"/>
          </p:nvPr>
        </p:nvSpPr>
        <p:spPr>
          <a:xfrm>
            <a:off x="356827" y="1040394"/>
            <a:ext cx="5317351" cy="393600"/>
          </a:xfrm>
        </p:spPr>
        <p:txBody>
          <a:bodyPr/>
          <a:lstStyle/>
          <a:p>
            <a:r>
              <a:rPr lang="en-US" sz="1400" b="0" dirty="0" err="1">
                <a:solidFill>
                  <a:schemeClr val="tx1"/>
                </a:solidFill>
                <a:effectLst/>
              </a:rPr>
              <a:t>Thavamani</a:t>
            </a:r>
            <a:r>
              <a:rPr lang="en-US" sz="1400" b="0" dirty="0">
                <a:solidFill>
                  <a:schemeClr val="tx1"/>
                </a:solidFill>
                <a:effectLst/>
              </a:rPr>
              <a:t> A, Ryan M, </a:t>
            </a:r>
            <a:r>
              <a:rPr lang="en-US" sz="1400" b="0" dirty="0" err="1">
                <a:solidFill>
                  <a:schemeClr val="tx1"/>
                </a:solidFill>
                <a:effectLst/>
              </a:rPr>
              <a:t>Leinwand</a:t>
            </a:r>
            <a:r>
              <a:rPr lang="en-US" sz="1400" b="0" dirty="0">
                <a:solidFill>
                  <a:schemeClr val="tx1"/>
                </a:solidFill>
                <a:effectLst/>
              </a:rPr>
              <a:t> K, et al. </a:t>
            </a:r>
            <a:r>
              <a:rPr lang="en-US" sz="1400" b="0" dirty="0" err="1">
                <a:solidFill>
                  <a:schemeClr val="tx1"/>
                </a:solidFill>
                <a:effectLst/>
              </a:rPr>
              <a:t>iGIE</a:t>
            </a:r>
            <a:r>
              <a:rPr lang="en-US" sz="1400" b="0" dirty="0">
                <a:solidFill>
                  <a:schemeClr val="tx1"/>
                </a:solidFill>
                <a:effectLst/>
              </a:rPr>
              <a:t>, 2024: E-Pub  </a:t>
            </a:r>
          </a:p>
        </p:txBody>
      </p:sp>
      <p:sp>
        <p:nvSpPr>
          <p:cNvPr id="18" name="Content Placeholder 15">
            <a:extLst>
              <a:ext uri="{FF2B5EF4-FFF2-40B4-BE49-F238E27FC236}">
                <a16:creationId xmlns:a16="http://schemas.microsoft.com/office/drawing/2014/main" id="{102254FC-4D43-395E-E65B-7C412B551F3B}"/>
              </a:ext>
            </a:extLst>
          </p:cNvPr>
          <p:cNvSpPr txBox="1">
            <a:spLocks/>
          </p:cNvSpPr>
          <p:nvPr/>
        </p:nvSpPr>
        <p:spPr>
          <a:xfrm>
            <a:off x="349629" y="1454839"/>
            <a:ext cx="5112472" cy="4662416"/>
          </a:xfrm>
          <a:prstGeom prst="rect">
            <a:avLst/>
          </a:prstGeom>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3" name="Rectangle 22">
            <a:extLst>
              <a:ext uri="{FF2B5EF4-FFF2-40B4-BE49-F238E27FC236}">
                <a16:creationId xmlns:a16="http://schemas.microsoft.com/office/drawing/2014/main" id="{5E4CA51A-3107-E81D-8724-62A4B19A0E83}"/>
              </a:ext>
            </a:extLst>
          </p:cNvPr>
          <p:cNvSpPr/>
          <p:nvPr/>
        </p:nvSpPr>
        <p:spPr>
          <a:xfrm>
            <a:off x="367337" y="1615768"/>
            <a:ext cx="5621406" cy="4522332"/>
          </a:xfrm>
          <a:prstGeom prst="rect">
            <a:avLst/>
          </a:prstGeom>
          <a:solidFill>
            <a:schemeClr val="accent5">
              <a:lumMod val="20000"/>
              <a:lumOff val="80000"/>
              <a:alpha val="6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15">
            <a:extLst>
              <a:ext uri="{FF2B5EF4-FFF2-40B4-BE49-F238E27FC236}">
                <a16:creationId xmlns:a16="http://schemas.microsoft.com/office/drawing/2014/main" id="{AF3D3DC3-7613-1AE5-15E7-D96C2EE50704}"/>
              </a:ext>
            </a:extLst>
          </p:cNvPr>
          <p:cNvSpPr txBox="1">
            <a:spLocks/>
          </p:cNvSpPr>
          <p:nvPr/>
        </p:nvSpPr>
        <p:spPr>
          <a:xfrm>
            <a:off x="663404" y="1863683"/>
            <a:ext cx="4448011" cy="422694"/>
          </a:xfrm>
          <a:prstGeom prst="rect">
            <a:avLst/>
          </a:prstGeom>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Font typeface="Arial" panose="020B0604020202020204" pitchFamily="34" charset="0"/>
              <a:buNone/>
            </a:pPr>
            <a:r>
              <a:rPr lang="en-US" sz="1600" b="1" kern="100" spc="600" dirty="0">
                <a:solidFill>
                  <a:srgbClr val="5398D2"/>
                </a:solidFill>
                <a:latin typeface="Arial" panose="020B0604020202020204" pitchFamily="34" charset="0"/>
                <a:ea typeface="Calibri" panose="020F0502020204030204" pitchFamily="34" charset="0"/>
                <a:cs typeface="Arial" panose="020B0604020202020204" pitchFamily="34" charset="0"/>
              </a:rPr>
              <a:t>HIGHLIGHTS</a:t>
            </a:r>
            <a:endParaRPr lang="en-US" sz="2000" b="1" kern="100" spc="600" dirty="0">
              <a:solidFill>
                <a:srgbClr val="5398D2"/>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26" name="Table 25">
            <a:extLst>
              <a:ext uri="{FF2B5EF4-FFF2-40B4-BE49-F238E27FC236}">
                <a16:creationId xmlns:a16="http://schemas.microsoft.com/office/drawing/2014/main" id="{4246DA91-DE57-E413-F97C-EB510CCCED37}"/>
              </a:ext>
            </a:extLst>
          </p:cNvPr>
          <p:cNvGraphicFramePr>
            <a:graphicFrameLocks noGrp="1"/>
          </p:cNvGraphicFramePr>
          <p:nvPr/>
        </p:nvGraphicFramePr>
        <p:xfrm>
          <a:off x="663404" y="2323927"/>
          <a:ext cx="5010774" cy="3574300"/>
        </p:xfrm>
        <a:graphic>
          <a:graphicData uri="http://schemas.openxmlformats.org/drawingml/2006/table">
            <a:tbl>
              <a:tblPr firstRow="1" bandRow="1">
                <a:tableStyleId>{D796BB55-CF61-41F8-90AC-518802F94060}</a:tableStyleId>
              </a:tblPr>
              <a:tblGrid>
                <a:gridCol w="1736031">
                  <a:extLst>
                    <a:ext uri="{9D8B030D-6E8A-4147-A177-3AD203B41FA5}">
                      <a16:colId xmlns:a16="http://schemas.microsoft.com/office/drawing/2014/main" val="3395666504"/>
                    </a:ext>
                  </a:extLst>
                </a:gridCol>
                <a:gridCol w="3274743">
                  <a:extLst>
                    <a:ext uri="{9D8B030D-6E8A-4147-A177-3AD203B41FA5}">
                      <a16:colId xmlns:a16="http://schemas.microsoft.com/office/drawing/2014/main" val="1885581145"/>
                    </a:ext>
                  </a:extLst>
                </a:gridCol>
              </a:tblGrid>
              <a:tr h="265658">
                <a:tc>
                  <a:txBody>
                    <a:bodyPr/>
                    <a:lstStyle/>
                    <a:p>
                      <a:r>
                        <a:rPr lang="en-US" sz="1050" b="1" kern="100" dirty="0">
                          <a:solidFill>
                            <a:schemeClr val="tx1"/>
                          </a:solidFill>
                          <a:latin typeface="Arial" panose="020B0604020202020204" pitchFamily="34" charset="0"/>
                          <a:cs typeface="Arial" panose="020B0604020202020204" pitchFamily="34" charset="0"/>
                        </a:rPr>
                        <a:t>Type of Study</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Multi-Center Retrospective Case Series</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261605"/>
                  </a:ext>
                </a:extLst>
              </a:tr>
              <a:tr h="265658">
                <a:tc>
                  <a:txBody>
                    <a:bodyPr/>
                    <a:lstStyle/>
                    <a:p>
                      <a:r>
                        <a:rPr lang="en-US" sz="1050" b="1" kern="100" dirty="0">
                          <a:solidFill>
                            <a:schemeClr val="tx1"/>
                          </a:solidFill>
                          <a:latin typeface="Arial" panose="020B0604020202020204" pitchFamily="34" charset="0"/>
                          <a:cs typeface="Arial" panose="020B0604020202020204" pitchFamily="34" charset="0"/>
                        </a:rPr>
                        <a:t>Location</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50" kern="100" dirty="0">
                          <a:solidFill>
                            <a:schemeClr val="tx1"/>
                          </a:solidFill>
                          <a:latin typeface="Arial" panose="020B0604020202020204" pitchFamily="34" charset="0"/>
                          <a:cs typeface="Arial" panose="020B0604020202020204" pitchFamily="34" charset="0"/>
                        </a:rPr>
                        <a:t>7 Medical Centers (6 Pediatric, 1 Adult)</a:t>
                      </a: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8041568"/>
                  </a:ext>
                </a:extLst>
              </a:tr>
              <a:tr h="434712">
                <a:tc>
                  <a:txBody>
                    <a:bodyPr/>
                    <a:lstStyle/>
                    <a:p>
                      <a:r>
                        <a:rPr lang="en-US" sz="1050" b="1" kern="100" dirty="0">
                          <a:solidFill>
                            <a:schemeClr val="tx1"/>
                          </a:solidFill>
                          <a:latin typeface="Arial" panose="020B0604020202020204" pitchFamily="34" charset="0"/>
                          <a:cs typeface="Arial" panose="020B0604020202020204" pitchFamily="34" charset="0"/>
                        </a:rPr>
                        <a:t>Proceduralist</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50" kern="100" dirty="0">
                          <a:solidFill>
                            <a:schemeClr val="tx1"/>
                          </a:solidFill>
                          <a:latin typeface="Arial" panose="020B0604020202020204" pitchFamily="34" charset="0"/>
                          <a:cs typeface="Arial" panose="020B0604020202020204" pitchFamily="34" charset="0"/>
                        </a:rPr>
                        <a:t>Establish TNE proceduralist, new to EvoEndo Device</a:t>
                      </a: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9095542"/>
                  </a:ext>
                </a:extLst>
              </a:tr>
              <a:tr h="434712">
                <a:tc>
                  <a:txBody>
                    <a:bodyPr/>
                    <a:lstStyle/>
                    <a:p>
                      <a:r>
                        <a:rPr lang="en-US" sz="1050" b="1" kern="100" dirty="0">
                          <a:solidFill>
                            <a:schemeClr val="tx1"/>
                          </a:solidFill>
                          <a:latin typeface="Arial" panose="020B0604020202020204" pitchFamily="34" charset="0"/>
                          <a:cs typeface="Arial" panose="020B0604020202020204" pitchFamily="34" charset="0"/>
                        </a:rPr>
                        <a:t># of Subjects</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50" kern="100" dirty="0">
                          <a:solidFill>
                            <a:schemeClr val="tx1"/>
                          </a:solidFill>
                          <a:latin typeface="Arial" panose="020B0604020202020204" pitchFamily="34" charset="0"/>
                          <a:cs typeface="Arial" panose="020B0604020202020204" pitchFamily="34" charset="0"/>
                        </a:rPr>
                        <a:t>53 Subjects with </a:t>
                      </a:r>
                      <a:r>
                        <a:rPr lang="en-US" sz="1050" kern="100" dirty="0" err="1">
                          <a:solidFill>
                            <a:schemeClr val="tx1"/>
                          </a:solidFill>
                          <a:latin typeface="Arial" panose="020B0604020202020204" pitchFamily="34" charset="0"/>
                          <a:cs typeface="Arial" panose="020B0604020202020204" pitchFamily="34" charset="0"/>
                        </a:rPr>
                        <a:t>EoE</a:t>
                      </a:r>
                      <a:r>
                        <a:rPr lang="en-US" sz="1050" kern="100" dirty="0">
                          <a:solidFill>
                            <a:schemeClr val="tx1"/>
                          </a:solidFill>
                          <a:latin typeface="Arial" panose="020B0604020202020204" pitchFamily="34" charset="0"/>
                          <a:cs typeface="Arial" panose="020B0604020202020204" pitchFamily="34" charset="0"/>
                        </a:rPr>
                        <a:t> (n=51) Esophageal Varices (n=2)</a:t>
                      </a: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2827687"/>
                  </a:ext>
                </a:extLst>
              </a:tr>
              <a:tr h="434712">
                <a:tc>
                  <a:txBody>
                    <a:bodyPr/>
                    <a:lstStyle/>
                    <a:p>
                      <a:r>
                        <a:rPr lang="en-US" sz="1050" b="1" kern="100" dirty="0">
                          <a:solidFill>
                            <a:schemeClr val="tx1"/>
                          </a:solidFill>
                          <a:latin typeface="Arial" panose="020B0604020202020204" pitchFamily="34" charset="0"/>
                          <a:cs typeface="Arial" panose="020B0604020202020204" pitchFamily="34" charset="0"/>
                        </a:rPr>
                        <a:t>Ages</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50" kern="100" dirty="0">
                          <a:solidFill>
                            <a:schemeClr val="tx1"/>
                          </a:solidFill>
                          <a:latin typeface="Arial" panose="020B0604020202020204" pitchFamily="34" charset="0"/>
                          <a:cs typeface="Arial" panose="020B0604020202020204" pitchFamily="34" charset="0"/>
                        </a:rPr>
                        <a:t>6-37 years, (45 males 8 females), 18 subjects naïve to TNE, 35 had undergone TNE prior</a:t>
                      </a: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4922239"/>
                  </a:ext>
                </a:extLst>
              </a:tr>
              <a:tr h="434712">
                <a:tc>
                  <a:txBody>
                    <a:bodyPr/>
                    <a:lstStyle/>
                    <a:p>
                      <a:r>
                        <a:rPr lang="en-US" sz="1050" b="1" kern="100" dirty="0">
                          <a:solidFill>
                            <a:schemeClr val="tx1"/>
                          </a:solidFill>
                          <a:latin typeface="Arial" panose="020B0604020202020204" pitchFamily="34" charset="0"/>
                          <a:cs typeface="Arial" panose="020B0604020202020204" pitchFamily="34" charset="0"/>
                        </a:rPr>
                        <a:t>Procedure Performed</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TN-Esophagoscopy (n=3) TN-EG (n=42), or TN-EGD (n=4) with or without Biopsies (All Adequate)</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272640"/>
                  </a:ext>
                </a:extLst>
              </a:tr>
              <a:tr h="434712">
                <a:tc>
                  <a:txBody>
                    <a:bodyPr/>
                    <a:lstStyle/>
                    <a:p>
                      <a:r>
                        <a:rPr lang="en-US" sz="1050" b="1" kern="100" dirty="0">
                          <a:solidFill>
                            <a:schemeClr val="tx1"/>
                          </a:solidFill>
                          <a:latin typeface="Arial" panose="020B0604020202020204" pitchFamily="34" charset="0"/>
                          <a:cs typeface="Arial" panose="020B0604020202020204" pitchFamily="34" charset="0"/>
                        </a:rPr>
                        <a:t>Completion Rate</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94.3% Completion Rate (n=50/53, 1 subject was removed from cohort as procedure was not started)</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3492285"/>
                  </a:ext>
                </a:extLst>
              </a:tr>
              <a:tr h="434712">
                <a:tc>
                  <a:txBody>
                    <a:bodyPr/>
                    <a:lstStyle/>
                    <a:p>
                      <a:r>
                        <a:rPr lang="en-US" sz="1050" b="1" kern="100" dirty="0">
                          <a:solidFill>
                            <a:schemeClr val="tx1"/>
                          </a:solidFill>
                          <a:latin typeface="Arial" panose="020B0604020202020204" pitchFamily="34" charset="0"/>
                          <a:cs typeface="Arial" panose="020B0604020202020204" pitchFamily="34" charset="0"/>
                        </a:rPr>
                        <a:t>Adverse Events</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All Grade 1 or lower. 9.4% Adverse Events (2 epistaxis, 2 sore nose, 1 gag</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3150648"/>
                  </a:ext>
                </a:extLst>
              </a:tr>
              <a:tr h="434712">
                <a:tc>
                  <a:txBody>
                    <a:bodyPr/>
                    <a:lstStyle/>
                    <a:p>
                      <a:r>
                        <a:rPr lang="en-US" sz="1050" b="1" kern="100" dirty="0">
                          <a:solidFill>
                            <a:schemeClr val="tx1"/>
                          </a:solidFill>
                          <a:latin typeface="Arial" panose="020B0604020202020204" pitchFamily="34" charset="0"/>
                          <a:cs typeface="Arial" panose="020B0604020202020204" pitchFamily="34" charset="0"/>
                        </a:rPr>
                        <a:t>Average Duration in Office</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50" kern="100" dirty="0">
                          <a:solidFill>
                            <a:schemeClr val="tx1"/>
                          </a:solidFill>
                          <a:latin typeface="Arial" panose="020B0604020202020204" pitchFamily="34" charset="0"/>
                          <a:cs typeface="Arial" panose="020B0604020202020204" pitchFamily="34" charset="0"/>
                        </a:rPr>
                        <a:t>33.5 (+/-=7.2 min, n=18)</a:t>
                      </a: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8949834"/>
                  </a:ext>
                </a:extLst>
              </a:tr>
            </a:tbl>
          </a:graphicData>
        </a:graphic>
      </p:graphicFrame>
      <p:sp>
        <p:nvSpPr>
          <p:cNvPr id="31" name="TextBox 30">
            <a:extLst>
              <a:ext uri="{FF2B5EF4-FFF2-40B4-BE49-F238E27FC236}">
                <a16:creationId xmlns:a16="http://schemas.microsoft.com/office/drawing/2014/main" id="{7BF20DF8-E326-622D-92AA-0E4072C70DC0}"/>
              </a:ext>
            </a:extLst>
          </p:cNvPr>
          <p:cNvSpPr txBox="1"/>
          <p:nvPr/>
        </p:nvSpPr>
        <p:spPr>
          <a:xfrm>
            <a:off x="6267679" y="1033847"/>
            <a:ext cx="5457884" cy="338554"/>
          </a:xfrm>
          <a:prstGeom prst="rect">
            <a:avLst/>
          </a:prstGeom>
          <a:noFill/>
        </p:spPr>
        <p:txBody>
          <a:bodyPr wrap="square">
            <a:spAutoFit/>
          </a:bodyPr>
          <a:lstStyle/>
          <a:p>
            <a:r>
              <a:rPr lang="en-US" sz="800" dirty="0">
                <a:solidFill>
                  <a:srgbClr val="009BD9"/>
                </a:solidFill>
                <a:effectLst/>
                <a:latin typeface="Roboto" panose="02000000000000000000" pitchFamily="2" charset="0"/>
                <a:hlinkClick r:id="rId2"/>
              </a:rPr>
              <a:t>https://</a:t>
            </a:r>
            <a:r>
              <a:rPr lang="en-US" sz="800" dirty="0" err="1">
                <a:solidFill>
                  <a:srgbClr val="009BD9"/>
                </a:solidFill>
                <a:effectLst/>
                <a:latin typeface="Roboto" panose="02000000000000000000" pitchFamily="2" charset="0"/>
                <a:hlinkClick r:id="rId2"/>
              </a:rPr>
              <a:t>www.researchgate.net</a:t>
            </a:r>
            <a:r>
              <a:rPr lang="en-US" sz="800" dirty="0">
                <a:solidFill>
                  <a:srgbClr val="009BD9"/>
                </a:solidFill>
                <a:effectLst/>
                <a:latin typeface="Roboto" panose="02000000000000000000" pitchFamily="2" charset="0"/>
                <a:hlinkClick r:id="rId2"/>
              </a:rPr>
              <a:t>/publication/376790857_Safety_and_Efficacy_of_a_Novel_Ultrathin_Gastroscope_for_Unsedated_Transnasal_Endoscopy_in_Children_and_Adults_for_Evaluation_of_Upper_Gastrointestinal_Disorders </a:t>
            </a:r>
            <a:endParaRPr lang="en-US" sz="800" dirty="0">
              <a:solidFill>
                <a:srgbClr val="009BD9"/>
              </a:solidFill>
              <a:effectLst/>
              <a:latin typeface="Roboto" panose="02000000000000000000" pitchFamily="2" charset="0"/>
            </a:endParaRPr>
          </a:p>
        </p:txBody>
      </p:sp>
      <p:cxnSp>
        <p:nvCxnSpPr>
          <p:cNvPr id="32" name="Straight Connector 31">
            <a:extLst>
              <a:ext uri="{FF2B5EF4-FFF2-40B4-BE49-F238E27FC236}">
                <a16:creationId xmlns:a16="http://schemas.microsoft.com/office/drawing/2014/main" id="{D32D1FA4-A41C-D764-A4E2-79BB3B79258A}"/>
              </a:ext>
            </a:extLst>
          </p:cNvPr>
          <p:cNvCxnSpPr>
            <a:cxnSpLocks/>
          </p:cNvCxnSpPr>
          <p:nvPr/>
        </p:nvCxnSpPr>
        <p:spPr>
          <a:xfrm>
            <a:off x="381885" y="1615768"/>
            <a:ext cx="0" cy="4522332"/>
          </a:xfrm>
          <a:prstGeom prst="line">
            <a:avLst/>
          </a:prstGeom>
          <a:ln w="76200">
            <a:solidFill>
              <a:srgbClr val="5398D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FA3B67-F5A3-076B-9D80-0DF50BC51270}"/>
              </a:ext>
            </a:extLst>
          </p:cNvPr>
          <p:cNvCxnSpPr>
            <a:cxnSpLocks/>
          </p:cNvCxnSpPr>
          <p:nvPr/>
        </p:nvCxnSpPr>
        <p:spPr>
          <a:xfrm>
            <a:off x="6267678" y="1615768"/>
            <a:ext cx="0" cy="452233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773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B7F229E-B826-00ED-4338-5B4822D137B7}"/>
              </a:ext>
            </a:extLst>
          </p:cNvPr>
          <p:cNvSpPr/>
          <p:nvPr/>
        </p:nvSpPr>
        <p:spPr>
          <a:xfrm>
            <a:off x="6233299" y="1615768"/>
            <a:ext cx="5621406" cy="4522332"/>
          </a:xfrm>
          <a:prstGeom prst="rect">
            <a:avLst/>
          </a:prstGeom>
          <a:solidFill>
            <a:srgbClr val="F2F2F2">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32A8B5-12BF-B231-FA0F-FCEBB9EEEB4C}"/>
              </a:ext>
            </a:extLst>
          </p:cNvPr>
          <p:cNvSpPr>
            <a:spLocks noGrp="1"/>
          </p:cNvSpPr>
          <p:nvPr>
            <p:ph type="title"/>
          </p:nvPr>
        </p:nvSpPr>
        <p:spPr/>
        <p:txBody>
          <a:bodyPr/>
          <a:lstStyle/>
          <a:p>
            <a:r>
              <a:rPr lang="en-US" sz="2000" b="1" dirty="0">
                <a:solidFill>
                  <a:srgbClr val="1E3B6A"/>
                </a:solidFill>
                <a:effectLst/>
                <a:latin typeface="Arial" panose="020B0604020202020204" pitchFamily="34" charset="0"/>
                <a:cs typeface="Arial" panose="020B0604020202020204" pitchFamily="34" charset="0"/>
              </a:rPr>
              <a:t>A Guide on </a:t>
            </a:r>
            <a:r>
              <a:rPr lang="en-US" sz="2000" b="1" dirty="0" err="1">
                <a:solidFill>
                  <a:srgbClr val="1E3B6A"/>
                </a:solidFill>
                <a:effectLst/>
                <a:latin typeface="Arial" panose="020B0604020202020204" pitchFamily="34" charset="0"/>
                <a:cs typeface="Arial" panose="020B0604020202020204" pitchFamily="34" charset="0"/>
              </a:rPr>
              <a:t>Transnasal</a:t>
            </a:r>
            <a:r>
              <a:rPr lang="en-US" sz="2000" b="1" dirty="0">
                <a:solidFill>
                  <a:srgbClr val="1E3B6A"/>
                </a:solidFill>
                <a:effectLst/>
                <a:latin typeface="Arial" panose="020B0604020202020204" pitchFamily="34" charset="0"/>
                <a:cs typeface="Arial" panose="020B0604020202020204" pitchFamily="34" charset="0"/>
              </a:rPr>
              <a:t> Endoscopy: </a:t>
            </a:r>
            <a:br>
              <a:rPr lang="en-US" sz="2000" b="1" dirty="0">
                <a:solidFill>
                  <a:srgbClr val="1E3B6A"/>
                </a:solidFill>
                <a:effectLst/>
                <a:latin typeface="Arial" panose="020B0604020202020204" pitchFamily="34" charset="0"/>
                <a:cs typeface="Arial" panose="020B0604020202020204" pitchFamily="34" charset="0"/>
              </a:rPr>
            </a:br>
            <a:r>
              <a:rPr lang="en-US" sz="2000" b="1" dirty="0">
                <a:solidFill>
                  <a:srgbClr val="1E3B6A"/>
                </a:solidFill>
                <a:effectLst/>
                <a:latin typeface="Arial" panose="020B0604020202020204" pitchFamily="34" charset="0"/>
                <a:cs typeface="Arial" panose="020B0604020202020204" pitchFamily="34" charset="0"/>
              </a:rPr>
              <a:t>Setting Up a Pediatric </a:t>
            </a:r>
            <a:r>
              <a:rPr lang="en-US" sz="2000" b="1" dirty="0" err="1">
                <a:solidFill>
                  <a:srgbClr val="1E3B6A"/>
                </a:solidFill>
                <a:effectLst/>
                <a:latin typeface="Arial" panose="020B0604020202020204" pitchFamily="34" charset="0"/>
                <a:cs typeface="Arial" panose="020B0604020202020204" pitchFamily="34" charset="0"/>
              </a:rPr>
              <a:t>Unsedated</a:t>
            </a:r>
            <a:r>
              <a:rPr lang="en-US" sz="2000" b="1" dirty="0">
                <a:solidFill>
                  <a:srgbClr val="1E3B6A"/>
                </a:solidFill>
                <a:effectLst/>
                <a:latin typeface="Arial" panose="020B0604020202020204" pitchFamily="34" charset="0"/>
                <a:cs typeface="Arial" panose="020B0604020202020204" pitchFamily="34" charset="0"/>
              </a:rPr>
              <a:t> Endoscopy Program </a:t>
            </a:r>
            <a:endParaRPr lang="en-US" sz="2000" dirty="0">
              <a:latin typeface="Arial" panose="020B0604020202020204" pitchFamily="34" charset="0"/>
              <a:cs typeface="Arial" panose="020B0604020202020204" pitchFamily="34" charset="0"/>
            </a:endParaRPr>
          </a:p>
        </p:txBody>
      </p:sp>
      <p:sp>
        <p:nvSpPr>
          <p:cNvPr id="16" name="Content Placeholder 15">
            <a:extLst>
              <a:ext uri="{FF2B5EF4-FFF2-40B4-BE49-F238E27FC236}">
                <a16:creationId xmlns:a16="http://schemas.microsoft.com/office/drawing/2014/main" id="{8F351ADB-8BBA-0188-3453-F17D6A88F645}"/>
              </a:ext>
            </a:extLst>
          </p:cNvPr>
          <p:cNvSpPr>
            <a:spLocks noGrp="1"/>
          </p:cNvSpPr>
          <p:nvPr>
            <p:ph idx="1"/>
          </p:nvPr>
        </p:nvSpPr>
        <p:spPr>
          <a:xfrm>
            <a:off x="6674966" y="1863683"/>
            <a:ext cx="4738072" cy="4105784"/>
          </a:xfrm>
        </p:spPr>
        <p:txBody>
          <a:bodyPr/>
          <a:lstStyle/>
          <a:p>
            <a:pPr marL="0" indent="0">
              <a:lnSpc>
                <a:spcPts val="2120"/>
              </a:lnSpc>
              <a:spcBef>
                <a:spcPts val="0"/>
              </a:spcBef>
              <a:spcAft>
                <a:spcPts val="1400"/>
              </a:spcAft>
              <a:buNone/>
            </a:pPr>
            <a:r>
              <a:rPr lang="en-US" sz="1600" b="1" kern="100" spc="600" dirty="0">
                <a:solidFill>
                  <a:schemeClr val="tx2"/>
                </a:solidFill>
                <a:latin typeface="Arial" panose="020B0604020202020204" pitchFamily="34" charset="0"/>
                <a:ea typeface="Calibri" panose="020F0502020204030204" pitchFamily="34" charset="0"/>
                <a:cs typeface="Arial" panose="020B0604020202020204" pitchFamily="34" charset="0"/>
              </a:rPr>
              <a:t>CONCLUSION</a:t>
            </a:r>
            <a:endParaRPr lang="en-US" sz="2000" b="1" kern="100" spc="6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indent="0">
              <a:lnSpc>
                <a:spcPts val="2120"/>
              </a:lnSpc>
              <a:spcBef>
                <a:spcPts val="0"/>
              </a:spcBef>
              <a:spcAft>
                <a:spcPts val="2000"/>
              </a:spcAft>
              <a:buNone/>
            </a:pPr>
            <a:r>
              <a:rPr lang="en-US" sz="1200" kern="100" dirty="0">
                <a:latin typeface="Arial" panose="020B0604020202020204" pitchFamily="34" charset="0"/>
                <a:ea typeface="Calibri" panose="020F0502020204030204" pitchFamily="34" charset="0"/>
                <a:cs typeface="Arial" panose="020B0604020202020204" pitchFamily="34" charset="0"/>
              </a:rPr>
              <a:t>Establishing a pediatric </a:t>
            </a:r>
            <a:r>
              <a:rPr lang="en-US" sz="1200" kern="100" dirty="0" err="1">
                <a:latin typeface="Arial" panose="020B0604020202020204" pitchFamily="34" charset="0"/>
                <a:ea typeface="Calibri" panose="020F0502020204030204" pitchFamily="34" charset="0"/>
                <a:cs typeface="Arial" panose="020B0604020202020204" pitchFamily="34" charset="0"/>
              </a:rPr>
              <a:t>unsedated</a:t>
            </a:r>
            <a:r>
              <a:rPr lang="en-US" sz="1200" kern="100" dirty="0">
                <a:latin typeface="Arial" panose="020B0604020202020204" pitchFamily="34" charset="0"/>
                <a:ea typeface="Calibri" panose="020F0502020204030204" pitchFamily="34" charset="0"/>
                <a:cs typeface="Arial" panose="020B0604020202020204" pitchFamily="34" charset="0"/>
              </a:rPr>
              <a:t> endoscopy program presents a valuable opportunity to enhance patient care, minimize the risks associated with anesthesia, and reduce healthcare costs. The guide provided in this study serves as a comprehensive resource for pediatric gastroenterologists aiming to implement sedation-free TNE into their practice. By addressing key considerations such as unit setup, staffing, equipment selection, financial planning, and training requirements, pediatric healthcare providers can effectively establish and manage successful TNE programs, thereby improving accessibility and quality of care for pediatric patients with gastrointestinal disorders.</a:t>
            </a:r>
          </a:p>
        </p:txBody>
      </p:sp>
      <p:sp>
        <p:nvSpPr>
          <p:cNvPr id="3" name="Slide Number Placeholder 2">
            <a:extLst>
              <a:ext uri="{FF2B5EF4-FFF2-40B4-BE49-F238E27FC236}">
                <a16:creationId xmlns:a16="http://schemas.microsoft.com/office/drawing/2014/main" id="{AD317935-16F3-C51E-FCEF-CF50A38B275F}"/>
              </a:ext>
            </a:extLst>
          </p:cNvPr>
          <p:cNvSpPr>
            <a:spLocks noGrp="1"/>
          </p:cNvSpPr>
          <p:nvPr>
            <p:ph type="sldNum" sz="quarter" idx="12"/>
          </p:nvPr>
        </p:nvSpPr>
        <p:spPr/>
        <p:txBody>
          <a:bodyPr/>
          <a:lstStyle/>
          <a:p>
            <a:fld id="{00000000-1234-1234-1234-123412341234}" type="slidenum">
              <a:rPr lang="en" smtClean="0"/>
              <a:pPr/>
              <a:t>21</a:t>
            </a:fld>
            <a:endParaRPr lang="en"/>
          </a:p>
        </p:txBody>
      </p:sp>
      <p:sp>
        <p:nvSpPr>
          <p:cNvPr id="17" name="Subtitle 16">
            <a:extLst>
              <a:ext uri="{FF2B5EF4-FFF2-40B4-BE49-F238E27FC236}">
                <a16:creationId xmlns:a16="http://schemas.microsoft.com/office/drawing/2014/main" id="{54F97AA8-0C7C-FF41-6BCD-E872114E69C4}"/>
              </a:ext>
            </a:extLst>
          </p:cNvPr>
          <p:cNvSpPr>
            <a:spLocks noGrp="1"/>
          </p:cNvSpPr>
          <p:nvPr>
            <p:ph type="subTitle" idx="13"/>
          </p:nvPr>
        </p:nvSpPr>
        <p:spPr>
          <a:xfrm>
            <a:off x="356827" y="1040394"/>
            <a:ext cx="5317351" cy="393600"/>
          </a:xfrm>
        </p:spPr>
        <p:txBody>
          <a:bodyPr/>
          <a:lstStyle/>
          <a:p>
            <a:r>
              <a:rPr lang="en-US" sz="1400" b="0" dirty="0">
                <a:solidFill>
                  <a:schemeClr val="tx1"/>
                </a:solidFill>
                <a:effectLst/>
              </a:rPr>
              <a:t>Friedlander JA, </a:t>
            </a:r>
            <a:r>
              <a:rPr lang="en-US" sz="1400" b="0" dirty="0" err="1">
                <a:solidFill>
                  <a:schemeClr val="tx1"/>
                </a:solidFill>
                <a:effectLst/>
              </a:rPr>
              <a:t>Leinwand</a:t>
            </a:r>
            <a:r>
              <a:rPr lang="en-US" sz="1400" b="0" dirty="0">
                <a:solidFill>
                  <a:schemeClr val="tx1"/>
                </a:solidFill>
                <a:effectLst/>
              </a:rPr>
              <a:t> K, Bhardwaj V, Nguyen N  </a:t>
            </a:r>
          </a:p>
          <a:p>
            <a:r>
              <a:rPr lang="en-US" sz="1400" b="0" dirty="0">
                <a:solidFill>
                  <a:schemeClr val="tx1"/>
                </a:solidFill>
                <a:effectLst/>
              </a:rPr>
              <a:t>Front Pediatrics. 2024 Jan 16;11:1267148 </a:t>
            </a:r>
          </a:p>
        </p:txBody>
      </p:sp>
      <p:sp>
        <p:nvSpPr>
          <p:cNvPr id="18" name="Content Placeholder 15">
            <a:extLst>
              <a:ext uri="{FF2B5EF4-FFF2-40B4-BE49-F238E27FC236}">
                <a16:creationId xmlns:a16="http://schemas.microsoft.com/office/drawing/2014/main" id="{102254FC-4D43-395E-E65B-7C412B551F3B}"/>
              </a:ext>
            </a:extLst>
          </p:cNvPr>
          <p:cNvSpPr txBox="1">
            <a:spLocks/>
          </p:cNvSpPr>
          <p:nvPr/>
        </p:nvSpPr>
        <p:spPr>
          <a:xfrm>
            <a:off x="349629" y="1454839"/>
            <a:ext cx="5112472" cy="4662416"/>
          </a:xfrm>
          <a:prstGeom prst="rect">
            <a:avLst/>
          </a:prstGeom>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3" name="Rectangle 22">
            <a:extLst>
              <a:ext uri="{FF2B5EF4-FFF2-40B4-BE49-F238E27FC236}">
                <a16:creationId xmlns:a16="http://schemas.microsoft.com/office/drawing/2014/main" id="{5E4CA51A-3107-E81D-8724-62A4B19A0E83}"/>
              </a:ext>
            </a:extLst>
          </p:cNvPr>
          <p:cNvSpPr/>
          <p:nvPr/>
        </p:nvSpPr>
        <p:spPr>
          <a:xfrm>
            <a:off x="367337" y="1615768"/>
            <a:ext cx="5621406" cy="4522332"/>
          </a:xfrm>
          <a:prstGeom prst="rect">
            <a:avLst/>
          </a:prstGeom>
          <a:solidFill>
            <a:schemeClr val="accent5">
              <a:lumMod val="20000"/>
              <a:lumOff val="80000"/>
              <a:alpha val="6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15">
            <a:extLst>
              <a:ext uri="{FF2B5EF4-FFF2-40B4-BE49-F238E27FC236}">
                <a16:creationId xmlns:a16="http://schemas.microsoft.com/office/drawing/2014/main" id="{AF3D3DC3-7613-1AE5-15E7-D96C2EE50704}"/>
              </a:ext>
            </a:extLst>
          </p:cNvPr>
          <p:cNvSpPr txBox="1">
            <a:spLocks/>
          </p:cNvSpPr>
          <p:nvPr/>
        </p:nvSpPr>
        <p:spPr>
          <a:xfrm>
            <a:off x="663404" y="1863683"/>
            <a:ext cx="4448011" cy="422694"/>
          </a:xfrm>
          <a:prstGeom prst="rect">
            <a:avLst/>
          </a:prstGeom>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Font typeface="Arial" panose="020B0604020202020204" pitchFamily="34" charset="0"/>
              <a:buNone/>
            </a:pPr>
            <a:r>
              <a:rPr lang="en-US" sz="1600" b="1" kern="100" spc="600" dirty="0">
                <a:solidFill>
                  <a:srgbClr val="5398D2"/>
                </a:solidFill>
                <a:latin typeface="Arial" panose="020B0604020202020204" pitchFamily="34" charset="0"/>
                <a:ea typeface="Calibri" panose="020F0502020204030204" pitchFamily="34" charset="0"/>
                <a:cs typeface="Arial" panose="020B0604020202020204" pitchFamily="34" charset="0"/>
              </a:rPr>
              <a:t>HIGHLIGHTS</a:t>
            </a:r>
            <a:endParaRPr lang="en-US" sz="2000" b="1" kern="100" spc="600" dirty="0">
              <a:solidFill>
                <a:srgbClr val="5398D2"/>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26" name="Table 25">
            <a:extLst>
              <a:ext uri="{FF2B5EF4-FFF2-40B4-BE49-F238E27FC236}">
                <a16:creationId xmlns:a16="http://schemas.microsoft.com/office/drawing/2014/main" id="{4246DA91-DE57-E413-F97C-EB510CCCED37}"/>
              </a:ext>
            </a:extLst>
          </p:cNvPr>
          <p:cNvGraphicFramePr>
            <a:graphicFrameLocks noGrp="1"/>
          </p:cNvGraphicFramePr>
          <p:nvPr/>
        </p:nvGraphicFramePr>
        <p:xfrm>
          <a:off x="663404" y="2323928"/>
          <a:ext cx="5010774" cy="3493678"/>
        </p:xfrm>
        <a:graphic>
          <a:graphicData uri="http://schemas.openxmlformats.org/drawingml/2006/table">
            <a:tbl>
              <a:tblPr firstRow="1" bandRow="1">
                <a:tableStyleId>{D796BB55-CF61-41F8-90AC-518802F94060}</a:tableStyleId>
              </a:tblPr>
              <a:tblGrid>
                <a:gridCol w="1736031">
                  <a:extLst>
                    <a:ext uri="{9D8B030D-6E8A-4147-A177-3AD203B41FA5}">
                      <a16:colId xmlns:a16="http://schemas.microsoft.com/office/drawing/2014/main" val="3395666504"/>
                    </a:ext>
                  </a:extLst>
                </a:gridCol>
                <a:gridCol w="3274743">
                  <a:extLst>
                    <a:ext uri="{9D8B030D-6E8A-4147-A177-3AD203B41FA5}">
                      <a16:colId xmlns:a16="http://schemas.microsoft.com/office/drawing/2014/main" val="1885581145"/>
                    </a:ext>
                  </a:extLst>
                </a:gridCol>
              </a:tblGrid>
              <a:tr h="468664">
                <a:tc>
                  <a:txBody>
                    <a:bodyPr/>
                    <a:lstStyle/>
                    <a:p>
                      <a:r>
                        <a:rPr lang="en-US" sz="1050" b="1" kern="100" dirty="0">
                          <a:solidFill>
                            <a:schemeClr val="tx1"/>
                          </a:solidFill>
                          <a:latin typeface="Arial" panose="020B0604020202020204" pitchFamily="34" charset="0"/>
                          <a:cs typeface="Arial" panose="020B0604020202020204" pitchFamily="34" charset="0"/>
                        </a:rPr>
                        <a:t>Type of Study</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Comprehensive Expert Review</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261605"/>
                  </a:ext>
                </a:extLst>
              </a:tr>
              <a:tr h="1959868">
                <a:tc>
                  <a:txBody>
                    <a:bodyPr/>
                    <a:lstStyle/>
                    <a:p>
                      <a:r>
                        <a:rPr lang="en-US" sz="1050" b="1" kern="100" dirty="0">
                          <a:solidFill>
                            <a:schemeClr val="tx1"/>
                          </a:solidFill>
                          <a:latin typeface="Arial" panose="020B0604020202020204" pitchFamily="34" charset="0"/>
                          <a:cs typeface="Arial" panose="020B0604020202020204" pitchFamily="34" charset="0"/>
                        </a:rPr>
                        <a:t>Purpose</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Review history of TNE, possible layout of TNE units, distraction and analgesia methods, staffing/credentialing needs, supply lists, endoscopy equipment, current and forthcoming technologies, financial and business concepts, coding considerations and training methods. </a:t>
                      </a:r>
                      <a:endParaRPr lang="en-US" sz="1050" dirty="0">
                        <a:solidFill>
                          <a:schemeClr val="tx1"/>
                        </a:solidFill>
                      </a:endParaRP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8041568"/>
                  </a:ext>
                </a:extLst>
              </a:tr>
              <a:tr h="1065146">
                <a:tc>
                  <a:txBody>
                    <a:bodyPr/>
                    <a:lstStyle/>
                    <a:p>
                      <a:r>
                        <a:rPr lang="en-US" sz="1050" b="1" kern="100" dirty="0">
                          <a:solidFill>
                            <a:schemeClr val="tx1"/>
                          </a:solidFill>
                          <a:latin typeface="Arial" panose="020B0604020202020204" pitchFamily="34" charset="0"/>
                          <a:cs typeface="Arial" panose="020B0604020202020204" pitchFamily="34" charset="0"/>
                        </a:rPr>
                        <a:t>Discussion and Importance of Manuscript</a:t>
                      </a:r>
                      <a:endParaRPr lang="en-US" sz="1050" b="1" dirty="0">
                        <a:solidFill>
                          <a:schemeClr val="tx1"/>
                        </a:solidFill>
                      </a:endParaRPr>
                    </a:p>
                  </a:txBody>
                  <a:tcPr anchor="ctr">
                    <a:lnL w="12700"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50" kern="100" dirty="0">
                          <a:solidFill>
                            <a:schemeClr val="tx1"/>
                          </a:solidFill>
                          <a:latin typeface="Arial" panose="020B0604020202020204" pitchFamily="34" charset="0"/>
                          <a:cs typeface="Arial" panose="020B0604020202020204" pitchFamily="34" charset="0"/>
                        </a:rPr>
                        <a:t>Pro/cons of various equipment and style of TNE units and Program</a:t>
                      </a:r>
                    </a:p>
                  </a:txBody>
                  <a:tcPr anchor="ctr">
                    <a:lnL w="9525"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9095542"/>
                  </a:ext>
                </a:extLst>
              </a:tr>
            </a:tbl>
          </a:graphicData>
        </a:graphic>
      </p:graphicFrame>
      <p:sp>
        <p:nvSpPr>
          <p:cNvPr id="31" name="TextBox 30">
            <a:extLst>
              <a:ext uri="{FF2B5EF4-FFF2-40B4-BE49-F238E27FC236}">
                <a16:creationId xmlns:a16="http://schemas.microsoft.com/office/drawing/2014/main" id="{7BF20DF8-E326-622D-92AA-0E4072C70DC0}"/>
              </a:ext>
            </a:extLst>
          </p:cNvPr>
          <p:cNvSpPr txBox="1"/>
          <p:nvPr/>
        </p:nvSpPr>
        <p:spPr>
          <a:xfrm>
            <a:off x="7141579" y="1033847"/>
            <a:ext cx="4583983" cy="262444"/>
          </a:xfrm>
          <a:prstGeom prst="rect">
            <a:avLst/>
          </a:prstGeom>
          <a:noFill/>
        </p:spPr>
        <p:txBody>
          <a:bodyPr wrap="square">
            <a:spAutoFit/>
          </a:bodyPr>
          <a:lstStyle/>
          <a:p>
            <a:pPr algn="r">
              <a:lnSpc>
                <a:spcPct val="107000"/>
              </a:lnSpc>
              <a:spcBef>
                <a:spcPts val="800"/>
              </a:spcBef>
            </a:pPr>
            <a:r>
              <a:rPr lang="en-US" sz="1100" u="sng" dirty="0">
                <a:solidFill>
                  <a:srgbClr val="009BD9"/>
                </a:solidFill>
                <a:effectLst/>
                <a:latin typeface="Arial" panose="020B0604020202020204" pitchFamily="34" charset="0"/>
                <a:cs typeface="Arial" panose="020B0604020202020204" pitchFamily="34" charset="0"/>
                <a:hlinkClick r:id="rId2"/>
              </a:rPr>
              <a:t>https://</a:t>
            </a:r>
            <a:r>
              <a:rPr lang="en-US" sz="1100" u="sng" dirty="0" err="1">
                <a:solidFill>
                  <a:srgbClr val="009BD9"/>
                </a:solidFill>
                <a:effectLst/>
                <a:latin typeface="Arial" panose="020B0604020202020204" pitchFamily="34" charset="0"/>
                <a:cs typeface="Arial" panose="020B0604020202020204" pitchFamily="34" charset="0"/>
                <a:hlinkClick r:id="rId2"/>
              </a:rPr>
              <a:t>www.frontiersin.org</a:t>
            </a:r>
            <a:r>
              <a:rPr lang="en-US" sz="1100" u="sng" dirty="0">
                <a:solidFill>
                  <a:srgbClr val="009BD9"/>
                </a:solidFill>
                <a:effectLst/>
                <a:latin typeface="Arial" panose="020B0604020202020204" pitchFamily="34" charset="0"/>
                <a:cs typeface="Arial" panose="020B0604020202020204" pitchFamily="34" charset="0"/>
                <a:hlinkClick r:id="rId2"/>
              </a:rPr>
              <a:t>/articles/10.3389/fped.2023.1267148/full </a:t>
            </a:r>
            <a:endParaRPr lang="en-US" sz="1100" u="sng" dirty="0">
              <a:solidFill>
                <a:srgbClr val="009BD9"/>
              </a:solidFill>
              <a:effectLst/>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D32D1FA4-A41C-D764-A4E2-79BB3B79258A}"/>
              </a:ext>
            </a:extLst>
          </p:cNvPr>
          <p:cNvCxnSpPr>
            <a:cxnSpLocks/>
          </p:cNvCxnSpPr>
          <p:nvPr/>
        </p:nvCxnSpPr>
        <p:spPr>
          <a:xfrm>
            <a:off x="381885" y="1615768"/>
            <a:ext cx="0" cy="4522332"/>
          </a:xfrm>
          <a:prstGeom prst="line">
            <a:avLst/>
          </a:prstGeom>
          <a:ln w="76200">
            <a:solidFill>
              <a:srgbClr val="5398D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FA3B67-F5A3-076B-9D80-0DF50BC51270}"/>
              </a:ext>
            </a:extLst>
          </p:cNvPr>
          <p:cNvCxnSpPr>
            <a:cxnSpLocks/>
          </p:cNvCxnSpPr>
          <p:nvPr/>
        </p:nvCxnSpPr>
        <p:spPr>
          <a:xfrm>
            <a:off x="6267678" y="1615768"/>
            <a:ext cx="0" cy="452233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825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0697A2-3750-FCAE-F898-6763BBF2993F}"/>
              </a:ext>
            </a:extLst>
          </p:cNvPr>
          <p:cNvGrpSpPr/>
          <p:nvPr/>
        </p:nvGrpSpPr>
        <p:grpSpPr>
          <a:xfrm>
            <a:off x="4175113" y="864018"/>
            <a:ext cx="7739848" cy="7227983"/>
            <a:chOff x="4196591" y="648013"/>
            <a:chExt cx="5804886" cy="5420987"/>
          </a:xfrm>
        </p:grpSpPr>
        <p:pic>
          <p:nvPicPr>
            <p:cNvPr id="27" name="Picture 26" descr="A white circle with red line&#10;&#10;Description automatically generated">
              <a:extLst>
                <a:ext uri="{FF2B5EF4-FFF2-40B4-BE49-F238E27FC236}">
                  <a16:creationId xmlns:a16="http://schemas.microsoft.com/office/drawing/2014/main" id="{CF3E35DF-85A4-101B-306D-664C6E8EE7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490" t="23141" r="16129" b="35907"/>
            <a:stretch/>
          </p:blipFill>
          <p:spPr>
            <a:xfrm flipH="1">
              <a:off x="4196591" y="648013"/>
              <a:ext cx="5804886" cy="4498897"/>
            </a:xfrm>
            <a:prstGeom prst="rect">
              <a:avLst/>
            </a:prstGeom>
          </p:spPr>
        </p:pic>
        <p:pic>
          <p:nvPicPr>
            <p:cNvPr id="19" name="Google Shape;730;p72">
              <a:extLst>
                <a:ext uri="{FF2B5EF4-FFF2-40B4-BE49-F238E27FC236}">
                  <a16:creationId xmlns:a16="http://schemas.microsoft.com/office/drawing/2014/main" id="{694B544C-8E75-FEE4-A8D9-B7C97CF68BA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l="26429" t="21213" r="14257" b="-10076"/>
            <a:stretch/>
          </p:blipFill>
          <p:spPr>
            <a:xfrm>
              <a:off x="4634521" y="1168442"/>
              <a:ext cx="4900558" cy="4900558"/>
            </a:xfrm>
            <a:prstGeom prst="ellipse">
              <a:avLst/>
            </a:prstGeom>
            <a:noFill/>
            <a:ln>
              <a:noFill/>
            </a:ln>
          </p:spPr>
        </p:pic>
      </p:grpSp>
      <p:sp>
        <p:nvSpPr>
          <p:cNvPr id="9" name="Title 8">
            <a:extLst>
              <a:ext uri="{FF2B5EF4-FFF2-40B4-BE49-F238E27FC236}">
                <a16:creationId xmlns:a16="http://schemas.microsoft.com/office/drawing/2014/main" id="{954BA22C-7108-30F5-3E79-47AF81ACBF48}"/>
              </a:ext>
            </a:extLst>
          </p:cNvPr>
          <p:cNvSpPr>
            <a:spLocks noGrp="1"/>
          </p:cNvSpPr>
          <p:nvPr>
            <p:ph type="title"/>
          </p:nvPr>
        </p:nvSpPr>
        <p:spPr>
          <a:prstGeom prst="rect">
            <a:avLst/>
          </a:prstGeom>
        </p:spPr>
        <p:txBody>
          <a:bodyPr lIns="121920" tIns="60960" rIns="121920" bIns="60960" anchor="t"/>
          <a:lstStyle/>
          <a:p>
            <a:r>
              <a:rPr lang="en-US"/>
              <a:t>Limitations of Traditional Upper Endoscopy</a:t>
            </a:r>
          </a:p>
        </p:txBody>
      </p:sp>
      <p:sp>
        <p:nvSpPr>
          <p:cNvPr id="3" name="Slide Number Placeholder 2">
            <a:extLst>
              <a:ext uri="{FF2B5EF4-FFF2-40B4-BE49-F238E27FC236}">
                <a16:creationId xmlns:a16="http://schemas.microsoft.com/office/drawing/2014/main" id="{A9F73C78-BBB2-2588-E3A3-401903C66ECE}"/>
              </a:ext>
            </a:extLst>
          </p:cNvPr>
          <p:cNvSpPr>
            <a:spLocks noGrp="1"/>
          </p:cNvSpPr>
          <p:nvPr>
            <p:ph type="sldNum" sz="quarter" idx="12"/>
          </p:nvPr>
        </p:nvSpPr>
        <p:spPr/>
        <p:txBody>
          <a:bodyPr/>
          <a:lstStyle/>
          <a:p>
            <a:fld id="{00000000-1234-1234-1234-123412341234}" type="slidenum">
              <a:rPr lang="en" smtClean="0"/>
              <a:pPr/>
              <a:t>3</a:t>
            </a:fld>
            <a:endParaRPr lang="en"/>
          </a:p>
        </p:txBody>
      </p:sp>
      <p:sp>
        <p:nvSpPr>
          <p:cNvPr id="44" name="Google Shape;734;p72">
            <a:extLst>
              <a:ext uri="{FF2B5EF4-FFF2-40B4-BE49-F238E27FC236}">
                <a16:creationId xmlns:a16="http://schemas.microsoft.com/office/drawing/2014/main" id="{C5D597BC-1D08-0484-1437-1BE44AACC5B7}"/>
              </a:ext>
            </a:extLst>
          </p:cNvPr>
          <p:cNvSpPr txBox="1"/>
          <p:nvPr/>
        </p:nvSpPr>
        <p:spPr>
          <a:xfrm>
            <a:off x="614070" y="5323451"/>
            <a:ext cx="3264541" cy="984845"/>
          </a:xfrm>
          <a:prstGeom prst="rect">
            <a:avLst/>
          </a:prstGeom>
          <a:noFill/>
          <a:ln>
            <a:noFill/>
          </a:ln>
        </p:spPr>
        <p:txBody>
          <a:bodyPr spcFirstLastPara="1" wrap="square" lIns="121900" tIns="121900" rIns="121900" bIns="121900" anchor="t" anchorCtr="0">
            <a:spAutoFit/>
          </a:bodyPr>
          <a:lstStyle/>
          <a:p>
            <a:r>
              <a:rPr lang="en-US" sz="1600" b="1">
                <a:latin typeface="Roboto"/>
                <a:ea typeface="Roboto"/>
                <a:cs typeface="Roboto"/>
                <a:sym typeface="Roboto"/>
              </a:rPr>
              <a:t>Pediatric professionals </a:t>
            </a:r>
            <a:br>
              <a:rPr lang="en-US" sz="1600" b="1">
                <a:latin typeface="Roboto"/>
                <a:ea typeface="Roboto"/>
                <a:cs typeface="Roboto"/>
                <a:sym typeface="Roboto"/>
              </a:rPr>
            </a:br>
            <a:r>
              <a:rPr lang="en-US" sz="1600" b="1">
                <a:latin typeface="Roboto"/>
                <a:ea typeface="Roboto"/>
                <a:cs typeface="Roboto"/>
                <a:sym typeface="Roboto"/>
              </a:rPr>
              <a:t>are looking for lower-risk, </a:t>
            </a:r>
            <a:br>
              <a:rPr lang="en-US" sz="1600" b="1">
                <a:latin typeface="Roboto"/>
                <a:ea typeface="Roboto"/>
                <a:cs typeface="Roboto"/>
                <a:sym typeface="Roboto"/>
              </a:rPr>
            </a:br>
            <a:r>
              <a:rPr lang="en-US" sz="1600" b="1">
                <a:latin typeface="Roboto"/>
                <a:ea typeface="Roboto"/>
                <a:cs typeface="Roboto"/>
                <a:sym typeface="Roboto"/>
              </a:rPr>
              <a:t>sedation-free alternatives. </a:t>
            </a:r>
          </a:p>
        </p:txBody>
      </p:sp>
      <p:grpSp>
        <p:nvGrpSpPr>
          <p:cNvPr id="54" name="Group 53">
            <a:extLst>
              <a:ext uri="{FF2B5EF4-FFF2-40B4-BE49-F238E27FC236}">
                <a16:creationId xmlns:a16="http://schemas.microsoft.com/office/drawing/2014/main" id="{8339BF0A-F8B2-52EF-1A14-00F3BC384D0E}"/>
              </a:ext>
            </a:extLst>
          </p:cNvPr>
          <p:cNvGrpSpPr/>
          <p:nvPr/>
        </p:nvGrpSpPr>
        <p:grpSpPr>
          <a:xfrm>
            <a:off x="614069" y="1352897"/>
            <a:ext cx="6619851" cy="3726063"/>
            <a:chOff x="460552" y="1014673"/>
            <a:chExt cx="4964888" cy="2794547"/>
          </a:xfrm>
        </p:grpSpPr>
        <p:sp>
          <p:nvSpPr>
            <p:cNvPr id="22" name="Google Shape;734;p72">
              <a:extLst>
                <a:ext uri="{FF2B5EF4-FFF2-40B4-BE49-F238E27FC236}">
                  <a16:creationId xmlns:a16="http://schemas.microsoft.com/office/drawing/2014/main" id="{945B1056-064F-F3B5-127E-0D8C3C696F11}"/>
                </a:ext>
              </a:extLst>
            </p:cNvPr>
            <p:cNvSpPr txBox="1"/>
            <p:nvPr/>
          </p:nvSpPr>
          <p:spPr>
            <a:xfrm>
              <a:off x="460552" y="1960672"/>
              <a:ext cx="2166593" cy="738634"/>
            </a:xfrm>
            <a:prstGeom prst="rect">
              <a:avLst/>
            </a:prstGeom>
            <a:noFill/>
            <a:ln>
              <a:noFill/>
            </a:ln>
          </p:spPr>
          <p:txBody>
            <a:bodyPr spcFirstLastPara="1" wrap="square" lIns="121900" tIns="121900" rIns="121900" bIns="121900" anchor="t" anchorCtr="0">
              <a:spAutoFit/>
            </a:bodyPr>
            <a:lstStyle/>
            <a:p>
              <a:r>
                <a:rPr lang="en-US" sz="1600">
                  <a:solidFill>
                    <a:srgbClr val="FC2953"/>
                  </a:solidFill>
                  <a:latin typeface="Roboto"/>
                  <a:ea typeface="Roboto"/>
                  <a:cs typeface="Roboto"/>
                  <a:sym typeface="Roboto"/>
                </a:rPr>
                <a:t>Reusable scopes are expensive and require frequent repair</a:t>
              </a:r>
            </a:p>
          </p:txBody>
        </p:sp>
        <p:cxnSp>
          <p:nvCxnSpPr>
            <p:cNvPr id="25" name="Google Shape;737;p72">
              <a:extLst>
                <a:ext uri="{FF2B5EF4-FFF2-40B4-BE49-F238E27FC236}">
                  <a16:creationId xmlns:a16="http://schemas.microsoft.com/office/drawing/2014/main" id="{E0CBF473-9013-6B81-7DE9-163FFD3B3FFE}"/>
                </a:ext>
              </a:extLst>
            </p:cNvPr>
            <p:cNvCxnSpPr>
              <a:cxnSpLocks/>
            </p:cNvCxnSpPr>
            <p:nvPr/>
          </p:nvCxnSpPr>
          <p:spPr>
            <a:xfrm flipH="1">
              <a:off x="1638728" y="2522594"/>
              <a:ext cx="2578165" cy="0"/>
            </a:xfrm>
            <a:prstGeom prst="straightConnector1">
              <a:avLst/>
            </a:prstGeom>
            <a:noFill/>
            <a:ln w="19050" cap="flat" cmpd="sng">
              <a:solidFill>
                <a:srgbClr val="FC2953"/>
              </a:solidFill>
              <a:prstDash val="solid"/>
              <a:round/>
              <a:headEnd type="stealth" w="med" len="med"/>
              <a:tailEnd type="none" w="med" len="med"/>
            </a:ln>
          </p:spPr>
        </p:cxnSp>
        <p:sp>
          <p:nvSpPr>
            <p:cNvPr id="40" name="Google Shape;734;p72">
              <a:extLst>
                <a:ext uri="{FF2B5EF4-FFF2-40B4-BE49-F238E27FC236}">
                  <a16:creationId xmlns:a16="http://schemas.microsoft.com/office/drawing/2014/main" id="{42657616-9AD9-4686-594B-30F754EC25D7}"/>
                </a:ext>
              </a:extLst>
            </p:cNvPr>
            <p:cNvSpPr txBox="1"/>
            <p:nvPr/>
          </p:nvSpPr>
          <p:spPr>
            <a:xfrm>
              <a:off x="460552" y="2885921"/>
              <a:ext cx="1471474" cy="923299"/>
            </a:xfrm>
            <a:prstGeom prst="rect">
              <a:avLst/>
            </a:prstGeom>
            <a:noFill/>
            <a:ln>
              <a:noFill/>
            </a:ln>
          </p:spPr>
          <p:txBody>
            <a:bodyPr spcFirstLastPara="1" wrap="square" lIns="121900" tIns="121900" rIns="121900" bIns="121900" anchor="t" anchorCtr="0">
              <a:spAutoFit/>
            </a:bodyPr>
            <a:lstStyle/>
            <a:p>
              <a:r>
                <a:rPr lang="en-US" sz="1600">
                  <a:solidFill>
                    <a:srgbClr val="FC2953"/>
                  </a:solidFill>
                  <a:latin typeface="Roboto"/>
                  <a:ea typeface="Roboto"/>
                  <a:cs typeface="Roboto"/>
                  <a:sym typeface="Roboto"/>
                </a:rPr>
                <a:t>Require general </a:t>
              </a:r>
              <a:br>
                <a:rPr lang="en-US" sz="1600">
                  <a:solidFill>
                    <a:srgbClr val="FC2953"/>
                  </a:solidFill>
                  <a:latin typeface="Roboto"/>
                  <a:ea typeface="Roboto"/>
                  <a:cs typeface="Roboto"/>
                  <a:sym typeface="Roboto"/>
                </a:rPr>
              </a:br>
              <a:r>
                <a:rPr lang="en-US" sz="1600">
                  <a:solidFill>
                    <a:srgbClr val="FC2953"/>
                  </a:solidFill>
                  <a:latin typeface="Roboto"/>
                  <a:ea typeface="Roboto"/>
                  <a:cs typeface="Roboto"/>
                  <a:sym typeface="Roboto"/>
                </a:rPr>
                <a:t>anesthesia and are not optimized for Sedation-Free TNE </a:t>
              </a:r>
            </a:p>
          </p:txBody>
        </p:sp>
        <p:sp>
          <p:nvSpPr>
            <p:cNvPr id="43" name="Google Shape;734;p72">
              <a:extLst>
                <a:ext uri="{FF2B5EF4-FFF2-40B4-BE49-F238E27FC236}">
                  <a16:creationId xmlns:a16="http://schemas.microsoft.com/office/drawing/2014/main" id="{18CCD352-65E8-473B-5202-8EF88EE099CE}"/>
                </a:ext>
              </a:extLst>
            </p:cNvPr>
            <p:cNvSpPr txBox="1"/>
            <p:nvPr/>
          </p:nvSpPr>
          <p:spPr>
            <a:xfrm>
              <a:off x="460552" y="1014673"/>
              <a:ext cx="2448406" cy="738634"/>
            </a:xfrm>
            <a:prstGeom prst="rect">
              <a:avLst/>
            </a:prstGeom>
            <a:noFill/>
            <a:ln>
              <a:noFill/>
            </a:ln>
          </p:spPr>
          <p:txBody>
            <a:bodyPr spcFirstLastPara="1" wrap="square" lIns="121900" tIns="121900" rIns="121900" bIns="121900" anchor="t" anchorCtr="0">
              <a:spAutoFit/>
            </a:bodyPr>
            <a:lstStyle/>
            <a:p>
              <a:r>
                <a:rPr lang="en-US" sz="1600">
                  <a:solidFill>
                    <a:srgbClr val="FC2953"/>
                  </a:solidFill>
                  <a:latin typeface="Roboto"/>
                  <a:ea typeface="Roboto"/>
                  <a:cs typeface="Roboto"/>
                  <a:sym typeface="Roboto"/>
                </a:rPr>
                <a:t>Need significant infrastructure and resources for cleaning and reprocessing reusable scopes</a:t>
              </a:r>
            </a:p>
          </p:txBody>
        </p:sp>
        <p:cxnSp>
          <p:nvCxnSpPr>
            <p:cNvPr id="20" name="Elbow Connector 19">
              <a:extLst>
                <a:ext uri="{FF2B5EF4-FFF2-40B4-BE49-F238E27FC236}">
                  <a16:creationId xmlns:a16="http://schemas.microsoft.com/office/drawing/2014/main" id="{3FBD3C8E-244C-7066-855B-D89683EC740B}"/>
                </a:ext>
              </a:extLst>
            </p:cNvPr>
            <p:cNvCxnSpPr>
              <a:cxnSpLocks/>
            </p:cNvCxnSpPr>
            <p:nvPr/>
          </p:nvCxnSpPr>
          <p:spPr>
            <a:xfrm>
              <a:off x="2676418" y="1575101"/>
              <a:ext cx="2019870" cy="511013"/>
            </a:xfrm>
            <a:prstGeom prst="bentConnector3">
              <a:avLst>
                <a:gd name="adj1" fmla="val 100102"/>
              </a:avLst>
            </a:prstGeom>
            <a:noFill/>
            <a:ln w="19050" cap="flat" cmpd="sng">
              <a:solidFill>
                <a:srgbClr val="FC2953"/>
              </a:solidFill>
              <a:prstDash val="solid"/>
              <a:round/>
              <a:headEnd type="none" w="med" len="med"/>
              <a:tailEnd type="stealth" w="med" len="med"/>
            </a:ln>
          </p:spPr>
        </p:cxnSp>
        <p:cxnSp>
          <p:nvCxnSpPr>
            <p:cNvPr id="28" name="Elbow Connector 27">
              <a:extLst>
                <a:ext uri="{FF2B5EF4-FFF2-40B4-BE49-F238E27FC236}">
                  <a16:creationId xmlns:a16="http://schemas.microsoft.com/office/drawing/2014/main" id="{2D92523E-8654-6476-561B-C3EFA3311FA1}"/>
                </a:ext>
              </a:extLst>
            </p:cNvPr>
            <p:cNvCxnSpPr>
              <a:cxnSpLocks/>
            </p:cNvCxnSpPr>
            <p:nvPr/>
          </p:nvCxnSpPr>
          <p:spPr>
            <a:xfrm flipV="1">
              <a:off x="1923061" y="3347049"/>
              <a:ext cx="3502379" cy="263027"/>
            </a:xfrm>
            <a:prstGeom prst="bentConnector3">
              <a:avLst>
                <a:gd name="adj1" fmla="val 99992"/>
              </a:avLst>
            </a:prstGeom>
            <a:noFill/>
            <a:ln w="19050" cap="flat" cmpd="sng">
              <a:solidFill>
                <a:srgbClr val="FC2953"/>
              </a:solidFill>
              <a:prstDash val="solid"/>
              <a:round/>
              <a:headEnd type="none" w="med" len="med"/>
              <a:tailEnd type="stealth" w="med" len="med"/>
            </a:ln>
          </p:spPr>
        </p:cxnSp>
      </p:grpSp>
    </p:spTree>
    <p:extLst>
      <p:ext uri="{BB962C8B-B14F-4D97-AF65-F5344CB8AC3E}">
        <p14:creationId xmlns:p14="http://schemas.microsoft.com/office/powerpoint/2010/main" val="178868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A5CB7E5-7E8C-B8C4-4A97-602A5BB08142}"/>
              </a:ext>
            </a:extLst>
          </p:cNvPr>
          <p:cNvSpPr/>
          <p:nvPr/>
        </p:nvSpPr>
        <p:spPr>
          <a:xfrm>
            <a:off x="407186" y="3329534"/>
            <a:ext cx="7433572" cy="2841804"/>
          </a:xfrm>
          <a:prstGeom prst="rect">
            <a:avLst/>
          </a:prstGeom>
          <a:solidFill>
            <a:srgbClr val="5398D3">
              <a:alpha val="1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5358872E-FE26-CE64-CBA6-CE6FF134832C}"/>
              </a:ext>
            </a:extLst>
          </p:cNvPr>
          <p:cNvSpPr>
            <a:spLocks noGrp="1"/>
          </p:cNvSpPr>
          <p:nvPr>
            <p:ph type="title"/>
          </p:nvPr>
        </p:nvSpPr>
        <p:spPr/>
        <p:txBody>
          <a:bodyPr/>
          <a:lstStyle/>
          <a:p>
            <a:r>
              <a:rPr lang="en-US"/>
              <a:t>Evidence-Based Practice Summary</a:t>
            </a:r>
          </a:p>
        </p:txBody>
      </p:sp>
      <p:sp>
        <p:nvSpPr>
          <p:cNvPr id="3" name="Content Placeholder 2">
            <a:extLst>
              <a:ext uri="{FF2B5EF4-FFF2-40B4-BE49-F238E27FC236}">
                <a16:creationId xmlns:a16="http://schemas.microsoft.com/office/drawing/2014/main" id="{9DFD8A08-73FE-364D-8C2E-08476FDA290D}"/>
              </a:ext>
            </a:extLst>
          </p:cNvPr>
          <p:cNvSpPr>
            <a:spLocks noGrp="1"/>
          </p:cNvSpPr>
          <p:nvPr>
            <p:ph idx="1"/>
          </p:nvPr>
        </p:nvSpPr>
        <p:spPr>
          <a:xfrm>
            <a:off x="251791" y="1174546"/>
            <a:ext cx="7598424" cy="1616209"/>
          </a:xfrm>
        </p:spPr>
        <p:txBody>
          <a:bodyPr/>
          <a:lstStyle/>
          <a:p>
            <a:pPr>
              <a:lnSpc>
                <a:spcPts val="2187"/>
              </a:lnSpc>
              <a:spcBef>
                <a:spcPts val="1600"/>
              </a:spcBef>
            </a:pPr>
            <a:r>
              <a:rPr lang="en-US" sz="1600">
                <a:latin typeface="Arial"/>
                <a:cs typeface="Arial"/>
              </a:rPr>
              <a:t>Sedation-free TNE has been available and reported in the United States and around the world since 1994. Multiple studies document its safety, reliability, and ease of learning. </a:t>
            </a:r>
            <a:endParaRPr lang="en-US" sz="1600">
              <a:latin typeface="Arial" panose="020B0604020202020204" pitchFamily="34" charset="0"/>
              <a:cs typeface="Arial" panose="020B0604020202020204" pitchFamily="34" charset="0"/>
            </a:endParaRPr>
          </a:p>
          <a:p>
            <a:pPr>
              <a:lnSpc>
                <a:spcPts val="2187"/>
              </a:lnSpc>
              <a:spcBef>
                <a:spcPts val="1600"/>
              </a:spcBef>
            </a:pPr>
            <a:r>
              <a:rPr lang="en-US" sz="1600">
                <a:latin typeface="Arial"/>
                <a:cs typeface="Arial"/>
              </a:rPr>
              <a:t>Studies in the pediatric population have documented reliable biopsies, increased patient safety, improved efficiency, cost/charge savings, high success rate, and high patient satisfaction</a:t>
            </a:r>
            <a:endParaRPr lang="en-US" sz="16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D898FF6-627B-05D9-0A7C-9910A7C27A92}"/>
              </a:ext>
            </a:extLst>
          </p:cNvPr>
          <p:cNvSpPr>
            <a:spLocks noGrp="1"/>
          </p:cNvSpPr>
          <p:nvPr>
            <p:ph type="sldNum" sz="quarter" idx="12"/>
          </p:nvPr>
        </p:nvSpPr>
        <p:spPr/>
        <p:txBody>
          <a:bodyPr/>
          <a:lstStyle/>
          <a:p>
            <a:fld id="{00000000-1234-1234-1234-123412341234}" type="slidenum">
              <a:rPr lang="en" smtClean="0"/>
              <a:pPr/>
              <a:t>4</a:t>
            </a:fld>
            <a:endParaRPr lang="en"/>
          </a:p>
        </p:txBody>
      </p:sp>
      <p:sp>
        <p:nvSpPr>
          <p:cNvPr id="24" name="Subtitle 23">
            <a:extLst>
              <a:ext uri="{FF2B5EF4-FFF2-40B4-BE49-F238E27FC236}">
                <a16:creationId xmlns:a16="http://schemas.microsoft.com/office/drawing/2014/main" id="{51450AA7-887A-4CCB-148E-36E1B67853CB}"/>
              </a:ext>
            </a:extLst>
          </p:cNvPr>
          <p:cNvSpPr>
            <a:spLocks noGrp="1"/>
          </p:cNvSpPr>
          <p:nvPr>
            <p:ph type="subTitle" idx="13"/>
          </p:nvPr>
        </p:nvSpPr>
        <p:spPr>
          <a:xfrm>
            <a:off x="659389" y="3486979"/>
            <a:ext cx="11644975" cy="393600"/>
          </a:xfrm>
        </p:spPr>
        <p:txBody>
          <a:bodyPr/>
          <a:lstStyle/>
          <a:p>
            <a:r>
              <a:rPr lang="en-US">
                <a:latin typeface="Arial"/>
                <a:cs typeface="Arial"/>
              </a:rPr>
              <a:t>Latest Publications</a:t>
            </a:r>
            <a:endParaRPr lang="en-US"/>
          </a:p>
        </p:txBody>
      </p:sp>
      <p:sp>
        <p:nvSpPr>
          <p:cNvPr id="15" name="Content Placeholder 12">
            <a:extLst>
              <a:ext uri="{FF2B5EF4-FFF2-40B4-BE49-F238E27FC236}">
                <a16:creationId xmlns:a16="http://schemas.microsoft.com/office/drawing/2014/main" id="{906C8808-BDF7-41DF-9BEB-004D554773D0}"/>
              </a:ext>
            </a:extLst>
          </p:cNvPr>
          <p:cNvSpPr txBox="1">
            <a:spLocks/>
          </p:cNvSpPr>
          <p:nvPr/>
        </p:nvSpPr>
        <p:spPr>
          <a:xfrm>
            <a:off x="546510" y="3962830"/>
            <a:ext cx="7252177" cy="2165476"/>
          </a:xfrm>
          <a:prstGeom prst="rect">
            <a:avLst/>
          </a:prstGeom>
        </p:spPr>
        <p:txBody>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413"/>
              </a:lnSpc>
              <a:spcBef>
                <a:spcPts val="0"/>
              </a:spcBef>
              <a:buNone/>
            </a:pPr>
            <a:r>
              <a:rPr lang="en-US" sz="1067" b="1" dirty="0"/>
              <a:t>OFFICE-BASED SEDATION-FREE TRANSNASAL ESOPHAGOGASTRODUODENOSCOPY WITH BIOPSIES USING SINGLE-USE GASTROSCOPES: A PEDIATRIC SINGLE-CENTER EXPERIENCE.</a:t>
            </a:r>
          </a:p>
          <a:p>
            <a:pPr marL="0" indent="0">
              <a:lnSpc>
                <a:spcPts val="1413"/>
              </a:lnSpc>
              <a:spcBef>
                <a:spcPts val="0"/>
              </a:spcBef>
              <a:buNone/>
            </a:pPr>
            <a:r>
              <a:rPr lang="en-US" sz="1067" dirty="0" err="1">
                <a:solidFill>
                  <a:schemeClr val="bg1">
                    <a:lumMod val="50000"/>
                  </a:schemeClr>
                </a:solidFill>
              </a:rPr>
              <a:t>Smadi</a:t>
            </a:r>
            <a:r>
              <a:rPr lang="en-US" sz="1067" dirty="0">
                <a:solidFill>
                  <a:schemeClr val="bg1">
                    <a:lumMod val="50000"/>
                  </a:schemeClr>
                </a:solidFill>
              </a:rPr>
              <a:t> Y, Thomas J, </a:t>
            </a:r>
            <a:r>
              <a:rPr lang="en-US" sz="1067" dirty="0" err="1">
                <a:solidFill>
                  <a:schemeClr val="bg1">
                    <a:lumMod val="50000"/>
                  </a:schemeClr>
                </a:solidFill>
              </a:rPr>
              <a:t>Bittar</a:t>
            </a:r>
            <a:r>
              <a:rPr lang="en-US" sz="1067" dirty="0">
                <a:solidFill>
                  <a:schemeClr val="bg1">
                    <a:lumMod val="50000"/>
                  </a:schemeClr>
                </a:solidFill>
              </a:rPr>
              <a:t> K, Norton H, Friedlander JA, Bornstein J</a:t>
            </a:r>
          </a:p>
          <a:p>
            <a:pPr marL="0" indent="0">
              <a:lnSpc>
                <a:spcPts val="1413"/>
              </a:lnSpc>
              <a:spcBef>
                <a:spcPts val="0"/>
              </a:spcBef>
              <a:buNone/>
            </a:pPr>
            <a:r>
              <a:rPr lang="en-US" sz="1067" dirty="0">
                <a:solidFill>
                  <a:srgbClr val="5398D3"/>
                </a:solidFill>
                <a:hlinkClick r:id="rId2"/>
              </a:rPr>
              <a:t>JPGN Reports 2023, 1-6</a:t>
            </a:r>
            <a:endParaRPr lang="en-US" sz="1067" dirty="0">
              <a:solidFill>
                <a:srgbClr val="5398D3"/>
              </a:solidFill>
            </a:endParaRPr>
          </a:p>
          <a:p>
            <a:pPr marL="0" indent="0">
              <a:lnSpc>
                <a:spcPts val="1413"/>
              </a:lnSpc>
              <a:spcBef>
                <a:spcPts val="0"/>
              </a:spcBef>
              <a:buNone/>
            </a:pPr>
            <a:endParaRPr lang="en-US" sz="1067" b="1" dirty="0"/>
          </a:p>
          <a:p>
            <a:pPr marL="0" indent="0">
              <a:lnSpc>
                <a:spcPts val="1413"/>
              </a:lnSpc>
              <a:spcBef>
                <a:spcPts val="0"/>
              </a:spcBef>
              <a:buNone/>
            </a:pPr>
            <a:r>
              <a:rPr lang="en-US" sz="1067" b="1" dirty="0"/>
              <a:t>SAFETY AND EFFICACY OF A NOVEL ULTRATHIN GASTROSCOPE FOR UNSEDATED TRANSNASAL ENDOSCOPY IN CHILDREN AND ADULTS FOR EVALUATION OF UPPER GASTROINTESTINAL DISORDERS</a:t>
            </a:r>
          </a:p>
          <a:p>
            <a:pPr marL="0" indent="0">
              <a:lnSpc>
                <a:spcPts val="1413"/>
              </a:lnSpc>
              <a:spcBef>
                <a:spcPts val="0"/>
              </a:spcBef>
              <a:buNone/>
            </a:pPr>
            <a:r>
              <a:rPr lang="en-US" sz="1067" dirty="0" err="1">
                <a:solidFill>
                  <a:schemeClr val="bg1">
                    <a:lumMod val="50000"/>
                  </a:schemeClr>
                </a:solidFill>
              </a:rPr>
              <a:t>Thavamani</a:t>
            </a:r>
            <a:r>
              <a:rPr lang="en-US" sz="1067" dirty="0">
                <a:solidFill>
                  <a:schemeClr val="bg1">
                    <a:lumMod val="50000"/>
                  </a:schemeClr>
                </a:solidFill>
              </a:rPr>
              <a:t> A, Ryan M, </a:t>
            </a:r>
            <a:r>
              <a:rPr lang="en-US" sz="1067" dirty="0" err="1">
                <a:solidFill>
                  <a:schemeClr val="bg1">
                    <a:lumMod val="50000"/>
                  </a:schemeClr>
                </a:solidFill>
              </a:rPr>
              <a:t>Leinwand</a:t>
            </a:r>
            <a:r>
              <a:rPr lang="en-US" sz="1067" dirty="0">
                <a:solidFill>
                  <a:schemeClr val="bg1">
                    <a:lumMod val="50000"/>
                  </a:schemeClr>
                </a:solidFill>
              </a:rPr>
              <a:t> K, </a:t>
            </a:r>
            <a:r>
              <a:rPr lang="en-US" sz="1067" dirty="0" err="1">
                <a:solidFill>
                  <a:schemeClr val="bg1">
                    <a:lumMod val="50000"/>
                  </a:schemeClr>
                </a:solidFill>
              </a:rPr>
              <a:t>Ramraj</a:t>
            </a:r>
            <a:r>
              <a:rPr lang="en-US" sz="1067" dirty="0">
                <a:solidFill>
                  <a:schemeClr val="bg1">
                    <a:lumMod val="50000"/>
                  </a:schemeClr>
                </a:solidFill>
              </a:rPr>
              <a:t> R, Schroeder A, Menard-</a:t>
            </a:r>
            <a:r>
              <a:rPr lang="en-US" sz="1067" dirty="0" err="1">
                <a:solidFill>
                  <a:schemeClr val="bg1">
                    <a:lumMod val="50000"/>
                  </a:schemeClr>
                </a:solidFill>
              </a:rPr>
              <a:t>Katcher</a:t>
            </a:r>
            <a:r>
              <a:rPr lang="en-US" sz="1067" dirty="0">
                <a:solidFill>
                  <a:schemeClr val="bg1">
                    <a:lumMod val="50000"/>
                  </a:schemeClr>
                </a:solidFill>
              </a:rPr>
              <a:t> P, Bhardwaj V, Franciosi J, Friedlander J, Sabe R</a:t>
            </a:r>
          </a:p>
          <a:p>
            <a:pPr marL="0" indent="0">
              <a:lnSpc>
                <a:spcPts val="1413"/>
              </a:lnSpc>
              <a:spcBef>
                <a:spcPts val="0"/>
              </a:spcBef>
              <a:buNone/>
            </a:pPr>
            <a:r>
              <a:rPr lang="en-US" sz="1067" dirty="0">
                <a:solidFill>
                  <a:srgbClr val="5398D3"/>
                </a:solidFill>
                <a:hlinkClick r:id="rId3"/>
              </a:rPr>
              <a:t>iGIE (2024)</a:t>
            </a:r>
            <a:endParaRPr lang="en-US" sz="1067" dirty="0">
              <a:solidFill>
                <a:srgbClr val="5398D3"/>
              </a:solidFill>
            </a:endParaRPr>
          </a:p>
        </p:txBody>
      </p:sp>
      <p:grpSp>
        <p:nvGrpSpPr>
          <p:cNvPr id="16" name="Google Shape;620;p58">
            <a:extLst>
              <a:ext uri="{FF2B5EF4-FFF2-40B4-BE49-F238E27FC236}">
                <a16:creationId xmlns:a16="http://schemas.microsoft.com/office/drawing/2014/main" id="{26ECB156-D46F-B061-23EC-A77B0A05A981}"/>
              </a:ext>
            </a:extLst>
          </p:cNvPr>
          <p:cNvGrpSpPr/>
          <p:nvPr/>
        </p:nvGrpSpPr>
        <p:grpSpPr>
          <a:xfrm>
            <a:off x="8158015" y="1406643"/>
            <a:ext cx="3626800" cy="3626800"/>
            <a:chOff x="330750" y="1848325"/>
            <a:chExt cx="2720100" cy="2720100"/>
          </a:xfrm>
        </p:grpSpPr>
        <p:grpSp>
          <p:nvGrpSpPr>
            <p:cNvPr id="17" name="Google Shape;621;p58">
              <a:extLst>
                <a:ext uri="{FF2B5EF4-FFF2-40B4-BE49-F238E27FC236}">
                  <a16:creationId xmlns:a16="http://schemas.microsoft.com/office/drawing/2014/main" id="{7863D533-2351-AEB6-CEF5-9DA635B3594B}"/>
                </a:ext>
              </a:extLst>
            </p:cNvPr>
            <p:cNvGrpSpPr/>
            <p:nvPr/>
          </p:nvGrpSpPr>
          <p:grpSpPr>
            <a:xfrm>
              <a:off x="330750" y="1848325"/>
              <a:ext cx="2720100" cy="2720100"/>
              <a:chOff x="331050" y="1726575"/>
              <a:chExt cx="2720100" cy="2720100"/>
            </a:xfrm>
          </p:grpSpPr>
          <p:sp>
            <p:nvSpPr>
              <p:cNvPr id="19" name="Google Shape;622;p58">
                <a:extLst>
                  <a:ext uri="{FF2B5EF4-FFF2-40B4-BE49-F238E27FC236}">
                    <a16:creationId xmlns:a16="http://schemas.microsoft.com/office/drawing/2014/main" id="{73966FED-256F-549A-1B18-47F1C7917018}"/>
                  </a:ext>
                </a:extLst>
              </p:cNvPr>
              <p:cNvSpPr/>
              <p:nvPr/>
            </p:nvSpPr>
            <p:spPr>
              <a:xfrm>
                <a:off x="331050" y="1726575"/>
                <a:ext cx="2720100" cy="2720100"/>
              </a:xfrm>
              <a:prstGeom prst="ellipse">
                <a:avLst/>
              </a:prstGeom>
              <a:noFill/>
              <a:ln w="28575" cap="flat" cmpd="sng">
                <a:solidFill>
                  <a:srgbClr val="5398D3"/>
                </a:solidFill>
                <a:prstDash val="solid"/>
                <a:round/>
                <a:headEnd type="none" w="sm" len="sm"/>
                <a:tailEnd type="none" w="sm" len="sm"/>
              </a:ln>
            </p:spPr>
            <p:txBody>
              <a:bodyPr spcFirstLastPara="1" wrap="square" lIns="121900" tIns="121900" rIns="121900" bIns="121900" anchor="ctr" anchorCtr="0">
                <a:noAutofit/>
              </a:bodyPr>
              <a:lstStyle/>
              <a:p>
                <a:endParaRPr sz="3200"/>
              </a:p>
            </p:txBody>
          </p:sp>
          <p:grpSp>
            <p:nvGrpSpPr>
              <p:cNvPr id="20" name="Google Shape;623;p58">
                <a:extLst>
                  <a:ext uri="{FF2B5EF4-FFF2-40B4-BE49-F238E27FC236}">
                    <a16:creationId xmlns:a16="http://schemas.microsoft.com/office/drawing/2014/main" id="{4A74EE9A-EA90-31A4-92BF-B2547C67B1B8}"/>
                  </a:ext>
                </a:extLst>
              </p:cNvPr>
              <p:cNvGrpSpPr/>
              <p:nvPr/>
            </p:nvGrpSpPr>
            <p:grpSpPr>
              <a:xfrm>
                <a:off x="618600" y="2082775"/>
                <a:ext cx="2145000" cy="1476000"/>
                <a:chOff x="594325" y="1491700"/>
                <a:chExt cx="2145000" cy="1476000"/>
              </a:xfrm>
            </p:grpSpPr>
            <p:cxnSp>
              <p:nvCxnSpPr>
                <p:cNvPr id="21" name="Google Shape;624;p58">
                  <a:extLst>
                    <a:ext uri="{FF2B5EF4-FFF2-40B4-BE49-F238E27FC236}">
                      <a16:creationId xmlns:a16="http://schemas.microsoft.com/office/drawing/2014/main" id="{DF7BC865-3C9F-9149-298D-28456539ABDE}"/>
                    </a:ext>
                  </a:extLst>
                </p:cNvPr>
                <p:cNvCxnSpPr/>
                <p:nvPr/>
              </p:nvCxnSpPr>
              <p:spPr>
                <a:xfrm>
                  <a:off x="1001425" y="2967700"/>
                  <a:ext cx="1330800" cy="0"/>
                </a:xfrm>
                <a:prstGeom prst="straightConnector1">
                  <a:avLst/>
                </a:prstGeom>
                <a:noFill/>
                <a:ln w="19050" cap="flat" cmpd="sng">
                  <a:solidFill>
                    <a:srgbClr val="5398D3"/>
                  </a:solidFill>
                  <a:prstDash val="solid"/>
                  <a:round/>
                  <a:headEnd type="none" w="med" len="med"/>
                  <a:tailEnd type="none" w="med" len="med"/>
                </a:ln>
              </p:spPr>
            </p:cxnSp>
            <p:sp>
              <p:nvSpPr>
                <p:cNvPr id="22" name="Google Shape;625;p58">
                  <a:extLst>
                    <a:ext uri="{FF2B5EF4-FFF2-40B4-BE49-F238E27FC236}">
                      <a16:creationId xmlns:a16="http://schemas.microsoft.com/office/drawing/2014/main" id="{4EBDBE68-CF4B-D4FF-0BE8-52DFF54D02A4}"/>
                    </a:ext>
                  </a:extLst>
                </p:cNvPr>
                <p:cNvSpPr txBox="1"/>
                <p:nvPr/>
              </p:nvSpPr>
              <p:spPr>
                <a:xfrm>
                  <a:off x="825175" y="1491700"/>
                  <a:ext cx="1683300" cy="954125"/>
                </a:xfrm>
                <a:prstGeom prst="rect">
                  <a:avLst/>
                </a:prstGeom>
                <a:noFill/>
                <a:ln>
                  <a:noFill/>
                </a:ln>
              </p:spPr>
              <p:txBody>
                <a:bodyPr spcFirstLastPara="1" wrap="square" lIns="121900" tIns="121900" rIns="121900" bIns="121900" anchor="t" anchorCtr="0">
                  <a:spAutoFit/>
                </a:bodyPr>
                <a:lstStyle/>
                <a:p>
                  <a:pPr algn="ctr"/>
                  <a:r>
                    <a:rPr lang="en" sz="6667">
                      <a:solidFill>
                        <a:srgbClr val="5398D3"/>
                      </a:solidFill>
                      <a:latin typeface="Roboto Black"/>
                      <a:ea typeface="Roboto Black"/>
                      <a:cs typeface="Roboto Black"/>
                      <a:sym typeface="Roboto Black"/>
                    </a:rPr>
                    <a:t>300+</a:t>
                  </a:r>
                  <a:endParaRPr sz="6667">
                    <a:solidFill>
                      <a:srgbClr val="5398D3"/>
                    </a:solidFill>
                    <a:latin typeface="Roboto Black"/>
                    <a:ea typeface="Roboto Black"/>
                    <a:cs typeface="Roboto Black"/>
                    <a:sym typeface="Roboto Black"/>
                  </a:endParaRPr>
                </a:p>
              </p:txBody>
            </p:sp>
            <p:sp>
              <p:nvSpPr>
                <p:cNvPr id="23" name="Google Shape;626;p58">
                  <a:extLst>
                    <a:ext uri="{FF2B5EF4-FFF2-40B4-BE49-F238E27FC236}">
                      <a16:creationId xmlns:a16="http://schemas.microsoft.com/office/drawing/2014/main" id="{08750E1F-0076-3DF0-337D-1CEDF8ED56D0}"/>
                    </a:ext>
                  </a:extLst>
                </p:cNvPr>
                <p:cNvSpPr txBox="1"/>
                <p:nvPr/>
              </p:nvSpPr>
              <p:spPr>
                <a:xfrm>
                  <a:off x="594325" y="2246250"/>
                  <a:ext cx="2145000" cy="646301"/>
                </a:xfrm>
                <a:prstGeom prst="rect">
                  <a:avLst/>
                </a:prstGeom>
                <a:noFill/>
                <a:ln>
                  <a:noFill/>
                </a:ln>
              </p:spPr>
              <p:txBody>
                <a:bodyPr spcFirstLastPara="1" wrap="square" lIns="121900" tIns="121900" rIns="121900" bIns="121900" anchor="t" anchorCtr="0">
                  <a:spAutoFit/>
                </a:bodyPr>
                <a:lstStyle/>
                <a:p>
                  <a:pPr algn="ctr"/>
                  <a:r>
                    <a:rPr lang="en" sz="2000" dirty="0">
                      <a:solidFill>
                        <a:srgbClr val="434343"/>
                      </a:solidFill>
                      <a:latin typeface="Roboto"/>
                      <a:ea typeface="Roboto"/>
                      <a:cs typeface="Roboto"/>
                      <a:sym typeface="Roboto"/>
                    </a:rPr>
                    <a:t>Published articles</a:t>
                  </a:r>
                  <a:br>
                    <a:rPr lang="en" sz="2000" dirty="0">
                      <a:solidFill>
                        <a:srgbClr val="434343"/>
                      </a:solidFill>
                      <a:latin typeface="Roboto"/>
                      <a:ea typeface="Roboto"/>
                      <a:cs typeface="Roboto"/>
                      <a:sym typeface="Roboto"/>
                    </a:rPr>
                  </a:br>
                  <a:r>
                    <a:rPr lang="en" sz="2000" dirty="0">
                      <a:solidFill>
                        <a:srgbClr val="434343"/>
                      </a:solidFill>
                      <a:latin typeface="Roboto"/>
                      <a:ea typeface="Roboto"/>
                      <a:cs typeface="Roboto"/>
                      <a:sym typeface="Roboto"/>
                    </a:rPr>
                    <a:t>on TNE</a:t>
                  </a:r>
                  <a:endParaRPr sz="2000" dirty="0">
                    <a:solidFill>
                      <a:srgbClr val="434343"/>
                    </a:solidFill>
                    <a:latin typeface="Roboto"/>
                    <a:ea typeface="Roboto"/>
                    <a:cs typeface="Roboto"/>
                    <a:sym typeface="Roboto"/>
                  </a:endParaRPr>
                </a:p>
              </p:txBody>
            </p:sp>
          </p:grpSp>
        </p:grpSp>
        <p:pic>
          <p:nvPicPr>
            <p:cNvPr id="18" name="Google Shape;627;p58">
              <a:extLst>
                <a:ext uri="{FF2B5EF4-FFF2-40B4-BE49-F238E27FC236}">
                  <a16:creationId xmlns:a16="http://schemas.microsoft.com/office/drawing/2014/main" id="{341E34FE-8C2E-5051-B70B-8263F3B2473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l="5679" t="31916" r="20655" b="32836"/>
            <a:stretch/>
          </p:blipFill>
          <p:spPr>
            <a:xfrm>
              <a:off x="1137612" y="3834200"/>
              <a:ext cx="1106366" cy="393600"/>
            </a:xfrm>
            <a:prstGeom prst="rect">
              <a:avLst/>
            </a:prstGeom>
            <a:noFill/>
            <a:ln>
              <a:noFill/>
            </a:ln>
          </p:spPr>
        </p:pic>
      </p:grpSp>
      <p:sp>
        <p:nvSpPr>
          <p:cNvPr id="29" name="TextBox 28">
            <a:extLst>
              <a:ext uri="{FF2B5EF4-FFF2-40B4-BE49-F238E27FC236}">
                <a16:creationId xmlns:a16="http://schemas.microsoft.com/office/drawing/2014/main" id="{852C3730-35E2-7A1A-1DC8-B33CF8FD48F0}"/>
              </a:ext>
            </a:extLst>
          </p:cNvPr>
          <p:cNvSpPr txBox="1"/>
          <p:nvPr/>
        </p:nvSpPr>
        <p:spPr>
          <a:xfrm>
            <a:off x="8158016" y="5771315"/>
            <a:ext cx="3626800" cy="348878"/>
          </a:xfrm>
          <a:prstGeom prst="rect">
            <a:avLst/>
          </a:prstGeom>
          <a:noFill/>
        </p:spPr>
        <p:txBody>
          <a:bodyPr wrap="square" lIns="121920" tIns="60960" rIns="121920" bIns="60960" anchor="t">
            <a:spAutoFit/>
          </a:bodyPr>
          <a:lstStyle/>
          <a:p>
            <a:pPr algn="ctr"/>
            <a:r>
              <a:rPr lang="en-US" sz="1467" b="1" dirty="0">
                <a:solidFill>
                  <a:srgbClr val="1D3A6A"/>
                </a:solidFill>
                <a:latin typeface="Arial"/>
                <a:cs typeface="Arial"/>
                <a:hlinkClick r:id="rId5"/>
              </a:rPr>
              <a:t>Click Here for Additional Literature</a:t>
            </a:r>
            <a:endParaRPr lang="en-US" sz="1467" dirty="0">
              <a:solidFill>
                <a:srgbClr val="1D3A6A"/>
              </a:solidFill>
              <a:latin typeface="Arial"/>
              <a:cs typeface="Arial"/>
              <a:hlinkClick r:id="rId5"/>
            </a:endParaRPr>
          </a:p>
        </p:txBody>
      </p:sp>
    </p:spTree>
    <p:extLst>
      <p:ext uri="{BB962C8B-B14F-4D97-AF65-F5344CB8AC3E}">
        <p14:creationId xmlns:p14="http://schemas.microsoft.com/office/powerpoint/2010/main" val="4146531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61A2D-1F27-BACC-77CE-AA070C739AD2}"/>
            </a:ext>
          </a:extLst>
        </p:cNvPr>
        <p:cNvGrpSpPr/>
        <p:nvPr/>
      </p:nvGrpSpPr>
      <p:grpSpPr>
        <a:xfrm>
          <a:off x="0" y="0"/>
          <a:ext cx="0" cy="0"/>
          <a:chOff x="0" y="0"/>
          <a:chExt cx="0" cy="0"/>
        </a:xfrm>
      </p:grpSpPr>
      <p:pic>
        <p:nvPicPr>
          <p:cNvPr id="11" name="Google Shape;731;p72">
            <a:extLst>
              <a:ext uri="{FF2B5EF4-FFF2-40B4-BE49-F238E27FC236}">
                <a16:creationId xmlns:a16="http://schemas.microsoft.com/office/drawing/2014/main" id="{44D115D6-A17C-3527-B48D-06D340DCD64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t="12575" r="79462"/>
          <a:stretch/>
        </p:blipFill>
        <p:spPr>
          <a:xfrm rot="17340261">
            <a:off x="1726969" y="2206734"/>
            <a:ext cx="1535844" cy="6538556"/>
          </a:xfrm>
          <a:prstGeom prst="rect">
            <a:avLst/>
          </a:prstGeom>
          <a:noFill/>
          <a:ln>
            <a:noFill/>
          </a:ln>
        </p:spPr>
      </p:pic>
      <p:sp>
        <p:nvSpPr>
          <p:cNvPr id="3" name="Slide Number Placeholder 2">
            <a:extLst>
              <a:ext uri="{FF2B5EF4-FFF2-40B4-BE49-F238E27FC236}">
                <a16:creationId xmlns:a16="http://schemas.microsoft.com/office/drawing/2014/main" id="{70E27149-20A8-25A8-C697-6F22D7B2D902}"/>
              </a:ext>
            </a:extLst>
          </p:cNvPr>
          <p:cNvSpPr>
            <a:spLocks noGrp="1"/>
          </p:cNvSpPr>
          <p:nvPr>
            <p:ph type="sldNum" sz="quarter" idx="12"/>
          </p:nvPr>
        </p:nvSpPr>
        <p:spPr/>
        <p:txBody>
          <a:bodyPr/>
          <a:lstStyle/>
          <a:p>
            <a:fld id="{00000000-1234-1234-1234-123412341234}" type="slidenum">
              <a:rPr lang="en" smtClean="0"/>
              <a:pPr/>
              <a:t>5</a:t>
            </a:fld>
            <a:endParaRPr lang="en"/>
          </a:p>
        </p:txBody>
      </p:sp>
      <p:sp>
        <p:nvSpPr>
          <p:cNvPr id="9" name="Title 8">
            <a:extLst>
              <a:ext uri="{FF2B5EF4-FFF2-40B4-BE49-F238E27FC236}">
                <a16:creationId xmlns:a16="http://schemas.microsoft.com/office/drawing/2014/main" id="{746E19EA-7525-07CF-0319-AFD84E18DEE7}"/>
              </a:ext>
            </a:extLst>
          </p:cNvPr>
          <p:cNvSpPr>
            <a:spLocks noGrp="1"/>
          </p:cNvSpPr>
          <p:nvPr>
            <p:ph type="title"/>
          </p:nvPr>
        </p:nvSpPr>
        <p:spPr>
          <a:xfrm>
            <a:off x="668353" y="514251"/>
            <a:ext cx="5719255" cy="1687343"/>
          </a:xfrm>
          <a:prstGeom prst="rect">
            <a:avLst/>
          </a:prstGeom>
        </p:spPr>
        <p:txBody>
          <a:bodyPr lIns="121920" tIns="60960" rIns="121920" bIns="60960" anchor="t"/>
          <a:lstStyle/>
          <a:p>
            <a:r>
              <a:rPr lang="en-US">
                <a:solidFill>
                  <a:srgbClr val="002E6C"/>
                </a:solidFill>
              </a:rPr>
              <a:t>The Future of Endoscopy</a:t>
            </a:r>
            <a:br>
              <a:rPr lang="en-US">
                <a:solidFill>
                  <a:srgbClr val="002E6C"/>
                </a:solidFill>
                <a:cs typeface="Arial"/>
              </a:rPr>
            </a:br>
            <a:r>
              <a:rPr lang="en-US">
                <a:solidFill>
                  <a:srgbClr val="002E6C"/>
                </a:solidFill>
              </a:rPr>
              <a:t>Is Here</a:t>
            </a:r>
            <a:endParaRPr lang="en-US">
              <a:solidFill>
                <a:srgbClr val="002E6C"/>
              </a:solidFill>
              <a:cs typeface="Arial"/>
            </a:endParaRPr>
          </a:p>
        </p:txBody>
      </p:sp>
      <p:sp>
        <p:nvSpPr>
          <p:cNvPr id="8" name="Content Placeholder 1">
            <a:extLst>
              <a:ext uri="{FF2B5EF4-FFF2-40B4-BE49-F238E27FC236}">
                <a16:creationId xmlns:a16="http://schemas.microsoft.com/office/drawing/2014/main" id="{D764561D-FC8F-8C57-E89A-E722DD709B66}"/>
              </a:ext>
            </a:extLst>
          </p:cNvPr>
          <p:cNvSpPr txBox="1">
            <a:spLocks/>
          </p:cNvSpPr>
          <p:nvPr/>
        </p:nvSpPr>
        <p:spPr>
          <a:xfrm>
            <a:off x="7618610" y="1112172"/>
            <a:ext cx="3910885" cy="4735473"/>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en-US" sz="1867" b="1">
                <a:solidFill>
                  <a:srgbClr val="5398D3"/>
                </a:solidFill>
                <a:latin typeface="Arial" panose="020B0604020202020204" pitchFamily="34" charset="0"/>
                <a:cs typeface="Arial" panose="020B0604020202020204" pitchFamily="34" charset="0"/>
              </a:rPr>
              <a:t>Safety</a:t>
            </a:r>
          </a:p>
          <a:p>
            <a:r>
              <a:rPr lang="en-US" sz="1467">
                <a:latin typeface="Arial"/>
                <a:cs typeface="Arial"/>
              </a:rPr>
              <a:t>Sedation-free TNE eliminates the need for general anesthesia.</a:t>
            </a:r>
            <a:endParaRPr lang="en-US" sz="1467">
              <a:highlight>
                <a:srgbClr val="FFFF00"/>
              </a:highlight>
              <a:latin typeface="Arial" panose="020B0604020202020204" pitchFamily="34" charset="0"/>
              <a:cs typeface="Arial" panose="020B0604020202020204" pitchFamily="34" charset="0"/>
            </a:endParaRPr>
          </a:p>
          <a:p>
            <a:r>
              <a:rPr lang="en-US" sz="1467">
                <a:latin typeface="Arial"/>
                <a:cs typeface="Arial"/>
              </a:rPr>
              <a:t>Single-use design decreases the risk of cross-contamination.</a:t>
            </a:r>
          </a:p>
          <a:p>
            <a:pPr marL="0" indent="0">
              <a:spcBef>
                <a:spcPts val="1800"/>
              </a:spcBef>
              <a:buNone/>
            </a:pPr>
            <a:r>
              <a:rPr lang="en-US" sz="1867" b="1">
                <a:solidFill>
                  <a:srgbClr val="5398D3"/>
                </a:solidFill>
                <a:latin typeface="Arial"/>
                <a:cs typeface="Arial"/>
              </a:rPr>
              <a:t>Efficiency</a:t>
            </a:r>
            <a:endParaRPr lang="en-US" sz="1867">
              <a:solidFill>
                <a:srgbClr val="5398D3"/>
              </a:solidFill>
              <a:latin typeface="Arial" panose="020B0604020202020204" pitchFamily="34" charset="0"/>
              <a:cs typeface="Arial" panose="020B0604020202020204" pitchFamily="34" charset="0"/>
            </a:endParaRPr>
          </a:p>
          <a:p>
            <a:r>
              <a:rPr lang="en-US" sz="1467">
                <a:latin typeface="Arial"/>
                <a:cs typeface="Arial"/>
              </a:rPr>
              <a:t>Reduced NPO time, no pre- or post-procedure recovery time.</a:t>
            </a:r>
            <a:endParaRPr lang="en-US" sz="1467">
              <a:latin typeface="Arial" panose="020B0604020202020204" pitchFamily="34" charset="0"/>
              <a:cs typeface="Arial" panose="020B0604020202020204" pitchFamily="34" charset="0"/>
            </a:endParaRPr>
          </a:p>
          <a:p>
            <a:r>
              <a:rPr lang="en-US" sz="1467">
                <a:latin typeface="Arial"/>
                <a:cs typeface="Arial"/>
              </a:rPr>
              <a:t>A functional scope is always available, no reprocessing time is required. </a:t>
            </a:r>
            <a:endParaRPr lang="en-US" sz="1467">
              <a:latin typeface="Arial" panose="020B0604020202020204" pitchFamily="34" charset="0"/>
              <a:cs typeface="Arial" panose="020B0604020202020204" pitchFamily="34" charset="0"/>
            </a:endParaRPr>
          </a:p>
          <a:p>
            <a:pPr marL="0" indent="0">
              <a:spcBef>
                <a:spcPts val="1800"/>
              </a:spcBef>
              <a:buNone/>
            </a:pPr>
            <a:r>
              <a:rPr lang="en-US" sz="1867" b="1">
                <a:solidFill>
                  <a:srgbClr val="5398D3"/>
                </a:solidFill>
                <a:latin typeface="Arial"/>
                <a:cs typeface="Arial"/>
              </a:rPr>
              <a:t>Affordability</a:t>
            </a:r>
            <a:endParaRPr lang="en-US" sz="1867">
              <a:solidFill>
                <a:srgbClr val="5398D3"/>
              </a:solidFill>
              <a:latin typeface="Arial" panose="020B0604020202020204" pitchFamily="34" charset="0"/>
              <a:cs typeface="Arial" panose="020B0604020202020204" pitchFamily="34" charset="0"/>
            </a:endParaRPr>
          </a:p>
          <a:p>
            <a:r>
              <a:rPr lang="en-US" sz="1467">
                <a:latin typeface="Arial" panose="020B0604020202020204" pitchFamily="34" charset="0"/>
                <a:cs typeface="Arial" panose="020B0604020202020204" pitchFamily="34" charset="0"/>
              </a:rPr>
              <a:t>Lower up-front capital expenses.</a:t>
            </a:r>
          </a:p>
          <a:p>
            <a:r>
              <a:rPr lang="en-US" sz="1467">
                <a:latin typeface="Arial"/>
                <a:cs typeface="Arial"/>
              </a:rPr>
              <a:t>No scope maintenance, repairs, or reprocessing costs.</a:t>
            </a:r>
            <a:endParaRPr lang="en-US" sz="1467">
              <a:latin typeface="Arial" panose="020B0604020202020204" pitchFamily="34" charset="0"/>
              <a:cs typeface="Arial" panose="020B0604020202020204" pitchFamily="34" charset="0"/>
            </a:endParaRPr>
          </a:p>
        </p:txBody>
      </p:sp>
      <p:pic>
        <p:nvPicPr>
          <p:cNvPr id="10" name="Picture 9" descr="A white and blue game controller&#10;&#10;Description automatically generated">
            <a:extLst>
              <a:ext uri="{FF2B5EF4-FFF2-40B4-BE49-F238E27FC236}">
                <a16:creationId xmlns:a16="http://schemas.microsoft.com/office/drawing/2014/main" id="{4A1A6680-2E42-CA0C-A591-C8B24F6804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0020"/>
          <a:stretch/>
        </p:blipFill>
        <p:spPr>
          <a:xfrm>
            <a:off x="2213827" y="179449"/>
            <a:ext cx="7418628" cy="6678552"/>
          </a:xfrm>
          <a:prstGeom prst="rect">
            <a:avLst/>
          </a:prstGeom>
        </p:spPr>
      </p:pic>
      <p:pic>
        <p:nvPicPr>
          <p:cNvPr id="16" name="Google Shape;731;p72">
            <a:extLst>
              <a:ext uri="{FF2B5EF4-FFF2-40B4-BE49-F238E27FC236}">
                <a16:creationId xmlns:a16="http://schemas.microsoft.com/office/drawing/2014/main" id="{2E00D7C0-D6C9-0037-D8B3-CEFCFB68382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l="19571" t="68061" r="-2201"/>
          <a:stretch/>
        </p:blipFill>
        <p:spPr>
          <a:xfrm rot="13416346">
            <a:off x="1135684" y="-1672271"/>
            <a:ext cx="6179120" cy="2388772"/>
          </a:xfrm>
          <a:prstGeom prst="rect">
            <a:avLst/>
          </a:prstGeom>
          <a:noFill/>
          <a:ln>
            <a:noFill/>
          </a:ln>
        </p:spPr>
      </p:pic>
      <p:sp>
        <p:nvSpPr>
          <p:cNvPr id="2" name="Content Placeholder 1">
            <a:extLst>
              <a:ext uri="{FF2B5EF4-FFF2-40B4-BE49-F238E27FC236}">
                <a16:creationId xmlns:a16="http://schemas.microsoft.com/office/drawing/2014/main" id="{B3241EFC-FACB-5A3E-8806-104BC6FBEC84}"/>
              </a:ext>
            </a:extLst>
          </p:cNvPr>
          <p:cNvSpPr>
            <a:spLocks noGrp="1"/>
          </p:cNvSpPr>
          <p:nvPr>
            <p:ph idx="1"/>
          </p:nvPr>
        </p:nvSpPr>
        <p:spPr>
          <a:xfrm>
            <a:off x="668353" y="2290337"/>
            <a:ext cx="3339204" cy="2790001"/>
          </a:xfrm>
          <a:prstGeom prst="rect">
            <a:avLst/>
          </a:prstGeom>
        </p:spPr>
        <p:txBody>
          <a:bodyPr lIns="121920" tIns="60960" rIns="121920" bIns="60960" anchor="t">
            <a:noAutofit/>
          </a:bodyPr>
          <a:lstStyle/>
          <a:p>
            <a:pPr marL="0" indent="0">
              <a:lnSpc>
                <a:spcPts val="2373"/>
              </a:lnSpc>
              <a:buNone/>
            </a:pPr>
            <a:r>
              <a:rPr lang="en-US" sz="1600" b="1" dirty="0">
                <a:solidFill>
                  <a:srgbClr val="5398D3"/>
                </a:solidFill>
                <a:latin typeface="Arial"/>
                <a:cs typeface="Arial"/>
              </a:rPr>
              <a:t>The EvoEndo</a:t>
            </a:r>
            <a:r>
              <a:rPr lang="en-US" sz="1600" b="1" baseline="30000" dirty="0">
                <a:solidFill>
                  <a:srgbClr val="5398D3"/>
                </a:solidFill>
                <a:latin typeface="Arial"/>
                <a:cs typeface="Arial"/>
              </a:rPr>
              <a:t>®</a:t>
            </a:r>
            <a:r>
              <a:rPr lang="en-US" sz="1600" b="1" dirty="0">
                <a:solidFill>
                  <a:srgbClr val="5398D3"/>
                </a:solidFill>
                <a:latin typeface="Arial"/>
                <a:cs typeface="Arial"/>
              </a:rPr>
              <a:t> System is the only FDA-cleared product designed specifically for pediatric patients, introducing a sedation-free, lower-risk, cost-effective alternative to traditional endoscopy. </a:t>
            </a:r>
            <a:endParaRPr lang="en-US" sz="1600" b="1" dirty="0">
              <a:cs typeface="Arial"/>
            </a:endParaRPr>
          </a:p>
        </p:txBody>
      </p:sp>
    </p:spTree>
    <p:extLst>
      <p:ext uri="{BB962C8B-B14F-4D97-AF65-F5344CB8AC3E}">
        <p14:creationId xmlns:p14="http://schemas.microsoft.com/office/powerpoint/2010/main" val="1750097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31;p72">
            <a:extLst>
              <a:ext uri="{FF2B5EF4-FFF2-40B4-BE49-F238E27FC236}">
                <a16:creationId xmlns:a16="http://schemas.microsoft.com/office/drawing/2014/main" id="{5EC152FB-3AA2-B68C-B286-B0F3B3F582F4}"/>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41238" y="1314910"/>
            <a:ext cx="6145940" cy="6146639"/>
          </a:xfrm>
          <a:prstGeom prst="rect">
            <a:avLst/>
          </a:prstGeom>
          <a:noFill/>
          <a:ln>
            <a:noFill/>
          </a:ln>
        </p:spPr>
      </p:pic>
      <p:pic>
        <p:nvPicPr>
          <p:cNvPr id="7" name="Picture 6" descr="A person wearing blue gloves holding a device&#10;&#10;Description automatically generated">
            <a:extLst>
              <a:ext uri="{FF2B5EF4-FFF2-40B4-BE49-F238E27FC236}">
                <a16:creationId xmlns:a16="http://schemas.microsoft.com/office/drawing/2014/main" id="{60EAADD5-D7B0-75A7-478B-AD0D4352C1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468" r="5104" b="14408"/>
          <a:stretch/>
        </p:blipFill>
        <p:spPr>
          <a:xfrm>
            <a:off x="5528417" y="-1"/>
            <a:ext cx="6663584" cy="6858001"/>
          </a:xfrm>
          <a:prstGeom prst="rect">
            <a:avLst/>
          </a:prstGeom>
        </p:spPr>
      </p:pic>
      <p:sp>
        <p:nvSpPr>
          <p:cNvPr id="17" name="Title 16">
            <a:extLst>
              <a:ext uri="{FF2B5EF4-FFF2-40B4-BE49-F238E27FC236}">
                <a16:creationId xmlns:a16="http://schemas.microsoft.com/office/drawing/2014/main" id="{30CD5885-5E28-3A4E-AFD2-75A923020D1F}"/>
              </a:ext>
            </a:extLst>
          </p:cNvPr>
          <p:cNvSpPr>
            <a:spLocks noGrp="1"/>
          </p:cNvSpPr>
          <p:nvPr>
            <p:ph type="title"/>
          </p:nvPr>
        </p:nvSpPr>
        <p:spPr/>
        <p:txBody>
          <a:bodyPr/>
          <a:lstStyle/>
          <a:p>
            <a:r>
              <a:rPr lang="en-US" sz="3333"/>
              <a:t>EvoEndo</a:t>
            </a:r>
            <a:r>
              <a:rPr lang="en-US" sz="3333" baseline="30000"/>
              <a:t>®</a:t>
            </a:r>
            <a:r>
              <a:rPr lang="en-US" sz="3333"/>
              <a:t> Single-Use Endoscopy System</a:t>
            </a:r>
          </a:p>
        </p:txBody>
      </p:sp>
      <p:sp>
        <p:nvSpPr>
          <p:cNvPr id="3" name="Slide Number Placeholder 2">
            <a:extLst>
              <a:ext uri="{FF2B5EF4-FFF2-40B4-BE49-F238E27FC236}">
                <a16:creationId xmlns:a16="http://schemas.microsoft.com/office/drawing/2014/main" id="{7AD36DA9-EABA-6519-E7AA-9C26481F3B40}"/>
              </a:ext>
            </a:extLst>
          </p:cNvPr>
          <p:cNvSpPr>
            <a:spLocks noGrp="1"/>
          </p:cNvSpPr>
          <p:nvPr>
            <p:ph type="sldNum" sz="quarter" idx="12"/>
          </p:nvPr>
        </p:nvSpPr>
        <p:spPr/>
        <p:txBody>
          <a:bodyPr/>
          <a:lstStyle/>
          <a:p>
            <a:fld id="{00000000-1234-1234-1234-123412341234}" type="slidenum">
              <a:rPr lang="en" smtClean="0"/>
              <a:pPr/>
              <a:t>6</a:t>
            </a:fld>
            <a:endParaRPr lang="en"/>
          </a:p>
        </p:txBody>
      </p:sp>
      <p:sp>
        <p:nvSpPr>
          <p:cNvPr id="24" name="Subtitle 23">
            <a:extLst>
              <a:ext uri="{FF2B5EF4-FFF2-40B4-BE49-F238E27FC236}">
                <a16:creationId xmlns:a16="http://schemas.microsoft.com/office/drawing/2014/main" id="{55070F8E-A782-5BB0-1DAB-DDB305174057}"/>
              </a:ext>
            </a:extLst>
          </p:cNvPr>
          <p:cNvSpPr>
            <a:spLocks noGrp="1"/>
          </p:cNvSpPr>
          <p:nvPr>
            <p:ph type="subTitle" idx="13"/>
          </p:nvPr>
        </p:nvSpPr>
        <p:spPr/>
        <p:txBody>
          <a:bodyPr/>
          <a:lstStyle/>
          <a:p>
            <a:r>
              <a:rPr lang="en-US"/>
              <a:t>Indications for Use</a:t>
            </a:r>
          </a:p>
        </p:txBody>
      </p:sp>
      <p:sp>
        <p:nvSpPr>
          <p:cNvPr id="5" name="Google Shape;747;p73">
            <a:extLst>
              <a:ext uri="{FF2B5EF4-FFF2-40B4-BE49-F238E27FC236}">
                <a16:creationId xmlns:a16="http://schemas.microsoft.com/office/drawing/2014/main" id="{E607B90D-DB14-3C36-3AEA-6805FBEF7CE7}"/>
              </a:ext>
            </a:extLst>
          </p:cNvPr>
          <p:cNvSpPr txBox="1"/>
          <p:nvPr/>
        </p:nvSpPr>
        <p:spPr>
          <a:xfrm>
            <a:off x="2914201" y="2526490"/>
            <a:ext cx="3600011" cy="3620565"/>
          </a:xfrm>
          <a:prstGeom prst="rect">
            <a:avLst/>
          </a:prstGeom>
          <a:noFill/>
          <a:ln>
            <a:noFill/>
          </a:ln>
        </p:spPr>
        <p:txBody>
          <a:bodyPr spcFirstLastPara="1" wrap="square" lIns="121900" tIns="121900" rIns="121900" bIns="121900" anchor="t" anchorCtr="0">
            <a:noAutofit/>
          </a:bodyPr>
          <a:lstStyle/>
          <a:p>
            <a:pPr algn="ctr">
              <a:lnSpc>
                <a:spcPts val="2000"/>
              </a:lnSpc>
              <a:spcAft>
                <a:spcPts val="2133"/>
              </a:spcAft>
            </a:pPr>
            <a:r>
              <a:rPr lang="en" sz="1400">
                <a:latin typeface="Arial" panose="020B0604020202020204" pitchFamily="34" charset="0"/>
                <a:ea typeface="Roboto"/>
                <a:cs typeface="Arial" panose="020B0604020202020204" pitchFamily="34" charset="0"/>
                <a:sym typeface="Roboto"/>
              </a:rPr>
              <a:t>The EvoEndo</a:t>
            </a:r>
            <a:r>
              <a:rPr lang="en" sz="1400" baseline="30000">
                <a:latin typeface="Arial" panose="020B0604020202020204" pitchFamily="34" charset="0"/>
                <a:ea typeface="Roboto"/>
                <a:cs typeface="Arial" panose="020B0604020202020204" pitchFamily="34" charset="0"/>
                <a:sym typeface="Roboto"/>
              </a:rPr>
              <a:t>®</a:t>
            </a:r>
            <a:r>
              <a:rPr lang="en" sz="1400">
                <a:latin typeface="Arial" panose="020B0604020202020204" pitchFamily="34" charset="0"/>
                <a:ea typeface="Roboto"/>
                <a:cs typeface="Arial" panose="020B0604020202020204" pitchFamily="34" charset="0"/>
                <a:sym typeface="Roboto"/>
              </a:rPr>
              <a:t> Model LE Gastroscope is intended for the visualization of the upper digestive tract in adults and pediatric patients, specifically for the observation, diagnosis, and endoscopic treatment of the esophagus, stomach, and duodenal bulb in patients over the age of five. The gastroscope is a sterile, single-use device and can be inserted orally or </a:t>
            </a:r>
            <a:r>
              <a:rPr lang="en" sz="1400" err="1">
                <a:latin typeface="Arial" panose="020B0604020202020204" pitchFamily="34" charset="0"/>
                <a:ea typeface="Roboto"/>
                <a:cs typeface="Arial" panose="020B0604020202020204" pitchFamily="34" charset="0"/>
                <a:sym typeface="Roboto"/>
              </a:rPr>
              <a:t>transnasally</a:t>
            </a:r>
            <a:r>
              <a:rPr lang="en" sz="1400">
                <a:latin typeface="Arial" panose="020B0604020202020204" pitchFamily="34" charset="0"/>
                <a:ea typeface="Roboto"/>
                <a:cs typeface="Arial" panose="020B0604020202020204" pitchFamily="34" charset="0"/>
                <a:sym typeface="Roboto"/>
              </a:rPr>
              <a:t>. The EvoEndo</a:t>
            </a:r>
            <a:r>
              <a:rPr lang="en" sz="1400" baseline="30000">
                <a:latin typeface="Arial" panose="020B0604020202020204" pitchFamily="34" charset="0"/>
                <a:ea typeface="Roboto"/>
                <a:cs typeface="Arial" panose="020B0604020202020204" pitchFamily="34" charset="0"/>
                <a:sym typeface="Roboto"/>
              </a:rPr>
              <a:t>®</a:t>
            </a:r>
            <a:r>
              <a:rPr lang="en" sz="1400">
                <a:latin typeface="Arial" panose="020B0604020202020204" pitchFamily="34" charset="0"/>
                <a:ea typeface="Roboto"/>
                <a:cs typeface="Arial" panose="020B0604020202020204" pitchFamily="34" charset="0"/>
                <a:sym typeface="Roboto"/>
              </a:rPr>
              <a:t> Controller is intended for use with an EvoEndo</a:t>
            </a:r>
            <a:r>
              <a:rPr lang="en" sz="1400" baseline="30000">
                <a:latin typeface="Arial" panose="020B0604020202020204" pitchFamily="34" charset="0"/>
                <a:ea typeface="Roboto"/>
                <a:cs typeface="Arial" panose="020B0604020202020204" pitchFamily="34" charset="0"/>
                <a:sym typeface="Roboto"/>
              </a:rPr>
              <a:t>®</a:t>
            </a:r>
            <a:r>
              <a:rPr lang="en" sz="1400">
                <a:latin typeface="Arial" panose="020B0604020202020204" pitchFamily="34" charset="0"/>
                <a:ea typeface="Roboto"/>
                <a:cs typeface="Arial" panose="020B0604020202020204" pitchFamily="34" charset="0"/>
                <a:sym typeface="Roboto"/>
              </a:rPr>
              <a:t> Endoscope for endoscopic diagnosis, treatment, and video observation. </a:t>
            </a:r>
            <a:endParaRPr sz="1400">
              <a:latin typeface="Arial" panose="020B0604020202020204" pitchFamily="34" charset="0"/>
              <a:ea typeface="Roboto"/>
              <a:cs typeface="Arial" panose="020B0604020202020204" pitchFamily="34" charset="0"/>
              <a:sym typeface="Roboto"/>
            </a:endParaRPr>
          </a:p>
        </p:txBody>
      </p:sp>
      <p:pic>
        <p:nvPicPr>
          <p:cNvPr id="28" name="Picture 27" descr="A black box with a white cord&#10;&#10;Description automatically generated">
            <a:extLst>
              <a:ext uri="{FF2B5EF4-FFF2-40B4-BE49-F238E27FC236}">
                <a16:creationId xmlns:a16="http://schemas.microsoft.com/office/drawing/2014/main" id="{5B66BDFA-BBA8-D92B-D0EB-2B7B5E31F1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457" y="2254428"/>
            <a:ext cx="4578711" cy="3053089"/>
          </a:xfrm>
          <a:prstGeom prst="rect">
            <a:avLst/>
          </a:prstGeom>
        </p:spPr>
      </p:pic>
    </p:spTree>
    <p:extLst>
      <p:ext uri="{BB962C8B-B14F-4D97-AF65-F5344CB8AC3E}">
        <p14:creationId xmlns:p14="http://schemas.microsoft.com/office/powerpoint/2010/main" val="331636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9CCA6-9B98-B699-7A46-1A35FBCF1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5D656-474A-04F9-3876-20E78DCF8A94}"/>
              </a:ext>
            </a:extLst>
          </p:cNvPr>
          <p:cNvSpPr>
            <a:spLocks noGrp="1"/>
          </p:cNvSpPr>
          <p:nvPr>
            <p:ph type="title"/>
          </p:nvPr>
        </p:nvSpPr>
        <p:spPr>
          <a:prstGeom prst="rect">
            <a:avLst/>
          </a:prstGeom>
        </p:spPr>
        <p:txBody>
          <a:bodyPr/>
          <a:lstStyle/>
          <a:p>
            <a:r>
              <a:rPr lang="en-US"/>
              <a:t>EvoEndo</a:t>
            </a:r>
            <a:r>
              <a:rPr lang="en-US" baseline="30000"/>
              <a:t>®</a:t>
            </a:r>
            <a:r>
              <a:rPr lang="en-US"/>
              <a:t> Model LE Single-Use Gastroscope</a:t>
            </a:r>
          </a:p>
        </p:txBody>
      </p:sp>
      <p:sp>
        <p:nvSpPr>
          <p:cNvPr id="4" name="Slide Number Placeholder 3">
            <a:extLst>
              <a:ext uri="{FF2B5EF4-FFF2-40B4-BE49-F238E27FC236}">
                <a16:creationId xmlns:a16="http://schemas.microsoft.com/office/drawing/2014/main" id="{931D1288-05C5-507A-AE54-67515ED0B5D9}"/>
              </a:ext>
            </a:extLst>
          </p:cNvPr>
          <p:cNvSpPr>
            <a:spLocks noGrp="1"/>
          </p:cNvSpPr>
          <p:nvPr>
            <p:ph type="sldNum" sz="quarter" idx="12"/>
          </p:nvPr>
        </p:nvSpPr>
        <p:spPr/>
        <p:txBody>
          <a:bodyPr/>
          <a:lstStyle/>
          <a:p>
            <a:fld id="{00000000-1234-1234-1234-123412341234}" type="slidenum">
              <a:rPr lang="en" smtClean="0"/>
              <a:pPr/>
              <a:t>7</a:t>
            </a:fld>
            <a:endParaRPr lang="en"/>
          </a:p>
        </p:txBody>
      </p:sp>
      <p:sp>
        <p:nvSpPr>
          <p:cNvPr id="10" name="Subtitle 9">
            <a:extLst>
              <a:ext uri="{FF2B5EF4-FFF2-40B4-BE49-F238E27FC236}">
                <a16:creationId xmlns:a16="http://schemas.microsoft.com/office/drawing/2014/main" id="{E6EA3E68-A9E0-DD7F-78D0-1234BE8C33BC}"/>
              </a:ext>
            </a:extLst>
          </p:cNvPr>
          <p:cNvSpPr>
            <a:spLocks noGrp="1"/>
          </p:cNvSpPr>
          <p:nvPr>
            <p:ph type="subTitle" idx="13"/>
          </p:nvPr>
        </p:nvSpPr>
        <p:spPr/>
        <p:txBody>
          <a:bodyPr/>
          <a:lstStyle/>
          <a:p>
            <a:r>
              <a:rPr lang="en-US"/>
              <a:t>Product Specifications</a:t>
            </a:r>
          </a:p>
        </p:txBody>
      </p:sp>
      <p:sp>
        <p:nvSpPr>
          <p:cNvPr id="3" name="Content Placeholder 2">
            <a:extLst>
              <a:ext uri="{FF2B5EF4-FFF2-40B4-BE49-F238E27FC236}">
                <a16:creationId xmlns:a16="http://schemas.microsoft.com/office/drawing/2014/main" id="{85D15911-AEA6-74F3-212F-655405621587}"/>
              </a:ext>
            </a:extLst>
          </p:cNvPr>
          <p:cNvSpPr txBox="1">
            <a:spLocks/>
          </p:cNvSpPr>
          <p:nvPr/>
        </p:nvSpPr>
        <p:spPr>
          <a:xfrm>
            <a:off x="251884" y="1563523"/>
            <a:ext cx="5223933" cy="1461900"/>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467"/>
              </a:spcBef>
            </a:pPr>
            <a:r>
              <a:rPr lang="en-US" sz="1400"/>
              <a:t>Narrow diameter fits smaller nasal anatomy</a:t>
            </a:r>
          </a:p>
          <a:p>
            <a:pPr>
              <a:spcBef>
                <a:spcPts val="467"/>
              </a:spcBef>
            </a:pPr>
            <a:r>
              <a:rPr lang="en-US" sz="1400"/>
              <a:t>Enables full </a:t>
            </a:r>
            <a:r>
              <a:rPr lang="en-US" sz="1400" err="1"/>
              <a:t>transnasal</a:t>
            </a:r>
            <a:r>
              <a:rPr lang="en-US" sz="1400"/>
              <a:t> EGD</a:t>
            </a:r>
          </a:p>
          <a:p>
            <a:pPr>
              <a:spcBef>
                <a:spcPts val="467"/>
              </a:spcBef>
            </a:pPr>
            <a:r>
              <a:rPr lang="en-US" sz="1400"/>
              <a:t>Accommodates most standard pediatric accessories</a:t>
            </a:r>
          </a:p>
          <a:p>
            <a:pPr>
              <a:spcBef>
                <a:spcPts val="467"/>
              </a:spcBef>
            </a:pPr>
            <a:r>
              <a:rPr lang="en-US" sz="1400"/>
              <a:t>Reduces risk of scope cross-contamination</a:t>
            </a:r>
          </a:p>
        </p:txBody>
      </p:sp>
      <p:pic>
        <p:nvPicPr>
          <p:cNvPr id="7" name="Content Placeholder 5">
            <a:extLst>
              <a:ext uri="{FF2B5EF4-FFF2-40B4-BE49-F238E27FC236}">
                <a16:creationId xmlns:a16="http://schemas.microsoft.com/office/drawing/2014/main" id="{471E0546-F988-F90E-4A8F-430CBCAA44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6864"/>
          <a:stretch/>
        </p:blipFill>
        <p:spPr>
          <a:xfrm>
            <a:off x="3452580" y="1449195"/>
            <a:ext cx="5587013" cy="5420093"/>
          </a:xfrm>
          <a:prstGeom prst="rect">
            <a:avLst/>
          </a:prstGeom>
        </p:spPr>
      </p:pic>
      <p:pic>
        <p:nvPicPr>
          <p:cNvPr id="8" name="Content Placeholder 5">
            <a:extLst>
              <a:ext uri="{FF2B5EF4-FFF2-40B4-BE49-F238E27FC236}">
                <a16:creationId xmlns:a16="http://schemas.microsoft.com/office/drawing/2014/main" id="{A15822E2-3BE5-55FB-377A-79E0E66297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31" t="55053" r="68708"/>
          <a:stretch/>
        </p:blipFill>
        <p:spPr>
          <a:xfrm>
            <a:off x="8063350" y="4433112"/>
            <a:ext cx="2695557" cy="2436176"/>
          </a:xfrm>
          <a:prstGeom prst="rect">
            <a:avLst/>
          </a:prstGeom>
        </p:spPr>
      </p:pic>
    </p:spTree>
    <p:extLst>
      <p:ext uri="{BB962C8B-B14F-4D97-AF65-F5344CB8AC3E}">
        <p14:creationId xmlns:p14="http://schemas.microsoft.com/office/powerpoint/2010/main" val="32896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99CCA6-9B98-B699-7A46-1A35FBCF1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5D656-474A-04F9-3876-20E78DCF8A94}"/>
              </a:ext>
            </a:extLst>
          </p:cNvPr>
          <p:cNvSpPr>
            <a:spLocks noGrp="1"/>
          </p:cNvSpPr>
          <p:nvPr>
            <p:ph type="title"/>
          </p:nvPr>
        </p:nvSpPr>
        <p:spPr>
          <a:prstGeom prst="rect">
            <a:avLst/>
          </a:prstGeom>
        </p:spPr>
        <p:txBody>
          <a:bodyPr/>
          <a:lstStyle/>
          <a:p>
            <a:r>
              <a:rPr lang="en-US"/>
              <a:t>EvoEndo</a:t>
            </a:r>
            <a:r>
              <a:rPr lang="en-US" baseline="30000"/>
              <a:t>®</a:t>
            </a:r>
            <a:r>
              <a:rPr lang="en-US"/>
              <a:t> Model LE Single-Use Gastroscope</a:t>
            </a:r>
          </a:p>
        </p:txBody>
      </p:sp>
      <p:sp>
        <p:nvSpPr>
          <p:cNvPr id="4" name="Slide Number Placeholder 3">
            <a:extLst>
              <a:ext uri="{FF2B5EF4-FFF2-40B4-BE49-F238E27FC236}">
                <a16:creationId xmlns:a16="http://schemas.microsoft.com/office/drawing/2014/main" id="{931D1288-05C5-507A-AE54-67515ED0B5D9}"/>
              </a:ext>
            </a:extLst>
          </p:cNvPr>
          <p:cNvSpPr>
            <a:spLocks noGrp="1"/>
          </p:cNvSpPr>
          <p:nvPr>
            <p:ph type="sldNum" sz="quarter" idx="12"/>
          </p:nvPr>
        </p:nvSpPr>
        <p:spPr/>
        <p:txBody>
          <a:bodyPr/>
          <a:lstStyle/>
          <a:p>
            <a:fld id="{00000000-1234-1234-1234-123412341234}" type="slidenum">
              <a:rPr lang="en" smtClean="0"/>
              <a:pPr/>
              <a:t>8</a:t>
            </a:fld>
            <a:endParaRPr lang="en"/>
          </a:p>
        </p:txBody>
      </p:sp>
      <p:sp>
        <p:nvSpPr>
          <p:cNvPr id="10" name="Subtitle 9">
            <a:extLst>
              <a:ext uri="{FF2B5EF4-FFF2-40B4-BE49-F238E27FC236}">
                <a16:creationId xmlns:a16="http://schemas.microsoft.com/office/drawing/2014/main" id="{E6EA3E68-A9E0-DD7F-78D0-1234BE8C33BC}"/>
              </a:ext>
            </a:extLst>
          </p:cNvPr>
          <p:cNvSpPr>
            <a:spLocks noGrp="1"/>
          </p:cNvSpPr>
          <p:nvPr>
            <p:ph type="subTitle" idx="13"/>
          </p:nvPr>
        </p:nvSpPr>
        <p:spPr/>
        <p:txBody>
          <a:bodyPr/>
          <a:lstStyle/>
          <a:p>
            <a:r>
              <a:rPr lang="en-US"/>
              <a:t>Product Specifications</a:t>
            </a:r>
          </a:p>
        </p:txBody>
      </p:sp>
      <p:graphicFrame>
        <p:nvGraphicFramePr>
          <p:cNvPr id="6" name="Google Shape;807;p76">
            <a:extLst>
              <a:ext uri="{FF2B5EF4-FFF2-40B4-BE49-F238E27FC236}">
                <a16:creationId xmlns:a16="http://schemas.microsoft.com/office/drawing/2014/main" id="{99FFB749-4A5F-BE64-8A3C-9D411D4CC6A5}"/>
              </a:ext>
            </a:extLst>
          </p:cNvPr>
          <p:cNvGraphicFramePr/>
          <p:nvPr>
            <p:extLst>
              <p:ext uri="{D42A27DB-BD31-4B8C-83A1-F6EECF244321}">
                <p14:modId xmlns:p14="http://schemas.microsoft.com/office/powerpoint/2010/main" val="4263601920"/>
              </p:ext>
            </p:extLst>
          </p:nvPr>
        </p:nvGraphicFramePr>
        <p:xfrm>
          <a:off x="1687796" y="1515035"/>
          <a:ext cx="8816408" cy="4726365"/>
        </p:xfrm>
        <a:graphic>
          <a:graphicData uri="http://schemas.openxmlformats.org/drawingml/2006/table">
            <a:tbl>
              <a:tblPr>
                <a:noFill/>
              </a:tblPr>
              <a:tblGrid>
                <a:gridCol w="3534304">
                  <a:extLst>
                    <a:ext uri="{9D8B030D-6E8A-4147-A177-3AD203B41FA5}">
                      <a16:colId xmlns:a16="http://schemas.microsoft.com/office/drawing/2014/main" val="20000"/>
                    </a:ext>
                  </a:extLst>
                </a:gridCol>
                <a:gridCol w="5282104">
                  <a:extLst>
                    <a:ext uri="{9D8B030D-6E8A-4147-A177-3AD203B41FA5}">
                      <a16:colId xmlns:a16="http://schemas.microsoft.com/office/drawing/2014/main" val="20003"/>
                    </a:ext>
                  </a:extLst>
                </a:gridCol>
              </a:tblGrid>
              <a:tr h="315091">
                <a:tc gridSpan="2">
                  <a:txBody>
                    <a:bodyPr/>
                    <a:lstStyle/>
                    <a:p>
                      <a:pPr marL="0" lvl="0" indent="0" algn="l" rtl="0">
                        <a:spcBef>
                          <a:spcPts val="0"/>
                        </a:spcBef>
                        <a:spcAft>
                          <a:spcPts val="0"/>
                        </a:spcAft>
                        <a:buNone/>
                      </a:pPr>
                      <a:r>
                        <a:rPr lang="en-US" sz="1200" b="1">
                          <a:solidFill>
                            <a:schemeClr val="bg1"/>
                          </a:solidFill>
                          <a:latin typeface="Arial" panose="020B0604020202020204" pitchFamily="34" charset="0"/>
                          <a:ea typeface="Roboto"/>
                          <a:cs typeface="Arial" panose="020B0604020202020204" pitchFamily="34" charset="0"/>
                          <a:sym typeface="Roboto"/>
                        </a:rPr>
                        <a:t>Optical System</a:t>
                      </a:r>
                    </a:p>
                  </a:txBody>
                  <a:tcPr marL="158467" marR="158467" marT="60933" marB="60933"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002E6C"/>
                    </a:solidFill>
                  </a:tcPr>
                </a:tc>
                <a:tc hMerge="1">
                  <a:txBody>
                    <a:bodyPr/>
                    <a:lstStyle/>
                    <a:p>
                      <a:pPr marL="0" lvl="0" indent="0" algn="l" rtl="0">
                        <a:spcBef>
                          <a:spcPts val="0"/>
                        </a:spcBef>
                        <a:spcAft>
                          <a:spcPts val="0"/>
                        </a:spcAft>
                        <a:buNone/>
                      </a:pPr>
                      <a:endParaRPr sz="800">
                        <a:solidFill>
                          <a:srgbClr val="434343"/>
                        </a:solidFill>
                        <a:latin typeface="Arial" panose="020B0604020202020204" pitchFamily="34" charset="0"/>
                        <a:ea typeface="Roboto"/>
                        <a:cs typeface="Arial" panose="020B0604020202020204" pitchFamily="34" charset="0"/>
                        <a:sym typeface="Roboto"/>
                      </a:endParaRPr>
                    </a:p>
                  </a:txBody>
                  <a:tcPr marL="118850" marR="118850" marT="45700" marB="45700" anchor="ctr">
                    <a:lnL w="19050" cap="flat" cmpd="sng" algn="ctr">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D">
                        <a:alpha val="12290"/>
                      </a:srgbClr>
                    </a:solidFill>
                  </a:tcPr>
                </a:tc>
                <a:extLst>
                  <a:ext uri="{0D108BD9-81ED-4DB2-BD59-A6C34878D82A}">
                    <a16:rowId xmlns:a16="http://schemas.microsoft.com/office/drawing/2014/main" val="10000"/>
                  </a:ext>
                </a:extLst>
              </a:tr>
              <a:tr h="315091">
                <a:tc>
                  <a:txBody>
                    <a:bodyPr/>
                    <a:lstStyle/>
                    <a:p>
                      <a:pPr marL="0" lvl="0" indent="0" algn="l" rtl="0">
                        <a:spcBef>
                          <a:spcPts val="0"/>
                        </a:spcBef>
                        <a:spcAft>
                          <a:spcPts val="0"/>
                        </a:spcAft>
                        <a:buNone/>
                      </a:pPr>
                      <a:r>
                        <a:rPr lang="en-US" sz="1200" b="1">
                          <a:solidFill>
                            <a:srgbClr val="434343"/>
                          </a:solidFill>
                          <a:latin typeface="Arial"/>
                          <a:ea typeface="Roboto"/>
                          <a:cs typeface="Arial"/>
                          <a:sym typeface="Roboto"/>
                        </a:rPr>
                        <a:t>Field of View</a:t>
                      </a:r>
                    </a:p>
                  </a:txBody>
                  <a:tcPr marL="158467" marR="158467" marT="60933" marB="60933"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3F3F3">
                        <a:alpha val="50840"/>
                      </a:srgbClr>
                    </a:solidFill>
                  </a:tcPr>
                </a:tc>
                <a:tc>
                  <a:txBody>
                    <a:bodyPr/>
                    <a:lstStyle/>
                    <a:p>
                      <a:pPr marL="0" lvl="0" indent="0" algn="l" rtl="0">
                        <a:spcBef>
                          <a:spcPts val="0"/>
                        </a:spcBef>
                        <a:spcAft>
                          <a:spcPts val="0"/>
                        </a:spcAft>
                        <a:buNone/>
                      </a:pPr>
                      <a:r>
                        <a:rPr lang="en-US" sz="1200">
                          <a:solidFill>
                            <a:srgbClr val="434343"/>
                          </a:solidFill>
                          <a:latin typeface="Arial"/>
                          <a:ea typeface="Roboto"/>
                          <a:cs typeface="Arial"/>
                          <a:sym typeface="Roboto"/>
                        </a:rPr>
                        <a:t>120° Diagonal, 87.5° Horizontal</a:t>
                      </a:r>
                    </a:p>
                  </a:txBody>
                  <a:tcPr marL="158467" marR="158467" marT="60933" marB="60933"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3F3F3">
                        <a:alpha val="50840"/>
                      </a:srgbClr>
                    </a:solidFill>
                  </a:tcPr>
                </a:tc>
                <a:extLst>
                  <a:ext uri="{0D108BD9-81ED-4DB2-BD59-A6C34878D82A}">
                    <a16:rowId xmlns:a16="http://schemas.microsoft.com/office/drawing/2014/main" val="10001"/>
                  </a:ext>
                </a:extLst>
              </a:tr>
              <a:tr h="315091">
                <a:tc>
                  <a:txBody>
                    <a:bodyPr/>
                    <a:lstStyle/>
                    <a:p>
                      <a:pPr marL="0" lvl="0" indent="0" algn="l" rtl="0">
                        <a:spcBef>
                          <a:spcPts val="0"/>
                        </a:spcBef>
                        <a:spcAft>
                          <a:spcPts val="0"/>
                        </a:spcAft>
                        <a:buNone/>
                      </a:pPr>
                      <a:r>
                        <a:rPr lang="en-US" sz="1200" b="1">
                          <a:solidFill>
                            <a:srgbClr val="434343"/>
                          </a:solidFill>
                          <a:latin typeface="Arial"/>
                          <a:ea typeface="Roboto"/>
                          <a:cs typeface="Arial"/>
                          <a:sym typeface="Roboto"/>
                        </a:rPr>
                        <a:t>Depth of Field</a:t>
                      </a:r>
                    </a:p>
                  </a:txBody>
                  <a:tcPr marL="158467" marR="158467" marT="60933" marB="60933"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002E6D">
                        <a:alpha val="12290"/>
                      </a:srgbClr>
                    </a:solidFill>
                  </a:tcPr>
                </a:tc>
                <a:tc>
                  <a:txBody>
                    <a:bodyPr/>
                    <a:lstStyle/>
                    <a:p>
                      <a:pPr marL="0" lvl="0" indent="0" algn="l" rtl="0">
                        <a:spcBef>
                          <a:spcPts val="0"/>
                        </a:spcBef>
                        <a:spcAft>
                          <a:spcPts val="0"/>
                        </a:spcAft>
                        <a:buNone/>
                      </a:pPr>
                      <a:r>
                        <a:rPr lang="en-US" sz="1200">
                          <a:solidFill>
                            <a:srgbClr val="434343"/>
                          </a:solidFill>
                          <a:latin typeface="Arial"/>
                          <a:ea typeface="Roboto"/>
                          <a:cs typeface="Arial"/>
                          <a:sym typeface="Roboto"/>
                        </a:rPr>
                        <a:t>2.5 mm - 25 mm</a:t>
                      </a:r>
                    </a:p>
                  </a:txBody>
                  <a:tcPr marL="158467" marR="158467" marT="60933" marB="60933"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D">
                        <a:alpha val="12290"/>
                      </a:srgbClr>
                    </a:solidFill>
                  </a:tcPr>
                </a:tc>
                <a:extLst>
                  <a:ext uri="{0D108BD9-81ED-4DB2-BD59-A6C34878D82A}">
                    <a16:rowId xmlns:a16="http://schemas.microsoft.com/office/drawing/2014/main" val="10002"/>
                  </a:ext>
                </a:extLst>
              </a:tr>
              <a:tr h="315091">
                <a:tc>
                  <a:txBody>
                    <a:bodyPr/>
                    <a:lstStyle/>
                    <a:p>
                      <a:pPr marL="0" lvl="0" indent="0" algn="l" rtl="0">
                        <a:spcBef>
                          <a:spcPts val="0"/>
                        </a:spcBef>
                        <a:spcAft>
                          <a:spcPts val="0"/>
                        </a:spcAft>
                        <a:buNone/>
                      </a:pPr>
                      <a:r>
                        <a:rPr lang="en-US" sz="1200" b="1">
                          <a:solidFill>
                            <a:srgbClr val="434343"/>
                          </a:solidFill>
                          <a:latin typeface="Arial"/>
                          <a:ea typeface="Roboto"/>
                          <a:cs typeface="Arial"/>
                          <a:sym typeface="Roboto"/>
                        </a:rPr>
                        <a:t>Illumination method</a:t>
                      </a:r>
                    </a:p>
                  </a:txBody>
                  <a:tcPr marL="158467" marR="158467" marT="60933" marB="60933"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3F3F3">
                        <a:alpha val="50840"/>
                      </a:srgbClr>
                    </a:solidFill>
                  </a:tcPr>
                </a:tc>
                <a:tc>
                  <a:txBody>
                    <a:bodyPr/>
                    <a:lstStyle/>
                    <a:p>
                      <a:pPr marL="0" lvl="0" indent="0" algn="l" rtl="0">
                        <a:spcBef>
                          <a:spcPts val="0"/>
                        </a:spcBef>
                        <a:spcAft>
                          <a:spcPts val="0"/>
                        </a:spcAft>
                        <a:buNone/>
                      </a:pPr>
                      <a:r>
                        <a:rPr lang="en-US" sz="1200">
                          <a:solidFill>
                            <a:srgbClr val="434343"/>
                          </a:solidFill>
                          <a:latin typeface="Arial"/>
                          <a:ea typeface="Roboto"/>
                          <a:cs typeface="Arial"/>
                          <a:sym typeface="Roboto"/>
                        </a:rPr>
                        <a:t>LED</a:t>
                      </a:r>
                    </a:p>
                  </a:txBody>
                  <a:tcPr marL="158467" marR="158467" marT="60933" marB="60933"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3F3F3">
                        <a:alpha val="50840"/>
                      </a:srgbClr>
                    </a:solidFill>
                  </a:tcPr>
                </a:tc>
                <a:extLst>
                  <a:ext uri="{0D108BD9-81ED-4DB2-BD59-A6C34878D82A}">
                    <a16:rowId xmlns:a16="http://schemas.microsoft.com/office/drawing/2014/main" val="10003"/>
                  </a:ext>
                </a:extLst>
              </a:tr>
              <a:tr h="315091">
                <a:tc gridSpan="2">
                  <a:txBody>
                    <a:bodyPr/>
                    <a:lstStyle/>
                    <a:p>
                      <a:pPr marL="0" lvl="0" indent="0" algn="l" rtl="0">
                        <a:spcBef>
                          <a:spcPts val="0"/>
                        </a:spcBef>
                        <a:spcAft>
                          <a:spcPts val="0"/>
                        </a:spcAft>
                        <a:buNone/>
                      </a:pPr>
                      <a:r>
                        <a:rPr lang="en-US" sz="1200" b="1">
                          <a:solidFill>
                            <a:schemeClr val="bg1"/>
                          </a:solidFill>
                          <a:latin typeface="Arial"/>
                          <a:ea typeface="Roboto"/>
                          <a:cs typeface="Arial"/>
                          <a:sym typeface="Roboto"/>
                        </a:rPr>
                        <a:t>Insertion Portion</a:t>
                      </a:r>
                      <a:r>
                        <a:rPr lang="en-US" sz="1200" b="1">
                          <a:solidFill>
                            <a:schemeClr val="bg1"/>
                          </a:solidFill>
                          <a:latin typeface="Arial"/>
                          <a:ea typeface="Roboto"/>
                          <a:cs typeface="Arial"/>
                        </a:rPr>
                        <a:t> </a:t>
                      </a:r>
                      <a:endParaRPr lang="en-US" sz="1200" b="1">
                        <a:solidFill>
                          <a:schemeClr val="bg1"/>
                        </a:solidFill>
                        <a:latin typeface="Arial" panose="020B0604020202020204" pitchFamily="34" charset="0"/>
                        <a:ea typeface="Roboto"/>
                        <a:cs typeface="Arial" panose="020B0604020202020204" pitchFamily="34" charset="0"/>
                        <a:sym typeface="Roboto"/>
                      </a:endParaRPr>
                    </a:p>
                  </a:txBody>
                  <a:tcPr marL="158467" marR="158467" marT="60933" marB="60933"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002E6C"/>
                    </a:solidFill>
                  </a:tcPr>
                </a:tc>
                <a:tc hMerge="1">
                  <a:txBody>
                    <a:bodyPr/>
                    <a:lstStyle/>
                    <a:p>
                      <a:pPr marL="0" lvl="0" indent="0" algn="l" rtl="0">
                        <a:spcBef>
                          <a:spcPts val="0"/>
                        </a:spcBef>
                        <a:spcAft>
                          <a:spcPts val="0"/>
                        </a:spcAft>
                        <a:buNone/>
                      </a:pPr>
                      <a:r>
                        <a:rPr lang="en" sz="800">
                          <a:solidFill>
                            <a:srgbClr val="434343"/>
                          </a:solidFill>
                          <a:latin typeface="Arial" panose="020B0604020202020204" pitchFamily="34" charset="0"/>
                          <a:ea typeface="Roboto"/>
                          <a:cs typeface="Arial" panose="020B0604020202020204" pitchFamily="34" charset="0"/>
                          <a:sym typeface="Roboto"/>
                        </a:rPr>
                        <a:t>Fits peds/mini endo forceps</a:t>
                      </a:r>
                      <a:endParaRPr sz="800" b="1">
                        <a:solidFill>
                          <a:srgbClr val="434343"/>
                        </a:solidFill>
                        <a:latin typeface="Arial" panose="020B0604020202020204" pitchFamily="34" charset="0"/>
                        <a:ea typeface="Roboto"/>
                        <a:cs typeface="Arial" panose="020B0604020202020204" pitchFamily="34" charset="0"/>
                        <a:sym typeface="Roboto"/>
                      </a:endParaRPr>
                    </a:p>
                  </a:txBody>
                  <a:tcPr marL="118850" marR="118850" marT="45700" marB="45700" anchor="ctr">
                    <a:lnL w="19050" cap="flat" cmpd="sng" algn="ctr">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D">
                        <a:alpha val="12290"/>
                      </a:srgbClr>
                    </a:solidFill>
                  </a:tcPr>
                </a:tc>
                <a:extLst>
                  <a:ext uri="{0D108BD9-81ED-4DB2-BD59-A6C34878D82A}">
                    <a16:rowId xmlns:a16="http://schemas.microsoft.com/office/drawing/2014/main" val="10004"/>
                  </a:ext>
                </a:extLst>
              </a:tr>
              <a:tr h="315091">
                <a:tc>
                  <a:txBody>
                    <a:bodyPr/>
                    <a:lstStyle/>
                    <a:p>
                      <a:pPr marL="0" lvl="0" indent="0" algn="l" rtl="0">
                        <a:spcBef>
                          <a:spcPts val="0"/>
                        </a:spcBef>
                        <a:spcAft>
                          <a:spcPts val="0"/>
                        </a:spcAft>
                        <a:buNone/>
                      </a:pPr>
                      <a:r>
                        <a:rPr lang="en-US" sz="1200" b="1">
                          <a:solidFill>
                            <a:srgbClr val="434343"/>
                          </a:solidFill>
                          <a:latin typeface="Arial"/>
                          <a:ea typeface="Roboto"/>
                          <a:cs typeface="Arial"/>
                          <a:sym typeface="Roboto"/>
                        </a:rPr>
                        <a:t>Bending section</a:t>
                      </a:r>
                      <a:r>
                        <a:rPr lang="en-US" sz="1200" b="1">
                          <a:solidFill>
                            <a:srgbClr val="434343"/>
                          </a:solidFill>
                          <a:latin typeface="Arial"/>
                          <a:ea typeface="Roboto"/>
                          <a:cs typeface="Arial"/>
                        </a:rPr>
                        <a:t> </a:t>
                      </a:r>
                      <a:endParaRPr lang="en-US" sz="1200" b="1">
                        <a:solidFill>
                          <a:srgbClr val="434343"/>
                        </a:solidFill>
                        <a:latin typeface="Arial" panose="020B0604020202020204" pitchFamily="34" charset="0"/>
                        <a:ea typeface="Roboto"/>
                        <a:cs typeface="Arial" panose="020B0604020202020204" pitchFamily="34" charset="0"/>
                        <a:sym typeface="Roboto"/>
                      </a:endParaRPr>
                    </a:p>
                  </a:txBody>
                  <a:tcPr marL="158467" marR="158467" marT="60933" marB="60933"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9F9F9"/>
                    </a:solidFill>
                  </a:tcPr>
                </a:tc>
                <a:tc>
                  <a:txBody>
                    <a:bodyPr/>
                    <a:lstStyle/>
                    <a:p>
                      <a:pPr marL="0" lvl="0" indent="0" algn="l" rtl="0">
                        <a:spcBef>
                          <a:spcPts val="0"/>
                        </a:spcBef>
                        <a:spcAft>
                          <a:spcPts val="0"/>
                        </a:spcAft>
                        <a:buNone/>
                      </a:pPr>
                      <a:r>
                        <a:rPr lang="en-US" sz="1200">
                          <a:solidFill>
                            <a:srgbClr val="434343"/>
                          </a:solidFill>
                          <a:latin typeface="Arial"/>
                          <a:ea typeface="Roboto"/>
                          <a:cs typeface="Arial"/>
                          <a:sym typeface="Roboto"/>
                        </a:rPr>
                        <a:t>210° Up, 90° Down, 100° Left, 100° Right</a:t>
                      </a:r>
                    </a:p>
                  </a:txBody>
                  <a:tcPr marL="158467" marR="158467" marT="60933" marB="60933"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3F3F3">
                        <a:alpha val="50840"/>
                      </a:srgbClr>
                    </a:solidFill>
                  </a:tcPr>
                </a:tc>
                <a:extLst>
                  <a:ext uri="{0D108BD9-81ED-4DB2-BD59-A6C34878D82A}">
                    <a16:rowId xmlns:a16="http://schemas.microsoft.com/office/drawing/2014/main" val="10005"/>
                  </a:ext>
                </a:extLst>
              </a:tr>
              <a:tr h="315091">
                <a:tc>
                  <a:txBody>
                    <a:bodyPr/>
                    <a:lstStyle/>
                    <a:p>
                      <a:pPr marL="0" lvl="0" indent="0" algn="l" rtl="0">
                        <a:spcBef>
                          <a:spcPts val="0"/>
                        </a:spcBef>
                        <a:spcAft>
                          <a:spcPts val="0"/>
                        </a:spcAft>
                        <a:buNone/>
                      </a:pPr>
                      <a:r>
                        <a:rPr lang="en-US" sz="1200" b="1">
                          <a:solidFill>
                            <a:srgbClr val="434343"/>
                          </a:solidFill>
                          <a:latin typeface="Arial"/>
                          <a:ea typeface="Roboto"/>
                          <a:cs typeface="Arial"/>
                          <a:sym typeface="Roboto"/>
                        </a:rPr>
                        <a:t>Maximum diameter of insertion portion</a:t>
                      </a:r>
                      <a:r>
                        <a:rPr lang="en-US" sz="1200" b="1">
                          <a:solidFill>
                            <a:srgbClr val="434343"/>
                          </a:solidFill>
                          <a:latin typeface="Arial"/>
                          <a:ea typeface="Roboto"/>
                          <a:cs typeface="Arial"/>
                        </a:rPr>
                        <a:t> </a:t>
                      </a:r>
                      <a:endParaRPr lang="en-US" sz="1200" b="1">
                        <a:solidFill>
                          <a:srgbClr val="434343"/>
                        </a:solidFill>
                        <a:latin typeface="Arial" panose="020B0604020202020204" pitchFamily="34" charset="0"/>
                        <a:ea typeface="Roboto"/>
                        <a:cs typeface="Arial" panose="020B0604020202020204" pitchFamily="34" charset="0"/>
                        <a:sym typeface="Roboto"/>
                      </a:endParaRPr>
                    </a:p>
                  </a:txBody>
                  <a:tcPr marL="158467" marR="158467" marT="60933" marB="60933"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002E6D">
                        <a:alpha val="12290"/>
                      </a:srgbClr>
                    </a:solidFill>
                  </a:tcPr>
                </a:tc>
                <a:tc>
                  <a:txBody>
                    <a:bodyPr/>
                    <a:lstStyle/>
                    <a:p>
                      <a:pPr marL="0" lvl="0" indent="0" algn="l" rtl="0">
                        <a:spcBef>
                          <a:spcPts val="0"/>
                        </a:spcBef>
                        <a:spcAft>
                          <a:spcPts val="0"/>
                        </a:spcAft>
                        <a:buNone/>
                      </a:pPr>
                      <a:r>
                        <a:rPr lang="en-US" sz="1200">
                          <a:solidFill>
                            <a:srgbClr val="434343"/>
                          </a:solidFill>
                          <a:latin typeface="Arial"/>
                          <a:ea typeface="Roboto"/>
                          <a:cs typeface="Arial"/>
                          <a:sym typeface="Roboto"/>
                        </a:rPr>
                        <a:t>3.5 mm (0.14”)</a:t>
                      </a:r>
                      <a:r>
                        <a:rPr lang="en-US" sz="1200">
                          <a:solidFill>
                            <a:srgbClr val="434343"/>
                          </a:solidFill>
                          <a:latin typeface="Arial"/>
                          <a:ea typeface="Roboto"/>
                          <a:cs typeface="Arial"/>
                        </a:rPr>
                        <a:t> </a:t>
                      </a:r>
                      <a:endParaRPr lang="en-US" sz="1200">
                        <a:solidFill>
                          <a:srgbClr val="434343"/>
                        </a:solidFill>
                        <a:latin typeface="Arial" panose="020B0604020202020204" pitchFamily="34" charset="0"/>
                        <a:ea typeface="Roboto"/>
                        <a:cs typeface="Arial" panose="020B0604020202020204" pitchFamily="34" charset="0"/>
                        <a:sym typeface="Roboto"/>
                      </a:endParaRPr>
                    </a:p>
                  </a:txBody>
                  <a:tcPr marL="158467" marR="158467" marT="60933" marB="60933"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D">
                        <a:alpha val="12290"/>
                      </a:srgbClr>
                    </a:solidFill>
                  </a:tcPr>
                </a:tc>
                <a:extLst>
                  <a:ext uri="{0D108BD9-81ED-4DB2-BD59-A6C34878D82A}">
                    <a16:rowId xmlns:a16="http://schemas.microsoft.com/office/drawing/2014/main" val="10006"/>
                  </a:ext>
                </a:extLst>
              </a:tr>
              <a:tr h="315091">
                <a:tc>
                  <a:txBody>
                    <a:bodyPr/>
                    <a:lstStyle/>
                    <a:p>
                      <a:pPr marL="0" lvl="0" indent="0" algn="l" rtl="0">
                        <a:spcBef>
                          <a:spcPts val="0"/>
                        </a:spcBef>
                        <a:spcAft>
                          <a:spcPts val="0"/>
                        </a:spcAft>
                        <a:buNone/>
                      </a:pPr>
                      <a:r>
                        <a:rPr lang="en-US" sz="1200" b="1">
                          <a:solidFill>
                            <a:srgbClr val="434343"/>
                          </a:solidFill>
                          <a:latin typeface="Arial"/>
                          <a:ea typeface="Roboto"/>
                          <a:cs typeface="Arial"/>
                          <a:sym typeface="Roboto"/>
                        </a:rPr>
                        <a:t>Working length</a:t>
                      </a:r>
                      <a:r>
                        <a:rPr lang="en-US" sz="1200" b="1">
                          <a:solidFill>
                            <a:srgbClr val="434343"/>
                          </a:solidFill>
                          <a:latin typeface="Arial"/>
                          <a:ea typeface="Roboto"/>
                          <a:cs typeface="Arial"/>
                        </a:rPr>
                        <a:t> </a:t>
                      </a:r>
                      <a:endParaRPr lang="en-US" sz="1200" b="1">
                        <a:solidFill>
                          <a:srgbClr val="434343"/>
                        </a:solidFill>
                        <a:latin typeface="Arial" panose="020B0604020202020204" pitchFamily="34" charset="0"/>
                        <a:ea typeface="Roboto"/>
                        <a:cs typeface="Arial" panose="020B0604020202020204" pitchFamily="34" charset="0"/>
                        <a:sym typeface="Roboto"/>
                      </a:endParaRPr>
                    </a:p>
                  </a:txBody>
                  <a:tcPr marL="158467" marR="158467" marT="60933" marB="60933"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3F3F3">
                        <a:alpha val="50840"/>
                      </a:srgbClr>
                    </a:solidFill>
                  </a:tcPr>
                </a:tc>
                <a:tc>
                  <a:txBody>
                    <a:bodyPr/>
                    <a:lstStyle/>
                    <a:p>
                      <a:pPr marL="0" lvl="0" indent="0" algn="l" rtl="0">
                        <a:spcBef>
                          <a:spcPts val="0"/>
                        </a:spcBef>
                        <a:spcAft>
                          <a:spcPts val="0"/>
                        </a:spcAft>
                        <a:buNone/>
                      </a:pPr>
                      <a:r>
                        <a:rPr lang="en-US" sz="1200">
                          <a:solidFill>
                            <a:srgbClr val="434343"/>
                          </a:solidFill>
                          <a:latin typeface="Arial"/>
                          <a:ea typeface="Roboto"/>
                          <a:cs typeface="Arial"/>
                          <a:sym typeface="Roboto"/>
                        </a:rPr>
                        <a:t>1.1 M (43.3”)</a:t>
                      </a:r>
                      <a:r>
                        <a:rPr lang="en-US" sz="1200">
                          <a:solidFill>
                            <a:srgbClr val="434343"/>
                          </a:solidFill>
                          <a:latin typeface="Arial"/>
                          <a:ea typeface="Roboto"/>
                          <a:cs typeface="Arial"/>
                        </a:rPr>
                        <a:t> </a:t>
                      </a:r>
                      <a:endParaRPr lang="en-US" sz="1200">
                        <a:solidFill>
                          <a:srgbClr val="434343"/>
                        </a:solidFill>
                        <a:latin typeface="Arial" panose="020B0604020202020204" pitchFamily="34" charset="0"/>
                        <a:ea typeface="Roboto"/>
                        <a:cs typeface="Arial" panose="020B0604020202020204" pitchFamily="34" charset="0"/>
                        <a:sym typeface="Roboto"/>
                      </a:endParaRPr>
                    </a:p>
                  </a:txBody>
                  <a:tcPr marL="158467" marR="158467" marT="60933" marB="60933"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3F3F3">
                        <a:alpha val="50840"/>
                      </a:srgbClr>
                    </a:solidFill>
                  </a:tcPr>
                </a:tc>
                <a:extLst>
                  <a:ext uri="{0D108BD9-81ED-4DB2-BD59-A6C34878D82A}">
                    <a16:rowId xmlns:a16="http://schemas.microsoft.com/office/drawing/2014/main" val="10007"/>
                  </a:ext>
                </a:extLst>
              </a:tr>
              <a:tr h="315091">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Roboto"/>
                          <a:cs typeface="Arial"/>
                          <a:sym typeface="Roboto"/>
                        </a:rPr>
                        <a:t>Channel</a:t>
                      </a:r>
                    </a:p>
                  </a:txBody>
                  <a:tcPr marL="158467" marR="158467" marT="60933" marB="60933"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C"/>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Roboto"/>
                          <a:cs typeface="Arial" panose="020B0604020202020204" pitchFamily="34" charset="0"/>
                          <a:sym typeface="Roboto"/>
                        </a:rPr>
                        <a:t>Optical System</a:t>
                      </a:r>
                    </a:p>
                  </a:txBody>
                  <a:tcPr marL="118850" marR="118850" marT="45700" marB="45700" anchor="ctr">
                    <a:lnL w="19050" cap="flat" cmpd="sng" algn="ctr">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D">
                        <a:alpha val="12290"/>
                      </a:srgbClr>
                    </a:solidFill>
                  </a:tcPr>
                </a:tc>
                <a:extLst>
                  <a:ext uri="{0D108BD9-81ED-4DB2-BD59-A6C34878D82A}">
                    <a16:rowId xmlns:a16="http://schemas.microsoft.com/office/drawing/2014/main" val="10008"/>
                  </a:ext>
                </a:extLst>
              </a:tr>
              <a:tr h="315091">
                <a:tc>
                  <a:txBody>
                    <a:bodyPr/>
                    <a:lstStyle/>
                    <a:p>
                      <a:pPr marL="0" lvl="0" indent="0" algn="l" rtl="0">
                        <a:spcBef>
                          <a:spcPts val="0"/>
                        </a:spcBef>
                        <a:spcAft>
                          <a:spcPts val="0"/>
                        </a:spcAft>
                        <a:buNone/>
                      </a:pPr>
                      <a:r>
                        <a:rPr lang="en-US" sz="1200" b="1">
                          <a:solidFill>
                            <a:srgbClr val="434343"/>
                          </a:solidFill>
                          <a:latin typeface="Arial"/>
                          <a:ea typeface="Roboto"/>
                          <a:cs typeface="Arial"/>
                          <a:sym typeface="Roboto"/>
                        </a:rPr>
                        <a:t>Average inner diameter</a:t>
                      </a:r>
                      <a:r>
                        <a:rPr lang="en-US" sz="1200" b="1">
                          <a:solidFill>
                            <a:srgbClr val="434343"/>
                          </a:solidFill>
                          <a:latin typeface="Arial"/>
                          <a:ea typeface="Roboto"/>
                          <a:cs typeface="Arial"/>
                        </a:rPr>
                        <a:t> </a:t>
                      </a:r>
                      <a:endParaRPr lang="en-US" sz="1200" b="1">
                        <a:solidFill>
                          <a:srgbClr val="434343"/>
                        </a:solidFill>
                        <a:latin typeface="Arial" panose="020B0604020202020204" pitchFamily="34" charset="0"/>
                        <a:ea typeface="Roboto"/>
                        <a:cs typeface="Arial" panose="020B0604020202020204" pitchFamily="34" charset="0"/>
                        <a:sym typeface="Roboto"/>
                      </a:endParaRPr>
                    </a:p>
                  </a:txBody>
                  <a:tcPr marL="158467" marR="158467" marT="60933" marB="60933"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D">
                        <a:alpha val="12290"/>
                      </a:srgbClr>
                    </a:solidFill>
                  </a:tcPr>
                </a:tc>
                <a:tc>
                  <a:txBody>
                    <a:bodyPr/>
                    <a:lstStyle/>
                    <a:p>
                      <a:pPr marL="0" lvl="0" indent="0" algn="l" rtl="0">
                        <a:spcBef>
                          <a:spcPts val="0"/>
                        </a:spcBef>
                        <a:spcAft>
                          <a:spcPts val="0"/>
                        </a:spcAft>
                        <a:buNone/>
                      </a:pPr>
                      <a:r>
                        <a:rPr lang="en-US" sz="1200">
                          <a:solidFill>
                            <a:srgbClr val="434343"/>
                          </a:solidFill>
                          <a:latin typeface="Arial"/>
                          <a:ea typeface="Roboto"/>
                          <a:cs typeface="Arial"/>
                          <a:sym typeface="Roboto"/>
                        </a:rPr>
                        <a:t>2.0 mm (0.078”)</a:t>
                      </a:r>
                      <a:r>
                        <a:rPr lang="en-US" sz="1200">
                          <a:solidFill>
                            <a:srgbClr val="434343"/>
                          </a:solidFill>
                          <a:latin typeface="Arial"/>
                          <a:ea typeface="Roboto"/>
                          <a:cs typeface="Arial"/>
                        </a:rPr>
                        <a:t> </a:t>
                      </a:r>
                      <a:endParaRPr lang="en-US" sz="1200">
                        <a:solidFill>
                          <a:srgbClr val="434343"/>
                        </a:solidFill>
                        <a:latin typeface="Arial" panose="020B0604020202020204" pitchFamily="34" charset="0"/>
                        <a:ea typeface="Roboto"/>
                        <a:cs typeface="Arial" panose="020B0604020202020204" pitchFamily="34" charset="0"/>
                        <a:sym typeface="Roboto"/>
                      </a:endParaRPr>
                    </a:p>
                  </a:txBody>
                  <a:tcPr marL="158467" marR="158467" marT="60933" marB="60933"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D">
                        <a:alpha val="12290"/>
                      </a:srgbClr>
                    </a:solidFill>
                  </a:tcPr>
                </a:tc>
                <a:extLst>
                  <a:ext uri="{0D108BD9-81ED-4DB2-BD59-A6C34878D82A}">
                    <a16:rowId xmlns:a16="http://schemas.microsoft.com/office/drawing/2014/main" val="3879391022"/>
                  </a:ext>
                </a:extLst>
              </a:tr>
              <a:tr h="315091">
                <a:tc>
                  <a:txBody>
                    <a:bodyPr/>
                    <a:lstStyle/>
                    <a:p>
                      <a:pPr marL="0" lvl="0" indent="0" algn="l" rtl="0">
                        <a:spcBef>
                          <a:spcPts val="0"/>
                        </a:spcBef>
                        <a:spcAft>
                          <a:spcPts val="0"/>
                        </a:spcAft>
                        <a:buNone/>
                      </a:pPr>
                      <a:r>
                        <a:rPr lang="en-US" sz="1200" b="1">
                          <a:solidFill>
                            <a:srgbClr val="434343"/>
                          </a:solidFill>
                          <a:latin typeface="Arial"/>
                          <a:ea typeface="Roboto"/>
                          <a:cs typeface="Arial"/>
                          <a:sym typeface="Roboto"/>
                        </a:rPr>
                        <a:t>Minimum instrument channel width</a:t>
                      </a:r>
                    </a:p>
                  </a:txBody>
                  <a:tcPr marL="158467" marR="158467" marT="60933" marB="60933"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9F9F9"/>
                    </a:solidFill>
                  </a:tcPr>
                </a:tc>
                <a:tc>
                  <a:txBody>
                    <a:bodyPr/>
                    <a:lstStyle/>
                    <a:p>
                      <a:pPr marL="0" lvl="0" indent="0" algn="l" rtl="0">
                        <a:spcBef>
                          <a:spcPts val="0"/>
                        </a:spcBef>
                        <a:spcAft>
                          <a:spcPts val="0"/>
                        </a:spcAft>
                        <a:buNone/>
                      </a:pPr>
                      <a:r>
                        <a:rPr lang="en-US" sz="1200">
                          <a:solidFill>
                            <a:srgbClr val="434343"/>
                          </a:solidFill>
                          <a:latin typeface="Arial"/>
                          <a:ea typeface="Roboto"/>
                          <a:cs typeface="Arial"/>
                          <a:sym typeface="Roboto"/>
                        </a:rPr>
                        <a:t>2.0 mm (0.078”)</a:t>
                      </a:r>
                      <a:r>
                        <a:rPr lang="en-US" sz="1200">
                          <a:solidFill>
                            <a:srgbClr val="434343"/>
                          </a:solidFill>
                          <a:latin typeface="Arial"/>
                          <a:ea typeface="Roboto"/>
                          <a:cs typeface="Arial"/>
                        </a:rPr>
                        <a:t> </a:t>
                      </a:r>
                      <a:endParaRPr lang="en-US" sz="1200">
                        <a:solidFill>
                          <a:srgbClr val="434343"/>
                        </a:solidFill>
                        <a:latin typeface="Arial" panose="020B0604020202020204" pitchFamily="34" charset="0"/>
                        <a:ea typeface="Roboto"/>
                        <a:cs typeface="Arial" panose="020B0604020202020204" pitchFamily="34" charset="0"/>
                        <a:sym typeface="Roboto"/>
                      </a:endParaRPr>
                    </a:p>
                  </a:txBody>
                  <a:tcPr marL="158467" marR="158467" marT="60933" marB="60933"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9F9F9"/>
                    </a:solidFill>
                  </a:tcPr>
                </a:tc>
                <a:extLst>
                  <a:ext uri="{0D108BD9-81ED-4DB2-BD59-A6C34878D82A}">
                    <a16:rowId xmlns:a16="http://schemas.microsoft.com/office/drawing/2014/main" val="779653604"/>
                  </a:ext>
                </a:extLst>
              </a:tr>
              <a:tr h="315091">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Roboto"/>
                          <a:cs typeface="Arial"/>
                          <a:sym typeface="Roboto"/>
                        </a:rPr>
                        <a:t>Connections</a:t>
                      </a:r>
                    </a:p>
                  </a:txBody>
                  <a:tcPr marL="158467" marR="158467" marT="60933" marB="60933"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C"/>
                    </a:solidFill>
                  </a:tcPr>
                </a:tc>
                <a:tc hMerge="1">
                  <a:txBody>
                    <a:bodyPr/>
                    <a:lstStyle/>
                    <a:p>
                      <a:pPr marL="0" lvl="0" indent="0" algn="l" rtl="0">
                        <a:spcBef>
                          <a:spcPts val="0"/>
                        </a:spcBef>
                        <a:spcAft>
                          <a:spcPts val="0"/>
                        </a:spcAft>
                        <a:buNone/>
                      </a:pPr>
                      <a:endParaRPr sz="800">
                        <a:solidFill>
                          <a:srgbClr val="434343"/>
                        </a:solidFill>
                        <a:latin typeface="Arial" panose="020B0604020202020204" pitchFamily="34" charset="0"/>
                        <a:ea typeface="Roboto"/>
                        <a:cs typeface="Arial" panose="020B0604020202020204" pitchFamily="34" charset="0"/>
                        <a:sym typeface="Roboto"/>
                      </a:endParaRPr>
                    </a:p>
                  </a:txBody>
                  <a:tcPr marL="118850" marR="118850" marT="45700" marB="45700" anchor="ctr">
                    <a:lnL w="19050" cap="flat" cmpd="sng" algn="ctr">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D">
                        <a:alpha val="12290"/>
                      </a:srgbClr>
                    </a:solidFill>
                  </a:tcPr>
                </a:tc>
                <a:extLst>
                  <a:ext uri="{0D108BD9-81ED-4DB2-BD59-A6C34878D82A}">
                    <a16:rowId xmlns:a16="http://schemas.microsoft.com/office/drawing/2014/main" val="572577270"/>
                  </a:ext>
                </a:extLst>
              </a:tr>
              <a:tr h="315091">
                <a:tc>
                  <a:txBody>
                    <a:bodyPr/>
                    <a:lstStyle/>
                    <a:p>
                      <a:pPr marL="0" lvl="0" indent="0" algn="l" rtl="0">
                        <a:spcBef>
                          <a:spcPts val="0"/>
                        </a:spcBef>
                        <a:spcAft>
                          <a:spcPts val="0"/>
                        </a:spcAft>
                        <a:buNone/>
                      </a:pPr>
                      <a:r>
                        <a:rPr lang="en-US" sz="1200" b="1">
                          <a:solidFill>
                            <a:srgbClr val="434343"/>
                          </a:solidFill>
                          <a:latin typeface="Arial"/>
                          <a:ea typeface="Roboto"/>
                          <a:cs typeface="Arial"/>
                          <a:sym typeface="Roboto"/>
                        </a:rPr>
                        <a:t>Air Connector</a:t>
                      </a:r>
                    </a:p>
                  </a:txBody>
                  <a:tcPr marL="158467" marR="158467" marT="60933" marB="60933"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D">
                        <a:alpha val="12290"/>
                      </a:srgbClr>
                    </a:solidFill>
                  </a:tcPr>
                </a:tc>
                <a:tc>
                  <a:txBody>
                    <a:bodyPr/>
                    <a:lstStyle/>
                    <a:p>
                      <a:pPr marL="0" lvl="0" indent="0" algn="l" rtl="0">
                        <a:spcBef>
                          <a:spcPts val="0"/>
                        </a:spcBef>
                        <a:spcAft>
                          <a:spcPts val="0"/>
                        </a:spcAft>
                        <a:buNone/>
                      </a:pPr>
                      <a:r>
                        <a:rPr lang="en-US" sz="1200">
                          <a:solidFill>
                            <a:srgbClr val="434343"/>
                          </a:solidFill>
                          <a:latin typeface="Arial"/>
                          <a:ea typeface="Roboto"/>
                          <a:cs typeface="Arial"/>
                          <a:sym typeface="Roboto"/>
                        </a:rPr>
                        <a:t>Connects to 1/4”- 3/8” supply lines</a:t>
                      </a:r>
                    </a:p>
                  </a:txBody>
                  <a:tcPr marL="158467" marR="158467" marT="60933" marB="60933"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002E6D">
                        <a:alpha val="12290"/>
                      </a:srgbClr>
                    </a:solidFill>
                  </a:tcPr>
                </a:tc>
                <a:extLst>
                  <a:ext uri="{0D108BD9-81ED-4DB2-BD59-A6C34878D82A}">
                    <a16:rowId xmlns:a16="http://schemas.microsoft.com/office/drawing/2014/main" val="2411276726"/>
                  </a:ext>
                </a:extLst>
              </a:tr>
              <a:tr h="315091">
                <a:tc>
                  <a:txBody>
                    <a:bodyPr/>
                    <a:lstStyle/>
                    <a:p>
                      <a:pPr marL="0" lvl="0" indent="0" algn="l" rtl="0">
                        <a:spcBef>
                          <a:spcPts val="0"/>
                        </a:spcBef>
                        <a:spcAft>
                          <a:spcPts val="0"/>
                        </a:spcAft>
                        <a:buNone/>
                      </a:pPr>
                      <a:r>
                        <a:rPr lang="en-US" sz="1200" b="1">
                          <a:solidFill>
                            <a:srgbClr val="434343"/>
                          </a:solidFill>
                          <a:latin typeface="Arial"/>
                          <a:ea typeface="Roboto"/>
                          <a:cs typeface="Arial"/>
                          <a:sym typeface="Roboto"/>
                        </a:rPr>
                        <a:t>Water Connector</a:t>
                      </a:r>
                    </a:p>
                  </a:txBody>
                  <a:tcPr marL="158467" marR="158467" marT="60933" marB="60933"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9F9F9"/>
                    </a:solidFill>
                  </a:tcPr>
                </a:tc>
                <a:tc>
                  <a:txBody>
                    <a:bodyPr/>
                    <a:lstStyle/>
                    <a:p>
                      <a:pPr marL="0" lvl="0" indent="0" algn="l" rtl="0">
                        <a:spcBef>
                          <a:spcPts val="0"/>
                        </a:spcBef>
                        <a:spcAft>
                          <a:spcPts val="0"/>
                        </a:spcAft>
                        <a:buNone/>
                      </a:pPr>
                      <a:r>
                        <a:rPr lang="en-US" sz="1200">
                          <a:solidFill>
                            <a:srgbClr val="434343"/>
                          </a:solidFill>
                          <a:latin typeface="Arial"/>
                          <a:ea typeface="Roboto"/>
                          <a:cs typeface="Arial"/>
                          <a:sym typeface="Roboto"/>
                        </a:rPr>
                        <a:t>Connects to bottle with 1.25” top</a:t>
                      </a:r>
                    </a:p>
                  </a:txBody>
                  <a:tcPr marL="158467" marR="158467" marT="60933" marB="60933"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lgn="ctr">
                      <a:solidFill>
                        <a:srgbClr val="FFFFFF"/>
                      </a:solidFill>
                      <a:prstDash val="solid"/>
                      <a:round/>
                      <a:headEnd type="none" w="sm" len="sm"/>
                      <a:tailEnd type="none" w="sm" len="sm"/>
                    </a:lnB>
                    <a:solidFill>
                      <a:srgbClr val="F9F9F9"/>
                    </a:solidFill>
                  </a:tcPr>
                </a:tc>
                <a:extLst>
                  <a:ext uri="{0D108BD9-81ED-4DB2-BD59-A6C34878D82A}">
                    <a16:rowId xmlns:a16="http://schemas.microsoft.com/office/drawing/2014/main" val="289523701"/>
                  </a:ext>
                </a:extLst>
              </a:tr>
              <a:tr h="315091">
                <a:tc>
                  <a:txBody>
                    <a:bodyPr/>
                    <a:lstStyle/>
                    <a:p>
                      <a:pPr marL="0" lvl="0" indent="0" algn="l" rtl="0">
                        <a:spcBef>
                          <a:spcPts val="0"/>
                        </a:spcBef>
                        <a:spcAft>
                          <a:spcPts val="0"/>
                        </a:spcAft>
                        <a:buNone/>
                      </a:pPr>
                      <a:r>
                        <a:rPr lang="en-US" sz="1200" b="1">
                          <a:solidFill>
                            <a:srgbClr val="434343"/>
                          </a:solidFill>
                          <a:latin typeface="Arial"/>
                          <a:ea typeface="Roboto"/>
                          <a:cs typeface="Arial"/>
                          <a:sym typeface="Roboto"/>
                        </a:rPr>
                        <a:t>Suction Connector</a:t>
                      </a:r>
                    </a:p>
                  </a:txBody>
                  <a:tcPr marL="158467" marR="158467" marT="60933" marB="60933" anchor="ctr">
                    <a:lnL w="19050" cap="flat" cmpd="sng">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002E6D">
                        <a:alpha val="12290"/>
                      </a:srgbClr>
                    </a:solidFill>
                  </a:tcPr>
                </a:tc>
                <a:tc>
                  <a:txBody>
                    <a:bodyPr/>
                    <a:lstStyle/>
                    <a:p>
                      <a:pPr marL="0" lvl="0" indent="0" algn="l" rtl="0">
                        <a:spcBef>
                          <a:spcPts val="0"/>
                        </a:spcBef>
                        <a:spcAft>
                          <a:spcPts val="0"/>
                        </a:spcAft>
                        <a:buNone/>
                      </a:pPr>
                      <a:r>
                        <a:rPr lang="en-US" sz="1200">
                          <a:solidFill>
                            <a:srgbClr val="434343"/>
                          </a:solidFill>
                          <a:latin typeface="Arial" panose="020B0604020202020204" pitchFamily="34" charset="0"/>
                          <a:ea typeface="Roboto"/>
                          <a:cs typeface="Arial" panose="020B0604020202020204" pitchFamily="34" charset="0"/>
                          <a:sym typeface="Roboto"/>
                        </a:rPr>
                        <a:t>Connects to standard 6 mm suction device</a:t>
                      </a:r>
                    </a:p>
                  </a:txBody>
                  <a:tcPr marL="158467" marR="158467" marT="60933" marB="60933" anchor="ctr">
                    <a:lnL w="19050" cap="flat" cmpd="sng" algn="ctr">
                      <a:solidFill>
                        <a:srgbClr val="FFFFFF"/>
                      </a:solidFill>
                      <a:prstDash val="solid"/>
                      <a:round/>
                      <a:headEnd type="none" w="sm" len="sm"/>
                      <a:tailEnd type="none" w="sm" len="sm"/>
                    </a:lnL>
                    <a:lnR w="19050" cap="flat" cmpd="sng" algn="ctr">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002E6D">
                        <a:alpha val="12290"/>
                      </a:srgbClr>
                    </a:solidFill>
                  </a:tcPr>
                </a:tc>
                <a:extLst>
                  <a:ext uri="{0D108BD9-81ED-4DB2-BD59-A6C34878D82A}">
                    <a16:rowId xmlns:a16="http://schemas.microsoft.com/office/drawing/2014/main" val="19704251"/>
                  </a:ext>
                </a:extLst>
              </a:tr>
            </a:tbl>
          </a:graphicData>
        </a:graphic>
      </p:graphicFrame>
    </p:spTree>
    <p:extLst>
      <p:ext uri="{BB962C8B-B14F-4D97-AF65-F5344CB8AC3E}">
        <p14:creationId xmlns:p14="http://schemas.microsoft.com/office/powerpoint/2010/main" val="1832049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7E08-8E2E-6960-63A8-52E64BF4D816}"/>
              </a:ext>
            </a:extLst>
          </p:cNvPr>
          <p:cNvSpPr>
            <a:spLocks noGrp="1"/>
          </p:cNvSpPr>
          <p:nvPr>
            <p:ph type="title"/>
          </p:nvPr>
        </p:nvSpPr>
        <p:spPr>
          <a:xfrm>
            <a:off x="519485" y="330278"/>
            <a:ext cx="4269331" cy="1079349"/>
          </a:xfrm>
          <a:prstGeom prst="rect">
            <a:avLst/>
          </a:prstGeom>
        </p:spPr>
        <p:txBody>
          <a:bodyPr/>
          <a:lstStyle/>
          <a:p>
            <a:r>
              <a:rPr lang="en-US"/>
              <a:t>EvoEndo</a:t>
            </a:r>
            <a:r>
              <a:rPr lang="en-US" baseline="30000"/>
              <a:t>®</a:t>
            </a:r>
            <a:r>
              <a:rPr lang="en-US"/>
              <a:t> </a:t>
            </a:r>
            <a:br>
              <a:rPr lang="en-US"/>
            </a:br>
            <a:r>
              <a:rPr lang="en-US"/>
              <a:t>Controller</a:t>
            </a:r>
          </a:p>
        </p:txBody>
      </p:sp>
      <p:sp>
        <p:nvSpPr>
          <p:cNvPr id="3" name="Content Placeholder 2">
            <a:extLst>
              <a:ext uri="{FF2B5EF4-FFF2-40B4-BE49-F238E27FC236}">
                <a16:creationId xmlns:a16="http://schemas.microsoft.com/office/drawing/2014/main" id="{F967FA7F-8A2F-7CB7-9636-905DA1FF59C0}"/>
              </a:ext>
            </a:extLst>
          </p:cNvPr>
          <p:cNvSpPr>
            <a:spLocks noGrp="1"/>
          </p:cNvSpPr>
          <p:nvPr>
            <p:ph idx="1"/>
          </p:nvPr>
        </p:nvSpPr>
        <p:spPr>
          <a:xfrm>
            <a:off x="519486" y="1563523"/>
            <a:ext cx="4938517" cy="1450037"/>
          </a:xfrm>
          <a:prstGeom prst="rect">
            <a:avLst/>
          </a:prstGeom>
        </p:spPr>
        <p:txBody>
          <a:bodyPr lIns="121920" tIns="60960" rIns="121920" bIns="60960" anchor="t">
            <a:noAutofit/>
          </a:bodyPr>
          <a:lstStyle/>
          <a:p>
            <a:pPr>
              <a:spcBef>
                <a:spcPts val="467"/>
              </a:spcBef>
            </a:pPr>
            <a:r>
              <a:rPr lang="en-US" sz="1400"/>
              <a:t>Lightweight and portable at 6” x 8.5”, 2 </a:t>
            </a:r>
            <a:r>
              <a:rPr lang="en-US" sz="1400" err="1"/>
              <a:t>lbs</a:t>
            </a:r>
            <a:r>
              <a:rPr lang="en-US" sz="1400"/>
              <a:t> </a:t>
            </a:r>
          </a:p>
          <a:p>
            <a:pPr>
              <a:spcBef>
                <a:spcPts val="467"/>
              </a:spcBef>
            </a:pPr>
            <a:r>
              <a:rPr lang="en-US" sz="1400"/>
              <a:t>Easy to set up – plug and play</a:t>
            </a:r>
            <a:endParaRPr lang="en-US" sz="1400">
              <a:cs typeface="Arial"/>
            </a:endParaRPr>
          </a:p>
          <a:p>
            <a:pPr>
              <a:spcBef>
                <a:spcPts val="467"/>
              </a:spcBef>
            </a:pPr>
            <a:r>
              <a:rPr lang="en-US" sz="1400"/>
              <a:t>Easy to scale to multiple sites</a:t>
            </a:r>
            <a:endParaRPr lang="en-US" sz="1400">
              <a:cs typeface="Arial"/>
            </a:endParaRPr>
          </a:p>
          <a:p>
            <a:pPr>
              <a:spcBef>
                <a:spcPts val="467"/>
              </a:spcBef>
            </a:pPr>
            <a:r>
              <a:rPr lang="en-US" sz="1400"/>
              <a:t>Integrates with some third-party endoscopy reporting software (e.g., </a:t>
            </a:r>
            <a:r>
              <a:rPr lang="en-US" sz="1400" err="1"/>
              <a:t>Provation</a:t>
            </a:r>
            <a:r>
              <a:rPr lang="en-US" sz="1400"/>
              <a:t>)</a:t>
            </a:r>
          </a:p>
        </p:txBody>
      </p:sp>
      <p:sp>
        <p:nvSpPr>
          <p:cNvPr id="4" name="Slide Number Placeholder 3">
            <a:extLst>
              <a:ext uri="{FF2B5EF4-FFF2-40B4-BE49-F238E27FC236}">
                <a16:creationId xmlns:a16="http://schemas.microsoft.com/office/drawing/2014/main" id="{C234CAB4-9BB6-4BDE-5DAE-0BAFE5AC73ED}"/>
              </a:ext>
            </a:extLst>
          </p:cNvPr>
          <p:cNvSpPr>
            <a:spLocks noGrp="1"/>
          </p:cNvSpPr>
          <p:nvPr>
            <p:ph type="sldNum" sz="quarter" idx="12"/>
          </p:nvPr>
        </p:nvSpPr>
        <p:spPr/>
        <p:txBody>
          <a:bodyPr/>
          <a:lstStyle/>
          <a:p>
            <a:fld id="{00000000-1234-1234-1234-123412341234}" type="slidenum">
              <a:rPr lang="en" smtClean="0"/>
              <a:pPr/>
              <a:t>9</a:t>
            </a:fld>
            <a:endParaRPr lang="en"/>
          </a:p>
        </p:txBody>
      </p:sp>
      <p:pic>
        <p:nvPicPr>
          <p:cNvPr id="6" name="Google Shape;896;p81">
            <a:extLst>
              <a:ext uri="{FF2B5EF4-FFF2-40B4-BE49-F238E27FC236}">
                <a16:creationId xmlns:a16="http://schemas.microsoft.com/office/drawing/2014/main" id="{447BB213-45CD-93EE-C277-0B8D3B72AAC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l="20270" t="20351" r="16737" b="21319"/>
          <a:stretch/>
        </p:blipFill>
        <p:spPr>
          <a:xfrm>
            <a:off x="329694" y="3167456"/>
            <a:ext cx="4860615" cy="2999787"/>
          </a:xfrm>
          <a:prstGeom prst="rect">
            <a:avLst/>
          </a:prstGeom>
          <a:noFill/>
          <a:ln>
            <a:noFill/>
          </a:ln>
        </p:spPr>
      </p:pic>
      <p:sp>
        <p:nvSpPr>
          <p:cNvPr id="5" name="Title 1">
            <a:extLst>
              <a:ext uri="{FF2B5EF4-FFF2-40B4-BE49-F238E27FC236}">
                <a16:creationId xmlns:a16="http://schemas.microsoft.com/office/drawing/2014/main" id="{E6607DBB-7A7A-885D-F12A-7C93844ED5CF}"/>
              </a:ext>
            </a:extLst>
          </p:cNvPr>
          <p:cNvSpPr txBox="1">
            <a:spLocks/>
          </p:cNvSpPr>
          <p:nvPr/>
        </p:nvSpPr>
        <p:spPr>
          <a:xfrm>
            <a:off x="6337582" y="353529"/>
            <a:ext cx="5061513" cy="609791"/>
          </a:xfrm>
          <a:prstGeom prst="rect">
            <a:avLst/>
          </a:prstGeom>
        </p:spPr>
        <p:txBody>
          <a:bodyPr/>
          <a:lstStyle>
            <a:lvl1pPr algn="l" defTabSz="6858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3733"/>
              <a:t>EvoEndo</a:t>
            </a:r>
            <a:r>
              <a:rPr lang="en-US" sz="3733" baseline="30000"/>
              <a:t>®</a:t>
            </a:r>
            <a:r>
              <a:rPr lang="en-US" sz="3733"/>
              <a:t> Patient</a:t>
            </a:r>
            <a:br>
              <a:rPr lang="en-US" sz="3733"/>
            </a:br>
            <a:r>
              <a:rPr lang="en-US" sz="3733"/>
              <a:t>Experience Kit</a:t>
            </a:r>
          </a:p>
        </p:txBody>
      </p:sp>
      <p:sp>
        <p:nvSpPr>
          <p:cNvPr id="7" name="Content Placeholder 2">
            <a:extLst>
              <a:ext uri="{FF2B5EF4-FFF2-40B4-BE49-F238E27FC236}">
                <a16:creationId xmlns:a16="http://schemas.microsoft.com/office/drawing/2014/main" id="{DEF454EF-EC0C-E491-CD78-772689B44DF7}"/>
              </a:ext>
            </a:extLst>
          </p:cNvPr>
          <p:cNvSpPr txBox="1">
            <a:spLocks/>
          </p:cNvSpPr>
          <p:nvPr/>
        </p:nvSpPr>
        <p:spPr>
          <a:xfrm>
            <a:off x="6337675" y="1563523"/>
            <a:ext cx="5223933" cy="1461900"/>
          </a:xfrm>
          <a:prstGeom prst="rect">
            <a:avLst/>
          </a:prstGeom>
        </p:spPr>
        <p:txBody>
          <a:bodyPr lIns="121920" tIns="60960" rIns="121920" bIns="60960" anchor="t">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467"/>
              </a:spcBef>
            </a:pPr>
            <a:r>
              <a:rPr lang="en-US" sz="1400"/>
              <a:t>Virtual reality patient distraction via single-use VR goggles</a:t>
            </a:r>
          </a:p>
          <a:p>
            <a:pPr>
              <a:spcBef>
                <a:spcPts val="467"/>
              </a:spcBef>
            </a:pPr>
            <a:r>
              <a:rPr lang="en-US" sz="1400"/>
              <a:t>Stress-relief squeeze ball</a:t>
            </a:r>
          </a:p>
          <a:p>
            <a:pPr>
              <a:spcBef>
                <a:spcPts val="467"/>
              </a:spcBef>
            </a:pPr>
            <a:r>
              <a:rPr lang="en-US" sz="1400"/>
              <a:t>Curated, age-appropriate video library at evoendo.com/</a:t>
            </a:r>
            <a:r>
              <a:rPr lang="en-US" sz="1400" err="1"/>
              <a:t>youtube</a:t>
            </a:r>
            <a:endParaRPr lang="en-US" sz="1400">
              <a:cs typeface="Arial"/>
            </a:endParaRPr>
          </a:p>
        </p:txBody>
      </p:sp>
      <p:pic>
        <p:nvPicPr>
          <p:cNvPr id="9" name="Google Shape;911;p82">
            <a:extLst>
              <a:ext uri="{FF2B5EF4-FFF2-40B4-BE49-F238E27FC236}">
                <a16:creationId xmlns:a16="http://schemas.microsoft.com/office/drawing/2014/main" id="{AE063D2D-2AD0-E4DB-716C-1D4FD137F16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15495" t="16919" r="12478" b="12767"/>
          <a:stretch/>
        </p:blipFill>
        <p:spPr>
          <a:xfrm>
            <a:off x="6255027" y="2904876"/>
            <a:ext cx="5417488" cy="3524947"/>
          </a:xfrm>
          <a:prstGeom prst="rect">
            <a:avLst/>
          </a:prstGeom>
          <a:noFill/>
          <a:ln>
            <a:noFill/>
          </a:ln>
        </p:spPr>
      </p:pic>
      <p:grpSp>
        <p:nvGrpSpPr>
          <p:cNvPr id="11" name="Group 10">
            <a:extLst>
              <a:ext uri="{FF2B5EF4-FFF2-40B4-BE49-F238E27FC236}">
                <a16:creationId xmlns:a16="http://schemas.microsoft.com/office/drawing/2014/main" id="{D7D02A3A-A29B-E006-F719-65B2ED403113}"/>
              </a:ext>
            </a:extLst>
          </p:cNvPr>
          <p:cNvGrpSpPr/>
          <p:nvPr/>
        </p:nvGrpSpPr>
        <p:grpSpPr>
          <a:xfrm>
            <a:off x="659388" y="6453330"/>
            <a:ext cx="5167587" cy="292388"/>
            <a:chOff x="494541" y="4839997"/>
            <a:chExt cx="3875690" cy="219291"/>
          </a:xfrm>
          <a:solidFill>
            <a:schemeClr val="bg1"/>
          </a:solidFill>
        </p:grpSpPr>
        <p:sp>
          <p:nvSpPr>
            <p:cNvPr id="12" name="Google Shape;10;p1">
              <a:extLst>
                <a:ext uri="{FF2B5EF4-FFF2-40B4-BE49-F238E27FC236}">
                  <a16:creationId xmlns:a16="http://schemas.microsoft.com/office/drawing/2014/main" id="{E6A82A31-9F55-FC93-BCDA-EBF0DDEA6401}"/>
                </a:ext>
              </a:extLst>
            </p:cNvPr>
            <p:cNvSpPr txBox="1"/>
            <p:nvPr/>
          </p:nvSpPr>
          <p:spPr>
            <a:xfrm>
              <a:off x="630167" y="4839997"/>
              <a:ext cx="3740064" cy="219291"/>
            </a:xfrm>
            <a:prstGeom prst="rect">
              <a:avLst/>
            </a:prstGeom>
            <a:grpFill/>
            <a:ln>
              <a:noFill/>
            </a:ln>
          </p:spPr>
          <p:txBody>
            <a:bodyPr spcFirstLastPara="1" wrap="square" lIns="68575" tIns="68575" rIns="68575" bIns="68575" anchor="t" anchorCtr="0">
              <a:noAutofit/>
            </a:bodyPr>
            <a:lstStyle/>
            <a:p>
              <a:r>
                <a:rPr lang="en-US" sz="600">
                  <a:solidFill>
                    <a:srgbClr val="CBCBCB"/>
                  </a:solidFill>
                  <a:latin typeface="Arial" panose="020B0604020202020204" pitchFamily="34" charset="0"/>
                  <a:ea typeface="Helvetica Neue"/>
                  <a:cs typeface="Arial" panose="020B0604020202020204" pitchFamily="34" charset="0"/>
                  <a:sym typeface="Helvetica Neue"/>
                </a:rPr>
                <a:t>© EvoEndo Inc. All Rights Reserved. The EvoEndo</a:t>
              </a:r>
              <a:r>
                <a:rPr lang="en-US" sz="600" baseline="30000">
                  <a:solidFill>
                    <a:srgbClr val="CBCBCB"/>
                  </a:solidFill>
                  <a:latin typeface="Arial" panose="020B0604020202020204" pitchFamily="34" charset="0"/>
                  <a:ea typeface="Helvetica Neue"/>
                  <a:cs typeface="Arial" panose="020B0604020202020204" pitchFamily="34" charset="0"/>
                  <a:sym typeface="Helvetica Neue"/>
                </a:rPr>
                <a:t>®</a:t>
              </a:r>
              <a:r>
                <a:rPr lang="en-US" sz="600">
                  <a:solidFill>
                    <a:srgbClr val="CBCBCB"/>
                  </a:solidFill>
                  <a:latin typeface="Arial" panose="020B0604020202020204" pitchFamily="34" charset="0"/>
                  <a:ea typeface="Helvetica Neue"/>
                  <a:cs typeface="Arial" panose="020B0604020202020204" pitchFamily="34" charset="0"/>
                  <a:sym typeface="Helvetica Neue"/>
                </a:rPr>
                <a:t> Patient Experience Kit is not part of the cleared EvoEndo</a:t>
              </a:r>
              <a:r>
                <a:rPr lang="en-US" sz="600" baseline="30000">
                  <a:solidFill>
                    <a:srgbClr val="CBCBCB"/>
                  </a:solidFill>
                  <a:latin typeface="Arial" panose="020B0604020202020204" pitchFamily="34" charset="0"/>
                  <a:ea typeface="Helvetica Neue"/>
                  <a:cs typeface="Arial" panose="020B0604020202020204" pitchFamily="34" charset="0"/>
                  <a:sym typeface="Helvetica Neue"/>
                </a:rPr>
                <a:t>®</a:t>
              </a:r>
              <a:r>
                <a:rPr lang="en-US" sz="600">
                  <a:solidFill>
                    <a:srgbClr val="CBCBCB"/>
                  </a:solidFill>
                  <a:latin typeface="Arial" panose="020B0604020202020204" pitchFamily="34" charset="0"/>
                  <a:ea typeface="Helvetica Neue"/>
                  <a:cs typeface="Arial" panose="020B0604020202020204" pitchFamily="34" charset="0"/>
                  <a:sym typeface="Helvetica Neue"/>
                </a:rPr>
                <a:t> System.</a:t>
              </a:r>
              <a:br>
                <a:rPr lang="en-US" sz="600">
                  <a:solidFill>
                    <a:srgbClr val="CBCBCB"/>
                  </a:solidFill>
                  <a:latin typeface="Arial" panose="020B0604020202020204" pitchFamily="34" charset="0"/>
                  <a:ea typeface="Helvetica Neue"/>
                  <a:cs typeface="Arial" panose="020B0604020202020204" pitchFamily="34" charset="0"/>
                  <a:sym typeface="Helvetica Neue"/>
                </a:rPr>
              </a:br>
              <a:r>
                <a:rPr lang="en-US" sz="600">
                  <a:solidFill>
                    <a:srgbClr val="CBCBCB"/>
                  </a:solidFill>
                  <a:latin typeface="Arial" panose="020B0604020202020204" pitchFamily="34" charset="0"/>
                  <a:ea typeface="Helvetica Neue"/>
                  <a:cs typeface="Arial" panose="020B0604020202020204" pitchFamily="34" charset="0"/>
                  <a:sym typeface="Helvetica Neue"/>
                </a:rPr>
                <a:t>US: Rx Only. For use by trained physicians only. MKT-3 Rev 5.0 </a:t>
              </a:r>
            </a:p>
            <a:p>
              <a:endParaRPr lang="en-US" sz="600">
                <a:solidFill>
                  <a:srgbClr val="CBCBCB"/>
                </a:solidFill>
                <a:latin typeface="Arial" panose="020B0604020202020204" pitchFamily="34" charset="0"/>
                <a:ea typeface="Helvetica Neue"/>
                <a:cs typeface="Arial" panose="020B0604020202020204" pitchFamily="34" charset="0"/>
                <a:sym typeface="Helvetica Neue"/>
              </a:endParaRPr>
            </a:p>
            <a:p>
              <a:endParaRPr lang="en-US" sz="600">
                <a:solidFill>
                  <a:srgbClr val="CBCBCB"/>
                </a:solidFill>
                <a:latin typeface="Arial" panose="020B0604020202020204" pitchFamily="34" charset="0"/>
                <a:ea typeface="Helvetica Neue"/>
                <a:cs typeface="Arial" panose="020B0604020202020204" pitchFamily="34" charset="0"/>
                <a:sym typeface="Helvetica Neue"/>
              </a:endParaRPr>
            </a:p>
          </p:txBody>
        </p:sp>
        <p:pic>
          <p:nvPicPr>
            <p:cNvPr id="13" name="Google Shape;7;p1">
              <a:extLst>
                <a:ext uri="{FF2B5EF4-FFF2-40B4-BE49-F238E27FC236}">
                  <a16:creationId xmlns:a16="http://schemas.microsoft.com/office/drawing/2014/main" id="{C5C88BC2-BABE-6726-165B-3F030869D6C4}"/>
                </a:ext>
              </a:extLst>
            </p:cNvPr>
            <p:cNvPicPr preferRelativeResize="0"/>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p:blipFill>
          <p:spPr>
            <a:xfrm>
              <a:off x="494541" y="4891820"/>
              <a:ext cx="135626" cy="135626"/>
            </a:xfrm>
            <a:prstGeom prst="rect">
              <a:avLst/>
            </a:prstGeom>
            <a:grpFill/>
            <a:ln>
              <a:noFill/>
            </a:ln>
          </p:spPr>
        </p:pic>
      </p:grpSp>
    </p:spTree>
    <p:extLst>
      <p:ext uri="{BB962C8B-B14F-4D97-AF65-F5344CB8AC3E}">
        <p14:creationId xmlns:p14="http://schemas.microsoft.com/office/powerpoint/2010/main" val="351287115"/>
      </p:ext>
    </p:extLst>
  </p:cSld>
  <p:clrMapOvr>
    <a:masterClrMapping/>
  </p:clrMapOvr>
</p:sld>
</file>

<file path=ppt/theme/theme1.xml><?xml version="1.0" encoding="utf-8"?>
<a:theme xmlns:a="http://schemas.openxmlformats.org/drawingml/2006/main" name="EvoEndo PPT Master Theme File - v1.0">
  <a:themeElements>
    <a:clrScheme name="EvoEndo Colors">
      <a:dk1>
        <a:srgbClr val="434143"/>
      </a:dk1>
      <a:lt1>
        <a:srgbClr val="FFFFFF"/>
      </a:lt1>
      <a:dk2>
        <a:srgbClr val="595959"/>
      </a:dk2>
      <a:lt2>
        <a:srgbClr val="E7E6E6"/>
      </a:lt2>
      <a:accent1>
        <a:srgbClr val="002E6C"/>
      </a:accent1>
      <a:accent2>
        <a:srgbClr val="0E43AC"/>
      </a:accent2>
      <a:accent3>
        <a:srgbClr val="1C5DBE"/>
      </a:accent3>
      <a:accent4>
        <a:srgbClr val="328EFA"/>
      </a:accent4>
      <a:accent5>
        <a:srgbClr val="6FC0FC"/>
      </a:accent5>
      <a:accent6>
        <a:srgbClr val="00214A"/>
      </a:accent6>
      <a:hlink>
        <a:srgbClr val="CE0D2C"/>
      </a:hlink>
      <a:folHlink>
        <a:srgbClr val="CE0D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oEndo PPT Master Theme File - v1.0" id="{2BCD9162-B025-5647-BE55-E36FB986A125}" vid="{67D9D5D1-A12D-C34C-B4D9-AA2934EB590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EvoEndo PPT Master Theme File - v1.0</Template>
  <TotalTime>18</TotalTime>
  <Words>2658</Words>
  <Application>Microsoft Macintosh PowerPoint</Application>
  <PresentationFormat>Widescreen</PresentationFormat>
  <Paragraphs>267</Paragraphs>
  <Slides>21</Slides>
  <Notes>6</Notes>
  <HiddenSlides>7</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Courier New,monospace</vt:lpstr>
      <vt:lpstr>Roboto</vt:lpstr>
      <vt:lpstr>Roboto Black</vt:lpstr>
      <vt:lpstr>Calibri</vt:lpstr>
      <vt:lpstr>EvoEndo PPT Master Theme File - v1.0</vt:lpstr>
      <vt:lpstr>PowerPoint Presentation</vt:lpstr>
      <vt:lpstr>PowerPoint Presentation</vt:lpstr>
      <vt:lpstr>Limitations of Traditional Upper Endoscopy</vt:lpstr>
      <vt:lpstr>Evidence-Based Practice Summary</vt:lpstr>
      <vt:lpstr>The Future of Endoscopy Is Here</vt:lpstr>
      <vt:lpstr>EvoEndo® Single-Use Endoscopy System</vt:lpstr>
      <vt:lpstr>EvoEndo® Model LE Single-Use Gastroscope</vt:lpstr>
      <vt:lpstr>EvoEndo® Model LE Single-Use Gastroscope</vt:lpstr>
      <vt:lpstr>EvoEndo®  Controller</vt:lpstr>
      <vt:lpstr>Patient Benefits</vt:lpstr>
      <vt:lpstr>PowerPoint Presentation</vt:lpstr>
      <vt:lpstr>Healthcare System Benefits</vt:lpstr>
      <vt:lpstr>System Implementation Support</vt:lpstr>
      <vt:lpstr>Coding and Reimbursement Support</vt:lpstr>
      <vt:lpstr>PowerPoint Presentation</vt:lpstr>
      <vt:lpstr>Optional Additional Slides</vt:lpstr>
      <vt:lpstr>Featured Literature Highlighting EvoEndo</vt:lpstr>
      <vt:lpstr>Office-Based Sedation-Free Transnasal Esophagogastroduodenoscopy (TN-EGD) With Biopsies Using Single-Use Gastroscopes: A Pediatric Single-Center Experience  </vt:lpstr>
      <vt:lpstr>Proof of Concept Functional Endoscopic Esophageal Evaluation of Swallowing (FEEES) Using Unsedated Transnasal Endoscopy </vt:lpstr>
      <vt:lpstr>Safety and Efficacy of a Novel Ultrathin Gastroscope for Unsedated Transnasal Endoscopy in Children and Adults for Evaluation of Upper Gastrointestinal Disorders  </vt:lpstr>
      <vt:lpstr>A Guide on Transnasal Endoscopy:  Setting Up a Pediatric Unsedated Endoscopy Program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Deck Template</dc:title>
  <cp:lastModifiedBy>Anne Harmon</cp:lastModifiedBy>
  <cp:revision>5</cp:revision>
  <dcterms:modified xsi:type="dcterms:W3CDTF">2024-04-17T18:51:47Z</dcterms:modified>
</cp:coreProperties>
</file>