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65" r:id="rId3"/>
    <p:sldId id="26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E02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73"/>
    <p:restoredTop sz="94703"/>
  </p:normalViewPr>
  <p:slideViewPr>
    <p:cSldViewPr snapToGrid="0" snapToObjects="1">
      <p:cViewPr varScale="1">
        <p:scale>
          <a:sx n="109" d="100"/>
          <a:sy n="109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BA1A-071B-0646-A292-632E51225777}" type="datetimeFigureOut">
              <a:rPr lang="en-US" smtClean="0"/>
              <a:t>8/27/21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4A991-E0A1-3546-9BB0-2797E4970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9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2D4A55-4BB1-5F47-A3DF-E4A1CFFA3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77AC7F3-F09F-594F-A1CB-693AD4D3D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3675785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1892A60-4CA1-CE44-B7D2-8FF5E97AA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3310" y="2736612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</p:spTree>
    <p:extLst>
      <p:ext uri="{BB962C8B-B14F-4D97-AF65-F5344CB8AC3E}">
        <p14:creationId xmlns:p14="http://schemas.microsoft.com/office/powerpoint/2010/main" val="75639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C75312-1D44-AA48-AF88-6F18E0EEE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F4009EF-3FC5-3642-99D3-14EEDBBE9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280624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51048B9-63AC-3F44-AA45-E99414F158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50" y="1474015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D000710-65D4-4A43-B184-9810CF8C2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550" y="2795450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7C3E66B-DD33-D541-8976-2E7D4FD3D2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550" y="4116885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A5CA720-3BDE-1F4B-857B-57578EB8CE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50" y="5438321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0CE365-B532-8A4B-914D-D4F7021E8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EE1DCD6-5697-0E43-A3E2-C266D846B1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50" y="825832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1C6E4FE-F10F-004F-9966-5C0B509D23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550" y="2147267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1E1D92A-28E1-F749-BA09-70C1FAF0EA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550" y="3468702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6393955-0F65-CC40-81E3-0344490920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50" y="4790138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17210"/>
            <a:ext cx="10851773" cy="56272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443053" y="6457382"/>
            <a:ext cx="10246920" cy="239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775442" y="6481310"/>
            <a:ext cx="249851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Confidential –</a:t>
            </a:r>
            <a:r>
              <a:rPr lang="en-US" sz="8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Internal Use Only</a:t>
            </a:r>
            <a:r>
              <a:rPr lang="en-US" sz="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|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78933" y="878540"/>
            <a:ext cx="10911041" cy="896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8795" y="1662787"/>
            <a:ext cx="10861179" cy="47945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100000"/>
              <a:buFontTx/>
              <a:buNone/>
              <a:defRPr sz="16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12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11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11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838200" y="1058722"/>
            <a:ext cx="10851773" cy="5204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Subheadline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5C3A1F-258F-BF4E-B266-4BCDFCA6B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9" y="6373692"/>
            <a:ext cx="977943" cy="357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F36DF6-1F54-47D3-8D49-A998603B3362}"/>
              </a:ext>
            </a:extLst>
          </p:cNvPr>
          <p:cNvSpPr txBox="1"/>
          <p:nvPr userDrawn="1"/>
        </p:nvSpPr>
        <p:spPr>
          <a:xfrm>
            <a:off x="11072455" y="6484093"/>
            <a:ext cx="46658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fld id="{51DA9FA2-D420-4D1F-98F5-F45F173A5F75}" type="slidenum">
              <a:rPr lang="en-US" sz="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5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A9F3CBE-C0BC-0446-BFE0-2E86FE5A9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698286-6018-C343-AA0F-0E2788F002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280624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D664FED-48AB-2D4B-86DA-4DA4189A49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354" y="1441938"/>
            <a:ext cx="11623432" cy="52753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09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FEDF5E1-A30D-E244-A2B5-0AD5B27E8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766A12B-1C54-B640-87B1-CD6C40200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77" y="6101135"/>
            <a:ext cx="11213123" cy="616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41ABD0F-DAC9-3342-AA53-7EEDF4AC17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354" y="386862"/>
            <a:ext cx="11623432" cy="52753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32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8D3FE3-9AC8-C04E-A36F-E60C51D4A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DC52C85-6D1C-AC45-ABFA-D78599A2D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280624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71AF6B27-443C-784C-8A43-E768623FCB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354" y="1441938"/>
            <a:ext cx="11623432" cy="52753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751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2305F-869D-6C47-B738-65875B2C9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F5192337-3F65-1E4F-BC40-B576B222A4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77" y="6101135"/>
            <a:ext cx="11213123" cy="616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CD648CA-9FC5-8145-8503-8F99A19744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354" y="386860"/>
            <a:ext cx="11623432" cy="52753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70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254C7CE-C820-6D42-AC84-225286576A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DD99747-7B06-D249-94D0-5DFB7C3957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280624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11" name="Picture Placeholder 19">
            <a:extLst>
              <a:ext uri="{FF2B5EF4-FFF2-40B4-BE49-F238E27FC236}">
                <a16:creationId xmlns:a16="http://schemas.microsoft.com/office/drawing/2014/main" id="{84F7CEDA-D323-8C4E-A35B-8E1043B040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0401" y="1157903"/>
            <a:ext cx="4991100" cy="48013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F8A04A-3334-F64F-968A-8A510F5F6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1550" y="1474015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C00AB23-05A9-B148-AE4D-84AE3B783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550" y="2795450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BE4186-5ED2-0943-891A-319E6CA18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550" y="4116885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C39C01D3-8D91-0346-B170-61BD642827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50" y="5438321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333971E-D2E4-1A4F-8287-DFEFD958A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2095BF3-673A-C642-8618-9C538B161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280624"/>
            <a:ext cx="10334625" cy="5458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E028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DOUBLE-CLICK TO EDIT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E52FF491-B512-A143-AA02-8E6339FFE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1301" y="1183302"/>
            <a:ext cx="4991100" cy="53698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FA740D4-A5F7-E74B-A708-F87A352D4C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1350" y="1509207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CE91BA4-6E40-5B4F-87B0-9B0A8ED10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1350" y="2726313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62ED61F-35B2-8045-B3DD-79E9C0F54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1350" y="3943419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00117F44-34D8-7E4B-9F2E-2DF50B749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1350" y="5160525"/>
            <a:ext cx="5919904" cy="896938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33333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Double-click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ECF3B-44CD-DF4D-B6F7-F3249EA93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9">
            <a:extLst>
              <a:ext uri="{FF2B5EF4-FFF2-40B4-BE49-F238E27FC236}">
                <a16:creationId xmlns:a16="http://schemas.microsoft.com/office/drawing/2014/main" id="{829CF093-C9B9-5A4A-BB93-88AD0C2999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354" y="404445"/>
            <a:ext cx="11623432" cy="55215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75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7DA217-9109-0B43-B7B6-8573608CC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9113639E-276C-4146-A612-ADE965F62F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6862" y="404445"/>
            <a:ext cx="11412415" cy="55215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73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12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1" r:id="rId2"/>
    <p:sldLayoutId id="2147483659" r:id="rId3"/>
    <p:sldLayoutId id="2147483655" r:id="rId4"/>
    <p:sldLayoutId id="2147483660" r:id="rId5"/>
    <p:sldLayoutId id="2147483649" r:id="rId6"/>
    <p:sldLayoutId id="2147483650" r:id="rId7"/>
    <p:sldLayoutId id="2147483657" r:id="rId8"/>
    <p:sldLayoutId id="2147483656" r:id="rId9"/>
    <p:sldLayoutId id="2147483653" r:id="rId10"/>
    <p:sldLayoutId id="2147483658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jobsohio.lms.navexglobal.com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7E0AE-495A-844C-88D3-C606F0A19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3331401"/>
            <a:ext cx="10334625" cy="545854"/>
          </a:xfrm>
        </p:spPr>
        <p:txBody>
          <a:bodyPr/>
          <a:lstStyle/>
          <a:p>
            <a:r>
              <a:rPr lang="en-US" dirty="0"/>
              <a:t>Claudia Herrington, Esq., CCEP</a:t>
            </a:r>
          </a:p>
          <a:p>
            <a:r>
              <a:rPr lang="en-US" dirty="0"/>
              <a:t>Senior Director of Compliance</a:t>
            </a:r>
          </a:p>
          <a:p>
            <a:r>
              <a:rPr lang="en-US" dirty="0"/>
              <a:t>September 10,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B83F9-4B57-B249-8274-0D5EEAF85D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2522856"/>
            <a:ext cx="10624508" cy="545854"/>
          </a:xfrm>
        </p:spPr>
        <p:txBody>
          <a:bodyPr/>
          <a:lstStyle/>
          <a:p>
            <a:r>
              <a:rPr lang="en-US" dirty="0"/>
              <a:t>Private Session</a:t>
            </a:r>
          </a:p>
        </p:txBody>
      </p:sp>
    </p:spTree>
    <p:extLst>
      <p:ext uri="{BB962C8B-B14F-4D97-AF65-F5344CB8AC3E}">
        <p14:creationId xmlns:p14="http://schemas.microsoft.com/office/powerpoint/2010/main" val="54011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39769-89AC-344F-BC9B-2CEFE519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Annual Course of Study in Ethics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FDF6-C9F7-1E4D-9321-BCE51B79B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32" y="779931"/>
            <a:ext cx="10963141" cy="5749831"/>
          </a:xfrm>
        </p:spPr>
        <p:txBody>
          <a:bodyPr>
            <a:normAutofit/>
          </a:bodyPr>
          <a:lstStyle/>
          <a:p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Senior Director of Compliance (SDOC) will not train conduct in-person training for the Board in the Annual Course of Study in Ethics.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The Board will need to approve the curriculum.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The slide deck mirrors web-based training using multiple self-paced interactive learning modules of varying length.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The Board and staff will take the same web-based training.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Acknowledgements incorporated into the web-based training, and time stamp completion is automatically recorded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Instructions to access training:</a:t>
            </a:r>
          </a:p>
          <a:p>
            <a:pPr marL="1028700" lvl="1" indent="-342900"/>
            <a:r>
              <a:rPr lang="en-US" u="sng" dirty="0">
                <a:solidFill>
                  <a:schemeClr val="tx1"/>
                </a:solidFill>
                <a:latin typeface="+mn-lt"/>
                <a:hlinkClick r:id="rId2"/>
              </a:rPr>
              <a:t> </a:t>
            </a:r>
            <a:r>
              <a:rPr lang="en-US" u="sng" dirty="0">
                <a:latin typeface="+mn-lt"/>
                <a:hlinkClick r:id="rId2"/>
              </a:rPr>
              <a:t>https://jobsohio.lms.navexglobal.com/</a:t>
            </a:r>
            <a:endParaRPr lang="en-US" u="sng" dirty="0">
              <a:latin typeface="+mn-lt"/>
            </a:endParaRPr>
          </a:p>
          <a:p>
            <a:pPr marL="1028700" lvl="1" indent="-342900"/>
            <a:r>
              <a:rPr lang="en-US" u="sng" dirty="0">
                <a:solidFill>
                  <a:schemeClr val="tx1"/>
                </a:solidFill>
                <a:latin typeface="+mn-lt"/>
              </a:rPr>
              <a:t>User ID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First Name (as you are commonly referred to by the Board and staff)</a:t>
            </a:r>
            <a:endParaRPr lang="en-US" u="sng" dirty="0">
              <a:solidFill>
                <a:schemeClr val="tx1"/>
              </a:solidFill>
              <a:latin typeface="+mn-lt"/>
            </a:endParaRPr>
          </a:p>
          <a:p>
            <a:pPr marL="1028700" lvl="1" indent="-342900"/>
            <a:r>
              <a:rPr lang="en-US" u="sng" dirty="0">
                <a:solidFill>
                  <a:schemeClr val="tx1"/>
                </a:solidFill>
                <a:latin typeface="+mn-lt"/>
              </a:rPr>
              <a:t>Password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: Password123 (will be required to change after initial login)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30 days to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SDOC is the point of contact for issues and feedback.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 indent="0">
              <a:buNone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1028700" lvl="1" indent="-342900"/>
            <a:endParaRPr lang="en-US" sz="1500" dirty="0">
              <a:solidFill>
                <a:schemeClr val="tx1"/>
              </a:solidFill>
              <a:latin typeface="+mn-lt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270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39769-89AC-344F-BC9B-2CEFE5198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Compliance Scorecard Yearly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FDF6-C9F7-1E4D-9321-BCE51B79B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32" y="779931"/>
            <a:ext cx="10963141" cy="5749831"/>
          </a:xfrm>
        </p:spPr>
        <p:txBody>
          <a:bodyPr>
            <a:normAutofit/>
          </a:bodyPr>
          <a:lstStyle/>
          <a:p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Yearly compilation of Legal, Human Resources and Compliance inquiries by the staff.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Included in the pre-read materials.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 indent="0">
              <a:buNone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 marL="1028700" lvl="1" indent="-342900"/>
            <a:endParaRPr lang="en-US" sz="1500" dirty="0">
              <a:solidFill>
                <a:schemeClr val="tx1"/>
              </a:solidFill>
              <a:latin typeface="+mn-lt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8201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-pres-deck_TEMPLATE_jd-092419" id="{441E2964-0BF3-164A-878E-3DC4C1CA5E99}" vid="{5F5543DC-526A-2C4B-A86F-3CD28C37E0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32922</TotalTime>
  <Words>183</Words>
  <Application>Microsoft Macintosh PowerPoint</Application>
  <PresentationFormat>Widescreen</PresentationFormat>
  <Paragraphs>36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Narrow</vt:lpstr>
      <vt:lpstr>Calibri</vt:lpstr>
      <vt:lpstr>Office Theme</vt:lpstr>
      <vt:lpstr>PowerPoint Presentation</vt:lpstr>
      <vt:lpstr>Annual Course of Study in Ethics </vt:lpstr>
      <vt:lpstr>Compliance Scorecard Yearly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Herrington</dc:creator>
  <cp:lastModifiedBy>Claudia Herrington</cp:lastModifiedBy>
  <cp:revision>184</cp:revision>
  <cp:lastPrinted>2021-06-01T20:15:06Z</cp:lastPrinted>
  <dcterms:created xsi:type="dcterms:W3CDTF">2019-09-25T12:24:44Z</dcterms:created>
  <dcterms:modified xsi:type="dcterms:W3CDTF">2021-09-01T15:44:29Z</dcterms:modified>
</cp:coreProperties>
</file>