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64" r:id="rId4"/>
    <p:sldId id="258" r:id="rId5"/>
    <p:sldId id="259" r:id="rId6"/>
    <p:sldId id="260" r:id="rId7"/>
    <p:sldId id="262" r:id="rId8"/>
    <p:sldId id="263" r:id="rId9"/>
    <p:sldId id="265" r:id="rId10"/>
  </p:sldIdLst>
  <p:sldSz cx="18288000" cy="10287000"/>
  <p:notesSz cx="6858000" cy="9144000"/>
  <p:embeddedFontLst>
    <p:embeddedFont>
      <p:font typeface="Brandon Text Bold" panose="020B0503020203060203" pitchFamily="34" charset="77"/>
      <p:regular r:id="rId12"/>
      <p:bold r:id="rId13"/>
      <p:italic r:id="rId14"/>
      <p:boldItalic r:id="rId15"/>
    </p:embeddedFont>
    <p:embeddedFont>
      <p:font typeface="Brandon Text Medium" panose="020B0503020203060203" pitchFamily="34" charset="77"/>
      <p:regular r:id="rId16"/>
      <p:italic r:id="rId17"/>
    </p:embeddedFont>
    <p:embeddedFont>
      <p:font typeface="Brandon Text Regular" panose="020B0503020203060203" pitchFamily="34" charset="77"/>
      <p:regular r:id="rId18"/>
      <p: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8E48"/>
    <a:srgbClr val="59774B"/>
    <a:srgbClr val="608F48"/>
    <a:srgbClr val="55803F"/>
    <a:srgbClr val="E3E8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BF2A7-3657-1E4E-B36B-12815E1F0ED7}" v="4" dt="2025-08-18T20:35:59.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3129"/>
  </p:normalViewPr>
  <p:slideViewPr>
    <p:cSldViewPr snapToGrid="0">
      <p:cViewPr varScale="1">
        <p:scale>
          <a:sx n="73" d="100"/>
          <a:sy n="73" d="100"/>
        </p:scale>
        <p:origin x="216" y="4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6DD3E-0CF9-4C4B-99D0-C995F590BBC2}"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25E86-BEC2-FB4C-B369-72BEC2D74361}" type="slidenum">
              <a:rPr lang="en-US" smtClean="0"/>
              <a:t>‹#›</a:t>
            </a:fld>
            <a:endParaRPr lang="en-US"/>
          </a:p>
        </p:txBody>
      </p:sp>
    </p:spTree>
    <p:extLst>
      <p:ext uri="{BB962C8B-B14F-4D97-AF65-F5344CB8AC3E}">
        <p14:creationId xmlns:p14="http://schemas.microsoft.com/office/powerpoint/2010/main" val="90075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425E86-BEC2-FB4C-B369-72BEC2D74361}" type="slidenum">
              <a:rPr lang="en-US" smtClean="0"/>
              <a:t>2</a:t>
            </a:fld>
            <a:endParaRPr lang="en-US"/>
          </a:p>
        </p:txBody>
      </p:sp>
    </p:spTree>
    <p:extLst>
      <p:ext uri="{BB962C8B-B14F-4D97-AF65-F5344CB8AC3E}">
        <p14:creationId xmlns:p14="http://schemas.microsoft.com/office/powerpoint/2010/main" val="94016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25E86-BEC2-FB4C-B369-72BEC2D74361}" type="slidenum">
              <a:rPr lang="en-US" smtClean="0"/>
              <a:t>4</a:t>
            </a:fld>
            <a:endParaRPr lang="en-US"/>
          </a:p>
        </p:txBody>
      </p:sp>
    </p:spTree>
    <p:extLst>
      <p:ext uri="{BB962C8B-B14F-4D97-AF65-F5344CB8AC3E}">
        <p14:creationId xmlns:p14="http://schemas.microsoft.com/office/powerpoint/2010/main" val="422750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425E86-BEC2-FB4C-B369-72BEC2D74361}" type="slidenum">
              <a:rPr lang="en-US" smtClean="0"/>
              <a:t>5</a:t>
            </a:fld>
            <a:endParaRPr lang="en-US"/>
          </a:p>
        </p:txBody>
      </p:sp>
    </p:spTree>
    <p:extLst>
      <p:ext uri="{BB962C8B-B14F-4D97-AF65-F5344CB8AC3E}">
        <p14:creationId xmlns:p14="http://schemas.microsoft.com/office/powerpoint/2010/main" val="109243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cdn.bfldr.com/8FG5VAW3/at/tqv8sn67fvbwk4p2srj9sk4/Supertunia_Bordeaux_II_-_Sale_Sheet.pdf" TargetMode="External"/><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www.provenwinners.com/Supertunia_Bordeaux_Improved"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8F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95DF23-EF8D-A1FC-1D6B-601CE8A2C29B}"/>
              </a:ext>
            </a:extLst>
          </p:cNvPr>
          <p:cNvSpPr/>
          <p:nvPr/>
        </p:nvSpPr>
        <p:spPr>
          <a:xfrm>
            <a:off x="-8346" y="0"/>
            <a:ext cx="18296346"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otted plant with purple flowers&#10;&#10;AI-generated content may be incorrect.">
            <a:extLst>
              <a:ext uri="{FF2B5EF4-FFF2-40B4-BE49-F238E27FC236}">
                <a16:creationId xmlns:a16="http://schemas.microsoft.com/office/drawing/2014/main" id="{4327CBE3-E016-3DFE-7DC3-3214722C6EB9}"/>
              </a:ext>
            </a:extLst>
          </p:cNvPr>
          <p:cNvPicPr>
            <a:picLocks noChangeAspect="1"/>
          </p:cNvPicPr>
          <p:nvPr/>
        </p:nvPicPr>
        <p:blipFill>
          <a:blip r:embed="rId2"/>
          <a:srcRect l="-11038" t="10079" r="75276" b="65871"/>
          <a:stretch>
            <a:fillRect/>
          </a:stretch>
        </p:blipFill>
        <p:spPr>
          <a:xfrm rot="10800000">
            <a:off x="65459" y="4610"/>
            <a:ext cx="11976645" cy="6589981"/>
          </a:xfrm>
          <a:prstGeom prst="rect">
            <a:avLst/>
          </a:prstGeom>
        </p:spPr>
      </p:pic>
      <p:pic>
        <p:nvPicPr>
          <p:cNvPr id="23" name="Picture 22" descr="A purple and white flower&#10;&#10;AI-generated content may be incorrect.">
            <a:extLst>
              <a:ext uri="{FF2B5EF4-FFF2-40B4-BE49-F238E27FC236}">
                <a16:creationId xmlns:a16="http://schemas.microsoft.com/office/drawing/2014/main" id="{2825CD01-EA16-8D34-58C8-3EB0746E6077}"/>
              </a:ext>
            </a:extLst>
          </p:cNvPr>
          <p:cNvPicPr>
            <a:picLocks noChangeAspect="1"/>
          </p:cNvPicPr>
          <p:nvPr/>
        </p:nvPicPr>
        <p:blipFill>
          <a:blip r:embed="rId3"/>
          <a:srcRect l="144" t="-4118" r="26361" b="-294"/>
          <a:stretch>
            <a:fillRect/>
          </a:stretch>
        </p:blipFill>
        <p:spPr>
          <a:xfrm rot="10800000">
            <a:off x="55152" y="2235777"/>
            <a:ext cx="5804484" cy="8044151"/>
          </a:xfrm>
          <a:prstGeom prst="rect">
            <a:avLst/>
          </a:prstGeom>
        </p:spPr>
      </p:pic>
      <p:pic>
        <p:nvPicPr>
          <p:cNvPr id="22" name="Picture 21" descr="A purple and white flower&#10;&#10;AI-generated content may be incorrect.">
            <a:extLst>
              <a:ext uri="{FF2B5EF4-FFF2-40B4-BE49-F238E27FC236}">
                <a16:creationId xmlns:a16="http://schemas.microsoft.com/office/drawing/2014/main" id="{1E262CBC-D2B6-A3EC-0BB9-A35A7C788D82}"/>
              </a:ext>
            </a:extLst>
          </p:cNvPr>
          <p:cNvPicPr>
            <a:picLocks noChangeAspect="1"/>
          </p:cNvPicPr>
          <p:nvPr/>
        </p:nvPicPr>
        <p:blipFill>
          <a:blip r:embed="rId3"/>
          <a:srcRect l="848" t="-294" r="60000" b="-445"/>
          <a:stretch>
            <a:fillRect/>
          </a:stretch>
        </p:blipFill>
        <p:spPr>
          <a:xfrm rot="5400000">
            <a:off x="8238770" y="5125358"/>
            <a:ext cx="2954306" cy="7386640"/>
          </a:xfrm>
          <a:prstGeom prst="rect">
            <a:avLst/>
          </a:prstGeom>
        </p:spPr>
      </p:pic>
      <p:pic>
        <p:nvPicPr>
          <p:cNvPr id="21" name="Picture 20" descr="A potted plant with purple flowers&#10;&#10;AI-generated content may be incorrect.">
            <a:extLst>
              <a:ext uri="{FF2B5EF4-FFF2-40B4-BE49-F238E27FC236}">
                <a16:creationId xmlns:a16="http://schemas.microsoft.com/office/drawing/2014/main" id="{8E2801B2-6284-EA0B-56D9-55575F973E12}"/>
              </a:ext>
            </a:extLst>
          </p:cNvPr>
          <p:cNvPicPr>
            <a:picLocks noChangeAspect="1"/>
          </p:cNvPicPr>
          <p:nvPr/>
        </p:nvPicPr>
        <p:blipFill>
          <a:blip r:embed="rId2"/>
          <a:srcRect l="-8952" t="11542" r="73209" b="64364"/>
          <a:stretch>
            <a:fillRect/>
          </a:stretch>
        </p:blipFill>
        <p:spPr>
          <a:xfrm>
            <a:off x="6858761" y="4123722"/>
            <a:ext cx="11409984" cy="6170036"/>
          </a:xfrm>
          <a:prstGeom prst="rect">
            <a:avLst/>
          </a:prstGeom>
        </p:spPr>
      </p:pic>
      <p:pic>
        <p:nvPicPr>
          <p:cNvPr id="18" name="Picture 17" descr="A purple and white flower&#10;&#10;AI-generated content may be incorrect.">
            <a:extLst>
              <a:ext uri="{FF2B5EF4-FFF2-40B4-BE49-F238E27FC236}">
                <a16:creationId xmlns:a16="http://schemas.microsoft.com/office/drawing/2014/main" id="{4AD424D0-D9D7-BDB8-5B63-5C7160A9E4B5}"/>
              </a:ext>
            </a:extLst>
          </p:cNvPr>
          <p:cNvPicPr>
            <a:picLocks noChangeAspect="1"/>
          </p:cNvPicPr>
          <p:nvPr/>
        </p:nvPicPr>
        <p:blipFill>
          <a:blip r:embed="rId3"/>
          <a:srcRect t="-968" r="26752" b="1375"/>
          <a:stretch>
            <a:fillRect/>
          </a:stretch>
        </p:blipFill>
        <p:spPr>
          <a:xfrm>
            <a:off x="12757549" y="8207"/>
            <a:ext cx="5527038" cy="7302626"/>
          </a:xfrm>
          <a:prstGeom prst="rect">
            <a:avLst/>
          </a:prstGeom>
        </p:spPr>
      </p:pic>
      <p:grpSp>
        <p:nvGrpSpPr>
          <p:cNvPr id="4" name="Group 4"/>
          <p:cNvGrpSpPr/>
          <p:nvPr/>
        </p:nvGrpSpPr>
        <p:grpSpPr>
          <a:xfrm rot="-6990">
            <a:off x="4190" y="3275474"/>
            <a:ext cx="18287963" cy="4140015"/>
            <a:chOff x="0" y="0"/>
            <a:chExt cx="16009808" cy="3310938"/>
          </a:xfrm>
        </p:grpSpPr>
        <p:sp>
          <p:nvSpPr>
            <p:cNvPr id="5" name="Freeform 5"/>
            <p:cNvSpPr/>
            <p:nvPr/>
          </p:nvSpPr>
          <p:spPr>
            <a:xfrm>
              <a:off x="0" y="0"/>
              <a:ext cx="16009809" cy="3310938"/>
            </a:xfrm>
            <a:custGeom>
              <a:avLst/>
              <a:gdLst/>
              <a:ahLst/>
              <a:cxnLst/>
              <a:rect l="l" t="t" r="r" b="b"/>
              <a:pathLst>
                <a:path w="16009809" h="3310938">
                  <a:moveTo>
                    <a:pt x="15654390" y="0"/>
                  </a:moveTo>
                  <a:lnTo>
                    <a:pt x="355418" y="0"/>
                  </a:lnTo>
                  <a:cubicBezTo>
                    <a:pt x="160098" y="0"/>
                    <a:pt x="0" y="61851"/>
                    <a:pt x="0" y="137588"/>
                  </a:cubicBezTo>
                  <a:lnTo>
                    <a:pt x="0" y="3173350"/>
                  </a:lnTo>
                  <a:cubicBezTo>
                    <a:pt x="0" y="3249087"/>
                    <a:pt x="160098" y="3310938"/>
                    <a:pt x="355418" y="3310938"/>
                  </a:cubicBezTo>
                  <a:lnTo>
                    <a:pt x="15654390" y="3310938"/>
                  </a:lnTo>
                  <a:cubicBezTo>
                    <a:pt x="15849710" y="3310938"/>
                    <a:pt x="16009809" y="3249087"/>
                    <a:pt x="16009809" y="3173350"/>
                  </a:cubicBezTo>
                  <a:lnTo>
                    <a:pt x="16009809" y="137588"/>
                  </a:lnTo>
                  <a:cubicBezTo>
                    <a:pt x="16009809" y="61851"/>
                    <a:pt x="15849710" y="0"/>
                    <a:pt x="15654390" y="0"/>
                  </a:cubicBezTo>
                  <a:close/>
                </a:path>
              </a:pathLst>
            </a:custGeom>
            <a:solidFill>
              <a:srgbClr val="FFFFFF">
                <a:alpha val="93725"/>
              </a:srgbClr>
            </a:solidFill>
            <a:ln w="12700">
              <a:noFill/>
            </a:ln>
          </p:spPr>
          <p:txBody>
            <a:bodyPr/>
            <a:lstStyle/>
            <a:p>
              <a:endParaRPr lang="en-US"/>
            </a:p>
          </p:txBody>
        </p:sp>
      </p:grpSp>
      <p:grpSp>
        <p:nvGrpSpPr>
          <p:cNvPr id="6" name="Group 6"/>
          <p:cNvGrpSpPr/>
          <p:nvPr/>
        </p:nvGrpSpPr>
        <p:grpSpPr>
          <a:xfrm>
            <a:off x="2176150" y="4124959"/>
            <a:ext cx="13935700" cy="2441047"/>
            <a:chOff x="0" y="0"/>
            <a:chExt cx="18580934" cy="3254729"/>
          </a:xfrm>
        </p:grpSpPr>
        <p:sp>
          <p:nvSpPr>
            <p:cNvPr id="7" name="Freeform 7"/>
            <p:cNvSpPr/>
            <p:nvPr/>
          </p:nvSpPr>
          <p:spPr>
            <a:xfrm>
              <a:off x="0" y="0"/>
              <a:ext cx="3088594" cy="3254729"/>
            </a:xfrm>
            <a:custGeom>
              <a:avLst/>
              <a:gdLst/>
              <a:ahLst/>
              <a:cxnLst/>
              <a:rect l="l" t="t" r="r" b="b"/>
              <a:pathLst>
                <a:path w="3088594" h="3254729">
                  <a:moveTo>
                    <a:pt x="0" y="0"/>
                  </a:moveTo>
                  <a:lnTo>
                    <a:pt x="3088594" y="0"/>
                  </a:lnTo>
                  <a:lnTo>
                    <a:pt x="3088594" y="3254729"/>
                  </a:lnTo>
                  <a:lnTo>
                    <a:pt x="0" y="3254729"/>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3764880" y="2549690"/>
              <a:ext cx="4693854" cy="554982"/>
            </a:xfrm>
            <a:prstGeom prst="rect">
              <a:avLst/>
            </a:prstGeom>
          </p:spPr>
          <p:txBody>
            <a:bodyPr lIns="0" tIns="0" rIns="0" bIns="0" rtlCol="0" anchor="t">
              <a:spAutoFit/>
            </a:bodyPr>
            <a:lstStyle/>
            <a:p>
              <a:pPr algn="l">
                <a:lnSpc>
                  <a:spcPts val="3144"/>
                </a:lnSpc>
              </a:pPr>
              <a:r>
                <a:rPr lang="en-US" sz="3023">
                  <a:solidFill>
                    <a:srgbClr val="231F20"/>
                  </a:solidFill>
                  <a:latin typeface="Brandon Text Medium"/>
                  <a:ea typeface="Brandon Text Medium"/>
                  <a:cs typeface="Brandon Text Medium"/>
                  <a:sym typeface="Brandon Text Medium"/>
                </a:rPr>
                <a:t>provenwinners.com</a:t>
              </a:r>
            </a:p>
          </p:txBody>
        </p:sp>
        <p:sp>
          <p:nvSpPr>
            <p:cNvPr id="9" name="TextBox 9"/>
            <p:cNvSpPr txBox="1"/>
            <p:nvPr/>
          </p:nvSpPr>
          <p:spPr>
            <a:xfrm>
              <a:off x="3764880" y="235782"/>
              <a:ext cx="14816053" cy="2021704"/>
            </a:xfrm>
            <a:prstGeom prst="rect">
              <a:avLst/>
            </a:prstGeom>
          </p:spPr>
          <p:txBody>
            <a:bodyPr lIns="0" tIns="0" rIns="0" bIns="0" rtlCol="0" anchor="t">
              <a:spAutoFit/>
            </a:bodyPr>
            <a:lstStyle/>
            <a:p>
              <a:pPr algn="l">
                <a:lnSpc>
                  <a:spcPts val="5823"/>
                </a:lnSpc>
              </a:pPr>
              <a:r>
                <a:rPr lang="en-US" sz="5550" dirty="0">
                  <a:solidFill>
                    <a:srgbClr val="000000"/>
                  </a:solidFill>
                  <a:latin typeface="Brandon Text Medium"/>
                  <a:ea typeface="Brandon Text Bold"/>
                  <a:cs typeface="Brandon Text Bold"/>
                  <a:sym typeface="Brandon Text Bold"/>
                </a:rPr>
                <a:t>Supertunia</a:t>
              </a:r>
              <a:r>
                <a:rPr lang="en-US" sz="5550" baseline="30000" dirty="0">
                  <a:solidFill>
                    <a:srgbClr val="000000"/>
                  </a:solidFill>
                  <a:latin typeface="Brandon Text Medium"/>
                  <a:ea typeface="Brandon Text Bold"/>
                  <a:cs typeface="Brandon Text Bold"/>
                  <a:sym typeface="Brandon Text Bold"/>
                </a:rPr>
                <a:t>®</a:t>
              </a:r>
              <a:r>
                <a:rPr lang="en-US" sz="5550" dirty="0">
                  <a:solidFill>
                    <a:srgbClr val="000000"/>
                  </a:solidFill>
                  <a:latin typeface="Brandon Text Medium"/>
                  <a:ea typeface="Brandon Text Bold"/>
                  <a:cs typeface="Brandon Text Bold"/>
                  <a:sym typeface="Brandon Text Bold"/>
                </a:rPr>
                <a:t> Bordeaux</a:t>
              </a:r>
              <a:r>
                <a:rPr lang="en-US" sz="5550" baseline="30000" dirty="0">
                  <a:solidFill>
                    <a:srgbClr val="000000"/>
                  </a:solidFill>
                  <a:latin typeface="Brandon Text Medium"/>
                  <a:ea typeface="Brandon Text Bold"/>
                  <a:cs typeface="Brandon Text Bold"/>
                  <a:sym typeface="Brandon Text Bold"/>
                </a:rPr>
                <a:t>™</a:t>
              </a:r>
              <a:r>
                <a:rPr lang="en-US" sz="5550" dirty="0">
                  <a:solidFill>
                    <a:srgbClr val="000000"/>
                  </a:solidFill>
                  <a:latin typeface="Brandon Text Medium"/>
                  <a:ea typeface="Brandon Text Bold"/>
                  <a:cs typeface="Brandon Text Bold"/>
                  <a:sym typeface="Brandon Text Bold"/>
                </a:rPr>
                <a:t> II</a:t>
              </a:r>
            </a:p>
            <a:p>
              <a:pPr>
                <a:lnSpc>
                  <a:spcPts val="5823"/>
                </a:lnSpc>
              </a:pPr>
              <a:r>
                <a:rPr lang="en-US" sz="5550" dirty="0">
                  <a:solidFill>
                    <a:srgbClr val="000000"/>
                  </a:solidFill>
                  <a:latin typeface="Brandon Text Medium"/>
                  <a:ea typeface="Brandon Text Bold"/>
                  <a:cs typeface="Brandon Text Bold"/>
                  <a:sym typeface="Brandon Text Bold"/>
                </a:rPr>
                <a:t>New for the 2025-2026 Season</a:t>
              </a:r>
              <a:endParaRPr lang="en-US" sz="5550" dirty="0">
                <a:solidFill>
                  <a:srgbClr val="000000"/>
                </a:solidFill>
                <a:latin typeface="Brandon Text Medium"/>
                <a:ea typeface="Brandon Text Bold"/>
                <a:cs typeface="Brandon Text 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E921EB03-332B-DE92-93AC-A9FF09290C34}"/>
              </a:ext>
            </a:extLst>
          </p:cNvPr>
          <p:cNvSpPr/>
          <p:nvPr/>
        </p:nvSpPr>
        <p:spPr>
          <a:xfrm>
            <a:off x="6985876" y="0"/>
            <a:ext cx="11302124"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49B877F3-507C-EF55-E020-81EFE0F0CAD8}"/>
              </a:ext>
            </a:extLst>
          </p:cNvPr>
          <p:cNvSpPr/>
          <p:nvPr/>
        </p:nvSpPr>
        <p:spPr>
          <a:xfrm>
            <a:off x="-1" y="0"/>
            <a:ext cx="9144001"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Right Triangle 88">
            <a:extLst>
              <a:ext uri="{FF2B5EF4-FFF2-40B4-BE49-F238E27FC236}">
                <a16:creationId xmlns:a16="http://schemas.microsoft.com/office/drawing/2014/main" id="{7DB26F74-09F3-D0FD-6112-797F6C2DFF9C}"/>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990600" y="3546783"/>
            <a:ext cx="6931057" cy="1215717"/>
          </a:xfrm>
          <a:prstGeom prst="rect">
            <a:avLst/>
          </a:prstGeom>
        </p:spPr>
        <p:txBody>
          <a:bodyPr wrap="square" lIns="0" tIns="0" rIns="0" bIns="0" rtlCol="0" anchor="t">
            <a:spAutoFit/>
          </a:bodyPr>
          <a:lstStyle/>
          <a:p>
            <a:pPr>
              <a:lnSpc>
                <a:spcPts val="4680"/>
              </a:lnSpc>
            </a:pPr>
            <a:r>
              <a:rPr lang="en-US" sz="4500">
                <a:solidFill>
                  <a:schemeClr val="bg1"/>
                </a:solidFill>
                <a:latin typeface="Brandon Text Regular"/>
                <a:ea typeface="Brandon Text Bold"/>
                <a:cs typeface="Brandon Text Bold"/>
                <a:sym typeface="Brandon Text Bold"/>
              </a:rPr>
              <a:t>The Goal of Greater Consistency.</a:t>
            </a:r>
            <a:endParaRPr lang="en-US" sz="4500">
              <a:solidFill>
                <a:schemeClr val="bg1"/>
              </a:solidFill>
              <a:latin typeface="Brandon Text Regular"/>
              <a:ea typeface="Brandon Text Bold"/>
              <a:cs typeface="Brandon Text Bold"/>
            </a:endParaRPr>
          </a:p>
        </p:txBody>
      </p:sp>
      <p:sp>
        <p:nvSpPr>
          <p:cNvPr id="4" name="TextBox 4"/>
          <p:cNvSpPr txBox="1"/>
          <p:nvPr/>
        </p:nvSpPr>
        <p:spPr>
          <a:xfrm>
            <a:off x="990600" y="5010328"/>
            <a:ext cx="6157877" cy="4400372"/>
          </a:xfrm>
          <a:prstGeom prst="rect">
            <a:avLst/>
          </a:prstGeom>
        </p:spPr>
        <p:txBody>
          <a:bodyPr wrap="square" lIns="0" tIns="0" rIns="0" bIns="0" rtlCol="0" anchor="t">
            <a:spAutoFit/>
          </a:bodyPr>
          <a:lstStyle/>
          <a:p>
            <a:r>
              <a:rPr lang="en-US" sz="2400">
                <a:solidFill>
                  <a:schemeClr val="bg1"/>
                </a:solidFill>
                <a:latin typeface="Brandon Text Regular"/>
                <a:ea typeface="+mn-lt"/>
                <a:cs typeface="+mn-lt"/>
              </a:rPr>
              <a:t>Over the last couple of years, we have seen some variabilities with the performance of Supertunia</a:t>
            </a:r>
            <a:r>
              <a:rPr lang="en-US" sz="2400" baseline="30000">
                <a:solidFill>
                  <a:schemeClr val="bg1"/>
                </a:solidFill>
                <a:latin typeface="Brandon Text Regular"/>
                <a:ea typeface="+mn-lt"/>
                <a:cs typeface="+mn-lt"/>
              </a:rPr>
              <a:t>®</a:t>
            </a:r>
            <a:r>
              <a:rPr lang="en-US" sz="2400">
                <a:solidFill>
                  <a:schemeClr val="bg1"/>
                </a:solidFill>
                <a:latin typeface="Brandon Text Regular"/>
                <a:ea typeface="+mn-lt"/>
                <a:cs typeface="+mn-lt"/>
              </a:rPr>
              <a:t> Bordeaux™, including foliar distortion and blind shoots as well as funneled flowers. </a:t>
            </a:r>
          </a:p>
          <a:p>
            <a:endParaRPr lang="en-US" sz="2400">
              <a:solidFill>
                <a:schemeClr val="bg1"/>
              </a:solidFill>
              <a:latin typeface="Brandon Text Regular"/>
              <a:ea typeface="+mn-lt"/>
              <a:cs typeface="+mn-lt"/>
            </a:endParaRPr>
          </a:p>
          <a:p>
            <a:r>
              <a:rPr lang="en-US" sz="2400">
                <a:solidFill>
                  <a:schemeClr val="bg1"/>
                </a:solidFill>
                <a:latin typeface="Brandon Text Regular"/>
                <a:ea typeface="+mn-lt"/>
                <a:cs typeface="+mn-lt"/>
              </a:rPr>
              <a:t>While we worked diligently to minimize impacts to our grower and retailer customers, given the importance of this variety, we know some were frustrated and have been asking for an improvement. </a:t>
            </a:r>
          </a:p>
          <a:p>
            <a:pPr>
              <a:lnSpc>
                <a:spcPts val="2599"/>
              </a:lnSpc>
            </a:pPr>
            <a:endParaRPr lang="en-US" sz="2450" b="1">
              <a:solidFill>
                <a:srgbClr val="231F20"/>
              </a:solidFill>
              <a:latin typeface="Brandon Text Bold"/>
              <a:ea typeface="Calibri"/>
              <a:cs typeface="Calibri"/>
            </a:endParaRPr>
          </a:p>
        </p:txBody>
      </p:sp>
      <p:sp>
        <p:nvSpPr>
          <p:cNvPr id="96" name="Freeform 95">
            <a:extLst>
              <a:ext uri="{FF2B5EF4-FFF2-40B4-BE49-F238E27FC236}">
                <a16:creationId xmlns:a16="http://schemas.microsoft.com/office/drawing/2014/main" id="{4111215E-B5C7-A0C0-B410-03D97A7E5F7B}"/>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 name="TextBox 6">
            <a:extLst>
              <a:ext uri="{FF2B5EF4-FFF2-40B4-BE49-F238E27FC236}">
                <a16:creationId xmlns:a16="http://schemas.microsoft.com/office/drawing/2014/main" id="{2A1DBD1C-2C2B-8CE9-7B21-BA50161AAF86}"/>
              </a:ext>
            </a:extLst>
          </p:cNvPr>
          <p:cNvSpPr txBox="1"/>
          <p:nvPr/>
        </p:nvSpPr>
        <p:spPr>
          <a:xfrm>
            <a:off x="990600" y="1550194"/>
            <a:ext cx="7905188" cy="1231106"/>
          </a:xfrm>
          <a:prstGeom prst="rect">
            <a:avLst/>
          </a:prstGeom>
          <a:ln>
            <a:noFill/>
          </a:ln>
        </p:spPr>
        <p:txBody>
          <a:bodyPr wrap="square" lIns="0" tIns="0" rIns="0" bIns="0" rtlCol="0" anchor="t">
            <a:spAutoFit/>
          </a:bodyPr>
          <a:lstStyle/>
          <a:p>
            <a:r>
              <a:rPr lang="en-US" sz="4000" b="1" dirty="0">
                <a:solidFill>
                  <a:srgbClr val="55803F"/>
                </a:solidFill>
                <a:latin typeface="Brandon Text Regular"/>
                <a:ea typeface="+mn-lt"/>
                <a:cs typeface="+mn-lt"/>
              </a:rPr>
              <a:t>Supertunia</a:t>
            </a:r>
            <a:r>
              <a:rPr lang="en-US" sz="4000" b="1" baseline="30000" dirty="0">
                <a:solidFill>
                  <a:srgbClr val="55803F"/>
                </a:solidFill>
                <a:latin typeface="Brandon Text Regular"/>
                <a:ea typeface="+mn-lt"/>
                <a:cs typeface="+mn-lt"/>
              </a:rPr>
              <a:t>®</a:t>
            </a:r>
            <a:r>
              <a:rPr lang="en-US" sz="4000" b="1" dirty="0">
                <a:solidFill>
                  <a:srgbClr val="55803F"/>
                </a:solidFill>
                <a:latin typeface="Brandon Text Regular"/>
                <a:ea typeface="+mn-lt"/>
                <a:cs typeface="+mn-lt"/>
              </a:rPr>
              <a:t> Bordeaux™ II </a:t>
            </a:r>
          </a:p>
          <a:p>
            <a:r>
              <a:rPr lang="en-US" sz="4000" b="1" dirty="0">
                <a:solidFill>
                  <a:srgbClr val="55803F"/>
                </a:solidFill>
                <a:latin typeface="Brandon Text Regular"/>
                <a:ea typeface="+mn-lt"/>
                <a:cs typeface="+mn-lt"/>
                <a:sym typeface="Brandon Text"/>
              </a:rPr>
              <a:t>Improved </a:t>
            </a:r>
            <a:r>
              <a:rPr lang="en-US" sz="4000" i="1" dirty="0">
                <a:solidFill>
                  <a:srgbClr val="55803F"/>
                </a:solidFill>
                <a:latin typeface="Brandon Text Regular"/>
                <a:ea typeface="+mn-lt"/>
                <a:cs typeface="+mn-lt"/>
                <a:sym typeface="Brandon Text"/>
              </a:rPr>
              <a:t>Petunia</a:t>
            </a:r>
            <a:endParaRPr lang="en-US" sz="4000" i="1" dirty="0">
              <a:solidFill>
                <a:srgbClr val="55803F"/>
              </a:solidFill>
              <a:latin typeface="Brandon Text Regular"/>
              <a:ea typeface="Brandon Text Regular"/>
              <a:cs typeface="Brandon Text Regular"/>
              <a:sym typeface="Brandon Text"/>
            </a:endParaRPr>
          </a:p>
        </p:txBody>
      </p:sp>
      <p:pic>
        <p:nvPicPr>
          <p:cNvPr id="5" name="Picture 4" descr="A white pot with purple flowers&#10;&#10;AI-generated content may be incorrect.">
            <a:extLst>
              <a:ext uri="{FF2B5EF4-FFF2-40B4-BE49-F238E27FC236}">
                <a16:creationId xmlns:a16="http://schemas.microsoft.com/office/drawing/2014/main" id="{60397BE9-A561-02E8-2960-EE4F29AA80F9}"/>
              </a:ext>
            </a:extLst>
          </p:cNvPr>
          <p:cNvPicPr>
            <a:picLocks noChangeAspect="1"/>
          </p:cNvPicPr>
          <p:nvPr/>
        </p:nvPicPr>
        <p:blipFill>
          <a:blip r:embed="rId3"/>
          <a:stretch>
            <a:fillRect/>
          </a:stretch>
        </p:blipFill>
        <p:spPr>
          <a:xfrm>
            <a:off x="11783108" y="3390900"/>
            <a:ext cx="6275901" cy="5019675"/>
          </a:xfrm>
          <a:prstGeom prst="rect">
            <a:avLst/>
          </a:prstGeom>
        </p:spPr>
      </p:pic>
      <p:pic>
        <p:nvPicPr>
          <p:cNvPr id="7" name="Picture 6" descr="A potted purple flowers&#10;&#10;AI-generated content may be incorrect.">
            <a:extLst>
              <a:ext uri="{FF2B5EF4-FFF2-40B4-BE49-F238E27FC236}">
                <a16:creationId xmlns:a16="http://schemas.microsoft.com/office/drawing/2014/main" id="{B6D9DFCF-B26D-EE09-A734-79027C40865D}"/>
              </a:ext>
            </a:extLst>
          </p:cNvPr>
          <p:cNvPicPr>
            <a:picLocks noChangeAspect="1"/>
          </p:cNvPicPr>
          <p:nvPr/>
        </p:nvPicPr>
        <p:blipFill>
          <a:blip r:embed="rId4"/>
          <a:stretch>
            <a:fillRect/>
          </a:stretch>
        </p:blipFill>
        <p:spPr>
          <a:xfrm>
            <a:off x="8039767" y="5019573"/>
            <a:ext cx="3895827" cy="3080950"/>
          </a:xfrm>
          <a:prstGeom prst="rect">
            <a:avLst/>
          </a:prstGeom>
        </p:spPr>
      </p:pic>
      <p:sp>
        <p:nvSpPr>
          <p:cNvPr id="6" name="Freeform 9" descr="A black and white logo with a green leaf&#10;&#10;AI-generated content may be incorrect.">
            <a:extLst>
              <a:ext uri="{FF2B5EF4-FFF2-40B4-BE49-F238E27FC236}">
                <a16:creationId xmlns:a16="http://schemas.microsoft.com/office/drawing/2014/main" id="{15AC66F5-3D7E-8AF9-C119-A0A1701E1D3C}"/>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5A83F-EB35-A4CA-F664-261D1B954965}"/>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976CF267-2042-0958-84D4-63309B1E62E9}"/>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a:extLst>
              <a:ext uri="{FF2B5EF4-FFF2-40B4-BE49-F238E27FC236}">
                <a16:creationId xmlns:a16="http://schemas.microsoft.com/office/drawing/2014/main" id="{33F1B621-F0A4-DDE2-B13C-DD6A445E3C6B}"/>
              </a:ext>
            </a:extLst>
          </p:cNvPr>
          <p:cNvSpPr txBox="1"/>
          <p:nvPr/>
        </p:nvSpPr>
        <p:spPr>
          <a:xfrm>
            <a:off x="928842" y="9519450"/>
            <a:ext cx="7997833" cy="283091"/>
          </a:xfrm>
          <a:prstGeom prst="rect">
            <a:avLst/>
          </a:prstGeom>
        </p:spPr>
        <p:txBody>
          <a:bodyPr lIns="0" tIns="0" rIns="0" bIns="0" rtlCol="0" anchor="t">
            <a:spAutoFit/>
          </a:bodyPr>
          <a:lstStyle/>
          <a:p>
            <a:pPr algn="l">
              <a:lnSpc>
                <a:spcPts val="2163"/>
              </a:lnSpc>
            </a:pPr>
            <a:r>
              <a:rPr lang="en-US" sz="2000" b="1">
                <a:solidFill>
                  <a:srgbClr val="231F20">
                    <a:alpha val="23922"/>
                  </a:srgbClr>
                </a:solidFill>
                <a:latin typeface="Brandon Text Bold"/>
                <a:ea typeface="Brandon Text Bold"/>
                <a:cs typeface="Brandon Text Bold"/>
                <a:sym typeface="Brandon Text Bold"/>
              </a:rPr>
              <a:t>02 / Outstanding Garden Performance</a:t>
            </a:r>
          </a:p>
        </p:txBody>
      </p:sp>
      <p:grpSp>
        <p:nvGrpSpPr>
          <p:cNvPr id="18" name="Group 17">
            <a:extLst>
              <a:ext uri="{FF2B5EF4-FFF2-40B4-BE49-F238E27FC236}">
                <a16:creationId xmlns:a16="http://schemas.microsoft.com/office/drawing/2014/main" id="{CB3DCBFC-2A8F-B1E3-42CD-C13E462E83D7}"/>
              </a:ext>
            </a:extLst>
          </p:cNvPr>
          <p:cNvGrpSpPr/>
          <p:nvPr/>
        </p:nvGrpSpPr>
        <p:grpSpPr>
          <a:xfrm>
            <a:off x="8989591" y="3241097"/>
            <a:ext cx="8628344" cy="5750762"/>
            <a:chOff x="819150" y="3390900"/>
            <a:chExt cx="8324850" cy="4991100"/>
          </a:xfrm>
        </p:grpSpPr>
        <p:pic>
          <p:nvPicPr>
            <p:cNvPr id="14" name="Picture 13" descr="A collage of flowers&#10;&#10;AI-generated content may be incorrect.">
              <a:extLst>
                <a:ext uri="{FF2B5EF4-FFF2-40B4-BE49-F238E27FC236}">
                  <a16:creationId xmlns:a16="http://schemas.microsoft.com/office/drawing/2014/main" id="{1A008ACF-AD48-12FA-7C76-9F39F8C5496B}"/>
                </a:ext>
              </a:extLst>
            </p:cNvPr>
            <p:cNvPicPr>
              <a:picLocks noChangeAspect="1"/>
            </p:cNvPicPr>
            <p:nvPr/>
          </p:nvPicPr>
          <p:blipFill>
            <a:blip r:embed="rId2"/>
            <a:stretch>
              <a:fillRect/>
            </a:stretch>
          </p:blipFill>
          <p:spPr>
            <a:xfrm>
              <a:off x="5429250" y="3390900"/>
              <a:ext cx="3714750" cy="4991100"/>
            </a:xfrm>
            <a:prstGeom prst="rect">
              <a:avLst/>
            </a:prstGeom>
          </p:spPr>
        </p:pic>
        <p:pic>
          <p:nvPicPr>
            <p:cNvPr id="15" name="Picture 14" descr="A collage of flowers&#10;&#10;AI-generated content may be incorrect.">
              <a:extLst>
                <a:ext uri="{FF2B5EF4-FFF2-40B4-BE49-F238E27FC236}">
                  <a16:creationId xmlns:a16="http://schemas.microsoft.com/office/drawing/2014/main" id="{A7F6B006-8C33-77CC-A981-AC2AAB4E4CDF}"/>
                </a:ext>
              </a:extLst>
            </p:cNvPr>
            <p:cNvPicPr>
              <a:picLocks noChangeAspect="1"/>
            </p:cNvPicPr>
            <p:nvPr/>
          </p:nvPicPr>
          <p:blipFill>
            <a:blip r:embed="rId3"/>
            <a:stretch>
              <a:fillRect/>
            </a:stretch>
          </p:blipFill>
          <p:spPr>
            <a:xfrm>
              <a:off x="819150" y="3409950"/>
              <a:ext cx="4400550" cy="4962525"/>
            </a:xfrm>
            <a:prstGeom prst="rect">
              <a:avLst/>
            </a:prstGeom>
          </p:spPr>
        </p:pic>
      </p:grpSp>
      <p:sp>
        <p:nvSpPr>
          <p:cNvPr id="16" name="Rectangle 15">
            <a:extLst>
              <a:ext uri="{FF2B5EF4-FFF2-40B4-BE49-F238E27FC236}">
                <a16:creationId xmlns:a16="http://schemas.microsoft.com/office/drawing/2014/main" id="{42F9A374-EE89-3A2F-5E32-3A3D339BF315}"/>
              </a:ext>
            </a:extLst>
          </p:cNvPr>
          <p:cNvSpPr/>
          <p:nvPr/>
        </p:nvSpPr>
        <p:spPr>
          <a:xfrm>
            <a:off x="561030" y="951615"/>
            <a:ext cx="6931057" cy="2509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6">
            <a:extLst>
              <a:ext uri="{FF2B5EF4-FFF2-40B4-BE49-F238E27FC236}">
                <a16:creationId xmlns:a16="http://schemas.microsoft.com/office/drawing/2014/main" id="{EE39B171-C3F3-4697-0CCF-0427384BCAF2}"/>
              </a:ext>
            </a:extLst>
          </p:cNvPr>
          <p:cNvSpPr txBox="1"/>
          <p:nvPr/>
        </p:nvSpPr>
        <p:spPr>
          <a:xfrm>
            <a:off x="1098215" y="1282883"/>
            <a:ext cx="7905188" cy="1231106"/>
          </a:xfrm>
          <a:prstGeom prst="rect">
            <a:avLst/>
          </a:prstGeom>
        </p:spPr>
        <p:txBody>
          <a:bodyPr wrap="square" lIns="0" tIns="0" rIns="0" bIns="0" rtlCol="0" anchor="t">
            <a:spAutoFit/>
          </a:bodyPr>
          <a:lstStyle/>
          <a:p>
            <a:r>
              <a:rPr lang="en-US" sz="4000" b="1">
                <a:solidFill>
                  <a:srgbClr val="59774B"/>
                </a:solidFill>
                <a:latin typeface="Brandon Text Regular"/>
                <a:ea typeface="+mn-lt"/>
                <a:cs typeface="+mn-lt"/>
              </a:rPr>
              <a:t>Supertunia</a:t>
            </a:r>
            <a:r>
              <a:rPr lang="en-US" sz="4000" b="1" baseline="30000">
                <a:solidFill>
                  <a:srgbClr val="59774B"/>
                </a:solidFill>
                <a:latin typeface="Brandon Text Regular"/>
                <a:ea typeface="+mn-lt"/>
                <a:cs typeface="+mn-lt"/>
              </a:rPr>
              <a:t>®</a:t>
            </a:r>
            <a:r>
              <a:rPr lang="en-US" sz="4000" b="1">
                <a:solidFill>
                  <a:srgbClr val="59774B"/>
                </a:solidFill>
                <a:latin typeface="Brandon Text Regular"/>
                <a:ea typeface="+mn-lt"/>
                <a:cs typeface="+mn-lt"/>
              </a:rPr>
              <a:t> Bordeaux™ </a:t>
            </a:r>
          </a:p>
          <a:p>
            <a:r>
              <a:rPr lang="en-US" sz="4000" b="1">
                <a:solidFill>
                  <a:srgbClr val="59774B"/>
                </a:solidFill>
                <a:latin typeface="Brandon Text Regular"/>
                <a:ea typeface="+mn-lt"/>
                <a:cs typeface="+mn-lt"/>
                <a:sym typeface="Brandon Text"/>
              </a:rPr>
              <a:t>Improved </a:t>
            </a:r>
            <a:r>
              <a:rPr lang="en-US" sz="4000" i="1">
                <a:solidFill>
                  <a:srgbClr val="59774B"/>
                </a:solidFill>
                <a:latin typeface="Brandon Text Regular"/>
                <a:ea typeface="+mn-lt"/>
                <a:cs typeface="+mn-lt"/>
                <a:sym typeface="Brandon Text"/>
              </a:rPr>
              <a:t>Petunia</a:t>
            </a:r>
            <a:endParaRPr lang="en-US" sz="4000" i="1">
              <a:solidFill>
                <a:srgbClr val="59774B"/>
              </a:solidFill>
              <a:latin typeface="Brandon Text Regular"/>
              <a:ea typeface="Brandon Text Regular"/>
              <a:cs typeface="Brandon Text Regular"/>
              <a:sym typeface="Brandon Text"/>
            </a:endParaRPr>
          </a:p>
        </p:txBody>
      </p:sp>
      <p:sp>
        <p:nvSpPr>
          <p:cNvPr id="30" name="Freeform 29">
            <a:extLst>
              <a:ext uri="{FF2B5EF4-FFF2-40B4-BE49-F238E27FC236}">
                <a16:creationId xmlns:a16="http://schemas.microsoft.com/office/drawing/2014/main" id="{AF26EE48-9C33-B983-2B71-2DBFE3253788}"/>
              </a:ext>
            </a:extLst>
          </p:cNvPr>
          <p:cNvSpPr/>
          <p:nvPr/>
        </p:nvSpPr>
        <p:spPr>
          <a:xfrm>
            <a:off x="-1" y="0"/>
            <a:ext cx="9144001"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ight Triangle 30">
            <a:extLst>
              <a:ext uri="{FF2B5EF4-FFF2-40B4-BE49-F238E27FC236}">
                <a16:creationId xmlns:a16="http://schemas.microsoft.com/office/drawing/2014/main" id="{8248856C-3612-AB5F-99AA-DFDF7BB355FC}"/>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
            <a:extLst>
              <a:ext uri="{FF2B5EF4-FFF2-40B4-BE49-F238E27FC236}">
                <a16:creationId xmlns:a16="http://schemas.microsoft.com/office/drawing/2014/main" id="{9A7FE0E3-6164-C123-43CB-B360D126DB10}"/>
              </a:ext>
            </a:extLst>
          </p:cNvPr>
          <p:cNvSpPr txBox="1"/>
          <p:nvPr/>
        </p:nvSpPr>
        <p:spPr>
          <a:xfrm>
            <a:off x="1069943" y="3634053"/>
            <a:ext cx="6931057" cy="1212127"/>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ea typeface="Brandon Text Regular"/>
                <a:cs typeface="Brandon Text Regular"/>
                <a:sym typeface="Brandon Text"/>
              </a:rPr>
              <a:t>Outstanding Garden Performance</a:t>
            </a:r>
          </a:p>
        </p:txBody>
      </p:sp>
      <p:sp>
        <p:nvSpPr>
          <p:cNvPr id="33" name="TextBox 4">
            <a:extLst>
              <a:ext uri="{FF2B5EF4-FFF2-40B4-BE49-F238E27FC236}">
                <a16:creationId xmlns:a16="http://schemas.microsoft.com/office/drawing/2014/main" id="{B5CDC7F2-76D0-761B-D1AA-2006E0D6C226}"/>
              </a:ext>
            </a:extLst>
          </p:cNvPr>
          <p:cNvSpPr txBox="1"/>
          <p:nvPr/>
        </p:nvSpPr>
        <p:spPr>
          <a:xfrm>
            <a:off x="1091509" y="5115047"/>
            <a:ext cx="6136311" cy="3336683"/>
          </a:xfrm>
          <a:prstGeom prst="rect">
            <a:avLst/>
          </a:prstGeom>
        </p:spPr>
        <p:txBody>
          <a:bodyPr wrap="square" lIns="0" tIns="0" rIns="0" bIns="0" rtlCol="0" anchor="t">
            <a:spAutoFit/>
          </a:bodyPr>
          <a:lstStyle/>
          <a:p>
            <a:pPr>
              <a:lnSpc>
                <a:spcPts val="2599"/>
              </a:lnSpc>
            </a:pPr>
            <a:r>
              <a:rPr lang="en-US" sz="2400">
                <a:solidFill>
                  <a:schemeClr val="bg1"/>
                </a:solidFill>
                <a:latin typeface="Brandon Text Regular"/>
                <a:ea typeface="Brandon Text Bold"/>
                <a:cs typeface="Brandon Text Bold"/>
                <a:sym typeface="Brandon Text Bold"/>
              </a:rPr>
              <a:t>Like many Proven Winners</a:t>
            </a:r>
            <a:r>
              <a:rPr lang="en-US" sz="2400" baseline="30000">
                <a:solidFill>
                  <a:schemeClr val="bg1"/>
                </a:solidFill>
                <a:latin typeface="Brandon Text Regular"/>
                <a:ea typeface="Brandon Text Bold"/>
                <a:cs typeface="Brandon Text Bold"/>
                <a:sym typeface="Brandon Text Bold"/>
              </a:rPr>
              <a:t>®</a:t>
            </a:r>
            <a:r>
              <a:rPr lang="en-US" sz="2400">
                <a:solidFill>
                  <a:schemeClr val="bg1"/>
                </a:solidFill>
                <a:latin typeface="Brandon Text Regular"/>
                <a:ea typeface="Brandon Text Bold"/>
                <a:cs typeface="Brandon Text Bold"/>
                <a:sym typeface="Brandon Text Bold"/>
              </a:rPr>
              <a:t> annuals, Supertunia</a:t>
            </a:r>
            <a:r>
              <a:rPr lang="en-US" sz="2400" baseline="30000">
                <a:solidFill>
                  <a:schemeClr val="bg1"/>
                </a:solidFill>
                <a:latin typeface="Brandon Text Regular"/>
                <a:ea typeface="Brandon Text Bold"/>
                <a:cs typeface="Brandon Text Bold"/>
                <a:sym typeface="Brandon Text Bold"/>
              </a:rPr>
              <a:t>®</a:t>
            </a:r>
            <a:r>
              <a:rPr lang="en-US" sz="2400">
                <a:solidFill>
                  <a:schemeClr val="bg1"/>
                </a:solidFill>
                <a:latin typeface="Brandon Text Regular"/>
                <a:ea typeface="Brandon Text Bold"/>
                <a:cs typeface="Brandon Text Bold"/>
                <a:sym typeface="Brandon Text Bold"/>
              </a:rPr>
              <a:t> Bordeaux</a:t>
            </a:r>
            <a:r>
              <a:rPr lang="en-US" sz="2400" baseline="30000">
                <a:solidFill>
                  <a:schemeClr val="bg1"/>
                </a:solidFill>
                <a:latin typeface="Brandon Text Regular"/>
                <a:ea typeface="Brandon Text Bold"/>
                <a:cs typeface="Brandon Text Bold"/>
                <a:sym typeface="Brandon Text Bold"/>
              </a:rPr>
              <a:t>™</a:t>
            </a:r>
            <a:r>
              <a:rPr lang="en-US" sz="2400">
                <a:solidFill>
                  <a:schemeClr val="bg1"/>
                </a:solidFill>
                <a:latin typeface="Brandon Text Regular"/>
                <a:ea typeface="Brandon Text Bold"/>
                <a:cs typeface="Brandon Text Bold"/>
                <a:sym typeface="Brandon Text Bold"/>
              </a:rPr>
              <a:t> is a variety that consumers request by name and share widely on social media. </a:t>
            </a:r>
            <a:endParaRPr lang="en-US" sz="2400">
              <a:solidFill>
                <a:schemeClr val="bg1"/>
              </a:solidFill>
              <a:latin typeface="Brandon Text Regular"/>
              <a:ea typeface="Brandon Text Bold"/>
              <a:cs typeface="Brandon Text Bold"/>
            </a:endParaRPr>
          </a:p>
          <a:p>
            <a:pPr>
              <a:lnSpc>
                <a:spcPts val="2599"/>
              </a:lnSpc>
            </a:pPr>
            <a:endParaRPr lang="en-US" sz="2400">
              <a:solidFill>
                <a:schemeClr val="bg1"/>
              </a:solidFill>
              <a:latin typeface="Brandon Text Regular"/>
              <a:ea typeface="Brandon Text Bold"/>
              <a:cs typeface="Brandon Text Bold"/>
            </a:endParaRPr>
          </a:p>
          <a:p>
            <a:pPr>
              <a:lnSpc>
                <a:spcPts val="2599"/>
              </a:lnSpc>
            </a:pPr>
            <a:r>
              <a:rPr lang="en-US" sz="2400">
                <a:solidFill>
                  <a:schemeClr val="bg1"/>
                </a:solidFill>
                <a:latin typeface="Brandon Text Regular"/>
                <a:ea typeface="Brandon Text Bold"/>
                <a:cs typeface="Brandon Text Bold"/>
                <a:sym typeface="Brandon Text Bold"/>
              </a:rPr>
              <a:t>Supertunia</a:t>
            </a:r>
            <a:r>
              <a:rPr lang="en-US" sz="2400" baseline="30000">
                <a:solidFill>
                  <a:schemeClr val="bg1"/>
                </a:solidFill>
                <a:latin typeface="Brandon Text Regular"/>
                <a:ea typeface="Brandon Text Bold"/>
                <a:cs typeface="Brandon Text Bold"/>
                <a:sym typeface="Brandon Text Bold"/>
              </a:rPr>
              <a:t>®</a:t>
            </a:r>
            <a:r>
              <a:rPr lang="en-US" sz="2400">
                <a:solidFill>
                  <a:schemeClr val="bg1"/>
                </a:solidFill>
                <a:latin typeface="Brandon Text Regular"/>
                <a:ea typeface="Brandon Text Bold"/>
                <a:cs typeface="Brandon Text Bold"/>
                <a:sym typeface="Brandon Text Bold"/>
              </a:rPr>
              <a:t> Bordeaux</a:t>
            </a:r>
            <a:r>
              <a:rPr lang="en-US" sz="2400" baseline="30000">
                <a:solidFill>
                  <a:schemeClr val="bg1"/>
                </a:solidFill>
                <a:latin typeface="Brandon Text Regular"/>
                <a:ea typeface="Brandon Text Bold"/>
                <a:cs typeface="Brandon Text Bold"/>
                <a:sym typeface="Brandon Text Bold"/>
              </a:rPr>
              <a:t>™ </a:t>
            </a:r>
            <a:r>
              <a:rPr lang="en-US" sz="2400">
                <a:solidFill>
                  <a:schemeClr val="bg1"/>
                </a:solidFill>
                <a:latin typeface="Brandon Text Regular"/>
                <a:ea typeface="Brandon Text Bold"/>
                <a:cs typeface="Brandon Text Bold"/>
                <a:sym typeface="Brandon Text Bold"/>
              </a:rPr>
              <a:t>Improved has been tested over multiple years, confirming strong grower production performance, retail appeal, and most importantly, outstanding garden performance for consumers.</a:t>
            </a:r>
            <a:endParaRPr lang="en-US" sz="2450" b="1">
              <a:solidFill>
                <a:schemeClr val="bg1"/>
              </a:solidFill>
              <a:latin typeface="Brandon Text Bold"/>
              <a:ea typeface="Calibri"/>
              <a:cs typeface="Calibri"/>
            </a:endParaRPr>
          </a:p>
        </p:txBody>
      </p:sp>
      <p:sp>
        <p:nvSpPr>
          <p:cNvPr id="34" name="Freeform 33">
            <a:extLst>
              <a:ext uri="{FF2B5EF4-FFF2-40B4-BE49-F238E27FC236}">
                <a16:creationId xmlns:a16="http://schemas.microsoft.com/office/drawing/2014/main" id="{00E51BE4-235D-9B4F-1DDE-FE9973A9276D}"/>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TextBox 6">
            <a:extLst>
              <a:ext uri="{FF2B5EF4-FFF2-40B4-BE49-F238E27FC236}">
                <a16:creationId xmlns:a16="http://schemas.microsoft.com/office/drawing/2014/main" id="{EBF4F287-924A-8C74-3D83-E430B6A3965A}"/>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dirty="0">
                <a:solidFill>
                  <a:srgbClr val="55803F"/>
                </a:solidFill>
                <a:latin typeface="Brandon Text Regular"/>
                <a:ea typeface="+mn-lt"/>
                <a:cs typeface="+mn-lt"/>
              </a:rPr>
              <a:t>Supertunia</a:t>
            </a:r>
            <a:r>
              <a:rPr lang="en-US" sz="4000" b="1" baseline="30000" dirty="0">
                <a:solidFill>
                  <a:srgbClr val="55803F"/>
                </a:solidFill>
                <a:latin typeface="Brandon Text Regular"/>
                <a:ea typeface="+mn-lt"/>
                <a:cs typeface="+mn-lt"/>
              </a:rPr>
              <a:t>®</a:t>
            </a:r>
            <a:r>
              <a:rPr lang="en-US" sz="4000" b="1" dirty="0">
                <a:solidFill>
                  <a:srgbClr val="55803F"/>
                </a:solidFill>
                <a:latin typeface="Brandon Text Regular"/>
                <a:ea typeface="+mn-lt"/>
                <a:cs typeface="+mn-lt"/>
              </a:rPr>
              <a:t> Bordeaux™ II</a:t>
            </a:r>
          </a:p>
          <a:p>
            <a:r>
              <a:rPr lang="en-US" sz="4000" b="1" dirty="0">
                <a:solidFill>
                  <a:srgbClr val="55803F"/>
                </a:solidFill>
                <a:latin typeface="Brandon Text Regular"/>
                <a:ea typeface="+mn-lt"/>
                <a:cs typeface="+mn-lt"/>
                <a:sym typeface="Brandon Text"/>
              </a:rPr>
              <a:t>Improved </a:t>
            </a:r>
            <a:r>
              <a:rPr lang="en-US" sz="4000" i="1" dirty="0">
                <a:solidFill>
                  <a:srgbClr val="55803F"/>
                </a:solidFill>
                <a:latin typeface="Brandon Text Regular"/>
                <a:ea typeface="+mn-lt"/>
                <a:cs typeface="+mn-lt"/>
                <a:sym typeface="Brandon Text"/>
              </a:rPr>
              <a:t>Petunia</a:t>
            </a:r>
            <a:endParaRPr lang="en-US" sz="4000" i="1" dirty="0">
              <a:solidFill>
                <a:srgbClr val="55803F"/>
              </a:solidFill>
              <a:latin typeface="Brandon Text Regular"/>
              <a:ea typeface="Brandon Text Regular"/>
              <a:cs typeface="Brandon Text Regular"/>
              <a:sym typeface="Brandon Text"/>
            </a:endParaRPr>
          </a:p>
        </p:txBody>
      </p:sp>
      <p:sp>
        <p:nvSpPr>
          <p:cNvPr id="11" name="Freeform 9" descr="A black and white logo with a green leaf&#10;&#10;AI-generated content may be incorrect.">
            <a:extLst>
              <a:ext uri="{FF2B5EF4-FFF2-40B4-BE49-F238E27FC236}">
                <a16:creationId xmlns:a16="http://schemas.microsoft.com/office/drawing/2014/main" id="{15F5723B-0FF5-7C2B-FA81-0CBBC6713368}"/>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306517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4A5E82-929F-EC47-A6A0-DB882DECA89C}"/>
              </a:ext>
            </a:extLst>
          </p:cNvPr>
          <p:cNvSpPr/>
          <p:nvPr/>
        </p:nvSpPr>
        <p:spPr>
          <a:xfrm>
            <a:off x="6096000" y="0"/>
            <a:ext cx="12192000" cy="10305048"/>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7B2A68-7CD8-FB8D-8BB2-5913EBF3E7F2}"/>
              </a:ext>
            </a:extLst>
          </p:cNvPr>
          <p:cNvSpPr/>
          <p:nvPr/>
        </p:nvSpPr>
        <p:spPr>
          <a:xfrm>
            <a:off x="13119657" y="3170310"/>
            <a:ext cx="336842" cy="2467961"/>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E3E8DE"/>
                </a:solidFill>
              </a:rPr>
              <a:t> </a:t>
            </a:r>
          </a:p>
        </p:txBody>
      </p:sp>
      <p:sp>
        <p:nvSpPr>
          <p:cNvPr id="4" name="Freeform 3">
            <a:extLst>
              <a:ext uri="{FF2B5EF4-FFF2-40B4-BE49-F238E27FC236}">
                <a16:creationId xmlns:a16="http://schemas.microsoft.com/office/drawing/2014/main" id="{77CCC543-0FC2-D1CD-16ED-7E1A13523B19}"/>
              </a:ext>
            </a:extLst>
          </p:cNvPr>
          <p:cNvSpPr/>
          <p:nvPr/>
        </p:nvSpPr>
        <p:spPr>
          <a:xfrm>
            <a:off x="-2" y="0"/>
            <a:ext cx="10204245"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ight Triangle 4">
            <a:extLst>
              <a:ext uri="{FF2B5EF4-FFF2-40B4-BE49-F238E27FC236}">
                <a16:creationId xmlns:a16="http://schemas.microsoft.com/office/drawing/2014/main" id="{6E706503-0C82-07C5-7F41-A7C8CAD77D71}"/>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31983FA2-A679-7816-D4F4-E5D58A5B2E87}"/>
              </a:ext>
            </a:extLst>
          </p:cNvPr>
          <p:cNvSpPr txBox="1"/>
          <p:nvPr/>
        </p:nvSpPr>
        <p:spPr>
          <a:xfrm>
            <a:off x="1066800" y="3238702"/>
            <a:ext cx="7172347" cy="609398"/>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rPr>
              <a:t>Better Overall Performance</a:t>
            </a:r>
            <a:endParaRPr lang="en-US"/>
          </a:p>
        </p:txBody>
      </p:sp>
      <p:sp>
        <p:nvSpPr>
          <p:cNvPr id="7" name="TextBox 4">
            <a:extLst>
              <a:ext uri="{FF2B5EF4-FFF2-40B4-BE49-F238E27FC236}">
                <a16:creationId xmlns:a16="http://schemas.microsoft.com/office/drawing/2014/main" id="{6A379E4C-32FE-688A-4162-2A8E75E640FA}"/>
              </a:ext>
            </a:extLst>
          </p:cNvPr>
          <p:cNvSpPr txBox="1"/>
          <p:nvPr/>
        </p:nvSpPr>
        <p:spPr>
          <a:xfrm>
            <a:off x="1101114" y="4169737"/>
            <a:ext cx="7391360" cy="5698163"/>
          </a:xfrm>
          <a:prstGeom prst="rect">
            <a:avLst/>
          </a:prstGeom>
        </p:spPr>
        <p:txBody>
          <a:bodyPr wrap="square" lIns="0" tIns="0" rIns="0" bIns="0" rtlCol="0" anchor="t">
            <a:spAutoFit/>
          </a:bodyPr>
          <a:lstStyle/>
          <a:p>
            <a:pPr>
              <a:lnSpc>
                <a:spcPts val="2599"/>
              </a:lnSpc>
            </a:pPr>
            <a:r>
              <a:rPr lang="en-US" sz="2400" dirty="0">
                <a:solidFill>
                  <a:schemeClr val="bg1"/>
                </a:solidFill>
                <a:latin typeface="Brandon Text Regular"/>
                <a:ea typeface="Brandon Text Bold"/>
                <a:cs typeface="Brandon Text Bold"/>
                <a:sym typeface="Brandon Text Bold"/>
              </a:rPr>
              <a:t>This new introduction has dramatically increased genetic stability, resolving the </a:t>
            </a:r>
            <a:r>
              <a:rPr lang="en-US" sz="2400" dirty="0" err="1">
                <a:solidFill>
                  <a:schemeClr val="bg1"/>
                </a:solidFill>
                <a:latin typeface="Brandon Text Regular"/>
                <a:ea typeface="Brandon Text Bold"/>
                <a:cs typeface="Brandon Text Bold"/>
                <a:sym typeface="Brandon Text Bold"/>
              </a:rPr>
              <a:t>somaclonal</a:t>
            </a:r>
            <a:r>
              <a:rPr lang="en-US" sz="2400" dirty="0">
                <a:solidFill>
                  <a:schemeClr val="bg1"/>
                </a:solidFill>
                <a:latin typeface="Brandon Text Regular"/>
                <a:ea typeface="Brandon Text Bold"/>
                <a:cs typeface="Brandon Text Bold"/>
                <a:sym typeface="Brandon Text Bold"/>
              </a:rPr>
              <a:t> variation issues previously seen in the original variety and allowing for greater consistency across the supply chain.</a:t>
            </a:r>
            <a:endParaRPr lang="en-US" sz="2400" dirty="0">
              <a:solidFill>
                <a:schemeClr val="bg1"/>
              </a:solidFill>
              <a:latin typeface="Brandon Text Regular"/>
              <a:ea typeface="Brandon Text Bold"/>
              <a:cs typeface="Brandon Text Bold"/>
            </a:endParaRPr>
          </a:p>
          <a:p>
            <a:pPr>
              <a:lnSpc>
                <a:spcPts val="2599"/>
              </a:lnSpc>
            </a:pPr>
            <a:endParaRPr lang="en-US" sz="2400" dirty="0">
              <a:solidFill>
                <a:schemeClr val="bg1"/>
              </a:solidFill>
              <a:latin typeface="Brandon Text Regular"/>
              <a:ea typeface="Brandon Text Bold"/>
              <a:cs typeface="Brandon Text Bold"/>
            </a:endParaRPr>
          </a:p>
          <a:p>
            <a:r>
              <a:rPr lang="en-US" sz="2400" dirty="0">
                <a:solidFill>
                  <a:schemeClr val="bg1"/>
                </a:solidFill>
                <a:latin typeface="Brandon Text Regular"/>
                <a:ea typeface="+mn-lt"/>
                <a:cs typeface="+mn-lt"/>
              </a:rPr>
              <a:t>Supertunia</a:t>
            </a:r>
            <a:r>
              <a:rPr lang="en-US" sz="2400" baseline="30000" dirty="0">
                <a:solidFill>
                  <a:schemeClr val="bg1"/>
                </a:solidFill>
                <a:latin typeface="Brandon Text Regular"/>
                <a:ea typeface="+mn-lt"/>
                <a:cs typeface="+mn-lt"/>
              </a:rPr>
              <a:t>®</a:t>
            </a:r>
            <a:r>
              <a:rPr lang="en-US" sz="2400" dirty="0">
                <a:solidFill>
                  <a:schemeClr val="bg1"/>
                </a:solidFill>
                <a:latin typeface="Brandon Text Regular"/>
                <a:ea typeface="+mn-lt"/>
                <a:cs typeface="+mn-lt"/>
              </a:rPr>
              <a:t> Bordeaux</a:t>
            </a:r>
            <a:r>
              <a:rPr lang="en-US" sz="2400" baseline="30000" dirty="0">
                <a:solidFill>
                  <a:schemeClr val="bg1"/>
                </a:solidFill>
                <a:latin typeface="Brandon Text Regular"/>
                <a:ea typeface="+mn-lt"/>
                <a:cs typeface="+mn-lt"/>
              </a:rPr>
              <a:t>™ </a:t>
            </a:r>
            <a:r>
              <a:rPr lang="en-US" sz="2400" dirty="0">
                <a:solidFill>
                  <a:schemeClr val="bg1"/>
                </a:solidFill>
                <a:latin typeface="Brandon Text Regular"/>
                <a:ea typeface="+mn-lt"/>
                <a:cs typeface="+mn-lt"/>
              </a:rPr>
              <a:t>Improved bears slightly lighter lavender blooms than the original variety, but with the same dark throat and veining.  Sometimes, the flowers of Supertunia Bordeaux Improved will be accented by a faint white picotee margin.  </a:t>
            </a:r>
            <a:br>
              <a:rPr lang="en-US" sz="2400" dirty="0">
                <a:solidFill>
                  <a:schemeClr val="bg1"/>
                </a:solidFill>
                <a:latin typeface="Brandon Text Regular"/>
              </a:rPr>
            </a:br>
            <a:endParaRPr lang="en-US" sz="2400" dirty="0">
              <a:solidFill>
                <a:schemeClr val="bg1"/>
              </a:solidFill>
              <a:latin typeface="Brandon Text Regular"/>
            </a:endParaRPr>
          </a:p>
          <a:p>
            <a:r>
              <a:rPr lang="en-US" sz="2400" dirty="0">
                <a:solidFill>
                  <a:schemeClr val="bg1"/>
                </a:solidFill>
                <a:latin typeface="Brandon Text Regular"/>
                <a:ea typeface="+mn-lt"/>
                <a:cs typeface="+mn-lt"/>
              </a:rPr>
              <a:t>The similar flower color and pattern, combined with the improved overall plant performance, makes Supertunia</a:t>
            </a:r>
            <a:r>
              <a:rPr lang="en-US" sz="2400" baseline="30000" dirty="0">
                <a:solidFill>
                  <a:schemeClr val="bg1"/>
                </a:solidFill>
                <a:latin typeface="Brandon Text Regular"/>
                <a:ea typeface="+mn-lt"/>
                <a:cs typeface="+mn-lt"/>
              </a:rPr>
              <a:t>®</a:t>
            </a:r>
            <a:r>
              <a:rPr lang="en-US" sz="2400" dirty="0">
                <a:solidFill>
                  <a:schemeClr val="bg1"/>
                </a:solidFill>
                <a:latin typeface="Brandon Text Regular"/>
                <a:ea typeface="+mn-lt"/>
                <a:cs typeface="+mn-lt"/>
              </a:rPr>
              <a:t> Bordeaux</a:t>
            </a:r>
            <a:r>
              <a:rPr lang="en-US" sz="2400" baseline="30000" dirty="0">
                <a:solidFill>
                  <a:schemeClr val="bg1"/>
                </a:solidFill>
                <a:latin typeface="Brandon Text Regular"/>
                <a:ea typeface="+mn-lt"/>
                <a:cs typeface="+mn-lt"/>
              </a:rPr>
              <a:t>™ </a:t>
            </a:r>
            <a:r>
              <a:rPr lang="en-US" sz="2400" dirty="0">
                <a:solidFill>
                  <a:schemeClr val="bg1"/>
                </a:solidFill>
                <a:latin typeface="Brandon Text Regular"/>
                <a:ea typeface="+mn-lt"/>
                <a:cs typeface="+mn-lt"/>
              </a:rPr>
              <a:t>Improved an easy swap in existing recipes and single container production.</a:t>
            </a:r>
            <a:endParaRPr lang="en-US" sz="2400" dirty="0">
              <a:solidFill>
                <a:schemeClr val="bg1"/>
              </a:solidFill>
              <a:latin typeface="Brandon Text Regular"/>
            </a:endParaRPr>
          </a:p>
          <a:p>
            <a:pPr>
              <a:lnSpc>
                <a:spcPts val="2599"/>
              </a:lnSpc>
            </a:pPr>
            <a:endParaRPr lang="en-US" sz="2450" b="1" dirty="0">
              <a:solidFill>
                <a:srgbClr val="231F20"/>
              </a:solidFill>
              <a:latin typeface="Brandon Text Bold"/>
              <a:ea typeface="Calibri"/>
              <a:cs typeface="Calibri"/>
            </a:endParaRPr>
          </a:p>
        </p:txBody>
      </p:sp>
      <p:sp>
        <p:nvSpPr>
          <p:cNvPr id="8" name="Freeform 7">
            <a:extLst>
              <a:ext uri="{FF2B5EF4-FFF2-40B4-BE49-F238E27FC236}">
                <a16:creationId xmlns:a16="http://schemas.microsoft.com/office/drawing/2014/main" id="{BD65A4CE-F7DB-CFF3-C395-CF803865AA5F}"/>
              </a:ext>
            </a:extLst>
          </p:cNvPr>
          <p:cNvSpPr/>
          <p:nvPr/>
        </p:nvSpPr>
        <p:spPr>
          <a:xfrm>
            <a:off x="-2" y="1181100"/>
            <a:ext cx="9601202"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3" name="Group 12">
            <a:extLst>
              <a:ext uri="{FF2B5EF4-FFF2-40B4-BE49-F238E27FC236}">
                <a16:creationId xmlns:a16="http://schemas.microsoft.com/office/drawing/2014/main" id="{816ED9BE-D5B7-7B4B-E0B3-88F80F5E7E46}"/>
              </a:ext>
            </a:extLst>
          </p:cNvPr>
          <p:cNvGrpSpPr/>
          <p:nvPr/>
        </p:nvGrpSpPr>
        <p:grpSpPr>
          <a:xfrm>
            <a:off x="10045074" y="6596602"/>
            <a:ext cx="8204266" cy="3196311"/>
            <a:chOff x="10090494" y="6596602"/>
            <a:chExt cx="8204266" cy="3196311"/>
          </a:xfrm>
        </p:grpSpPr>
        <p:grpSp>
          <p:nvGrpSpPr>
            <p:cNvPr id="38" name="Group 37">
              <a:extLst>
                <a:ext uri="{FF2B5EF4-FFF2-40B4-BE49-F238E27FC236}">
                  <a16:creationId xmlns:a16="http://schemas.microsoft.com/office/drawing/2014/main" id="{425B3CED-3FA5-705E-044B-F6B847B796AC}"/>
                </a:ext>
              </a:extLst>
            </p:cNvPr>
            <p:cNvGrpSpPr/>
            <p:nvPr/>
          </p:nvGrpSpPr>
          <p:grpSpPr>
            <a:xfrm>
              <a:off x="10090494" y="6596602"/>
              <a:ext cx="6027361" cy="2673595"/>
              <a:chOff x="9879874" y="5619765"/>
              <a:chExt cx="7569886" cy="3020786"/>
            </a:xfrm>
          </p:grpSpPr>
          <p:sp>
            <p:nvSpPr>
              <p:cNvPr id="24" name="Freeform 5">
                <a:extLst>
                  <a:ext uri="{FF2B5EF4-FFF2-40B4-BE49-F238E27FC236}">
                    <a16:creationId xmlns:a16="http://schemas.microsoft.com/office/drawing/2014/main" id="{DEE8C4EF-7BBE-585C-17C0-D5D6A819AFED}"/>
                  </a:ext>
                </a:extLst>
              </p:cNvPr>
              <p:cNvSpPr/>
              <p:nvPr/>
            </p:nvSpPr>
            <p:spPr>
              <a:xfrm>
                <a:off x="9879874" y="5619765"/>
                <a:ext cx="3886934" cy="3020786"/>
              </a:xfrm>
              <a:custGeom>
                <a:avLst/>
                <a:gdLst/>
                <a:ahLst/>
                <a:cxnLst/>
                <a:rect l="l" t="t" r="r" b="b"/>
                <a:pathLst>
                  <a:path w="5332091" h="4421953">
                    <a:moveTo>
                      <a:pt x="0" y="0"/>
                    </a:moveTo>
                    <a:lnTo>
                      <a:pt x="5332091" y="0"/>
                    </a:lnTo>
                    <a:lnTo>
                      <a:pt x="5332091" y="4421953"/>
                    </a:lnTo>
                    <a:lnTo>
                      <a:pt x="0" y="4421953"/>
                    </a:lnTo>
                    <a:lnTo>
                      <a:pt x="0" y="0"/>
                    </a:lnTo>
                    <a:close/>
                  </a:path>
                </a:pathLst>
              </a:custGeom>
              <a:blipFill>
                <a:blip r:embed="rId3"/>
                <a:stretch>
                  <a:fillRect t="-2298" b="-3375"/>
                </a:stretch>
              </a:blipFill>
            </p:spPr>
            <p:txBody>
              <a:bodyPr/>
              <a:lstStyle/>
              <a:p>
                <a:endParaRPr lang="en-US" dirty="0"/>
              </a:p>
            </p:txBody>
          </p:sp>
          <p:sp>
            <p:nvSpPr>
              <p:cNvPr id="25" name="Freeform 6">
                <a:extLst>
                  <a:ext uri="{FF2B5EF4-FFF2-40B4-BE49-F238E27FC236}">
                    <a16:creationId xmlns:a16="http://schemas.microsoft.com/office/drawing/2014/main" id="{C9630E34-656E-23EC-0DEC-E2D08A8BD1D0}"/>
                  </a:ext>
                </a:extLst>
              </p:cNvPr>
              <p:cNvSpPr/>
              <p:nvPr/>
            </p:nvSpPr>
            <p:spPr>
              <a:xfrm>
                <a:off x="13637583" y="5619765"/>
                <a:ext cx="3812177" cy="3020786"/>
              </a:xfrm>
              <a:custGeom>
                <a:avLst/>
                <a:gdLst/>
                <a:ahLst/>
                <a:cxnLst/>
                <a:rect l="l" t="t" r="r" b="b"/>
                <a:pathLst>
                  <a:path w="5222214" h="4421953">
                    <a:moveTo>
                      <a:pt x="0" y="0"/>
                    </a:moveTo>
                    <a:lnTo>
                      <a:pt x="5222214" y="0"/>
                    </a:lnTo>
                    <a:lnTo>
                      <a:pt x="5222214" y="4421953"/>
                    </a:lnTo>
                    <a:lnTo>
                      <a:pt x="0" y="4421953"/>
                    </a:lnTo>
                    <a:lnTo>
                      <a:pt x="0" y="0"/>
                    </a:lnTo>
                    <a:close/>
                  </a:path>
                </a:pathLst>
              </a:custGeom>
              <a:blipFill>
                <a:blip r:embed="rId4"/>
                <a:stretch>
                  <a:fillRect t="-4032" r="-2104" b="-7780"/>
                </a:stretch>
              </a:blipFill>
            </p:spPr>
            <p:txBody>
              <a:bodyPr/>
              <a:lstStyle/>
              <a:p>
                <a:endParaRPr lang="en-US"/>
              </a:p>
            </p:txBody>
          </p:sp>
        </p:grpSp>
        <p:sp>
          <p:nvSpPr>
            <p:cNvPr id="27" name="TextBox 5">
              <a:extLst>
                <a:ext uri="{FF2B5EF4-FFF2-40B4-BE49-F238E27FC236}">
                  <a16:creationId xmlns:a16="http://schemas.microsoft.com/office/drawing/2014/main" id="{DA6BE1C2-C1B9-6B25-1E07-9D8449DAEBD7}"/>
                </a:ext>
              </a:extLst>
            </p:cNvPr>
            <p:cNvSpPr txBox="1"/>
            <p:nvPr/>
          </p:nvSpPr>
          <p:spPr>
            <a:xfrm>
              <a:off x="10090494" y="9506947"/>
              <a:ext cx="8204266" cy="285966"/>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Left: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Right: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endParaRPr lang="en-US" sz="1600">
                <a:solidFill>
                  <a:srgbClr val="000000"/>
                </a:solidFill>
                <a:latin typeface="Brandon Text Medium"/>
                <a:ea typeface="Brandon Text Medium"/>
                <a:cs typeface="Brandon Text Medium"/>
              </a:endParaRPr>
            </a:p>
          </p:txBody>
        </p:sp>
      </p:grpSp>
      <p:sp>
        <p:nvSpPr>
          <p:cNvPr id="37" name="TextBox 6">
            <a:extLst>
              <a:ext uri="{FF2B5EF4-FFF2-40B4-BE49-F238E27FC236}">
                <a16:creationId xmlns:a16="http://schemas.microsoft.com/office/drawing/2014/main" id="{3B38D833-7A1D-6970-A0B1-51519501ECC2}"/>
              </a:ext>
            </a:extLst>
          </p:cNvPr>
          <p:cNvSpPr txBox="1"/>
          <p:nvPr/>
        </p:nvSpPr>
        <p:spPr>
          <a:xfrm>
            <a:off x="1069943" y="1403741"/>
            <a:ext cx="7905188" cy="1231106"/>
          </a:xfrm>
          <a:prstGeom prst="rect">
            <a:avLst/>
          </a:prstGeom>
          <a:ln>
            <a:noFill/>
          </a:ln>
        </p:spPr>
        <p:txBody>
          <a:bodyPr wrap="square" lIns="0" tIns="0" rIns="0" bIns="0" rtlCol="0" anchor="t">
            <a:spAutoFit/>
          </a:bodyPr>
          <a:lstStyle/>
          <a:p>
            <a:r>
              <a:rPr lang="en-US" sz="4000" b="1" dirty="0">
                <a:solidFill>
                  <a:srgbClr val="55803F"/>
                </a:solidFill>
                <a:latin typeface="Brandon Text Regular"/>
                <a:ea typeface="+mn-lt"/>
                <a:cs typeface="+mn-lt"/>
              </a:rPr>
              <a:t>Supertunia</a:t>
            </a:r>
            <a:r>
              <a:rPr lang="en-US" sz="4000" b="1" baseline="30000" dirty="0">
                <a:solidFill>
                  <a:srgbClr val="55803F"/>
                </a:solidFill>
                <a:latin typeface="Brandon Text Regular"/>
                <a:ea typeface="+mn-lt"/>
                <a:cs typeface="+mn-lt"/>
              </a:rPr>
              <a:t>®</a:t>
            </a:r>
            <a:r>
              <a:rPr lang="en-US" sz="4000" b="1" dirty="0">
                <a:solidFill>
                  <a:srgbClr val="55803F"/>
                </a:solidFill>
                <a:latin typeface="Brandon Text Regular"/>
                <a:ea typeface="+mn-lt"/>
                <a:cs typeface="+mn-lt"/>
              </a:rPr>
              <a:t> Bordeaux™ II </a:t>
            </a:r>
          </a:p>
          <a:p>
            <a:r>
              <a:rPr lang="en-US" sz="4000" b="1" dirty="0">
                <a:solidFill>
                  <a:srgbClr val="55803F"/>
                </a:solidFill>
                <a:latin typeface="Brandon Text Regular"/>
                <a:ea typeface="+mn-lt"/>
                <a:cs typeface="+mn-lt"/>
                <a:sym typeface="Brandon Text"/>
              </a:rPr>
              <a:t>Improved </a:t>
            </a:r>
            <a:r>
              <a:rPr lang="en-US" sz="4000" i="1" dirty="0">
                <a:solidFill>
                  <a:srgbClr val="55803F"/>
                </a:solidFill>
                <a:latin typeface="Brandon Text Regular"/>
                <a:ea typeface="+mn-lt"/>
                <a:cs typeface="+mn-lt"/>
                <a:sym typeface="Brandon Text"/>
              </a:rPr>
              <a:t>Petunia</a:t>
            </a:r>
            <a:endParaRPr lang="en-US" sz="4000" i="1" dirty="0">
              <a:solidFill>
                <a:srgbClr val="55803F"/>
              </a:solidFill>
              <a:latin typeface="Brandon Text Regular"/>
              <a:ea typeface="Brandon Text Regular"/>
              <a:cs typeface="Brandon Text Regular"/>
              <a:sym typeface="Brandon Text"/>
            </a:endParaRPr>
          </a:p>
        </p:txBody>
      </p:sp>
      <p:sp>
        <p:nvSpPr>
          <p:cNvPr id="10" name="Freeform 9" descr="A black and white logo with a green leaf&#10;&#10;AI-generated content may be incorrect.">
            <a:extLst>
              <a:ext uri="{FF2B5EF4-FFF2-40B4-BE49-F238E27FC236}">
                <a16:creationId xmlns:a16="http://schemas.microsoft.com/office/drawing/2014/main" id="{23F11090-F91F-224B-4C26-26899A16591F}"/>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5"/>
            <a:stretch>
              <a:fillRect/>
            </a:stretch>
          </a:blipFill>
        </p:spPr>
        <p:txBody>
          <a:bodyPr/>
          <a:lstStyle/>
          <a:p>
            <a:endParaRPr lang="en-US"/>
          </a:p>
        </p:txBody>
      </p:sp>
      <p:grpSp>
        <p:nvGrpSpPr>
          <p:cNvPr id="14" name="Group 13">
            <a:extLst>
              <a:ext uri="{FF2B5EF4-FFF2-40B4-BE49-F238E27FC236}">
                <a16:creationId xmlns:a16="http://schemas.microsoft.com/office/drawing/2014/main" id="{3FA604A4-CD3F-CEF3-01A4-ADAC4634A4A0}"/>
              </a:ext>
            </a:extLst>
          </p:cNvPr>
          <p:cNvGrpSpPr/>
          <p:nvPr/>
        </p:nvGrpSpPr>
        <p:grpSpPr>
          <a:xfrm>
            <a:off x="10045074" y="4219008"/>
            <a:ext cx="7968436" cy="2086583"/>
            <a:chOff x="10085997" y="4254545"/>
            <a:chExt cx="7968436" cy="2086583"/>
          </a:xfrm>
        </p:grpSpPr>
        <p:sp>
          <p:nvSpPr>
            <p:cNvPr id="23" name="TextBox 5">
              <a:extLst>
                <a:ext uri="{FF2B5EF4-FFF2-40B4-BE49-F238E27FC236}">
                  <a16:creationId xmlns:a16="http://schemas.microsoft.com/office/drawing/2014/main" id="{1A24A4E3-A8C0-7545-5687-D2C2D469934B}"/>
                </a:ext>
              </a:extLst>
            </p:cNvPr>
            <p:cNvSpPr txBox="1"/>
            <p:nvPr/>
          </p:nvSpPr>
          <p:spPr>
            <a:xfrm>
              <a:off x="10089808" y="6094907"/>
              <a:ext cx="7964625" cy="246221"/>
            </a:xfrm>
            <a:prstGeom prst="rect">
              <a:avLst/>
            </a:prstGeom>
          </p:spPr>
          <p:txBody>
            <a:bodyPr wrap="square" lIns="0" tIns="0" rIns="0" bIns="0" rtlCol="0" anchor="t">
              <a:spAutoFit/>
            </a:bodyPr>
            <a:lstStyle/>
            <a:p>
              <a:r>
                <a:rPr lang="en-US" sz="1600" dirty="0">
                  <a:solidFill>
                    <a:srgbClr val="231F20"/>
                  </a:solidFill>
                  <a:latin typeface="Brandon Text Medium"/>
                  <a:ea typeface="Brandon Text Medium"/>
                  <a:cs typeface="Brandon Text Medium"/>
                  <a:sym typeface="Brandon Text Medium"/>
                </a:rPr>
                <a:t>Left and center: Supertunia</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Bordeaux</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Improved | Right: Supertunia</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Bordeaux</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a:t>
              </a:r>
              <a:endParaRPr lang="en-US" sz="1600" dirty="0">
                <a:solidFill>
                  <a:srgbClr val="000000"/>
                </a:solidFill>
                <a:latin typeface="Brandon Text Medium"/>
                <a:ea typeface="Brandon Text Medium"/>
                <a:cs typeface="Brandon Text Medium"/>
              </a:endParaRPr>
            </a:p>
          </p:txBody>
        </p:sp>
        <p:pic>
          <p:nvPicPr>
            <p:cNvPr id="3" name="Picture 2" descr="A purple flower with green leaves&#10;&#10;AI-generated content may be incorrect.">
              <a:extLst>
                <a:ext uri="{FF2B5EF4-FFF2-40B4-BE49-F238E27FC236}">
                  <a16:creationId xmlns:a16="http://schemas.microsoft.com/office/drawing/2014/main" id="{E92B161F-387B-9333-EA53-CFEBA2E3E1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997" y="4254545"/>
              <a:ext cx="6699243" cy="1584888"/>
            </a:xfrm>
            <a:prstGeom prst="rect">
              <a:avLst/>
            </a:prstGeom>
          </p:spPr>
        </p:pic>
      </p:grpSp>
      <p:sp>
        <p:nvSpPr>
          <p:cNvPr id="2" name="TextBox 5">
            <a:extLst>
              <a:ext uri="{FF2B5EF4-FFF2-40B4-BE49-F238E27FC236}">
                <a16:creationId xmlns:a16="http://schemas.microsoft.com/office/drawing/2014/main" id="{AAE8C631-F8F9-A0F2-6353-48FAD92D5DE6}"/>
              </a:ext>
            </a:extLst>
          </p:cNvPr>
          <p:cNvSpPr txBox="1"/>
          <p:nvPr/>
        </p:nvSpPr>
        <p:spPr>
          <a:xfrm>
            <a:off x="10045074" y="3681776"/>
            <a:ext cx="7964625" cy="246221"/>
          </a:xfrm>
          <a:prstGeom prst="rect">
            <a:avLst/>
          </a:prstGeom>
        </p:spPr>
        <p:txBody>
          <a:bodyPr wrap="square" lIns="0" tIns="0" rIns="0" bIns="0" rtlCol="0" anchor="t">
            <a:spAutoFit/>
          </a:bodyPr>
          <a:lstStyle/>
          <a:p>
            <a:r>
              <a:rPr lang="en-US" sz="1600" dirty="0">
                <a:solidFill>
                  <a:srgbClr val="231F20"/>
                </a:solidFill>
                <a:latin typeface="Brandon Text Medium"/>
                <a:ea typeface="Brandon Text Medium"/>
                <a:cs typeface="Brandon Text Medium"/>
                <a:sym typeface="Brandon Text Medium"/>
              </a:rPr>
              <a:t>Left: Supertunia</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Bordeaux</a:t>
            </a:r>
            <a:r>
              <a:rPr lang="en-US" sz="1600" baseline="30000" dirty="0">
                <a:solidFill>
                  <a:srgbClr val="231F20"/>
                </a:solidFill>
                <a:latin typeface="Brandon Text Medium"/>
                <a:ea typeface="Brandon Text Medium"/>
                <a:cs typeface="Brandon Text Medium"/>
                <a:sym typeface="Brandon Text Medium"/>
              </a:rPr>
              <a:t>™ </a:t>
            </a:r>
            <a:r>
              <a:rPr lang="en-US" sz="1600" dirty="0">
                <a:solidFill>
                  <a:srgbClr val="231F20"/>
                </a:solidFill>
                <a:latin typeface="Brandon Text Medium"/>
                <a:ea typeface="Brandon Text Medium"/>
                <a:cs typeface="Brandon Text Medium"/>
                <a:sym typeface="Brandon Text Medium"/>
              </a:rPr>
              <a:t>Improved  | Right: Supertunia</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Bordeaux</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a:t>
            </a:r>
            <a:endParaRPr lang="en-US" sz="1600" dirty="0">
              <a:solidFill>
                <a:srgbClr val="000000"/>
              </a:solidFill>
              <a:latin typeface="Brandon Text Medium"/>
              <a:ea typeface="Brandon Text Medium"/>
              <a:cs typeface="Brandon Text Medium"/>
            </a:endParaRPr>
          </a:p>
        </p:txBody>
      </p:sp>
      <p:pic>
        <p:nvPicPr>
          <p:cNvPr id="12" name="Picture 11" descr="A person holding purple flowers&#10;&#10;AI-generated content may be incorrect.">
            <a:extLst>
              <a:ext uri="{FF2B5EF4-FFF2-40B4-BE49-F238E27FC236}">
                <a16:creationId xmlns:a16="http://schemas.microsoft.com/office/drawing/2014/main" id="{2CB6E8A8-5873-C4A3-E531-A7E3BE9B5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0045074" y="1351717"/>
            <a:ext cx="5829300" cy="218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D2FCAD4-275C-DA75-571F-BFBD3FA145EF}"/>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77A239C1-0034-452F-8878-63A069D32EDF}"/>
              </a:ext>
            </a:extLst>
          </p:cNvPr>
          <p:cNvSpPr/>
          <p:nvPr/>
        </p:nvSpPr>
        <p:spPr>
          <a:xfrm>
            <a:off x="0" y="0"/>
            <a:ext cx="7905188"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ight Triangle 3">
            <a:extLst>
              <a:ext uri="{FF2B5EF4-FFF2-40B4-BE49-F238E27FC236}">
                <a16:creationId xmlns:a16="http://schemas.microsoft.com/office/drawing/2014/main" id="{198E70EF-A294-A878-6FF8-C0DD0969F616}"/>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a16="http://schemas.microsoft.com/office/drawing/2014/main" id="{8E691D0E-495A-7BD3-038A-8063A5B9256B}"/>
              </a:ext>
            </a:extLst>
          </p:cNvPr>
          <p:cNvSpPr txBox="1"/>
          <p:nvPr/>
        </p:nvSpPr>
        <p:spPr>
          <a:xfrm>
            <a:off x="990600" y="3616112"/>
            <a:ext cx="6931057" cy="612988"/>
          </a:xfrm>
          <a:prstGeom prst="rect">
            <a:avLst/>
          </a:prstGeom>
        </p:spPr>
        <p:txBody>
          <a:bodyPr wrap="square" lIns="0" tIns="0" rIns="0" bIns="0" rtlCol="0" anchor="t">
            <a:spAutoFit/>
          </a:bodyPr>
          <a:lstStyle/>
          <a:p>
            <a:pPr>
              <a:lnSpc>
                <a:spcPts val="4680"/>
              </a:lnSpc>
            </a:pPr>
            <a:r>
              <a:rPr lang="en-US" sz="4500">
                <a:solidFill>
                  <a:schemeClr val="bg1"/>
                </a:solidFill>
                <a:latin typeface="Brandon Text Regular"/>
                <a:ea typeface="Brandon Text Bold"/>
                <a:cs typeface="Brandon Text Bold"/>
              </a:rPr>
              <a:t>Key Improvements</a:t>
            </a:r>
          </a:p>
        </p:txBody>
      </p:sp>
      <p:sp>
        <p:nvSpPr>
          <p:cNvPr id="6" name="TextBox 4">
            <a:extLst>
              <a:ext uri="{FF2B5EF4-FFF2-40B4-BE49-F238E27FC236}">
                <a16:creationId xmlns:a16="http://schemas.microsoft.com/office/drawing/2014/main" id="{25D4D0D9-ACA1-5243-A1D9-1A78D5F4B018}"/>
              </a:ext>
            </a:extLst>
          </p:cNvPr>
          <p:cNvSpPr txBox="1"/>
          <p:nvPr/>
        </p:nvSpPr>
        <p:spPr>
          <a:xfrm>
            <a:off x="990600" y="4533900"/>
            <a:ext cx="6157877" cy="3351367"/>
          </a:xfrm>
          <a:prstGeom prst="rect">
            <a:avLst/>
          </a:prstGeom>
        </p:spPr>
        <p:txBody>
          <a:bodyPr wrap="square" lIns="0" tIns="0" rIns="0" bIns="0" rtlCol="0" anchor="t">
            <a:spAutoFit/>
          </a:bodyPr>
          <a:lstStyle/>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Earlier to flower</a:t>
            </a:r>
            <a:endParaRPr lang="en-US" sz="2400">
              <a:solidFill>
                <a:schemeClr val="bg1"/>
              </a:solidFill>
              <a:latin typeface="Brandon Text Medium"/>
              <a:ea typeface="Brandon Text Bold"/>
              <a:cs typeface="Brandon Text Bold"/>
            </a:endParaRPr>
          </a:p>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More consistent flowering</a:t>
            </a:r>
            <a:endParaRPr lang="en-US" sz="2400">
              <a:solidFill>
                <a:schemeClr val="bg1"/>
              </a:solidFill>
              <a:latin typeface="Brandon Text Medium"/>
              <a:ea typeface="Brandon Text Bold"/>
              <a:cs typeface="Brandon Text Bold"/>
            </a:endParaRPr>
          </a:p>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Better branching and habit</a:t>
            </a:r>
            <a:endParaRPr lang="en-US" sz="2400">
              <a:solidFill>
                <a:schemeClr val="bg1"/>
              </a:solidFill>
              <a:latin typeface="Brandon Text Medium"/>
              <a:ea typeface="Brandon Text Bold"/>
              <a:cs typeface="Brandon Text Bold"/>
            </a:endParaRPr>
          </a:p>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Easier growth control</a:t>
            </a:r>
            <a:endParaRPr lang="en-US" sz="2400">
              <a:solidFill>
                <a:schemeClr val="bg1"/>
              </a:solidFill>
              <a:latin typeface="Brandon Text Medium"/>
              <a:ea typeface="Brandon Text Bold"/>
              <a:cs typeface="Brandon Text Bold"/>
            </a:endParaRPr>
          </a:p>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Eliminates foliar issues</a:t>
            </a:r>
            <a:endParaRPr lang="en-US" sz="2400">
              <a:solidFill>
                <a:schemeClr val="bg1"/>
              </a:solidFill>
              <a:latin typeface="Brandon Text Medium"/>
              <a:ea typeface="Brandon Text Bold"/>
              <a:cs typeface="Brandon Text Bold"/>
            </a:endParaRPr>
          </a:p>
          <a:p>
            <a:pPr>
              <a:lnSpc>
                <a:spcPts val="2599"/>
              </a:lnSpc>
            </a:pPr>
            <a:endParaRPr lang="en-US" sz="2450" b="1">
              <a:solidFill>
                <a:srgbClr val="231F20"/>
              </a:solidFill>
              <a:latin typeface="Brandon Text Bold"/>
              <a:ea typeface="Calibri"/>
              <a:cs typeface="Calibri"/>
            </a:endParaRPr>
          </a:p>
        </p:txBody>
      </p:sp>
      <p:sp>
        <p:nvSpPr>
          <p:cNvPr id="7" name="Freeform 6">
            <a:extLst>
              <a:ext uri="{FF2B5EF4-FFF2-40B4-BE49-F238E27FC236}">
                <a16:creationId xmlns:a16="http://schemas.microsoft.com/office/drawing/2014/main" id="{10DBC1BC-B13E-DDB1-DC41-97454A224390}"/>
              </a:ext>
            </a:extLst>
          </p:cNvPr>
          <p:cNvSpPr/>
          <p:nvPr/>
        </p:nvSpPr>
        <p:spPr>
          <a:xfrm>
            <a:off x="-7570" y="1317394"/>
            <a:ext cx="7419294"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oup 33">
            <a:extLst>
              <a:ext uri="{FF2B5EF4-FFF2-40B4-BE49-F238E27FC236}">
                <a16:creationId xmlns:a16="http://schemas.microsoft.com/office/drawing/2014/main" id="{5DD20C89-83B1-9A03-B05E-69E610506835}"/>
              </a:ext>
            </a:extLst>
          </p:cNvPr>
          <p:cNvGrpSpPr/>
          <p:nvPr/>
        </p:nvGrpSpPr>
        <p:grpSpPr>
          <a:xfrm>
            <a:off x="8991600" y="1550194"/>
            <a:ext cx="6731637" cy="7843269"/>
            <a:chOff x="8809483" y="1526362"/>
            <a:chExt cx="6731637" cy="7843269"/>
          </a:xfrm>
        </p:grpSpPr>
        <p:sp>
          <p:nvSpPr>
            <p:cNvPr id="24" name="TextBox 5">
              <a:extLst>
                <a:ext uri="{FF2B5EF4-FFF2-40B4-BE49-F238E27FC236}">
                  <a16:creationId xmlns:a16="http://schemas.microsoft.com/office/drawing/2014/main" id="{F1D3B6FF-FE66-828F-AB06-165861389EDE}"/>
                </a:ext>
              </a:extLst>
            </p:cNvPr>
            <p:cNvSpPr txBox="1"/>
            <p:nvPr/>
          </p:nvSpPr>
          <p:spPr>
            <a:xfrm>
              <a:off x="8842879" y="9123410"/>
              <a:ext cx="6698241" cy="246221"/>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Top: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r>
                <a:rPr lang="en-US" sz="1600">
                  <a:solidFill>
                    <a:srgbClr val="231F20"/>
                  </a:solidFill>
                  <a:latin typeface="Brandon Text Medium"/>
                  <a:ea typeface="+mn-lt"/>
                  <a:cs typeface="+mn-lt"/>
                  <a:sym typeface="Brandon Text Medium"/>
                </a:rPr>
                <a:t>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Bottom: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endParaRPr lang="en-US" sz="1600">
                <a:solidFill>
                  <a:srgbClr val="000000"/>
                </a:solidFill>
                <a:latin typeface="Brandon Text Medium"/>
                <a:ea typeface="Brandon Text Medium"/>
                <a:cs typeface="Brandon Text Medium"/>
              </a:endParaRPr>
            </a:p>
          </p:txBody>
        </p:sp>
        <p:grpSp>
          <p:nvGrpSpPr>
            <p:cNvPr id="28" name="Group 27">
              <a:extLst>
                <a:ext uri="{FF2B5EF4-FFF2-40B4-BE49-F238E27FC236}">
                  <a16:creationId xmlns:a16="http://schemas.microsoft.com/office/drawing/2014/main" id="{A6BAB38A-F371-8349-CF04-A80B7478DDD0}"/>
                </a:ext>
              </a:extLst>
            </p:cNvPr>
            <p:cNvGrpSpPr/>
            <p:nvPr/>
          </p:nvGrpSpPr>
          <p:grpSpPr>
            <a:xfrm>
              <a:off x="8809483" y="1526362"/>
              <a:ext cx="6236087" cy="7273278"/>
              <a:chOff x="8472690" y="1613620"/>
              <a:chExt cx="6027081" cy="7044321"/>
            </a:xfrm>
          </p:grpSpPr>
          <p:pic>
            <p:nvPicPr>
              <p:cNvPr id="19" name="Picture 18" descr="A close up of a plant&#10;&#10;AI-generated content may be incorrect.">
                <a:extLst>
                  <a:ext uri="{FF2B5EF4-FFF2-40B4-BE49-F238E27FC236}">
                    <a16:creationId xmlns:a16="http://schemas.microsoft.com/office/drawing/2014/main" id="{8C214105-BAB3-F443-E2D9-8B6C64A79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690" y="5268285"/>
                <a:ext cx="5955312" cy="3389656"/>
              </a:xfrm>
              <a:prstGeom prst="rect">
                <a:avLst/>
              </a:prstGeom>
            </p:spPr>
          </p:pic>
          <p:pic>
            <p:nvPicPr>
              <p:cNvPr id="23" name="Picture 22" descr="A close up of a plant&#10;&#10;AI-generated content may be incorrect.">
                <a:extLst>
                  <a:ext uri="{FF2B5EF4-FFF2-40B4-BE49-F238E27FC236}">
                    <a16:creationId xmlns:a16="http://schemas.microsoft.com/office/drawing/2014/main" id="{AC4CEFDB-9FF2-CBD8-30E0-172F5FF1F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690" y="1613620"/>
                <a:ext cx="6027081" cy="3453680"/>
              </a:xfrm>
              <a:prstGeom prst="rect">
                <a:avLst/>
              </a:prstGeom>
            </p:spPr>
          </p:pic>
        </p:grpSp>
      </p:grpSp>
      <p:sp>
        <p:nvSpPr>
          <p:cNvPr id="36" name="TextBox 6">
            <a:extLst>
              <a:ext uri="{FF2B5EF4-FFF2-40B4-BE49-F238E27FC236}">
                <a16:creationId xmlns:a16="http://schemas.microsoft.com/office/drawing/2014/main" id="{C1978F29-E482-D7CA-7AB4-6E17E50FFEF4}"/>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dirty="0">
                <a:solidFill>
                  <a:srgbClr val="55803F"/>
                </a:solidFill>
                <a:latin typeface="Brandon Text Regular"/>
                <a:ea typeface="+mn-lt"/>
                <a:cs typeface="+mn-lt"/>
              </a:rPr>
              <a:t>Supertunia</a:t>
            </a:r>
            <a:r>
              <a:rPr lang="en-US" sz="4000" b="1" baseline="30000" dirty="0">
                <a:solidFill>
                  <a:srgbClr val="55803F"/>
                </a:solidFill>
                <a:latin typeface="Brandon Text Regular"/>
                <a:ea typeface="+mn-lt"/>
                <a:cs typeface="+mn-lt"/>
              </a:rPr>
              <a:t>®</a:t>
            </a:r>
            <a:r>
              <a:rPr lang="en-US" sz="4000" b="1" dirty="0">
                <a:solidFill>
                  <a:srgbClr val="55803F"/>
                </a:solidFill>
                <a:latin typeface="Brandon Text Regular"/>
                <a:ea typeface="+mn-lt"/>
                <a:cs typeface="+mn-lt"/>
              </a:rPr>
              <a:t> Bordeaux™ II </a:t>
            </a:r>
          </a:p>
          <a:p>
            <a:r>
              <a:rPr lang="en-US" sz="4000" b="1" dirty="0">
                <a:solidFill>
                  <a:srgbClr val="55803F"/>
                </a:solidFill>
                <a:latin typeface="Brandon Text Regular"/>
                <a:ea typeface="+mn-lt"/>
                <a:cs typeface="+mn-lt"/>
                <a:sym typeface="Brandon Text"/>
              </a:rPr>
              <a:t>Improved </a:t>
            </a:r>
            <a:r>
              <a:rPr lang="en-US" sz="4000" i="1" dirty="0">
                <a:solidFill>
                  <a:srgbClr val="55803F"/>
                </a:solidFill>
                <a:latin typeface="Brandon Text Regular"/>
                <a:ea typeface="+mn-lt"/>
                <a:cs typeface="+mn-lt"/>
                <a:sym typeface="Brandon Text"/>
              </a:rPr>
              <a:t>Petunia</a:t>
            </a:r>
            <a:endParaRPr lang="en-US" sz="4000" i="1" dirty="0">
              <a:solidFill>
                <a:srgbClr val="55803F"/>
              </a:solidFill>
              <a:latin typeface="Brandon Text Regular"/>
              <a:ea typeface="Brandon Text Regular"/>
              <a:cs typeface="Brandon Text Regular"/>
              <a:sym typeface="Brandon Text"/>
            </a:endParaRPr>
          </a:p>
        </p:txBody>
      </p:sp>
      <p:sp>
        <p:nvSpPr>
          <p:cNvPr id="8" name="Freeform 9" descr="A black and white logo with a green leaf&#10;&#10;AI-generated content may be incorrect.">
            <a:extLst>
              <a:ext uri="{FF2B5EF4-FFF2-40B4-BE49-F238E27FC236}">
                <a16:creationId xmlns:a16="http://schemas.microsoft.com/office/drawing/2014/main" id="{0D8C99C3-61BA-C6BB-FE80-2CCDB535F227}"/>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92DE97-5F1D-0239-2832-2DF7522FEF8F}"/>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1492D7B8-C505-3294-9A74-BF735D3BFBC0}"/>
              </a:ext>
            </a:extLst>
          </p:cNvPr>
          <p:cNvGrpSpPr/>
          <p:nvPr/>
        </p:nvGrpSpPr>
        <p:grpSpPr>
          <a:xfrm>
            <a:off x="9551863" y="5502610"/>
            <a:ext cx="7164525" cy="3069890"/>
            <a:chOff x="947891" y="2843213"/>
            <a:chExt cx="7164525" cy="3069890"/>
          </a:xfrm>
        </p:grpSpPr>
        <p:sp>
          <p:nvSpPr>
            <p:cNvPr id="23" name="TextBox 5">
              <a:extLst>
                <a:ext uri="{FF2B5EF4-FFF2-40B4-BE49-F238E27FC236}">
                  <a16:creationId xmlns:a16="http://schemas.microsoft.com/office/drawing/2014/main" id="{AF93BA27-7B12-4741-3091-680479632704}"/>
                </a:ext>
              </a:extLst>
            </p:cNvPr>
            <p:cNvSpPr txBox="1"/>
            <p:nvPr/>
          </p:nvSpPr>
          <p:spPr>
            <a:xfrm>
              <a:off x="947891" y="5666882"/>
              <a:ext cx="7164525" cy="246221"/>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Left: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Right: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endParaRPr lang="en-US" sz="1600">
                <a:solidFill>
                  <a:srgbClr val="000000"/>
                </a:solidFill>
                <a:latin typeface="Brandon Text Medium"/>
                <a:ea typeface="Brandon Text Medium"/>
                <a:cs typeface="Brandon Text Medium"/>
              </a:endParaRPr>
            </a:p>
          </p:txBody>
        </p:sp>
        <p:pic>
          <p:nvPicPr>
            <p:cNvPr id="31" name="Picture 30" descr="A group of purple flowers from a metal pole&#10;&#10;AI-generated content may be incorrect.">
              <a:extLst>
                <a:ext uri="{FF2B5EF4-FFF2-40B4-BE49-F238E27FC236}">
                  <a16:creationId xmlns:a16="http://schemas.microsoft.com/office/drawing/2014/main" id="{D1E0098F-BBDC-6DFA-12A7-91E53D575289}"/>
                </a:ext>
              </a:extLst>
            </p:cNvPr>
            <p:cNvPicPr>
              <a:picLocks noChangeAspect="1"/>
            </p:cNvPicPr>
            <p:nvPr/>
          </p:nvPicPr>
          <p:blipFill>
            <a:blip r:embed="rId2"/>
            <a:stretch>
              <a:fillRect/>
            </a:stretch>
          </p:blipFill>
          <p:spPr>
            <a:xfrm>
              <a:off x="957263" y="2843213"/>
              <a:ext cx="6219825" cy="2543175"/>
            </a:xfrm>
            <a:prstGeom prst="rect">
              <a:avLst/>
            </a:prstGeom>
          </p:spPr>
        </p:pic>
      </p:grpSp>
      <p:sp>
        <p:nvSpPr>
          <p:cNvPr id="2" name="Freeform 1">
            <a:extLst>
              <a:ext uri="{FF2B5EF4-FFF2-40B4-BE49-F238E27FC236}">
                <a16:creationId xmlns:a16="http://schemas.microsoft.com/office/drawing/2014/main" id="{7085BC00-7E55-082B-BAEE-AAA8CDE13204}"/>
              </a:ext>
            </a:extLst>
          </p:cNvPr>
          <p:cNvSpPr/>
          <p:nvPr/>
        </p:nvSpPr>
        <p:spPr>
          <a:xfrm>
            <a:off x="0" y="-40043"/>
            <a:ext cx="9553755" cy="10308566"/>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ight Triangle 2">
            <a:extLst>
              <a:ext uri="{FF2B5EF4-FFF2-40B4-BE49-F238E27FC236}">
                <a16:creationId xmlns:a16="http://schemas.microsoft.com/office/drawing/2014/main" id="{391F452C-DA27-5E07-10BC-B5A3F3A6F9E1}"/>
              </a:ext>
            </a:extLst>
          </p:cNvPr>
          <p:cNvSpPr/>
          <p:nvPr/>
        </p:nvSpPr>
        <p:spPr>
          <a:xfrm>
            <a:off x="22218" y="-38100"/>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AB0C9076-218E-B44E-8D69-AA4E449271D4}"/>
              </a:ext>
            </a:extLst>
          </p:cNvPr>
          <p:cNvSpPr txBox="1"/>
          <p:nvPr/>
        </p:nvSpPr>
        <p:spPr>
          <a:xfrm>
            <a:off x="1069943" y="4329225"/>
            <a:ext cx="6931057" cy="609398"/>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ea typeface="Brandon Text Regular"/>
                <a:cs typeface="Brandon Text Regular"/>
              </a:rPr>
              <a:t>Improved Flower Coverage</a:t>
            </a:r>
          </a:p>
        </p:txBody>
      </p:sp>
      <p:sp>
        <p:nvSpPr>
          <p:cNvPr id="8" name="TextBox 4">
            <a:extLst>
              <a:ext uri="{FF2B5EF4-FFF2-40B4-BE49-F238E27FC236}">
                <a16:creationId xmlns:a16="http://schemas.microsoft.com/office/drawing/2014/main" id="{52693B9D-1648-49CE-C6A8-C12E14762398}"/>
              </a:ext>
            </a:extLst>
          </p:cNvPr>
          <p:cNvSpPr txBox="1"/>
          <p:nvPr/>
        </p:nvSpPr>
        <p:spPr>
          <a:xfrm>
            <a:off x="1069943" y="5253417"/>
            <a:ext cx="6157877" cy="2338269"/>
          </a:xfrm>
          <a:prstGeom prst="rect">
            <a:avLst/>
          </a:prstGeom>
        </p:spPr>
        <p:txBody>
          <a:bodyPr wrap="square" lIns="0" tIns="0" rIns="0" bIns="0" rtlCol="0" anchor="t">
            <a:spAutoFit/>
          </a:bodyPr>
          <a:lstStyle/>
          <a:p>
            <a:pPr>
              <a:lnSpc>
                <a:spcPts val="2599"/>
              </a:lnSpc>
            </a:pPr>
            <a:r>
              <a:rPr lang="en-US" sz="2800">
                <a:solidFill>
                  <a:schemeClr val="bg1"/>
                </a:solidFill>
                <a:latin typeface="Brandon Text Regular"/>
                <a:ea typeface="Brandon Text Regular"/>
                <a:cs typeface="Brandon Text Regular"/>
                <a:sym typeface="Brandon Text"/>
              </a:rPr>
              <a:t>Supertunia</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Bordeaux</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Improved has enhanced branching and a tighter, more balanced habit, resulting in a fuller plant that looks great in Grande or Classic containers, monoculture plantings and container recipes.</a:t>
            </a:r>
            <a:endParaRPr lang="en-US" sz="2800">
              <a:solidFill>
                <a:schemeClr val="bg1"/>
              </a:solidFill>
            </a:endParaRPr>
          </a:p>
          <a:p>
            <a:pPr>
              <a:lnSpc>
                <a:spcPts val="2599"/>
              </a:lnSpc>
            </a:pPr>
            <a:endParaRPr lang="en-US" sz="2450" b="1">
              <a:solidFill>
                <a:srgbClr val="231F20"/>
              </a:solidFill>
              <a:latin typeface="Brandon Text Bold"/>
              <a:ea typeface="Calibri"/>
              <a:cs typeface="Calibri"/>
            </a:endParaRPr>
          </a:p>
        </p:txBody>
      </p:sp>
      <p:sp>
        <p:nvSpPr>
          <p:cNvPr id="9" name="Freeform 8">
            <a:extLst>
              <a:ext uri="{FF2B5EF4-FFF2-40B4-BE49-F238E27FC236}">
                <a16:creationId xmlns:a16="http://schemas.microsoft.com/office/drawing/2014/main" id="{312FF4ED-8D86-C4F8-3AD0-D8ED50165189}"/>
              </a:ext>
            </a:extLst>
          </p:cNvPr>
          <p:cNvSpPr/>
          <p:nvPr/>
        </p:nvSpPr>
        <p:spPr>
          <a:xfrm>
            <a:off x="-7570" y="1187998"/>
            <a:ext cx="8954028" cy="1805785"/>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 name="Group 3">
            <a:extLst>
              <a:ext uri="{FF2B5EF4-FFF2-40B4-BE49-F238E27FC236}">
                <a16:creationId xmlns:a16="http://schemas.microsoft.com/office/drawing/2014/main" id="{7268F2C8-86AD-007A-E713-857500878625}"/>
              </a:ext>
            </a:extLst>
          </p:cNvPr>
          <p:cNvGrpSpPr/>
          <p:nvPr/>
        </p:nvGrpSpPr>
        <p:grpSpPr>
          <a:xfrm>
            <a:off x="9270722" y="2335547"/>
            <a:ext cx="7445666" cy="2932270"/>
            <a:chOff x="9270722" y="2335547"/>
            <a:chExt cx="7445666" cy="2932270"/>
          </a:xfrm>
        </p:grpSpPr>
        <p:pic>
          <p:nvPicPr>
            <p:cNvPr id="19" name="Picture 18" descr="A potted plant with purple flowers&#10;&#10;AI-generated content may be incorrect.">
              <a:extLst>
                <a:ext uri="{FF2B5EF4-FFF2-40B4-BE49-F238E27FC236}">
                  <a16:creationId xmlns:a16="http://schemas.microsoft.com/office/drawing/2014/main" id="{0731CE9F-9545-D140-9AC3-A7AE48C4E22C}"/>
                </a:ext>
              </a:extLst>
            </p:cNvPr>
            <p:cNvPicPr>
              <a:picLocks noChangeAspect="1"/>
            </p:cNvPicPr>
            <p:nvPr/>
          </p:nvPicPr>
          <p:blipFill>
            <a:blip r:embed="rId3"/>
            <a:stretch>
              <a:fillRect/>
            </a:stretch>
          </p:blipFill>
          <p:spPr>
            <a:xfrm>
              <a:off x="9270722" y="2335547"/>
              <a:ext cx="3409950" cy="2495550"/>
            </a:xfrm>
            <a:prstGeom prst="rect">
              <a:avLst/>
            </a:prstGeom>
          </p:spPr>
        </p:pic>
        <p:sp>
          <p:nvSpPr>
            <p:cNvPr id="30" name="TextBox 5">
              <a:extLst>
                <a:ext uri="{FF2B5EF4-FFF2-40B4-BE49-F238E27FC236}">
                  <a16:creationId xmlns:a16="http://schemas.microsoft.com/office/drawing/2014/main" id="{A02F88AA-6C9A-368C-B258-0DD507DEBBC9}"/>
                </a:ext>
              </a:extLst>
            </p:cNvPr>
            <p:cNvSpPr txBox="1"/>
            <p:nvPr/>
          </p:nvSpPr>
          <p:spPr>
            <a:xfrm>
              <a:off x="9551863" y="5021596"/>
              <a:ext cx="7164525" cy="246221"/>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Left: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Right: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endParaRPr lang="en-US" sz="1600">
                <a:solidFill>
                  <a:srgbClr val="000000"/>
                </a:solidFill>
                <a:latin typeface="Brandon Text Medium"/>
                <a:ea typeface="Brandon Text Medium"/>
                <a:cs typeface="Brandon Text Medium"/>
              </a:endParaRPr>
            </a:p>
          </p:txBody>
        </p:sp>
        <p:pic>
          <p:nvPicPr>
            <p:cNvPr id="20" name="Picture 19" descr="A potted purple flowers&#10;&#10;AI-generated content may be incorrect.">
              <a:extLst>
                <a:ext uri="{FF2B5EF4-FFF2-40B4-BE49-F238E27FC236}">
                  <a16:creationId xmlns:a16="http://schemas.microsoft.com/office/drawing/2014/main" id="{8FF8FDFA-363F-CFF0-14DA-BB24F6219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0672" y="2470796"/>
              <a:ext cx="3426990" cy="2415552"/>
            </a:xfrm>
            <a:prstGeom prst="rect">
              <a:avLst/>
            </a:prstGeom>
          </p:spPr>
        </p:pic>
      </p:grpSp>
      <p:sp>
        <p:nvSpPr>
          <p:cNvPr id="35" name="TextBox 6">
            <a:extLst>
              <a:ext uri="{FF2B5EF4-FFF2-40B4-BE49-F238E27FC236}">
                <a16:creationId xmlns:a16="http://schemas.microsoft.com/office/drawing/2014/main" id="{5BA7F795-7D47-39B3-323E-2D79F87C79C2}"/>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dirty="0">
                <a:solidFill>
                  <a:srgbClr val="55803F"/>
                </a:solidFill>
                <a:latin typeface="Brandon Text Regular"/>
                <a:ea typeface="+mn-lt"/>
                <a:cs typeface="+mn-lt"/>
              </a:rPr>
              <a:t>Supertunia</a:t>
            </a:r>
            <a:r>
              <a:rPr lang="en-US" sz="4000" b="1" baseline="30000" dirty="0">
                <a:solidFill>
                  <a:srgbClr val="55803F"/>
                </a:solidFill>
                <a:latin typeface="Brandon Text Regular"/>
                <a:ea typeface="+mn-lt"/>
                <a:cs typeface="+mn-lt"/>
              </a:rPr>
              <a:t>®</a:t>
            </a:r>
            <a:r>
              <a:rPr lang="en-US" sz="4000" b="1" dirty="0">
                <a:solidFill>
                  <a:srgbClr val="55803F"/>
                </a:solidFill>
                <a:latin typeface="Brandon Text Regular"/>
                <a:ea typeface="+mn-lt"/>
                <a:cs typeface="+mn-lt"/>
              </a:rPr>
              <a:t> Bordeaux™ II </a:t>
            </a:r>
          </a:p>
          <a:p>
            <a:r>
              <a:rPr lang="en-US" sz="4000" b="1" dirty="0">
                <a:solidFill>
                  <a:srgbClr val="55803F"/>
                </a:solidFill>
                <a:latin typeface="Brandon Text Regular"/>
                <a:ea typeface="+mn-lt"/>
                <a:cs typeface="+mn-lt"/>
                <a:sym typeface="Brandon Text"/>
              </a:rPr>
              <a:t>Improved </a:t>
            </a:r>
            <a:r>
              <a:rPr lang="en-US" sz="4000" i="1" dirty="0">
                <a:solidFill>
                  <a:srgbClr val="55803F"/>
                </a:solidFill>
                <a:latin typeface="Brandon Text Regular"/>
                <a:ea typeface="+mn-lt"/>
                <a:cs typeface="+mn-lt"/>
                <a:sym typeface="Brandon Text"/>
              </a:rPr>
              <a:t>Petunia</a:t>
            </a:r>
            <a:endParaRPr lang="en-US" sz="4000" i="1" dirty="0">
              <a:solidFill>
                <a:srgbClr val="55803F"/>
              </a:solidFill>
              <a:latin typeface="Brandon Text Regular"/>
              <a:ea typeface="Brandon Text Regular"/>
              <a:cs typeface="Brandon Text Regular"/>
              <a:sym typeface="Brandon Text"/>
            </a:endParaRPr>
          </a:p>
        </p:txBody>
      </p:sp>
      <p:sp>
        <p:nvSpPr>
          <p:cNvPr id="5" name="Freeform 9" descr="A black and white logo with a green leaf&#10;&#10;AI-generated content may be incorrect.">
            <a:extLst>
              <a:ext uri="{FF2B5EF4-FFF2-40B4-BE49-F238E27FC236}">
                <a16:creationId xmlns:a16="http://schemas.microsoft.com/office/drawing/2014/main" id="{CAAB8AF4-E9BE-460A-7E73-407FF3F13B3C}"/>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7FABE28-A151-483B-8B17-F8B23F3E02BD}"/>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78059D6-0FB9-22DD-19A7-5714710DF14A}"/>
              </a:ext>
            </a:extLst>
          </p:cNvPr>
          <p:cNvSpPr/>
          <p:nvPr/>
        </p:nvSpPr>
        <p:spPr>
          <a:xfrm>
            <a:off x="7181379" y="2993782"/>
            <a:ext cx="11106621" cy="598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8247496" y="3346763"/>
            <a:ext cx="9172662" cy="4369995"/>
            <a:chOff x="0" y="0"/>
            <a:chExt cx="13398616" cy="7058013"/>
          </a:xfrm>
        </p:grpSpPr>
        <p:sp>
          <p:nvSpPr>
            <p:cNvPr id="5" name="Freeform 5"/>
            <p:cNvSpPr/>
            <p:nvPr/>
          </p:nvSpPr>
          <p:spPr>
            <a:xfrm>
              <a:off x="0" y="0"/>
              <a:ext cx="13398616" cy="6477656"/>
            </a:xfrm>
            <a:custGeom>
              <a:avLst/>
              <a:gdLst/>
              <a:ahLst/>
              <a:cxnLst/>
              <a:rect l="l" t="t" r="r" b="b"/>
              <a:pathLst>
                <a:path w="13398616" h="6477657">
                  <a:moveTo>
                    <a:pt x="0" y="0"/>
                  </a:moveTo>
                  <a:lnTo>
                    <a:pt x="13398616" y="0"/>
                  </a:lnTo>
                  <a:lnTo>
                    <a:pt x="13398616" y="6477657"/>
                  </a:lnTo>
                  <a:lnTo>
                    <a:pt x="0" y="6477657"/>
                  </a:lnTo>
                  <a:lnTo>
                    <a:pt x="0" y="0"/>
                  </a:lnTo>
                  <a:close/>
                </a:path>
              </a:pathLst>
            </a:custGeom>
            <a:blipFill>
              <a:blip r:embed="rId2"/>
              <a:stretch>
                <a:fillRect r="-3229"/>
              </a:stretch>
            </a:blipFill>
          </p:spPr>
          <p:txBody>
            <a:bodyPr/>
            <a:lstStyle/>
            <a:p>
              <a:endParaRPr lang="en-US"/>
            </a:p>
          </p:txBody>
        </p:sp>
        <p:sp>
          <p:nvSpPr>
            <p:cNvPr id="6" name="TextBox 6"/>
            <p:cNvSpPr txBox="1"/>
            <p:nvPr/>
          </p:nvSpPr>
          <p:spPr>
            <a:xfrm>
              <a:off x="1502417" y="6660310"/>
              <a:ext cx="1604271" cy="397703"/>
            </a:xfrm>
            <a:prstGeom prst="rect">
              <a:avLst/>
            </a:prstGeom>
          </p:spPr>
          <p:txBody>
            <a:bodyPr wrap="square" lIns="0" tIns="0" rIns="0" bIns="0" rtlCol="0" anchor="t">
              <a:spAutoFit/>
            </a:bodyPr>
            <a:lstStyle/>
            <a:p>
              <a:pPr algn="l">
                <a:lnSpc>
                  <a:spcPts val="1912"/>
                </a:lnSpc>
              </a:pPr>
              <a:r>
                <a:rPr lang="en-US" sz="1770">
                  <a:solidFill>
                    <a:srgbClr val="231F20"/>
                  </a:solidFill>
                  <a:latin typeface="Brandon Text Medium"/>
                  <a:ea typeface="Brandon Text Medium"/>
                  <a:cs typeface="Brandon Text Medium"/>
                  <a:sym typeface="Brandon Text Medium"/>
                </a:rPr>
                <a:t>No PGR</a:t>
              </a:r>
            </a:p>
          </p:txBody>
        </p:sp>
        <p:sp>
          <p:nvSpPr>
            <p:cNvPr id="7" name="TextBox 7"/>
            <p:cNvSpPr txBox="1"/>
            <p:nvPr/>
          </p:nvSpPr>
          <p:spPr>
            <a:xfrm>
              <a:off x="4149327" y="6660311"/>
              <a:ext cx="2022187" cy="328039"/>
            </a:xfrm>
            <a:prstGeom prst="rect">
              <a:avLst/>
            </a:prstGeom>
          </p:spPr>
          <p:txBody>
            <a:bodyPr lIns="0" tIns="0" rIns="0" bIns="0" rtlCol="0" anchor="t">
              <a:spAutoFit/>
            </a:bodyPr>
            <a:lstStyle/>
            <a:p>
              <a:pPr algn="l">
                <a:lnSpc>
                  <a:spcPts val="1912"/>
                </a:lnSpc>
              </a:pPr>
              <a:r>
                <a:rPr lang="en-US" sz="1770">
                  <a:solidFill>
                    <a:srgbClr val="231F20"/>
                  </a:solidFill>
                  <a:latin typeface="Brandon Text Medium"/>
                  <a:ea typeface="Brandon Text Medium"/>
                  <a:cs typeface="Brandon Text Medium"/>
                  <a:sym typeface="Brandon Text Medium"/>
                </a:rPr>
                <a:t>Bonzi 2.5 ppm</a:t>
              </a:r>
            </a:p>
          </p:txBody>
        </p:sp>
        <p:sp>
          <p:nvSpPr>
            <p:cNvPr id="8" name="TextBox 8"/>
            <p:cNvSpPr txBox="1"/>
            <p:nvPr/>
          </p:nvSpPr>
          <p:spPr>
            <a:xfrm>
              <a:off x="7879365" y="6660311"/>
              <a:ext cx="2022187" cy="328039"/>
            </a:xfrm>
            <a:prstGeom prst="rect">
              <a:avLst/>
            </a:prstGeom>
          </p:spPr>
          <p:txBody>
            <a:bodyPr lIns="0" tIns="0" rIns="0" bIns="0" rtlCol="0" anchor="t">
              <a:spAutoFit/>
            </a:bodyPr>
            <a:lstStyle/>
            <a:p>
              <a:pPr algn="l">
                <a:lnSpc>
                  <a:spcPts val="1912"/>
                </a:lnSpc>
              </a:pPr>
              <a:r>
                <a:rPr lang="en-US" sz="1770">
                  <a:solidFill>
                    <a:srgbClr val="231F20"/>
                  </a:solidFill>
                  <a:latin typeface="Brandon Text Medium"/>
                  <a:ea typeface="Brandon Text Medium"/>
                  <a:cs typeface="Brandon Text Medium"/>
                  <a:sym typeface="Brandon Text Medium"/>
                </a:rPr>
                <a:t>Bonzi 5 ppm</a:t>
              </a:r>
            </a:p>
          </p:txBody>
        </p:sp>
        <p:sp>
          <p:nvSpPr>
            <p:cNvPr id="9" name="TextBox 9"/>
            <p:cNvSpPr txBox="1"/>
            <p:nvPr/>
          </p:nvSpPr>
          <p:spPr>
            <a:xfrm>
              <a:off x="11224031" y="6660311"/>
              <a:ext cx="2022187" cy="328039"/>
            </a:xfrm>
            <a:prstGeom prst="rect">
              <a:avLst/>
            </a:prstGeom>
          </p:spPr>
          <p:txBody>
            <a:bodyPr lIns="0" tIns="0" rIns="0" bIns="0" rtlCol="0" anchor="t">
              <a:spAutoFit/>
            </a:bodyPr>
            <a:lstStyle/>
            <a:p>
              <a:pPr algn="l">
                <a:lnSpc>
                  <a:spcPts val="1912"/>
                </a:lnSpc>
              </a:pPr>
              <a:r>
                <a:rPr lang="en-US" sz="1770">
                  <a:solidFill>
                    <a:srgbClr val="231F20"/>
                  </a:solidFill>
                  <a:latin typeface="Brandon Text Medium"/>
                  <a:ea typeface="Brandon Text Medium"/>
                  <a:cs typeface="Brandon Text Medium"/>
                  <a:sym typeface="Brandon Text Medium"/>
                </a:rPr>
                <a:t>Bonzi 10 ppm</a:t>
              </a:r>
            </a:p>
          </p:txBody>
        </p:sp>
        <p:sp>
          <p:nvSpPr>
            <p:cNvPr id="10" name="AutoShape 10"/>
            <p:cNvSpPr/>
            <p:nvPr/>
          </p:nvSpPr>
          <p:spPr>
            <a:xfrm>
              <a:off x="3580073" y="1063538"/>
              <a:ext cx="0" cy="3667107"/>
            </a:xfrm>
            <a:prstGeom prst="line">
              <a:avLst/>
            </a:prstGeom>
            <a:ln w="12700" cap="flat">
              <a:solidFill>
                <a:srgbClr val="83A873"/>
              </a:solidFill>
              <a:prstDash val="solid"/>
              <a:headEnd type="none" w="sm" len="sm"/>
              <a:tailEnd type="none" w="sm" len="sm"/>
            </a:ln>
          </p:spPr>
          <p:txBody>
            <a:bodyPr/>
            <a:lstStyle/>
            <a:p>
              <a:endParaRPr lang="en-US"/>
            </a:p>
          </p:txBody>
        </p:sp>
        <p:sp>
          <p:nvSpPr>
            <p:cNvPr id="11" name="AutoShape 11"/>
            <p:cNvSpPr/>
            <p:nvPr/>
          </p:nvSpPr>
          <p:spPr>
            <a:xfrm>
              <a:off x="7286745" y="1063538"/>
              <a:ext cx="0" cy="3667107"/>
            </a:xfrm>
            <a:prstGeom prst="line">
              <a:avLst/>
            </a:prstGeom>
            <a:ln w="12700" cap="flat">
              <a:solidFill>
                <a:srgbClr val="83A873"/>
              </a:solidFill>
              <a:prstDash val="solid"/>
              <a:headEnd type="none" w="sm" len="sm"/>
              <a:tailEnd type="none" w="sm" len="sm"/>
            </a:ln>
          </p:spPr>
          <p:txBody>
            <a:bodyPr/>
            <a:lstStyle/>
            <a:p>
              <a:endParaRPr lang="en-US"/>
            </a:p>
          </p:txBody>
        </p:sp>
        <p:sp>
          <p:nvSpPr>
            <p:cNvPr id="12" name="AutoShape 12"/>
            <p:cNvSpPr/>
            <p:nvPr/>
          </p:nvSpPr>
          <p:spPr>
            <a:xfrm>
              <a:off x="10993417" y="1063538"/>
              <a:ext cx="0" cy="3667107"/>
            </a:xfrm>
            <a:prstGeom prst="line">
              <a:avLst/>
            </a:prstGeom>
            <a:ln w="12700" cap="flat">
              <a:solidFill>
                <a:srgbClr val="83A873"/>
              </a:solidFill>
              <a:prstDash val="solid"/>
              <a:headEnd type="none" w="sm" len="sm"/>
              <a:tailEnd type="none" w="sm" len="sm"/>
            </a:ln>
          </p:spPr>
          <p:txBody>
            <a:bodyPr/>
            <a:lstStyle/>
            <a:p>
              <a:endParaRPr lang="en-US"/>
            </a:p>
          </p:txBody>
        </p:sp>
      </p:grpSp>
      <p:sp>
        <p:nvSpPr>
          <p:cNvPr id="24" name="TextBox 5">
            <a:extLst>
              <a:ext uri="{FF2B5EF4-FFF2-40B4-BE49-F238E27FC236}">
                <a16:creationId xmlns:a16="http://schemas.microsoft.com/office/drawing/2014/main" id="{BF096123-0FF0-322F-7DD5-35374EA7FE7B}"/>
              </a:ext>
            </a:extLst>
          </p:cNvPr>
          <p:cNvSpPr txBox="1"/>
          <p:nvPr/>
        </p:nvSpPr>
        <p:spPr>
          <a:xfrm>
            <a:off x="9217698" y="8166468"/>
            <a:ext cx="7164525" cy="492443"/>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Top: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Bottom: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p>
          <a:p>
            <a:r>
              <a:rPr lang="en-US" sz="1600">
                <a:solidFill>
                  <a:srgbClr val="231F20"/>
                </a:solidFill>
                <a:latin typeface="Brandon Text Medium"/>
                <a:ea typeface="Brandon Text Medium"/>
                <a:cs typeface="Brandon Text Medium"/>
              </a:rPr>
              <a:t>Photos taken week 20 at four weeks old using standard liners. </a:t>
            </a:r>
          </a:p>
        </p:txBody>
      </p:sp>
      <p:sp>
        <p:nvSpPr>
          <p:cNvPr id="14" name="Freeform 13">
            <a:extLst>
              <a:ext uri="{FF2B5EF4-FFF2-40B4-BE49-F238E27FC236}">
                <a16:creationId xmlns:a16="http://schemas.microsoft.com/office/drawing/2014/main" id="{64736565-B553-8EF3-7FD2-0047D3C2F51E}"/>
              </a:ext>
            </a:extLst>
          </p:cNvPr>
          <p:cNvSpPr/>
          <p:nvPr/>
        </p:nvSpPr>
        <p:spPr>
          <a:xfrm>
            <a:off x="-1" y="0"/>
            <a:ext cx="9144001"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4A62B975-59E5-3CDB-0BAD-50708CB58072}"/>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30366E02-0196-60F9-06AE-6C119EE5C347}"/>
              </a:ext>
            </a:extLst>
          </p:cNvPr>
          <p:cNvGrpSpPr/>
          <p:nvPr/>
        </p:nvGrpSpPr>
        <p:grpSpPr>
          <a:xfrm>
            <a:off x="1069943" y="4424264"/>
            <a:ext cx="6931057" cy="3262461"/>
            <a:chOff x="1165822" y="4329225"/>
            <a:chExt cx="6931057" cy="3262461"/>
          </a:xfrm>
        </p:grpSpPr>
        <p:sp>
          <p:nvSpPr>
            <p:cNvPr id="16" name="TextBox 3">
              <a:extLst>
                <a:ext uri="{FF2B5EF4-FFF2-40B4-BE49-F238E27FC236}">
                  <a16:creationId xmlns:a16="http://schemas.microsoft.com/office/drawing/2014/main" id="{A6397719-A25A-0E96-5D54-A28320A7BF4A}"/>
                </a:ext>
              </a:extLst>
            </p:cNvPr>
            <p:cNvSpPr txBox="1"/>
            <p:nvPr/>
          </p:nvSpPr>
          <p:spPr>
            <a:xfrm>
              <a:off x="1165822" y="4329225"/>
              <a:ext cx="6931057" cy="609398"/>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ea typeface="Brandon Text Regular"/>
                  <a:cs typeface="Brandon Text Regular"/>
                  <a:sym typeface="Brandon Text"/>
                </a:rPr>
                <a:t>Easier Growth Control</a:t>
              </a:r>
            </a:p>
          </p:txBody>
        </p:sp>
        <p:sp>
          <p:nvSpPr>
            <p:cNvPr id="22" name="TextBox 4">
              <a:extLst>
                <a:ext uri="{FF2B5EF4-FFF2-40B4-BE49-F238E27FC236}">
                  <a16:creationId xmlns:a16="http://schemas.microsoft.com/office/drawing/2014/main" id="{B9A7FBC0-A433-8B74-ABD0-7239B6F1AEB4}"/>
                </a:ext>
              </a:extLst>
            </p:cNvPr>
            <p:cNvSpPr txBox="1"/>
            <p:nvPr/>
          </p:nvSpPr>
          <p:spPr>
            <a:xfrm>
              <a:off x="1173843" y="5253417"/>
              <a:ext cx="6157877" cy="2338269"/>
            </a:xfrm>
            <a:prstGeom prst="rect">
              <a:avLst/>
            </a:prstGeom>
          </p:spPr>
          <p:txBody>
            <a:bodyPr wrap="square" lIns="0" tIns="0" rIns="0" bIns="0" rtlCol="0" anchor="t">
              <a:spAutoFit/>
            </a:bodyPr>
            <a:lstStyle/>
            <a:p>
              <a:pPr>
                <a:lnSpc>
                  <a:spcPts val="2599"/>
                </a:lnSpc>
              </a:pPr>
              <a:r>
                <a:rPr lang="en-US" sz="2800">
                  <a:solidFill>
                    <a:schemeClr val="bg1"/>
                  </a:solidFill>
                  <a:latin typeface="Brandon Text Regular"/>
                  <a:ea typeface="Brandon Text Regular"/>
                  <a:cs typeface="Brandon Text Regular"/>
                  <a:sym typeface="Brandon Text"/>
                </a:rPr>
                <a:t>Supertunia</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Bordeaux</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Improved is </a:t>
              </a:r>
              <a:r>
                <a:rPr lang="en-US" sz="2800" b="1">
                  <a:solidFill>
                    <a:schemeClr val="bg1"/>
                  </a:solidFill>
                  <a:latin typeface="Brandon Text Regular"/>
                  <a:ea typeface="Brandon Text Bold"/>
                  <a:cs typeface="Brandon Text Bold"/>
                  <a:sym typeface="Brandon Text Bold"/>
                </a:rPr>
                <a:t>earlier to flower, better branched, and more heavily flowered </a:t>
              </a:r>
              <a:r>
                <a:rPr lang="en-US" sz="2800" b="1">
                  <a:solidFill>
                    <a:schemeClr val="bg1"/>
                  </a:solidFill>
                  <a:latin typeface="Brandon Text Regular"/>
                  <a:ea typeface="Brandon Text Regular"/>
                  <a:cs typeface="Brandon Text Regular"/>
                  <a:sym typeface="Brandon Text"/>
                </a:rPr>
                <a:t>than the original, </a:t>
              </a:r>
              <a:r>
                <a:rPr lang="en-US" sz="2800">
                  <a:solidFill>
                    <a:schemeClr val="bg1"/>
                  </a:solidFill>
                  <a:latin typeface="Brandon Text Regular"/>
                  <a:ea typeface="Brandon Text Regular"/>
                  <a:cs typeface="Brandon Text Regular"/>
                  <a:sym typeface="Brandon Text"/>
                </a:rPr>
                <a:t>providing strong floral presence during the critical retail sales window.</a:t>
              </a:r>
              <a:endParaRPr lang="en-US" sz="2800">
                <a:solidFill>
                  <a:schemeClr val="bg1"/>
                </a:solidFill>
                <a:latin typeface="Brandon Text Regular"/>
                <a:ea typeface="Calibri"/>
                <a:cs typeface="Calibri"/>
              </a:endParaRPr>
            </a:p>
            <a:p>
              <a:pPr>
                <a:lnSpc>
                  <a:spcPts val="2599"/>
                </a:lnSpc>
              </a:pPr>
              <a:endParaRPr lang="en-US" sz="2450" b="1">
                <a:solidFill>
                  <a:srgbClr val="231F20"/>
                </a:solidFill>
                <a:latin typeface="Brandon Text Bold"/>
                <a:ea typeface="Calibri"/>
                <a:cs typeface="Calibri"/>
              </a:endParaRPr>
            </a:p>
          </p:txBody>
        </p:sp>
      </p:grpSp>
      <p:sp>
        <p:nvSpPr>
          <p:cNvPr id="23" name="Freeform 22">
            <a:extLst>
              <a:ext uri="{FF2B5EF4-FFF2-40B4-BE49-F238E27FC236}">
                <a16:creationId xmlns:a16="http://schemas.microsoft.com/office/drawing/2014/main" id="{443C6D17-F236-4ABA-6B6F-3A042C3A274F}"/>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TextBox 6">
            <a:extLst>
              <a:ext uri="{FF2B5EF4-FFF2-40B4-BE49-F238E27FC236}">
                <a16:creationId xmlns:a16="http://schemas.microsoft.com/office/drawing/2014/main" id="{56AB4BAB-7A98-D4A1-A63E-7D89B3CEC2E3}"/>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dirty="0">
                <a:solidFill>
                  <a:srgbClr val="55803F"/>
                </a:solidFill>
                <a:latin typeface="Brandon Text Regular"/>
                <a:ea typeface="+mn-lt"/>
                <a:cs typeface="+mn-lt"/>
              </a:rPr>
              <a:t>Supertunia</a:t>
            </a:r>
            <a:r>
              <a:rPr lang="en-US" sz="4000" b="1" baseline="30000" dirty="0">
                <a:solidFill>
                  <a:srgbClr val="55803F"/>
                </a:solidFill>
                <a:latin typeface="Brandon Text Regular"/>
                <a:ea typeface="+mn-lt"/>
                <a:cs typeface="+mn-lt"/>
              </a:rPr>
              <a:t>®</a:t>
            </a:r>
            <a:r>
              <a:rPr lang="en-US" sz="4000" b="1" dirty="0">
                <a:solidFill>
                  <a:srgbClr val="55803F"/>
                </a:solidFill>
                <a:latin typeface="Brandon Text Regular"/>
                <a:ea typeface="+mn-lt"/>
                <a:cs typeface="+mn-lt"/>
              </a:rPr>
              <a:t> Bordeaux™ II </a:t>
            </a:r>
          </a:p>
          <a:p>
            <a:r>
              <a:rPr lang="en-US" sz="4000" b="1" dirty="0">
                <a:solidFill>
                  <a:srgbClr val="55803F"/>
                </a:solidFill>
                <a:latin typeface="Brandon Text Regular"/>
                <a:ea typeface="+mn-lt"/>
                <a:cs typeface="+mn-lt"/>
                <a:sym typeface="Brandon Text"/>
              </a:rPr>
              <a:t>Improved </a:t>
            </a:r>
            <a:r>
              <a:rPr lang="en-US" sz="4000" i="1" dirty="0">
                <a:solidFill>
                  <a:srgbClr val="55803F"/>
                </a:solidFill>
                <a:latin typeface="Brandon Text Regular"/>
                <a:ea typeface="+mn-lt"/>
                <a:cs typeface="+mn-lt"/>
                <a:sym typeface="Brandon Text"/>
              </a:rPr>
              <a:t>Petunia</a:t>
            </a:r>
            <a:endParaRPr lang="en-US" sz="4000" i="1" dirty="0">
              <a:solidFill>
                <a:srgbClr val="55803F"/>
              </a:solidFill>
              <a:latin typeface="Brandon Text Regular"/>
              <a:ea typeface="Brandon Text Regular"/>
              <a:cs typeface="Brandon Text Regular"/>
              <a:sym typeface="Brandon Text"/>
            </a:endParaRPr>
          </a:p>
        </p:txBody>
      </p:sp>
      <p:sp>
        <p:nvSpPr>
          <p:cNvPr id="3" name="Freeform 9" descr="A black and white logo with a green leaf&#10;&#10;AI-generated content may be incorrect.">
            <a:extLst>
              <a:ext uri="{FF2B5EF4-FFF2-40B4-BE49-F238E27FC236}">
                <a16:creationId xmlns:a16="http://schemas.microsoft.com/office/drawing/2014/main" id="{716DE2E6-5074-43F7-B579-0B539DB1442D}"/>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0F8E66A-2806-6BFC-2F89-5C4306577056}"/>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D9BDB235-B4CB-58EF-4894-007568196011}"/>
              </a:ext>
            </a:extLst>
          </p:cNvPr>
          <p:cNvSpPr/>
          <p:nvPr/>
        </p:nvSpPr>
        <p:spPr>
          <a:xfrm>
            <a:off x="-1" y="0"/>
            <a:ext cx="9144001"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ight Triangle 7">
            <a:extLst>
              <a:ext uri="{FF2B5EF4-FFF2-40B4-BE49-F238E27FC236}">
                <a16:creationId xmlns:a16="http://schemas.microsoft.com/office/drawing/2014/main" id="{3995E24B-00D6-E06B-EB8B-A5F45C0BDC50}"/>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FD3FF97-C6C0-EF18-CE38-940F18EA76B2}"/>
              </a:ext>
            </a:extLst>
          </p:cNvPr>
          <p:cNvGrpSpPr/>
          <p:nvPr/>
        </p:nvGrpSpPr>
        <p:grpSpPr>
          <a:xfrm>
            <a:off x="1069943" y="3909926"/>
            <a:ext cx="6931057" cy="4891174"/>
            <a:chOff x="1165822" y="3909926"/>
            <a:chExt cx="6931057" cy="4891174"/>
          </a:xfrm>
        </p:grpSpPr>
        <p:sp>
          <p:nvSpPr>
            <p:cNvPr id="15" name="TextBox 3">
              <a:extLst>
                <a:ext uri="{FF2B5EF4-FFF2-40B4-BE49-F238E27FC236}">
                  <a16:creationId xmlns:a16="http://schemas.microsoft.com/office/drawing/2014/main" id="{DDC39302-56A8-A912-1EBA-79F8E922ED86}"/>
                </a:ext>
              </a:extLst>
            </p:cNvPr>
            <p:cNvSpPr txBox="1"/>
            <p:nvPr/>
          </p:nvSpPr>
          <p:spPr>
            <a:xfrm>
              <a:off x="1165822" y="3909926"/>
              <a:ext cx="6931057" cy="1212127"/>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ea typeface="Brandon Text Regular"/>
                  <a:cs typeface="Brandon Text Regular"/>
                  <a:sym typeface="Brandon Text"/>
                </a:rPr>
                <a:t>Weather Tolerance &amp; Durability</a:t>
              </a:r>
            </a:p>
          </p:txBody>
        </p:sp>
        <p:sp>
          <p:nvSpPr>
            <p:cNvPr id="16" name="TextBox 4">
              <a:extLst>
                <a:ext uri="{FF2B5EF4-FFF2-40B4-BE49-F238E27FC236}">
                  <a16:creationId xmlns:a16="http://schemas.microsoft.com/office/drawing/2014/main" id="{FEE3D9B6-0CFD-A2AE-FE56-75C9E865F3E8}"/>
                </a:ext>
              </a:extLst>
            </p:cNvPr>
            <p:cNvSpPr txBox="1"/>
            <p:nvPr/>
          </p:nvSpPr>
          <p:spPr>
            <a:xfrm>
              <a:off x="1173843" y="5462557"/>
              <a:ext cx="6157877" cy="3338543"/>
            </a:xfrm>
            <a:prstGeom prst="rect">
              <a:avLst/>
            </a:prstGeom>
          </p:spPr>
          <p:txBody>
            <a:bodyPr wrap="square" lIns="0" tIns="0" rIns="0" bIns="0" rtlCol="0" anchor="t">
              <a:spAutoFit/>
            </a:bodyPr>
            <a:lstStyle/>
            <a:p>
              <a:pPr>
                <a:lnSpc>
                  <a:spcPts val="2599"/>
                </a:lnSpc>
              </a:pPr>
              <a:r>
                <a:rPr lang="en-US" sz="2800">
                  <a:solidFill>
                    <a:schemeClr val="bg1"/>
                  </a:solidFill>
                  <a:latin typeface="Brandon Text Regular"/>
                  <a:ea typeface="Brandon Text Regular"/>
                  <a:cs typeface="Brandon Text Regular"/>
                  <a:sym typeface="Brandon Text"/>
                </a:rPr>
                <a:t>Supertunia</a:t>
              </a:r>
              <a:r>
                <a:rPr lang="en-US" sz="24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Bordeaux</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Improved has superior weather tolerance and improved petal substance. </a:t>
              </a:r>
              <a:endParaRPr lang="en-US" sz="2800">
                <a:solidFill>
                  <a:schemeClr val="bg1"/>
                </a:solidFill>
                <a:latin typeface="Brandon Text Regular"/>
                <a:ea typeface="Brandon Text Regular"/>
                <a:cs typeface="Brandon Text Regular"/>
              </a:endParaRPr>
            </a:p>
            <a:p>
              <a:pPr>
                <a:lnSpc>
                  <a:spcPts val="2599"/>
                </a:lnSpc>
              </a:pPr>
              <a:endParaRPr lang="en-US" sz="2800">
                <a:solidFill>
                  <a:schemeClr val="bg1"/>
                </a:solidFill>
                <a:latin typeface="Brandon Text Regular"/>
                <a:ea typeface="Brandon Text Regular"/>
                <a:cs typeface="Brandon Text Regular"/>
              </a:endParaRPr>
            </a:p>
            <a:p>
              <a:pPr>
                <a:lnSpc>
                  <a:spcPts val="2599"/>
                </a:lnSpc>
              </a:pPr>
              <a:r>
                <a:rPr lang="en-US" sz="2800">
                  <a:solidFill>
                    <a:schemeClr val="bg1"/>
                  </a:solidFill>
                  <a:latin typeface="Brandon Text Regular"/>
                  <a:ea typeface="Brandon Text Regular"/>
                  <a:cs typeface="Brandon Text Regular"/>
                  <a:sym typeface="Brandon Text"/>
                </a:rPr>
                <a:t>This ensures that flowers maintain vibrant color and presentation even after heavy rainfall, providing consistent retail appeal and reliable garden performance.</a:t>
              </a:r>
              <a:endParaRPr lang="en-US" sz="2800">
                <a:solidFill>
                  <a:schemeClr val="bg1"/>
                </a:solidFill>
                <a:latin typeface="Brandon Text Regular"/>
                <a:ea typeface="Brandon Text Regular"/>
                <a:cs typeface="Brandon Text Regular"/>
              </a:endParaRPr>
            </a:p>
            <a:p>
              <a:pPr>
                <a:lnSpc>
                  <a:spcPts val="2599"/>
                </a:lnSpc>
              </a:pPr>
              <a:endParaRPr lang="en-US" sz="2450" b="1">
                <a:solidFill>
                  <a:srgbClr val="231F20"/>
                </a:solidFill>
                <a:latin typeface="Brandon Text Bold"/>
                <a:ea typeface="Calibri"/>
                <a:cs typeface="Calibri"/>
              </a:endParaRPr>
            </a:p>
          </p:txBody>
        </p:sp>
      </p:grpSp>
      <p:sp>
        <p:nvSpPr>
          <p:cNvPr id="17" name="Freeform 16">
            <a:extLst>
              <a:ext uri="{FF2B5EF4-FFF2-40B4-BE49-F238E27FC236}">
                <a16:creationId xmlns:a16="http://schemas.microsoft.com/office/drawing/2014/main" id="{3C4E5022-F499-F701-7B80-EDD81168DEFC}"/>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TextBox 6">
            <a:extLst>
              <a:ext uri="{FF2B5EF4-FFF2-40B4-BE49-F238E27FC236}">
                <a16:creationId xmlns:a16="http://schemas.microsoft.com/office/drawing/2014/main" id="{1125AE18-CFCD-FB9E-3645-01BBBE3E14D0}"/>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dirty="0">
                <a:solidFill>
                  <a:srgbClr val="55803F"/>
                </a:solidFill>
                <a:latin typeface="Brandon Text Regular"/>
                <a:ea typeface="+mn-lt"/>
                <a:cs typeface="+mn-lt"/>
              </a:rPr>
              <a:t>Supertunia</a:t>
            </a:r>
            <a:r>
              <a:rPr lang="en-US" sz="4000" b="1" baseline="30000" dirty="0">
                <a:solidFill>
                  <a:srgbClr val="55803F"/>
                </a:solidFill>
                <a:latin typeface="Brandon Text Regular"/>
                <a:ea typeface="+mn-lt"/>
                <a:cs typeface="+mn-lt"/>
              </a:rPr>
              <a:t>®</a:t>
            </a:r>
            <a:r>
              <a:rPr lang="en-US" sz="4000" b="1" dirty="0">
                <a:solidFill>
                  <a:srgbClr val="55803F"/>
                </a:solidFill>
                <a:latin typeface="Brandon Text Regular"/>
                <a:ea typeface="+mn-lt"/>
                <a:cs typeface="+mn-lt"/>
              </a:rPr>
              <a:t> Bordeaux™ II </a:t>
            </a:r>
          </a:p>
          <a:p>
            <a:r>
              <a:rPr lang="en-US" sz="4000" b="1" dirty="0">
                <a:solidFill>
                  <a:srgbClr val="55803F"/>
                </a:solidFill>
                <a:latin typeface="Brandon Text Regular"/>
                <a:ea typeface="+mn-lt"/>
                <a:cs typeface="+mn-lt"/>
                <a:sym typeface="Brandon Text"/>
              </a:rPr>
              <a:t>Improved </a:t>
            </a:r>
            <a:r>
              <a:rPr lang="en-US" sz="4000" i="1" dirty="0">
                <a:solidFill>
                  <a:srgbClr val="55803F"/>
                </a:solidFill>
                <a:latin typeface="Brandon Text Regular"/>
                <a:ea typeface="+mn-lt"/>
                <a:cs typeface="+mn-lt"/>
                <a:sym typeface="Brandon Text"/>
              </a:rPr>
              <a:t>Petunia</a:t>
            </a:r>
            <a:endParaRPr lang="en-US" sz="4000" i="1" dirty="0">
              <a:solidFill>
                <a:srgbClr val="55803F"/>
              </a:solidFill>
              <a:latin typeface="Brandon Text Regular"/>
              <a:ea typeface="Brandon Text Regular"/>
              <a:cs typeface="Brandon Text Regular"/>
              <a:sym typeface="Brandon Text"/>
            </a:endParaRPr>
          </a:p>
        </p:txBody>
      </p:sp>
      <p:sp>
        <p:nvSpPr>
          <p:cNvPr id="4" name="TextBox 5">
            <a:extLst>
              <a:ext uri="{FF2B5EF4-FFF2-40B4-BE49-F238E27FC236}">
                <a16:creationId xmlns:a16="http://schemas.microsoft.com/office/drawing/2014/main" id="{860BC12A-F87E-EB68-B642-D3AAAAC9B362}"/>
              </a:ext>
            </a:extLst>
          </p:cNvPr>
          <p:cNvSpPr txBox="1"/>
          <p:nvPr/>
        </p:nvSpPr>
        <p:spPr>
          <a:xfrm>
            <a:off x="9282396" y="9136940"/>
            <a:ext cx="7164525" cy="492443"/>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Top: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Bottom: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br>
              <a:rPr lang="en-US" sz="1600">
                <a:solidFill>
                  <a:srgbClr val="231F20"/>
                </a:solidFill>
                <a:latin typeface="Brandon Text Medium"/>
                <a:ea typeface="Brandon Text Medium"/>
                <a:cs typeface="Brandon Text Medium"/>
                <a:sym typeface="Brandon Text Medium"/>
              </a:rPr>
            </a:br>
            <a:r>
              <a:rPr lang="en-US" sz="1600">
                <a:solidFill>
                  <a:srgbClr val="231F20"/>
                </a:solidFill>
                <a:latin typeface="Brandon Text Medium"/>
                <a:ea typeface="Brandon Text Medium"/>
                <a:cs typeface="Brandon Text Medium"/>
              </a:rPr>
              <a:t>Image taken immediately after a downpour. </a:t>
            </a:r>
          </a:p>
        </p:txBody>
      </p:sp>
      <p:pic>
        <p:nvPicPr>
          <p:cNvPr id="5" name="Picture 4" descr="A group of purple flowers in white pots&#10;&#10;AI-generated content may be incorrect.">
            <a:extLst>
              <a:ext uri="{FF2B5EF4-FFF2-40B4-BE49-F238E27FC236}">
                <a16:creationId xmlns:a16="http://schemas.microsoft.com/office/drawing/2014/main" id="{419CDDD1-CFE0-006C-C2B8-E78E9FA679E7}"/>
              </a:ext>
            </a:extLst>
          </p:cNvPr>
          <p:cNvPicPr>
            <a:picLocks noChangeAspect="1"/>
          </p:cNvPicPr>
          <p:nvPr/>
        </p:nvPicPr>
        <p:blipFill>
          <a:blip r:embed="rId2"/>
          <a:stretch>
            <a:fillRect/>
          </a:stretch>
        </p:blipFill>
        <p:spPr>
          <a:xfrm>
            <a:off x="9321246" y="1283179"/>
            <a:ext cx="5948182" cy="7542721"/>
          </a:xfrm>
          <a:prstGeom prst="rect">
            <a:avLst/>
          </a:prstGeom>
        </p:spPr>
      </p:pic>
      <p:sp>
        <p:nvSpPr>
          <p:cNvPr id="3" name="Freeform 9" descr="A black and white logo with a green leaf&#10;&#10;AI-generated content may be incorrect.">
            <a:extLst>
              <a:ext uri="{FF2B5EF4-FFF2-40B4-BE49-F238E27FC236}">
                <a16:creationId xmlns:a16="http://schemas.microsoft.com/office/drawing/2014/main" id="{956ABE30-5431-6202-97F3-32BE9CDF8C19}"/>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DAB77-130A-8993-7532-D133B3C96E2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BC2DC0B5-946A-894C-6924-144B271345B3}"/>
              </a:ext>
            </a:extLst>
          </p:cNvPr>
          <p:cNvSpPr/>
          <p:nvPr/>
        </p:nvSpPr>
        <p:spPr>
          <a:xfrm>
            <a:off x="-7188" y="0"/>
            <a:ext cx="18295188"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6">
            <a:extLst>
              <a:ext uri="{FF2B5EF4-FFF2-40B4-BE49-F238E27FC236}">
                <a16:creationId xmlns:a16="http://schemas.microsoft.com/office/drawing/2014/main" id="{50E53440-6587-B41D-A75B-29F233AEE3DA}"/>
              </a:ext>
            </a:extLst>
          </p:cNvPr>
          <p:cNvSpPr/>
          <p:nvPr/>
        </p:nvSpPr>
        <p:spPr>
          <a:xfrm rot="-5400000">
            <a:off x="7030527" y="-905774"/>
            <a:ext cx="4248511" cy="18288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E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3">
            <a:extLst>
              <a:ext uri="{FF2B5EF4-FFF2-40B4-BE49-F238E27FC236}">
                <a16:creationId xmlns:a16="http://schemas.microsoft.com/office/drawing/2014/main" id="{2BD0DAA7-B124-1C50-217D-6E68ACC856A9}"/>
              </a:ext>
            </a:extLst>
          </p:cNvPr>
          <p:cNvSpPr txBox="1"/>
          <p:nvPr/>
        </p:nvSpPr>
        <p:spPr>
          <a:xfrm>
            <a:off x="1069943" y="3651133"/>
            <a:ext cx="6909491" cy="607474"/>
          </a:xfrm>
          <a:prstGeom prst="rect">
            <a:avLst/>
          </a:prstGeom>
        </p:spPr>
        <p:txBody>
          <a:bodyPr wrap="square" lIns="0" tIns="0" rIns="0" bIns="0" rtlCol="0" anchor="t">
            <a:spAutoFit/>
          </a:bodyPr>
          <a:lstStyle/>
          <a:p>
            <a:pPr>
              <a:lnSpc>
                <a:spcPts val="4680"/>
              </a:lnSpc>
            </a:pPr>
            <a:r>
              <a:rPr lang="en-US" sz="4400">
                <a:latin typeface="Brandon Text Regular"/>
                <a:ea typeface="Brandon Text Regular"/>
                <a:cs typeface="Brandon Text Regular"/>
              </a:rPr>
              <a:t>Additional Resources: </a:t>
            </a:r>
            <a:endParaRPr lang="en-US">
              <a:latin typeface="Calibri"/>
              <a:ea typeface="Calibri"/>
              <a:cs typeface="Calibri"/>
            </a:endParaRPr>
          </a:p>
        </p:txBody>
      </p:sp>
      <p:sp>
        <p:nvSpPr>
          <p:cNvPr id="17" name="Freeform 16">
            <a:extLst>
              <a:ext uri="{FF2B5EF4-FFF2-40B4-BE49-F238E27FC236}">
                <a16:creationId xmlns:a16="http://schemas.microsoft.com/office/drawing/2014/main" id="{EE414F9A-248A-CC7F-2B16-3174015CF7BB}"/>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TextBox 6">
            <a:extLst>
              <a:ext uri="{FF2B5EF4-FFF2-40B4-BE49-F238E27FC236}">
                <a16:creationId xmlns:a16="http://schemas.microsoft.com/office/drawing/2014/main" id="{8FF4FD9A-6A76-62DB-C303-ECB343642079}"/>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dirty="0">
                <a:solidFill>
                  <a:srgbClr val="55803F"/>
                </a:solidFill>
                <a:latin typeface="Brandon Text Regular"/>
                <a:ea typeface="+mn-lt"/>
                <a:cs typeface="+mn-lt"/>
              </a:rPr>
              <a:t>Supertunia</a:t>
            </a:r>
            <a:r>
              <a:rPr lang="en-US" sz="4000" b="1" baseline="30000" dirty="0">
                <a:solidFill>
                  <a:srgbClr val="55803F"/>
                </a:solidFill>
                <a:latin typeface="Brandon Text Regular"/>
                <a:ea typeface="+mn-lt"/>
                <a:cs typeface="+mn-lt"/>
              </a:rPr>
              <a:t>®</a:t>
            </a:r>
            <a:r>
              <a:rPr lang="en-US" sz="4000" b="1" dirty="0">
                <a:solidFill>
                  <a:srgbClr val="55803F"/>
                </a:solidFill>
                <a:latin typeface="Brandon Text Regular"/>
                <a:ea typeface="+mn-lt"/>
                <a:cs typeface="+mn-lt"/>
              </a:rPr>
              <a:t> Bordeaux™ II </a:t>
            </a:r>
          </a:p>
          <a:p>
            <a:r>
              <a:rPr lang="en-US" sz="4000" b="1" dirty="0">
                <a:solidFill>
                  <a:srgbClr val="55803F"/>
                </a:solidFill>
                <a:latin typeface="Brandon Text Regular"/>
                <a:ea typeface="+mn-lt"/>
                <a:cs typeface="+mn-lt"/>
                <a:sym typeface="Brandon Text"/>
              </a:rPr>
              <a:t>Improved </a:t>
            </a:r>
            <a:r>
              <a:rPr lang="en-US" sz="4000" i="1" dirty="0">
                <a:solidFill>
                  <a:srgbClr val="55803F"/>
                </a:solidFill>
                <a:latin typeface="Brandon Text Regular"/>
                <a:ea typeface="+mn-lt"/>
                <a:cs typeface="+mn-lt"/>
                <a:sym typeface="Brandon Text"/>
              </a:rPr>
              <a:t>Petunia</a:t>
            </a:r>
            <a:endParaRPr lang="en-US" sz="4000" i="1" dirty="0">
              <a:solidFill>
                <a:srgbClr val="55803F"/>
              </a:solidFill>
              <a:latin typeface="Brandon Text Regular"/>
              <a:ea typeface="Brandon Text Regular"/>
              <a:cs typeface="Brandon Text Regular"/>
              <a:sym typeface="Brandon Text"/>
            </a:endParaRPr>
          </a:p>
        </p:txBody>
      </p:sp>
      <p:sp>
        <p:nvSpPr>
          <p:cNvPr id="5" name="Freeform 9" descr="A black and white logo with a green leaf&#10;&#10;AI-generated content may be incorrect.">
            <a:extLst>
              <a:ext uri="{FF2B5EF4-FFF2-40B4-BE49-F238E27FC236}">
                <a16:creationId xmlns:a16="http://schemas.microsoft.com/office/drawing/2014/main" id="{A413DA0A-80D1-CAC5-534F-9D3BA18F4EC9}"/>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2"/>
            <a:stretch>
              <a:fillRect/>
            </a:stretch>
          </a:blipFill>
        </p:spPr>
        <p:txBody>
          <a:bodyPr/>
          <a:lstStyle/>
          <a:p>
            <a:endParaRPr lang="en-US"/>
          </a:p>
        </p:txBody>
      </p:sp>
      <p:sp>
        <p:nvSpPr>
          <p:cNvPr id="28" name="TextBox 5">
            <a:extLst>
              <a:ext uri="{FF2B5EF4-FFF2-40B4-BE49-F238E27FC236}">
                <a16:creationId xmlns:a16="http://schemas.microsoft.com/office/drawing/2014/main" id="{8E40BF91-E5B2-0749-B52F-B95ABAB084E4}"/>
              </a:ext>
            </a:extLst>
          </p:cNvPr>
          <p:cNvSpPr txBox="1"/>
          <p:nvPr/>
        </p:nvSpPr>
        <p:spPr>
          <a:xfrm>
            <a:off x="2133851" y="8987269"/>
            <a:ext cx="3110110" cy="369332"/>
          </a:xfrm>
          <a:prstGeom prst="rect">
            <a:avLst/>
          </a:prstGeom>
        </p:spPr>
        <p:txBody>
          <a:bodyPr wrap="square" lIns="0" tIns="0" rIns="0" bIns="0" rtlCol="0" anchor="t">
            <a:spAutoFit/>
          </a:bodyPr>
          <a:lstStyle/>
          <a:p>
            <a:r>
              <a:rPr lang="en-US" sz="2400" u="sng" dirty="0">
                <a:solidFill>
                  <a:schemeClr val="bg1"/>
                </a:solidFill>
                <a:latin typeface="Brandon Text Medium"/>
                <a:ea typeface="Brandon Text Medium"/>
                <a:cs typeface="Brandon Text Medium"/>
                <a:hlinkClick r:id="rId3">
                  <a:extLst>
                    <a:ext uri="{A12FA001-AC4F-418D-AE19-62706E023703}">
                      <ahyp:hlinkClr xmlns:ahyp="http://schemas.microsoft.com/office/drawing/2018/hyperlinkcolor" val="tx"/>
                    </a:ext>
                  </a:extLst>
                </a:hlinkClick>
              </a:rPr>
              <a:t>Click to Download PDF</a:t>
            </a:r>
            <a:endParaRPr lang="en-US" sz="2400" u="sng" dirty="0">
              <a:solidFill>
                <a:schemeClr val="bg1"/>
              </a:solidFill>
              <a:latin typeface="Brandon Text Medium"/>
              <a:ea typeface="Brandon Text Medium"/>
              <a:cs typeface="Brandon Text Medium"/>
            </a:endParaRPr>
          </a:p>
        </p:txBody>
      </p:sp>
      <p:grpSp>
        <p:nvGrpSpPr>
          <p:cNvPr id="37" name="Group 36">
            <a:extLst>
              <a:ext uri="{FF2B5EF4-FFF2-40B4-BE49-F238E27FC236}">
                <a16:creationId xmlns:a16="http://schemas.microsoft.com/office/drawing/2014/main" id="{4116264F-01BB-D69C-10E6-B9A2C63E1D9C}"/>
              </a:ext>
            </a:extLst>
          </p:cNvPr>
          <p:cNvGrpSpPr/>
          <p:nvPr/>
        </p:nvGrpSpPr>
        <p:grpSpPr>
          <a:xfrm>
            <a:off x="6759765" y="5024083"/>
            <a:ext cx="4761012" cy="4352792"/>
            <a:chOff x="7197421" y="4722159"/>
            <a:chExt cx="4761012" cy="4352792"/>
          </a:xfrm>
        </p:grpSpPr>
        <p:pic>
          <p:nvPicPr>
            <p:cNvPr id="19" name="Picture 18" descr="A screenshot of a website&#10;&#10;AI-generated content may be incorrect.">
              <a:extLst>
                <a:ext uri="{FF2B5EF4-FFF2-40B4-BE49-F238E27FC236}">
                  <a16:creationId xmlns:a16="http://schemas.microsoft.com/office/drawing/2014/main" id="{6BADB6FC-B1C4-4C9E-ABF3-38059E02D92F}"/>
                </a:ext>
              </a:extLst>
            </p:cNvPr>
            <p:cNvPicPr>
              <a:picLocks noChangeAspect="1"/>
            </p:cNvPicPr>
            <p:nvPr/>
          </p:nvPicPr>
          <p:blipFill>
            <a:blip r:embed="rId4"/>
            <a:stretch>
              <a:fillRect/>
            </a:stretch>
          </p:blipFill>
          <p:spPr>
            <a:xfrm>
              <a:off x="7197421" y="4722159"/>
              <a:ext cx="4761012" cy="3708985"/>
            </a:xfrm>
            <a:prstGeom prst="rect">
              <a:avLst/>
            </a:prstGeom>
          </p:spPr>
        </p:pic>
        <p:sp>
          <p:nvSpPr>
            <p:cNvPr id="29" name="TextBox 5">
              <a:extLst>
                <a:ext uri="{FF2B5EF4-FFF2-40B4-BE49-F238E27FC236}">
                  <a16:creationId xmlns:a16="http://schemas.microsoft.com/office/drawing/2014/main" id="{F3F8E232-4C0C-9060-EEAD-DA0145FEE132}"/>
                </a:ext>
              </a:extLst>
            </p:cNvPr>
            <p:cNvSpPr txBox="1"/>
            <p:nvPr/>
          </p:nvSpPr>
          <p:spPr>
            <a:xfrm>
              <a:off x="8437468" y="8705619"/>
              <a:ext cx="2269035" cy="369332"/>
            </a:xfrm>
            <a:prstGeom prst="rect">
              <a:avLst/>
            </a:prstGeom>
          </p:spPr>
          <p:txBody>
            <a:bodyPr wrap="square" lIns="0" tIns="0" rIns="0" bIns="0" rtlCol="0" anchor="t">
              <a:spAutoFit/>
            </a:bodyPr>
            <a:lstStyle/>
            <a:p>
              <a:r>
                <a:rPr lang="en-US" sz="2400" u="sng">
                  <a:solidFill>
                    <a:schemeClr val="bg1"/>
                  </a:solidFill>
                  <a:latin typeface="Brandon Text Medium"/>
                  <a:ea typeface="Brandon Text Medium"/>
                  <a:cs typeface="Brandon Text Medium"/>
                  <a:hlinkClick r:id="rId5">
                    <a:extLst>
                      <a:ext uri="{A12FA001-AC4F-418D-AE19-62706E023703}">
                        <ahyp:hlinkClr xmlns:ahyp="http://schemas.microsoft.com/office/drawing/2018/hyperlinkcolor" val="tx"/>
                      </a:ext>
                    </a:extLst>
                  </a:hlinkClick>
                </a:rPr>
                <a:t>Visit our Website</a:t>
              </a:r>
              <a:endParaRPr lang="en-US" sz="2400" u="sng">
                <a:solidFill>
                  <a:schemeClr val="bg1"/>
                </a:solidFill>
                <a:latin typeface="Brandon Text Medium"/>
                <a:ea typeface="Brandon Text Medium"/>
                <a:cs typeface="Brandon Text Medium"/>
              </a:endParaRPr>
            </a:p>
          </p:txBody>
        </p:sp>
      </p:grpSp>
      <p:grpSp>
        <p:nvGrpSpPr>
          <p:cNvPr id="36" name="Group 35">
            <a:extLst>
              <a:ext uri="{FF2B5EF4-FFF2-40B4-BE49-F238E27FC236}">
                <a16:creationId xmlns:a16="http://schemas.microsoft.com/office/drawing/2014/main" id="{174B4CD6-F9D0-7C18-2827-252E5C340894}"/>
              </a:ext>
            </a:extLst>
          </p:cNvPr>
          <p:cNvGrpSpPr/>
          <p:nvPr/>
        </p:nvGrpSpPr>
        <p:grpSpPr>
          <a:xfrm>
            <a:off x="11989529" y="5024083"/>
            <a:ext cx="5205003" cy="4339192"/>
            <a:chOff x="12377718" y="4735759"/>
            <a:chExt cx="5205003" cy="4339192"/>
          </a:xfrm>
        </p:grpSpPr>
        <p:pic>
          <p:nvPicPr>
            <p:cNvPr id="2" name="Picture 1" descr="A green background with white text&#10;&#10;AI-generated content may be incorrect.">
              <a:extLst>
                <a:ext uri="{FF2B5EF4-FFF2-40B4-BE49-F238E27FC236}">
                  <a16:creationId xmlns:a16="http://schemas.microsoft.com/office/drawing/2014/main" id="{6EF641F4-2CE0-917C-7020-72C715AD1AE8}"/>
                </a:ext>
              </a:extLst>
            </p:cNvPr>
            <p:cNvPicPr>
              <a:picLocks noChangeAspect="1"/>
            </p:cNvPicPr>
            <p:nvPr/>
          </p:nvPicPr>
          <p:blipFill>
            <a:blip r:embed="rId6"/>
            <a:stretch>
              <a:fillRect/>
            </a:stretch>
          </p:blipFill>
          <p:spPr>
            <a:xfrm>
              <a:off x="12377718" y="4735759"/>
              <a:ext cx="5205003" cy="3746483"/>
            </a:xfrm>
            <a:prstGeom prst="rect">
              <a:avLst/>
            </a:prstGeom>
          </p:spPr>
        </p:pic>
        <p:sp>
          <p:nvSpPr>
            <p:cNvPr id="30" name="TextBox 5">
              <a:extLst>
                <a:ext uri="{FF2B5EF4-FFF2-40B4-BE49-F238E27FC236}">
                  <a16:creationId xmlns:a16="http://schemas.microsoft.com/office/drawing/2014/main" id="{BC1343AC-01B4-ED7B-3610-15EA262C9A6E}"/>
                </a:ext>
              </a:extLst>
            </p:cNvPr>
            <p:cNvSpPr txBox="1"/>
            <p:nvPr/>
          </p:nvSpPr>
          <p:spPr>
            <a:xfrm>
              <a:off x="13412888" y="8705619"/>
              <a:ext cx="3110110" cy="369332"/>
            </a:xfrm>
            <a:prstGeom prst="rect">
              <a:avLst/>
            </a:prstGeom>
          </p:spPr>
          <p:txBody>
            <a:bodyPr wrap="square" lIns="0" tIns="0" rIns="0" bIns="0" rtlCol="0" anchor="t">
              <a:spAutoFit/>
            </a:bodyPr>
            <a:lstStyle/>
            <a:p>
              <a:r>
                <a:rPr lang="en-US" sz="2400" u="sng">
                  <a:solidFill>
                    <a:schemeClr val="bg1"/>
                  </a:solidFill>
                  <a:latin typeface="Brandon Text Medium"/>
                  <a:ea typeface="Brandon Text Medium"/>
                  <a:cs typeface="Brandon Text Medium"/>
                </a:rPr>
                <a:t>Click to View Video</a:t>
              </a:r>
            </a:p>
          </p:txBody>
        </p:sp>
      </p:grpSp>
      <p:pic>
        <p:nvPicPr>
          <p:cNvPr id="6" name="Picture 5" descr="A screenshot of a website&#10;&#10;AI-generated content may be incorrect.">
            <a:extLst>
              <a:ext uri="{FF2B5EF4-FFF2-40B4-BE49-F238E27FC236}">
                <a16:creationId xmlns:a16="http://schemas.microsoft.com/office/drawing/2014/main" id="{D01C29A1-9D96-00A7-A065-B6F1785D32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117" y="4849145"/>
            <a:ext cx="4893016" cy="3914413"/>
          </a:xfrm>
          <a:prstGeom prst="rect">
            <a:avLst/>
          </a:prstGeom>
        </p:spPr>
      </p:pic>
    </p:spTree>
    <p:extLst>
      <p:ext uri="{BB962C8B-B14F-4D97-AF65-F5344CB8AC3E}">
        <p14:creationId xmlns:p14="http://schemas.microsoft.com/office/powerpoint/2010/main" val="1461652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TotalTime>
  <Words>617</Words>
  <Application>Microsoft Macintosh PowerPoint</Application>
  <PresentationFormat>Custom</PresentationFormat>
  <Paragraphs>70</Paragraphs>
  <Slides>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Brandon Text Regular</vt:lpstr>
      <vt:lpstr>Brandon Text Bold</vt:lpstr>
      <vt:lpstr>Aptos</vt:lpstr>
      <vt:lpstr>Calibri</vt:lpstr>
      <vt:lpstr>Arial</vt:lpstr>
      <vt:lpstr>Brandon Text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leafjoy + The Home Depot - 2025 Marketing Overview</dc:title>
  <cp:lastModifiedBy>Laura Geoghegan</cp:lastModifiedBy>
  <cp:revision>4</cp:revision>
  <dcterms:created xsi:type="dcterms:W3CDTF">2006-08-16T00:00:00Z</dcterms:created>
  <dcterms:modified xsi:type="dcterms:W3CDTF">2026-02-10T17:53:10Z</dcterms:modified>
  <dc:identifier>DAGvcajswiE</dc:identifier>
</cp:coreProperties>
</file>