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0" r:id="rId5"/>
  </p:sldMasterIdLst>
  <p:notesMasterIdLst>
    <p:notesMasterId r:id="rId48"/>
  </p:notesMasterIdLst>
  <p:handoutMasterIdLst>
    <p:handoutMasterId r:id="rId49"/>
  </p:handoutMasterIdLst>
  <p:sldIdLst>
    <p:sldId id="342" r:id="rId6"/>
    <p:sldId id="909" r:id="rId7"/>
    <p:sldId id="338" r:id="rId8"/>
    <p:sldId id="383" r:id="rId9"/>
    <p:sldId id="385" r:id="rId10"/>
    <p:sldId id="386" r:id="rId11"/>
    <p:sldId id="387" r:id="rId12"/>
    <p:sldId id="340" r:id="rId13"/>
    <p:sldId id="388" r:id="rId14"/>
    <p:sldId id="389" r:id="rId15"/>
    <p:sldId id="390" r:id="rId16"/>
    <p:sldId id="335" r:id="rId17"/>
    <p:sldId id="349" r:id="rId18"/>
    <p:sldId id="391" r:id="rId19"/>
    <p:sldId id="392" r:id="rId20"/>
    <p:sldId id="393" r:id="rId21"/>
    <p:sldId id="397" r:id="rId22"/>
    <p:sldId id="398" r:id="rId23"/>
    <p:sldId id="399" r:id="rId24"/>
    <p:sldId id="400" r:id="rId25"/>
    <p:sldId id="401" r:id="rId26"/>
    <p:sldId id="402" r:id="rId27"/>
    <p:sldId id="404" r:id="rId28"/>
    <p:sldId id="405" r:id="rId29"/>
    <p:sldId id="406" r:id="rId30"/>
    <p:sldId id="407" r:id="rId31"/>
    <p:sldId id="422" r:id="rId32"/>
    <p:sldId id="408" r:id="rId33"/>
    <p:sldId id="384" r:id="rId34"/>
    <p:sldId id="409" r:id="rId35"/>
    <p:sldId id="420" r:id="rId36"/>
    <p:sldId id="368" r:id="rId37"/>
    <p:sldId id="347" r:id="rId38"/>
    <p:sldId id="411" r:id="rId39"/>
    <p:sldId id="412" r:id="rId40"/>
    <p:sldId id="413" r:id="rId41"/>
    <p:sldId id="414" r:id="rId42"/>
    <p:sldId id="415" r:id="rId43"/>
    <p:sldId id="416" r:id="rId44"/>
    <p:sldId id="417" r:id="rId45"/>
    <p:sldId id="418" r:id="rId46"/>
    <p:sldId id="421" r:id="rId47"/>
  </p:sldIdLst>
  <p:sldSz cx="9144000" cy="5148263"/>
  <p:notesSz cx="7023100" cy="9309100"/>
  <p:defaultTextStyle>
    <a:defPPr>
      <a:defRPr lang="en-US"/>
    </a:defPPr>
    <a:lvl1pPr marL="0" algn="l" defTabSz="457273" rtl="0" eaLnBrk="1" latinLnBrk="0" hangingPunct="1">
      <a:defRPr sz="1801" kern="1200">
        <a:solidFill>
          <a:schemeClr val="tx1"/>
        </a:solidFill>
        <a:latin typeface="+mn-lt"/>
        <a:ea typeface="+mn-ea"/>
        <a:cs typeface="+mn-cs"/>
      </a:defRPr>
    </a:lvl1pPr>
    <a:lvl2pPr marL="457273" algn="l" defTabSz="457273" rtl="0" eaLnBrk="1" latinLnBrk="0" hangingPunct="1">
      <a:defRPr sz="1801" kern="1200">
        <a:solidFill>
          <a:schemeClr val="tx1"/>
        </a:solidFill>
        <a:latin typeface="+mn-lt"/>
        <a:ea typeface="+mn-ea"/>
        <a:cs typeface="+mn-cs"/>
      </a:defRPr>
    </a:lvl2pPr>
    <a:lvl3pPr marL="914545" algn="l" defTabSz="457273" rtl="0" eaLnBrk="1" latinLnBrk="0" hangingPunct="1">
      <a:defRPr sz="1801" kern="1200">
        <a:solidFill>
          <a:schemeClr val="tx1"/>
        </a:solidFill>
        <a:latin typeface="+mn-lt"/>
        <a:ea typeface="+mn-ea"/>
        <a:cs typeface="+mn-cs"/>
      </a:defRPr>
    </a:lvl3pPr>
    <a:lvl4pPr marL="1371819" algn="l" defTabSz="457273" rtl="0" eaLnBrk="1" latinLnBrk="0" hangingPunct="1">
      <a:defRPr sz="1801" kern="1200">
        <a:solidFill>
          <a:schemeClr val="tx1"/>
        </a:solidFill>
        <a:latin typeface="+mn-lt"/>
        <a:ea typeface="+mn-ea"/>
        <a:cs typeface="+mn-cs"/>
      </a:defRPr>
    </a:lvl4pPr>
    <a:lvl5pPr marL="1829091" algn="l" defTabSz="457273" rtl="0" eaLnBrk="1" latinLnBrk="0" hangingPunct="1">
      <a:defRPr sz="1801" kern="1200">
        <a:solidFill>
          <a:schemeClr val="tx1"/>
        </a:solidFill>
        <a:latin typeface="+mn-lt"/>
        <a:ea typeface="+mn-ea"/>
        <a:cs typeface="+mn-cs"/>
      </a:defRPr>
    </a:lvl5pPr>
    <a:lvl6pPr marL="2286364" algn="l" defTabSz="457273" rtl="0" eaLnBrk="1" latinLnBrk="0" hangingPunct="1">
      <a:defRPr sz="1801" kern="1200">
        <a:solidFill>
          <a:schemeClr val="tx1"/>
        </a:solidFill>
        <a:latin typeface="+mn-lt"/>
        <a:ea typeface="+mn-ea"/>
        <a:cs typeface="+mn-cs"/>
      </a:defRPr>
    </a:lvl6pPr>
    <a:lvl7pPr marL="2743636" algn="l" defTabSz="457273" rtl="0" eaLnBrk="1" latinLnBrk="0" hangingPunct="1">
      <a:defRPr sz="1801" kern="1200">
        <a:solidFill>
          <a:schemeClr val="tx1"/>
        </a:solidFill>
        <a:latin typeface="+mn-lt"/>
        <a:ea typeface="+mn-ea"/>
        <a:cs typeface="+mn-cs"/>
      </a:defRPr>
    </a:lvl7pPr>
    <a:lvl8pPr marL="3200909" algn="l" defTabSz="457273" rtl="0" eaLnBrk="1" latinLnBrk="0" hangingPunct="1">
      <a:defRPr sz="1801" kern="1200">
        <a:solidFill>
          <a:schemeClr val="tx1"/>
        </a:solidFill>
        <a:latin typeface="+mn-lt"/>
        <a:ea typeface="+mn-ea"/>
        <a:cs typeface="+mn-cs"/>
      </a:defRPr>
    </a:lvl8pPr>
    <a:lvl9pPr marL="3658182" algn="l" defTabSz="457273"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userDrawn="1">
          <p15:clr>
            <a:srgbClr val="A4A3A4"/>
          </p15:clr>
        </p15:guide>
        <p15:guide id="2" pos="2880" userDrawn="1">
          <p15:clr>
            <a:srgbClr val="A4A3A4"/>
          </p15:clr>
        </p15:guide>
        <p15:guide id="3" orient="horz" userDrawn="1">
          <p15:clr>
            <a:srgbClr val="A4A3A4"/>
          </p15:clr>
        </p15:guide>
        <p15:guide id="4" userDrawn="1">
          <p15:clr>
            <a:srgbClr val="A4A3A4"/>
          </p15:clr>
        </p15:guide>
        <p15:guide id="5" orient="horz" pos="1245" userDrawn="1">
          <p15:clr>
            <a:srgbClr val="A4A3A4"/>
          </p15:clr>
        </p15:guide>
        <p15:guide id="6" pos="28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ore, Amelia" initials="MA" lastIdx="3" clrIdx="6">
    <p:extLst>
      <p:ext uri="{19B8F6BF-5375-455C-9EA6-DF929625EA0E}">
        <p15:presenceInfo xmlns:p15="http://schemas.microsoft.com/office/powerpoint/2012/main" userId="S::amelia.moore@transamerica.com::41a97e13-9089-4d79-9439-d56cd1116dab" providerId="AD"/>
      </p:ext>
    </p:extLst>
  </p:cmAuthor>
  <p:cmAuthor id="1" name="Ward, Drew" initials="WD" lastIdx="17" clrIdx="0">
    <p:extLst>
      <p:ext uri="{19B8F6BF-5375-455C-9EA6-DF929625EA0E}">
        <p15:presenceInfo xmlns:p15="http://schemas.microsoft.com/office/powerpoint/2012/main" userId="S-1-5-21-2380165290-1749897186-383349493-383706" providerId="AD"/>
      </p:ext>
    </p:extLst>
  </p:cmAuthor>
  <p:cmAuthor id="8" name="KANTOR, STEPHEN" initials="KS" lastIdx="14" clrIdx="7">
    <p:extLst>
      <p:ext uri="{19B8F6BF-5375-455C-9EA6-DF929625EA0E}">
        <p15:presenceInfo xmlns:p15="http://schemas.microsoft.com/office/powerpoint/2012/main" userId="S::STEPHEN.KANTOR@transamerica.com::7cd48a7c-c649-40b1-af74-a121866d281d" providerId="AD"/>
      </p:ext>
    </p:extLst>
  </p:cmAuthor>
  <p:cmAuthor id="2" name="Jeff Maciolek" initials="JM" lastIdx="3" clrIdx="1">
    <p:extLst>
      <p:ext uri="{19B8F6BF-5375-455C-9EA6-DF929625EA0E}">
        <p15:presenceInfo xmlns:p15="http://schemas.microsoft.com/office/powerpoint/2012/main" userId="Jeff Maciolek" providerId="None"/>
      </p:ext>
    </p:extLst>
  </p:cmAuthor>
  <p:cmAuthor id="3" name="Webster, Lauren" initials="WL" lastIdx="6" clrIdx="2">
    <p:extLst>
      <p:ext uri="{19B8F6BF-5375-455C-9EA6-DF929625EA0E}">
        <p15:presenceInfo xmlns:p15="http://schemas.microsoft.com/office/powerpoint/2012/main" userId="S-1-5-21-2380165290-1749897186-383349493-620254" providerId="AD"/>
      </p:ext>
    </p:extLst>
  </p:cmAuthor>
  <p:cmAuthor id="4" name="Hunter, Christy" initials="HC" lastIdx="2" clrIdx="3">
    <p:extLst>
      <p:ext uri="{19B8F6BF-5375-455C-9EA6-DF929625EA0E}">
        <p15:presenceInfo xmlns:p15="http://schemas.microsoft.com/office/powerpoint/2012/main" userId="S-1-5-21-2380165290-1749897186-383349493-520862" providerId="AD"/>
      </p:ext>
    </p:extLst>
  </p:cmAuthor>
  <p:cmAuthor id="5" name="Danklefsen, Lorna" initials="DL" lastIdx="2" clrIdx="4">
    <p:extLst>
      <p:ext uri="{19B8F6BF-5375-455C-9EA6-DF929625EA0E}">
        <p15:presenceInfo xmlns:p15="http://schemas.microsoft.com/office/powerpoint/2012/main" userId="S::lorna.danklefsen@transamerica.com::488a978b-f1a2-4f1c-ae90-3320f8d87f29" providerId="AD"/>
      </p:ext>
    </p:extLst>
  </p:cmAuthor>
  <p:cmAuthor id="6" name="Hunter, Christy" initials="HC [2]" lastIdx="10" clrIdx="5">
    <p:extLst>
      <p:ext uri="{19B8F6BF-5375-455C-9EA6-DF929625EA0E}">
        <p15:presenceInfo xmlns:p15="http://schemas.microsoft.com/office/powerpoint/2012/main" userId="S::christy.hunter@transamerica.com::9fb846c0-16ef-4ac3-85e9-40aa6f8b2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D8117D"/>
    <a:srgbClr val="0069B4"/>
    <a:srgbClr val="FFAD00"/>
    <a:srgbClr val="FFFF00"/>
    <a:srgbClr val="2C6B92"/>
    <a:srgbClr val="2E6A92"/>
    <a:srgbClr val="116C74"/>
    <a:srgbClr val="4F7251"/>
    <a:srgbClr val="4C68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79456" autoAdjust="0"/>
  </p:normalViewPr>
  <p:slideViewPr>
    <p:cSldViewPr snapToGrid="0" snapToObjects="1">
      <p:cViewPr varScale="1">
        <p:scale>
          <a:sx n="108" d="100"/>
          <a:sy n="108" d="100"/>
        </p:scale>
        <p:origin x="208" y="600"/>
      </p:cViewPr>
      <p:guideLst>
        <p:guide orient="horz" pos="1622"/>
        <p:guide pos="2880"/>
        <p:guide orient="horz"/>
        <p:guide/>
        <p:guide orient="horz" pos="1245"/>
        <p:guide pos="2887"/>
      </p:guideLst>
    </p:cSldViewPr>
  </p:slideViewPr>
  <p:outlineViewPr>
    <p:cViewPr>
      <p:scale>
        <a:sx n="33" d="100"/>
        <a:sy n="33" d="100"/>
      </p:scale>
      <p:origin x="0" y="-119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35" d="100"/>
          <a:sy n="135" d="100"/>
        </p:scale>
        <p:origin x="2144" y="-14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18189EF-28F7-2B4D-9F8D-8C146237585D}" type="datetimeFigureOut">
              <a:rPr lang="en-US" smtClean="0"/>
              <a:t>11/2/23</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B18A180E-4FB0-D346-9593-FB2251E33FAE}" type="slidenum">
              <a:rPr lang="en-US" smtClean="0"/>
              <a:t>‹#›</a:t>
            </a:fld>
            <a:endParaRPr lang="en-US" dirty="0"/>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B7D806FB-E9AC-9C45-B0C5-F68F355E0D15}" type="datetimeFigureOut">
              <a:rPr lang="en-US" smtClean="0"/>
              <a:t>11/2/23</a:t>
            </a:fld>
            <a:endParaRPr lang="en-US" dirty="0"/>
          </a:p>
        </p:txBody>
      </p:sp>
      <p:sp>
        <p:nvSpPr>
          <p:cNvPr id="4" name="Slide Image Placeholder 3"/>
          <p:cNvSpPr>
            <a:spLocks noGrp="1" noRot="1" noChangeAspect="1"/>
          </p:cNvSpPr>
          <p:nvPr>
            <p:ph type="sldImg" idx="2"/>
          </p:nvPr>
        </p:nvSpPr>
        <p:spPr>
          <a:xfrm>
            <a:off x="411163" y="698500"/>
            <a:ext cx="6200775" cy="3490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AB5E336D-5138-4F47-858D-FA78D87F2E6A}" type="slidenum">
              <a:rPr lang="en-US" smtClean="0"/>
              <a:t>‹#›</a:t>
            </a:fld>
            <a:endParaRPr lang="en-US" dirty="0"/>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73" rtl="0" eaLnBrk="1" latinLnBrk="0" hangingPunct="1">
      <a:defRPr sz="1200" kern="1200">
        <a:solidFill>
          <a:schemeClr val="tx1"/>
        </a:solidFill>
        <a:latin typeface="+mn-lt"/>
        <a:ea typeface="+mn-ea"/>
        <a:cs typeface="+mn-cs"/>
      </a:defRPr>
    </a:lvl1pPr>
    <a:lvl2pPr marL="457273" algn="l" defTabSz="457273" rtl="0" eaLnBrk="1" latinLnBrk="0" hangingPunct="1">
      <a:defRPr sz="1200" kern="1200">
        <a:solidFill>
          <a:schemeClr val="tx1"/>
        </a:solidFill>
        <a:latin typeface="+mn-lt"/>
        <a:ea typeface="+mn-ea"/>
        <a:cs typeface="+mn-cs"/>
      </a:defRPr>
    </a:lvl2pPr>
    <a:lvl3pPr marL="914545" algn="l" defTabSz="457273" rtl="0" eaLnBrk="1" latinLnBrk="0" hangingPunct="1">
      <a:defRPr sz="1200" kern="1200">
        <a:solidFill>
          <a:schemeClr val="tx1"/>
        </a:solidFill>
        <a:latin typeface="+mn-lt"/>
        <a:ea typeface="+mn-ea"/>
        <a:cs typeface="+mn-cs"/>
      </a:defRPr>
    </a:lvl3pPr>
    <a:lvl4pPr marL="1371819" algn="l" defTabSz="457273" rtl="0" eaLnBrk="1" latinLnBrk="0" hangingPunct="1">
      <a:defRPr sz="1200" kern="1200">
        <a:solidFill>
          <a:schemeClr val="tx1"/>
        </a:solidFill>
        <a:latin typeface="+mn-lt"/>
        <a:ea typeface="+mn-ea"/>
        <a:cs typeface="+mn-cs"/>
      </a:defRPr>
    </a:lvl4pPr>
    <a:lvl5pPr marL="1829091" algn="l" defTabSz="457273" rtl="0" eaLnBrk="1" latinLnBrk="0" hangingPunct="1">
      <a:defRPr sz="1200" kern="1200">
        <a:solidFill>
          <a:schemeClr val="tx1"/>
        </a:solidFill>
        <a:latin typeface="+mn-lt"/>
        <a:ea typeface="+mn-ea"/>
        <a:cs typeface="+mn-cs"/>
      </a:defRPr>
    </a:lvl5pPr>
    <a:lvl6pPr marL="2286364" algn="l" defTabSz="457273" rtl="0" eaLnBrk="1" latinLnBrk="0" hangingPunct="1">
      <a:defRPr sz="1200" kern="1200">
        <a:solidFill>
          <a:schemeClr val="tx1"/>
        </a:solidFill>
        <a:latin typeface="+mn-lt"/>
        <a:ea typeface="+mn-ea"/>
        <a:cs typeface="+mn-cs"/>
      </a:defRPr>
    </a:lvl6pPr>
    <a:lvl7pPr marL="2743636" algn="l" defTabSz="457273" rtl="0" eaLnBrk="1" latinLnBrk="0" hangingPunct="1">
      <a:defRPr sz="1200" kern="1200">
        <a:solidFill>
          <a:schemeClr val="tx1"/>
        </a:solidFill>
        <a:latin typeface="+mn-lt"/>
        <a:ea typeface="+mn-ea"/>
        <a:cs typeface="+mn-cs"/>
      </a:defRPr>
    </a:lvl7pPr>
    <a:lvl8pPr marL="3200909" algn="l" defTabSz="457273" rtl="0" eaLnBrk="1" latinLnBrk="0" hangingPunct="1">
      <a:defRPr sz="1200" kern="1200">
        <a:solidFill>
          <a:schemeClr val="tx1"/>
        </a:solidFill>
        <a:latin typeface="+mn-lt"/>
        <a:ea typeface="+mn-ea"/>
        <a:cs typeface="+mn-cs"/>
      </a:defRPr>
    </a:lvl8pPr>
    <a:lvl9pPr marL="3658182" algn="l" defTabSz="4572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74B"/>
                </a:solidFill>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10"/>
          </p:nvPr>
        </p:nvSpPr>
        <p:spPr/>
        <p:txBody>
          <a:bodyPr/>
          <a:lstStyle/>
          <a:p>
            <a:fld id="{AB5E336D-5138-4F47-858D-FA78D87F2E6A}" type="slidenum">
              <a:rPr lang="en-US" smtClean="0">
                <a:solidFill>
                  <a:srgbClr val="40474B"/>
                </a:solidFill>
                <a:latin typeface="Arial" panose="020B0604020202020204" pitchFamily="34" charset="0"/>
                <a:cs typeface="Arial" panose="020B0604020202020204" pitchFamily="34" charset="0"/>
              </a:rPr>
              <a:t>1</a:t>
            </a:fld>
            <a:endParaRPr lang="en-US" dirty="0">
              <a:solidFill>
                <a:srgbClr val="4047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85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10</a:t>
            </a:fld>
            <a:endParaRPr lang="en-US" dirty="0"/>
          </a:p>
        </p:txBody>
      </p:sp>
    </p:spTree>
    <p:extLst>
      <p:ext uri="{BB962C8B-B14F-4D97-AF65-F5344CB8AC3E}">
        <p14:creationId xmlns:p14="http://schemas.microsoft.com/office/powerpoint/2010/main" val="35188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People still need life insurance. Consider young families, who are just realizing the need for protection for their spouse and children. Think about how more women are becoming the primary breadwinners in their families and how often they either have little or no life insurance for income replacement. </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11</a:t>
            </a:fld>
            <a:endParaRPr lang="en-US" dirty="0"/>
          </a:p>
        </p:txBody>
      </p:sp>
    </p:spTree>
    <p:extLst>
      <p:ext uri="{BB962C8B-B14F-4D97-AF65-F5344CB8AC3E}">
        <p14:creationId xmlns:p14="http://schemas.microsoft.com/office/powerpoint/2010/main" val="713342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12</a:t>
            </a:fld>
            <a:endParaRPr lang="en-US" dirty="0"/>
          </a:p>
        </p:txBody>
      </p:sp>
    </p:spTree>
    <p:extLst>
      <p:ext uri="{BB962C8B-B14F-4D97-AF65-F5344CB8AC3E}">
        <p14:creationId xmlns:p14="http://schemas.microsoft.com/office/powerpoint/2010/main" val="90464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how our Income Protection Option works on our Trendsetter Policies. It’s a no-cost endorsement that, if elected, allows the death benefit to be paid as a monthly income stream for five to 25 years, and even allows you to leave an initial lump sum, an ending lump sum, or a combination of all of the above. It can be modified or even cancelled at any time prior to the death of the insured.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13</a:t>
            </a:fld>
            <a:endParaRPr lang="en-US" dirty="0"/>
          </a:p>
        </p:txBody>
      </p:sp>
    </p:spTree>
    <p:extLst>
      <p:ext uri="{BB962C8B-B14F-4D97-AF65-F5344CB8AC3E}">
        <p14:creationId xmlns:p14="http://schemas.microsoft.com/office/powerpoint/2010/main" val="52143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the case of Ron. Ron needs to protect his income, because he has a lot of financial responsibility to his loved ones. Without his income, Ron’s family would struggle and probably not be able to pay their monthly expenses.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14</a:t>
            </a:fld>
            <a:endParaRPr lang="en-US" dirty="0"/>
          </a:p>
        </p:txBody>
      </p:sp>
    </p:spTree>
    <p:extLst>
      <p:ext uri="{BB962C8B-B14F-4D97-AF65-F5344CB8AC3E}">
        <p14:creationId xmlns:p14="http://schemas.microsoft.com/office/powerpoint/2010/main" val="122568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this dilemma, Ron has many concerns, including: (Speaker: read slide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15</a:t>
            </a:fld>
            <a:endParaRPr lang="en-US" dirty="0"/>
          </a:p>
        </p:txBody>
      </p:sp>
    </p:spTree>
    <p:extLst>
      <p:ext uri="{BB962C8B-B14F-4D97-AF65-F5344CB8AC3E}">
        <p14:creationId xmlns:p14="http://schemas.microsoft.com/office/powerpoint/2010/main" val="37291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IPO, Ron can plan out ongoing financial assistance for his family should something happen to him. He can leave an initial lump sum to cover any hospital costs, funeral expenses, etc. He can leave monthly income for Ann and his children so that they can continue to pay their bills, and he can leave money for Margaret to help her with her living expenses. He can also leave lump sums at the end of the IPO payout period for college for his kids, a wedding for Jane,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16</a:t>
            </a:fld>
            <a:endParaRPr lang="en-US" dirty="0"/>
          </a:p>
        </p:txBody>
      </p:sp>
    </p:spTree>
    <p:extLst>
      <p:ext uri="{BB962C8B-B14F-4D97-AF65-F5344CB8AC3E}">
        <p14:creationId xmlns:p14="http://schemas.microsoft.com/office/powerpoint/2010/main" val="93204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We’ve talked a lot about term opportunities with the individual/family market, but now let’s turn our attention to the business market.</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17</a:t>
            </a:fld>
            <a:endParaRPr lang="en-US" dirty="0"/>
          </a:p>
        </p:txBody>
      </p:sp>
    </p:spTree>
    <p:extLst>
      <p:ext uri="{BB962C8B-B14F-4D97-AF65-F5344CB8AC3E}">
        <p14:creationId xmlns:p14="http://schemas.microsoft.com/office/powerpoint/2010/main" val="100535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Owners of small- and medium-sized businesses are looking for flexible products that are hassle-free, convenient solutions to address business liquidity needs at critical times, like the loss of a key person.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18</a:t>
            </a:fld>
            <a:endParaRPr lang="en-US" dirty="0"/>
          </a:p>
        </p:txBody>
      </p:sp>
    </p:spTree>
    <p:extLst>
      <p:ext uri="{BB962C8B-B14F-4D97-AF65-F5344CB8AC3E}">
        <p14:creationId xmlns:p14="http://schemas.microsoft.com/office/powerpoint/2010/main" val="463956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nonmed bands available with </a:t>
            </a: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eases the process of obtaining life insurance and provides competitive pricing.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Ages 18-45 nonmed through $2 million*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Ages 46-55 nonmed through $1 million*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Vitals or labs may be requested depending on individual’s history.</a:t>
            </a:r>
            <a:endParaRPr lang="en-US" dirty="0">
              <a:latin typeface="Arial" charset="0"/>
              <a:ea typeface="ヒラギノ角ゴ Pro W3" pitchFamily="80" charset="-128"/>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19</a:t>
            </a:fld>
            <a:endParaRPr lang="en-US" dirty="0"/>
          </a:p>
        </p:txBody>
      </p:sp>
    </p:spTree>
    <p:extLst>
      <p:ext uri="{BB962C8B-B14F-4D97-AF65-F5344CB8AC3E}">
        <p14:creationId xmlns:p14="http://schemas.microsoft.com/office/powerpoint/2010/main" val="197630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67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Jerry has a business, Jerry’s Custom Choppers LLC (“JCC”), that builds custom motorcycles for wealthy clientele all over the world. Jerry used to actively manage the business, but now he relies on his trusted friend, Steve, to serve as operations manager at JCC. In addition, JCC has two assistant managers, Tom and Felix, who are important to operations running smoothly and staying profitable. Jerry worries that business profitability would suffer if Steve were to die or endure a critical or chronic illness and is also concerned to a lesser extent about finding replacements for JCC’s Assistant Managers should one of them pass away or become ill. However, Jerry also feels that having his key employees undergo full medical underwriting for the purposes of key person life insurance could “sour” the upbeat mood at JCC, and he wants a less invasive way of obtaining coverage for these key employees.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20</a:t>
            </a:fld>
            <a:endParaRPr lang="en-US" dirty="0"/>
          </a:p>
        </p:txBody>
      </p:sp>
    </p:spTree>
    <p:extLst>
      <p:ext uri="{BB962C8B-B14F-4D97-AF65-F5344CB8AC3E}">
        <p14:creationId xmlns:p14="http://schemas.microsoft.com/office/powerpoint/2010/main" val="37498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Jerry was able to approach his key employees about the need for life insurance to protect the business, and the employees like the idea of not having to undergo invasive underwriting requirements. There may be times when a fully underwritten policy (medical requirements) may be in the best interest of the proposed insured and the business.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Jerry purchased a $240,000 </a:t>
            </a: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Policy on Steve, and two $50,000 policies on his key managers. Jerry is now happy that his business is protected in the event of the loss of a key employee, and he can get back to what he loves doing most — riding his motorcycle.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Underwriting will need a cover letter outlining the financial specifics and need to justify the coverage applied for.</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21</a:t>
            </a:fld>
            <a:endParaRPr lang="en-US" dirty="0"/>
          </a:p>
        </p:txBody>
      </p:sp>
    </p:spTree>
    <p:extLst>
      <p:ext uri="{BB962C8B-B14F-4D97-AF65-F5344CB8AC3E}">
        <p14:creationId xmlns:p14="http://schemas.microsoft.com/office/powerpoint/2010/main" val="524082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a:t>
            </a:r>
            <a:r>
              <a:rPr lang="en-US" sz="1200" i="1" kern="1200" dirty="0">
                <a:solidFill>
                  <a:schemeClr val="tx1"/>
                </a:solidFill>
                <a:effectLst/>
                <a:latin typeface="+mn-lt"/>
                <a:ea typeface="+mn-ea"/>
                <a:cs typeface="+mn-cs"/>
              </a:rPr>
              <a:t>Trendsetter LB</a:t>
            </a:r>
            <a:r>
              <a:rPr lang="en-US" sz="1200" kern="1200" dirty="0">
                <a:solidFill>
                  <a:schemeClr val="tx1"/>
                </a:solidFill>
                <a:effectLst/>
                <a:latin typeface="+mn-lt"/>
                <a:ea typeface="+mn-ea"/>
                <a:cs typeface="+mn-cs"/>
              </a:rPr>
              <a:t>, the benefits available include less invasive medical underwriting, revenue replacement when a key employee is lost, and a federal income tax-free death benefit assuming the employer-owned life insurance rules are met. In order to prevent an employer-owned life insurance contract death benefit from being included in taxable income of a beneficiary business, there are certain exceptions for which the purchase of the policy must qualify and additional recordkeeping and reporting requirements the employer must follow pursuant to IRC §§ 101(j) and 6039I.</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client should be advised to speak with an insurance representative regarding compliance with the employer-owned life insurance rules to protect the income tax-free nature of the death benefit on any key employee insurance policy.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22</a:t>
            </a:fld>
            <a:endParaRPr lang="en-US" dirty="0"/>
          </a:p>
        </p:txBody>
      </p:sp>
    </p:spTree>
    <p:extLst>
      <p:ext uri="{BB962C8B-B14F-4D97-AF65-F5344CB8AC3E}">
        <p14:creationId xmlns:p14="http://schemas.microsoft.com/office/powerpoint/2010/main" val="1410090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has four level term rate bands and Super has seven bands.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23</a:t>
            </a:fld>
            <a:endParaRPr lang="en-US" dirty="0"/>
          </a:p>
        </p:txBody>
      </p:sp>
    </p:spTree>
    <p:extLst>
      <p:ext uri="{BB962C8B-B14F-4D97-AF65-F5344CB8AC3E}">
        <p14:creationId xmlns:p14="http://schemas.microsoft.com/office/powerpoint/2010/main" val="1173786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policy fees are fully compensated;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Issue ages vary by term duration and state.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Able to layer coverage on all three products. However, LB does not have band breaks or policy fee discounts.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24</a:t>
            </a:fld>
            <a:endParaRPr lang="en-US" dirty="0"/>
          </a:p>
        </p:txBody>
      </p:sp>
    </p:spTree>
    <p:extLst>
      <p:ext uri="{BB962C8B-B14F-4D97-AF65-F5344CB8AC3E}">
        <p14:creationId xmlns:p14="http://schemas.microsoft.com/office/powerpoint/2010/main" val="1000956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Monthly Disability Income – The rider provides a monthly income for up to two years if the insured is totally disabled and qualifies.</a:t>
            </a:r>
          </a:p>
          <a:p>
            <a:r>
              <a:rPr lang="en-US" sz="1200" kern="1200" dirty="0">
                <a:solidFill>
                  <a:schemeClr val="tx1"/>
                </a:solidFill>
                <a:effectLst/>
                <a:latin typeface="+mn-lt"/>
                <a:ea typeface="+mn-ea"/>
                <a:cs typeface="+mn-cs"/>
              </a:rPr>
              <a:t>Maximum: The lesser of $2,000 per month or 2% of the initial face amount of the base policy, not to exceed 66% of the gross monthly income (40% in California). </a:t>
            </a:r>
          </a:p>
          <a:p>
            <a:r>
              <a:rPr lang="en-US" sz="1200" kern="1200" dirty="0">
                <a:solidFill>
                  <a:schemeClr val="tx1"/>
                </a:solidFill>
                <a:effectLst/>
                <a:latin typeface="+mn-lt"/>
                <a:ea typeface="+mn-ea"/>
                <a:cs typeface="+mn-cs"/>
              </a:rPr>
              <a:t> Occupational listing in new Trendsetter underwriting guide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Disability Waiver of Premium – Waives premium for the policy and any attached riders upon satisfactory proof of the insured’s total disability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Accidental Death Benefit – Provides additional DB if insured dies as a result of accidental bodily injury as defined in the rider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Children’s Insurance – Provides insurance to children of the insured</a:t>
            </a:r>
          </a:p>
          <a:p>
            <a:pPr>
              <a:spcBef>
                <a:spcPct val="0"/>
              </a:spcBef>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25</a:t>
            </a:fld>
            <a:endParaRPr lang="en-US" dirty="0"/>
          </a:p>
        </p:txBody>
      </p:sp>
    </p:spTree>
    <p:extLst>
      <p:ext uri="{BB962C8B-B14F-4D97-AF65-F5344CB8AC3E}">
        <p14:creationId xmlns:p14="http://schemas.microsoft.com/office/powerpoint/2010/main" val="1193150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4500" y="4421188"/>
            <a:ext cx="6159500" cy="4534276"/>
          </a:xfrm>
        </p:spPr>
        <p:txBody>
          <a:bodyPr/>
          <a:lstStyle/>
          <a:p>
            <a:r>
              <a:rPr lang="en-US" sz="1100" kern="1200" dirty="0">
                <a:solidFill>
                  <a:schemeClr val="tx1"/>
                </a:solidFill>
                <a:effectLst/>
                <a:latin typeface="+mn-lt"/>
                <a:ea typeface="+mn-ea"/>
                <a:cs typeface="+mn-cs"/>
              </a:rPr>
              <a:t>Here you can see the Accelerated Death Benefits on our policies.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Income Protection Option (IPO): Allows policy owner to control how the Death Benefit is paid out to beneficiaries — an initial and final lump sum ($10K min.) and a guaranteed monthly income stream for five to 25 years. This feature is also a great way to talk about how much total insurance might be needed by the client by using the idea of monthly income replacement as a starting point for determining how large a face amount is needed.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We’ll cover critical, chronic, and terminal illness ADBs in greater depth in a moment, but note that chronic and critical are only available on LB. Terminal Illness Accelerated Death Benefits are included on all of our term policies at no extra charge. Also, note that on </a:t>
            </a:r>
            <a:r>
              <a:rPr lang="en-US" sz="1100" i="1" kern="1200" dirty="0">
                <a:solidFill>
                  <a:schemeClr val="tx1"/>
                </a:solidFill>
                <a:effectLst/>
                <a:latin typeface="+mn-lt"/>
                <a:ea typeface="+mn-ea"/>
                <a:cs typeface="+mn-cs"/>
              </a:rPr>
              <a:t>Trendsetter LB</a:t>
            </a:r>
            <a:r>
              <a:rPr lang="en-US" sz="1100" kern="1200" dirty="0">
                <a:solidFill>
                  <a:schemeClr val="tx1"/>
                </a:solidFill>
                <a:effectLst/>
                <a:latin typeface="+mn-lt"/>
                <a:ea typeface="+mn-ea"/>
                <a:cs typeface="+mn-cs"/>
              </a:rPr>
              <a:t>, the Chronic and Critical Illness ADBs are not endorsements. They are built into the products. There are maximum aggregate amounts allowed when there are two or more Transamerica policies involved with LB riders. </a:t>
            </a:r>
            <a:r>
              <a:rPr lang="en-US" sz="1100" i="1" kern="1200" dirty="0">
                <a:solidFill>
                  <a:schemeClr val="tx1"/>
                </a:solidFill>
                <a:effectLst/>
                <a:latin typeface="+mn-lt"/>
                <a:ea typeface="+mn-ea"/>
                <a:cs typeface="+mn-cs"/>
              </a:rPr>
              <a:t>Trendsetter LB </a:t>
            </a:r>
            <a:r>
              <a:rPr lang="en-US" sz="1100" kern="1200" dirty="0">
                <a:solidFill>
                  <a:schemeClr val="tx1"/>
                </a:solidFill>
                <a:effectLst/>
                <a:latin typeface="+mn-lt"/>
                <a:ea typeface="+mn-ea"/>
                <a:cs typeface="+mn-cs"/>
              </a:rPr>
              <a:t>benefits are inherent to the product, therefore if we identify a condition or consideration that would warrant the removal of either the Chronic or Critical Illness Riders, we will pivot to </a:t>
            </a:r>
            <a:r>
              <a:rPr lang="en-US" sz="1100" i="1" kern="1200" dirty="0">
                <a:solidFill>
                  <a:schemeClr val="tx1"/>
                </a:solidFill>
                <a:effectLst/>
                <a:latin typeface="+mn-lt"/>
                <a:ea typeface="+mn-ea"/>
                <a:cs typeface="+mn-cs"/>
              </a:rPr>
              <a:t>Trendsetter Super </a:t>
            </a:r>
            <a:r>
              <a:rPr lang="en-US" sz="1100" kern="1200" dirty="0">
                <a:solidFill>
                  <a:schemeClr val="tx1"/>
                </a:solidFill>
                <a:effectLst/>
                <a:latin typeface="+mn-lt"/>
                <a:ea typeface="+mn-ea"/>
                <a:cs typeface="+mn-cs"/>
              </a:rPr>
              <a:t>and offer that to the customer.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As you know, the conversion option is an important benefit. No underwriting will be required if the exchange is to a permanent policy with the same, or lower, face amount. The new permanent policy can provide clients the security of lifelong protection and the potential to build cash value. </a:t>
            </a:r>
            <a:r>
              <a:rPr lang="en-US" sz="1100" i="1" kern="1200" dirty="0">
                <a:solidFill>
                  <a:schemeClr val="tx1"/>
                </a:solidFill>
                <a:effectLst/>
                <a:latin typeface="+mn-lt"/>
                <a:ea typeface="+mn-ea"/>
                <a:cs typeface="+mn-cs"/>
              </a:rPr>
              <a:t>Trendsetter LB </a:t>
            </a:r>
            <a:r>
              <a:rPr lang="en-US" sz="1100" kern="1200" dirty="0">
                <a:solidFill>
                  <a:schemeClr val="tx1"/>
                </a:solidFill>
                <a:effectLst/>
                <a:latin typeface="+mn-lt"/>
                <a:ea typeface="+mn-ea"/>
                <a:cs typeface="+mn-cs"/>
              </a:rPr>
              <a:t>allows your client to retain the financial protection of the chronic and critical illness living benefit riders in the first five years (10-year policies), 10 years (15-year and 20-year policies) or 15 years (25-year and 30-year policies). </a:t>
            </a:r>
            <a:r>
              <a:rPr lang="en-US" sz="1100" i="1" kern="1200" dirty="0">
                <a:solidFill>
                  <a:schemeClr val="tx1"/>
                </a:solidFill>
                <a:effectLst/>
                <a:latin typeface="+mn-lt"/>
                <a:ea typeface="+mn-ea"/>
                <a:cs typeface="+mn-cs"/>
              </a:rPr>
              <a:t>Trendsetter Super </a:t>
            </a:r>
            <a:r>
              <a:rPr lang="en-US" sz="1100" kern="1200" dirty="0">
                <a:solidFill>
                  <a:schemeClr val="tx1"/>
                </a:solidFill>
                <a:effectLst/>
                <a:latin typeface="+mn-lt"/>
                <a:ea typeface="+mn-ea"/>
                <a:cs typeface="+mn-cs"/>
              </a:rPr>
              <a:t>and </a:t>
            </a:r>
            <a:r>
              <a:rPr lang="en-US" sz="1100" i="1" kern="1200" dirty="0">
                <a:solidFill>
                  <a:schemeClr val="tx1"/>
                </a:solidFill>
                <a:effectLst/>
                <a:latin typeface="+mn-lt"/>
                <a:ea typeface="+mn-ea"/>
                <a:cs typeface="+mn-cs"/>
              </a:rPr>
              <a:t>Trendsetter LB </a:t>
            </a:r>
            <a:r>
              <a:rPr lang="en-US" sz="1100" kern="1200" dirty="0">
                <a:solidFill>
                  <a:schemeClr val="tx1"/>
                </a:solidFill>
                <a:effectLst/>
                <a:latin typeface="+mn-lt"/>
                <a:ea typeface="+mn-ea"/>
                <a:cs typeface="+mn-cs"/>
              </a:rPr>
              <a:t>policy owners may convert to a permanent life insurance plan that is made available by Transamerica Life Insurance Company at the time of the conversion.</a:t>
            </a:r>
          </a:p>
          <a:p>
            <a:endParaRPr lang="en-US" sz="1100"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26</a:t>
            </a:fld>
            <a:endParaRPr lang="en-US" dirty="0"/>
          </a:p>
        </p:txBody>
      </p:sp>
    </p:spTree>
    <p:extLst>
      <p:ext uri="{BB962C8B-B14F-4D97-AF65-F5344CB8AC3E}">
        <p14:creationId xmlns:p14="http://schemas.microsoft.com/office/powerpoint/2010/main" val="43515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area where we’re seeing a lot of growth is combination products or what we refer to as “living benefit” products. These products offer options to access benefits while the insured is still living.</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27</a:t>
            </a:fld>
            <a:endParaRPr lang="en-US" dirty="0"/>
          </a:p>
        </p:txBody>
      </p:sp>
    </p:spTree>
    <p:extLst>
      <p:ext uri="{BB962C8B-B14F-4D97-AF65-F5344CB8AC3E}">
        <p14:creationId xmlns:p14="http://schemas.microsoft.com/office/powerpoint/2010/main" val="29741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reason these products are gaining popularity is because, statistically, illness is likely to affect most of us at some point in our lives. U.S. trends show our aging population is facing more health problems than ever. The statistics are overwhelming that we’re likely to develop a chronic, critical, or terminal illness in our lifetime.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28</a:t>
            </a:fld>
            <a:endParaRPr lang="en-US" dirty="0"/>
          </a:p>
        </p:txBody>
      </p:sp>
    </p:spTree>
    <p:extLst>
      <p:ext uri="{BB962C8B-B14F-4D97-AF65-F5344CB8AC3E}">
        <p14:creationId xmlns:p14="http://schemas.microsoft.com/office/powerpoint/2010/main" val="789207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do get sick, the costs are often staggering. Here is just a sampling of some of the costs that can be incurred.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29</a:t>
            </a:fld>
            <a:endParaRPr lang="en-US" dirty="0"/>
          </a:p>
        </p:txBody>
      </p:sp>
    </p:spTree>
    <p:extLst>
      <p:ext uri="{BB962C8B-B14F-4D97-AF65-F5344CB8AC3E}">
        <p14:creationId xmlns:p14="http://schemas.microsoft.com/office/powerpoint/2010/main" val="200762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said that the only constant in life is change. A changing economy, a changing work environment, a changing family dynamic. Even our needs change from year to year. While we can’t predict the future, we can certainly prepare for it. That’s where our Trendsetter solutions come in.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first — what hasn’t changed?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a:t>
            </a:fld>
            <a:endParaRPr lang="en-US" dirty="0"/>
          </a:p>
        </p:txBody>
      </p:sp>
    </p:spTree>
    <p:extLst>
      <p:ext uri="{BB962C8B-B14F-4D97-AF65-F5344CB8AC3E}">
        <p14:creationId xmlns:p14="http://schemas.microsoft.com/office/powerpoint/2010/main" val="1619418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those costs of care can really add up.</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only do these illnesses happen with alarming regularity, but we often live for a while with an affliction … and that can have very serious consequences on our finances. (Presenter: Review the small sampling of costs above). </a:t>
            </a:r>
          </a:p>
          <a:p>
            <a:endParaRPr lang="en-US" sz="1200" dirty="0"/>
          </a:p>
        </p:txBody>
      </p:sp>
      <p:sp>
        <p:nvSpPr>
          <p:cNvPr id="4" name="Slide Number Placeholder 3"/>
          <p:cNvSpPr>
            <a:spLocks noGrp="1"/>
          </p:cNvSpPr>
          <p:nvPr>
            <p:ph type="sldNum" sz="quarter" idx="10"/>
          </p:nvPr>
        </p:nvSpPr>
        <p:spPr/>
        <p:txBody>
          <a:bodyPr/>
          <a:lstStyle/>
          <a:p>
            <a:fld id="{AB5E336D-5138-4F47-858D-FA78D87F2E6A}" type="slidenum">
              <a:rPr lang="en-US" smtClean="0"/>
              <a:t>30</a:t>
            </a:fld>
            <a:endParaRPr lang="en-US" dirty="0"/>
          </a:p>
        </p:txBody>
      </p:sp>
    </p:spTree>
    <p:extLst>
      <p:ext uri="{BB962C8B-B14F-4D97-AF65-F5344CB8AC3E}">
        <p14:creationId xmlns:p14="http://schemas.microsoft.com/office/powerpoint/2010/main" val="1599687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31</a:t>
            </a:fld>
            <a:endParaRPr lang="en-US" dirty="0"/>
          </a:p>
        </p:txBody>
      </p:sp>
    </p:spTree>
    <p:extLst>
      <p:ext uri="{BB962C8B-B14F-4D97-AF65-F5344CB8AC3E}">
        <p14:creationId xmlns:p14="http://schemas.microsoft.com/office/powerpoint/2010/main" val="2999411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5774" y="4421188"/>
            <a:ext cx="5940425" cy="4189412"/>
          </a:xfrm>
        </p:spPr>
        <p:txBody>
          <a:bodyPr/>
          <a:lstStyle/>
          <a:p>
            <a:r>
              <a:rPr lang="en-US" kern="1200" dirty="0">
                <a:solidFill>
                  <a:schemeClr val="tx1"/>
                </a:solidFill>
                <a:effectLst/>
                <a:latin typeface="+mn-lt"/>
                <a:ea typeface="+mn-ea"/>
                <a:cs typeface="+mn-cs"/>
              </a:rPr>
              <a:t>So how can clients protect themselves against these risks? With a living benefit product, you are able to present clients with the ability to access their benefits early if they become stricken with a qualifying chronic, critical, or terminal illness.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We offer </a:t>
            </a:r>
            <a:r>
              <a:rPr lang="en-US" i="1" kern="1200" dirty="0">
                <a:solidFill>
                  <a:schemeClr val="tx1"/>
                </a:solidFill>
                <a:effectLst/>
                <a:latin typeface="+mn-lt"/>
                <a:ea typeface="+mn-ea"/>
                <a:cs typeface="+mn-cs"/>
              </a:rPr>
              <a:t>Trendsetter LB </a:t>
            </a:r>
            <a:r>
              <a:rPr lang="en-US" kern="1200" dirty="0">
                <a:solidFill>
                  <a:schemeClr val="tx1"/>
                </a:solidFill>
                <a:effectLst/>
                <a:latin typeface="+mn-lt"/>
                <a:ea typeface="+mn-ea"/>
                <a:cs typeface="+mn-cs"/>
              </a:rPr>
              <a:t>as a solution to address this growing need in the marketplace.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consumer insight is this: Many worry about getting sick and how that would affect their family's finances, but they don't think there's anything they can do to prepare for it.</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r>
              <a:rPr lang="en-US" i="1" kern="1200" dirty="0">
                <a:solidFill>
                  <a:schemeClr val="tx1"/>
                </a:solidFill>
                <a:effectLst/>
                <a:latin typeface="+mn-lt"/>
                <a:ea typeface="+mn-ea"/>
                <a:cs typeface="+mn-cs"/>
              </a:rPr>
              <a:t>Trendsetter LB </a:t>
            </a:r>
            <a:r>
              <a:rPr lang="en-US" kern="1200" dirty="0">
                <a:solidFill>
                  <a:schemeClr val="tx1"/>
                </a:solidFill>
                <a:effectLst/>
                <a:latin typeface="+mn-lt"/>
                <a:ea typeface="+mn-ea"/>
                <a:cs typeface="+mn-cs"/>
              </a:rPr>
              <a:t>allows agents to reach underserved or untapped markets:</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Those that don’t know about (or don’t know they need) additional insurance products like chronic/critical ADB.</a:t>
            </a:r>
          </a:p>
          <a:p>
            <a:r>
              <a:rPr lang="en-US" kern="1200" dirty="0">
                <a:solidFill>
                  <a:schemeClr val="tx1"/>
                </a:solidFill>
                <a:effectLst/>
                <a:latin typeface="+mn-lt"/>
                <a:ea typeface="+mn-ea"/>
                <a:cs typeface="+mn-cs"/>
              </a:rPr>
              <a:t>Those who do know about them, but don’t want to manage multiple insurance policies.</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Key points to think about:</a:t>
            </a:r>
          </a:p>
          <a:p>
            <a:r>
              <a:rPr lang="en-US" kern="1200" dirty="0">
                <a:solidFill>
                  <a:schemeClr val="tx1"/>
                </a:solidFill>
                <a:effectLst/>
                <a:latin typeface="+mn-lt"/>
                <a:ea typeface="+mn-ea"/>
                <a:cs typeface="+mn-cs"/>
              </a:rPr>
              <a:t>Many have a need for additional protection that may not be addressed by other products.</a:t>
            </a:r>
          </a:p>
          <a:p>
            <a:r>
              <a:rPr lang="en-US" i="1" kern="1200" dirty="0">
                <a:solidFill>
                  <a:schemeClr val="tx1"/>
                </a:solidFill>
                <a:effectLst/>
                <a:latin typeface="+mn-lt"/>
                <a:ea typeface="+mn-ea"/>
                <a:cs typeface="+mn-cs"/>
              </a:rPr>
              <a:t>Trendsetter LB </a:t>
            </a:r>
            <a:r>
              <a:rPr lang="en-US" kern="1200" dirty="0">
                <a:solidFill>
                  <a:schemeClr val="tx1"/>
                </a:solidFill>
                <a:effectLst/>
                <a:latin typeface="+mn-lt"/>
                <a:ea typeface="+mn-ea"/>
                <a:cs typeface="+mn-cs"/>
              </a:rPr>
              <a:t>can be a valuable supplement to health insurance (upsell opportunities).</a:t>
            </a:r>
          </a:p>
          <a:p>
            <a:r>
              <a:rPr lang="en-US" kern="1200" dirty="0">
                <a:solidFill>
                  <a:schemeClr val="tx1"/>
                </a:solidFill>
                <a:effectLst/>
                <a:latin typeface="+mn-lt"/>
                <a:ea typeface="+mn-ea"/>
                <a:cs typeface="+mn-cs"/>
              </a:rPr>
              <a:t>There are few direct competitors — a compelling story in marketplace.</a:t>
            </a:r>
          </a:p>
          <a:p>
            <a:r>
              <a:rPr lang="en-US" i="1" kern="1200" dirty="0">
                <a:solidFill>
                  <a:schemeClr val="tx1"/>
                </a:solidFill>
                <a:effectLst/>
                <a:latin typeface="+mn-lt"/>
                <a:ea typeface="+mn-ea"/>
                <a:cs typeface="+mn-cs"/>
              </a:rPr>
              <a:t>Trendsetter LB </a:t>
            </a:r>
            <a:r>
              <a:rPr lang="en-US" kern="1200" dirty="0">
                <a:solidFill>
                  <a:schemeClr val="tx1"/>
                </a:solidFill>
                <a:effectLst/>
                <a:latin typeface="+mn-lt"/>
                <a:ea typeface="+mn-ea"/>
                <a:cs typeface="+mn-cs"/>
              </a:rPr>
              <a:t>offers simplicity/convenience.</a:t>
            </a:r>
          </a:p>
          <a:p>
            <a:r>
              <a:rPr lang="en-US" kern="1200" dirty="0">
                <a:solidFill>
                  <a:schemeClr val="tx1"/>
                </a:solidFill>
                <a:effectLst/>
                <a:latin typeface="+mn-lt"/>
                <a:ea typeface="+mn-ea"/>
                <a:cs typeface="+mn-cs"/>
              </a:rPr>
              <a:t>It’s a term product — conceptually it can be easy to understand.</a:t>
            </a:r>
          </a:p>
          <a:p>
            <a:r>
              <a:rPr lang="en-US" kern="1200" dirty="0">
                <a:solidFill>
                  <a:schemeClr val="tx1"/>
                </a:solidFill>
                <a:effectLst/>
                <a:latin typeface="+mn-lt"/>
                <a:ea typeface="+mn-ea"/>
                <a:cs typeface="+mn-cs"/>
              </a:rPr>
              <a:t>The </a:t>
            </a:r>
            <a:r>
              <a:rPr lang="en-US" i="1" kern="1200" dirty="0">
                <a:solidFill>
                  <a:schemeClr val="tx1"/>
                </a:solidFill>
                <a:effectLst/>
                <a:latin typeface="+mn-lt"/>
                <a:ea typeface="+mn-ea"/>
                <a:cs typeface="+mn-cs"/>
              </a:rPr>
              <a:t>Trendsetter Series </a:t>
            </a:r>
            <a:r>
              <a:rPr lang="en-US" kern="1200" dirty="0">
                <a:solidFill>
                  <a:schemeClr val="tx1"/>
                </a:solidFill>
                <a:effectLst/>
                <a:latin typeface="+mn-lt"/>
                <a:ea typeface="+mn-ea"/>
                <a:cs typeface="+mn-cs"/>
              </a:rPr>
              <a:t>Products are able to offer a portfolio of options.</a:t>
            </a:r>
          </a:p>
        </p:txBody>
      </p:sp>
      <p:sp>
        <p:nvSpPr>
          <p:cNvPr id="4" name="Slide Number Placeholder 3"/>
          <p:cNvSpPr>
            <a:spLocks noGrp="1"/>
          </p:cNvSpPr>
          <p:nvPr>
            <p:ph type="sldNum" sz="quarter" idx="10"/>
          </p:nvPr>
        </p:nvSpPr>
        <p:spPr/>
        <p:txBody>
          <a:bodyPr/>
          <a:lstStyle/>
          <a:p>
            <a:fld id="{AB5E336D-5138-4F47-858D-FA78D87F2E6A}" type="slidenum">
              <a:rPr lang="en-US" smtClean="0"/>
              <a:t>32</a:t>
            </a:fld>
            <a:endParaRPr lang="en-US" dirty="0"/>
          </a:p>
        </p:txBody>
      </p:sp>
    </p:spTree>
    <p:extLst>
      <p:ext uri="{BB962C8B-B14F-4D97-AF65-F5344CB8AC3E}">
        <p14:creationId xmlns:p14="http://schemas.microsoft.com/office/powerpoint/2010/main" val="1477518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has many compelling features. (Read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33</a:t>
            </a:fld>
            <a:endParaRPr lang="en-US" dirty="0"/>
          </a:p>
        </p:txBody>
      </p:sp>
    </p:spTree>
    <p:extLst>
      <p:ext uri="{BB962C8B-B14F-4D97-AF65-F5344CB8AC3E}">
        <p14:creationId xmlns:p14="http://schemas.microsoft.com/office/powerpoint/2010/main" val="63277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living benefits available with the </a:t>
            </a: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policy allow policyholders to accelerate their death benefits to help pay for expenses associated with chronic, critical, and terminal illnesses.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Living Benefits in </a:t>
            </a: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are the Accelerated Death Benefits (ADBs) inherent in the product. They are subject to state availability. The maximum face amount that can be accelerated is $1,500,000 and cannot exceed 100% of the death benefit. </a:t>
            </a:r>
          </a:p>
          <a:p>
            <a:pPr marL="0" marR="0" indent="0" algn="l" defTabSz="914276"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34</a:t>
            </a:fld>
            <a:endParaRPr lang="en-US" dirty="0"/>
          </a:p>
        </p:txBody>
      </p:sp>
    </p:spTree>
    <p:extLst>
      <p:ext uri="{BB962C8B-B14F-4D97-AF65-F5344CB8AC3E}">
        <p14:creationId xmlns:p14="http://schemas.microsoft.com/office/powerpoint/2010/main" val="1089836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00775" cy="349091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Benefits accelerated and paid to the policy owner.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U.S. licensed healthcare practitioner must certify that the insured is unable to perform without substantial assistance from another person, at least two of six Activities of Daily Living (bathing, continence, dressing, toileting, eating, and transferring) for a period of 90 consecutive days; or requires substantial supervision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35</a:t>
            </a:fld>
            <a:endParaRPr lang="en-US" dirty="0"/>
          </a:p>
        </p:txBody>
      </p:sp>
    </p:spTree>
    <p:extLst>
      <p:ext uri="{BB962C8B-B14F-4D97-AF65-F5344CB8AC3E}">
        <p14:creationId xmlns:p14="http://schemas.microsoft.com/office/powerpoint/2010/main" val="1401382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slide)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Benefits are accelerated and paid to the policy owner.</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36</a:t>
            </a:fld>
            <a:endParaRPr lang="en-US" dirty="0"/>
          </a:p>
        </p:txBody>
      </p:sp>
    </p:spTree>
    <p:extLst>
      <p:ext uri="{BB962C8B-B14F-4D97-AF65-F5344CB8AC3E}">
        <p14:creationId xmlns:p14="http://schemas.microsoft.com/office/powerpoint/2010/main" val="355778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slide)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Benefits are accelerated and paid to the policy owner.</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37</a:t>
            </a:fld>
            <a:endParaRPr lang="en-US" dirty="0"/>
          </a:p>
        </p:txBody>
      </p:sp>
    </p:spTree>
    <p:extLst>
      <p:ext uri="{BB962C8B-B14F-4D97-AF65-F5344CB8AC3E}">
        <p14:creationId xmlns:p14="http://schemas.microsoft.com/office/powerpoint/2010/main" val="1941722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you may ask, “Why would someone want to accelerate benefits?” This slide shows just a few of the reasons someone might consider accessing a portion of their face amount early. This list is not exhaustive, but the key thing to remember is that with </a:t>
            </a:r>
            <a:r>
              <a:rPr lang="en-US" sz="1200" i="1" kern="1200" dirty="0">
                <a:solidFill>
                  <a:schemeClr val="tx1"/>
                </a:solidFill>
                <a:effectLst/>
                <a:latin typeface="+mn-lt"/>
                <a:ea typeface="+mn-ea"/>
                <a:cs typeface="+mn-cs"/>
              </a:rPr>
              <a:t>Trendsetter LB</a:t>
            </a:r>
            <a:r>
              <a:rPr lang="en-US" sz="1200" kern="1200" dirty="0">
                <a:solidFill>
                  <a:schemeClr val="tx1"/>
                </a:solidFill>
                <a:effectLst/>
                <a:latin typeface="+mn-lt"/>
                <a:ea typeface="+mn-ea"/>
                <a:cs typeface="+mn-cs"/>
              </a:rPr>
              <a:t>, the policyholder gets the benefit and can do whatever they want with it. There is no reimbursement aspect, or other parameters on how the benefit is used. It’s theirs to use as they wish.</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38</a:t>
            </a:fld>
            <a:endParaRPr lang="en-US" dirty="0"/>
          </a:p>
        </p:txBody>
      </p:sp>
    </p:spTree>
    <p:extLst>
      <p:ext uri="{BB962C8B-B14F-4D97-AF65-F5344CB8AC3E}">
        <p14:creationId xmlns:p14="http://schemas.microsoft.com/office/powerpoint/2010/main" val="1269046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many tools and resources to help. Here are some of the communications and resource materials we have developed to allow producers to start selling </a:t>
            </a:r>
            <a:r>
              <a:rPr lang="en-US" sz="1200" i="1" kern="1200" dirty="0">
                <a:solidFill>
                  <a:schemeClr val="tx1"/>
                </a:solidFill>
                <a:effectLst/>
                <a:latin typeface="+mn-lt"/>
                <a:ea typeface="+mn-ea"/>
                <a:cs typeface="+mn-cs"/>
              </a:rPr>
              <a:t>Trendsetter LB </a:t>
            </a:r>
            <a:r>
              <a:rPr lang="en-US" sz="1200" kern="1200" dirty="0">
                <a:solidFill>
                  <a:schemeClr val="tx1"/>
                </a:solidFill>
                <a:effectLst/>
                <a:latin typeface="+mn-lt"/>
                <a:ea typeface="+mn-ea"/>
                <a:cs typeface="+mn-cs"/>
              </a:rPr>
              <a:t>right away.</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39</a:t>
            </a:fld>
            <a:endParaRPr lang="en-US" dirty="0"/>
          </a:p>
        </p:txBody>
      </p:sp>
    </p:spTree>
    <p:extLst>
      <p:ext uri="{BB962C8B-B14F-4D97-AF65-F5344CB8AC3E}">
        <p14:creationId xmlns:p14="http://schemas.microsoft.com/office/powerpoint/2010/main" val="55153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need for protection, both now and in the long term. Concern for family and loved ones. Clients want real solutions now … solutions that help offer protection, value, and convenience.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a:t>
            </a:fld>
            <a:endParaRPr lang="en-US" dirty="0"/>
          </a:p>
        </p:txBody>
      </p:sp>
    </p:spTree>
    <p:extLst>
      <p:ext uri="{BB962C8B-B14F-4D97-AF65-F5344CB8AC3E}">
        <p14:creationId xmlns:p14="http://schemas.microsoft.com/office/powerpoint/2010/main" val="1826350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of the client-facing pieces we have for support.</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40</a:t>
            </a:fld>
            <a:endParaRPr lang="en-US" dirty="0"/>
          </a:p>
        </p:txBody>
      </p:sp>
    </p:spTree>
    <p:extLst>
      <p:ext uri="{BB962C8B-B14F-4D97-AF65-F5344CB8AC3E}">
        <p14:creationId xmlns:p14="http://schemas.microsoft.com/office/powerpoint/2010/main" val="155454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I will now answer any questions you may have.</a:t>
            </a:r>
          </a:p>
        </p:txBody>
      </p:sp>
      <p:sp>
        <p:nvSpPr>
          <p:cNvPr id="4" name="Slide Number Placeholder 3"/>
          <p:cNvSpPr>
            <a:spLocks noGrp="1"/>
          </p:cNvSpPr>
          <p:nvPr>
            <p:ph type="sldNum" sz="quarter" idx="10"/>
          </p:nvPr>
        </p:nvSpPr>
        <p:spPr/>
        <p:txBody>
          <a:bodyPr/>
          <a:lstStyle/>
          <a:p>
            <a:fld id="{AB5E336D-5138-4F47-858D-FA78D87F2E6A}" type="slidenum">
              <a:rPr lang="en-US" smtClean="0"/>
              <a:t>41</a:t>
            </a:fld>
            <a:endParaRPr lang="en-US" dirty="0"/>
          </a:p>
        </p:txBody>
      </p:sp>
    </p:spTree>
    <p:extLst>
      <p:ext uri="{BB962C8B-B14F-4D97-AF65-F5344CB8AC3E}">
        <p14:creationId xmlns:p14="http://schemas.microsoft.com/office/powerpoint/2010/main" val="1970785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42</a:t>
            </a:fld>
            <a:endParaRPr lang="en-US" dirty="0"/>
          </a:p>
        </p:txBody>
      </p:sp>
    </p:spTree>
    <p:extLst>
      <p:ext uri="{BB962C8B-B14F-4D97-AF65-F5344CB8AC3E}">
        <p14:creationId xmlns:p14="http://schemas.microsoft.com/office/powerpoint/2010/main" val="285942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5</a:t>
            </a:fld>
            <a:endParaRPr lang="en-US" dirty="0"/>
          </a:p>
        </p:txBody>
      </p:sp>
    </p:spTree>
    <p:extLst>
      <p:ext uri="{BB962C8B-B14F-4D97-AF65-F5344CB8AC3E}">
        <p14:creationId xmlns:p14="http://schemas.microsoft.com/office/powerpoint/2010/main" val="49990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4000" y="4318000"/>
            <a:ext cx="6578600" cy="4572000"/>
          </a:xfrm>
        </p:spPr>
        <p:txBody>
          <a:bodyPr/>
          <a:lstStyle/>
          <a:p>
            <a:pPr>
              <a:spcAft>
                <a:spcPts val="600"/>
              </a:spcAft>
            </a:pPr>
            <a:r>
              <a:rPr lang="en-US" sz="950" kern="1200" dirty="0">
                <a:solidFill>
                  <a:schemeClr val="tx1"/>
                </a:solidFill>
                <a:effectLst/>
                <a:ea typeface="+mn-ea"/>
                <a:cs typeface="+mn-cs"/>
              </a:rPr>
              <a:t>Not every client has the same needs or is in the same situation. With our Trendsetter portfolio of term products, we can offer clients a product for a range of needs they may have. You probably already know our </a:t>
            </a:r>
            <a:r>
              <a:rPr lang="en-US" sz="950" i="1" kern="1200" dirty="0">
                <a:solidFill>
                  <a:schemeClr val="tx1"/>
                </a:solidFill>
                <a:effectLst/>
                <a:ea typeface="+mn-ea"/>
                <a:cs typeface="+mn-cs"/>
              </a:rPr>
              <a:t>Trendsetter Super </a:t>
            </a:r>
            <a:r>
              <a:rPr lang="en-US" sz="950" kern="1200" dirty="0">
                <a:solidFill>
                  <a:schemeClr val="tx1"/>
                </a:solidFill>
                <a:effectLst/>
                <a:ea typeface="+mn-ea"/>
                <a:cs typeface="+mn-cs"/>
              </a:rPr>
              <a:t>product with its competitive features and premiums. </a:t>
            </a:r>
            <a:r>
              <a:rPr lang="en-US" sz="950" i="1" kern="1200" dirty="0">
                <a:solidFill>
                  <a:schemeClr val="tx1"/>
                </a:solidFill>
                <a:effectLst/>
                <a:ea typeface="+mn-ea"/>
                <a:cs typeface="+mn-cs"/>
              </a:rPr>
              <a:t>Trendsetter LB </a:t>
            </a:r>
            <a:r>
              <a:rPr lang="en-US" sz="950" kern="1200" dirty="0">
                <a:solidFill>
                  <a:schemeClr val="tx1"/>
                </a:solidFill>
                <a:effectLst/>
                <a:ea typeface="+mn-ea"/>
                <a:cs typeface="+mn-cs"/>
              </a:rPr>
              <a:t>is the other piece of our Trendsetter portfolio.</a:t>
            </a:r>
          </a:p>
          <a:p>
            <a:pPr marL="0" marR="0">
              <a:spcBef>
                <a:spcPts val="0"/>
              </a:spcBef>
              <a:spcAft>
                <a:spcPts val="0"/>
              </a:spcAft>
            </a:pPr>
            <a:r>
              <a:rPr lang="en-US" sz="950" dirty="0">
                <a:effectLst/>
                <a:ea typeface="Calibri" panose="020F0502020204030204" pitchFamily="34" charset="0"/>
              </a:rPr>
              <a:t>No Medical Exam Required Section</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950" dirty="0">
                <a:effectLst/>
                <a:ea typeface="Calibri" panose="020F0502020204030204" pitchFamily="34" charset="0"/>
              </a:rPr>
              <a:t>Up to $2 million face amount through age 45*** (both LB &amp; Super)</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950" dirty="0">
                <a:effectLst/>
                <a:ea typeface="Calibri" panose="020F0502020204030204" pitchFamily="34" charset="0"/>
              </a:rPr>
              <a:t>Up to $1 million face amount through age 55*** (both LB &amp; Super)</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950" dirty="0">
                <a:effectLst/>
                <a:ea typeface="Calibri" panose="020F0502020204030204" pitchFamily="34" charset="0"/>
              </a:rPr>
              <a:t>Up to $249,999 through age 60 (LB)</a:t>
            </a: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950" dirty="0">
                <a:effectLst/>
                <a:ea typeface="Calibri" panose="020F0502020204030204" pitchFamily="34" charset="0"/>
              </a:rPr>
              <a:t>Up to $50,000 through age 70 (super)</a:t>
            </a:r>
          </a:p>
          <a:p>
            <a:pPr>
              <a:spcAft>
                <a:spcPts val="600"/>
              </a:spcAft>
            </a:pPr>
            <a:r>
              <a:rPr lang="en-US" sz="950" kern="1200" dirty="0">
                <a:solidFill>
                  <a:schemeClr val="tx1"/>
                </a:solidFill>
                <a:effectLst/>
                <a:ea typeface="+mn-ea"/>
                <a:cs typeface="+mn-cs"/>
              </a:rPr>
              <a:t>*** Vitals or labs may be requested depending on the individual’s history.</a:t>
            </a:r>
          </a:p>
          <a:p>
            <a:r>
              <a:rPr lang="en-US" sz="950" kern="1200" dirty="0">
                <a:solidFill>
                  <a:schemeClr val="tx1"/>
                </a:solidFill>
                <a:effectLst/>
                <a:ea typeface="+mn-ea"/>
                <a:cs typeface="+mn-cs"/>
              </a:rPr>
              <a:t>What sets us apart from other carriers is the overall package of features we offer ... the total value proposition of this portfolio:</a:t>
            </a:r>
          </a:p>
          <a:p>
            <a:r>
              <a:rPr lang="en-US" sz="950" kern="1200" dirty="0">
                <a:solidFill>
                  <a:schemeClr val="tx1"/>
                </a:solidFill>
                <a:effectLst/>
                <a:ea typeface="+mn-ea"/>
                <a:cs typeface="+mn-cs"/>
              </a:rPr>
              <a:t>-Competitive premiums</a:t>
            </a:r>
          </a:p>
          <a:p>
            <a:r>
              <a:rPr lang="en-US" sz="950" kern="1200" dirty="0">
                <a:solidFill>
                  <a:schemeClr val="tx1"/>
                </a:solidFill>
                <a:effectLst/>
                <a:ea typeface="+mn-ea"/>
                <a:cs typeface="+mn-cs"/>
              </a:rPr>
              <a:t>-Industry low face amounts of $25,000</a:t>
            </a:r>
          </a:p>
          <a:p>
            <a:r>
              <a:rPr lang="en-US" sz="950" kern="1200" dirty="0">
                <a:solidFill>
                  <a:schemeClr val="tx1"/>
                </a:solidFill>
                <a:effectLst/>
                <a:ea typeface="+mn-ea"/>
                <a:cs typeface="+mn-cs"/>
              </a:rPr>
              <a:t>-High issue ages available</a:t>
            </a:r>
          </a:p>
          <a:p>
            <a:r>
              <a:rPr lang="en-US" sz="950" kern="1200" dirty="0">
                <a:solidFill>
                  <a:schemeClr val="tx1"/>
                </a:solidFill>
                <a:effectLst/>
                <a:ea typeface="+mn-ea"/>
                <a:cs typeface="+mn-cs"/>
              </a:rPr>
              <a:t>-Nonmed options (up to $2 million for individuals up to age 45 and up to $1 million for individuals up to age 55)</a:t>
            </a:r>
          </a:p>
          <a:p>
            <a:r>
              <a:rPr lang="en-US" sz="950" kern="1200" dirty="0">
                <a:solidFill>
                  <a:schemeClr val="tx1"/>
                </a:solidFill>
                <a:effectLst/>
                <a:ea typeface="+mn-ea"/>
                <a:cs typeface="+mn-cs"/>
              </a:rPr>
              <a:t>-Accelerated Death Benefits for terminal illness</a:t>
            </a:r>
          </a:p>
          <a:p>
            <a:r>
              <a:rPr lang="en-US" sz="950" kern="1200" dirty="0">
                <a:solidFill>
                  <a:schemeClr val="tx1"/>
                </a:solidFill>
                <a:effectLst/>
                <a:ea typeface="+mn-ea"/>
                <a:cs typeface="+mn-cs"/>
              </a:rPr>
              <a:t>-IPO</a:t>
            </a:r>
          </a:p>
          <a:p>
            <a:r>
              <a:rPr lang="en-US" sz="950" kern="1200" dirty="0">
                <a:solidFill>
                  <a:schemeClr val="tx1"/>
                </a:solidFill>
                <a:effectLst/>
                <a:ea typeface="+mn-ea"/>
                <a:cs typeface="+mn-cs"/>
              </a:rPr>
              <a:t>-Convertibility</a:t>
            </a:r>
          </a:p>
          <a:p>
            <a:r>
              <a:rPr lang="en-US" sz="950" kern="1200" dirty="0">
                <a:solidFill>
                  <a:schemeClr val="tx1"/>
                </a:solidFill>
                <a:effectLst/>
                <a:ea typeface="+mn-ea"/>
                <a:cs typeface="+mn-cs"/>
              </a:rPr>
              <a:t>-Advanced Premium Payment options (to get a discount if future payments are paid upfront)</a:t>
            </a:r>
          </a:p>
          <a:p>
            <a:r>
              <a:rPr lang="en-US" sz="950" kern="1200" dirty="0">
                <a:solidFill>
                  <a:schemeClr val="tx1"/>
                </a:solidFill>
                <a:effectLst/>
                <a:ea typeface="+mn-ea"/>
                <a:cs typeface="+mn-cs"/>
              </a:rPr>
              <a:t>-Waiver of Premium Rider</a:t>
            </a:r>
          </a:p>
          <a:p>
            <a:pPr>
              <a:spcAft>
                <a:spcPts val="600"/>
              </a:spcAft>
            </a:pPr>
            <a:r>
              <a:rPr lang="en-US" sz="950" kern="1200" dirty="0">
                <a:solidFill>
                  <a:schemeClr val="tx1"/>
                </a:solidFill>
                <a:effectLst/>
                <a:ea typeface="+mn-ea"/>
                <a:cs typeface="+mn-cs"/>
              </a:rPr>
              <a:t>-Children’s Insurance Rider</a:t>
            </a:r>
          </a:p>
          <a:p>
            <a:pPr>
              <a:spcAft>
                <a:spcPts val="600"/>
              </a:spcAft>
            </a:pPr>
            <a:r>
              <a:rPr lang="en-US" sz="950" kern="1200" dirty="0">
                <a:solidFill>
                  <a:schemeClr val="tx1"/>
                </a:solidFill>
                <a:effectLst/>
                <a:ea typeface="+mn-ea"/>
                <a:cs typeface="+mn-cs"/>
              </a:rPr>
              <a:t>MDI is NOT available on the Super.</a:t>
            </a:r>
          </a:p>
          <a:p>
            <a:r>
              <a:rPr lang="en-US" sz="950" kern="1200" dirty="0">
                <a:solidFill>
                  <a:schemeClr val="tx1"/>
                </a:solidFill>
                <a:effectLst/>
                <a:ea typeface="+mn-ea"/>
                <a:cs typeface="+mn-cs"/>
              </a:rPr>
              <a:t>LB advantages</a:t>
            </a:r>
          </a:p>
          <a:p>
            <a:r>
              <a:rPr lang="en-US" sz="950" kern="1200" dirty="0">
                <a:solidFill>
                  <a:schemeClr val="tx1"/>
                </a:solidFill>
                <a:effectLst/>
                <a:ea typeface="+mn-ea"/>
                <a:cs typeface="+mn-cs"/>
              </a:rPr>
              <a:t>MDI Rider available (not on LB 10)</a:t>
            </a:r>
          </a:p>
          <a:p>
            <a:r>
              <a:rPr lang="en-US" sz="950" kern="1200" dirty="0">
                <a:solidFill>
                  <a:schemeClr val="tx1"/>
                </a:solidFill>
                <a:effectLst/>
                <a:ea typeface="+mn-ea"/>
                <a:cs typeface="+mn-cs"/>
              </a:rPr>
              <a:t>Living Benefits - Ability to accelerate a portion of the policy face amount if insured is diagnosed with a qualifying chronic, critical, or terminal illness</a:t>
            </a:r>
          </a:p>
          <a:p>
            <a:endParaRPr lang="en-US" sz="950" u="none"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6</a:t>
            </a:fld>
            <a:endParaRPr lang="en-US" dirty="0"/>
          </a:p>
        </p:txBody>
      </p:sp>
    </p:spTree>
    <p:extLst>
      <p:ext uri="{BB962C8B-B14F-4D97-AF65-F5344CB8AC3E}">
        <p14:creationId xmlns:p14="http://schemas.microsoft.com/office/powerpoint/2010/main" val="210327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key message points for consumers with the Trendsetter term portfolio are that it offers protection, value, and convenience. </a:t>
            </a:r>
          </a:p>
          <a:p>
            <a:r>
              <a:rPr lang="en-US" sz="1200" kern="1200" dirty="0">
                <a:solidFill>
                  <a:schemeClr val="tx1"/>
                </a:solidFill>
                <a:effectLst/>
                <a:latin typeface="+mn-lt"/>
                <a:ea typeface="+mn-ea"/>
                <a:cs typeface="+mn-cs"/>
              </a:rPr>
              <a:t>It’s versatile — With Super and LB, we can serve a wide range of needs. </a:t>
            </a:r>
          </a:p>
          <a:p>
            <a:r>
              <a:rPr lang="en-US" sz="1200" kern="1200" dirty="0">
                <a:solidFill>
                  <a:schemeClr val="tx1"/>
                </a:solidFill>
                <a:effectLst/>
                <a:latin typeface="+mn-lt"/>
                <a:ea typeface="+mn-ea"/>
                <a:cs typeface="+mn-cs"/>
              </a:rPr>
              <a:t>The value story — Bang for the buck, which is important to a lot of people in these economic times</a:t>
            </a:r>
          </a:p>
          <a:p>
            <a:r>
              <a:rPr lang="en-US" sz="1200" kern="1200" dirty="0">
                <a:solidFill>
                  <a:schemeClr val="tx1"/>
                </a:solidFill>
                <a:effectLst/>
                <a:latin typeface="+mn-lt"/>
                <a:ea typeface="+mn-ea"/>
                <a:cs typeface="+mn-cs"/>
              </a:rPr>
              <a:t>Our convenient options — Nonmed/simplified underwriting process. We talk a lot about nonmed, but what does that mean to clients? It means: no needles, no doctors, no hassles, speed, simplicity.</a:t>
            </a:r>
          </a:p>
          <a:p>
            <a:r>
              <a:rPr lang="en-US" sz="1200" kern="1200" dirty="0">
                <a:solidFill>
                  <a:schemeClr val="tx1"/>
                </a:solidFill>
                <a:effectLst/>
                <a:latin typeface="+mn-lt"/>
                <a:ea typeface="+mn-ea"/>
                <a:cs typeface="+mn-cs"/>
              </a:rPr>
              <a:t>All of this is backed by the strong Transamerica brand. Our history, our stability, our ratings … people want to know you’ll be around and be there for them, and we have the track record.</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7</a:t>
            </a:fld>
            <a:endParaRPr lang="en-US" dirty="0"/>
          </a:p>
        </p:txBody>
      </p:sp>
    </p:spTree>
    <p:extLst>
      <p:ext uri="{BB962C8B-B14F-4D97-AF65-F5344CB8AC3E}">
        <p14:creationId xmlns:p14="http://schemas.microsoft.com/office/powerpoint/2010/main" val="81029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reduce all the noise, you see there are numerous sales opportunities today. Clients in all stages of life still need our help! Whether they are young families, business owners, or Baby Boomers, they all have an interest in planning for the future and ensuring their loved ones are protected. You can help ease their concerns by showing them how life insurance offers them multiple solutions, including protection and the flexibility to change with the times.</a:t>
            </a:r>
          </a:p>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8</a:t>
            </a:fld>
            <a:endParaRPr lang="en-US" dirty="0"/>
          </a:p>
        </p:txBody>
      </p:sp>
    </p:spTree>
    <p:extLst>
      <p:ext uri="{BB962C8B-B14F-4D97-AF65-F5344CB8AC3E}">
        <p14:creationId xmlns:p14="http://schemas.microsoft.com/office/powerpoint/2010/main" val="1807249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E336D-5138-4F47-858D-FA78D87F2E6A}" type="slidenum">
              <a:rPr lang="en-US" smtClean="0"/>
              <a:t>9</a:t>
            </a:fld>
            <a:endParaRPr lang="en-US" dirty="0"/>
          </a:p>
        </p:txBody>
      </p:sp>
    </p:spTree>
    <p:extLst>
      <p:ext uri="{BB962C8B-B14F-4D97-AF65-F5344CB8AC3E}">
        <p14:creationId xmlns:p14="http://schemas.microsoft.com/office/powerpoint/2010/main" val="207055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5" name="Picture 4"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5" y="4429883"/>
            <a:ext cx="796043" cy="523251"/>
          </a:xfrm>
          <a:prstGeom prst="rect">
            <a:avLst/>
          </a:prstGeom>
        </p:spPr>
      </p:pic>
      <p:sp>
        <p:nvSpPr>
          <p:cNvPr id="6" name="Text Placeholder 5"/>
          <p:cNvSpPr>
            <a:spLocks noGrp="1"/>
          </p:cNvSpPr>
          <p:nvPr>
            <p:ph type="body" sz="quarter" idx="11" hasCustomPrompt="1"/>
          </p:nvPr>
        </p:nvSpPr>
        <p:spPr>
          <a:xfrm>
            <a:off x="694942" y="1167797"/>
            <a:ext cx="7354904" cy="521691"/>
          </a:xfrm>
          <a:prstGeom prst="rect">
            <a:avLst/>
          </a:prstGeom>
        </p:spPr>
        <p:txBody>
          <a:bodyPr vert="horz"/>
          <a:lstStyle>
            <a:lvl1pPr marL="0" indent="0">
              <a:spcBef>
                <a:spcPts val="799"/>
              </a:spcBef>
              <a:buNone/>
              <a:defRPr sz="3600" b="0" i="0" kern="0" spc="200">
                <a:solidFill>
                  <a:schemeClr val="bg1"/>
                </a:solidFill>
                <a:latin typeface="Impact"/>
                <a:cs typeface="Impact"/>
              </a:defRPr>
            </a:lvl1pPr>
          </a:lstStyle>
          <a:p>
            <a:pPr lvl="0"/>
            <a:r>
              <a:rPr lang="en-US" dirty="0"/>
              <a:t>NON-IMAGE PRESENTATION TITLE PAGE OPTION PRESENTATION TITLE</a:t>
            </a:r>
          </a:p>
        </p:txBody>
      </p:sp>
      <p:sp>
        <p:nvSpPr>
          <p:cNvPr id="8" name="TextBox 7"/>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93952_LIAPP1118					</a:t>
            </a:r>
            <a:r>
              <a:rPr lang="en-US" sz="7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345555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9053"/>
            <a:ext cx="8229600" cy="858045"/>
          </a:xfrm>
          <a:prstGeom prst="rect">
            <a:avLst/>
          </a:prstGeom>
        </p:spPr>
        <p:txBody>
          <a:bodyPr vert="horz"/>
          <a:lstStyle>
            <a:lvl1pPr>
              <a:defRPr sz="3600" b="0" i="0" kern="0" spc="200">
                <a:solidFill>
                  <a:schemeClr val="bg1"/>
                </a:solidFill>
                <a:latin typeface="Impact"/>
                <a:cs typeface="Impact"/>
              </a:defRPr>
            </a:lvl1pPr>
          </a:lstStyle>
          <a:p>
            <a:r>
              <a:rPr lang="en-US" dirty="0"/>
              <a:t>DIVIDER SLIDE ONE HEADLINE</a:t>
            </a:r>
          </a:p>
        </p:txBody>
      </p:sp>
      <p:sp>
        <p:nvSpPr>
          <p:cNvPr id="15"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16" name="TextBox 15">
            <a:extLst>
              <a:ext uri="{FF2B5EF4-FFF2-40B4-BE49-F238E27FC236}">
                <a16:creationId xmlns:a16="http://schemas.microsoft.com/office/drawing/2014/main" id="{6E61AC9C-0565-A843-AE46-CE4D01F7DE12}"/>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353529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3"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7"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200">
                <a:solidFill>
                  <a:schemeClr val="accent2"/>
                </a:solidFill>
                <a:latin typeface="Impact"/>
                <a:cs typeface="Impact"/>
              </a:defRPr>
            </a:lvl1pPr>
          </a:lstStyle>
          <a:p>
            <a:pPr lvl="0"/>
            <a:r>
              <a:rPr lang="en-US" dirty="0"/>
              <a:t>HEADLINE FOR DIVIDER SLIDE</a:t>
            </a:r>
          </a:p>
        </p:txBody>
      </p:sp>
      <p:sp>
        <p:nvSpPr>
          <p:cNvPr id="10" name="TextBox 9">
            <a:extLst>
              <a:ext uri="{FF2B5EF4-FFF2-40B4-BE49-F238E27FC236}">
                <a16:creationId xmlns:a16="http://schemas.microsoft.com/office/drawing/2014/main" id="{EE53F287-C65D-EE4D-882C-FA19B89D9ECE}"/>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472968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200">
                <a:solidFill>
                  <a:schemeClr val="tx2"/>
                </a:solidFill>
                <a:latin typeface="Impact"/>
                <a:cs typeface="Impact"/>
              </a:defRPr>
            </a:lvl1pPr>
          </a:lstStyle>
          <a:p>
            <a:pPr lvl="0"/>
            <a:r>
              <a:rPr lang="en-US" dirty="0"/>
              <a:t>HEADLINE FOR DIVIDER SLIDE</a:t>
            </a:r>
          </a:p>
        </p:txBody>
      </p:sp>
      <p:sp>
        <p:nvSpPr>
          <p:cNvPr id="12" name="TextBox 11"/>
          <p:cNvSpPr txBox="1"/>
          <p:nvPr userDrawn="1"/>
        </p:nvSpPr>
        <p:spPr>
          <a:xfrm>
            <a:off x="-1259167" y="2279043"/>
            <a:ext cx="1178528" cy="577081"/>
          </a:xfrm>
          <a:prstGeom prst="rect">
            <a:avLst/>
          </a:prstGeom>
          <a:noFill/>
        </p:spPr>
        <p:txBody>
          <a:bodyPr wrap="none" rtlCol="0">
            <a:spAutoFit/>
          </a:bodyPr>
          <a:lstStyle/>
          <a:p>
            <a:r>
              <a:rPr lang="en-US" sz="1050" dirty="0">
                <a:latin typeface="Arial"/>
                <a:cs typeface="Arial"/>
              </a:rPr>
              <a:t>USER TO </a:t>
            </a:r>
            <a:br>
              <a:rPr lang="en-US" sz="1050" dirty="0">
                <a:latin typeface="Arial"/>
                <a:cs typeface="Arial"/>
              </a:rPr>
            </a:br>
            <a:r>
              <a:rPr lang="en-US" sz="1050" dirty="0">
                <a:latin typeface="Arial"/>
                <a:cs typeface="Arial"/>
              </a:rPr>
              <a:t>ADJUST WHITE</a:t>
            </a:r>
          </a:p>
          <a:p>
            <a:r>
              <a:rPr lang="en-US" sz="1050" dirty="0">
                <a:latin typeface="Arial"/>
                <a:cs typeface="Arial"/>
              </a:rPr>
              <a:t>BOX</a:t>
            </a:r>
            <a:r>
              <a:rPr lang="en-US" sz="1050" baseline="0" dirty="0">
                <a:latin typeface="Arial"/>
                <a:cs typeface="Arial"/>
              </a:rPr>
              <a:t> LENGTH</a:t>
            </a:r>
            <a:endParaRPr lang="en-US" sz="1050" dirty="0">
              <a:latin typeface="Arial"/>
              <a:cs typeface="Arial"/>
            </a:endParaRPr>
          </a:p>
        </p:txBody>
      </p:sp>
      <p:sp>
        <p:nvSpPr>
          <p:cNvPr id="13" name="TextBox 12"/>
          <p:cNvSpPr txBox="1"/>
          <p:nvPr userDrawn="1"/>
        </p:nvSpPr>
        <p:spPr>
          <a:xfrm>
            <a:off x="-1259166" y="3166759"/>
            <a:ext cx="1045479" cy="738664"/>
          </a:xfrm>
          <a:prstGeom prst="rect">
            <a:avLst/>
          </a:prstGeom>
          <a:noFill/>
        </p:spPr>
        <p:txBody>
          <a:bodyPr wrap="none" rtlCol="0">
            <a:spAutoFit/>
          </a:bodyPr>
          <a:lstStyle/>
          <a:p>
            <a:r>
              <a:rPr lang="en-US" sz="1050" dirty="0">
                <a:latin typeface="Arial"/>
                <a:cs typeface="Arial"/>
              </a:rPr>
              <a:t>USER TO </a:t>
            </a:r>
            <a:br>
              <a:rPr lang="en-US" sz="1050" dirty="0">
                <a:latin typeface="Arial"/>
                <a:cs typeface="Arial"/>
              </a:rPr>
            </a:br>
            <a:r>
              <a:rPr lang="en-US" sz="1050" dirty="0">
                <a:latin typeface="Arial"/>
                <a:cs typeface="Arial"/>
              </a:rPr>
              <a:t>ADJUST LINE</a:t>
            </a:r>
            <a:br>
              <a:rPr lang="en-US" sz="1050" dirty="0">
                <a:latin typeface="Arial"/>
                <a:cs typeface="Arial"/>
              </a:rPr>
            </a:br>
            <a:r>
              <a:rPr lang="en-US" sz="1050" dirty="0">
                <a:latin typeface="Arial"/>
                <a:cs typeface="Arial"/>
              </a:rPr>
              <a:t>LENGTH</a:t>
            </a:r>
            <a:r>
              <a:rPr lang="en-US" sz="1050" baseline="0" dirty="0">
                <a:latin typeface="Arial"/>
                <a:cs typeface="Arial"/>
              </a:rPr>
              <a:t> TO </a:t>
            </a:r>
            <a:br>
              <a:rPr lang="en-US" sz="1050" baseline="0" dirty="0">
                <a:latin typeface="Arial"/>
                <a:cs typeface="Arial"/>
              </a:rPr>
            </a:br>
            <a:r>
              <a:rPr lang="en-US" sz="1050" baseline="0" dirty="0">
                <a:latin typeface="Arial"/>
                <a:cs typeface="Arial"/>
              </a:rPr>
              <a:t>MATCH TEXT</a:t>
            </a:r>
            <a:endParaRPr lang="en-US" sz="1050" dirty="0">
              <a:latin typeface="Arial"/>
              <a:cs typeface="Arial"/>
            </a:endParaRPr>
          </a:p>
        </p:txBody>
      </p:sp>
      <p:sp>
        <p:nvSpPr>
          <p:cNvPr id="14" name="TextBox 13">
            <a:extLst>
              <a:ext uri="{FF2B5EF4-FFF2-40B4-BE49-F238E27FC236}">
                <a16:creationId xmlns:a16="http://schemas.microsoft.com/office/drawing/2014/main" id="{54DF7EA4-8227-C14D-AEF4-3A19198B6FE5}"/>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4023594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userDrawn="1">
            <p:ph type="body" sz="quarter" idx="12" hasCustomPrompt="1"/>
          </p:nvPr>
        </p:nvSpPr>
        <p:spPr>
          <a:xfrm>
            <a:off x="310900" y="3166755"/>
            <a:ext cx="2315591" cy="433790"/>
          </a:xfrm>
          <a:prstGeom prst="rect">
            <a:avLst/>
          </a:prstGeom>
        </p:spPr>
        <p:txBody>
          <a:bodyPr vert="horz"/>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5" y="2214897"/>
            <a:ext cx="7616952" cy="668130"/>
          </a:xfrm>
          <a:prstGeom prst="rect">
            <a:avLst/>
          </a:prstGeom>
        </p:spPr>
        <p:txBody>
          <a:bodyPr vert="horz"/>
          <a:lstStyle>
            <a:lvl1pPr marL="0" indent="0">
              <a:buNone/>
              <a:defRPr sz="3600" b="0" i="0" kern="0" spc="200">
                <a:solidFill>
                  <a:srgbClr val="EE0000"/>
                </a:solidFill>
                <a:latin typeface="Impact"/>
                <a:cs typeface="Impact"/>
              </a:defRPr>
            </a:lvl1pPr>
          </a:lstStyle>
          <a:p>
            <a:pPr lvl="0"/>
            <a:r>
              <a:rPr lang="en-US" dirty="0"/>
              <a:t>HEADLINE FOR DIVIDER SLIDE</a:t>
            </a:r>
          </a:p>
        </p:txBody>
      </p:sp>
      <p:sp>
        <p:nvSpPr>
          <p:cNvPr id="13" name="TextBox 12">
            <a:extLst>
              <a:ext uri="{FF2B5EF4-FFF2-40B4-BE49-F238E27FC236}">
                <a16:creationId xmlns:a16="http://schemas.microsoft.com/office/drawing/2014/main" id="{E4212A40-A2B5-DD4D-8DF1-D0AB4FA48B2D}"/>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2823219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4"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5" name="TextBox 4">
            <a:extLst>
              <a:ext uri="{FF2B5EF4-FFF2-40B4-BE49-F238E27FC236}">
                <a16:creationId xmlns:a16="http://schemas.microsoft.com/office/drawing/2014/main" id="{0DBAE950-583D-D44C-A323-60EF18CEC28C}"/>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3438799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200">
              <a:defRPr sz="3200">
                <a:solidFill>
                  <a:srgbClr val="FFFFFF"/>
                </a:solidFill>
              </a:defRPr>
            </a:pPr>
            <a:endParaRPr sz="3200" dirty="0">
              <a:solidFill>
                <a:srgbClr val="FFFFFF"/>
              </a:solidFill>
            </a:endParaRPr>
          </a:p>
        </p:txBody>
      </p:sp>
      <p:sp>
        <p:nvSpPr>
          <p:cNvPr id="6" name="Text Placeholder 5"/>
          <p:cNvSpPr>
            <a:spLocks noGrp="1"/>
          </p:cNvSpPr>
          <p:nvPr>
            <p:ph type="body" sz="quarter" idx="11" hasCustomPrompt="1"/>
          </p:nvPr>
        </p:nvSpPr>
        <p:spPr>
          <a:xfrm>
            <a:off x="694942" y="1167796"/>
            <a:ext cx="7354904" cy="521691"/>
          </a:xfrm>
          <a:prstGeom prst="rect">
            <a:avLst/>
          </a:prstGeom>
        </p:spPr>
        <p:txBody>
          <a:bodyPr vert="horz"/>
          <a:lstStyle>
            <a:lvl1pPr marL="0" indent="0">
              <a:spcBef>
                <a:spcPts val="800"/>
              </a:spcBef>
              <a:buNone/>
              <a:defRPr sz="3600" b="0" i="0" kern="0" spc="200">
                <a:solidFill>
                  <a:schemeClr val="bg1"/>
                </a:solidFill>
                <a:latin typeface="Impact"/>
                <a:cs typeface="Impact"/>
              </a:defRPr>
            </a:lvl1pPr>
          </a:lstStyle>
          <a:p>
            <a:pPr lvl="0"/>
            <a:r>
              <a:rPr lang="en-US" dirty="0"/>
              <a:t>NON-IMAGE PRESENTATION TITLE PAGE OPTION PRESENTATION TITLE</a:t>
            </a:r>
          </a:p>
        </p:txBody>
      </p:sp>
      <p:grpSp>
        <p:nvGrpSpPr>
          <p:cNvPr id="10" name="Group 261"/>
          <p:cNvGrpSpPr/>
          <p:nvPr userDrawn="1"/>
        </p:nvGrpSpPr>
        <p:grpSpPr>
          <a:xfrm>
            <a:off x="7968650" y="4393185"/>
            <a:ext cx="1077514" cy="637809"/>
            <a:chOff x="0" y="0"/>
            <a:chExt cx="3324584" cy="1966087"/>
          </a:xfrm>
        </p:grpSpPr>
        <p:pic>
          <p:nvPicPr>
            <p:cNvPr id="11" name="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8018" y="0"/>
              <a:ext cx="408547" cy="1430023"/>
            </a:xfrm>
            <a:prstGeom prst="rect">
              <a:avLst/>
            </a:prstGeom>
            <a:ln w="12700" cap="flat">
              <a:noFill/>
              <a:miter lim="400000"/>
            </a:ln>
            <a:effectLst/>
          </p:spPr>
        </p:pic>
        <p:pic>
          <p:nvPicPr>
            <p:cNvPr id="12"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53179"/>
              <a:ext cx="3324585" cy="412909"/>
            </a:xfrm>
            <a:prstGeom prst="rect">
              <a:avLst/>
            </a:prstGeom>
            <a:ln w="12700" cap="flat">
              <a:noFill/>
              <a:miter lim="400000"/>
            </a:ln>
            <a:effectLst/>
          </p:spPr>
        </p:pic>
      </p:grpSp>
      <p:sp>
        <p:nvSpPr>
          <p:cNvPr id="9" name="TextBox 8">
            <a:extLst>
              <a:ext uri="{FF2B5EF4-FFF2-40B4-BE49-F238E27FC236}">
                <a16:creationId xmlns:a16="http://schemas.microsoft.com/office/drawing/2014/main" id="{923CB586-E8C1-1942-90D1-5733480091AB}"/>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22973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pic>
        <p:nvPicPr>
          <p:cNvPr id="8" name="Picture Placeholder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5910" y="-6873"/>
            <a:ext cx="9162288" cy="5161992"/>
          </a:xfrm>
          <a:prstGeom prst="rect">
            <a:avLst/>
          </a:prstGeom>
        </p:spPr>
      </p:pic>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5" name="Slide Number Placeholder 1"/>
          <p:cNvSpPr txBox="1">
            <a:spLocks/>
          </p:cNvSpPr>
          <p:nvPr userDrawn="1"/>
        </p:nvSpPr>
        <p:spPr>
          <a:xfrm>
            <a:off x="8728636" y="4847262"/>
            <a:ext cx="364393" cy="274098"/>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z="900" smtClean="0"/>
              <a:pPr/>
              <a:t>‹#›</a:t>
            </a:fld>
            <a:endParaRPr lang="en-US" sz="900" dirty="0"/>
          </a:p>
        </p:txBody>
      </p:sp>
      <p:sp>
        <p:nvSpPr>
          <p:cNvPr id="6" name="Shape 258"/>
          <p:cNvSpPr/>
          <p:nvPr userDrawn="1"/>
        </p:nvSpPr>
        <p:spPr>
          <a:xfrm flipH="1">
            <a:off x="7512936" y="3515481"/>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200">
              <a:defRPr sz="3200">
                <a:solidFill>
                  <a:srgbClr val="FFFFFF"/>
                </a:solidFill>
              </a:defRPr>
            </a:pPr>
            <a:endParaRPr sz="3200" dirty="0">
              <a:solidFill>
                <a:srgbClr val="FFFFFF"/>
              </a:solidFill>
            </a:endParaRPr>
          </a:p>
        </p:txBody>
      </p:sp>
      <p:sp>
        <p:nvSpPr>
          <p:cNvPr id="11" name="Text Placeholder 10"/>
          <p:cNvSpPr>
            <a:spLocks noGrp="1"/>
          </p:cNvSpPr>
          <p:nvPr>
            <p:ph type="body" sz="quarter" idx="11" hasCustomPrompt="1"/>
          </p:nvPr>
        </p:nvSpPr>
        <p:spPr>
          <a:xfrm>
            <a:off x="82296" y="1272193"/>
            <a:ext cx="6903720" cy="521691"/>
          </a:xfrm>
          <a:prstGeom prst="rect">
            <a:avLst/>
          </a:prstGeom>
        </p:spPr>
        <p:txBody>
          <a:bodyPr vert="horz"/>
          <a:lstStyle>
            <a:lvl1pPr marL="0" indent="0">
              <a:buNone/>
              <a:defRPr sz="2800" b="0" i="0" kern="0" spc="100">
                <a:solidFill>
                  <a:srgbClr val="4F7251"/>
                </a:solidFill>
                <a:latin typeface="Impact"/>
                <a:cs typeface="Impact"/>
              </a:defRPr>
            </a:lvl1pPr>
          </a:lstStyle>
          <a:p>
            <a:pPr lvl="0"/>
            <a:r>
              <a:rPr lang="en-US" dirty="0"/>
              <a:t>CLICK TO EDIT MASTER TEXT STYLES</a:t>
            </a:r>
          </a:p>
        </p:txBody>
      </p:sp>
      <p:grpSp>
        <p:nvGrpSpPr>
          <p:cNvPr id="9" name="Group 261"/>
          <p:cNvGrpSpPr/>
          <p:nvPr userDrawn="1"/>
        </p:nvGrpSpPr>
        <p:grpSpPr>
          <a:xfrm>
            <a:off x="7968650" y="4393185"/>
            <a:ext cx="1077514" cy="637809"/>
            <a:chOff x="0" y="0"/>
            <a:chExt cx="3324584" cy="1966087"/>
          </a:xfrm>
        </p:grpSpPr>
        <p:pic>
          <p:nvPicPr>
            <p:cNvPr id="10"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018" y="0"/>
              <a:ext cx="408547" cy="1430023"/>
            </a:xfrm>
            <a:prstGeom prst="rect">
              <a:avLst/>
            </a:prstGeom>
            <a:ln w="12700" cap="flat">
              <a:noFill/>
              <a:miter lim="400000"/>
            </a:ln>
            <a:effectLst/>
          </p:spPr>
        </p:pic>
        <p:pic>
          <p:nvPicPr>
            <p:cNvPr id="12"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53179"/>
              <a:ext cx="3324585" cy="412909"/>
            </a:xfrm>
            <a:prstGeom prst="rect">
              <a:avLst/>
            </a:prstGeom>
            <a:ln w="12700" cap="flat">
              <a:noFill/>
              <a:miter lim="400000"/>
            </a:ln>
            <a:effectLst/>
          </p:spPr>
        </p:pic>
      </p:grpSp>
      <p:sp>
        <p:nvSpPr>
          <p:cNvPr id="14" name="TextBox 13"/>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986120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Headline Title Slide">
    <p:spTree>
      <p:nvGrpSpPr>
        <p:cNvPr id="1" name=""/>
        <p:cNvGrpSpPr/>
        <p:nvPr/>
      </p:nvGrpSpPr>
      <p:grpSpPr>
        <a:xfrm>
          <a:off x="0" y="0"/>
          <a:ext cx="0" cy="0"/>
          <a:chOff x="0" y="0"/>
          <a:chExt cx="0" cy="0"/>
        </a:xfrm>
      </p:grpSpPr>
      <p:pic>
        <p:nvPicPr>
          <p:cNvPr id="10" name="Picture Placeholder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5910" y="-6873"/>
            <a:ext cx="9162288" cy="5161992"/>
          </a:xfrm>
          <a:prstGeom prst="rect">
            <a:avLst/>
          </a:prstGeom>
        </p:spPr>
      </p:pic>
      <p:sp>
        <p:nvSpPr>
          <p:cNvPr id="7" name="Shape 258"/>
          <p:cNvSpPr/>
          <p:nvPr userDrawn="1"/>
        </p:nvSpPr>
        <p:spPr>
          <a:xfrm flipH="1">
            <a:off x="7512936" y="3512303"/>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200">
              <a:defRPr sz="3200">
                <a:solidFill>
                  <a:srgbClr val="FFFFFF"/>
                </a:solidFill>
              </a:defRPr>
            </a:pPr>
            <a:endParaRPr sz="3200" dirty="0">
              <a:solidFill>
                <a:srgbClr val="FFFFFF"/>
              </a:solidFill>
            </a:endParaRPr>
          </a:p>
        </p:txBody>
      </p:sp>
      <p:sp>
        <p:nvSpPr>
          <p:cNvPr id="8" name="Text Placeholder 10"/>
          <p:cNvSpPr>
            <a:spLocks noGrp="1"/>
          </p:cNvSpPr>
          <p:nvPr>
            <p:ph type="body" sz="quarter" idx="11" hasCustomPrompt="1"/>
          </p:nvPr>
        </p:nvSpPr>
        <p:spPr>
          <a:xfrm>
            <a:off x="82296" y="1272193"/>
            <a:ext cx="6903720" cy="521691"/>
          </a:xfrm>
          <a:prstGeom prst="rect">
            <a:avLst/>
          </a:prstGeom>
        </p:spPr>
        <p:txBody>
          <a:bodyPr vert="horz"/>
          <a:lstStyle>
            <a:lvl1pPr marL="0" indent="0">
              <a:buNone/>
              <a:defRPr sz="2800" b="0" i="0" kern="0" spc="100">
                <a:solidFill>
                  <a:srgbClr val="4F7251"/>
                </a:solidFill>
                <a:latin typeface="Impact"/>
                <a:cs typeface="Impact"/>
              </a:defRPr>
            </a:lvl1pPr>
          </a:lstStyle>
          <a:p>
            <a:pPr lvl="0"/>
            <a:r>
              <a:rPr lang="en-US" dirty="0"/>
              <a:t>CLICK TO EDIT MASTER TEXT STYLES</a:t>
            </a:r>
          </a:p>
        </p:txBody>
      </p:sp>
      <p:sp>
        <p:nvSpPr>
          <p:cNvPr id="9" name="Text Placeholder 10"/>
          <p:cNvSpPr>
            <a:spLocks noGrp="1"/>
          </p:cNvSpPr>
          <p:nvPr>
            <p:ph type="body" sz="quarter" idx="12" hasCustomPrompt="1"/>
          </p:nvPr>
        </p:nvSpPr>
        <p:spPr>
          <a:xfrm>
            <a:off x="82296" y="1843093"/>
            <a:ext cx="6903720" cy="521691"/>
          </a:xfrm>
          <a:prstGeom prst="rect">
            <a:avLst/>
          </a:prstGeom>
        </p:spPr>
        <p:txBody>
          <a:bodyPr vert="horz"/>
          <a:lstStyle>
            <a:lvl1pPr marL="0" indent="0">
              <a:buNone/>
              <a:defRPr sz="2800" b="0" i="0" kern="0" spc="100">
                <a:solidFill>
                  <a:srgbClr val="4F7251"/>
                </a:solidFill>
                <a:latin typeface="Impact"/>
                <a:cs typeface="Impact"/>
              </a:defRPr>
            </a:lvl1pPr>
          </a:lstStyle>
          <a:p>
            <a:pPr lvl="0"/>
            <a:r>
              <a:rPr lang="en-US" dirty="0"/>
              <a:t>CLICK TO EDIT MASTER TEXT STYLES</a:t>
            </a:r>
          </a:p>
        </p:txBody>
      </p:sp>
      <p:grpSp>
        <p:nvGrpSpPr>
          <p:cNvPr id="11" name="Group 261"/>
          <p:cNvGrpSpPr/>
          <p:nvPr userDrawn="1"/>
        </p:nvGrpSpPr>
        <p:grpSpPr>
          <a:xfrm>
            <a:off x="7968650" y="4393185"/>
            <a:ext cx="1077514" cy="637809"/>
            <a:chOff x="0" y="0"/>
            <a:chExt cx="3324584" cy="1966087"/>
          </a:xfrm>
        </p:grpSpPr>
        <p:pic>
          <p:nvPicPr>
            <p:cNvPr id="12"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018" y="0"/>
              <a:ext cx="408547" cy="1430023"/>
            </a:xfrm>
            <a:prstGeom prst="rect">
              <a:avLst/>
            </a:prstGeom>
            <a:ln w="12700" cap="flat">
              <a:noFill/>
              <a:miter lim="400000"/>
            </a:ln>
            <a:effectLst/>
          </p:spPr>
        </p:pic>
        <p:pic>
          <p:nvPicPr>
            <p:cNvPr id="14"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53179"/>
              <a:ext cx="3324585" cy="412909"/>
            </a:xfrm>
            <a:prstGeom prst="rect">
              <a:avLst/>
            </a:prstGeom>
            <a:ln w="12700" cap="flat">
              <a:noFill/>
              <a:miter lim="400000"/>
            </a:ln>
            <a:effectLst/>
          </p:spPr>
        </p:pic>
      </p:grpSp>
      <p:sp>
        <p:nvSpPr>
          <p:cNvPr id="15" name="TextBox 14"/>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320062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89"/>
            <a:ext cx="8026400" cy="3397218"/>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a:t>
            </a:r>
          </a:p>
        </p:txBody>
      </p:sp>
      <p:sp>
        <p:nvSpPr>
          <p:cNvPr id="8" name="Title 1"/>
          <p:cNvSpPr>
            <a:spLocks noGrp="1"/>
          </p:cNvSpPr>
          <p:nvPr>
            <p:ph type="title" hasCustomPrompt="1"/>
          </p:nvPr>
        </p:nvSpPr>
        <p:spPr>
          <a:xfrm>
            <a:off x="349752" y="136895"/>
            <a:ext cx="8037329" cy="489918"/>
          </a:xfrm>
          <a:prstGeom prst="rect">
            <a:avLst/>
          </a:prstGeom>
        </p:spPr>
        <p:txBody>
          <a:bodyPr anchor="t" anchorCtr="0"/>
          <a:lstStyle>
            <a:lvl1pPr>
              <a:lnSpc>
                <a:spcPts val="2700"/>
              </a:lnSpc>
              <a:defRPr sz="2000" b="1" i="0">
                <a:solidFill>
                  <a:schemeClr val="bg1"/>
                </a:solidFill>
                <a:latin typeface="Arial"/>
                <a:cs typeface="Arial"/>
              </a:defRPr>
            </a:lvl1pPr>
          </a:lstStyle>
          <a:p>
            <a:r>
              <a:rPr lang="en-US" dirty="0"/>
              <a:t>CLICK TO EDIT TITLE CLICK TO EDIT TITLECLICK TO EDIT TITLECLICK TO EDIT TITLE</a:t>
            </a:r>
          </a:p>
        </p:txBody>
      </p:sp>
      <p:sp>
        <p:nvSpPr>
          <p:cNvPr id="9" name="TextBox 8"/>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510714602"/>
      </p:ext>
    </p:extLst>
  </p:cSld>
  <p:clrMapOvr>
    <a:masterClrMapping/>
  </p:clrMapOvr>
  <p:extLst>
    <p:ext uri="{DCECCB84-F9BA-43D5-87BE-67443E8EF086}">
      <p15:sldGuideLst xmlns:p15="http://schemas.microsoft.com/office/powerpoint/2012/main">
        <p15:guide id="1" orient="horz" pos="84">
          <p15:clr>
            <a:srgbClr val="FBAE40"/>
          </p15:clr>
        </p15:guide>
        <p15:guide id="3" orient="horz" pos="7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4"/>
          </a:xfrm>
          <a:prstGeom prst="rect">
            <a:avLst/>
          </a:prstGeom>
        </p:spPr>
        <p:txBody>
          <a:bodyPr vert="horz" lIns="91440" tIns="45720" rIns="91440" bIns="45720" rtlCol="0" anchor="b">
            <a:noAutofit/>
          </a:bodyPr>
          <a:lstStyle>
            <a:lvl1pPr>
              <a:defRPr sz="3600" b="0" i="0" kern="0" spc="200">
                <a:solidFill>
                  <a:schemeClr val="tx1"/>
                </a:solidFill>
                <a:latin typeface="Impact"/>
                <a:cs typeface="Impact"/>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defRPr sz="1600"/>
            </a:lvl1pPr>
            <a:lvl2pPr>
              <a:spcBef>
                <a:spcPts val="0"/>
              </a:spcBef>
              <a:defRPr sz="1600"/>
            </a:lvl2pPr>
            <a:lvl3pPr>
              <a:spcBef>
                <a:spcPts val="0"/>
              </a:spcBef>
              <a:defRPr sz="1600"/>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26" name="TextBox 25"/>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56406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5" name="Slide Number Placeholder 1"/>
          <p:cNvSpPr txBox="1">
            <a:spLocks/>
          </p:cNvSpPr>
          <p:nvPr userDrawn="1"/>
        </p:nvSpPr>
        <p:spPr>
          <a:xfrm>
            <a:off x="8728639" y="4847264"/>
            <a:ext cx="364393" cy="274098"/>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z="900" smtClean="0"/>
              <a:pPr/>
              <a:t>‹#›</a:t>
            </a:fld>
            <a:endParaRPr lang="en-US" sz="900" dirty="0"/>
          </a:p>
        </p:txBody>
      </p:sp>
      <p:sp>
        <p:nvSpPr>
          <p:cNvPr id="11" name="Text Placeholder 10"/>
          <p:cNvSpPr>
            <a:spLocks noGrp="1"/>
          </p:cNvSpPr>
          <p:nvPr>
            <p:ph type="body" sz="quarter" idx="11" hasCustomPrompt="1"/>
          </p:nvPr>
        </p:nvSpPr>
        <p:spPr>
          <a:xfrm>
            <a:off x="82296" y="1272194"/>
            <a:ext cx="6903720" cy="521691"/>
          </a:xfrm>
          <a:prstGeom prst="rect">
            <a:avLst/>
          </a:prstGeom>
        </p:spPr>
        <p:txBody>
          <a:bodyPr vert="horz"/>
          <a:lstStyle>
            <a:lvl1pPr marL="0" indent="0">
              <a:buNone/>
              <a:defRPr sz="2800" b="0" i="0" kern="0" spc="101">
                <a:solidFill>
                  <a:srgbClr val="4F7251"/>
                </a:solidFill>
                <a:latin typeface="Impact"/>
                <a:cs typeface="Impact"/>
              </a:defRPr>
            </a:lvl1pPr>
          </a:lstStyle>
          <a:p>
            <a:pPr lvl="0"/>
            <a:r>
              <a:rPr lang="en-US" dirty="0"/>
              <a:t>CLICK TO EDIT MASTER TEXT STYLES</a:t>
            </a:r>
          </a:p>
        </p:txBody>
      </p:sp>
      <p:sp>
        <p:nvSpPr>
          <p:cNvPr id="15" name="Shape 258"/>
          <p:cNvSpPr/>
          <p:nvPr userDrawn="1"/>
        </p:nvSpPr>
        <p:spPr>
          <a:xfrm flipH="1">
            <a:off x="7512936" y="3515689"/>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16" name="Picture 15" descr="TA_stacked_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2044" y="4429879"/>
            <a:ext cx="796043" cy="523251"/>
          </a:xfrm>
          <a:prstGeom prst="rect">
            <a:avLst/>
          </a:prstGeom>
        </p:spPr>
      </p:pic>
      <p:sp>
        <p:nvSpPr>
          <p:cNvPr id="8" name="TextBox 7"/>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93952_LIAPP1018					</a:t>
            </a:r>
            <a:r>
              <a:rPr lang="en-US" sz="7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32653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4"/>
          </a:xfrm>
          <a:prstGeom prst="rect">
            <a:avLst/>
          </a:prstGeom>
        </p:spPr>
        <p:txBody>
          <a:bodyPr vert="horz" lIns="91440" tIns="45720" rIns="91440" bIns="45720" rtlCol="0" anchor="b">
            <a:noAutofit/>
          </a:bodyPr>
          <a:lstStyle>
            <a:lvl1pPr>
              <a:defRPr sz="3600" b="0" i="0" kern="0" spc="200">
                <a:solidFill>
                  <a:schemeClr val="tx1"/>
                </a:solidFill>
                <a:latin typeface="Impact"/>
                <a:cs typeface="Impact"/>
              </a:defRPr>
            </a:lvl1pPr>
          </a:lstStyle>
          <a:p>
            <a:r>
              <a:rPr lang="en-US" dirty="0"/>
              <a:t>HEADLINE NO SIDE IMAGE</a:t>
            </a:r>
          </a:p>
        </p:txBody>
      </p:sp>
      <p:sp>
        <p:nvSpPr>
          <p:cNvPr id="20" name="Text Placeholder 13"/>
          <p:cNvSpPr>
            <a:spLocks noGrp="1"/>
          </p:cNvSpPr>
          <p:nvPr>
            <p:ph idx="1" hasCustomPrompt="1"/>
          </p:nvPr>
        </p:nvSpPr>
        <p:spPr>
          <a:xfrm>
            <a:off x="829029" y="2696165"/>
            <a:ext cx="6242852" cy="2052949"/>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8" indent="-173038">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63" indent="-161925">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17" name="TextBox 16"/>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086586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6"/>
            <a:ext cx="8229600" cy="860332"/>
          </a:xfrm>
          <a:prstGeom prst="rect">
            <a:avLst/>
          </a:prstGeom>
        </p:spPr>
        <p:txBody>
          <a:bodyPr vert="horz"/>
          <a:lstStyle>
            <a:lvl1pPr marL="0" indent="0">
              <a:buNone/>
              <a:tabLst>
                <a:tab pos="1431925" algn="l"/>
              </a:tabLst>
              <a:defRPr sz="3600" b="0" i="0" kern="0" spc="200">
                <a:solidFill>
                  <a:srgbClr val="3E6B9C"/>
                </a:solidFill>
                <a:latin typeface="Impact"/>
                <a:cs typeface="Impact"/>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8"/>
            <a:ext cx="8229600" cy="860332"/>
          </a:xfrm>
          <a:prstGeom prst="rect">
            <a:avLst/>
          </a:prstGeom>
        </p:spPr>
        <p:txBody>
          <a:bodyPr vert="horz"/>
          <a:lstStyle>
            <a:lvl1pPr marL="0" indent="0">
              <a:buNone/>
              <a:defRPr sz="3600" b="0" i="0" kern="0" spc="200">
                <a:solidFill>
                  <a:srgbClr val="3E6B9C"/>
                </a:solidFill>
                <a:latin typeface="Impact"/>
                <a:cs typeface="Impact"/>
              </a:defRPr>
            </a:lvl1pPr>
          </a:lstStyle>
          <a:p>
            <a:pPr lvl="0"/>
            <a:r>
              <a:rPr lang="en-US" dirty="0"/>
              <a:t>DIVIDER SLIDE TWO HEADLINES</a:t>
            </a:r>
          </a:p>
        </p:txBody>
      </p:sp>
      <p:sp>
        <p:nvSpPr>
          <p:cNvPr id="16" name="Slide Number Placeholder 5"/>
          <p:cNvSpPr>
            <a:spLocks noGrp="1"/>
          </p:cNvSpPr>
          <p:nvPr>
            <p:ph type="sldNum" sz="quarter" idx="13"/>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19" name="TextBox 18"/>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59882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9053"/>
            <a:ext cx="8229600" cy="858044"/>
          </a:xfrm>
          <a:prstGeom prst="rect">
            <a:avLst/>
          </a:prstGeom>
        </p:spPr>
        <p:txBody>
          <a:bodyPr vert="horz"/>
          <a:lstStyle>
            <a:lvl1pPr>
              <a:defRPr sz="3600" b="0" i="0" kern="0" spc="200">
                <a:solidFill>
                  <a:schemeClr val="bg1"/>
                </a:solidFill>
                <a:latin typeface="Impact"/>
                <a:cs typeface="Impact"/>
              </a:defRPr>
            </a:lvl1pPr>
          </a:lstStyle>
          <a:p>
            <a:r>
              <a:rPr lang="en-US" dirty="0"/>
              <a:t>DIVIDER SLIDE ONE HEADLINE</a:t>
            </a:r>
          </a:p>
        </p:txBody>
      </p:sp>
      <p:sp>
        <p:nvSpPr>
          <p:cNvPr id="15"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17" name="TextBox 16"/>
          <p:cNvSpPr txBox="1"/>
          <p:nvPr userDrawn="1"/>
        </p:nvSpPr>
        <p:spPr>
          <a:xfrm>
            <a:off x="1944974" y="4884285"/>
            <a:ext cx="7615003" cy="200055"/>
          </a:xfrm>
          <a:prstGeom prst="rect">
            <a:avLst/>
          </a:prstGeom>
          <a:noFill/>
        </p:spPr>
        <p:txBody>
          <a:bodyPr wrap="square" rtlCol="0">
            <a:spAutoFit/>
          </a:bodyPr>
          <a:lstStyle/>
          <a:p>
            <a:r>
              <a:rPr lang="en-US" sz="700" dirty="0">
                <a:solidFill>
                  <a:schemeClr val="tx1"/>
                </a:solidFill>
                <a:latin typeface="Arial"/>
                <a:cs typeface="Arial"/>
              </a:rPr>
              <a:t>93952_LIAPP0617					</a:t>
            </a:r>
            <a:r>
              <a:rPr lang="en-US" sz="7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19306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defTabSz="457200">
              <a:defRPr sz="3200"/>
            </a:pPr>
            <a:endParaRPr sz="3200" dirty="0">
              <a:solidFill>
                <a:srgbClr val="40474B"/>
              </a:solidFill>
            </a:endParaRPr>
          </a:p>
        </p:txBody>
      </p:sp>
      <p:sp>
        <p:nvSpPr>
          <p:cNvPr id="13" name="Text Placeholder 12"/>
          <p:cNvSpPr>
            <a:spLocks noGrp="1"/>
          </p:cNvSpPr>
          <p:nvPr>
            <p:ph type="body" sz="quarter" idx="12" hasCustomPrompt="1"/>
          </p:nvPr>
        </p:nvSpPr>
        <p:spPr>
          <a:xfrm>
            <a:off x="310897" y="3166754"/>
            <a:ext cx="3748545" cy="433789"/>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7" name="Text Placeholder 6"/>
          <p:cNvSpPr>
            <a:spLocks noGrp="1"/>
          </p:cNvSpPr>
          <p:nvPr>
            <p:ph type="body" sz="quarter" idx="13" hasCustomPrompt="1"/>
          </p:nvPr>
        </p:nvSpPr>
        <p:spPr>
          <a:xfrm>
            <a:off x="237744" y="2214897"/>
            <a:ext cx="7616952" cy="668130"/>
          </a:xfrm>
          <a:prstGeom prst="rect">
            <a:avLst/>
          </a:prstGeom>
        </p:spPr>
        <p:txBody>
          <a:bodyPr vert="horz"/>
          <a:lstStyle>
            <a:lvl1pPr marL="0" indent="0">
              <a:buNone/>
              <a:defRPr sz="3600" b="0" i="0" kern="0" spc="200">
                <a:solidFill>
                  <a:schemeClr val="accent2"/>
                </a:solidFill>
                <a:latin typeface="Impact"/>
                <a:cs typeface="Impact"/>
              </a:defRPr>
            </a:lvl1pPr>
          </a:lstStyle>
          <a:p>
            <a:pPr lvl="0"/>
            <a:r>
              <a:rPr lang="en-US" dirty="0"/>
              <a:t>HEADLINE FOR DIVIDER SLIDE</a:t>
            </a:r>
          </a:p>
        </p:txBody>
      </p:sp>
      <p:sp>
        <p:nvSpPr>
          <p:cNvPr id="9" name="TextBox 8"/>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93952_LIAPP0617					</a:t>
            </a:r>
            <a:r>
              <a:rPr lang="en-US" sz="7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608757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defTabSz="457200">
              <a:defRPr sz="3200"/>
            </a:pPr>
            <a:endParaRPr sz="3200" dirty="0">
              <a:solidFill>
                <a:srgbClr val="40474B"/>
              </a:solidFill>
            </a:endParaRPr>
          </a:p>
        </p:txBody>
      </p:sp>
      <p:sp>
        <p:nvSpPr>
          <p:cNvPr id="10" name="Text Placeholder 12"/>
          <p:cNvSpPr>
            <a:spLocks noGrp="1"/>
          </p:cNvSpPr>
          <p:nvPr>
            <p:ph type="body" sz="quarter" idx="12" hasCustomPrompt="1"/>
          </p:nvPr>
        </p:nvSpPr>
        <p:spPr>
          <a:xfrm>
            <a:off x="310897" y="3166754"/>
            <a:ext cx="3748545" cy="433789"/>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4" y="2214897"/>
            <a:ext cx="7616952" cy="668130"/>
          </a:xfrm>
          <a:prstGeom prst="rect">
            <a:avLst/>
          </a:prstGeom>
        </p:spPr>
        <p:txBody>
          <a:bodyPr vert="horz"/>
          <a:lstStyle>
            <a:lvl1pPr marL="0" indent="0">
              <a:buNone/>
              <a:defRPr sz="3600" b="0" i="0" kern="0" spc="200">
                <a:solidFill>
                  <a:schemeClr val="tx2"/>
                </a:solidFill>
                <a:latin typeface="Impact"/>
                <a:cs typeface="Impact"/>
              </a:defRPr>
            </a:lvl1pPr>
          </a:lstStyle>
          <a:p>
            <a:pPr lvl="0"/>
            <a:r>
              <a:rPr lang="en-US" dirty="0"/>
              <a:t>HEADLINE FOR DIVIDER SLIDE</a:t>
            </a:r>
          </a:p>
        </p:txBody>
      </p:sp>
      <p:sp>
        <p:nvSpPr>
          <p:cNvPr id="9" name="TextBox 8"/>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93952_LIAPP0617					</a:t>
            </a:r>
            <a:r>
              <a:rPr lang="en-US" sz="7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171997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defTabSz="457200">
              <a:defRPr sz="3200"/>
            </a:pPr>
            <a:endParaRPr sz="3200" dirty="0">
              <a:solidFill>
                <a:srgbClr val="40474B"/>
              </a:solidFill>
            </a:endParaRPr>
          </a:p>
        </p:txBody>
      </p:sp>
      <p:sp>
        <p:nvSpPr>
          <p:cNvPr id="10" name="Text Placeholder 12"/>
          <p:cNvSpPr>
            <a:spLocks noGrp="1"/>
          </p:cNvSpPr>
          <p:nvPr userDrawn="1">
            <p:ph type="body" sz="quarter" idx="12" hasCustomPrompt="1"/>
          </p:nvPr>
        </p:nvSpPr>
        <p:spPr>
          <a:xfrm>
            <a:off x="310897" y="3166754"/>
            <a:ext cx="2315591" cy="433789"/>
          </a:xfrm>
          <a:prstGeom prst="rect">
            <a:avLst/>
          </a:prstGeom>
        </p:spPr>
        <p:txBody>
          <a:bodyPr vert="horz"/>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4" y="2214897"/>
            <a:ext cx="7616952" cy="668130"/>
          </a:xfrm>
          <a:prstGeom prst="rect">
            <a:avLst/>
          </a:prstGeom>
        </p:spPr>
        <p:txBody>
          <a:bodyPr vert="horz"/>
          <a:lstStyle>
            <a:lvl1pPr marL="0" indent="0">
              <a:buNone/>
              <a:defRPr sz="3600" b="0" i="0" kern="0" spc="200">
                <a:solidFill>
                  <a:srgbClr val="EE0000"/>
                </a:solidFill>
                <a:latin typeface="Impact"/>
                <a:cs typeface="Impact"/>
              </a:defRPr>
            </a:lvl1pPr>
          </a:lstStyle>
          <a:p>
            <a:pPr lvl="0"/>
            <a:r>
              <a:rPr lang="en-US" dirty="0"/>
              <a:t>HEADLINE FOR DIVIDER SLIDE</a:t>
            </a:r>
          </a:p>
        </p:txBody>
      </p:sp>
      <p:sp>
        <p:nvSpPr>
          <p:cNvPr id="9" name="TextBox 8"/>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93952_LIAPP0617					</a:t>
            </a:r>
            <a:r>
              <a:rPr lang="en-US" sz="700" b="1" dirty="0">
                <a:solidFill>
                  <a:schemeClr val="bg1"/>
                </a:solidFill>
                <a:latin typeface="Arial"/>
                <a:cs typeface="Arial"/>
              </a:rPr>
              <a:t>For agent use only. Not for distribution to the public.</a:t>
            </a:r>
            <a:r>
              <a:rPr lang="en-US" sz="700" dirty="0">
                <a:solidFill>
                  <a:schemeClr val="bg1"/>
                </a:solidFill>
                <a:latin typeface="Arial"/>
                <a:cs typeface="Arial"/>
              </a:rPr>
              <a:t> </a:t>
            </a:r>
          </a:p>
        </p:txBody>
      </p:sp>
    </p:spTree>
    <p:extLst>
      <p:ext uri="{BB962C8B-B14F-4D97-AF65-F5344CB8AC3E}">
        <p14:creationId xmlns:p14="http://schemas.microsoft.com/office/powerpoint/2010/main" val="42046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solidFill>
                  <a:prstClr val="white"/>
                </a:solidFill>
              </a:rPr>
              <a:pPr/>
              <a:t>‹#›</a:t>
            </a:fld>
            <a:endParaRPr lang="en-US" dirty="0">
              <a:solidFill>
                <a:prstClr val="white"/>
              </a:solidFill>
            </a:endParaRPr>
          </a:p>
        </p:txBody>
      </p:sp>
      <p:sp>
        <p:nvSpPr>
          <p:cNvPr id="4"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defTabSz="457200">
              <a:defRPr sz="3200"/>
            </a:pPr>
            <a:endParaRPr sz="3200" dirty="0">
              <a:solidFill>
                <a:srgbClr val="40474B"/>
              </a:solidFill>
            </a:endParaRPr>
          </a:p>
        </p:txBody>
      </p:sp>
      <p:sp>
        <p:nvSpPr>
          <p:cNvPr id="6" name="TextBox 5"/>
          <p:cNvSpPr txBox="1"/>
          <p:nvPr userDrawn="1"/>
        </p:nvSpPr>
        <p:spPr>
          <a:xfrm>
            <a:off x="564901" y="4884285"/>
            <a:ext cx="7615003" cy="230832"/>
          </a:xfrm>
          <a:prstGeom prst="rect">
            <a:avLst/>
          </a:prstGeom>
          <a:noFill/>
        </p:spPr>
        <p:txBody>
          <a:bodyPr wrap="square" rtlCol="0">
            <a:spAutoFit/>
          </a:bodyPr>
          <a:lstStyle/>
          <a:p>
            <a:r>
              <a:rPr lang="en-US" sz="900" dirty="0">
                <a:solidFill>
                  <a:schemeClr val="bg1"/>
                </a:solidFill>
                <a:latin typeface="Arial"/>
                <a:cs typeface="Arial"/>
              </a:rPr>
              <a:t>93952_LIAPP1118					</a:t>
            </a:r>
            <a:r>
              <a:rPr lang="en-US" sz="9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1618457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ed flood title page">
    <p:bg>
      <p:bgPr>
        <a:solidFill>
          <a:schemeClr val="accent1"/>
        </a:solidFill>
        <a:effectLst/>
      </p:bgPr>
    </p:bg>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84B74A99-3A1C-3441-BABE-8D86E3B8D280}"/>
              </a:ext>
            </a:extLst>
          </p:cNvPr>
          <p:cNvSpPr/>
          <p:nvPr userDrawn="1"/>
        </p:nvSpPr>
        <p:spPr>
          <a:xfrm flipH="1">
            <a:off x="7879452" y="1583752"/>
            <a:ext cx="1264548" cy="35664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sz="3200" dirty="0">
              <a:solidFill>
                <a:schemeClr val="accent1"/>
              </a:solidFill>
            </a:endParaRPr>
          </a:p>
        </p:txBody>
      </p:sp>
      <p:pic>
        <p:nvPicPr>
          <p:cNvPr id="8" name="Picture 7" descr="TA_stacked_logo.png">
            <a:extLst>
              <a:ext uri="{FF2B5EF4-FFF2-40B4-BE49-F238E27FC236}">
                <a16:creationId xmlns:a16="http://schemas.microsoft.com/office/drawing/2014/main" id="{04DE0E3D-C58A-2141-A444-E1751CE2D3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4" y="4493433"/>
            <a:ext cx="796043" cy="523251"/>
          </a:xfrm>
          <a:prstGeom prst="rect">
            <a:avLst/>
          </a:prstGeom>
        </p:spPr>
      </p:pic>
      <p:sp>
        <p:nvSpPr>
          <p:cNvPr id="3" name="Title 2">
            <a:extLst>
              <a:ext uri="{FF2B5EF4-FFF2-40B4-BE49-F238E27FC236}">
                <a16:creationId xmlns:a16="http://schemas.microsoft.com/office/drawing/2014/main" id="{B73C5521-33F6-2A4D-9036-31CB219CB2AE}"/>
              </a:ext>
            </a:extLst>
          </p:cNvPr>
          <p:cNvSpPr>
            <a:spLocks noGrp="1"/>
          </p:cNvSpPr>
          <p:nvPr>
            <p:ph type="title" hasCustomPrompt="1"/>
          </p:nvPr>
        </p:nvSpPr>
        <p:spPr>
          <a:xfrm>
            <a:off x="355625" y="1197899"/>
            <a:ext cx="8038867" cy="549655"/>
          </a:xfrm>
          <a:prstGeom prst="rect">
            <a:avLst/>
          </a:prstGeom>
        </p:spPr>
        <p:txBody>
          <a:bodyPr/>
          <a:lstStyle>
            <a:lvl1pPr>
              <a:lnSpc>
                <a:spcPct val="100000"/>
              </a:lnSpc>
              <a:defRPr sz="3400" cap="all" baseline="0">
                <a:solidFill>
                  <a:schemeClr val="bg1"/>
                </a:solidFill>
                <a:latin typeface="Impact" panose="020B0806030902050204" pitchFamily="34" charset="0"/>
                <a:cs typeface="Arial" panose="020B0604020202020204" pitchFamily="34" charset="0"/>
              </a:defRPr>
            </a:lvl1pPr>
          </a:lstStyle>
          <a:p>
            <a:r>
              <a:rPr lang="en-US" dirty="0"/>
              <a:t>No image red flood presentation title page </a:t>
            </a:r>
          </a:p>
        </p:txBody>
      </p:sp>
    </p:spTree>
    <p:extLst>
      <p:ext uri="{BB962C8B-B14F-4D97-AF65-F5344CB8AC3E}">
        <p14:creationId xmlns:p14="http://schemas.microsoft.com/office/powerpoint/2010/main" val="8414611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1 Line Impact Headline with side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1309554" y="994389"/>
            <a:ext cx="6938010" cy="3397218"/>
          </a:xfrm>
          <a:prstGeom prst="rect">
            <a:avLst/>
          </a:prstGeom>
        </p:spPr>
        <p:txBody>
          <a:bodyPr vert="horz" lIns="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1309555" y="215519"/>
            <a:ext cx="6955473" cy="489918"/>
          </a:xfrm>
          <a:prstGeom prst="rect">
            <a:avLst/>
          </a:prstGeom>
        </p:spPr>
        <p:txBody>
          <a:bodyPr lIns="109728"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cxnSp>
        <p:nvCxnSpPr>
          <p:cNvPr id="5" name="Straight Connector 4"/>
          <p:cNvCxnSpPr/>
          <p:nvPr userDrawn="1"/>
        </p:nvCxnSpPr>
        <p:spPr bwMode="auto">
          <a:xfrm rot="5400000">
            <a:off x="1055885" y="-240525"/>
            <a:ext cx="457623"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 name="Straight Connector 8"/>
          <p:cNvCxnSpPr/>
          <p:nvPr userDrawn="1"/>
        </p:nvCxnSpPr>
        <p:spPr bwMode="auto">
          <a:xfrm rot="5400000">
            <a:off x="-220619" y="-240525"/>
            <a:ext cx="457623" cy="0"/>
          </a:xfrm>
          <a:prstGeom prst="line">
            <a:avLst/>
          </a:prstGeom>
          <a:solidFill>
            <a:schemeClr val="folHlink"/>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 name="TextBox 9"/>
          <p:cNvSpPr txBox="1"/>
          <p:nvPr userDrawn="1"/>
        </p:nvSpPr>
        <p:spPr>
          <a:xfrm>
            <a:off x="104056" y="-498410"/>
            <a:ext cx="1133928" cy="462093"/>
          </a:xfrm>
          <a:prstGeom prst="rect">
            <a:avLst/>
          </a:prstGeom>
          <a:noFill/>
        </p:spPr>
        <p:txBody>
          <a:bodyPr wrap="square" rtlCol="0">
            <a:spAutoFit/>
          </a:bodyPr>
          <a:lstStyle/>
          <a:p>
            <a:pPr algn="ctr"/>
            <a:r>
              <a:rPr lang="en-US" sz="1200" dirty="0">
                <a:latin typeface="Arial"/>
                <a:cs typeface="Arial"/>
              </a:rPr>
              <a:t>sidebar image space</a:t>
            </a:r>
          </a:p>
        </p:txBody>
      </p:sp>
    </p:spTree>
    <p:extLst>
      <p:ext uri="{BB962C8B-B14F-4D97-AF65-F5344CB8AC3E}">
        <p14:creationId xmlns:p14="http://schemas.microsoft.com/office/powerpoint/2010/main" val="2365122104"/>
      </p:ext>
    </p:extLst>
  </p:cSld>
  <p:clrMapOvr>
    <a:masterClrMapping/>
  </p:clrMapOvr>
  <p:extLst>
    <p:ext uri="{DCECCB84-F9BA-43D5-87BE-67443E8EF086}">
      <p15:sldGuideLst xmlns:p15="http://schemas.microsoft.com/office/powerpoint/2012/main">
        <p15:guide id="1" orient="horz" pos="84">
          <p15:clr>
            <a:srgbClr val="FBAE40"/>
          </p15:clr>
        </p15:guide>
        <p15:guide id="3" orient="horz" pos="708">
          <p15:clr>
            <a:srgbClr val="FBAE40"/>
          </p15:clr>
        </p15:guide>
        <p15:guide id="4" pos="816">
          <p15:clr>
            <a:srgbClr val="FBAE40"/>
          </p15:clr>
        </p15:guide>
        <p15:guide id="5" pos="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2 Head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hape 258"/>
          <p:cNvSpPr/>
          <p:nvPr userDrawn="1"/>
        </p:nvSpPr>
        <p:spPr>
          <a:xfrm flipH="1">
            <a:off x="7512936" y="3515689"/>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13" name="Picture 12" descr="TA_stacked_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2044" y="4429879"/>
            <a:ext cx="796043" cy="523251"/>
          </a:xfrm>
          <a:prstGeom prst="rect">
            <a:avLst/>
          </a:prstGeom>
        </p:spPr>
      </p:pic>
      <p:sp>
        <p:nvSpPr>
          <p:cNvPr id="8" name="Text Placeholder 10"/>
          <p:cNvSpPr>
            <a:spLocks noGrp="1"/>
          </p:cNvSpPr>
          <p:nvPr>
            <p:ph type="body" sz="quarter" idx="11" hasCustomPrompt="1"/>
          </p:nvPr>
        </p:nvSpPr>
        <p:spPr>
          <a:xfrm>
            <a:off x="82296" y="1272193"/>
            <a:ext cx="6903720" cy="521691"/>
          </a:xfrm>
          <a:prstGeom prst="rect">
            <a:avLst/>
          </a:prstGeom>
        </p:spPr>
        <p:txBody>
          <a:bodyPr vert="horz"/>
          <a:lstStyle>
            <a:lvl1pPr marL="0" indent="0">
              <a:buNone/>
              <a:defRPr sz="2800" b="0" i="0" kern="0" spc="100">
                <a:solidFill>
                  <a:srgbClr val="4F7251"/>
                </a:solidFill>
                <a:latin typeface="Impact"/>
                <a:cs typeface="Impact"/>
              </a:defRPr>
            </a:lvl1pPr>
          </a:lstStyle>
          <a:p>
            <a:pPr lvl="0"/>
            <a:r>
              <a:rPr lang="en-US" dirty="0"/>
              <a:t>CLICK TO EDIT MASTER TEXT STYLES</a:t>
            </a:r>
          </a:p>
        </p:txBody>
      </p:sp>
      <p:sp>
        <p:nvSpPr>
          <p:cNvPr id="9" name="Text Placeholder 10"/>
          <p:cNvSpPr>
            <a:spLocks noGrp="1"/>
          </p:cNvSpPr>
          <p:nvPr>
            <p:ph type="body" sz="quarter" idx="12" hasCustomPrompt="1"/>
          </p:nvPr>
        </p:nvSpPr>
        <p:spPr>
          <a:xfrm>
            <a:off x="82296" y="1843093"/>
            <a:ext cx="6903720" cy="521691"/>
          </a:xfrm>
          <a:prstGeom prst="rect">
            <a:avLst/>
          </a:prstGeom>
        </p:spPr>
        <p:txBody>
          <a:bodyPr vert="horz"/>
          <a:lstStyle>
            <a:lvl1pPr marL="0" indent="0">
              <a:buNone/>
              <a:defRPr sz="2800" b="0" i="0" kern="0" spc="100">
                <a:solidFill>
                  <a:srgbClr val="4F7251"/>
                </a:solidFill>
                <a:latin typeface="Impact"/>
                <a:cs typeface="Impact"/>
              </a:defRPr>
            </a:lvl1pPr>
          </a:lstStyle>
          <a:p>
            <a:pPr lvl="0"/>
            <a:r>
              <a:rPr lang="en-US" dirty="0"/>
              <a:t>CLICK TO EDIT MASTER TEXT STYLES</a:t>
            </a:r>
          </a:p>
        </p:txBody>
      </p:sp>
      <p:sp>
        <p:nvSpPr>
          <p:cNvPr id="7" name="TextBox 6"/>
          <p:cNvSpPr txBox="1"/>
          <p:nvPr userDrawn="1"/>
        </p:nvSpPr>
        <p:spPr>
          <a:xfrm>
            <a:off x="1944974" y="4884285"/>
            <a:ext cx="7615003" cy="200055"/>
          </a:xfrm>
          <a:prstGeom prst="rect">
            <a:avLst/>
          </a:prstGeom>
          <a:noFill/>
        </p:spPr>
        <p:txBody>
          <a:bodyPr wrap="square" rtlCol="0">
            <a:spAutoFit/>
          </a:bodyPr>
          <a:lstStyle/>
          <a:p>
            <a:r>
              <a:rPr lang="en-US" sz="700" dirty="0">
                <a:solidFill>
                  <a:schemeClr val="bg1"/>
                </a:solidFill>
                <a:latin typeface="Arial"/>
                <a:cs typeface="Arial"/>
              </a:rPr>
              <a:t>93952_LIAPP1018					</a:t>
            </a:r>
            <a:r>
              <a:rPr lang="en-US" sz="700" b="1" dirty="0">
                <a:solidFill>
                  <a:schemeClr val="bg1"/>
                </a:solidFill>
                <a:latin typeface="Arial"/>
                <a:cs typeface="Arial"/>
              </a:rPr>
              <a:t>For agent use only. Not for distribution to the public. </a:t>
            </a:r>
          </a:p>
        </p:txBody>
      </p:sp>
    </p:spTree>
    <p:extLst>
      <p:ext uri="{BB962C8B-B14F-4D97-AF65-F5344CB8AC3E}">
        <p14:creationId xmlns:p14="http://schemas.microsoft.com/office/powerpoint/2010/main" val="138283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Headline Title Slide">
    <p:spTree>
      <p:nvGrpSpPr>
        <p:cNvPr id="1" name=""/>
        <p:cNvGrpSpPr/>
        <p:nvPr/>
      </p:nvGrpSpPr>
      <p:grpSpPr>
        <a:xfrm>
          <a:off x="0" y="0"/>
          <a:ext cx="0" cy="0"/>
          <a:chOff x="0" y="0"/>
          <a:chExt cx="0" cy="0"/>
        </a:xfrm>
      </p:grpSpPr>
      <p:sp>
        <p:nvSpPr>
          <p:cNvPr id="8" name="Text Placeholder 10"/>
          <p:cNvSpPr>
            <a:spLocks noGrp="1"/>
          </p:cNvSpPr>
          <p:nvPr>
            <p:ph type="body" sz="quarter" idx="11" hasCustomPrompt="1"/>
          </p:nvPr>
        </p:nvSpPr>
        <p:spPr>
          <a:xfrm>
            <a:off x="82296" y="1272194"/>
            <a:ext cx="6903720" cy="521691"/>
          </a:xfrm>
          <a:prstGeom prst="rect">
            <a:avLst/>
          </a:prstGeom>
        </p:spPr>
        <p:txBody>
          <a:bodyPr vert="horz"/>
          <a:lstStyle>
            <a:lvl1pPr marL="0" indent="0">
              <a:buNone/>
              <a:defRPr sz="2800" b="0" i="0" kern="0" spc="101">
                <a:solidFill>
                  <a:srgbClr val="4F7251"/>
                </a:solidFill>
                <a:latin typeface="Impact"/>
                <a:cs typeface="Impact"/>
              </a:defRPr>
            </a:lvl1pPr>
          </a:lstStyle>
          <a:p>
            <a:pPr lvl="0"/>
            <a:r>
              <a:rPr lang="en-US" dirty="0"/>
              <a:t>CLICK TO EDIT MASTER TEXT STYLES</a:t>
            </a:r>
          </a:p>
        </p:txBody>
      </p:sp>
      <p:sp>
        <p:nvSpPr>
          <p:cNvPr id="9" name="Text Placeholder 10"/>
          <p:cNvSpPr>
            <a:spLocks noGrp="1"/>
          </p:cNvSpPr>
          <p:nvPr>
            <p:ph type="body" sz="quarter" idx="12" hasCustomPrompt="1"/>
          </p:nvPr>
        </p:nvSpPr>
        <p:spPr>
          <a:xfrm>
            <a:off x="82296" y="1843094"/>
            <a:ext cx="6903720" cy="521691"/>
          </a:xfrm>
          <a:prstGeom prst="rect">
            <a:avLst/>
          </a:prstGeom>
        </p:spPr>
        <p:txBody>
          <a:bodyPr vert="horz"/>
          <a:lstStyle>
            <a:lvl1pPr marL="0" indent="0">
              <a:buNone/>
              <a:defRPr sz="2800" b="0" i="0" kern="0" spc="101">
                <a:solidFill>
                  <a:srgbClr val="4F7251"/>
                </a:solidFill>
                <a:latin typeface="Impact"/>
                <a:cs typeface="Impact"/>
              </a:defRPr>
            </a:lvl1pPr>
          </a:lstStyle>
          <a:p>
            <a:pPr lvl="0"/>
            <a:r>
              <a:rPr lang="en-US" dirty="0"/>
              <a:t>CLICK TO EDIT MASTER TEXT STYLES</a:t>
            </a:r>
          </a:p>
        </p:txBody>
      </p:sp>
      <p:sp>
        <p:nvSpPr>
          <p:cNvPr id="11" name="Shape 258"/>
          <p:cNvSpPr/>
          <p:nvPr userDrawn="1"/>
        </p:nvSpPr>
        <p:spPr>
          <a:xfrm flipH="1">
            <a:off x="7512936" y="3515689"/>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12" name="Picture 11"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5" y="4430091"/>
            <a:ext cx="796043" cy="523251"/>
          </a:xfrm>
          <a:prstGeom prst="rect">
            <a:avLst/>
          </a:prstGeom>
        </p:spPr>
      </p:pic>
      <p:sp>
        <p:nvSpPr>
          <p:cNvPr id="10" name="TextBox 9">
            <a:extLst>
              <a:ext uri="{FF2B5EF4-FFF2-40B4-BE49-F238E27FC236}">
                <a16:creationId xmlns:a16="http://schemas.microsoft.com/office/drawing/2014/main" id="{A5DD02E6-7BB0-214F-A4D4-9D11970F7131}"/>
              </a:ext>
            </a:extLst>
          </p:cNvPr>
          <p:cNvSpPr txBox="1"/>
          <p:nvPr userDrawn="1"/>
        </p:nvSpPr>
        <p:spPr>
          <a:xfrm>
            <a:off x="36113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303242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Headline Title Slide">
    <p:spTree>
      <p:nvGrpSpPr>
        <p:cNvPr id="1" name=""/>
        <p:cNvGrpSpPr/>
        <p:nvPr/>
      </p:nvGrpSpPr>
      <p:grpSpPr>
        <a:xfrm>
          <a:off x="0" y="0"/>
          <a:ext cx="0" cy="0"/>
          <a:chOff x="0" y="0"/>
          <a:chExt cx="0" cy="0"/>
        </a:xfrm>
      </p:grpSpPr>
      <p:sp>
        <p:nvSpPr>
          <p:cNvPr id="11" name="Shape 258"/>
          <p:cNvSpPr/>
          <p:nvPr userDrawn="1"/>
        </p:nvSpPr>
        <p:spPr>
          <a:xfrm flipH="1">
            <a:off x="7525314" y="3529417"/>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12" name="Picture 11"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74423" y="4443819"/>
            <a:ext cx="796043" cy="523251"/>
          </a:xfrm>
          <a:prstGeom prst="rect">
            <a:avLst/>
          </a:prstGeom>
        </p:spPr>
      </p:pic>
      <p:sp>
        <p:nvSpPr>
          <p:cNvPr id="7" name="Title 6"/>
          <p:cNvSpPr txBox="1">
            <a:spLocks/>
          </p:cNvSpPr>
          <p:nvPr userDrawn="1"/>
        </p:nvSpPr>
        <p:spPr>
          <a:xfrm>
            <a:off x="1879201" y="2834232"/>
            <a:ext cx="1289980" cy="519084"/>
          </a:xfrm>
          <a:prstGeom prst="rect">
            <a:avLst/>
          </a:prstGeom>
        </p:spPr>
        <p:txBody>
          <a:bodyPr/>
          <a:lstStyle>
            <a:lvl1pPr algn="l" defTabSz="457200" rtl="0" eaLnBrk="1" latinLnBrk="0" hangingPunct="1">
              <a:spcBef>
                <a:spcPct val="0"/>
              </a:spcBef>
              <a:buNone/>
              <a:defRPr sz="2800" b="0" i="0" kern="1200" baseline="0">
                <a:solidFill>
                  <a:schemeClr val="tx1"/>
                </a:solidFill>
                <a:latin typeface="Gobold Bold"/>
                <a:ea typeface="+mj-ea"/>
                <a:cs typeface="Gobold Bold"/>
              </a:defRPr>
            </a:lvl1pPr>
          </a:lstStyle>
          <a:p>
            <a:r>
              <a:rPr lang="en-US" sz="1599" dirty="0">
                <a:solidFill>
                  <a:schemeClr val="bg1"/>
                </a:solidFill>
                <a:latin typeface="Arial"/>
                <a:cs typeface="Arial"/>
              </a:rPr>
              <a:t>XX/XX/XX</a:t>
            </a:r>
          </a:p>
        </p:txBody>
      </p:sp>
      <p:cxnSp>
        <p:nvCxnSpPr>
          <p:cNvPr id="13" name="Straight Connector 12"/>
          <p:cNvCxnSpPr/>
          <p:nvPr userDrawn="1"/>
        </p:nvCxnSpPr>
        <p:spPr>
          <a:xfrm>
            <a:off x="0" y="2826529"/>
            <a:ext cx="2932545"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3223915"/>
            <a:ext cx="2932545"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5" name="Shape 154"/>
          <p:cNvSpPr/>
          <p:nvPr userDrawn="1"/>
        </p:nvSpPr>
        <p:spPr>
          <a:xfrm>
            <a:off x="-7905" y="1293693"/>
            <a:ext cx="4706859" cy="479786"/>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sp>
        <p:nvSpPr>
          <p:cNvPr id="16" name="Text Placeholder 15"/>
          <p:cNvSpPr>
            <a:spLocks noGrp="1"/>
          </p:cNvSpPr>
          <p:nvPr>
            <p:ph type="body" sz="quarter" idx="11"/>
          </p:nvPr>
        </p:nvSpPr>
        <p:spPr>
          <a:xfrm>
            <a:off x="126393" y="1272194"/>
            <a:ext cx="4430466" cy="521691"/>
          </a:xfrm>
          <a:prstGeom prst="rect">
            <a:avLst/>
          </a:prstGeom>
        </p:spPr>
        <p:txBody>
          <a:bodyPr/>
          <a:lstStyle/>
          <a:p>
            <a:r>
              <a:rPr lang="en-US" dirty="0"/>
              <a:t>FINANCIAL FOUNDATION IUL</a:t>
            </a:r>
            <a:r>
              <a:rPr lang="en-US" baseline="30000" dirty="0"/>
              <a:t>™</a:t>
            </a:r>
            <a:endParaRPr lang="en-US" dirty="0"/>
          </a:p>
        </p:txBody>
      </p:sp>
      <p:sp>
        <p:nvSpPr>
          <p:cNvPr id="17" name="Text Placeholder 16"/>
          <p:cNvSpPr>
            <a:spLocks noGrp="1"/>
          </p:cNvSpPr>
          <p:nvPr>
            <p:ph type="body" sz="quarter" idx="4294967295"/>
          </p:nvPr>
        </p:nvSpPr>
        <p:spPr>
          <a:xfrm>
            <a:off x="-1" y="1843604"/>
            <a:ext cx="6903851" cy="520785"/>
          </a:xfrm>
          <a:prstGeom prst="rect">
            <a:avLst/>
          </a:prstGeom>
        </p:spPr>
        <p:txBody>
          <a:bodyPr/>
          <a:lstStyle/>
          <a:p>
            <a:pPr>
              <a:defRPr/>
            </a:pPr>
            <a:r>
              <a:rPr lang="en-US" sz="1598" dirty="0">
                <a:solidFill>
                  <a:srgbClr val="FFFFFF"/>
                </a:solidFill>
              </a:rPr>
              <a:t>WITH LONG TERM CARE RIDER </a:t>
            </a:r>
          </a:p>
        </p:txBody>
      </p:sp>
      <p:sp>
        <p:nvSpPr>
          <p:cNvPr id="18" name="Rectangle 17"/>
          <p:cNvSpPr/>
          <p:nvPr userDrawn="1"/>
        </p:nvSpPr>
        <p:spPr>
          <a:xfrm>
            <a:off x="167098" y="4246099"/>
            <a:ext cx="5109091" cy="577081"/>
          </a:xfrm>
          <a:prstGeom prst="rect">
            <a:avLst/>
          </a:prstGeom>
        </p:spPr>
        <p:txBody>
          <a:bodyPr wrap="none">
            <a:spAutoFit/>
          </a:bodyPr>
          <a:lstStyle/>
          <a:p>
            <a:pPr>
              <a:spcBef>
                <a:spcPct val="0"/>
              </a:spcBef>
            </a:pPr>
            <a:r>
              <a:rPr lang="en-US" altLang="en-US" sz="1050" dirty="0">
                <a:solidFill>
                  <a:schemeClr val="bg1"/>
                </a:solidFill>
              </a:rPr>
              <a:t>Named Comprehensive Long Term Care Insurance Rider (LTC Rider) in California</a:t>
            </a:r>
          </a:p>
          <a:p>
            <a:pPr>
              <a:spcBef>
                <a:spcPct val="0"/>
              </a:spcBef>
            </a:pPr>
            <a:r>
              <a:rPr lang="en-US" altLang="en-US" sz="1050" dirty="0">
                <a:solidFill>
                  <a:schemeClr val="bg1"/>
                </a:solidFill>
              </a:rPr>
              <a:t>For Agent Use Only - Not for Use With the Public</a:t>
            </a:r>
          </a:p>
          <a:p>
            <a:pPr>
              <a:spcBef>
                <a:spcPct val="0"/>
              </a:spcBef>
            </a:pPr>
            <a:r>
              <a:rPr lang="en-US" altLang="en-US" sz="1050" dirty="0">
                <a:solidFill>
                  <a:schemeClr val="bg1"/>
                </a:solidFill>
              </a:rPr>
              <a:t>FLP06111BPM-04/17</a:t>
            </a:r>
          </a:p>
        </p:txBody>
      </p:sp>
      <p:sp>
        <p:nvSpPr>
          <p:cNvPr id="21" name="TextBox 20">
            <a:extLst>
              <a:ext uri="{FF2B5EF4-FFF2-40B4-BE49-F238E27FC236}">
                <a16:creationId xmlns:a16="http://schemas.microsoft.com/office/drawing/2014/main" id="{440802FE-B851-E94E-ADBE-A053A0BDEC0B}"/>
              </a:ext>
            </a:extLst>
          </p:cNvPr>
          <p:cNvSpPr txBox="1"/>
          <p:nvPr userDrawn="1"/>
        </p:nvSpPr>
        <p:spPr>
          <a:xfrm>
            <a:off x="36113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213386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92"/>
            <a:ext cx="8026400" cy="3397218"/>
          </a:xfrm>
          <a:prstGeom prst="rect">
            <a:avLst/>
          </a:prstGeom>
        </p:spPr>
        <p:txBody>
          <a:bodyPr vert="horz" lIns="91440" tIns="45720" rIns="91440" bIns="45720" rtlCol="0">
            <a:noAutofit/>
          </a:bodyPr>
          <a:lstStyle>
            <a:lvl1pPr>
              <a:spcBef>
                <a:spcPts val="0"/>
              </a:spcBef>
              <a:defRPr sz="1599">
                <a:solidFill>
                  <a:srgbClr val="40474B"/>
                </a:solidFill>
              </a:defRPr>
            </a:lvl1pPr>
            <a:lvl2pPr>
              <a:spcBef>
                <a:spcPts val="0"/>
              </a:spcBef>
              <a:defRPr sz="1599">
                <a:solidFill>
                  <a:srgbClr val="40474B"/>
                </a:solidFill>
              </a:defRPr>
            </a:lvl2pPr>
            <a:lvl3pPr>
              <a:spcBef>
                <a:spcPts val="0"/>
              </a:spcBef>
              <a:defRPr sz="1599">
                <a:solidFill>
                  <a:srgbClr val="40474B"/>
                </a:solidFill>
              </a:defRPr>
            </a:lvl3pPr>
            <a:lvl4pPr>
              <a:spcBef>
                <a:spcPts val="0"/>
              </a:spcBef>
              <a:defRPr sz="1599">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p:cNvSpPr>
            <a:spLocks noGrp="1"/>
          </p:cNvSpPr>
          <p:nvPr>
            <p:ph type="title" hasCustomPrompt="1"/>
          </p:nvPr>
        </p:nvSpPr>
        <p:spPr>
          <a:xfrm>
            <a:off x="349752" y="136898"/>
            <a:ext cx="8037329" cy="489918"/>
          </a:xfrm>
          <a:prstGeom prst="rect">
            <a:avLst/>
          </a:prstGeom>
        </p:spPr>
        <p:txBody>
          <a:bodyPr anchor="t" anchorCtr="0"/>
          <a:lstStyle>
            <a:lvl1pPr>
              <a:lnSpc>
                <a:spcPts val="2699"/>
              </a:lnSpc>
              <a:defRPr sz="2000" b="1" i="0">
                <a:solidFill>
                  <a:schemeClr val="bg1"/>
                </a:solidFill>
                <a:latin typeface="Arial"/>
                <a:cs typeface="Arial"/>
              </a:defRPr>
            </a:lvl1pPr>
          </a:lstStyle>
          <a:p>
            <a:r>
              <a:rPr lang="en-US" dirty="0"/>
              <a:t>CLICK TO EDIT TITLE CLICK TO EDIT TITLECLICK TO EDIT TITLECLICK TO EDIT TITLE</a:t>
            </a:r>
          </a:p>
        </p:txBody>
      </p:sp>
      <p:sp>
        <p:nvSpPr>
          <p:cNvPr id="11" name="TextBox 10">
            <a:extLst>
              <a:ext uri="{FF2B5EF4-FFF2-40B4-BE49-F238E27FC236}">
                <a16:creationId xmlns:a16="http://schemas.microsoft.com/office/drawing/2014/main" id="{08D232E3-C637-2B46-B30C-55DD533A3A84}"/>
              </a:ext>
            </a:extLst>
          </p:cNvPr>
          <p:cNvSpPr txBox="1"/>
          <p:nvPr userDrawn="1"/>
        </p:nvSpPr>
        <p:spPr>
          <a:xfrm>
            <a:off x="36113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09841829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5"/>
          </a:xfrm>
          <a:prstGeom prst="rect">
            <a:avLst/>
          </a:prstGeom>
        </p:spPr>
        <p:txBody>
          <a:bodyPr vert="horz" lIns="91440" tIns="45720" rIns="91440" bIns="45720" rtlCol="0" anchor="b">
            <a:noAutofit/>
          </a:bodyPr>
          <a:lstStyle>
            <a:lvl1pPr>
              <a:defRPr sz="3600" b="0" i="0" kern="0" spc="200">
                <a:solidFill>
                  <a:schemeClr val="tx1"/>
                </a:solidFill>
                <a:latin typeface="Impact"/>
                <a:cs typeface="Impact"/>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spcAft>
                <a:spcPts val="0"/>
              </a:spcAft>
              <a:defRPr sz="1599"/>
            </a:lvl1pPr>
            <a:lvl2pPr>
              <a:spcBef>
                <a:spcPts val="0"/>
              </a:spcBef>
              <a:spcAft>
                <a:spcPts val="0"/>
              </a:spcAft>
              <a:defRPr sz="1599"/>
            </a:lvl2pPr>
            <a:lvl3pPr>
              <a:spcBef>
                <a:spcPts val="0"/>
              </a:spcBef>
              <a:spcAft>
                <a:spcPts val="0"/>
              </a:spcAft>
              <a:defRPr sz="1599"/>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25" name="TextBox 24">
            <a:extLst>
              <a:ext uri="{FF2B5EF4-FFF2-40B4-BE49-F238E27FC236}">
                <a16:creationId xmlns:a16="http://schemas.microsoft.com/office/drawing/2014/main" id="{67CD1470-8C11-A14A-983A-2C04C9288972}"/>
              </a:ext>
            </a:extLst>
          </p:cNvPr>
          <p:cNvSpPr txBox="1"/>
          <p:nvPr userDrawn="1"/>
        </p:nvSpPr>
        <p:spPr>
          <a:xfrm>
            <a:off x="1422406"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119313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5"/>
          </a:xfrm>
          <a:prstGeom prst="rect">
            <a:avLst/>
          </a:prstGeom>
        </p:spPr>
        <p:txBody>
          <a:bodyPr vert="horz" lIns="91440" tIns="45720" rIns="91440" bIns="45720" rtlCol="0" anchor="b">
            <a:noAutofit/>
          </a:bodyPr>
          <a:lstStyle>
            <a:lvl1pPr>
              <a:defRPr sz="3600" b="0" i="0" kern="0" spc="200">
                <a:solidFill>
                  <a:schemeClr val="tx1"/>
                </a:solidFill>
                <a:latin typeface="Impact"/>
                <a:cs typeface="Impact"/>
              </a:defRPr>
            </a:lvl1pPr>
          </a:lstStyle>
          <a:p>
            <a:r>
              <a:rPr lang="en-US" dirty="0"/>
              <a:t>HEADLINE NO SIDE IMAGE</a:t>
            </a:r>
          </a:p>
        </p:txBody>
      </p:sp>
      <p:sp>
        <p:nvSpPr>
          <p:cNvPr id="20" name="Text Placeholder 13"/>
          <p:cNvSpPr>
            <a:spLocks noGrp="1"/>
          </p:cNvSpPr>
          <p:nvPr>
            <p:ph idx="1" hasCustomPrompt="1"/>
          </p:nvPr>
        </p:nvSpPr>
        <p:spPr>
          <a:xfrm>
            <a:off x="829030" y="2696166"/>
            <a:ext cx="6242852" cy="2052948"/>
          </a:xfrm>
          <a:prstGeom prst="rect">
            <a:avLst/>
          </a:prstGeom>
        </p:spPr>
        <p:txBody>
          <a:bodyPr vert="horz" lIns="91440" tIns="45720" rIns="91440" bIns="45720" rtlCol="0">
            <a:noAutofit/>
          </a:bodyPr>
          <a:lstStyle>
            <a:lvl1pPr marL="0" indent="0">
              <a:spcAft>
                <a:spcPts val="0"/>
              </a:spcAft>
              <a:buNone/>
              <a:defRPr sz="1599">
                <a:solidFill>
                  <a:schemeClr val="tx1"/>
                </a:solidFill>
                <a:latin typeface="Arial"/>
                <a:cs typeface="Arial"/>
              </a:defRPr>
            </a:lvl1pPr>
            <a:lvl2pPr marL="173031" indent="-173031">
              <a:buSzPct val="85000"/>
              <a:buFont typeface="Arial"/>
              <a:buChar char="•"/>
              <a:defRPr sz="1599">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49" indent="-161919">
              <a:buFont typeface="Lucida Grande"/>
              <a:buChar char="-"/>
              <a:defRPr sz="1599">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21" name="TextBox 20">
            <a:extLst>
              <a:ext uri="{FF2B5EF4-FFF2-40B4-BE49-F238E27FC236}">
                <a16:creationId xmlns:a16="http://schemas.microsoft.com/office/drawing/2014/main" id="{E0FB1AAB-3CE9-2F4F-A2C7-7780E5D8EBFE}"/>
              </a:ext>
            </a:extLst>
          </p:cNvPr>
          <p:cNvSpPr txBox="1"/>
          <p:nvPr userDrawn="1"/>
        </p:nvSpPr>
        <p:spPr>
          <a:xfrm>
            <a:off x="36113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421515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8"/>
            <a:ext cx="8229600" cy="860331"/>
          </a:xfrm>
          <a:prstGeom prst="rect">
            <a:avLst/>
          </a:prstGeom>
        </p:spPr>
        <p:txBody>
          <a:bodyPr vert="horz"/>
          <a:lstStyle>
            <a:lvl1pPr marL="0" indent="0">
              <a:buNone/>
              <a:tabLst>
                <a:tab pos="1431867" algn="l"/>
              </a:tabLst>
              <a:defRPr sz="3600" b="0" i="0" kern="0" spc="200">
                <a:solidFill>
                  <a:srgbClr val="3E6B9C"/>
                </a:solidFill>
                <a:latin typeface="Impact"/>
                <a:cs typeface="Impact"/>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9"/>
            <a:ext cx="8229600" cy="860331"/>
          </a:xfrm>
          <a:prstGeom prst="rect">
            <a:avLst/>
          </a:prstGeom>
        </p:spPr>
        <p:txBody>
          <a:bodyPr vert="horz"/>
          <a:lstStyle>
            <a:lvl1pPr marL="0" indent="0">
              <a:buNone/>
              <a:defRPr sz="3600" b="0" i="0" kern="0" spc="200">
                <a:solidFill>
                  <a:srgbClr val="3E6B9C"/>
                </a:solidFill>
                <a:latin typeface="Impact"/>
                <a:cs typeface="Impact"/>
              </a:defRPr>
            </a:lvl1pPr>
          </a:lstStyle>
          <a:p>
            <a:pPr lvl="0"/>
            <a:r>
              <a:rPr lang="en-US" dirty="0"/>
              <a:t>DIVIDER SLIDE TWO HEADLINES</a:t>
            </a:r>
          </a:p>
        </p:txBody>
      </p:sp>
      <p:sp>
        <p:nvSpPr>
          <p:cNvPr id="16" name="Slide Number Placeholder 5"/>
          <p:cNvSpPr>
            <a:spLocks noGrp="1"/>
          </p:cNvSpPr>
          <p:nvPr>
            <p:ph type="sldNum" sz="quarter" idx="13"/>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17" name="TextBox 16">
            <a:extLst>
              <a:ext uri="{FF2B5EF4-FFF2-40B4-BE49-F238E27FC236}">
                <a16:creationId xmlns:a16="http://schemas.microsoft.com/office/drawing/2014/main" id="{8E1CAC82-08AC-8D4D-A743-DE758EB16A3C}"/>
              </a:ext>
            </a:extLst>
          </p:cNvPr>
          <p:cNvSpPr txBox="1"/>
          <p:nvPr userDrawn="1"/>
        </p:nvSpPr>
        <p:spPr>
          <a:xfrm>
            <a:off x="797450" y="4884285"/>
            <a:ext cx="7615003" cy="215444"/>
          </a:xfrm>
          <a:prstGeom prst="rect">
            <a:avLst/>
          </a:prstGeom>
          <a:noFill/>
        </p:spPr>
        <p:txBody>
          <a:bodyPr wrap="square" rtlCol="0">
            <a:spAutoFit/>
          </a:bodyPr>
          <a:lstStyle/>
          <a:p>
            <a:r>
              <a:rPr lang="en-US" sz="800" b="1" dirty="0">
                <a:solidFill>
                  <a:schemeClr val="tx1"/>
                </a:solidFill>
                <a:latin typeface="Arial"/>
                <a:cs typeface="Arial"/>
              </a:rPr>
              <a:t>For Agent Use Only. Not for Distribution to the Public. </a:t>
            </a:r>
          </a:p>
        </p:txBody>
      </p:sp>
    </p:spTree>
    <p:extLst>
      <p:ext uri="{BB962C8B-B14F-4D97-AF65-F5344CB8AC3E}">
        <p14:creationId xmlns:p14="http://schemas.microsoft.com/office/powerpoint/2010/main" val="423351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userDrawn="1"/>
        </p:nvSpPr>
        <p:spPr>
          <a:xfrm>
            <a:off x="8697686" y="4725415"/>
            <a:ext cx="450135" cy="0"/>
          </a:xfrm>
          <a:prstGeom prst="line">
            <a:avLst/>
          </a:prstGeom>
          <a:ln w="6350" cmpd="sng">
            <a:solidFill>
              <a:srgbClr val="58595B"/>
            </a:solidFill>
            <a:miter lim="400000"/>
          </a:ln>
        </p:spPr>
        <p:txBody>
          <a:bodyPr lIns="50800" tIns="50800" rIns="50800" bIns="50800" anchor="ctr"/>
          <a:lstStyle/>
          <a:p>
            <a:pPr>
              <a:defRPr sz="3200"/>
            </a:pPr>
            <a:endParaRPr sz="3200" dirty="0"/>
          </a:p>
        </p:txBody>
      </p:sp>
      <p:sp>
        <p:nvSpPr>
          <p:cNvPr id="4" name="Slide Number Placeholder 5"/>
          <p:cNvSpPr>
            <a:spLocks noGrp="1"/>
          </p:cNvSpPr>
          <p:nvPr>
            <p:ph type="sldNum" sz="quarter" idx="4"/>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075977746"/>
      </p:ext>
    </p:extLst>
  </p:cSld>
  <p:clrMap bg1="lt1" tx1="dk1" bg2="lt2" tx2="dk2" accent1="accent1" accent2="accent2" accent3="accent3" accent4="accent4" accent5="accent5" accent6="accent6" hlink="hlink" folHlink="folHlink"/>
  <p:sldLayoutIdLst>
    <p:sldLayoutId id="2147483721" r:id="rId1"/>
    <p:sldLayoutId id="2147483724" r:id="rId2"/>
    <p:sldLayoutId id="2147483729" r:id="rId3"/>
    <p:sldLayoutId id="2147483725" r:id="rId4"/>
    <p:sldLayoutId id="2147483728" r:id="rId5"/>
    <p:sldLayoutId id="2147483675" r:id="rId6"/>
    <p:sldLayoutId id="2147483717" r:id="rId7"/>
    <p:sldLayoutId id="2147483716" r:id="rId8"/>
    <p:sldLayoutId id="2147483718" r:id="rId9"/>
    <p:sldLayoutId id="2147483719" r:id="rId10"/>
    <p:sldLayoutId id="2147483720" r:id="rId11"/>
    <p:sldLayoutId id="2147483722" r:id="rId12"/>
    <p:sldLayoutId id="2147483723" r:id="rId13"/>
    <p:sldLayoutId id="2147483727" r:id="rId14"/>
  </p:sldLayoutIdLst>
  <p:hf hdr="0" ftr="0" dt="0"/>
  <p:txStyles>
    <p:titleStyle>
      <a:lvl1pPr algn="l" defTabSz="457182"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09" indent="-112709" algn="l" defTabSz="457182"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61" indent="-187317" algn="l" defTabSz="457182"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00" indent="-241290" algn="l" defTabSz="457182"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4" algn="l" defTabSz="457182" rtl="0" eaLnBrk="1" latinLnBrk="0" hangingPunct="1">
        <a:defRPr sz="1800" kern="1200">
          <a:solidFill>
            <a:schemeClr val="tx1"/>
          </a:solidFill>
          <a:latin typeface="+mn-lt"/>
          <a:ea typeface="+mn-ea"/>
          <a:cs typeface="+mn-cs"/>
        </a:defRPr>
      </a:lvl4pPr>
      <a:lvl5pPr marL="1828725" algn="l" defTabSz="457182" rtl="0" eaLnBrk="1" latinLnBrk="0" hangingPunct="1">
        <a:defRPr sz="1800" kern="1200">
          <a:solidFill>
            <a:schemeClr val="tx1"/>
          </a:solidFill>
          <a:latin typeface="+mn-lt"/>
          <a:ea typeface="+mn-ea"/>
          <a:cs typeface="+mn-cs"/>
        </a:defRPr>
      </a:lvl5pPr>
      <a:lvl6pPr marL="2285907" algn="l" defTabSz="457182" rtl="0" eaLnBrk="1" latinLnBrk="0" hangingPunct="1">
        <a:defRPr sz="1800" kern="1200">
          <a:solidFill>
            <a:schemeClr val="tx1"/>
          </a:solidFill>
          <a:latin typeface="+mn-lt"/>
          <a:ea typeface="+mn-ea"/>
          <a:cs typeface="+mn-cs"/>
        </a:defRPr>
      </a:lvl6pPr>
      <a:lvl7pPr marL="2743089" algn="l" defTabSz="457182" rtl="0" eaLnBrk="1" latinLnBrk="0" hangingPunct="1">
        <a:defRPr sz="1800" kern="1200">
          <a:solidFill>
            <a:schemeClr val="tx1"/>
          </a:solidFill>
          <a:latin typeface="+mn-lt"/>
          <a:ea typeface="+mn-ea"/>
          <a:cs typeface="+mn-cs"/>
        </a:defRPr>
      </a:lvl7pPr>
      <a:lvl8pPr marL="3200271" algn="l" defTabSz="457182" rtl="0" eaLnBrk="1" latinLnBrk="0" hangingPunct="1">
        <a:defRPr sz="1800" kern="1200">
          <a:solidFill>
            <a:schemeClr val="tx1"/>
          </a:solidFill>
          <a:latin typeface="+mn-lt"/>
          <a:ea typeface="+mn-ea"/>
          <a:cs typeface="+mn-cs"/>
        </a:defRPr>
      </a:lvl8pPr>
      <a:lvl9pPr marL="3657452"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userDrawn="1"/>
        </p:nvSpPr>
        <p:spPr>
          <a:xfrm>
            <a:off x="8697686" y="4725415"/>
            <a:ext cx="450135" cy="0"/>
          </a:xfrm>
          <a:prstGeom prst="line">
            <a:avLst/>
          </a:prstGeom>
          <a:ln w="6350" cmpd="sng">
            <a:solidFill>
              <a:srgbClr val="58595B"/>
            </a:solidFill>
            <a:miter lim="400000"/>
          </a:ln>
        </p:spPr>
        <p:txBody>
          <a:bodyPr lIns="50800" tIns="50800" rIns="50800" bIns="50800" anchor="ctr"/>
          <a:lstStyle/>
          <a:p>
            <a:pPr defTabSz="457200">
              <a:defRPr sz="3200"/>
            </a:pPr>
            <a:endParaRPr sz="3200" dirty="0">
              <a:solidFill>
                <a:srgbClr val="40474B"/>
              </a:solidFill>
            </a:endParaRPr>
          </a:p>
        </p:txBody>
      </p:sp>
      <p:sp>
        <p:nvSpPr>
          <p:cNvPr id="4" name="Slide Number Placeholder 5"/>
          <p:cNvSpPr>
            <a:spLocks noGrp="1"/>
          </p:cNvSpPr>
          <p:nvPr>
            <p:ph type="sldNum" sz="quarter" idx="4"/>
          </p:nvPr>
        </p:nvSpPr>
        <p:spPr>
          <a:xfrm>
            <a:off x="8728636" y="4847262"/>
            <a:ext cx="364393" cy="274098"/>
          </a:xfrm>
          <a:prstGeom prst="rect">
            <a:avLst/>
          </a:prstGeom>
        </p:spPr>
        <p:txBody>
          <a:bodyPr/>
          <a:lstStyle>
            <a:lvl1pPr algn="l">
              <a:defRPr sz="900">
                <a:solidFill>
                  <a:srgbClr val="474747"/>
                </a:solidFill>
                <a:latin typeface="Arial"/>
              </a:defRPr>
            </a:lvl1pPr>
          </a:lstStyle>
          <a:p>
            <a:pPr defTabSz="457200"/>
            <a:fld id="{716BC1C3-C832-FA4C-9911-3E1C355083BA}" type="slidenum">
              <a:rPr lang="en-US" smtClean="0"/>
              <a:pPr defTabSz="457200"/>
              <a:t>‹#›</a:t>
            </a:fld>
            <a:endParaRPr lang="en-US" dirty="0"/>
          </a:p>
        </p:txBody>
      </p:sp>
    </p:spTree>
    <p:extLst>
      <p:ext uri="{BB962C8B-B14F-4D97-AF65-F5344CB8AC3E}">
        <p14:creationId xmlns:p14="http://schemas.microsoft.com/office/powerpoint/2010/main" val="14153864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ftr="0" dt="0"/>
  <p:txStyles>
    <p:titleStyle>
      <a:lvl1pPr algn="l" defTabSz="457200"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18.emf"/><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1.emf"/><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54">
            <a:extLst>
              <a:ext uri="{FF2B5EF4-FFF2-40B4-BE49-F238E27FC236}">
                <a16:creationId xmlns:a16="http://schemas.microsoft.com/office/drawing/2014/main" id="{D1D8DFC6-C68C-EF4D-8605-93F9EF06EB78}"/>
              </a:ext>
            </a:extLst>
          </p:cNvPr>
          <p:cNvSpPr/>
          <p:nvPr/>
        </p:nvSpPr>
        <p:spPr>
          <a:xfrm>
            <a:off x="1" y="1790419"/>
            <a:ext cx="6158330"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sz="3200" dirty="0"/>
          </a:p>
        </p:txBody>
      </p:sp>
      <p:sp>
        <p:nvSpPr>
          <p:cNvPr id="13" name="Shape 154">
            <a:extLst>
              <a:ext uri="{FF2B5EF4-FFF2-40B4-BE49-F238E27FC236}">
                <a16:creationId xmlns:a16="http://schemas.microsoft.com/office/drawing/2014/main" id="{3FBAE55C-3FD9-8A41-8E2F-9B3438DBD946}"/>
              </a:ext>
            </a:extLst>
          </p:cNvPr>
          <p:cNvSpPr/>
          <p:nvPr/>
        </p:nvSpPr>
        <p:spPr>
          <a:xfrm>
            <a:off x="1" y="1261029"/>
            <a:ext cx="4651512" cy="469088"/>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sz="3200" dirty="0"/>
          </a:p>
        </p:txBody>
      </p:sp>
      <p:sp>
        <p:nvSpPr>
          <p:cNvPr id="20" name="TextBox 19">
            <a:extLst>
              <a:ext uri="{FF2B5EF4-FFF2-40B4-BE49-F238E27FC236}">
                <a16:creationId xmlns:a16="http://schemas.microsoft.com/office/drawing/2014/main" id="{FBA79C32-79DF-E74D-8088-429B8C74C1BB}"/>
              </a:ext>
            </a:extLst>
          </p:cNvPr>
          <p:cNvSpPr txBox="1"/>
          <p:nvPr/>
        </p:nvSpPr>
        <p:spPr>
          <a:xfrm>
            <a:off x="360585" y="2874288"/>
            <a:ext cx="3114792" cy="444674"/>
          </a:xfrm>
          <a:prstGeom prst="rect">
            <a:avLst/>
          </a:prstGeom>
          <a:noFill/>
        </p:spPr>
        <p:txBody>
          <a:bodyPr wrap="square" rtlCol="0">
            <a:spAutoFit/>
          </a:bodyPr>
          <a:lstStyle/>
          <a:p>
            <a:pPr>
              <a:lnSpc>
                <a:spcPct val="120000"/>
              </a:lnSpc>
            </a:pPr>
            <a:r>
              <a:rPr lang="en-US" sz="1000" cap="all" dirty="0">
                <a:solidFill>
                  <a:srgbClr val="FFFFFF"/>
                </a:solidFill>
                <a:latin typeface="Arial"/>
              </a:rPr>
              <a:t>Presented by: [Name, name]</a:t>
            </a:r>
          </a:p>
          <a:p>
            <a:pPr>
              <a:lnSpc>
                <a:spcPct val="120000"/>
              </a:lnSpc>
            </a:pPr>
            <a:r>
              <a:rPr lang="en-US" sz="1000" cap="all" dirty="0">
                <a:solidFill>
                  <a:srgbClr val="FFFFFF"/>
                </a:solidFill>
                <a:latin typeface="Arial"/>
              </a:rPr>
              <a:t>Date: [Month/Day/Year</a:t>
            </a:r>
          </a:p>
        </p:txBody>
      </p:sp>
      <p:cxnSp>
        <p:nvCxnSpPr>
          <p:cNvPr id="14" name="Straight Connector 13">
            <a:extLst>
              <a:ext uri="{FF2B5EF4-FFF2-40B4-BE49-F238E27FC236}">
                <a16:creationId xmlns:a16="http://schemas.microsoft.com/office/drawing/2014/main" id="{CD923C27-003B-084E-98C2-F22280D2F635}"/>
              </a:ext>
            </a:extLst>
          </p:cNvPr>
          <p:cNvCxnSpPr/>
          <p:nvPr/>
        </p:nvCxnSpPr>
        <p:spPr>
          <a:xfrm>
            <a:off x="0" y="2815488"/>
            <a:ext cx="2370274"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1C46852-3930-8149-9195-53D4DC72694A}"/>
              </a:ext>
            </a:extLst>
          </p:cNvPr>
          <p:cNvCxnSpPr/>
          <p:nvPr/>
        </p:nvCxnSpPr>
        <p:spPr>
          <a:xfrm>
            <a:off x="0" y="3361011"/>
            <a:ext cx="2370274"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0A9C073-FFCB-0C49-998E-6F78C3C03E77}"/>
              </a:ext>
            </a:extLst>
          </p:cNvPr>
          <p:cNvSpPr/>
          <p:nvPr/>
        </p:nvSpPr>
        <p:spPr>
          <a:xfrm>
            <a:off x="2956172" y="4849490"/>
            <a:ext cx="2845651" cy="215444"/>
          </a:xfrm>
          <a:prstGeom prst="rect">
            <a:avLst/>
          </a:prstGeom>
        </p:spPr>
        <p:txBody>
          <a:bodyPr wrap="none">
            <a:spAutoFit/>
          </a:bodyPr>
          <a:lstStyle/>
          <a:p>
            <a:r>
              <a:rPr lang="en-US" sz="800" b="1" dirty="0">
                <a:solidFill>
                  <a:schemeClr val="bg1"/>
                </a:solidFill>
              </a:rPr>
              <a:t>For Agent Use Only. Not for Distribution to the Public. </a:t>
            </a:r>
          </a:p>
        </p:txBody>
      </p:sp>
      <p:sp>
        <p:nvSpPr>
          <p:cNvPr id="2" name="Title 1"/>
          <p:cNvSpPr>
            <a:spLocks noGrp="1"/>
          </p:cNvSpPr>
          <p:nvPr>
            <p:ph type="title"/>
          </p:nvPr>
        </p:nvSpPr>
        <p:spPr/>
        <p:txBody>
          <a:bodyPr/>
          <a:lstStyle/>
          <a:p>
            <a:r>
              <a:rPr lang="en-US" dirty="0">
                <a:solidFill>
                  <a:schemeClr val="accent1"/>
                </a:solidFill>
              </a:rPr>
              <a:t>Grow Sales with our</a:t>
            </a:r>
            <a:br>
              <a:rPr lang="en-US" dirty="0">
                <a:solidFill>
                  <a:schemeClr val="accent1"/>
                </a:solidFill>
              </a:rPr>
            </a:br>
            <a:r>
              <a:rPr lang="en-US" i="1" dirty="0">
                <a:solidFill>
                  <a:schemeClr val="accent1"/>
                </a:solidFill>
              </a:rPr>
              <a:t>Trendsetter   Series  </a:t>
            </a:r>
            <a:r>
              <a:rPr lang="en-US" dirty="0">
                <a:solidFill>
                  <a:schemeClr val="accent1"/>
                </a:solidFill>
              </a:rPr>
              <a:t>Products</a:t>
            </a:r>
          </a:p>
        </p:txBody>
      </p:sp>
      <p:sp>
        <p:nvSpPr>
          <p:cNvPr id="16" name="Rectangle 15">
            <a:extLst>
              <a:ext uri="{FF2B5EF4-FFF2-40B4-BE49-F238E27FC236}">
                <a16:creationId xmlns:a16="http://schemas.microsoft.com/office/drawing/2014/main" id="{4AD48AA2-EEE5-5047-8D54-8A4E67D0EAC9}"/>
              </a:ext>
            </a:extLst>
          </p:cNvPr>
          <p:cNvSpPr/>
          <p:nvPr/>
        </p:nvSpPr>
        <p:spPr>
          <a:xfrm>
            <a:off x="411433" y="4849490"/>
            <a:ext cx="716863" cy="230832"/>
          </a:xfrm>
          <a:prstGeom prst="rect">
            <a:avLst/>
          </a:prstGeom>
        </p:spPr>
        <p:txBody>
          <a:bodyPr wrap="none">
            <a:spAutoFit/>
          </a:bodyPr>
          <a:lstStyle/>
          <a:p>
            <a:r>
              <a:rPr lang="en-US" sz="900" dirty="0">
                <a:solidFill>
                  <a:schemeClr val="bg1"/>
                </a:solidFill>
              </a:rPr>
              <a:t>133027R7</a:t>
            </a:r>
          </a:p>
        </p:txBody>
      </p:sp>
      <p:sp>
        <p:nvSpPr>
          <p:cNvPr id="3" name="Rectangle 2">
            <a:extLst>
              <a:ext uri="{FF2B5EF4-FFF2-40B4-BE49-F238E27FC236}">
                <a16:creationId xmlns:a16="http://schemas.microsoft.com/office/drawing/2014/main" id="{38F7B6A0-44A8-8D41-8DD7-6FB8FA4F2131}"/>
              </a:ext>
            </a:extLst>
          </p:cNvPr>
          <p:cNvSpPr/>
          <p:nvPr/>
        </p:nvSpPr>
        <p:spPr>
          <a:xfrm>
            <a:off x="2726944" y="1763043"/>
            <a:ext cx="298480" cy="369332"/>
          </a:xfrm>
          <a:prstGeom prst="rect">
            <a:avLst/>
          </a:prstGeom>
        </p:spPr>
        <p:txBody>
          <a:bodyPr wrap="none">
            <a:spAutoFit/>
          </a:bodyPr>
          <a:lstStyle/>
          <a:p>
            <a:r>
              <a:rPr lang="en-US" sz="1800" baseline="30000" dirty="0">
                <a:solidFill>
                  <a:schemeClr val="accent1"/>
                </a:solidFill>
              </a:rPr>
              <a:t>®</a:t>
            </a:r>
            <a:endParaRPr lang="en-US" dirty="0"/>
          </a:p>
        </p:txBody>
      </p:sp>
    </p:spTree>
    <p:extLst>
      <p:ext uri="{BB962C8B-B14F-4D97-AF65-F5344CB8AC3E}">
        <p14:creationId xmlns:p14="http://schemas.microsoft.com/office/powerpoint/2010/main" val="214913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5E3B1B3-6E79-5B4A-806A-46A3CEBA2A3E}"/>
              </a:ext>
            </a:extLst>
          </p:cNvPr>
          <p:cNvPicPr>
            <a:picLocks noChangeAspect="1"/>
          </p:cNvPicPr>
          <p:nvPr/>
        </p:nvPicPr>
        <p:blipFill>
          <a:blip r:embed="rId3"/>
          <a:stretch>
            <a:fillRect/>
          </a:stretch>
        </p:blipFill>
        <p:spPr>
          <a:xfrm>
            <a:off x="725422" y="1904536"/>
            <a:ext cx="1346200" cy="1333500"/>
          </a:xfrm>
          <a:prstGeom prst="rect">
            <a:avLst/>
          </a:prstGeom>
        </p:spPr>
      </p:pic>
      <p:sp>
        <p:nvSpPr>
          <p:cNvPr id="2" name="Slide Number Placeholder 1"/>
          <p:cNvSpPr>
            <a:spLocks noGrp="1"/>
          </p:cNvSpPr>
          <p:nvPr>
            <p:ph type="sldNum" sz="quarter" idx="12"/>
          </p:nvPr>
        </p:nvSpPr>
        <p:spPr/>
        <p:txBody>
          <a:bodyPr/>
          <a:lstStyle/>
          <a:p>
            <a:fld id="{716BC1C3-C832-FA4C-9911-3E1C355083BA}" type="slidenum">
              <a:rPr lang="en-US" smtClean="0"/>
              <a:pPr/>
              <a:t>10</a:t>
            </a:fld>
            <a:endParaRPr lang="en-US" dirty="0"/>
          </a:p>
        </p:txBody>
      </p:sp>
      <p:sp>
        <p:nvSpPr>
          <p:cNvPr id="15" name="Rectangle 14"/>
          <p:cNvSpPr/>
          <p:nvPr/>
        </p:nvSpPr>
        <p:spPr>
          <a:xfrm>
            <a:off x="522831"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YOUNG FAMILIES</a:t>
            </a:r>
          </a:p>
        </p:txBody>
      </p:sp>
      <p:sp>
        <p:nvSpPr>
          <p:cNvPr id="33" name="Oval 32"/>
          <p:cNvSpPr/>
          <p:nvPr/>
        </p:nvSpPr>
        <p:spPr>
          <a:xfrm>
            <a:off x="4925128" y="1899202"/>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7" name="Oval 36"/>
          <p:cNvSpPr/>
          <p:nvPr/>
        </p:nvSpPr>
        <p:spPr>
          <a:xfrm>
            <a:off x="6956312" y="1899979"/>
            <a:ext cx="1344168" cy="13441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8" name="Oval 47"/>
          <p:cNvSpPr/>
          <p:nvPr/>
        </p:nvSpPr>
        <p:spPr>
          <a:xfrm>
            <a:off x="2781956" y="1899202"/>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Rectangle 33"/>
          <p:cNvSpPr/>
          <p:nvPr/>
        </p:nvSpPr>
        <p:spPr>
          <a:xfrm>
            <a:off x="2580230"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THE FEMALE MARKET</a:t>
            </a:r>
          </a:p>
        </p:txBody>
      </p:sp>
      <p:sp>
        <p:nvSpPr>
          <p:cNvPr id="36" name="Rectangle 35"/>
          <p:cNvSpPr/>
          <p:nvPr/>
        </p:nvSpPr>
        <p:spPr>
          <a:xfrm>
            <a:off x="4719649"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EXISTING CLIENTS</a:t>
            </a:r>
          </a:p>
        </p:txBody>
      </p:sp>
      <p:sp>
        <p:nvSpPr>
          <p:cNvPr id="38" name="Rectangle 37"/>
          <p:cNvSpPr/>
          <p:nvPr/>
        </p:nvSpPr>
        <p:spPr>
          <a:xfrm>
            <a:off x="6742427"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BUSINESS OWNERS</a:t>
            </a:r>
          </a:p>
        </p:txBody>
      </p:sp>
      <p:pic>
        <p:nvPicPr>
          <p:cNvPr id="5" name="Picture 4"/>
          <p:cNvPicPr>
            <a:picLocks noChangeAspect="1"/>
          </p:cNvPicPr>
          <p:nvPr/>
        </p:nvPicPr>
        <p:blipFill>
          <a:blip r:embed="rId4"/>
          <a:stretch>
            <a:fillRect/>
          </a:stretch>
        </p:blipFill>
        <p:spPr>
          <a:xfrm>
            <a:off x="1110355" y="2266323"/>
            <a:ext cx="699480" cy="699480"/>
          </a:xfrm>
          <a:prstGeom prst="rect">
            <a:avLst/>
          </a:prstGeom>
        </p:spPr>
      </p:pic>
      <p:pic>
        <p:nvPicPr>
          <p:cNvPr id="7" name="Picture 6"/>
          <p:cNvPicPr>
            <a:picLocks noChangeAspect="1"/>
          </p:cNvPicPr>
          <p:nvPr/>
        </p:nvPicPr>
        <p:blipFill>
          <a:blip r:embed="rId5"/>
          <a:stretch>
            <a:fillRect/>
          </a:stretch>
        </p:blipFill>
        <p:spPr>
          <a:xfrm>
            <a:off x="3242371" y="2139808"/>
            <a:ext cx="423337" cy="862956"/>
          </a:xfrm>
          <a:prstGeom prst="rect">
            <a:avLst/>
          </a:prstGeom>
        </p:spPr>
      </p:pic>
      <p:pic>
        <p:nvPicPr>
          <p:cNvPr id="8" name="Picture 7"/>
          <p:cNvPicPr>
            <a:picLocks noChangeAspect="1"/>
          </p:cNvPicPr>
          <p:nvPr/>
        </p:nvPicPr>
        <p:blipFill>
          <a:blip r:embed="rId6"/>
          <a:stretch>
            <a:fillRect/>
          </a:stretch>
        </p:blipFill>
        <p:spPr>
          <a:xfrm>
            <a:off x="5114611" y="2323963"/>
            <a:ext cx="965200" cy="584200"/>
          </a:xfrm>
          <a:prstGeom prst="rect">
            <a:avLst/>
          </a:prstGeom>
        </p:spPr>
      </p:pic>
      <p:pic>
        <p:nvPicPr>
          <p:cNvPr id="9" name="Picture 8"/>
          <p:cNvPicPr>
            <a:picLocks noChangeAspect="1"/>
          </p:cNvPicPr>
          <p:nvPr/>
        </p:nvPicPr>
        <p:blipFill>
          <a:blip r:embed="rId7"/>
          <a:stretch>
            <a:fillRect/>
          </a:stretch>
        </p:blipFill>
        <p:spPr>
          <a:xfrm>
            <a:off x="7309746" y="2302191"/>
            <a:ext cx="659723" cy="565477"/>
          </a:xfrm>
          <a:prstGeom prst="rect">
            <a:avLst/>
          </a:prstGeom>
        </p:spPr>
      </p:pic>
      <p:sp>
        <p:nvSpPr>
          <p:cNvPr id="19" name="Rectangle 18"/>
          <p:cNvSpPr/>
          <p:nvPr/>
        </p:nvSpPr>
        <p:spPr>
          <a:xfrm>
            <a:off x="7064780" y="4068567"/>
            <a:ext cx="1127232" cy="338554"/>
          </a:xfrm>
          <a:prstGeom prst="rect">
            <a:avLst/>
          </a:prstGeom>
        </p:spPr>
        <p:txBody>
          <a:bodyPr wrap="none">
            <a:spAutoFit/>
          </a:bodyPr>
          <a:lstStyle/>
          <a:p>
            <a:pPr algn="ctr"/>
            <a:r>
              <a:rPr lang="en-US" sz="1600" b="1" dirty="0">
                <a:solidFill>
                  <a:schemeClr val="tx2"/>
                </a:solidFill>
                <a:latin typeface="Georgia"/>
                <a:cs typeface="Georgia"/>
              </a:rPr>
              <a:t>Business</a:t>
            </a:r>
            <a:endParaRPr lang="en-US" sz="1600" b="1" dirty="0">
              <a:solidFill>
                <a:schemeClr val="tx2"/>
              </a:solidFill>
            </a:endParaRPr>
          </a:p>
        </p:txBody>
      </p:sp>
      <p:grpSp>
        <p:nvGrpSpPr>
          <p:cNvPr id="21" name="Group 20"/>
          <p:cNvGrpSpPr/>
          <p:nvPr/>
        </p:nvGrpSpPr>
        <p:grpSpPr>
          <a:xfrm>
            <a:off x="6956312" y="3717483"/>
            <a:ext cx="1332060" cy="136060"/>
            <a:chOff x="887637" y="3839015"/>
            <a:chExt cx="3976463" cy="152763"/>
          </a:xfrm>
        </p:grpSpPr>
        <p:cxnSp>
          <p:nvCxnSpPr>
            <p:cNvPr id="22" name="Straight Connector 21"/>
            <p:cNvCxnSpPr/>
            <p:nvPr/>
          </p:nvCxnSpPr>
          <p:spPr>
            <a:xfrm flipH="1">
              <a:off x="887637" y="3991778"/>
              <a:ext cx="3976462"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887637"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4864100"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0" name="Shape 219">
            <a:extLst>
              <a:ext uri="{FF2B5EF4-FFF2-40B4-BE49-F238E27FC236}">
                <a16:creationId xmlns:a16="http://schemas.microsoft.com/office/drawing/2014/main" id="{BE6E33C5-D5B4-3747-A241-7EC5C62A26E9}"/>
              </a:ext>
            </a:extLst>
          </p:cNvPr>
          <p:cNvSpPr/>
          <p:nvPr/>
        </p:nvSpPr>
        <p:spPr>
          <a:xfrm>
            <a:off x="2" y="199839"/>
            <a:ext cx="284295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31" name="Title 3">
            <a:extLst>
              <a:ext uri="{FF2B5EF4-FFF2-40B4-BE49-F238E27FC236}">
                <a16:creationId xmlns:a16="http://schemas.microsoft.com/office/drawing/2014/main" id="{47A77C35-0AC7-0242-85D9-DD99BDBFBA46}"/>
              </a:ext>
            </a:extLst>
          </p:cNvPr>
          <p:cNvSpPr>
            <a:spLocks noGrp="1"/>
          </p:cNvSpPr>
          <p:nvPr>
            <p:ph type="title"/>
          </p:nvPr>
        </p:nvSpPr>
        <p:spPr>
          <a:xfrm>
            <a:off x="349752" y="153449"/>
            <a:ext cx="3041841" cy="366210"/>
          </a:xfrm>
        </p:spPr>
        <p:txBody>
          <a:bodyPr/>
          <a:lstStyle/>
          <a:p>
            <a:r>
              <a:rPr lang="en-US" b="0" dirty="0">
                <a:latin typeface="Impact" panose="020B0806030902050204" pitchFamily="34" charset="0"/>
              </a:rPr>
              <a:t>SALES OPPORTUNITIES</a:t>
            </a:r>
          </a:p>
        </p:txBody>
      </p:sp>
    </p:spTree>
    <p:extLst>
      <p:ext uri="{BB962C8B-B14F-4D97-AF65-F5344CB8AC3E}">
        <p14:creationId xmlns:p14="http://schemas.microsoft.com/office/powerpoint/2010/main" val="50613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D95BC6-623A-8A40-BCFC-014BB3D0071D}"/>
              </a:ext>
            </a:extLst>
          </p:cNvPr>
          <p:cNvPicPr>
            <a:picLocks noChangeAspect="1"/>
          </p:cNvPicPr>
          <p:nvPr/>
        </p:nvPicPr>
        <p:blipFill>
          <a:blip r:embed="rId3"/>
          <a:stretch>
            <a:fillRect/>
          </a:stretch>
        </p:blipFill>
        <p:spPr>
          <a:xfrm>
            <a:off x="812717" y="932113"/>
            <a:ext cx="1346200" cy="1333500"/>
          </a:xfrm>
          <a:prstGeom prst="rect">
            <a:avLst/>
          </a:prstGeom>
        </p:spPr>
      </p:pic>
      <p:sp>
        <p:nvSpPr>
          <p:cNvPr id="6" name="Shape 219"/>
          <p:cNvSpPr/>
          <p:nvPr/>
        </p:nvSpPr>
        <p:spPr>
          <a:xfrm>
            <a:off x="2" y="207951"/>
            <a:ext cx="339159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11</a:t>
            </a:fld>
            <a:endParaRPr lang="en-US" dirty="0"/>
          </a:p>
        </p:txBody>
      </p:sp>
      <p:sp>
        <p:nvSpPr>
          <p:cNvPr id="4" name="Title 3"/>
          <p:cNvSpPr>
            <a:spLocks noGrp="1"/>
          </p:cNvSpPr>
          <p:nvPr>
            <p:ph type="title"/>
          </p:nvPr>
        </p:nvSpPr>
        <p:spPr>
          <a:xfrm>
            <a:off x="349752" y="153449"/>
            <a:ext cx="3041841" cy="366210"/>
          </a:xfrm>
        </p:spPr>
        <p:txBody>
          <a:bodyPr/>
          <a:lstStyle/>
          <a:p>
            <a:r>
              <a:rPr lang="en-US" b="0" dirty="0">
                <a:latin typeface="Impact" panose="020B0806030902050204" pitchFamily="34" charset="0"/>
              </a:rPr>
              <a:t>TERM SALES OPPORTUNITIES</a:t>
            </a:r>
          </a:p>
        </p:txBody>
      </p:sp>
      <p:sp>
        <p:nvSpPr>
          <p:cNvPr id="45" name="TextBox 44"/>
          <p:cNvSpPr txBox="1"/>
          <p:nvPr/>
        </p:nvSpPr>
        <p:spPr>
          <a:xfrm>
            <a:off x="538060" y="2455571"/>
            <a:ext cx="2277947" cy="1384995"/>
          </a:xfrm>
          <a:prstGeom prst="rect">
            <a:avLst/>
          </a:prstGeom>
          <a:noFill/>
        </p:spPr>
        <p:txBody>
          <a:bodyPr wrap="square" rtlCol="0">
            <a:spAutoFit/>
          </a:bodyPr>
          <a:lstStyle/>
          <a:p>
            <a:pPr>
              <a:spcBef>
                <a:spcPct val="0"/>
              </a:spcBef>
            </a:pPr>
            <a:r>
              <a:rPr lang="en-US" altLang="en-US" sz="1400" b="1" dirty="0"/>
              <a:t>YOUNG FAMILIES</a:t>
            </a:r>
          </a:p>
          <a:p>
            <a:pPr marL="285750" indent="-285750">
              <a:spcBef>
                <a:spcPct val="0"/>
              </a:spcBef>
              <a:buFont typeface="Arial" charset="0"/>
              <a:buChar char="•"/>
            </a:pPr>
            <a:r>
              <a:rPr lang="en-US" altLang="en-US" sz="1400" dirty="0"/>
              <a:t>New/young families are highly aware of need for life insurance</a:t>
            </a:r>
          </a:p>
          <a:p>
            <a:pPr marL="285750" indent="-285750">
              <a:spcBef>
                <a:spcPct val="0"/>
              </a:spcBef>
              <a:buFont typeface="Arial" charset="0"/>
              <a:buChar char="•"/>
            </a:pPr>
            <a:r>
              <a:rPr lang="en-US" altLang="en-US" sz="1400" dirty="0"/>
              <a:t>Mortgage</a:t>
            </a:r>
          </a:p>
          <a:p>
            <a:pPr marL="285750" indent="-285750">
              <a:spcBef>
                <a:spcPct val="0"/>
              </a:spcBef>
              <a:buFont typeface="Arial" charset="0"/>
              <a:buChar char="•"/>
            </a:pPr>
            <a:r>
              <a:rPr lang="en-US" altLang="en-US" sz="1400" dirty="0"/>
              <a:t>College education</a:t>
            </a:r>
          </a:p>
        </p:txBody>
      </p:sp>
      <p:sp>
        <p:nvSpPr>
          <p:cNvPr id="46" name="Oval 45"/>
          <p:cNvSpPr/>
          <p:nvPr/>
        </p:nvSpPr>
        <p:spPr>
          <a:xfrm>
            <a:off x="3769287" y="926779"/>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4" name="TextBox 53"/>
          <p:cNvSpPr txBox="1"/>
          <p:nvPr/>
        </p:nvSpPr>
        <p:spPr>
          <a:xfrm>
            <a:off x="3087344" y="2455571"/>
            <a:ext cx="2708053" cy="1169551"/>
          </a:xfrm>
          <a:prstGeom prst="rect">
            <a:avLst/>
          </a:prstGeom>
          <a:noFill/>
        </p:spPr>
        <p:txBody>
          <a:bodyPr wrap="square" rtlCol="0">
            <a:spAutoFit/>
          </a:bodyPr>
          <a:lstStyle/>
          <a:p>
            <a:pPr>
              <a:spcBef>
                <a:spcPct val="0"/>
              </a:spcBef>
            </a:pPr>
            <a:r>
              <a:rPr lang="en-US" altLang="en-US" sz="1400" b="1" dirty="0"/>
              <a:t>THE FEMALE MARKET</a:t>
            </a:r>
          </a:p>
          <a:p>
            <a:pPr marL="285750" indent="-285750">
              <a:spcBef>
                <a:spcPct val="0"/>
              </a:spcBef>
              <a:buFont typeface="Arial" charset="0"/>
              <a:buChar char="•"/>
            </a:pPr>
            <a:r>
              <a:rPr lang="en-US" altLang="en-US" sz="1400" dirty="0"/>
              <a:t>Maintain standard of living for family</a:t>
            </a:r>
          </a:p>
          <a:p>
            <a:pPr marL="285750" indent="-285750">
              <a:spcBef>
                <a:spcPct val="0"/>
              </a:spcBef>
              <a:buFont typeface="Arial" charset="0"/>
              <a:buChar char="•"/>
            </a:pPr>
            <a:r>
              <a:rPr lang="en-US" altLang="en-US" sz="1400" dirty="0"/>
              <a:t>College education</a:t>
            </a:r>
          </a:p>
          <a:p>
            <a:pPr marL="285750" indent="-285750">
              <a:spcBef>
                <a:spcPct val="0"/>
              </a:spcBef>
              <a:buFont typeface="Arial" charset="0"/>
              <a:buChar char="•"/>
            </a:pPr>
            <a:r>
              <a:rPr lang="en-US" altLang="en-US" sz="1400" dirty="0"/>
              <a:t>Income replacement</a:t>
            </a:r>
          </a:p>
        </p:txBody>
      </p:sp>
      <p:sp>
        <p:nvSpPr>
          <p:cNvPr id="55" name="Oval 54"/>
          <p:cNvSpPr/>
          <p:nvPr/>
        </p:nvSpPr>
        <p:spPr>
          <a:xfrm>
            <a:off x="6723825" y="926779"/>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7" name="TextBox 56"/>
          <p:cNvSpPr txBox="1"/>
          <p:nvPr/>
        </p:nvSpPr>
        <p:spPr>
          <a:xfrm>
            <a:off x="6469862" y="2455571"/>
            <a:ext cx="2277947" cy="523220"/>
          </a:xfrm>
          <a:prstGeom prst="rect">
            <a:avLst/>
          </a:prstGeom>
          <a:noFill/>
        </p:spPr>
        <p:txBody>
          <a:bodyPr wrap="square" rtlCol="0">
            <a:spAutoFit/>
          </a:bodyPr>
          <a:lstStyle/>
          <a:p>
            <a:pPr>
              <a:spcBef>
                <a:spcPct val="0"/>
              </a:spcBef>
            </a:pPr>
            <a:r>
              <a:rPr lang="en-US" altLang="en-US" sz="1400" b="1" dirty="0"/>
              <a:t>EXISTING CLIENTS</a:t>
            </a:r>
          </a:p>
          <a:p>
            <a:pPr marL="285750" indent="-285750">
              <a:spcBef>
                <a:spcPct val="0"/>
              </a:spcBef>
              <a:buFont typeface="Arial" charset="0"/>
              <a:buChar char="•"/>
            </a:pPr>
            <a:r>
              <a:rPr lang="en-US" altLang="en-US" sz="1400" dirty="0"/>
              <a:t>Income replacement</a:t>
            </a:r>
          </a:p>
        </p:txBody>
      </p:sp>
      <p:pic>
        <p:nvPicPr>
          <p:cNvPr id="58" name="Picture 57"/>
          <p:cNvPicPr>
            <a:picLocks noChangeAspect="1"/>
          </p:cNvPicPr>
          <p:nvPr/>
        </p:nvPicPr>
        <p:blipFill>
          <a:blip r:embed="rId4"/>
          <a:stretch>
            <a:fillRect/>
          </a:stretch>
        </p:blipFill>
        <p:spPr>
          <a:xfrm>
            <a:off x="1212991" y="1267143"/>
            <a:ext cx="699480" cy="699480"/>
          </a:xfrm>
          <a:prstGeom prst="rect">
            <a:avLst/>
          </a:prstGeom>
        </p:spPr>
      </p:pic>
      <p:pic>
        <p:nvPicPr>
          <p:cNvPr id="59" name="Picture 58"/>
          <p:cNvPicPr>
            <a:picLocks noChangeAspect="1"/>
          </p:cNvPicPr>
          <p:nvPr/>
        </p:nvPicPr>
        <p:blipFill>
          <a:blip r:embed="rId5"/>
          <a:stretch>
            <a:fillRect/>
          </a:stretch>
        </p:blipFill>
        <p:spPr>
          <a:xfrm>
            <a:off x="4229701" y="1186900"/>
            <a:ext cx="423337" cy="862956"/>
          </a:xfrm>
          <a:prstGeom prst="rect">
            <a:avLst/>
          </a:prstGeom>
        </p:spPr>
      </p:pic>
      <p:pic>
        <p:nvPicPr>
          <p:cNvPr id="60" name="Picture 59"/>
          <p:cNvPicPr>
            <a:picLocks noChangeAspect="1"/>
          </p:cNvPicPr>
          <p:nvPr/>
        </p:nvPicPr>
        <p:blipFill>
          <a:blip r:embed="rId6"/>
          <a:stretch>
            <a:fillRect/>
          </a:stretch>
        </p:blipFill>
        <p:spPr>
          <a:xfrm>
            <a:off x="6913309" y="1382423"/>
            <a:ext cx="965200" cy="584200"/>
          </a:xfrm>
          <a:prstGeom prst="rect">
            <a:avLst/>
          </a:prstGeom>
        </p:spPr>
      </p:pic>
    </p:spTree>
    <p:extLst>
      <p:ext uri="{BB962C8B-B14F-4D97-AF65-F5344CB8AC3E}">
        <p14:creationId xmlns:p14="http://schemas.microsoft.com/office/powerpoint/2010/main" val="169610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6" y="-1"/>
            <a:ext cx="9138928" cy="5148262"/>
          </a:xfrm>
          <a:prstGeom prst="rect">
            <a:avLst/>
          </a:prstGeom>
        </p:spPr>
      </p:pic>
      <p:sp>
        <p:nvSpPr>
          <p:cNvPr id="6" name="Shape 154"/>
          <p:cNvSpPr/>
          <p:nvPr/>
        </p:nvSpPr>
        <p:spPr>
          <a:xfrm>
            <a:off x="-7903" y="3015940"/>
            <a:ext cx="7181787" cy="548640"/>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sp>
        <p:nvSpPr>
          <p:cNvPr id="3" name="Text Placeholder 2"/>
          <p:cNvSpPr>
            <a:spLocks noGrp="1"/>
          </p:cNvSpPr>
          <p:nvPr>
            <p:ph type="body" sz="quarter" idx="11"/>
          </p:nvPr>
        </p:nvSpPr>
        <p:spPr>
          <a:xfrm>
            <a:off x="237744" y="2983616"/>
            <a:ext cx="8229600" cy="542180"/>
          </a:xfrm>
        </p:spPr>
        <p:txBody>
          <a:bodyPr/>
          <a:lstStyle/>
          <a:p>
            <a:r>
              <a:rPr lang="en-US" b="0" spc="0" dirty="0">
                <a:solidFill>
                  <a:srgbClr val="0069B4"/>
                </a:solidFill>
              </a:rPr>
              <a:t>BECAUSE FAMILY MEANS EVERYTHING</a:t>
            </a:r>
          </a:p>
        </p:txBody>
      </p:sp>
      <p:sp>
        <p:nvSpPr>
          <p:cNvPr id="7" name="Rectangle 6">
            <a:extLst>
              <a:ext uri="{FF2B5EF4-FFF2-40B4-BE49-F238E27FC236}">
                <a16:creationId xmlns:a16="http://schemas.microsoft.com/office/drawing/2014/main" id="{20A9C073-FFCB-0C49-998E-6F78C3C03E77}"/>
              </a:ext>
            </a:extLst>
          </p:cNvPr>
          <p:cNvSpPr/>
          <p:nvPr/>
        </p:nvSpPr>
        <p:spPr>
          <a:xfrm>
            <a:off x="358549" y="4885300"/>
            <a:ext cx="2845651" cy="215444"/>
          </a:xfrm>
          <a:prstGeom prst="rect">
            <a:avLst/>
          </a:prstGeom>
        </p:spPr>
        <p:txBody>
          <a:bodyPr wrap="none">
            <a:spAutoFit/>
          </a:bodyPr>
          <a:lstStyle/>
          <a:p>
            <a:r>
              <a:rPr lang="en-US" sz="800" b="1" dirty="0"/>
              <a:t>For Agent Use Only. Not for Distribution to the Public. </a:t>
            </a:r>
          </a:p>
        </p:txBody>
      </p:sp>
    </p:spTree>
    <p:extLst>
      <p:ext uri="{BB962C8B-B14F-4D97-AF65-F5344CB8AC3E}">
        <p14:creationId xmlns:p14="http://schemas.microsoft.com/office/powerpoint/2010/main" val="144794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2" y="199839"/>
            <a:ext cx="5099326"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13</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YOUNG FAMILIES INCOME PROTECTION OPTION</a:t>
            </a:r>
          </a:p>
        </p:txBody>
      </p:sp>
      <p:sp>
        <p:nvSpPr>
          <p:cNvPr id="13" name="TextBox 12"/>
          <p:cNvSpPr txBox="1"/>
          <p:nvPr/>
        </p:nvSpPr>
        <p:spPr>
          <a:xfrm>
            <a:off x="349752" y="1185284"/>
            <a:ext cx="5099326" cy="738664"/>
          </a:xfrm>
          <a:prstGeom prst="rect">
            <a:avLst/>
          </a:prstGeom>
          <a:noFill/>
        </p:spPr>
        <p:txBody>
          <a:bodyPr wrap="square" rtlCol="0">
            <a:spAutoFit/>
          </a:bodyPr>
          <a:lstStyle/>
          <a:p>
            <a:pPr marL="285750" indent="-285750">
              <a:spcBef>
                <a:spcPct val="0"/>
              </a:spcBef>
              <a:buFont typeface="Arial" charset="0"/>
              <a:buChar char="•"/>
            </a:pPr>
            <a:r>
              <a:rPr lang="en-US" altLang="en-US" sz="1400" dirty="0"/>
              <a:t>Income replacement and education for children</a:t>
            </a:r>
          </a:p>
          <a:p>
            <a:pPr marL="285750" indent="-285750">
              <a:spcBef>
                <a:spcPct val="0"/>
              </a:spcBef>
              <a:buFont typeface="Arial" charset="0"/>
              <a:buChar char="•"/>
            </a:pPr>
            <a:r>
              <a:rPr lang="en-US" altLang="en-US" sz="1400" dirty="0"/>
              <a:t>Protection for outstanding loans (mortgage)</a:t>
            </a:r>
          </a:p>
          <a:p>
            <a:pPr marL="285750" indent="-285750">
              <a:spcBef>
                <a:spcPct val="0"/>
              </a:spcBef>
              <a:buFont typeface="Arial" charset="0"/>
              <a:buChar char="•"/>
            </a:pPr>
            <a:r>
              <a:rPr lang="en-US" altLang="en-US" sz="1400" i="1" dirty="0"/>
              <a:t>Trendsetter</a:t>
            </a:r>
            <a:r>
              <a:rPr lang="en-US" altLang="en-US" sz="1000" i="1" baseline="48000" dirty="0"/>
              <a:t>®</a:t>
            </a:r>
            <a:r>
              <a:rPr lang="en-US" altLang="en-US" sz="1400" i="1" dirty="0"/>
              <a:t> Super 15 </a:t>
            </a:r>
            <a:r>
              <a:rPr lang="en-US" altLang="en-US" sz="1400" dirty="0"/>
              <a:t>with Income Protection Option</a:t>
            </a:r>
          </a:p>
        </p:txBody>
      </p:sp>
      <p:graphicFrame>
        <p:nvGraphicFramePr>
          <p:cNvPr id="42" name="Table 182"/>
          <p:cNvGraphicFramePr/>
          <p:nvPr>
            <p:extLst>
              <p:ext uri="{D42A27DB-BD31-4B8C-83A1-F6EECF244321}">
                <p14:modId xmlns:p14="http://schemas.microsoft.com/office/powerpoint/2010/main" val="2895029623"/>
              </p:ext>
            </p:extLst>
          </p:nvPr>
        </p:nvGraphicFramePr>
        <p:xfrm>
          <a:off x="349750" y="2184385"/>
          <a:ext cx="8037330" cy="889782"/>
        </p:xfrm>
        <a:graphic>
          <a:graphicData uri="http://schemas.openxmlformats.org/drawingml/2006/table">
            <a:tbl>
              <a:tblPr bandRow="1"/>
              <a:tblGrid>
                <a:gridCol w="2679110">
                  <a:extLst>
                    <a:ext uri="{9D8B030D-6E8A-4147-A177-3AD203B41FA5}">
                      <a16:colId xmlns:a16="http://schemas.microsoft.com/office/drawing/2014/main" val="20000"/>
                    </a:ext>
                  </a:extLst>
                </a:gridCol>
                <a:gridCol w="2679110">
                  <a:extLst>
                    <a:ext uri="{9D8B030D-6E8A-4147-A177-3AD203B41FA5}">
                      <a16:colId xmlns:a16="http://schemas.microsoft.com/office/drawing/2014/main" val="20001"/>
                    </a:ext>
                  </a:extLst>
                </a:gridCol>
                <a:gridCol w="2679110">
                  <a:extLst>
                    <a:ext uri="{9D8B030D-6E8A-4147-A177-3AD203B41FA5}">
                      <a16:colId xmlns:a16="http://schemas.microsoft.com/office/drawing/2014/main" val="20002"/>
                    </a:ext>
                  </a:extLst>
                </a:gridCol>
              </a:tblGrid>
              <a:tr h="378446">
                <a:tc>
                  <a:txBody>
                    <a:bodyPr/>
                    <a:lstStyle/>
                    <a:p>
                      <a:pPr algn="ctr"/>
                      <a:r>
                        <a:rPr lang="en-US" sz="1300" b="1" dirty="0"/>
                        <a:t>INITIAL LUMP SUM</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GUARANTEED MONTHLY INCOME STREAM</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dirty="0"/>
                        <a:t>FINAL LUMP SUM</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02112">
                <a:tc>
                  <a:txBody>
                    <a:bodyPr/>
                    <a:lstStyle/>
                    <a:p>
                      <a:pPr algn="ctr"/>
                      <a:r>
                        <a:rPr lang="en-US" sz="1300" b="0" dirty="0">
                          <a:solidFill>
                            <a:schemeClr val="tx1"/>
                          </a:solidFill>
                          <a:latin typeface="Arial" charset="0"/>
                          <a:ea typeface="Arial" charset="0"/>
                          <a:cs typeface="Arial" charset="0"/>
                        </a:rPr>
                        <a:t>$10,000 min. election</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300" b="0" dirty="0">
                          <a:solidFill>
                            <a:schemeClr val="tx1"/>
                          </a:solidFill>
                          <a:latin typeface="Arial" charset="0"/>
                          <a:ea typeface="Arial" charset="0"/>
                          <a:cs typeface="Arial" charset="0"/>
                        </a:rPr>
                        <a:t>5–25 years/$100 min. election</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$10,000 min. election</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4" name="TextBox 13"/>
          <p:cNvSpPr txBox="1"/>
          <p:nvPr/>
        </p:nvSpPr>
        <p:spPr>
          <a:xfrm>
            <a:off x="349752" y="3495067"/>
            <a:ext cx="4534482" cy="738664"/>
          </a:xfrm>
          <a:prstGeom prst="rect">
            <a:avLst/>
          </a:prstGeom>
          <a:noFill/>
        </p:spPr>
        <p:txBody>
          <a:bodyPr wrap="square" rtlCol="0">
            <a:spAutoFit/>
          </a:bodyPr>
          <a:lstStyle/>
          <a:p>
            <a:pPr marL="285750" indent="-285750">
              <a:spcBef>
                <a:spcPct val="0"/>
              </a:spcBef>
              <a:buFont typeface="Arial" charset="0"/>
              <a:buChar char="•"/>
            </a:pPr>
            <a:r>
              <a:rPr lang="en-US" altLang="en-US" sz="1400" dirty="0"/>
              <a:t>Available at no additional premium cost</a:t>
            </a:r>
          </a:p>
          <a:p>
            <a:pPr marL="285750" indent="-285750">
              <a:spcBef>
                <a:spcPct val="0"/>
              </a:spcBef>
              <a:buFont typeface="Arial" charset="0"/>
              <a:buChar char="•"/>
            </a:pPr>
            <a:r>
              <a:rPr lang="en-US" altLang="en-US" sz="1400" dirty="0"/>
              <a:t>May include multiple beneficiaries</a:t>
            </a:r>
          </a:p>
          <a:p>
            <a:pPr marL="285750" indent="-285750">
              <a:spcBef>
                <a:spcPct val="0"/>
              </a:spcBef>
              <a:buFont typeface="Arial" charset="0"/>
              <a:buChar char="•"/>
            </a:pPr>
            <a:r>
              <a:rPr lang="en-US" altLang="en-US" sz="1400" dirty="0"/>
              <a:t>Can be modified prior to the death of the insured</a:t>
            </a:r>
          </a:p>
        </p:txBody>
      </p:sp>
    </p:spTree>
    <p:extLst>
      <p:ext uri="{BB962C8B-B14F-4D97-AF65-F5344CB8AC3E}">
        <p14:creationId xmlns:p14="http://schemas.microsoft.com/office/powerpoint/2010/main" val="134701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6" y="1684736"/>
            <a:ext cx="6294009" cy="857249"/>
          </a:xfrm>
        </p:spPr>
        <p:txBody>
          <a:bodyPr/>
          <a:lstStyle/>
          <a:p>
            <a:r>
              <a:rPr lang="en-US" spc="0" dirty="0"/>
              <a:t>YOUNG FAMILIES </a:t>
            </a:r>
            <a:br>
              <a:rPr lang="en-US" spc="0" dirty="0"/>
            </a:br>
            <a:r>
              <a:rPr lang="en-US" spc="0" dirty="0"/>
              <a:t>INCOME PROTECTION OPTION</a:t>
            </a:r>
          </a:p>
        </p:txBody>
      </p:sp>
      <p:sp>
        <p:nvSpPr>
          <p:cNvPr id="13" name="Content Placeholder 12"/>
          <p:cNvSpPr>
            <a:spLocks noGrp="1"/>
          </p:cNvSpPr>
          <p:nvPr>
            <p:ph sz="quarter" idx="11"/>
          </p:nvPr>
        </p:nvSpPr>
        <p:spPr>
          <a:xfrm>
            <a:off x="1322541" y="2680210"/>
            <a:ext cx="5796716" cy="819935"/>
          </a:xfrm>
        </p:spPr>
        <p:txBody>
          <a:bodyPr/>
          <a:lstStyle/>
          <a:p>
            <a:pPr lvl="1"/>
            <a:r>
              <a:rPr lang="en-US" dirty="0"/>
              <a:t>Ron, 37, married to Ann, 35 </a:t>
            </a:r>
          </a:p>
          <a:p>
            <a:pPr lvl="1"/>
            <a:r>
              <a:rPr lang="en-US" dirty="0"/>
              <a:t>Two children ages 8 and 10</a:t>
            </a:r>
          </a:p>
          <a:p>
            <a:pPr lvl="1"/>
            <a:r>
              <a:rPr lang="en-US" dirty="0"/>
              <a:t>Ron is a business manager, and Ann is a nurse</a:t>
            </a:r>
          </a:p>
          <a:p>
            <a:pPr lvl="1"/>
            <a:r>
              <a:rPr lang="en-US" dirty="0"/>
              <a:t>Ann’s father, Fred, recently passed away, and her mother, Margaret, now gets support from Ron and Ann</a:t>
            </a:r>
          </a:p>
        </p:txBody>
      </p:sp>
      <p:sp>
        <p:nvSpPr>
          <p:cNvPr id="3" name="Slide Number Placeholder 2"/>
          <p:cNvSpPr>
            <a:spLocks noGrp="1"/>
          </p:cNvSpPr>
          <p:nvPr>
            <p:ph type="sldNum" sz="quarter" idx="12"/>
          </p:nvPr>
        </p:nvSpPr>
        <p:spPr/>
        <p:txBody>
          <a:bodyPr/>
          <a:lstStyle/>
          <a:p>
            <a:fld id="{716BC1C3-C832-FA4C-9911-3E1C355083BA}" type="slidenum">
              <a:rPr lang="en-US" smtClean="0"/>
              <a:pPr/>
              <a:t>14</a:t>
            </a:fld>
            <a:endParaRPr lang="en-US" dirty="0"/>
          </a:p>
        </p:txBody>
      </p:sp>
      <p:cxnSp>
        <p:nvCxnSpPr>
          <p:cNvPr id="15" name="Straight Connector 14"/>
          <p:cNvCxnSpPr>
            <a:cxnSpLocks/>
          </p:cNvCxnSpPr>
          <p:nvPr/>
        </p:nvCxnSpPr>
        <p:spPr>
          <a:xfrm>
            <a:off x="-9070" y="2575537"/>
            <a:ext cx="660937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9521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cxnSpLocks/>
          </p:cNvCxnSpPr>
          <p:nvPr/>
        </p:nvCxnSpPr>
        <p:spPr>
          <a:xfrm>
            <a:off x="-9070" y="2575537"/>
            <a:ext cx="660937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07"/>
            <a:ext cx="1287065" cy="5148260"/>
          </a:xfrm>
          <a:prstGeom prst="rect">
            <a:avLst/>
          </a:prstGeom>
          <a:ln w="12700">
            <a:miter lim="400000"/>
          </a:ln>
        </p:spPr>
      </p:pic>
      <p:sp>
        <p:nvSpPr>
          <p:cNvPr id="12" name="Title 11"/>
          <p:cNvSpPr>
            <a:spLocks noGrp="1"/>
          </p:cNvSpPr>
          <p:nvPr>
            <p:ph type="title"/>
          </p:nvPr>
        </p:nvSpPr>
        <p:spPr>
          <a:xfrm>
            <a:off x="1422406" y="1684736"/>
            <a:ext cx="6294009" cy="857249"/>
          </a:xfrm>
        </p:spPr>
        <p:txBody>
          <a:bodyPr/>
          <a:lstStyle/>
          <a:p>
            <a:r>
              <a:rPr lang="en-US" spc="0" dirty="0"/>
              <a:t>YOUNG FAMILIES </a:t>
            </a:r>
            <a:br>
              <a:rPr lang="en-US" spc="0" dirty="0"/>
            </a:br>
            <a:r>
              <a:rPr lang="en-US" spc="0" dirty="0"/>
              <a:t>INCOME PROTECTION OPTION</a:t>
            </a:r>
          </a:p>
        </p:txBody>
      </p:sp>
      <p:sp>
        <p:nvSpPr>
          <p:cNvPr id="13" name="Content Placeholder 12"/>
          <p:cNvSpPr>
            <a:spLocks noGrp="1"/>
          </p:cNvSpPr>
          <p:nvPr>
            <p:ph sz="quarter" idx="11"/>
          </p:nvPr>
        </p:nvSpPr>
        <p:spPr>
          <a:xfrm>
            <a:off x="1322541" y="2680210"/>
            <a:ext cx="5796716" cy="819935"/>
          </a:xfrm>
        </p:spPr>
        <p:txBody>
          <a:bodyPr/>
          <a:lstStyle/>
          <a:p>
            <a:pPr marL="133344" lvl="1" indent="0">
              <a:buNone/>
            </a:pPr>
            <a:r>
              <a:rPr lang="en-US" b="1" dirty="0"/>
              <a:t>CONCERNS</a:t>
            </a:r>
          </a:p>
          <a:p>
            <a:pPr lvl="1"/>
            <a:r>
              <a:rPr lang="en-US" dirty="0"/>
              <a:t>Will his family have enough to help cover living expenses </a:t>
            </a:r>
            <a:br>
              <a:rPr lang="en-US" dirty="0"/>
            </a:br>
            <a:r>
              <a:rPr lang="en-US" dirty="0"/>
              <a:t>if something happens to him?</a:t>
            </a:r>
          </a:p>
          <a:p>
            <a:pPr lvl="1"/>
            <a:r>
              <a:rPr lang="en-US" dirty="0"/>
              <a:t>How can he help ensure financial security of his spouse, children, and mother-in-law in the future?</a:t>
            </a:r>
          </a:p>
        </p:txBody>
      </p:sp>
      <p:sp>
        <p:nvSpPr>
          <p:cNvPr id="3" name="Slide Number Placeholder 2"/>
          <p:cNvSpPr>
            <a:spLocks noGrp="1"/>
          </p:cNvSpPr>
          <p:nvPr>
            <p:ph type="sldNum" sz="quarter" idx="12"/>
          </p:nvPr>
        </p:nvSpPr>
        <p:spPr/>
        <p:txBody>
          <a:bodyPr/>
          <a:lstStyle/>
          <a:p>
            <a:fld id="{716BC1C3-C832-FA4C-9911-3E1C355083BA}" type="slidenum">
              <a:rPr lang="en-US" smtClean="0"/>
              <a:pPr/>
              <a:t>15</a:t>
            </a:fld>
            <a:endParaRPr lang="en-US" dirty="0"/>
          </a:p>
        </p:txBody>
      </p:sp>
    </p:spTree>
    <p:extLst>
      <p:ext uri="{BB962C8B-B14F-4D97-AF65-F5344CB8AC3E}">
        <p14:creationId xmlns:p14="http://schemas.microsoft.com/office/powerpoint/2010/main" val="138661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4455620"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16</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INCOME PROTECTION FOR RON’S FAMILY</a:t>
            </a:r>
          </a:p>
        </p:txBody>
      </p:sp>
      <p:sp>
        <p:nvSpPr>
          <p:cNvPr id="9" name="Title 3"/>
          <p:cNvSpPr txBox="1">
            <a:spLocks/>
          </p:cNvSpPr>
          <p:nvPr/>
        </p:nvSpPr>
        <p:spPr>
          <a:xfrm>
            <a:off x="349752" y="700737"/>
            <a:ext cx="8167996" cy="346979"/>
          </a:xfrm>
          <a:prstGeom prst="rect">
            <a:avLst/>
          </a:prstGeom>
        </p:spPr>
        <p:txBody>
          <a:bodyPr anchor="t" anchorCtr="0"/>
          <a:lstStyle>
            <a:lvl1pPr algn="l" defTabSz="457182" rtl="0" eaLnBrk="1" latinLnBrk="0" hangingPunct="1">
              <a:lnSpc>
                <a:spcPts val="2699"/>
              </a:lnSpc>
              <a:spcBef>
                <a:spcPct val="0"/>
              </a:spcBef>
              <a:buNone/>
              <a:defRPr sz="2000" b="1" i="0" kern="1200" baseline="0">
                <a:solidFill>
                  <a:schemeClr val="bg1"/>
                </a:solidFill>
                <a:latin typeface="Arial"/>
                <a:ea typeface="+mj-ea"/>
                <a:cs typeface="Arial"/>
              </a:defRPr>
            </a:lvl1pPr>
          </a:lstStyle>
          <a:p>
            <a:pPr>
              <a:lnSpc>
                <a:spcPct val="100000"/>
              </a:lnSpc>
            </a:pPr>
            <a:r>
              <a:rPr lang="en-US" sz="1600" i="1" dirty="0">
                <a:solidFill>
                  <a:schemeClr val="tx1"/>
                </a:solidFill>
              </a:rPr>
              <a:t>TRENDSETTER SUPER 15</a:t>
            </a:r>
            <a:r>
              <a:rPr lang="en-US" sz="1600" dirty="0">
                <a:solidFill>
                  <a:schemeClr val="tx1"/>
                </a:solidFill>
              </a:rPr>
              <a:t> POLICY ON RON WITH THE IPO*</a:t>
            </a:r>
          </a:p>
        </p:txBody>
      </p:sp>
      <p:sp>
        <p:nvSpPr>
          <p:cNvPr id="10" name="Rectangle 9"/>
          <p:cNvSpPr/>
          <p:nvPr/>
        </p:nvSpPr>
        <p:spPr>
          <a:xfrm>
            <a:off x="349751" y="4359811"/>
            <a:ext cx="8560983" cy="253916"/>
          </a:xfrm>
          <a:prstGeom prst="rect">
            <a:avLst/>
          </a:prstGeom>
        </p:spPr>
        <p:txBody>
          <a:bodyPr wrap="square">
            <a:spAutoFit/>
          </a:bodyPr>
          <a:lstStyle/>
          <a:p>
            <a:pPr>
              <a:defRPr/>
            </a:pPr>
            <a:r>
              <a:rPr lang="en-US" sz="1050" b="1" dirty="0">
                <a:solidFill>
                  <a:schemeClr val="accent1"/>
                </a:solidFill>
                <a:latin typeface="Arial" panose="020B0604020202020204" pitchFamily="34" charset="0"/>
                <a:ea typeface="ＭＳ Ｐゴシック" panose="020B0600070205080204" pitchFamily="34" charset="-128"/>
              </a:rPr>
              <a:t>INITIAL FACE AMOUNT: $573,296     TOTAL INCOME PROTECTION OPTION PAYMENTS: $665,000</a:t>
            </a:r>
          </a:p>
        </p:txBody>
      </p:sp>
      <p:graphicFrame>
        <p:nvGraphicFramePr>
          <p:cNvPr id="15" name="Table 182"/>
          <p:cNvGraphicFramePr/>
          <p:nvPr>
            <p:extLst>
              <p:ext uri="{D42A27DB-BD31-4B8C-83A1-F6EECF244321}">
                <p14:modId xmlns:p14="http://schemas.microsoft.com/office/powerpoint/2010/main" val="3648270865"/>
              </p:ext>
            </p:extLst>
          </p:nvPr>
        </p:nvGraphicFramePr>
        <p:xfrm>
          <a:off x="349753" y="1322757"/>
          <a:ext cx="8378884" cy="2798602"/>
        </p:xfrm>
        <a:graphic>
          <a:graphicData uri="http://schemas.openxmlformats.org/drawingml/2006/table">
            <a:tbl>
              <a:tblPr bandRow="1"/>
              <a:tblGrid>
                <a:gridCol w="2094721">
                  <a:extLst>
                    <a:ext uri="{9D8B030D-6E8A-4147-A177-3AD203B41FA5}">
                      <a16:colId xmlns:a16="http://schemas.microsoft.com/office/drawing/2014/main" val="20000"/>
                    </a:ext>
                  </a:extLst>
                </a:gridCol>
                <a:gridCol w="2094721">
                  <a:extLst>
                    <a:ext uri="{9D8B030D-6E8A-4147-A177-3AD203B41FA5}">
                      <a16:colId xmlns:a16="http://schemas.microsoft.com/office/drawing/2014/main" val="20001"/>
                    </a:ext>
                  </a:extLst>
                </a:gridCol>
                <a:gridCol w="2094721">
                  <a:extLst>
                    <a:ext uri="{9D8B030D-6E8A-4147-A177-3AD203B41FA5}">
                      <a16:colId xmlns:a16="http://schemas.microsoft.com/office/drawing/2014/main" val="20002"/>
                    </a:ext>
                  </a:extLst>
                </a:gridCol>
                <a:gridCol w="2094721">
                  <a:extLst>
                    <a:ext uri="{9D8B030D-6E8A-4147-A177-3AD203B41FA5}">
                      <a16:colId xmlns:a16="http://schemas.microsoft.com/office/drawing/2014/main" val="20003"/>
                    </a:ext>
                  </a:extLst>
                </a:gridCol>
              </a:tblGrid>
              <a:tr h="627592">
                <a:tc>
                  <a:txBody>
                    <a:bodyPr/>
                    <a:lstStyle/>
                    <a:p>
                      <a:pPr algn="ctr"/>
                      <a:r>
                        <a:rPr lang="en-US" sz="1300" b="1" dirty="0"/>
                        <a:t>FAMILY NEED</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INITIAL LUMP SUM</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dirty="0"/>
                        <a:t>MONTHLY INCOME</a:t>
                      </a:r>
                    </a:p>
                    <a:p>
                      <a:pPr marL="0" marR="0" indent="0" algn="ctr" defTabSz="457182" rtl="0" eaLnBrk="1" fontAlgn="auto" latinLnBrk="0" hangingPunct="1">
                        <a:lnSpc>
                          <a:spcPct val="100000"/>
                        </a:lnSpc>
                        <a:spcBef>
                          <a:spcPts val="0"/>
                        </a:spcBef>
                        <a:spcAft>
                          <a:spcPts val="0"/>
                        </a:spcAft>
                        <a:buClrTx/>
                        <a:buSzTx/>
                        <a:buFontTx/>
                        <a:buNone/>
                        <a:tabLst/>
                        <a:defRPr/>
                      </a:pPr>
                      <a:r>
                        <a:rPr lang="en-US" sz="1300" b="1" dirty="0"/>
                        <a:t>(15 YEARS)</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dirty="0"/>
                        <a:t>FINAL LUMP SUM</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5276">
                <a:tc>
                  <a:txBody>
                    <a:bodyPr/>
                    <a:lstStyle/>
                    <a:p>
                      <a:pPr algn="ctr"/>
                      <a:r>
                        <a:rPr lang="en-US" sz="1300" b="0" dirty="0">
                          <a:solidFill>
                            <a:schemeClr val="tx1"/>
                          </a:solidFill>
                          <a:latin typeface="Arial" charset="0"/>
                          <a:ea typeface="Arial" charset="0"/>
                          <a:cs typeface="Arial" charset="0"/>
                        </a:rPr>
                        <a:t>Ann</a:t>
                      </a:r>
                      <a:r>
                        <a:rPr lang="en-US" sz="1300" b="0" baseline="0" dirty="0">
                          <a:solidFill>
                            <a:schemeClr val="tx1"/>
                          </a:solidFill>
                          <a:latin typeface="Arial" charset="0"/>
                          <a:ea typeface="Arial" charset="0"/>
                          <a:cs typeface="Arial" charset="0"/>
                        </a:rPr>
                        <a:t> (Spouse)</a:t>
                      </a:r>
                      <a:endParaRPr lang="en-US" sz="1300" b="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300" b="0" dirty="0">
                          <a:solidFill>
                            <a:schemeClr val="tx1"/>
                          </a:solidFill>
                          <a:latin typeface="Arial" charset="0"/>
                          <a:ea typeface="Arial" charset="0"/>
                          <a:cs typeface="Arial" charset="0"/>
                        </a:rPr>
                        <a:t>$50,000</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$1,500</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r h="374957">
                <a:tc>
                  <a:txBody>
                    <a:bodyPr/>
                    <a:lstStyle/>
                    <a:p>
                      <a:pPr algn="ctr"/>
                      <a:r>
                        <a:rPr lang="en-US" sz="1300" b="0" dirty="0">
                          <a:solidFill>
                            <a:schemeClr val="tx1"/>
                          </a:solidFill>
                          <a:latin typeface="Arial" charset="0"/>
                          <a:ea typeface="Arial" charset="0"/>
                          <a:cs typeface="Arial" charset="0"/>
                        </a:rPr>
                        <a:t>Jane (Child)</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mr-IN" sz="130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$500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$25,000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4957">
                <a:tc>
                  <a:txBody>
                    <a:bodyPr/>
                    <a:lstStyle/>
                    <a:p>
                      <a:pPr algn="ctr"/>
                      <a:r>
                        <a:rPr lang="en-US" sz="1300" b="0" dirty="0">
                          <a:solidFill>
                            <a:schemeClr val="tx1"/>
                          </a:solidFill>
                          <a:latin typeface="Arial" charset="0"/>
                          <a:ea typeface="Arial" charset="0"/>
                          <a:cs typeface="Arial" charset="0"/>
                        </a:rPr>
                        <a:t>Gabe (Child)</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mr-IN" sz="130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$500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$25,000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446285">
                <a:tc>
                  <a:txBody>
                    <a:bodyPr/>
                    <a:lstStyle/>
                    <a:p>
                      <a:pPr algn="ctr"/>
                      <a:r>
                        <a:rPr lang="en-US" sz="1300" b="0" dirty="0">
                          <a:solidFill>
                            <a:schemeClr val="tx1"/>
                          </a:solidFill>
                          <a:latin typeface="Arial" charset="0"/>
                          <a:ea typeface="Arial" charset="0"/>
                          <a:cs typeface="Arial" charset="0"/>
                        </a:rPr>
                        <a:t>Margaret</a:t>
                      </a:r>
                    </a:p>
                    <a:p>
                      <a:pPr algn="ctr"/>
                      <a:r>
                        <a:rPr lang="en-US" sz="1300" b="0" dirty="0">
                          <a:solidFill>
                            <a:schemeClr val="tx1"/>
                          </a:solidFill>
                          <a:latin typeface="Arial" charset="0"/>
                          <a:ea typeface="Arial" charset="0"/>
                          <a:cs typeface="Arial" charset="0"/>
                        </a:rPr>
                        <a:t>(Mother-In-Law)</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endParaRPr lang="mr-IN" sz="130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$500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$25,000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74178">
                <a:tc>
                  <a:txBody>
                    <a:bodyPr/>
                    <a:lstStyle/>
                    <a:p>
                      <a:pPr algn="ctr"/>
                      <a:r>
                        <a:rPr lang="en-US" sz="1300" b="0" dirty="0">
                          <a:solidFill>
                            <a:schemeClr val="tx1"/>
                          </a:solidFill>
                          <a:latin typeface="Arial" charset="0"/>
                          <a:ea typeface="Arial" charset="0"/>
                          <a:cs typeface="Arial" charset="0"/>
                        </a:rPr>
                        <a:t>Total</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300" dirty="0">
                          <a:solidFill>
                            <a:schemeClr val="tx1"/>
                          </a:solidFill>
                          <a:latin typeface="Arial" charset="0"/>
                          <a:ea typeface="Arial" charset="0"/>
                          <a:cs typeface="Arial" charset="0"/>
                        </a:rPr>
                        <a:t>$50,000</a:t>
                      </a:r>
                      <a:endParaRPr lang="mr-IN" sz="130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$3,000/month</a:t>
                      </a:r>
                    </a:p>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(for 15 years)</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$75,000</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5"/>
                  </a:ext>
                </a:extLst>
              </a:tr>
            </a:tbl>
          </a:graphicData>
        </a:graphic>
      </p:graphicFrame>
      <p:sp>
        <p:nvSpPr>
          <p:cNvPr id="11" name="TextBox 10"/>
          <p:cNvSpPr txBox="1"/>
          <p:nvPr/>
        </p:nvSpPr>
        <p:spPr>
          <a:xfrm>
            <a:off x="349753" y="4713005"/>
            <a:ext cx="7034617" cy="215444"/>
          </a:xfrm>
          <a:prstGeom prst="rect">
            <a:avLst/>
          </a:prstGeom>
          <a:noFill/>
        </p:spPr>
        <p:txBody>
          <a:bodyPr wrap="square" rtlCol="0">
            <a:spAutoFit/>
          </a:bodyPr>
          <a:lstStyle/>
          <a:p>
            <a:r>
              <a:rPr lang="en-US" sz="800" dirty="0"/>
              <a:t>*</a:t>
            </a:r>
            <a:r>
              <a:rPr lang="en-US" sz="800" i="1" dirty="0"/>
              <a:t>Trendsetter Super 15</a:t>
            </a:r>
            <a:r>
              <a:rPr lang="en-US" sz="800" dirty="0"/>
              <a:t>, Male, 37, Preferred, Nonsmoker </a:t>
            </a:r>
          </a:p>
        </p:txBody>
      </p:sp>
    </p:spTree>
    <p:extLst>
      <p:ext uri="{BB962C8B-B14F-4D97-AF65-F5344CB8AC3E}">
        <p14:creationId xmlns:p14="http://schemas.microsoft.com/office/powerpoint/2010/main" val="180996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3973482"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17</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SALES OPPORTUNITIES STILL EXIST</a:t>
            </a:r>
          </a:p>
        </p:txBody>
      </p:sp>
      <p:sp>
        <p:nvSpPr>
          <p:cNvPr id="15" name="Rectangle 14"/>
          <p:cNvSpPr/>
          <p:nvPr/>
        </p:nvSpPr>
        <p:spPr>
          <a:xfrm>
            <a:off x="522831"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YOUNG FAMILIES</a:t>
            </a:r>
          </a:p>
        </p:txBody>
      </p:sp>
      <p:sp>
        <p:nvSpPr>
          <p:cNvPr id="33" name="Oval 32"/>
          <p:cNvSpPr/>
          <p:nvPr/>
        </p:nvSpPr>
        <p:spPr>
          <a:xfrm>
            <a:off x="4925128" y="1899202"/>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7" name="Oval 36"/>
          <p:cNvSpPr/>
          <p:nvPr/>
        </p:nvSpPr>
        <p:spPr>
          <a:xfrm>
            <a:off x="6956312" y="1899979"/>
            <a:ext cx="1344168" cy="13441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8" name="Oval 47"/>
          <p:cNvSpPr/>
          <p:nvPr/>
        </p:nvSpPr>
        <p:spPr>
          <a:xfrm>
            <a:off x="2781956" y="1899202"/>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Rectangle 33"/>
          <p:cNvSpPr/>
          <p:nvPr/>
        </p:nvSpPr>
        <p:spPr>
          <a:xfrm>
            <a:off x="2580230"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THE FEMALE MARKET</a:t>
            </a:r>
          </a:p>
        </p:txBody>
      </p:sp>
      <p:sp>
        <p:nvSpPr>
          <p:cNvPr id="36" name="Rectangle 35"/>
          <p:cNvSpPr/>
          <p:nvPr/>
        </p:nvSpPr>
        <p:spPr>
          <a:xfrm>
            <a:off x="4719649"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EXISTING CLIENTS</a:t>
            </a:r>
          </a:p>
        </p:txBody>
      </p:sp>
      <p:sp>
        <p:nvSpPr>
          <p:cNvPr id="38" name="Rectangle 37"/>
          <p:cNvSpPr/>
          <p:nvPr/>
        </p:nvSpPr>
        <p:spPr>
          <a:xfrm>
            <a:off x="6742427"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BUSINESS OWNERS</a:t>
            </a:r>
          </a:p>
        </p:txBody>
      </p:sp>
      <p:pic>
        <p:nvPicPr>
          <p:cNvPr id="7" name="Picture 6"/>
          <p:cNvPicPr>
            <a:picLocks noChangeAspect="1"/>
          </p:cNvPicPr>
          <p:nvPr/>
        </p:nvPicPr>
        <p:blipFill>
          <a:blip r:embed="rId3"/>
          <a:stretch>
            <a:fillRect/>
          </a:stretch>
        </p:blipFill>
        <p:spPr>
          <a:xfrm>
            <a:off x="3242371" y="2139808"/>
            <a:ext cx="423337" cy="862956"/>
          </a:xfrm>
          <a:prstGeom prst="rect">
            <a:avLst/>
          </a:prstGeom>
        </p:spPr>
      </p:pic>
      <p:pic>
        <p:nvPicPr>
          <p:cNvPr id="8" name="Picture 7"/>
          <p:cNvPicPr>
            <a:picLocks noChangeAspect="1"/>
          </p:cNvPicPr>
          <p:nvPr/>
        </p:nvPicPr>
        <p:blipFill>
          <a:blip r:embed="rId4"/>
          <a:stretch>
            <a:fillRect/>
          </a:stretch>
        </p:blipFill>
        <p:spPr>
          <a:xfrm>
            <a:off x="5114611" y="2323963"/>
            <a:ext cx="965200" cy="584200"/>
          </a:xfrm>
          <a:prstGeom prst="rect">
            <a:avLst/>
          </a:prstGeom>
        </p:spPr>
      </p:pic>
      <p:pic>
        <p:nvPicPr>
          <p:cNvPr id="9" name="Picture 8"/>
          <p:cNvPicPr>
            <a:picLocks noChangeAspect="1"/>
          </p:cNvPicPr>
          <p:nvPr/>
        </p:nvPicPr>
        <p:blipFill>
          <a:blip r:embed="rId5"/>
          <a:stretch>
            <a:fillRect/>
          </a:stretch>
        </p:blipFill>
        <p:spPr>
          <a:xfrm>
            <a:off x="7309746" y="2302191"/>
            <a:ext cx="659723" cy="565477"/>
          </a:xfrm>
          <a:prstGeom prst="rect">
            <a:avLst/>
          </a:prstGeom>
        </p:spPr>
      </p:pic>
      <p:sp>
        <p:nvSpPr>
          <p:cNvPr id="19" name="Rectangle 18"/>
          <p:cNvSpPr/>
          <p:nvPr/>
        </p:nvSpPr>
        <p:spPr>
          <a:xfrm>
            <a:off x="7064780" y="4068567"/>
            <a:ext cx="1127232" cy="338554"/>
          </a:xfrm>
          <a:prstGeom prst="rect">
            <a:avLst/>
          </a:prstGeom>
        </p:spPr>
        <p:txBody>
          <a:bodyPr wrap="none">
            <a:spAutoFit/>
          </a:bodyPr>
          <a:lstStyle/>
          <a:p>
            <a:pPr algn="ctr"/>
            <a:r>
              <a:rPr lang="en-US" sz="1600" b="1" dirty="0">
                <a:solidFill>
                  <a:schemeClr val="tx2"/>
                </a:solidFill>
                <a:latin typeface="Georgia"/>
                <a:cs typeface="Georgia"/>
              </a:rPr>
              <a:t>Business</a:t>
            </a:r>
            <a:endParaRPr lang="en-US" sz="1600" b="1" dirty="0">
              <a:solidFill>
                <a:schemeClr val="tx2"/>
              </a:solidFill>
            </a:endParaRPr>
          </a:p>
        </p:txBody>
      </p:sp>
      <p:grpSp>
        <p:nvGrpSpPr>
          <p:cNvPr id="21" name="Group 20"/>
          <p:cNvGrpSpPr/>
          <p:nvPr/>
        </p:nvGrpSpPr>
        <p:grpSpPr>
          <a:xfrm>
            <a:off x="6956312" y="3717483"/>
            <a:ext cx="1332060" cy="136060"/>
            <a:chOff x="887637" y="3839015"/>
            <a:chExt cx="3976463" cy="152763"/>
          </a:xfrm>
        </p:grpSpPr>
        <p:cxnSp>
          <p:nvCxnSpPr>
            <p:cNvPr id="22" name="Straight Connector 21"/>
            <p:cNvCxnSpPr/>
            <p:nvPr/>
          </p:nvCxnSpPr>
          <p:spPr>
            <a:xfrm flipH="1">
              <a:off x="887637" y="3991778"/>
              <a:ext cx="3976462"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887637"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4864100"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pic>
        <p:nvPicPr>
          <p:cNvPr id="27" name="Picture 26">
            <a:extLst>
              <a:ext uri="{FF2B5EF4-FFF2-40B4-BE49-F238E27FC236}">
                <a16:creationId xmlns:a16="http://schemas.microsoft.com/office/drawing/2014/main" id="{8EBA2E7B-333C-7548-84E7-8DEEAF514175}"/>
              </a:ext>
            </a:extLst>
          </p:cNvPr>
          <p:cNvPicPr>
            <a:picLocks noChangeAspect="1"/>
          </p:cNvPicPr>
          <p:nvPr/>
        </p:nvPicPr>
        <p:blipFill>
          <a:blip r:embed="rId6"/>
          <a:stretch>
            <a:fillRect/>
          </a:stretch>
        </p:blipFill>
        <p:spPr>
          <a:xfrm>
            <a:off x="748740" y="1907381"/>
            <a:ext cx="1346200" cy="1333500"/>
          </a:xfrm>
          <a:prstGeom prst="rect">
            <a:avLst/>
          </a:prstGeom>
        </p:spPr>
      </p:pic>
      <p:pic>
        <p:nvPicPr>
          <p:cNvPr id="28" name="Picture 27">
            <a:extLst>
              <a:ext uri="{FF2B5EF4-FFF2-40B4-BE49-F238E27FC236}">
                <a16:creationId xmlns:a16="http://schemas.microsoft.com/office/drawing/2014/main" id="{827C188A-72F5-A84B-BFD6-28F5FE8BDF9A}"/>
              </a:ext>
            </a:extLst>
          </p:cNvPr>
          <p:cNvPicPr>
            <a:picLocks noChangeAspect="1"/>
          </p:cNvPicPr>
          <p:nvPr/>
        </p:nvPicPr>
        <p:blipFill>
          <a:blip r:embed="rId7"/>
          <a:stretch>
            <a:fillRect/>
          </a:stretch>
        </p:blipFill>
        <p:spPr>
          <a:xfrm>
            <a:off x="1133673" y="2269168"/>
            <a:ext cx="699480" cy="699480"/>
          </a:xfrm>
          <a:prstGeom prst="rect">
            <a:avLst/>
          </a:prstGeom>
        </p:spPr>
      </p:pic>
    </p:spTree>
    <p:extLst>
      <p:ext uri="{BB962C8B-B14F-4D97-AF65-F5344CB8AC3E}">
        <p14:creationId xmlns:p14="http://schemas.microsoft.com/office/powerpoint/2010/main" val="97637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397111"/>
            <a:ext cx="7501588" cy="857249"/>
          </a:xfrm>
        </p:spPr>
        <p:txBody>
          <a:bodyPr/>
          <a:lstStyle/>
          <a:p>
            <a:r>
              <a:rPr lang="en-US" spc="0" dirty="0"/>
              <a:t>BUSINESS PLANNING: KEY EMPLOYEE</a:t>
            </a:r>
          </a:p>
        </p:txBody>
      </p:sp>
      <p:sp>
        <p:nvSpPr>
          <p:cNvPr id="13" name="Content Placeholder 12"/>
          <p:cNvSpPr>
            <a:spLocks noGrp="1"/>
          </p:cNvSpPr>
          <p:nvPr>
            <p:ph sz="quarter" idx="11"/>
          </p:nvPr>
        </p:nvSpPr>
        <p:spPr>
          <a:xfrm>
            <a:off x="1322541" y="1392585"/>
            <a:ext cx="6767100" cy="2647570"/>
          </a:xfrm>
        </p:spPr>
        <p:txBody>
          <a:bodyPr/>
          <a:lstStyle/>
          <a:p>
            <a:pPr marL="133344" lvl="1" indent="0">
              <a:buNone/>
            </a:pPr>
            <a:r>
              <a:rPr lang="en-US" b="1" dirty="0"/>
              <a:t>PROBLEM: </a:t>
            </a:r>
            <a:r>
              <a:rPr lang="en-US" dirty="0"/>
              <a:t>The hassle of obtaining key employee life insurance</a:t>
            </a:r>
          </a:p>
          <a:p>
            <a:pPr lvl="1"/>
            <a:endParaRPr lang="en-US" dirty="0"/>
          </a:p>
          <a:p>
            <a:pPr marL="133344" lvl="1" indent="0">
              <a:buNone/>
            </a:pPr>
            <a:r>
              <a:rPr lang="en-US" b="1" dirty="0"/>
              <a:t>CLIENT PROFILE</a:t>
            </a:r>
          </a:p>
          <a:p>
            <a:pPr lvl="1"/>
            <a:r>
              <a:rPr lang="en-US" dirty="0"/>
              <a:t>A client is a small- or medium-sized business owner</a:t>
            </a:r>
          </a:p>
          <a:p>
            <a:pPr lvl="1"/>
            <a:r>
              <a:rPr lang="en-US" dirty="0"/>
              <a:t>Concerned with business liquidity when key employee dies</a:t>
            </a:r>
          </a:p>
          <a:p>
            <a:pPr lvl="2"/>
            <a:r>
              <a:rPr lang="en-US" dirty="0"/>
              <a:t>Business continuity</a:t>
            </a:r>
          </a:p>
          <a:p>
            <a:pPr lvl="2"/>
            <a:r>
              <a:rPr lang="en-US" dirty="0"/>
              <a:t>Revenue replacement </a:t>
            </a:r>
          </a:p>
          <a:p>
            <a:pPr lvl="1"/>
            <a:r>
              <a:rPr lang="en-US" dirty="0"/>
              <a:t>Owner uncomfortable with making employees undergo full underwriting process</a:t>
            </a:r>
          </a:p>
          <a:p>
            <a:pPr lvl="1"/>
            <a:r>
              <a:rPr lang="en-US" dirty="0"/>
              <a:t>Looking for a flexible and hassle-free life insurance product</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fld id="{716BC1C3-C832-FA4C-9911-3E1C355083BA}" type="slidenum">
              <a:rPr lang="en-US" smtClean="0"/>
              <a:pPr/>
              <a:t>18</a:t>
            </a:fld>
            <a:endParaRPr lang="en-US" dirty="0"/>
          </a:p>
        </p:txBody>
      </p:sp>
      <p:cxnSp>
        <p:nvCxnSpPr>
          <p:cNvPr id="15" name="Straight Connector 14"/>
          <p:cNvCxnSpPr>
            <a:cxnSpLocks/>
          </p:cNvCxnSpPr>
          <p:nvPr/>
        </p:nvCxnSpPr>
        <p:spPr>
          <a:xfrm>
            <a:off x="-9070" y="1287912"/>
            <a:ext cx="7823034"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6081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7501588" cy="857249"/>
          </a:xfrm>
        </p:spPr>
        <p:txBody>
          <a:bodyPr/>
          <a:lstStyle/>
          <a:p>
            <a:r>
              <a:rPr lang="en-US" spc="0" dirty="0"/>
              <a:t>BUSINESS PLANNING: KEY EMPLOYEE</a:t>
            </a:r>
          </a:p>
        </p:txBody>
      </p:sp>
      <p:sp>
        <p:nvSpPr>
          <p:cNvPr id="13" name="Content Placeholder 12"/>
          <p:cNvSpPr>
            <a:spLocks noGrp="1"/>
          </p:cNvSpPr>
          <p:nvPr>
            <p:ph sz="quarter" idx="11"/>
          </p:nvPr>
        </p:nvSpPr>
        <p:spPr>
          <a:xfrm>
            <a:off x="1322541" y="2680209"/>
            <a:ext cx="7406098" cy="1855691"/>
          </a:xfrm>
        </p:spPr>
        <p:txBody>
          <a:bodyPr/>
          <a:lstStyle/>
          <a:p>
            <a:pPr marL="133344" lvl="1" indent="0">
              <a:buNone/>
            </a:pPr>
            <a:r>
              <a:rPr lang="en-US" b="1" dirty="0"/>
              <a:t>SOLUTION: </a:t>
            </a:r>
            <a:r>
              <a:rPr lang="en-US" i="1" dirty="0"/>
              <a:t>Trendsetter LB</a:t>
            </a:r>
            <a:r>
              <a:rPr lang="en-US" i="1" baseline="30000" dirty="0"/>
              <a:t>®</a:t>
            </a:r>
          </a:p>
          <a:p>
            <a:pPr marL="133344" lvl="1" indent="0">
              <a:buNone/>
            </a:pPr>
            <a:endParaRPr lang="en-US" dirty="0"/>
          </a:p>
          <a:p>
            <a:pPr lvl="1"/>
            <a:r>
              <a:rPr lang="en-US" dirty="0"/>
              <a:t>Nonmed bands available at:</a:t>
            </a:r>
          </a:p>
          <a:p>
            <a:pPr lvl="2"/>
            <a:r>
              <a:rPr lang="en-US" dirty="0"/>
              <a:t>$25,000 through $99,999 – Standard at best</a:t>
            </a:r>
          </a:p>
          <a:p>
            <a:pPr lvl="2"/>
            <a:r>
              <a:rPr lang="en-US" dirty="0"/>
              <a:t>$100,000 through $249,999 – Preferred at best</a:t>
            </a:r>
          </a:p>
          <a:p>
            <a:pPr lvl="2"/>
            <a:r>
              <a:rPr lang="en-US" dirty="0"/>
              <a:t>$250,000 through $2 million at certain ages – all rate classes considered</a:t>
            </a:r>
          </a:p>
          <a:p>
            <a:pPr lvl="2"/>
            <a:endParaRPr lang="en-US" dirty="0">
              <a:solidFill>
                <a:schemeClr val="accent1"/>
              </a:solidFill>
            </a:endParaRPr>
          </a:p>
        </p:txBody>
      </p:sp>
      <p:sp>
        <p:nvSpPr>
          <p:cNvPr id="3" name="Slide Number Placeholder 2"/>
          <p:cNvSpPr>
            <a:spLocks noGrp="1"/>
          </p:cNvSpPr>
          <p:nvPr>
            <p:ph type="sldNum" sz="quarter" idx="12"/>
          </p:nvPr>
        </p:nvSpPr>
        <p:spPr/>
        <p:txBody>
          <a:bodyPr/>
          <a:lstStyle/>
          <a:p>
            <a:fld id="{716BC1C3-C832-FA4C-9911-3E1C355083BA}" type="slidenum">
              <a:rPr lang="en-US" smtClean="0"/>
              <a:pPr/>
              <a:t>19</a:t>
            </a:fld>
            <a:endParaRPr lang="en-US" dirty="0"/>
          </a:p>
        </p:txBody>
      </p:sp>
      <p:cxnSp>
        <p:nvCxnSpPr>
          <p:cNvPr id="15" name="Straight Connector 14"/>
          <p:cNvCxnSpPr>
            <a:cxnSpLocks/>
          </p:cNvCxnSpPr>
          <p:nvPr/>
        </p:nvCxnSpPr>
        <p:spPr>
          <a:xfrm>
            <a:off x="-9070" y="2575537"/>
            <a:ext cx="7823034"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37342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0" y="702274"/>
            <a:ext cx="6470542"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8728637" y="4845160"/>
            <a:ext cx="364393" cy="273844"/>
          </a:xfrm>
          <a:prstGeom prst="rect">
            <a:avLst/>
          </a:prstGeom>
        </p:spPr>
        <p:txBody>
          <a:bodyPr/>
          <a:lstStyle>
            <a:defPPr>
              <a:defRPr lang="en-US"/>
            </a:defPPr>
            <a:lvl1pPr marL="0" algn="l" defTabSz="457189" rtl="0" eaLnBrk="1" latinLnBrk="0" hangingPunct="1">
              <a:defRPr sz="900" kern="1200">
                <a:solidFill>
                  <a:srgbClr val="474747"/>
                </a:solidFill>
                <a:latin typeface="Arial"/>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fld id="{716BC1C3-C832-FA4C-9911-3E1C355083BA}" type="slidenum">
              <a:rPr lang="en-US"/>
              <a:pPr/>
              <a:t>2</a:t>
            </a:fld>
            <a:endParaRPr lang="en-US" dirty="0"/>
          </a:p>
        </p:txBody>
      </p:sp>
      <p:sp>
        <p:nvSpPr>
          <p:cNvPr id="4" name="Title 3"/>
          <p:cNvSpPr>
            <a:spLocks noGrp="1"/>
          </p:cNvSpPr>
          <p:nvPr>
            <p:ph type="title"/>
          </p:nvPr>
        </p:nvSpPr>
        <p:spPr>
          <a:xfrm>
            <a:off x="624841" y="217701"/>
            <a:ext cx="7290995" cy="443442"/>
          </a:xfrm>
        </p:spPr>
        <p:txBody>
          <a:bodyPr/>
          <a:lstStyle/>
          <a:p>
            <a:r>
              <a:rPr lang="en-US" kern="100" spc="0" dirty="0"/>
              <a:t>Important information for presenter</a:t>
            </a:r>
          </a:p>
        </p:txBody>
      </p:sp>
      <p:sp>
        <p:nvSpPr>
          <p:cNvPr id="16" name="Content Placeholder 2">
            <a:extLst>
              <a:ext uri="{FF2B5EF4-FFF2-40B4-BE49-F238E27FC236}">
                <a16:creationId xmlns:a16="http://schemas.microsoft.com/office/drawing/2014/main" id="{32BAFD23-99F2-1349-955F-7633C2145DDC}"/>
              </a:ext>
            </a:extLst>
          </p:cNvPr>
          <p:cNvSpPr>
            <a:spLocks noGrp="1"/>
          </p:cNvSpPr>
          <p:nvPr>
            <p:ph idx="1"/>
          </p:nvPr>
        </p:nvSpPr>
        <p:spPr>
          <a:xfrm>
            <a:off x="624840" y="995850"/>
            <a:ext cx="7567464" cy="1233678"/>
          </a:xfrm>
        </p:spPr>
        <p:txBody>
          <a:bodyPr/>
          <a:lstStyle/>
          <a:p>
            <a:pPr marL="114300" indent="0">
              <a:lnSpc>
                <a:spcPct val="120000"/>
              </a:lnSpc>
              <a:spcBef>
                <a:spcPts val="600"/>
              </a:spcBef>
              <a:buNone/>
            </a:pPr>
            <a:r>
              <a:rPr lang="en-US" sz="1400" dirty="0">
                <a:solidFill>
                  <a:schemeClr val="accent1"/>
                </a:solidFill>
              </a:rPr>
              <a:t>This presentation is the property of Transamerica and its affiliates. By delivering the presentation, you acknowledge that it cannot be altered, edited, or reproduced in any way. You further understand you may not misrepresent the information in this presentation or deviate from its approved content. </a:t>
            </a:r>
          </a:p>
        </p:txBody>
      </p:sp>
      <p:sp>
        <p:nvSpPr>
          <p:cNvPr id="7" name="Rectangle 6">
            <a:extLst>
              <a:ext uri="{FF2B5EF4-FFF2-40B4-BE49-F238E27FC236}">
                <a16:creationId xmlns:a16="http://schemas.microsoft.com/office/drawing/2014/main" id="{D6A67BEE-76DD-424B-446D-9DC9B72CDC3F}"/>
              </a:ext>
            </a:extLst>
          </p:cNvPr>
          <p:cNvSpPr/>
          <p:nvPr/>
        </p:nvSpPr>
        <p:spPr>
          <a:xfrm>
            <a:off x="624841" y="4830487"/>
            <a:ext cx="4126451" cy="246221"/>
          </a:xfrm>
          <a:prstGeom prst="rect">
            <a:avLst/>
          </a:prstGeom>
        </p:spPr>
        <p:txBody>
          <a:bodyPr wrap="none">
            <a:spAutoFit/>
          </a:bodyPr>
          <a:lstStyle/>
          <a:p>
            <a:r>
              <a:rPr lang="en-US" sz="1000" b="1" dirty="0">
                <a:solidFill>
                  <a:schemeClr val="bg2"/>
                </a:solidFill>
                <a:cs typeface="Arial"/>
              </a:rPr>
              <a:t>For Financial Professional Use Only. Not for Use With the Public.</a:t>
            </a:r>
          </a:p>
        </p:txBody>
      </p:sp>
    </p:spTree>
    <p:extLst>
      <p:ext uri="{BB962C8B-B14F-4D97-AF65-F5344CB8AC3E}">
        <p14:creationId xmlns:p14="http://schemas.microsoft.com/office/powerpoint/2010/main" val="268219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5622205" cy="857249"/>
          </a:xfrm>
        </p:spPr>
        <p:txBody>
          <a:bodyPr/>
          <a:lstStyle/>
          <a:p>
            <a:r>
              <a:rPr lang="en-US" spc="0" dirty="0"/>
              <a:t>EXAMPLE: KEY EMPLOYEE</a:t>
            </a:r>
          </a:p>
        </p:txBody>
      </p:sp>
      <p:sp>
        <p:nvSpPr>
          <p:cNvPr id="13" name="Content Placeholder 12"/>
          <p:cNvSpPr>
            <a:spLocks noGrp="1"/>
          </p:cNvSpPr>
          <p:nvPr>
            <p:ph sz="quarter" idx="11"/>
          </p:nvPr>
        </p:nvSpPr>
        <p:spPr>
          <a:xfrm>
            <a:off x="1322541" y="2680210"/>
            <a:ext cx="6767100" cy="1331954"/>
          </a:xfrm>
        </p:spPr>
        <p:txBody>
          <a:bodyPr/>
          <a:lstStyle/>
          <a:p>
            <a:pPr lvl="1"/>
            <a:r>
              <a:rPr lang="en-US" dirty="0"/>
              <a:t>Business owner – Jerry</a:t>
            </a:r>
          </a:p>
          <a:p>
            <a:pPr lvl="1"/>
            <a:r>
              <a:rPr lang="en-US" dirty="0"/>
              <a:t>Management team which includes:</a:t>
            </a:r>
          </a:p>
          <a:p>
            <a:pPr lvl="2"/>
            <a:r>
              <a:rPr lang="en-US" dirty="0"/>
              <a:t>Steve, 48, Operations Manager at JCC</a:t>
            </a:r>
          </a:p>
          <a:p>
            <a:pPr lvl="2"/>
            <a:r>
              <a:rPr lang="en-US" dirty="0"/>
              <a:t>Tom, 32, Assistant Manager</a:t>
            </a:r>
          </a:p>
          <a:p>
            <a:pPr lvl="2"/>
            <a:r>
              <a:rPr lang="en-US" dirty="0"/>
              <a:t>Felix, 36, Assistant Manager</a:t>
            </a:r>
          </a:p>
        </p:txBody>
      </p:sp>
      <p:sp>
        <p:nvSpPr>
          <p:cNvPr id="3" name="Slide Number Placeholder 2"/>
          <p:cNvSpPr>
            <a:spLocks noGrp="1"/>
          </p:cNvSpPr>
          <p:nvPr>
            <p:ph type="sldNum" sz="quarter" idx="12"/>
          </p:nvPr>
        </p:nvSpPr>
        <p:spPr/>
        <p:txBody>
          <a:bodyPr/>
          <a:lstStyle/>
          <a:p>
            <a:fld id="{716BC1C3-C832-FA4C-9911-3E1C355083BA}" type="slidenum">
              <a:rPr lang="en-US" smtClean="0"/>
              <a:pPr/>
              <a:t>20</a:t>
            </a:fld>
            <a:endParaRPr lang="en-US" dirty="0"/>
          </a:p>
        </p:txBody>
      </p:sp>
      <p:cxnSp>
        <p:nvCxnSpPr>
          <p:cNvPr id="15" name="Straight Connector 14"/>
          <p:cNvCxnSpPr>
            <a:cxnSpLocks/>
          </p:cNvCxnSpPr>
          <p:nvPr/>
        </p:nvCxnSpPr>
        <p:spPr>
          <a:xfrm>
            <a:off x="-9070" y="2575537"/>
            <a:ext cx="5761477"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3864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5622205" cy="857249"/>
          </a:xfrm>
        </p:spPr>
        <p:txBody>
          <a:bodyPr/>
          <a:lstStyle/>
          <a:p>
            <a:r>
              <a:rPr lang="en-US" spc="0" dirty="0"/>
              <a:t>EXAMPLE: KEY EMPLOYEE</a:t>
            </a:r>
          </a:p>
        </p:txBody>
      </p:sp>
      <p:sp>
        <p:nvSpPr>
          <p:cNvPr id="13" name="Content Placeholder 12"/>
          <p:cNvSpPr>
            <a:spLocks noGrp="1"/>
          </p:cNvSpPr>
          <p:nvPr>
            <p:ph sz="quarter" idx="11"/>
          </p:nvPr>
        </p:nvSpPr>
        <p:spPr>
          <a:xfrm>
            <a:off x="1322541" y="2680210"/>
            <a:ext cx="6767100" cy="1331954"/>
          </a:xfrm>
        </p:spPr>
        <p:txBody>
          <a:bodyPr/>
          <a:lstStyle/>
          <a:p>
            <a:pPr marL="133344" lvl="1" indent="0">
              <a:buNone/>
            </a:pPr>
            <a:r>
              <a:rPr lang="en-US" b="1" dirty="0"/>
              <a:t>THE SOLUTION</a:t>
            </a:r>
          </a:p>
          <a:p>
            <a:pPr lvl="1"/>
            <a:r>
              <a:rPr lang="en-US" dirty="0"/>
              <a:t>JCC purchases the following policies:</a:t>
            </a:r>
          </a:p>
          <a:p>
            <a:pPr lvl="2"/>
            <a:r>
              <a:rPr lang="en-US" dirty="0"/>
              <a:t>$240,000 </a:t>
            </a:r>
            <a:r>
              <a:rPr lang="en-US" i="1" dirty="0"/>
              <a:t>Trendsetter LB</a:t>
            </a:r>
            <a:r>
              <a:rPr lang="en-US" i="1" baseline="30000" dirty="0"/>
              <a:t>®</a:t>
            </a:r>
            <a:r>
              <a:rPr lang="en-US" i="1" dirty="0"/>
              <a:t> </a:t>
            </a:r>
            <a:r>
              <a:rPr lang="en-US" dirty="0"/>
              <a:t>policy on Steve </a:t>
            </a:r>
          </a:p>
          <a:p>
            <a:pPr lvl="2"/>
            <a:r>
              <a:rPr lang="en-US" dirty="0"/>
              <a:t>Two $50,000 </a:t>
            </a:r>
            <a:r>
              <a:rPr lang="en-US" i="1" dirty="0"/>
              <a:t>Trendsetter LB </a:t>
            </a:r>
            <a:r>
              <a:rPr lang="en-US" dirty="0"/>
              <a:t>policies on his key managers</a:t>
            </a:r>
          </a:p>
        </p:txBody>
      </p:sp>
      <p:sp>
        <p:nvSpPr>
          <p:cNvPr id="3" name="Slide Number Placeholder 2"/>
          <p:cNvSpPr>
            <a:spLocks noGrp="1"/>
          </p:cNvSpPr>
          <p:nvPr>
            <p:ph type="sldNum" sz="quarter" idx="12"/>
          </p:nvPr>
        </p:nvSpPr>
        <p:spPr/>
        <p:txBody>
          <a:bodyPr/>
          <a:lstStyle/>
          <a:p>
            <a:fld id="{716BC1C3-C832-FA4C-9911-3E1C355083BA}" type="slidenum">
              <a:rPr lang="en-US" smtClean="0"/>
              <a:pPr/>
              <a:t>21</a:t>
            </a:fld>
            <a:endParaRPr lang="en-US" dirty="0"/>
          </a:p>
        </p:txBody>
      </p:sp>
      <p:cxnSp>
        <p:nvCxnSpPr>
          <p:cNvPr id="15" name="Straight Connector 14"/>
          <p:cNvCxnSpPr>
            <a:cxnSpLocks/>
          </p:cNvCxnSpPr>
          <p:nvPr/>
        </p:nvCxnSpPr>
        <p:spPr>
          <a:xfrm>
            <a:off x="-9070" y="2575537"/>
            <a:ext cx="5761477"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35136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5622205" cy="857249"/>
          </a:xfrm>
        </p:spPr>
        <p:txBody>
          <a:bodyPr/>
          <a:lstStyle/>
          <a:p>
            <a:r>
              <a:rPr lang="en-US" spc="0" dirty="0"/>
              <a:t>EXAMPLE: KEY EMPLOYEE</a:t>
            </a:r>
          </a:p>
        </p:txBody>
      </p:sp>
      <p:sp>
        <p:nvSpPr>
          <p:cNvPr id="13" name="Content Placeholder 12"/>
          <p:cNvSpPr>
            <a:spLocks noGrp="1"/>
          </p:cNvSpPr>
          <p:nvPr>
            <p:ph sz="quarter" idx="11"/>
          </p:nvPr>
        </p:nvSpPr>
        <p:spPr>
          <a:xfrm>
            <a:off x="1322541" y="2680210"/>
            <a:ext cx="6767100" cy="1331954"/>
          </a:xfrm>
        </p:spPr>
        <p:txBody>
          <a:bodyPr/>
          <a:lstStyle/>
          <a:p>
            <a:pPr marL="133344" lvl="1" indent="0">
              <a:buNone/>
            </a:pPr>
            <a:r>
              <a:rPr lang="en-US" b="1" dirty="0"/>
              <a:t>BENEFITS</a:t>
            </a:r>
          </a:p>
          <a:p>
            <a:pPr lvl="1"/>
            <a:r>
              <a:rPr lang="en-US" dirty="0"/>
              <a:t>Nonmed bands available</a:t>
            </a:r>
          </a:p>
          <a:p>
            <a:pPr lvl="1"/>
            <a:r>
              <a:rPr lang="en-US" dirty="0"/>
              <a:t>Provides interim liquidity to address revenue impact due to the unexpected death of a key employee</a:t>
            </a:r>
          </a:p>
          <a:p>
            <a:pPr lvl="1"/>
            <a:r>
              <a:rPr lang="en-US" dirty="0"/>
              <a:t>Federal income tax-free death benefit*</a:t>
            </a:r>
          </a:p>
        </p:txBody>
      </p:sp>
      <p:sp>
        <p:nvSpPr>
          <p:cNvPr id="3" name="Slide Number Placeholder 2"/>
          <p:cNvSpPr>
            <a:spLocks noGrp="1"/>
          </p:cNvSpPr>
          <p:nvPr>
            <p:ph type="sldNum" sz="quarter" idx="12"/>
          </p:nvPr>
        </p:nvSpPr>
        <p:spPr/>
        <p:txBody>
          <a:bodyPr/>
          <a:lstStyle/>
          <a:p>
            <a:fld id="{716BC1C3-C832-FA4C-9911-3E1C355083BA}" type="slidenum">
              <a:rPr lang="en-US" smtClean="0"/>
              <a:pPr/>
              <a:t>22</a:t>
            </a:fld>
            <a:endParaRPr lang="en-US" dirty="0"/>
          </a:p>
        </p:txBody>
      </p:sp>
      <p:cxnSp>
        <p:nvCxnSpPr>
          <p:cNvPr id="15" name="Straight Connector 14"/>
          <p:cNvCxnSpPr>
            <a:cxnSpLocks/>
          </p:cNvCxnSpPr>
          <p:nvPr/>
        </p:nvCxnSpPr>
        <p:spPr>
          <a:xfrm>
            <a:off x="-9070" y="2575537"/>
            <a:ext cx="575316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
        <p:nvSpPr>
          <p:cNvPr id="9" name="TextBox 8"/>
          <p:cNvSpPr txBox="1"/>
          <p:nvPr/>
        </p:nvSpPr>
        <p:spPr>
          <a:xfrm>
            <a:off x="1422407" y="4531215"/>
            <a:ext cx="7405907" cy="338554"/>
          </a:xfrm>
          <a:prstGeom prst="rect">
            <a:avLst/>
          </a:prstGeom>
          <a:noFill/>
        </p:spPr>
        <p:txBody>
          <a:bodyPr wrap="square" rtlCol="0">
            <a:spAutoFit/>
          </a:bodyPr>
          <a:lstStyle/>
          <a:p>
            <a:pPr marL="45720" indent="-45720"/>
            <a:r>
              <a:rPr lang="en-US" sz="800" dirty="0"/>
              <a:t>* The client should be advised to speak with an independent advisor regarding compliance with the employer-owned life insurance rules to protect the income tax-free nature of the death benefit on any key employee insurance policy.</a:t>
            </a:r>
          </a:p>
        </p:txBody>
      </p:sp>
    </p:spTree>
    <p:extLst>
      <p:ext uri="{BB962C8B-B14F-4D97-AF65-F5344CB8AC3E}">
        <p14:creationId xmlns:p14="http://schemas.microsoft.com/office/powerpoint/2010/main" val="142973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1820484"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23</a:t>
            </a:fld>
            <a:endParaRPr lang="en-US" dirty="0"/>
          </a:p>
        </p:txBody>
      </p:sp>
      <p:sp>
        <p:nvSpPr>
          <p:cNvPr id="4" name="Title 3"/>
          <p:cNvSpPr>
            <a:spLocks noGrp="1"/>
          </p:cNvSpPr>
          <p:nvPr>
            <p:ph type="title"/>
          </p:nvPr>
        </p:nvSpPr>
        <p:spPr>
          <a:xfrm>
            <a:off x="349752" y="153374"/>
            <a:ext cx="8037329" cy="489918"/>
          </a:xfrm>
        </p:spPr>
        <p:txBody>
          <a:bodyPr/>
          <a:lstStyle/>
          <a:p>
            <a:r>
              <a:rPr lang="en-US" b="0" dirty="0">
                <a:latin typeface="Impact" panose="020B0806030902050204" pitchFamily="34" charset="0"/>
              </a:rPr>
              <a:t>RATE BANDS</a:t>
            </a:r>
          </a:p>
        </p:txBody>
      </p:sp>
      <p:graphicFrame>
        <p:nvGraphicFramePr>
          <p:cNvPr id="15" name="Table 182"/>
          <p:cNvGraphicFramePr/>
          <p:nvPr>
            <p:extLst>
              <p:ext uri="{D42A27DB-BD31-4B8C-83A1-F6EECF244321}">
                <p14:modId xmlns:p14="http://schemas.microsoft.com/office/powerpoint/2010/main" val="159978253"/>
              </p:ext>
            </p:extLst>
          </p:nvPr>
        </p:nvGraphicFramePr>
        <p:xfrm>
          <a:off x="349753" y="955492"/>
          <a:ext cx="6694860" cy="3164866"/>
        </p:xfrm>
        <a:graphic>
          <a:graphicData uri="http://schemas.openxmlformats.org/drawingml/2006/table">
            <a:tbl>
              <a:tblPr bandRow="1"/>
              <a:tblGrid>
                <a:gridCol w="2231620">
                  <a:extLst>
                    <a:ext uri="{9D8B030D-6E8A-4147-A177-3AD203B41FA5}">
                      <a16:colId xmlns:a16="http://schemas.microsoft.com/office/drawing/2014/main" val="20000"/>
                    </a:ext>
                  </a:extLst>
                </a:gridCol>
                <a:gridCol w="2231620">
                  <a:extLst>
                    <a:ext uri="{9D8B030D-6E8A-4147-A177-3AD203B41FA5}">
                      <a16:colId xmlns:a16="http://schemas.microsoft.com/office/drawing/2014/main" val="20001"/>
                    </a:ext>
                  </a:extLst>
                </a:gridCol>
                <a:gridCol w="2231620">
                  <a:extLst>
                    <a:ext uri="{9D8B030D-6E8A-4147-A177-3AD203B41FA5}">
                      <a16:colId xmlns:a16="http://schemas.microsoft.com/office/drawing/2014/main" val="20002"/>
                    </a:ext>
                  </a:extLst>
                </a:gridCol>
              </a:tblGrid>
              <a:tr h="512083">
                <a:tc>
                  <a:txBody>
                    <a:bodyPr/>
                    <a:lstStyle/>
                    <a:p>
                      <a:pPr algn="ctr"/>
                      <a:endParaRPr lang="en-US" sz="1300" b="1" dirty="0"/>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i="1" dirty="0"/>
                        <a:t>TRENDSETTER SUPER</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i="1" dirty="0"/>
                        <a:t>TRENDSETTER LB</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8969">
                <a:tc>
                  <a:txBody>
                    <a:bodyPr/>
                    <a:lstStyle/>
                    <a:p>
                      <a:pPr algn="ctr"/>
                      <a:r>
                        <a:rPr lang="en-US" sz="1300" b="0" dirty="0">
                          <a:solidFill>
                            <a:schemeClr val="tx1"/>
                          </a:solidFill>
                          <a:latin typeface="Arial" charset="0"/>
                          <a:ea typeface="Arial" charset="0"/>
                          <a:cs typeface="Arial" charset="0"/>
                        </a:rPr>
                        <a:t>Band 1</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US" sz="1300" b="0" dirty="0">
                          <a:solidFill>
                            <a:schemeClr val="tx1"/>
                          </a:solidFill>
                          <a:latin typeface="Arial" charset="0"/>
                          <a:ea typeface="Arial" charset="0"/>
                          <a:cs typeface="Arial" charset="0"/>
                        </a:rPr>
                        <a:t>$25,000–$99,999</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US" sz="1300" b="0" dirty="0">
                          <a:solidFill>
                            <a:schemeClr val="tx1"/>
                          </a:solidFill>
                          <a:latin typeface="Arial" charset="0"/>
                          <a:ea typeface="Arial" charset="0"/>
                          <a:cs typeface="Arial" charset="0"/>
                        </a:rPr>
                        <a:t>$25,000–$99,999</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8969">
                <a:tc>
                  <a:txBody>
                    <a:bodyPr/>
                    <a:lstStyle/>
                    <a:p>
                      <a:pPr algn="ctr"/>
                      <a:r>
                        <a:rPr lang="en-US" sz="1300" b="0" dirty="0">
                          <a:solidFill>
                            <a:schemeClr val="tx1"/>
                          </a:solidFill>
                          <a:latin typeface="Arial" charset="0"/>
                          <a:ea typeface="Arial" charset="0"/>
                          <a:cs typeface="Arial" charset="0"/>
                        </a:rPr>
                        <a:t>Band 2</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$100,000–$249,999</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$100,000–$249, 999</a:t>
                      </a:r>
                      <a:endParaRPr lang="en-US" sz="1300" baseline="300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8969">
                <a:tc>
                  <a:txBody>
                    <a:bodyPr/>
                    <a:lstStyle/>
                    <a:p>
                      <a:pPr algn="ctr"/>
                      <a:r>
                        <a:rPr lang="en-US" sz="1300" b="0" dirty="0">
                          <a:solidFill>
                            <a:schemeClr val="tx1"/>
                          </a:solidFill>
                          <a:latin typeface="Arial" charset="0"/>
                          <a:ea typeface="Arial" charset="0"/>
                          <a:cs typeface="Arial" charset="0"/>
                        </a:rPr>
                        <a:t>Band 3</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$250,000–$499,999</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$250,000–$499,999</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8969">
                <a:tc>
                  <a:txBody>
                    <a:bodyPr/>
                    <a:lstStyle/>
                    <a:p>
                      <a:pPr algn="ctr"/>
                      <a:r>
                        <a:rPr lang="en-US" sz="1300" b="0" dirty="0">
                          <a:solidFill>
                            <a:schemeClr val="tx1"/>
                          </a:solidFill>
                          <a:latin typeface="Arial" charset="0"/>
                          <a:ea typeface="Arial" charset="0"/>
                          <a:cs typeface="Arial" charset="0"/>
                        </a:rPr>
                        <a:t>Band 4</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$500,000–$999,999</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$500,000–$2 million</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8969">
                <a:tc>
                  <a:txBody>
                    <a:bodyPr/>
                    <a:lstStyle/>
                    <a:p>
                      <a:pPr algn="ctr"/>
                      <a:r>
                        <a:rPr lang="en-US" sz="1300" b="0" dirty="0">
                          <a:solidFill>
                            <a:schemeClr val="tx1"/>
                          </a:solidFill>
                          <a:latin typeface="Arial" charset="0"/>
                          <a:ea typeface="Arial" charset="0"/>
                          <a:cs typeface="Arial" charset="0"/>
                        </a:rPr>
                        <a:t>Band 5</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$1 million–$3 million</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N/A</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8969">
                <a:tc>
                  <a:txBody>
                    <a:bodyPr/>
                    <a:lstStyle/>
                    <a:p>
                      <a:pPr algn="ctr"/>
                      <a:r>
                        <a:rPr lang="en-US" sz="1300" b="0" dirty="0">
                          <a:solidFill>
                            <a:schemeClr val="tx1"/>
                          </a:solidFill>
                          <a:latin typeface="Arial" charset="0"/>
                          <a:ea typeface="Arial" charset="0"/>
                          <a:cs typeface="Arial" charset="0"/>
                        </a:rPr>
                        <a:t>Band 6</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$3,000,001–$10 million</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N/A</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8969">
                <a:tc>
                  <a:txBody>
                    <a:bodyPr/>
                    <a:lstStyle/>
                    <a:p>
                      <a:pPr algn="ctr"/>
                      <a:r>
                        <a:rPr lang="en-US" sz="1300" b="0" dirty="0">
                          <a:solidFill>
                            <a:schemeClr val="tx1"/>
                          </a:solidFill>
                          <a:latin typeface="Arial" charset="0"/>
                          <a:ea typeface="Arial" charset="0"/>
                          <a:cs typeface="Arial" charset="0"/>
                        </a:rPr>
                        <a:t>Band 7</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$10,000,001 and up</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N/A</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192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2552004"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24</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PRODUCT FEATURES</a:t>
            </a:r>
          </a:p>
        </p:txBody>
      </p:sp>
      <p:graphicFrame>
        <p:nvGraphicFramePr>
          <p:cNvPr id="15" name="Table 182"/>
          <p:cNvGraphicFramePr/>
          <p:nvPr>
            <p:extLst>
              <p:ext uri="{D42A27DB-BD31-4B8C-83A1-F6EECF244321}">
                <p14:modId xmlns:p14="http://schemas.microsoft.com/office/powerpoint/2010/main" val="23505291"/>
              </p:ext>
            </p:extLst>
          </p:nvPr>
        </p:nvGraphicFramePr>
        <p:xfrm>
          <a:off x="349753" y="955492"/>
          <a:ext cx="8378886" cy="2654810"/>
        </p:xfrm>
        <a:graphic>
          <a:graphicData uri="http://schemas.openxmlformats.org/drawingml/2006/table">
            <a:tbl>
              <a:tblPr bandRow="1"/>
              <a:tblGrid>
                <a:gridCol w="2792962">
                  <a:extLst>
                    <a:ext uri="{9D8B030D-6E8A-4147-A177-3AD203B41FA5}">
                      <a16:colId xmlns:a16="http://schemas.microsoft.com/office/drawing/2014/main" val="20000"/>
                    </a:ext>
                  </a:extLst>
                </a:gridCol>
                <a:gridCol w="2792962">
                  <a:extLst>
                    <a:ext uri="{9D8B030D-6E8A-4147-A177-3AD203B41FA5}">
                      <a16:colId xmlns:a16="http://schemas.microsoft.com/office/drawing/2014/main" val="20001"/>
                    </a:ext>
                  </a:extLst>
                </a:gridCol>
                <a:gridCol w="2792962">
                  <a:extLst>
                    <a:ext uri="{9D8B030D-6E8A-4147-A177-3AD203B41FA5}">
                      <a16:colId xmlns:a16="http://schemas.microsoft.com/office/drawing/2014/main" val="20002"/>
                    </a:ext>
                  </a:extLst>
                </a:gridCol>
              </a:tblGrid>
              <a:tr h="512083">
                <a:tc>
                  <a:txBody>
                    <a:bodyPr/>
                    <a:lstStyle/>
                    <a:p>
                      <a:pPr algn="ctr"/>
                      <a:endParaRPr lang="en-US" sz="1300" b="1" dirty="0"/>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i="1" dirty="0"/>
                        <a:t>TRENDSETTER SUPER</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i="1" dirty="0"/>
                        <a:t>TRENDSETTER LB</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8969">
                <a:tc>
                  <a:txBody>
                    <a:bodyPr/>
                    <a:lstStyle/>
                    <a:p>
                      <a:pPr algn="ctr"/>
                      <a:r>
                        <a:rPr lang="en-US" sz="1300" b="0" dirty="0">
                          <a:solidFill>
                            <a:schemeClr val="tx1"/>
                          </a:solidFill>
                          <a:latin typeface="Arial" charset="0"/>
                          <a:ea typeface="Arial" charset="0"/>
                          <a:cs typeface="Arial" charset="0"/>
                        </a:rPr>
                        <a:t>10-, 15-, 20-, 25-, and 30-year durations*</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200" b="0" i="0" u="none" strike="noStrike" kern="1200" baseline="0" dirty="0">
                          <a:solidFill>
                            <a:schemeClr val="tx1"/>
                          </a:solidFill>
                          <a:latin typeface="+mn-lt"/>
                          <a:ea typeface="+mn-ea"/>
                          <a:cs typeface="+mn-cs"/>
                          <a:sym typeface="Wingdings"/>
                        </a:rPr>
                        <a:t></a:t>
                      </a:r>
                      <a:endParaRPr lang="en-US" sz="1200" dirty="0">
                        <a:solidFill>
                          <a:schemeClr val="tx1"/>
                        </a:solidFill>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r h="378969">
                <a:tc>
                  <a:txBody>
                    <a:bodyPr/>
                    <a:lstStyle/>
                    <a:p>
                      <a:pPr algn="ctr"/>
                      <a:r>
                        <a:rPr lang="en-US" sz="1300" b="0" dirty="0">
                          <a:solidFill>
                            <a:schemeClr val="tx1"/>
                          </a:solidFill>
                          <a:latin typeface="Arial" charset="0"/>
                          <a:ea typeface="Arial" charset="0"/>
                          <a:cs typeface="Arial" charset="0"/>
                        </a:rPr>
                        <a:t>Face amounts</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$25,000 +</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$25,000–$2 million</a:t>
                      </a:r>
                      <a:endParaRPr lang="en-US" sz="1400" baseline="300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969">
                <a:tc>
                  <a:txBody>
                    <a:bodyPr/>
                    <a:lstStyle/>
                    <a:p>
                      <a:pPr algn="ctr"/>
                      <a:r>
                        <a:rPr lang="en-US" sz="1300" b="0" dirty="0">
                          <a:solidFill>
                            <a:schemeClr val="tx1"/>
                          </a:solidFill>
                          <a:latin typeface="Arial" charset="0"/>
                          <a:ea typeface="Arial" charset="0"/>
                          <a:cs typeface="Arial" charset="0"/>
                        </a:rPr>
                        <a:t>Policy fees (fully commissionable)</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$30</a:t>
                      </a:r>
                    </a:p>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$60 (Band 1)</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$30</a:t>
                      </a:r>
                    </a:p>
                    <a:p>
                      <a:pPr marL="0" marR="0" indent="0" algn="ctr" defTabSz="457182"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charset="0"/>
                          <a:ea typeface="Arial" charset="0"/>
                          <a:cs typeface="Arial" charset="0"/>
                        </a:rPr>
                        <a:t>$60 (Band 1)</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378969">
                <a:tc>
                  <a:txBody>
                    <a:bodyPr/>
                    <a:lstStyle/>
                    <a:p>
                      <a:pPr algn="ctr"/>
                      <a:r>
                        <a:rPr lang="en-US" sz="1300" b="0" dirty="0">
                          <a:solidFill>
                            <a:schemeClr val="tx1"/>
                          </a:solidFill>
                          <a:latin typeface="Arial" charset="0"/>
                          <a:ea typeface="Arial" charset="0"/>
                          <a:cs typeface="Arial" charset="0"/>
                        </a:rPr>
                        <a:t>Issue ages</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Age last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dirty="0">
                          <a:solidFill>
                            <a:schemeClr val="tx1"/>
                          </a:solidFill>
                        </a:rPr>
                        <a:t>Age last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8969">
                <a:tc>
                  <a:txBody>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effectLst/>
                          <a:latin typeface="+mn-lt"/>
                          <a:ea typeface="+mn-ea"/>
                          <a:cs typeface="+mn-cs"/>
                        </a:rPr>
                        <a:t>Expedited Claims</a:t>
                      </a:r>
                      <a:r>
                        <a:rPr lang="en-US" sz="1300" b="0" kern="1200" baseline="0" dirty="0">
                          <a:solidFill>
                            <a:schemeClr val="tx1"/>
                          </a:solidFill>
                          <a:effectLst/>
                          <a:latin typeface="+mn-lt"/>
                          <a:ea typeface="+mn-ea"/>
                          <a:cs typeface="+mn-cs"/>
                        </a:rPr>
                        <a:t>*</a:t>
                      </a:r>
                      <a:endParaRPr lang="en-US" sz="1300" b="0" strike="sngStrike" kern="1200" baseline="0" dirty="0">
                        <a:solidFill>
                          <a:schemeClr val="tx1"/>
                        </a:solidFill>
                        <a:effectLst/>
                        <a:latin typeface="+mn-lt"/>
                        <a:ea typeface="+mn-ea"/>
                        <a:cs typeface="+mn-cs"/>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lvl="0" indent="0" algn="ctr" defTabSz="457182"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267446803"/>
                  </a:ext>
                </a:extLst>
              </a:tr>
            </a:tbl>
          </a:graphicData>
        </a:graphic>
      </p:graphicFrame>
      <p:sp>
        <p:nvSpPr>
          <p:cNvPr id="7" name="TextBox 6">
            <a:extLst>
              <a:ext uri="{FF2B5EF4-FFF2-40B4-BE49-F238E27FC236}">
                <a16:creationId xmlns:a16="http://schemas.microsoft.com/office/drawing/2014/main" id="{FB6B5B76-1BA7-1047-8976-70E13B7EC042}"/>
              </a:ext>
            </a:extLst>
          </p:cNvPr>
          <p:cNvSpPr txBox="1"/>
          <p:nvPr/>
        </p:nvSpPr>
        <p:spPr>
          <a:xfrm>
            <a:off x="349753" y="4713005"/>
            <a:ext cx="7034617" cy="215444"/>
          </a:xfrm>
          <a:prstGeom prst="rect">
            <a:avLst/>
          </a:prstGeom>
          <a:noFill/>
        </p:spPr>
        <p:txBody>
          <a:bodyPr wrap="square" rtlCol="0">
            <a:spAutoFit/>
          </a:bodyPr>
          <a:lstStyle/>
          <a:p>
            <a:r>
              <a:rPr lang="en-US" sz="800" dirty="0"/>
              <a:t>* Client's beneficiary may receive a portion of the death benefit in as little as 72 hours from the time a claim has been opened.</a:t>
            </a:r>
          </a:p>
        </p:txBody>
      </p:sp>
    </p:spTree>
    <p:extLst>
      <p:ext uri="{BB962C8B-B14F-4D97-AF65-F5344CB8AC3E}">
        <p14:creationId xmlns:p14="http://schemas.microsoft.com/office/powerpoint/2010/main" val="1298746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3624346"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25</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PRODUCT FEATURES — RIDERS</a:t>
            </a:r>
          </a:p>
        </p:txBody>
      </p:sp>
      <p:graphicFrame>
        <p:nvGraphicFramePr>
          <p:cNvPr id="15" name="Table 182"/>
          <p:cNvGraphicFramePr/>
          <p:nvPr>
            <p:extLst>
              <p:ext uri="{D42A27DB-BD31-4B8C-83A1-F6EECF244321}">
                <p14:modId xmlns:p14="http://schemas.microsoft.com/office/powerpoint/2010/main" val="3841145761"/>
              </p:ext>
            </p:extLst>
          </p:nvPr>
        </p:nvGraphicFramePr>
        <p:xfrm>
          <a:off x="349753" y="1568917"/>
          <a:ext cx="8378886" cy="2212860"/>
        </p:xfrm>
        <a:graphic>
          <a:graphicData uri="http://schemas.openxmlformats.org/drawingml/2006/table">
            <a:tbl>
              <a:tblPr bandRow="1"/>
              <a:tblGrid>
                <a:gridCol w="2792962">
                  <a:extLst>
                    <a:ext uri="{9D8B030D-6E8A-4147-A177-3AD203B41FA5}">
                      <a16:colId xmlns:a16="http://schemas.microsoft.com/office/drawing/2014/main" val="20000"/>
                    </a:ext>
                  </a:extLst>
                </a:gridCol>
                <a:gridCol w="2792962">
                  <a:extLst>
                    <a:ext uri="{9D8B030D-6E8A-4147-A177-3AD203B41FA5}">
                      <a16:colId xmlns:a16="http://schemas.microsoft.com/office/drawing/2014/main" val="20001"/>
                    </a:ext>
                  </a:extLst>
                </a:gridCol>
                <a:gridCol w="2792962">
                  <a:extLst>
                    <a:ext uri="{9D8B030D-6E8A-4147-A177-3AD203B41FA5}">
                      <a16:colId xmlns:a16="http://schemas.microsoft.com/office/drawing/2014/main" val="20002"/>
                    </a:ext>
                  </a:extLst>
                </a:gridCol>
              </a:tblGrid>
              <a:tr h="512083">
                <a:tc>
                  <a:txBody>
                    <a:bodyPr/>
                    <a:lstStyle/>
                    <a:p>
                      <a:pPr algn="ctr"/>
                      <a:endParaRPr lang="en-US" sz="1300" b="1" dirty="0"/>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i="1" dirty="0"/>
                        <a:t>TRENDSETTER SUPER</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i="1" dirty="0"/>
                        <a:t>TRENDSETTER LB</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8969">
                <a:tc>
                  <a:txBody>
                    <a:bodyPr/>
                    <a:lstStyle/>
                    <a:p>
                      <a:pPr algn="ctr"/>
                      <a:r>
                        <a:rPr lang="en-US" sz="1300" b="0" dirty="0">
                          <a:solidFill>
                            <a:schemeClr val="tx1"/>
                          </a:solidFill>
                          <a:latin typeface="Arial" charset="0"/>
                          <a:ea typeface="Arial" charset="0"/>
                          <a:cs typeface="Arial" charset="0"/>
                        </a:rPr>
                        <a:t>Monthly Disability Income</a:t>
                      </a:r>
                    </a:p>
                    <a:p>
                      <a:pPr algn="ctr"/>
                      <a:r>
                        <a:rPr lang="en-US" sz="900" b="0" dirty="0">
                          <a:solidFill>
                            <a:schemeClr val="tx1"/>
                          </a:solidFill>
                          <a:latin typeface="Arial" charset="0"/>
                          <a:ea typeface="Arial" charset="0"/>
                          <a:cs typeface="Arial" charset="0"/>
                        </a:rPr>
                        <a:t>Provides income for up to 24 months if the insured is totally disabled and qualifies</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N/A</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dirty="0">
                          <a:solidFill>
                            <a:schemeClr val="tx1"/>
                          </a:solidFill>
                        </a:rPr>
                        <a:t>$300 up to the lesser of $2,000/mo</a:t>
                      </a:r>
                      <a:r>
                        <a:rPr lang="en-US" sz="1300" baseline="0" dirty="0">
                          <a:solidFill>
                            <a:schemeClr val="tx1"/>
                          </a:solidFill>
                        </a:rPr>
                        <a:t> or 2% of base policy</a:t>
                      </a:r>
                      <a:endParaRPr lang="en-US" sz="1300" baseline="30000" dirty="0">
                        <a:solidFill>
                          <a:schemeClr val="tx1"/>
                        </a:solidFill>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r h="378969">
                <a:tc>
                  <a:txBody>
                    <a:bodyPr/>
                    <a:lstStyle/>
                    <a:p>
                      <a:pPr algn="ctr"/>
                      <a:r>
                        <a:rPr lang="en-US" sz="1300" b="0" dirty="0">
                          <a:solidFill>
                            <a:schemeClr val="tx1"/>
                          </a:solidFill>
                          <a:latin typeface="Arial" charset="0"/>
                          <a:ea typeface="Arial" charset="0"/>
                          <a:cs typeface="Arial" charset="0"/>
                        </a:rPr>
                        <a:t>Disability Waiver of Premium</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200" b="0" i="0" u="none" strike="noStrike" kern="1200" baseline="0" dirty="0">
                          <a:solidFill>
                            <a:schemeClr val="tx1"/>
                          </a:solidFill>
                          <a:latin typeface="+mn-lt"/>
                          <a:ea typeface="+mn-ea"/>
                          <a:cs typeface="+mn-cs"/>
                          <a:sym typeface="Wingdings"/>
                        </a:rPr>
                        <a:t></a:t>
                      </a:r>
                      <a:endParaRPr lang="en-US" sz="12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969">
                <a:tc>
                  <a:txBody>
                    <a:bodyPr/>
                    <a:lstStyle/>
                    <a:p>
                      <a:pPr algn="ctr"/>
                      <a:r>
                        <a:rPr lang="en-US" sz="1300" b="0" dirty="0">
                          <a:solidFill>
                            <a:schemeClr val="tx1"/>
                          </a:solidFill>
                          <a:latin typeface="Arial" charset="0"/>
                          <a:ea typeface="Arial" charset="0"/>
                          <a:cs typeface="Arial" charset="0"/>
                        </a:rPr>
                        <a:t>Accidental</a:t>
                      </a:r>
                      <a:r>
                        <a:rPr lang="en-US" sz="1300" b="0" baseline="0" dirty="0">
                          <a:solidFill>
                            <a:schemeClr val="tx1"/>
                          </a:solidFill>
                          <a:latin typeface="Arial" charset="0"/>
                          <a:ea typeface="Arial" charset="0"/>
                          <a:cs typeface="Arial" charset="0"/>
                        </a:rPr>
                        <a:t> Death Benefit</a:t>
                      </a:r>
                      <a:endParaRPr lang="en-US" sz="1300" b="0" dirty="0">
                        <a:solidFill>
                          <a:schemeClr val="tx1"/>
                        </a:solidFill>
                        <a:latin typeface="Arial" charset="0"/>
                        <a:ea typeface="Arial" charset="0"/>
                        <a:cs typeface="Arial" charset="0"/>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200" b="0" i="0" u="none" strike="noStrike" kern="1200" baseline="0" dirty="0">
                          <a:solidFill>
                            <a:schemeClr val="tx1"/>
                          </a:solidFill>
                          <a:latin typeface="+mn-lt"/>
                          <a:ea typeface="+mn-ea"/>
                          <a:cs typeface="+mn-cs"/>
                          <a:sym typeface="Wingdings"/>
                        </a:rPr>
                        <a:t></a:t>
                      </a:r>
                      <a:endParaRPr lang="en-US" sz="12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378969">
                <a:tc>
                  <a:txBody>
                    <a:bodyPr/>
                    <a:lstStyle/>
                    <a:p>
                      <a:pPr algn="ctr"/>
                      <a:r>
                        <a:rPr lang="en-US" sz="1300" b="0" dirty="0">
                          <a:solidFill>
                            <a:schemeClr val="tx1"/>
                          </a:solidFill>
                          <a:latin typeface="Arial" charset="0"/>
                          <a:ea typeface="Arial" charset="0"/>
                          <a:cs typeface="Arial" charset="0"/>
                        </a:rPr>
                        <a:t>Children’s Insurance</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US" sz="1200" b="0" i="0" u="none" strike="noStrike" kern="1200" baseline="0" dirty="0">
                          <a:solidFill>
                            <a:schemeClr val="tx1"/>
                          </a:solidFill>
                          <a:latin typeface="+mn-lt"/>
                          <a:ea typeface="+mn-ea"/>
                          <a:cs typeface="+mn-cs"/>
                          <a:sym typeface="Wingdings"/>
                        </a:rPr>
                        <a:t></a:t>
                      </a:r>
                      <a:endParaRPr lang="en-US" sz="12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8731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2" y="199839"/>
            <a:ext cx="5702529"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26</a:t>
            </a:fld>
            <a:endParaRPr lang="en-US" dirty="0"/>
          </a:p>
        </p:txBody>
      </p:sp>
      <p:sp>
        <p:nvSpPr>
          <p:cNvPr id="4" name="Title 3"/>
          <p:cNvSpPr>
            <a:spLocks noGrp="1"/>
          </p:cNvSpPr>
          <p:nvPr>
            <p:ph type="title"/>
          </p:nvPr>
        </p:nvSpPr>
        <p:spPr>
          <a:xfrm>
            <a:off x="349752" y="153449"/>
            <a:ext cx="8037329" cy="489918"/>
          </a:xfrm>
        </p:spPr>
        <p:txBody>
          <a:bodyPr/>
          <a:lstStyle/>
          <a:p>
            <a:r>
              <a:rPr lang="en-US" b="0" dirty="0">
                <a:latin typeface="Impact" panose="020B0806030902050204" pitchFamily="34" charset="0"/>
              </a:rPr>
              <a:t>PRODUCT FEATURES — OPTIONS OR ENDORSEMENTS</a:t>
            </a:r>
          </a:p>
        </p:txBody>
      </p:sp>
      <p:graphicFrame>
        <p:nvGraphicFramePr>
          <p:cNvPr id="15" name="Table 182"/>
          <p:cNvGraphicFramePr/>
          <p:nvPr>
            <p:extLst>
              <p:ext uri="{D42A27DB-BD31-4B8C-83A1-F6EECF244321}">
                <p14:modId xmlns:p14="http://schemas.microsoft.com/office/powerpoint/2010/main" val="162129521"/>
              </p:ext>
            </p:extLst>
          </p:nvPr>
        </p:nvGraphicFramePr>
        <p:xfrm>
          <a:off x="349753" y="1400727"/>
          <a:ext cx="8378886" cy="2733031"/>
        </p:xfrm>
        <a:graphic>
          <a:graphicData uri="http://schemas.openxmlformats.org/drawingml/2006/table">
            <a:tbl>
              <a:tblPr bandRow="1"/>
              <a:tblGrid>
                <a:gridCol w="2792962">
                  <a:extLst>
                    <a:ext uri="{9D8B030D-6E8A-4147-A177-3AD203B41FA5}">
                      <a16:colId xmlns:a16="http://schemas.microsoft.com/office/drawing/2014/main" val="20000"/>
                    </a:ext>
                  </a:extLst>
                </a:gridCol>
                <a:gridCol w="2792962">
                  <a:extLst>
                    <a:ext uri="{9D8B030D-6E8A-4147-A177-3AD203B41FA5}">
                      <a16:colId xmlns:a16="http://schemas.microsoft.com/office/drawing/2014/main" val="20001"/>
                    </a:ext>
                  </a:extLst>
                </a:gridCol>
                <a:gridCol w="2792962">
                  <a:extLst>
                    <a:ext uri="{9D8B030D-6E8A-4147-A177-3AD203B41FA5}">
                      <a16:colId xmlns:a16="http://schemas.microsoft.com/office/drawing/2014/main" val="20002"/>
                    </a:ext>
                  </a:extLst>
                </a:gridCol>
              </a:tblGrid>
              <a:tr h="512083">
                <a:tc>
                  <a:txBody>
                    <a:bodyPr/>
                    <a:lstStyle/>
                    <a:p>
                      <a:pPr algn="ctr"/>
                      <a:endParaRPr lang="en-US" sz="1300" b="1" dirty="0"/>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i="1" dirty="0"/>
                        <a:t>TRENDSETTER SUPER</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1" i="1" dirty="0"/>
                        <a:t>TRENDSETTER LB</a:t>
                      </a:r>
                      <a:r>
                        <a:rPr lang="en-US" sz="1300" b="1" i="1" baseline="30000" dirty="0"/>
                        <a:t>®</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8969">
                <a:tc>
                  <a:txBody>
                    <a:bodyPr/>
                    <a:lstStyle/>
                    <a:p>
                      <a:pPr algn="ctr"/>
                      <a:r>
                        <a:rPr lang="en-US" sz="1300" b="0" dirty="0">
                          <a:solidFill>
                            <a:schemeClr val="tx1"/>
                          </a:solidFill>
                          <a:latin typeface="Arial" charset="0"/>
                          <a:ea typeface="Arial" charset="0"/>
                          <a:cs typeface="Arial" charset="0"/>
                        </a:rPr>
                        <a:t>Income Protection Option (IPO)</a:t>
                      </a: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sym typeface="Wingdings"/>
                        </a:rPr>
                        <a:t></a:t>
                      </a:r>
                      <a:endParaRPr lang="en-US" sz="1400" baseline="30000" dirty="0">
                        <a:solidFill>
                          <a:schemeClr val="tx1"/>
                        </a:solidFill>
                      </a:endParaRPr>
                    </a:p>
                  </a:txBody>
                  <a:tcPr marL="91444" marR="91444" marT="45715" marB="45715" anchor="ctr">
                    <a:lnL w="12700" cmpd="sng">
                      <a:noFill/>
                      <a:prstDash val="solid"/>
                    </a:lnL>
                    <a:lnR w="12700" cmpd="sng">
                      <a:noFill/>
                      <a:prstDash val="solid"/>
                    </a:lnR>
                    <a:lnT w="12700" cap="flat" cmpd="sng" algn="ctr">
                      <a:solidFill>
                        <a:srgbClr val="EE0000"/>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r h="378969">
                <a:tc>
                  <a:txBody>
                    <a:bodyPr/>
                    <a:lstStyle/>
                    <a:p>
                      <a:pPr algn="ctr"/>
                      <a:r>
                        <a:rPr lang="en-US" sz="1300" b="0" dirty="0">
                          <a:solidFill>
                            <a:schemeClr val="tx1"/>
                          </a:solidFill>
                          <a:latin typeface="Arial" charset="0"/>
                          <a:ea typeface="Arial" charset="0"/>
                          <a:cs typeface="Arial" charset="0"/>
                        </a:rPr>
                        <a:t>Terminal Illness Accelerated Death Benefit Rider</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Lesser of: $1,500,000 or 100% of face amount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Lesser of: $1,500,000 or 100% of face amount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969">
                <a:tc>
                  <a:txBody>
                    <a:bodyPr/>
                    <a:lstStyle/>
                    <a:p>
                      <a:pPr algn="ctr"/>
                      <a:r>
                        <a:rPr lang="en-US" sz="1300" b="0" dirty="0">
                          <a:solidFill>
                            <a:schemeClr val="tx1"/>
                          </a:solidFill>
                          <a:latin typeface="Arial" charset="0"/>
                          <a:ea typeface="Arial" charset="0"/>
                          <a:cs typeface="Arial" charset="0"/>
                        </a:rPr>
                        <a:t>Chronic Illness Accelerated Death Benefit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N/A</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Lesser of: $1,500,00 or 90% of face amount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378969">
                <a:tc>
                  <a:txBody>
                    <a:bodyPr/>
                    <a:lstStyle/>
                    <a:p>
                      <a:pPr algn="ctr"/>
                      <a:r>
                        <a:rPr lang="en-US" sz="1300" b="0" dirty="0">
                          <a:solidFill>
                            <a:schemeClr val="tx1"/>
                          </a:solidFill>
                          <a:latin typeface="Arial" charset="0"/>
                          <a:ea typeface="Arial" charset="0"/>
                          <a:cs typeface="Arial" charset="0"/>
                        </a:rPr>
                        <a:t>Critical Illness Accelerated Death Benefit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N/A</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charset="0"/>
                          <a:ea typeface="Arial" charset="0"/>
                          <a:cs typeface="Arial" charset="0"/>
                        </a:rPr>
                        <a:t>Lesser of: $1,500,000 or 90% of face amount</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8969">
                <a:tc>
                  <a:txBody>
                    <a:bodyPr/>
                    <a:lstStyle/>
                    <a:p>
                      <a:pPr algn="ctr"/>
                      <a:r>
                        <a:rPr lang="en-US" sz="1300" b="0" dirty="0">
                          <a:solidFill>
                            <a:schemeClr val="tx1"/>
                          </a:solidFill>
                          <a:latin typeface="Arial" charset="0"/>
                          <a:ea typeface="Arial" charset="0"/>
                          <a:cs typeface="Arial" charset="0"/>
                        </a:rPr>
                        <a:t>Conversion Option</a:t>
                      </a: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sym typeface="Wingdings"/>
                        </a:rPr>
                        <a:t></a:t>
                      </a:r>
                      <a:endParaRPr lang="en-US" sz="12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182"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sym typeface="Wingdings"/>
                        </a:rPr>
                        <a:t></a:t>
                      </a:r>
                      <a:endParaRPr lang="en-US" sz="1400" dirty="0">
                        <a:solidFill>
                          <a:schemeClr val="tx1"/>
                        </a:solidFill>
                      </a:endParaRPr>
                    </a:p>
                  </a:txBody>
                  <a:tcPr marL="91444" marR="91444" marT="45715" marB="4571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6686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972962"/>
            <a:ext cx="7365834"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1102481"/>
            <a:ext cx="6925180" cy="857249"/>
          </a:xfrm>
        </p:spPr>
        <p:txBody>
          <a:bodyPr/>
          <a:lstStyle/>
          <a:p>
            <a:r>
              <a:rPr lang="en-US" spc="0" dirty="0"/>
              <a:t>LIVING BENEFITS – </a:t>
            </a:r>
            <a:br>
              <a:rPr lang="en-US" spc="0" dirty="0"/>
            </a:br>
            <a:r>
              <a:rPr lang="en-US" spc="0" dirty="0"/>
              <a:t>GROWING MARKET OPPORTUNITY</a:t>
            </a:r>
          </a:p>
        </p:txBody>
      </p:sp>
      <p:sp>
        <p:nvSpPr>
          <p:cNvPr id="13" name="Content Placeholder 12"/>
          <p:cNvSpPr>
            <a:spLocks noGrp="1"/>
          </p:cNvSpPr>
          <p:nvPr>
            <p:ph sz="quarter" idx="11"/>
          </p:nvPr>
        </p:nvSpPr>
        <p:spPr>
          <a:xfrm>
            <a:off x="1322541" y="2097955"/>
            <a:ext cx="6612091" cy="2329185"/>
          </a:xfrm>
        </p:spPr>
        <p:txBody>
          <a:bodyPr/>
          <a:lstStyle/>
          <a:p>
            <a:pPr lvl="1"/>
            <a:r>
              <a:rPr lang="en-US" dirty="0"/>
              <a:t>Today’s customers want products that are versatile and offer options for their changing situations.</a:t>
            </a:r>
          </a:p>
          <a:p>
            <a:pPr lvl="1"/>
            <a:endParaRPr lang="en-US" dirty="0"/>
          </a:p>
          <a:p>
            <a:pPr lvl="1"/>
            <a:r>
              <a:rPr lang="en-US" dirty="0"/>
              <a:t>According to LIMRA, combination products increased 22% to $4.3 billion, compared with prior year results, with 559,000 policies sold in 2021.</a:t>
            </a:r>
            <a:r>
              <a:rPr lang="en-US" baseline="30000" dirty="0"/>
              <a:t>1</a:t>
            </a:r>
          </a:p>
          <a:p>
            <a:pPr lvl="1"/>
            <a:endParaRPr lang="en-US" dirty="0"/>
          </a:p>
          <a:p>
            <a:pPr lvl="1"/>
            <a:r>
              <a:rPr lang="en-US" dirty="0"/>
              <a:t>Life/annuity insurers account for 47%, or $635.8 million, of the $1.4 trillion total U.S. insurance net premiums written in 2021.</a:t>
            </a:r>
            <a:r>
              <a:rPr lang="en-US" sz="1600" baseline="30000" dirty="0"/>
              <a:t>2</a:t>
            </a:r>
            <a:endParaRPr lang="en-US" baseline="30000" dirty="0"/>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1"/>
            <a:ext cx="1287066" cy="5148263"/>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27</a:t>
            </a:fld>
            <a:endParaRPr lang="en-US" dirty="0"/>
          </a:p>
        </p:txBody>
      </p:sp>
      <p:sp>
        <p:nvSpPr>
          <p:cNvPr id="10" name="Rectangle 9"/>
          <p:cNvSpPr/>
          <p:nvPr/>
        </p:nvSpPr>
        <p:spPr>
          <a:xfrm>
            <a:off x="1422407" y="4567704"/>
            <a:ext cx="7013927" cy="338554"/>
          </a:xfrm>
          <a:prstGeom prst="rect">
            <a:avLst/>
          </a:prstGeom>
        </p:spPr>
        <p:txBody>
          <a:bodyPr wrap="square">
            <a:spAutoFit/>
          </a:bodyPr>
          <a:lstStyle/>
          <a:p>
            <a:pPr marL="73152" indent="-73152"/>
            <a:r>
              <a:rPr lang="en-US" sz="800" baseline="30000" dirty="0"/>
              <a:t>1</a:t>
            </a:r>
            <a:r>
              <a:rPr lang="en-US" sz="800" dirty="0"/>
              <a:t> "2021 U.S. Individual Life Combination Products Annual Review," LIMRA, 2021 </a:t>
            </a:r>
          </a:p>
          <a:p>
            <a:pPr marL="73152" indent="-73152"/>
            <a:r>
              <a:rPr lang="en-US" sz="800" baseline="30000" dirty="0"/>
              <a:t>2</a:t>
            </a:r>
            <a:r>
              <a:rPr lang="en-US" sz="800" dirty="0"/>
              <a:t> "Insurance Industry at a Glance," Insurance Information Institute," accessed online, October 2023</a:t>
            </a:r>
          </a:p>
        </p:txBody>
      </p:sp>
      <p:pic>
        <p:nvPicPr>
          <p:cNvPr id="15" name="GettyImages-16927014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0" y="0"/>
            <a:ext cx="1287065" cy="5148263"/>
          </a:xfrm>
          <a:prstGeom prst="rect">
            <a:avLst/>
          </a:prstGeom>
          <a:ln w="12700">
            <a:miter lim="400000"/>
          </a:ln>
        </p:spPr>
      </p:pic>
    </p:spTree>
    <p:extLst>
      <p:ext uri="{BB962C8B-B14F-4D97-AF65-F5344CB8AC3E}">
        <p14:creationId xmlns:p14="http://schemas.microsoft.com/office/powerpoint/2010/main" val="27281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6BC1C3-C832-FA4C-9911-3E1C355083BA}" type="slidenum">
              <a:rPr lang="en-US" smtClean="0"/>
              <a:pPr/>
              <a:t>28</a:t>
            </a:fld>
            <a:endParaRPr lang="en-US" dirty="0"/>
          </a:p>
        </p:txBody>
      </p:sp>
      <p:sp>
        <p:nvSpPr>
          <p:cNvPr id="15" name="Rectangle 14"/>
          <p:cNvSpPr/>
          <p:nvPr/>
        </p:nvSpPr>
        <p:spPr>
          <a:xfrm>
            <a:off x="1602331" y="1489363"/>
            <a:ext cx="1755125" cy="738664"/>
          </a:xfrm>
          <a:prstGeom prst="rect">
            <a:avLst/>
          </a:prstGeom>
        </p:spPr>
        <p:txBody>
          <a:bodyPr wrap="square">
            <a:spAutoFit/>
          </a:bodyPr>
          <a:lstStyle/>
          <a:p>
            <a:pPr algn="ctr">
              <a:defRPr/>
            </a:pPr>
            <a:r>
              <a:rPr lang="en-US" sz="1050" b="1" dirty="0">
                <a:latin typeface="Arial" panose="020B0604020202020204" pitchFamily="34" charset="0"/>
                <a:ea typeface="ＭＳ Ｐゴシック" panose="020B0600070205080204" pitchFamily="34" charset="-128"/>
              </a:rPr>
              <a:t>Heart disease: </a:t>
            </a:r>
          </a:p>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Every 40 seconds someone in the U.S. suffers a heart attack.</a:t>
            </a:r>
            <a:r>
              <a:rPr lang="en-US" sz="1050" b="1" baseline="30000" dirty="0">
                <a:solidFill>
                  <a:schemeClr val="tx1">
                    <a:lumMod val="65000"/>
                    <a:lumOff val="35000"/>
                  </a:schemeClr>
                </a:solidFill>
                <a:latin typeface="Arial" panose="020B0604020202020204" pitchFamily="34" charset="0"/>
                <a:ea typeface="ＭＳ Ｐゴシック" panose="020B0600070205080204" pitchFamily="34" charset="-128"/>
              </a:rPr>
              <a:t>1</a:t>
            </a:r>
          </a:p>
        </p:txBody>
      </p:sp>
      <p:sp>
        <p:nvSpPr>
          <p:cNvPr id="16" name="Rectangle 15"/>
          <p:cNvSpPr/>
          <p:nvPr/>
        </p:nvSpPr>
        <p:spPr>
          <a:xfrm>
            <a:off x="3686687" y="1489363"/>
            <a:ext cx="1703545" cy="738664"/>
          </a:xfrm>
          <a:prstGeom prst="rect">
            <a:avLst/>
          </a:prstGeom>
        </p:spPr>
        <p:txBody>
          <a:bodyPr wrap="square">
            <a:spAutoFit/>
          </a:bodyPr>
          <a:lstStyle/>
          <a:p>
            <a:pPr algn="ctr">
              <a:defRPr/>
            </a:pPr>
            <a:r>
              <a:rPr lang="en-US" sz="1050" b="1" dirty="0">
                <a:latin typeface="Arial" panose="020B0604020202020204" pitchFamily="34" charset="0"/>
                <a:ea typeface="ＭＳ Ｐゴシック" panose="020B0600070205080204" pitchFamily="34" charset="-128"/>
              </a:rPr>
              <a:t>Stroke: </a:t>
            </a:r>
          </a:p>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Every 40 seconds someone in the U.S. has a stroke.</a:t>
            </a:r>
            <a:r>
              <a:rPr lang="en-US" sz="1050" b="1" baseline="30000" dirty="0">
                <a:solidFill>
                  <a:schemeClr val="tx1">
                    <a:lumMod val="65000"/>
                    <a:lumOff val="35000"/>
                  </a:schemeClr>
                </a:solidFill>
                <a:latin typeface="Arial" panose="020B0604020202020204" pitchFamily="34" charset="0"/>
                <a:ea typeface="ＭＳ Ｐゴシック" panose="020B0600070205080204" pitchFamily="34" charset="-128"/>
              </a:rPr>
              <a:t>2</a:t>
            </a:r>
          </a:p>
        </p:txBody>
      </p:sp>
      <p:sp>
        <p:nvSpPr>
          <p:cNvPr id="17" name="Rectangle 16"/>
          <p:cNvSpPr/>
          <p:nvPr/>
        </p:nvSpPr>
        <p:spPr>
          <a:xfrm>
            <a:off x="5718592" y="1489363"/>
            <a:ext cx="1813125" cy="738664"/>
          </a:xfrm>
          <a:prstGeom prst="rect">
            <a:avLst/>
          </a:prstGeom>
        </p:spPr>
        <p:txBody>
          <a:bodyPr wrap="square">
            <a:spAutoFit/>
          </a:bodyPr>
          <a:lstStyle/>
          <a:p>
            <a:pPr algn="ctr">
              <a:defRPr/>
            </a:pPr>
            <a:r>
              <a:rPr lang="en-US" sz="1050" b="1" dirty="0">
                <a:latin typeface="Arial" panose="020B0604020202020204" pitchFamily="34" charset="0"/>
                <a:ea typeface="ＭＳ Ｐゴシック" panose="020B0600070205080204" pitchFamily="34" charset="-128"/>
              </a:rPr>
              <a:t>Cancer: </a:t>
            </a:r>
          </a:p>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A new case of cancer is diagnosed every 30 seconds in the U.S.</a:t>
            </a:r>
            <a:r>
              <a:rPr lang="en-US" sz="1050" b="1" baseline="30000" dirty="0">
                <a:solidFill>
                  <a:schemeClr val="tx1">
                    <a:lumMod val="65000"/>
                    <a:lumOff val="35000"/>
                  </a:schemeClr>
                </a:solidFill>
                <a:latin typeface="Arial" panose="020B0604020202020204" pitchFamily="34" charset="0"/>
                <a:ea typeface="ＭＳ Ｐゴシック" panose="020B0600070205080204" pitchFamily="34" charset="-128"/>
              </a:rPr>
              <a:t>3</a:t>
            </a:r>
          </a:p>
        </p:txBody>
      </p:sp>
      <p:sp>
        <p:nvSpPr>
          <p:cNvPr id="35" name="Rectangle 34"/>
          <p:cNvSpPr/>
          <p:nvPr/>
        </p:nvSpPr>
        <p:spPr>
          <a:xfrm>
            <a:off x="349752" y="4443159"/>
            <a:ext cx="8378887" cy="461665"/>
          </a:xfrm>
          <a:prstGeom prst="rect">
            <a:avLst/>
          </a:prstGeom>
        </p:spPr>
        <p:txBody>
          <a:bodyPr wrap="square">
            <a:spAutoFit/>
          </a:bodyPr>
          <a:lstStyle/>
          <a:p>
            <a:r>
              <a:rPr lang="en-US" sz="800" baseline="30000" dirty="0"/>
              <a:t>1 </a:t>
            </a:r>
            <a:r>
              <a:rPr lang="en-US" sz="800" dirty="0"/>
              <a:t>“Heart Attack Symptoms, Risk, and Recovery,” CDC, accessed online October 2023</a:t>
            </a:r>
          </a:p>
          <a:p>
            <a:r>
              <a:rPr lang="en-US" sz="800" baseline="30000" dirty="0"/>
              <a:t>2</a:t>
            </a:r>
            <a:r>
              <a:rPr lang="en-US" sz="800" dirty="0"/>
              <a:t> “Stroke Facts,” CDC, accessed online October 2023</a:t>
            </a:r>
          </a:p>
          <a:p>
            <a:r>
              <a:rPr lang="en-US" sz="800" baseline="30000" dirty="0"/>
              <a:t>3</a:t>
            </a:r>
            <a:r>
              <a:rPr lang="en-US" sz="800" dirty="0"/>
              <a:t> “Cancer Facts &amp; the War on Cancer,” National Cancer Institute, accessed online October 2023</a:t>
            </a:r>
          </a:p>
        </p:txBody>
      </p:sp>
      <p:grpSp>
        <p:nvGrpSpPr>
          <p:cNvPr id="9" name="Group 8"/>
          <p:cNvGrpSpPr>
            <a:grpSpLocks noChangeAspect="1"/>
          </p:cNvGrpSpPr>
          <p:nvPr/>
        </p:nvGrpSpPr>
        <p:grpSpPr>
          <a:xfrm>
            <a:off x="3912780" y="2395099"/>
            <a:ext cx="1344168" cy="1344168"/>
            <a:chOff x="3812044" y="2171802"/>
            <a:chExt cx="1442991" cy="1442991"/>
          </a:xfrm>
        </p:grpSpPr>
        <p:sp>
          <p:nvSpPr>
            <p:cNvPr id="48" name="Oval 47"/>
            <p:cNvSpPr/>
            <p:nvPr/>
          </p:nvSpPr>
          <p:spPr>
            <a:xfrm>
              <a:off x="3812044" y="2171802"/>
              <a:ext cx="1442991" cy="144299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pic>
          <p:nvPicPr>
            <p:cNvPr id="5" name="Picture 4"/>
            <p:cNvPicPr>
              <a:picLocks noChangeAspect="1"/>
            </p:cNvPicPr>
            <p:nvPr/>
          </p:nvPicPr>
          <p:blipFill>
            <a:blip r:embed="rId3"/>
            <a:stretch>
              <a:fillRect/>
            </a:stretch>
          </p:blipFill>
          <p:spPr>
            <a:xfrm>
              <a:off x="4109795" y="2608427"/>
              <a:ext cx="830506" cy="602117"/>
            </a:xfrm>
            <a:prstGeom prst="rect">
              <a:avLst/>
            </a:prstGeom>
          </p:spPr>
        </p:pic>
      </p:grpSp>
      <p:grpSp>
        <p:nvGrpSpPr>
          <p:cNvPr id="10" name="Group 9"/>
          <p:cNvGrpSpPr>
            <a:grpSpLocks noChangeAspect="1"/>
          </p:cNvGrpSpPr>
          <p:nvPr/>
        </p:nvGrpSpPr>
        <p:grpSpPr>
          <a:xfrm>
            <a:off x="5978589" y="2395100"/>
            <a:ext cx="1344168" cy="1344168"/>
            <a:chOff x="5955342" y="2171802"/>
            <a:chExt cx="1442991" cy="1442991"/>
          </a:xfrm>
        </p:grpSpPr>
        <p:sp>
          <p:nvSpPr>
            <p:cNvPr id="33" name="Oval 32"/>
            <p:cNvSpPr/>
            <p:nvPr/>
          </p:nvSpPr>
          <p:spPr>
            <a:xfrm>
              <a:off x="5955342" y="2171802"/>
              <a:ext cx="1442991" cy="144299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pic>
          <p:nvPicPr>
            <p:cNvPr id="7" name="Picture 6"/>
            <p:cNvPicPr>
              <a:picLocks noChangeAspect="1"/>
            </p:cNvPicPr>
            <p:nvPr/>
          </p:nvPicPr>
          <p:blipFill>
            <a:blip r:embed="rId4"/>
            <a:stretch>
              <a:fillRect/>
            </a:stretch>
          </p:blipFill>
          <p:spPr>
            <a:xfrm>
              <a:off x="6327587" y="2524634"/>
              <a:ext cx="698500" cy="800100"/>
            </a:xfrm>
            <a:prstGeom prst="rect">
              <a:avLst/>
            </a:prstGeom>
          </p:spPr>
        </p:pic>
      </p:grpSp>
      <p:sp>
        <p:nvSpPr>
          <p:cNvPr id="19" name="Shape 219"/>
          <p:cNvSpPr/>
          <p:nvPr/>
        </p:nvSpPr>
        <p:spPr>
          <a:xfrm>
            <a:off x="3" y="199839"/>
            <a:ext cx="287620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0" name="Title 3"/>
          <p:cNvSpPr txBox="1">
            <a:spLocks/>
          </p:cNvSpPr>
          <p:nvPr/>
        </p:nvSpPr>
        <p:spPr>
          <a:xfrm>
            <a:off x="349752" y="153449"/>
            <a:ext cx="8037329" cy="489918"/>
          </a:xfrm>
          <a:prstGeom prst="rect">
            <a:avLst/>
          </a:prstGeom>
        </p:spPr>
        <p:txBody>
          <a:bodyPr anchor="t" anchorCtr="0"/>
          <a:lstStyle>
            <a:lvl1pPr algn="l" defTabSz="457182" rtl="0" eaLnBrk="1" latinLnBrk="0" hangingPunct="1">
              <a:lnSpc>
                <a:spcPts val="2699"/>
              </a:lnSpc>
              <a:spcBef>
                <a:spcPct val="0"/>
              </a:spcBef>
              <a:buNone/>
              <a:defRPr sz="2000" b="1" i="0" kern="1200" baseline="0">
                <a:solidFill>
                  <a:schemeClr val="bg1"/>
                </a:solidFill>
                <a:latin typeface="Arial"/>
                <a:ea typeface="+mj-ea"/>
                <a:cs typeface="Arial"/>
              </a:defRPr>
            </a:lvl1pPr>
          </a:lstStyle>
          <a:p>
            <a:r>
              <a:rPr lang="en-US" b="0" dirty="0">
                <a:latin typeface="Impact" panose="020B0806030902050204" pitchFamily="34" charset="0"/>
              </a:rPr>
              <a:t>WHY LIVING BENEFITS?</a:t>
            </a:r>
          </a:p>
        </p:txBody>
      </p:sp>
      <p:pic>
        <p:nvPicPr>
          <p:cNvPr id="23" name="Picture 22">
            <a:extLst>
              <a:ext uri="{FF2B5EF4-FFF2-40B4-BE49-F238E27FC236}">
                <a16:creationId xmlns:a16="http://schemas.microsoft.com/office/drawing/2014/main" id="{26615652-5EE9-864B-8613-FDE6450FBF2A}"/>
              </a:ext>
            </a:extLst>
          </p:cNvPr>
          <p:cNvPicPr>
            <a:picLocks noChangeAspect="1"/>
          </p:cNvPicPr>
          <p:nvPr/>
        </p:nvPicPr>
        <p:blipFill>
          <a:blip r:embed="rId5"/>
          <a:stretch>
            <a:fillRect/>
          </a:stretch>
        </p:blipFill>
        <p:spPr>
          <a:xfrm>
            <a:off x="1754800" y="2383279"/>
            <a:ext cx="1346200" cy="1333500"/>
          </a:xfrm>
          <a:prstGeom prst="rect">
            <a:avLst/>
          </a:prstGeom>
        </p:spPr>
      </p:pic>
    </p:spTree>
    <p:extLst>
      <p:ext uri="{BB962C8B-B14F-4D97-AF65-F5344CB8AC3E}">
        <p14:creationId xmlns:p14="http://schemas.microsoft.com/office/powerpoint/2010/main" val="1114612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972962"/>
            <a:ext cx="569497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1102481"/>
            <a:ext cx="5547560" cy="857249"/>
          </a:xfrm>
        </p:spPr>
        <p:txBody>
          <a:bodyPr/>
          <a:lstStyle/>
          <a:p>
            <a:r>
              <a:rPr lang="en-US" spc="0" dirty="0"/>
              <a:t>SAMPLE COSTS OF CARE</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1"/>
            <a:ext cx="1287066" cy="5148263"/>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29</a:t>
            </a:fld>
            <a:endParaRPr lang="en-US" dirty="0"/>
          </a:p>
        </p:txBody>
      </p:sp>
      <p:sp>
        <p:nvSpPr>
          <p:cNvPr id="10" name="Rectangle 9"/>
          <p:cNvSpPr/>
          <p:nvPr/>
        </p:nvSpPr>
        <p:spPr>
          <a:xfrm>
            <a:off x="1422408" y="4683346"/>
            <a:ext cx="5174336" cy="215444"/>
          </a:xfrm>
          <a:prstGeom prst="rect">
            <a:avLst/>
          </a:prstGeom>
        </p:spPr>
        <p:txBody>
          <a:bodyPr wrap="square">
            <a:spAutoFit/>
          </a:bodyPr>
          <a:lstStyle/>
          <a:p>
            <a:r>
              <a:rPr lang="en-US" sz="800" baseline="30000" dirty="0"/>
              <a:t>1</a:t>
            </a:r>
            <a:r>
              <a:rPr lang="en-US" sz="800" dirty="0"/>
              <a:t> "Cost of Care Survey," Genworth, accessed online October 2023</a:t>
            </a:r>
          </a:p>
        </p:txBody>
      </p:sp>
      <p:pic>
        <p:nvPicPr>
          <p:cNvPr id="15"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6" cy="5148263"/>
          </a:xfrm>
          <a:prstGeom prst="rect">
            <a:avLst/>
          </a:prstGeom>
          <a:ln w="12700">
            <a:miter lim="400000"/>
          </a:ln>
        </p:spPr>
      </p:pic>
      <p:sp>
        <p:nvSpPr>
          <p:cNvPr id="14" name="Content Placeholder 12">
            <a:extLst>
              <a:ext uri="{FF2B5EF4-FFF2-40B4-BE49-F238E27FC236}">
                <a16:creationId xmlns:a16="http://schemas.microsoft.com/office/drawing/2014/main" id="{5CE11B01-0232-9C48-9B27-318D0E94B8D1}"/>
              </a:ext>
            </a:extLst>
          </p:cNvPr>
          <p:cNvSpPr txBox="1">
            <a:spLocks/>
          </p:cNvSpPr>
          <p:nvPr/>
        </p:nvSpPr>
        <p:spPr>
          <a:xfrm>
            <a:off x="1322540" y="2097955"/>
            <a:ext cx="6411113" cy="1730126"/>
          </a:xfrm>
          <a:prstGeom prst="rect">
            <a:avLst/>
          </a:prstGeom>
        </p:spPr>
        <p:txBody>
          <a:bodyPr vert="horz"/>
          <a:lstStyle>
            <a:lvl1pPr marL="112709" indent="-112709" algn="l" defTabSz="457182" rtl="0" eaLnBrk="1" latinLnBrk="0" hangingPunct="1">
              <a:spcBef>
                <a:spcPts val="0"/>
              </a:spcBef>
              <a:spcAft>
                <a:spcPts val="0"/>
              </a:spcAft>
              <a:buClr>
                <a:schemeClr val="bg1"/>
              </a:buClr>
              <a:buSzPct val="85000"/>
              <a:buFont typeface="Lucida Grande"/>
              <a:buChar char=" "/>
              <a:defRPr sz="1599" kern="1200">
                <a:solidFill>
                  <a:srgbClr val="40474B"/>
                </a:solidFill>
                <a:latin typeface="Arial"/>
                <a:ea typeface="+mn-ea"/>
                <a:cs typeface="Arial"/>
              </a:defRPr>
            </a:lvl1pPr>
            <a:lvl2pPr marL="320661" indent="-187317" algn="l" defTabSz="457182" rtl="0" eaLnBrk="1" latinLnBrk="0" hangingPunct="1">
              <a:spcBef>
                <a:spcPts val="0"/>
              </a:spcBef>
              <a:spcAft>
                <a:spcPts val="0"/>
              </a:spcAft>
              <a:buSzPct val="85000"/>
              <a:buFont typeface="Arial"/>
              <a:buChar char="•"/>
              <a:tabLst/>
              <a:defRPr sz="1599" kern="1200">
                <a:solidFill>
                  <a:srgbClr val="40474B"/>
                </a:solidFill>
                <a:latin typeface="Arial"/>
                <a:ea typeface="+mn-ea"/>
                <a:cs typeface="Arial"/>
              </a:defRPr>
            </a:lvl2pPr>
            <a:lvl3pPr marL="606400" indent="-241290" algn="l" defTabSz="457182" rtl="0" eaLnBrk="1" latinLnBrk="0" hangingPunct="1">
              <a:spcBef>
                <a:spcPts val="0"/>
              </a:spcBef>
              <a:spcAft>
                <a:spcPts val="0"/>
              </a:spcAft>
              <a:buSzPct val="85000"/>
              <a:buFont typeface="Lucida Grande"/>
              <a:buChar char="-"/>
              <a:defRPr sz="1599"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b="1" dirty="0"/>
              <a:t>Skilled nursing home – </a:t>
            </a:r>
            <a:br>
              <a:rPr lang="en-US" b="1" dirty="0"/>
            </a:br>
            <a:r>
              <a:rPr lang="en-US" dirty="0"/>
              <a:t>private room: $297 daily or $108,405 annually</a:t>
            </a:r>
            <a:r>
              <a:rPr lang="en-US" baseline="30000" dirty="0"/>
              <a:t>1</a:t>
            </a:r>
          </a:p>
          <a:p>
            <a:pPr lvl="1"/>
            <a:endParaRPr lang="en-US" sz="700" dirty="0"/>
          </a:p>
          <a:p>
            <a:pPr lvl="1"/>
            <a:r>
              <a:rPr lang="en-US" b="1" dirty="0"/>
              <a:t>Assisted living facility – </a:t>
            </a:r>
            <a:br>
              <a:rPr lang="en-US" b="1" dirty="0"/>
            </a:br>
            <a:r>
              <a:rPr lang="en-US" dirty="0"/>
              <a:t>one bedroom: $4,500 monthly or $54,000 annually</a:t>
            </a:r>
            <a:r>
              <a:rPr lang="en-US" baseline="30000" dirty="0"/>
              <a:t>1</a:t>
            </a:r>
          </a:p>
          <a:p>
            <a:pPr lvl="1"/>
            <a:endParaRPr lang="en-US" sz="800" dirty="0"/>
          </a:p>
          <a:p>
            <a:pPr lvl="1"/>
            <a:r>
              <a:rPr lang="en-US" b="1" dirty="0"/>
              <a:t>Home care –</a:t>
            </a:r>
            <a:br>
              <a:rPr lang="en-US" b="1" dirty="0"/>
            </a:br>
            <a:r>
              <a:rPr lang="en-US" dirty="0"/>
              <a:t>Home Health Aide: $27/hour</a:t>
            </a:r>
            <a:r>
              <a:rPr lang="en-US" baseline="30000" dirty="0"/>
              <a:t>1</a:t>
            </a:r>
          </a:p>
        </p:txBody>
      </p:sp>
    </p:spTree>
    <p:extLst>
      <p:ext uri="{BB962C8B-B14F-4D97-AF65-F5344CB8AC3E}">
        <p14:creationId xmlns:p14="http://schemas.microsoft.com/office/powerpoint/2010/main" val="47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8928" cy="5148262"/>
          </a:xfrm>
          <a:prstGeom prst="rect">
            <a:avLst/>
          </a:prstGeom>
        </p:spPr>
      </p:pic>
      <p:sp>
        <p:nvSpPr>
          <p:cNvPr id="6" name="Shape 154">
            <a:extLst>
              <a:ext uri="{FF2B5EF4-FFF2-40B4-BE49-F238E27FC236}">
                <a16:creationId xmlns:a16="http://schemas.microsoft.com/office/drawing/2014/main" id="{F85E9B17-5C2F-DF46-A3F9-C7BAD483F7C5}"/>
              </a:ext>
            </a:extLst>
          </p:cNvPr>
          <p:cNvSpPr/>
          <p:nvPr/>
        </p:nvSpPr>
        <p:spPr>
          <a:xfrm>
            <a:off x="-9939" y="876057"/>
            <a:ext cx="4691269" cy="548640"/>
          </a:xfrm>
          <a:prstGeom prst="rect">
            <a:avLst/>
          </a:prstGeom>
          <a:solidFill>
            <a:schemeClr val="bg1"/>
          </a:solidFill>
          <a:ln w="12700">
            <a:miter lim="400000"/>
          </a:ln>
        </p:spPr>
        <p:txBody>
          <a:bodyPr lIns="50800" tIns="50800" rIns="50800" bIns="50800" anchor="ctr"/>
          <a:lstStyle/>
          <a:p>
            <a:pPr>
              <a:defRPr sz="3200">
                <a:solidFill>
                  <a:srgbClr val="FFFFFF"/>
                </a:solidFill>
              </a:defRPr>
            </a:pPr>
            <a:endParaRPr sz="3200" dirty="0"/>
          </a:p>
        </p:txBody>
      </p:sp>
      <p:sp>
        <p:nvSpPr>
          <p:cNvPr id="8" name="Title 1">
            <a:extLst>
              <a:ext uri="{FF2B5EF4-FFF2-40B4-BE49-F238E27FC236}">
                <a16:creationId xmlns:a16="http://schemas.microsoft.com/office/drawing/2014/main" id="{F93FC1FF-9404-3D4E-9064-7129FD020AC9}"/>
              </a:ext>
            </a:extLst>
          </p:cNvPr>
          <p:cNvSpPr txBox="1">
            <a:spLocks/>
          </p:cNvSpPr>
          <p:nvPr/>
        </p:nvSpPr>
        <p:spPr>
          <a:xfrm>
            <a:off x="345686" y="845577"/>
            <a:ext cx="8038867" cy="549655"/>
          </a:xfrm>
          <a:prstGeom prst="rect">
            <a:avLst/>
          </a:prstGeom>
        </p:spPr>
        <p:txBody>
          <a:bodyPr/>
          <a:lstStyle>
            <a:lvl1pPr algn="l" defTabSz="457182" rtl="0" eaLnBrk="1" latinLnBrk="0" hangingPunct="1">
              <a:spcBef>
                <a:spcPct val="0"/>
              </a:spcBef>
              <a:buNone/>
              <a:defRPr sz="2800" b="0" i="0" kern="1200" baseline="0">
                <a:solidFill>
                  <a:schemeClr val="tx1"/>
                </a:solidFill>
                <a:latin typeface="Gobold Bold"/>
                <a:ea typeface="+mj-ea"/>
                <a:cs typeface="Gobold Bold"/>
              </a:defRPr>
            </a:lvl1pPr>
          </a:lstStyle>
          <a:p>
            <a:r>
              <a:rPr lang="en-US" sz="3400" dirty="0">
                <a:solidFill>
                  <a:srgbClr val="FFAD00"/>
                </a:solidFill>
                <a:latin typeface="Impact" panose="020B0806030902050204" pitchFamily="34" charset="0"/>
              </a:rPr>
              <a:t>A TIME OF UNCERTAINTY</a:t>
            </a:r>
          </a:p>
        </p:txBody>
      </p:sp>
      <p:sp>
        <p:nvSpPr>
          <p:cNvPr id="7" name="Rectangle 6">
            <a:extLst>
              <a:ext uri="{FF2B5EF4-FFF2-40B4-BE49-F238E27FC236}">
                <a16:creationId xmlns:a16="http://schemas.microsoft.com/office/drawing/2014/main" id="{20A9C073-FFCB-0C49-998E-6F78C3C03E77}"/>
              </a:ext>
            </a:extLst>
          </p:cNvPr>
          <p:cNvSpPr/>
          <p:nvPr/>
        </p:nvSpPr>
        <p:spPr>
          <a:xfrm>
            <a:off x="358549" y="4885300"/>
            <a:ext cx="2845651" cy="215444"/>
          </a:xfrm>
          <a:prstGeom prst="rect">
            <a:avLst/>
          </a:prstGeom>
        </p:spPr>
        <p:txBody>
          <a:bodyPr wrap="none">
            <a:spAutoFit/>
          </a:bodyPr>
          <a:lstStyle/>
          <a:p>
            <a:r>
              <a:rPr lang="en-US" sz="800" b="1" dirty="0">
                <a:solidFill>
                  <a:schemeClr val="bg1"/>
                </a:solidFill>
              </a:rPr>
              <a:t>For Agent Use Only. Not for Distribution to the Public. </a:t>
            </a:r>
          </a:p>
        </p:txBody>
      </p:sp>
    </p:spTree>
    <p:extLst>
      <p:ext uri="{BB962C8B-B14F-4D97-AF65-F5344CB8AC3E}">
        <p14:creationId xmlns:p14="http://schemas.microsoft.com/office/powerpoint/2010/main" val="8034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972962"/>
            <a:ext cx="7532088"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1102481"/>
            <a:ext cx="7137393" cy="857249"/>
          </a:xfrm>
        </p:spPr>
        <p:txBody>
          <a:bodyPr/>
          <a:lstStyle/>
          <a:p>
            <a:r>
              <a:rPr lang="en-US" spc="0" dirty="0"/>
              <a:t>THE FINANCIAL IMPACT OF ILLNESS</a:t>
            </a:r>
          </a:p>
        </p:txBody>
      </p:sp>
      <p:sp>
        <p:nvSpPr>
          <p:cNvPr id="13" name="Content Placeholder 12"/>
          <p:cNvSpPr>
            <a:spLocks noGrp="1"/>
          </p:cNvSpPr>
          <p:nvPr>
            <p:ph sz="quarter" idx="11"/>
          </p:nvPr>
        </p:nvSpPr>
        <p:spPr>
          <a:xfrm>
            <a:off x="1322541" y="2097955"/>
            <a:ext cx="7034059" cy="1737445"/>
          </a:xfrm>
        </p:spPr>
        <p:txBody>
          <a:bodyPr/>
          <a:lstStyle/>
          <a:p>
            <a:pPr lvl="1"/>
            <a:r>
              <a:rPr lang="en-US" dirty="0"/>
              <a:t>National direct and indirect costs of total cardiovascular diseases are estimated at $407.3 billion</a:t>
            </a:r>
            <a:r>
              <a:rPr lang="en-US" baseline="30000" dirty="0"/>
              <a:t>1</a:t>
            </a:r>
          </a:p>
          <a:p>
            <a:pPr lvl="1"/>
            <a:endParaRPr lang="en-US" sz="800" baseline="30000" dirty="0"/>
          </a:p>
          <a:p>
            <a:pPr lvl="1"/>
            <a:r>
              <a:rPr lang="en-US" dirty="0"/>
              <a:t>The average healthy 65-year-old couple will need a projected $315,000 for healthcare expenses during retirement</a:t>
            </a:r>
            <a:r>
              <a:rPr lang="en-US" baseline="30000" dirty="0"/>
              <a:t>2</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1"/>
            <a:ext cx="1287065" cy="5148263"/>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30</a:t>
            </a:fld>
            <a:endParaRPr lang="en-US" dirty="0"/>
          </a:p>
        </p:txBody>
      </p:sp>
      <p:sp>
        <p:nvSpPr>
          <p:cNvPr id="10" name="Rectangle 9"/>
          <p:cNvSpPr/>
          <p:nvPr/>
        </p:nvSpPr>
        <p:spPr>
          <a:xfrm>
            <a:off x="1422407" y="4567289"/>
            <a:ext cx="6211770" cy="338554"/>
          </a:xfrm>
          <a:prstGeom prst="rect">
            <a:avLst/>
          </a:prstGeom>
        </p:spPr>
        <p:txBody>
          <a:bodyPr wrap="square">
            <a:spAutoFit/>
          </a:bodyPr>
          <a:lstStyle/>
          <a:p>
            <a:r>
              <a:rPr lang="en-US" sz="800" baseline="30000" dirty="0"/>
              <a:t>1 </a:t>
            </a:r>
            <a:r>
              <a:rPr lang="en-US" sz="800" dirty="0"/>
              <a:t>"Heart Disease and Stroke Statistics--2023 Update," American Heart Association, accessed online 2023</a:t>
            </a:r>
          </a:p>
          <a:p>
            <a:r>
              <a:rPr lang="en-US" sz="800" baseline="30000" dirty="0"/>
              <a:t>2 </a:t>
            </a:r>
            <a:r>
              <a:rPr lang="en-US" sz="800" dirty="0"/>
              <a:t>“2020 Fidelity Retiree Health Care Cost Estimate,” Fidelity, 2023 </a:t>
            </a:r>
          </a:p>
        </p:txBody>
      </p:sp>
    </p:spTree>
    <p:extLst>
      <p:ext uri="{BB962C8B-B14F-4D97-AF65-F5344CB8AC3E}">
        <p14:creationId xmlns:p14="http://schemas.microsoft.com/office/powerpoint/2010/main" val="5666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3" y="0"/>
            <a:ext cx="9151902" cy="5155572"/>
          </a:xfrm>
          <a:prstGeom prst="rect">
            <a:avLst/>
          </a:prstGeom>
        </p:spPr>
      </p:pic>
      <p:sp>
        <p:nvSpPr>
          <p:cNvPr id="5" name="Shape 154"/>
          <p:cNvSpPr/>
          <p:nvPr/>
        </p:nvSpPr>
        <p:spPr>
          <a:xfrm>
            <a:off x="-7903" y="3013421"/>
            <a:ext cx="2709539" cy="548640"/>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sp>
        <p:nvSpPr>
          <p:cNvPr id="2" name="Title 1"/>
          <p:cNvSpPr>
            <a:spLocks noGrp="1"/>
          </p:cNvSpPr>
          <p:nvPr>
            <p:ph type="title"/>
          </p:nvPr>
        </p:nvSpPr>
        <p:spPr>
          <a:xfrm>
            <a:off x="233680" y="2981187"/>
            <a:ext cx="8229600" cy="858045"/>
          </a:xfrm>
          <a:prstGeom prst="rect">
            <a:avLst/>
          </a:prstGeom>
        </p:spPr>
        <p:txBody>
          <a:bodyPr/>
          <a:lstStyle/>
          <a:p>
            <a:r>
              <a:rPr lang="en-US" spc="0" dirty="0">
                <a:solidFill>
                  <a:schemeClr val="accent1"/>
                </a:solidFill>
              </a:rPr>
              <a:t>A SOLUTION</a:t>
            </a:r>
            <a:endParaRPr lang="en-US" b="0" spc="0" dirty="0">
              <a:solidFill>
                <a:schemeClr val="accent1"/>
              </a:solidFill>
            </a:endParaRPr>
          </a:p>
        </p:txBody>
      </p:sp>
      <p:sp>
        <p:nvSpPr>
          <p:cNvPr id="7" name="Rectangle 6">
            <a:extLst>
              <a:ext uri="{FF2B5EF4-FFF2-40B4-BE49-F238E27FC236}">
                <a16:creationId xmlns:a16="http://schemas.microsoft.com/office/drawing/2014/main" id="{82F0CBCA-9BB9-3741-8534-F7B2025C8227}"/>
              </a:ext>
            </a:extLst>
          </p:cNvPr>
          <p:cNvSpPr/>
          <p:nvPr/>
        </p:nvSpPr>
        <p:spPr>
          <a:xfrm>
            <a:off x="358549" y="4885300"/>
            <a:ext cx="2845651" cy="215444"/>
          </a:xfrm>
          <a:prstGeom prst="rect">
            <a:avLst/>
          </a:prstGeom>
        </p:spPr>
        <p:txBody>
          <a:bodyPr wrap="none">
            <a:spAutoFit/>
          </a:bodyPr>
          <a:lstStyle/>
          <a:p>
            <a:r>
              <a:rPr lang="en-US" sz="800" b="1" dirty="0">
                <a:solidFill>
                  <a:schemeClr val="tx1">
                    <a:lumMod val="60000"/>
                    <a:lumOff val="40000"/>
                  </a:schemeClr>
                </a:solidFill>
              </a:rPr>
              <a:t>For Agent Use Only. Not for Distribution to the Public. </a:t>
            </a:r>
          </a:p>
        </p:txBody>
      </p:sp>
    </p:spTree>
    <p:extLst>
      <p:ext uri="{BB962C8B-B14F-4D97-AF65-F5344CB8AC3E}">
        <p14:creationId xmlns:p14="http://schemas.microsoft.com/office/powerpoint/2010/main" val="19143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BC1C3-C832-FA4C-9911-3E1C355083BA}" type="slidenum">
              <a:rPr lang="en-US" smtClean="0"/>
              <a:pPr/>
              <a:t>32</a:t>
            </a:fld>
            <a:endParaRPr lang="en-US" dirty="0"/>
          </a:p>
        </p:txBody>
      </p:sp>
      <p:cxnSp>
        <p:nvCxnSpPr>
          <p:cNvPr id="14" name="Straight Connector 13"/>
          <p:cNvCxnSpPr>
            <a:cxnSpLocks/>
          </p:cNvCxnSpPr>
          <p:nvPr/>
        </p:nvCxnSpPr>
        <p:spPr>
          <a:xfrm flipV="1">
            <a:off x="-16819" y="1295498"/>
            <a:ext cx="3807423" cy="1"/>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7" name="Title 16"/>
          <p:cNvSpPr>
            <a:spLocks noGrp="1"/>
          </p:cNvSpPr>
          <p:nvPr>
            <p:ph type="title"/>
          </p:nvPr>
        </p:nvSpPr>
        <p:spPr>
          <a:xfrm>
            <a:off x="805547" y="410242"/>
            <a:ext cx="6460225" cy="858045"/>
          </a:xfrm>
        </p:spPr>
        <p:txBody>
          <a:bodyPr/>
          <a:lstStyle/>
          <a:p>
            <a:r>
              <a:rPr lang="en-US" spc="0" dirty="0"/>
              <a:t>SOLUTION: </a:t>
            </a:r>
            <a:r>
              <a:rPr lang="en-US" i="1" spc="0" dirty="0"/>
              <a:t>TRENDSETTER LB’S </a:t>
            </a:r>
            <a:r>
              <a:rPr lang="en-US" spc="0" dirty="0"/>
              <a:t>LIVING BENEFITS</a:t>
            </a:r>
          </a:p>
        </p:txBody>
      </p:sp>
      <p:sp>
        <p:nvSpPr>
          <p:cNvPr id="19" name="Content Placeholder 18"/>
          <p:cNvSpPr>
            <a:spLocks noGrp="1"/>
          </p:cNvSpPr>
          <p:nvPr>
            <p:ph idx="1"/>
          </p:nvPr>
        </p:nvSpPr>
        <p:spPr>
          <a:xfrm>
            <a:off x="794306" y="1416006"/>
            <a:ext cx="3835359" cy="2835954"/>
          </a:xfrm>
        </p:spPr>
        <p:txBody>
          <a:bodyPr/>
          <a:lstStyle/>
          <a:p>
            <a:pPr marL="0" lvl="1" indent="0">
              <a:buNone/>
            </a:pPr>
            <a:r>
              <a:rPr lang="en-US" b="1" dirty="0">
                <a:solidFill>
                  <a:schemeClr val="accent1"/>
                </a:solidFill>
              </a:rPr>
              <a:t>ONE SOLUTION</a:t>
            </a:r>
          </a:p>
          <a:p>
            <a:pPr marL="0" lvl="1" indent="0">
              <a:buNone/>
            </a:pPr>
            <a:endParaRPr lang="en-US" b="1" dirty="0"/>
          </a:p>
          <a:p>
            <a:pPr marL="0" lvl="1" indent="0">
              <a:buNone/>
            </a:pPr>
            <a:r>
              <a:rPr lang="en-US" b="1" i="1" dirty="0"/>
              <a:t>TRENDSETTER LB</a:t>
            </a:r>
            <a:r>
              <a:rPr lang="en-US" b="1" i="1" baseline="30000" dirty="0"/>
              <a:t>®</a:t>
            </a:r>
            <a:r>
              <a:rPr lang="en-US" b="1" i="1" dirty="0"/>
              <a:t> </a:t>
            </a:r>
            <a:r>
              <a:rPr lang="en-US" b="1" dirty="0"/>
              <a:t>= </a:t>
            </a:r>
            <a:br>
              <a:rPr lang="en-US" b="1" dirty="0"/>
            </a:br>
            <a:r>
              <a:rPr lang="en-US" b="1" dirty="0"/>
              <a:t>LIVING BENEFITS + DEATH BENEFIT</a:t>
            </a:r>
            <a:endParaRPr lang="en-US" dirty="0"/>
          </a:p>
        </p:txBody>
      </p:sp>
      <p:pic>
        <p:nvPicPr>
          <p:cNvPr id="8" name="Picture 7">
            <a:extLst>
              <a:ext uri="{FF2B5EF4-FFF2-40B4-BE49-F238E27FC236}">
                <a16:creationId xmlns:a16="http://schemas.microsoft.com/office/drawing/2014/main" id="{005C2FE0-69EC-D646-A2A1-B9DC02DDB60E}"/>
              </a:ext>
            </a:extLst>
          </p:cNvPr>
          <p:cNvPicPr>
            <a:picLocks noChangeAspect="1"/>
          </p:cNvPicPr>
          <p:nvPr/>
        </p:nvPicPr>
        <p:blipFill>
          <a:blip r:embed="rId3"/>
          <a:stretch>
            <a:fillRect/>
          </a:stretch>
        </p:blipFill>
        <p:spPr>
          <a:xfrm>
            <a:off x="5180428" y="1233783"/>
            <a:ext cx="3200400" cy="3200400"/>
          </a:xfrm>
          <a:prstGeom prst="rect">
            <a:avLst/>
          </a:prstGeom>
        </p:spPr>
      </p:pic>
    </p:spTree>
    <p:extLst>
      <p:ext uri="{BB962C8B-B14F-4D97-AF65-F5344CB8AC3E}">
        <p14:creationId xmlns:p14="http://schemas.microsoft.com/office/powerpoint/2010/main" val="242473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283386"/>
            <a:ext cx="6926336"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414055"/>
            <a:ext cx="6961232" cy="857249"/>
          </a:xfrm>
        </p:spPr>
        <p:txBody>
          <a:bodyPr/>
          <a:lstStyle/>
          <a:p>
            <a:r>
              <a:rPr lang="en-US" i="1" spc="0" dirty="0"/>
              <a:t>TRENDSETTER LB  </a:t>
            </a:r>
            <a:r>
              <a:rPr lang="en-US" spc="0" dirty="0"/>
              <a:t>ADVANTAGES</a:t>
            </a:r>
          </a:p>
        </p:txBody>
      </p:sp>
      <p:sp>
        <p:nvSpPr>
          <p:cNvPr id="13" name="Content Placeholder 12"/>
          <p:cNvSpPr>
            <a:spLocks noGrp="1"/>
          </p:cNvSpPr>
          <p:nvPr>
            <p:ph sz="quarter" idx="11"/>
          </p:nvPr>
        </p:nvSpPr>
        <p:spPr>
          <a:xfrm>
            <a:off x="1322541" y="1409529"/>
            <a:ext cx="7061098" cy="2051565"/>
          </a:xfrm>
        </p:spPr>
        <p:txBody>
          <a:bodyPr/>
          <a:lstStyle/>
          <a:p>
            <a:pPr marL="133344" lvl="1" indent="0">
              <a:buNone/>
            </a:pPr>
            <a:r>
              <a:rPr lang="en-US" b="1" i="1" dirty="0"/>
              <a:t>TRENDSETTER LB</a:t>
            </a:r>
            <a:r>
              <a:rPr lang="en-US" b="1" i="1" baseline="30000" dirty="0"/>
              <a:t>®</a:t>
            </a:r>
            <a:r>
              <a:rPr lang="en-US" b="1" i="1" dirty="0"/>
              <a:t> </a:t>
            </a:r>
            <a:r>
              <a:rPr lang="en-US" b="1" dirty="0"/>
              <a:t>HAS LIVING BENEFITS</a:t>
            </a:r>
          </a:p>
          <a:p>
            <a:pPr marL="133344" lvl="1" indent="0">
              <a:buNone/>
            </a:pPr>
            <a:endParaRPr lang="en-US" b="1" dirty="0"/>
          </a:p>
          <a:p>
            <a:pPr marL="133344" lvl="1" indent="0">
              <a:buNone/>
            </a:pPr>
            <a:r>
              <a:rPr lang="en-US" b="1" dirty="0"/>
              <a:t>CRITICAL, CHRONIC, AND TERMINAL ILLNESS BENEFITS EMBEDDED IN THE PRODUCT</a:t>
            </a:r>
            <a:r>
              <a:rPr lang="en-US" b="1" baseline="30000" dirty="0"/>
              <a:t>1</a:t>
            </a:r>
            <a:br>
              <a:rPr lang="en-US" b="1" dirty="0"/>
            </a:br>
            <a:endParaRPr lang="en-US" b="1" dirty="0"/>
          </a:p>
          <a:p>
            <a:pPr lvl="1"/>
            <a:r>
              <a:rPr lang="en-US" dirty="0"/>
              <a:t>10-, 15-, 20-, 25-, and 30-year guaranteed level premium periods </a:t>
            </a:r>
          </a:p>
          <a:p>
            <a:pPr lvl="1"/>
            <a:r>
              <a:rPr lang="en-US" dirty="0"/>
              <a:t>Nonmed underwriting for coverage amounts through $2 million at </a:t>
            </a:r>
            <a:br>
              <a:rPr lang="en-US" dirty="0"/>
            </a:br>
            <a:r>
              <a:rPr lang="en-US" dirty="0"/>
              <a:t>certain ages</a:t>
            </a:r>
          </a:p>
          <a:p>
            <a:pPr lvl="1"/>
            <a:r>
              <a:rPr lang="en-US" dirty="0"/>
              <a:t>Monthly Disability Income Rider</a:t>
            </a:r>
            <a:r>
              <a:rPr lang="en-US" baseline="30000" dirty="0"/>
              <a:t>2</a:t>
            </a:r>
          </a:p>
          <a:p>
            <a:pPr lvl="1"/>
            <a:r>
              <a:rPr lang="en-US" dirty="0"/>
              <a:t>Income Protection Option</a:t>
            </a:r>
          </a:p>
          <a:p>
            <a:pPr lvl="1"/>
            <a:r>
              <a:rPr lang="en-US" dirty="0"/>
              <a:t>“Age Last Birthday” issue ages</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1"/>
            <a:ext cx="1287065" cy="5148263"/>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33</a:t>
            </a:fld>
            <a:endParaRPr lang="en-US" dirty="0"/>
          </a:p>
        </p:txBody>
      </p:sp>
      <p:sp>
        <p:nvSpPr>
          <p:cNvPr id="14" name="Rectangle 13"/>
          <p:cNvSpPr/>
          <p:nvPr/>
        </p:nvSpPr>
        <p:spPr>
          <a:xfrm>
            <a:off x="1422407" y="4565358"/>
            <a:ext cx="5494859" cy="338554"/>
          </a:xfrm>
          <a:prstGeom prst="rect">
            <a:avLst/>
          </a:prstGeom>
        </p:spPr>
        <p:txBody>
          <a:bodyPr wrap="square">
            <a:spAutoFit/>
          </a:bodyPr>
          <a:lstStyle/>
          <a:p>
            <a:pPr lvl="0"/>
            <a:r>
              <a:rPr lang="en-US" sz="800" baseline="30000" dirty="0"/>
              <a:t>1 </a:t>
            </a:r>
            <a:r>
              <a:rPr lang="en-US" sz="800" dirty="0"/>
              <a:t>Note: Subject to state availability. Some ADBs are not available in some states.</a:t>
            </a:r>
          </a:p>
          <a:p>
            <a:pPr lvl="0"/>
            <a:r>
              <a:rPr lang="en-US" sz="800" baseline="30000" dirty="0"/>
              <a:t>2 </a:t>
            </a:r>
            <a:r>
              <a:rPr lang="en-US" sz="800" dirty="0"/>
              <a:t>Subject to availability. Not available on </a:t>
            </a:r>
            <a:r>
              <a:rPr lang="en-US" sz="800" i="1" dirty="0"/>
              <a:t>Trendsetter LB 10</a:t>
            </a:r>
            <a:r>
              <a:rPr lang="en-US" sz="800" dirty="0"/>
              <a:t>.</a:t>
            </a:r>
          </a:p>
        </p:txBody>
      </p:sp>
    </p:spTree>
    <p:extLst>
      <p:ext uri="{BB962C8B-B14F-4D97-AF65-F5344CB8AC3E}">
        <p14:creationId xmlns:p14="http://schemas.microsoft.com/office/powerpoint/2010/main" val="87055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19"/>
          <p:cNvSpPr/>
          <p:nvPr/>
        </p:nvSpPr>
        <p:spPr>
          <a:xfrm>
            <a:off x="4" y="194939"/>
            <a:ext cx="541158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34</a:t>
            </a:fld>
            <a:endParaRPr lang="en-US" dirty="0"/>
          </a:p>
        </p:txBody>
      </p:sp>
      <p:sp>
        <p:nvSpPr>
          <p:cNvPr id="4" name="Title 3"/>
          <p:cNvSpPr>
            <a:spLocks noGrp="1"/>
          </p:cNvSpPr>
          <p:nvPr>
            <p:ph type="title"/>
          </p:nvPr>
        </p:nvSpPr>
        <p:spPr>
          <a:xfrm>
            <a:off x="349752" y="145136"/>
            <a:ext cx="7260416" cy="489918"/>
          </a:xfrm>
        </p:spPr>
        <p:txBody>
          <a:bodyPr/>
          <a:lstStyle/>
          <a:p>
            <a:r>
              <a:rPr lang="en-US" b="0" dirty="0">
                <a:latin typeface="Impact" panose="020B0806030902050204" pitchFamily="34" charset="0"/>
              </a:rPr>
              <a:t>LIVING BENEFITS = ACCELERATED DEATH BENEFITS</a:t>
            </a:r>
          </a:p>
        </p:txBody>
      </p:sp>
      <p:sp>
        <p:nvSpPr>
          <p:cNvPr id="9" name="Rectangle 5"/>
          <p:cNvSpPr>
            <a:spLocks noChangeArrowheads="1"/>
          </p:cNvSpPr>
          <p:nvPr/>
        </p:nvSpPr>
        <p:spPr bwMode="auto">
          <a:xfrm>
            <a:off x="349752" y="1469610"/>
            <a:ext cx="856847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285750" indent="-285750">
              <a:spcBef>
                <a:spcPct val="0"/>
              </a:spcBef>
            </a:pPr>
            <a:r>
              <a:rPr lang="en-US" altLang="en-US" sz="1600" dirty="0">
                <a:latin typeface="Arial" charset="0"/>
                <a:ea typeface="Arial" charset="0"/>
                <a:cs typeface="Arial" charset="0"/>
              </a:rPr>
              <a:t>Inherent in all policies and risk classes up to max issue age of base product</a:t>
            </a:r>
            <a:r>
              <a:rPr lang="en-US" altLang="en-US" sz="1600" baseline="30000" dirty="0">
                <a:latin typeface="Arial" charset="0"/>
                <a:ea typeface="Arial" charset="0"/>
                <a:cs typeface="Arial" charset="0"/>
              </a:rPr>
              <a:t>1</a:t>
            </a:r>
          </a:p>
          <a:p>
            <a:pPr marL="285750" indent="-285750">
              <a:spcBef>
                <a:spcPct val="0"/>
              </a:spcBef>
            </a:pPr>
            <a:r>
              <a:rPr lang="en-US" altLang="en-US" sz="1600" dirty="0">
                <a:latin typeface="Arial" charset="0"/>
                <a:ea typeface="Arial" charset="0"/>
                <a:cs typeface="Arial" charset="0"/>
              </a:rPr>
              <a:t>No additional upfront costs (administrative charge assessed at time of each claim)</a:t>
            </a:r>
          </a:p>
          <a:p>
            <a:pPr marL="285750" indent="-285750">
              <a:spcBef>
                <a:spcPct val="0"/>
              </a:spcBef>
            </a:pPr>
            <a:r>
              <a:rPr lang="en-US" altLang="en-US" sz="1600" dirty="0">
                <a:latin typeface="Arial" charset="0"/>
                <a:ea typeface="Arial" charset="0"/>
                <a:cs typeface="Arial" charset="0"/>
              </a:rPr>
              <a:t>Maximum lifetime amount a policy owner may accelerate is $1,500,000 for all three ADB options and for all policies issued</a:t>
            </a:r>
          </a:p>
          <a:p>
            <a:pPr marL="285750" indent="-285750">
              <a:spcBef>
                <a:spcPct val="0"/>
              </a:spcBef>
            </a:pPr>
            <a:r>
              <a:rPr lang="en-US" altLang="en-US" sz="1600" dirty="0">
                <a:latin typeface="Arial" charset="0"/>
                <a:ea typeface="Arial" charset="0"/>
                <a:cs typeface="Arial" charset="0"/>
              </a:rPr>
              <a:t>Some portion of benefit payments may be taxable, and policy owners should be advised to consult with their tax advisors when making a request for an Accelerated Death Benefit</a:t>
            </a:r>
          </a:p>
        </p:txBody>
      </p:sp>
      <p:graphicFrame>
        <p:nvGraphicFramePr>
          <p:cNvPr id="10" name="Table 182"/>
          <p:cNvGraphicFramePr/>
          <p:nvPr/>
        </p:nvGraphicFramePr>
        <p:xfrm>
          <a:off x="448322" y="658931"/>
          <a:ext cx="8131632" cy="716060"/>
        </p:xfrm>
        <a:graphic>
          <a:graphicData uri="http://schemas.openxmlformats.org/drawingml/2006/table">
            <a:tbl>
              <a:tblPr bandRow="1"/>
              <a:tblGrid>
                <a:gridCol w="2710544">
                  <a:extLst>
                    <a:ext uri="{9D8B030D-6E8A-4147-A177-3AD203B41FA5}">
                      <a16:colId xmlns:a16="http://schemas.microsoft.com/office/drawing/2014/main" val="20000"/>
                    </a:ext>
                  </a:extLst>
                </a:gridCol>
                <a:gridCol w="2710544">
                  <a:extLst>
                    <a:ext uri="{9D8B030D-6E8A-4147-A177-3AD203B41FA5}">
                      <a16:colId xmlns:a16="http://schemas.microsoft.com/office/drawing/2014/main" val="20001"/>
                    </a:ext>
                  </a:extLst>
                </a:gridCol>
                <a:gridCol w="2710544">
                  <a:extLst>
                    <a:ext uri="{9D8B030D-6E8A-4147-A177-3AD203B41FA5}">
                      <a16:colId xmlns:a16="http://schemas.microsoft.com/office/drawing/2014/main" val="20002"/>
                    </a:ext>
                  </a:extLst>
                </a:gridCol>
              </a:tblGrid>
              <a:tr h="716060">
                <a:tc>
                  <a:txBody>
                    <a:bodyPr/>
                    <a:lstStyle/>
                    <a:p>
                      <a:pPr algn="ctr"/>
                      <a:r>
                        <a:rPr lang="en-US" sz="1300" b="1" dirty="0"/>
                        <a:t>CHRONIC ILLNESS ADB</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CRITICAL ILLNESS ADB</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TERMINAL ILLNESS ADB</a:t>
                      </a:r>
                    </a:p>
                  </a:txBody>
                  <a:tcPr marL="91444" marR="91444" marT="45715" marB="45715" anchor="ctr">
                    <a:lnL w="12700" cmpd="sng">
                      <a:noFill/>
                      <a:prstDash val="solid"/>
                    </a:lnL>
                    <a:lnR w="12700" cmpd="sng">
                      <a:noFill/>
                      <a:prstDash val="solid"/>
                    </a:lnR>
                    <a:lnT w="12700" cmpd="sng">
                      <a:noFill/>
                      <a:prstDash val="solid"/>
                    </a:lnT>
                    <a:lnB w="12700" cap="flat" cmpd="sng" algn="ctr">
                      <a:solidFill>
                        <a:srgbClr val="EE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2" name="Rectangle 11"/>
          <p:cNvSpPr/>
          <p:nvPr/>
        </p:nvSpPr>
        <p:spPr>
          <a:xfrm>
            <a:off x="349999" y="4659660"/>
            <a:ext cx="6553605" cy="215444"/>
          </a:xfrm>
          <a:prstGeom prst="rect">
            <a:avLst/>
          </a:prstGeom>
        </p:spPr>
        <p:txBody>
          <a:bodyPr wrap="square">
            <a:spAutoFit/>
          </a:bodyPr>
          <a:lstStyle/>
          <a:p>
            <a:pPr lvl="0"/>
            <a:r>
              <a:rPr lang="en-US" sz="800" baseline="30000" dirty="0">
                <a:solidFill>
                  <a:srgbClr val="40474B"/>
                </a:solidFill>
              </a:rPr>
              <a:t>1 </a:t>
            </a:r>
            <a:r>
              <a:rPr lang="en-US" sz="800" dirty="0">
                <a:solidFill>
                  <a:srgbClr val="40474B"/>
                </a:solidFill>
              </a:rPr>
              <a:t>Note: Subject to state availability. Some ADBs are not available in some states.</a:t>
            </a:r>
          </a:p>
        </p:txBody>
      </p:sp>
    </p:spTree>
    <p:extLst>
      <p:ext uri="{BB962C8B-B14F-4D97-AF65-F5344CB8AC3E}">
        <p14:creationId xmlns:p14="http://schemas.microsoft.com/office/powerpoint/2010/main" val="1077448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607850"/>
            <a:ext cx="6659252"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738519"/>
            <a:ext cx="6961232" cy="857249"/>
          </a:xfrm>
        </p:spPr>
        <p:txBody>
          <a:bodyPr/>
          <a:lstStyle/>
          <a:p>
            <a:r>
              <a:rPr lang="en-US" spc="0" dirty="0"/>
              <a:t>CHRONIC ILLNESS</a:t>
            </a:r>
            <a:br>
              <a:rPr lang="en-US" spc="0" dirty="0"/>
            </a:br>
            <a:r>
              <a:rPr lang="en-US" spc="0" dirty="0"/>
              <a:t>ACCELERATED DEATH BENEFIT</a:t>
            </a:r>
          </a:p>
        </p:txBody>
      </p:sp>
      <p:sp>
        <p:nvSpPr>
          <p:cNvPr id="13" name="Content Placeholder 12"/>
          <p:cNvSpPr>
            <a:spLocks noGrp="1"/>
          </p:cNvSpPr>
          <p:nvPr>
            <p:ph sz="quarter" idx="11"/>
          </p:nvPr>
        </p:nvSpPr>
        <p:spPr>
          <a:xfrm>
            <a:off x="1322540" y="1733993"/>
            <a:ext cx="7202027" cy="2198910"/>
          </a:xfrm>
        </p:spPr>
        <p:txBody>
          <a:bodyPr/>
          <a:lstStyle/>
          <a:p>
            <a:pPr marL="133344" lvl="1" indent="0">
              <a:spcAft>
                <a:spcPts val="900"/>
              </a:spcAft>
              <a:buNone/>
            </a:pPr>
            <a:r>
              <a:rPr lang="en-US" dirty="0"/>
              <a:t>Chronic illness* is defined as being unable to perform two of the six activities of daily living (bathing, continence, dressing, toileting, eating, and transferring) without assistance from another person or being severely cognitively impaired for 90 consecutive days or more.</a:t>
            </a:r>
          </a:p>
          <a:p>
            <a:pPr marL="133344" lvl="1" indent="0">
              <a:buNone/>
            </a:pPr>
            <a:r>
              <a:rPr lang="en-US" b="1" dirty="0"/>
              <a:t>ADDITIONAL INFO:</a:t>
            </a:r>
          </a:p>
          <a:p>
            <a:pPr lvl="1"/>
            <a:r>
              <a:rPr lang="en-US" dirty="0"/>
              <a:t>Can accelerate up to 24% of the face amount annually*</a:t>
            </a:r>
          </a:p>
          <a:p>
            <a:pPr lvl="1"/>
            <a:r>
              <a:rPr lang="en-US" dirty="0"/>
              <a:t>Max lifetime benefit is 90% of the face amount or $1,500,000, whichever is less** </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35</a:t>
            </a:fld>
            <a:endParaRPr lang="en-US" dirty="0"/>
          </a:p>
        </p:txBody>
      </p:sp>
      <p:sp>
        <p:nvSpPr>
          <p:cNvPr id="16" name="Rectangle 15">
            <a:extLst>
              <a:ext uri="{FF2B5EF4-FFF2-40B4-BE49-F238E27FC236}">
                <a16:creationId xmlns:a16="http://schemas.microsoft.com/office/drawing/2014/main" id="{4665E689-7CD7-D046-A538-6A17D26645D7}"/>
              </a:ext>
            </a:extLst>
          </p:cNvPr>
          <p:cNvSpPr/>
          <p:nvPr/>
        </p:nvSpPr>
        <p:spPr>
          <a:xfrm>
            <a:off x="1422406" y="3997094"/>
            <a:ext cx="7200484" cy="1077218"/>
          </a:xfrm>
          <a:prstGeom prst="rect">
            <a:avLst/>
          </a:prstGeom>
        </p:spPr>
        <p:txBody>
          <a:bodyPr wrap="square">
            <a:spAutoFit/>
          </a:bodyPr>
          <a:lstStyle/>
          <a:p>
            <a:pPr marL="115888" lvl="0" indent="-115888"/>
            <a:r>
              <a:rPr lang="en-US" sz="800" dirty="0">
                <a:solidFill>
                  <a:srgbClr val="40474B"/>
                </a:solidFill>
              </a:rPr>
              <a:t>*	Subject to state variations.</a:t>
            </a:r>
          </a:p>
          <a:p>
            <a:pPr marL="115888" lvl="1" indent="-115888"/>
            <a:r>
              <a:rPr lang="en-US" sz="800" dirty="0">
                <a:solidFill>
                  <a:srgbClr val="40474B"/>
                </a:solidFill>
              </a:rPr>
              <a:t>	</a:t>
            </a:r>
            <a:r>
              <a:rPr lang="en-US" sz="800" dirty="0"/>
              <a:t>In the state of California, chronically Ill means that the Insured is unable to perform, without Substantial Assistance from another person for a period of at least 90 days, at least two out of the six Activities of Daily Living due to loss of functional capacity to perform the activity; or requires Substantial Supervision by another person, to protect the Insured from threats to health and safety due to Severe Cognitive Impairment.</a:t>
            </a:r>
            <a:endParaRPr lang="en-US" sz="800" dirty="0">
              <a:solidFill>
                <a:srgbClr val="40474B"/>
              </a:solidFill>
            </a:endParaRPr>
          </a:p>
          <a:p>
            <a:pPr marL="115888" indent="-115888"/>
            <a:r>
              <a:rPr lang="en-US" sz="800" dirty="0">
                <a:solidFill>
                  <a:srgbClr val="40474B"/>
                </a:solidFill>
              </a:rPr>
              <a:t>	</a:t>
            </a:r>
            <a:r>
              <a:rPr lang="en-US" sz="800" dirty="0"/>
              <a:t>Under periodic payment method, the policyholder is eligible to accelerate up to 24% annually, 12% semiannually, 6% quarterly, or 2% monthly of the policy's eligible death benefit at time of claim.</a:t>
            </a:r>
          </a:p>
          <a:p>
            <a:pPr marL="115888" indent="-115888"/>
            <a:r>
              <a:rPr lang="en-US" sz="800" dirty="0">
                <a:solidFill>
                  <a:srgbClr val="40474B"/>
                </a:solidFill>
              </a:rPr>
              <a:t>**	May vary by jurisdiction. The maximum total amount of lifetime benefits for an insured under all Critical and Chronic Illness Benefit Riders is $500,000.</a:t>
            </a:r>
          </a:p>
          <a:p>
            <a:pPr marL="63500" indent="-63500"/>
            <a:endParaRPr lang="en-US" sz="800" dirty="0"/>
          </a:p>
        </p:txBody>
      </p:sp>
    </p:spTree>
    <p:extLst>
      <p:ext uri="{BB962C8B-B14F-4D97-AF65-F5344CB8AC3E}">
        <p14:creationId xmlns:p14="http://schemas.microsoft.com/office/powerpoint/2010/main" val="181599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1509528"/>
            <a:ext cx="6659252"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640197"/>
            <a:ext cx="6961232" cy="857249"/>
          </a:xfrm>
        </p:spPr>
        <p:txBody>
          <a:bodyPr/>
          <a:lstStyle/>
          <a:p>
            <a:r>
              <a:rPr lang="en-US" spc="0" dirty="0"/>
              <a:t>CRITICAL ILLNESS</a:t>
            </a:r>
            <a:br>
              <a:rPr lang="en-US" spc="0" dirty="0"/>
            </a:br>
            <a:r>
              <a:rPr lang="en-US" spc="0" dirty="0"/>
              <a:t>ACCELERATED DEATH BENEFIT</a:t>
            </a:r>
          </a:p>
        </p:txBody>
      </p:sp>
      <p:sp>
        <p:nvSpPr>
          <p:cNvPr id="13" name="Content Placeholder 12"/>
          <p:cNvSpPr>
            <a:spLocks noGrp="1"/>
          </p:cNvSpPr>
          <p:nvPr>
            <p:ph sz="quarter" idx="11"/>
          </p:nvPr>
        </p:nvSpPr>
        <p:spPr>
          <a:xfrm>
            <a:off x="1322541" y="1635671"/>
            <a:ext cx="6808736" cy="2051565"/>
          </a:xfrm>
        </p:spPr>
        <p:txBody>
          <a:bodyPr/>
          <a:lstStyle/>
          <a:p>
            <a:pPr lvl="1"/>
            <a:r>
              <a:rPr lang="en-US" dirty="0"/>
              <a:t>Critical illness* includes:</a:t>
            </a:r>
          </a:p>
          <a:p>
            <a:pPr lvl="2"/>
            <a:r>
              <a:rPr lang="en-US" dirty="0"/>
              <a:t>Heart attack</a:t>
            </a:r>
          </a:p>
          <a:p>
            <a:pPr lvl="2"/>
            <a:r>
              <a:rPr lang="en-US" dirty="0"/>
              <a:t>Stroke (does not include TIAs)</a:t>
            </a:r>
          </a:p>
          <a:p>
            <a:pPr lvl="2"/>
            <a:r>
              <a:rPr lang="en-US" dirty="0"/>
              <a:t>Internal cancers and melanoma</a:t>
            </a:r>
          </a:p>
          <a:p>
            <a:pPr lvl="2"/>
            <a:r>
              <a:rPr lang="en-US" dirty="0"/>
              <a:t>End-stage renal failure </a:t>
            </a:r>
          </a:p>
          <a:p>
            <a:pPr lvl="2"/>
            <a:r>
              <a:rPr lang="en-US" dirty="0"/>
              <a:t>Major organ transplant </a:t>
            </a:r>
          </a:p>
          <a:p>
            <a:pPr lvl="2"/>
            <a:r>
              <a:rPr lang="en-US" dirty="0"/>
              <a:t>Amyotrophic lateral sclerosis (ALS)</a:t>
            </a:r>
          </a:p>
          <a:p>
            <a:pPr lvl="2"/>
            <a:r>
              <a:rPr lang="en-US" dirty="0"/>
              <a:t>Blindness due to diabetes </a:t>
            </a:r>
          </a:p>
          <a:p>
            <a:pPr lvl="2"/>
            <a:r>
              <a:rPr lang="en-US" dirty="0"/>
              <a:t>Paralysis due to loss of use of two or more limbs</a:t>
            </a:r>
          </a:p>
          <a:p>
            <a:pPr lvl="1"/>
            <a:r>
              <a:rPr lang="en-US" dirty="0"/>
              <a:t>Can accelerate up to 90% of face amount (maximum of $1,500,000)</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36</a:t>
            </a:fld>
            <a:endParaRPr lang="en-US" dirty="0"/>
          </a:p>
        </p:txBody>
      </p:sp>
      <p:sp>
        <p:nvSpPr>
          <p:cNvPr id="14" name="Rectangle 13"/>
          <p:cNvSpPr/>
          <p:nvPr/>
        </p:nvSpPr>
        <p:spPr>
          <a:xfrm>
            <a:off x="1422407" y="4366730"/>
            <a:ext cx="6708870" cy="584775"/>
          </a:xfrm>
          <a:prstGeom prst="rect">
            <a:avLst/>
          </a:prstGeom>
        </p:spPr>
        <p:txBody>
          <a:bodyPr wrap="square">
            <a:spAutoFit/>
          </a:bodyPr>
          <a:lstStyle/>
          <a:p>
            <a:pPr marL="63500" lvl="0" indent="-63500"/>
            <a:r>
              <a:rPr lang="en-US" sz="800" dirty="0">
                <a:solidFill>
                  <a:srgbClr val="40474B"/>
                </a:solidFill>
              </a:rPr>
              <a:t>*	Subject to state variations.</a:t>
            </a:r>
          </a:p>
          <a:p>
            <a:pPr marL="63500" lvl="1" indent="-63500"/>
            <a:r>
              <a:rPr lang="en-US" sz="800" dirty="0">
                <a:solidFill>
                  <a:srgbClr val="40474B"/>
                </a:solidFill>
              </a:rPr>
              <a:t>	In the state of California, the insured must be diagnosed with a medical condition that would, in absence of treatment, result in the insured’s death within 12 months. </a:t>
            </a:r>
          </a:p>
          <a:p>
            <a:pPr marL="63500" lvl="0" indent="-63500"/>
            <a:r>
              <a:rPr lang="en-US" sz="800" dirty="0">
                <a:solidFill>
                  <a:srgbClr val="40474B"/>
                </a:solidFill>
              </a:rPr>
              <a:t>	The maximum total amount of lifetime benefits for an insured under all Critical and Chronic Illness Benefit Riders is $1,500,000. </a:t>
            </a:r>
          </a:p>
        </p:txBody>
      </p:sp>
    </p:spTree>
    <p:extLst>
      <p:ext uri="{BB962C8B-B14F-4D97-AF65-F5344CB8AC3E}">
        <p14:creationId xmlns:p14="http://schemas.microsoft.com/office/powerpoint/2010/main" val="136719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2050301"/>
            <a:ext cx="6659252"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1180970"/>
            <a:ext cx="6961232" cy="857249"/>
          </a:xfrm>
        </p:spPr>
        <p:txBody>
          <a:bodyPr/>
          <a:lstStyle/>
          <a:p>
            <a:r>
              <a:rPr lang="en-US" spc="0" dirty="0"/>
              <a:t>TERMINAL ILLNESS</a:t>
            </a:r>
            <a:br>
              <a:rPr lang="en-US" spc="0" dirty="0"/>
            </a:br>
            <a:r>
              <a:rPr lang="en-US" spc="0" dirty="0"/>
              <a:t>ACCELERATED DEATH BENEFIT</a:t>
            </a:r>
          </a:p>
        </p:txBody>
      </p:sp>
      <p:sp>
        <p:nvSpPr>
          <p:cNvPr id="13" name="Content Placeholder 12"/>
          <p:cNvSpPr>
            <a:spLocks noGrp="1"/>
          </p:cNvSpPr>
          <p:nvPr>
            <p:ph sz="quarter" idx="11"/>
          </p:nvPr>
        </p:nvSpPr>
        <p:spPr>
          <a:xfrm>
            <a:off x="1322541" y="2176444"/>
            <a:ext cx="7487162" cy="2051565"/>
          </a:xfrm>
        </p:spPr>
        <p:txBody>
          <a:bodyPr/>
          <a:lstStyle/>
          <a:p>
            <a:pPr lvl="1"/>
            <a:r>
              <a:rPr lang="en-US" dirty="0"/>
              <a:t>Eligibility for this benefit is determined when the insured is certified by </a:t>
            </a:r>
            <a:br>
              <a:rPr lang="en-US" dirty="0"/>
            </a:br>
            <a:r>
              <a:rPr lang="en-US" dirty="0"/>
              <a:t>a licensed physician as being terminally ill and is expected to die within </a:t>
            </a:r>
            <a:br>
              <a:rPr lang="en-US" dirty="0"/>
            </a:br>
            <a:r>
              <a:rPr lang="en-US" dirty="0"/>
              <a:t>12 months of such diagnosis.</a:t>
            </a:r>
          </a:p>
          <a:p>
            <a:pPr lvl="1"/>
            <a:r>
              <a:rPr lang="en-US" dirty="0"/>
              <a:t>These options allow the insured to accelerate up to 100% (max of $1,500,000) of the policy’s death benefit in the event of a terminal </a:t>
            </a:r>
            <a:br>
              <a:rPr lang="en-US" dirty="0"/>
            </a:br>
            <a:r>
              <a:rPr lang="en-US" dirty="0"/>
              <a:t>illness on </a:t>
            </a:r>
            <a:r>
              <a:rPr lang="en-US" i="1" dirty="0"/>
              <a:t>Trendsetter LB</a:t>
            </a:r>
            <a:r>
              <a:rPr lang="en-US" dirty="0"/>
              <a:t>.</a:t>
            </a:r>
            <a:endParaRPr lang="en-US" baseline="30000" dirty="0"/>
          </a:p>
          <a:p>
            <a:pPr marL="133344" lvl="1" indent="0">
              <a:buNone/>
            </a:pPr>
            <a:endParaRPr lang="en-US" dirty="0"/>
          </a:p>
        </p:txBody>
      </p:sp>
      <p:sp>
        <p:nvSpPr>
          <p:cNvPr id="3" name="Slide Number Placeholder 2"/>
          <p:cNvSpPr>
            <a:spLocks noGrp="1"/>
          </p:cNvSpPr>
          <p:nvPr>
            <p:ph type="sldNum" sz="quarter" idx="12"/>
          </p:nvPr>
        </p:nvSpPr>
        <p:spPr/>
        <p:txBody>
          <a:bodyPr/>
          <a:lstStyle/>
          <a:p>
            <a:fld id="{716BC1C3-C832-FA4C-9911-3E1C355083BA}" type="slidenum">
              <a:rPr lang="en-US" smtClean="0"/>
              <a:pPr/>
              <a:t>37</a:t>
            </a:fld>
            <a:endParaRPr lang="en-US" dirty="0"/>
          </a:p>
        </p:txBody>
      </p: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78216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a:off x="-9070" y="2138793"/>
            <a:ext cx="6326743"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a:xfrm>
            <a:off x="1422407" y="1269462"/>
            <a:ext cx="6961232" cy="857249"/>
          </a:xfrm>
        </p:spPr>
        <p:txBody>
          <a:bodyPr/>
          <a:lstStyle/>
          <a:p>
            <a:r>
              <a:rPr lang="en-US" spc="0" dirty="0"/>
              <a:t>WHY ACCELERATE BENEFITS</a:t>
            </a:r>
          </a:p>
        </p:txBody>
      </p:sp>
      <p:sp>
        <p:nvSpPr>
          <p:cNvPr id="13" name="Content Placeholder 12"/>
          <p:cNvSpPr>
            <a:spLocks noGrp="1"/>
          </p:cNvSpPr>
          <p:nvPr>
            <p:ph sz="quarter" idx="11"/>
          </p:nvPr>
        </p:nvSpPr>
        <p:spPr>
          <a:xfrm>
            <a:off x="1322541" y="2264936"/>
            <a:ext cx="7487162" cy="2051565"/>
          </a:xfrm>
        </p:spPr>
        <p:txBody>
          <a:bodyPr/>
          <a:lstStyle/>
          <a:p>
            <a:pPr lvl="1"/>
            <a:r>
              <a:rPr lang="en-US" dirty="0"/>
              <a:t>Health insurance coverage limits</a:t>
            </a:r>
          </a:p>
          <a:p>
            <a:pPr lvl="1"/>
            <a:r>
              <a:rPr lang="en-US" dirty="0"/>
              <a:t>Experimental treatment needs</a:t>
            </a:r>
          </a:p>
          <a:p>
            <a:pPr lvl="1"/>
            <a:r>
              <a:rPr lang="en-US" dirty="0"/>
              <a:t>Accommodation needs (wheelchair/ramp, home modifications, home care/hospice, artificial appendages)</a:t>
            </a:r>
          </a:p>
          <a:p>
            <a:pPr lvl="1"/>
            <a:r>
              <a:rPr lang="en-US" dirty="0"/>
              <a:t>Business planning – key persons are lost to health issues as well as death</a:t>
            </a:r>
          </a:p>
        </p:txBody>
      </p:sp>
      <p:pic>
        <p:nvPicPr>
          <p:cNvPr id="8"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
        <p:nvSpPr>
          <p:cNvPr id="3" name="Slide Number Placeholder 2"/>
          <p:cNvSpPr>
            <a:spLocks noGrp="1"/>
          </p:cNvSpPr>
          <p:nvPr>
            <p:ph type="sldNum" sz="quarter" idx="12"/>
          </p:nvPr>
        </p:nvSpPr>
        <p:spPr/>
        <p:txBody>
          <a:bodyPr/>
          <a:lstStyle/>
          <a:p>
            <a:fld id="{716BC1C3-C832-FA4C-9911-3E1C355083BA}" type="slidenum">
              <a:rPr lang="en-US" smtClean="0"/>
              <a:pPr/>
              <a:t>38</a:t>
            </a:fld>
            <a:endParaRPr lang="en-US" dirty="0"/>
          </a:p>
        </p:txBody>
      </p:sp>
    </p:spTree>
    <p:extLst>
      <p:ext uri="{BB962C8B-B14F-4D97-AF65-F5344CB8AC3E}">
        <p14:creationId xmlns:p14="http://schemas.microsoft.com/office/powerpoint/2010/main" val="12206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4339242"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39</a:t>
            </a:fld>
            <a:endParaRPr lang="en-US" dirty="0"/>
          </a:p>
        </p:txBody>
      </p:sp>
      <p:sp>
        <p:nvSpPr>
          <p:cNvPr id="4" name="Title 3"/>
          <p:cNvSpPr>
            <a:spLocks noGrp="1"/>
          </p:cNvSpPr>
          <p:nvPr>
            <p:ph type="title"/>
          </p:nvPr>
        </p:nvSpPr>
        <p:spPr>
          <a:xfrm>
            <a:off x="349752" y="145136"/>
            <a:ext cx="8037329" cy="489918"/>
          </a:xfrm>
        </p:spPr>
        <p:txBody>
          <a:bodyPr/>
          <a:lstStyle/>
          <a:p>
            <a:r>
              <a:rPr lang="en-US" b="0" i="1" dirty="0">
                <a:latin typeface="Impact" panose="020B0806030902050204" pitchFamily="34" charset="0"/>
              </a:rPr>
              <a:t>TRENDSETTER</a:t>
            </a:r>
            <a:r>
              <a:rPr lang="en-US" b="0" dirty="0">
                <a:latin typeface="Impact" panose="020B0806030902050204" pitchFamily="34" charset="0"/>
              </a:rPr>
              <a:t>  TOOLS AND RESOURCES</a:t>
            </a:r>
          </a:p>
        </p:txBody>
      </p:sp>
      <p:sp>
        <p:nvSpPr>
          <p:cNvPr id="14" name="Rectangle 13"/>
          <p:cNvSpPr/>
          <p:nvPr/>
        </p:nvSpPr>
        <p:spPr>
          <a:xfrm>
            <a:off x="2284210" y="776970"/>
            <a:ext cx="4677028" cy="415498"/>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An array of product materials are available:</a:t>
            </a:r>
          </a:p>
          <a:p>
            <a:pPr algn="ctr">
              <a:defRPr/>
            </a:pPr>
            <a:r>
              <a:rPr lang="en-US" sz="1050" b="1" dirty="0">
                <a:latin typeface="Arial" panose="020B0604020202020204" pitchFamily="34" charset="0"/>
                <a:ea typeface="ＭＳ Ｐゴシック" panose="020B0600070205080204" pitchFamily="34" charset="-128"/>
              </a:rPr>
              <a:t>Insurance Professional and Underwriting Guides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722599" y="1342621"/>
            <a:ext cx="2297436" cy="2973153"/>
          </a:xfrm>
          <a:prstGeom prst="rect">
            <a:avLst/>
          </a:prstGeom>
          <a:effectLst>
            <a:outerShdw blurRad="50800" dist="50800" dir="2580000" sx="98000" sy="98000" algn="ctr" rotWithShape="0">
              <a:srgbClr val="000000">
                <a:alpha val="43137"/>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740805" y="1342621"/>
            <a:ext cx="2297435" cy="2973152"/>
          </a:xfrm>
          <a:prstGeom prst="rect">
            <a:avLst/>
          </a:prstGeom>
          <a:effectLst>
            <a:outerShdw blurRad="50800" dist="50800" dir="2580000" sx="98000" sy="98000" algn="ctr" rotWithShape="0">
              <a:srgbClr val="000000">
                <a:alpha val="43137"/>
              </a:srgbClr>
            </a:outerShdw>
          </a:effectLst>
        </p:spPr>
      </p:pic>
      <p:pic>
        <p:nvPicPr>
          <p:cNvPr id="5" name="Picture 4">
            <a:extLst>
              <a:ext uri="{FF2B5EF4-FFF2-40B4-BE49-F238E27FC236}">
                <a16:creationId xmlns:a16="http://schemas.microsoft.com/office/drawing/2014/main" id="{72A59D12-5AB7-7D44-AC00-8BA04D1CB4E5}"/>
              </a:ext>
            </a:extLst>
          </p:cNvPr>
          <p:cNvPicPr>
            <a:picLocks noChangeAspect="1"/>
          </p:cNvPicPr>
          <p:nvPr/>
        </p:nvPicPr>
        <p:blipFill>
          <a:blip r:embed="rId5"/>
          <a:srcRect/>
          <a:stretch/>
        </p:blipFill>
        <p:spPr>
          <a:xfrm>
            <a:off x="3283712" y="3330021"/>
            <a:ext cx="1171835" cy="1452372"/>
          </a:xfrm>
          <a:prstGeom prst="rect">
            <a:avLst/>
          </a:prstGeom>
          <a:solidFill>
            <a:schemeClr val="bg1"/>
          </a:solidFill>
          <a:ln w="3175">
            <a:solidFill>
              <a:schemeClr val="tx1">
                <a:lumMod val="20000"/>
                <a:lumOff val="80000"/>
              </a:schemeClr>
            </a:solidFill>
          </a:ln>
        </p:spPr>
      </p:pic>
      <p:pic>
        <p:nvPicPr>
          <p:cNvPr id="8" name="Picture 7">
            <a:extLst>
              <a:ext uri="{FF2B5EF4-FFF2-40B4-BE49-F238E27FC236}">
                <a16:creationId xmlns:a16="http://schemas.microsoft.com/office/drawing/2014/main" id="{AD61720F-C8B9-E940-8923-301A1D5B6F1F}"/>
              </a:ext>
            </a:extLst>
          </p:cNvPr>
          <p:cNvPicPr>
            <a:picLocks noChangeAspect="1"/>
          </p:cNvPicPr>
          <p:nvPr/>
        </p:nvPicPr>
        <p:blipFill>
          <a:blip r:embed="rId6"/>
          <a:srcRect/>
          <a:stretch/>
        </p:blipFill>
        <p:spPr>
          <a:xfrm>
            <a:off x="6369274" y="3330021"/>
            <a:ext cx="1171835" cy="1452372"/>
          </a:xfrm>
          <a:prstGeom prst="rect">
            <a:avLst/>
          </a:prstGeom>
          <a:solidFill>
            <a:schemeClr val="bg1"/>
          </a:solidFill>
          <a:ln w="3175">
            <a:solidFill>
              <a:schemeClr val="tx1">
                <a:lumMod val="20000"/>
                <a:lumOff val="80000"/>
              </a:schemeClr>
            </a:solidFill>
          </a:ln>
        </p:spPr>
      </p:pic>
    </p:spTree>
    <p:extLst>
      <p:ext uri="{BB962C8B-B14F-4D97-AF65-F5344CB8AC3E}">
        <p14:creationId xmlns:p14="http://schemas.microsoft.com/office/powerpoint/2010/main" val="6072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394391"/>
            <a:ext cx="6410406" cy="857249"/>
          </a:xfrm>
        </p:spPr>
        <p:txBody>
          <a:bodyPr/>
          <a:lstStyle/>
          <a:p>
            <a:r>
              <a:rPr lang="en-US" spc="0" dirty="0"/>
              <a:t>WHAT HASN’T CHANGED?</a:t>
            </a:r>
          </a:p>
        </p:txBody>
      </p:sp>
      <p:sp>
        <p:nvSpPr>
          <p:cNvPr id="13" name="Content Placeholder 12"/>
          <p:cNvSpPr>
            <a:spLocks noGrp="1"/>
          </p:cNvSpPr>
          <p:nvPr>
            <p:ph sz="quarter" idx="11"/>
          </p:nvPr>
        </p:nvSpPr>
        <p:spPr>
          <a:xfrm>
            <a:off x="1322541" y="1389865"/>
            <a:ext cx="7601454" cy="819935"/>
          </a:xfrm>
        </p:spPr>
        <p:txBody>
          <a:bodyPr/>
          <a:lstStyle/>
          <a:p>
            <a:pPr lvl="1"/>
            <a:r>
              <a:rPr lang="en-US" dirty="0"/>
              <a:t>The need for protection: short and long term</a:t>
            </a:r>
          </a:p>
          <a:p>
            <a:pPr lvl="1"/>
            <a:r>
              <a:rPr lang="en-US" dirty="0"/>
              <a:t>Concern for family and loved ones</a:t>
            </a:r>
          </a:p>
          <a:p>
            <a:pPr lvl="1"/>
            <a:r>
              <a:rPr lang="en-US" dirty="0"/>
              <a:t>The need for real solutions that offer:</a:t>
            </a:r>
          </a:p>
        </p:txBody>
      </p:sp>
      <p:sp>
        <p:nvSpPr>
          <p:cNvPr id="3" name="Slide Number Placeholder 2"/>
          <p:cNvSpPr>
            <a:spLocks noGrp="1"/>
          </p:cNvSpPr>
          <p:nvPr>
            <p:ph type="sldNum" sz="quarter" idx="12"/>
          </p:nvPr>
        </p:nvSpPr>
        <p:spPr/>
        <p:txBody>
          <a:bodyPr/>
          <a:lstStyle/>
          <a:p>
            <a:fld id="{716BC1C3-C832-FA4C-9911-3E1C355083BA}" type="slidenum">
              <a:rPr lang="en-US" smtClean="0"/>
              <a:pPr/>
              <a:t>4</a:t>
            </a:fld>
            <a:endParaRPr lang="en-US" dirty="0"/>
          </a:p>
        </p:txBody>
      </p:sp>
      <p:cxnSp>
        <p:nvCxnSpPr>
          <p:cNvPr id="15" name="Straight Connector 14"/>
          <p:cNvCxnSpPr>
            <a:cxnSpLocks/>
          </p:cNvCxnSpPr>
          <p:nvPr/>
        </p:nvCxnSpPr>
        <p:spPr>
          <a:xfrm>
            <a:off x="-79127" y="1285192"/>
            <a:ext cx="598494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
        <p:nvSpPr>
          <p:cNvPr id="17" name="Rectangle 16"/>
          <p:cNvSpPr/>
          <p:nvPr/>
        </p:nvSpPr>
        <p:spPr>
          <a:xfrm>
            <a:off x="2275633" y="4115876"/>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PROTECTION</a:t>
            </a:r>
          </a:p>
        </p:txBody>
      </p:sp>
      <p:sp>
        <p:nvSpPr>
          <p:cNvPr id="18" name="Oval 17"/>
          <p:cNvSpPr/>
          <p:nvPr/>
        </p:nvSpPr>
        <p:spPr>
          <a:xfrm>
            <a:off x="4331233" y="2687271"/>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3"/>
              </a:solidFill>
              <a:latin typeface="Arial"/>
              <a:cs typeface="Arial"/>
            </a:endParaRPr>
          </a:p>
        </p:txBody>
      </p:sp>
      <p:sp>
        <p:nvSpPr>
          <p:cNvPr id="19" name="Rectangle 18"/>
          <p:cNvSpPr/>
          <p:nvPr/>
        </p:nvSpPr>
        <p:spPr>
          <a:xfrm>
            <a:off x="4125754" y="4115876"/>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VALUE</a:t>
            </a:r>
          </a:p>
        </p:txBody>
      </p:sp>
      <p:sp>
        <p:nvSpPr>
          <p:cNvPr id="20" name="Oval 19"/>
          <p:cNvSpPr/>
          <p:nvPr/>
        </p:nvSpPr>
        <p:spPr>
          <a:xfrm>
            <a:off x="6181354" y="2687271"/>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pic>
        <p:nvPicPr>
          <p:cNvPr id="23" name="Picture 22">
            <a:extLst>
              <a:ext uri="{FF2B5EF4-FFF2-40B4-BE49-F238E27FC236}">
                <a16:creationId xmlns:a16="http://schemas.microsoft.com/office/drawing/2014/main" id="{CFA28C37-8C69-CA42-B1C7-45C6F6F3488E}"/>
              </a:ext>
            </a:extLst>
          </p:cNvPr>
          <p:cNvPicPr>
            <a:picLocks noChangeAspect="1"/>
          </p:cNvPicPr>
          <p:nvPr/>
        </p:nvPicPr>
        <p:blipFill>
          <a:blip r:embed="rId4"/>
          <a:stretch>
            <a:fillRect/>
          </a:stretch>
        </p:blipFill>
        <p:spPr>
          <a:xfrm>
            <a:off x="2481112" y="2697939"/>
            <a:ext cx="1346200" cy="1333500"/>
          </a:xfrm>
          <a:prstGeom prst="rect">
            <a:avLst/>
          </a:prstGeom>
        </p:spPr>
      </p:pic>
      <p:sp>
        <p:nvSpPr>
          <p:cNvPr id="21" name="Rectangle 20"/>
          <p:cNvSpPr/>
          <p:nvPr/>
        </p:nvSpPr>
        <p:spPr>
          <a:xfrm>
            <a:off x="5975875" y="4115876"/>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CONVENIENCE</a:t>
            </a:r>
          </a:p>
        </p:txBody>
      </p:sp>
      <p:pic>
        <p:nvPicPr>
          <p:cNvPr id="4" name="Picture 3"/>
          <p:cNvPicPr>
            <a:picLocks noChangeAspect="1"/>
          </p:cNvPicPr>
          <p:nvPr/>
        </p:nvPicPr>
        <p:blipFill>
          <a:blip r:embed="rId5"/>
          <a:stretch>
            <a:fillRect/>
          </a:stretch>
        </p:blipFill>
        <p:spPr>
          <a:xfrm>
            <a:off x="2865663" y="3037883"/>
            <a:ext cx="584681" cy="678984"/>
          </a:xfrm>
          <a:prstGeom prst="rect">
            <a:avLst/>
          </a:prstGeom>
        </p:spPr>
      </p:pic>
      <p:pic>
        <p:nvPicPr>
          <p:cNvPr id="5" name="Picture 4"/>
          <p:cNvPicPr>
            <a:picLocks noChangeAspect="1"/>
          </p:cNvPicPr>
          <p:nvPr/>
        </p:nvPicPr>
        <p:blipFill>
          <a:blip r:embed="rId6"/>
          <a:stretch>
            <a:fillRect/>
          </a:stretch>
        </p:blipFill>
        <p:spPr>
          <a:xfrm>
            <a:off x="4704866" y="3008701"/>
            <a:ext cx="596900" cy="737347"/>
          </a:xfrm>
          <a:prstGeom prst="rect">
            <a:avLst/>
          </a:prstGeom>
        </p:spPr>
      </p:pic>
      <p:pic>
        <p:nvPicPr>
          <p:cNvPr id="6" name="Picture 5"/>
          <p:cNvPicPr>
            <a:picLocks noChangeAspect="1"/>
          </p:cNvPicPr>
          <p:nvPr/>
        </p:nvPicPr>
        <p:blipFill>
          <a:blip r:embed="rId7"/>
          <a:stretch>
            <a:fillRect/>
          </a:stretch>
        </p:blipFill>
        <p:spPr>
          <a:xfrm>
            <a:off x="6464889" y="2980732"/>
            <a:ext cx="777095" cy="793284"/>
          </a:xfrm>
          <a:prstGeom prst="rect">
            <a:avLst/>
          </a:prstGeom>
        </p:spPr>
      </p:pic>
      <p:pic>
        <p:nvPicPr>
          <p:cNvPr id="22" name="GettyImages-169270144.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70" y="3"/>
            <a:ext cx="1287065" cy="5148260"/>
          </a:xfrm>
          <a:prstGeom prst="rect">
            <a:avLst/>
          </a:prstGeom>
          <a:ln w="12700">
            <a:miter lim="400000"/>
          </a:ln>
        </p:spPr>
      </p:pic>
    </p:spTree>
    <p:extLst>
      <p:ext uri="{BB962C8B-B14F-4D97-AF65-F5344CB8AC3E}">
        <p14:creationId xmlns:p14="http://schemas.microsoft.com/office/powerpoint/2010/main" val="198005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19"/>
          <p:cNvSpPr/>
          <p:nvPr/>
        </p:nvSpPr>
        <p:spPr>
          <a:xfrm>
            <a:off x="3" y="199839"/>
            <a:ext cx="4189612"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 name="Slide Number Placeholder 1"/>
          <p:cNvSpPr>
            <a:spLocks noGrp="1"/>
          </p:cNvSpPr>
          <p:nvPr>
            <p:ph type="sldNum" sz="quarter" idx="12"/>
          </p:nvPr>
        </p:nvSpPr>
        <p:spPr/>
        <p:txBody>
          <a:bodyPr/>
          <a:lstStyle/>
          <a:p>
            <a:fld id="{716BC1C3-C832-FA4C-9911-3E1C355083BA}" type="slidenum">
              <a:rPr lang="en-US" smtClean="0"/>
              <a:pPr/>
              <a:t>40</a:t>
            </a:fld>
            <a:endParaRPr lang="en-US" dirty="0"/>
          </a:p>
        </p:txBody>
      </p:sp>
      <p:sp>
        <p:nvSpPr>
          <p:cNvPr id="4" name="Title 3"/>
          <p:cNvSpPr>
            <a:spLocks noGrp="1"/>
          </p:cNvSpPr>
          <p:nvPr>
            <p:ph type="title"/>
          </p:nvPr>
        </p:nvSpPr>
        <p:spPr>
          <a:xfrm>
            <a:off x="349752" y="145136"/>
            <a:ext cx="8037329" cy="489918"/>
          </a:xfrm>
        </p:spPr>
        <p:txBody>
          <a:bodyPr/>
          <a:lstStyle/>
          <a:p>
            <a:r>
              <a:rPr lang="en-US" b="0" i="1" dirty="0">
                <a:latin typeface="Impact" panose="020B0806030902050204" pitchFamily="34" charset="0"/>
              </a:rPr>
              <a:t>TRENDSETTER</a:t>
            </a:r>
            <a:r>
              <a:rPr lang="en-US" b="0" dirty="0">
                <a:latin typeface="Impact" panose="020B0806030902050204" pitchFamily="34" charset="0"/>
              </a:rPr>
              <a:t>  SERIES CLIENT PIECES</a:t>
            </a:r>
          </a:p>
        </p:txBody>
      </p:sp>
      <p:sp>
        <p:nvSpPr>
          <p:cNvPr id="14" name="Rectangle 13"/>
          <p:cNvSpPr/>
          <p:nvPr/>
        </p:nvSpPr>
        <p:spPr>
          <a:xfrm>
            <a:off x="2284210" y="881088"/>
            <a:ext cx="4677028"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Consumer Brochures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408" y="1284210"/>
            <a:ext cx="2297437" cy="2973154"/>
          </a:xfrm>
          <a:prstGeom prst="rect">
            <a:avLst/>
          </a:prstGeom>
          <a:effectLst>
            <a:outerShdw blurRad="50800" dist="50800" dir="2580000" sx="98000" sy="98000" algn="ctr" rotWithShape="0">
              <a:srgbClr val="000000">
                <a:alpha val="43137"/>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71050" y="1284210"/>
            <a:ext cx="2297436" cy="2973153"/>
          </a:xfrm>
          <a:prstGeom prst="rect">
            <a:avLst/>
          </a:prstGeom>
          <a:effectLst>
            <a:outerShdw blurRad="50800" dist="50800" dir="2580000" sx="98000" sy="98000" algn="ctr" rotWithShape="0">
              <a:srgbClr val="000000">
                <a:alpha val="43137"/>
              </a:srgbClr>
            </a:outerShdw>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46074" y="1284210"/>
            <a:ext cx="2297436" cy="2973153"/>
          </a:xfrm>
          <a:prstGeom prst="rect">
            <a:avLst/>
          </a:prstGeom>
          <a:effectLst>
            <a:outerShdw blurRad="50800" dist="50800" dir="2580000" sx="98000" sy="98000" algn="ctr" rotWithShape="0">
              <a:srgbClr val="000000">
                <a:alpha val="43137"/>
              </a:srgbClr>
            </a:outerShdw>
          </a:effectLst>
        </p:spPr>
      </p:pic>
      <p:pic>
        <p:nvPicPr>
          <p:cNvPr id="5" name="Picture 4">
            <a:extLst>
              <a:ext uri="{FF2B5EF4-FFF2-40B4-BE49-F238E27FC236}">
                <a16:creationId xmlns:a16="http://schemas.microsoft.com/office/drawing/2014/main" id="{8DCBD2A5-E0AE-D74E-BE08-78328135F1E2}"/>
              </a:ext>
            </a:extLst>
          </p:cNvPr>
          <p:cNvPicPr>
            <a:picLocks noChangeAspect="1"/>
          </p:cNvPicPr>
          <p:nvPr/>
        </p:nvPicPr>
        <p:blipFill>
          <a:blip r:embed="rId6"/>
          <a:srcRect/>
          <a:stretch/>
        </p:blipFill>
        <p:spPr>
          <a:xfrm>
            <a:off x="4853549" y="3471506"/>
            <a:ext cx="1103390" cy="1367542"/>
          </a:xfrm>
          <a:prstGeom prst="rect">
            <a:avLst/>
          </a:prstGeom>
          <a:solidFill>
            <a:schemeClr val="bg1"/>
          </a:solidFill>
          <a:ln w="3175">
            <a:solidFill>
              <a:schemeClr val="tx1">
                <a:lumMod val="20000"/>
                <a:lumOff val="80000"/>
              </a:schemeClr>
            </a:solidFill>
          </a:ln>
        </p:spPr>
      </p:pic>
      <p:pic>
        <p:nvPicPr>
          <p:cNvPr id="8" name="Picture 7">
            <a:extLst>
              <a:ext uri="{FF2B5EF4-FFF2-40B4-BE49-F238E27FC236}">
                <a16:creationId xmlns:a16="http://schemas.microsoft.com/office/drawing/2014/main" id="{A040C646-67D7-FE47-BDE9-01B5E73D41E8}"/>
              </a:ext>
            </a:extLst>
          </p:cNvPr>
          <p:cNvPicPr>
            <a:picLocks noChangeAspect="1"/>
          </p:cNvPicPr>
          <p:nvPr/>
        </p:nvPicPr>
        <p:blipFill>
          <a:blip r:embed="rId7"/>
          <a:srcRect/>
          <a:stretch/>
        </p:blipFill>
        <p:spPr>
          <a:xfrm>
            <a:off x="7657887" y="3471506"/>
            <a:ext cx="1103390" cy="1367542"/>
          </a:xfrm>
          <a:prstGeom prst="rect">
            <a:avLst/>
          </a:prstGeom>
          <a:solidFill>
            <a:schemeClr val="bg1"/>
          </a:solidFill>
          <a:ln w="3175">
            <a:solidFill>
              <a:schemeClr val="tx1">
                <a:lumMod val="20000"/>
                <a:lumOff val="80000"/>
              </a:schemeClr>
            </a:solidFill>
          </a:ln>
        </p:spPr>
      </p:pic>
      <p:pic>
        <p:nvPicPr>
          <p:cNvPr id="10" name="Picture 9">
            <a:extLst>
              <a:ext uri="{FF2B5EF4-FFF2-40B4-BE49-F238E27FC236}">
                <a16:creationId xmlns:a16="http://schemas.microsoft.com/office/drawing/2014/main" id="{60BB3CEA-04C0-414A-8DF5-96BF449C57FF}"/>
              </a:ext>
            </a:extLst>
          </p:cNvPr>
          <p:cNvPicPr>
            <a:picLocks noChangeAspect="1"/>
          </p:cNvPicPr>
          <p:nvPr/>
        </p:nvPicPr>
        <p:blipFill>
          <a:blip r:embed="rId8"/>
          <a:srcRect/>
          <a:stretch/>
        </p:blipFill>
        <p:spPr>
          <a:xfrm>
            <a:off x="2210606" y="3471505"/>
            <a:ext cx="1103391" cy="1367543"/>
          </a:xfrm>
          <a:prstGeom prst="rect">
            <a:avLst/>
          </a:prstGeom>
          <a:solidFill>
            <a:schemeClr val="bg1"/>
          </a:solidFill>
          <a:ln w="3175">
            <a:solidFill>
              <a:schemeClr val="tx1">
                <a:lumMod val="20000"/>
                <a:lumOff val="80000"/>
              </a:schemeClr>
            </a:solidFill>
          </a:ln>
        </p:spPr>
      </p:pic>
    </p:spTree>
    <p:extLst>
      <p:ext uri="{BB962C8B-B14F-4D97-AF65-F5344CB8AC3E}">
        <p14:creationId xmlns:p14="http://schemas.microsoft.com/office/powerpoint/2010/main" val="1898846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7" y="-1"/>
            <a:ext cx="9138926" cy="5148262"/>
          </a:xfrm>
          <a:prstGeom prst="rect">
            <a:avLst/>
          </a:prstGeom>
        </p:spPr>
      </p:pic>
      <p:sp>
        <p:nvSpPr>
          <p:cNvPr id="6" name="Shape 154"/>
          <p:cNvSpPr/>
          <p:nvPr/>
        </p:nvSpPr>
        <p:spPr>
          <a:xfrm>
            <a:off x="-7902" y="2288681"/>
            <a:ext cx="1396128" cy="548640"/>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sp>
        <p:nvSpPr>
          <p:cNvPr id="3" name="Text Placeholder 2"/>
          <p:cNvSpPr>
            <a:spLocks noGrp="1"/>
          </p:cNvSpPr>
          <p:nvPr>
            <p:ph type="body" sz="quarter" idx="11"/>
          </p:nvPr>
        </p:nvSpPr>
        <p:spPr>
          <a:xfrm>
            <a:off x="237744" y="2237958"/>
            <a:ext cx="8229600" cy="860331"/>
          </a:xfrm>
        </p:spPr>
        <p:txBody>
          <a:bodyPr/>
          <a:lstStyle/>
          <a:p>
            <a:r>
              <a:rPr lang="en-US" b="0" spc="0" dirty="0">
                <a:solidFill>
                  <a:schemeClr val="accent3"/>
                </a:solidFill>
              </a:rPr>
              <a:t>Q&amp;A</a:t>
            </a:r>
          </a:p>
        </p:txBody>
      </p:sp>
      <p:sp>
        <p:nvSpPr>
          <p:cNvPr id="7" name="Rectangle 6">
            <a:extLst>
              <a:ext uri="{FF2B5EF4-FFF2-40B4-BE49-F238E27FC236}">
                <a16:creationId xmlns:a16="http://schemas.microsoft.com/office/drawing/2014/main" id="{20A9C073-FFCB-0C49-998E-6F78C3C03E77}"/>
              </a:ext>
            </a:extLst>
          </p:cNvPr>
          <p:cNvSpPr/>
          <p:nvPr/>
        </p:nvSpPr>
        <p:spPr>
          <a:xfrm>
            <a:off x="358549" y="4885300"/>
            <a:ext cx="2656496" cy="215444"/>
          </a:xfrm>
          <a:prstGeom prst="rect">
            <a:avLst/>
          </a:prstGeom>
        </p:spPr>
        <p:txBody>
          <a:bodyPr wrap="none">
            <a:spAutoFit/>
          </a:bodyPr>
          <a:lstStyle/>
          <a:p>
            <a:r>
              <a:rPr lang="en-US" sz="800" dirty="0">
                <a:solidFill>
                  <a:schemeClr val="bg1"/>
                </a:solidFill>
              </a:rPr>
              <a:t>For Agent Use Only. Not for Distribution to the Public. </a:t>
            </a:r>
          </a:p>
        </p:txBody>
      </p:sp>
    </p:spTree>
    <p:extLst>
      <p:ext uri="{BB962C8B-B14F-4D97-AF65-F5344CB8AC3E}">
        <p14:creationId xmlns:p14="http://schemas.microsoft.com/office/powerpoint/2010/main" val="151023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lum bright="-16000"/>
            <a:extLst>
              <a:ext uri="{28A0092B-C50C-407E-A947-70E740481C1C}">
                <a14:useLocalDpi xmlns:a14="http://schemas.microsoft.com/office/drawing/2010/main"/>
              </a:ext>
            </a:extLst>
          </a:blip>
          <a:stretch>
            <a:fillRect/>
          </a:stretch>
        </p:blipFill>
        <p:spPr>
          <a:xfrm>
            <a:off x="-29595" y="-7622"/>
            <a:ext cx="9171057" cy="5166362"/>
          </a:xfrm>
          <a:prstGeom prst="rect">
            <a:avLst/>
          </a:prstGeom>
        </p:spPr>
      </p:pic>
      <p:sp>
        <p:nvSpPr>
          <p:cNvPr id="6" name="Shape 154"/>
          <p:cNvSpPr/>
          <p:nvPr/>
        </p:nvSpPr>
        <p:spPr>
          <a:xfrm>
            <a:off x="-44794" y="362345"/>
            <a:ext cx="2729806" cy="548640"/>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sp>
        <p:nvSpPr>
          <p:cNvPr id="3" name="Text Placeholder 2"/>
          <p:cNvSpPr>
            <a:spLocks noGrp="1"/>
          </p:cNvSpPr>
          <p:nvPr>
            <p:ph type="body" sz="quarter" idx="11"/>
          </p:nvPr>
        </p:nvSpPr>
        <p:spPr>
          <a:xfrm>
            <a:off x="306324" y="328021"/>
            <a:ext cx="8229600" cy="860331"/>
          </a:xfrm>
        </p:spPr>
        <p:txBody>
          <a:bodyPr/>
          <a:lstStyle/>
          <a:p>
            <a:r>
              <a:rPr lang="en-US" b="0" spc="0" dirty="0">
                <a:solidFill>
                  <a:schemeClr val="accent3"/>
                </a:solidFill>
              </a:rPr>
              <a:t>THANK YOU</a:t>
            </a:r>
          </a:p>
        </p:txBody>
      </p:sp>
      <p:sp>
        <p:nvSpPr>
          <p:cNvPr id="7" name="TextBox 6"/>
          <p:cNvSpPr txBox="1"/>
          <p:nvPr/>
        </p:nvSpPr>
        <p:spPr>
          <a:xfrm>
            <a:off x="306324" y="1314166"/>
            <a:ext cx="8548718" cy="3801041"/>
          </a:xfrm>
          <a:prstGeom prst="rect">
            <a:avLst/>
          </a:prstGeom>
          <a:noFill/>
        </p:spPr>
        <p:txBody>
          <a:bodyPr wrap="square" rtlCol="0">
            <a:spAutoFit/>
          </a:bodyPr>
          <a:lstStyle/>
          <a:p>
            <a:pPr>
              <a:spcAft>
                <a:spcPts val="600"/>
              </a:spcAft>
            </a:pPr>
            <a:r>
              <a:rPr lang="en-US" sz="800" b="1" i="1" dirty="0">
                <a:solidFill>
                  <a:schemeClr val="bg1"/>
                </a:solidFill>
              </a:rPr>
              <a:t>Trendsetter</a:t>
            </a:r>
            <a:r>
              <a:rPr lang="en-US" sz="800" b="1" baseline="30000" dirty="0">
                <a:solidFill>
                  <a:schemeClr val="bg1"/>
                </a:solidFill>
              </a:rPr>
              <a:t>®</a:t>
            </a:r>
            <a:r>
              <a:rPr lang="en-US" sz="800" b="1" dirty="0">
                <a:solidFill>
                  <a:schemeClr val="bg1"/>
                </a:solidFill>
              </a:rPr>
              <a:t> </a:t>
            </a:r>
            <a:r>
              <a:rPr lang="en-US" sz="800" b="1" i="1" dirty="0">
                <a:solidFill>
                  <a:schemeClr val="bg1"/>
                </a:solidFill>
              </a:rPr>
              <a:t>Super Series </a:t>
            </a:r>
            <a:r>
              <a:rPr lang="en-US" sz="800" b="1" dirty="0">
                <a:solidFill>
                  <a:schemeClr val="bg1"/>
                </a:solidFill>
              </a:rPr>
              <a:t>are term life insurance policies issued by Transamerica Life Insurance Company, Cedar Rapids, IA. Policy Form </a:t>
            </a:r>
            <a:r>
              <a:rPr lang="tr-TR" sz="800" b="1" dirty="0">
                <a:solidFill>
                  <a:schemeClr val="bg1"/>
                </a:solidFill>
              </a:rPr>
              <a:t>ICC16 TL24</a:t>
            </a:r>
            <a:r>
              <a:rPr lang="en-US" sz="800" b="1" dirty="0">
                <a:solidFill>
                  <a:schemeClr val="bg1"/>
                </a:solidFill>
              </a:rPr>
              <a:t> or</a:t>
            </a:r>
            <a:r>
              <a:rPr lang="tr-TR" sz="800" b="1" dirty="0">
                <a:solidFill>
                  <a:schemeClr val="bg1"/>
                </a:solidFill>
              </a:rPr>
              <a:t> TL24 </a:t>
            </a:r>
            <a:r>
              <a:rPr lang="en-US" sz="800" b="1" dirty="0">
                <a:solidFill>
                  <a:schemeClr val="bg1"/>
                </a:solidFill>
              </a:rPr>
              <a:t>issued by Transamerica Life Insurance Company. Premiums increase annually beginning in year 11 for the 10-year policy, in year 16 for the 15-year policy, in year 21 for the 20-year policy, in year 26 for the 25-year policy, and in year 31 for the 30-year policy. Policy forms and numbers may vary, and these policies and the riders may not be available in all jurisdictions. Not available in New York. Insurance eligibility and premiums are subject to underwriting.</a:t>
            </a:r>
          </a:p>
          <a:p>
            <a:pPr>
              <a:spcAft>
                <a:spcPts val="600"/>
              </a:spcAft>
            </a:pPr>
            <a:r>
              <a:rPr lang="en-US" sz="800" b="1" i="1" dirty="0">
                <a:solidFill>
                  <a:schemeClr val="bg1"/>
                </a:solidFill>
              </a:rPr>
              <a:t>Trendsetter</a:t>
            </a:r>
            <a:r>
              <a:rPr lang="en-US" sz="800" b="1" baseline="30000" dirty="0">
                <a:solidFill>
                  <a:schemeClr val="bg1"/>
                </a:solidFill>
              </a:rPr>
              <a:t>®</a:t>
            </a:r>
            <a:r>
              <a:rPr lang="en-US" sz="800" b="1" dirty="0">
                <a:solidFill>
                  <a:schemeClr val="bg1"/>
                </a:solidFill>
              </a:rPr>
              <a:t> </a:t>
            </a:r>
            <a:r>
              <a:rPr lang="en-US" sz="800" b="1" i="1" dirty="0">
                <a:solidFill>
                  <a:schemeClr val="bg1"/>
                </a:solidFill>
              </a:rPr>
              <a:t>LB</a:t>
            </a:r>
            <a:r>
              <a:rPr lang="en-US" sz="800" b="1" dirty="0">
                <a:solidFill>
                  <a:schemeClr val="bg1"/>
                </a:solidFill>
              </a:rPr>
              <a:t> is a term life insurance policy, Policy Form </a:t>
            </a:r>
            <a:r>
              <a:rPr lang="tr-TR" sz="800" b="1" dirty="0">
                <a:solidFill>
                  <a:schemeClr val="bg1"/>
                </a:solidFill>
              </a:rPr>
              <a:t>ICC1</a:t>
            </a:r>
            <a:r>
              <a:rPr lang="en-US" sz="800" b="1" dirty="0">
                <a:solidFill>
                  <a:schemeClr val="bg1"/>
                </a:solidFill>
              </a:rPr>
              <a:t>6</a:t>
            </a:r>
            <a:r>
              <a:rPr lang="tr-TR" sz="800" b="1" dirty="0">
                <a:solidFill>
                  <a:schemeClr val="bg1"/>
                </a:solidFill>
              </a:rPr>
              <a:t> TL2</a:t>
            </a:r>
            <a:r>
              <a:rPr lang="en-US" sz="800" b="1" dirty="0">
                <a:solidFill>
                  <a:schemeClr val="bg1"/>
                </a:solidFill>
              </a:rPr>
              <a:t>3 or TL23</a:t>
            </a:r>
            <a:r>
              <a:rPr lang="tr-TR" sz="800" b="1" dirty="0">
                <a:solidFill>
                  <a:schemeClr val="bg1"/>
                </a:solidFill>
              </a:rPr>
              <a:t> </a:t>
            </a:r>
            <a:r>
              <a:rPr lang="en-US" sz="800" b="1" dirty="0">
                <a:solidFill>
                  <a:schemeClr val="bg1"/>
                </a:solidFill>
              </a:rPr>
              <a:t>issued by Transamerica Life Insurance Company, Cedar Rapids, IA. Premiums increase annually beginning in year 11 for the 10-year policy, in year 16 for the 15-year policy, in year 21 for the 20-year policy, in year 26 for the 25-year policy, and in year 31 for </a:t>
            </a:r>
            <a:br>
              <a:rPr lang="en-US" sz="800" b="1" dirty="0">
                <a:solidFill>
                  <a:schemeClr val="bg1"/>
                </a:solidFill>
              </a:rPr>
            </a:br>
            <a:r>
              <a:rPr lang="en-US" sz="800" b="1" dirty="0">
                <a:solidFill>
                  <a:schemeClr val="bg1"/>
                </a:solidFill>
              </a:rPr>
              <a:t>the 30-year policy. Policy form and number may vary, and this policy and riders with the policy may not be available in all jurisdictions. Not available in New York. </a:t>
            </a:r>
            <a:br>
              <a:rPr lang="en-US" sz="800" b="1" dirty="0">
                <a:solidFill>
                  <a:schemeClr val="bg1"/>
                </a:solidFill>
              </a:rPr>
            </a:br>
            <a:r>
              <a:rPr lang="en-US" sz="800" b="1" dirty="0">
                <a:solidFill>
                  <a:schemeClr val="bg1"/>
                </a:solidFill>
              </a:rPr>
              <a:t>Insurance eligibility and premiums are subject to underwriting.</a:t>
            </a:r>
          </a:p>
          <a:p>
            <a:pPr>
              <a:spcAft>
                <a:spcPts val="600"/>
              </a:spcAft>
            </a:pPr>
            <a:r>
              <a:rPr lang="en-US" sz="800" b="1" dirty="0">
                <a:solidFill>
                  <a:schemeClr val="bg1"/>
                </a:solidFill>
              </a:rPr>
              <a:t>Benefits provided through the living benefits, including the critical, chronic, and terminal illness accelerated death benefits, are subject to certain limitations and exclusions. Amounts payable under the benefits vary based in part on the nature and severity of the insured's health condition and the insured's remaining life </a:t>
            </a:r>
            <a:br>
              <a:rPr lang="en-US" sz="800" b="1" dirty="0">
                <a:solidFill>
                  <a:schemeClr val="bg1"/>
                </a:solidFill>
              </a:rPr>
            </a:br>
            <a:r>
              <a:rPr lang="en-US" sz="800" b="1" dirty="0">
                <a:solidFill>
                  <a:schemeClr val="bg1"/>
                </a:solidFill>
              </a:rPr>
              <a:t>expectancy at the time of the acceleration as determined by the company. Refer to the policy contract for complete details.</a:t>
            </a:r>
          </a:p>
          <a:p>
            <a:pPr>
              <a:spcAft>
                <a:spcPts val="600"/>
              </a:spcAft>
            </a:pPr>
            <a:r>
              <a:rPr lang="en-US" sz="900" dirty="0">
                <a:solidFill>
                  <a:schemeClr val="bg1"/>
                </a:solidFill>
              </a:rPr>
              <a:t>Riders and rider benefits have specific limitations and costs and may not be available in all jurisdictions. Clients should review any life insurance policy they </a:t>
            </a:r>
            <a:br>
              <a:rPr lang="en-US" sz="900" dirty="0">
                <a:solidFill>
                  <a:schemeClr val="bg1"/>
                </a:solidFill>
              </a:rPr>
            </a:br>
            <a:r>
              <a:rPr lang="en-US" sz="900" dirty="0">
                <a:solidFill>
                  <a:schemeClr val="bg1"/>
                </a:solidFill>
              </a:rPr>
              <a:t>are considering for complete details including the terms and conditions of riders and exact coverage provided.</a:t>
            </a:r>
          </a:p>
          <a:p>
            <a:pPr>
              <a:spcAft>
                <a:spcPts val="600"/>
              </a:spcAft>
            </a:pPr>
            <a:r>
              <a:rPr lang="en-US" sz="900" dirty="0">
                <a:solidFill>
                  <a:schemeClr val="bg1"/>
                </a:solidFill>
              </a:rPr>
              <a:t>Eligibility for a terminal illness accelerated death benefit is determined by a condition resulting from injury or illness which, as determined by a physician, has</a:t>
            </a:r>
            <a:br>
              <a:rPr lang="en-US" sz="900" dirty="0">
                <a:solidFill>
                  <a:schemeClr val="bg1"/>
                </a:solidFill>
              </a:rPr>
            </a:br>
            <a:r>
              <a:rPr lang="en-US" sz="900" dirty="0">
                <a:solidFill>
                  <a:schemeClr val="bg1"/>
                </a:solidFill>
              </a:rPr>
              <a:t>reduced life expectancy to not more than 12 months, not more than 24 months in TX, GA, IL, MA, and WA, from the date of the physician’s statement. The </a:t>
            </a:r>
            <a:br>
              <a:rPr lang="en-US" sz="900" dirty="0">
                <a:solidFill>
                  <a:schemeClr val="bg1"/>
                </a:solidFill>
              </a:rPr>
            </a:br>
            <a:r>
              <a:rPr lang="en-US" sz="900" dirty="0">
                <a:solidFill>
                  <a:schemeClr val="bg1"/>
                </a:solidFill>
              </a:rPr>
              <a:t>policy’s benefits and values will be reduced proportionally in accordance with the benefits advanced under this type of rider. Benefits advanced under this </a:t>
            </a:r>
            <a:br>
              <a:rPr lang="en-US" sz="900" dirty="0">
                <a:solidFill>
                  <a:schemeClr val="bg1"/>
                </a:solidFill>
              </a:rPr>
            </a:br>
            <a:r>
              <a:rPr lang="en-US" sz="900" dirty="0">
                <a:solidFill>
                  <a:schemeClr val="bg1"/>
                </a:solidFill>
              </a:rPr>
              <a:t>rider may be subject to taxation.</a:t>
            </a:r>
          </a:p>
          <a:p>
            <a:pPr>
              <a:spcAft>
                <a:spcPts val="600"/>
              </a:spcAft>
            </a:pPr>
            <a:r>
              <a:rPr lang="en-US" sz="900" dirty="0">
                <a:solidFill>
                  <a:schemeClr val="bg1"/>
                </a:solidFill>
              </a:rPr>
              <a:t>Transamerica and its representatives do not give tax or legal advice. This material and the concepts presented here are for informational purposes only </a:t>
            </a:r>
            <a:br>
              <a:rPr lang="en-US" sz="900" dirty="0">
                <a:solidFill>
                  <a:schemeClr val="bg1"/>
                </a:solidFill>
              </a:rPr>
            </a:br>
            <a:r>
              <a:rPr lang="en-US" sz="900" dirty="0">
                <a:solidFill>
                  <a:schemeClr val="bg1"/>
                </a:solidFill>
              </a:rPr>
              <a:t>and should not be construed as tax or legal advice. </a:t>
            </a:r>
          </a:p>
          <a:p>
            <a:pPr>
              <a:spcAft>
                <a:spcPts val="600"/>
              </a:spcAft>
            </a:pPr>
            <a:r>
              <a:rPr lang="en-US" sz="900" dirty="0">
                <a:solidFill>
                  <a:schemeClr val="bg1"/>
                </a:solidFill>
              </a:rPr>
              <a:t>Underwriting guidelines are subject to change without prior notice.</a:t>
            </a:r>
          </a:p>
          <a:p>
            <a:pPr>
              <a:spcAft>
                <a:spcPts val="600"/>
              </a:spcAft>
            </a:pPr>
            <a:r>
              <a:rPr lang="en-US" sz="900" dirty="0">
                <a:solidFill>
                  <a:schemeClr val="bg1"/>
                </a:solidFill>
              </a:rPr>
              <a:t>Not available in New York.</a:t>
            </a:r>
          </a:p>
          <a:p>
            <a:endParaRPr lang="en-US" sz="800" b="1" dirty="0">
              <a:solidFill>
                <a:schemeClr val="bg1"/>
              </a:solidFill>
            </a:endParaRPr>
          </a:p>
          <a:p>
            <a:endParaRPr lang="en-US" sz="600" dirty="0">
              <a:solidFill>
                <a:schemeClr val="bg1"/>
              </a:solidFill>
            </a:endParaRPr>
          </a:p>
        </p:txBody>
      </p:sp>
      <p:sp>
        <p:nvSpPr>
          <p:cNvPr id="8" name="Shape 142">
            <a:extLst>
              <a:ext uri="{FF2B5EF4-FFF2-40B4-BE49-F238E27FC236}">
                <a16:creationId xmlns:a16="http://schemas.microsoft.com/office/drawing/2014/main" id="{0F7E32F5-E3B9-9641-B3D1-0C79FDE2CBB4}"/>
              </a:ext>
            </a:extLst>
          </p:cNvPr>
          <p:cNvSpPr/>
          <p:nvPr/>
        </p:nvSpPr>
        <p:spPr>
          <a:xfrm>
            <a:off x="333824" y="4697537"/>
            <a:ext cx="4807857" cy="348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lgn="l" defTabSz="457200">
              <a:defRPr sz="3600" i="1">
                <a:solidFill>
                  <a:srgbClr val="FFFFFF"/>
                </a:solidFill>
                <a:latin typeface="Helvetica"/>
                <a:ea typeface="Helvetica"/>
                <a:cs typeface="Helvetica"/>
                <a:sym typeface="Helvetica"/>
              </a:defRPr>
            </a:lvl1pPr>
          </a:lstStyle>
          <a:p>
            <a:r>
              <a:rPr lang="en-US" sz="800" i="0" dirty="0">
                <a:solidFill>
                  <a:schemeClr val="bg1"/>
                </a:solidFill>
                <a:latin typeface="Arial"/>
                <a:ea typeface="Arial"/>
                <a:cs typeface="Arial"/>
              </a:rPr>
              <a:t>133027R7</a:t>
            </a:r>
          </a:p>
          <a:p>
            <a:r>
              <a:rPr lang="de-DE" sz="800" i="0" dirty="0">
                <a:solidFill>
                  <a:schemeClr val="bg1"/>
                </a:solidFill>
                <a:latin typeface="Arial"/>
                <a:ea typeface="Arial"/>
                <a:cs typeface="Arial"/>
              </a:rPr>
              <a:t>© 2023 Transamerica Corporation. All Rights Reserved.</a:t>
            </a:r>
            <a:endParaRPr sz="800" i="0" dirty="0">
              <a:solidFill>
                <a:schemeClr val="bg1"/>
              </a:solidFill>
              <a:latin typeface="Arial"/>
              <a:ea typeface="Arial"/>
              <a:cs typeface="Arial"/>
            </a:endParaRPr>
          </a:p>
        </p:txBody>
      </p:sp>
      <p:sp>
        <p:nvSpPr>
          <p:cNvPr id="9" name="Shape 258">
            <a:extLst>
              <a:ext uri="{FF2B5EF4-FFF2-40B4-BE49-F238E27FC236}">
                <a16:creationId xmlns:a16="http://schemas.microsoft.com/office/drawing/2014/main" id="{7654FEE5-9E53-CF40-8D68-3D3B311ABC4A}"/>
              </a:ext>
            </a:extLst>
          </p:cNvPr>
          <p:cNvSpPr/>
          <p:nvPr/>
        </p:nvSpPr>
        <p:spPr>
          <a:xfrm flipH="1">
            <a:off x="7892114" y="1600410"/>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dirty="0">
              <a:solidFill>
                <a:schemeClr val="accent1"/>
              </a:solidFill>
            </a:endParaRPr>
          </a:p>
        </p:txBody>
      </p:sp>
      <p:pic>
        <p:nvPicPr>
          <p:cNvPr id="11" name="Picture 10" descr="TA_stacked_logo.png">
            <a:extLst>
              <a:ext uri="{FF2B5EF4-FFF2-40B4-BE49-F238E27FC236}">
                <a16:creationId xmlns:a16="http://schemas.microsoft.com/office/drawing/2014/main" id="{91A2C7C0-70A2-0D45-BA73-8804E9A5A1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7830" y="4490363"/>
            <a:ext cx="796043" cy="522767"/>
          </a:xfrm>
          <a:prstGeom prst="rect">
            <a:avLst/>
          </a:prstGeom>
        </p:spPr>
      </p:pic>
      <p:sp>
        <p:nvSpPr>
          <p:cNvPr id="12" name="Shape 142">
            <a:extLst>
              <a:ext uri="{FF2B5EF4-FFF2-40B4-BE49-F238E27FC236}">
                <a16:creationId xmlns:a16="http://schemas.microsoft.com/office/drawing/2014/main" id="{22E2F2B7-7B0D-9546-82B3-0F8FB3A32A5E}"/>
              </a:ext>
            </a:extLst>
          </p:cNvPr>
          <p:cNvSpPr/>
          <p:nvPr/>
        </p:nvSpPr>
        <p:spPr>
          <a:xfrm>
            <a:off x="8662542" y="58393"/>
            <a:ext cx="432296" cy="225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lgn="l" defTabSz="457200">
              <a:defRPr sz="3600" i="1">
                <a:solidFill>
                  <a:srgbClr val="FFFFFF"/>
                </a:solidFill>
                <a:latin typeface="Helvetica"/>
                <a:ea typeface="Helvetica"/>
                <a:cs typeface="Helvetica"/>
                <a:sym typeface="Helvetica"/>
              </a:defRPr>
            </a:lvl1pPr>
          </a:lstStyle>
          <a:p>
            <a:r>
              <a:rPr lang="en-US" sz="800" i="0" dirty="0">
                <a:solidFill>
                  <a:schemeClr val="bg1"/>
                </a:solidFill>
                <a:latin typeface="Arial"/>
                <a:ea typeface="Arial"/>
                <a:cs typeface="Arial"/>
              </a:rPr>
              <a:t>10/23</a:t>
            </a:r>
            <a:endParaRPr lang="en-US" sz="900" i="0" dirty="0">
              <a:solidFill>
                <a:schemeClr val="bg1"/>
              </a:solidFill>
              <a:latin typeface="Arial"/>
              <a:ea typeface="Arial"/>
              <a:cs typeface="Arial"/>
            </a:endParaRPr>
          </a:p>
        </p:txBody>
      </p:sp>
    </p:spTree>
    <p:extLst>
      <p:ext uri="{BB962C8B-B14F-4D97-AF65-F5344CB8AC3E}">
        <p14:creationId xmlns:p14="http://schemas.microsoft.com/office/powerpoint/2010/main" val="40578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6103115" cy="857249"/>
          </a:xfrm>
        </p:spPr>
        <p:txBody>
          <a:bodyPr/>
          <a:lstStyle/>
          <a:p>
            <a:br>
              <a:rPr lang="en-US" dirty="0"/>
            </a:br>
            <a:r>
              <a:rPr lang="en-US" spc="0" dirty="0"/>
              <a:t>TERM LIFE INSURANCE:</a:t>
            </a:r>
          </a:p>
        </p:txBody>
      </p:sp>
      <p:sp>
        <p:nvSpPr>
          <p:cNvPr id="13" name="Content Placeholder 12"/>
          <p:cNvSpPr>
            <a:spLocks noGrp="1"/>
          </p:cNvSpPr>
          <p:nvPr>
            <p:ph sz="quarter" idx="11"/>
          </p:nvPr>
        </p:nvSpPr>
        <p:spPr>
          <a:xfrm>
            <a:off x="1322541" y="2680210"/>
            <a:ext cx="7601454" cy="819935"/>
          </a:xfrm>
        </p:spPr>
        <p:txBody>
          <a:bodyPr/>
          <a:lstStyle/>
          <a:p>
            <a:pPr lvl="1"/>
            <a:r>
              <a:rPr lang="en-US" dirty="0"/>
              <a:t>Cost-effective</a:t>
            </a:r>
          </a:p>
          <a:p>
            <a:pPr lvl="1"/>
            <a:r>
              <a:rPr lang="en-US" dirty="0"/>
              <a:t>Range of durations and features to fit needs</a:t>
            </a:r>
          </a:p>
          <a:p>
            <a:pPr lvl="1"/>
            <a:r>
              <a:rPr lang="en-US" dirty="0"/>
              <a:t>Nonmed options available</a:t>
            </a:r>
          </a:p>
          <a:p>
            <a:pPr lvl="1"/>
            <a:r>
              <a:rPr lang="en-US" dirty="0"/>
              <a:t>The </a:t>
            </a:r>
            <a:r>
              <a:rPr lang="en-US" i="1" dirty="0"/>
              <a:t>Trendsetter</a:t>
            </a:r>
            <a:r>
              <a:rPr lang="en-US" baseline="30000" dirty="0"/>
              <a:t>®</a:t>
            </a:r>
            <a:r>
              <a:rPr lang="en-US" dirty="0"/>
              <a:t> Portfolio:</a:t>
            </a:r>
          </a:p>
          <a:p>
            <a:pPr lvl="2"/>
            <a:r>
              <a:rPr lang="en-US" i="1" dirty="0"/>
              <a:t>Trendsetter Super</a:t>
            </a:r>
            <a:r>
              <a:rPr lang="en-US" i="1" baseline="30000" dirty="0"/>
              <a:t>®</a:t>
            </a:r>
            <a:r>
              <a:rPr lang="en-US" i="1" dirty="0"/>
              <a:t> </a:t>
            </a:r>
            <a:r>
              <a:rPr lang="en-US" dirty="0"/>
              <a:t>and </a:t>
            </a:r>
            <a:r>
              <a:rPr lang="en-US" i="1" dirty="0"/>
              <a:t>LB</a:t>
            </a:r>
            <a:r>
              <a:rPr lang="en-US" i="1" baseline="30000" dirty="0"/>
              <a:t>®</a:t>
            </a:r>
          </a:p>
          <a:p>
            <a:pPr lvl="2"/>
            <a:r>
              <a:rPr lang="en-US" dirty="0"/>
              <a:t>10-, 15-, 20-, 25-, and 30-year durations</a:t>
            </a:r>
          </a:p>
        </p:txBody>
      </p:sp>
      <p:sp>
        <p:nvSpPr>
          <p:cNvPr id="3" name="Slide Number Placeholder 2"/>
          <p:cNvSpPr>
            <a:spLocks noGrp="1"/>
          </p:cNvSpPr>
          <p:nvPr>
            <p:ph type="sldNum" sz="quarter" idx="12"/>
          </p:nvPr>
        </p:nvSpPr>
        <p:spPr/>
        <p:txBody>
          <a:bodyPr/>
          <a:lstStyle/>
          <a:p>
            <a:fld id="{716BC1C3-C832-FA4C-9911-3E1C355083BA}" type="slidenum">
              <a:rPr lang="en-US" smtClean="0"/>
              <a:pPr/>
              <a:t>5</a:t>
            </a:fld>
            <a:endParaRPr lang="en-US" dirty="0"/>
          </a:p>
        </p:txBody>
      </p:sp>
      <p:cxnSp>
        <p:nvCxnSpPr>
          <p:cNvPr id="15" name="Straight Connector 14"/>
          <p:cNvCxnSpPr>
            <a:cxnSpLocks/>
          </p:cNvCxnSpPr>
          <p:nvPr/>
        </p:nvCxnSpPr>
        <p:spPr>
          <a:xfrm>
            <a:off x="-9070" y="2575537"/>
            <a:ext cx="5462219"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spTree>
    <p:extLst>
      <p:ext uri="{BB962C8B-B14F-4D97-AF65-F5344CB8AC3E}">
        <p14:creationId xmlns:p14="http://schemas.microsoft.com/office/powerpoint/2010/main" val="14851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397802"/>
            <a:ext cx="6103115" cy="857249"/>
          </a:xfrm>
        </p:spPr>
        <p:txBody>
          <a:bodyPr/>
          <a:lstStyle/>
          <a:p>
            <a:r>
              <a:rPr lang="en-US" spc="0" dirty="0"/>
              <a:t>THE </a:t>
            </a:r>
            <a:r>
              <a:rPr lang="en-US" i="1" spc="0" dirty="0"/>
              <a:t>TRENDSETTER SERIES</a:t>
            </a:r>
          </a:p>
        </p:txBody>
      </p:sp>
      <p:sp>
        <p:nvSpPr>
          <p:cNvPr id="13" name="Content Placeholder 12"/>
          <p:cNvSpPr>
            <a:spLocks noGrp="1"/>
          </p:cNvSpPr>
          <p:nvPr>
            <p:ph sz="quarter" idx="11"/>
          </p:nvPr>
        </p:nvSpPr>
        <p:spPr>
          <a:xfrm>
            <a:off x="1322540" y="1393276"/>
            <a:ext cx="7821459" cy="2394953"/>
          </a:xfrm>
        </p:spPr>
        <p:txBody>
          <a:bodyPr/>
          <a:lstStyle/>
          <a:p>
            <a:pPr marL="133344" lvl="1" indent="0">
              <a:buNone/>
            </a:pPr>
            <a:r>
              <a:rPr lang="en-US" sz="1400" b="1" dirty="0"/>
              <a:t>A PORTFOLIO OF TERM LIFE INSURANCE PRODUCTS TO SUIT MANY CLIENT NEEDS</a:t>
            </a:r>
          </a:p>
          <a:p>
            <a:pPr marL="133344" lvl="1" indent="0">
              <a:buNone/>
            </a:pPr>
            <a:endParaRPr lang="en-US" sz="1400" b="1" dirty="0"/>
          </a:p>
          <a:p>
            <a:pPr marL="133344" lvl="1" indent="0">
              <a:buNone/>
            </a:pPr>
            <a:r>
              <a:rPr lang="en-US" sz="1400" b="1" i="1" dirty="0">
                <a:solidFill>
                  <a:schemeClr val="accent1"/>
                </a:solidFill>
              </a:rPr>
              <a:t>TRENDSETTER</a:t>
            </a:r>
            <a:r>
              <a:rPr lang="en-US" sz="1400" b="1" i="1" baseline="30000" dirty="0">
                <a:solidFill>
                  <a:schemeClr val="accent1"/>
                </a:solidFill>
              </a:rPr>
              <a:t>®</a:t>
            </a:r>
            <a:r>
              <a:rPr lang="en-US" sz="1400" b="1" i="1" dirty="0">
                <a:solidFill>
                  <a:schemeClr val="accent1"/>
                </a:solidFill>
              </a:rPr>
              <a:t> SUPER</a:t>
            </a:r>
          </a:p>
          <a:p>
            <a:pPr lvl="1"/>
            <a:r>
              <a:rPr lang="en-US" sz="1400" dirty="0"/>
              <a:t>Priced to be competitive for all durations and risk classes</a:t>
            </a:r>
          </a:p>
          <a:p>
            <a:pPr lvl="1"/>
            <a:r>
              <a:rPr lang="en-US" sz="1400" dirty="0"/>
              <a:t>Seven rate bands available (including over $10 million coverage)</a:t>
            </a:r>
          </a:p>
          <a:p>
            <a:pPr lvl="1"/>
            <a:r>
              <a:rPr lang="en-US" sz="1400" dirty="0"/>
              <a:t>Nonmed through $2 million at certain ages</a:t>
            </a:r>
            <a:endParaRPr lang="en-US" sz="1400" baseline="30000" dirty="0"/>
          </a:p>
          <a:p>
            <a:pPr lvl="1"/>
            <a:endParaRPr lang="en-US" baseline="30000" dirty="0"/>
          </a:p>
          <a:p>
            <a:pPr marL="133344" lvl="1" indent="0">
              <a:buNone/>
            </a:pPr>
            <a:r>
              <a:rPr lang="en-US" sz="1400" b="1" i="1" dirty="0">
                <a:solidFill>
                  <a:schemeClr val="accent1"/>
                </a:solidFill>
              </a:rPr>
              <a:t>TRENDSETTER</a:t>
            </a:r>
            <a:r>
              <a:rPr lang="en-US" sz="1400" b="1" i="1" baseline="30000" dirty="0">
                <a:solidFill>
                  <a:schemeClr val="accent1"/>
                </a:solidFill>
              </a:rPr>
              <a:t>®</a:t>
            </a:r>
            <a:r>
              <a:rPr lang="en-US" sz="1400" b="1" i="1" dirty="0">
                <a:solidFill>
                  <a:schemeClr val="accent1"/>
                </a:solidFill>
              </a:rPr>
              <a:t> LB</a:t>
            </a:r>
          </a:p>
          <a:p>
            <a:pPr lvl="1"/>
            <a:r>
              <a:rPr lang="en-US" sz="1400" dirty="0"/>
              <a:t>Living Benefits – Chronic, Critical, and Terminal Illness Accelerated Death Benefits (ADBs)</a:t>
            </a:r>
            <a:endParaRPr lang="en-US" sz="1400" strike="sngStrike" dirty="0"/>
          </a:p>
          <a:p>
            <a:pPr lvl="1"/>
            <a:r>
              <a:rPr lang="en-US" sz="1400" dirty="0"/>
              <a:t>Nonmed through $2 million at certain ages</a:t>
            </a:r>
            <a:endParaRPr lang="en-US" sz="1400" baseline="30000" dirty="0"/>
          </a:p>
          <a:p>
            <a:pPr lvl="1"/>
            <a:r>
              <a:rPr lang="en-US" sz="1400" dirty="0"/>
              <a:t>Monthly Disability Income Rider available</a:t>
            </a:r>
            <a:endParaRPr lang="en-US" sz="1400" baseline="30000" dirty="0"/>
          </a:p>
          <a:p>
            <a:pPr lvl="1"/>
            <a:endParaRPr lang="en-US" baseline="30000" dirty="0"/>
          </a:p>
        </p:txBody>
      </p:sp>
      <p:sp>
        <p:nvSpPr>
          <p:cNvPr id="3" name="Slide Number Placeholder 2"/>
          <p:cNvSpPr>
            <a:spLocks noGrp="1"/>
          </p:cNvSpPr>
          <p:nvPr>
            <p:ph type="sldNum" sz="quarter" idx="12"/>
          </p:nvPr>
        </p:nvSpPr>
        <p:spPr/>
        <p:txBody>
          <a:bodyPr/>
          <a:lstStyle/>
          <a:p>
            <a:fld id="{716BC1C3-C832-FA4C-9911-3E1C355083BA}" type="slidenum">
              <a:rPr lang="en-US" smtClean="0"/>
              <a:pPr/>
              <a:t>6</a:t>
            </a:fld>
            <a:endParaRPr lang="en-US" dirty="0"/>
          </a:p>
        </p:txBody>
      </p:sp>
      <p:cxnSp>
        <p:nvCxnSpPr>
          <p:cNvPr id="15" name="Straight Connector 14"/>
          <p:cNvCxnSpPr>
            <a:cxnSpLocks/>
          </p:cNvCxnSpPr>
          <p:nvPr/>
        </p:nvCxnSpPr>
        <p:spPr>
          <a:xfrm>
            <a:off x="-9070" y="1288603"/>
            <a:ext cx="6093986"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22407" y="4016267"/>
            <a:ext cx="7405907" cy="338554"/>
          </a:xfrm>
          <a:prstGeom prst="rect">
            <a:avLst/>
          </a:prstGeom>
          <a:noFill/>
        </p:spPr>
        <p:txBody>
          <a:bodyPr wrap="square" rtlCol="0">
            <a:spAutoFit/>
          </a:bodyPr>
          <a:lstStyle/>
          <a:p>
            <a:pPr marL="7938"/>
            <a:r>
              <a:rPr lang="en-US" sz="800" dirty="0"/>
              <a:t>Nonmed requirements include the application, nonmedical application supplement (part 2), MIB, Prescription and Medical Data Check, and possible PHI and/or APS. Vitals or labs may be requested depending on the individual’s history.</a:t>
            </a:r>
          </a:p>
        </p:txBody>
      </p:sp>
      <p:pic>
        <p:nvPicPr>
          <p:cNvPr id="11"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795"/>
            <a:ext cx="1287065" cy="5148260"/>
          </a:xfrm>
          <a:prstGeom prst="rect">
            <a:avLst/>
          </a:prstGeom>
          <a:ln w="12700">
            <a:miter lim="400000"/>
          </a:ln>
        </p:spPr>
      </p:pic>
    </p:spTree>
    <p:extLst>
      <p:ext uri="{BB962C8B-B14F-4D97-AF65-F5344CB8AC3E}">
        <p14:creationId xmlns:p14="http://schemas.microsoft.com/office/powerpoint/2010/main" val="134136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22407" y="1684736"/>
            <a:ext cx="7501588" cy="857249"/>
          </a:xfrm>
        </p:spPr>
        <p:txBody>
          <a:bodyPr/>
          <a:lstStyle/>
          <a:p>
            <a:r>
              <a:rPr lang="en-US" i="1" spc="0" dirty="0"/>
              <a:t>TRENDSETTER</a:t>
            </a:r>
            <a:r>
              <a:rPr lang="en-US" spc="0" dirty="0"/>
              <a:t>  VALUE PROPOSITION</a:t>
            </a:r>
          </a:p>
        </p:txBody>
      </p:sp>
      <p:sp>
        <p:nvSpPr>
          <p:cNvPr id="13" name="Content Placeholder 12"/>
          <p:cNvSpPr>
            <a:spLocks noGrp="1"/>
          </p:cNvSpPr>
          <p:nvPr>
            <p:ph sz="quarter" idx="11"/>
          </p:nvPr>
        </p:nvSpPr>
        <p:spPr>
          <a:xfrm>
            <a:off x="1322541" y="2680210"/>
            <a:ext cx="7601454" cy="819935"/>
          </a:xfrm>
        </p:spPr>
        <p:txBody>
          <a:bodyPr/>
          <a:lstStyle/>
          <a:p>
            <a:pPr marL="133344" lvl="1" indent="0">
              <a:buNone/>
            </a:pPr>
            <a:r>
              <a:rPr lang="en-US" sz="1600" b="1" dirty="0"/>
              <a:t>PROTECTION. VALUE. CONVENIENCE.</a:t>
            </a:r>
            <a:endParaRPr lang="en-US" b="1" dirty="0"/>
          </a:p>
          <a:p>
            <a:pPr lvl="1"/>
            <a:r>
              <a:rPr lang="en-US" dirty="0"/>
              <a:t>Versatile protection – for a range of needs and life stages</a:t>
            </a:r>
          </a:p>
          <a:p>
            <a:pPr lvl="1"/>
            <a:r>
              <a:rPr lang="en-US" dirty="0"/>
              <a:t>The value story of term life insurance</a:t>
            </a:r>
          </a:p>
          <a:p>
            <a:pPr lvl="1"/>
            <a:r>
              <a:rPr lang="en-US" dirty="0"/>
              <a:t>Convenient – nonmed options</a:t>
            </a:r>
          </a:p>
          <a:p>
            <a:pPr lvl="1"/>
            <a:r>
              <a:rPr lang="en-US" dirty="0"/>
              <a:t>Why Transamerica?</a:t>
            </a:r>
          </a:p>
        </p:txBody>
      </p:sp>
      <p:sp>
        <p:nvSpPr>
          <p:cNvPr id="3" name="Slide Number Placeholder 2"/>
          <p:cNvSpPr>
            <a:spLocks noGrp="1"/>
          </p:cNvSpPr>
          <p:nvPr>
            <p:ph type="sldNum" sz="quarter" idx="12"/>
          </p:nvPr>
        </p:nvSpPr>
        <p:spPr/>
        <p:txBody>
          <a:bodyPr/>
          <a:lstStyle/>
          <a:p>
            <a:fld id="{716BC1C3-C832-FA4C-9911-3E1C355083BA}" type="slidenum">
              <a:rPr lang="en-US" smtClean="0"/>
              <a:pPr/>
              <a:t>7</a:t>
            </a:fld>
            <a:endParaRPr lang="en-US" dirty="0"/>
          </a:p>
        </p:txBody>
      </p:sp>
      <p:cxnSp>
        <p:nvCxnSpPr>
          <p:cNvPr id="15" name="Straight Connector 14"/>
          <p:cNvCxnSpPr>
            <a:cxnSpLocks/>
          </p:cNvCxnSpPr>
          <p:nvPr/>
        </p:nvCxnSpPr>
        <p:spPr>
          <a:xfrm>
            <a:off x="-9070" y="2575537"/>
            <a:ext cx="7690030"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GettyImages-1692701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0" y="0"/>
            <a:ext cx="1287065" cy="5148260"/>
          </a:xfrm>
          <a:prstGeom prst="rect">
            <a:avLst/>
          </a:prstGeom>
          <a:ln w="12700">
            <a:miter lim="400000"/>
          </a:ln>
        </p:spPr>
      </p:pic>
      <p:pic>
        <p:nvPicPr>
          <p:cNvPr id="11" name="GettyImages-16927014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0" y="1407"/>
            <a:ext cx="1287065" cy="5148260"/>
          </a:xfrm>
          <a:prstGeom prst="rect">
            <a:avLst/>
          </a:prstGeom>
          <a:ln w="12700">
            <a:miter lim="400000"/>
          </a:ln>
        </p:spPr>
      </p:pic>
    </p:spTree>
    <p:extLst>
      <p:ext uri="{BB962C8B-B14F-4D97-AF65-F5344CB8AC3E}">
        <p14:creationId xmlns:p14="http://schemas.microsoft.com/office/powerpoint/2010/main" val="17729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8DE9240-2633-CC48-9A46-B60AE21175C4}"/>
              </a:ext>
            </a:extLst>
          </p:cNvPr>
          <p:cNvPicPr>
            <a:picLocks noChangeAspect="1"/>
          </p:cNvPicPr>
          <p:nvPr/>
        </p:nvPicPr>
        <p:blipFill>
          <a:blip r:embed="rId3"/>
          <a:stretch>
            <a:fillRect/>
          </a:stretch>
        </p:blipFill>
        <p:spPr>
          <a:xfrm>
            <a:off x="725422" y="1904536"/>
            <a:ext cx="1346200" cy="1333500"/>
          </a:xfrm>
          <a:prstGeom prst="rect">
            <a:avLst/>
          </a:prstGeom>
        </p:spPr>
      </p:pic>
      <p:sp>
        <p:nvSpPr>
          <p:cNvPr id="2" name="Slide Number Placeholder 1"/>
          <p:cNvSpPr>
            <a:spLocks noGrp="1"/>
          </p:cNvSpPr>
          <p:nvPr>
            <p:ph type="sldNum" sz="quarter" idx="12"/>
          </p:nvPr>
        </p:nvSpPr>
        <p:spPr/>
        <p:txBody>
          <a:bodyPr/>
          <a:lstStyle/>
          <a:p>
            <a:fld id="{716BC1C3-C832-FA4C-9911-3E1C355083BA}" type="slidenum">
              <a:rPr lang="en-US" smtClean="0"/>
              <a:pPr/>
              <a:t>8</a:t>
            </a:fld>
            <a:endParaRPr lang="en-US" dirty="0"/>
          </a:p>
        </p:txBody>
      </p:sp>
      <p:sp>
        <p:nvSpPr>
          <p:cNvPr id="15" name="Rectangle 14"/>
          <p:cNvSpPr/>
          <p:nvPr/>
        </p:nvSpPr>
        <p:spPr>
          <a:xfrm>
            <a:off x="522831"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YOUNG FAMILIES</a:t>
            </a:r>
          </a:p>
        </p:txBody>
      </p:sp>
      <p:sp>
        <p:nvSpPr>
          <p:cNvPr id="33" name="Oval 32"/>
          <p:cNvSpPr/>
          <p:nvPr/>
        </p:nvSpPr>
        <p:spPr>
          <a:xfrm>
            <a:off x="4925128" y="1899202"/>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7" name="Oval 36"/>
          <p:cNvSpPr/>
          <p:nvPr/>
        </p:nvSpPr>
        <p:spPr>
          <a:xfrm>
            <a:off x="6956312" y="1899979"/>
            <a:ext cx="1344168" cy="13441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8" name="Oval 47"/>
          <p:cNvSpPr/>
          <p:nvPr/>
        </p:nvSpPr>
        <p:spPr>
          <a:xfrm>
            <a:off x="2781956" y="1899202"/>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Rectangle 33"/>
          <p:cNvSpPr/>
          <p:nvPr/>
        </p:nvSpPr>
        <p:spPr>
          <a:xfrm>
            <a:off x="2580230"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THE FEMALE MARKET</a:t>
            </a:r>
          </a:p>
        </p:txBody>
      </p:sp>
      <p:sp>
        <p:nvSpPr>
          <p:cNvPr id="36" name="Rectangle 35"/>
          <p:cNvSpPr/>
          <p:nvPr/>
        </p:nvSpPr>
        <p:spPr>
          <a:xfrm>
            <a:off x="4719649"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EXISTING CLIENTS</a:t>
            </a:r>
          </a:p>
        </p:txBody>
      </p:sp>
      <p:sp>
        <p:nvSpPr>
          <p:cNvPr id="38" name="Rectangle 37"/>
          <p:cNvSpPr/>
          <p:nvPr/>
        </p:nvSpPr>
        <p:spPr>
          <a:xfrm>
            <a:off x="6742427"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BUSINESS OWNERS</a:t>
            </a:r>
          </a:p>
        </p:txBody>
      </p:sp>
      <p:pic>
        <p:nvPicPr>
          <p:cNvPr id="5" name="Picture 4"/>
          <p:cNvPicPr>
            <a:picLocks noChangeAspect="1"/>
          </p:cNvPicPr>
          <p:nvPr/>
        </p:nvPicPr>
        <p:blipFill>
          <a:blip r:embed="rId4"/>
          <a:stretch>
            <a:fillRect/>
          </a:stretch>
        </p:blipFill>
        <p:spPr>
          <a:xfrm>
            <a:off x="1110355" y="2266323"/>
            <a:ext cx="699480" cy="699480"/>
          </a:xfrm>
          <a:prstGeom prst="rect">
            <a:avLst/>
          </a:prstGeom>
        </p:spPr>
      </p:pic>
      <p:pic>
        <p:nvPicPr>
          <p:cNvPr id="7" name="Picture 6"/>
          <p:cNvPicPr>
            <a:picLocks noChangeAspect="1"/>
          </p:cNvPicPr>
          <p:nvPr/>
        </p:nvPicPr>
        <p:blipFill>
          <a:blip r:embed="rId5"/>
          <a:stretch>
            <a:fillRect/>
          </a:stretch>
        </p:blipFill>
        <p:spPr>
          <a:xfrm>
            <a:off x="3242371" y="2139808"/>
            <a:ext cx="423337" cy="862956"/>
          </a:xfrm>
          <a:prstGeom prst="rect">
            <a:avLst/>
          </a:prstGeom>
        </p:spPr>
      </p:pic>
      <p:pic>
        <p:nvPicPr>
          <p:cNvPr id="8" name="Picture 7"/>
          <p:cNvPicPr>
            <a:picLocks noChangeAspect="1"/>
          </p:cNvPicPr>
          <p:nvPr/>
        </p:nvPicPr>
        <p:blipFill>
          <a:blip r:embed="rId6"/>
          <a:stretch>
            <a:fillRect/>
          </a:stretch>
        </p:blipFill>
        <p:spPr>
          <a:xfrm>
            <a:off x="5114611" y="2323963"/>
            <a:ext cx="965200" cy="584200"/>
          </a:xfrm>
          <a:prstGeom prst="rect">
            <a:avLst/>
          </a:prstGeom>
        </p:spPr>
      </p:pic>
      <p:pic>
        <p:nvPicPr>
          <p:cNvPr id="9" name="Picture 8"/>
          <p:cNvPicPr>
            <a:picLocks noChangeAspect="1"/>
          </p:cNvPicPr>
          <p:nvPr/>
        </p:nvPicPr>
        <p:blipFill>
          <a:blip r:embed="rId7"/>
          <a:stretch>
            <a:fillRect/>
          </a:stretch>
        </p:blipFill>
        <p:spPr>
          <a:xfrm>
            <a:off x="7309746" y="2302191"/>
            <a:ext cx="659723" cy="565477"/>
          </a:xfrm>
          <a:prstGeom prst="rect">
            <a:avLst/>
          </a:prstGeom>
        </p:spPr>
      </p:pic>
      <p:sp>
        <p:nvSpPr>
          <p:cNvPr id="23" name="Shape 219">
            <a:extLst>
              <a:ext uri="{FF2B5EF4-FFF2-40B4-BE49-F238E27FC236}">
                <a16:creationId xmlns:a16="http://schemas.microsoft.com/office/drawing/2014/main" id="{70D35722-FBC0-AA42-A8D2-EEA10CB51FA7}"/>
              </a:ext>
            </a:extLst>
          </p:cNvPr>
          <p:cNvSpPr/>
          <p:nvPr/>
        </p:nvSpPr>
        <p:spPr>
          <a:xfrm>
            <a:off x="2" y="199839"/>
            <a:ext cx="284295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24" name="Title 3">
            <a:extLst>
              <a:ext uri="{FF2B5EF4-FFF2-40B4-BE49-F238E27FC236}">
                <a16:creationId xmlns:a16="http://schemas.microsoft.com/office/drawing/2014/main" id="{5C70ECBE-501D-B54B-9EAD-CF20CE57C87C}"/>
              </a:ext>
            </a:extLst>
          </p:cNvPr>
          <p:cNvSpPr>
            <a:spLocks noGrp="1"/>
          </p:cNvSpPr>
          <p:nvPr>
            <p:ph type="title"/>
          </p:nvPr>
        </p:nvSpPr>
        <p:spPr>
          <a:xfrm>
            <a:off x="349752" y="153449"/>
            <a:ext cx="3041841" cy="366210"/>
          </a:xfrm>
        </p:spPr>
        <p:txBody>
          <a:bodyPr/>
          <a:lstStyle/>
          <a:p>
            <a:r>
              <a:rPr lang="en-US" b="0" dirty="0">
                <a:latin typeface="Impact" panose="020B0806030902050204" pitchFamily="34" charset="0"/>
              </a:rPr>
              <a:t>SALES OPPORTUNITIES</a:t>
            </a:r>
          </a:p>
        </p:txBody>
      </p:sp>
    </p:spTree>
    <p:extLst>
      <p:ext uri="{BB962C8B-B14F-4D97-AF65-F5344CB8AC3E}">
        <p14:creationId xmlns:p14="http://schemas.microsoft.com/office/powerpoint/2010/main" val="997983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08207E-2CE2-E446-8671-169CA58F2626}"/>
              </a:ext>
            </a:extLst>
          </p:cNvPr>
          <p:cNvPicPr>
            <a:picLocks noChangeAspect="1"/>
          </p:cNvPicPr>
          <p:nvPr/>
        </p:nvPicPr>
        <p:blipFill>
          <a:blip r:embed="rId3"/>
          <a:stretch>
            <a:fillRect/>
          </a:stretch>
        </p:blipFill>
        <p:spPr>
          <a:xfrm>
            <a:off x="725422" y="1904536"/>
            <a:ext cx="1346200" cy="1333500"/>
          </a:xfrm>
          <a:prstGeom prst="rect">
            <a:avLst/>
          </a:prstGeom>
        </p:spPr>
      </p:pic>
      <p:sp>
        <p:nvSpPr>
          <p:cNvPr id="2" name="Slide Number Placeholder 1"/>
          <p:cNvSpPr>
            <a:spLocks noGrp="1"/>
          </p:cNvSpPr>
          <p:nvPr>
            <p:ph type="sldNum" sz="quarter" idx="12"/>
          </p:nvPr>
        </p:nvSpPr>
        <p:spPr/>
        <p:txBody>
          <a:bodyPr/>
          <a:lstStyle/>
          <a:p>
            <a:fld id="{716BC1C3-C832-FA4C-9911-3E1C355083BA}" type="slidenum">
              <a:rPr lang="en-US" smtClean="0"/>
              <a:pPr/>
              <a:t>9</a:t>
            </a:fld>
            <a:endParaRPr lang="en-US" dirty="0"/>
          </a:p>
        </p:txBody>
      </p:sp>
      <p:sp>
        <p:nvSpPr>
          <p:cNvPr id="15" name="Rectangle 14"/>
          <p:cNvSpPr/>
          <p:nvPr/>
        </p:nvSpPr>
        <p:spPr>
          <a:xfrm>
            <a:off x="522831"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YOUNG FAMILIES</a:t>
            </a:r>
          </a:p>
        </p:txBody>
      </p:sp>
      <p:sp>
        <p:nvSpPr>
          <p:cNvPr id="33" name="Oval 32"/>
          <p:cNvSpPr/>
          <p:nvPr/>
        </p:nvSpPr>
        <p:spPr>
          <a:xfrm>
            <a:off x="4925128" y="1899202"/>
            <a:ext cx="1344168" cy="134416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7" name="Oval 36"/>
          <p:cNvSpPr/>
          <p:nvPr/>
        </p:nvSpPr>
        <p:spPr>
          <a:xfrm>
            <a:off x="6956312" y="1899979"/>
            <a:ext cx="1344168" cy="134416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8" name="Oval 47"/>
          <p:cNvSpPr/>
          <p:nvPr/>
        </p:nvSpPr>
        <p:spPr>
          <a:xfrm>
            <a:off x="2781956" y="1899202"/>
            <a:ext cx="1344168" cy="134416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Rectangle 33"/>
          <p:cNvSpPr/>
          <p:nvPr/>
        </p:nvSpPr>
        <p:spPr>
          <a:xfrm>
            <a:off x="2580230"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THE FEMALE MARKET</a:t>
            </a:r>
          </a:p>
        </p:txBody>
      </p:sp>
      <p:sp>
        <p:nvSpPr>
          <p:cNvPr id="36" name="Rectangle 35"/>
          <p:cNvSpPr/>
          <p:nvPr/>
        </p:nvSpPr>
        <p:spPr>
          <a:xfrm>
            <a:off x="4719649"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EXISTING CLIENTS</a:t>
            </a:r>
          </a:p>
        </p:txBody>
      </p:sp>
      <p:sp>
        <p:nvSpPr>
          <p:cNvPr id="38" name="Rectangle 37"/>
          <p:cNvSpPr/>
          <p:nvPr/>
        </p:nvSpPr>
        <p:spPr>
          <a:xfrm>
            <a:off x="6742427" y="3381367"/>
            <a:ext cx="1755125" cy="253916"/>
          </a:xfrm>
          <a:prstGeom prst="rect">
            <a:avLst/>
          </a:prstGeom>
        </p:spPr>
        <p:txBody>
          <a:bodyPr wrap="square">
            <a:spAutoFit/>
          </a:bodyPr>
          <a:lstStyle/>
          <a:p>
            <a:pPr algn="ctr">
              <a:defRPr/>
            </a:pPr>
            <a:r>
              <a:rPr lang="en-US" sz="1050" b="1" dirty="0">
                <a:solidFill>
                  <a:schemeClr val="tx1">
                    <a:lumMod val="65000"/>
                    <a:lumOff val="35000"/>
                  </a:schemeClr>
                </a:solidFill>
                <a:latin typeface="Arial" panose="020B0604020202020204" pitchFamily="34" charset="0"/>
                <a:ea typeface="ＭＳ Ｐゴシック" panose="020B0600070205080204" pitchFamily="34" charset="-128"/>
              </a:rPr>
              <a:t>BUSINESS OWNERS</a:t>
            </a:r>
          </a:p>
        </p:txBody>
      </p:sp>
      <p:pic>
        <p:nvPicPr>
          <p:cNvPr id="5" name="Picture 4"/>
          <p:cNvPicPr>
            <a:picLocks noChangeAspect="1"/>
          </p:cNvPicPr>
          <p:nvPr/>
        </p:nvPicPr>
        <p:blipFill>
          <a:blip r:embed="rId4"/>
          <a:stretch>
            <a:fillRect/>
          </a:stretch>
        </p:blipFill>
        <p:spPr>
          <a:xfrm>
            <a:off x="1110355" y="2266323"/>
            <a:ext cx="699480" cy="699480"/>
          </a:xfrm>
          <a:prstGeom prst="rect">
            <a:avLst/>
          </a:prstGeom>
        </p:spPr>
      </p:pic>
      <p:pic>
        <p:nvPicPr>
          <p:cNvPr id="7" name="Picture 6"/>
          <p:cNvPicPr>
            <a:picLocks noChangeAspect="1"/>
          </p:cNvPicPr>
          <p:nvPr/>
        </p:nvPicPr>
        <p:blipFill>
          <a:blip r:embed="rId5"/>
          <a:stretch>
            <a:fillRect/>
          </a:stretch>
        </p:blipFill>
        <p:spPr>
          <a:xfrm>
            <a:off x="3242371" y="2139808"/>
            <a:ext cx="423337" cy="862956"/>
          </a:xfrm>
          <a:prstGeom prst="rect">
            <a:avLst/>
          </a:prstGeom>
        </p:spPr>
      </p:pic>
      <p:pic>
        <p:nvPicPr>
          <p:cNvPr id="8" name="Picture 7"/>
          <p:cNvPicPr>
            <a:picLocks noChangeAspect="1"/>
          </p:cNvPicPr>
          <p:nvPr/>
        </p:nvPicPr>
        <p:blipFill>
          <a:blip r:embed="rId6"/>
          <a:stretch>
            <a:fillRect/>
          </a:stretch>
        </p:blipFill>
        <p:spPr>
          <a:xfrm>
            <a:off x="5114611" y="2323963"/>
            <a:ext cx="965200" cy="584200"/>
          </a:xfrm>
          <a:prstGeom prst="rect">
            <a:avLst/>
          </a:prstGeom>
        </p:spPr>
      </p:pic>
      <p:pic>
        <p:nvPicPr>
          <p:cNvPr id="9" name="Picture 8"/>
          <p:cNvPicPr>
            <a:picLocks noChangeAspect="1"/>
          </p:cNvPicPr>
          <p:nvPr/>
        </p:nvPicPr>
        <p:blipFill>
          <a:blip r:embed="rId7"/>
          <a:stretch>
            <a:fillRect/>
          </a:stretch>
        </p:blipFill>
        <p:spPr>
          <a:xfrm>
            <a:off x="7309746" y="2302191"/>
            <a:ext cx="659723" cy="565477"/>
          </a:xfrm>
          <a:prstGeom prst="rect">
            <a:avLst/>
          </a:prstGeom>
        </p:spPr>
      </p:pic>
      <p:sp>
        <p:nvSpPr>
          <p:cNvPr id="19" name="Rectangle 18"/>
          <p:cNvSpPr/>
          <p:nvPr/>
        </p:nvSpPr>
        <p:spPr>
          <a:xfrm>
            <a:off x="2998625" y="4068567"/>
            <a:ext cx="910827" cy="338554"/>
          </a:xfrm>
          <a:prstGeom prst="rect">
            <a:avLst/>
          </a:prstGeom>
        </p:spPr>
        <p:txBody>
          <a:bodyPr wrap="none">
            <a:spAutoFit/>
          </a:bodyPr>
          <a:lstStyle/>
          <a:p>
            <a:r>
              <a:rPr lang="en-US" sz="1600" b="1" dirty="0">
                <a:solidFill>
                  <a:schemeClr val="tx2"/>
                </a:solidFill>
                <a:latin typeface="Georgia"/>
                <a:cs typeface="Georgia"/>
              </a:rPr>
              <a:t>Family</a:t>
            </a:r>
            <a:endParaRPr lang="en-US" sz="1600" b="1" dirty="0">
              <a:solidFill>
                <a:schemeClr val="tx2"/>
              </a:solidFill>
            </a:endParaRPr>
          </a:p>
        </p:txBody>
      </p:sp>
      <p:grpSp>
        <p:nvGrpSpPr>
          <p:cNvPr id="21" name="Group 20"/>
          <p:cNvGrpSpPr/>
          <p:nvPr/>
        </p:nvGrpSpPr>
        <p:grpSpPr>
          <a:xfrm>
            <a:off x="817757" y="3717483"/>
            <a:ext cx="5382322" cy="189090"/>
            <a:chOff x="887637" y="3839015"/>
            <a:chExt cx="3976463" cy="152763"/>
          </a:xfrm>
        </p:grpSpPr>
        <p:cxnSp>
          <p:nvCxnSpPr>
            <p:cNvPr id="22" name="Straight Connector 21"/>
            <p:cNvCxnSpPr/>
            <p:nvPr/>
          </p:nvCxnSpPr>
          <p:spPr>
            <a:xfrm flipH="1">
              <a:off x="887637" y="3991778"/>
              <a:ext cx="3976462"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887637"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4864100" y="3839015"/>
              <a:ext cx="0" cy="152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5" name="Shape 219">
            <a:extLst>
              <a:ext uri="{FF2B5EF4-FFF2-40B4-BE49-F238E27FC236}">
                <a16:creationId xmlns:a16="http://schemas.microsoft.com/office/drawing/2014/main" id="{EAF2A357-D232-C845-A6A4-914A93638390}"/>
              </a:ext>
            </a:extLst>
          </p:cNvPr>
          <p:cNvSpPr/>
          <p:nvPr/>
        </p:nvSpPr>
        <p:spPr>
          <a:xfrm>
            <a:off x="2" y="199839"/>
            <a:ext cx="2842951" cy="311507"/>
          </a:xfrm>
          <a:prstGeom prst="rect">
            <a:avLst/>
          </a:prstGeom>
          <a:solidFill>
            <a:schemeClr val="accent1"/>
          </a:solidFill>
          <a:ln w="12700">
            <a:miter lim="400000"/>
          </a:ln>
        </p:spPr>
        <p:txBody>
          <a:bodyPr lIns="50800" tIns="50800" rIns="50800" bIns="50800" anchor="ctr"/>
          <a:lstStyle/>
          <a:p>
            <a:pPr algn="l">
              <a:defRPr sz="3200">
                <a:solidFill>
                  <a:srgbClr val="FFFFFF"/>
                </a:solidFill>
              </a:defRPr>
            </a:pPr>
            <a:endParaRPr sz="3200" dirty="0"/>
          </a:p>
        </p:txBody>
      </p:sp>
      <p:sp>
        <p:nvSpPr>
          <p:cNvPr id="39" name="Title 3">
            <a:extLst>
              <a:ext uri="{FF2B5EF4-FFF2-40B4-BE49-F238E27FC236}">
                <a16:creationId xmlns:a16="http://schemas.microsoft.com/office/drawing/2014/main" id="{74D9EBC1-DF83-CD4D-A627-84EA8F283EA0}"/>
              </a:ext>
            </a:extLst>
          </p:cNvPr>
          <p:cNvSpPr>
            <a:spLocks noGrp="1"/>
          </p:cNvSpPr>
          <p:nvPr>
            <p:ph type="title"/>
          </p:nvPr>
        </p:nvSpPr>
        <p:spPr>
          <a:xfrm>
            <a:off x="349752" y="153449"/>
            <a:ext cx="3041841" cy="366210"/>
          </a:xfrm>
        </p:spPr>
        <p:txBody>
          <a:bodyPr/>
          <a:lstStyle/>
          <a:p>
            <a:r>
              <a:rPr lang="en-US" b="0" dirty="0">
                <a:latin typeface="Impact" panose="020B0806030902050204" pitchFamily="34" charset="0"/>
              </a:rPr>
              <a:t>SALES OPPORTUNITIES</a:t>
            </a:r>
          </a:p>
        </p:txBody>
      </p:sp>
    </p:spTree>
    <p:extLst>
      <p:ext uri="{BB962C8B-B14F-4D97-AF65-F5344CB8AC3E}">
        <p14:creationId xmlns:p14="http://schemas.microsoft.com/office/powerpoint/2010/main" val="230515116"/>
      </p:ext>
    </p:extLst>
  </p:cSld>
  <p:clrMapOvr>
    <a:masterClrMapping/>
  </p:clrMapOvr>
</p:sld>
</file>

<file path=ppt/theme/theme1.xml><?xml version="1.0" encoding="utf-8"?>
<a:theme xmlns:a="http://schemas.openxmlformats.org/drawingml/2006/main" name="Transamerica_Red_Template_102716">
  <a:themeElements>
    <a:clrScheme name="TA Wealth + Health Colors">
      <a:dk1>
        <a:srgbClr val="40474B"/>
      </a:dk1>
      <a:lt1>
        <a:sysClr val="window" lastClr="FFFFFF"/>
      </a:lt1>
      <a:dk2>
        <a:srgbClr val="939598"/>
      </a:dk2>
      <a:lt2>
        <a:srgbClr val="000000"/>
      </a:lt2>
      <a:accent1>
        <a:srgbClr val="EE0000"/>
      </a:accent1>
      <a:accent2>
        <a:srgbClr val="3E6B9C"/>
      </a:accent2>
      <a:accent3>
        <a:srgbClr val="FFAD00"/>
      </a:accent3>
      <a:accent4>
        <a:srgbClr val="102D50"/>
      </a:accent4>
      <a:accent5>
        <a:srgbClr val="D61E58"/>
      </a:accent5>
      <a:accent6>
        <a:srgbClr val="B835AA"/>
      </a:accent6>
      <a:hlink>
        <a:srgbClr val="116C74"/>
      </a:hlink>
      <a:folHlink>
        <a:srgbClr val="116C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a:cs typeface="Arial"/>
          </a:defRPr>
        </a:defPPr>
      </a:lstStyle>
    </a:txDef>
  </a:objectDefaults>
  <a:extraClrSchemeLst/>
  <a:extLst>
    <a:ext uri="{05A4C25C-085E-4340-85A3-A5531E510DB2}">
      <thm15:themeFamily xmlns:thm15="http://schemas.microsoft.com/office/thememl/2012/main" name="FLP06111BPM-0417 Transamerica FFIUL and LTC Presentation_V1" id="{FA9E02B1-E2C5-B642-8E6B-9E2ED7C4010A}" vid="{8F80BDC2-14D6-F949-943D-3C48E74C8A03}"/>
    </a:ext>
  </a:extLst>
</a:theme>
</file>

<file path=ppt/theme/theme2.xml><?xml version="1.0" encoding="utf-8"?>
<a:theme xmlns:a="http://schemas.openxmlformats.org/drawingml/2006/main" name="1_Transamerica_Red_Template_102716">
  <a:themeElements>
    <a:clrScheme name="TA Wealth + Health Colors">
      <a:dk1>
        <a:srgbClr val="40474B"/>
      </a:dk1>
      <a:lt1>
        <a:sysClr val="window" lastClr="FFFFFF"/>
      </a:lt1>
      <a:dk2>
        <a:srgbClr val="939598"/>
      </a:dk2>
      <a:lt2>
        <a:srgbClr val="000000"/>
      </a:lt2>
      <a:accent1>
        <a:srgbClr val="EE0000"/>
      </a:accent1>
      <a:accent2>
        <a:srgbClr val="3E6B9C"/>
      </a:accent2>
      <a:accent3>
        <a:srgbClr val="FFAD00"/>
      </a:accent3>
      <a:accent4>
        <a:srgbClr val="102D50"/>
      </a:accent4>
      <a:accent5>
        <a:srgbClr val="D61E58"/>
      </a:accent5>
      <a:accent6>
        <a:srgbClr val="B835AA"/>
      </a:accent6>
      <a:hlink>
        <a:srgbClr val="116C74"/>
      </a:hlink>
      <a:folHlink>
        <a:srgbClr val="116C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F083A682DDCD4BA6A87BE76BCA803F" ma:contentTypeVersion="14" ma:contentTypeDescription="Create a new document." ma:contentTypeScope="" ma:versionID="cf9cc96cdeed990143410a005c096ed5">
  <xsd:schema xmlns:xsd="http://www.w3.org/2001/XMLSchema" xmlns:xs="http://www.w3.org/2001/XMLSchema" xmlns:p="http://schemas.microsoft.com/office/2006/metadata/properties" xmlns:ns1="http://schemas.microsoft.com/sharepoint/v3" xmlns:ns3="d6bf7d5b-e904-43ca-b5dd-4e6058b17584" xmlns:ns4="864721b9-f02f-4406-8e11-0760772ccfef" targetNamespace="http://schemas.microsoft.com/office/2006/metadata/properties" ma:root="true" ma:fieldsID="b40f3ba965ca2380d276e445d0201834" ns1:_="" ns3:_="" ns4:_="">
    <xsd:import namespace="http://schemas.microsoft.com/sharepoint/v3"/>
    <xsd:import namespace="d6bf7d5b-e904-43ca-b5dd-4e6058b17584"/>
    <xsd:import namespace="864721b9-f02f-4406-8e11-0760772ccfe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1:_ip_UnifiedCompliancePolicyProperties" minOccurs="0"/>
                <xsd:element ref="ns1:_ip_UnifiedCompliancePolicyUIAction"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bf7d5b-e904-43ca-b5dd-4e6058b17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4721b9-f02f-4406-8e11-0760772ccfe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2D6A7E-C413-4E6B-B28C-F25BFFC1D995}">
  <ds:schemaRefs>
    <ds:schemaRef ds:uri="http://schemas.microsoft.com/sharepoint/v3/contenttype/forms"/>
  </ds:schemaRefs>
</ds:datastoreItem>
</file>

<file path=customXml/itemProps2.xml><?xml version="1.0" encoding="utf-8"?>
<ds:datastoreItem xmlns:ds="http://schemas.openxmlformats.org/officeDocument/2006/customXml" ds:itemID="{41E418DA-3046-4F2F-B7AF-26FC36A0E30D}">
  <ds:schemaRefs>
    <ds:schemaRef ds:uri="http://schemas.microsoft.com/office/2006/documentManagement/types"/>
    <ds:schemaRef ds:uri="http://purl.org/dc/terms/"/>
    <ds:schemaRef ds:uri="d6bf7d5b-e904-43ca-b5dd-4e6058b17584"/>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864721b9-f02f-4406-8e11-0760772ccfef"/>
    <ds:schemaRef ds:uri="http://schemas.microsoft.com/sharepoint/v3"/>
    <ds:schemaRef ds:uri="http://www.w3.org/XML/1998/namespace"/>
  </ds:schemaRefs>
</ds:datastoreItem>
</file>

<file path=customXml/itemProps3.xml><?xml version="1.0" encoding="utf-8"?>
<ds:datastoreItem xmlns:ds="http://schemas.openxmlformats.org/officeDocument/2006/customXml" ds:itemID="{EB7AE6D4-D411-4500-8DE6-18C8D9D9B4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bf7d5b-e904-43ca-b5dd-4e6058b17584"/>
    <ds:schemaRef ds:uri="864721b9-f02f-4406-8e11-0760772cc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FLP06111BPM-0417 Transamerica FFIUL and LTC Presentation_V1</Template>
  <TotalTime>14799</TotalTime>
  <Words>5731</Words>
  <Application>Microsoft Macintosh PowerPoint</Application>
  <PresentationFormat>Custom</PresentationFormat>
  <Paragraphs>551</Paragraphs>
  <Slides>42</Slides>
  <Notes>42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Georgia</vt:lpstr>
      <vt:lpstr>Gobold Bold</vt:lpstr>
      <vt:lpstr>Impact</vt:lpstr>
      <vt:lpstr>Lucida Grande</vt:lpstr>
      <vt:lpstr>Symbol</vt:lpstr>
      <vt:lpstr>Wingdings</vt:lpstr>
      <vt:lpstr>Transamerica_Red_Template_102716</vt:lpstr>
      <vt:lpstr>1_Transamerica_Red_Template_102716</vt:lpstr>
      <vt:lpstr>Grow Sales with our Trendsetter   Series  Products</vt:lpstr>
      <vt:lpstr>Important information for presenter</vt:lpstr>
      <vt:lpstr>PowerPoint Presentation</vt:lpstr>
      <vt:lpstr>WHAT HASN’T CHANGED?</vt:lpstr>
      <vt:lpstr> TERM LIFE INSURANCE:</vt:lpstr>
      <vt:lpstr>THE TRENDSETTER SERIES</vt:lpstr>
      <vt:lpstr>TRENDSETTER  VALUE PROPOSITION</vt:lpstr>
      <vt:lpstr>SALES OPPORTUNITIES</vt:lpstr>
      <vt:lpstr>SALES OPPORTUNITIES</vt:lpstr>
      <vt:lpstr>SALES OPPORTUNITIES</vt:lpstr>
      <vt:lpstr>TERM SALES OPPORTUNITIES</vt:lpstr>
      <vt:lpstr>PowerPoint Presentation</vt:lpstr>
      <vt:lpstr>YOUNG FAMILIES INCOME PROTECTION OPTION</vt:lpstr>
      <vt:lpstr>YOUNG FAMILIES  INCOME PROTECTION OPTION</vt:lpstr>
      <vt:lpstr>YOUNG FAMILIES  INCOME PROTECTION OPTION</vt:lpstr>
      <vt:lpstr>INCOME PROTECTION FOR RON’S FAMILY</vt:lpstr>
      <vt:lpstr>SALES OPPORTUNITIES STILL EXIST</vt:lpstr>
      <vt:lpstr>BUSINESS PLANNING: KEY EMPLOYEE</vt:lpstr>
      <vt:lpstr>BUSINESS PLANNING: KEY EMPLOYEE</vt:lpstr>
      <vt:lpstr>EXAMPLE: KEY EMPLOYEE</vt:lpstr>
      <vt:lpstr>EXAMPLE: KEY EMPLOYEE</vt:lpstr>
      <vt:lpstr>EXAMPLE: KEY EMPLOYEE</vt:lpstr>
      <vt:lpstr>RATE BANDS</vt:lpstr>
      <vt:lpstr>PRODUCT FEATURES</vt:lpstr>
      <vt:lpstr>PRODUCT FEATURES — RIDERS</vt:lpstr>
      <vt:lpstr>PRODUCT FEATURES — OPTIONS OR ENDORSEMENTS</vt:lpstr>
      <vt:lpstr>LIVING BENEFITS –  GROWING MARKET OPPORTUNITY</vt:lpstr>
      <vt:lpstr>PowerPoint Presentation</vt:lpstr>
      <vt:lpstr>SAMPLE COSTS OF CARE</vt:lpstr>
      <vt:lpstr>THE FINANCIAL IMPACT OF ILLNESS</vt:lpstr>
      <vt:lpstr>A SOLUTION</vt:lpstr>
      <vt:lpstr>SOLUTION: TRENDSETTER LB’S LIVING BENEFITS</vt:lpstr>
      <vt:lpstr>TRENDSETTER LB  ADVANTAGES</vt:lpstr>
      <vt:lpstr>LIVING BENEFITS = ACCELERATED DEATH BENEFITS</vt:lpstr>
      <vt:lpstr>CHRONIC ILLNESS ACCELERATED DEATH BENEFIT</vt:lpstr>
      <vt:lpstr>CRITICAL ILLNESS ACCELERATED DEATH BENEFIT</vt:lpstr>
      <vt:lpstr>TERMINAL ILLNESS ACCELERATED DEATH BENEFIT</vt:lpstr>
      <vt:lpstr>WHY ACCELERATE BENEFITS</vt:lpstr>
      <vt:lpstr>TRENDSETTER  TOOLS AND RESOURCES</vt:lpstr>
      <vt:lpstr>TRENDSETTER  SERIES CLIENT PIECES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Todd Fleming</dc:creator>
  <cp:keywords/>
  <dc:description/>
  <cp:lastModifiedBy>Einbeck, Dori</cp:lastModifiedBy>
  <cp:revision>517</cp:revision>
  <cp:lastPrinted>2023-11-02T20:16:26Z</cp:lastPrinted>
  <dcterms:created xsi:type="dcterms:W3CDTF">2017-03-17T17:06:41Z</dcterms:created>
  <dcterms:modified xsi:type="dcterms:W3CDTF">2023-11-02T20:17:00Z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0x01010056F083A682DDCD4BA6A87BE76BCA803F</vt:lpwstr>
  </property>
</Properties>
</file>