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0"/>
  </p:notesMasterIdLst>
  <p:handoutMasterIdLst>
    <p:handoutMasterId r:id="rId31"/>
  </p:handoutMasterIdLst>
  <p:sldIdLst>
    <p:sldId id="256" r:id="rId5"/>
    <p:sldId id="402" r:id="rId6"/>
    <p:sldId id="347" r:id="rId7"/>
    <p:sldId id="751" r:id="rId8"/>
    <p:sldId id="694" r:id="rId9"/>
    <p:sldId id="750" r:id="rId10"/>
    <p:sldId id="541" r:id="rId11"/>
    <p:sldId id="685" r:id="rId12"/>
    <p:sldId id="739" r:id="rId13"/>
    <p:sldId id="729" r:id="rId14"/>
    <p:sldId id="492" r:id="rId15"/>
    <p:sldId id="730" r:id="rId16"/>
    <p:sldId id="731" r:id="rId17"/>
    <p:sldId id="738" r:id="rId18"/>
    <p:sldId id="732" r:id="rId19"/>
    <p:sldId id="743" r:id="rId20"/>
    <p:sldId id="744" r:id="rId21"/>
    <p:sldId id="745" r:id="rId22"/>
    <p:sldId id="746" r:id="rId23"/>
    <p:sldId id="747" r:id="rId24"/>
    <p:sldId id="741" r:id="rId25"/>
    <p:sldId id="749" r:id="rId26"/>
    <p:sldId id="748" r:id="rId27"/>
    <p:sldId id="742" r:id="rId28"/>
    <p:sldId id="706" r:id="rId29"/>
  </p:sldIdLst>
  <p:sldSz cx="9144000" cy="5143500" type="screen16x9"/>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s" id="{65B7A1F7-2070-4FEC-AC2D-1E1D8C8EA5C6}">
          <p14:sldIdLst>
            <p14:sldId id="256"/>
          </p14:sldIdLst>
        </p14:section>
        <p14:section name="Content" id="{D4805E01-6FB0-4662-AD6B-A3B7B33BC776}">
          <p14:sldIdLst>
            <p14:sldId id="402"/>
            <p14:sldId id="347"/>
            <p14:sldId id="751"/>
            <p14:sldId id="694"/>
            <p14:sldId id="750"/>
            <p14:sldId id="541"/>
            <p14:sldId id="685"/>
            <p14:sldId id="739"/>
            <p14:sldId id="729"/>
            <p14:sldId id="492"/>
            <p14:sldId id="730"/>
            <p14:sldId id="731"/>
            <p14:sldId id="738"/>
            <p14:sldId id="732"/>
            <p14:sldId id="743"/>
            <p14:sldId id="744"/>
            <p14:sldId id="745"/>
            <p14:sldId id="746"/>
            <p14:sldId id="747"/>
            <p14:sldId id="741"/>
            <p14:sldId id="749"/>
            <p14:sldId id="748"/>
            <p14:sldId id="742"/>
            <p14:sldId id="706"/>
          </p14:sldIdLst>
        </p14:section>
      </p14:sectionLst>
    </p:ext>
    <p:ext uri="{EFAFB233-063F-42B5-8137-9DF3F51BA10A}">
      <p15:sldGuideLst xmlns:p15="http://schemas.microsoft.com/office/powerpoint/2012/main">
        <p15:guide id="1" orient="horz" pos="2652" userDrawn="1">
          <p15:clr>
            <a:srgbClr val="A4A3A4"/>
          </p15:clr>
        </p15:guide>
        <p15:guide id="3" orient="horz" pos="276" userDrawn="1">
          <p15:clr>
            <a:srgbClr val="A4A3A4"/>
          </p15:clr>
        </p15:guide>
        <p15:guide id="4" pos="5544" userDrawn="1">
          <p15:clr>
            <a:srgbClr val="A4A3A4"/>
          </p15:clr>
        </p15:guide>
        <p15:guide id="5" orient="horz" pos="2508" userDrawn="1">
          <p15:clr>
            <a:srgbClr val="A4A3A4"/>
          </p15:clr>
        </p15:guide>
        <p15:guide id="6" pos="264" userDrawn="1">
          <p15:clr>
            <a:srgbClr val="A4A3A4"/>
          </p15:clr>
        </p15:guide>
        <p15:guide id="7" orient="horz" pos="1620" userDrawn="1">
          <p15:clr>
            <a:srgbClr val="A4A3A4"/>
          </p15:clr>
        </p15:guide>
        <p15:guide id="8" pos="3408" userDrawn="1">
          <p15:clr>
            <a:srgbClr val="A4A3A4"/>
          </p15:clr>
        </p15:guide>
        <p15:guide id="9" orient="horz" pos="17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ANTOR, STEPHEN" initials="KS" lastIdx="1" clrIdx="6">
    <p:extLst>
      <p:ext uri="{19B8F6BF-5375-455C-9EA6-DF929625EA0E}">
        <p15:presenceInfo xmlns:p15="http://schemas.microsoft.com/office/powerpoint/2012/main" userId="S::STEPHEN.KANTOR@transamerica.com::7cd48a7c-c649-40b1-af74-a121866d281d" providerId="AD"/>
      </p:ext>
    </p:extLst>
  </p:cmAuthor>
  <p:cmAuthor id="1" name="Kurz, Linda" initials="KL" lastIdx="18" clrIdx="0">
    <p:extLst>
      <p:ext uri="{19B8F6BF-5375-455C-9EA6-DF929625EA0E}">
        <p15:presenceInfo xmlns:p15="http://schemas.microsoft.com/office/powerpoint/2012/main" userId="S-1-5-21-2380165290-1749897186-383349493-248753" providerId="AD"/>
      </p:ext>
    </p:extLst>
  </p:cmAuthor>
  <p:cmAuthor id="2" name="Barnett, Lindsay" initials="BL" lastIdx="3" clrIdx="1">
    <p:extLst>
      <p:ext uri="{19B8F6BF-5375-455C-9EA6-DF929625EA0E}">
        <p15:presenceInfo xmlns:p15="http://schemas.microsoft.com/office/powerpoint/2012/main" userId="S-1-5-21-2380165290-1749897186-383349493-639184" providerId="AD"/>
      </p:ext>
    </p:extLst>
  </p:cmAuthor>
  <p:cmAuthor id="3" name="Herrera, Brandi" initials="HB" lastIdx="27" clrIdx="2">
    <p:extLst>
      <p:ext uri="{19B8F6BF-5375-455C-9EA6-DF929625EA0E}">
        <p15:presenceInfo xmlns:p15="http://schemas.microsoft.com/office/powerpoint/2012/main" userId="S-1-5-21-2380165290-1749897186-383349493-622528" providerId="AD"/>
      </p:ext>
    </p:extLst>
  </p:cmAuthor>
  <p:cmAuthor id="4" name="Lopez, Aaron" initials="LA" lastIdx="18" clrIdx="3">
    <p:extLst>
      <p:ext uri="{19B8F6BF-5375-455C-9EA6-DF929625EA0E}">
        <p15:presenceInfo xmlns:p15="http://schemas.microsoft.com/office/powerpoint/2012/main" userId="S-1-5-21-2380165290-1749897186-383349493-376766" providerId="AD"/>
      </p:ext>
    </p:extLst>
  </p:cmAuthor>
  <p:cmAuthor id="5" name="Campau, Alexandra" initials="CA" lastIdx="3" clrIdx="4">
    <p:extLst>
      <p:ext uri="{19B8F6BF-5375-455C-9EA6-DF929625EA0E}">
        <p15:presenceInfo xmlns:p15="http://schemas.microsoft.com/office/powerpoint/2012/main" userId="S::alexandra.campau@transamerica.com::70f8e529-575a-49fe-96c5-1e5e85de4993" providerId="AD"/>
      </p:ext>
    </p:extLst>
  </p:cmAuthor>
  <p:cmAuthor id="6" name="Maciolek, Jeffrey" initials="MJ" lastIdx="17" clrIdx="5">
    <p:extLst>
      <p:ext uri="{19B8F6BF-5375-455C-9EA6-DF929625EA0E}">
        <p15:presenceInfo xmlns:p15="http://schemas.microsoft.com/office/powerpoint/2012/main" userId="S::jeffrey.maciolek@transamerica.com::d749230f-e9cf-4493-a8fb-73f20449af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336A73"/>
    <a:srgbClr val="414140"/>
    <a:srgbClr val="FFFFFF"/>
    <a:srgbClr val="D61E58"/>
    <a:srgbClr val="DA001F"/>
    <a:srgbClr val="455D81"/>
    <a:srgbClr val="AB6937"/>
    <a:srgbClr val="964F2C"/>
    <a:srgbClr val="9596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79" autoAdjust="0"/>
    <p:restoredTop sz="69770" autoAdjust="0"/>
  </p:normalViewPr>
  <p:slideViewPr>
    <p:cSldViewPr snapToGrid="0" snapToObjects="1">
      <p:cViewPr varScale="1">
        <p:scale>
          <a:sx n="147" d="100"/>
          <a:sy n="147" d="100"/>
        </p:scale>
        <p:origin x="1752" y="216"/>
      </p:cViewPr>
      <p:guideLst>
        <p:guide orient="horz" pos="2652"/>
        <p:guide orient="horz" pos="276"/>
        <p:guide pos="5544"/>
        <p:guide orient="horz" pos="2508"/>
        <p:guide pos="264"/>
        <p:guide orient="horz" pos="1620"/>
        <p:guide pos="3408"/>
        <p:guide orient="horz" pos="1716"/>
      </p:guideLst>
    </p:cSldViewPr>
  </p:slideViewPr>
  <p:outlineViewPr>
    <p:cViewPr>
      <p:scale>
        <a:sx n="33" d="100"/>
        <a:sy n="33" d="100"/>
      </p:scale>
      <p:origin x="0" y="-4556"/>
    </p:cViewPr>
  </p:outlineViewPr>
  <p:notesTextViewPr>
    <p:cViewPr>
      <p:scale>
        <a:sx n="110" d="100"/>
        <a:sy n="110" d="100"/>
      </p:scale>
      <p:origin x="0" y="0"/>
    </p:cViewPr>
  </p:notesTextViewPr>
  <p:sorterViewPr>
    <p:cViewPr varScale="1">
      <p:scale>
        <a:sx n="1" d="1"/>
        <a:sy n="1" d="1"/>
      </p:scale>
      <p:origin x="0" y="0"/>
    </p:cViewPr>
  </p:sorterViewPr>
  <p:notesViewPr>
    <p:cSldViewPr snapToGrid="0">
      <p:cViewPr>
        <p:scale>
          <a:sx n="150" d="100"/>
          <a:sy n="150" d="100"/>
        </p:scale>
        <p:origin x="1800" y="-28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218189EF-28F7-2B4D-9F8D-8C146237585D}" type="datetimeFigureOut">
              <a:rPr lang="en-US" smtClean="0"/>
              <a:t>5/5/23</a:t>
            </a:fld>
            <a:endParaRPr lang="en-US" dirty="0"/>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B18A180E-4FB0-D346-9593-FB2251E33FAE}" type="slidenum">
              <a:rPr lang="en-US" smtClean="0"/>
              <a:t>‹#›</a:t>
            </a:fld>
            <a:endParaRPr lang="en-US" dirty="0"/>
          </a:p>
        </p:txBody>
      </p:sp>
    </p:spTree>
    <p:extLst>
      <p:ext uri="{BB962C8B-B14F-4D97-AF65-F5344CB8AC3E}">
        <p14:creationId xmlns:p14="http://schemas.microsoft.com/office/powerpoint/2010/main" val="6222725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B7D806FB-E9AC-9C45-B0C5-F68F355E0D15}" type="datetimeFigureOut">
              <a:rPr lang="en-US" smtClean="0"/>
              <a:t>5/5/23</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AB5E336D-5138-4F47-858D-FA78D87F2E6A}" type="slidenum">
              <a:rPr lang="en-US" smtClean="0"/>
              <a:t>‹#›</a:t>
            </a:fld>
            <a:endParaRPr lang="en-US" dirty="0"/>
          </a:p>
        </p:txBody>
      </p:sp>
    </p:spTree>
    <p:extLst>
      <p:ext uri="{BB962C8B-B14F-4D97-AF65-F5344CB8AC3E}">
        <p14:creationId xmlns:p14="http://schemas.microsoft.com/office/powerpoint/2010/main" val="42203972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Welcome to the Transamerica presentation</a:t>
            </a:r>
            <a:r>
              <a:rPr lang="en-US" sz="1000" baseline="0" dirty="0">
                <a:latin typeface="Arial" panose="020B0604020202020204" pitchFamily="34" charset="0"/>
                <a:cs typeface="Arial" panose="020B0604020202020204" pitchFamily="34" charset="0"/>
              </a:rPr>
              <a:t> on </a:t>
            </a:r>
            <a:r>
              <a:rPr lang="en-US" sz="1000" i="1" baseline="0" dirty="0">
                <a:latin typeface="Arial" panose="020B0604020202020204" pitchFamily="34" charset="0"/>
                <a:cs typeface="Arial" panose="020B0604020202020204" pitchFamily="34" charset="0"/>
              </a:rPr>
              <a:t>our Final Expense Solutions Portfolio.</a:t>
            </a:r>
            <a:r>
              <a:rPr lang="en-US" sz="1000" baseline="0" dirty="0">
                <a:latin typeface="Arial" panose="020B0604020202020204" pitchFamily="34" charset="0"/>
                <a:cs typeface="Arial" panose="020B0604020202020204" pitchFamily="34" charset="0"/>
              </a:rPr>
              <a:t> All three policies provide </a:t>
            </a:r>
            <a:r>
              <a:rPr lang="en-US" sz="1000" dirty="0">
                <a:latin typeface="Arial" panose="020B0604020202020204" pitchFamily="34" charset="0"/>
                <a:cs typeface="Arial" panose="020B0604020202020204" pitchFamily="34" charset="0"/>
              </a:rPr>
              <a:t>fast, easy protection that will be there when your clients’ loved ones need it most.</a:t>
            </a:r>
            <a:r>
              <a:rPr lang="en-US" sz="1000" baseline="0" dirty="0">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B5E336D-5138-4F47-858D-FA78D87F2E6A}" type="slidenum">
              <a:rPr lang="en-US"/>
              <a:t>1</a:t>
            </a:fld>
            <a:endParaRPr lang="en-US" dirty="0"/>
          </a:p>
        </p:txBody>
      </p:sp>
    </p:spTree>
    <p:extLst>
      <p:ext uri="{BB962C8B-B14F-4D97-AF65-F5344CB8AC3E}">
        <p14:creationId xmlns:p14="http://schemas.microsoft.com/office/powerpoint/2010/main" val="2314902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[READ SLIDE]</a:t>
            </a:r>
          </a:p>
        </p:txBody>
      </p:sp>
      <p:sp>
        <p:nvSpPr>
          <p:cNvPr id="4" name="Slide Number Placeholder 3"/>
          <p:cNvSpPr>
            <a:spLocks noGrp="1"/>
          </p:cNvSpPr>
          <p:nvPr>
            <p:ph type="sldNum" sz="quarter" idx="10"/>
          </p:nvPr>
        </p:nvSpPr>
        <p:spPr/>
        <p:txBody>
          <a:bodyPr/>
          <a:lstStyle/>
          <a:p>
            <a:fld id="{AB5E336D-5138-4F47-858D-FA78D87F2E6A}" type="slidenum">
              <a:rPr lang="en-US"/>
              <a:t>10</a:t>
            </a:fld>
            <a:endParaRPr lang="en-US" dirty="0"/>
          </a:p>
        </p:txBody>
      </p:sp>
    </p:spTree>
    <p:extLst>
      <p:ext uri="{BB962C8B-B14F-4D97-AF65-F5344CB8AC3E}">
        <p14:creationId xmlns:p14="http://schemas.microsoft.com/office/powerpoint/2010/main" val="3887324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[READ</a:t>
            </a:r>
            <a:r>
              <a:rPr lang="en-US" sz="1000" baseline="0" dirty="0">
                <a:latin typeface="Arial" panose="020B0604020202020204" pitchFamily="34" charset="0"/>
                <a:cs typeface="Arial" panose="020B0604020202020204" pitchFamily="34" charset="0"/>
              </a:rPr>
              <a:t> SLIDE]</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B5E336D-5138-4F47-858D-FA78D87F2E6A}" type="slidenum">
              <a:rPr lang="en-US">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681223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[READ</a:t>
            </a:r>
            <a:r>
              <a:rPr lang="en-US" sz="1000" baseline="0" dirty="0">
                <a:latin typeface="Arial" panose="020B0604020202020204" pitchFamily="34" charset="0"/>
                <a:cs typeface="Arial" panose="020B0604020202020204" pitchFamily="34" charset="0"/>
              </a:rPr>
              <a:t> SLIDE]</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B5E336D-5138-4F47-858D-FA78D87F2E6A}" type="slidenum">
              <a:rPr lang="en-US">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178952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[READ</a:t>
            </a:r>
            <a:r>
              <a:rPr lang="en-US" sz="1000" baseline="0" dirty="0">
                <a:latin typeface="Arial" panose="020B0604020202020204" pitchFamily="34" charset="0"/>
                <a:cs typeface="Arial" panose="020B0604020202020204" pitchFamily="34" charset="0"/>
              </a:rPr>
              <a:t> SLIDE]</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B5E336D-5138-4F47-858D-FA78D87F2E6A}" type="slidenum">
              <a:rPr lang="en-US">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53699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[READ</a:t>
            </a:r>
            <a:r>
              <a:rPr lang="en-US" sz="1000" baseline="0" dirty="0">
                <a:latin typeface="Arial" panose="020B0604020202020204" pitchFamily="34" charset="0"/>
                <a:cs typeface="Arial" panose="020B0604020202020204" pitchFamily="34" charset="0"/>
              </a:rPr>
              <a:t> SLIDE]</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B5E336D-5138-4F47-858D-FA78D87F2E6A}" type="slidenum">
              <a:rPr lang="en-US" smtClean="0"/>
              <a:t>14</a:t>
            </a:fld>
            <a:endParaRPr lang="en-US" dirty="0"/>
          </a:p>
        </p:txBody>
      </p:sp>
    </p:spTree>
    <p:extLst>
      <p:ext uri="{BB962C8B-B14F-4D97-AF65-F5344CB8AC3E}">
        <p14:creationId xmlns:p14="http://schemas.microsoft.com/office/powerpoint/2010/main" val="1709386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latin typeface="Arial" panose="020B0604020202020204" pitchFamily="34" charset="0"/>
                <a:cs typeface="Arial" panose="020B0604020202020204" pitchFamily="34" charset="0"/>
              </a:rPr>
              <a:t>[READ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latin typeface="Arial" panose="020B0604020202020204" pitchFamily="34" charset="0"/>
                <a:ea typeface="+mn-ea"/>
                <a:cs typeface="Arial" panose="020B0604020202020204" pitchFamily="34" charset="0"/>
              </a:rPr>
              <a:t>Remember to have your writing number and email associated with your Transamerica business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rial" panose="020B0604020202020204" pitchFamily="34" charset="0"/>
                <a:cs typeface="Arial" panose="020B0604020202020204" pitchFamily="34" charset="0"/>
              </a:rPr>
              <a:t>With FE becoming more automated and simplified, the underwriting decision on the final expense solutions products will be nonnegotiable. </a:t>
            </a:r>
          </a:p>
        </p:txBody>
      </p:sp>
      <p:sp>
        <p:nvSpPr>
          <p:cNvPr id="4" name="Slide Number Placeholder 3"/>
          <p:cNvSpPr>
            <a:spLocks noGrp="1"/>
          </p:cNvSpPr>
          <p:nvPr>
            <p:ph type="sldNum" sz="quarter" idx="10"/>
          </p:nvPr>
        </p:nvSpPr>
        <p:spPr/>
        <p:txBody>
          <a:bodyPr/>
          <a:lstStyle/>
          <a:p>
            <a:fld id="{AB5E336D-5138-4F47-858D-FA78D87F2E6A}" type="slidenum">
              <a:rPr lang="en-US">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138514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[READ</a:t>
            </a:r>
            <a:r>
              <a:rPr lang="en-US" sz="1000" baseline="0" dirty="0">
                <a:latin typeface="Arial" panose="020B0604020202020204" pitchFamily="34" charset="0"/>
                <a:cs typeface="Arial" panose="020B0604020202020204" pitchFamily="34" charset="0"/>
              </a:rPr>
              <a:t> SLIDE]</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B5E336D-5138-4F47-858D-FA78D87F2E6A}" type="slidenum">
              <a:rPr lang="en-US"/>
              <a:t>16</a:t>
            </a:fld>
            <a:endParaRPr lang="en-US" dirty="0"/>
          </a:p>
        </p:txBody>
      </p:sp>
    </p:spTree>
    <p:extLst>
      <p:ext uri="{BB962C8B-B14F-4D97-AF65-F5344CB8AC3E}">
        <p14:creationId xmlns:p14="http://schemas.microsoft.com/office/powerpoint/2010/main" val="136617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kern="1200" dirty="0">
                <a:solidFill>
                  <a:schemeClr val="tx1"/>
                </a:solidFill>
                <a:latin typeface="Arial" panose="020B0604020202020204" pitchFamily="34" charset="0"/>
                <a:ea typeface="+mn-ea"/>
                <a:cs typeface="Arial" panose="020B0604020202020204" pitchFamily="34" charset="0"/>
              </a:rPr>
              <a:t>Anyone receiving Social Security benefit payments can make premium payments from their checking accounts or through the Direct Express</a:t>
            </a:r>
            <a:r>
              <a:rPr lang="en-US" sz="1000" b="0" kern="1200" baseline="30000" dirty="0">
                <a:solidFill>
                  <a:schemeClr val="tx1"/>
                </a:solidFill>
                <a:latin typeface="Arial" panose="020B0604020202020204" pitchFamily="34" charset="0"/>
                <a:ea typeface="+mn-ea"/>
                <a:cs typeface="Arial" panose="020B0604020202020204" pitchFamily="34" charset="0"/>
              </a:rPr>
              <a:t>®</a:t>
            </a:r>
            <a:r>
              <a:rPr lang="en-US" sz="1000" b="0" kern="1200" dirty="0">
                <a:solidFill>
                  <a:schemeClr val="tx1"/>
                </a:solidFill>
                <a:latin typeface="Arial" panose="020B0604020202020204" pitchFamily="34" charset="0"/>
                <a:ea typeface="+mn-ea"/>
                <a:cs typeface="Arial" panose="020B0604020202020204" pitchFamily="34" charset="0"/>
              </a:rPr>
              <a:t> MasterCard</a:t>
            </a:r>
            <a:r>
              <a:rPr lang="en-US" sz="1000" b="0" kern="1200" baseline="30000" dirty="0">
                <a:solidFill>
                  <a:schemeClr val="tx1"/>
                </a:solidFill>
                <a:latin typeface="Arial" panose="020B0604020202020204" pitchFamily="34" charset="0"/>
                <a:ea typeface="+mn-ea"/>
                <a:cs typeface="Arial" panose="020B0604020202020204" pitchFamily="34" charset="0"/>
              </a:rPr>
              <a:t>®</a:t>
            </a:r>
            <a:r>
              <a:rPr lang="en-US" sz="1000" b="0" kern="1200" dirty="0">
                <a:solidFill>
                  <a:schemeClr val="tx1"/>
                </a:solidFill>
                <a:latin typeface="Arial" panose="020B0604020202020204" pitchFamily="34" charset="0"/>
                <a:ea typeface="+mn-ea"/>
                <a:cs typeface="Arial" panose="020B0604020202020204" pitchFamily="34" charset="0"/>
              </a:rPr>
              <a:t> when they receive their monthly benefits. In fact, Transamerica is one of the few carriers that accepts payment through the Direct Express MasterCard.</a:t>
            </a:r>
          </a:p>
          <a:p>
            <a:endParaRPr lang="en-US" sz="1000" b="0" kern="1200" dirty="0">
              <a:solidFill>
                <a:schemeClr val="tx1"/>
              </a:solidFill>
              <a:latin typeface="Arial" panose="020B0604020202020204" pitchFamily="34" charset="0"/>
              <a:ea typeface="+mn-ea"/>
              <a:cs typeface="Arial" panose="020B0604020202020204" pitchFamily="34" charset="0"/>
            </a:endParaRPr>
          </a:p>
          <a:p>
            <a:r>
              <a:rPr lang="en-US" sz="1000" b="0" kern="1200" dirty="0">
                <a:solidFill>
                  <a:schemeClr val="tx1"/>
                </a:solidFill>
                <a:latin typeface="Arial" panose="020B0604020202020204" pitchFamily="34" charset="0"/>
                <a:ea typeface="+mn-ea"/>
                <a:cs typeface="Arial" panose="020B0604020202020204" pitchFamily="34" charset="0"/>
              </a:rPr>
              <a:t>This is sure to be helpful to your business as 30% of final expense policyholders are already retired when their policy is issued.</a:t>
            </a:r>
            <a:r>
              <a:rPr lang="en-US" sz="1000" b="0" kern="1200" baseline="30000" dirty="0">
                <a:solidFill>
                  <a:schemeClr val="tx1"/>
                </a:solidFill>
                <a:latin typeface="Arial" panose="020B0604020202020204" pitchFamily="34" charset="0"/>
                <a:ea typeface="+mn-ea"/>
                <a:cs typeface="Arial" panose="020B0604020202020204" pitchFamily="34" charset="0"/>
              </a:rPr>
              <a:t>1</a:t>
            </a:r>
          </a:p>
          <a:p>
            <a:endParaRPr lang="en-US" sz="1000" b="0" kern="1200" baseline="30000" dirty="0">
              <a:solidFill>
                <a:schemeClr val="tx1"/>
              </a:solidFill>
              <a:latin typeface="Arial" panose="020B0604020202020204" pitchFamily="34" charset="0"/>
              <a:ea typeface="+mn-ea"/>
              <a:cs typeface="Arial" panose="020B0604020202020204" pitchFamily="34" charset="0"/>
            </a:endParaRPr>
          </a:p>
          <a:p>
            <a:r>
              <a:rPr lang="en-US" sz="1000" b="0" kern="1200" dirty="0">
                <a:solidFill>
                  <a:schemeClr val="tx1"/>
                </a:solidFill>
                <a:latin typeface="Arial" panose="020B0604020202020204" pitchFamily="34" charset="0"/>
                <a:ea typeface="+mn-ea"/>
                <a:cs typeface="Arial" panose="020B0604020202020204" pitchFamily="34" charset="0"/>
              </a:rPr>
              <a:t>Clients get peace of mind, knowing their premiums will always be paid automatically.</a:t>
            </a:r>
            <a:r>
              <a:rPr lang="en-US" sz="1000" b="0" kern="1200" baseline="30000" dirty="0">
                <a:solidFill>
                  <a:schemeClr val="tx1"/>
                </a:solidFill>
                <a:latin typeface="Arial" panose="020B0604020202020204" pitchFamily="34" charset="0"/>
                <a:ea typeface="+mn-ea"/>
                <a:cs typeface="Arial" panose="020B0604020202020204" pitchFamily="34" charset="0"/>
              </a:rPr>
              <a:t> 2</a:t>
            </a:r>
            <a:r>
              <a:rPr lang="en-US" sz="1000" b="0" kern="1200" dirty="0">
                <a:solidFill>
                  <a:schemeClr val="tx1"/>
                </a:solidFill>
                <a:latin typeface="Arial" panose="020B0604020202020204" pitchFamily="34" charset="0"/>
                <a:ea typeface="+mn-ea"/>
                <a:cs typeface="Arial" panose="020B0604020202020204" pitchFamily="34" charset="0"/>
              </a:rPr>
              <a:t> For you, this premium payment feature also helps keep your business strong with fewer lapsed policies, higher persistency rates, and fewer commission chargebacks.</a:t>
            </a:r>
          </a:p>
          <a:p>
            <a:endParaRPr lang="en-US" sz="1000" b="0" kern="1200" dirty="0">
              <a:solidFill>
                <a:schemeClr val="tx1"/>
              </a:solidFill>
              <a:latin typeface="Arial" panose="020B0604020202020204" pitchFamily="34" charset="0"/>
              <a:ea typeface="+mn-ea"/>
              <a:cs typeface="Arial" panose="020B0604020202020204" pitchFamily="34" charset="0"/>
            </a:endParaRPr>
          </a:p>
          <a:p>
            <a:endParaRPr lang="en-US" sz="1000" b="0" kern="1200" dirty="0">
              <a:solidFill>
                <a:schemeClr val="tx1"/>
              </a:solidFill>
              <a:latin typeface="Arial" panose="020B0604020202020204" pitchFamily="34" charset="0"/>
              <a:ea typeface="+mn-ea"/>
              <a:cs typeface="Arial" panose="020B0604020202020204" pitchFamily="34" charset="0"/>
            </a:endParaRPr>
          </a:p>
          <a:p>
            <a:r>
              <a:rPr lang="en-US" sz="900" baseline="30000" dirty="0">
                <a:latin typeface="Arial" panose="020B0604020202020204" pitchFamily="34" charset="0"/>
                <a:cs typeface="Arial" panose="020B0604020202020204" pitchFamily="34" charset="0"/>
              </a:rPr>
              <a:t>1</a:t>
            </a:r>
            <a:r>
              <a:rPr lang="en-US" sz="900" dirty="0">
                <a:latin typeface="Arial" panose="020B0604020202020204" pitchFamily="34" charset="0"/>
                <a:cs typeface="Arial" panose="020B0604020202020204" pitchFamily="34" charset="0"/>
              </a:rPr>
              <a:t> Transamerica final expense policy data, 2017-2020</a:t>
            </a:r>
          </a:p>
        </p:txBody>
      </p:sp>
      <p:sp>
        <p:nvSpPr>
          <p:cNvPr id="4" name="Slide Number Placeholder 3"/>
          <p:cNvSpPr>
            <a:spLocks noGrp="1"/>
          </p:cNvSpPr>
          <p:nvPr>
            <p:ph type="sldNum" sz="quarter" idx="10"/>
          </p:nvPr>
        </p:nvSpPr>
        <p:spPr/>
        <p:txBody>
          <a:bodyPr/>
          <a:lstStyle/>
          <a:p>
            <a:fld id="{AB5E336D-5138-4F47-858D-FA78D87F2E6A}" type="slidenum">
              <a:rPr lang="en-US">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593074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kern="1200" dirty="0">
                <a:solidFill>
                  <a:schemeClr val="tx1"/>
                </a:solidFill>
                <a:latin typeface="Arial" panose="020B0604020202020204" pitchFamily="34" charset="0"/>
                <a:ea typeface="+mn-ea"/>
                <a:cs typeface="Arial" panose="020B0604020202020204" pitchFamily="34" charset="0"/>
              </a:rPr>
              <a:t>Your clients are living longer and they need flexible life insurance strategies to build solid financial foundations for today and tomorrow. That especially applies to future healthcare expenses. Transamerica is one of a few carriers that offers an Accelerated Death Benefit Rider with a Nursing Home Benefit on our </a:t>
            </a:r>
            <a:r>
              <a:rPr lang="en-US" sz="1000" b="0" i="1" kern="1200" dirty="0">
                <a:solidFill>
                  <a:schemeClr val="tx1"/>
                </a:solidFill>
                <a:latin typeface="Arial" panose="020B0604020202020204" pitchFamily="34" charset="0"/>
                <a:ea typeface="+mn-ea"/>
                <a:cs typeface="Arial" panose="020B0604020202020204" pitchFamily="34" charset="0"/>
              </a:rPr>
              <a:t>Final Expense Solutions Portfolio</a:t>
            </a:r>
            <a:r>
              <a:rPr lang="en-US" sz="1000" b="0" kern="1200" dirty="0">
                <a:solidFill>
                  <a:schemeClr val="tx1"/>
                </a:solidFill>
                <a:latin typeface="Arial" panose="020B0604020202020204" pitchFamily="34" charset="0"/>
                <a:ea typeface="+mn-ea"/>
                <a:cs typeface="Arial" panose="020B0604020202020204" pitchFamily="34" charset="0"/>
              </a:rPr>
              <a:t> at no extra cost for clients who qualify. It provides early access to the death benefit, which can be used to help pay nursing home costs when the insured has a qualifying event or is confined to a nursing home.</a:t>
            </a:r>
          </a:p>
        </p:txBody>
      </p:sp>
      <p:sp>
        <p:nvSpPr>
          <p:cNvPr id="4" name="Slide Number Placeholder 3"/>
          <p:cNvSpPr>
            <a:spLocks noGrp="1"/>
          </p:cNvSpPr>
          <p:nvPr>
            <p:ph type="sldNum" sz="quarter" idx="10"/>
          </p:nvPr>
        </p:nvSpPr>
        <p:spPr/>
        <p:txBody>
          <a:bodyPr/>
          <a:lstStyle/>
          <a:p>
            <a:fld id="{AB5E336D-5138-4F47-858D-FA78D87F2E6A}" type="slidenum">
              <a:rPr lang="en-US">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796768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There are 2.6 million grandparents raising their grandchildren.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1. You may know some. Or you may know some who aren't the main caregivers, but they worry over whether their adult children have taken steps to protect their grandkids in case the worst happens. Transamerica's </a:t>
            </a:r>
            <a:r>
              <a:rPr lang="en-US" sz="1000" i="1" dirty="0">
                <a:latin typeface="Arial" panose="020B0604020202020204" pitchFamily="34" charset="0"/>
                <a:cs typeface="Arial" panose="020B0604020202020204" pitchFamily="34" charset="0"/>
              </a:rPr>
              <a:t>Final Expense Solutions Portfolio</a:t>
            </a:r>
            <a:r>
              <a:rPr lang="en-US" sz="1000" dirty="0">
                <a:latin typeface="Arial" panose="020B0604020202020204" pitchFamily="34" charset="0"/>
                <a:cs typeface="Arial" panose="020B0604020202020204" pitchFamily="34" charset="0"/>
              </a:rPr>
              <a:t> offers a competitively priced Children's/Grandchildren's Benefit Rider that lets clients add up to nine children and grandchildren to the policy — without having to answer any health questions. Few carriers will cover up to nine. It also allows the children and grandchildren to convert to a permanent policy at a later date.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2. It's one life insurance policy that can protect an entire family.</a:t>
            </a:r>
          </a:p>
        </p:txBody>
      </p:sp>
    </p:spTree>
    <p:extLst>
      <p:ext uri="{BB962C8B-B14F-4D97-AF65-F5344CB8AC3E}">
        <p14:creationId xmlns:p14="http://schemas.microsoft.com/office/powerpoint/2010/main" val="1044742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You deserve to work with a company that is responsive and strives to inspire</a:t>
            </a:r>
            <a:r>
              <a:rPr lang="en-US" sz="1000" baseline="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the growth of your business</a:t>
            </a:r>
            <a:r>
              <a:rPr lang="en-US" sz="1000" baseline="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in creative and innovative ways. Transamerica is committed to you and your success,</a:t>
            </a:r>
            <a:r>
              <a:rPr lang="en-US" sz="1000" baseline="0" dirty="0">
                <a:latin typeface="Arial" panose="020B0604020202020204" pitchFamily="34" charset="0"/>
                <a:cs typeface="Arial" panose="020B0604020202020204" pitchFamily="34" charset="0"/>
              </a:rPr>
              <a:t> and there are a few things that set us apart.</a:t>
            </a:r>
            <a:endParaRPr lang="en-US"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People are living longer lives, and the quality they expect from those years is making a big impact on their financial security. </a:t>
            </a:r>
            <a:r>
              <a:rPr lang="en-US" sz="1000" baseline="0" dirty="0">
                <a:latin typeface="Arial" panose="020B0604020202020204" pitchFamily="34" charset="0"/>
                <a:cs typeface="Arial" panose="020B0604020202020204" pitchFamily="34" charset="0"/>
              </a:rPr>
              <a:t>We’ve been helping people feel better about the future for </a:t>
            </a:r>
            <a:r>
              <a:rPr lang="en-US" sz="1000" b="1" baseline="0" dirty="0">
                <a:latin typeface="Arial" panose="020B0604020202020204" pitchFamily="34" charset="0"/>
                <a:cs typeface="Arial" panose="020B0604020202020204" pitchFamily="34" charset="0"/>
              </a:rPr>
              <a:t>more than 100 years</a:t>
            </a:r>
            <a:r>
              <a:rPr lang="en-US" sz="1000" baseline="0" dirty="0">
                <a:latin typeface="Arial" panose="020B0604020202020204" pitchFamily="34" charset="0"/>
                <a:cs typeface="Arial" panose="020B0604020202020204" pitchFamily="34" charset="0"/>
              </a:rPr>
              <a:t>. We’re proud of the trust we’ve earned from the families we’ve </a:t>
            </a:r>
            <a:r>
              <a:rPr lang="en-US" sz="1000" dirty="0">
                <a:latin typeface="Arial" panose="020B0604020202020204" pitchFamily="34" charset="0"/>
                <a:cs typeface="Arial" panose="020B0604020202020204" pitchFamily="34" charset="0"/>
              </a:rPr>
              <a:t>helped protect</a:t>
            </a:r>
            <a:r>
              <a:rPr lang="en-US" sz="1000" baseline="0" dirty="0">
                <a:latin typeface="Arial" panose="020B0604020202020204" pitchFamily="34" charset="0"/>
                <a:cs typeface="Arial" panose="020B0604020202020204" pitchFamily="34" charset="0"/>
              </a:rPr>
              <a:t>. One generation to the next.</a:t>
            </a:r>
            <a:endParaRPr lang="en-US" sz="1000" dirty="0">
              <a:latin typeface="Arial" panose="020B0604020202020204" pitchFamily="34" charset="0"/>
              <a:cs typeface="Arial" panose="020B0604020202020204" pitchFamily="34" charset="0"/>
            </a:endParaRPr>
          </a:p>
          <a:p>
            <a:pPr>
              <a:buFontTx/>
              <a:buChar char="-"/>
            </a:pPr>
            <a:endParaRPr lang="en-US" sz="10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We’re</a:t>
            </a:r>
            <a:r>
              <a:rPr lang="en-US" sz="1000" baseline="0" dirty="0">
                <a:latin typeface="Arial" panose="020B0604020202020204" pitchFamily="34" charset="0"/>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 highly rated carrier.</a:t>
            </a:r>
            <a:endParaRPr lang="en-US" sz="1000" baseline="0" dirty="0">
              <a:latin typeface="Arial" panose="020B0604020202020204" pitchFamily="34" charset="0"/>
              <a:cs typeface="Arial" panose="020B0604020202020204" pitchFamily="34" charset="0"/>
            </a:endParaRPr>
          </a:p>
          <a:p>
            <a:pPr>
              <a:buFontTx/>
              <a:buNone/>
            </a:pPr>
            <a:endParaRPr lang="en-US" sz="1000" dirty="0">
              <a:latin typeface="Arial" panose="020B0604020202020204" pitchFamily="34" charset="0"/>
              <a:cs typeface="Arial" panose="020B0604020202020204" pitchFamily="34" charset="0"/>
            </a:endParaRPr>
          </a:p>
          <a:p>
            <a:pPr>
              <a:buFontTx/>
              <a:buNone/>
            </a:pPr>
            <a:r>
              <a:rPr lang="en-US" sz="1000" dirty="0">
                <a:latin typeface="Arial" panose="020B0604020202020204" pitchFamily="34" charset="0"/>
                <a:cs typeface="Arial" panose="020B0604020202020204" pitchFamily="34" charset="0"/>
              </a:rPr>
              <a:t>We also offer a wide portfolio of offerings to meet customers’ needs, including the lifetime permanent protection of the </a:t>
            </a:r>
            <a:r>
              <a:rPr lang="en-US" sz="1000" i="1" dirty="0">
                <a:latin typeface="Arial" panose="020B0604020202020204" pitchFamily="34" charset="0"/>
                <a:cs typeface="Arial" panose="020B0604020202020204" pitchFamily="34" charset="0"/>
              </a:rPr>
              <a:t>Final Expense Solutions Portfolio. </a:t>
            </a:r>
            <a:r>
              <a:rPr lang="en-US" sz="1000" dirty="0">
                <a:latin typeface="Arial" panose="020B0604020202020204" pitchFamily="34" charset="0"/>
                <a:cs typeface="Arial" panose="020B0604020202020204" pitchFamily="34" charset="0"/>
              </a:rPr>
              <a:t>It can help provide clients with a sense of security that comes from knowing their loved ones will have one less thing to worry about. </a:t>
            </a:r>
          </a:p>
        </p:txBody>
      </p:sp>
      <p:sp>
        <p:nvSpPr>
          <p:cNvPr id="4" name="Slide Number Placeholder 3"/>
          <p:cNvSpPr>
            <a:spLocks noGrp="1"/>
          </p:cNvSpPr>
          <p:nvPr>
            <p:ph type="sldNum" sz="quarter" idx="10"/>
          </p:nvPr>
        </p:nvSpPr>
        <p:spPr/>
        <p:txBody>
          <a:bodyPr/>
          <a:lstStyle/>
          <a:p>
            <a:fld id="{AB5E336D-5138-4F47-858D-FA78D87F2E6A}" type="slidenum">
              <a:rPr lang="en-US" smtClean="0"/>
              <a:t>2</a:t>
            </a:fld>
            <a:endParaRPr lang="en-US" dirty="0"/>
          </a:p>
        </p:txBody>
      </p:sp>
    </p:spTree>
    <p:extLst>
      <p:ext uri="{BB962C8B-B14F-4D97-AF65-F5344CB8AC3E}">
        <p14:creationId xmlns:p14="http://schemas.microsoft.com/office/powerpoint/2010/main" val="2064552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Finding new customers is the lifeblood for any successful business. We want to see you and your business thrive, so we've created prospecting tools to help you succeed. We've done the work for you with pre-built marketing materials that you can customize with your name. Use the social media campaign, designed email templates, and ready-to-print direct mailers to reach more customers and land new business.</a:t>
            </a:r>
          </a:p>
        </p:txBody>
      </p:sp>
      <p:sp>
        <p:nvSpPr>
          <p:cNvPr id="4" name="Slide Number Placeholder 3"/>
          <p:cNvSpPr>
            <a:spLocks noGrp="1"/>
          </p:cNvSpPr>
          <p:nvPr>
            <p:ph type="sldNum" sz="quarter" idx="10"/>
          </p:nvPr>
        </p:nvSpPr>
        <p:spPr/>
        <p:txBody>
          <a:bodyPr/>
          <a:lstStyle/>
          <a:p>
            <a:fld id="{AB5E336D-5138-4F47-858D-FA78D87F2E6A}" type="slidenum">
              <a:rPr lang="en-US" smtClean="0"/>
              <a:t>20</a:t>
            </a:fld>
            <a:endParaRPr lang="en-US" dirty="0"/>
          </a:p>
        </p:txBody>
      </p:sp>
    </p:spTree>
    <p:extLst>
      <p:ext uri="{BB962C8B-B14F-4D97-AF65-F5344CB8AC3E}">
        <p14:creationId xmlns:p14="http://schemas.microsoft.com/office/powerpoint/2010/main" val="3945479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B5E336D-5138-4F47-858D-FA78D87F2E6A}" type="slidenum">
              <a:rPr lang="en-US" smtClean="0"/>
              <a:t>21</a:t>
            </a:fld>
            <a:endParaRPr lang="en-US" dirty="0"/>
          </a:p>
        </p:txBody>
      </p:sp>
    </p:spTree>
    <p:extLst>
      <p:ext uri="{BB962C8B-B14F-4D97-AF65-F5344CB8AC3E}">
        <p14:creationId xmlns:p14="http://schemas.microsoft.com/office/powerpoint/2010/main" val="1253062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B5E336D-5138-4F47-858D-FA78D87F2E6A}" type="slidenum">
              <a:rPr lang="en-US" smtClean="0"/>
              <a:t>22</a:t>
            </a:fld>
            <a:endParaRPr lang="en-US" dirty="0"/>
          </a:p>
        </p:txBody>
      </p:sp>
    </p:spTree>
    <p:extLst>
      <p:ext uri="{BB962C8B-B14F-4D97-AF65-F5344CB8AC3E}">
        <p14:creationId xmlns:p14="http://schemas.microsoft.com/office/powerpoint/2010/main" val="1055256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B5E336D-5138-4F47-858D-FA78D87F2E6A}" type="slidenum">
              <a:rPr lang="en-US" smtClean="0"/>
              <a:t>23</a:t>
            </a:fld>
            <a:endParaRPr lang="en-US" dirty="0"/>
          </a:p>
        </p:txBody>
      </p:sp>
    </p:spTree>
    <p:extLst>
      <p:ext uri="{BB962C8B-B14F-4D97-AF65-F5344CB8AC3E}">
        <p14:creationId xmlns:p14="http://schemas.microsoft.com/office/powerpoint/2010/main" val="6417262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B5E336D-5138-4F47-858D-FA78D87F2E6A}" type="slidenum">
              <a:rPr lang="en-US" smtClean="0"/>
              <a:t>24</a:t>
            </a:fld>
            <a:endParaRPr lang="en-US" dirty="0"/>
          </a:p>
        </p:txBody>
      </p:sp>
    </p:spTree>
    <p:extLst>
      <p:ext uri="{BB962C8B-B14F-4D97-AF65-F5344CB8AC3E}">
        <p14:creationId xmlns:p14="http://schemas.microsoft.com/office/powerpoint/2010/main" val="911353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AB5E336D-5138-4F47-858D-FA78D87F2E6A}" type="slidenum">
              <a:rPr lang="en-US" smtClean="0"/>
              <a:t>25</a:t>
            </a:fld>
            <a:endParaRPr lang="en-US" dirty="0"/>
          </a:p>
        </p:txBody>
      </p:sp>
    </p:spTree>
    <p:extLst>
      <p:ext uri="{BB962C8B-B14F-4D97-AF65-F5344CB8AC3E}">
        <p14:creationId xmlns:p14="http://schemas.microsoft.com/office/powerpoint/2010/main" val="4155138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[READ SLIDE]</a:t>
            </a:r>
          </a:p>
        </p:txBody>
      </p:sp>
    </p:spTree>
    <p:extLst>
      <p:ext uri="{BB962C8B-B14F-4D97-AF65-F5344CB8AC3E}">
        <p14:creationId xmlns:p14="http://schemas.microsoft.com/office/powerpoint/2010/main" val="1119166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You deserve to work with a company that is responsive and strives to inspire</a:t>
            </a:r>
            <a:r>
              <a:rPr lang="en-US" sz="1000" baseline="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the growth of your business</a:t>
            </a:r>
            <a:r>
              <a:rPr lang="en-US" sz="1000" baseline="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in creative and innovative ways. Transamerica is committed to you and your success,</a:t>
            </a:r>
            <a:r>
              <a:rPr lang="en-US" sz="1000" baseline="0" dirty="0">
                <a:latin typeface="Arial" panose="020B0604020202020204" pitchFamily="34" charset="0"/>
                <a:cs typeface="Arial" panose="020B0604020202020204" pitchFamily="34" charset="0"/>
              </a:rPr>
              <a:t> and there are a few things that set us apart.</a:t>
            </a:r>
            <a:endParaRPr lang="en-US"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People are living longer lives, and the quality they expect from those years is making a big impact on their financial security. </a:t>
            </a:r>
            <a:r>
              <a:rPr lang="en-US" sz="1000" baseline="0" dirty="0">
                <a:latin typeface="Arial" panose="020B0604020202020204" pitchFamily="34" charset="0"/>
                <a:cs typeface="Arial" panose="020B0604020202020204" pitchFamily="34" charset="0"/>
              </a:rPr>
              <a:t>We’ve been helping people feel better about the future for </a:t>
            </a:r>
            <a:r>
              <a:rPr lang="en-US" sz="1000" b="1" baseline="0" dirty="0">
                <a:latin typeface="Arial" panose="020B0604020202020204" pitchFamily="34" charset="0"/>
                <a:cs typeface="Arial" panose="020B0604020202020204" pitchFamily="34" charset="0"/>
              </a:rPr>
              <a:t>more than 100 years</a:t>
            </a:r>
            <a:r>
              <a:rPr lang="en-US" sz="1000" baseline="0" dirty="0">
                <a:latin typeface="Arial" panose="020B0604020202020204" pitchFamily="34" charset="0"/>
                <a:cs typeface="Arial" panose="020B0604020202020204" pitchFamily="34" charset="0"/>
              </a:rPr>
              <a:t>. We’re proud of the trust we’ve earned from the families we’ve </a:t>
            </a:r>
            <a:r>
              <a:rPr lang="en-US" sz="1000" dirty="0">
                <a:latin typeface="Arial" panose="020B0604020202020204" pitchFamily="34" charset="0"/>
                <a:cs typeface="Arial" panose="020B0604020202020204" pitchFamily="34" charset="0"/>
              </a:rPr>
              <a:t>helped protect</a:t>
            </a:r>
            <a:r>
              <a:rPr lang="en-US" sz="1000" baseline="0" dirty="0">
                <a:latin typeface="Arial" panose="020B0604020202020204" pitchFamily="34" charset="0"/>
                <a:cs typeface="Arial" panose="020B0604020202020204" pitchFamily="34" charset="0"/>
              </a:rPr>
              <a:t>. One generation to the next.</a:t>
            </a:r>
            <a:endParaRPr lang="en-US" sz="1000" dirty="0">
              <a:latin typeface="Arial" panose="020B0604020202020204" pitchFamily="34" charset="0"/>
              <a:cs typeface="Arial" panose="020B0604020202020204" pitchFamily="34" charset="0"/>
            </a:endParaRPr>
          </a:p>
          <a:p>
            <a:pPr>
              <a:buFontTx/>
              <a:buChar char="-"/>
            </a:pPr>
            <a:endParaRPr lang="en-US" sz="10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We’re</a:t>
            </a:r>
            <a:r>
              <a:rPr lang="en-US" sz="1000" baseline="0" dirty="0">
                <a:latin typeface="Arial" panose="020B0604020202020204" pitchFamily="34" charset="0"/>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 highly rated carrier.</a:t>
            </a:r>
            <a:endParaRPr lang="en-US" sz="1000" baseline="0" dirty="0">
              <a:latin typeface="Arial" panose="020B0604020202020204" pitchFamily="34" charset="0"/>
              <a:cs typeface="Arial" panose="020B0604020202020204" pitchFamily="34" charset="0"/>
            </a:endParaRPr>
          </a:p>
          <a:p>
            <a:pPr>
              <a:buFontTx/>
              <a:buNone/>
            </a:pPr>
            <a:endParaRPr lang="en-US" sz="1000" dirty="0">
              <a:latin typeface="Arial" panose="020B0604020202020204" pitchFamily="34" charset="0"/>
              <a:cs typeface="Arial" panose="020B0604020202020204" pitchFamily="34" charset="0"/>
            </a:endParaRPr>
          </a:p>
          <a:p>
            <a:pPr>
              <a:buFontTx/>
              <a:buNone/>
            </a:pPr>
            <a:r>
              <a:rPr lang="en-US" sz="1000" dirty="0">
                <a:latin typeface="Arial" panose="020B0604020202020204" pitchFamily="34" charset="0"/>
                <a:cs typeface="Arial" panose="020B0604020202020204" pitchFamily="34" charset="0"/>
              </a:rPr>
              <a:t>We also offer a wide portfolio of offerings to meet customers’ needs, including the lifetime permanent protection of the </a:t>
            </a:r>
            <a:r>
              <a:rPr lang="en-US" sz="1000" i="1" dirty="0">
                <a:latin typeface="Arial" panose="020B0604020202020204" pitchFamily="34" charset="0"/>
                <a:cs typeface="Arial" panose="020B0604020202020204" pitchFamily="34" charset="0"/>
              </a:rPr>
              <a:t>Final Expense Solutions Portfolio. </a:t>
            </a:r>
            <a:r>
              <a:rPr lang="en-US" sz="1000" dirty="0">
                <a:latin typeface="Arial" panose="020B0604020202020204" pitchFamily="34" charset="0"/>
                <a:cs typeface="Arial" panose="020B0604020202020204" pitchFamily="34" charset="0"/>
              </a:rPr>
              <a:t>It can help provide clients with a sense of security that comes from knowing their loved ones will have one less thing to worry about. </a:t>
            </a:r>
          </a:p>
        </p:txBody>
      </p:sp>
      <p:sp>
        <p:nvSpPr>
          <p:cNvPr id="4" name="Slide Number Placeholder 3"/>
          <p:cNvSpPr>
            <a:spLocks noGrp="1"/>
          </p:cNvSpPr>
          <p:nvPr>
            <p:ph type="sldNum" sz="quarter" idx="10"/>
          </p:nvPr>
        </p:nvSpPr>
        <p:spPr/>
        <p:txBody>
          <a:bodyPr/>
          <a:lstStyle/>
          <a:p>
            <a:fld id="{AB5E336D-5138-4F47-858D-FA78D87F2E6A}" type="slidenum">
              <a:rPr lang="en-US" smtClean="0"/>
              <a:t>4</a:t>
            </a:fld>
            <a:endParaRPr lang="en-US" dirty="0"/>
          </a:p>
        </p:txBody>
      </p:sp>
    </p:spTree>
    <p:extLst>
      <p:ext uri="{BB962C8B-B14F-4D97-AF65-F5344CB8AC3E}">
        <p14:creationId xmlns:p14="http://schemas.microsoft.com/office/powerpoint/2010/main" val="3713129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[READ SLIDE]</a:t>
            </a:r>
          </a:p>
        </p:txBody>
      </p:sp>
      <p:sp>
        <p:nvSpPr>
          <p:cNvPr id="4" name="Slide Number Placeholder 3"/>
          <p:cNvSpPr>
            <a:spLocks noGrp="1"/>
          </p:cNvSpPr>
          <p:nvPr>
            <p:ph type="sldNum" sz="quarter" idx="5"/>
          </p:nvPr>
        </p:nvSpPr>
        <p:spPr/>
        <p:txBody>
          <a:bodyPr/>
          <a:lstStyle/>
          <a:p>
            <a:fld id="{AB5E336D-5138-4F47-858D-FA78D87F2E6A}" type="slidenum">
              <a:rPr lang="en-US" smtClean="0"/>
              <a:t>5</a:t>
            </a:fld>
            <a:endParaRPr lang="en-US" dirty="0"/>
          </a:p>
        </p:txBody>
      </p:sp>
    </p:spTree>
    <p:extLst>
      <p:ext uri="{BB962C8B-B14F-4D97-AF65-F5344CB8AC3E}">
        <p14:creationId xmlns:p14="http://schemas.microsoft.com/office/powerpoint/2010/main" val="1788521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21188"/>
            <a:ext cx="4839659" cy="418941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Meeting the needs of your clients also</a:t>
            </a:r>
            <a:r>
              <a:rPr lang="en-US" sz="1000" baseline="0" dirty="0">
                <a:latin typeface="Arial" panose="020B0604020202020204" pitchFamily="34" charset="0"/>
                <a:cs typeface="Arial" panose="020B0604020202020204" pitchFamily="34" charset="0"/>
              </a:rPr>
              <a:t> means</a:t>
            </a:r>
            <a:r>
              <a:rPr lang="en-US" sz="1000" dirty="0">
                <a:latin typeface="Arial" panose="020B0604020202020204" pitchFamily="34" charset="0"/>
                <a:cs typeface="Arial" panose="020B0604020202020204" pitchFamily="34" charset="0"/>
              </a:rPr>
              <a:t> being able to be relevant to different types of clients.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Arial" panose="020B0604020202020204" pitchFamily="34" charset="0"/>
                <a:ea typeface="+mn-ea"/>
                <a:cs typeface="Arial" panose="020B0604020202020204" pitchFamily="34" charset="0"/>
              </a:rPr>
              <a:t>As you know, boomers and seniors continue to be part of a growing aging population. In fact, older Americans are projected to outnumber children for the first time in U.S. history.* By 2030, all Baby Boomers will be older than age 65. As they age, this segment will need to focus on how to manage their final expenses as well as ways to </a:t>
            </a:r>
            <a:r>
              <a:rPr lang="en-US" sz="1000" dirty="0">
                <a:latin typeface="Arial" panose="020B0604020202020204" pitchFamily="34" charset="0"/>
                <a:cs typeface="Arial" panose="020B0604020202020204" pitchFamily="34" charset="0"/>
              </a:rPr>
              <a:t>help </a:t>
            </a:r>
            <a:r>
              <a:rPr lang="en-US" sz="1000" kern="1200" dirty="0">
                <a:solidFill>
                  <a:schemeClr val="tx1"/>
                </a:solidFill>
                <a:effectLst/>
                <a:latin typeface="Arial" panose="020B0604020202020204" pitchFamily="34" charset="0"/>
                <a:ea typeface="+mn-ea"/>
                <a:cs typeface="Arial" panose="020B0604020202020204" pitchFamily="34" charset="0"/>
              </a:rPr>
              <a:t>protect their children and grandchildren.</a:t>
            </a:r>
            <a:endParaRPr lang="en-US" sz="1000" baseline="0" dirty="0">
              <a:latin typeface="Arial" panose="020B0604020202020204" pitchFamily="34" charset="0"/>
              <a:cs typeface="Arial" panose="020B0604020202020204" pitchFamily="34" charset="0"/>
            </a:endParaRPr>
          </a:p>
          <a:p>
            <a:pPr>
              <a:buFontTx/>
              <a:buNone/>
            </a:pPr>
            <a:endParaRPr lang="en-US" sz="1000" dirty="0">
              <a:latin typeface="Arial" panose="020B0604020202020204" pitchFamily="34" charset="0"/>
              <a:cs typeface="Arial" panose="020B0604020202020204" pitchFamily="34" charset="0"/>
            </a:endParaRPr>
          </a:p>
          <a:p>
            <a:pPr>
              <a:buFontTx/>
              <a:buNone/>
            </a:pPr>
            <a:r>
              <a:rPr lang="en-US" sz="1000" dirty="0">
                <a:latin typeface="Arial" panose="020B0604020202020204" pitchFamily="34" charset="0"/>
                <a:cs typeface="Arial" panose="020B0604020202020204" pitchFamily="34" charset="0"/>
              </a:rPr>
              <a:t>Younger families with term coverage</a:t>
            </a:r>
            <a:r>
              <a:rPr lang="en-US" sz="1000" baseline="0" dirty="0">
                <a:latin typeface="Arial" panose="020B0604020202020204" pitchFamily="34" charset="0"/>
                <a:cs typeface="Arial" panose="020B0604020202020204" pitchFamily="34" charset="0"/>
              </a:rPr>
              <a:t> may be looking for budget-friendly premiums, and the m</a:t>
            </a:r>
            <a:r>
              <a:rPr lang="en-US" sz="1000" dirty="0">
                <a:latin typeface="Arial" panose="020B0604020202020204" pitchFamily="34" charset="0"/>
                <a:cs typeface="Arial" panose="020B0604020202020204" pitchFamily="34" charset="0"/>
              </a:rPr>
              <a:t>ass affluent and middle market may be looking for a quick </a:t>
            </a:r>
            <a:r>
              <a:rPr lang="en-US" sz="1000" baseline="0" dirty="0">
                <a:latin typeface="Arial" panose="020B0604020202020204" pitchFamily="34" charset="0"/>
                <a:cs typeface="Arial" panose="020B0604020202020204" pitchFamily="34" charset="0"/>
              </a:rPr>
              <a:t>way to obtain guaranteed permanent life insurance.</a:t>
            </a:r>
          </a:p>
          <a:p>
            <a:pPr>
              <a:buFontTx/>
              <a:buNone/>
            </a:pPr>
            <a:r>
              <a:rPr lang="en-US" sz="1000" baseline="0" dirty="0">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Individuals who would not qualify for standard coverage due to </a:t>
            </a:r>
            <a:r>
              <a:rPr lang="en-US" sz="1000" kern="1200" dirty="0">
                <a:solidFill>
                  <a:schemeClr val="tx1"/>
                </a:solidFill>
                <a:effectLst/>
                <a:latin typeface="Arial" panose="020B0604020202020204" pitchFamily="34" charset="0"/>
                <a:ea typeface="+mn-ea"/>
                <a:cs typeface="Arial" panose="020B0604020202020204" pitchFamily="34" charset="0"/>
              </a:rPr>
              <a:t>their age, health, height, or weight</a:t>
            </a:r>
            <a:r>
              <a:rPr lang="en-US" sz="1000" dirty="0">
                <a:latin typeface="Arial" panose="020B0604020202020204" pitchFamily="34" charset="0"/>
                <a:cs typeface="Arial" panose="020B0604020202020204" pitchFamily="34" charset="0"/>
              </a:rPr>
              <a:t>**</a:t>
            </a:r>
            <a:r>
              <a:rPr lang="en-US" sz="1000" baseline="0" dirty="0">
                <a:latin typeface="Arial" panose="020B0604020202020204" pitchFamily="34" charset="0"/>
                <a:cs typeface="Arial" panose="020B0604020202020204" pitchFamily="34" charset="0"/>
              </a:rPr>
              <a:t> and would potentially have to endure extensive, time-consuming underwriting requirements, may be interested in an immediate, simplified issue, permanent coverage policy with the ability to access cash to pay for a nursing home.</a:t>
            </a:r>
          </a:p>
          <a:p>
            <a:pPr>
              <a:buFontTx/>
              <a:buNone/>
            </a:pPr>
            <a:endParaRPr lang="en-US"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 </a:t>
            </a:r>
            <a:r>
              <a:rPr lang="en-US" sz="900" kern="1200" dirty="0">
                <a:solidFill>
                  <a:schemeClr val="tx1"/>
                </a:solidFill>
                <a:effectLst/>
                <a:latin typeface="Arial" panose="020B0604020202020204" pitchFamily="34" charset="0"/>
                <a:ea typeface="+mn-ea"/>
                <a:cs typeface="Arial" panose="020B0604020202020204" pitchFamily="34" charset="0"/>
              </a:rPr>
              <a:t>"Older People Projected to Outnumber Children for First Time in U.S. History," U.S. Census Bureau, </a:t>
            </a:r>
            <a:r>
              <a:rPr lang="en-US" sz="1100" dirty="0">
                <a:solidFill>
                  <a:srgbClr val="000000"/>
                </a:solidFill>
                <a:effectLst/>
                <a:latin typeface="Helvetica" pitchFamily="2" charset="0"/>
              </a:rPr>
              <a:t>February 2020</a:t>
            </a:r>
            <a:r>
              <a:rPr lang="en-US" sz="900" dirty="0">
                <a:latin typeface="Arial" panose="020B0604020202020204" pitchFamily="34" charset="0"/>
                <a:cs typeface="Arial" panose="020B0604020202020204" pitchFamily="34" charset="0"/>
              </a:rPr>
              <a:t> </a:t>
            </a:r>
          </a:p>
          <a:p>
            <a:pPr marL="0" indent="0">
              <a:buNone/>
            </a:pPr>
            <a:r>
              <a:rPr lang="en-US" sz="900" dirty="0">
                <a:latin typeface="Arial" panose="020B0604020202020204" pitchFamily="34" charset="0"/>
                <a:cs typeface="Arial" panose="020B0604020202020204" pitchFamily="34" charset="0"/>
              </a:rPr>
              <a:t>** Note: Transamerica will decline coverage on an application for a proposed insured who has been declined for another life product with any Transamerica insurance company.</a:t>
            </a:r>
          </a:p>
        </p:txBody>
      </p:sp>
      <p:sp>
        <p:nvSpPr>
          <p:cNvPr id="4" name="Slide Number Placeholder 3"/>
          <p:cNvSpPr>
            <a:spLocks noGrp="1"/>
          </p:cNvSpPr>
          <p:nvPr>
            <p:ph type="sldNum" sz="quarter" idx="10"/>
          </p:nvPr>
        </p:nvSpPr>
        <p:spPr/>
        <p:txBody>
          <a:bodyPr/>
          <a:lstStyle/>
          <a:p>
            <a:fld id="{AB5E336D-5138-4F47-858D-FA78D87F2E6A}" type="slidenum">
              <a:rPr lang="en-US" smtClean="0"/>
              <a:t>6</a:t>
            </a:fld>
            <a:endParaRPr lang="en-US" dirty="0"/>
          </a:p>
        </p:txBody>
      </p:sp>
    </p:spTree>
    <p:extLst>
      <p:ext uri="{BB962C8B-B14F-4D97-AF65-F5344CB8AC3E}">
        <p14:creationId xmlns:p14="http://schemas.microsoft.com/office/powerpoint/2010/main" val="589536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Transamerica final expense is truly fast, easy protection now, that will be there when your clients’ loved ones need it most. </a:t>
            </a:r>
            <a:r>
              <a:rPr lang="en-US" sz="1000" kern="1200" dirty="0">
                <a:solidFill>
                  <a:schemeClr val="tx1"/>
                </a:solidFill>
                <a:effectLst/>
                <a:latin typeface="Arial" panose="020B0604020202020204" pitchFamily="34" charset="0"/>
                <a:ea typeface="+mn-ea"/>
                <a:cs typeface="Arial" panose="020B0604020202020204" pitchFamily="34" charset="0"/>
              </a:rPr>
              <a:t>The new simplified process lets you do more in less time, </a:t>
            </a:r>
            <a:r>
              <a:rPr lang="en-US" sz="1000" baseline="0" dirty="0">
                <a:latin typeface="Arial" panose="020B0604020202020204" pitchFamily="34" charset="0"/>
                <a:cs typeface="Arial" panose="020B0604020202020204" pitchFamily="34" charset="0"/>
              </a:rPr>
              <a:t>which can help you grow your business.</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In addition, </a:t>
            </a:r>
            <a:r>
              <a:rPr lang="en-US" sz="1000" kern="1200" dirty="0">
                <a:solidFill>
                  <a:schemeClr val="tx1"/>
                </a:solidFill>
                <a:effectLst/>
                <a:latin typeface="Arial" panose="020B0604020202020204" pitchFamily="34" charset="0"/>
                <a:ea typeface="+mn-ea"/>
                <a:cs typeface="Arial" panose="020B0604020202020204" pitchFamily="34" charset="0"/>
              </a:rPr>
              <a:t>our </a:t>
            </a:r>
            <a:r>
              <a:rPr lang="en-US" sz="1000" i="1" kern="1200" dirty="0">
                <a:solidFill>
                  <a:schemeClr val="tx1"/>
                </a:solidFill>
                <a:effectLst/>
                <a:latin typeface="Arial" panose="020B0604020202020204" pitchFamily="34" charset="0"/>
                <a:ea typeface="+mn-ea"/>
                <a:cs typeface="Arial" panose="020B0604020202020204" pitchFamily="34" charset="0"/>
              </a:rPr>
              <a:t>Final Expense Solutions Portfolio </a:t>
            </a:r>
            <a:r>
              <a:rPr lang="en-US" sz="1000" kern="1200" dirty="0">
                <a:solidFill>
                  <a:schemeClr val="tx1"/>
                </a:solidFill>
                <a:effectLst/>
                <a:latin typeface="Arial" panose="020B0604020202020204" pitchFamily="34" charset="0"/>
                <a:ea typeface="+mn-ea"/>
                <a:cs typeface="Arial" panose="020B0604020202020204" pitchFamily="34" charset="0"/>
              </a:rPr>
              <a:t>provides </a:t>
            </a:r>
            <a:r>
              <a:rPr lang="en-US" sz="1000" dirty="0">
                <a:latin typeface="Arial" panose="020B0604020202020204" pitchFamily="34" charset="0"/>
                <a:cs typeface="Arial" panose="020B0604020202020204" pitchFamily="34" charset="0"/>
              </a:rPr>
              <a:t>some of the simplest coverage available on the market.</a:t>
            </a:r>
            <a:r>
              <a:rPr lang="en-US" sz="1000" baseline="0" dirty="0">
                <a:latin typeface="Arial" panose="020B0604020202020204" pitchFamily="34" charset="0"/>
                <a:cs typeface="Arial" panose="020B0604020202020204" pitchFamily="34" charset="0"/>
              </a:rPr>
              <a:t> As a </a:t>
            </a:r>
            <a:r>
              <a:rPr lang="en-US" sz="1000" dirty="0">
                <a:latin typeface="Arial" panose="020B0604020202020204" pitchFamily="34" charset="0"/>
                <a:cs typeface="Arial" panose="020B0604020202020204" pitchFamily="34" charset="0"/>
              </a:rPr>
              <a:t>simplified-issue whole life policy with simplified underwriting guidelines, it’s easier to place than fully underwritten products. Plus,</a:t>
            </a:r>
            <a:r>
              <a:rPr lang="en-US" sz="1000" baseline="0" dirty="0">
                <a:latin typeface="Arial" panose="020B0604020202020204" pitchFamily="34" charset="0"/>
                <a:cs typeface="Arial" panose="020B0604020202020204" pitchFamily="34" charset="0"/>
              </a:rPr>
              <a:t> i</a:t>
            </a:r>
            <a:r>
              <a:rPr lang="en-US" sz="1000" dirty="0">
                <a:latin typeface="Arial" panose="020B0604020202020204" pitchFamily="34" charset="0"/>
                <a:cs typeface="Arial" panose="020B0604020202020204" pitchFamily="34" charset="0"/>
              </a:rPr>
              <a:t>t only requires a life insurance license</a:t>
            </a:r>
            <a:r>
              <a:rPr lang="en-US" sz="1000" baseline="0" dirty="0">
                <a:latin typeface="Arial" panose="020B0604020202020204" pitchFamily="34" charset="0"/>
                <a:cs typeface="Arial" panose="020B0604020202020204" pitchFamily="34" charset="0"/>
              </a:rPr>
              <a:t> and is easy to explain to your clients. </a:t>
            </a:r>
            <a:endParaRPr lang="en-US" sz="1000" dirty="0">
              <a:latin typeface="Arial" panose="020B0604020202020204" pitchFamily="34" charset="0"/>
              <a:cs typeface="Arial" panose="020B0604020202020204" pitchFamily="34" charset="0"/>
            </a:endParaRPr>
          </a:p>
          <a:p>
            <a:pPr>
              <a:buFontTx/>
              <a:buNone/>
            </a:pPr>
            <a:endParaRPr lang="en-US" sz="1000" dirty="0">
              <a:latin typeface="Arial" panose="020B0604020202020204" pitchFamily="34" charset="0"/>
              <a:cs typeface="Arial" panose="020B0604020202020204" pitchFamily="34" charset="0"/>
            </a:endParaRPr>
          </a:p>
          <a:p>
            <a:pPr>
              <a:buFontTx/>
              <a:buNone/>
            </a:pPr>
            <a:r>
              <a:rPr lang="en-US" sz="1000" dirty="0">
                <a:latin typeface="Arial" panose="020B0604020202020204" pitchFamily="34" charset="0"/>
                <a:cs typeface="Arial" panose="020B0604020202020204" pitchFamily="34" charset="0"/>
              </a:rPr>
              <a:t>Moreover,</a:t>
            </a:r>
            <a:r>
              <a:rPr lang="en-US" sz="1000" baseline="0" dirty="0">
                <a:latin typeface="Arial" panose="020B0604020202020204" pitchFamily="34" charset="0"/>
                <a:cs typeface="Arial" panose="020B0604020202020204" pitchFamily="34" charset="0"/>
              </a:rPr>
              <a:t> many pe</a:t>
            </a:r>
            <a:r>
              <a:rPr lang="en-US" sz="1000" dirty="0">
                <a:latin typeface="Arial" panose="020B0604020202020204" pitchFamily="34" charset="0"/>
                <a:cs typeface="Arial" panose="020B0604020202020204" pitchFamily="34" charset="0"/>
              </a:rPr>
              <a:t>ople need it. Many individuals don’t work with a</a:t>
            </a:r>
            <a:r>
              <a:rPr lang="en-US" sz="1000" baseline="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financial planner and may be unaware of the financial burden of their final expenses. Many Americans believe Social Security will pay for their final expense needs; however, the government only pays a lump sum of $255 for those who qualify.*  </a:t>
            </a:r>
          </a:p>
          <a:p>
            <a:pPr>
              <a:buFontTx/>
              <a:buNone/>
            </a:pPr>
            <a:endParaRPr lang="en-US" sz="1000" dirty="0">
              <a:latin typeface="Arial" panose="020B0604020202020204" pitchFamily="34" charset="0"/>
              <a:cs typeface="Arial" panose="020B0604020202020204" pitchFamily="34" charset="0"/>
            </a:endParaRPr>
          </a:p>
          <a:p>
            <a:pPr>
              <a:buFontTx/>
              <a:buNone/>
            </a:pPr>
            <a:r>
              <a:rPr lang="en-US" sz="1000" dirty="0">
                <a:latin typeface="Arial" panose="020B0604020202020204" pitchFamily="34" charset="0"/>
                <a:cs typeface="Arial" panose="020B0604020202020204" pitchFamily="34" charset="0"/>
              </a:rPr>
              <a:t>As</a:t>
            </a:r>
            <a:r>
              <a:rPr lang="en-US" sz="1000" baseline="0" dirty="0">
                <a:latin typeface="Arial" panose="020B0604020202020204" pitchFamily="34" charset="0"/>
                <a:cs typeface="Arial" panose="020B0604020202020204" pitchFamily="34" charset="0"/>
              </a:rPr>
              <a:t> we mentioned earlier, t</a:t>
            </a:r>
            <a:r>
              <a:rPr lang="en-US" sz="1000" dirty="0">
                <a:latin typeface="Arial" panose="020B0604020202020204" pitchFamily="34" charset="0"/>
                <a:cs typeface="Arial" panose="020B0604020202020204" pitchFamily="34" charset="0"/>
              </a:rPr>
              <a:t>here’s also a growing market for final expense,</a:t>
            </a:r>
            <a:r>
              <a:rPr lang="en-US" sz="1000" baseline="0" dirty="0">
                <a:latin typeface="Arial" panose="020B0604020202020204" pitchFamily="34" charset="0"/>
                <a:cs typeface="Arial" panose="020B0604020202020204" pitchFamily="34" charset="0"/>
              </a:rPr>
              <a:t> with roughly </a:t>
            </a:r>
            <a:r>
              <a:rPr lang="en-US" sz="1000" dirty="0">
                <a:latin typeface="Arial" panose="020B0604020202020204" pitchFamily="34" charset="0"/>
                <a:cs typeface="Arial" panose="020B0604020202020204" pitchFamily="34" charset="0"/>
              </a:rPr>
              <a:t>10,000 Americans turning 65 every day.** </a:t>
            </a:r>
            <a:r>
              <a:rPr lang="en-US" sz="1000" baseline="0" dirty="0">
                <a:latin typeface="Arial" panose="020B0604020202020204" pitchFamily="34" charset="0"/>
                <a:cs typeface="Arial" panose="020B0604020202020204" pitchFamily="34" charset="0"/>
              </a:rPr>
              <a:t> </a:t>
            </a:r>
          </a:p>
          <a:p>
            <a:pPr>
              <a:buFontTx/>
              <a:buNone/>
            </a:pPr>
            <a:endParaRPr lang="en-US" sz="1000" dirty="0">
              <a:latin typeface="Arial" panose="020B0604020202020204" pitchFamily="34" charset="0"/>
              <a:cs typeface="Arial" panose="020B0604020202020204" pitchFamily="34" charset="0"/>
            </a:endParaRPr>
          </a:p>
          <a:p>
            <a:pPr>
              <a:buFontTx/>
              <a:buNone/>
            </a:pPr>
            <a:r>
              <a:rPr lang="en-US" sz="1000" dirty="0">
                <a:latin typeface="Arial" panose="020B0604020202020204" pitchFamily="34" charset="0"/>
                <a:cs typeface="Arial" panose="020B0604020202020204" pitchFamily="34" charset="0"/>
              </a:rPr>
              <a:t>Lastly,</a:t>
            </a:r>
            <a:r>
              <a:rPr lang="en-US" sz="1000" baseline="0" dirty="0">
                <a:latin typeface="Arial" panose="020B0604020202020204" pitchFamily="34" charset="0"/>
                <a:cs typeface="Arial" panose="020B0604020202020204" pitchFamily="34" charset="0"/>
              </a:rPr>
              <a:t> final expense can provide you with </a:t>
            </a:r>
            <a:r>
              <a:rPr lang="en-US" sz="1000" dirty="0">
                <a:latin typeface="Arial" panose="020B0604020202020204" pitchFamily="34" charset="0"/>
                <a:cs typeface="Arial" panose="020B0604020202020204" pitchFamily="34" charset="0"/>
              </a:rPr>
              <a:t>freedom and flexibility. It’s your business,</a:t>
            </a:r>
            <a:r>
              <a:rPr lang="en-US" sz="1000" baseline="0" dirty="0">
                <a:latin typeface="Arial" panose="020B0604020202020204" pitchFamily="34" charset="0"/>
                <a:cs typeface="Arial" panose="020B0604020202020204" pitchFamily="34" charset="0"/>
              </a:rPr>
              <a:t> and </a:t>
            </a:r>
            <a:r>
              <a:rPr lang="en-US" sz="1000" dirty="0">
                <a:latin typeface="Arial" panose="020B0604020202020204" pitchFamily="34" charset="0"/>
                <a:cs typeface="Arial" panose="020B0604020202020204" pitchFamily="34" charset="0"/>
              </a:rPr>
              <a:t>you should run it to fit your lifestyle. The</a:t>
            </a:r>
            <a:r>
              <a:rPr lang="en-US" sz="1000" baseline="0" dirty="0">
                <a:latin typeface="Arial" panose="020B0604020202020204" pitchFamily="34" charset="0"/>
                <a:cs typeface="Arial" panose="020B0604020202020204" pitchFamily="34" charset="0"/>
              </a:rPr>
              <a:t> convenient features of our updated final expense solutions allow you to do just that. </a:t>
            </a:r>
            <a:endParaRPr lang="en-US" sz="1000" dirty="0">
              <a:latin typeface="Arial" panose="020B0604020202020204" pitchFamily="34" charset="0"/>
              <a:cs typeface="Arial" panose="020B0604020202020204" pitchFamily="34" charset="0"/>
            </a:endParaRPr>
          </a:p>
          <a:p>
            <a:pPr>
              <a:buFontTx/>
              <a:buNone/>
            </a:pPr>
            <a:endParaRPr lang="en-US" sz="1000" dirty="0">
              <a:latin typeface="Arial" panose="020B0604020202020204" pitchFamily="34" charset="0"/>
              <a:cs typeface="Arial" panose="020B0604020202020204" pitchFamily="34" charset="0"/>
            </a:endParaRPr>
          </a:p>
          <a:p>
            <a:pPr>
              <a:buFontTx/>
              <a:buNone/>
            </a:pPr>
            <a:r>
              <a:rPr lang="en-US" sz="900" dirty="0">
                <a:latin typeface="Arial" panose="020B0604020202020204" pitchFamily="34" charset="0"/>
                <a:cs typeface="Arial" panose="020B0604020202020204" pitchFamily="34" charset="0"/>
              </a:rPr>
              <a:t>* "If You Are the Survivor," </a:t>
            </a:r>
            <a:r>
              <a:rPr lang="en-US" sz="900" dirty="0" err="1">
                <a:latin typeface="Arial" panose="020B0604020202020204" pitchFamily="34" charset="0"/>
                <a:cs typeface="Arial" panose="020B0604020202020204" pitchFamily="34" charset="0"/>
              </a:rPr>
              <a:t>ssa.gov</a:t>
            </a:r>
            <a:r>
              <a:rPr lang="en-US" sz="900" dirty="0">
                <a:latin typeface="Arial" panose="020B0604020202020204" pitchFamily="34" charset="0"/>
                <a:cs typeface="Arial" panose="020B0604020202020204" pitchFamily="34" charset="0"/>
              </a:rPr>
              <a:t>, accessed online April 2023</a:t>
            </a:r>
          </a:p>
          <a:p>
            <a:pPr>
              <a:buFontTx/>
              <a:buNone/>
            </a:pPr>
            <a:r>
              <a:rPr lang="en-US" sz="900" dirty="0">
                <a:latin typeface="Arial" panose="020B0604020202020204" pitchFamily="34" charset="0"/>
                <a:cs typeface="Arial" panose="020B0604020202020204" pitchFamily="34" charset="0"/>
              </a:rPr>
              <a:t>** "The Baby Boomer Generation," </a:t>
            </a:r>
            <a:r>
              <a:rPr lang="en-US" sz="900" dirty="0" err="1">
                <a:latin typeface="Arial" panose="020B0604020202020204" pitchFamily="34" charset="0"/>
                <a:cs typeface="Arial" panose="020B0604020202020204" pitchFamily="34" charset="0"/>
              </a:rPr>
              <a:t>Seniorliving.org</a:t>
            </a:r>
            <a:r>
              <a:rPr lang="en-US" sz="900" dirty="0">
                <a:latin typeface="Arial" panose="020B0604020202020204" pitchFamily="34" charset="0"/>
                <a:cs typeface="Arial" panose="020B0604020202020204" pitchFamily="34" charset="0"/>
              </a:rPr>
              <a:t>, accessed online April 2023</a:t>
            </a:r>
          </a:p>
        </p:txBody>
      </p:sp>
    </p:spTree>
    <p:extLst>
      <p:ext uri="{BB962C8B-B14F-4D97-AF65-F5344CB8AC3E}">
        <p14:creationId xmlns:p14="http://schemas.microsoft.com/office/powerpoint/2010/main" val="3488690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9575" y="4421187"/>
            <a:ext cx="6203950" cy="4688945"/>
          </a:xfrm>
        </p:spPr>
        <p:txBody>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en-US" sz="900" b="0" kern="1200" dirty="0">
                <a:solidFill>
                  <a:schemeClr val="tx1"/>
                </a:solidFill>
                <a:latin typeface="Arial" panose="020B0604020202020204" pitchFamily="34" charset="0"/>
                <a:ea typeface="+mn-ea"/>
                <a:cs typeface="Arial" panose="020B0604020202020204" pitchFamily="34" charset="0"/>
              </a:rPr>
              <a:t>Some of the highlights of Transamerica’s </a:t>
            </a:r>
            <a:r>
              <a:rPr lang="en-US" sz="900" i="1" kern="1200" dirty="0">
                <a:solidFill>
                  <a:schemeClr val="tx1"/>
                </a:solidFill>
                <a:effectLst/>
                <a:latin typeface="Arial" panose="020B0604020202020204" pitchFamily="34" charset="0"/>
                <a:ea typeface="+mn-ea"/>
                <a:cs typeface="Arial" panose="020B0604020202020204" pitchFamily="34" charset="0"/>
              </a:rPr>
              <a:t>Final Expense Solutions Portfolio</a:t>
            </a:r>
            <a:r>
              <a:rPr lang="en-US" sz="900" b="0" kern="1200" dirty="0">
                <a:solidFill>
                  <a:schemeClr val="tx1"/>
                </a:solidFill>
                <a:latin typeface="Arial" panose="020B0604020202020204" pitchFamily="34" charset="0"/>
                <a:ea typeface="+mn-ea"/>
                <a:cs typeface="Arial" panose="020B0604020202020204" pitchFamily="34" charset="0"/>
              </a:rPr>
              <a:t> include:</a:t>
            </a:r>
          </a:p>
          <a:p>
            <a:endParaRPr lang="en-US" sz="900" b="1" kern="1200" dirty="0">
              <a:solidFill>
                <a:schemeClr val="tx1"/>
              </a:solidFill>
              <a:latin typeface="Arial" panose="020B0604020202020204" pitchFamily="34" charset="0"/>
              <a:ea typeface="+mn-ea"/>
              <a:cs typeface="Arial" panose="020B0604020202020204" pitchFamily="34" charset="0"/>
            </a:endParaRPr>
          </a:p>
          <a:p>
            <a:r>
              <a:rPr lang="en-US" sz="900" b="1" kern="1200" dirty="0">
                <a:solidFill>
                  <a:schemeClr val="tx1"/>
                </a:solidFill>
                <a:latin typeface="Arial" panose="020B0604020202020204" pitchFamily="34" charset="0"/>
                <a:ea typeface="+mn-ea"/>
                <a:cs typeface="Arial" panose="020B0604020202020204" pitchFamily="34" charset="0"/>
              </a:rPr>
              <a:t>FAST &amp; EASY</a:t>
            </a:r>
          </a:p>
          <a:p>
            <a:pPr marL="171450" indent="-171450">
              <a:buFont typeface="Arial" panose="020B0604020202020204" pitchFamily="34" charset="0"/>
              <a:buChar char="•"/>
            </a:pPr>
            <a:r>
              <a:rPr lang="en-US" sz="900" b="0" kern="1200" dirty="0">
                <a:solidFill>
                  <a:schemeClr val="tx1"/>
                </a:solidFill>
                <a:latin typeface="Arial" panose="020B0604020202020204" pitchFamily="34" charset="0"/>
                <a:ea typeface="+mn-ea"/>
                <a:cs typeface="Arial" panose="020B0604020202020204" pitchFamily="34" charset="0"/>
              </a:rPr>
              <a:t>No exams or labs</a:t>
            </a:r>
          </a:p>
          <a:p>
            <a:pPr marL="171450" indent="-171450">
              <a:buFont typeface="Arial" panose="020B0604020202020204" pitchFamily="34" charset="0"/>
              <a:buChar char="•"/>
            </a:pPr>
            <a:r>
              <a:rPr lang="en-US" sz="900" b="0" kern="1200" dirty="0">
                <a:solidFill>
                  <a:schemeClr val="tx1"/>
                </a:solidFill>
                <a:latin typeface="Arial" panose="020B0604020202020204" pitchFamily="34" charset="0"/>
                <a:ea typeface="+mn-ea"/>
                <a:cs typeface="Arial" panose="020B0604020202020204" pitchFamily="34" charset="0"/>
              </a:rPr>
              <a:t>Less time and effort with iGO e-App</a:t>
            </a:r>
            <a:r>
              <a:rPr lang="en-US" sz="900" b="0" kern="1200" baseline="30000" dirty="0">
                <a:solidFill>
                  <a:schemeClr val="tx1"/>
                </a:solidFill>
                <a:latin typeface="Arial" panose="020B0604020202020204" pitchFamily="34" charset="0"/>
                <a:ea typeface="+mn-ea"/>
                <a:cs typeface="Arial" panose="020B0604020202020204" pitchFamily="34" charset="0"/>
              </a:rPr>
              <a:t>®</a:t>
            </a:r>
          </a:p>
          <a:p>
            <a:pPr marL="628650" lvl="1" indent="-171450">
              <a:buFont typeface="Arial" panose="020B0604020202020204" pitchFamily="34" charset="0"/>
              <a:buChar char="•"/>
            </a:pPr>
            <a:r>
              <a:rPr lang="en-US" sz="900" b="0" kern="1200" dirty="0">
                <a:solidFill>
                  <a:schemeClr val="tx1"/>
                </a:solidFill>
                <a:latin typeface="Arial" panose="020B0604020202020204" pitchFamily="34" charset="0"/>
                <a:ea typeface="+mn-ea"/>
                <a:cs typeface="Arial" panose="020B0604020202020204" pitchFamily="34" charset="0"/>
              </a:rPr>
              <a:t>Reduces cycle time and case requirements</a:t>
            </a:r>
          </a:p>
          <a:p>
            <a:pPr marL="628650" lvl="1" indent="-171450">
              <a:buFont typeface="Arial" panose="020B0604020202020204" pitchFamily="34" charset="0"/>
              <a:buChar char="•"/>
            </a:pPr>
            <a:r>
              <a:rPr lang="en-US" sz="900" b="0" kern="1200" dirty="0">
                <a:solidFill>
                  <a:schemeClr val="tx1"/>
                </a:solidFill>
                <a:latin typeface="Arial" panose="020B0604020202020204" pitchFamily="34" charset="0"/>
                <a:ea typeface="+mn-ea"/>
                <a:cs typeface="Arial" panose="020B0604020202020204" pitchFamily="34" charset="0"/>
              </a:rPr>
              <a:t>Faster</a:t>
            </a:r>
            <a:r>
              <a:rPr lang="en-US" sz="900" b="0" kern="1200" baseline="0" dirty="0">
                <a:solidFill>
                  <a:schemeClr val="tx1"/>
                </a:solidFill>
                <a:latin typeface="Arial" panose="020B0604020202020204" pitchFamily="34" charset="0"/>
                <a:ea typeface="+mn-ea"/>
                <a:cs typeface="Arial" panose="020B0604020202020204" pitchFamily="34" charset="0"/>
              </a:rPr>
              <a:t> case placement</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kern="1200" baseline="0" dirty="0">
                <a:solidFill>
                  <a:schemeClr val="tx1"/>
                </a:solidFill>
                <a:latin typeface="Arial" panose="020B0604020202020204" pitchFamily="34" charset="0"/>
                <a:ea typeface="+mn-ea"/>
                <a:cs typeface="Arial" panose="020B0604020202020204" pitchFamily="34" charset="0"/>
              </a:rPr>
              <a:t>Potential for same-day </a:t>
            </a:r>
            <a:r>
              <a:rPr lang="en-US" sz="900" kern="1200" dirty="0">
                <a:solidFill>
                  <a:schemeClr val="tx1"/>
                </a:solidFill>
                <a:effectLst/>
                <a:latin typeface="Arial" panose="020B0604020202020204" pitchFamily="34" charset="0"/>
                <a:ea typeface="+mn-ea"/>
                <a:cs typeface="Arial" panose="020B0604020202020204" pitchFamily="34" charset="0"/>
              </a:rPr>
              <a:t>notification</a:t>
            </a:r>
            <a:r>
              <a:rPr lang="en-US" sz="900" b="0" kern="1200" baseline="0" dirty="0">
                <a:solidFill>
                  <a:schemeClr val="tx1"/>
                </a:solidFill>
                <a:latin typeface="Arial" panose="020B0604020202020204" pitchFamily="34" charset="0"/>
                <a:ea typeface="+mn-ea"/>
                <a:cs typeface="Arial" panose="020B0604020202020204" pitchFamily="34" charset="0"/>
              </a:rPr>
              <a:t> with </a:t>
            </a:r>
            <a:r>
              <a:rPr lang="en-US" sz="900" kern="1200" dirty="0">
                <a:solidFill>
                  <a:schemeClr val="tx1"/>
                </a:solidFill>
                <a:effectLst/>
                <a:latin typeface="Arial" panose="020B0604020202020204" pitchFamily="34" charset="0"/>
                <a:ea typeface="+mn-ea"/>
                <a:cs typeface="Arial" panose="020B0604020202020204" pitchFamily="34" charset="0"/>
              </a:rPr>
              <a:t>real time underwriting</a:t>
            </a:r>
            <a:endParaRPr lang="en-US" sz="900" b="0" kern="1200" baseline="30000" dirty="0">
              <a:solidFill>
                <a:schemeClr val="tx1"/>
              </a:solidFill>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900" b="0" kern="1200" dirty="0">
                <a:solidFill>
                  <a:schemeClr val="tx1"/>
                </a:solidFill>
                <a:latin typeface="Arial" panose="020B0604020202020204" pitchFamily="34" charset="0"/>
                <a:ea typeface="+mn-ea"/>
                <a:cs typeface="Arial" panose="020B0604020202020204" pitchFamily="34" charset="0"/>
              </a:rPr>
              <a:t>Coverage can begin immediately. </a:t>
            </a:r>
          </a:p>
          <a:p>
            <a:endParaRPr lang="en-US" sz="900" b="1" kern="1200" dirty="0">
              <a:solidFill>
                <a:schemeClr val="tx1"/>
              </a:solidFill>
              <a:latin typeface="Arial" panose="020B0604020202020204" pitchFamily="34" charset="0"/>
              <a:ea typeface="+mn-ea"/>
              <a:cs typeface="Arial" panose="020B0604020202020204" pitchFamily="34" charset="0"/>
            </a:endParaRPr>
          </a:p>
          <a:p>
            <a:r>
              <a:rPr lang="en-US" sz="900" b="1" kern="1200" dirty="0">
                <a:solidFill>
                  <a:schemeClr val="tx1"/>
                </a:solidFill>
                <a:latin typeface="Arial" panose="020B0604020202020204" pitchFamily="34" charset="0"/>
                <a:ea typeface="+mn-ea"/>
                <a:cs typeface="Arial" panose="020B0604020202020204" pitchFamily="34" charset="0"/>
              </a:rPr>
              <a:t>SAFE &amp; PREDICTABLE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kern="1200" dirty="0">
                <a:solidFill>
                  <a:schemeClr val="tx1"/>
                </a:solidFill>
                <a:latin typeface="Arial" panose="020B0604020202020204" pitchFamily="34" charset="0"/>
                <a:ea typeface="+mn-ea"/>
                <a:cs typeface="Arial" panose="020B0604020202020204" pitchFamily="34" charset="0"/>
              </a:rPr>
              <a:t>Issued by </a:t>
            </a:r>
            <a:r>
              <a:rPr lang="en-US" sz="900" kern="1200" dirty="0">
                <a:solidFill>
                  <a:schemeClr val="tx1"/>
                </a:solidFill>
                <a:effectLst/>
                <a:latin typeface="Arial" panose="020B0604020202020204" pitchFamily="34" charset="0"/>
                <a:ea typeface="+mn-ea"/>
                <a:cs typeface="Arial" panose="020B0604020202020204" pitchFamily="34" charset="0"/>
              </a:rPr>
              <a:t>a highly</a:t>
            </a:r>
            <a:r>
              <a:rPr lang="en-US" sz="900" b="0" kern="1200" dirty="0">
                <a:solidFill>
                  <a:schemeClr val="tx1"/>
                </a:solidFill>
                <a:latin typeface="Arial" panose="020B0604020202020204" pitchFamily="34" charset="0"/>
                <a:ea typeface="+mn-ea"/>
                <a:cs typeface="Arial" panose="020B0604020202020204" pitchFamily="34" charset="0"/>
              </a:rPr>
              <a:t> rated carrier</a:t>
            </a:r>
          </a:p>
          <a:p>
            <a:pPr marL="171450" indent="-171450">
              <a:buFont typeface="Arial" panose="020B0604020202020204" pitchFamily="34" charset="0"/>
              <a:buChar char="•"/>
            </a:pPr>
            <a:r>
              <a:rPr lang="en-US" sz="900" b="0" kern="1200" dirty="0">
                <a:solidFill>
                  <a:schemeClr val="tx1"/>
                </a:solidFill>
                <a:latin typeface="Arial" panose="020B0604020202020204" pitchFamily="34" charset="0"/>
                <a:ea typeface="+mn-ea"/>
                <a:cs typeface="Arial" panose="020B0604020202020204" pitchFamily="34" charset="0"/>
              </a:rPr>
              <a:t>Guaranteed fixed premiums (regardless of insured’s age or health)</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kern="1200" dirty="0">
                <a:solidFill>
                  <a:schemeClr val="tx1"/>
                </a:solidFill>
                <a:latin typeface="Arial" panose="020B0604020202020204" pitchFamily="34" charset="0"/>
                <a:ea typeface="+mn-ea"/>
                <a:cs typeface="Arial" panose="020B0604020202020204" pitchFamily="34" charset="0"/>
              </a:rPr>
              <a:t>Retirees on a fixed budget can conveniently pay with </a:t>
            </a:r>
            <a:r>
              <a:rPr lang="en-US" sz="900" kern="1200" dirty="0">
                <a:solidFill>
                  <a:schemeClr val="tx1"/>
                </a:solidFill>
                <a:effectLst/>
                <a:latin typeface="Arial" panose="020B0604020202020204" pitchFamily="34" charset="0"/>
                <a:ea typeface="+mn-ea"/>
                <a:cs typeface="Arial" panose="020B0604020202020204" pitchFamily="34" charset="0"/>
              </a:rPr>
              <a:t>using their Direct Express</a:t>
            </a:r>
            <a:r>
              <a:rPr lang="en-US" sz="900" kern="1200" baseline="30000" dirty="0">
                <a:solidFill>
                  <a:schemeClr val="tx1"/>
                </a:solidFill>
                <a:effectLst/>
                <a:latin typeface="Arial" panose="020B0604020202020204" pitchFamily="34" charset="0"/>
                <a:ea typeface="+mn-ea"/>
                <a:cs typeface="Arial" panose="020B0604020202020204" pitchFamily="34" charset="0"/>
              </a:rPr>
              <a:t>®</a:t>
            </a:r>
            <a:r>
              <a:rPr lang="en-US" sz="900" kern="1200" dirty="0">
                <a:solidFill>
                  <a:schemeClr val="tx1"/>
                </a:solidFill>
                <a:effectLst/>
                <a:latin typeface="Arial" panose="020B0604020202020204" pitchFamily="34" charset="0"/>
                <a:ea typeface="+mn-ea"/>
                <a:cs typeface="Arial" panose="020B0604020202020204" pitchFamily="34" charset="0"/>
              </a:rPr>
              <a:t> card.</a:t>
            </a:r>
            <a:endParaRPr lang="en-US" sz="900" b="0" kern="1200" dirty="0">
              <a:solidFill>
                <a:schemeClr val="tx1"/>
              </a:solidFill>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endParaRPr lang="en-US" sz="900" b="1" kern="1200" dirty="0">
              <a:solidFill>
                <a:schemeClr val="tx1"/>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effectLst/>
                <a:latin typeface="Arial" panose="020B0604020202020204" pitchFamily="34" charset="0"/>
                <a:ea typeface="+mn-ea"/>
                <a:cs typeface="Arial" panose="020B0604020202020204" pitchFamily="34" charset="0"/>
              </a:rPr>
              <a:t>CUSTOMIZABLE</a:t>
            </a:r>
            <a:r>
              <a:rPr lang="en-US" sz="900" b="1" kern="1200" dirty="0">
                <a:solidFill>
                  <a:schemeClr val="tx1"/>
                </a:solidFill>
                <a:latin typeface="Arial" panose="020B0604020202020204" pitchFamily="34" charset="0"/>
                <a:ea typeface="+mn-ea"/>
                <a:cs typeface="Arial" panose="020B0604020202020204" pitchFamily="34" charset="0"/>
              </a:rPr>
              <a:t> PROTECTION</a:t>
            </a:r>
          </a:p>
          <a:p>
            <a:pPr marL="171450" indent="-171450">
              <a:buFont typeface="Arial" panose="020B0604020202020204" pitchFamily="34" charset="0"/>
              <a:buChar char="•"/>
            </a:pPr>
            <a:r>
              <a:rPr lang="en-US" sz="900" b="0" kern="1200" dirty="0">
                <a:solidFill>
                  <a:schemeClr val="tx1"/>
                </a:solidFill>
                <a:latin typeface="Arial" panose="020B0604020202020204" pitchFamily="34" charset="0"/>
                <a:ea typeface="+mn-ea"/>
                <a:cs typeface="Arial" panose="020B0604020202020204" pitchFamily="34" charset="0"/>
              </a:rPr>
              <a:t>Permanent whole life death benefit available for $1,000 to $50,000</a:t>
            </a:r>
          </a:p>
          <a:p>
            <a:pPr marL="171450" indent="-171450">
              <a:buFont typeface="Arial" panose="020B0604020202020204" pitchFamily="34" charset="0"/>
              <a:buChar char="•"/>
            </a:pPr>
            <a:r>
              <a:rPr lang="en-US" sz="900" b="0" kern="1200" dirty="0">
                <a:solidFill>
                  <a:schemeClr val="tx1"/>
                </a:solidFill>
                <a:latin typeface="Arial" panose="020B0604020202020204" pitchFamily="34" charset="0"/>
                <a:ea typeface="+mn-ea"/>
                <a:cs typeface="Arial" panose="020B0604020202020204" pitchFamily="34" charset="0"/>
              </a:rPr>
              <a:t>People ages 15 days to 85 years of varying health, build, and incomes may qualify.</a:t>
            </a:r>
          </a:p>
          <a:p>
            <a:pPr marL="171450" indent="-171450">
              <a:buFont typeface="Arial" panose="020B0604020202020204" pitchFamily="34" charset="0"/>
              <a:buChar char="•"/>
            </a:pPr>
            <a:r>
              <a:rPr lang="en-US" sz="900" kern="1200" dirty="0">
                <a:solidFill>
                  <a:schemeClr val="tx1"/>
                </a:solidFill>
                <a:effectLst/>
                <a:latin typeface="Arial" panose="020B0604020202020204" pitchFamily="34" charset="0"/>
                <a:ea typeface="+mn-ea"/>
                <a:cs typeface="Arial" panose="020B0604020202020204" pitchFamily="34" charset="0"/>
              </a:rPr>
              <a:t>No federal income tax on death benefit to their heirs</a:t>
            </a:r>
            <a:r>
              <a:rPr lang="en-US" sz="900" b="0" kern="1200" dirty="0">
                <a:solidFill>
                  <a:schemeClr val="tx1"/>
                </a:solidFill>
                <a:latin typeface="Arial" panose="020B0604020202020204" pitchFamily="34" charset="0"/>
                <a:ea typeface="+mn-ea"/>
                <a:cs typeface="Arial" panose="020B0604020202020204" pitchFamily="34" charset="0"/>
              </a:rPr>
              <a:t> </a:t>
            </a:r>
          </a:p>
          <a:p>
            <a:pPr marL="171450" indent="-171450">
              <a:buFont typeface="Arial" panose="020B0604020202020204" pitchFamily="34" charset="0"/>
              <a:buChar char="•"/>
            </a:pPr>
            <a:r>
              <a:rPr lang="en-US" sz="900" b="0" kern="1200" dirty="0">
                <a:solidFill>
                  <a:schemeClr val="tx1"/>
                </a:solidFill>
                <a:latin typeface="Arial" panose="020B0604020202020204" pitchFamily="34" charset="0"/>
                <a:ea typeface="+mn-ea"/>
                <a:cs typeface="Arial" panose="020B0604020202020204" pitchFamily="34" charset="0"/>
              </a:rPr>
              <a:t>Policy builds a tax-deferred cash value over time that can be borrowed against.</a:t>
            </a:r>
          </a:p>
          <a:p>
            <a:pPr marL="171450" indent="-171450">
              <a:buFont typeface="Arial" panose="020B0604020202020204" pitchFamily="34" charset="0"/>
              <a:buChar char="•"/>
            </a:pPr>
            <a:r>
              <a:rPr lang="en-US" sz="900" kern="1200" dirty="0">
                <a:solidFill>
                  <a:schemeClr val="tx1"/>
                </a:solidFill>
                <a:effectLst/>
                <a:latin typeface="Arial" panose="020B0604020202020204" pitchFamily="34" charset="0"/>
                <a:ea typeface="+mn-ea"/>
                <a:cs typeface="Arial" panose="020B0604020202020204" pitchFamily="34" charset="0"/>
              </a:rPr>
              <a:t>These riders are free to add at onset, but at the time of use there are fees assessed to the policy owner.</a:t>
            </a:r>
            <a:endParaRPr lang="en-US" sz="900" b="0" kern="1200" dirty="0">
              <a:solidFill>
                <a:schemeClr val="tx1"/>
              </a:solidFill>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900" b="0" kern="1200" baseline="0" dirty="0">
                <a:solidFill>
                  <a:schemeClr val="tx1"/>
                </a:solidFill>
                <a:latin typeface="Arial" panose="020B0604020202020204" pitchFamily="34" charset="0"/>
                <a:ea typeface="+mn-ea"/>
                <a:cs typeface="Arial" panose="020B0604020202020204" pitchFamily="34" charset="0"/>
              </a:rPr>
              <a:t>Includes standard in policy* Accelerated Death Benefit Rider (ADBR) with Nursing Home Option (NHO) at no extra cost**</a:t>
            </a:r>
          </a:p>
          <a:p>
            <a:pPr marL="171450" indent="-171450">
              <a:buFont typeface="Arial" panose="020B0604020202020204" pitchFamily="34" charset="0"/>
              <a:buChar char="•"/>
            </a:pPr>
            <a:r>
              <a:rPr lang="en-US" sz="900" b="0" kern="1200" baseline="0" dirty="0">
                <a:solidFill>
                  <a:schemeClr val="tx1"/>
                </a:solidFill>
                <a:latin typeface="Arial" panose="020B0604020202020204" pitchFamily="34" charset="0"/>
                <a:ea typeface="+mn-ea"/>
                <a:cs typeface="Arial" panose="020B0604020202020204" pitchFamily="34" charset="0"/>
              </a:rPr>
              <a:t>Optional rider covering up to 9 children or grandchildren with conversion privilege</a:t>
            </a:r>
          </a:p>
          <a:p>
            <a:pPr marL="171450" indent="-171450">
              <a:buFontTx/>
              <a:buChar char="-"/>
            </a:pPr>
            <a:endParaRPr lang="en-US" sz="900" b="0" kern="1200" baseline="0" dirty="0">
              <a:solidFill>
                <a:schemeClr val="tx1"/>
              </a:solidFill>
              <a:latin typeface="Arial" panose="020B0604020202020204" pitchFamily="34" charset="0"/>
              <a:ea typeface="+mn-ea"/>
              <a:cs typeface="Arial" panose="020B0604020202020204" pitchFamily="34" charset="0"/>
            </a:endParaRPr>
          </a:p>
          <a:p>
            <a:pPr marL="0" indent="0">
              <a:buFontTx/>
              <a:buNone/>
            </a:pPr>
            <a:r>
              <a:rPr lang="en-US" sz="900" b="1" kern="1200" baseline="0" dirty="0">
                <a:solidFill>
                  <a:schemeClr val="tx1"/>
                </a:solidFill>
                <a:latin typeface="Arial" panose="020B0604020202020204" pitchFamily="34" charset="0"/>
                <a:ea typeface="+mn-ea"/>
                <a:cs typeface="Arial" panose="020B0604020202020204" pitchFamily="34" charset="0"/>
              </a:rPr>
              <a:t>EXPEDITED CLAIMS</a:t>
            </a:r>
          </a:p>
          <a:p>
            <a:pPr marL="171450" indent="-171450">
              <a:buFont typeface="Arial" panose="020B0604020202020204" pitchFamily="34" charset="0"/>
              <a:buChar char="•"/>
            </a:pPr>
            <a:r>
              <a:rPr lang="en-US" sz="900" b="0" kern="1200" baseline="0" dirty="0">
                <a:solidFill>
                  <a:schemeClr val="tx1"/>
                </a:solidFill>
                <a:latin typeface="Arial" panose="020B0604020202020204" pitchFamily="34" charset="0"/>
                <a:ea typeface="+mn-ea"/>
                <a:cs typeface="Arial" panose="020B0604020202020204" pitchFamily="34" charset="0"/>
              </a:rPr>
              <a:t>Transamerica’s expedited claims process can pay up to $25,000 of the total death benefit to cover funeral-related or any other expenses that may arise.***</a:t>
            </a:r>
          </a:p>
          <a:p>
            <a:pPr marL="0" indent="0">
              <a:buFontTx/>
              <a:buNone/>
            </a:pPr>
            <a:endParaRPr lang="en-US" sz="1000" b="0" kern="1200" baseline="0" dirty="0">
              <a:solidFill>
                <a:schemeClr val="tx1"/>
              </a:solidFill>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en-US" sz="800" b="0" kern="1200" baseline="0" dirty="0">
                <a:solidFill>
                  <a:schemeClr val="tx1"/>
                </a:solidFill>
                <a:latin typeface="Arial" panose="020B0604020202020204" pitchFamily="34" charset="0"/>
                <a:ea typeface="+mn-ea"/>
                <a:cs typeface="Arial" panose="020B0604020202020204" pitchFamily="34" charset="0"/>
              </a:rPr>
              <a:t>* This rider is not available if your client needs any assistance in performing daily living activities at the time of application.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800" b="0" kern="1200" baseline="0" dirty="0">
                <a:solidFill>
                  <a:schemeClr val="tx1"/>
                </a:solidFill>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Accelerated Death Benefit Rider with Nursing Home Benefit is not available in New York. In Florida, Accelerated Death Benefit Rider (ADBR) is available. In California, Terminal Illness Accelerated Death Benefit Rider (TIR) is available.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800" b="0" kern="1200" baseline="0" dirty="0">
                <a:solidFill>
                  <a:schemeClr val="tx1"/>
                </a:solidFill>
                <a:latin typeface="Arial" panose="020B0604020202020204" pitchFamily="34" charset="0"/>
                <a:ea typeface="+mn-ea"/>
                <a:cs typeface="Arial" panose="020B0604020202020204" pitchFamily="34" charset="0"/>
              </a:rPr>
              <a:t>*** Subject to qualifications and two-year contestability period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endParaRPr lang="en-US" sz="1000" b="0" kern="1200" baseline="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AB5E336D-5138-4F47-858D-FA78D87F2E6A}" type="slidenum">
              <a:rPr lang="en-US"/>
              <a:t>8</a:t>
            </a:fld>
            <a:endParaRPr lang="en-US" dirty="0"/>
          </a:p>
        </p:txBody>
      </p:sp>
    </p:spTree>
    <p:extLst>
      <p:ext uri="{BB962C8B-B14F-4D97-AF65-F5344CB8AC3E}">
        <p14:creationId xmlns:p14="http://schemas.microsoft.com/office/powerpoint/2010/main" val="252985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Arial" panose="020B0604020202020204" pitchFamily="34" charset="0"/>
                <a:ea typeface="+mn-ea"/>
                <a:cs typeface="Arial" panose="020B0604020202020204" pitchFamily="34" charset="0"/>
              </a:rPr>
              <a:t>Now you can write final expense business electronically with the same </a:t>
            </a:r>
            <a:r>
              <a:rPr lang="en-US" sz="1000" b="0" kern="1200" dirty="0" err="1">
                <a:solidFill>
                  <a:schemeClr val="tx1"/>
                </a:solidFill>
                <a:latin typeface="Arial" panose="020B0604020202020204" pitchFamily="34" charset="0"/>
                <a:ea typeface="+mn-ea"/>
                <a:cs typeface="Arial" panose="020B0604020202020204" pitchFamily="34" charset="0"/>
              </a:rPr>
              <a:t>iGO</a:t>
            </a:r>
            <a:r>
              <a:rPr lang="en-US" sz="1000" b="0" kern="1200" baseline="30000" dirty="0">
                <a:solidFill>
                  <a:schemeClr val="tx1"/>
                </a:solidFill>
                <a:latin typeface="Arial" panose="020B0604020202020204" pitchFamily="34" charset="0"/>
                <a:ea typeface="+mn-ea"/>
                <a:cs typeface="Arial" panose="020B0604020202020204" pitchFamily="34" charset="0"/>
              </a:rPr>
              <a:t>®</a:t>
            </a:r>
            <a:r>
              <a:rPr lang="en-US" sz="1000" b="0" kern="1200" dirty="0">
                <a:solidFill>
                  <a:schemeClr val="tx1"/>
                </a:solidFill>
                <a:latin typeface="Arial" panose="020B0604020202020204" pitchFamily="34" charset="0"/>
                <a:ea typeface="+mn-ea"/>
                <a:cs typeface="Arial" panose="020B0604020202020204" pitchFamily="34" charset="0"/>
              </a:rPr>
              <a:t> e-App you may already know. When you do, you’ll get the benefits </a:t>
            </a:r>
            <a:r>
              <a:rPr lang="en-US" sz="1000" b="0" i="0" kern="1200" dirty="0">
                <a:solidFill>
                  <a:schemeClr val="tx1"/>
                </a:solidFill>
                <a:latin typeface="Arial" panose="020B0604020202020204" pitchFamily="34" charset="0"/>
                <a:ea typeface="+mn-ea"/>
                <a:cs typeface="Arial" panose="020B0604020202020204" pitchFamily="34" charset="0"/>
              </a:rPr>
              <a:t>of </a:t>
            </a:r>
            <a:r>
              <a:rPr lang="en-US" sz="1000" b="0" i="0" kern="1200" baseline="0" dirty="0">
                <a:solidFill>
                  <a:schemeClr val="tx1"/>
                </a:solidFill>
                <a:latin typeface="Arial" panose="020B0604020202020204" pitchFamily="34" charset="0"/>
                <a:ea typeface="+mn-ea"/>
                <a:cs typeface="Arial" panose="020B0604020202020204" pitchFamily="34" charset="0"/>
              </a:rPr>
              <a:t>real time underwriting,</a:t>
            </a:r>
            <a:r>
              <a:rPr lang="en-US" sz="1000" b="0" kern="1200" baseline="0" dirty="0">
                <a:solidFill>
                  <a:schemeClr val="tx1"/>
                </a:solidFill>
                <a:latin typeface="Arial" panose="020B0604020202020204" pitchFamily="34" charset="0"/>
                <a:ea typeface="+mn-ea"/>
                <a:cs typeface="Arial" panose="020B0604020202020204" pitchFamily="34" charset="0"/>
              </a:rPr>
              <a:t> which means quicker coverage for your client and quicker commissions </a:t>
            </a:r>
            <a:r>
              <a:rPr lang="en-US" sz="1000" kern="1200" dirty="0">
                <a:solidFill>
                  <a:schemeClr val="tx1"/>
                </a:solidFill>
                <a:effectLst/>
                <a:latin typeface="Arial" panose="020B0604020202020204" pitchFamily="34" charset="0"/>
                <a:ea typeface="+mn-ea"/>
                <a:cs typeface="Arial" panose="020B0604020202020204" pitchFamily="34" charset="0"/>
              </a:rPr>
              <a:t>payments for</a:t>
            </a:r>
            <a:r>
              <a:rPr lang="en-US" sz="1000" b="0" kern="1200" baseline="0" dirty="0">
                <a:solidFill>
                  <a:schemeClr val="tx1"/>
                </a:solidFill>
                <a:latin typeface="Arial" panose="020B0604020202020204" pitchFamily="34" charset="0"/>
                <a:ea typeface="+mn-ea"/>
                <a:cs typeface="Arial" panose="020B0604020202020204" pitchFamily="34" charset="0"/>
              </a:rPr>
              <a:t> you.</a:t>
            </a:r>
          </a:p>
          <a:p>
            <a:endParaRPr lang="en-US" sz="1000" b="0" kern="1200" baseline="0" dirty="0">
              <a:solidFill>
                <a:schemeClr val="tx1"/>
              </a:solidFill>
              <a:latin typeface="Arial" panose="020B0604020202020204" pitchFamily="34" charset="0"/>
              <a:ea typeface="+mn-ea"/>
              <a:cs typeface="Arial" panose="020B0604020202020204" pitchFamily="34" charset="0"/>
            </a:endParaRPr>
          </a:p>
          <a:p>
            <a:r>
              <a:rPr lang="en-US" sz="1000" b="0" kern="1200" baseline="0" dirty="0">
                <a:solidFill>
                  <a:schemeClr val="tx1"/>
                </a:solidFill>
                <a:latin typeface="Arial" panose="020B0604020202020204" pitchFamily="34" charset="0"/>
                <a:ea typeface="+mn-ea"/>
                <a:cs typeface="Arial" panose="020B0604020202020204" pitchFamily="34" charset="0"/>
              </a:rPr>
              <a:t>Visual cues will guide you through the </a:t>
            </a:r>
            <a:r>
              <a:rPr lang="en-US" sz="1000" b="0" kern="1200" dirty="0">
                <a:solidFill>
                  <a:schemeClr val="tx1"/>
                </a:solidFill>
                <a:latin typeface="Arial" panose="020B0604020202020204" pitchFamily="34" charset="0"/>
                <a:ea typeface="+mn-ea"/>
                <a:cs typeface="Arial" panose="020B0604020202020204" pitchFamily="34" charset="0"/>
              </a:rPr>
              <a:t>iGO e-App process, ensuring you’ll always submit in good order, with no delays for illegibility, incomplete field, or wrong forms. The application pre-selects risk class plan based on client information you enter for medical questions.</a:t>
            </a:r>
            <a:endParaRPr lang="en-US" sz="1000" b="0" kern="1200" baseline="0" dirty="0">
              <a:solidFill>
                <a:schemeClr val="tx1"/>
              </a:solidFill>
              <a:latin typeface="Arial" panose="020B0604020202020204" pitchFamily="34" charset="0"/>
              <a:ea typeface="+mn-ea"/>
              <a:cs typeface="Arial" panose="020B0604020202020204" pitchFamily="34" charset="0"/>
            </a:endParaRPr>
          </a:p>
          <a:p>
            <a:endParaRPr lang="en-US" sz="1000" b="0" kern="1200" baseline="0" dirty="0">
              <a:solidFill>
                <a:schemeClr val="tx1"/>
              </a:solidFill>
              <a:latin typeface="Arial" panose="020B0604020202020204" pitchFamily="34" charset="0"/>
              <a:ea typeface="+mn-ea"/>
              <a:cs typeface="Arial" panose="020B0604020202020204" pitchFamily="34" charset="0"/>
            </a:endParaRPr>
          </a:p>
          <a:p>
            <a:r>
              <a:rPr lang="en-US" sz="1000" b="0" kern="1200" baseline="0" dirty="0">
                <a:solidFill>
                  <a:schemeClr val="tx1"/>
                </a:solidFill>
                <a:latin typeface="Arial" panose="020B0604020202020204" pitchFamily="34" charset="0"/>
                <a:ea typeface="+mn-ea"/>
                <a:cs typeface="Arial" panose="020B0604020202020204" pitchFamily="34" charset="0"/>
              </a:rPr>
              <a:t>This new experience is designed so you only apply for coverage that your client has the potential to be approved for, reducing holdups for “approved other than applied.”</a:t>
            </a:r>
            <a:endParaRPr lang="en-US" sz="1000" b="0" kern="1200" dirty="0">
              <a:solidFill>
                <a:schemeClr val="tx1"/>
              </a:solidFill>
              <a:latin typeface="Arial" panose="020B0604020202020204" pitchFamily="34" charset="0"/>
              <a:ea typeface="+mn-ea"/>
              <a:cs typeface="Arial" panose="020B0604020202020204" pitchFamily="34" charset="0"/>
            </a:endParaRPr>
          </a:p>
          <a:p>
            <a:endParaRPr lang="en-US" sz="1000" b="0" kern="1200" dirty="0">
              <a:solidFill>
                <a:schemeClr val="tx1"/>
              </a:solidFill>
              <a:latin typeface="Arial" panose="020B0604020202020204" pitchFamily="34" charset="0"/>
              <a:ea typeface="+mn-ea"/>
              <a:cs typeface="Arial" panose="020B0604020202020204" pitchFamily="34" charset="0"/>
            </a:endParaRPr>
          </a:p>
          <a:p>
            <a:r>
              <a:rPr lang="en-US" sz="1000" b="0" i="1" kern="1200" baseline="0" dirty="0">
                <a:solidFill>
                  <a:schemeClr val="tx1"/>
                </a:solidFill>
                <a:latin typeface="Arial" panose="020B0604020202020204" pitchFamily="34" charset="0"/>
                <a:ea typeface="+mn-ea"/>
                <a:cs typeface="Arial" panose="020B0604020202020204" pitchFamily="34" charset="0"/>
              </a:rPr>
              <a:t>Express Protect Underwriting</a:t>
            </a:r>
            <a:r>
              <a:rPr lang="en-US" sz="1000" b="0" kern="1200" baseline="0" dirty="0">
                <a:solidFill>
                  <a:schemeClr val="tx1"/>
                </a:solidFill>
                <a:latin typeface="Arial" panose="020B0604020202020204" pitchFamily="34" charset="0"/>
                <a:ea typeface="+mn-ea"/>
                <a:cs typeface="Arial" panose="020B0604020202020204" pitchFamily="34" charset="0"/>
              </a:rPr>
              <a:t> runs in the background on all </a:t>
            </a:r>
            <a:r>
              <a:rPr lang="en-US" sz="1000" b="0" i="1" kern="1200" baseline="0" dirty="0">
                <a:solidFill>
                  <a:schemeClr val="tx1"/>
                </a:solidFill>
                <a:latin typeface="Arial" panose="020B0604020202020204" pitchFamily="34" charset="0"/>
                <a:ea typeface="+mn-ea"/>
                <a:cs typeface="Arial" panose="020B0604020202020204" pitchFamily="34" charset="0"/>
              </a:rPr>
              <a:t>Final Expense Solutions Portfolio</a:t>
            </a:r>
            <a:r>
              <a:rPr lang="en-US" sz="1000" b="0" kern="1200" baseline="0" dirty="0">
                <a:solidFill>
                  <a:schemeClr val="tx1"/>
                </a:solidFill>
                <a:latin typeface="Arial" panose="020B0604020202020204" pitchFamily="34" charset="0"/>
                <a:ea typeface="+mn-ea"/>
                <a:cs typeface="Arial" panose="020B0604020202020204" pitchFamily="34" charset="0"/>
              </a:rPr>
              <a:t> iGO e-Apps. </a:t>
            </a:r>
            <a:r>
              <a:rPr lang="en-US" sz="1000" b="0" kern="1200" dirty="0">
                <a:solidFill>
                  <a:schemeClr val="tx1"/>
                </a:solidFill>
                <a:latin typeface="Arial" panose="020B0604020202020204" pitchFamily="34" charset="0"/>
                <a:ea typeface="+mn-ea"/>
                <a:cs typeface="Arial" panose="020B0604020202020204" pitchFamily="34" charset="0"/>
              </a:rPr>
              <a:t>With this automated </a:t>
            </a:r>
            <a:r>
              <a:rPr lang="en-US" sz="1000" b="0" kern="1200" baseline="0" dirty="0">
                <a:solidFill>
                  <a:schemeClr val="tx1"/>
                </a:solidFill>
                <a:latin typeface="Arial" panose="020B0604020202020204" pitchFamily="34" charset="0"/>
                <a:ea typeface="+mn-ea"/>
                <a:cs typeface="Arial" panose="020B0604020202020204" pitchFamily="34" charset="0"/>
              </a:rPr>
              <a:t>tool, there’s no more guessing on risk class or premiums. It uses streamlined, consolidated underwriting guidelines for insureds ages 0 to 85. You'll receive an email shortly after submitting the iGO e-App notifying you of case approval or status.</a:t>
            </a:r>
            <a:endParaRPr lang="en-US" sz="1000" b="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AB5E336D-5138-4F47-858D-FA78D87F2E6A}" type="slidenum">
              <a:rPr lang="en-US">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666483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no image_red bar">
    <p:spTree>
      <p:nvGrpSpPr>
        <p:cNvPr id="1" name=""/>
        <p:cNvGrpSpPr/>
        <p:nvPr/>
      </p:nvGrpSpPr>
      <p:grpSpPr>
        <a:xfrm>
          <a:off x="0" y="0"/>
          <a:ext cx="0" cy="0"/>
          <a:chOff x="0" y="0"/>
          <a:chExt cx="0" cy="0"/>
        </a:xfrm>
      </p:grpSpPr>
      <p:sp>
        <p:nvSpPr>
          <p:cNvPr id="4" name="Shape 258"/>
          <p:cNvSpPr/>
          <p:nvPr userDrawn="1"/>
        </p:nvSpPr>
        <p:spPr>
          <a:xfrm flipH="1">
            <a:off x="7512936" y="3516038"/>
            <a:ext cx="1631064" cy="16310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50800" tIns="50800" rIns="50800" bIns="50800" anchor="ctr"/>
          <a:lstStyle/>
          <a:p>
            <a:pPr>
              <a:defRPr sz="3200">
                <a:solidFill>
                  <a:srgbClr val="FFFFFF"/>
                </a:solidFill>
              </a:defRPr>
            </a:pPr>
            <a:endParaRPr dirty="0"/>
          </a:p>
        </p:txBody>
      </p:sp>
      <p:sp>
        <p:nvSpPr>
          <p:cNvPr id="8" name="Rectangle 7"/>
          <p:cNvSpPr/>
          <p:nvPr userDrawn="1"/>
        </p:nvSpPr>
        <p:spPr>
          <a:xfrm>
            <a:off x="426720" y="365760"/>
            <a:ext cx="8290560" cy="4419600"/>
          </a:xfrm>
          <a:prstGeom prst="rect">
            <a:avLst/>
          </a:prstGeom>
          <a:no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chemeClr val="tx1">
                  <a:lumMod val="75000"/>
                </a:schemeClr>
              </a:solidFill>
              <a:latin typeface="Arial"/>
              <a:cs typeface="Arial"/>
            </a:endParaRPr>
          </a:p>
        </p:txBody>
      </p:sp>
      <p:cxnSp>
        <p:nvCxnSpPr>
          <p:cNvPr id="9" name="Straight Connector 8"/>
          <p:cNvCxnSpPr/>
          <p:nvPr userDrawn="1"/>
        </p:nvCxnSpPr>
        <p:spPr>
          <a:xfrm flipV="1">
            <a:off x="7687946" y="3758514"/>
            <a:ext cx="1029334" cy="1026848"/>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1" name="Shape 258"/>
          <p:cNvSpPr/>
          <p:nvPr userDrawn="1"/>
        </p:nvSpPr>
        <p:spPr>
          <a:xfrm flipH="1">
            <a:off x="7339162" y="3338663"/>
            <a:ext cx="1810609" cy="18106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6350" cmpd="sng">
            <a:solidFill>
              <a:schemeClr val="bg1"/>
            </a:solidFill>
            <a:miter lim="400000"/>
          </a:ln>
        </p:spPr>
        <p:txBody>
          <a:bodyPr lIns="50800" tIns="50800" rIns="50800" bIns="50800" anchor="ctr"/>
          <a:lstStyle/>
          <a:p>
            <a:pPr>
              <a:defRPr sz="3200">
                <a:solidFill>
                  <a:srgbClr val="FFFFFF"/>
                </a:solidFill>
              </a:defRPr>
            </a:pPr>
            <a:endParaRPr dirty="0"/>
          </a:p>
        </p:txBody>
      </p:sp>
      <p:pic>
        <p:nvPicPr>
          <p:cNvPr id="10" name="Picture 9" descr="TA_stacked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87693" y="4261958"/>
            <a:ext cx="796043" cy="522767"/>
          </a:xfrm>
          <a:prstGeom prst="rect">
            <a:avLst/>
          </a:prstGeom>
        </p:spPr>
      </p:pic>
      <p:sp>
        <p:nvSpPr>
          <p:cNvPr id="2" name="Title 1"/>
          <p:cNvSpPr>
            <a:spLocks noGrp="1"/>
          </p:cNvSpPr>
          <p:nvPr>
            <p:ph type="title" hasCustomPrompt="1"/>
          </p:nvPr>
        </p:nvSpPr>
        <p:spPr>
          <a:xfrm>
            <a:off x="704088" y="1170432"/>
            <a:ext cx="7354095" cy="546799"/>
          </a:xfrm>
          <a:prstGeom prst="rect">
            <a:avLst/>
          </a:prstGeom>
        </p:spPr>
        <p:txBody>
          <a:bodyPr vert="horz"/>
          <a:lstStyle>
            <a:lvl1pPr>
              <a:defRPr sz="3200" kern="0" cap="all" spc="200" baseline="0">
                <a:solidFill>
                  <a:schemeClr val="bg1"/>
                </a:solidFill>
                <a:latin typeface="Impact"/>
                <a:cs typeface="Impact"/>
              </a:defRPr>
            </a:lvl1pPr>
          </a:lstStyle>
          <a:p>
            <a:r>
              <a:rPr lang="en-US" dirty="0"/>
              <a:t>NO IMAGE white PRESENTATION TITLE</a:t>
            </a:r>
          </a:p>
        </p:txBody>
      </p:sp>
      <p:sp>
        <p:nvSpPr>
          <p:cNvPr id="5" name="Text Placeholder 4"/>
          <p:cNvSpPr>
            <a:spLocks noGrp="1"/>
          </p:cNvSpPr>
          <p:nvPr>
            <p:ph type="body" sz="quarter" idx="10" hasCustomPrompt="1"/>
          </p:nvPr>
        </p:nvSpPr>
        <p:spPr>
          <a:xfrm>
            <a:off x="704088" y="1712888"/>
            <a:ext cx="7354888" cy="548640"/>
          </a:xfrm>
          <a:prstGeom prst="rect">
            <a:avLst/>
          </a:prstGeom>
        </p:spPr>
        <p:txBody>
          <a:bodyPr vert="horz"/>
          <a:lstStyle>
            <a:lvl1pPr marL="0" indent="0">
              <a:buNone/>
              <a:defRPr sz="3200" kern="0" cap="all" spc="200" baseline="0">
                <a:solidFill>
                  <a:schemeClr val="bg1"/>
                </a:solidFill>
                <a:latin typeface="Impact"/>
                <a:cs typeface="Impact"/>
              </a:defRPr>
            </a:lvl1pPr>
          </a:lstStyle>
          <a:p>
            <a:pPr lvl="0"/>
            <a:r>
              <a:rPr lang="en-US" dirty="0"/>
              <a:t>Page with two lines</a:t>
            </a:r>
          </a:p>
        </p:txBody>
      </p:sp>
    </p:spTree>
    <p:extLst>
      <p:ext uri="{BB962C8B-B14F-4D97-AF65-F5344CB8AC3E}">
        <p14:creationId xmlns:p14="http://schemas.microsoft.com/office/powerpoint/2010/main" val="3455552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nockout divider 2 Headline">
    <p:spTree>
      <p:nvGrpSpPr>
        <p:cNvPr id="1" name=""/>
        <p:cNvGrpSpPr/>
        <p:nvPr/>
      </p:nvGrpSpPr>
      <p:grpSpPr>
        <a:xfrm>
          <a:off x="0" y="0"/>
          <a:ext cx="0" cy="0"/>
          <a:chOff x="0" y="0"/>
          <a:chExt cx="0" cy="0"/>
        </a:xfrm>
      </p:grpSpPr>
      <p:sp>
        <p:nvSpPr>
          <p:cNvPr id="18" name="Text Placeholder 17"/>
          <p:cNvSpPr>
            <a:spLocks noGrp="1"/>
          </p:cNvSpPr>
          <p:nvPr>
            <p:ph type="body" sz="quarter" idx="11" hasCustomPrompt="1"/>
          </p:nvPr>
        </p:nvSpPr>
        <p:spPr>
          <a:xfrm>
            <a:off x="237744" y="2213067"/>
            <a:ext cx="8229600" cy="859536"/>
          </a:xfrm>
          <a:prstGeom prst="rect">
            <a:avLst/>
          </a:prstGeom>
        </p:spPr>
        <p:txBody>
          <a:bodyPr vert="horz"/>
          <a:lstStyle>
            <a:lvl1pPr marL="0" indent="0">
              <a:buNone/>
              <a:tabLst>
                <a:tab pos="1431925" algn="l"/>
              </a:tabLst>
              <a:defRPr sz="3600" b="0" i="0" kern="0" cap="all" spc="200">
                <a:solidFill>
                  <a:srgbClr val="3E6B9C"/>
                </a:solidFill>
                <a:latin typeface="Impact"/>
                <a:cs typeface="Impact"/>
              </a:defRPr>
            </a:lvl1pPr>
            <a:lvl2pPr>
              <a:defRPr sz="3600"/>
            </a:lvl2pPr>
            <a:lvl3pPr>
              <a:defRPr sz="3600"/>
            </a:lvl3pPr>
            <a:lvl4pPr>
              <a:defRPr sz="3600"/>
            </a:lvl4pPr>
            <a:lvl5pPr>
              <a:defRPr sz="3600"/>
            </a:lvl5pPr>
          </a:lstStyle>
          <a:p>
            <a:pPr lvl="0"/>
            <a:r>
              <a:rPr lang="en-US" dirty="0"/>
              <a:t>DIVIDER SLIDE TWO HEADLINES</a:t>
            </a:r>
          </a:p>
        </p:txBody>
      </p:sp>
      <p:sp>
        <p:nvSpPr>
          <p:cNvPr id="22" name="Text Placeholder 21"/>
          <p:cNvSpPr>
            <a:spLocks noGrp="1"/>
          </p:cNvSpPr>
          <p:nvPr>
            <p:ph type="body" sz="quarter" idx="12" hasCustomPrompt="1"/>
          </p:nvPr>
        </p:nvSpPr>
        <p:spPr>
          <a:xfrm>
            <a:off x="237744" y="1470736"/>
            <a:ext cx="8229600" cy="859536"/>
          </a:xfrm>
          <a:prstGeom prst="rect">
            <a:avLst/>
          </a:prstGeom>
        </p:spPr>
        <p:txBody>
          <a:bodyPr vert="horz"/>
          <a:lstStyle>
            <a:lvl1pPr marL="0" indent="0">
              <a:buNone/>
              <a:defRPr sz="3600" b="0" i="0" kern="0" cap="all" spc="200">
                <a:solidFill>
                  <a:srgbClr val="3E6B9C"/>
                </a:solidFill>
                <a:latin typeface="Impact"/>
                <a:cs typeface="Impact"/>
              </a:defRPr>
            </a:lvl1pPr>
          </a:lstStyle>
          <a:p>
            <a:pPr lvl="0"/>
            <a:r>
              <a:rPr lang="en-US" dirty="0"/>
              <a:t>DIVIDER SLIDE TWO HEADLINES</a:t>
            </a:r>
          </a:p>
        </p:txBody>
      </p:sp>
      <p:sp>
        <p:nvSpPr>
          <p:cNvPr id="16" name="Slide Number Placeholder 5"/>
          <p:cNvSpPr>
            <a:spLocks noGrp="1"/>
          </p:cNvSpPr>
          <p:nvPr>
            <p:ph type="sldNum" sz="quarter" idx="13"/>
          </p:nvPr>
        </p:nvSpPr>
        <p:spPr>
          <a:xfrm>
            <a:off x="8728635" y="4842778"/>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Tree>
    <p:extLst>
      <p:ext uri="{BB962C8B-B14F-4D97-AF65-F5344CB8AC3E}">
        <p14:creationId xmlns:p14="http://schemas.microsoft.com/office/powerpoint/2010/main" val="4233514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closur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28635" y="4842778"/>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
        <p:nvSpPr>
          <p:cNvPr id="7" name="Text Placeholder 13"/>
          <p:cNvSpPr>
            <a:spLocks noGrp="1"/>
          </p:cNvSpPr>
          <p:nvPr>
            <p:ph idx="1"/>
          </p:nvPr>
        </p:nvSpPr>
        <p:spPr>
          <a:xfrm>
            <a:off x="236220" y="993469"/>
            <a:ext cx="8026400" cy="3394075"/>
          </a:xfrm>
          <a:prstGeom prst="rect">
            <a:avLst/>
          </a:prstGeom>
        </p:spPr>
        <p:txBody>
          <a:bodyPr vert="horz" lIns="91440" tIns="45720" rIns="91440" bIns="45720" rtlCol="0">
            <a:noAutofit/>
          </a:bodyPr>
          <a:lstStyle>
            <a:lvl1pPr>
              <a:spcBef>
                <a:spcPts val="0"/>
              </a:spcBef>
              <a:defRPr sz="1600">
                <a:solidFill>
                  <a:srgbClr val="40474B"/>
                </a:solidFill>
              </a:defRPr>
            </a:lvl1pPr>
            <a:lvl2pPr>
              <a:spcBef>
                <a:spcPts val="0"/>
              </a:spcBef>
              <a:defRPr sz="1600">
                <a:solidFill>
                  <a:srgbClr val="40474B"/>
                </a:solidFill>
              </a:defRPr>
            </a:lvl2pPr>
            <a:lvl3pPr>
              <a:spcBef>
                <a:spcPts val="0"/>
              </a:spcBef>
              <a:defRPr sz="1600">
                <a:solidFill>
                  <a:srgbClr val="40474B"/>
                </a:solidFill>
              </a:defRPr>
            </a:lvl3pPr>
            <a:lvl4pPr>
              <a:spcBef>
                <a:spcPts val="0"/>
              </a:spcBef>
              <a:defRPr sz="1600">
                <a:solidFill>
                  <a:srgbClr val="40474B"/>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1"/>
          <p:cNvSpPr>
            <a:spLocks noGrp="1"/>
          </p:cNvSpPr>
          <p:nvPr>
            <p:ph type="title" hasCustomPrompt="1"/>
          </p:nvPr>
        </p:nvSpPr>
        <p:spPr>
          <a:xfrm>
            <a:off x="349751" y="136768"/>
            <a:ext cx="8037329" cy="489465"/>
          </a:xfrm>
          <a:prstGeom prst="rect">
            <a:avLst/>
          </a:prstGeom>
        </p:spPr>
        <p:txBody>
          <a:bodyPr anchor="t" anchorCtr="0"/>
          <a:lstStyle>
            <a:lvl1pPr>
              <a:lnSpc>
                <a:spcPct val="100000"/>
              </a:lnSpc>
              <a:defRPr sz="2000" b="1" i="0" cap="all">
                <a:solidFill>
                  <a:schemeClr val="bg1"/>
                </a:solidFill>
                <a:latin typeface="Arial"/>
                <a:cs typeface="Arial"/>
              </a:defRPr>
            </a:lvl1pPr>
          </a:lstStyle>
          <a:p>
            <a:r>
              <a:rPr lang="en-US" dirty="0"/>
              <a:t>CLICK TO EDIT TITLE</a:t>
            </a:r>
          </a:p>
        </p:txBody>
      </p:sp>
    </p:spTree>
    <p:extLst>
      <p:ext uri="{BB962C8B-B14F-4D97-AF65-F5344CB8AC3E}">
        <p14:creationId xmlns:p14="http://schemas.microsoft.com/office/powerpoint/2010/main" val="1098418295"/>
      </p:ext>
    </p:extLst>
  </p:cSld>
  <p:clrMapOvr>
    <a:masterClrMapping/>
  </p:clrMapOvr>
  <p:extLst>
    <p:ext uri="{DCECCB84-F9BA-43D5-87BE-67443E8EF086}">
      <p15:sldGuideLst xmlns:p15="http://schemas.microsoft.com/office/powerpoint/2012/main">
        <p15:guide id="1" orient="horz" pos="84" userDrawn="1">
          <p15:clr>
            <a:srgbClr val="FBAE40"/>
          </p15:clr>
        </p15:guide>
        <p15:guide id="3" orient="horz" pos="70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nockout divider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3680" y="2217000"/>
            <a:ext cx="8229600" cy="857250"/>
          </a:xfrm>
          <a:prstGeom prst="rect">
            <a:avLst/>
          </a:prstGeom>
        </p:spPr>
        <p:txBody>
          <a:bodyPr vert="horz"/>
          <a:lstStyle>
            <a:lvl1pPr>
              <a:defRPr sz="3600" b="0" i="0" kern="0" cap="all" spc="200">
                <a:solidFill>
                  <a:schemeClr val="bg1"/>
                </a:solidFill>
                <a:latin typeface="Impact"/>
                <a:cs typeface="Impact"/>
              </a:defRPr>
            </a:lvl1pPr>
          </a:lstStyle>
          <a:p>
            <a:r>
              <a:rPr lang="en-US" dirty="0"/>
              <a:t>DIVIDER SLIDE ONE HEADLINE</a:t>
            </a:r>
          </a:p>
        </p:txBody>
      </p:sp>
      <p:sp>
        <p:nvSpPr>
          <p:cNvPr id="15" name="Slide Number Placeholder 5"/>
          <p:cNvSpPr>
            <a:spLocks noGrp="1"/>
          </p:cNvSpPr>
          <p:nvPr>
            <p:ph type="sldNum" sz="quarter" idx="12"/>
          </p:nvPr>
        </p:nvSpPr>
        <p:spPr>
          <a:xfrm>
            <a:off x="8728635" y="4842778"/>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Tree>
    <p:extLst>
      <p:ext uri="{BB962C8B-B14F-4D97-AF65-F5344CB8AC3E}">
        <p14:creationId xmlns:p14="http://schemas.microsoft.com/office/powerpoint/2010/main" val="3535295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 divider">
    <p:bg>
      <p:bgPr>
        <a:solidFill>
          <a:schemeClr val="accent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fld id="{716BC1C3-C832-FA4C-9911-3E1C355083BA}" type="slidenum">
              <a:rPr lang="en-US" smtClean="0"/>
              <a:pPr/>
              <a:t>‹#›</a:t>
            </a:fld>
            <a:endParaRPr lang="en-US" dirty="0"/>
          </a:p>
        </p:txBody>
      </p:sp>
      <p:sp>
        <p:nvSpPr>
          <p:cNvPr id="5" name="Shape 111"/>
          <p:cNvSpPr/>
          <p:nvPr userDrawn="1"/>
        </p:nvSpPr>
        <p:spPr>
          <a:xfrm>
            <a:off x="8697685" y="4721043"/>
            <a:ext cx="450135" cy="0"/>
          </a:xfrm>
          <a:prstGeom prst="line">
            <a:avLst/>
          </a:prstGeom>
          <a:ln w="6350" cmpd="sng">
            <a:solidFill>
              <a:schemeClr val="bg1"/>
            </a:solidFill>
            <a:miter lim="400000"/>
          </a:ln>
        </p:spPr>
        <p:txBody>
          <a:bodyPr lIns="50800" tIns="50800" rIns="50800" bIns="50800" anchor="ctr"/>
          <a:lstStyle/>
          <a:p>
            <a:pPr>
              <a:defRPr sz="3200"/>
            </a:pPr>
            <a:endParaRPr dirty="0"/>
          </a:p>
        </p:txBody>
      </p:sp>
      <p:sp>
        <p:nvSpPr>
          <p:cNvPr id="13" name="Text Placeholder 12"/>
          <p:cNvSpPr>
            <a:spLocks noGrp="1"/>
          </p:cNvSpPr>
          <p:nvPr>
            <p:ph type="body" sz="quarter" idx="12" hasCustomPrompt="1"/>
          </p:nvPr>
        </p:nvSpPr>
        <p:spPr>
          <a:xfrm>
            <a:off x="242246" y="3163824"/>
            <a:ext cx="3748545" cy="433388"/>
          </a:xfrm>
          <a:prstGeom prst="rect">
            <a:avLst/>
          </a:prstGeom>
        </p:spPr>
        <p:txBody>
          <a:bodyPr vert="horz" anchor="ctr"/>
          <a:lstStyle>
            <a:lvl1pPr marL="0" indent="0">
              <a:buNone/>
              <a:defRPr sz="1200" b="1" baseline="0">
                <a:solidFill>
                  <a:schemeClr val="bg1"/>
                </a:solidFill>
              </a:defRPr>
            </a:lvl1pPr>
          </a:lstStyle>
          <a:p>
            <a:pPr lvl="0"/>
            <a:r>
              <a:rPr lang="en-US" dirty="0"/>
              <a:t>CLICK TO ADD TEXT</a:t>
            </a:r>
          </a:p>
        </p:txBody>
      </p:sp>
      <p:sp>
        <p:nvSpPr>
          <p:cNvPr id="7" name="Text Placeholder 6"/>
          <p:cNvSpPr>
            <a:spLocks noGrp="1"/>
          </p:cNvSpPr>
          <p:nvPr>
            <p:ph type="body" sz="quarter" idx="13" hasCustomPrompt="1"/>
          </p:nvPr>
        </p:nvSpPr>
        <p:spPr>
          <a:xfrm>
            <a:off x="237744" y="2212848"/>
            <a:ext cx="7616952" cy="667512"/>
          </a:xfrm>
          <a:prstGeom prst="rect">
            <a:avLst/>
          </a:prstGeom>
        </p:spPr>
        <p:txBody>
          <a:bodyPr vert="horz"/>
          <a:lstStyle>
            <a:lvl1pPr marL="0" indent="0">
              <a:buNone/>
              <a:defRPr sz="3600" b="0" i="0" kern="0" cap="all" spc="200">
                <a:solidFill>
                  <a:schemeClr val="accent2"/>
                </a:solidFill>
                <a:latin typeface="Impact"/>
                <a:cs typeface="Impact"/>
              </a:defRPr>
            </a:lvl1pPr>
          </a:lstStyle>
          <a:p>
            <a:pPr lvl="0"/>
            <a:r>
              <a:rPr lang="en-US" dirty="0"/>
              <a:t>HEADLINE FOR DIVIDER SLIDE</a:t>
            </a:r>
          </a:p>
        </p:txBody>
      </p:sp>
    </p:spTree>
    <p:extLst>
      <p:ext uri="{BB962C8B-B14F-4D97-AF65-F5344CB8AC3E}">
        <p14:creationId xmlns:p14="http://schemas.microsoft.com/office/powerpoint/2010/main" val="472968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ey divider">
    <p:bg>
      <p:bgPr>
        <a:solidFill>
          <a:schemeClr val="tx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fld id="{716BC1C3-C832-FA4C-9911-3E1C355083BA}" type="slidenum">
              <a:rPr lang="en-US" smtClean="0"/>
              <a:pPr/>
              <a:t>‹#›</a:t>
            </a:fld>
            <a:endParaRPr lang="en-US" dirty="0"/>
          </a:p>
        </p:txBody>
      </p:sp>
      <p:sp>
        <p:nvSpPr>
          <p:cNvPr id="5" name="Shape 111"/>
          <p:cNvSpPr/>
          <p:nvPr userDrawn="1"/>
        </p:nvSpPr>
        <p:spPr>
          <a:xfrm>
            <a:off x="8697685" y="4721043"/>
            <a:ext cx="450135" cy="0"/>
          </a:xfrm>
          <a:prstGeom prst="line">
            <a:avLst/>
          </a:prstGeom>
          <a:ln w="6350" cmpd="sng">
            <a:solidFill>
              <a:schemeClr val="bg1"/>
            </a:solidFill>
            <a:miter lim="400000"/>
          </a:ln>
        </p:spPr>
        <p:txBody>
          <a:bodyPr lIns="50800" tIns="50800" rIns="50800" bIns="50800" anchor="ctr"/>
          <a:lstStyle/>
          <a:p>
            <a:pPr>
              <a:defRPr sz="3200"/>
            </a:pPr>
            <a:endParaRPr dirty="0"/>
          </a:p>
        </p:txBody>
      </p:sp>
      <p:sp>
        <p:nvSpPr>
          <p:cNvPr id="10" name="Text Placeholder 12"/>
          <p:cNvSpPr>
            <a:spLocks noGrp="1"/>
          </p:cNvSpPr>
          <p:nvPr>
            <p:ph type="body" sz="quarter" idx="12" hasCustomPrompt="1"/>
          </p:nvPr>
        </p:nvSpPr>
        <p:spPr>
          <a:xfrm>
            <a:off x="242246" y="3163824"/>
            <a:ext cx="3748545" cy="433388"/>
          </a:xfrm>
          <a:prstGeom prst="rect">
            <a:avLst/>
          </a:prstGeom>
        </p:spPr>
        <p:txBody>
          <a:bodyPr vert="horz" anchor="ctr"/>
          <a:lstStyle>
            <a:lvl1pPr marL="0" indent="0">
              <a:buNone/>
              <a:defRPr sz="1200" b="1" baseline="0">
                <a:solidFill>
                  <a:schemeClr val="bg1"/>
                </a:solidFill>
              </a:defRPr>
            </a:lvl1pPr>
          </a:lstStyle>
          <a:p>
            <a:pPr lvl="0"/>
            <a:r>
              <a:rPr lang="en-US" dirty="0"/>
              <a:t>SUB-HEADLINE GOES HERE</a:t>
            </a:r>
          </a:p>
        </p:txBody>
      </p:sp>
      <p:sp>
        <p:nvSpPr>
          <p:cNvPr id="11" name="Text Placeholder 6"/>
          <p:cNvSpPr>
            <a:spLocks noGrp="1"/>
          </p:cNvSpPr>
          <p:nvPr>
            <p:ph type="body" sz="quarter" idx="13" hasCustomPrompt="1"/>
          </p:nvPr>
        </p:nvSpPr>
        <p:spPr>
          <a:xfrm>
            <a:off x="237744" y="2212848"/>
            <a:ext cx="7616952" cy="667512"/>
          </a:xfrm>
          <a:prstGeom prst="rect">
            <a:avLst/>
          </a:prstGeom>
        </p:spPr>
        <p:txBody>
          <a:bodyPr vert="horz"/>
          <a:lstStyle>
            <a:lvl1pPr marL="0" indent="0">
              <a:buNone/>
              <a:defRPr sz="3600" b="0" i="0" kern="0" cap="all" spc="200">
                <a:solidFill>
                  <a:schemeClr val="tx2"/>
                </a:solidFill>
                <a:latin typeface="Impact"/>
                <a:cs typeface="Impact"/>
              </a:defRPr>
            </a:lvl1pPr>
          </a:lstStyle>
          <a:p>
            <a:pPr lvl="0"/>
            <a:r>
              <a:rPr lang="en-US" dirty="0"/>
              <a:t>HEADLINE FOR DIVIDER SLIDE</a:t>
            </a:r>
          </a:p>
        </p:txBody>
      </p:sp>
    </p:spTree>
    <p:extLst>
      <p:ext uri="{BB962C8B-B14F-4D97-AF65-F5344CB8AC3E}">
        <p14:creationId xmlns:p14="http://schemas.microsoft.com/office/powerpoint/2010/main" val="4023594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d divider">
    <p:bg>
      <p:bgPr>
        <a:solidFill>
          <a:schemeClr val="accent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fld id="{716BC1C3-C832-FA4C-9911-3E1C355083BA}" type="slidenum">
              <a:rPr lang="en-US" smtClean="0"/>
              <a:pPr/>
              <a:t>‹#›</a:t>
            </a:fld>
            <a:endParaRPr lang="en-US" dirty="0"/>
          </a:p>
        </p:txBody>
      </p:sp>
      <p:sp>
        <p:nvSpPr>
          <p:cNvPr id="5" name="Shape 111"/>
          <p:cNvSpPr/>
          <p:nvPr userDrawn="1"/>
        </p:nvSpPr>
        <p:spPr>
          <a:xfrm>
            <a:off x="8697685" y="4721043"/>
            <a:ext cx="450135" cy="0"/>
          </a:xfrm>
          <a:prstGeom prst="line">
            <a:avLst/>
          </a:prstGeom>
          <a:ln w="6350" cmpd="sng">
            <a:solidFill>
              <a:schemeClr val="bg1"/>
            </a:solidFill>
            <a:miter lim="400000"/>
          </a:ln>
        </p:spPr>
        <p:txBody>
          <a:bodyPr lIns="50800" tIns="50800" rIns="50800" bIns="50800" anchor="ctr"/>
          <a:lstStyle/>
          <a:p>
            <a:pPr>
              <a:defRPr sz="3200"/>
            </a:pPr>
            <a:endParaRPr dirty="0"/>
          </a:p>
        </p:txBody>
      </p:sp>
      <p:sp>
        <p:nvSpPr>
          <p:cNvPr id="10" name="Text Placeholder 12"/>
          <p:cNvSpPr>
            <a:spLocks noGrp="1"/>
          </p:cNvSpPr>
          <p:nvPr userDrawn="1">
            <p:ph type="body" sz="quarter" idx="12" hasCustomPrompt="1"/>
          </p:nvPr>
        </p:nvSpPr>
        <p:spPr>
          <a:xfrm>
            <a:off x="242246" y="3163824"/>
            <a:ext cx="2315591" cy="433388"/>
          </a:xfrm>
          <a:prstGeom prst="rect">
            <a:avLst/>
          </a:prstGeom>
        </p:spPr>
        <p:txBody>
          <a:bodyPr vert="horz" anchor="ctr"/>
          <a:lstStyle>
            <a:lvl1pPr marL="0" indent="0">
              <a:buNone/>
              <a:defRPr sz="1200" b="1" baseline="0">
                <a:solidFill>
                  <a:schemeClr val="bg1"/>
                </a:solidFill>
              </a:defRPr>
            </a:lvl1pPr>
          </a:lstStyle>
          <a:p>
            <a:pPr lvl="0"/>
            <a:r>
              <a:rPr lang="en-US" dirty="0"/>
              <a:t>SUB-HEADLINE GOES HERE TWO LINE EXAMPLE</a:t>
            </a:r>
          </a:p>
        </p:txBody>
      </p:sp>
      <p:sp>
        <p:nvSpPr>
          <p:cNvPr id="11" name="Text Placeholder 6"/>
          <p:cNvSpPr>
            <a:spLocks noGrp="1"/>
          </p:cNvSpPr>
          <p:nvPr userDrawn="1">
            <p:ph type="body" sz="quarter" idx="13" hasCustomPrompt="1"/>
          </p:nvPr>
        </p:nvSpPr>
        <p:spPr>
          <a:xfrm>
            <a:off x="237744" y="2212848"/>
            <a:ext cx="7616952" cy="667512"/>
          </a:xfrm>
          <a:prstGeom prst="rect">
            <a:avLst/>
          </a:prstGeom>
        </p:spPr>
        <p:txBody>
          <a:bodyPr vert="horz"/>
          <a:lstStyle>
            <a:lvl1pPr marL="0" indent="0">
              <a:buNone/>
              <a:defRPr sz="3600" b="0" i="0" kern="0" cap="all" spc="200">
                <a:solidFill>
                  <a:srgbClr val="EE0000"/>
                </a:solidFill>
                <a:latin typeface="Impact"/>
                <a:cs typeface="Impact"/>
              </a:defRPr>
            </a:lvl1pPr>
          </a:lstStyle>
          <a:p>
            <a:pPr lvl="0"/>
            <a:r>
              <a:rPr lang="en-US" dirty="0"/>
              <a:t>HEADLINE FOR DIVIDER SLIDE</a:t>
            </a:r>
          </a:p>
        </p:txBody>
      </p:sp>
    </p:spTree>
    <p:extLst>
      <p:ext uri="{BB962C8B-B14F-4D97-AF65-F5344CB8AC3E}">
        <p14:creationId xmlns:p14="http://schemas.microsoft.com/office/powerpoint/2010/main" val="28232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fld id="{716BC1C3-C832-FA4C-9911-3E1C355083BA}" type="slidenum">
              <a:rPr lang="en-US" smtClean="0"/>
              <a:pPr/>
              <a:t>‹#›</a:t>
            </a:fld>
            <a:endParaRPr lang="en-US" dirty="0"/>
          </a:p>
        </p:txBody>
      </p:sp>
      <p:sp>
        <p:nvSpPr>
          <p:cNvPr id="4" name="Shape 111"/>
          <p:cNvSpPr/>
          <p:nvPr userDrawn="1"/>
        </p:nvSpPr>
        <p:spPr>
          <a:xfrm>
            <a:off x="8697685" y="4721043"/>
            <a:ext cx="450135" cy="0"/>
          </a:xfrm>
          <a:prstGeom prst="line">
            <a:avLst/>
          </a:prstGeom>
          <a:ln w="6350" cmpd="sng">
            <a:solidFill>
              <a:schemeClr val="bg1"/>
            </a:solidFill>
            <a:miter lim="400000"/>
          </a:ln>
        </p:spPr>
        <p:txBody>
          <a:bodyPr lIns="50800" tIns="50800" rIns="50800" bIns="50800" anchor="ctr"/>
          <a:lstStyle/>
          <a:p>
            <a:pPr>
              <a:defRPr sz="3200"/>
            </a:pPr>
            <a:endParaRPr dirty="0"/>
          </a:p>
        </p:txBody>
      </p:sp>
    </p:spTree>
    <p:extLst>
      <p:ext uri="{BB962C8B-B14F-4D97-AF65-F5344CB8AC3E}">
        <p14:creationId xmlns:p14="http://schemas.microsoft.com/office/powerpoint/2010/main" val="3438799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4"/>
            <a:ext cx="2057400" cy="273843"/>
          </a:xfrm>
          <a:prstGeom prst="rect">
            <a:avLst/>
          </a:prstGeom>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a:xfrm>
            <a:off x="3028950" y="4767264"/>
            <a:ext cx="3086100" cy="273843"/>
          </a:xfrm>
          <a:prstGeom prst="rect">
            <a:avLst/>
          </a:prstGeom>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19B442D-0DFC-4553-AE09-18E12C1546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6987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Title Slide_white ba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16BC1C3-C832-FA4C-9911-3E1C355083BA}" type="slidenum">
              <a:rPr lang="en-US" smtClean="0"/>
              <a:pPr/>
              <a:t>‹#›</a:t>
            </a:fld>
            <a:endParaRPr lang="en-US" dirty="0"/>
          </a:p>
        </p:txBody>
      </p:sp>
      <p:sp>
        <p:nvSpPr>
          <p:cNvPr id="5" name="Slide Number Placeholder 1"/>
          <p:cNvSpPr txBox="1">
            <a:spLocks/>
          </p:cNvSpPr>
          <p:nvPr userDrawn="1"/>
        </p:nvSpPr>
        <p:spPr>
          <a:xfrm>
            <a:off x="8728635" y="4842778"/>
            <a:ext cx="364393" cy="273844"/>
          </a:xfrm>
          <a:prstGeom prst="rect">
            <a:avLst/>
          </a:prstGeom>
        </p:spPr>
        <p:txBody>
          <a:bodyPr/>
          <a:lstStyle>
            <a:defPPr>
              <a:defRPr lang="en-US"/>
            </a:defPPr>
            <a:lvl1pPr marL="0" algn="l" defTabSz="457200" rtl="0" eaLnBrk="1" latinLnBrk="0" hangingPunct="1">
              <a:defRPr sz="900" kern="1200">
                <a:solidFill>
                  <a:srgbClr val="474747"/>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16BC1C3-C832-FA4C-9911-3E1C355083BA}" type="slidenum">
              <a:rPr lang="en-US" smtClean="0"/>
              <a:pPr/>
              <a:t>‹#›</a:t>
            </a:fld>
            <a:endParaRPr lang="en-US" dirty="0"/>
          </a:p>
        </p:txBody>
      </p:sp>
      <p:sp>
        <p:nvSpPr>
          <p:cNvPr id="6" name="Shape 258"/>
          <p:cNvSpPr/>
          <p:nvPr userDrawn="1"/>
        </p:nvSpPr>
        <p:spPr>
          <a:xfrm flipH="1">
            <a:off x="7512936" y="3512228"/>
            <a:ext cx="1631064" cy="16310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50800" tIns="50800" rIns="50800" bIns="50800" anchor="ctr"/>
          <a:lstStyle/>
          <a:p>
            <a:pPr>
              <a:defRPr sz="3200">
                <a:solidFill>
                  <a:srgbClr val="FFFFFF"/>
                </a:solidFill>
              </a:defRPr>
            </a:pPr>
            <a:endParaRPr dirty="0"/>
          </a:p>
        </p:txBody>
      </p:sp>
      <p:sp>
        <p:nvSpPr>
          <p:cNvPr id="2" name="Title 1"/>
          <p:cNvSpPr>
            <a:spLocks noGrp="1"/>
          </p:cNvSpPr>
          <p:nvPr>
            <p:ph type="title" hasCustomPrompt="1"/>
          </p:nvPr>
        </p:nvSpPr>
        <p:spPr>
          <a:xfrm>
            <a:off x="704088" y="1170432"/>
            <a:ext cx="6903720" cy="521208"/>
          </a:xfrm>
          <a:prstGeom prst="rect">
            <a:avLst/>
          </a:prstGeom>
        </p:spPr>
        <p:txBody>
          <a:bodyPr vert="horz"/>
          <a:lstStyle>
            <a:lvl1pPr>
              <a:defRPr sz="3200" kern="0" cap="all" spc="200">
                <a:solidFill>
                  <a:schemeClr val="accent1"/>
                </a:solidFill>
                <a:latin typeface="Impact"/>
                <a:cs typeface="Impact"/>
              </a:defRPr>
            </a:lvl1pPr>
          </a:lstStyle>
          <a:p>
            <a:r>
              <a:rPr lang="en-US" dirty="0"/>
              <a:t>Image presentation title page</a:t>
            </a:r>
          </a:p>
        </p:txBody>
      </p:sp>
      <p:pic>
        <p:nvPicPr>
          <p:cNvPr id="8" name="Picture 7" descr="TA_stacked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62043" y="4489275"/>
            <a:ext cx="796043" cy="522767"/>
          </a:xfrm>
          <a:prstGeom prst="rect">
            <a:avLst/>
          </a:prstGeom>
        </p:spPr>
      </p:pic>
    </p:spTree>
    <p:extLst>
      <p:ext uri="{BB962C8B-B14F-4D97-AF65-F5344CB8AC3E}">
        <p14:creationId xmlns:p14="http://schemas.microsoft.com/office/powerpoint/2010/main" val="3265321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Headline Title Slide_white bars">
    <p:spTree>
      <p:nvGrpSpPr>
        <p:cNvPr id="1" name=""/>
        <p:cNvGrpSpPr/>
        <p:nvPr/>
      </p:nvGrpSpPr>
      <p:grpSpPr>
        <a:xfrm>
          <a:off x="0" y="0"/>
          <a:ext cx="0" cy="0"/>
          <a:chOff x="0" y="0"/>
          <a:chExt cx="0" cy="0"/>
        </a:xfrm>
      </p:grpSpPr>
      <p:sp>
        <p:nvSpPr>
          <p:cNvPr id="7" name="Shape 258"/>
          <p:cNvSpPr/>
          <p:nvPr userDrawn="1"/>
        </p:nvSpPr>
        <p:spPr>
          <a:xfrm flipH="1">
            <a:off x="7512936" y="3509053"/>
            <a:ext cx="1631064" cy="16310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50800" tIns="50800" rIns="50800" bIns="50800" anchor="ctr"/>
          <a:lstStyle/>
          <a:p>
            <a:pPr>
              <a:defRPr sz="3200">
                <a:solidFill>
                  <a:srgbClr val="FFFFFF"/>
                </a:solidFill>
              </a:defRPr>
            </a:pPr>
            <a:endParaRPr dirty="0"/>
          </a:p>
        </p:txBody>
      </p:sp>
      <p:pic>
        <p:nvPicPr>
          <p:cNvPr id="10" name="Picture 9" descr="TA_stacked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62043" y="4488612"/>
            <a:ext cx="796043" cy="522767"/>
          </a:xfrm>
          <a:prstGeom prst="rect">
            <a:avLst/>
          </a:prstGeom>
        </p:spPr>
      </p:pic>
      <p:sp>
        <p:nvSpPr>
          <p:cNvPr id="2" name="Title 1"/>
          <p:cNvSpPr>
            <a:spLocks noGrp="1"/>
          </p:cNvSpPr>
          <p:nvPr>
            <p:ph type="title" hasCustomPrompt="1"/>
          </p:nvPr>
        </p:nvSpPr>
        <p:spPr>
          <a:xfrm>
            <a:off x="704088" y="1170432"/>
            <a:ext cx="7351776" cy="521208"/>
          </a:xfrm>
          <a:prstGeom prst="rect">
            <a:avLst/>
          </a:prstGeom>
        </p:spPr>
        <p:txBody>
          <a:bodyPr vert="horz"/>
          <a:lstStyle>
            <a:lvl1pPr>
              <a:defRPr sz="3200" kern="0" cap="all" spc="200">
                <a:solidFill>
                  <a:schemeClr val="accent1"/>
                </a:solidFill>
                <a:latin typeface="Impact"/>
                <a:cs typeface="Impact"/>
              </a:defRPr>
            </a:lvl1pPr>
          </a:lstStyle>
          <a:p>
            <a:r>
              <a:rPr lang="en-US" dirty="0"/>
              <a:t>Image presentation title page</a:t>
            </a:r>
          </a:p>
        </p:txBody>
      </p:sp>
      <p:sp>
        <p:nvSpPr>
          <p:cNvPr id="11" name="Text Placeholder 4"/>
          <p:cNvSpPr>
            <a:spLocks noGrp="1"/>
          </p:cNvSpPr>
          <p:nvPr>
            <p:ph type="body" sz="quarter" idx="10" hasCustomPrompt="1"/>
          </p:nvPr>
        </p:nvSpPr>
        <p:spPr>
          <a:xfrm>
            <a:off x="704088" y="1712888"/>
            <a:ext cx="7354888" cy="548640"/>
          </a:xfrm>
          <a:prstGeom prst="rect">
            <a:avLst/>
          </a:prstGeom>
        </p:spPr>
        <p:txBody>
          <a:bodyPr vert="horz"/>
          <a:lstStyle>
            <a:lvl1pPr marL="0" indent="0">
              <a:buNone/>
              <a:defRPr sz="3200" kern="0" cap="all" spc="200" baseline="0">
                <a:solidFill>
                  <a:srgbClr val="EE0000"/>
                </a:solidFill>
                <a:latin typeface="Impact"/>
                <a:cs typeface="Impact"/>
              </a:defRPr>
            </a:lvl1pPr>
          </a:lstStyle>
          <a:p>
            <a:pPr lvl="0"/>
            <a:r>
              <a:rPr lang="en-US" dirty="0"/>
              <a:t>Page with two lines</a:t>
            </a:r>
          </a:p>
        </p:txBody>
      </p:sp>
    </p:spTree>
    <p:extLst>
      <p:ext uri="{BB962C8B-B14F-4D97-AF65-F5344CB8AC3E}">
        <p14:creationId xmlns:p14="http://schemas.microsoft.com/office/powerpoint/2010/main" val="3032426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Line Impact Headline ">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28635" y="4842778"/>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
        <p:nvSpPr>
          <p:cNvPr id="7" name="Text Placeholder 13"/>
          <p:cNvSpPr>
            <a:spLocks noGrp="1"/>
          </p:cNvSpPr>
          <p:nvPr>
            <p:ph idx="1"/>
          </p:nvPr>
        </p:nvSpPr>
        <p:spPr>
          <a:xfrm>
            <a:off x="236220" y="993469"/>
            <a:ext cx="8026400" cy="3394075"/>
          </a:xfrm>
          <a:prstGeom prst="rect">
            <a:avLst/>
          </a:prstGeom>
        </p:spPr>
        <p:txBody>
          <a:bodyPr vert="horz" lIns="91440" tIns="45720" rIns="91440" bIns="45720" rtlCol="0">
            <a:noAutofit/>
          </a:bodyPr>
          <a:lstStyle>
            <a:lvl1pPr>
              <a:spcBef>
                <a:spcPts val="0"/>
              </a:spcBef>
              <a:defRPr sz="1600">
                <a:solidFill>
                  <a:srgbClr val="40474B"/>
                </a:solidFill>
              </a:defRPr>
            </a:lvl1pPr>
            <a:lvl2pPr>
              <a:spcBef>
                <a:spcPts val="0"/>
              </a:spcBef>
              <a:defRPr sz="1600">
                <a:solidFill>
                  <a:srgbClr val="40474B"/>
                </a:solidFill>
              </a:defRPr>
            </a:lvl2pPr>
            <a:lvl3pPr>
              <a:spcBef>
                <a:spcPts val="0"/>
              </a:spcBef>
              <a:defRPr sz="1600">
                <a:solidFill>
                  <a:srgbClr val="40474B"/>
                </a:solidFill>
              </a:defRPr>
            </a:lvl3pPr>
            <a:lvl4pPr>
              <a:spcBef>
                <a:spcPts val="0"/>
              </a:spcBef>
              <a:defRPr sz="1600">
                <a:solidFill>
                  <a:srgbClr val="40474B"/>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1"/>
          <p:cNvSpPr>
            <a:spLocks noGrp="1"/>
          </p:cNvSpPr>
          <p:nvPr>
            <p:ph type="title" hasCustomPrompt="1"/>
          </p:nvPr>
        </p:nvSpPr>
        <p:spPr>
          <a:xfrm>
            <a:off x="350520" y="215319"/>
            <a:ext cx="8037329" cy="489465"/>
          </a:xfrm>
          <a:prstGeom prst="rect">
            <a:avLst/>
          </a:prstGeom>
        </p:spPr>
        <p:txBody>
          <a:bodyPr anchor="t" anchorCtr="0"/>
          <a:lstStyle>
            <a:lvl1pPr>
              <a:lnSpc>
                <a:spcPct val="100000"/>
              </a:lnSpc>
              <a:defRPr sz="2800" b="0" i="0" kern="0" cap="all" spc="200">
                <a:solidFill>
                  <a:schemeClr val="tx1"/>
                </a:solidFill>
                <a:latin typeface="Impact"/>
                <a:cs typeface="Impact"/>
              </a:defRPr>
            </a:lvl1pPr>
          </a:lstStyle>
          <a:p>
            <a:r>
              <a:rPr lang="en-US" dirty="0"/>
              <a:t>CLICK TO EDIT HEADLINE</a:t>
            </a:r>
          </a:p>
        </p:txBody>
      </p:sp>
    </p:spTree>
    <p:extLst>
      <p:ext uri="{BB962C8B-B14F-4D97-AF65-F5344CB8AC3E}">
        <p14:creationId xmlns:p14="http://schemas.microsoft.com/office/powerpoint/2010/main" val="2729292693"/>
      </p:ext>
    </p:extLst>
  </p:cSld>
  <p:clrMapOvr>
    <a:masterClrMapping/>
  </p:clrMapOvr>
  <p:extLst>
    <p:ext uri="{DCECCB84-F9BA-43D5-87BE-67443E8EF086}">
      <p15:sldGuideLst xmlns:p15="http://schemas.microsoft.com/office/powerpoint/2012/main">
        <p15:guide id="1" orient="horz" pos="84" userDrawn="1">
          <p15:clr>
            <a:srgbClr val="FBAE40"/>
          </p15:clr>
        </p15:guide>
        <p15:guide id="3" orient="horz" pos="70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1 Line Impact Headline with side imag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28635" y="4842778"/>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
        <p:nvSpPr>
          <p:cNvPr id="7" name="Text Placeholder 13"/>
          <p:cNvSpPr>
            <a:spLocks noGrp="1"/>
          </p:cNvSpPr>
          <p:nvPr>
            <p:ph idx="1"/>
          </p:nvPr>
        </p:nvSpPr>
        <p:spPr>
          <a:xfrm>
            <a:off x="1323340" y="993469"/>
            <a:ext cx="6938010" cy="3394075"/>
          </a:xfrm>
          <a:prstGeom prst="rect">
            <a:avLst/>
          </a:prstGeom>
        </p:spPr>
        <p:txBody>
          <a:bodyPr vert="horz" lIns="91440" tIns="45720" rIns="91440" bIns="45720" rtlCol="0">
            <a:noAutofit/>
          </a:bodyPr>
          <a:lstStyle>
            <a:lvl1pPr>
              <a:spcBef>
                <a:spcPts val="0"/>
              </a:spcBef>
              <a:defRPr sz="1600">
                <a:solidFill>
                  <a:srgbClr val="40474B"/>
                </a:solidFill>
              </a:defRPr>
            </a:lvl1pPr>
            <a:lvl2pPr>
              <a:spcBef>
                <a:spcPts val="0"/>
              </a:spcBef>
              <a:defRPr sz="1600">
                <a:solidFill>
                  <a:srgbClr val="40474B"/>
                </a:solidFill>
              </a:defRPr>
            </a:lvl2pPr>
            <a:lvl3pPr>
              <a:spcBef>
                <a:spcPts val="0"/>
              </a:spcBef>
              <a:defRPr sz="1600">
                <a:solidFill>
                  <a:srgbClr val="40474B"/>
                </a:solidFill>
              </a:defRPr>
            </a:lvl3pPr>
            <a:lvl4pPr>
              <a:spcBef>
                <a:spcPts val="0"/>
              </a:spcBef>
              <a:defRPr sz="1600">
                <a:solidFill>
                  <a:srgbClr val="40474B"/>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1"/>
          <p:cNvSpPr>
            <a:spLocks noGrp="1"/>
          </p:cNvSpPr>
          <p:nvPr>
            <p:ph type="title" hasCustomPrompt="1"/>
          </p:nvPr>
        </p:nvSpPr>
        <p:spPr>
          <a:xfrm>
            <a:off x="1437640" y="215319"/>
            <a:ext cx="6955473" cy="489465"/>
          </a:xfrm>
          <a:prstGeom prst="rect">
            <a:avLst/>
          </a:prstGeom>
        </p:spPr>
        <p:txBody>
          <a:bodyPr anchor="t" anchorCtr="0"/>
          <a:lstStyle>
            <a:lvl1pPr>
              <a:lnSpc>
                <a:spcPct val="100000"/>
              </a:lnSpc>
              <a:defRPr sz="2800" b="0" i="0" kern="0" cap="all" spc="200">
                <a:solidFill>
                  <a:schemeClr val="tx1"/>
                </a:solidFill>
                <a:latin typeface="Impact"/>
                <a:cs typeface="Impact"/>
              </a:defRPr>
            </a:lvl1pPr>
          </a:lstStyle>
          <a:p>
            <a:r>
              <a:rPr lang="en-US" dirty="0"/>
              <a:t>CLICK TO EDIT HEADLINE</a:t>
            </a:r>
          </a:p>
        </p:txBody>
      </p:sp>
      <p:cxnSp>
        <p:nvCxnSpPr>
          <p:cNvPr id="5" name="Straight Connector 4"/>
          <p:cNvCxnSpPr/>
          <p:nvPr userDrawn="1"/>
        </p:nvCxnSpPr>
        <p:spPr bwMode="auto">
          <a:xfrm rot="5400000">
            <a:off x="1056096" y="-240302"/>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 name="Straight Connector 8"/>
          <p:cNvCxnSpPr/>
          <p:nvPr userDrawn="1"/>
        </p:nvCxnSpPr>
        <p:spPr bwMode="auto">
          <a:xfrm rot="5400000">
            <a:off x="-220407" y="-240302"/>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10" name="TextBox 9"/>
          <p:cNvSpPr txBox="1"/>
          <p:nvPr userDrawn="1"/>
        </p:nvSpPr>
        <p:spPr>
          <a:xfrm>
            <a:off x="104056" y="-497949"/>
            <a:ext cx="1133928" cy="461665"/>
          </a:xfrm>
          <a:prstGeom prst="rect">
            <a:avLst/>
          </a:prstGeom>
          <a:noFill/>
        </p:spPr>
        <p:txBody>
          <a:bodyPr wrap="square" rtlCol="0">
            <a:spAutoFit/>
          </a:bodyPr>
          <a:lstStyle/>
          <a:p>
            <a:pPr algn="ctr"/>
            <a:r>
              <a:rPr lang="en-US" sz="1200" dirty="0">
                <a:latin typeface="Arial"/>
                <a:cs typeface="Arial"/>
              </a:rPr>
              <a:t>sidebar image space</a:t>
            </a:r>
          </a:p>
        </p:txBody>
      </p:sp>
    </p:spTree>
    <p:extLst>
      <p:ext uri="{BB962C8B-B14F-4D97-AF65-F5344CB8AC3E}">
        <p14:creationId xmlns:p14="http://schemas.microsoft.com/office/powerpoint/2010/main" val="3849125267"/>
      </p:ext>
    </p:extLst>
  </p:cSld>
  <p:clrMapOvr>
    <a:masterClrMapping/>
  </p:clrMapOvr>
  <p:extLst>
    <p:ext uri="{DCECCB84-F9BA-43D5-87BE-67443E8EF086}">
      <p15:sldGuideLst xmlns:p15="http://schemas.microsoft.com/office/powerpoint/2012/main">
        <p15:guide id="1" orient="horz" pos="84" userDrawn="1">
          <p15:clr>
            <a:srgbClr val="FBAE40"/>
          </p15:clr>
        </p15:guide>
        <p15:guide id="3" orient="horz" pos="70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28635" y="4842778"/>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
        <p:nvSpPr>
          <p:cNvPr id="8" name="Title 1"/>
          <p:cNvSpPr>
            <a:spLocks noGrp="1"/>
          </p:cNvSpPr>
          <p:nvPr>
            <p:ph type="title" hasCustomPrompt="1"/>
          </p:nvPr>
        </p:nvSpPr>
        <p:spPr>
          <a:xfrm>
            <a:off x="350520" y="215319"/>
            <a:ext cx="8037329" cy="489465"/>
          </a:xfrm>
          <a:prstGeom prst="rect">
            <a:avLst/>
          </a:prstGeom>
        </p:spPr>
        <p:txBody>
          <a:bodyPr anchor="t" anchorCtr="0"/>
          <a:lstStyle>
            <a:lvl1pPr>
              <a:lnSpc>
                <a:spcPct val="100000"/>
              </a:lnSpc>
              <a:defRPr sz="2800" b="0" i="0" kern="0" cap="all" spc="200">
                <a:solidFill>
                  <a:schemeClr val="tx1"/>
                </a:solidFill>
                <a:latin typeface="Impact"/>
                <a:cs typeface="Impact"/>
              </a:defRPr>
            </a:lvl1pPr>
          </a:lstStyle>
          <a:p>
            <a:r>
              <a:rPr lang="en-US" dirty="0"/>
              <a:t>CLICK TO EDIT HEADLINE</a:t>
            </a:r>
          </a:p>
        </p:txBody>
      </p:sp>
    </p:spTree>
    <p:extLst>
      <p:ext uri="{BB962C8B-B14F-4D97-AF65-F5344CB8AC3E}">
        <p14:creationId xmlns:p14="http://schemas.microsoft.com/office/powerpoint/2010/main" val="3690228395"/>
      </p:ext>
    </p:extLst>
  </p:cSld>
  <p:clrMapOvr>
    <a:masterClrMapping/>
  </p:clrMapOvr>
  <p:extLst>
    <p:ext uri="{DCECCB84-F9BA-43D5-87BE-67443E8EF086}">
      <p15:sldGuideLst xmlns:p15="http://schemas.microsoft.com/office/powerpoint/2012/main">
        <p15:guide id="1" orient="horz" pos="84" userDrawn="1">
          <p15:clr>
            <a:srgbClr val="FBAE40"/>
          </p15:clr>
        </p15:guide>
        <p15:guide id="3" orient="horz" pos="70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Line Impact Headlin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28635" y="4842778"/>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
        <p:nvSpPr>
          <p:cNvPr id="7" name="Text Placeholder 13"/>
          <p:cNvSpPr>
            <a:spLocks noGrp="1"/>
          </p:cNvSpPr>
          <p:nvPr>
            <p:ph idx="1"/>
          </p:nvPr>
        </p:nvSpPr>
        <p:spPr>
          <a:xfrm>
            <a:off x="236220" y="1408608"/>
            <a:ext cx="8026400" cy="3085523"/>
          </a:xfrm>
          <a:prstGeom prst="rect">
            <a:avLst/>
          </a:prstGeom>
        </p:spPr>
        <p:txBody>
          <a:bodyPr vert="horz" lIns="91440" tIns="45720" rIns="91440" bIns="45720" rtlCol="0">
            <a:noAutofit/>
          </a:bodyPr>
          <a:lstStyle>
            <a:lvl1pPr>
              <a:spcBef>
                <a:spcPts val="0"/>
              </a:spcBef>
              <a:defRPr sz="1600">
                <a:solidFill>
                  <a:srgbClr val="40474B"/>
                </a:solidFill>
              </a:defRPr>
            </a:lvl1pPr>
            <a:lvl2pPr>
              <a:spcBef>
                <a:spcPts val="0"/>
              </a:spcBef>
              <a:defRPr sz="1600">
                <a:solidFill>
                  <a:srgbClr val="40474B"/>
                </a:solidFill>
              </a:defRPr>
            </a:lvl2pPr>
            <a:lvl3pPr>
              <a:spcBef>
                <a:spcPts val="0"/>
              </a:spcBef>
              <a:defRPr sz="1600">
                <a:solidFill>
                  <a:srgbClr val="40474B"/>
                </a:solidFill>
              </a:defRPr>
            </a:lvl3pPr>
            <a:lvl4pPr>
              <a:spcBef>
                <a:spcPts val="0"/>
              </a:spcBef>
              <a:defRPr sz="1600">
                <a:solidFill>
                  <a:srgbClr val="40474B"/>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
          <p:cNvSpPr>
            <a:spLocks noGrp="1"/>
          </p:cNvSpPr>
          <p:nvPr>
            <p:ph type="title" hasCustomPrompt="1"/>
          </p:nvPr>
        </p:nvSpPr>
        <p:spPr>
          <a:xfrm>
            <a:off x="350520" y="215319"/>
            <a:ext cx="8037329" cy="489465"/>
          </a:xfrm>
          <a:prstGeom prst="rect">
            <a:avLst/>
          </a:prstGeom>
        </p:spPr>
        <p:txBody>
          <a:bodyPr anchor="t" anchorCtr="0"/>
          <a:lstStyle>
            <a:lvl1pPr>
              <a:lnSpc>
                <a:spcPct val="100000"/>
              </a:lnSpc>
              <a:defRPr sz="2800" b="0" i="0" kern="0" cap="all" spc="200" baseline="0">
                <a:solidFill>
                  <a:schemeClr val="tx1"/>
                </a:solidFill>
                <a:latin typeface="Impact"/>
                <a:cs typeface="Impact"/>
              </a:defRPr>
            </a:lvl1pPr>
          </a:lstStyle>
          <a:p>
            <a:r>
              <a:rPr lang="en-US" dirty="0"/>
              <a:t>CLICK TO EDIT HEADLINE UTILIZE THIS VERSION WHEN YOU HAVE TWO LINES IN A HEADLINE</a:t>
            </a:r>
          </a:p>
        </p:txBody>
      </p:sp>
    </p:spTree>
    <p:extLst>
      <p:ext uri="{BB962C8B-B14F-4D97-AF65-F5344CB8AC3E}">
        <p14:creationId xmlns:p14="http://schemas.microsoft.com/office/powerpoint/2010/main" val="4208718845"/>
      </p:ext>
    </p:extLst>
  </p:cSld>
  <p:clrMapOvr>
    <a:masterClrMapping/>
  </p:clrMapOvr>
  <p:extLst>
    <p:ext uri="{DCECCB84-F9BA-43D5-87BE-67443E8EF086}">
      <p15:sldGuideLst xmlns:p15="http://schemas.microsoft.com/office/powerpoint/2012/main">
        <p15:guide id="1" orient="horz" pos="84" userDrawn="1">
          <p15:clr>
            <a:srgbClr val="FBAE40"/>
          </p15:clr>
        </p15:guide>
        <p15:guide id="3" orient="horz" pos="70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de Image">
    <p:spTree>
      <p:nvGrpSpPr>
        <p:cNvPr id="1" name=""/>
        <p:cNvGrpSpPr/>
        <p:nvPr/>
      </p:nvGrpSpPr>
      <p:grpSpPr>
        <a:xfrm>
          <a:off x="0" y="0"/>
          <a:ext cx="0" cy="0"/>
          <a:chOff x="0" y="0"/>
          <a:chExt cx="0" cy="0"/>
        </a:xfrm>
      </p:grpSpPr>
      <p:cxnSp>
        <p:nvCxnSpPr>
          <p:cNvPr id="18" name="Straight Connector 17"/>
          <p:cNvCxnSpPr/>
          <p:nvPr userDrawn="1"/>
        </p:nvCxnSpPr>
        <p:spPr bwMode="auto">
          <a:xfrm rot="5400000">
            <a:off x="1056096" y="-240302"/>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5" name="Title Placeholder 1"/>
          <p:cNvSpPr>
            <a:spLocks noGrp="1"/>
          </p:cNvSpPr>
          <p:nvPr>
            <p:ph type="title" hasCustomPrompt="1"/>
          </p:nvPr>
        </p:nvSpPr>
        <p:spPr>
          <a:xfrm>
            <a:off x="1422405" y="1697026"/>
            <a:ext cx="6443401" cy="857250"/>
          </a:xfrm>
          <a:prstGeom prst="rect">
            <a:avLst/>
          </a:prstGeom>
        </p:spPr>
        <p:txBody>
          <a:bodyPr vert="horz" lIns="91440" tIns="45720" rIns="91440" bIns="45720" rtlCol="0" anchor="b">
            <a:noAutofit/>
          </a:bodyPr>
          <a:lstStyle>
            <a:lvl1pPr>
              <a:defRPr sz="3600" b="0" i="0" kern="0" cap="all" spc="200">
                <a:solidFill>
                  <a:schemeClr val="tx1"/>
                </a:solidFill>
                <a:latin typeface="Impact"/>
                <a:cs typeface="Impact"/>
              </a:defRPr>
            </a:lvl1pPr>
          </a:lstStyle>
          <a:p>
            <a:r>
              <a:rPr lang="en-US" dirty="0"/>
              <a:t>HEADLINE WITH SIDE IMAGE</a:t>
            </a:r>
          </a:p>
        </p:txBody>
      </p:sp>
      <p:cxnSp>
        <p:nvCxnSpPr>
          <p:cNvPr id="17" name="Straight Connector 16"/>
          <p:cNvCxnSpPr/>
          <p:nvPr userDrawn="1"/>
        </p:nvCxnSpPr>
        <p:spPr bwMode="auto">
          <a:xfrm rot="5400000">
            <a:off x="-220407" y="-240302"/>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23" name="Content Placeholder 22"/>
          <p:cNvSpPr>
            <a:spLocks noGrp="1"/>
          </p:cNvSpPr>
          <p:nvPr>
            <p:ph sz="quarter" idx="11"/>
          </p:nvPr>
        </p:nvSpPr>
        <p:spPr>
          <a:xfrm>
            <a:off x="1322539" y="2692500"/>
            <a:ext cx="6149978" cy="2051566"/>
          </a:xfrm>
          <a:prstGeom prst="rect">
            <a:avLst/>
          </a:prstGeom>
        </p:spPr>
        <p:txBody>
          <a:bodyPr vert="horz"/>
          <a:lstStyle>
            <a:lvl1pPr>
              <a:spcBef>
                <a:spcPts val="0"/>
              </a:spcBef>
              <a:defRPr sz="1600"/>
            </a:lvl1pPr>
            <a:lvl2pPr>
              <a:spcBef>
                <a:spcPts val="0"/>
              </a:spcBef>
              <a:defRPr sz="1600"/>
            </a:lvl2pPr>
            <a:lvl3pPr>
              <a:spcBef>
                <a:spcPts val="0"/>
              </a:spcBef>
              <a:defRPr sz="1600"/>
            </a:lvl3pPr>
          </a:lstStyle>
          <a:p>
            <a:pPr lvl="0"/>
            <a:r>
              <a:rPr lang="en-US"/>
              <a:t>Click to edit Master text styles</a:t>
            </a:r>
          </a:p>
          <a:p>
            <a:pPr lvl="1"/>
            <a:r>
              <a:rPr lang="en-US"/>
              <a:t>Second level</a:t>
            </a:r>
          </a:p>
          <a:p>
            <a:pPr lvl="2"/>
            <a:r>
              <a:rPr lang="en-US"/>
              <a:t>Third level</a:t>
            </a:r>
          </a:p>
        </p:txBody>
      </p:sp>
      <p:sp>
        <p:nvSpPr>
          <p:cNvPr id="24" name="Slide Number Placeholder 5"/>
          <p:cNvSpPr>
            <a:spLocks noGrp="1"/>
          </p:cNvSpPr>
          <p:nvPr userDrawn="1">
            <p:ph type="sldNum" sz="quarter" idx="12"/>
          </p:nvPr>
        </p:nvSpPr>
        <p:spPr>
          <a:xfrm>
            <a:off x="8728635" y="4842778"/>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Tree>
    <p:extLst>
      <p:ext uri="{BB962C8B-B14F-4D97-AF65-F5344CB8AC3E}">
        <p14:creationId xmlns:p14="http://schemas.microsoft.com/office/powerpoint/2010/main" val="1193138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 side">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805548" y="1688838"/>
            <a:ext cx="8229600" cy="857250"/>
          </a:xfrm>
          <a:prstGeom prst="rect">
            <a:avLst/>
          </a:prstGeom>
        </p:spPr>
        <p:txBody>
          <a:bodyPr vert="horz" lIns="91440" tIns="45720" rIns="91440" bIns="45720" rtlCol="0" anchor="b">
            <a:noAutofit/>
          </a:bodyPr>
          <a:lstStyle>
            <a:lvl1pPr>
              <a:defRPr sz="3600" b="0" i="0" kern="0" cap="all" spc="200">
                <a:solidFill>
                  <a:schemeClr val="tx1"/>
                </a:solidFill>
                <a:latin typeface="Impact"/>
                <a:cs typeface="Impact"/>
              </a:defRPr>
            </a:lvl1pPr>
          </a:lstStyle>
          <a:p>
            <a:r>
              <a:rPr lang="en-US" dirty="0"/>
              <a:t>HEADLINE NO SIDE IMAGE</a:t>
            </a:r>
          </a:p>
        </p:txBody>
      </p:sp>
      <p:sp>
        <p:nvSpPr>
          <p:cNvPr id="20" name="Text Placeholder 13"/>
          <p:cNvSpPr>
            <a:spLocks noGrp="1"/>
          </p:cNvSpPr>
          <p:nvPr>
            <p:ph idx="1" hasCustomPrompt="1"/>
          </p:nvPr>
        </p:nvSpPr>
        <p:spPr>
          <a:xfrm>
            <a:off x="829029" y="2693670"/>
            <a:ext cx="6242852" cy="2051050"/>
          </a:xfrm>
          <a:prstGeom prst="rect">
            <a:avLst/>
          </a:prstGeom>
        </p:spPr>
        <p:txBody>
          <a:bodyPr vert="horz" lIns="91440" tIns="45720" rIns="91440" bIns="45720" rtlCol="0">
            <a:noAutofit/>
          </a:bodyPr>
          <a:lstStyle>
            <a:lvl1pPr marL="0" indent="0">
              <a:buNone/>
              <a:defRPr sz="1600">
                <a:solidFill>
                  <a:schemeClr val="tx1"/>
                </a:solidFill>
                <a:latin typeface="Arial"/>
                <a:cs typeface="Arial"/>
              </a:defRPr>
            </a:lvl1pPr>
            <a:lvl2pPr marL="173038" indent="-173038">
              <a:buSzPct val="85000"/>
              <a:buFont typeface="Arial"/>
              <a:buChar char="•"/>
              <a:defRPr sz="1600">
                <a:solidFill>
                  <a:schemeClr val="tx1"/>
                </a:solidFill>
                <a:latin typeface="Arial"/>
                <a:cs typeface="Arial"/>
              </a:defRPr>
            </a:lvl2pPr>
            <a:lvl3pPr>
              <a:defRPr sz="1800">
                <a:solidFill>
                  <a:schemeClr val="tx1"/>
                </a:solidFill>
                <a:latin typeface="Arial"/>
                <a:cs typeface="Arial"/>
              </a:defRPr>
            </a:lvl3pPr>
            <a:lvl4pPr>
              <a:defRPr sz="1800">
                <a:solidFill>
                  <a:schemeClr val="tx1"/>
                </a:solidFill>
                <a:latin typeface="Arial"/>
                <a:cs typeface="Arial"/>
              </a:defRPr>
            </a:lvl4pPr>
            <a:lvl6pPr marL="334963" indent="-161925">
              <a:buFont typeface="Lucida Grande"/>
              <a:buChar char="-"/>
              <a:defRPr sz="1600">
                <a:solidFill>
                  <a:schemeClr val="tx1"/>
                </a:solidFill>
              </a:defRPr>
            </a:lvl6pPr>
          </a:lstStyle>
          <a:p>
            <a:pPr lvl="0"/>
            <a:r>
              <a:rPr lang="en-US" dirty="0"/>
              <a:t>Click to edit Master text styles</a:t>
            </a:r>
          </a:p>
          <a:p>
            <a:pPr lvl="1"/>
            <a:r>
              <a:rPr lang="en-US" dirty="0"/>
              <a:t>Second level</a:t>
            </a:r>
          </a:p>
          <a:p>
            <a:pPr lvl="5"/>
            <a:r>
              <a:rPr lang="en-US" dirty="0"/>
              <a:t>Third level</a:t>
            </a:r>
          </a:p>
        </p:txBody>
      </p:sp>
      <p:sp>
        <p:nvSpPr>
          <p:cNvPr id="19" name="Slide Number Placeholder 5"/>
          <p:cNvSpPr>
            <a:spLocks noGrp="1"/>
          </p:cNvSpPr>
          <p:nvPr>
            <p:ph type="sldNum" sz="quarter" idx="12"/>
          </p:nvPr>
        </p:nvSpPr>
        <p:spPr>
          <a:xfrm>
            <a:off x="8728635" y="4842778"/>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Tree>
    <p:extLst>
      <p:ext uri="{BB962C8B-B14F-4D97-AF65-F5344CB8AC3E}">
        <p14:creationId xmlns:p14="http://schemas.microsoft.com/office/powerpoint/2010/main" val="4215153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hape 111"/>
          <p:cNvSpPr/>
          <p:nvPr/>
        </p:nvSpPr>
        <p:spPr>
          <a:xfrm>
            <a:off x="8697685" y="4721043"/>
            <a:ext cx="450135" cy="0"/>
          </a:xfrm>
          <a:prstGeom prst="line">
            <a:avLst/>
          </a:prstGeom>
          <a:ln w="6350" cmpd="sng">
            <a:solidFill>
              <a:srgbClr val="58595B"/>
            </a:solidFill>
            <a:miter lim="400000"/>
          </a:ln>
        </p:spPr>
        <p:txBody>
          <a:bodyPr lIns="50800" tIns="50800" rIns="50800" bIns="50800" anchor="ctr"/>
          <a:lstStyle/>
          <a:p>
            <a:pPr>
              <a:defRPr sz="3200"/>
            </a:pPr>
            <a:endParaRPr dirty="0"/>
          </a:p>
        </p:txBody>
      </p:sp>
      <p:sp>
        <p:nvSpPr>
          <p:cNvPr id="4" name="Slide Number Placeholder 5"/>
          <p:cNvSpPr>
            <a:spLocks noGrp="1"/>
          </p:cNvSpPr>
          <p:nvPr>
            <p:ph type="sldNum" sz="quarter" idx="4"/>
          </p:nvPr>
        </p:nvSpPr>
        <p:spPr>
          <a:xfrm>
            <a:off x="8728635" y="4842778"/>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Tree>
    <p:extLst>
      <p:ext uri="{BB962C8B-B14F-4D97-AF65-F5344CB8AC3E}">
        <p14:creationId xmlns:p14="http://schemas.microsoft.com/office/powerpoint/2010/main" val="4075977746"/>
      </p:ext>
    </p:extLst>
  </p:cSld>
  <p:clrMap bg1="lt1" tx1="dk1" bg2="lt2" tx2="dk2" accent1="accent1" accent2="accent2" accent3="accent3" accent4="accent4" accent5="accent5" accent6="accent6" hlink="hlink" folHlink="folHlink"/>
  <p:sldLayoutIdLst>
    <p:sldLayoutId id="2147483721" r:id="rId1"/>
    <p:sldLayoutId id="2147483724" r:id="rId2"/>
    <p:sldLayoutId id="2147483725" r:id="rId3"/>
    <p:sldLayoutId id="2147483729" r:id="rId4"/>
    <p:sldLayoutId id="2147483731" r:id="rId5"/>
    <p:sldLayoutId id="2147483730" r:id="rId6"/>
    <p:sldLayoutId id="2147483728" r:id="rId7"/>
    <p:sldLayoutId id="2147483717" r:id="rId8"/>
    <p:sldLayoutId id="2147483716" r:id="rId9"/>
    <p:sldLayoutId id="2147483718" r:id="rId10"/>
    <p:sldLayoutId id="2147483675" r:id="rId11"/>
    <p:sldLayoutId id="2147483719" r:id="rId12"/>
    <p:sldLayoutId id="2147483720" r:id="rId13"/>
    <p:sldLayoutId id="2147483722" r:id="rId14"/>
    <p:sldLayoutId id="2147483723" r:id="rId15"/>
    <p:sldLayoutId id="2147483727" r:id="rId16"/>
    <p:sldLayoutId id="2147483739" r:id="rId17"/>
  </p:sldLayoutIdLst>
  <p:hf hdr="0" ftr="0" dt="0"/>
  <p:txStyles>
    <p:titleStyle>
      <a:lvl1pPr algn="l" defTabSz="457200" rtl="0" eaLnBrk="1" latinLnBrk="0" hangingPunct="1">
        <a:spcBef>
          <a:spcPct val="0"/>
        </a:spcBef>
        <a:buNone/>
        <a:defRPr sz="2800" b="0" i="0" kern="1200" baseline="0">
          <a:solidFill>
            <a:schemeClr val="tx1"/>
          </a:solidFill>
          <a:latin typeface="Gobold Bold"/>
          <a:ea typeface="+mj-ea"/>
          <a:cs typeface="Gobold Bold"/>
        </a:defRPr>
      </a:lvl1pPr>
    </p:titleStyle>
    <p:bodyStyle>
      <a:lvl1pPr marL="112713" indent="-112713" algn="l" defTabSz="457200" rtl="0" eaLnBrk="1" latinLnBrk="0" hangingPunct="1">
        <a:spcBef>
          <a:spcPct val="20000"/>
        </a:spcBef>
        <a:buClr>
          <a:schemeClr val="bg1"/>
        </a:buClr>
        <a:buSzPct val="85000"/>
        <a:buFont typeface="Lucida Grande"/>
        <a:buChar char=" "/>
        <a:defRPr sz="1800" kern="1200">
          <a:solidFill>
            <a:srgbClr val="40474B"/>
          </a:solidFill>
          <a:latin typeface="Arial"/>
          <a:ea typeface="+mn-ea"/>
          <a:cs typeface="Arial"/>
        </a:defRPr>
      </a:lvl1pPr>
      <a:lvl2pPr marL="320675" indent="-187325" algn="l" defTabSz="457200" rtl="0" eaLnBrk="1" latinLnBrk="0" hangingPunct="1">
        <a:spcBef>
          <a:spcPct val="20000"/>
        </a:spcBef>
        <a:buSzPct val="85000"/>
        <a:buFont typeface="Arial"/>
        <a:buChar char="•"/>
        <a:tabLst/>
        <a:defRPr sz="1800" kern="1200">
          <a:solidFill>
            <a:srgbClr val="40474B"/>
          </a:solidFill>
          <a:latin typeface="Arial"/>
          <a:ea typeface="+mn-ea"/>
          <a:cs typeface="Arial"/>
        </a:defRPr>
      </a:lvl2pPr>
      <a:lvl3pPr marL="606425" indent="-241300" algn="l" defTabSz="457200" rtl="0" eaLnBrk="1" latinLnBrk="0" hangingPunct="1">
        <a:spcBef>
          <a:spcPct val="20000"/>
        </a:spcBef>
        <a:buSzPct val="85000"/>
        <a:buFont typeface="Lucida Grande"/>
        <a:buChar char="-"/>
        <a:defRPr sz="1800" kern="1200">
          <a:solidFill>
            <a:srgbClr val="40474B"/>
          </a:solidFill>
          <a:latin typeface="Arial"/>
          <a:ea typeface="+mn-ea"/>
          <a:cs typeface="Arial"/>
        </a:defRPr>
      </a:lvl3pPr>
      <a:lvl4pPr marL="874713" indent="-268288" algn="l" defTabSz="457200" rtl="0" eaLnBrk="1" latinLnBrk="0" hangingPunct="1">
        <a:spcBef>
          <a:spcPct val="20000"/>
        </a:spcBef>
        <a:buSzPct val="75000"/>
        <a:buFont typeface="Wingdings" charset="2"/>
        <a:buChar char="§"/>
        <a:defRPr sz="1800" kern="1200">
          <a:solidFill>
            <a:srgbClr val="40474B"/>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35.jpe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50.pn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51.jpg"/><Relationship Id="rId7"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54.jpeg"/><Relationship Id="rId5" Type="http://schemas.openxmlformats.org/officeDocument/2006/relationships/image" Target="../media/image53.pn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jpeg"/><Relationship Id="rId7"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59.png"/><Relationship Id="rId5" Type="http://schemas.openxmlformats.org/officeDocument/2006/relationships/image" Target="../media/image58.jpeg"/><Relationship Id="rId4" Type="http://schemas.openxmlformats.org/officeDocument/2006/relationships/image" Target="../media/image57.png"/><Relationship Id="rId9"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65.png"/><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4.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69.jpeg"/><Relationship Id="rId5" Type="http://schemas.openxmlformats.org/officeDocument/2006/relationships/image" Target="../media/image68.png"/><Relationship Id="rId4" Type="http://schemas.openxmlformats.org/officeDocument/2006/relationships/image" Target="../media/image67.png"/><Relationship Id="rId9" Type="http://schemas.openxmlformats.org/officeDocument/2006/relationships/image" Target="../media/image72.png"/></Relationships>
</file>

<file path=ppt/slides/_rels/slide2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5.xml"/><Relationship Id="rId1" Type="http://schemas.openxmlformats.org/officeDocument/2006/relationships/slideLayout" Target="../slideLayouts/slideLayout10.xml"/><Relationship Id="rId5" Type="http://schemas.openxmlformats.org/officeDocument/2006/relationships/image" Target="../media/image1.png"/><Relationship Id="rId4" Type="http://schemas.openxmlformats.org/officeDocument/2006/relationships/image" Target="../media/image74.gi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49594"/>
          </a:xfrm>
          <a:prstGeom prst="rect">
            <a:avLst/>
          </a:prstGeom>
          <a:noFill/>
          <a:ln>
            <a:noFill/>
          </a:ln>
        </p:spPr>
      </p:pic>
      <p:sp>
        <p:nvSpPr>
          <p:cNvPr id="52" name="Title 6"/>
          <p:cNvSpPr txBox="1">
            <a:spLocks/>
          </p:cNvSpPr>
          <p:nvPr/>
        </p:nvSpPr>
        <p:spPr>
          <a:xfrm>
            <a:off x="181685" y="2772409"/>
            <a:ext cx="2603460" cy="369645"/>
          </a:xfrm>
          <a:prstGeom prst="rect">
            <a:avLst/>
          </a:prstGeom>
          <a:effectLst>
            <a:outerShdw blurRad="101600" dir="5400000" sx="87000" sy="87000" algn="ctr" rotWithShape="0">
              <a:schemeClr val="bg2">
                <a:alpha val="99000"/>
              </a:schemeClr>
            </a:outerShdw>
          </a:effectLst>
        </p:spPr>
        <p:txBody>
          <a:bodyPr anchor="ctr"/>
          <a:lstStyle>
            <a:lvl1pPr algn="l" defTabSz="457200" rtl="0" eaLnBrk="1" latinLnBrk="0" hangingPunct="1">
              <a:spcBef>
                <a:spcPct val="0"/>
              </a:spcBef>
              <a:buNone/>
              <a:defRPr sz="2800" b="0" i="0" kern="1200" baseline="0">
                <a:solidFill>
                  <a:schemeClr val="tx1"/>
                </a:solidFill>
                <a:latin typeface="Gobold Bold"/>
                <a:ea typeface="+mj-ea"/>
                <a:cs typeface="Gobold Bold"/>
              </a:defRPr>
            </a:lvl1pPr>
          </a:lstStyle>
          <a:p>
            <a:r>
              <a:rPr lang="en-US" sz="1000" b="1" cap="all" dirty="0">
                <a:solidFill>
                  <a:schemeClr val="bg1"/>
                </a:solidFill>
                <a:latin typeface="+mj-lt"/>
              </a:rPr>
              <a:t>The Transamerica </a:t>
            </a:r>
            <a:r>
              <a:rPr lang="en-US" sz="1000" b="1" i="1" cap="all" dirty="0">
                <a:solidFill>
                  <a:schemeClr val="bg1"/>
                </a:solidFill>
                <a:latin typeface="+mj-lt"/>
              </a:rPr>
              <a:t>Final Expense Solutions Portfolio</a:t>
            </a:r>
            <a:endParaRPr lang="en-US" sz="1000" b="1" i="1" cap="all" dirty="0">
              <a:solidFill>
                <a:schemeClr val="bg1"/>
              </a:solidFill>
              <a:latin typeface="+mj-lt"/>
              <a:cs typeface="Arial"/>
            </a:endParaRPr>
          </a:p>
        </p:txBody>
      </p:sp>
      <p:grpSp>
        <p:nvGrpSpPr>
          <p:cNvPr id="45" name="Group 44"/>
          <p:cNvGrpSpPr/>
          <p:nvPr/>
        </p:nvGrpSpPr>
        <p:grpSpPr>
          <a:xfrm>
            <a:off x="-228600" y="2765173"/>
            <a:ext cx="2908005" cy="379470"/>
            <a:chOff x="-1" y="2623083"/>
            <a:chExt cx="2932545" cy="440298"/>
          </a:xfrm>
        </p:grpSpPr>
        <p:cxnSp>
          <p:nvCxnSpPr>
            <p:cNvPr id="46" name="Straight Connector 45"/>
            <p:cNvCxnSpPr/>
            <p:nvPr/>
          </p:nvCxnSpPr>
          <p:spPr>
            <a:xfrm>
              <a:off x="-1" y="2623083"/>
              <a:ext cx="2932545"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1" y="3063381"/>
              <a:ext cx="2932545"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grpSp>
      <p:sp>
        <p:nvSpPr>
          <p:cNvPr id="19" name="Shape 258">
            <a:extLst>
              <a:ext uri="{FF2B5EF4-FFF2-40B4-BE49-F238E27FC236}">
                <a16:creationId xmlns:a16="http://schemas.microsoft.com/office/drawing/2014/main" id="{BAF5B4CA-0DC8-6A4C-B12E-E1F884B460C1}"/>
              </a:ext>
            </a:extLst>
          </p:cNvPr>
          <p:cNvSpPr/>
          <p:nvPr/>
        </p:nvSpPr>
        <p:spPr>
          <a:xfrm flipH="1">
            <a:off x="7879451" y="1580302"/>
            <a:ext cx="1264548" cy="35631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bg1"/>
          </a:solidFill>
          <a:ln w="12700">
            <a:miter lim="400000"/>
          </a:ln>
        </p:spPr>
        <p:txBody>
          <a:bodyPr lIns="50800" tIns="50800" rIns="50800" bIns="50800" anchor="ctr"/>
          <a:lstStyle/>
          <a:p>
            <a:pPr>
              <a:defRPr sz="3200">
                <a:solidFill>
                  <a:srgbClr val="FFFFFF"/>
                </a:solidFill>
              </a:defRPr>
            </a:pPr>
            <a:endParaRPr dirty="0">
              <a:solidFill>
                <a:schemeClr val="accent1"/>
              </a:solidFill>
            </a:endParaRPr>
          </a:p>
        </p:txBody>
      </p:sp>
      <p:pic>
        <p:nvPicPr>
          <p:cNvPr id="20" name="Picture 19" descr="TA_stacked_logo.png">
            <a:extLst>
              <a:ext uri="{FF2B5EF4-FFF2-40B4-BE49-F238E27FC236}">
                <a16:creationId xmlns:a16="http://schemas.microsoft.com/office/drawing/2014/main" id="{8F388AB4-7280-0B43-BD99-28076DF776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88949" y="4395509"/>
            <a:ext cx="796043" cy="522767"/>
          </a:xfrm>
          <a:prstGeom prst="rect">
            <a:avLst/>
          </a:prstGeom>
        </p:spPr>
      </p:pic>
      <p:pic>
        <p:nvPicPr>
          <p:cNvPr id="6" name="Picture 5" descr="A close up of a logo&#10;&#10;Description automatically generated">
            <a:extLst>
              <a:ext uri="{FF2B5EF4-FFF2-40B4-BE49-F238E27FC236}">
                <a16:creationId xmlns:a16="http://schemas.microsoft.com/office/drawing/2014/main" id="{A5CCE868-D61E-974B-B68A-25906641605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71167"/>
          <a:stretch/>
        </p:blipFill>
        <p:spPr>
          <a:xfrm>
            <a:off x="-217967" y="1365215"/>
            <a:ext cx="4439092" cy="548640"/>
          </a:xfrm>
          <a:prstGeom prst="rect">
            <a:avLst/>
          </a:prstGeom>
        </p:spPr>
      </p:pic>
      <p:pic>
        <p:nvPicPr>
          <p:cNvPr id="10" name="Picture 9" descr="A close up of a logo&#10;&#10;Description automatically generated">
            <a:extLst>
              <a:ext uri="{FF2B5EF4-FFF2-40B4-BE49-F238E27FC236}">
                <a16:creationId xmlns:a16="http://schemas.microsoft.com/office/drawing/2014/main" id="{BA2CB184-5C52-8944-9C19-95D309CD3DE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17968" y="1977403"/>
            <a:ext cx="1488558" cy="548640"/>
          </a:xfrm>
          <a:prstGeom prst="rect">
            <a:avLst/>
          </a:prstGeom>
        </p:spPr>
      </p:pic>
      <p:sp>
        <p:nvSpPr>
          <p:cNvPr id="12" name="Rectangle 11">
            <a:extLst>
              <a:ext uri="{FF2B5EF4-FFF2-40B4-BE49-F238E27FC236}">
                <a16:creationId xmlns:a16="http://schemas.microsoft.com/office/drawing/2014/main" id="{EC386B72-2FA3-2F43-AB8F-F67083EF7C4E}"/>
              </a:ext>
            </a:extLst>
          </p:cNvPr>
          <p:cNvSpPr/>
          <p:nvPr/>
        </p:nvSpPr>
        <p:spPr>
          <a:xfrm>
            <a:off x="202278" y="4627509"/>
            <a:ext cx="2852063" cy="230704"/>
          </a:xfrm>
          <a:prstGeom prst="rect">
            <a:avLst/>
          </a:prstGeom>
        </p:spPr>
        <p:txBody>
          <a:bodyPr wrap="none">
            <a:spAutoFit/>
          </a:bodyPr>
          <a:lstStyle/>
          <a:p>
            <a:pPr>
              <a:spcBef>
                <a:spcPct val="0"/>
              </a:spcBef>
            </a:pPr>
            <a:r>
              <a:rPr lang="en-US" altLang="en-US" sz="899" b="1" dirty="0">
                <a:solidFill>
                  <a:schemeClr val="bg1"/>
                </a:solidFill>
              </a:rPr>
              <a:t>For Agent Use Only. Not for Use With the Public.</a:t>
            </a:r>
          </a:p>
        </p:txBody>
      </p:sp>
      <p:sp>
        <p:nvSpPr>
          <p:cNvPr id="13" name="Shape 142">
            <a:extLst>
              <a:ext uri="{FF2B5EF4-FFF2-40B4-BE49-F238E27FC236}">
                <a16:creationId xmlns:a16="http://schemas.microsoft.com/office/drawing/2014/main" id="{5D1B4216-7BD3-BA44-896A-B4BF28F5C4B2}"/>
              </a:ext>
            </a:extLst>
          </p:cNvPr>
          <p:cNvSpPr/>
          <p:nvPr/>
        </p:nvSpPr>
        <p:spPr>
          <a:xfrm>
            <a:off x="244223" y="4834634"/>
            <a:ext cx="2670019" cy="24109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spAutoFit/>
          </a:bodyPr>
          <a:lstStyle>
            <a:lvl1pPr algn="l" defTabSz="457200">
              <a:defRPr sz="3600" i="1">
                <a:solidFill>
                  <a:srgbClr val="FFFFFF"/>
                </a:solidFill>
                <a:latin typeface="Helvetica"/>
                <a:ea typeface="Helvetica"/>
                <a:cs typeface="Helvetica"/>
                <a:sym typeface="Helvetica"/>
              </a:defRPr>
            </a:lvl1pPr>
          </a:lstStyle>
          <a:p>
            <a:r>
              <a:rPr lang="en-US" sz="900" i="0" dirty="0">
                <a:solidFill>
                  <a:schemeClr val="bg1"/>
                </a:solidFill>
                <a:latin typeface="Arial"/>
                <a:ea typeface="Arial"/>
                <a:cs typeface="Arial"/>
              </a:rPr>
              <a:t>133508R4</a:t>
            </a:r>
            <a:endParaRPr sz="900" i="0" dirty="0">
              <a:solidFill>
                <a:schemeClr val="bg1"/>
              </a:solidFill>
              <a:latin typeface="Arial"/>
              <a:ea typeface="Arial"/>
              <a:cs typeface="Arial"/>
            </a:endParaRPr>
          </a:p>
        </p:txBody>
      </p:sp>
      <p:sp>
        <p:nvSpPr>
          <p:cNvPr id="14" name="Shape 142">
            <a:extLst>
              <a:ext uri="{FF2B5EF4-FFF2-40B4-BE49-F238E27FC236}">
                <a16:creationId xmlns:a16="http://schemas.microsoft.com/office/drawing/2014/main" id="{81FBA825-D595-2F41-AA5C-4A9E2430D1CD}"/>
              </a:ext>
            </a:extLst>
          </p:cNvPr>
          <p:cNvSpPr/>
          <p:nvPr/>
        </p:nvSpPr>
        <p:spPr>
          <a:xfrm>
            <a:off x="8679084" y="93803"/>
            <a:ext cx="464916" cy="24109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spAutoFit/>
          </a:bodyPr>
          <a:lstStyle>
            <a:lvl1pPr algn="l" defTabSz="457200">
              <a:defRPr sz="3600" i="1">
                <a:solidFill>
                  <a:srgbClr val="FFFFFF"/>
                </a:solidFill>
                <a:latin typeface="Helvetica"/>
                <a:ea typeface="Helvetica"/>
                <a:cs typeface="Helvetica"/>
                <a:sym typeface="Helvetica"/>
              </a:defRPr>
            </a:lvl1pPr>
          </a:lstStyle>
          <a:p>
            <a:r>
              <a:rPr lang="en-US" sz="900" i="0" dirty="0">
                <a:solidFill>
                  <a:schemeClr val="bg1"/>
                </a:solidFill>
                <a:latin typeface="Arial"/>
                <a:ea typeface="Arial"/>
                <a:cs typeface="Arial"/>
              </a:rPr>
              <a:t>04/23</a:t>
            </a:r>
            <a:endParaRPr sz="900" i="0" dirty="0">
              <a:solidFill>
                <a:schemeClr val="bg1"/>
              </a:solidFill>
              <a:latin typeface="Arial"/>
              <a:ea typeface="Arial"/>
              <a:cs typeface="Arial"/>
            </a:endParaRPr>
          </a:p>
        </p:txBody>
      </p:sp>
    </p:spTree>
    <p:extLst>
      <p:ext uri="{BB962C8B-B14F-4D97-AF65-F5344CB8AC3E}">
        <p14:creationId xmlns:p14="http://schemas.microsoft.com/office/powerpoint/2010/main" val="1314041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C1925F-331B-B442-BFE9-A03F4DB23AE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1999" y="0"/>
            <a:ext cx="4572001" cy="5143500"/>
          </a:xfrm>
          <a:prstGeom prst="rect">
            <a:avLst/>
          </a:prstGeom>
        </p:spPr>
      </p:pic>
      <p:sp>
        <p:nvSpPr>
          <p:cNvPr id="25" name="object 7">
            <a:extLst>
              <a:ext uri="{FF2B5EF4-FFF2-40B4-BE49-F238E27FC236}">
                <a16:creationId xmlns:a16="http://schemas.microsoft.com/office/drawing/2014/main" id="{8EDFA152-FA2B-2846-BBA3-6DC6160F1DD7}"/>
              </a:ext>
            </a:extLst>
          </p:cNvPr>
          <p:cNvSpPr/>
          <p:nvPr/>
        </p:nvSpPr>
        <p:spPr>
          <a:xfrm>
            <a:off x="8697468" y="4721352"/>
            <a:ext cx="447040" cy="0"/>
          </a:xfrm>
          <a:custGeom>
            <a:avLst/>
            <a:gdLst/>
            <a:ahLst/>
            <a:cxnLst/>
            <a:rect l="l" t="t" r="r" b="b"/>
            <a:pathLst>
              <a:path w="447040">
                <a:moveTo>
                  <a:pt x="0" y="0"/>
                </a:moveTo>
                <a:lnTo>
                  <a:pt x="446531" y="0"/>
                </a:lnTo>
              </a:path>
            </a:pathLst>
          </a:custGeom>
          <a:ln w="6096">
            <a:solidFill>
              <a:schemeClr val="bg1"/>
            </a:solidFill>
          </a:ln>
        </p:spPr>
        <p:txBody>
          <a:bodyPr wrap="square" lIns="0" tIns="0" rIns="0" bIns="0" rtlCol="0"/>
          <a:lstStyle/>
          <a:p>
            <a:endParaRPr dirty="0"/>
          </a:p>
        </p:txBody>
      </p:sp>
      <p:sp>
        <p:nvSpPr>
          <p:cNvPr id="5" name="Slide Number Placeholder 4">
            <a:extLst>
              <a:ext uri="{FF2B5EF4-FFF2-40B4-BE49-F238E27FC236}">
                <a16:creationId xmlns:a16="http://schemas.microsoft.com/office/drawing/2014/main" id="{372D9B36-9928-634D-A869-A94675B27DEE}"/>
              </a:ext>
            </a:extLst>
          </p:cNvPr>
          <p:cNvSpPr>
            <a:spLocks noGrp="1"/>
          </p:cNvSpPr>
          <p:nvPr>
            <p:ph type="sldNum" sz="quarter" idx="12"/>
          </p:nvPr>
        </p:nvSpPr>
        <p:spPr/>
        <p:txBody>
          <a:bodyPr/>
          <a:lstStyle/>
          <a:p>
            <a:fld id="{716BC1C3-C832-FA4C-9911-3E1C355083BA}" type="slidenum">
              <a:rPr lang="en-US" smtClean="0">
                <a:solidFill>
                  <a:schemeClr val="bg1"/>
                </a:solidFill>
              </a:rPr>
              <a:pPr/>
              <a:t>10</a:t>
            </a:fld>
            <a:endParaRPr lang="en-US" dirty="0">
              <a:solidFill>
                <a:schemeClr val="bg1"/>
              </a:solidFill>
            </a:endParaRPr>
          </a:p>
        </p:txBody>
      </p:sp>
      <p:grpSp>
        <p:nvGrpSpPr>
          <p:cNvPr id="2" name="Group 1">
            <a:extLst>
              <a:ext uri="{FF2B5EF4-FFF2-40B4-BE49-F238E27FC236}">
                <a16:creationId xmlns:a16="http://schemas.microsoft.com/office/drawing/2014/main" id="{4B424440-A306-A941-9EE7-E1B0DE356182}"/>
              </a:ext>
            </a:extLst>
          </p:cNvPr>
          <p:cNvGrpSpPr/>
          <p:nvPr/>
        </p:nvGrpSpPr>
        <p:grpSpPr>
          <a:xfrm>
            <a:off x="-12113" y="616094"/>
            <a:ext cx="4565822" cy="1049803"/>
            <a:chOff x="-1" y="616094"/>
            <a:chExt cx="4565822" cy="1049803"/>
          </a:xfrm>
        </p:grpSpPr>
        <p:pic>
          <p:nvPicPr>
            <p:cNvPr id="6" name="Picture 5">
              <a:extLst>
                <a:ext uri="{FF2B5EF4-FFF2-40B4-BE49-F238E27FC236}">
                  <a16:creationId xmlns:a16="http://schemas.microsoft.com/office/drawing/2014/main" id="{737F8C4C-99B0-7949-BB05-D0FDEAF93D2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66492"/>
            <a:stretch/>
          </p:blipFill>
          <p:spPr>
            <a:xfrm>
              <a:off x="-1" y="616094"/>
              <a:ext cx="4565822" cy="502920"/>
            </a:xfrm>
            <a:prstGeom prst="rect">
              <a:avLst/>
            </a:prstGeom>
          </p:spPr>
        </p:pic>
        <p:pic>
          <p:nvPicPr>
            <p:cNvPr id="9" name="Picture 8">
              <a:extLst>
                <a:ext uri="{FF2B5EF4-FFF2-40B4-BE49-F238E27FC236}">
                  <a16:creationId xmlns:a16="http://schemas.microsoft.com/office/drawing/2014/main" id="{DA6D5ECD-01D1-094E-A33D-1858270CE03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85628"/>
            <a:stretch/>
          </p:blipFill>
          <p:spPr>
            <a:xfrm>
              <a:off x="-1" y="1162977"/>
              <a:ext cx="2286001" cy="502920"/>
            </a:xfrm>
            <a:prstGeom prst="rect">
              <a:avLst/>
            </a:prstGeom>
          </p:spPr>
        </p:pic>
      </p:grpSp>
      <p:sp>
        <p:nvSpPr>
          <p:cNvPr id="32" name="Content Placeholder 2">
            <a:extLst>
              <a:ext uri="{FF2B5EF4-FFF2-40B4-BE49-F238E27FC236}">
                <a16:creationId xmlns:a16="http://schemas.microsoft.com/office/drawing/2014/main" id="{74E89652-FF03-584A-9553-16402C2F9357}"/>
              </a:ext>
            </a:extLst>
          </p:cNvPr>
          <p:cNvSpPr txBox="1">
            <a:spLocks/>
          </p:cNvSpPr>
          <p:nvPr/>
        </p:nvSpPr>
        <p:spPr>
          <a:xfrm>
            <a:off x="342308" y="1961299"/>
            <a:ext cx="3697464" cy="2757008"/>
          </a:xfrm>
          <a:prstGeom prst="rect">
            <a:avLst/>
          </a:prstGeom>
        </p:spPr>
        <p:txBody>
          <a:bodyPr>
            <a:normAutofit/>
          </a:bodyPr>
          <a:lstStyle>
            <a:lvl1pPr marL="112713" indent="-112713" algn="l" defTabSz="457200" rtl="0" eaLnBrk="1" latinLnBrk="0" hangingPunct="1">
              <a:spcBef>
                <a:spcPct val="20000"/>
              </a:spcBef>
              <a:buClr>
                <a:schemeClr val="bg1"/>
              </a:buClr>
              <a:buSzPct val="85000"/>
              <a:buFont typeface="Lucida Grande"/>
              <a:buChar char=" "/>
              <a:defRPr sz="1800" kern="1200">
                <a:solidFill>
                  <a:srgbClr val="40474B"/>
                </a:solidFill>
                <a:latin typeface="Arial"/>
                <a:ea typeface="+mn-ea"/>
                <a:cs typeface="Arial"/>
              </a:defRPr>
            </a:lvl1pPr>
            <a:lvl2pPr marL="320675" indent="-187325" algn="l" defTabSz="457200" rtl="0" eaLnBrk="1" latinLnBrk="0" hangingPunct="1">
              <a:spcBef>
                <a:spcPct val="20000"/>
              </a:spcBef>
              <a:buSzPct val="85000"/>
              <a:buFont typeface="Arial"/>
              <a:buChar char="•"/>
              <a:tabLst/>
              <a:defRPr sz="1800" kern="1200">
                <a:solidFill>
                  <a:srgbClr val="40474B"/>
                </a:solidFill>
                <a:latin typeface="Arial"/>
                <a:ea typeface="+mn-ea"/>
                <a:cs typeface="Arial"/>
              </a:defRPr>
            </a:lvl2pPr>
            <a:lvl3pPr marL="606425" indent="-241300" algn="l" defTabSz="457200" rtl="0" eaLnBrk="1" latinLnBrk="0" hangingPunct="1">
              <a:spcBef>
                <a:spcPct val="20000"/>
              </a:spcBef>
              <a:buSzPct val="85000"/>
              <a:buFont typeface="Lucida Grande"/>
              <a:buChar char="-"/>
              <a:defRPr sz="1800" kern="1200">
                <a:solidFill>
                  <a:srgbClr val="40474B"/>
                </a:solidFill>
                <a:latin typeface="Arial"/>
                <a:ea typeface="+mn-ea"/>
                <a:cs typeface="Arial"/>
              </a:defRPr>
            </a:lvl3pPr>
            <a:lvl4pPr marL="874713" indent="-268288" algn="l" defTabSz="457200" rtl="0" eaLnBrk="1" latinLnBrk="0" hangingPunct="1">
              <a:spcBef>
                <a:spcPct val="20000"/>
              </a:spcBef>
              <a:buSzPct val="75000"/>
              <a:buFont typeface="Wingdings" charset="2"/>
              <a:buChar char="§"/>
              <a:defRPr sz="1800" kern="1200">
                <a:solidFill>
                  <a:srgbClr val="40474B"/>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tx1"/>
              </a:buClr>
              <a:buFont typeface="Arial" panose="020B0604020202020204" pitchFamily="34" charset="0"/>
              <a:buChar char="•"/>
            </a:pPr>
            <a:r>
              <a:rPr lang="en-US" sz="1400" dirty="0"/>
              <a:t>Grow your business with the</a:t>
            </a:r>
            <a:br>
              <a:rPr lang="en-US" sz="1400" dirty="0"/>
            </a:br>
            <a:r>
              <a:rPr lang="en-US" sz="1400" i="1" dirty="0"/>
              <a:t>Final Expense Solutions Portfolio</a:t>
            </a:r>
          </a:p>
          <a:p>
            <a:pPr>
              <a:buClr>
                <a:schemeClr val="tx1"/>
              </a:buClr>
              <a:buFont typeface="Arial" panose="020B0604020202020204" pitchFamily="34" charset="0"/>
              <a:buChar char="•"/>
            </a:pPr>
            <a:endParaRPr lang="en-US" sz="1400" dirty="0"/>
          </a:p>
          <a:p>
            <a:pPr>
              <a:buClr>
                <a:schemeClr val="tx1"/>
              </a:buClr>
              <a:buFont typeface="Arial" panose="020B0604020202020204" pitchFamily="34" charset="0"/>
              <a:buChar char="•"/>
            </a:pPr>
            <a:r>
              <a:rPr lang="en-US" sz="1400" dirty="0"/>
              <a:t>The new simplified process allows you to do more in less time with our three portfolio options — </a:t>
            </a:r>
            <a:r>
              <a:rPr lang="en-US" sz="1400" i="1" dirty="0"/>
              <a:t>Immediate Solution</a:t>
            </a:r>
            <a:r>
              <a:rPr lang="en-US" sz="1400" dirty="0"/>
              <a:t>,</a:t>
            </a:r>
            <a:br>
              <a:rPr lang="en-US" sz="1400" dirty="0"/>
            </a:br>
            <a:r>
              <a:rPr lang="en-US" sz="1400" i="1" dirty="0"/>
              <a:t>10-Pay Solution</a:t>
            </a:r>
            <a:r>
              <a:rPr lang="en-US" sz="1400" dirty="0"/>
              <a:t>, and </a:t>
            </a:r>
            <a:r>
              <a:rPr lang="en-US" sz="1400" i="1" dirty="0"/>
              <a:t>Easy Solution.</a:t>
            </a:r>
            <a:endParaRPr lang="en-US" sz="1400" dirty="0"/>
          </a:p>
          <a:p>
            <a:pPr>
              <a:buClr>
                <a:schemeClr val="tx1"/>
              </a:buClr>
              <a:buFont typeface="Arial" panose="020B0604020202020204" pitchFamily="34" charset="0"/>
              <a:buChar char="•"/>
            </a:pPr>
            <a:endParaRPr lang="en-US" sz="1400" dirty="0"/>
          </a:p>
          <a:p>
            <a:pPr>
              <a:buClr>
                <a:schemeClr val="tx1"/>
              </a:buClr>
              <a:buFont typeface="Arial" panose="020B0604020202020204" pitchFamily="34" charset="0"/>
              <a:buChar char="•"/>
            </a:pPr>
            <a:r>
              <a:rPr lang="en-US" sz="1400" dirty="0"/>
              <a:t>The client’s medical history determines product eligibility.</a:t>
            </a:r>
          </a:p>
        </p:txBody>
      </p:sp>
      <p:sp>
        <p:nvSpPr>
          <p:cNvPr id="11" name="Rectangle 10">
            <a:extLst>
              <a:ext uri="{FF2B5EF4-FFF2-40B4-BE49-F238E27FC236}">
                <a16:creationId xmlns:a16="http://schemas.microsoft.com/office/drawing/2014/main" id="{8F926D3D-7274-F647-AA77-BF7858DB6DA3}"/>
              </a:ext>
            </a:extLst>
          </p:cNvPr>
          <p:cNvSpPr/>
          <p:nvPr/>
        </p:nvSpPr>
        <p:spPr>
          <a:xfrm>
            <a:off x="377891" y="4854231"/>
            <a:ext cx="2852063" cy="230704"/>
          </a:xfrm>
          <a:prstGeom prst="rect">
            <a:avLst/>
          </a:prstGeom>
        </p:spPr>
        <p:txBody>
          <a:bodyPr wrap="none">
            <a:spAutoFit/>
          </a:bodyPr>
          <a:lstStyle/>
          <a:p>
            <a:pPr>
              <a:spcBef>
                <a:spcPct val="0"/>
              </a:spcBef>
            </a:pPr>
            <a:r>
              <a:rPr lang="en-US" altLang="en-US" sz="899" b="1" dirty="0"/>
              <a:t>For Agent Use Only. Not for Use With the Public.</a:t>
            </a:r>
          </a:p>
        </p:txBody>
      </p:sp>
    </p:spTree>
    <p:extLst>
      <p:ext uri="{BB962C8B-B14F-4D97-AF65-F5344CB8AC3E}">
        <p14:creationId xmlns:p14="http://schemas.microsoft.com/office/powerpoint/2010/main" val="345493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F219D9B-FE83-5B44-8460-728749E3B6E0}"/>
              </a:ext>
            </a:extLst>
          </p:cNvPr>
          <p:cNvSpPr/>
          <p:nvPr/>
        </p:nvSpPr>
        <p:spPr>
          <a:xfrm>
            <a:off x="1281223" y="1552353"/>
            <a:ext cx="7862777" cy="2620926"/>
          </a:xfrm>
          <a:prstGeom prst="rect">
            <a:avLst/>
          </a:prstGeom>
          <a:solidFill>
            <a:schemeClr val="bg1">
              <a:lumMod val="8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chemeClr val="tx1">
                  <a:lumMod val="75000"/>
                </a:schemeClr>
              </a:solidFill>
              <a:latin typeface="Arial"/>
              <a:cs typeface="Arial"/>
            </a:endParaRPr>
          </a:p>
        </p:txBody>
      </p:sp>
      <p:cxnSp>
        <p:nvCxnSpPr>
          <p:cNvPr id="28" name="Straight Connector 27">
            <a:extLst>
              <a:ext uri="{FF2B5EF4-FFF2-40B4-BE49-F238E27FC236}">
                <a16:creationId xmlns:a16="http://schemas.microsoft.com/office/drawing/2014/main" id="{6651D512-84EE-8F47-AD80-A0E1F598FCB5}"/>
              </a:ext>
            </a:extLst>
          </p:cNvPr>
          <p:cNvCxnSpPr>
            <a:cxnSpLocks/>
          </p:cNvCxnSpPr>
          <p:nvPr/>
        </p:nvCxnSpPr>
        <p:spPr>
          <a:xfrm>
            <a:off x="3949671" y="1681969"/>
            <a:ext cx="0" cy="2361695"/>
          </a:xfrm>
          <a:prstGeom prst="line">
            <a:avLst/>
          </a:prstGeom>
          <a:ln w="6350" cmpd="sng">
            <a:solidFill>
              <a:srgbClr val="949599"/>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1281222" cy="5143500"/>
          </a:xfrm>
          <a:prstGeom prst="rect">
            <a:avLst/>
          </a:prstGeom>
        </p:spPr>
      </p:pic>
      <p:sp>
        <p:nvSpPr>
          <p:cNvPr id="9" name="Slide Number Placeholder 4">
            <a:extLst>
              <a:ext uri="{FF2B5EF4-FFF2-40B4-BE49-F238E27FC236}">
                <a16:creationId xmlns:a16="http://schemas.microsoft.com/office/drawing/2014/main" id="{65A6EC62-13F8-AC48-8BB7-967797230F3B}"/>
              </a:ext>
            </a:extLst>
          </p:cNvPr>
          <p:cNvSpPr txBox="1">
            <a:spLocks/>
          </p:cNvSpPr>
          <p:nvPr/>
        </p:nvSpPr>
        <p:spPr>
          <a:xfrm>
            <a:off x="8728635" y="4842778"/>
            <a:ext cx="364393"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16BC1C3-C832-FA4C-9911-3E1C355083BA}" type="slidenum">
              <a:rPr lang="en-US" sz="900" smtClean="0"/>
              <a:pPr/>
              <a:t>11</a:t>
            </a:fld>
            <a:endParaRPr lang="en-US" sz="900" dirty="0"/>
          </a:p>
        </p:txBody>
      </p:sp>
      <p:pic>
        <p:nvPicPr>
          <p:cNvPr id="3" name="Picture 2">
            <a:extLst>
              <a:ext uri="{FF2B5EF4-FFF2-40B4-BE49-F238E27FC236}">
                <a16:creationId xmlns:a16="http://schemas.microsoft.com/office/drawing/2014/main" id="{D7963E20-D8AF-8F49-8ED1-0274D8F8DCF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73544"/>
          <a:stretch/>
        </p:blipFill>
        <p:spPr>
          <a:xfrm>
            <a:off x="1286538" y="472737"/>
            <a:ext cx="3804446" cy="502920"/>
          </a:xfrm>
          <a:prstGeom prst="rect">
            <a:avLst/>
          </a:prstGeom>
        </p:spPr>
      </p:pic>
      <p:sp>
        <p:nvSpPr>
          <p:cNvPr id="25" name="Rectangle 24">
            <a:extLst>
              <a:ext uri="{FF2B5EF4-FFF2-40B4-BE49-F238E27FC236}">
                <a16:creationId xmlns:a16="http://schemas.microsoft.com/office/drawing/2014/main" id="{320EABB8-6113-A144-B4C8-61CA3D7A9E0E}"/>
              </a:ext>
            </a:extLst>
          </p:cNvPr>
          <p:cNvSpPr/>
          <p:nvPr/>
        </p:nvSpPr>
        <p:spPr>
          <a:xfrm>
            <a:off x="1737591" y="1251646"/>
            <a:ext cx="2318730" cy="215444"/>
          </a:xfrm>
          <a:prstGeom prst="rect">
            <a:avLst/>
          </a:prstGeom>
        </p:spPr>
        <p:txBody>
          <a:bodyPr wrap="square" lIns="0" tIns="0" rIns="0" bIns="0">
            <a:spAutoFit/>
          </a:bodyPr>
          <a:lstStyle/>
          <a:p>
            <a:r>
              <a:rPr lang="en-US" sz="1400" b="1" dirty="0">
                <a:solidFill>
                  <a:srgbClr val="0070C0"/>
                </a:solidFill>
              </a:rPr>
              <a:t>PRODUCT OVERVIEW</a:t>
            </a:r>
            <a:endParaRPr lang="en-US" sz="1400" dirty="0">
              <a:solidFill>
                <a:srgbClr val="0070C0"/>
              </a:solidFill>
            </a:endParaRPr>
          </a:p>
        </p:txBody>
      </p:sp>
      <p:sp>
        <p:nvSpPr>
          <p:cNvPr id="4" name="TextBox 3">
            <a:extLst>
              <a:ext uri="{FF2B5EF4-FFF2-40B4-BE49-F238E27FC236}">
                <a16:creationId xmlns:a16="http://schemas.microsoft.com/office/drawing/2014/main" id="{618534B7-BC56-9E43-8F7B-4878BE4768A7}"/>
              </a:ext>
            </a:extLst>
          </p:cNvPr>
          <p:cNvSpPr txBox="1"/>
          <p:nvPr/>
        </p:nvSpPr>
        <p:spPr>
          <a:xfrm>
            <a:off x="1281223" y="-58479"/>
            <a:ext cx="0" cy="0"/>
          </a:xfrm>
          <a:prstGeom prst="rect">
            <a:avLst/>
          </a:prstGeom>
          <a:noFill/>
        </p:spPr>
        <p:txBody>
          <a:bodyPr wrap="none" lIns="0" tIns="0" rIns="0" bIns="0" rtlCol="0">
            <a:noAutofit/>
          </a:bodyPr>
          <a:lstStyle/>
          <a:p>
            <a:endParaRPr lang="en-US" sz="1600" dirty="0">
              <a:latin typeface="Arial"/>
              <a:cs typeface="Arial"/>
            </a:endParaRPr>
          </a:p>
        </p:txBody>
      </p:sp>
      <p:grpSp>
        <p:nvGrpSpPr>
          <p:cNvPr id="5" name="Group 4">
            <a:extLst>
              <a:ext uri="{FF2B5EF4-FFF2-40B4-BE49-F238E27FC236}">
                <a16:creationId xmlns:a16="http://schemas.microsoft.com/office/drawing/2014/main" id="{8BE41746-EB85-AD4F-88F4-6FF349B7BF31}"/>
              </a:ext>
            </a:extLst>
          </p:cNvPr>
          <p:cNvGrpSpPr/>
          <p:nvPr/>
        </p:nvGrpSpPr>
        <p:grpSpPr>
          <a:xfrm>
            <a:off x="1737592" y="1651351"/>
            <a:ext cx="7290661" cy="2399654"/>
            <a:chOff x="1737592" y="1800207"/>
            <a:chExt cx="7290661" cy="2399654"/>
          </a:xfrm>
        </p:grpSpPr>
        <p:sp>
          <p:nvSpPr>
            <p:cNvPr id="24" name="TextBox 23">
              <a:extLst>
                <a:ext uri="{FF2B5EF4-FFF2-40B4-BE49-F238E27FC236}">
                  <a16:creationId xmlns:a16="http://schemas.microsoft.com/office/drawing/2014/main" id="{0CE3D42D-3F04-CA44-B5F6-5786384FA239}"/>
                </a:ext>
              </a:extLst>
            </p:cNvPr>
            <p:cNvSpPr txBox="1"/>
            <p:nvPr/>
          </p:nvSpPr>
          <p:spPr>
            <a:xfrm>
              <a:off x="1737592" y="1800208"/>
              <a:ext cx="2084814" cy="2373072"/>
            </a:xfrm>
            <a:prstGeom prst="rect">
              <a:avLst/>
            </a:prstGeom>
            <a:noFill/>
          </p:spPr>
          <p:txBody>
            <a:bodyPr wrap="square" lIns="0" tIns="0" rIns="0" bIns="0" rtlCol="0">
              <a:noAutofit/>
            </a:bodyPr>
            <a:lstStyle/>
            <a:p>
              <a:r>
                <a:rPr lang="en-US" sz="1100" b="1" dirty="0"/>
                <a:t>Premium paying period:</a:t>
              </a:r>
              <a:br>
                <a:rPr lang="en-US" sz="1100" b="1" dirty="0"/>
              </a:br>
              <a:r>
                <a:rPr lang="en-US" sz="1100" dirty="0"/>
                <a:t>Level premiums to age 121</a:t>
              </a:r>
            </a:p>
            <a:p>
              <a:endParaRPr lang="en-US" sz="1100" dirty="0"/>
            </a:p>
            <a:p>
              <a:r>
                <a:rPr lang="en-US" sz="1100" b="1" dirty="0"/>
                <a:t>Age last birthday issue ages:</a:t>
              </a:r>
              <a:br>
                <a:rPr lang="en-US" sz="1100" b="1" dirty="0"/>
              </a:br>
              <a:r>
                <a:rPr lang="en-US" sz="1100" dirty="0"/>
                <a:t>0</a:t>
              </a:r>
              <a:r>
                <a:rPr lang="en-US" sz="1100" baseline="30000" dirty="0"/>
                <a:t>1</a:t>
              </a:r>
              <a:r>
                <a:rPr lang="en-US" sz="1100" dirty="0"/>
                <a:t>–85</a:t>
              </a:r>
            </a:p>
            <a:p>
              <a:endParaRPr lang="en-US" sz="1100" dirty="0"/>
            </a:p>
            <a:p>
              <a:r>
                <a:rPr lang="en-US" sz="1100" b="1" dirty="0"/>
                <a:t>Minimum issue amount:</a:t>
              </a:r>
              <a:br>
                <a:rPr lang="en-US" sz="1100" b="1" dirty="0"/>
              </a:br>
              <a:r>
                <a:rPr lang="en-US" sz="1100" dirty="0"/>
                <a:t>$1,000</a:t>
              </a:r>
            </a:p>
            <a:p>
              <a:endParaRPr lang="en-US" sz="1100" dirty="0"/>
            </a:p>
            <a:p>
              <a:r>
                <a:rPr lang="en-US" sz="1100" b="1" dirty="0"/>
                <a:t>Maximum issue amount:</a:t>
              </a:r>
              <a:br>
                <a:rPr lang="en-US" sz="1100" b="1" dirty="0"/>
              </a:br>
              <a:r>
                <a:rPr lang="en-US" sz="1100" dirty="0"/>
                <a:t>0</a:t>
              </a:r>
              <a:r>
                <a:rPr lang="en-US" sz="1100" baseline="30000" dirty="0"/>
                <a:t>1</a:t>
              </a:r>
              <a:r>
                <a:rPr lang="en-US" sz="1100" dirty="0"/>
                <a:t>–55	$50,000</a:t>
              </a:r>
              <a:br>
                <a:rPr lang="en-US" sz="1100" dirty="0"/>
              </a:br>
              <a:r>
                <a:rPr lang="en-US" sz="1100" dirty="0"/>
                <a:t>56–65	$40,000</a:t>
              </a:r>
              <a:br>
                <a:rPr lang="en-US" sz="1100" dirty="0"/>
              </a:br>
              <a:r>
                <a:rPr lang="en-US" sz="1100" dirty="0"/>
                <a:t>66–75	$30,000</a:t>
              </a:r>
              <a:br>
                <a:rPr lang="en-US" sz="1100" dirty="0"/>
              </a:br>
              <a:r>
                <a:rPr lang="en-US" sz="1100" dirty="0"/>
                <a:t>76–85	$25,000</a:t>
              </a:r>
            </a:p>
          </p:txBody>
        </p:sp>
        <p:sp>
          <p:nvSpPr>
            <p:cNvPr id="26" name="TextBox 25">
              <a:extLst>
                <a:ext uri="{FF2B5EF4-FFF2-40B4-BE49-F238E27FC236}">
                  <a16:creationId xmlns:a16="http://schemas.microsoft.com/office/drawing/2014/main" id="{2390FD7D-F50C-4B4C-A9A0-31273CEC0991}"/>
                </a:ext>
              </a:extLst>
            </p:cNvPr>
            <p:cNvSpPr txBox="1"/>
            <p:nvPr/>
          </p:nvSpPr>
          <p:spPr>
            <a:xfrm>
              <a:off x="4269690" y="1800207"/>
              <a:ext cx="4758563" cy="2399654"/>
            </a:xfrm>
            <a:prstGeom prst="rect">
              <a:avLst/>
            </a:prstGeom>
            <a:noFill/>
          </p:spPr>
          <p:txBody>
            <a:bodyPr wrap="square" lIns="0" tIns="0" rIns="0" bIns="0" rtlCol="0">
              <a:noAutofit/>
            </a:bodyPr>
            <a:lstStyle/>
            <a:p>
              <a:r>
                <a:rPr lang="en-US" sz="1100" b="1" dirty="0"/>
                <a:t>Benefit period:</a:t>
              </a:r>
            </a:p>
            <a:p>
              <a:r>
                <a:rPr lang="en-US" sz="1100" dirty="0"/>
                <a:t>This product matures at age 121.</a:t>
              </a:r>
            </a:p>
            <a:p>
              <a:endParaRPr lang="en-US" sz="1100" b="1" dirty="0"/>
            </a:p>
            <a:p>
              <a:r>
                <a:rPr lang="en-US" sz="1100" b="1" dirty="0"/>
                <a:t>Policy loans:</a:t>
              </a:r>
              <a:br>
                <a:rPr lang="en-US" sz="1100" b="1" dirty="0"/>
              </a:br>
              <a:r>
                <a:rPr lang="en-US" sz="1100" dirty="0"/>
                <a:t>The policy loan rate is variable, not to exceed 8%.</a:t>
              </a:r>
            </a:p>
            <a:p>
              <a:endParaRPr lang="en-US" sz="1100" b="1" dirty="0"/>
            </a:p>
            <a:p>
              <a:r>
                <a:rPr lang="en-US" sz="1100" b="1" dirty="0"/>
                <a:t>Additional Benefits/Riders:</a:t>
              </a:r>
              <a:r>
                <a:rPr lang="en-US" sz="1100" b="1" baseline="30000" dirty="0"/>
                <a:t>2</a:t>
              </a:r>
            </a:p>
            <a:p>
              <a:pPr marL="171450" indent="-171450">
                <a:buSzPct val="85000"/>
                <a:buFont typeface="Arial" panose="020B0604020202020204" pitchFamily="34" charset="0"/>
                <a:buChar char="•"/>
              </a:pPr>
              <a:r>
                <a:rPr lang="en-US" sz="1100" dirty="0"/>
                <a:t>Accelerated Death Benefit Rider (ADBR) for Florida only</a:t>
              </a:r>
            </a:p>
            <a:p>
              <a:pPr marL="171450" indent="-171450">
                <a:buSzPct val="85000"/>
                <a:buFont typeface="Arial" panose="020B0604020202020204" pitchFamily="34" charset="0"/>
                <a:buChar char="•"/>
              </a:pPr>
              <a:r>
                <a:rPr lang="en-US" sz="1100" dirty="0"/>
                <a:t>Accelerated Death Benefit Rider with Nursing Home Benefit (NHB)</a:t>
              </a:r>
            </a:p>
            <a:p>
              <a:pPr marL="171450" indent="-171450">
                <a:buSzPct val="85000"/>
                <a:buFont typeface="Arial" panose="020B0604020202020204" pitchFamily="34" charset="0"/>
                <a:buChar char="•"/>
              </a:pPr>
              <a:r>
                <a:rPr lang="en-US" sz="1100" dirty="0"/>
                <a:t>Terminal Illness Accelerated Death Benefit Rider (TIR) for California only</a:t>
              </a:r>
            </a:p>
            <a:p>
              <a:endParaRPr lang="en-US" sz="1100" dirty="0"/>
            </a:p>
            <a:p>
              <a:r>
                <a:rPr lang="en-US" sz="1100" b="1" dirty="0"/>
                <a:t>Optional Riders:</a:t>
              </a:r>
              <a:endParaRPr lang="en-US" sz="1100" dirty="0"/>
            </a:p>
            <a:p>
              <a:pPr marL="171450" indent="-171450">
                <a:buClr>
                  <a:schemeClr val="tx1"/>
                </a:buClr>
                <a:buSzPct val="85000"/>
                <a:buFont typeface="Arial" panose="020B0604020202020204" pitchFamily="34" charset="0"/>
                <a:buChar char="•"/>
              </a:pPr>
              <a:r>
                <a:rPr lang="en-US" sz="1100" dirty="0"/>
                <a:t>Accidental Death Benefit Rider (ADR)</a:t>
              </a:r>
            </a:p>
            <a:p>
              <a:pPr marL="171450" indent="-171450">
                <a:buClr>
                  <a:schemeClr val="tx1"/>
                </a:buClr>
                <a:buSzPct val="85000"/>
                <a:buFont typeface="Arial" panose="020B0604020202020204" pitchFamily="34" charset="0"/>
                <a:buChar char="•"/>
              </a:pPr>
              <a:r>
                <a:rPr lang="en-US" sz="1100" dirty="0"/>
                <a:t>Children’s and Grandchildren’s Benefit Rider (CGR)</a:t>
              </a:r>
            </a:p>
          </p:txBody>
        </p:sp>
      </p:grpSp>
      <p:sp>
        <p:nvSpPr>
          <p:cNvPr id="19" name="TextBox 18">
            <a:extLst>
              <a:ext uri="{FF2B5EF4-FFF2-40B4-BE49-F238E27FC236}">
                <a16:creationId xmlns:a16="http://schemas.microsoft.com/office/drawing/2014/main" id="{184558ED-CCD8-DB43-8A4A-8880665AAC4A}"/>
              </a:ext>
            </a:extLst>
          </p:cNvPr>
          <p:cNvSpPr txBox="1"/>
          <p:nvPr/>
        </p:nvSpPr>
        <p:spPr>
          <a:xfrm>
            <a:off x="1759689" y="4330645"/>
            <a:ext cx="6528391" cy="520135"/>
          </a:xfrm>
          <a:prstGeom prst="rect">
            <a:avLst/>
          </a:prstGeom>
          <a:noFill/>
        </p:spPr>
        <p:txBody>
          <a:bodyPr wrap="square" lIns="0" tIns="0" rIns="0" bIns="0" rtlCol="0">
            <a:noAutofit/>
          </a:bodyPr>
          <a:lstStyle/>
          <a:p>
            <a:r>
              <a:rPr lang="en-US" sz="800" baseline="30000" dirty="0"/>
              <a:t>1</a:t>
            </a:r>
            <a:r>
              <a:rPr lang="en-US" sz="800" dirty="0"/>
              <a:t> Minimum insured age is 15 days.</a:t>
            </a:r>
          </a:p>
          <a:p>
            <a:r>
              <a:rPr lang="en-US" sz="800" baseline="30000" dirty="0"/>
              <a:t>2</a:t>
            </a:r>
            <a:r>
              <a:rPr lang="en-US" sz="800" dirty="0"/>
              <a:t> Neither the Accelerated Death Benefit Rider (ADBR) nor the ADBR with Nursing Home Benefit (NHB) is available in New York.</a:t>
            </a:r>
          </a:p>
        </p:txBody>
      </p:sp>
      <p:sp>
        <p:nvSpPr>
          <p:cNvPr id="13" name="Rectangle 12">
            <a:extLst>
              <a:ext uri="{FF2B5EF4-FFF2-40B4-BE49-F238E27FC236}">
                <a16:creationId xmlns:a16="http://schemas.microsoft.com/office/drawing/2014/main" id="{A3D6ED52-5980-6246-B7CD-77B84F79CF3B}"/>
              </a:ext>
            </a:extLst>
          </p:cNvPr>
          <p:cNvSpPr/>
          <p:nvPr/>
        </p:nvSpPr>
        <p:spPr>
          <a:xfrm>
            <a:off x="1678515" y="4854231"/>
            <a:ext cx="2852063" cy="230704"/>
          </a:xfrm>
          <a:prstGeom prst="rect">
            <a:avLst/>
          </a:prstGeom>
        </p:spPr>
        <p:txBody>
          <a:bodyPr wrap="none">
            <a:spAutoFit/>
          </a:bodyPr>
          <a:lstStyle/>
          <a:p>
            <a:pPr>
              <a:spcBef>
                <a:spcPct val="0"/>
              </a:spcBef>
            </a:pPr>
            <a:r>
              <a:rPr lang="en-US" altLang="en-US" sz="899" b="1" dirty="0"/>
              <a:t>For Agent Use Only. Not for Use With the Public.</a:t>
            </a:r>
          </a:p>
        </p:txBody>
      </p:sp>
    </p:spTree>
    <p:extLst>
      <p:ext uri="{BB962C8B-B14F-4D97-AF65-F5344CB8AC3E}">
        <p14:creationId xmlns:p14="http://schemas.microsoft.com/office/powerpoint/2010/main" val="316744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AD6ED6-597F-754D-A5B2-79082A02626B}"/>
              </a:ext>
            </a:extLst>
          </p:cNvPr>
          <p:cNvPicPr>
            <a:picLocks noChangeAspect="1"/>
          </p:cNvPicPr>
          <p:nvPr/>
        </p:nvPicPr>
        <p:blipFill>
          <a:blip r:embed="rId3"/>
          <a:srcRect/>
          <a:stretch/>
        </p:blipFill>
        <p:spPr>
          <a:xfrm>
            <a:off x="1284226" y="286588"/>
            <a:ext cx="3226047" cy="502920"/>
          </a:xfrm>
          <a:prstGeom prst="rect">
            <a:avLst/>
          </a:prstGeom>
        </p:spPr>
      </p:pic>
      <p:grpSp>
        <p:nvGrpSpPr>
          <p:cNvPr id="16" name="Group 15">
            <a:extLst>
              <a:ext uri="{FF2B5EF4-FFF2-40B4-BE49-F238E27FC236}">
                <a16:creationId xmlns:a16="http://schemas.microsoft.com/office/drawing/2014/main" id="{A30BA2E3-0EC3-3145-B9ED-393EA32D5935}"/>
              </a:ext>
            </a:extLst>
          </p:cNvPr>
          <p:cNvGrpSpPr/>
          <p:nvPr/>
        </p:nvGrpSpPr>
        <p:grpSpPr>
          <a:xfrm>
            <a:off x="1281223" y="1552354"/>
            <a:ext cx="7862777" cy="2545719"/>
            <a:chOff x="1281223" y="1552354"/>
            <a:chExt cx="7862777" cy="2545719"/>
          </a:xfrm>
        </p:grpSpPr>
        <p:sp>
          <p:nvSpPr>
            <p:cNvPr id="17" name="Rectangle 16">
              <a:extLst>
                <a:ext uri="{FF2B5EF4-FFF2-40B4-BE49-F238E27FC236}">
                  <a16:creationId xmlns:a16="http://schemas.microsoft.com/office/drawing/2014/main" id="{F09D6022-0EB0-AB48-94AB-12A9CFEEBFA1}"/>
                </a:ext>
              </a:extLst>
            </p:cNvPr>
            <p:cNvSpPr/>
            <p:nvPr/>
          </p:nvSpPr>
          <p:spPr>
            <a:xfrm>
              <a:off x="1281223" y="1552354"/>
              <a:ext cx="7862777" cy="2545719"/>
            </a:xfrm>
            <a:prstGeom prst="rect">
              <a:avLst/>
            </a:prstGeom>
            <a:solidFill>
              <a:schemeClr val="bg1">
                <a:lumMod val="8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chemeClr val="tx1">
                    <a:lumMod val="75000"/>
                  </a:schemeClr>
                </a:solidFill>
                <a:latin typeface="Arial"/>
                <a:cs typeface="Arial"/>
              </a:endParaRPr>
            </a:p>
          </p:txBody>
        </p:sp>
        <p:cxnSp>
          <p:nvCxnSpPr>
            <p:cNvPr id="18" name="Straight Connector 17">
              <a:extLst>
                <a:ext uri="{FF2B5EF4-FFF2-40B4-BE49-F238E27FC236}">
                  <a16:creationId xmlns:a16="http://schemas.microsoft.com/office/drawing/2014/main" id="{46F787D6-9ABD-F946-A0CB-0E78A14122C1}"/>
                </a:ext>
              </a:extLst>
            </p:cNvPr>
            <p:cNvCxnSpPr>
              <a:cxnSpLocks/>
            </p:cNvCxnSpPr>
            <p:nvPr/>
          </p:nvCxnSpPr>
          <p:spPr>
            <a:xfrm>
              <a:off x="3949671" y="1692717"/>
              <a:ext cx="0" cy="2264993"/>
            </a:xfrm>
            <a:prstGeom prst="line">
              <a:avLst/>
            </a:prstGeom>
            <a:ln w="6350" cmpd="sng">
              <a:solidFill>
                <a:srgbClr val="949599"/>
              </a:solidFill>
            </a:ln>
            <a:effectLst/>
          </p:spPr>
          <p:style>
            <a:lnRef idx="2">
              <a:schemeClr val="accent1"/>
            </a:lnRef>
            <a:fillRef idx="0">
              <a:schemeClr val="accent1"/>
            </a:fillRef>
            <a:effectRef idx="1">
              <a:schemeClr val="accent1"/>
            </a:effectRef>
            <a:fontRef idx="minor">
              <a:schemeClr val="tx1"/>
            </a:fontRef>
          </p:style>
        </p:cxnSp>
      </p:gr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 y="0"/>
            <a:ext cx="1281222" cy="5143500"/>
          </a:xfrm>
          <a:prstGeom prst="rect">
            <a:avLst/>
          </a:prstGeom>
        </p:spPr>
      </p:pic>
      <p:sp>
        <p:nvSpPr>
          <p:cNvPr id="9" name="Slide Number Placeholder 4">
            <a:extLst>
              <a:ext uri="{FF2B5EF4-FFF2-40B4-BE49-F238E27FC236}">
                <a16:creationId xmlns:a16="http://schemas.microsoft.com/office/drawing/2014/main" id="{65A6EC62-13F8-AC48-8BB7-967797230F3B}"/>
              </a:ext>
            </a:extLst>
          </p:cNvPr>
          <p:cNvSpPr txBox="1">
            <a:spLocks/>
          </p:cNvSpPr>
          <p:nvPr/>
        </p:nvSpPr>
        <p:spPr>
          <a:xfrm>
            <a:off x="8728635" y="4842778"/>
            <a:ext cx="364393"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16BC1C3-C832-FA4C-9911-3E1C355083BA}" type="slidenum">
              <a:rPr lang="en-US" sz="900" smtClean="0"/>
              <a:pPr/>
              <a:t>12</a:t>
            </a:fld>
            <a:endParaRPr lang="en-US" sz="900" dirty="0"/>
          </a:p>
        </p:txBody>
      </p:sp>
      <p:sp>
        <p:nvSpPr>
          <p:cNvPr id="25" name="Rectangle 24">
            <a:extLst>
              <a:ext uri="{FF2B5EF4-FFF2-40B4-BE49-F238E27FC236}">
                <a16:creationId xmlns:a16="http://schemas.microsoft.com/office/drawing/2014/main" id="{320EABB8-6113-A144-B4C8-61CA3D7A9E0E}"/>
              </a:ext>
            </a:extLst>
          </p:cNvPr>
          <p:cNvSpPr/>
          <p:nvPr/>
        </p:nvSpPr>
        <p:spPr>
          <a:xfrm>
            <a:off x="1737591" y="1251646"/>
            <a:ext cx="2318730" cy="215444"/>
          </a:xfrm>
          <a:prstGeom prst="rect">
            <a:avLst/>
          </a:prstGeom>
        </p:spPr>
        <p:txBody>
          <a:bodyPr wrap="square" lIns="0" tIns="0" rIns="0" bIns="0">
            <a:spAutoFit/>
          </a:bodyPr>
          <a:lstStyle/>
          <a:p>
            <a:r>
              <a:rPr lang="en-US" sz="1400" b="1" dirty="0">
                <a:solidFill>
                  <a:schemeClr val="accent5"/>
                </a:solidFill>
              </a:rPr>
              <a:t>PRODUCT OVERVIEW</a:t>
            </a:r>
            <a:endParaRPr lang="en-US" sz="1400" dirty="0">
              <a:solidFill>
                <a:schemeClr val="accent5"/>
              </a:solidFill>
            </a:endParaRPr>
          </a:p>
        </p:txBody>
      </p:sp>
      <p:sp>
        <p:nvSpPr>
          <p:cNvPr id="4" name="TextBox 3">
            <a:extLst>
              <a:ext uri="{FF2B5EF4-FFF2-40B4-BE49-F238E27FC236}">
                <a16:creationId xmlns:a16="http://schemas.microsoft.com/office/drawing/2014/main" id="{618534B7-BC56-9E43-8F7B-4878BE4768A7}"/>
              </a:ext>
            </a:extLst>
          </p:cNvPr>
          <p:cNvSpPr txBox="1"/>
          <p:nvPr/>
        </p:nvSpPr>
        <p:spPr>
          <a:xfrm>
            <a:off x="1281223" y="-58479"/>
            <a:ext cx="0" cy="0"/>
          </a:xfrm>
          <a:prstGeom prst="rect">
            <a:avLst/>
          </a:prstGeom>
          <a:noFill/>
        </p:spPr>
        <p:txBody>
          <a:bodyPr wrap="none" lIns="0" tIns="0" rIns="0" bIns="0" rtlCol="0">
            <a:noAutofit/>
          </a:bodyPr>
          <a:lstStyle/>
          <a:p>
            <a:endParaRPr lang="en-US" sz="1600" dirty="0">
              <a:latin typeface="Arial"/>
              <a:cs typeface="Arial"/>
            </a:endParaRPr>
          </a:p>
        </p:txBody>
      </p:sp>
      <p:grpSp>
        <p:nvGrpSpPr>
          <p:cNvPr id="5" name="Group 4">
            <a:extLst>
              <a:ext uri="{FF2B5EF4-FFF2-40B4-BE49-F238E27FC236}">
                <a16:creationId xmlns:a16="http://schemas.microsoft.com/office/drawing/2014/main" id="{8BE41746-EB85-AD4F-88F4-6FF349B7BF31}"/>
              </a:ext>
            </a:extLst>
          </p:cNvPr>
          <p:cNvGrpSpPr/>
          <p:nvPr/>
        </p:nvGrpSpPr>
        <p:grpSpPr>
          <a:xfrm>
            <a:off x="1737592" y="1651351"/>
            <a:ext cx="7261724" cy="2373073"/>
            <a:chOff x="1737592" y="1800207"/>
            <a:chExt cx="7261724" cy="2373073"/>
          </a:xfrm>
        </p:grpSpPr>
        <p:sp>
          <p:nvSpPr>
            <p:cNvPr id="24" name="TextBox 23">
              <a:extLst>
                <a:ext uri="{FF2B5EF4-FFF2-40B4-BE49-F238E27FC236}">
                  <a16:creationId xmlns:a16="http://schemas.microsoft.com/office/drawing/2014/main" id="{0CE3D42D-3F04-CA44-B5F6-5786384FA239}"/>
                </a:ext>
              </a:extLst>
            </p:cNvPr>
            <p:cNvSpPr txBox="1"/>
            <p:nvPr/>
          </p:nvSpPr>
          <p:spPr>
            <a:xfrm>
              <a:off x="1737592" y="1800208"/>
              <a:ext cx="2084814" cy="2373072"/>
            </a:xfrm>
            <a:prstGeom prst="rect">
              <a:avLst/>
            </a:prstGeom>
            <a:noFill/>
          </p:spPr>
          <p:txBody>
            <a:bodyPr wrap="square" lIns="0" tIns="0" rIns="0" bIns="0" rtlCol="0">
              <a:noAutofit/>
            </a:bodyPr>
            <a:lstStyle/>
            <a:p>
              <a:r>
                <a:rPr lang="en-US" sz="1100" b="1" dirty="0"/>
                <a:t>Premium paying period:</a:t>
              </a:r>
              <a:br>
                <a:rPr lang="en-US" sz="1100" b="1" dirty="0"/>
              </a:br>
              <a:r>
                <a:rPr lang="en-US" sz="1100" dirty="0"/>
                <a:t>Level premiums for 10 years</a:t>
              </a:r>
            </a:p>
            <a:p>
              <a:endParaRPr lang="en-US" sz="1100" dirty="0"/>
            </a:p>
            <a:p>
              <a:r>
                <a:rPr lang="en-US" sz="1100" b="1" dirty="0"/>
                <a:t>Age last birthday issue ages:</a:t>
              </a:r>
              <a:br>
                <a:rPr lang="en-US" sz="1100" b="1" dirty="0"/>
              </a:br>
              <a:r>
                <a:rPr lang="en-US" sz="1100" dirty="0"/>
                <a:t>0</a:t>
              </a:r>
              <a:r>
                <a:rPr lang="en-US" sz="1100" baseline="30000" dirty="0"/>
                <a:t>1</a:t>
              </a:r>
              <a:r>
                <a:rPr lang="en-US" sz="1100" dirty="0"/>
                <a:t>–85</a:t>
              </a:r>
            </a:p>
            <a:p>
              <a:endParaRPr lang="en-US" sz="1100" dirty="0"/>
            </a:p>
            <a:p>
              <a:r>
                <a:rPr lang="en-US" sz="1100" b="1" dirty="0"/>
                <a:t>Minimum issue amount:</a:t>
              </a:r>
              <a:br>
                <a:rPr lang="en-US" sz="1100" b="1" dirty="0"/>
              </a:br>
              <a:r>
                <a:rPr lang="en-US" sz="1100" dirty="0"/>
                <a:t>$1,000</a:t>
              </a:r>
            </a:p>
            <a:p>
              <a:endParaRPr lang="en-US" sz="1100" dirty="0"/>
            </a:p>
            <a:p>
              <a:r>
                <a:rPr lang="en-US" sz="1100" b="1" dirty="0"/>
                <a:t>Maximum issue amount:</a:t>
              </a:r>
              <a:br>
                <a:rPr lang="en-US" sz="1100" b="1" dirty="0"/>
              </a:br>
              <a:r>
                <a:rPr lang="en-US" sz="1100" dirty="0"/>
                <a:t>0</a:t>
              </a:r>
              <a:r>
                <a:rPr lang="en-US" sz="1100" baseline="30000" dirty="0"/>
                <a:t>1</a:t>
              </a:r>
              <a:r>
                <a:rPr lang="en-US" sz="1100" dirty="0"/>
                <a:t>–55	$50,000</a:t>
              </a:r>
              <a:br>
                <a:rPr lang="en-US" sz="1100" dirty="0"/>
              </a:br>
              <a:r>
                <a:rPr lang="en-US" sz="1100" dirty="0"/>
                <a:t>56–65	$40,000</a:t>
              </a:r>
              <a:br>
                <a:rPr lang="en-US" sz="1100" dirty="0"/>
              </a:br>
              <a:r>
                <a:rPr lang="en-US" sz="1100" dirty="0"/>
                <a:t>66–75	$30,000</a:t>
              </a:r>
              <a:br>
                <a:rPr lang="en-US" sz="1100" dirty="0"/>
              </a:br>
              <a:r>
                <a:rPr lang="en-US" sz="1100" dirty="0"/>
                <a:t>76–85	$25,000</a:t>
              </a:r>
            </a:p>
          </p:txBody>
        </p:sp>
        <p:sp>
          <p:nvSpPr>
            <p:cNvPr id="26" name="TextBox 25">
              <a:extLst>
                <a:ext uri="{FF2B5EF4-FFF2-40B4-BE49-F238E27FC236}">
                  <a16:creationId xmlns:a16="http://schemas.microsoft.com/office/drawing/2014/main" id="{2390FD7D-F50C-4B4C-A9A0-31273CEC0991}"/>
                </a:ext>
              </a:extLst>
            </p:cNvPr>
            <p:cNvSpPr txBox="1"/>
            <p:nvPr/>
          </p:nvSpPr>
          <p:spPr>
            <a:xfrm>
              <a:off x="4246540" y="1800207"/>
              <a:ext cx="4752776" cy="1756384"/>
            </a:xfrm>
            <a:prstGeom prst="rect">
              <a:avLst/>
            </a:prstGeom>
            <a:noFill/>
          </p:spPr>
          <p:txBody>
            <a:bodyPr wrap="square" lIns="0" tIns="0" rIns="0" bIns="0" rtlCol="0">
              <a:noAutofit/>
            </a:bodyPr>
            <a:lstStyle/>
            <a:p>
              <a:r>
                <a:rPr lang="en-US" sz="1100" b="1" dirty="0"/>
                <a:t>Benefit period:</a:t>
              </a:r>
            </a:p>
            <a:p>
              <a:r>
                <a:rPr lang="en-US" sz="1100" dirty="0"/>
                <a:t>This product matures at age 121.</a:t>
              </a:r>
            </a:p>
            <a:p>
              <a:endParaRPr lang="en-US" sz="1100" b="1" dirty="0"/>
            </a:p>
            <a:p>
              <a:r>
                <a:rPr lang="en-US" sz="1100" b="1" dirty="0"/>
                <a:t>Policy loans:</a:t>
              </a:r>
              <a:br>
                <a:rPr lang="en-US" sz="1100" b="1" dirty="0"/>
              </a:br>
              <a:r>
                <a:rPr lang="en-US" sz="1100" dirty="0"/>
                <a:t>The policy loan rate is variable, not to exceed 8%.</a:t>
              </a:r>
            </a:p>
            <a:p>
              <a:endParaRPr lang="en-US" sz="1100" b="1" dirty="0"/>
            </a:p>
            <a:p>
              <a:r>
                <a:rPr lang="en-US" sz="1100" b="1" dirty="0"/>
                <a:t>Additional Benefits/Riders:</a:t>
              </a:r>
              <a:r>
                <a:rPr lang="en-US" sz="1100" b="1" baseline="30000" dirty="0"/>
                <a:t>2</a:t>
              </a:r>
            </a:p>
            <a:p>
              <a:pPr marL="171450" indent="-171450">
                <a:buSzPct val="85000"/>
                <a:buFont typeface="Arial" panose="020B0604020202020204" pitchFamily="34" charset="0"/>
                <a:buChar char="•"/>
              </a:pPr>
              <a:r>
                <a:rPr lang="en-US" sz="1100" dirty="0"/>
                <a:t>Accelerated Death Benefit Rider for Florida Only (ADBR)</a:t>
              </a:r>
            </a:p>
            <a:p>
              <a:pPr marL="171450" indent="-171450">
                <a:buSzPct val="85000"/>
                <a:buFont typeface="Arial" panose="020B0604020202020204" pitchFamily="34" charset="0"/>
                <a:buChar char="•"/>
              </a:pPr>
              <a:r>
                <a:rPr lang="en-US" sz="1100" dirty="0"/>
                <a:t>Accelerated Death Benefit Rider with Nursing Home Benefit (NHB)</a:t>
              </a:r>
            </a:p>
            <a:p>
              <a:pPr marL="171450" indent="-171450">
                <a:buSzPct val="85000"/>
                <a:buFont typeface="Arial" panose="020B0604020202020204" pitchFamily="34" charset="0"/>
                <a:buChar char="•"/>
              </a:pPr>
              <a:r>
                <a:rPr lang="en-US" sz="1100" dirty="0"/>
                <a:t>Terminal illness Accelerated Death Benefit Rider (TIR) for California only</a:t>
              </a:r>
            </a:p>
            <a:p>
              <a:pPr marL="171450" indent="-171450">
                <a:buSzPct val="85000"/>
                <a:buFont typeface="Arial" panose="020B0604020202020204" pitchFamily="34" charset="0"/>
                <a:buChar char="•"/>
              </a:pPr>
              <a:endParaRPr lang="en-US" sz="1100" dirty="0"/>
            </a:p>
          </p:txBody>
        </p:sp>
      </p:grpSp>
      <p:sp>
        <p:nvSpPr>
          <p:cNvPr id="13" name="TextBox 12">
            <a:extLst>
              <a:ext uri="{FF2B5EF4-FFF2-40B4-BE49-F238E27FC236}">
                <a16:creationId xmlns:a16="http://schemas.microsoft.com/office/drawing/2014/main" id="{C05194BA-E18C-544C-AD10-9BD4E7C66843}"/>
              </a:ext>
            </a:extLst>
          </p:cNvPr>
          <p:cNvSpPr txBox="1"/>
          <p:nvPr/>
        </p:nvSpPr>
        <p:spPr>
          <a:xfrm>
            <a:off x="1726235" y="4254118"/>
            <a:ext cx="7077651" cy="351334"/>
          </a:xfrm>
          <a:prstGeom prst="rect">
            <a:avLst/>
          </a:prstGeom>
          <a:noFill/>
        </p:spPr>
        <p:txBody>
          <a:bodyPr wrap="square" lIns="0" tIns="0" rIns="0" bIns="0" rtlCol="0">
            <a:noAutofit/>
          </a:bodyPr>
          <a:lstStyle/>
          <a:p>
            <a:r>
              <a:rPr lang="en-US" sz="800" baseline="30000" dirty="0"/>
              <a:t>1</a:t>
            </a:r>
            <a:r>
              <a:rPr lang="en-US" sz="800" dirty="0"/>
              <a:t> Minimum insured age is 15 days.</a:t>
            </a:r>
          </a:p>
          <a:p>
            <a:r>
              <a:rPr lang="en-US" sz="800" baseline="30000" dirty="0"/>
              <a:t>2</a:t>
            </a:r>
            <a:r>
              <a:rPr lang="en-US" sz="800" dirty="0"/>
              <a:t> Neither the Accelerated Death Benefit Rider (ADBR) nor the Accelerated Death Benefit Rider with Nursing Home Benefit (NHB) is available in New York.</a:t>
            </a:r>
          </a:p>
        </p:txBody>
      </p:sp>
      <p:sp>
        <p:nvSpPr>
          <p:cNvPr id="14" name="Rectangle 13">
            <a:extLst>
              <a:ext uri="{FF2B5EF4-FFF2-40B4-BE49-F238E27FC236}">
                <a16:creationId xmlns:a16="http://schemas.microsoft.com/office/drawing/2014/main" id="{F4847BCB-E7D6-5441-85F5-ABB36533457E}"/>
              </a:ext>
            </a:extLst>
          </p:cNvPr>
          <p:cNvSpPr/>
          <p:nvPr/>
        </p:nvSpPr>
        <p:spPr>
          <a:xfrm>
            <a:off x="1661214" y="4854231"/>
            <a:ext cx="2852063" cy="230704"/>
          </a:xfrm>
          <a:prstGeom prst="rect">
            <a:avLst/>
          </a:prstGeom>
        </p:spPr>
        <p:txBody>
          <a:bodyPr wrap="none">
            <a:spAutoFit/>
          </a:bodyPr>
          <a:lstStyle/>
          <a:p>
            <a:pPr>
              <a:spcBef>
                <a:spcPct val="0"/>
              </a:spcBef>
            </a:pPr>
            <a:r>
              <a:rPr lang="en-US" altLang="en-US" sz="899" b="1" dirty="0"/>
              <a:t>For Agent Use Only. Not for Use With the Public.</a:t>
            </a:r>
          </a:p>
        </p:txBody>
      </p:sp>
    </p:spTree>
    <p:extLst>
      <p:ext uri="{BB962C8B-B14F-4D97-AF65-F5344CB8AC3E}">
        <p14:creationId xmlns:p14="http://schemas.microsoft.com/office/powerpoint/2010/main" val="241911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TA_RR_Deck_v2_Page_08.jpg">
            <a:extLst>
              <a:ext uri="{FF2B5EF4-FFF2-40B4-BE49-F238E27FC236}">
                <a16:creationId xmlns:a16="http://schemas.microsoft.com/office/drawing/2014/main" id="{1B07C9A0-E4F7-9747-9A0A-5094F3CAAB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0"/>
            <a:ext cx="1275907" cy="5143500"/>
          </a:xfrm>
          <a:prstGeom prst="rect">
            <a:avLst/>
          </a:prstGeom>
          <a:ln w="6350">
            <a:noFill/>
            <a:miter lim="400000"/>
          </a:ln>
        </p:spPr>
      </p:pic>
      <p:grpSp>
        <p:nvGrpSpPr>
          <p:cNvPr id="16" name="Group 15">
            <a:extLst>
              <a:ext uri="{FF2B5EF4-FFF2-40B4-BE49-F238E27FC236}">
                <a16:creationId xmlns:a16="http://schemas.microsoft.com/office/drawing/2014/main" id="{A30BA2E3-0EC3-3145-B9ED-393EA32D5935}"/>
              </a:ext>
            </a:extLst>
          </p:cNvPr>
          <p:cNvGrpSpPr/>
          <p:nvPr/>
        </p:nvGrpSpPr>
        <p:grpSpPr>
          <a:xfrm>
            <a:off x="1281223" y="1552354"/>
            <a:ext cx="7862777" cy="2183305"/>
            <a:chOff x="1281223" y="1552354"/>
            <a:chExt cx="7862777" cy="2183305"/>
          </a:xfrm>
        </p:grpSpPr>
        <p:sp>
          <p:nvSpPr>
            <p:cNvPr id="17" name="Rectangle 16">
              <a:extLst>
                <a:ext uri="{FF2B5EF4-FFF2-40B4-BE49-F238E27FC236}">
                  <a16:creationId xmlns:a16="http://schemas.microsoft.com/office/drawing/2014/main" id="{F09D6022-0EB0-AB48-94AB-12A9CFEEBFA1}"/>
                </a:ext>
              </a:extLst>
            </p:cNvPr>
            <p:cNvSpPr/>
            <p:nvPr/>
          </p:nvSpPr>
          <p:spPr>
            <a:xfrm>
              <a:off x="1281223" y="1552354"/>
              <a:ext cx="7862777" cy="2183305"/>
            </a:xfrm>
            <a:prstGeom prst="rect">
              <a:avLst/>
            </a:prstGeom>
            <a:solidFill>
              <a:schemeClr val="bg1">
                <a:lumMod val="8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chemeClr val="tx1">
                    <a:lumMod val="75000"/>
                  </a:schemeClr>
                </a:solidFill>
                <a:latin typeface="Arial"/>
                <a:cs typeface="Arial"/>
              </a:endParaRPr>
            </a:p>
          </p:txBody>
        </p:sp>
        <p:cxnSp>
          <p:nvCxnSpPr>
            <p:cNvPr id="18" name="Straight Connector 17">
              <a:extLst>
                <a:ext uri="{FF2B5EF4-FFF2-40B4-BE49-F238E27FC236}">
                  <a16:creationId xmlns:a16="http://schemas.microsoft.com/office/drawing/2014/main" id="{46F787D6-9ABD-F946-A0CB-0E78A14122C1}"/>
                </a:ext>
              </a:extLst>
            </p:cNvPr>
            <p:cNvCxnSpPr>
              <a:cxnSpLocks/>
            </p:cNvCxnSpPr>
            <p:nvPr/>
          </p:nvCxnSpPr>
          <p:spPr>
            <a:xfrm>
              <a:off x="3949671" y="1630413"/>
              <a:ext cx="0" cy="2027187"/>
            </a:xfrm>
            <a:prstGeom prst="line">
              <a:avLst/>
            </a:prstGeom>
            <a:ln w="6350" cmpd="sng">
              <a:solidFill>
                <a:srgbClr val="949599"/>
              </a:solidFill>
            </a:ln>
            <a:effectLst/>
          </p:spPr>
          <p:style>
            <a:lnRef idx="2">
              <a:schemeClr val="accent1"/>
            </a:lnRef>
            <a:fillRef idx="0">
              <a:schemeClr val="accent1"/>
            </a:fillRef>
            <a:effectRef idx="1">
              <a:schemeClr val="accent1"/>
            </a:effectRef>
            <a:fontRef idx="minor">
              <a:schemeClr val="tx1"/>
            </a:fontRef>
          </p:style>
        </p:cxnSp>
      </p:grpSp>
      <p:sp>
        <p:nvSpPr>
          <p:cNvPr id="9" name="Slide Number Placeholder 4">
            <a:extLst>
              <a:ext uri="{FF2B5EF4-FFF2-40B4-BE49-F238E27FC236}">
                <a16:creationId xmlns:a16="http://schemas.microsoft.com/office/drawing/2014/main" id="{65A6EC62-13F8-AC48-8BB7-967797230F3B}"/>
              </a:ext>
            </a:extLst>
          </p:cNvPr>
          <p:cNvSpPr txBox="1">
            <a:spLocks/>
          </p:cNvSpPr>
          <p:nvPr/>
        </p:nvSpPr>
        <p:spPr>
          <a:xfrm>
            <a:off x="8728635" y="4842778"/>
            <a:ext cx="364393"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16BC1C3-C832-FA4C-9911-3E1C355083BA}" type="slidenum">
              <a:rPr lang="en-US" sz="900" smtClean="0"/>
              <a:pPr/>
              <a:t>13</a:t>
            </a:fld>
            <a:endParaRPr lang="en-US" sz="900" dirty="0"/>
          </a:p>
        </p:txBody>
      </p:sp>
      <p:sp>
        <p:nvSpPr>
          <p:cNvPr id="25" name="Rectangle 24">
            <a:extLst>
              <a:ext uri="{FF2B5EF4-FFF2-40B4-BE49-F238E27FC236}">
                <a16:creationId xmlns:a16="http://schemas.microsoft.com/office/drawing/2014/main" id="{320EABB8-6113-A144-B4C8-61CA3D7A9E0E}"/>
              </a:ext>
            </a:extLst>
          </p:cNvPr>
          <p:cNvSpPr/>
          <p:nvPr/>
        </p:nvSpPr>
        <p:spPr>
          <a:xfrm>
            <a:off x="1737591" y="1251646"/>
            <a:ext cx="2318730" cy="215444"/>
          </a:xfrm>
          <a:prstGeom prst="rect">
            <a:avLst/>
          </a:prstGeom>
        </p:spPr>
        <p:txBody>
          <a:bodyPr wrap="square" lIns="0" tIns="0" rIns="0" bIns="0">
            <a:spAutoFit/>
          </a:bodyPr>
          <a:lstStyle/>
          <a:p>
            <a:r>
              <a:rPr lang="en-US" sz="1400" b="1" dirty="0">
                <a:solidFill>
                  <a:srgbClr val="336A73"/>
                </a:solidFill>
              </a:rPr>
              <a:t>PRODUCT OVERVIEW</a:t>
            </a:r>
            <a:endParaRPr lang="en-US" sz="1400" dirty="0">
              <a:solidFill>
                <a:srgbClr val="336A73"/>
              </a:solidFill>
            </a:endParaRPr>
          </a:p>
        </p:txBody>
      </p:sp>
      <p:sp>
        <p:nvSpPr>
          <p:cNvPr id="4" name="TextBox 3">
            <a:extLst>
              <a:ext uri="{FF2B5EF4-FFF2-40B4-BE49-F238E27FC236}">
                <a16:creationId xmlns:a16="http://schemas.microsoft.com/office/drawing/2014/main" id="{618534B7-BC56-9E43-8F7B-4878BE4768A7}"/>
              </a:ext>
            </a:extLst>
          </p:cNvPr>
          <p:cNvSpPr txBox="1"/>
          <p:nvPr/>
        </p:nvSpPr>
        <p:spPr>
          <a:xfrm>
            <a:off x="1281223" y="-58479"/>
            <a:ext cx="0" cy="0"/>
          </a:xfrm>
          <a:prstGeom prst="rect">
            <a:avLst/>
          </a:prstGeom>
          <a:noFill/>
        </p:spPr>
        <p:txBody>
          <a:bodyPr wrap="none" lIns="0" tIns="0" rIns="0" bIns="0" rtlCol="0">
            <a:noAutofit/>
          </a:bodyPr>
          <a:lstStyle/>
          <a:p>
            <a:endParaRPr lang="en-US" sz="1600" dirty="0">
              <a:latin typeface="Arial"/>
              <a:cs typeface="Arial"/>
            </a:endParaRPr>
          </a:p>
        </p:txBody>
      </p:sp>
      <p:grpSp>
        <p:nvGrpSpPr>
          <p:cNvPr id="5" name="Group 4">
            <a:extLst>
              <a:ext uri="{FF2B5EF4-FFF2-40B4-BE49-F238E27FC236}">
                <a16:creationId xmlns:a16="http://schemas.microsoft.com/office/drawing/2014/main" id="{8BE41746-EB85-AD4F-88F4-6FF349B7BF31}"/>
              </a:ext>
            </a:extLst>
          </p:cNvPr>
          <p:cNvGrpSpPr/>
          <p:nvPr/>
        </p:nvGrpSpPr>
        <p:grpSpPr>
          <a:xfrm>
            <a:off x="1737592" y="1679236"/>
            <a:ext cx="6481375" cy="1990300"/>
            <a:chOff x="1737592" y="1834232"/>
            <a:chExt cx="6481375" cy="2428894"/>
          </a:xfrm>
        </p:grpSpPr>
        <p:sp>
          <p:nvSpPr>
            <p:cNvPr id="24" name="TextBox 23">
              <a:extLst>
                <a:ext uri="{FF2B5EF4-FFF2-40B4-BE49-F238E27FC236}">
                  <a16:creationId xmlns:a16="http://schemas.microsoft.com/office/drawing/2014/main" id="{0CE3D42D-3F04-CA44-B5F6-5786384FA239}"/>
                </a:ext>
              </a:extLst>
            </p:cNvPr>
            <p:cNvSpPr txBox="1"/>
            <p:nvPr/>
          </p:nvSpPr>
          <p:spPr>
            <a:xfrm>
              <a:off x="1737592" y="1834233"/>
              <a:ext cx="2084814" cy="2373072"/>
            </a:xfrm>
            <a:prstGeom prst="rect">
              <a:avLst/>
            </a:prstGeom>
            <a:noFill/>
          </p:spPr>
          <p:txBody>
            <a:bodyPr wrap="square" lIns="0" tIns="0" rIns="0" bIns="0" rtlCol="0">
              <a:noAutofit/>
            </a:bodyPr>
            <a:lstStyle/>
            <a:p>
              <a:r>
                <a:rPr lang="en-US" sz="1100" b="1" dirty="0"/>
                <a:t>Premium paying period:</a:t>
              </a:r>
              <a:br>
                <a:rPr lang="en-US" sz="1100" b="1" dirty="0"/>
              </a:br>
              <a:r>
                <a:rPr lang="en-US" sz="1100" dirty="0"/>
                <a:t>Level premiums to age 121</a:t>
              </a:r>
            </a:p>
            <a:p>
              <a:endParaRPr lang="en-US" sz="1100" dirty="0"/>
            </a:p>
            <a:p>
              <a:r>
                <a:rPr lang="en-US" sz="1100" b="1" dirty="0"/>
                <a:t>Age last birthday issue ages:</a:t>
              </a:r>
              <a:br>
                <a:rPr lang="en-US" sz="1100" b="1" dirty="0"/>
              </a:br>
              <a:r>
                <a:rPr lang="en-US" sz="1100" dirty="0"/>
                <a:t>18-80; In New York, 50-75</a:t>
              </a:r>
            </a:p>
            <a:p>
              <a:endParaRPr lang="en-US" sz="1100" dirty="0"/>
            </a:p>
            <a:p>
              <a:r>
                <a:rPr lang="en-US" sz="1100" b="1" dirty="0"/>
                <a:t>Minimum issue amount:</a:t>
              </a:r>
              <a:br>
                <a:rPr lang="en-US" sz="1100" b="1" dirty="0"/>
              </a:br>
              <a:r>
                <a:rPr lang="en-US" sz="1100" dirty="0"/>
                <a:t>$1,000</a:t>
              </a:r>
            </a:p>
            <a:p>
              <a:endParaRPr lang="en-US" sz="1100" dirty="0"/>
            </a:p>
            <a:p>
              <a:r>
                <a:rPr lang="en-US" sz="1100" b="1" dirty="0"/>
                <a:t>Maximum issue amount:</a:t>
              </a:r>
              <a:br>
                <a:rPr lang="en-US" sz="1100" b="1" dirty="0"/>
              </a:br>
              <a:r>
                <a:rPr lang="en-US" sz="1100" dirty="0"/>
                <a:t>$25,000</a:t>
              </a:r>
            </a:p>
          </p:txBody>
        </p:sp>
        <p:sp>
          <p:nvSpPr>
            <p:cNvPr id="26" name="TextBox 25">
              <a:extLst>
                <a:ext uri="{FF2B5EF4-FFF2-40B4-BE49-F238E27FC236}">
                  <a16:creationId xmlns:a16="http://schemas.microsoft.com/office/drawing/2014/main" id="{2390FD7D-F50C-4B4C-A9A0-31273CEC0991}"/>
                </a:ext>
              </a:extLst>
            </p:cNvPr>
            <p:cNvSpPr txBox="1"/>
            <p:nvPr/>
          </p:nvSpPr>
          <p:spPr>
            <a:xfrm>
              <a:off x="4304414" y="1834232"/>
              <a:ext cx="3914553" cy="2428894"/>
            </a:xfrm>
            <a:prstGeom prst="rect">
              <a:avLst/>
            </a:prstGeom>
            <a:noFill/>
          </p:spPr>
          <p:txBody>
            <a:bodyPr wrap="square" lIns="0" tIns="0" rIns="0" bIns="0" rtlCol="0">
              <a:noAutofit/>
            </a:bodyPr>
            <a:lstStyle/>
            <a:p>
              <a:r>
                <a:rPr lang="en-US" sz="1100" b="1" dirty="0"/>
                <a:t>Benefit period:</a:t>
              </a:r>
            </a:p>
            <a:p>
              <a:r>
                <a:rPr lang="en-US" sz="1100" dirty="0"/>
                <a:t>This product matures at age 121.</a:t>
              </a:r>
            </a:p>
            <a:p>
              <a:endParaRPr lang="en-US" sz="1100" b="1" dirty="0"/>
            </a:p>
            <a:p>
              <a:r>
                <a:rPr lang="en-US" sz="1100" b="1" dirty="0"/>
                <a:t>Death benefit: </a:t>
              </a:r>
              <a:br>
                <a:rPr lang="en-US" sz="1100" b="1" dirty="0"/>
              </a:br>
              <a:r>
                <a:rPr lang="en-US" sz="1100" dirty="0"/>
                <a:t>The death benefit during the first two policy years is based on the face amount for accidental death of the insured, or will be limited to 110% of the sum of premiums paid (minus the loan balance) for the death of the insured from any other cause. Death benefit after the first two years is based on the face amount (minus the loan balance) for the death of the insured regardless of cause of death.</a:t>
              </a:r>
            </a:p>
          </p:txBody>
        </p:sp>
      </p:grpSp>
      <p:pic>
        <p:nvPicPr>
          <p:cNvPr id="8" name="Picture 7">
            <a:extLst>
              <a:ext uri="{FF2B5EF4-FFF2-40B4-BE49-F238E27FC236}">
                <a16:creationId xmlns:a16="http://schemas.microsoft.com/office/drawing/2014/main" id="{BB035719-DA87-8D4D-93F0-7491AF4B4DF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 r="80695"/>
          <a:stretch/>
        </p:blipFill>
        <p:spPr>
          <a:xfrm>
            <a:off x="1270591" y="571214"/>
            <a:ext cx="2943063" cy="502920"/>
          </a:xfrm>
          <a:prstGeom prst="rect">
            <a:avLst/>
          </a:prstGeom>
        </p:spPr>
      </p:pic>
      <p:sp>
        <p:nvSpPr>
          <p:cNvPr id="14" name="Rectangle 13">
            <a:extLst>
              <a:ext uri="{FF2B5EF4-FFF2-40B4-BE49-F238E27FC236}">
                <a16:creationId xmlns:a16="http://schemas.microsoft.com/office/drawing/2014/main" id="{6D8C26C8-EABE-134E-BBF6-B2B777908CB6}"/>
              </a:ext>
            </a:extLst>
          </p:cNvPr>
          <p:cNvSpPr/>
          <p:nvPr/>
        </p:nvSpPr>
        <p:spPr>
          <a:xfrm>
            <a:off x="1653348" y="4854231"/>
            <a:ext cx="2852063" cy="230704"/>
          </a:xfrm>
          <a:prstGeom prst="rect">
            <a:avLst/>
          </a:prstGeom>
        </p:spPr>
        <p:txBody>
          <a:bodyPr wrap="none">
            <a:spAutoFit/>
          </a:bodyPr>
          <a:lstStyle/>
          <a:p>
            <a:pPr>
              <a:spcBef>
                <a:spcPct val="0"/>
              </a:spcBef>
            </a:pPr>
            <a:r>
              <a:rPr lang="en-US" altLang="en-US" sz="899" b="1" dirty="0"/>
              <a:t>For Agent Use Only. Not for Use With the Public.</a:t>
            </a:r>
          </a:p>
        </p:txBody>
      </p:sp>
    </p:spTree>
    <p:extLst>
      <p:ext uri="{BB962C8B-B14F-4D97-AF65-F5344CB8AC3E}">
        <p14:creationId xmlns:p14="http://schemas.microsoft.com/office/powerpoint/2010/main" val="346672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3AEFC12-36CE-8A48-92BA-C895E34673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375038" cy="5143500"/>
          </a:xfrm>
          <a:prstGeom prst="rect">
            <a:avLst/>
          </a:prstGeom>
        </p:spPr>
      </p:pic>
      <p:sp>
        <p:nvSpPr>
          <p:cNvPr id="4" name="Slide Number Placeholder 3">
            <a:extLst>
              <a:ext uri="{FF2B5EF4-FFF2-40B4-BE49-F238E27FC236}">
                <a16:creationId xmlns:a16="http://schemas.microsoft.com/office/drawing/2014/main" id="{402971AB-F28F-214F-8122-B9C6B33D20EC}"/>
              </a:ext>
            </a:extLst>
          </p:cNvPr>
          <p:cNvSpPr>
            <a:spLocks noGrp="1"/>
          </p:cNvSpPr>
          <p:nvPr>
            <p:ph type="sldNum" sz="quarter" idx="12"/>
          </p:nvPr>
        </p:nvSpPr>
        <p:spPr/>
        <p:txBody>
          <a:bodyPr/>
          <a:lstStyle/>
          <a:p>
            <a:fld id="{716BC1C3-C832-FA4C-9911-3E1C355083BA}" type="slidenum">
              <a:rPr lang="en-US" smtClean="0"/>
              <a:pPr/>
              <a:t>14</a:t>
            </a:fld>
            <a:endParaRPr lang="en-US" dirty="0"/>
          </a:p>
        </p:txBody>
      </p:sp>
      <p:sp>
        <p:nvSpPr>
          <p:cNvPr id="7" name="Content Placeholder 2">
            <a:extLst>
              <a:ext uri="{FF2B5EF4-FFF2-40B4-BE49-F238E27FC236}">
                <a16:creationId xmlns:a16="http://schemas.microsoft.com/office/drawing/2014/main" id="{8AE7373A-6D64-6641-84A3-5C78439690C4}"/>
              </a:ext>
            </a:extLst>
          </p:cNvPr>
          <p:cNvSpPr txBox="1">
            <a:spLocks/>
          </p:cNvSpPr>
          <p:nvPr/>
        </p:nvSpPr>
        <p:spPr>
          <a:xfrm>
            <a:off x="1630327" y="1129194"/>
            <a:ext cx="6955464" cy="572015"/>
          </a:xfrm>
          <a:prstGeom prst="rect">
            <a:avLst/>
          </a:prstGeom>
        </p:spPr>
        <p:txBody>
          <a:bodyPr/>
          <a:lstStyle>
            <a:lvl1pPr marL="112713" indent="-112713" algn="l" defTabSz="457200" rtl="0" eaLnBrk="1" latinLnBrk="0" hangingPunct="1">
              <a:spcBef>
                <a:spcPct val="20000"/>
              </a:spcBef>
              <a:buClr>
                <a:schemeClr val="bg1"/>
              </a:buClr>
              <a:buSzPct val="85000"/>
              <a:buFont typeface="Lucida Grande"/>
              <a:buChar char=" "/>
              <a:defRPr sz="1800" kern="1200">
                <a:solidFill>
                  <a:srgbClr val="40474B"/>
                </a:solidFill>
                <a:latin typeface="Arial"/>
                <a:ea typeface="+mn-ea"/>
                <a:cs typeface="Arial"/>
              </a:defRPr>
            </a:lvl1pPr>
            <a:lvl2pPr marL="320675" indent="-187325" algn="l" defTabSz="457200" rtl="0" eaLnBrk="1" latinLnBrk="0" hangingPunct="1">
              <a:spcBef>
                <a:spcPct val="20000"/>
              </a:spcBef>
              <a:buSzPct val="85000"/>
              <a:buFont typeface="Arial"/>
              <a:buChar char="•"/>
              <a:tabLst/>
              <a:defRPr sz="1800" kern="1200">
                <a:solidFill>
                  <a:srgbClr val="40474B"/>
                </a:solidFill>
                <a:latin typeface="Arial"/>
                <a:ea typeface="+mn-ea"/>
                <a:cs typeface="Arial"/>
              </a:defRPr>
            </a:lvl2pPr>
            <a:lvl3pPr marL="606425" indent="-241300" algn="l" defTabSz="457200" rtl="0" eaLnBrk="1" latinLnBrk="0" hangingPunct="1">
              <a:spcBef>
                <a:spcPct val="20000"/>
              </a:spcBef>
              <a:buSzPct val="85000"/>
              <a:buFont typeface="Lucida Grande"/>
              <a:buChar char="-"/>
              <a:defRPr sz="1800" kern="1200">
                <a:solidFill>
                  <a:srgbClr val="40474B"/>
                </a:solidFill>
                <a:latin typeface="Arial"/>
                <a:ea typeface="+mn-ea"/>
                <a:cs typeface="Arial"/>
              </a:defRPr>
            </a:lvl3pPr>
            <a:lvl4pPr marL="874713" indent="-268288" algn="l" defTabSz="457200" rtl="0" eaLnBrk="1" latinLnBrk="0" hangingPunct="1">
              <a:spcBef>
                <a:spcPct val="20000"/>
              </a:spcBef>
              <a:buSzPct val="75000"/>
              <a:buFont typeface="Wingdings" charset="2"/>
              <a:buChar char="§"/>
              <a:defRPr sz="1800" kern="1200">
                <a:solidFill>
                  <a:srgbClr val="40474B"/>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t>Transamerica offers the </a:t>
            </a:r>
            <a:r>
              <a:rPr lang="en-US" sz="1400" dirty="0" err="1"/>
              <a:t>iGO</a:t>
            </a:r>
            <a:r>
              <a:rPr lang="en-US" sz="1400" baseline="30000" dirty="0"/>
              <a:t>®</a:t>
            </a:r>
            <a:r>
              <a:rPr lang="en-US" sz="1400" dirty="0"/>
              <a:t> e-App with real time underwriting, making it easier to submit business with the potential for same-day coverage.</a:t>
            </a:r>
          </a:p>
        </p:txBody>
      </p:sp>
      <p:sp>
        <p:nvSpPr>
          <p:cNvPr id="8" name="Rectangle 7">
            <a:extLst>
              <a:ext uri="{FF2B5EF4-FFF2-40B4-BE49-F238E27FC236}">
                <a16:creationId xmlns:a16="http://schemas.microsoft.com/office/drawing/2014/main" id="{B961A6D3-C9C2-E141-909A-34BB67CA12D2}"/>
              </a:ext>
            </a:extLst>
          </p:cNvPr>
          <p:cNvSpPr/>
          <p:nvPr/>
        </p:nvSpPr>
        <p:spPr>
          <a:xfrm>
            <a:off x="1779183" y="4854231"/>
            <a:ext cx="2852063" cy="230704"/>
          </a:xfrm>
          <a:prstGeom prst="rect">
            <a:avLst/>
          </a:prstGeom>
        </p:spPr>
        <p:txBody>
          <a:bodyPr wrap="none">
            <a:spAutoFit/>
          </a:bodyPr>
          <a:lstStyle/>
          <a:p>
            <a:pPr>
              <a:spcBef>
                <a:spcPct val="0"/>
              </a:spcBef>
            </a:pPr>
            <a:r>
              <a:rPr lang="en-US" altLang="en-US" sz="899" b="1" dirty="0"/>
              <a:t>For Agent Use Only. Not for Use With the Public.</a:t>
            </a:r>
          </a:p>
        </p:txBody>
      </p:sp>
      <p:pic>
        <p:nvPicPr>
          <p:cNvPr id="10" name="Picture 9">
            <a:extLst>
              <a:ext uri="{FF2B5EF4-FFF2-40B4-BE49-F238E27FC236}">
                <a16:creationId xmlns:a16="http://schemas.microsoft.com/office/drawing/2014/main" id="{35E3930F-B56C-1846-AEFE-6868E7CCBE7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6158"/>
          <a:stretch/>
        </p:blipFill>
        <p:spPr>
          <a:xfrm>
            <a:off x="1377176" y="451018"/>
            <a:ext cx="4923263" cy="505805"/>
          </a:xfrm>
          <a:prstGeom prst="rect">
            <a:avLst/>
          </a:prstGeom>
        </p:spPr>
      </p:pic>
      <p:pic>
        <p:nvPicPr>
          <p:cNvPr id="5" name="Picture 4" descr="Graphical user interface&#10;&#10;Description automatically generated">
            <a:extLst>
              <a:ext uri="{FF2B5EF4-FFF2-40B4-BE49-F238E27FC236}">
                <a16:creationId xmlns:a16="http://schemas.microsoft.com/office/drawing/2014/main" id="{95576C26-17C3-0A4B-B395-11C85F7EE50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02980" y="1715452"/>
            <a:ext cx="6896100" cy="2933700"/>
          </a:xfrm>
          <a:prstGeom prst="rect">
            <a:avLst/>
          </a:prstGeom>
        </p:spPr>
      </p:pic>
    </p:spTree>
    <p:extLst>
      <p:ext uri="{BB962C8B-B14F-4D97-AF65-F5344CB8AC3E}">
        <p14:creationId xmlns:p14="http://schemas.microsoft.com/office/powerpoint/2010/main" val="93562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A3DE4C-8E5F-0C40-9DA0-A6A2951B27C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0"/>
            <a:ext cx="9144000" cy="1663995"/>
          </a:xfrm>
          <a:prstGeom prst="rect">
            <a:avLst/>
          </a:prstGeom>
        </p:spPr>
      </p:pic>
      <p:sp>
        <p:nvSpPr>
          <p:cNvPr id="9" name="Slide Number Placeholder 4">
            <a:extLst>
              <a:ext uri="{FF2B5EF4-FFF2-40B4-BE49-F238E27FC236}">
                <a16:creationId xmlns:a16="http://schemas.microsoft.com/office/drawing/2014/main" id="{65A6EC62-13F8-AC48-8BB7-967797230F3B}"/>
              </a:ext>
            </a:extLst>
          </p:cNvPr>
          <p:cNvSpPr txBox="1">
            <a:spLocks/>
          </p:cNvSpPr>
          <p:nvPr/>
        </p:nvSpPr>
        <p:spPr>
          <a:xfrm>
            <a:off x="8728635" y="4842778"/>
            <a:ext cx="364393"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16BC1C3-C832-FA4C-9911-3E1C355083BA}" type="slidenum">
              <a:rPr lang="en-US" sz="900" smtClean="0"/>
              <a:pPr/>
              <a:t>15</a:t>
            </a:fld>
            <a:endParaRPr lang="en-US" sz="900" dirty="0"/>
          </a:p>
        </p:txBody>
      </p:sp>
      <p:sp>
        <p:nvSpPr>
          <p:cNvPr id="4" name="TextBox 3">
            <a:extLst>
              <a:ext uri="{FF2B5EF4-FFF2-40B4-BE49-F238E27FC236}">
                <a16:creationId xmlns:a16="http://schemas.microsoft.com/office/drawing/2014/main" id="{618534B7-BC56-9E43-8F7B-4878BE4768A7}"/>
              </a:ext>
            </a:extLst>
          </p:cNvPr>
          <p:cNvSpPr txBox="1"/>
          <p:nvPr/>
        </p:nvSpPr>
        <p:spPr>
          <a:xfrm>
            <a:off x="1281223" y="-58479"/>
            <a:ext cx="0" cy="0"/>
          </a:xfrm>
          <a:prstGeom prst="rect">
            <a:avLst/>
          </a:prstGeom>
          <a:noFill/>
        </p:spPr>
        <p:txBody>
          <a:bodyPr wrap="none" lIns="0" tIns="0" rIns="0" bIns="0" rtlCol="0">
            <a:noAutofit/>
          </a:bodyPr>
          <a:lstStyle/>
          <a:p>
            <a:endParaRPr lang="en-US" sz="1600" dirty="0">
              <a:latin typeface="Arial"/>
              <a:cs typeface="Arial"/>
            </a:endParaRPr>
          </a:p>
        </p:txBody>
      </p:sp>
      <p:pic>
        <p:nvPicPr>
          <p:cNvPr id="8" name="Picture 7" descr="A close up of a logo&#10;&#10;Description automatically generated">
            <a:extLst>
              <a:ext uri="{FF2B5EF4-FFF2-40B4-BE49-F238E27FC236}">
                <a16:creationId xmlns:a16="http://schemas.microsoft.com/office/drawing/2014/main" id="{0B8A7F80-4C14-4940-BAE1-52A1DBA8627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31479"/>
            <a:ext cx="1791586" cy="502920"/>
          </a:xfrm>
          <a:prstGeom prst="rect">
            <a:avLst/>
          </a:prstGeom>
        </p:spPr>
      </p:pic>
      <p:pic>
        <p:nvPicPr>
          <p:cNvPr id="11" name="Picture 10" descr="A close up of a logo&#10;&#10;Description automatically generated">
            <a:extLst>
              <a:ext uri="{FF2B5EF4-FFF2-40B4-BE49-F238E27FC236}">
                <a16:creationId xmlns:a16="http://schemas.microsoft.com/office/drawing/2014/main" id="{8AF381F0-1BDD-4F4A-B07F-21368B6F934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83834"/>
          <a:stretch/>
        </p:blipFill>
        <p:spPr>
          <a:xfrm>
            <a:off x="0" y="872504"/>
            <a:ext cx="2530549" cy="502920"/>
          </a:xfrm>
          <a:prstGeom prst="rect">
            <a:avLst/>
          </a:prstGeom>
        </p:spPr>
      </p:pic>
      <p:sp>
        <p:nvSpPr>
          <p:cNvPr id="20" name="Content Placeholder 2">
            <a:extLst>
              <a:ext uri="{FF2B5EF4-FFF2-40B4-BE49-F238E27FC236}">
                <a16:creationId xmlns:a16="http://schemas.microsoft.com/office/drawing/2014/main" id="{E2CE0584-A437-774C-869B-6198C3CBEF9A}"/>
              </a:ext>
            </a:extLst>
          </p:cNvPr>
          <p:cNvSpPr txBox="1">
            <a:spLocks/>
          </p:cNvSpPr>
          <p:nvPr/>
        </p:nvSpPr>
        <p:spPr>
          <a:xfrm>
            <a:off x="428847" y="2048908"/>
            <a:ext cx="8109672" cy="2730427"/>
          </a:xfrm>
          <a:prstGeom prst="rect">
            <a:avLst/>
          </a:prstGeom>
        </p:spPr>
        <p:txBody>
          <a:bodyPr>
            <a:noAutofit/>
          </a:bodyPr>
          <a:lstStyle>
            <a:lvl1pPr marL="112713" indent="-112713" algn="l" defTabSz="457200" rtl="0" eaLnBrk="1" latinLnBrk="0" hangingPunct="1">
              <a:spcBef>
                <a:spcPct val="20000"/>
              </a:spcBef>
              <a:buClr>
                <a:schemeClr val="bg1"/>
              </a:buClr>
              <a:buSzPct val="85000"/>
              <a:buFont typeface="Lucida Grande"/>
              <a:buChar char=" "/>
              <a:defRPr sz="1800" kern="1200">
                <a:solidFill>
                  <a:srgbClr val="40474B"/>
                </a:solidFill>
                <a:latin typeface="Arial"/>
                <a:ea typeface="+mn-ea"/>
                <a:cs typeface="Arial"/>
              </a:defRPr>
            </a:lvl1pPr>
            <a:lvl2pPr marL="320675" indent="-187325" algn="l" defTabSz="457200" rtl="0" eaLnBrk="1" latinLnBrk="0" hangingPunct="1">
              <a:spcBef>
                <a:spcPct val="20000"/>
              </a:spcBef>
              <a:buSzPct val="85000"/>
              <a:buFont typeface="Arial"/>
              <a:buChar char="•"/>
              <a:tabLst/>
              <a:defRPr sz="1800" kern="1200">
                <a:solidFill>
                  <a:srgbClr val="40474B"/>
                </a:solidFill>
                <a:latin typeface="Arial"/>
                <a:ea typeface="+mn-ea"/>
                <a:cs typeface="Arial"/>
              </a:defRPr>
            </a:lvl2pPr>
            <a:lvl3pPr marL="606425" indent="-241300" algn="l" defTabSz="457200" rtl="0" eaLnBrk="1" latinLnBrk="0" hangingPunct="1">
              <a:spcBef>
                <a:spcPct val="20000"/>
              </a:spcBef>
              <a:buSzPct val="85000"/>
              <a:buFont typeface="Lucida Grande"/>
              <a:buChar char="-"/>
              <a:defRPr sz="1800" kern="1200">
                <a:solidFill>
                  <a:srgbClr val="40474B"/>
                </a:solidFill>
                <a:latin typeface="Arial"/>
                <a:ea typeface="+mn-ea"/>
                <a:cs typeface="Arial"/>
              </a:defRPr>
            </a:lvl3pPr>
            <a:lvl4pPr marL="874713" indent="-268288" algn="l" defTabSz="457200" rtl="0" eaLnBrk="1" latinLnBrk="0" hangingPunct="1">
              <a:spcBef>
                <a:spcPct val="20000"/>
              </a:spcBef>
              <a:buSzPct val="75000"/>
              <a:buFont typeface="Wingdings" charset="2"/>
              <a:buChar char="§"/>
              <a:defRPr sz="1800" kern="1200">
                <a:solidFill>
                  <a:srgbClr val="40474B"/>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lnSpc>
                <a:spcPct val="150000"/>
              </a:lnSpc>
              <a:buClr>
                <a:schemeClr val="tx1"/>
              </a:buClr>
              <a:buFont typeface="+mj-lt"/>
              <a:buAutoNum type="arabicPeriod"/>
            </a:pPr>
            <a:r>
              <a:rPr lang="en-US" sz="1100" dirty="0"/>
              <a:t>Run a quote for your client at </a:t>
            </a:r>
            <a:r>
              <a:rPr lang="en-US" sz="1100" b="1" dirty="0"/>
              <a:t>transamerica.com/quote-fe</a:t>
            </a:r>
          </a:p>
          <a:p>
            <a:pPr marL="228600" indent="-228600">
              <a:lnSpc>
                <a:spcPct val="150000"/>
              </a:lnSpc>
              <a:buClr>
                <a:schemeClr val="tx1"/>
              </a:buClr>
              <a:buFont typeface="+mj-lt"/>
              <a:buAutoNum type="arabicPeriod"/>
            </a:pPr>
            <a:r>
              <a:rPr lang="en-US" sz="1100" dirty="0"/>
              <a:t>Register for our mobile-friendly Agent + Advisor Portal</a:t>
            </a:r>
            <a:endParaRPr lang="en-US" sz="1100" baseline="30000" dirty="0"/>
          </a:p>
          <a:p>
            <a:pPr marL="228600" indent="-228600">
              <a:lnSpc>
                <a:spcPct val="150000"/>
              </a:lnSpc>
              <a:buClr>
                <a:schemeClr val="tx1"/>
              </a:buClr>
              <a:buFont typeface="+mj-lt"/>
              <a:buAutoNum type="arabicPeriod"/>
            </a:pPr>
            <a:r>
              <a:rPr lang="en-US" sz="1100" dirty="0"/>
              <a:t>Apply using </a:t>
            </a:r>
            <a:r>
              <a:rPr lang="en-US" sz="1100"/>
              <a:t>iGO</a:t>
            </a:r>
            <a:r>
              <a:rPr lang="en-US" sz="1100" baseline="30000"/>
              <a:t>®</a:t>
            </a:r>
            <a:r>
              <a:rPr lang="en-US" sz="1100"/>
              <a:t> e-App</a:t>
            </a:r>
            <a:endParaRPr lang="en-US" sz="1100" dirty="0"/>
          </a:p>
          <a:p>
            <a:pPr marL="228600" indent="-228600">
              <a:lnSpc>
                <a:spcPct val="150000"/>
              </a:lnSpc>
              <a:buClr>
                <a:schemeClr val="tx1"/>
              </a:buClr>
              <a:buFont typeface="+mj-lt"/>
              <a:buAutoNum type="arabicPeriod"/>
            </a:pPr>
            <a:r>
              <a:rPr lang="en-US" sz="1100" dirty="0"/>
              <a:t>Evaluate the proposed insured — happens behind the scenes with real time underwriting</a:t>
            </a:r>
          </a:p>
          <a:p>
            <a:pPr marL="228600" indent="-228600">
              <a:lnSpc>
                <a:spcPct val="150000"/>
              </a:lnSpc>
              <a:buClr>
                <a:schemeClr val="tx1"/>
              </a:buClr>
              <a:buFont typeface="+mj-lt"/>
              <a:buAutoNum type="arabicPeriod"/>
            </a:pPr>
            <a:r>
              <a:rPr lang="en-US" sz="1100" dirty="0"/>
              <a:t>Get decision notification by email shortly after you submit the e-app</a:t>
            </a:r>
          </a:p>
          <a:p>
            <a:pPr marL="228600" indent="-228600">
              <a:lnSpc>
                <a:spcPct val="150000"/>
              </a:lnSpc>
              <a:buClr>
                <a:schemeClr val="tx1"/>
              </a:buClr>
              <a:buFont typeface="+mj-lt"/>
              <a:buAutoNum type="arabicPeriod"/>
            </a:pPr>
            <a:r>
              <a:rPr lang="en-US" sz="1100" dirty="0"/>
              <a:t>Check case requirements on Agent + Advisor Portal, if needed</a:t>
            </a:r>
          </a:p>
          <a:p>
            <a:pPr marL="228600" indent="-228600">
              <a:lnSpc>
                <a:spcPct val="150000"/>
              </a:lnSpc>
              <a:buClr>
                <a:schemeClr val="tx1"/>
              </a:buClr>
              <a:buFont typeface="+mj-lt"/>
              <a:buAutoNum type="arabicPeriod"/>
            </a:pPr>
            <a:r>
              <a:rPr lang="en-US" sz="1100" dirty="0"/>
              <a:t>Place the case</a:t>
            </a:r>
          </a:p>
          <a:p>
            <a:pPr marL="228600" indent="-228600">
              <a:lnSpc>
                <a:spcPct val="150000"/>
              </a:lnSpc>
              <a:buClr>
                <a:schemeClr val="tx1"/>
              </a:buClr>
              <a:buFont typeface="+mj-lt"/>
              <a:buAutoNum type="arabicPeriod"/>
            </a:pPr>
            <a:r>
              <a:rPr lang="en-US" sz="1100" dirty="0"/>
              <a:t>Manage your entire book of business and correspondence on Agent + Advisor Portal</a:t>
            </a:r>
          </a:p>
        </p:txBody>
      </p:sp>
      <p:sp>
        <p:nvSpPr>
          <p:cNvPr id="10" name="Rectangle 9">
            <a:extLst>
              <a:ext uri="{FF2B5EF4-FFF2-40B4-BE49-F238E27FC236}">
                <a16:creationId xmlns:a16="http://schemas.microsoft.com/office/drawing/2014/main" id="{629AF194-0523-4648-B429-CAB7E40700FE}"/>
              </a:ext>
            </a:extLst>
          </p:cNvPr>
          <p:cNvSpPr/>
          <p:nvPr/>
        </p:nvSpPr>
        <p:spPr>
          <a:xfrm>
            <a:off x="428847" y="4854231"/>
            <a:ext cx="2852063" cy="230704"/>
          </a:xfrm>
          <a:prstGeom prst="rect">
            <a:avLst/>
          </a:prstGeom>
        </p:spPr>
        <p:txBody>
          <a:bodyPr wrap="none">
            <a:spAutoFit/>
          </a:bodyPr>
          <a:lstStyle/>
          <a:p>
            <a:pPr>
              <a:spcBef>
                <a:spcPct val="0"/>
              </a:spcBef>
            </a:pPr>
            <a:r>
              <a:rPr lang="en-US" altLang="en-US" sz="899" b="1" dirty="0"/>
              <a:t>For Agent Use Only. Not for Use With the Public.</a:t>
            </a:r>
          </a:p>
        </p:txBody>
      </p:sp>
    </p:spTree>
    <p:extLst>
      <p:ext uri="{BB962C8B-B14F-4D97-AF65-F5344CB8AC3E}">
        <p14:creationId xmlns:p14="http://schemas.microsoft.com/office/powerpoint/2010/main" val="315707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70BDF83-6563-F04B-A0F6-E3B43841E66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1999" y="0"/>
            <a:ext cx="4572001" cy="5143500"/>
          </a:xfrm>
          <a:prstGeom prst="rect">
            <a:avLst/>
          </a:prstGeom>
        </p:spPr>
      </p:pic>
      <p:sp>
        <p:nvSpPr>
          <p:cNvPr id="25" name="object 7">
            <a:extLst>
              <a:ext uri="{FF2B5EF4-FFF2-40B4-BE49-F238E27FC236}">
                <a16:creationId xmlns:a16="http://schemas.microsoft.com/office/drawing/2014/main" id="{8EDFA152-FA2B-2846-BBA3-6DC6160F1DD7}"/>
              </a:ext>
            </a:extLst>
          </p:cNvPr>
          <p:cNvSpPr/>
          <p:nvPr/>
        </p:nvSpPr>
        <p:spPr>
          <a:xfrm>
            <a:off x="8697468" y="4721352"/>
            <a:ext cx="447040" cy="0"/>
          </a:xfrm>
          <a:custGeom>
            <a:avLst/>
            <a:gdLst/>
            <a:ahLst/>
            <a:cxnLst/>
            <a:rect l="l" t="t" r="r" b="b"/>
            <a:pathLst>
              <a:path w="447040">
                <a:moveTo>
                  <a:pt x="0" y="0"/>
                </a:moveTo>
                <a:lnTo>
                  <a:pt x="446531" y="0"/>
                </a:lnTo>
              </a:path>
            </a:pathLst>
          </a:custGeom>
          <a:ln w="6096">
            <a:solidFill>
              <a:schemeClr val="bg1"/>
            </a:solidFill>
          </a:ln>
        </p:spPr>
        <p:txBody>
          <a:bodyPr wrap="square" lIns="0" tIns="0" rIns="0" bIns="0" rtlCol="0"/>
          <a:lstStyle/>
          <a:p>
            <a:endParaRPr dirty="0"/>
          </a:p>
        </p:txBody>
      </p:sp>
      <p:sp>
        <p:nvSpPr>
          <p:cNvPr id="5" name="Slide Number Placeholder 4">
            <a:extLst>
              <a:ext uri="{FF2B5EF4-FFF2-40B4-BE49-F238E27FC236}">
                <a16:creationId xmlns:a16="http://schemas.microsoft.com/office/drawing/2014/main" id="{372D9B36-9928-634D-A869-A94675B27DEE}"/>
              </a:ext>
            </a:extLst>
          </p:cNvPr>
          <p:cNvSpPr>
            <a:spLocks noGrp="1"/>
          </p:cNvSpPr>
          <p:nvPr>
            <p:ph type="sldNum" sz="quarter" idx="12"/>
          </p:nvPr>
        </p:nvSpPr>
        <p:spPr/>
        <p:txBody>
          <a:bodyPr/>
          <a:lstStyle/>
          <a:p>
            <a:fld id="{716BC1C3-C832-FA4C-9911-3E1C355083BA}" type="slidenum">
              <a:rPr lang="en-US" smtClean="0">
                <a:solidFill>
                  <a:schemeClr val="bg1"/>
                </a:solidFill>
              </a:rPr>
              <a:pPr/>
              <a:t>16</a:t>
            </a:fld>
            <a:endParaRPr lang="en-US" dirty="0">
              <a:solidFill>
                <a:schemeClr val="bg1"/>
              </a:solidFill>
            </a:endParaRPr>
          </a:p>
        </p:txBody>
      </p:sp>
      <p:sp>
        <p:nvSpPr>
          <p:cNvPr id="33" name="Content Placeholder 2">
            <a:extLst>
              <a:ext uri="{FF2B5EF4-FFF2-40B4-BE49-F238E27FC236}">
                <a16:creationId xmlns:a16="http://schemas.microsoft.com/office/drawing/2014/main" id="{3EA28B06-26FB-DE46-ACED-37BD6BF95E0C}"/>
              </a:ext>
            </a:extLst>
          </p:cNvPr>
          <p:cNvSpPr txBox="1">
            <a:spLocks/>
          </p:cNvSpPr>
          <p:nvPr/>
        </p:nvSpPr>
        <p:spPr>
          <a:xfrm>
            <a:off x="359735" y="1916002"/>
            <a:ext cx="3840126" cy="1204654"/>
          </a:xfrm>
          <a:prstGeom prst="rect">
            <a:avLst/>
          </a:prstGeom>
        </p:spPr>
        <p:txBody>
          <a:bodyPr>
            <a:noAutofit/>
          </a:bodyPr>
          <a:lstStyle>
            <a:lvl1pPr marL="112713" indent="-112713" algn="l" defTabSz="457200" rtl="0" eaLnBrk="1" latinLnBrk="0" hangingPunct="1">
              <a:spcBef>
                <a:spcPct val="20000"/>
              </a:spcBef>
              <a:buClr>
                <a:schemeClr val="bg1"/>
              </a:buClr>
              <a:buSzPct val="85000"/>
              <a:buFont typeface="Lucida Grande"/>
              <a:buChar char=" "/>
              <a:defRPr sz="1800" kern="1200">
                <a:solidFill>
                  <a:srgbClr val="40474B"/>
                </a:solidFill>
                <a:latin typeface="Arial"/>
                <a:ea typeface="+mn-ea"/>
                <a:cs typeface="Arial"/>
              </a:defRPr>
            </a:lvl1pPr>
            <a:lvl2pPr marL="320675" indent="-187325" algn="l" defTabSz="457200" rtl="0" eaLnBrk="1" latinLnBrk="0" hangingPunct="1">
              <a:spcBef>
                <a:spcPct val="20000"/>
              </a:spcBef>
              <a:buSzPct val="85000"/>
              <a:buFont typeface="Arial"/>
              <a:buChar char="•"/>
              <a:tabLst/>
              <a:defRPr sz="1800" kern="1200">
                <a:solidFill>
                  <a:srgbClr val="40474B"/>
                </a:solidFill>
                <a:latin typeface="Arial"/>
                <a:ea typeface="+mn-ea"/>
                <a:cs typeface="Arial"/>
              </a:defRPr>
            </a:lvl2pPr>
            <a:lvl3pPr marL="606425" indent="-241300" algn="l" defTabSz="457200" rtl="0" eaLnBrk="1" latinLnBrk="0" hangingPunct="1">
              <a:spcBef>
                <a:spcPct val="20000"/>
              </a:spcBef>
              <a:buSzPct val="85000"/>
              <a:buFont typeface="Lucida Grande"/>
              <a:buChar char="-"/>
              <a:defRPr sz="1800" kern="1200">
                <a:solidFill>
                  <a:srgbClr val="40474B"/>
                </a:solidFill>
                <a:latin typeface="Arial"/>
                <a:ea typeface="+mn-ea"/>
                <a:cs typeface="Arial"/>
              </a:defRPr>
            </a:lvl3pPr>
            <a:lvl4pPr marL="874713" indent="-268288" algn="l" defTabSz="457200" rtl="0" eaLnBrk="1" latinLnBrk="0" hangingPunct="1">
              <a:spcBef>
                <a:spcPct val="20000"/>
              </a:spcBef>
              <a:buSzPct val="75000"/>
              <a:buFont typeface="Wingdings" charset="2"/>
              <a:buChar char="§"/>
              <a:defRPr sz="1800" kern="1200">
                <a:solidFill>
                  <a:srgbClr val="40474B"/>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tx1"/>
              </a:buClr>
              <a:buFont typeface="Arial" panose="020B0604020202020204" pitchFamily="34" charset="0"/>
              <a:buChar char="•"/>
            </a:pPr>
            <a:r>
              <a:rPr lang="en-US" sz="1400" dirty="0"/>
              <a:t>Social Security billing authorization feature</a:t>
            </a:r>
          </a:p>
          <a:p>
            <a:pPr>
              <a:buClr>
                <a:schemeClr val="tx1"/>
              </a:buClr>
              <a:buFont typeface="Arial" panose="020B0604020202020204" pitchFamily="34" charset="0"/>
              <a:buChar char="•"/>
            </a:pPr>
            <a:r>
              <a:rPr lang="en-US" sz="1400" dirty="0"/>
              <a:t>Nursing Home Benefit Rider</a:t>
            </a:r>
          </a:p>
          <a:p>
            <a:pPr>
              <a:buClr>
                <a:schemeClr val="tx1"/>
              </a:buClr>
              <a:buFont typeface="Arial" panose="020B0604020202020204" pitchFamily="34" charset="0"/>
              <a:buChar char="•"/>
            </a:pPr>
            <a:r>
              <a:rPr lang="en-US" sz="1400" dirty="0"/>
              <a:t>Provides flexible benefits through riders</a:t>
            </a:r>
          </a:p>
          <a:p>
            <a:pPr>
              <a:buClr>
                <a:schemeClr val="tx1"/>
              </a:buClr>
              <a:buFont typeface="Arial" panose="020B0604020202020204" pitchFamily="34" charset="0"/>
              <a:buChar char="•"/>
            </a:pPr>
            <a:r>
              <a:rPr lang="en-US" sz="1400" dirty="0"/>
              <a:t>Children's and Grandchildren's Rider</a:t>
            </a:r>
          </a:p>
        </p:txBody>
      </p:sp>
      <p:sp>
        <p:nvSpPr>
          <p:cNvPr id="10" name="Rectangle 9">
            <a:extLst>
              <a:ext uri="{FF2B5EF4-FFF2-40B4-BE49-F238E27FC236}">
                <a16:creationId xmlns:a16="http://schemas.microsoft.com/office/drawing/2014/main" id="{179DD13C-6887-AE4D-BF51-692204DD71E7}"/>
              </a:ext>
            </a:extLst>
          </p:cNvPr>
          <p:cNvSpPr/>
          <p:nvPr/>
        </p:nvSpPr>
        <p:spPr>
          <a:xfrm>
            <a:off x="359726" y="4854231"/>
            <a:ext cx="2852063" cy="230704"/>
          </a:xfrm>
          <a:prstGeom prst="rect">
            <a:avLst/>
          </a:prstGeom>
        </p:spPr>
        <p:txBody>
          <a:bodyPr wrap="none">
            <a:spAutoFit/>
          </a:bodyPr>
          <a:lstStyle/>
          <a:p>
            <a:pPr>
              <a:spcBef>
                <a:spcPct val="0"/>
              </a:spcBef>
            </a:pPr>
            <a:r>
              <a:rPr lang="en-US" altLang="en-US" sz="899" b="1" dirty="0"/>
              <a:t>For Agent Use Only. Not for Use With the Public.</a:t>
            </a:r>
          </a:p>
        </p:txBody>
      </p:sp>
      <p:pic>
        <p:nvPicPr>
          <p:cNvPr id="3" name="Picture 2">
            <a:extLst>
              <a:ext uri="{FF2B5EF4-FFF2-40B4-BE49-F238E27FC236}">
                <a16:creationId xmlns:a16="http://schemas.microsoft.com/office/drawing/2014/main" id="{D60D130D-2B76-BC45-9BC3-37CE3DD5C27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55232"/>
          <a:stretch/>
        </p:blipFill>
        <p:spPr>
          <a:xfrm>
            <a:off x="0" y="823107"/>
            <a:ext cx="4093605" cy="505805"/>
          </a:xfrm>
          <a:prstGeom prst="rect">
            <a:avLst/>
          </a:prstGeom>
        </p:spPr>
      </p:pic>
    </p:spTree>
    <p:extLst>
      <p:ext uri="{BB962C8B-B14F-4D97-AF65-F5344CB8AC3E}">
        <p14:creationId xmlns:p14="http://schemas.microsoft.com/office/powerpoint/2010/main" val="362869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D7235F-EF16-A442-9A94-96E5AD887A13}"/>
              </a:ext>
            </a:extLst>
          </p:cNvPr>
          <p:cNvSpPr/>
          <p:nvPr/>
        </p:nvSpPr>
        <p:spPr>
          <a:xfrm>
            <a:off x="480349" y="1597306"/>
            <a:ext cx="3049930" cy="1805651"/>
          </a:xfrm>
          <a:prstGeom prst="rect">
            <a:avLst/>
          </a:prstGeom>
          <a:solidFill>
            <a:schemeClr val="tx2">
              <a:lumMod val="20000"/>
              <a:lumOff val="80000"/>
              <a:alpha val="94000"/>
            </a:schemeClr>
          </a:soli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chemeClr val="tx1">
                  <a:lumMod val="75000"/>
                </a:schemeClr>
              </a:solidFill>
              <a:latin typeface="Arial"/>
              <a:cs typeface="Arial"/>
            </a:endParaRPr>
          </a:p>
        </p:txBody>
      </p:sp>
      <p:sp>
        <p:nvSpPr>
          <p:cNvPr id="9" name="Slide Number Placeholder 4">
            <a:extLst>
              <a:ext uri="{FF2B5EF4-FFF2-40B4-BE49-F238E27FC236}">
                <a16:creationId xmlns:a16="http://schemas.microsoft.com/office/drawing/2014/main" id="{65A6EC62-13F8-AC48-8BB7-967797230F3B}"/>
              </a:ext>
            </a:extLst>
          </p:cNvPr>
          <p:cNvSpPr txBox="1">
            <a:spLocks/>
          </p:cNvSpPr>
          <p:nvPr/>
        </p:nvSpPr>
        <p:spPr>
          <a:xfrm>
            <a:off x="8728635" y="4842778"/>
            <a:ext cx="364393"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16BC1C3-C832-FA4C-9911-3E1C355083BA}" type="slidenum">
              <a:rPr lang="en-US" sz="900" smtClean="0"/>
              <a:pPr/>
              <a:t>17</a:t>
            </a:fld>
            <a:endParaRPr lang="en-US" sz="900" dirty="0"/>
          </a:p>
        </p:txBody>
      </p:sp>
      <p:sp>
        <p:nvSpPr>
          <p:cNvPr id="4" name="TextBox 3">
            <a:extLst>
              <a:ext uri="{FF2B5EF4-FFF2-40B4-BE49-F238E27FC236}">
                <a16:creationId xmlns:a16="http://schemas.microsoft.com/office/drawing/2014/main" id="{618534B7-BC56-9E43-8F7B-4878BE4768A7}"/>
              </a:ext>
            </a:extLst>
          </p:cNvPr>
          <p:cNvSpPr txBox="1"/>
          <p:nvPr/>
        </p:nvSpPr>
        <p:spPr>
          <a:xfrm>
            <a:off x="1281223" y="-58479"/>
            <a:ext cx="0" cy="0"/>
          </a:xfrm>
          <a:prstGeom prst="rect">
            <a:avLst/>
          </a:prstGeom>
          <a:noFill/>
        </p:spPr>
        <p:txBody>
          <a:bodyPr wrap="none" lIns="0" tIns="0" rIns="0" bIns="0" rtlCol="0">
            <a:noAutofit/>
          </a:bodyPr>
          <a:lstStyle/>
          <a:p>
            <a:endParaRPr lang="en-US" sz="1600" dirty="0">
              <a:latin typeface="Arial"/>
              <a:cs typeface="Arial"/>
            </a:endParaRPr>
          </a:p>
        </p:txBody>
      </p:sp>
      <p:sp>
        <p:nvSpPr>
          <p:cNvPr id="15" name="Rectangle 14">
            <a:extLst>
              <a:ext uri="{FF2B5EF4-FFF2-40B4-BE49-F238E27FC236}">
                <a16:creationId xmlns:a16="http://schemas.microsoft.com/office/drawing/2014/main" id="{AA953156-23FE-5344-A3D2-C271A8D532C5}"/>
              </a:ext>
            </a:extLst>
          </p:cNvPr>
          <p:cNvSpPr/>
          <p:nvPr/>
        </p:nvSpPr>
        <p:spPr>
          <a:xfrm>
            <a:off x="338013" y="4854231"/>
            <a:ext cx="2852063" cy="230704"/>
          </a:xfrm>
          <a:prstGeom prst="rect">
            <a:avLst/>
          </a:prstGeom>
        </p:spPr>
        <p:txBody>
          <a:bodyPr wrap="none">
            <a:spAutoFit/>
          </a:bodyPr>
          <a:lstStyle/>
          <a:p>
            <a:pPr>
              <a:spcBef>
                <a:spcPct val="0"/>
              </a:spcBef>
            </a:pPr>
            <a:r>
              <a:rPr lang="en-US" altLang="en-US" sz="899" b="1" dirty="0"/>
              <a:t>For Agent Use Only. Not for Use With the Public.</a:t>
            </a:r>
          </a:p>
        </p:txBody>
      </p:sp>
      <p:pic>
        <p:nvPicPr>
          <p:cNvPr id="16" name="Picture 15">
            <a:extLst>
              <a:ext uri="{FF2B5EF4-FFF2-40B4-BE49-F238E27FC236}">
                <a16:creationId xmlns:a16="http://schemas.microsoft.com/office/drawing/2014/main" id="{751827E2-E8D9-944E-ACC6-B27A673639B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r="37392"/>
          <a:stretch/>
        </p:blipFill>
        <p:spPr>
          <a:xfrm>
            <a:off x="-1" y="429755"/>
            <a:ext cx="5692292" cy="502920"/>
          </a:xfrm>
          <a:prstGeom prst="rect">
            <a:avLst/>
          </a:prstGeom>
        </p:spPr>
      </p:pic>
      <p:sp>
        <p:nvSpPr>
          <p:cNvPr id="13" name="TextBox 12">
            <a:extLst>
              <a:ext uri="{FF2B5EF4-FFF2-40B4-BE49-F238E27FC236}">
                <a16:creationId xmlns:a16="http://schemas.microsoft.com/office/drawing/2014/main" id="{EA547C33-70A5-2147-AC2A-357094E6CECF}"/>
              </a:ext>
            </a:extLst>
          </p:cNvPr>
          <p:cNvSpPr txBox="1"/>
          <p:nvPr/>
        </p:nvSpPr>
        <p:spPr>
          <a:xfrm>
            <a:off x="4022785" y="1766479"/>
            <a:ext cx="4698740" cy="2192064"/>
          </a:xfrm>
          <a:prstGeom prst="rect">
            <a:avLst/>
          </a:prstGeom>
          <a:noFill/>
        </p:spPr>
        <p:txBody>
          <a:bodyPr wrap="square" lIns="0" tIns="0" rIns="0" bIns="0" rtlCol="0">
            <a:noAutofit/>
          </a:bodyPr>
          <a:lstStyle/>
          <a:p>
            <a:pPr marL="342900" marR="0" lvl="0" indent="-342900">
              <a:lnSpc>
                <a:spcPct val="150000"/>
              </a:lnSpc>
              <a:spcBef>
                <a:spcPts val="0"/>
              </a:spcBef>
              <a:spcAft>
                <a:spcPts val="0"/>
              </a:spcAft>
              <a:buFont typeface="Arial" panose="020B0604020202020204" pitchFamily="34" charset="0"/>
              <a:buChar char="•"/>
              <a:tabLst>
                <a:tab pos="457200" algn="l"/>
              </a:tabLst>
            </a:pPr>
            <a:r>
              <a:rPr lang="en-US" dirty="0">
                <a:solidFill>
                  <a:srgbClr val="333333"/>
                </a:solidFill>
                <a:latin typeface="Arial" panose="020B0604020202020204" pitchFamily="34" charset="0"/>
                <a:ea typeface="Times New Roman" panose="02020603050405020304" pitchFamily="18" charset="0"/>
                <a:cs typeface="Arial" panose="020B0604020202020204" pitchFamily="34" charset="0"/>
              </a:rPr>
              <a:t>Utilize Social Security billing authorization feature for clients receiving Social</a:t>
            </a:r>
            <a:br>
              <a:rPr lang="en-US" dirty="0">
                <a:solidFill>
                  <a:srgbClr val="333333"/>
                </a:solidFill>
                <a:latin typeface="Arial" panose="020B0604020202020204" pitchFamily="34" charset="0"/>
                <a:ea typeface="Times New Roman" panose="02020603050405020304" pitchFamily="18" charset="0"/>
                <a:cs typeface="Arial" panose="020B0604020202020204" pitchFamily="34" charset="0"/>
              </a:rPr>
            </a:br>
            <a:r>
              <a:rPr lang="en-US" dirty="0">
                <a:solidFill>
                  <a:srgbClr val="333333"/>
                </a:solidFill>
                <a:latin typeface="Arial" panose="020B0604020202020204" pitchFamily="34" charset="0"/>
                <a:ea typeface="Times New Roman" panose="02020603050405020304" pitchFamily="18" charset="0"/>
                <a:cs typeface="Arial" panose="020B0604020202020204" pitchFamily="34" charset="0"/>
              </a:rPr>
              <a:t>Security benefits</a:t>
            </a:r>
          </a:p>
          <a:p>
            <a:pPr marL="342900" marR="0" lvl="0" indent="-342900">
              <a:lnSpc>
                <a:spcPct val="150000"/>
              </a:lnSpc>
              <a:spcBef>
                <a:spcPts val="0"/>
              </a:spcBef>
              <a:spcAft>
                <a:spcPts val="0"/>
              </a:spcAft>
              <a:buFont typeface="Arial" panose="020B0604020202020204" pitchFamily="34" charset="0"/>
              <a:buChar char="•"/>
              <a:tabLst>
                <a:tab pos="457200" algn="l"/>
              </a:tabLst>
            </a:pPr>
            <a:r>
              <a:rPr lang="en-US" dirty="0">
                <a:solidFill>
                  <a:srgbClr val="333333"/>
                </a:solidFill>
                <a:latin typeface="Arial" panose="020B0604020202020204" pitchFamily="34" charset="0"/>
                <a:ea typeface="Times New Roman" panose="02020603050405020304" pitchFamily="18" charset="0"/>
                <a:cs typeface="Arial" panose="020B0604020202020204" pitchFamily="34" charset="0"/>
              </a:rPr>
              <a:t>Convenient for your clients</a:t>
            </a:r>
          </a:p>
          <a:p>
            <a:pPr marL="342900" marR="0" lvl="0" indent="-342900">
              <a:lnSpc>
                <a:spcPct val="150000"/>
              </a:lnSpc>
              <a:spcBef>
                <a:spcPts val="0"/>
              </a:spcBef>
              <a:spcAft>
                <a:spcPts val="0"/>
              </a:spcAft>
              <a:buFont typeface="Arial" panose="020B0604020202020204" pitchFamily="34" charset="0"/>
              <a:buChar char="•"/>
              <a:tabLst>
                <a:tab pos="457200" algn="l"/>
              </a:tabLst>
            </a:pPr>
            <a:r>
              <a:rPr lang="en-US" dirty="0">
                <a:solidFill>
                  <a:srgbClr val="333333"/>
                </a:solidFill>
                <a:latin typeface="Arial" panose="020B0604020202020204" pitchFamily="34" charset="0"/>
                <a:ea typeface="Times New Roman" panose="02020603050405020304" pitchFamily="18" charset="0"/>
                <a:cs typeface="Arial" panose="020B0604020202020204" pitchFamily="34" charset="0"/>
              </a:rPr>
              <a:t>Good for your business</a:t>
            </a:r>
            <a:endParaRPr lang="en-US"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B007A28-1313-7E49-98D3-947A90B69C9B}"/>
              </a:ext>
            </a:extLst>
          </p:cNvPr>
          <p:cNvSpPr txBox="1"/>
          <p:nvPr/>
        </p:nvSpPr>
        <p:spPr>
          <a:xfrm>
            <a:off x="430330" y="4529610"/>
            <a:ext cx="7077651" cy="269622"/>
          </a:xfrm>
          <a:prstGeom prst="rect">
            <a:avLst/>
          </a:prstGeom>
          <a:noFill/>
        </p:spPr>
        <p:txBody>
          <a:bodyPr wrap="square" lIns="0" tIns="0" rIns="0" bIns="0" rtlCol="0">
            <a:noAutofit/>
          </a:bodyPr>
          <a:lstStyle/>
          <a:p>
            <a:r>
              <a:rPr lang="en-US" sz="800" baseline="30000" dirty="0"/>
              <a:t>1</a:t>
            </a:r>
            <a:r>
              <a:rPr lang="en-US" sz="800" dirty="0"/>
              <a:t> Transamerica final expense policy data as of May 2, 2023</a:t>
            </a:r>
          </a:p>
          <a:p>
            <a:endParaRPr lang="en-US" sz="800" dirty="0"/>
          </a:p>
        </p:txBody>
      </p:sp>
      <p:pic>
        <p:nvPicPr>
          <p:cNvPr id="10" name="Picture 9" descr="A picture containing text&#10;&#10;Description automatically generated">
            <a:extLst>
              <a:ext uri="{FF2B5EF4-FFF2-40B4-BE49-F238E27FC236}">
                <a16:creationId xmlns:a16="http://schemas.microsoft.com/office/drawing/2014/main" id="{E6C92BD5-8312-683C-9DA7-5FE6425CB4A9}"/>
              </a:ext>
            </a:extLst>
          </p:cNvPr>
          <p:cNvPicPr>
            <a:picLocks noChangeAspect="1"/>
          </p:cNvPicPr>
          <p:nvPr/>
        </p:nvPicPr>
        <p:blipFill>
          <a:blip r:embed="rId4"/>
          <a:stretch>
            <a:fillRect/>
          </a:stretch>
        </p:blipFill>
        <p:spPr>
          <a:xfrm>
            <a:off x="585752" y="1919486"/>
            <a:ext cx="2839123" cy="1242007"/>
          </a:xfrm>
          <a:prstGeom prst="rect">
            <a:avLst/>
          </a:prstGeom>
        </p:spPr>
      </p:pic>
    </p:spTree>
    <p:extLst>
      <p:ext uri="{BB962C8B-B14F-4D97-AF65-F5344CB8AC3E}">
        <p14:creationId xmlns:p14="http://schemas.microsoft.com/office/powerpoint/2010/main" val="2451633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F025935-3CCA-6049-A8EF-71A3063EADD4}"/>
              </a:ext>
            </a:extLst>
          </p:cNvPr>
          <p:cNvSpPr/>
          <p:nvPr/>
        </p:nvSpPr>
        <p:spPr>
          <a:xfrm>
            <a:off x="0" y="0"/>
            <a:ext cx="9144000" cy="2567587"/>
          </a:xfrm>
          <a:prstGeom prst="rect">
            <a:avLst/>
          </a:prstGeom>
          <a:solidFill>
            <a:schemeClr val="bg1">
              <a:lumMod val="8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chemeClr val="tx1">
                  <a:lumMod val="75000"/>
                </a:schemeClr>
              </a:solidFill>
              <a:latin typeface="Arial"/>
              <a:cs typeface="Arial"/>
            </a:endParaRPr>
          </a:p>
        </p:txBody>
      </p:sp>
      <p:pic>
        <p:nvPicPr>
          <p:cNvPr id="3" name="Picture 2">
            <a:extLst>
              <a:ext uri="{FF2B5EF4-FFF2-40B4-BE49-F238E27FC236}">
                <a16:creationId xmlns:a16="http://schemas.microsoft.com/office/drawing/2014/main" id="{40721CDA-0679-6C47-91D5-9220591A14B9}"/>
              </a:ext>
            </a:extLst>
          </p:cNvPr>
          <p:cNvPicPr>
            <a:picLocks noChangeAspect="1"/>
          </p:cNvPicPr>
          <p:nvPr/>
        </p:nvPicPr>
        <p:blipFill>
          <a:blip r:embed="rId3"/>
          <a:srcRect/>
          <a:stretch/>
        </p:blipFill>
        <p:spPr>
          <a:xfrm>
            <a:off x="377885" y="959875"/>
            <a:ext cx="7885452" cy="1554479"/>
          </a:xfrm>
          <a:prstGeom prst="rect">
            <a:avLst/>
          </a:prstGeom>
        </p:spPr>
      </p:pic>
      <p:sp>
        <p:nvSpPr>
          <p:cNvPr id="9" name="Slide Number Placeholder 4">
            <a:extLst>
              <a:ext uri="{FF2B5EF4-FFF2-40B4-BE49-F238E27FC236}">
                <a16:creationId xmlns:a16="http://schemas.microsoft.com/office/drawing/2014/main" id="{65A6EC62-13F8-AC48-8BB7-967797230F3B}"/>
              </a:ext>
            </a:extLst>
          </p:cNvPr>
          <p:cNvSpPr txBox="1">
            <a:spLocks/>
          </p:cNvSpPr>
          <p:nvPr/>
        </p:nvSpPr>
        <p:spPr>
          <a:xfrm>
            <a:off x="8728635" y="4842778"/>
            <a:ext cx="364393"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16BC1C3-C832-FA4C-9911-3E1C355083BA}" type="slidenum">
              <a:rPr lang="en-US" sz="900" smtClean="0"/>
              <a:pPr/>
              <a:t>18</a:t>
            </a:fld>
            <a:endParaRPr lang="en-US" sz="900" dirty="0"/>
          </a:p>
        </p:txBody>
      </p:sp>
      <p:sp>
        <p:nvSpPr>
          <p:cNvPr id="4" name="TextBox 3">
            <a:extLst>
              <a:ext uri="{FF2B5EF4-FFF2-40B4-BE49-F238E27FC236}">
                <a16:creationId xmlns:a16="http://schemas.microsoft.com/office/drawing/2014/main" id="{618534B7-BC56-9E43-8F7B-4878BE4768A7}"/>
              </a:ext>
            </a:extLst>
          </p:cNvPr>
          <p:cNvSpPr txBox="1"/>
          <p:nvPr/>
        </p:nvSpPr>
        <p:spPr>
          <a:xfrm>
            <a:off x="1281223" y="-58479"/>
            <a:ext cx="0" cy="0"/>
          </a:xfrm>
          <a:prstGeom prst="rect">
            <a:avLst/>
          </a:prstGeom>
          <a:noFill/>
        </p:spPr>
        <p:txBody>
          <a:bodyPr wrap="none" lIns="0" tIns="0" rIns="0" bIns="0" rtlCol="0">
            <a:noAutofit/>
          </a:bodyPr>
          <a:lstStyle/>
          <a:p>
            <a:endParaRPr lang="en-US" sz="1600" dirty="0">
              <a:latin typeface="Arial"/>
              <a:cs typeface="Arial"/>
            </a:endParaRPr>
          </a:p>
        </p:txBody>
      </p:sp>
      <p:sp>
        <p:nvSpPr>
          <p:cNvPr id="15" name="Rectangle 14">
            <a:extLst>
              <a:ext uri="{FF2B5EF4-FFF2-40B4-BE49-F238E27FC236}">
                <a16:creationId xmlns:a16="http://schemas.microsoft.com/office/drawing/2014/main" id="{AA953156-23FE-5344-A3D2-C271A8D532C5}"/>
              </a:ext>
            </a:extLst>
          </p:cNvPr>
          <p:cNvSpPr/>
          <p:nvPr/>
        </p:nvSpPr>
        <p:spPr>
          <a:xfrm>
            <a:off x="338013" y="4854231"/>
            <a:ext cx="2852063" cy="230704"/>
          </a:xfrm>
          <a:prstGeom prst="rect">
            <a:avLst/>
          </a:prstGeom>
        </p:spPr>
        <p:txBody>
          <a:bodyPr wrap="none">
            <a:spAutoFit/>
          </a:bodyPr>
          <a:lstStyle/>
          <a:p>
            <a:pPr>
              <a:spcBef>
                <a:spcPct val="0"/>
              </a:spcBef>
            </a:pPr>
            <a:r>
              <a:rPr lang="en-US" altLang="en-US" sz="899" b="1" dirty="0"/>
              <a:t>For Agent Use Only. Not for Use With the Public.</a:t>
            </a:r>
          </a:p>
        </p:txBody>
      </p:sp>
      <p:pic>
        <p:nvPicPr>
          <p:cNvPr id="16" name="Picture 15">
            <a:extLst>
              <a:ext uri="{FF2B5EF4-FFF2-40B4-BE49-F238E27FC236}">
                <a16:creationId xmlns:a16="http://schemas.microsoft.com/office/drawing/2014/main" id="{751827E2-E8D9-944E-ACC6-B27A673639B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51246"/>
          <a:stretch/>
        </p:blipFill>
        <p:spPr>
          <a:xfrm>
            <a:off x="-1" y="429755"/>
            <a:ext cx="4432722" cy="502920"/>
          </a:xfrm>
          <a:prstGeom prst="rect">
            <a:avLst/>
          </a:prstGeom>
        </p:spPr>
      </p:pic>
      <p:sp>
        <p:nvSpPr>
          <p:cNvPr id="13" name="TextBox 12">
            <a:extLst>
              <a:ext uri="{FF2B5EF4-FFF2-40B4-BE49-F238E27FC236}">
                <a16:creationId xmlns:a16="http://schemas.microsoft.com/office/drawing/2014/main" id="{EA547C33-70A5-2147-AC2A-357094E6CECF}"/>
              </a:ext>
            </a:extLst>
          </p:cNvPr>
          <p:cNvSpPr txBox="1"/>
          <p:nvPr/>
        </p:nvSpPr>
        <p:spPr>
          <a:xfrm>
            <a:off x="428847" y="2759182"/>
            <a:ext cx="7491916" cy="981012"/>
          </a:xfrm>
          <a:prstGeom prst="rect">
            <a:avLst/>
          </a:prstGeom>
          <a:noFill/>
        </p:spPr>
        <p:txBody>
          <a:bodyPr wrap="square" lIns="0" tIns="0" rIns="0" bIns="0" rtlCol="0">
            <a:noAutofit/>
          </a:bodyPr>
          <a:lstStyle/>
          <a:p>
            <a:pPr marL="285750" indent="-285750">
              <a:buFont typeface="Arial" panose="020B0604020202020204" pitchFamily="34" charset="0"/>
              <a:buChar char="•"/>
            </a:pPr>
            <a:r>
              <a:rPr lang="en-US" sz="1100" dirty="0">
                <a:solidFill>
                  <a:srgbClr val="333333"/>
                </a:solidFill>
                <a:latin typeface="Arial" panose="020B0604020202020204" pitchFamily="34" charset="0"/>
                <a:ea typeface="Times New Roman" panose="02020603050405020304" pitchFamily="18" charset="0"/>
                <a:cs typeface="Arial" panose="020B0604020202020204" pitchFamily="34" charset="0"/>
              </a:rPr>
              <a:t>Nursing Home Benefit Rider</a:t>
            </a:r>
            <a:r>
              <a:rPr lang="en-US" sz="1100" baseline="30000" dirty="0">
                <a:solidFill>
                  <a:srgbClr val="333333"/>
                </a:solidFill>
                <a:latin typeface="Arial" panose="020B0604020202020204" pitchFamily="34" charset="0"/>
                <a:ea typeface="Times New Roman" panose="02020603050405020304" pitchFamily="18" charset="0"/>
                <a:cs typeface="Arial" panose="020B0604020202020204" pitchFamily="34" charset="0"/>
              </a:rPr>
              <a:t>3</a:t>
            </a:r>
            <a:r>
              <a:rPr lang="en-US" sz="1100" dirty="0">
                <a:solidFill>
                  <a:srgbClr val="333333"/>
                </a:solidFill>
                <a:latin typeface="Arial" panose="020B0604020202020204" pitchFamily="34" charset="0"/>
                <a:ea typeface="Times New Roman" panose="02020603050405020304" pitchFamily="18" charset="0"/>
                <a:cs typeface="Arial" panose="020B0604020202020204" pitchFamily="34" charset="0"/>
              </a:rPr>
              <a:t> available at no extra cost to those who qualify</a:t>
            </a:r>
          </a:p>
          <a:p>
            <a:r>
              <a:rPr lang="en-US" sz="11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p>
          <a:p>
            <a:pPr marL="285750" indent="-285750">
              <a:buFont typeface="Arial" panose="020B0604020202020204" pitchFamily="34" charset="0"/>
              <a:buChar char="•"/>
            </a:pPr>
            <a:r>
              <a:rPr lang="en-US" sz="1100" dirty="0">
                <a:solidFill>
                  <a:srgbClr val="333333"/>
                </a:solidFill>
                <a:latin typeface="Arial" panose="020B0604020202020204" pitchFamily="34" charset="0"/>
                <a:ea typeface="Times New Roman" panose="02020603050405020304" pitchFamily="18" charset="0"/>
                <a:cs typeface="Arial" panose="020B0604020202020204" pitchFamily="34" charset="0"/>
              </a:rPr>
              <a:t>The rider pays the face amount less interest discount, loans, administrative charge, and premiums that would be due in the next year.</a:t>
            </a:r>
          </a:p>
          <a:p>
            <a:pPr marL="285750" indent="-285750">
              <a:buFont typeface="Arial" panose="020B0604020202020204" pitchFamily="34" charset="0"/>
              <a:buChar char="•"/>
            </a:pPr>
            <a:endParaRPr lang="en-US" sz="1100" dirty="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US" sz="1100" dirty="0"/>
              <a:t>Eligibility </a:t>
            </a:r>
            <a:r>
              <a:rPr lang="en-US" sz="1100" dirty="0">
                <a:solidFill>
                  <a:srgbClr val="333333"/>
                </a:solidFill>
                <a:latin typeface="Arial" panose="020B0604020202020204" pitchFamily="34" charset="0"/>
                <a:ea typeface="Times New Roman" panose="02020603050405020304" pitchFamily="18" charset="0"/>
                <a:cs typeface="Arial" panose="020B0604020202020204" pitchFamily="34" charset="0"/>
              </a:rPr>
              <a:t>based on diagnosis of qualifying event or confinement in qualified nursing facility</a:t>
            </a:r>
            <a:endParaRPr lang="en-US" sz="11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B007A28-1313-7E49-98D3-947A90B69C9B}"/>
              </a:ext>
            </a:extLst>
          </p:cNvPr>
          <p:cNvSpPr txBox="1"/>
          <p:nvPr/>
        </p:nvSpPr>
        <p:spPr>
          <a:xfrm>
            <a:off x="430330" y="4006064"/>
            <a:ext cx="7972890" cy="843728"/>
          </a:xfrm>
          <a:prstGeom prst="rect">
            <a:avLst/>
          </a:prstGeom>
          <a:noFill/>
        </p:spPr>
        <p:txBody>
          <a:bodyPr wrap="square" lIns="0" tIns="0" rIns="0" bIns="0" rtlCol="0">
            <a:noAutofit/>
          </a:bodyPr>
          <a:lstStyle/>
          <a:p>
            <a:r>
              <a:rPr lang="en-US" sz="800" baseline="30000" dirty="0">
                <a:latin typeface="Arial" panose="020B0604020202020204" pitchFamily="34" charset="0"/>
                <a:cs typeface="Arial" panose="020B0604020202020204" pitchFamily="34" charset="0"/>
              </a:rPr>
              <a:t>1</a:t>
            </a:r>
            <a:r>
              <a:rPr lang="en-US" sz="800" dirty="0">
                <a:latin typeface="Arial" panose="020B0604020202020204" pitchFamily="34" charset="0"/>
                <a:cs typeface="Arial" panose="020B0604020202020204" pitchFamily="34" charset="0"/>
              </a:rPr>
              <a:t> “How Much Care Will You Need?,” U.S. Department of Health and Human Services. accessed online, April 2023 </a:t>
            </a:r>
          </a:p>
          <a:p>
            <a:r>
              <a:rPr lang="en-US" sz="800" baseline="30000" dirty="0">
                <a:latin typeface="Arial" panose="020B0604020202020204" pitchFamily="34" charset="0"/>
                <a:cs typeface="Arial" panose="020B0604020202020204" pitchFamily="34" charset="0"/>
              </a:rPr>
              <a:t>2</a:t>
            </a:r>
            <a:r>
              <a:rPr lang="en-US" sz="800" dirty="0">
                <a:latin typeface="Arial" panose="020B0604020202020204" pitchFamily="34" charset="0"/>
                <a:cs typeface="Arial" panose="020B0604020202020204" pitchFamily="34" charset="0"/>
              </a:rPr>
              <a:t> </a:t>
            </a:r>
            <a:r>
              <a:rPr lang="en-US" sz="800" dirty="0"/>
              <a:t>"Cost of Care Trends &amp; Insights," Genworth Financial Inc., accessed online, April 2023</a:t>
            </a:r>
          </a:p>
          <a:p>
            <a:r>
              <a:rPr lang="en-US" sz="800" baseline="30000" dirty="0">
                <a:latin typeface="Arial" panose="020B0604020202020204" pitchFamily="34" charset="0"/>
                <a:cs typeface="Arial" panose="020B0604020202020204" pitchFamily="34" charset="0"/>
              </a:rPr>
              <a:t>3</a:t>
            </a:r>
            <a:r>
              <a:rPr lang="en-US" sz="800" dirty="0">
                <a:latin typeface="Arial" panose="020B0604020202020204" pitchFamily="34" charset="0"/>
                <a:cs typeface="Arial" panose="020B0604020202020204" pitchFamily="34" charset="0"/>
              </a:rPr>
              <a:t> Not available in New York. Accelerated Death Benefit Rider available only in Florida; Terminal Illness Accelerated Death Benefit Rider available only in Florida</a:t>
            </a:r>
          </a:p>
          <a:p>
            <a:endParaRPr lang="en-US" sz="800" dirty="0">
              <a:latin typeface="Arial" panose="020B0604020202020204" pitchFamily="34" charset="0"/>
              <a:cs typeface="Arial" panose="020B0604020202020204" pitchFamily="34" charset="0"/>
            </a:endParaRPr>
          </a:p>
          <a:p>
            <a:r>
              <a:rPr lang="en-US" sz="800" dirty="0">
                <a:latin typeface="Arial" panose="020B0604020202020204" pitchFamily="34" charset="0"/>
                <a:cs typeface="Arial" panose="020B0604020202020204" pitchFamily="34" charset="0"/>
              </a:rPr>
              <a:t>Riders are available at an additional cost. Riders and rider benefits have specific limitations and may not be available in all jurisdictions. Benefits paid under accelerated death benefit riders will reduce the life insurance policy’s death benefit and policy value. For complete details including the terms and conditions of each rider and exact coverage provided, please refer to the riders.</a:t>
            </a:r>
          </a:p>
        </p:txBody>
      </p:sp>
      <p:cxnSp>
        <p:nvCxnSpPr>
          <p:cNvPr id="10" name="Straight Connector 9">
            <a:extLst>
              <a:ext uri="{FF2B5EF4-FFF2-40B4-BE49-F238E27FC236}">
                <a16:creationId xmlns:a16="http://schemas.microsoft.com/office/drawing/2014/main" id="{761D9657-CB4E-9041-956B-614C31EEF836}"/>
              </a:ext>
            </a:extLst>
          </p:cNvPr>
          <p:cNvCxnSpPr>
            <a:cxnSpLocks/>
          </p:cNvCxnSpPr>
          <p:nvPr/>
        </p:nvCxnSpPr>
        <p:spPr>
          <a:xfrm>
            <a:off x="4255596" y="1085406"/>
            <a:ext cx="0" cy="1488236"/>
          </a:xfrm>
          <a:prstGeom prst="line">
            <a:avLst/>
          </a:prstGeom>
          <a:ln w="6350" cmpd="sng">
            <a:solidFill>
              <a:srgbClr val="94959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4869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4572000" cy="5143500"/>
          </a:xfrm>
          <a:prstGeom prst="rect">
            <a:avLst/>
          </a:prstGeom>
        </p:spPr>
      </p:pic>
      <p:sp>
        <p:nvSpPr>
          <p:cNvPr id="10" name="Shape 258">
            <a:extLst>
              <a:ext uri="{FF2B5EF4-FFF2-40B4-BE49-F238E27FC236}">
                <a16:creationId xmlns:a16="http://schemas.microsoft.com/office/drawing/2014/main" id="{86402C3F-A301-F44E-AF69-C8E5C2F37F37}"/>
              </a:ext>
            </a:extLst>
          </p:cNvPr>
          <p:cNvSpPr/>
          <p:nvPr/>
        </p:nvSpPr>
        <p:spPr>
          <a:xfrm flipH="1">
            <a:off x="3367054" y="1580302"/>
            <a:ext cx="1264548" cy="35631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bg1"/>
          </a:solidFill>
          <a:ln w="12700">
            <a:miter lim="400000"/>
          </a:ln>
        </p:spPr>
        <p:txBody>
          <a:bodyPr lIns="50800" tIns="50800" rIns="50800" bIns="50800" anchor="ctr"/>
          <a:lstStyle/>
          <a:p>
            <a:pPr>
              <a:defRPr sz="3200">
                <a:solidFill>
                  <a:srgbClr val="FFFFFF"/>
                </a:solidFill>
              </a:defRPr>
            </a:pPr>
            <a:endParaRPr dirty="0">
              <a:solidFill>
                <a:schemeClr val="accent1"/>
              </a:solidFill>
            </a:endParaRPr>
          </a:p>
        </p:txBody>
      </p:sp>
      <p:sp>
        <p:nvSpPr>
          <p:cNvPr id="3" name="Slide Number Placeholder 2">
            <a:extLst>
              <a:ext uri="{FF2B5EF4-FFF2-40B4-BE49-F238E27FC236}">
                <a16:creationId xmlns:a16="http://schemas.microsoft.com/office/drawing/2014/main" id="{75BA7008-7DF2-5F42-8D6C-F2CF21F877F5}"/>
              </a:ext>
            </a:extLst>
          </p:cNvPr>
          <p:cNvSpPr>
            <a:spLocks noGrp="1"/>
          </p:cNvSpPr>
          <p:nvPr>
            <p:ph type="sldNum" sz="quarter" idx="12"/>
          </p:nvPr>
        </p:nvSpPr>
        <p:spPr/>
        <p:txBody>
          <a:bodyPr/>
          <a:lstStyle/>
          <a:p>
            <a:fld id="{716BC1C3-C832-FA4C-9911-3E1C355083BA}" type="slidenum">
              <a:rPr lang="en-US" smtClean="0"/>
              <a:pPr/>
              <a:t>19</a:t>
            </a:fld>
            <a:endParaRPr lang="en-US" dirty="0"/>
          </a:p>
        </p:txBody>
      </p:sp>
      <p:pic>
        <p:nvPicPr>
          <p:cNvPr id="7" name="Picture 6">
            <a:extLst>
              <a:ext uri="{FF2B5EF4-FFF2-40B4-BE49-F238E27FC236}">
                <a16:creationId xmlns:a16="http://schemas.microsoft.com/office/drawing/2014/main" id="{99195A0C-1564-4A4D-96A6-E314E91AA03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46" t="-1204" r="63920" b="1204"/>
          <a:stretch/>
        </p:blipFill>
        <p:spPr>
          <a:xfrm>
            <a:off x="4572000" y="708533"/>
            <a:ext cx="3257928" cy="502920"/>
          </a:xfrm>
          <a:prstGeom prst="rect">
            <a:avLst/>
          </a:prstGeom>
        </p:spPr>
      </p:pic>
      <p:pic>
        <p:nvPicPr>
          <p:cNvPr id="11" name="Picture 10">
            <a:extLst>
              <a:ext uri="{FF2B5EF4-FFF2-40B4-BE49-F238E27FC236}">
                <a16:creationId xmlns:a16="http://schemas.microsoft.com/office/drawing/2014/main" id="{F9DCC297-EBC0-1E46-AEC6-DB8C09DB98A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09" r="70552"/>
          <a:stretch/>
        </p:blipFill>
        <p:spPr>
          <a:xfrm>
            <a:off x="4572000" y="1248487"/>
            <a:ext cx="2658421" cy="502920"/>
          </a:xfrm>
          <a:prstGeom prst="rect">
            <a:avLst/>
          </a:prstGeom>
        </p:spPr>
      </p:pic>
      <p:sp>
        <p:nvSpPr>
          <p:cNvPr id="13" name="Content Placeholder 2">
            <a:extLst>
              <a:ext uri="{FF2B5EF4-FFF2-40B4-BE49-F238E27FC236}">
                <a16:creationId xmlns:a16="http://schemas.microsoft.com/office/drawing/2014/main" id="{E6B8159F-6323-DF49-8925-501AEEC63E47}"/>
              </a:ext>
            </a:extLst>
          </p:cNvPr>
          <p:cNvSpPr txBox="1">
            <a:spLocks/>
          </p:cNvSpPr>
          <p:nvPr/>
        </p:nvSpPr>
        <p:spPr>
          <a:xfrm>
            <a:off x="4920503" y="2049930"/>
            <a:ext cx="3769325" cy="1795395"/>
          </a:xfrm>
          <a:prstGeom prst="rect">
            <a:avLst/>
          </a:prstGeom>
        </p:spPr>
        <p:txBody>
          <a:bodyPr>
            <a:normAutofit fontScale="92500" lnSpcReduction="10000"/>
          </a:bodyPr>
          <a:lstStyle>
            <a:lvl1pPr marL="112713" indent="-112713" algn="l" defTabSz="457200" rtl="0" eaLnBrk="1" latinLnBrk="0" hangingPunct="1">
              <a:spcBef>
                <a:spcPct val="20000"/>
              </a:spcBef>
              <a:buClr>
                <a:schemeClr val="bg1"/>
              </a:buClr>
              <a:buSzPct val="85000"/>
              <a:buFont typeface="Lucida Grande"/>
              <a:buChar char=" "/>
              <a:defRPr sz="1800" kern="1200">
                <a:solidFill>
                  <a:srgbClr val="40474B"/>
                </a:solidFill>
                <a:latin typeface="Arial"/>
                <a:ea typeface="+mn-ea"/>
                <a:cs typeface="Arial"/>
              </a:defRPr>
            </a:lvl1pPr>
            <a:lvl2pPr marL="320675" indent="-187325" algn="l" defTabSz="457200" rtl="0" eaLnBrk="1" latinLnBrk="0" hangingPunct="1">
              <a:spcBef>
                <a:spcPct val="20000"/>
              </a:spcBef>
              <a:buSzPct val="85000"/>
              <a:buFont typeface="Arial"/>
              <a:buChar char="•"/>
              <a:tabLst/>
              <a:defRPr sz="1800" kern="1200">
                <a:solidFill>
                  <a:srgbClr val="40474B"/>
                </a:solidFill>
                <a:latin typeface="Arial"/>
                <a:ea typeface="+mn-ea"/>
                <a:cs typeface="Arial"/>
              </a:defRPr>
            </a:lvl2pPr>
            <a:lvl3pPr marL="606425" indent="-241300" algn="l" defTabSz="457200" rtl="0" eaLnBrk="1" latinLnBrk="0" hangingPunct="1">
              <a:spcBef>
                <a:spcPct val="20000"/>
              </a:spcBef>
              <a:buSzPct val="85000"/>
              <a:buFont typeface="Lucida Grande"/>
              <a:buChar char="-"/>
              <a:defRPr sz="1800" kern="1200">
                <a:solidFill>
                  <a:srgbClr val="40474B"/>
                </a:solidFill>
                <a:latin typeface="Arial"/>
                <a:ea typeface="+mn-ea"/>
                <a:cs typeface="Arial"/>
              </a:defRPr>
            </a:lvl3pPr>
            <a:lvl4pPr marL="874713" indent="-268288" algn="l" defTabSz="457200" rtl="0" eaLnBrk="1" latinLnBrk="0" hangingPunct="1">
              <a:spcBef>
                <a:spcPct val="20000"/>
              </a:spcBef>
              <a:buSzPct val="75000"/>
              <a:buFont typeface="Wingdings" charset="2"/>
              <a:buChar char="§"/>
              <a:defRPr sz="1800" kern="1200">
                <a:solidFill>
                  <a:srgbClr val="40474B"/>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buClr>
                <a:schemeClr val="tx1"/>
              </a:buClr>
              <a:buFont typeface="Arial" panose="020B0604020202020204" pitchFamily="34" charset="0"/>
              <a:buChar char="•"/>
            </a:pPr>
            <a:r>
              <a:rPr lang="en-US" sz="1100" dirty="0"/>
              <a:t>2.6 million grandparents are raising their grandchildren.</a:t>
            </a:r>
            <a:r>
              <a:rPr lang="en-US" sz="1100" baseline="30000" dirty="0"/>
              <a:t>1</a:t>
            </a:r>
            <a:endParaRPr lang="en-US" sz="1100" dirty="0"/>
          </a:p>
          <a:p>
            <a:pPr>
              <a:lnSpc>
                <a:spcPct val="150000"/>
              </a:lnSpc>
              <a:buClr>
                <a:schemeClr val="tx1"/>
              </a:buClr>
              <a:buFont typeface="Arial" panose="020B0604020202020204" pitchFamily="34" charset="0"/>
              <a:buChar char="•"/>
            </a:pPr>
            <a:r>
              <a:rPr lang="en-US" sz="1100" dirty="0"/>
              <a:t>Final expense is one solution for an entire family.</a:t>
            </a:r>
            <a:r>
              <a:rPr lang="en-US" sz="1100" baseline="30000" dirty="0"/>
              <a:t>1</a:t>
            </a:r>
          </a:p>
          <a:p>
            <a:pPr>
              <a:lnSpc>
                <a:spcPct val="150000"/>
              </a:lnSpc>
              <a:buClr>
                <a:schemeClr val="tx1"/>
              </a:buClr>
              <a:buFont typeface="Arial" panose="020B0604020202020204" pitchFamily="34" charset="0"/>
              <a:buChar char="•"/>
            </a:pPr>
            <a:r>
              <a:rPr lang="en-US" sz="1100" dirty="0"/>
              <a:t> Children’s/Grandchildren’s Rider</a:t>
            </a:r>
          </a:p>
          <a:p>
            <a:pPr marL="550862" lvl="1" indent="-342900">
              <a:lnSpc>
                <a:spcPct val="150000"/>
              </a:lnSpc>
              <a:buClr>
                <a:schemeClr val="tx1"/>
              </a:buClr>
              <a:buFont typeface="+mj-lt"/>
              <a:buAutoNum type="arabicPeriod"/>
            </a:pPr>
            <a:r>
              <a:rPr lang="en-US" sz="1100" dirty="0"/>
              <a:t>Clients can add up to nine children and grandchildren to one policy.</a:t>
            </a:r>
          </a:p>
          <a:p>
            <a:pPr marL="550862" lvl="1" indent="-342900">
              <a:lnSpc>
                <a:spcPct val="150000"/>
              </a:lnSpc>
              <a:buClr>
                <a:schemeClr val="tx1"/>
              </a:buClr>
              <a:buFont typeface="+mj-lt"/>
              <a:buAutoNum type="arabicPeriod"/>
            </a:pPr>
            <a:r>
              <a:rPr lang="en-US" sz="1100" dirty="0"/>
              <a:t>No health questions</a:t>
            </a:r>
          </a:p>
          <a:p>
            <a:pPr marL="550862" lvl="1" indent="-342900">
              <a:lnSpc>
                <a:spcPct val="150000"/>
              </a:lnSpc>
              <a:buClr>
                <a:schemeClr val="tx1"/>
              </a:buClr>
              <a:buFont typeface="+mj-lt"/>
              <a:buAutoNum type="arabicPeriod"/>
            </a:pPr>
            <a:r>
              <a:rPr lang="en-US" sz="1100" dirty="0"/>
              <a:t>Rider can be converted to permanent policy.</a:t>
            </a:r>
            <a:r>
              <a:rPr lang="en-US" sz="1100" baseline="30000" dirty="0"/>
              <a:t>2</a:t>
            </a:r>
            <a:endParaRPr lang="en-US" sz="1100" dirty="0"/>
          </a:p>
        </p:txBody>
      </p:sp>
      <p:sp>
        <p:nvSpPr>
          <p:cNvPr id="8" name="Rectangle 7">
            <a:extLst>
              <a:ext uri="{FF2B5EF4-FFF2-40B4-BE49-F238E27FC236}">
                <a16:creationId xmlns:a16="http://schemas.microsoft.com/office/drawing/2014/main" id="{C9778ED4-2AA4-F348-AD7E-B96102497943}"/>
              </a:ext>
            </a:extLst>
          </p:cNvPr>
          <p:cNvSpPr/>
          <p:nvPr/>
        </p:nvSpPr>
        <p:spPr>
          <a:xfrm>
            <a:off x="202279" y="4854231"/>
            <a:ext cx="2852063" cy="230704"/>
          </a:xfrm>
          <a:prstGeom prst="rect">
            <a:avLst/>
          </a:prstGeom>
        </p:spPr>
        <p:txBody>
          <a:bodyPr wrap="none">
            <a:spAutoFit/>
          </a:bodyPr>
          <a:lstStyle/>
          <a:p>
            <a:pPr>
              <a:spcBef>
                <a:spcPct val="0"/>
              </a:spcBef>
            </a:pPr>
            <a:r>
              <a:rPr lang="en-US" altLang="en-US" sz="899" b="1" dirty="0">
                <a:solidFill>
                  <a:schemeClr val="bg1"/>
                </a:solidFill>
              </a:rPr>
              <a:t>For Agent Use Only. Not for Use With the Public.</a:t>
            </a:r>
          </a:p>
        </p:txBody>
      </p:sp>
      <p:sp>
        <p:nvSpPr>
          <p:cNvPr id="9" name="TextBox 8">
            <a:extLst>
              <a:ext uri="{FF2B5EF4-FFF2-40B4-BE49-F238E27FC236}">
                <a16:creationId xmlns:a16="http://schemas.microsoft.com/office/drawing/2014/main" id="{87B4F9A0-8446-6B42-A165-7F490B9E9B40}"/>
              </a:ext>
            </a:extLst>
          </p:cNvPr>
          <p:cNvSpPr txBox="1"/>
          <p:nvPr/>
        </p:nvSpPr>
        <p:spPr>
          <a:xfrm>
            <a:off x="5020116" y="4148105"/>
            <a:ext cx="3475932" cy="775121"/>
          </a:xfrm>
          <a:prstGeom prst="rect">
            <a:avLst/>
          </a:prstGeom>
          <a:noFill/>
        </p:spPr>
        <p:txBody>
          <a:bodyPr wrap="square" lIns="0" tIns="0" rIns="0" bIns="0" rtlCol="0">
            <a:noAutofit/>
          </a:bodyPr>
          <a:lstStyle/>
          <a:p>
            <a:r>
              <a:rPr lang="en-US" sz="800" baseline="30000" dirty="0"/>
              <a:t>1</a:t>
            </a:r>
            <a:r>
              <a:rPr lang="en-US" sz="800" dirty="0"/>
              <a:t> U.S. Census Bureau, Selected Social Characteristics in the United States, accessed online April 2023</a:t>
            </a:r>
          </a:p>
          <a:p>
            <a:endParaRPr lang="en-US" sz="800" dirty="0"/>
          </a:p>
          <a:p>
            <a:r>
              <a:rPr lang="en-US" sz="800" baseline="30000" dirty="0"/>
              <a:t>2</a:t>
            </a:r>
            <a:r>
              <a:rPr lang="en-US" sz="800" dirty="0"/>
              <a:t> The children/grandchildren must be insured for two years under the rider to convert. The rider terminates on the rider anniversary following the children’s/grandchildren’s 25</a:t>
            </a:r>
            <a:r>
              <a:rPr lang="en-US" sz="800" baseline="30000" dirty="0"/>
              <a:t>th</a:t>
            </a:r>
            <a:r>
              <a:rPr lang="en-US" sz="800" dirty="0"/>
              <a:t> birthday.</a:t>
            </a:r>
          </a:p>
        </p:txBody>
      </p:sp>
    </p:spTree>
    <p:extLst>
      <p:ext uri="{BB962C8B-B14F-4D97-AF65-F5344CB8AC3E}">
        <p14:creationId xmlns:p14="http://schemas.microsoft.com/office/powerpoint/2010/main" val="254974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2971AB-F28F-214F-8122-B9C6B33D20EC}"/>
              </a:ext>
            </a:extLst>
          </p:cNvPr>
          <p:cNvSpPr>
            <a:spLocks noGrp="1"/>
          </p:cNvSpPr>
          <p:nvPr>
            <p:ph type="sldNum" sz="quarter" idx="12"/>
          </p:nvPr>
        </p:nvSpPr>
        <p:spPr/>
        <p:txBody>
          <a:bodyPr/>
          <a:lstStyle/>
          <a:p>
            <a:fld id="{716BC1C3-C832-FA4C-9911-3E1C355083BA}" type="slidenum">
              <a:rPr lang="en-US" smtClean="0"/>
              <a:pPr/>
              <a:t>2</a:t>
            </a:fld>
            <a:endParaRPr lang="en-US" dirty="0"/>
          </a:p>
        </p:txBody>
      </p:sp>
      <p:sp>
        <p:nvSpPr>
          <p:cNvPr id="9" name="TextBox 8">
            <a:extLst>
              <a:ext uri="{FF2B5EF4-FFF2-40B4-BE49-F238E27FC236}">
                <a16:creationId xmlns:a16="http://schemas.microsoft.com/office/drawing/2014/main" id="{DA819BF0-7967-F707-B370-8E3E3D07320A}"/>
              </a:ext>
            </a:extLst>
          </p:cNvPr>
          <p:cNvSpPr txBox="1"/>
          <p:nvPr/>
        </p:nvSpPr>
        <p:spPr>
          <a:xfrm>
            <a:off x="2649415" y="1813169"/>
            <a:ext cx="0" cy="0"/>
          </a:xfrm>
          <a:prstGeom prst="rect">
            <a:avLst/>
          </a:prstGeom>
          <a:noFill/>
        </p:spPr>
        <p:txBody>
          <a:bodyPr wrap="none" lIns="0" tIns="0" rIns="0" bIns="0" rtlCol="0">
            <a:noAutofit/>
          </a:bodyPr>
          <a:lstStyle/>
          <a:p>
            <a:endParaRPr lang="en-US" sz="1600" dirty="0">
              <a:latin typeface="Arial"/>
              <a:cs typeface="Arial"/>
            </a:endParaRPr>
          </a:p>
        </p:txBody>
      </p:sp>
      <p:sp>
        <p:nvSpPr>
          <p:cNvPr id="11" name="Content Placeholder 2">
            <a:extLst>
              <a:ext uri="{FF2B5EF4-FFF2-40B4-BE49-F238E27FC236}">
                <a16:creationId xmlns:a16="http://schemas.microsoft.com/office/drawing/2014/main" id="{CEE71734-685F-A65B-FC42-2E9C5C6DDD16}"/>
              </a:ext>
            </a:extLst>
          </p:cNvPr>
          <p:cNvSpPr txBox="1">
            <a:spLocks/>
          </p:cNvSpPr>
          <p:nvPr/>
        </p:nvSpPr>
        <p:spPr>
          <a:xfrm>
            <a:off x="1708838" y="1253652"/>
            <a:ext cx="6567649" cy="1529113"/>
          </a:xfrm>
          <a:prstGeom prst="rect">
            <a:avLst/>
          </a:prstGeom>
        </p:spPr>
        <p:txBody>
          <a:bodyPr/>
          <a:lstStyle>
            <a:lvl1pPr marL="112713" indent="-112713" algn="l" defTabSz="457200" rtl="0" eaLnBrk="1" latinLnBrk="0" hangingPunct="1">
              <a:spcBef>
                <a:spcPct val="20000"/>
              </a:spcBef>
              <a:buClr>
                <a:schemeClr val="bg1"/>
              </a:buClr>
              <a:buSzPct val="85000"/>
              <a:buFont typeface="Lucida Grande"/>
              <a:buChar char=" "/>
              <a:defRPr sz="1800" kern="1200">
                <a:solidFill>
                  <a:srgbClr val="40474B"/>
                </a:solidFill>
                <a:latin typeface="Arial"/>
                <a:ea typeface="+mn-ea"/>
                <a:cs typeface="Arial"/>
              </a:defRPr>
            </a:lvl1pPr>
            <a:lvl2pPr marL="320675" indent="-187325" algn="l" defTabSz="457200" rtl="0" eaLnBrk="1" latinLnBrk="0" hangingPunct="1">
              <a:spcBef>
                <a:spcPct val="20000"/>
              </a:spcBef>
              <a:buSzPct val="85000"/>
              <a:buFont typeface="Arial"/>
              <a:buChar char="•"/>
              <a:tabLst/>
              <a:defRPr sz="1800" kern="1200">
                <a:solidFill>
                  <a:srgbClr val="40474B"/>
                </a:solidFill>
                <a:latin typeface="Arial"/>
                <a:ea typeface="+mn-ea"/>
                <a:cs typeface="Arial"/>
              </a:defRPr>
            </a:lvl2pPr>
            <a:lvl3pPr marL="606425" indent="-241300" algn="l" defTabSz="457200" rtl="0" eaLnBrk="1" latinLnBrk="0" hangingPunct="1">
              <a:spcBef>
                <a:spcPct val="20000"/>
              </a:spcBef>
              <a:buSzPct val="85000"/>
              <a:buFont typeface="Lucida Grande"/>
              <a:buChar char="-"/>
              <a:defRPr sz="1800" kern="1200">
                <a:solidFill>
                  <a:srgbClr val="40474B"/>
                </a:solidFill>
                <a:latin typeface="Arial"/>
                <a:ea typeface="+mn-ea"/>
                <a:cs typeface="Arial"/>
              </a:defRPr>
            </a:lvl3pPr>
            <a:lvl4pPr marL="874713" indent="-268288" algn="l" defTabSz="457200" rtl="0" eaLnBrk="1" latinLnBrk="0" hangingPunct="1">
              <a:spcBef>
                <a:spcPct val="20000"/>
              </a:spcBef>
              <a:buSzPct val="75000"/>
              <a:buFont typeface="Wingdings" charset="2"/>
              <a:buChar char="§"/>
              <a:defRPr sz="1800" kern="1200">
                <a:solidFill>
                  <a:srgbClr val="40474B"/>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chemeClr val="tx1"/>
              </a:buClr>
              <a:buNone/>
            </a:pPr>
            <a:r>
              <a:rPr lang="en-US" sz="1400" b="1" dirty="0"/>
              <a:t>IMPORTANT INFORMATION FOR PRESENTER </a:t>
            </a:r>
          </a:p>
          <a:p>
            <a:pPr marL="0" indent="0">
              <a:buClr>
                <a:schemeClr val="tx1"/>
              </a:buClr>
              <a:buNone/>
            </a:pPr>
            <a:br>
              <a:rPr lang="en-US" sz="1400" dirty="0"/>
            </a:br>
            <a:r>
              <a:rPr lang="en-US" sz="1400" dirty="0"/>
              <a:t>This presentation is the property of Transamerica and its affiliates. By delivering the presentation, you acknowledge that it cannot be altered, edited or reproduced in any way. You further understand you may not misrepresent the information in this presentation or deviate from its approved content. </a:t>
            </a:r>
          </a:p>
        </p:txBody>
      </p:sp>
      <p:sp>
        <p:nvSpPr>
          <p:cNvPr id="12" name="Rectangle 11">
            <a:extLst>
              <a:ext uri="{FF2B5EF4-FFF2-40B4-BE49-F238E27FC236}">
                <a16:creationId xmlns:a16="http://schemas.microsoft.com/office/drawing/2014/main" id="{76640A76-8A98-A4D3-4BC3-B6F98C5BB697}"/>
              </a:ext>
            </a:extLst>
          </p:cNvPr>
          <p:cNvSpPr/>
          <p:nvPr/>
        </p:nvSpPr>
        <p:spPr>
          <a:xfrm>
            <a:off x="1708840" y="4854231"/>
            <a:ext cx="2852063" cy="230704"/>
          </a:xfrm>
          <a:prstGeom prst="rect">
            <a:avLst/>
          </a:prstGeom>
        </p:spPr>
        <p:txBody>
          <a:bodyPr wrap="none">
            <a:spAutoFit/>
          </a:bodyPr>
          <a:lstStyle/>
          <a:p>
            <a:pPr>
              <a:spcBef>
                <a:spcPct val="0"/>
              </a:spcBef>
            </a:pPr>
            <a:r>
              <a:rPr lang="en-US" altLang="en-US" sz="899" b="1" dirty="0"/>
              <a:t>For Agent Use Only. Not for Use With the Public.</a:t>
            </a:r>
          </a:p>
        </p:txBody>
      </p:sp>
      <p:pic>
        <p:nvPicPr>
          <p:cNvPr id="18" name="Picture 17" descr="Table&#10;&#10;Description automatically generated">
            <a:extLst>
              <a:ext uri="{FF2B5EF4-FFF2-40B4-BE49-F238E27FC236}">
                <a16:creationId xmlns:a16="http://schemas.microsoft.com/office/drawing/2014/main" id="{E3E4499F-F751-7BF8-1B5A-A9C8298B84DE}"/>
              </a:ext>
            </a:extLst>
          </p:cNvPr>
          <p:cNvPicPr>
            <a:picLocks noChangeAspect="1"/>
          </p:cNvPicPr>
          <p:nvPr/>
        </p:nvPicPr>
        <p:blipFill rotWithShape="1">
          <a:blip r:embed="rId3"/>
          <a:srcRect l="84273" r="689"/>
          <a:stretch/>
        </p:blipFill>
        <p:spPr>
          <a:xfrm>
            <a:off x="0" y="0"/>
            <a:ext cx="1375038" cy="5143500"/>
          </a:xfrm>
          <a:prstGeom prst="rect">
            <a:avLst/>
          </a:prstGeom>
        </p:spPr>
      </p:pic>
    </p:spTree>
    <p:extLst>
      <p:ext uri="{BB962C8B-B14F-4D97-AF65-F5344CB8AC3E}">
        <p14:creationId xmlns:p14="http://schemas.microsoft.com/office/powerpoint/2010/main" val="73709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2971AB-F28F-214F-8122-B9C6B33D20EC}"/>
              </a:ext>
            </a:extLst>
          </p:cNvPr>
          <p:cNvSpPr>
            <a:spLocks noGrp="1"/>
          </p:cNvSpPr>
          <p:nvPr>
            <p:ph type="sldNum" sz="quarter" idx="12"/>
          </p:nvPr>
        </p:nvSpPr>
        <p:spPr/>
        <p:txBody>
          <a:bodyPr/>
          <a:lstStyle/>
          <a:p>
            <a:fld id="{716BC1C3-C832-FA4C-9911-3E1C355083BA}" type="slidenum">
              <a:rPr lang="en-US" smtClean="0"/>
              <a:pPr/>
              <a:t>20</a:t>
            </a:fld>
            <a:endParaRPr lang="en-US" dirty="0"/>
          </a:p>
        </p:txBody>
      </p:sp>
      <p:pic>
        <p:nvPicPr>
          <p:cNvPr id="6" name="Picture 5">
            <a:extLst>
              <a:ext uri="{FF2B5EF4-FFF2-40B4-BE49-F238E27FC236}">
                <a16:creationId xmlns:a16="http://schemas.microsoft.com/office/drawing/2014/main" id="{E900BFB0-C56C-6E48-AACD-22FA64D727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 r="63722"/>
          <a:stretch/>
        </p:blipFill>
        <p:spPr>
          <a:xfrm>
            <a:off x="0" y="985329"/>
            <a:ext cx="3298768" cy="502920"/>
          </a:xfrm>
          <a:prstGeom prst="rect">
            <a:avLst/>
          </a:prstGeom>
        </p:spPr>
      </p:pic>
      <p:sp>
        <p:nvSpPr>
          <p:cNvPr id="8" name="Rectangle 7">
            <a:extLst>
              <a:ext uri="{FF2B5EF4-FFF2-40B4-BE49-F238E27FC236}">
                <a16:creationId xmlns:a16="http://schemas.microsoft.com/office/drawing/2014/main" id="{7F610460-0662-7A4B-A0FC-28870F71BD0A}"/>
              </a:ext>
            </a:extLst>
          </p:cNvPr>
          <p:cNvSpPr/>
          <p:nvPr/>
        </p:nvSpPr>
        <p:spPr>
          <a:xfrm>
            <a:off x="398499" y="4854231"/>
            <a:ext cx="2852063" cy="230704"/>
          </a:xfrm>
          <a:prstGeom prst="rect">
            <a:avLst/>
          </a:prstGeom>
        </p:spPr>
        <p:txBody>
          <a:bodyPr wrap="none">
            <a:spAutoFit/>
          </a:bodyPr>
          <a:lstStyle/>
          <a:p>
            <a:pPr>
              <a:spcBef>
                <a:spcPct val="0"/>
              </a:spcBef>
            </a:pPr>
            <a:r>
              <a:rPr lang="en-US" altLang="en-US" sz="899" b="1" dirty="0"/>
              <a:t>For Agent Use Only. Not for Use With the Public.</a:t>
            </a:r>
          </a:p>
        </p:txBody>
      </p:sp>
      <p:pic>
        <p:nvPicPr>
          <p:cNvPr id="3" name="Picture 2" descr="Graphical user interface, website&#10;&#10;Description automatically generated">
            <a:extLst>
              <a:ext uri="{FF2B5EF4-FFF2-40B4-BE49-F238E27FC236}">
                <a16:creationId xmlns:a16="http://schemas.microsoft.com/office/drawing/2014/main" id="{6A1526A2-1674-6841-86C1-B081A14744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52918" y="230114"/>
            <a:ext cx="2743200" cy="4773770"/>
          </a:xfrm>
          <a:prstGeom prst="rect">
            <a:avLst/>
          </a:prstGeom>
          <a:effectLst>
            <a:outerShdw blurRad="88900" dist="25400" dir="5400000" algn="ctr" rotWithShape="0">
              <a:schemeClr val="tx2"/>
            </a:outerShdw>
          </a:effectLst>
        </p:spPr>
      </p:pic>
      <p:pic>
        <p:nvPicPr>
          <p:cNvPr id="9" name="Picture 8">
            <a:extLst>
              <a:ext uri="{FF2B5EF4-FFF2-40B4-BE49-F238E27FC236}">
                <a16:creationId xmlns:a16="http://schemas.microsoft.com/office/drawing/2014/main" id="{CF714957-69B4-5741-B557-698AC0A1054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2" r="52440"/>
          <a:stretch/>
        </p:blipFill>
        <p:spPr>
          <a:xfrm>
            <a:off x="0" y="1521603"/>
            <a:ext cx="4322170" cy="502920"/>
          </a:xfrm>
          <a:prstGeom prst="rect">
            <a:avLst/>
          </a:prstGeom>
        </p:spPr>
      </p:pic>
      <p:sp>
        <p:nvSpPr>
          <p:cNvPr id="5" name="Rectangle 4">
            <a:extLst>
              <a:ext uri="{FF2B5EF4-FFF2-40B4-BE49-F238E27FC236}">
                <a16:creationId xmlns:a16="http://schemas.microsoft.com/office/drawing/2014/main" id="{39D88CB9-3A43-7D44-93E7-53B1536CDBF5}"/>
              </a:ext>
            </a:extLst>
          </p:cNvPr>
          <p:cNvSpPr/>
          <p:nvPr/>
        </p:nvSpPr>
        <p:spPr>
          <a:xfrm>
            <a:off x="372421" y="2267716"/>
            <a:ext cx="4572000" cy="261610"/>
          </a:xfrm>
          <a:prstGeom prst="rect">
            <a:avLst/>
          </a:prstGeom>
        </p:spPr>
        <p:txBody>
          <a:bodyPr>
            <a:spAutoFit/>
          </a:bodyPr>
          <a:lstStyle/>
          <a:p>
            <a:r>
              <a:rPr lang="en-US" sz="1100" b="1" dirty="0"/>
              <a:t>pages.transamerica.com/agent_consumer_kit</a:t>
            </a:r>
          </a:p>
        </p:txBody>
      </p:sp>
    </p:spTree>
    <p:extLst>
      <p:ext uri="{BB962C8B-B14F-4D97-AF65-F5344CB8AC3E}">
        <p14:creationId xmlns:p14="http://schemas.microsoft.com/office/powerpoint/2010/main" val="246948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B3AC5C0-F37F-2F47-9A82-0AA79CB1120C}"/>
              </a:ext>
            </a:extLst>
          </p:cNvPr>
          <p:cNvPicPr>
            <a:picLocks noChangeAspect="1"/>
          </p:cNvPicPr>
          <p:nvPr/>
        </p:nvPicPr>
        <p:blipFill>
          <a:blip r:embed="rId3"/>
          <a:srcRect/>
          <a:stretch/>
        </p:blipFill>
        <p:spPr>
          <a:xfrm>
            <a:off x="1506249" y="800837"/>
            <a:ext cx="2826327" cy="3657599"/>
          </a:xfrm>
          <a:prstGeom prst="rect">
            <a:avLst/>
          </a:prstGeom>
          <a:noFill/>
          <a:effectLst>
            <a:outerShdw blurRad="254000" dist="50800" dir="5400000" algn="ctr" rotWithShape="0">
              <a:schemeClr val="tx2"/>
            </a:outerShdw>
          </a:effectLst>
        </p:spPr>
      </p:pic>
      <p:pic>
        <p:nvPicPr>
          <p:cNvPr id="13" name="Picture 12">
            <a:extLst>
              <a:ext uri="{FF2B5EF4-FFF2-40B4-BE49-F238E27FC236}">
                <a16:creationId xmlns:a16="http://schemas.microsoft.com/office/drawing/2014/main" id="{DD5B4C3A-638B-834B-8CA5-500DA416EBD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47750" y="3010080"/>
            <a:ext cx="914400" cy="914400"/>
          </a:xfrm>
          <a:prstGeom prst="rect">
            <a:avLst/>
          </a:prstGeom>
        </p:spPr>
      </p:pic>
      <p:sp>
        <p:nvSpPr>
          <p:cNvPr id="4" name="Slide Number Placeholder 3">
            <a:extLst>
              <a:ext uri="{FF2B5EF4-FFF2-40B4-BE49-F238E27FC236}">
                <a16:creationId xmlns:a16="http://schemas.microsoft.com/office/drawing/2014/main" id="{402971AB-F28F-214F-8122-B9C6B33D20EC}"/>
              </a:ext>
            </a:extLst>
          </p:cNvPr>
          <p:cNvSpPr>
            <a:spLocks noGrp="1"/>
          </p:cNvSpPr>
          <p:nvPr>
            <p:ph type="sldNum" sz="quarter" idx="12"/>
          </p:nvPr>
        </p:nvSpPr>
        <p:spPr/>
        <p:txBody>
          <a:bodyPr/>
          <a:lstStyle/>
          <a:p>
            <a:fld id="{716BC1C3-C832-FA4C-9911-3E1C355083BA}" type="slidenum">
              <a:rPr lang="en-US" smtClean="0"/>
              <a:pPr/>
              <a:t>21</a:t>
            </a:fld>
            <a:endParaRPr lang="en-US" dirty="0"/>
          </a:p>
        </p:txBody>
      </p:sp>
      <p:pic>
        <p:nvPicPr>
          <p:cNvPr id="5" name="Picture 4">
            <a:extLst>
              <a:ext uri="{FF2B5EF4-FFF2-40B4-BE49-F238E27FC236}">
                <a16:creationId xmlns:a16="http://schemas.microsoft.com/office/drawing/2014/main" id="{830DB7E3-BCA4-054A-B195-07EB6412533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 t="1" r="78051" b="-2928"/>
          <a:stretch/>
        </p:blipFill>
        <p:spPr>
          <a:xfrm>
            <a:off x="0" y="237937"/>
            <a:ext cx="3273552" cy="517642"/>
          </a:xfrm>
          <a:prstGeom prst="rect">
            <a:avLst/>
          </a:prstGeom>
        </p:spPr>
      </p:pic>
      <p:sp>
        <p:nvSpPr>
          <p:cNvPr id="15" name="Rectangle 14">
            <a:extLst>
              <a:ext uri="{FF2B5EF4-FFF2-40B4-BE49-F238E27FC236}">
                <a16:creationId xmlns:a16="http://schemas.microsoft.com/office/drawing/2014/main" id="{EF1568A1-D5E2-564C-AAF6-9237EC48DF29}"/>
              </a:ext>
            </a:extLst>
          </p:cNvPr>
          <p:cNvSpPr/>
          <p:nvPr/>
        </p:nvSpPr>
        <p:spPr>
          <a:xfrm>
            <a:off x="202279" y="4854231"/>
            <a:ext cx="2852063" cy="230704"/>
          </a:xfrm>
          <a:prstGeom prst="rect">
            <a:avLst/>
          </a:prstGeom>
        </p:spPr>
        <p:txBody>
          <a:bodyPr wrap="none">
            <a:spAutoFit/>
          </a:bodyPr>
          <a:lstStyle/>
          <a:p>
            <a:pPr>
              <a:spcBef>
                <a:spcPct val="0"/>
              </a:spcBef>
            </a:pPr>
            <a:r>
              <a:rPr lang="en-US" altLang="en-US" sz="899" b="1" dirty="0"/>
              <a:t>For Agent Use Only. Not for Use With the Public.</a:t>
            </a:r>
          </a:p>
        </p:txBody>
      </p:sp>
      <p:sp>
        <p:nvSpPr>
          <p:cNvPr id="18" name="TextBox 17">
            <a:extLst>
              <a:ext uri="{FF2B5EF4-FFF2-40B4-BE49-F238E27FC236}">
                <a16:creationId xmlns:a16="http://schemas.microsoft.com/office/drawing/2014/main" id="{6EAF51CC-C53A-1642-A9DC-F72FB7FF8DB5}"/>
              </a:ext>
            </a:extLst>
          </p:cNvPr>
          <p:cNvSpPr txBox="1"/>
          <p:nvPr/>
        </p:nvSpPr>
        <p:spPr>
          <a:xfrm>
            <a:off x="1219199" y="4600638"/>
            <a:ext cx="3400426" cy="285687"/>
          </a:xfrm>
          <a:prstGeom prst="rect">
            <a:avLst/>
          </a:prstGeom>
          <a:noFill/>
        </p:spPr>
        <p:txBody>
          <a:bodyPr wrap="square" lIns="0" tIns="0" rIns="0" bIns="0" rtlCol="0">
            <a:noAutofit/>
          </a:bodyPr>
          <a:lstStyle/>
          <a:p>
            <a:pPr algn="ctr"/>
            <a:r>
              <a:rPr lang="en-US" sz="1100" dirty="0">
                <a:solidFill>
                  <a:srgbClr val="333333"/>
                </a:solidFill>
                <a:latin typeface="Arial" panose="020B0604020202020204" pitchFamily="34" charset="0"/>
                <a:ea typeface="Times New Roman" panose="02020603050405020304" pitchFamily="18" charset="0"/>
                <a:cs typeface="Arial" panose="020B0604020202020204" pitchFamily="34" charset="0"/>
              </a:rPr>
              <a:t>Final Expense Agent Product and Underwriting Guide</a:t>
            </a:r>
            <a:endParaRPr lang="en-US" sz="1100"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0BD1CB4D-9CF9-6643-B557-80A7819A5939}"/>
              </a:ext>
            </a:extLst>
          </p:cNvPr>
          <p:cNvGrpSpPr/>
          <p:nvPr/>
        </p:nvGrpSpPr>
        <p:grpSpPr>
          <a:xfrm>
            <a:off x="5115290" y="789500"/>
            <a:ext cx="2847609" cy="4049201"/>
            <a:chOff x="5477240" y="789500"/>
            <a:chExt cx="2847609" cy="4049201"/>
          </a:xfrm>
        </p:grpSpPr>
        <p:pic>
          <p:nvPicPr>
            <p:cNvPr id="6" name="Picture 5">
              <a:extLst>
                <a:ext uri="{FF2B5EF4-FFF2-40B4-BE49-F238E27FC236}">
                  <a16:creationId xmlns:a16="http://schemas.microsoft.com/office/drawing/2014/main" id="{22956CE7-D9CE-8149-B1A9-6F2901FEE74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77240" y="789500"/>
              <a:ext cx="2826327" cy="3657600"/>
            </a:xfrm>
            <a:prstGeom prst="rect">
              <a:avLst/>
            </a:prstGeom>
            <a:solidFill>
              <a:schemeClr val="bg1"/>
            </a:solidFill>
            <a:effectLst>
              <a:outerShdw blurRad="254000" dist="50800" dir="2700000" algn="tl" rotWithShape="0">
                <a:schemeClr val="bg1">
                  <a:lumMod val="75000"/>
                </a:schemeClr>
              </a:outerShdw>
            </a:effectLst>
          </p:spPr>
        </p:pic>
        <p:sp>
          <p:nvSpPr>
            <p:cNvPr id="20" name="TextBox 19">
              <a:extLst>
                <a:ext uri="{FF2B5EF4-FFF2-40B4-BE49-F238E27FC236}">
                  <a16:creationId xmlns:a16="http://schemas.microsoft.com/office/drawing/2014/main" id="{204BDBCC-92E1-6A4A-BFB0-DF9633FBC9B7}"/>
                </a:ext>
              </a:extLst>
            </p:cNvPr>
            <p:cNvSpPr txBox="1"/>
            <p:nvPr/>
          </p:nvSpPr>
          <p:spPr>
            <a:xfrm>
              <a:off x="5485642" y="4587329"/>
              <a:ext cx="2839207" cy="251372"/>
            </a:xfrm>
            <a:prstGeom prst="rect">
              <a:avLst/>
            </a:prstGeom>
            <a:noFill/>
          </p:spPr>
          <p:txBody>
            <a:bodyPr wrap="square" lIns="0" tIns="0" rIns="0" bIns="0" rtlCol="0">
              <a:noAutofit/>
            </a:bodyPr>
            <a:lstStyle/>
            <a:p>
              <a:pPr algn="ctr"/>
              <a:r>
                <a:rPr lang="en-US" sz="1100" dirty="0">
                  <a:solidFill>
                    <a:srgbClr val="333333"/>
                  </a:solidFill>
                  <a:latin typeface="Arial" panose="020B0604020202020204" pitchFamily="34" charset="0"/>
                  <a:ea typeface="Times New Roman" panose="02020603050405020304" pitchFamily="18" charset="0"/>
                  <a:cs typeface="Arial" panose="020B0604020202020204" pitchFamily="34" charset="0"/>
                </a:rPr>
                <a:t>Final Expense Spec Sheet</a:t>
              </a:r>
              <a:endParaRPr lang="en-US" sz="1100" dirty="0">
                <a:latin typeface="Arial" panose="020B0604020202020204" pitchFamily="34" charset="0"/>
                <a:cs typeface="Arial" panose="020B0604020202020204" pitchFamily="34" charset="0"/>
              </a:endParaRPr>
            </a:p>
          </p:txBody>
        </p:sp>
      </p:grpSp>
      <p:pic>
        <p:nvPicPr>
          <p:cNvPr id="16" name="Picture 15">
            <a:extLst>
              <a:ext uri="{FF2B5EF4-FFF2-40B4-BE49-F238E27FC236}">
                <a16:creationId xmlns:a16="http://schemas.microsoft.com/office/drawing/2014/main" id="{880AF1AF-F3A5-8047-9D6F-F88DFBB4C3C9}"/>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7486650" y="3012237"/>
            <a:ext cx="914400" cy="914400"/>
          </a:xfrm>
          <a:prstGeom prst="rect">
            <a:avLst/>
          </a:prstGeom>
        </p:spPr>
      </p:pic>
    </p:spTree>
    <p:extLst>
      <p:ext uri="{BB962C8B-B14F-4D97-AF65-F5344CB8AC3E}">
        <p14:creationId xmlns:p14="http://schemas.microsoft.com/office/powerpoint/2010/main" val="237774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8728B779-76EC-FC49-B591-B6FDBEE8E4C2}"/>
              </a:ext>
            </a:extLst>
          </p:cNvPr>
          <p:cNvGrpSpPr/>
          <p:nvPr/>
        </p:nvGrpSpPr>
        <p:grpSpPr>
          <a:xfrm>
            <a:off x="1380226" y="952541"/>
            <a:ext cx="2779620" cy="3448008"/>
            <a:chOff x="275326" y="952541"/>
            <a:chExt cx="2779620" cy="3448008"/>
          </a:xfrm>
        </p:grpSpPr>
        <p:pic>
          <p:nvPicPr>
            <p:cNvPr id="8" name="Picture 7">
              <a:extLst>
                <a:ext uri="{FF2B5EF4-FFF2-40B4-BE49-F238E27FC236}">
                  <a16:creationId xmlns:a16="http://schemas.microsoft.com/office/drawing/2014/main" id="{B2D23645-2A2F-1445-909F-0F54DB8F8D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226" y="952541"/>
              <a:ext cx="2331720" cy="3017520"/>
            </a:xfrm>
            <a:prstGeom prst="rect">
              <a:avLst/>
            </a:prstGeom>
            <a:solidFill>
              <a:schemeClr val="bg1"/>
            </a:solidFill>
            <a:effectLst>
              <a:outerShdw blurRad="254000" dist="50800" dir="5400000" algn="ctr" rotWithShape="0">
                <a:schemeClr val="tx2"/>
              </a:outerShdw>
            </a:effectLst>
          </p:spPr>
        </p:pic>
        <p:sp>
          <p:nvSpPr>
            <p:cNvPr id="9" name="TextBox 8">
              <a:extLst>
                <a:ext uri="{FF2B5EF4-FFF2-40B4-BE49-F238E27FC236}">
                  <a16:creationId xmlns:a16="http://schemas.microsoft.com/office/drawing/2014/main" id="{45769AA0-41F0-7F4C-8506-2FF511D34250}"/>
                </a:ext>
              </a:extLst>
            </p:cNvPr>
            <p:cNvSpPr txBox="1"/>
            <p:nvPr/>
          </p:nvSpPr>
          <p:spPr>
            <a:xfrm>
              <a:off x="714374" y="4146908"/>
              <a:ext cx="2333625" cy="253641"/>
            </a:xfrm>
            <a:prstGeom prst="rect">
              <a:avLst/>
            </a:prstGeom>
            <a:noFill/>
          </p:spPr>
          <p:txBody>
            <a:bodyPr wrap="square" lIns="0" tIns="0" rIns="0" bIns="0" rtlCol="0">
              <a:noAutofit/>
            </a:bodyPr>
            <a:lstStyle/>
            <a:p>
              <a:pPr algn="ctr"/>
              <a:r>
                <a:rPr lang="en-US" sz="1100" dirty="0">
                  <a:solidFill>
                    <a:srgbClr val="333333"/>
                  </a:solidFill>
                  <a:latin typeface="Arial" panose="020B0604020202020204" pitchFamily="34" charset="0"/>
                  <a:ea typeface="Times New Roman" panose="02020603050405020304" pitchFamily="18" charset="0"/>
                  <a:cs typeface="Arial" panose="020B0604020202020204" pitchFamily="34" charset="0"/>
                </a:rPr>
                <a:t>Agent Activation Flyer</a:t>
              </a:r>
              <a:endParaRPr lang="en-US" sz="110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84150EE3-CDAC-C942-8F13-F79A4F116B46}"/>
                </a:ext>
              </a:extLst>
            </p:cNvPr>
            <p:cNvPicPr>
              <a:picLocks noChangeAspect="1"/>
            </p:cNvPicPr>
            <p:nvPr/>
          </p:nvPicPr>
          <p:blipFill>
            <a:blip r:embed="rId4" cstate="screen">
              <a:extLst>
                <a:ext uri="{28A0092B-C50C-407E-A947-70E740481C1C}">
                  <a14:useLocalDpi xmlns:a14="http://schemas.microsoft.com/office/drawing/2010/main"/>
                </a:ext>
              </a:extLst>
            </a:blip>
            <a:stretch/>
          </p:blipFill>
          <p:spPr>
            <a:xfrm>
              <a:off x="275326" y="2863611"/>
              <a:ext cx="914400" cy="914400"/>
            </a:xfrm>
            <a:prstGeom prst="rect">
              <a:avLst/>
            </a:prstGeom>
          </p:spPr>
        </p:pic>
      </p:grpSp>
      <p:grpSp>
        <p:nvGrpSpPr>
          <p:cNvPr id="19" name="Group 18">
            <a:extLst>
              <a:ext uri="{FF2B5EF4-FFF2-40B4-BE49-F238E27FC236}">
                <a16:creationId xmlns:a16="http://schemas.microsoft.com/office/drawing/2014/main" id="{B5FEFAB0-29DA-E548-890A-0216BED106B4}"/>
              </a:ext>
            </a:extLst>
          </p:cNvPr>
          <p:cNvGrpSpPr/>
          <p:nvPr/>
        </p:nvGrpSpPr>
        <p:grpSpPr>
          <a:xfrm>
            <a:off x="4509189" y="153029"/>
            <a:ext cx="3667125" cy="2704471"/>
            <a:chOff x="4518714" y="153029"/>
            <a:chExt cx="3667125" cy="2704471"/>
          </a:xfrm>
        </p:grpSpPr>
        <p:sp>
          <p:nvSpPr>
            <p:cNvPr id="10" name="TextBox 9">
              <a:extLst>
                <a:ext uri="{FF2B5EF4-FFF2-40B4-BE49-F238E27FC236}">
                  <a16:creationId xmlns:a16="http://schemas.microsoft.com/office/drawing/2014/main" id="{489D9619-2C3B-1844-9219-85894F33057E}"/>
                </a:ext>
              </a:extLst>
            </p:cNvPr>
            <p:cNvSpPr txBox="1"/>
            <p:nvPr/>
          </p:nvSpPr>
          <p:spPr>
            <a:xfrm>
              <a:off x="4518714" y="2661007"/>
              <a:ext cx="3667125" cy="196493"/>
            </a:xfrm>
            <a:prstGeom prst="rect">
              <a:avLst/>
            </a:prstGeom>
            <a:noFill/>
          </p:spPr>
          <p:txBody>
            <a:bodyPr wrap="square" lIns="0" tIns="0" rIns="0" bIns="0" rtlCol="0">
              <a:noAutofit/>
            </a:bodyPr>
            <a:lstStyle/>
            <a:p>
              <a:pPr algn="ctr"/>
              <a:r>
                <a:rPr lang="en-US" sz="1100" dirty="0">
                  <a:solidFill>
                    <a:srgbClr val="333333"/>
                  </a:solidFill>
                  <a:latin typeface="Arial" panose="020B0604020202020204" pitchFamily="34" charset="0"/>
                  <a:ea typeface="Times New Roman" panose="02020603050405020304" pitchFamily="18" charset="0"/>
                  <a:cs typeface="Arial" panose="020B0604020202020204" pitchFamily="34" charset="0"/>
                </a:rPr>
                <a:t>Final Expense Where We Win Competitive Comparison</a:t>
              </a:r>
              <a:endParaRPr lang="en-US" sz="1100" dirty="0">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1F01AA1D-917A-2D4A-9EB7-CB5DF00F9EF0}"/>
                </a:ext>
              </a:extLst>
            </p:cNvPr>
            <p:cNvGrpSpPr/>
            <p:nvPr/>
          </p:nvGrpSpPr>
          <p:grpSpPr>
            <a:xfrm>
              <a:off x="4622098" y="153029"/>
              <a:ext cx="3460357" cy="2331720"/>
              <a:chOff x="4465428" y="153029"/>
              <a:chExt cx="3460357" cy="2331720"/>
            </a:xfrm>
          </p:grpSpPr>
          <p:pic>
            <p:nvPicPr>
              <p:cNvPr id="7" name="Picture 6">
                <a:extLst>
                  <a:ext uri="{FF2B5EF4-FFF2-40B4-BE49-F238E27FC236}">
                    <a16:creationId xmlns:a16="http://schemas.microsoft.com/office/drawing/2014/main" id="{255EBDC4-4D6A-0042-8694-1D29385990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08265" y="153029"/>
                <a:ext cx="3017520" cy="2331720"/>
              </a:xfrm>
              <a:prstGeom prst="rect">
                <a:avLst/>
              </a:prstGeom>
              <a:solidFill>
                <a:schemeClr val="bg1"/>
              </a:solidFill>
              <a:effectLst>
                <a:outerShdw blurRad="254000" dist="50800" dir="2700000" algn="tl" rotWithShape="0">
                  <a:schemeClr val="bg1">
                    <a:lumMod val="75000"/>
                  </a:schemeClr>
                </a:outerShdw>
              </a:effectLst>
            </p:spPr>
          </p:pic>
          <p:pic>
            <p:nvPicPr>
              <p:cNvPr id="12" name="Picture 11">
                <a:extLst>
                  <a:ext uri="{FF2B5EF4-FFF2-40B4-BE49-F238E27FC236}">
                    <a16:creationId xmlns:a16="http://schemas.microsoft.com/office/drawing/2014/main" id="{99EAEE2D-8528-0B47-8A30-EBF72279184D}"/>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465428" y="1321638"/>
                <a:ext cx="914400" cy="914400"/>
              </a:xfrm>
              <a:prstGeom prst="rect">
                <a:avLst/>
              </a:prstGeom>
            </p:spPr>
          </p:pic>
        </p:grpSp>
      </p:grpSp>
      <p:grpSp>
        <p:nvGrpSpPr>
          <p:cNvPr id="21" name="Group 20">
            <a:extLst>
              <a:ext uri="{FF2B5EF4-FFF2-40B4-BE49-F238E27FC236}">
                <a16:creationId xmlns:a16="http://schemas.microsoft.com/office/drawing/2014/main" id="{16CEEBF6-C284-7642-B3A0-E15DA7F73D0D}"/>
              </a:ext>
            </a:extLst>
          </p:cNvPr>
          <p:cNvGrpSpPr/>
          <p:nvPr/>
        </p:nvGrpSpPr>
        <p:grpSpPr>
          <a:xfrm>
            <a:off x="4649694" y="3015355"/>
            <a:ext cx="3375633" cy="2128145"/>
            <a:chOff x="4573494" y="3034405"/>
            <a:chExt cx="3375633" cy="2128145"/>
          </a:xfrm>
        </p:grpSpPr>
        <p:sp>
          <p:nvSpPr>
            <p:cNvPr id="16" name="TextBox 15">
              <a:extLst>
                <a:ext uri="{FF2B5EF4-FFF2-40B4-BE49-F238E27FC236}">
                  <a16:creationId xmlns:a16="http://schemas.microsoft.com/office/drawing/2014/main" id="{AC62E412-3882-FE46-85E7-3A3D79178F56}"/>
                </a:ext>
              </a:extLst>
            </p:cNvPr>
            <p:cNvSpPr txBox="1"/>
            <p:nvPr/>
          </p:nvSpPr>
          <p:spPr>
            <a:xfrm>
              <a:off x="4724400" y="4836807"/>
              <a:ext cx="3219449" cy="325743"/>
            </a:xfrm>
            <a:prstGeom prst="rect">
              <a:avLst/>
            </a:prstGeom>
            <a:noFill/>
          </p:spPr>
          <p:txBody>
            <a:bodyPr wrap="square" lIns="0" tIns="0" rIns="0" bIns="0" rtlCol="0">
              <a:noAutofit/>
            </a:bodyPr>
            <a:lstStyle/>
            <a:p>
              <a:pPr algn="ctr"/>
              <a:r>
                <a:rPr lang="en-US" sz="1100" dirty="0">
                  <a:solidFill>
                    <a:srgbClr val="333333"/>
                  </a:solidFill>
                  <a:latin typeface="Arial" panose="020B0604020202020204" pitchFamily="34" charset="0"/>
                  <a:ea typeface="Times New Roman" panose="02020603050405020304" pitchFamily="18" charset="0"/>
                  <a:cs typeface="Arial" panose="020B0604020202020204" pitchFamily="34" charset="0"/>
                </a:rPr>
                <a:t>Agent iGO e-App Training Video</a:t>
              </a:r>
              <a:endParaRPr lang="en-US" sz="1100" dirty="0">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B2B843F3-9138-774D-BA55-7396A6125CCB}"/>
                </a:ext>
              </a:extLst>
            </p:cNvPr>
            <p:cNvGrpSpPr/>
            <p:nvPr/>
          </p:nvGrpSpPr>
          <p:grpSpPr>
            <a:xfrm>
              <a:off x="4573494" y="3034405"/>
              <a:ext cx="3375633" cy="1775720"/>
              <a:chOff x="4569844" y="3034405"/>
              <a:chExt cx="3375633" cy="1775720"/>
            </a:xfrm>
          </p:grpSpPr>
          <p:pic>
            <p:nvPicPr>
              <p:cNvPr id="15" name="Picture 14">
                <a:extLst>
                  <a:ext uri="{FF2B5EF4-FFF2-40B4-BE49-F238E27FC236}">
                    <a16:creationId xmlns:a16="http://schemas.microsoft.com/office/drawing/2014/main" id="{80CF2168-A29C-8C41-ABEB-2070678BED0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019675" y="3034405"/>
                <a:ext cx="2925802" cy="1430543"/>
              </a:xfrm>
              <a:prstGeom prst="rect">
                <a:avLst/>
              </a:prstGeom>
              <a:solidFill>
                <a:schemeClr val="bg1"/>
              </a:solidFill>
              <a:effectLst>
                <a:outerShdw blurRad="254000" dist="38100" dir="2700000" algn="tl" rotWithShape="0">
                  <a:schemeClr val="bg1">
                    <a:lumMod val="75000"/>
                  </a:schemeClr>
                </a:outerShdw>
              </a:effectLst>
            </p:spPr>
          </p:pic>
          <p:pic>
            <p:nvPicPr>
              <p:cNvPr id="17" name="Picture 16">
                <a:extLst>
                  <a:ext uri="{FF2B5EF4-FFF2-40B4-BE49-F238E27FC236}">
                    <a16:creationId xmlns:a16="http://schemas.microsoft.com/office/drawing/2014/main" id="{DF25E0C2-37C0-5944-8075-1070B43E739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4569844" y="3895725"/>
                <a:ext cx="914400" cy="914400"/>
              </a:xfrm>
              <a:prstGeom prst="rect">
                <a:avLst/>
              </a:prstGeom>
            </p:spPr>
          </p:pic>
        </p:grpSp>
      </p:grpSp>
      <p:sp>
        <p:nvSpPr>
          <p:cNvPr id="4" name="Slide Number Placeholder 3">
            <a:extLst>
              <a:ext uri="{FF2B5EF4-FFF2-40B4-BE49-F238E27FC236}">
                <a16:creationId xmlns:a16="http://schemas.microsoft.com/office/drawing/2014/main" id="{5CFA6144-66E2-E342-AF21-168572E55FC8}"/>
              </a:ext>
            </a:extLst>
          </p:cNvPr>
          <p:cNvSpPr>
            <a:spLocks noGrp="1"/>
          </p:cNvSpPr>
          <p:nvPr>
            <p:ph type="sldNum" sz="quarter" idx="12"/>
          </p:nvPr>
        </p:nvSpPr>
        <p:spPr/>
        <p:txBody>
          <a:bodyPr/>
          <a:lstStyle/>
          <a:p>
            <a:fld id="{716BC1C3-C832-FA4C-9911-3E1C355083BA}" type="slidenum">
              <a:rPr lang="en-US" smtClean="0"/>
              <a:pPr/>
              <a:t>22</a:t>
            </a:fld>
            <a:endParaRPr lang="en-US" dirty="0"/>
          </a:p>
        </p:txBody>
      </p:sp>
      <p:pic>
        <p:nvPicPr>
          <p:cNvPr id="23" name="Picture 22">
            <a:extLst>
              <a:ext uri="{FF2B5EF4-FFF2-40B4-BE49-F238E27FC236}">
                <a16:creationId xmlns:a16="http://schemas.microsoft.com/office/drawing/2014/main" id="{ABD62F42-7E72-6945-AC33-4E2BB115800A}"/>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1" t="1" r="78051" b="-2928"/>
          <a:stretch/>
        </p:blipFill>
        <p:spPr>
          <a:xfrm>
            <a:off x="0" y="237937"/>
            <a:ext cx="3273552" cy="517642"/>
          </a:xfrm>
          <a:prstGeom prst="rect">
            <a:avLst/>
          </a:prstGeom>
        </p:spPr>
      </p:pic>
    </p:spTree>
    <p:extLst>
      <p:ext uri="{BB962C8B-B14F-4D97-AF65-F5344CB8AC3E}">
        <p14:creationId xmlns:p14="http://schemas.microsoft.com/office/powerpoint/2010/main" val="2771903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2971AB-F28F-214F-8122-B9C6B33D20EC}"/>
              </a:ext>
            </a:extLst>
          </p:cNvPr>
          <p:cNvSpPr>
            <a:spLocks noGrp="1"/>
          </p:cNvSpPr>
          <p:nvPr>
            <p:ph type="sldNum" sz="quarter" idx="12"/>
          </p:nvPr>
        </p:nvSpPr>
        <p:spPr/>
        <p:txBody>
          <a:bodyPr/>
          <a:lstStyle/>
          <a:p>
            <a:fld id="{716BC1C3-C832-FA4C-9911-3E1C355083BA}" type="slidenum">
              <a:rPr lang="en-US" smtClean="0"/>
              <a:pPr/>
              <a:t>23</a:t>
            </a:fld>
            <a:endParaRPr lang="en-US" dirty="0"/>
          </a:p>
        </p:txBody>
      </p:sp>
      <p:pic>
        <p:nvPicPr>
          <p:cNvPr id="5" name="Picture 4">
            <a:extLst>
              <a:ext uri="{FF2B5EF4-FFF2-40B4-BE49-F238E27FC236}">
                <a16:creationId xmlns:a16="http://schemas.microsoft.com/office/drawing/2014/main" id="{830DB7E3-BCA4-054A-B195-07EB641253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t="1" r="78051" b="-2928"/>
          <a:stretch/>
        </p:blipFill>
        <p:spPr>
          <a:xfrm>
            <a:off x="0" y="218887"/>
            <a:ext cx="3273552" cy="517642"/>
          </a:xfrm>
          <a:prstGeom prst="rect">
            <a:avLst/>
          </a:prstGeom>
        </p:spPr>
      </p:pic>
      <p:sp>
        <p:nvSpPr>
          <p:cNvPr id="15" name="Rectangle 14">
            <a:extLst>
              <a:ext uri="{FF2B5EF4-FFF2-40B4-BE49-F238E27FC236}">
                <a16:creationId xmlns:a16="http://schemas.microsoft.com/office/drawing/2014/main" id="{EF1568A1-D5E2-564C-AAF6-9237EC48DF29}"/>
              </a:ext>
            </a:extLst>
          </p:cNvPr>
          <p:cNvSpPr/>
          <p:nvPr/>
        </p:nvSpPr>
        <p:spPr>
          <a:xfrm>
            <a:off x="202279" y="4854231"/>
            <a:ext cx="2852063" cy="230704"/>
          </a:xfrm>
          <a:prstGeom prst="rect">
            <a:avLst/>
          </a:prstGeom>
        </p:spPr>
        <p:txBody>
          <a:bodyPr wrap="none">
            <a:spAutoFit/>
          </a:bodyPr>
          <a:lstStyle/>
          <a:p>
            <a:pPr>
              <a:spcBef>
                <a:spcPct val="0"/>
              </a:spcBef>
            </a:pPr>
            <a:r>
              <a:rPr lang="en-US" altLang="en-US" sz="899" b="1" dirty="0"/>
              <a:t>For Agent Use Only. Not for Use With the Public.</a:t>
            </a:r>
          </a:p>
        </p:txBody>
      </p:sp>
      <p:grpSp>
        <p:nvGrpSpPr>
          <p:cNvPr id="6" name="Group 5">
            <a:extLst>
              <a:ext uri="{FF2B5EF4-FFF2-40B4-BE49-F238E27FC236}">
                <a16:creationId xmlns:a16="http://schemas.microsoft.com/office/drawing/2014/main" id="{58E1AE03-B497-974C-879B-ADEBC2A82142}"/>
              </a:ext>
            </a:extLst>
          </p:cNvPr>
          <p:cNvGrpSpPr/>
          <p:nvPr/>
        </p:nvGrpSpPr>
        <p:grpSpPr>
          <a:xfrm>
            <a:off x="5369944" y="1388645"/>
            <a:ext cx="3153088" cy="2687515"/>
            <a:chOff x="5369944" y="1388645"/>
            <a:chExt cx="3153088" cy="2687515"/>
          </a:xfrm>
        </p:grpSpPr>
        <p:pic>
          <p:nvPicPr>
            <p:cNvPr id="11" name="Picture 10" descr="Two people sitting at a table&#10;&#10;Description automatically generated with low confidence">
              <a:extLst>
                <a:ext uri="{FF2B5EF4-FFF2-40B4-BE49-F238E27FC236}">
                  <a16:creationId xmlns:a16="http://schemas.microsoft.com/office/drawing/2014/main" id="{C622AC9A-A23E-6249-9C3F-AC0D2CF2AB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05512" y="1388645"/>
              <a:ext cx="3017520" cy="1685150"/>
            </a:xfrm>
            <a:prstGeom prst="rect">
              <a:avLst/>
            </a:prstGeom>
            <a:effectLst>
              <a:outerShdw blurRad="254000" dist="38100" dir="2700000" algn="tl" rotWithShape="0">
                <a:schemeClr val="bg1">
                  <a:lumMod val="65000"/>
                </a:schemeClr>
              </a:outerShdw>
            </a:effectLst>
          </p:spPr>
        </p:pic>
        <p:sp>
          <p:nvSpPr>
            <p:cNvPr id="18" name="TextBox 17">
              <a:extLst>
                <a:ext uri="{FF2B5EF4-FFF2-40B4-BE49-F238E27FC236}">
                  <a16:creationId xmlns:a16="http://schemas.microsoft.com/office/drawing/2014/main" id="{F65AA7C2-83B5-6547-AE90-F8F9522AFDFF}"/>
                </a:ext>
              </a:extLst>
            </p:cNvPr>
            <p:cNvSpPr txBox="1"/>
            <p:nvPr/>
          </p:nvSpPr>
          <p:spPr>
            <a:xfrm>
              <a:off x="6172200" y="3257487"/>
              <a:ext cx="2342552" cy="409637"/>
            </a:xfrm>
            <a:prstGeom prst="rect">
              <a:avLst/>
            </a:prstGeom>
            <a:noFill/>
          </p:spPr>
          <p:txBody>
            <a:bodyPr wrap="square" lIns="0" tIns="0" rIns="0" bIns="0" rtlCol="0">
              <a:noAutofit/>
            </a:bodyPr>
            <a:lstStyle/>
            <a:p>
              <a:pPr algn="ctr"/>
              <a:r>
                <a:rPr lang="en-US" sz="1100" dirty="0">
                  <a:solidFill>
                    <a:srgbClr val="333333"/>
                  </a:solidFill>
                  <a:latin typeface="Arial" panose="020B0604020202020204" pitchFamily="34" charset="0"/>
                  <a:ea typeface="Times New Roman" panose="02020603050405020304" pitchFamily="18" charset="0"/>
                  <a:cs typeface="Arial" panose="020B0604020202020204" pitchFamily="34" charset="0"/>
                </a:rPr>
                <a:t>Social Security Billing Video</a:t>
              </a:r>
              <a:endParaRPr lang="en-US" sz="1100" dirty="0">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093C7FDB-D1C9-E04B-B34A-B329DD237442}"/>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369944" y="3161760"/>
              <a:ext cx="914400" cy="914400"/>
            </a:xfrm>
            <a:prstGeom prst="rect">
              <a:avLst/>
            </a:prstGeom>
          </p:spPr>
        </p:pic>
      </p:grpSp>
      <p:grpSp>
        <p:nvGrpSpPr>
          <p:cNvPr id="3" name="Group 2">
            <a:extLst>
              <a:ext uri="{FF2B5EF4-FFF2-40B4-BE49-F238E27FC236}">
                <a16:creationId xmlns:a16="http://schemas.microsoft.com/office/drawing/2014/main" id="{F3818BFA-A73E-304C-A0C2-E107AF2D2DA2}"/>
              </a:ext>
            </a:extLst>
          </p:cNvPr>
          <p:cNvGrpSpPr/>
          <p:nvPr/>
        </p:nvGrpSpPr>
        <p:grpSpPr>
          <a:xfrm>
            <a:off x="114300" y="1386488"/>
            <a:ext cx="5044061" cy="3026103"/>
            <a:chOff x="114300" y="1386488"/>
            <a:chExt cx="5044061" cy="3026103"/>
          </a:xfrm>
        </p:grpSpPr>
        <p:grpSp>
          <p:nvGrpSpPr>
            <p:cNvPr id="7" name="Group 6">
              <a:extLst>
                <a:ext uri="{FF2B5EF4-FFF2-40B4-BE49-F238E27FC236}">
                  <a16:creationId xmlns:a16="http://schemas.microsoft.com/office/drawing/2014/main" id="{47721CE3-1E62-E243-83B3-F71E7D863B71}"/>
                </a:ext>
              </a:extLst>
            </p:cNvPr>
            <p:cNvGrpSpPr/>
            <p:nvPr/>
          </p:nvGrpSpPr>
          <p:grpSpPr>
            <a:xfrm>
              <a:off x="586361" y="1386488"/>
              <a:ext cx="4572000" cy="2976213"/>
              <a:chOff x="454716" y="1159780"/>
              <a:chExt cx="4572000" cy="2976213"/>
            </a:xfrm>
          </p:grpSpPr>
          <p:pic>
            <p:nvPicPr>
              <p:cNvPr id="17" name="Picture 16">
                <a:extLst>
                  <a:ext uri="{FF2B5EF4-FFF2-40B4-BE49-F238E27FC236}">
                    <a16:creationId xmlns:a16="http://schemas.microsoft.com/office/drawing/2014/main" id="{0C35DF33-04BD-B442-BFC5-F3E1AD434432}"/>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54716" y="1159780"/>
                <a:ext cx="4572000" cy="2564477"/>
              </a:xfrm>
              <a:prstGeom prst="rect">
                <a:avLst/>
              </a:prstGeom>
              <a:solidFill>
                <a:schemeClr val="bg1"/>
              </a:solidFill>
              <a:effectLst>
                <a:outerShdw blurRad="254000" dist="50800" dir="2700000" algn="ctr" rotWithShape="0">
                  <a:schemeClr val="bg1">
                    <a:lumMod val="85000"/>
                  </a:schemeClr>
                </a:outerShdw>
              </a:effectLst>
            </p:spPr>
          </p:pic>
          <p:sp>
            <p:nvSpPr>
              <p:cNvPr id="14" name="TextBox 13">
                <a:extLst>
                  <a:ext uri="{FF2B5EF4-FFF2-40B4-BE49-F238E27FC236}">
                    <a16:creationId xmlns:a16="http://schemas.microsoft.com/office/drawing/2014/main" id="{471FB7B1-B2A5-514C-86E0-9A5CE79E80F0}"/>
                  </a:ext>
                </a:extLst>
              </p:cNvPr>
              <p:cNvSpPr txBox="1"/>
              <p:nvPr/>
            </p:nvSpPr>
            <p:spPr>
              <a:xfrm>
                <a:off x="463800" y="3956595"/>
                <a:ext cx="4553833" cy="179398"/>
              </a:xfrm>
              <a:prstGeom prst="rect">
                <a:avLst/>
              </a:prstGeom>
              <a:noFill/>
            </p:spPr>
            <p:txBody>
              <a:bodyPr wrap="square" lIns="0" tIns="0" rIns="0" bIns="0" rtlCol="0">
                <a:noAutofit/>
              </a:bodyPr>
              <a:lstStyle/>
              <a:p>
                <a:pPr algn="ctr"/>
                <a:r>
                  <a:rPr lang="en-US" sz="1100" dirty="0">
                    <a:solidFill>
                      <a:srgbClr val="333333"/>
                    </a:solidFill>
                    <a:latin typeface="Arial" panose="020B0604020202020204" pitchFamily="34" charset="0"/>
                    <a:ea typeface="Times New Roman" panose="02020603050405020304" pitchFamily="18" charset="0"/>
                    <a:cs typeface="Arial" panose="020B0604020202020204" pitchFamily="34" charset="0"/>
                  </a:rPr>
                  <a:t>Social Security Billing Presentation</a:t>
                </a:r>
                <a:endParaRPr lang="en-US" sz="1100" dirty="0">
                  <a:latin typeface="Arial" panose="020B0604020202020204" pitchFamily="34" charset="0"/>
                  <a:cs typeface="Arial" panose="020B0604020202020204" pitchFamily="34" charset="0"/>
                </a:endParaRPr>
              </a:p>
            </p:txBody>
          </p:sp>
        </p:grpSp>
        <p:pic>
          <p:nvPicPr>
            <p:cNvPr id="23" name="Picture 22">
              <a:extLst>
                <a:ext uri="{FF2B5EF4-FFF2-40B4-BE49-F238E27FC236}">
                  <a16:creationId xmlns:a16="http://schemas.microsoft.com/office/drawing/2014/main" id="{D3EDF6F7-102D-6549-8B3D-891E4BB5A4B6}"/>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14300" y="3498191"/>
              <a:ext cx="914400" cy="914400"/>
            </a:xfrm>
            <a:prstGeom prst="rect">
              <a:avLst/>
            </a:prstGeom>
          </p:spPr>
        </p:pic>
      </p:grpSp>
    </p:spTree>
    <p:extLst>
      <p:ext uri="{BB962C8B-B14F-4D97-AF65-F5344CB8AC3E}">
        <p14:creationId xmlns:p14="http://schemas.microsoft.com/office/powerpoint/2010/main" val="193381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2971AB-F28F-214F-8122-B9C6B33D20EC}"/>
              </a:ext>
            </a:extLst>
          </p:cNvPr>
          <p:cNvSpPr>
            <a:spLocks noGrp="1"/>
          </p:cNvSpPr>
          <p:nvPr>
            <p:ph type="sldNum" sz="quarter" idx="12"/>
          </p:nvPr>
        </p:nvSpPr>
        <p:spPr/>
        <p:txBody>
          <a:bodyPr/>
          <a:lstStyle/>
          <a:p>
            <a:fld id="{716BC1C3-C832-FA4C-9911-3E1C355083BA}" type="slidenum">
              <a:rPr lang="en-US" smtClean="0"/>
              <a:pPr/>
              <a:t>24</a:t>
            </a:fld>
            <a:endParaRPr lang="en-US" dirty="0"/>
          </a:p>
        </p:txBody>
      </p:sp>
      <p:sp>
        <p:nvSpPr>
          <p:cNvPr id="15" name="Rectangle 14">
            <a:extLst>
              <a:ext uri="{FF2B5EF4-FFF2-40B4-BE49-F238E27FC236}">
                <a16:creationId xmlns:a16="http://schemas.microsoft.com/office/drawing/2014/main" id="{EF1568A1-D5E2-564C-AAF6-9237EC48DF29}"/>
              </a:ext>
            </a:extLst>
          </p:cNvPr>
          <p:cNvSpPr/>
          <p:nvPr/>
        </p:nvSpPr>
        <p:spPr>
          <a:xfrm>
            <a:off x="202279" y="4854231"/>
            <a:ext cx="2852063" cy="230704"/>
          </a:xfrm>
          <a:prstGeom prst="rect">
            <a:avLst/>
          </a:prstGeom>
        </p:spPr>
        <p:txBody>
          <a:bodyPr wrap="none">
            <a:spAutoFit/>
          </a:bodyPr>
          <a:lstStyle/>
          <a:p>
            <a:pPr>
              <a:spcBef>
                <a:spcPct val="0"/>
              </a:spcBef>
            </a:pPr>
            <a:r>
              <a:rPr lang="en-US" altLang="en-US" sz="899" b="1" dirty="0"/>
              <a:t>For Agent Use Only. Not for Use With the Public.</a:t>
            </a:r>
          </a:p>
        </p:txBody>
      </p:sp>
      <p:pic>
        <p:nvPicPr>
          <p:cNvPr id="3" name="Picture 2">
            <a:extLst>
              <a:ext uri="{FF2B5EF4-FFF2-40B4-BE49-F238E27FC236}">
                <a16:creationId xmlns:a16="http://schemas.microsoft.com/office/drawing/2014/main" id="{D555CFA7-F79D-DB44-A604-97AE707284E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72401"/>
          <a:stretch/>
        </p:blipFill>
        <p:spPr>
          <a:xfrm>
            <a:off x="1" y="404206"/>
            <a:ext cx="3931920" cy="502920"/>
          </a:xfrm>
          <a:prstGeom prst="rect">
            <a:avLst/>
          </a:prstGeom>
        </p:spPr>
      </p:pic>
      <p:grpSp>
        <p:nvGrpSpPr>
          <p:cNvPr id="5" name="Group 4">
            <a:extLst>
              <a:ext uri="{FF2B5EF4-FFF2-40B4-BE49-F238E27FC236}">
                <a16:creationId xmlns:a16="http://schemas.microsoft.com/office/drawing/2014/main" id="{5EB7300A-B055-C544-B3EC-98FB6BEE3CEE}"/>
              </a:ext>
            </a:extLst>
          </p:cNvPr>
          <p:cNvGrpSpPr/>
          <p:nvPr/>
        </p:nvGrpSpPr>
        <p:grpSpPr>
          <a:xfrm>
            <a:off x="304620" y="1371727"/>
            <a:ext cx="3391080" cy="2828079"/>
            <a:chOff x="304620" y="1371727"/>
            <a:chExt cx="3391080" cy="2828079"/>
          </a:xfrm>
        </p:grpSpPr>
        <p:pic>
          <p:nvPicPr>
            <p:cNvPr id="9" name="Picture 8">
              <a:extLst>
                <a:ext uri="{FF2B5EF4-FFF2-40B4-BE49-F238E27FC236}">
                  <a16:creationId xmlns:a16="http://schemas.microsoft.com/office/drawing/2014/main" id="{57DCAA55-4346-A441-8FBB-A7DD1C49EE6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24810" y="1371727"/>
              <a:ext cx="3259886" cy="1828800"/>
            </a:xfrm>
            <a:prstGeom prst="rect">
              <a:avLst/>
            </a:prstGeom>
            <a:solidFill>
              <a:schemeClr val="bg1"/>
            </a:solidFill>
            <a:effectLst>
              <a:outerShdw blurRad="254000" dist="50800" dir="2700000" algn="ctr" rotWithShape="0">
                <a:schemeClr val="bg1">
                  <a:lumMod val="85000"/>
                </a:schemeClr>
              </a:outerShdw>
            </a:effectLst>
          </p:spPr>
        </p:pic>
        <p:sp>
          <p:nvSpPr>
            <p:cNvPr id="11" name="TextBox 10">
              <a:extLst>
                <a:ext uri="{FF2B5EF4-FFF2-40B4-BE49-F238E27FC236}">
                  <a16:creationId xmlns:a16="http://schemas.microsoft.com/office/drawing/2014/main" id="{AE0BA1E0-5C2A-BE48-B242-DBFD59B49730}"/>
                </a:ext>
              </a:extLst>
            </p:cNvPr>
            <p:cNvSpPr txBox="1"/>
            <p:nvPr/>
          </p:nvSpPr>
          <p:spPr>
            <a:xfrm>
              <a:off x="1104900" y="3377967"/>
              <a:ext cx="2590800" cy="222484"/>
            </a:xfrm>
            <a:prstGeom prst="rect">
              <a:avLst/>
            </a:prstGeom>
            <a:noFill/>
          </p:spPr>
          <p:txBody>
            <a:bodyPr wrap="square" lIns="0" tIns="0" rIns="0" bIns="0" rtlCol="0">
              <a:noAutofit/>
            </a:bodyPr>
            <a:lstStyle/>
            <a:p>
              <a:pPr algn="ctr"/>
              <a:r>
                <a:rPr lang="en-US" sz="1100" dirty="0"/>
                <a:t>Final Expense Client Video</a:t>
              </a:r>
            </a:p>
          </p:txBody>
        </p:sp>
        <p:pic>
          <p:nvPicPr>
            <p:cNvPr id="16" name="Picture 15">
              <a:extLst>
                <a:ext uri="{FF2B5EF4-FFF2-40B4-BE49-F238E27FC236}">
                  <a16:creationId xmlns:a16="http://schemas.microsoft.com/office/drawing/2014/main" id="{1D2DDBBF-6375-7145-9FC7-011893828EFE}"/>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04620" y="3285406"/>
              <a:ext cx="914400" cy="914400"/>
            </a:xfrm>
            <a:prstGeom prst="rect">
              <a:avLst/>
            </a:prstGeom>
          </p:spPr>
        </p:pic>
      </p:grpSp>
      <p:grpSp>
        <p:nvGrpSpPr>
          <p:cNvPr id="6" name="Group 5">
            <a:extLst>
              <a:ext uri="{FF2B5EF4-FFF2-40B4-BE49-F238E27FC236}">
                <a16:creationId xmlns:a16="http://schemas.microsoft.com/office/drawing/2014/main" id="{815A050A-015F-254A-9606-DAF8EB726CCD}"/>
              </a:ext>
            </a:extLst>
          </p:cNvPr>
          <p:cNvGrpSpPr/>
          <p:nvPr/>
        </p:nvGrpSpPr>
        <p:grpSpPr>
          <a:xfrm>
            <a:off x="3764711" y="1384070"/>
            <a:ext cx="2550364" cy="3245080"/>
            <a:chOff x="4002836" y="402995"/>
            <a:chExt cx="2550364" cy="3245080"/>
          </a:xfrm>
        </p:grpSpPr>
        <p:pic>
          <p:nvPicPr>
            <p:cNvPr id="10" name="Picture 9">
              <a:extLst>
                <a:ext uri="{FF2B5EF4-FFF2-40B4-BE49-F238E27FC236}">
                  <a16:creationId xmlns:a16="http://schemas.microsoft.com/office/drawing/2014/main" id="{EB3AC5C0-F37F-2F47-9A82-0AA79CB1120C}"/>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437491" y="402995"/>
              <a:ext cx="2106446" cy="2743200"/>
            </a:xfrm>
            <a:prstGeom prst="rect">
              <a:avLst/>
            </a:prstGeom>
            <a:noFill/>
            <a:effectLst>
              <a:outerShdw blurRad="254000" dist="50800" dir="5400000" algn="ctr" rotWithShape="0">
                <a:schemeClr val="tx2"/>
              </a:outerShdw>
            </a:effectLst>
          </p:spPr>
        </p:pic>
        <p:pic>
          <p:nvPicPr>
            <p:cNvPr id="14" name="Picture 13">
              <a:extLst>
                <a:ext uri="{FF2B5EF4-FFF2-40B4-BE49-F238E27FC236}">
                  <a16:creationId xmlns:a16="http://schemas.microsoft.com/office/drawing/2014/main" id="{2F293782-ED78-5C4D-8D8C-074F153769B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002836" y="1934833"/>
              <a:ext cx="914400" cy="914400"/>
            </a:xfrm>
            <a:prstGeom prst="rect">
              <a:avLst/>
            </a:prstGeom>
          </p:spPr>
        </p:pic>
        <p:sp>
          <p:nvSpPr>
            <p:cNvPr id="17" name="TextBox 16">
              <a:extLst>
                <a:ext uri="{FF2B5EF4-FFF2-40B4-BE49-F238E27FC236}">
                  <a16:creationId xmlns:a16="http://schemas.microsoft.com/office/drawing/2014/main" id="{4B3C820E-79B6-DA44-864D-588E3A332C41}"/>
                </a:ext>
              </a:extLst>
            </p:cNvPr>
            <p:cNvSpPr txBox="1"/>
            <p:nvPr/>
          </p:nvSpPr>
          <p:spPr>
            <a:xfrm>
              <a:off x="4429125" y="3377967"/>
              <a:ext cx="2124075" cy="270108"/>
            </a:xfrm>
            <a:prstGeom prst="rect">
              <a:avLst/>
            </a:prstGeom>
            <a:noFill/>
          </p:spPr>
          <p:txBody>
            <a:bodyPr wrap="square" lIns="0" tIns="0" rIns="0" bIns="0" rtlCol="0">
              <a:noAutofit/>
            </a:bodyPr>
            <a:lstStyle/>
            <a:p>
              <a:pPr algn="ctr"/>
              <a:r>
                <a:rPr lang="en-US" sz="1100" dirty="0"/>
                <a:t>My Last Will Worksheet </a:t>
              </a:r>
            </a:p>
          </p:txBody>
        </p:sp>
      </p:grpSp>
      <p:grpSp>
        <p:nvGrpSpPr>
          <p:cNvPr id="18" name="Group 17">
            <a:extLst>
              <a:ext uri="{FF2B5EF4-FFF2-40B4-BE49-F238E27FC236}">
                <a16:creationId xmlns:a16="http://schemas.microsoft.com/office/drawing/2014/main" id="{DB903815-9099-D840-922B-198C60864F03}"/>
              </a:ext>
            </a:extLst>
          </p:cNvPr>
          <p:cNvGrpSpPr/>
          <p:nvPr/>
        </p:nvGrpSpPr>
        <p:grpSpPr>
          <a:xfrm>
            <a:off x="6374023" y="1389239"/>
            <a:ext cx="2589002" cy="3352781"/>
            <a:chOff x="6440698" y="408164"/>
            <a:chExt cx="2589002" cy="3352781"/>
          </a:xfrm>
        </p:grpSpPr>
        <p:pic>
          <p:nvPicPr>
            <p:cNvPr id="12" name="Picture 11">
              <a:extLst>
                <a:ext uri="{FF2B5EF4-FFF2-40B4-BE49-F238E27FC236}">
                  <a16:creationId xmlns:a16="http://schemas.microsoft.com/office/drawing/2014/main" id="{E6195043-45C9-8243-8BDE-40A07452446D}"/>
                </a:ext>
              </a:extLst>
            </p:cNvPr>
            <p:cNvPicPr>
              <a:picLocks noChangeAspect="1"/>
            </p:cNvPicPr>
            <p:nvPr/>
          </p:nvPicPr>
          <p:blipFill>
            <a:blip r:embed="rId8" cstate="screen">
              <a:extLst>
                <a:ext uri="{28A0092B-C50C-407E-A947-70E740481C1C}">
                  <a14:useLocalDpi xmlns:a14="http://schemas.microsoft.com/office/drawing/2010/main"/>
                </a:ext>
              </a:extLst>
            </a:blip>
            <a:stretch/>
          </p:blipFill>
          <p:spPr>
            <a:xfrm>
              <a:off x="6901863" y="408164"/>
              <a:ext cx="2119745" cy="2743200"/>
            </a:xfrm>
            <a:prstGeom prst="rect">
              <a:avLst/>
            </a:prstGeom>
            <a:solidFill>
              <a:schemeClr val="bg1"/>
            </a:solidFill>
            <a:effectLst>
              <a:outerShdw blurRad="254000" dist="50800" dir="5400000" algn="ctr" rotWithShape="0">
                <a:schemeClr val="tx2"/>
              </a:outerShdw>
            </a:effectLst>
          </p:spPr>
        </p:pic>
        <p:pic>
          <p:nvPicPr>
            <p:cNvPr id="13" name="Picture 12">
              <a:extLst>
                <a:ext uri="{FF2B5EF4-FFF2-40B4-BE49-F238E27FC236}">
                  <a16:creationId xmlns:a16="http://schemas.microsoft.com/office/drawing/2014/main" id="{5BF01910-5065-0F4C-A8B9-1C814FECC0F3}"/>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6440698" y="2543175"/>
              <a:ext cx="914400" cy="914400"/>
            </a:xfrm>
            <a:prstGeom prst="rect">
              <a:avLst/>
            </a:prstGeom>
          </p:spPr>
        </p:pic>
        <p:sp>
          <p:nvSpPr>
            <p:cNvPr id="8" name="Rectangle 7">
              <a:extLst>
                <a:ext uri="{FF2B5EF4-FFF2-40B4-BE49-F238E27FC236}">
                  <a16:creationId xmlns:a16="http://schemas.microsoft.com/office/drawing/2014/main" id="{02F4E4A3-A0B3-DE4B-A819-0F2A18C804B2}"/>
                </a:ext>
              </a:extLst>
            </p:cNvPr>
            <p:cNvSpPr/>
            <p:nvPr/>
          </p:nvSpPr>
          <p:spPr>
            <a:xfrm>
              <a:off x="7277100" y="3330058"/>
              <a:ext cx="1752600" cy="430887"/>
            </a:xfrm>
            <a:prstGeom prst="rect">
              <a:avLst/>
            </a:prstGeom>
          </p:spPr>
          <p:txBody>
            <a:bodyPr wrap="square">
              <a:spAutoFit/>
            </a:bodyPr>
            <a:lstStyle/>
            <a:p>
              <a:pPr algn="ctr"/>
              <a:r>
                <a:rPr lang="en-US" sz="1100" dirty="0"/>
                <a:t>Final Expense Consumer Brochure</a:t>
              </a:r>
            </a:p>
          </p:txBody>
        </p:sp>
      </p:grpSp>
    </p:spTree>
    <p:extLst>
      <p:ext uri="{BB962C8B-B14F-4D97-AF65-F5344CB8AC3E}">
        <p14:creationId xmlns:p14="http://schemas.microsoft.com/office/powerpoint/2010/main" val="219226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94E5875-7E01-B649-9C14-6F1EA4D1C5F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9144000" cy="5143499"/>
          </a:xfrm>
          <a:prstGeom prst="rect">
            <a:avLst/>
          </a:prstGeom>
        </p:spPr>
      </p:pic>
      <p:pic>
        <p:nvPicPr>
          <p:cNvPr id="8" name="Picture 7">
            <a:extLst>
              <a:ext uri="{FF2B5EF4-FFF2-40B4-BE49-F238E27FC236}">
                <a16:creationId xmlns:a16="http://schemas.microsoft.com/office/drawing/2014/main" id="{4CF90AB8-A49D-C34D-B322-64D65DC1E6C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75148"/>
          <a:stretch/>
        </p:blipFill>
        <p:spPr>
          <a:xfrm>
            <a:off x="0" y="1405248"/>
            <a:ext cx="3121946" cy="694880"/>
          </a:xfrm>
          <a:prstGeom prst="rect">
            <a:avLst/>
          </a:prstGeom>
        </p:spPr>
      </p:pic>
      <p:sp>
        <p:nvSpPr>
          <p:cNvPr id="16" name="Shape 258">
            <a:extLst>
              <a:ext uri="{FF2B5EF4-FFF2-40B4-BE49-F238E27FC236}">
                <a16:creationId xmlns:a16="http://schemas.microsoft.com/office/drawing/2014/main" id="{31218B27-D540-DD4C-B177-8B99FA01A8CC}"/>
              </a:ext>
            </a:extLst>
          </p:cNvPr>
          <p:cNvSpPr/>
          <p:nvPr/>
        </p:nvSpPr>
        <p:spPr>
          <a:xfrm flipH="1">
            <a:off x="7879451" y="1580302"/>
            <a:ext cx="1264548" cy="35631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bg1"/>
          </a:solidFill>
          <a:ln w="12700">
            <a:miter lim="400000"/>
          </a:ln>
        </p:spPr>
        <p:txBody>
          <a:bodyPr lIns="50800" tIns="50800" rIns="50800" bIns="50800" anchor="ctr"/>
          <a:lstStyle/>
          <a:p>
            <a:pPr>
              <a:defRPr sz="3200">
                <a:solidFill>
                  <a:srgbClr val="FFFFFF"/>
                </a:solidFill>
              </a:defRPr>
            </a:pPr>
            <a:endParaRPr dirty="0">
              <a:solidFill>
                <a:schemeClr val="accent1"/>
              </a:solidFill>
            </a:endParaRPr>
          </a:p>
        </p:txBody>
      </p:sp>
      <p:pic>
        <p:nvPicPr>
          <p:cNvPr id="23" name="Picture 22" descr="TA_stacked_logo.png">
            <a:extLst>
              <a:ext uri="{FF2B5EF4-FFF2-40B4-BE49-F238E27FC236}">
                <a16:creationId xmlns:a16="http://schemas.microsoft.com/office/drawing/2014/main" id="{D705FD24-8E68-E84C-9F01-AFCA29B9E02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88950" y="4388015"/>
            <a:ext cx="796043" cy="522767"/>
          </a:xfrm>
          <a:prstGeom prst="rect">
            <a:avLst/>
          </a:prstGeom>
        </p:spPr>
      </p:pic>
      <p:grpSp>
        <p:nvGrpSpPr>
          <p:cNvPr id="2" name="Group 1">
            <a:extLst>
              <a:ext uri="{FF2B5EF4-FFF2-40B4-BE49-F238E27FC236}">
                <a16:creationId xmlns:a16="http://schemas.microsoft.com/office/drawing/2014/main" id="{4C737398-B201-8E4E-83E9-29A57125D03A}"/>
              </a:ext>
            </a:extLst>
          </p:cNvPr>
          <p:cNvGrpSpPr/>
          <p:nvPr/>
        </p:nvGrpSpPr>
        <p:grpSpPr>
          <a:xfrm>
            <a:off x="451927" y="3081786"/>
            <a:ext cx="4120073" cy="1941298"/>
            <a:chOff x="451927" y="3081786"/>
            <a:chExt cx="4120073" cy="1941298"/>
          </a:xfrm>
        </p:grpSpPr>
        <p:sp>
          <p:nvSpPr>
            <p:cNvPr id="20" name="Shape 142">
              <a:extLst>
                <a:ext uri="{FF2B5EF4-FFF2-40B4-BE49-F238E27FC236}">
                  <a16:creationId xmlns:a16="http://schemas.microsoft.com/office/drawing/2014/main" id="{25C2A2EF-D643-954E-BBE5-67CB1C093F67}"/>
                </a:ext>
              </a:extLst>
            </p:cNvPr>
            <p:cNvSpPr/>
            <p:nvPr/>
          </p:nvSpPr>
          <p:spPr>
            <a:xfrm>
              <a:off x="451927" y="4643493"/>
              <a:ext cx="3160703"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spAutoFit/>
            </a:bodyPr>
            <a:lstStyle>
              <a:lvl1pPr algn="l" defTabSz="457200">
                <a:defRPr sz="3600" i="1">
                  <a:solidFill>
                    <a:srgbClr val="FFFFFF"/>
                  </a:solidFill>
                  <a:latin typeface="Helvetica"/>
                  <a:ea typeface="Helvetica"/>
                  <a:cs typeface="Helvetica"/>
                  <a:sym typeface="Helvetica"/>
                </a:defRPr>
              </a:lvl1pPr>
            </a:lstStyle>
            <a:p>
              <a:r>
                <a:rPr lang="en-US" sz="900" i="0" dirty="0">
                  <a:solidFill>
                    <a:schemeClr val="bg1"/>
                  </a:solidFill>
                  <a:latin typeface="Arial"/>
                  <a:ea typeface="Arial"/>
                  <a:cs typeface="Arial"/>
                </a:rPr>
                <a:t>133508R4</a:t>
              </a:r>
            </a:p>
            <a:p>
              <a:r>
                <a:rPr lang="en-US" sz="900" i="0" dirty="0">
                  <a:latin typeface="+mn-lt"/>
                </a:rPr>
                <a:t>© 2023 Transamerica Corporation. All Rights Reserved.</a:t>
              </a:r>
            </a:p>
          </p:txBody>
        </p:sp>
        <p:sp>
          <p:nvSpPr>
            <p:cNvPr id="7" name="Rectangle 6">
              <a:extLst>
                <a:ext uri="{FF2B5EF4-FFF2-40B4-BE49-F238E27FC236}">
                  <a16:creationId xmlns:a16="http://schemas.microsoft.com/office/drawing/2014/main" id="{00AF4EBE-F417-E647-811B-E2424CC761D0}"/>
                </a:ext>
              </a:extLst>
            </p:cNvPr>
            <p:cNvSpPr/>
            <p:nvPr/>
          </p:nvSpPr>
          <p:spPr>
            <a:xfrm>
              <a:off x="451927" y="4292374"/>
              <a:ext cx="2852063" cy="230704"/>
            </a:xfrm>
            <a:prstGeom prst="rect">
              <a:avLst/>
            </a:prstGeom>
          </p:spPr>
          <p:txBody>
            <a:bodyPr wrap="none">
              <a:spAutoFit/>
            </a:bodyPr>
            <a:lstStyle/>
            <a:p>
              <a:pPr>
                <a:spcBef>
                  <a:spcPct val="0"/>
                </a:spcBef>
              </a:pPr>
              <a:r>
                <a:rPr lang="en-US" altLang="en-US" sz="899" b="1" dirty="0">
                  <a:solidFill>
                    <a:schemeClr val="bg1"/>
                  </a:solidFill>
                </a:rPr>
                <a:t>For Agent Use Only. Not for Use With the Public.</a:t>
              </a:r>
            </a:p>
          </p:txBody>
        </p:sp>
        <p:sp>
          <p:nvSpPr>
            <p:cNvPr id="9" name="Shape 142">
              <a:extLst>
                <a:ext uri="{FF2B5EF4-FFF2-40B4-BE49-F238E27FC236}">
                  <a16:creationId xmlns:a16="http://schemas.microsoft.com/office/drawing/2014/main" id="{0CB4120C-8432-AB4F-B5D7-088BE71BF467}"/>
                </a:ext>
              </a:extLst>
            </p:cNvPr>
            <p:cNvSpPr/>
            <p:nvPr/>
          </p:nvSpPr>
          <p:spPr>
            <a:xfrm>
              <a:off x="495768" y="3081786"/>
              <a:ext cx="4076232" cy="93358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spAutoFit/>
            </a:bodyPr>
            <a:lstStyle>
              <a:lvl1pPr algn="l" defTabSz="457200">
                <a:defRPr sz="3600" i="1">
                  <a:solidFill>
                    <a:srgbClr val="FFFFFF"/>
                  </a:solidFill>
                  <a:latin typeface="Helvetica"/>
                  <a:ea typeface="Helvetica"/>
                  <a:cs typeface="Helvetica"/>
                  <a:sym typeface="Helvetica"/>
                </a:defRPr>
              </a:lvl1pPr>
            </a:lstStyle>
            <a:p>
              <a:r>
                <a:rPr lang="en-US" sz="900" i="0" dirty="0"/>
                <a:t>Life insurance products are issued by  Transamerica Life Insurance Company, Cedar Rapids, IA, or Transamerica Financial Life Insurance Company, Harrison, NY. Transamerica Financial Life Insurance Company is authorized to conduct business in New York. Transamerica Life Insurance Company is authorized to conduct business in all other states. All products may not be available in all jurisdictions. </a:t>
              </a:r>
            </a:p>
          </p:txBody>
        </p:sp>
      </p:grpSp>
    </p:spTree>
    <p:extLst>
      <p:ext uri="{BB962C8B-B14F-4D97-AF65-F5344CB8AC3E}">
        <p14:creationId xmlns:p14="http://schemas.microsoft.com/office/powerpoint/2010/main" val="113867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616E97-D373-D54F-B897-62C9B623FA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75823"/>
          <a:stretch/>
        </p:blipFill>
        <p:spPr>
          <a:xfrm>
            <a:off x="4491487" y="1090401"/>
            <a:ext cx="3541411" cy="502920"/>
          </a:xfrm>
          <a:prstGeom prst="rect">
            <a:avLst/>
          </a:prstGeom>
        </p:spPr>
      </p:pic>
      <p:pic>
        <p:nvPicPr>
          <p:cNvPr id="10" name="Picture 9">
            <a:extLst>
              <a:ext uri="{FF2B5EF4-FFF2-40B4-BE49-F238E27FC236}">
                <a16:creationId xmlns:a16="http://schemas.microsoft.com/office/drawing/2014/main" id="{05E4FBE3-85B5-E242-B2A9-59A49B27708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4573099" cy="5143500"/>
          </a:xfrm>
          <a:prstGeom prst="rect">
            <a:avLst/>
          </a:prstGeom>
        </p:spPr>
      </p:pic>
      <p:sp>
        <p:nvSpPr>
          <p:cNvPr id="31" name="Shape 111"/>
          <p:cNvSpPr/>
          <p:nvPr/>
        </p:nvSpPr>
        <p:spPr>
          <a:xfrm>
            <a:off x="8697685" y="4721043"/>
            <a:ext cx="450135" cy="0"/>
          </a:xfrm>
          <a:prstGeom prst="line">
            <a:avLst/>
          </a:prstGeom>
          <a:ln w="6350" cmpd="sng">
            <a:solidFill>
              <a:srgbClr val="58595B"/>
            </a:solidFill>
            <a:miter lim="400000"/>
          </a:ln>
        </p:spPr>
        <p:txBody>
          <a:bodyPr lIns="50800" tIns="50800" rIns="50800" bIns="50800" anchor="ctr"/>
          <a:lstStyle/>
          <a:p>
            <a:pPr>
              <a:defRPr sz="3200"/>
            </a:pPr>
            <a:endParaRPr sz="3200" dirty="0">
              <a:solidFill>
                <a:srgbClr val="40474B"/>
              </a:solidFill>
            </a:endParaRPr>
          </a:p>
        </p:txBody>
      </p:sp>
      <p:sp>
        <p:nvSpPr>
          <p:cNvPr id="6" name="Slide Number Placeholder 5">
            <a:extLst>
              <a:ext uri="{FF2B5EF4-FFF2-40B4-BE49-F238E27FC236}">
                <a16:creationId xmlns:a16="http://schemas.microsoft.com/office/drawing/2014/main" id="{8738BC38-49CA-DC41-A480-247BA38D4BF7}"/>
              </a:ext>
            </a:extLst>
          </p:cNvPr>
          <p:cNvSpPr>
            <a:spLocks noGrp="1"/>
          </p:cNvSpPr>
          <p:nvPr>
            <p:ph type="sldNum" sz="quarter" idx="13"/>
          </p:nvPr>
        </p:nvSpPr>
        <p:spPr/>
        <p:txBody>
          <a:bodyPr/>
          <a:lstStyle/>
          <a:p>
            <a:fld id="{716BC1C3-C832-FA4C-9911-3E1C355083BA}" type="slidenum">
              <a:rPr lang="en-US" smtClean="0"/>
              <a:pPr/>
              <a:t>3</a:t>
            </a:fld>
            <a:endParaRPr lang="en-US" dirty="0"/>
          </a:p>
        </p:txBody>
      </p:sp>
      <p:sp>
        <p:nvSpPr>
          <p:cNvPr id="8" name="Content Placeholder 2">
            <a:extLst>
              <a:ext uri="{FF2B5EF4-FFF2-40B4-BE49-F238E27FC236}">
                <a16:creationId xmlns:a16="http://schemas.microsoft.com/office/drawing/2014/main" id="{FCC30DD6-FB24-8548-A5D0-04F8C8656038}"/>
              </a:ext>
            </a:extLst>
          </p:cNvPr>
          <p:cNvSpPr txBox="1">
            <a:spLocks/>
          </p:cNvSpPr>
          <p:nvPr/>
        </p:nvSpPr>
        <p:spPr>
          <a:xfrm>
            <a:off x="4873258" y="2019452"/>
            <a:ext cx="3799166" cy="1373605"/>
          </a:xfrm>
          <a:prstGeom prst="rect">
            <a:avLst/>
          </a:prstGeom>
        </p:spPr>
        <p:txBody>
          <a:bodyPr/>
          <a:lstStyle>
            <a:lvl1pPr marL="112713" indent="-112713" algn="l" defTabSz="457200" rtl="0" eaLnBrk="1" latinLnBrk="0" hangingPunct="1">
              <a:spcBef>
                <a:spcPct val="20000"/>
              </a:spcBef>
              <a:buClr>
                <a:schemeClr val="bg1"/>
              </a:buClr>
              <a:buSzPct val="85000"/>
              <a:buFont typeface="Lucida Grande"/>
              <a:buChar char=" "/>
              <a:defRPr sz="1800" kern="1200">
                <a:solidFill>
                  <a:srgbClr val="40474B"/>
                </a:solidFill>
                <a:latin typeface="Arial"/>
                <a:ea typeface="+mn-ea"/>
                <a:cs typeface="Arial"/>
              </a:defRPr>
            </a:lvl1pPr>
            <a:lvl2pPr marL="320675" indent="-187325" algn="l" defTabSz="457200" rtl="0" eaLnBrk="1" latinLnBrk="0" hangingPunct="1">
              <a:spcBef>
                <a:spcPct val="20000"/>
              </a:spcBef>
              <a:buSzPct val="85000"/>
              <a:buFont typeface="Arial"/>
              <a:buChar char="•"/>
              <a:tabLst/>
              <a:defRPr sz="1800" kern="1200">
                <a:solidFill>
                  <a:srgbClr val="40474B"/>
                </a:solidFill>
                <a:latin typeface="Arial"/>
                <a:ea typeface="+mn-ea"/>
                <a:cs typeface="Arial"/>
              </a:defRPr>
            </a:lvl2pPr>
            <a:lvl3pPr marL="606425" indent="-241300" algn="l" defTabSz="457200" rtl="0" eaLnBrk="1" latinLnBrk="0" hangingPunct="1">
              <a:spcBef>
                <a:spcPct val="20000"/>
              </a:spcBef>
              <a:buSzPct val="85000"/>
              <a:buFont typeface="Lucida Grande"/>
              <a:buChar char="-"/>
              <a:defRPr sz="1800" kern="1200">
                <a:solidFill>
                  <a:srgbClr val="40474B"/>
                </a:solidFill>
                <a:latin typeface="Arial"/>
                <a:ea typeface="+mn-ea"/>
                <a:cs typeface="Arial"/>
              </a:defRPr>
            </a:lvl3pPr>
            <a:lvl4pPr marL="874713" indent="-268288" algn="l" defTabSz="457200" rtl="0" eaLnBrk="1" latinLnBrk="0" hangingPunct="1">
              <a:spcBef>
                <a:spcPct val="20000"/>
              </a:spcBef>
              <a:buSzPct val="75000"/>
              <a:buFont typeface="Wingdings" charset="2"/>
              <a:buChar char="§"/>
              <a:defRPr sz="1800" kern="1200">
                <a:solidFill>
                  <a:srgbClr val="40474B"/>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tx1"/>
              </a:buClr>
              <a:buFont typeface="Arial" panose="020B0604020202020204" pitchFamily="34" charset="0"/>
              <a:buChar char="•"/>
            </a:pPr>
            <a:r>
              <a:rPr lang="en-US" sz="1400" dirty="0">
                <a:solidFill>
                  <a:schemeClr val="tx1"/>
                </a:solidFill>
              </a:rPr>
              <a:t>The Transamerica difference</a:t>
            </a:r>
          </a:p>
          <a:p>
            <a:pPr>
              <a:buClr>
                <a:schemeClr val="tx1"/>
              </a:buClr>
              <a:buFont typeface="Arial" panose="020B0604020202020204" pitchFamily="34" charset="0"/>
              <a:buChar char="•"/>
            </a:pPr>
            <a:r>
              <a:rPr lang="en-US" sz="1400" dirty="0">
                <a:solidFill>
                  <a:schemeClr val="tx1"/>
                </a:solidFill>
              </a:rPr>
              <a:t>Meeting client needs</a:t>
            </a:r>
          </a:p>
          <a:p>
            <a:pPr>
              <a:buClr>
                <a:schemeClr val="tx1"/>
              </a:buClr>
              <a:buFont typeface="Arial" panose="020B0604020202020204" pitchFamily="34" charset="0"/>
              <a:buChar char="•"/>
            </a:pPr>
            <a:r>
              <a:rPr lang="en-US" sz="1400" dirty="0">
                <a:solidFill>
                  <a:schemeClr val="tx1"/>
                </a:solidFill>
              </a:rPr>
              <a:t>Understanding the opportunity</a:t>
            </a:r>
          </a:p>
          <a:p>
            <a:pPr>
              <a:buClr>
                <a:schemeClr val="tx1"/>
              </a:buClr>
              <a:buFont typeface="Arial" panose="020B0604020202020204" pitchFamily="34" charset="0"/>
              <a:buChar char="•"/>
            </a:pPr>
            <a:r>
              <a:rPr lang="en-US" sz="1400" dirty="0">
                <a:solidFill>
                  <a:schemeClr val="tx1"/>
                </a:solidFill>
              </a:rPr>
              <a:t>Competitive product features </a:t>
            </a:r>
          </a:p>
          <a:p>
            <a:pPr>
              <a:buClr>
                <a:schemeClr val="tx1"/>
              </a:buClr>
              <a:buFont typeface="Arial" panose="020B0604020202020204" pitchFamily="34" charset="0"/>
              <a:buChar char="•"/>
            </a:pPr>
            <a:r>
              <a:rPr lang="en-US" sz="1400" dirty="0">
                <a:solidFill>
                  <a:schemeClr val="tx1"/>
                </a:solidFill>
              </a:rPr>
              <a:t>Marketing tools to grow your business</a:t>
            </a:r>
          </a:p>
        </p:txBody>
      </p:sp>
      <p:sp>
        <p:nvSpPr>
          <p:cNvPr id="7" name="Rectangle 6">
            <a:extLst>
              <a:ext uri="{FF2B5EF4-FFF2-40B4-BE49-F238E27FC236}">
                <a16:creationId xmlns:a16="http://schemas.microsoft.com/office/drawing/2014/main" id="{4D4D9B25-91FF-CF44-A533-6AE9AC226175}"/>
              </a:ext>
            </a:extLst>
          </p:cNvPr>
          <p:cNvSpPr/>
          <p:nvPr/>
        </p:nvSpPr>
        <p:spPr>
          <a:xfrm>
            <a:off x="4949893" y="4854231"/>
            <a:ext cx="2852063" cy="230704"/>
          </a:xfrm>
          <a:prstGeom prst="rect">
            <a:avLst/>
          </a:prstGeom>
        </p:spPr>
        <p:txBody>
          <a:bodyPr wrap="none">
            <a:spAutoFit/>
          </a:bodyPr>
          <a:lstStyle/>
          <a:p>
            <a:pPr>
              <a:spcBef>
                <a:spcPct val="0"/>
              </a:spcBef>
            </a:pPr>
            <a:r>
              <a:rPr lang="en-US" altLang="en-US" sz="899" b="1" dirty="0"/>
              <a:t>For Agent Use Only. Not for Use With the Public.</a:t>
            </a:r>
          </a:p>
        </p:txBody>
      </p:sp>
    </p:spTree>
    <p:extLst>
      <p:ext uri="{BB962C8B-B14F-4D97-AF65-F5344CB8AC3E}">
        <p14:creationId xmlns:p14="http://schemas.microsoft.com/office/powerpoint/2010/main" val="281490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2971AB-F28F-214F-8122-B9C6B33D20EC}"/>
              </a:ext>
            </a:extLst>
          </p:cNvPr>
          <p:cNvSpPr>
            <a:spLocks noGrp="1"/>
          </p:cNvSpPr>
          <p:nvPr>
            <p:ph type="sldNum" sz="quarter" idx="12"/>
          </p:nvPr>
        </p:nvSpPr>
        <p:spPr/>
        <p:txBody>
          <a:bodyPr/>
          <a:lstStyle/>
          <a:p>
            <a:fld id="{716BC1C3-C832-FA4C-9911-3E1C355083BA}" type="slidenum">
              <a:rPr lang="en-US" smtClean="0"/>
              <a:pPr/>
              <a:t>4</a:t>
            </a:fld>
            <a:endParaRPr lang="en-US" dirty="0"/>
          </a:p>
        </p:txBody>
      </p:sp>
      <p:pic>
        <p:nvPicPr>
          <p:cNvPr id="6" name="Picture 5" descr="A close up of a logo&#10;&#10;Description automatically generated">
            <a:extLst>
              <a:ext uri="{FF2B5EF4-FFF2-40B4-BE49-F238E27FC236}">
                <a16:creationId xmlns:a16="http://schemas.microsoft.com/office/drawing/2014/main" id="{E900BFB0-C56C-6E48-AACD-22FA64D727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58979"/>
          <a:stretch/>
        </p:blipFill>
        <p:spPr>
          <a:xfrm>
            <a:off x="1370121" y="1197276"/>
            <a:ext cx="5289698" cy="502920"/>
          </a:xfrm>
          <a:prstGeom prst="rect">
            <a:avLst/>
          </a:prstGeom>
        </p:spPr>
      </p:pic>
      <p:sp>
        <p:nvSpPr>
          <p:cNvPr id="7" name="Content Placeholder 2">
            <a:extLst>
              <a:ext uri="{FF2B5EF4-FFF2-40B4-BE49-F238E27FC236}">
                <a16:creationId xmlns:a16="http://schemas.microsoft.com/office/drawing/2014/main" id="{8AE7373A-6D64-6641-84A3-5C78439690C4}"/>
              </a:ext>
            </a:extLst>
          </p:cNvPr>
          <p:cNvSpPr txBox="1">
            <a:spLocks/>
          </p:cNvSpPr>
          <p:nvPr/>
        </p:nvSpPr>
        <p:spPr>
          <a:xfrm>
            <a:off x="1779182" y="2627453"/>
            <a:ext cx="6472451" cy="1529113"/>
          </a:xfrm>
          <a:prstGeom prst="rect">
            <a:avLst/>
          </a:prstGeom>
        </p:spPr>
        <p:txBody>
          <a:bodyPr/>
          <a:lstStyle>
            <a:lvl1pPr marL="112713" indent="-112713" algn="l" defTabSz="457200" rtl="0" eaLnBrk="1" latinLnBrk="0" hangingPunct="1">
              <a:spcBef>
                <a:spcPct val="20000"/>
              </a:spcBef>
              <a:buClr>
                <a:schemeClr val="bg1"/>
              </a:buClr>
              <a:buSzPct val="85000"/>
              <a:buFont typeface="Lucida Grande"/>
              <a:buChar char=" "/>
              <a:defRPr sz="1800" kern="1200">
                <a:solidFill>
                  <a:srgbClr val="40474B"/>
                </a:solidFill>
                <a:latin typeface="Arial"/>
                <a:ea typeface="+mn-ea"/>
                <a:cs typeface="Arial"/>
              </a:defRPr>
            </a:lvl1pPr>
            <a:lvl2pPr marL="320675" indent="-187325" algn="l" defTabSz="457200" rtl="0" eaLnBrk="1" latinLnBrk="0" hangingPunct="1">
              <a:spcBef>
                <a:spcPct val="20000"/>
              </a:spcBef>
              <a:buSzPct val="85000"/>
              <a:buFont typeface="Arial"/>
              <a:buChar char="•"/>
              <a:tabLst/>
              <a:defRPr sz="1800" kern="1200">
                <a:solidFill>
                  <a:srgbClr val="40474B"/>
                </a:solidFill>
                <a:latin typeface="Arial"/>
                <a:ea typeface="+mn-ea"/>
                <a:cs typeface="Arial"/>
              </a:defRPr>
            </a:lvl2pPr>
            <a:lvl3pPr marL="606425" indent="-241300" algn="l" defTabSz="457200" rtl="0" eaLnBrk="1" latinLnBrk="0" hangingPunct="1">
              <a:spcBef>
                <a:spcPct val="20000"/>
              </a:spcBef>
              <a:buSzPct val="85000"/>
              <a:buFont typeface="Lucida Grande"/>
              <a:buChar char="-"/>
              <a:defRPr sz="1800" kern="1200">
                <a:solidFill>
                  <a:srgbClr val="40474B"/>
                </a:solidFill>
                <a:latin typeface="Arial"/>
                <a:ea typeface="+mn-ea"/>
                <a:cs typeface="Arial"/>
              </a:defRPr>
            </a:lvl3pPr>
            <a:lvl4pPr marL="874713" indent="-268288" algn="l" defTabSz="457200" rtl="0" eaLnBrk="1" latinLnBrk="0" hangingPunct="1">
              <a:spcBef>
                <a:spcPct val="20000"/>
              </a:spcBef>
              <a:buSzPct val="75000"/>
              <a:buFont typeface="Wingdings" charset="2"/>
              <a:buChar char="§"/>
              <a:defRPr sz="1800" kern="1200">
                <a:solidFill>
                  <a:srgbClr val="40474B"/>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chemeClr val="tx1"/>
              </a:buClr>
              <a:buNone/>
            </a:pPr>
            <a:endParaRPr lang="en-US" sz="1400" dirty="0">
              <a:solidFill>
                <a:srgbClr val="0070C0"/>
              </a:solidFill>
            </a:endParaRPr>
          </a:p>
          <a:p>
            <a:pPr>
              <a:buClr>
                <a:schemeClr val="tx1"/>
              </a:buClr>
              <a:buFont typeface="Arial" panose="020B0604020202020204" pitchFamily="34" charset="0"/>
              <a:buChar char="•"/>
            </a:pPr>
            <a:r>
              <a:rPr lang="en-US" sz="1400" dirty="0"/>
              <a:t>Built on trust for more than 100 years</a:t>
            </a:r>
          </a:p>
          <a:p>
            <a:pPr>
              <a:buClr>
                <a:schemeClr val="tx1"/>
              </a:buClr>
              <a:buFont typeface="Arial" panose="020B0604020202020204" pitchFamily="34" charset="0"/>
              <a:buChar char="•"/>
            </a:pPr>
            <a:r>
              <a:rPr lang="en-US" sz="1400" dirty="0"/>
              <a:t>A highly rated insurance company</a:t>
            </a:r>
          </a:p>
          <a:p>
            <a:pPr>
              <a:buClr>
                <a:schemeClr val="tx1"/>
              </a:buClr>
              <a:buFont typeface="Arial" panose="020B0604020202020204" pitchFamily="34" charset="0"/>
              <a:buChar char="•"/>
            </a:pPr>
            <a:r>
              <a:rPr lang="en-US" sz="1400" dirty="0"/>
              <a:t>Wide portfolio of products to meet client needs</a:t>
            </a:r>
          </a:p>
        </p:txBody>
      </p:sp>
      <p:sp>
        <p:nvSpPr>
          <p:cNvPr id="8" name="Rectangle 7">
            <a:extLst>
              <a:ext uri="{FF2B5EF4-FFF2-40B4-BE49-F238E27FC236}">
                <a16:creationId xmlns:a16="http://schemas.microsoft.com/office/drawing/2014/main" id="{7F610460-0662-7A4B-A0FC-28870F71BD0A}"/>
              </a:ext>
            </a:extLst>
          </p:cNvPr>
          <p:cNvSpPr/>
          <p:nvPr/>
        </p:nvSpPr>
        <p:spPr>
          <a:xfrm>
            <a:off x="1779183" y="4854231"/>
            <a:ext cx="2852063" cy="230704"/>
          </a:xfrm>
          <a:prstGeom prst="rect">
            <a:avLst/>
          </a:prstGeom>
        </p:spPr>
        <p:txBody>
          <a:bodyPr wrap="none">
            <a:spAutoFit/>
          </a:bodyPr>
          <a:lstStyle/>
          <a:p>
            <a:pPr>
              <a:spcBef>
                <a:spcPct val="0"/>
              </a:spcBef>
            </a:pPr>
            <a:r>
              <a:rPr lang="en-US" altLang="en-US" sz="899" b="1" dirty="0"/>
              <a:t>For Agent Use Only. Not for Use With the Public.</a:t>
            </a:r>
          </a:p>
        </p:txBody>
      </p:sp>
      <p:pic>
        <p:nvPicPr>
          <p:cNvPr id="13" name="Picture 12">
            <a:extLst>
              <a:ext uri="{FF2B5EF4-FFF2-40B4-BE49-F238E27FC236}">
                <a16:creationId xmlns:a16="http://schemas.microsoft.com/office/drawing/2014/main" id="{43AEFC12-36CE-8A48-92BA-C895E346734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1375038" cy="5143500"/>
          </a:xfrm>
          <a:prstGeom prst="rect">
            <a:avLst/>
          </a:prstGeom>
        </p:spPr>
      </p:pic>
      <p:pic>
        <p:nvPicPr>
          <p:cNvPr id="3" name="Picture 2" descr="Graphical user interface, text&#10;&#10;Description automatically generated">
            <a:extLst>
              <a:ext uri="{FF2B5EF4-FFF2-40B4-BE49-F238E27FC236}">
                <a16:creationId xmlns:a16="http://schemas.microsoft.com/office/drawing/2014/main" id="{2A0F849C-BEE8-F041-A59D-B065557518DC}"/>
              </a:ext>
            </a:extLst>
          </p:cNvPr>
          <p:cNvPicPr>
            <a:picLocks noChangeAspect="1"/>
          </p:cNvPicPr>
          <p:nvPr/>
        </p:nvPicPr>
        <p:blipFill>
          <a:blip r:embed="rId5"/>
          <a:stretch>
            <a:fillRect/>
          </a:stretch>
        </p:blipFill>
        <p:spPr>
          <a:xfrm>
            <a:off x="1898649" y="2123954"/>
            <a:ext cx="6334825" cy="677119"/>
          </a:xfrm>
          <a:prstGeom prst="rect">
            <a:avLst/>
          </a:prstGeom>
        </p:spPr>
      </p:pic>
    </p:spTree>
    <p:extLst>
      <p:ext uri="{BB962C8B-B14F-4D97-AF65-F5344CB8AC3E}">
        <p14:creationId xmlns:p14="http://schemas.microsoft.com/office/powerpoint/2010/main" val="133261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42B6DFA-DCBD-044C-8661-57878F13323C}"/>
              </a:ext>
            </a:extLst>
          </p:cNvPr>
          <p:cNvSpPr>
            <a:spLocks noGrp="1"/>
          </p:cNvSpPr>
          <p:nvPr>
            <p:ph type="sldNum" sz="quarter" idx="12"/>
          </p:nvPr>
        </p:nvSpPr>
        <p:spPr/>
        <p:txBody>
          <a:bodyPr/>
          <a:lstStyle/>
          <a:p>
            <a:fld id="{219B442D-0DFC-4553-AE09-18E12C154609}" type="slidenum">
              <a:rPr lang="en-US" smtClean="0">
                <a:solidFill>
                  <a:schemeClr val="tx1"/>
                </a:solidFill>
              </a:rPr>
              <a:pPr/>
              <a:t>5</a:t>
            </a:fld>
            <a:endParaRPr lang="en-US" dirty="0">
              <a:solidFill>
                <a:schemeClr val="tx1"/>
              </a:solidFill>
            </a:endParaRPr>
          </a:p>
        </p:txBody>
      </p:sp>
      <p:pic>
        <p:nvPicPr>
          <p:cNvPr id="7" name="Picture 6" descr="A close up of a logo&#10;&#10;Description automatically generated">
            <a:extLst>
              <a:ext uri="{FF2B5EF4-FFF2-40B4-BE49-F238E27FC236}">
                <a16:creationId xmlns:a16="http://schemas.microsoft.com/office/drawing/2014/main" id="{4CD002CE-131D-374A-9FF8-A75462A5215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71995"/>
          <a:stretch/>
        </p:blipFill>
        <p:spPr>
          <a:xfrm>
            <a:off x="1280484" y="352418"/>
            <a:ext cx="3976577" cy="502920"/>
          </a:xfrm>
          <a:prstGeom prst="rect">
            <a:avLst/>
          </a:prstGeom>
        </p:spPr>
      </p:pic>
      <p:sp>
        <p:nvSpPr>
          <p:cNvPr id="8" name="Content Placeholder 2">
            <a:extLst>
              <a:ext uri="{FF2B5EF4-FFF2-40B4-BE49-F238E27FC236}">
                <a16:creationId xmlns:a16="http://schemas.microsoft.com/office/drawing/2014/main" id="{3C0A744E-1E87-6C4F-9FB5-31F9CAD71725}"/>
              </a:ext>
            </a:extLst>
          </p:cNvPr>
          <p:cNvSpPr txBox="1">
            <a:spLocks/>
          </p:cNvSpPr>
          <p:nvPr/>
        </p:nvSpPr>
        <p:spPr>
          <a:xfrm>
            <a:off x="1651590" y="1230456"/>
            <a:ext cx="2729024" cy="3225797"/>
          </a:xfrm>
          <a:prstGeom prst="rect">
            <a:avLst/>
          </a:prstGeom>
        </p:spPr>
        <p:txBody>
          <a:bodyPr>
            <a:noAutofit/>
          </a:bodyPr>
          <a:lstStyle>
            <a:lvl1pPr marL="112713" indent="-112713" algn="l" defTabSz="457200" rtl="0" eaLnBrk="1" latinLnBrk="0" hangingPunct="1">
              <a:spcBef>
                <a:spcPct val="20000"/>
              </a:spcBef>
              <a:buClr>
                <a:schemeClr val="bg1"/>
              </a:buClr>
              <a:buSzPct val="85000"/>
              <a:buFont typeface="Lucida Grande"/>
              <a:buChar char=" "/>
              <a:defRPr sz="1800" kern="1200">
                <a:solidFill>
                  <a:srgbClr val="40474B"/>
                </a:solidFill>
                <a:latin typeface="Arial"/>
                <a:ea typeface="+mn-ea"/>
                <a:cs typeface="Arial"/>
              </a:defRPr>
            </a:lvl1pPr>
            <a:lvl2pPr marL="320675" indent="-187325" algn="l" defTabSz="457200" rtl="0" eaLnBrk="1" latinLnBrk="0" hangingPunct="1">
              <a:spcBef>
                <a:spcPct val="20000"/>
              </a:spcBef>
              <a:buSzPct val="85000"/>
              <a:buFont typeface="Arial"/>
              <a:buChar char="•"/>
              <a:tabLst/>
              <a:defRPr sz="1800" kern="1200">
                <a:solidFill>
                  <a:srgbClr val="40474B"/>
                </a:solidFill>
                <a:latin typeface="Arial"/>
                <a:ea typeface="+mn-ea"/>
                <a:cs typeface="Arial"/>
              </a:defRPr>
            </a:lvl2pPr>
            <a:lvl3pPr marL="606425" indent="-241300" algn="l" defTabSz="457200" rtl="0" eaLnBrk="1" latinLnBrk="0" hangingPunct="1">
              <a:spcBef>
                <a:spcPct val="20000"/>
              </a:spcBef>
              <a:buSzPct val="85000"/>
              <a:buFont typeface="Lucida Grande"/>
              <a:buChar char="-"/>
              <a:defRPr sz="1800" kern="1200">
                <a:solidFill>
                  <a:srgbClr val="40474B"/>
                </a:solidFill>
                <a:latin typeface="Arial"/>
                <a:ea typeface="+mn-ea"/>
                <a:cs typeface="Arial"/>
              </a:defRPr>
            </a:lvl3pPr>
            <a:lvl4pPr marL="874713" indent="-268288" algn="l" defTabSz="457200" rtl="0" eaLnBrk="1" latinLnBrk="0" hangingPunct="1">
              <a:spcBef>
                <a:spcPct val="20000"/>
              </a:spcBef>
              <a:buSzPct val="75000"/>
              <a:buFont typeface="Wingdings" charset="2"/>
              <a:buChar char="§"/>
              <a:defRPr sz="1800" kern="1200">
                <a:solidFill>
                  <a:srgbClr val="40474B"/>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en-US" sz="1400" b="1" dirty="0">
                <a:solidFill>
                  <a:schemeClr val="accent4"/>
                </a:solidFill>
              </a:rPr>
              <a:t>HELPING PROTECT</a:t>
            </a:r>
            <a:br>
              <a:rPr lang="en-US" sz="1400" b="1" dirty="0">
                <a:solidFill>
                  <a:schemeClr val="accent4"/>
                </a:solidFill>
              </a:rPr>
            </a:br>
            <a:r>
              <a:rPr lang="en-US" sz="1400" b="1" dirty="0">
                <a:solidFill>
                  <a:schemeClr val="accent4"/>
                </a:solidFill>
              </a:rPr>
              <a:t>THEIR FAMILIES</a:t>
            </a:r>
          </a:p>
          <a:p>
            <a:pPr marL="0" indent="0">
              <a:buFont typeface="Lucida Grande"/>
              <a:buNone/>
            </a:pPr>
            <a:endParaRPr lang="en-US" sz="1400" b="1" dirty="0"/>
          </a:p>
          <a:p>
            <a:pPr marL="0" indent="0">
              <a:buFont typeface="Lucida Grande"/>
              <a:buNone/>
            </a:pPr>
            <a:r>
              <a:rPr lang="en-US" sz="1400" dirty="0"/>
              <a:t>An important part of insurance planning is helping protect your client’s family from unexpected financial burdens, especially final expenses.</a:t>
            </a:r>
          </a:p>
          <a:p>
            <a:pPr marL="0" indent="0">
              <a:buFont typeface="Lucida Grande"/>
              <a:buNone/>
            </a:pPr>
            <a:endParaRPr lang="en-US" sz="1400" dirty="0"/>
          </a:p>
          <a:p>
            <a:pPr marL="0" indent="0">
              <a:buFont typeface="Lucida Grande"/>
              <a:buNone/>
            </a:pPr>
            <a:r>
              <a:rPr lang="en-US" sz="1400" dirty="0"/>
              <a:t>No one knows what the future may hold, but taking action today can help them ensure that their loved ones are cared for in the event of their passing.</a:t>
            </a:r>
          </a:p>
        </p:txBody>
      </p:sp>
      <p:sp>
        <p:nvSpPr>
          <p:cNvPr id="11" name="Rectangle 10">
            <a:extLst>
              <a:ext uri="{FF2B5EF4-FFF2-40B4-BE49-F238E27FC236}">
                <a16:creationId xmlns:a16="http://schemas.microsoft.com/office/drawing/2014/main" id="{407B60A7-1B0F-8341-BBB8-2F6AEF08E902}"/>
              </a:ext>
            </a:extLst>
          </p:cNvPr>
          <p:cNvSpPr/>
          <p:nvPr/>
        </p:nvSpPr>
        <p:spPr>
          <a:xfrm>
            <a:off x="1670126" y="4854231"/>
            <a:ext cx="2852063" cy="230704"/>
          </a:xfrm>
          <a:prstGeom prst="rect">
            <a:avLst/>
          </a:prstGeom>
        </p:spPr>
        <p:txBody>
          <a:bodyPr wrap="none">
            <a:spAutoFit/>
          </a:bodyPr>
          <a:lstStyle/>
          <a:p>
            <a:pPr>
              <a:spcBef>
                <a:spcPct val="0"/>
              </a:spcBef>
            </a:pPr>
            <a:r>
              <a:rPr lang="en-US" altLang="en-US" sz="899" b="1" dirty="0"/>
              <a:t>For Agent Use Only. Not for Use With the Public.</a:t>
            </a:r>
          </a:p>
        </p:txBody>
      </p:sp>
      <p:pic>
        <p:nvPicPr>
          <p:cNvPr id="9" name="Picture 8">
            <a:extLst>
              <a:ext uri="{FF2B5EF4-FFF2-40B4-BE49-F238E27FC236}">
                <a16:creationId xmlns:a16="http://schemas.microsoft.com/office/drawing/2014/main" id="{896A2443-5F8C-D146-A6AC-5310795FBD80}"/>
              </a:ext>
            </a:extLst>
          </p:cNvPr>
          <p:cNvPicPr>
            <a:picLocks noChangeAspect="1"/>
          </p:cNvPicPr>
          <p:nvPr/>
        </p:nvPicPr>
        <p:blipFill>
          <a:blip r:embed="rId4"/>
          <a:srcRect/>
          <a:stretch/>
        </p:blipFill>
        <p:spPr>
          <a:xfrm>
            <a:off x="4688841" y="1319513"/>
            <a:ext cx="4246542" cy="2788919"/>
          </a:xfrm>
          <a:prstGeom prst="rect">
            <a:avLst/>
          </a:prstGeom>
          <a:ln w="3175">
            <a:solidFill>
              <a:schemeClr val="tx2"/>
            </a:solidFill>
          </a:ln>
        </p:spPr>
      </p:pic>
      <p:pic>
        <p:nvPicPr>
          <p:cNvPr id="10" name="Picture 9">
            <a:extLst>
              <a:ext uri="{FF2B5EF4-FFF2-40B4-BE49-F238E27FC236}">
                <a16:creationId xmlns:a16="http://schemas.microsoft.com/office/drawing/2014/main" id="{3F2092BD-6668-4149-AFF6-27BA78CB707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1" y="0"/>
            <a:ext cx="1281222" cy="5143500"/>
          </a:xfrm>
          <a:prstGeom prst="rect">
            <a:avLst/>
          </a:prstGeom>
        </p:spPr>
      </p:pic>
      <p:sp>
        <p:nvSpPr>
          <p:cNvPr id="12" name="TextBox 11">
            <a:extLst>
              <a:ext uri="{FF2B5EF4-FFF2-40B4-BE49-F238E27FC236}">
                <a16:creationId xmlns:a16="http://schemas.microsoft.com/office/drawing/2014/main" id="{4FE85BE5-0065-9E4D-A080-961BAB818743}"/>
              </a:ext>
            </a:extLst>
          </p:cNvPr>
          <p:cNvSpPr txBox="1"/>
          <p:nvPr/>
        </p:nvSpPr>
        <p:spPr>
          <a:xfrm>
            <a:off x="4666204" y="4311991"/>
            <a:ext cx="3962723" cy="641671"/>
          </a:xfrm>
          <a:prstGeom prst="rect">
            <a:avLst/>
          </a:prstGeom>
          <a:noFill/>
        </p:spPr>
        <p:txBody>
          <a:bodyPr wrap="square" lIns="0" tIns="0" rIns="0" bIns="0" rtlCol="0">
            <a:noAutofit/>
          </a:bodyPr>
          <a:lstStyle/>
          <a:p>
            <a:pPr marL="63500" indent="-55563">
              <a:spcAft>
                <a:spcPts val="300"/>
              </a:spcAft>
            </a:pPr>
            <a:r>
              <a:rPr lang="en-US" sz="800" baseline="30000" dirty="0"/>
              <a:t>1</a:t>
            </a:r>
            <a:r>
              <a:rPr lang="en-US" sz="800" dirty="0"/>
              <a:t>	“2021 NFDA General Price List Study Shows Funeral Costs Not Rising as Fast as Rate of Inflation,” NFDA, 2021</a:t>
            </a:r>
          </a:p>
          <a:p>
            <a:pPr marL="63500" indent="-55563">
              <a:spcAft>
                <a:spcPts val="300"/>
              </a:spcAft>
            </a:pPr>
            <a:r>
              <a:rPr lang="en-US" sz="800" baseline="30000" dirty="0"/>
              <a:t>2</a:t>
            </a:r>
            <a:r>
              <a:rPr lang="en-US" sz="800" dirty="0"/>
              <a:t>	“Cemetery and Gravesite Costs,” funeralresources.com, accessed February 2021</a:t>
            </a:r>
          </a:p>
        </p:txBody>
      </p:sp>
    </p:spTree>
    <p:extLst>
      <p:ext uri="{BB962C8B-B14F-4D97-AF65-F5344CB8AC3E}">
        <p14:creationId xmlns:p14="http://schemas.microsoft.com/office/powerpoint/2010/main" val="499283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074304-95B7-3B4D-A4DC-136D995B63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0" y="0"/>
            <a:ext cx="4572000" cy="5143500"/>
          </a:xfrm>
          <a:prstGeom prst="rect">
            <a:avLst/>
          </a:prstGeom>
        </p:spPr>
      </p:pic>
      <p:sp>
        <p:nvSpPr>
          <p:cNvPr id="21" name="Shape 111">
            <a:extLst>
              <a:ext uri="{FF2B5EF4-FFF2-40B4-BE49-F238E27FC236}">
                <a16:creationId xmlns:a16="http://schemas.microsoft.com/office/drawing/2014/main" id="{D650A9AE-2497-B949-974B-652D76F85923}"/>
              </a:ext>
            </a:extLst>
          </p:cNvPr>
          <p:cNvSpPr/>
          <p:nvPr/>
        </p:nvSpPr>
        <p:spPr>
          <a:xfrm>
            <a:off x="8693240" y="4721043"/>
            <a:ext cx="450135" cy="0"/>
          </a:xfrm>
          <a:prstGeom prst="line">
            <a:avLst/>
          </a:prstGeom>
          <a:ln w="6350" cmpd="sng">
            <a:solidFill>
              <a:schemeClr val="bg1"/>
            </a:solidFill>
            <a:miter lim="400000"/>
          </a:ln>
        </p:spPr>
        <p:txBody>
          <a:bodyPr lIns="50800" tIns="50800" rIns="50800" bIns="50800" anchor="ctr"/>
          <a:lstStyle/>
          <a:p>
            <a:pPr>
              <a:defRPr sz="3200"/>
            </a:pPr>
            <a:endParaRPr dirty="0"/>
          </a:p>
        </p:txBody>
      </p:sp>
      <p:sp>
        <p:nvSpPr>
          <p:cNvPr id="4" name="Slide Number Placeholder 3">
            <a:extLst>
              <a:ext uri="{FF2B5EF4-FFF2-40B4-BE49-F238E27FC236}">
                <a16:creationId xmlns:a16="http://schemas.microsoft.com/office/drawing/2014/main" id="{7480171A-65CC-CE4B-877B-00EA203A6FEC}"/>
              </a:ext>
            </a:extLst>
          </p:cNvPr>
          <p:cNvSpPr>
            <a:spLocks noGrp="1"/>
          </p:cNvSpPr>
          <p:nvPr>
            <p:ph type="sldNum" sz="quarter" idx="12"/>
          </p:nvPr>
        </p:nvSpPr>
        <p:spPr/>
        <p:txBody>
          <a:bodyPr/>
          <a:lstStyle/>
          <a:p>
            <a:fld id="{716BC1C3-C832-FA4C-9911-3E1C355083BA}" type="slidenum">
              <a:rPr lang="en-US" smtClean="0">
                <a:solidFill>
                  <a:schemeClr val="bg1"/>
                </a:solidFill>
              </a:rPr>
              <a:pPr/>
              <a:t>6</a:t>
            </a:fld>
            <a:endParaRPr lang="en-US" dirty="0">
              <a:solidFill>
                <a:schemeClr val="bg1"/>
              </a:solidFill>
            </a:endParaRPr>
          </a:p>
        </p:txBody>
      </p:sp>
      <p:pic>
        <p:nvPicPr>
          <p:cNvPr id="22" name="Picture 21" descr="A close up of a logo&#10;&#10;Description automatically generated">
            <a:extLst>
              <a:ext uri="{FF2B5EF4-FFF2-40B4-BE49-F238E27FC236}">
                <a16:creationId xmlns:a16="http://schemas.microsoft.com/office/drawing/2014/main" id="{706B64C2-01C3-874B-AF45-6783289450A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71995"/>
          <a:stretch/>
        </p:blipFill>
        <p:spPr>
          <a:xfrm>
            <a:off x="0" y="1072862"/>
            <a:ext cx="3976577" cy="502920"/>
          </a:xfrm>
          <a:prstGeom prst="rect">
            <a:avLst/>
          </a:prstGeom>
        </p:spPr>
      </p:pic>
      <p:sp>
        <p:nvSpPr>
          <p:cNvPr id="26" name="Content Placeholder 2">
            <a:extLst>
              <a:ext uri="{FF2B5EF4-FFF2-40B4-BE49-F238E27FC236}">
                <a16:creationId xmlns:a16="http://schemas.microsoft.com/office/drawing/2014/main" id="{3FEE0E59-A848-D141-8C69-D8F5163FAE7B}"/>
              </a:ext>
            </a:extLst>
          </p:cNvPr>
          <p:cNvSpPr txBox="1">
            <a:spLocks/>
          </p:cNvSpPr>
          <p:nvPr/>
        </p:nvSpPr>
        <p:spPr>
          <a:xfrm>
            <a:off x="375683" y="1886849"/>
            <a:ext cx="3606210" cy="2708299"/>
          </a:xfrm>
          <a:prstGeom prst="rect">
            <a:avLst/>
          </a:prstGeom>
        </p:spPr>
        <p:txBody>
          <a:bodyPr>
            <a:normAutofit/>
          </a:bodyPr>
          <a:lstStyle>
            <a:lvl1pPr marL="112713" indent="-112713" algn="l" defTabSz="457200" rtl="0" eaLnBrk="1" latinLnBrk="0" hangingPunct="1">
              <a:spcBef>
                <a:spcPct val="20000"/>
              </a:spcBef>
              <a:buClr>
                <a:schemeClr val="bg1"/>
              </a:buClr>
              <a:buSzPct val="85000"/>
              <a:buFont typeface="Lucida Grande"/>
              <a:buChar char=" "/>
              <a:defRPr sz="1800" kern="1200">
                <a:solidFill>
                  <a:srgbClr val="40474B"/>
                </a:solidFill>
                <a:latin typeface="Arial"/>
                <a:ea typeface="+mn-ea"/>
                <a:cs typeface="Arial"/>
              </a:defRPr>
            </a:lvl1pPr>
            <a:lvl2pPr marL="320675" indent="-187325" algn="l" defTabSz="457200" rtl="0" eaLnBrk="1" latinLnBrk="0" hangingPunct="1">
              <a:spcBef>
                <a:spcPct val="20000"/>
              </a:spcBef>
              <a:buSzPct val="85000"/>
              <a:buFont typeface="Arial"/>
              <a:buChar char="•"/>
              <a:tabLst/>
              <a:defRPr sz="1800" kern="1200">
                <a:solidFill>
                  <a:srgbClr val="40474B"/>
                </a:solidFill>
                <a:latin typeface="Arial"/>
                <a:ea typeface="+mn-ea"/>
                <a:cs typeface="Arial"/>
              </a:defRPr>
            </a:lvl2pPr>
            <a:lvl3pPr marL="606425" indent="-241300" algn="l" defTabSz="457200" rtl="0" eaLnBrk="1" latinLnBrk="0" hangingPunct="1">
              <a:spcBef>
                <a:spcPct val="20000"/>
              </a:spcBef>
              <a:buSzPct val="85000"/>
              <a:buFont typeface="Lucida Grande"/>
              <a:buChar char="-"/>
              <a:defRPr sz="1800" kern="1200">
                <a:solidFill>
                  <a:srgbClr val="40474B"/>
                </a:solidFill>
                <a:latin typeface="Arial"/>
                <a:ea typeface="+mn-ea"/>
                <a:cs typeface="Arial"/>
              </a:defRPr>
            </a:lvl3pPr>
            <a:lvl4pPr marL="874713" indent="-268288" algn="l" defTabSz="457200" rtl="0" eaLnBrk="1" latinLnBrk="0" hangingPunct="1">
              <a:spcBef>
                <a:spcPct val="20000"/>
              </a:spcBef>
              <a:buSzPct val="75000"/>
              <a:buFont typeface="Wingdings" charset="2"/>
              <a:buChar char="§"/>
              <a:defRPr sz="1800" kern="1200">
                <a:solidFill>
                  <a:srgbClr val="40474B"/>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en-US" sz="1400" b="1" dirty="0">
                <a:solidFill>
                  <a:schemeClr val="accent6"/>
                </a:solidFill>
              </a:rPr>
              <a:t>ADDRESSING DIFFERENT SEGMENTS</a:t>
            </a:r>
          </a:p>
          <a:p>
            <a:pPr marL="0" indent="0">
              <a:buFont typeface="Lucida Grande"/>
              <a:buNone/>
            </a:pPr>
            <a:endParaRPr lang="en-US" sz="1400" b="1" dirty="0">
              <a:solidFill>
                <a:schemeClr val="accent6"/>
              </a:solidFill>
            </a:endParaRPr>
          </a:p>
          <a:p>
            <a:pPr>
              <a:buClr>
                <a:schemeClr val="tx1"/>
              </a:buClr>
              <a:buFont typeface="Arial" panose="020B0604020202020204" pitchFamily="34" charset="0"/>
              <a:buChar char="•"/>
            </a:pPr>
            <a:r>
              <a:rPr lang="en-US" sz="1400" dirty="0"/>
              <a:t>Baby Boomers &amp; seniors</a:t>
            </a:r>
          </a:p>
          <a:p>
            <a:pPr>
              <a:buClr>
                <a:schemeClr val="tx1"/>
              </a:buClr>
              <a:buFont typeface="Arial" panose="020B0604020202020204" pitchFamily="34" charset="0"/>
              <a:buChar char="•"/>
            </a:pPr>
            <a:r>
              <a:rPr lang="en-US" sz="1400" dirty="0"/>
              <a:t>Younger families</a:t>
            </a:r>
          </a:p>
          <a:p>
            <a:pPr>
              <a:buClr>
                <a:schemeClr val="tx1"/>
              </a:buClr>
              <a:buFont typeface="Arial" panose="020B0604020202020204" pitchFamily="34" charset="0"/>
              <a:buChar char="•"/>
            </a:pPr>
            <a:r>
              <a:rPr lang="en-US" sz="1400" dirty="0"/>
              <a:t>Women</a:t>
            </a:r>
          </a:p>
          <a:p>
            <a:pPr>
              <a:buClr>
                <a:schemeClr val="tx1"/>
              </a:buClr>
              <a:buFont typeface="Arial" panose="020B0604020202020204" pitchFamily="34" charset="0"/>
              <a:buChar char="•"/>
            </a:pPr>
            <a:r>
              <a:rPr lang="en-US" sz="1400" dirty="0"/>
              <a:t>Millennials </a:t>
            </a:r>
          </a:p>
          <a:p>
            <a:pPr>
              <a:buClr>
                <a:schemeClr val="tx1"/>
              </a:buClr>
              <a:buFont typeface="Arial" panose="020B0604020202020204" pitchFamily="34" charset="0"/>
              <a:buChar char="•"/>
            </a:pPr>
            <a:r>
              <a:rPr lang="en-US" sz="1400" dirty="0"/>
              <a:t>Mass affluent &amp; middle market</a:t>
            </a:r>
          </a:p>
          <a:p>
            <a:pPr>
              <a:buClr>
                <a:schemeClr val="tx1"/>
              </a:buClr>
              <a:buFont typeface="Arial" panose="020B0604020202020204" pitchFamily="34" charset="0"/>
              <a:buChar char="•"/>
            </a:pPr>
            <a:r>
              <a:rPr lang="en-US" sz="1400" dirty="0"/>
              <a:t>Health-impaired individuals</a:t>
            </a:r>
          </a:p>
        </p:txBody>
      </p:sp>
      <p:sp>
        <p:nvSpPr>
          <p:cNvPr id="7" name="Rectangle 6">
            <a:extLst>
              <a:ext uri="{FF2B5EF4-FFF2-40B4-BE49-F238E27FC236}">
                <a16:creationId xmlns:a16="http://schemas.microsoft.com/office/drawing/2014/main" id="{5C10DD7B-740E-5E4B-8316-2ADFDE570B61}"/>
              </a:ext>
            </a:extLst>
          </p:cNvPr>
          <p:cNvSpPr/>
          <p:nvPr/>
        </p:nvSpPr>
        <p:spPr>
          <a:xfrm>
            <a:off x="375683" y="4854231"/>
            <a:ext cx="2852063" cy="230704"/>
          </a:xfrm>
          <a:prstGeom prst="rect">
            <a:avLst/>
          </a:prstGeom>
        </p:spPr>
        <p:txBody>
          <a:bodyPr wrap="none">
            <a:spAutoFit/>
          </a:bodyPr>
          <a:lstStyle/>
          <a:p>
            <a:pPr>
              <a:spcBef>
                <a:spcPct val="0"/>
              </a:spcBef>
            </a:pPr>
            <a:r>
              <a:rPr lang="en-US" altLang="en-US" sz="899" b="1" dirty="0"/>
              <a:t>For Agent Use Only. Not for Use With the Public.</a:t>
            </a:r>
          </a:p>
        </p:txBody>
      </p:sp>
    </p:spTree>
    <p:extLst>
      <p:ext uri="{BB962C8B-B14F-4D97-AF65-F5344CB8AC3E}">
        <p14:creationId xmlns:p14="http://schemas.microsoft.com/office/powerpoint/2010/main" val="931266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2A92D55-DB2D-4447-9A60-22CE64E7E24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0"/>
            <a:ext cx="4572001" cy="5143500"/>
          </a:xfrm>
          <a:prstGeom prst="rect">
            <a:avLst/>
          </a:prstGeom>
        </p:spPr>
      </p:pic>
      <p:sp>
        <p:nvSpPr>
          <p:cNvPr id="10" name="Shape 258">
            <a:extLst>
              <a:ext uri="{FF2B5EF4-FFF2-40B4-BE49-F238E27FC236}">
                <a16:creationId xmlns:a16="http://schemas.microsoft.com/office/drawing/2014/main" id="{86402C3F-A301-F44E-AF69-C8E5C2F37F37}"/>
              </a:ext>
            </a:extLst>
          </p:cNvPr>
          <p:cNvSpPr/>
          <p:nvPr/>
        </p:nvSpPr>
        <p:spPr>
          <a:xfrm flipH="1">
            <a:off x="3367054" y="1580302"/>
            <a:ext cx="1264548" cy="35631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bg1"/>
          </a:solidFill>
          <a:ln w="12700">
            <a:miter lim="400000"/>
          </a:ln>
        </p:spPr>
        <p:txBody>
          <a:bodyPr lIns="50800" tIns="50800" rIns="50800" bIns="50800" anchor="ctr"/>
          <a:lstStyle/>
          <a:p>
            <a:pPr>
              <a:defRPr sz="3200">
                <a:solidFill>
                  <a:srgbClr val="FFFFFF"/>
                </a:solidFill>
              </a:defRPr>
            </a:pPr>
            <a:endParaRPr dirty="0">
              <a:solidFill>
                <a:schemeClr val="accent1"/>
              </a:solidFill>
            </a:endParaRPr>
          </a:p>
        </p:txBody>
      </p:sp>
      <p:sp>
        <p:nvSpPr>
          <p:cNvPr id="3" name="Slide Number Placeholder 2">
            <a:extLst>
              <a:ext uri="{FF2B5EF4-FFF2-40B4-BE49-F238E27FC236}">
                <a16:creationId xmlns:a16="http://schemas.microsoft.com/office/drawing/2014/main" id="{75BA7008-7DF2-5F42-8D6C-F2CF21F877F5}"/>
              </a:ext>
            </a:extLst>
          </p:cNvPr>
          <p:cNvSpPr>
            <a:spLocks noGrp="1"/>
          </p:cNvSpPr>
          <p:nvPr>
            <p:ph type="sldNum" sz="quarter" idx="12"/>
          </p:nvPr>
        </p:nvSpPr>
        <p:spPr/>
        <p:txBody>
          <a:bodyPr/>
          <a:lstStyle/>
          <a:p>
            <a:fld id="{716BC1C3-C832-FA4C-9911-3E1C355083BA}" type="slidenum">
              <a:rPr lang="en-US" smtClean="0"/>
              <a:pPr/>
              <a:t>7</a:t>
            </a:fld>
            <a:endParaRPr lang="en-US" dirty="0"/>
          </a:p>
        </p:txBody>
      </p:sp>
      <p:pic>
        <p:nvPicPr>
          <p:cNvPr id="7" name="Picture 6" descr="A close up of a logo&#10;&#10;Description automatically generated">
            <a:extLst>
              <a:ext uri="{FF2B5EF4-FFF2-40B4-BE49-F238E27FC236}">
                <a16:creationId xmlns:a16="http://schemas.microsoft.com/office/drawing/2014/main" id="{99195A0C-1564-4A4D-96A6-E314E91AA03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80331"/>
          <a:stretch/>
        </p:blipFill>
        <p:spPr>
          <a:xfrm>
            <a:off x="4572000" y="708533"/>
            <a:ext cx="2987749" cy="502920"/>
          </a:xfrm>
          <a:prstGeom prst="rect">
            <a:avLst/>
          </a:prstGeom>
        </p:spPr>
      </p:pic>
      <p:pic>
        <p:nvPicPr>
          <p:cNvPr id="11" name="Picture 10" descr="A close up of a logo&#10;&#10;Description automatically generated">
            <a:extLst>
              <a:ext uri="{FF2B5EF4-FFF2-40B4-BE49-F238E27FC236}">
                <a16:creationId xmlns:a16="http://schemas.microsoft.com/office/drawing/2014/main" id="{F9DCC297-EBC0-1E46-AEC6-DB8C09DB98A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78503"/>
          <a:stretch/>
        </p:blipFill>
        <p:spPr>
          <a:xfrm>
            <a:off x="4572000" y="1248487"/>
            <a:ext cx="3216349" cy="502920"/>
          </a:xfrm>
          <a:prstGeom prst="rect">
            <a:avLst/>
          </a:prstGeom>
        </p:spPr>
      </p:pic>
      <p:sp>
        <p:nvSpPr>
          <p:cNvPr id="13" name="Content Placeholder 2">
            <a:extLst>
              <a:ext uri="{FF2B5EF4-FFF2-40B4-BE49-F238E27FC236}">
                <a16:creationId xmlns:a16="http://schemas.microsoft.com/office/drawing/2014/main" id="{E6B8159F-6323-DF49-8925-501AEEC63E47}"/>
              </a:ext>
            </a:extLst>
          </p:cNvPr>
          <p:cNvSpPr txBox="1">
            <a:spLocks/>
          </p:cNvSpPr>
          <p:nvPr/>
        </p:nvSpPr>
        <p:spPr>
          <a:xfrm>
            <a:off x="4968948" y="2128653"/>
            <a:ext cx="2808768" cy="1140859"/>
          </a:xfrm>
          <a:prstGeom prst="rect">
            <a:avLst/>
          </a:prstGeom>
        </p:spPr>
        <p:txBody>
          <a:bodyPr>
            <a:normAutofit/>
          </a:bodyPr>
          <a:lstStyle>
            <a:lvl1pPr marL="112713" indent="-112713" algn="l" defTabSz="457200" rtl="0" eaLnBrk="1" latinLnBrk="0" hangingPunct="1">
              <a:spcBef>
                <a:spcPct val="20000"/>
              </a:spcBef>
              <a:buClr>
                <a:schemeClr val="bg1"/>
              </a:buClr>
              <a:buSzPct val="85000"/>
              <a:buFont typeface="Lucida Grande"/>
              <a:buChar char=" "/>
              <a:defRPr sz="1800" kern="1200">
                <a:solidFill>
                  <a:srgbClr val="40474B"/>
                </a:solidFill>
                <a:latin typeface="Arial"/>
                <a:ea typeface="+mn-ea"/>
                <a:cs typeface="Arial"/>
              </a:defRPr>
            </a:lvl1pPr>
            <a:lvl2pPr marL="320675" indent="-187325" algn="l" defTabSz="457200" rtl="0" eaLnBrk="1" latinLnBrk="0" hangingPunct="1">
              <a:spcBef>
                <a:spcPct val="20000"/>
              </a:spcBef>
              <a:buSzPct val="85000"/>
              <a:buFont typeface="Arial"/>
              <a:buChar char="•"/>
              <a:tabLst/>
              <a:defRPr sz="1800" kern="1200">
                <a:solidFill>
                  <a:srgbClr val="40474B"/>
                </a:solidFill>
                <a:latin typeface="Arial"/>
                <a:ea typeface="+mn-ea"/>
                <a:cs typeface="Arial"/>
              </a:defRPr>
            </a:lvl2pPr>
            <a:lvl3pPr marL="606425" indent="-241300" algn="l" defTabSz="457200" rtl="0" eaLnBrk="1" latinLnBrk="0" hangingPunct="1">
              <a:spcBef>
                <a:spcPct val="20000"/>
              </a:spcBef>
              <a:buSzPct val="85000"/>
              <a:buFont typeface="Lucida Grande"/>
              <a:buChar char="-"/>
              <a:defRPr sz="1800" kern="1200">
                <a:solidFill>
                  <a:srgbClr val="40474B"/>
                </a:solidFill>
                <a:latin typeface="Arial"/>
                <a:ea typeface="+mn-ea"/>
                <a:cs typeface="Arial"/>
              </a:defRPr>
            </a:lvl3pPr>
            <a:lvl4pPr marL="874713" indent="-268288" algn="l" defTabSz="457200" rtl="0" eaLnBrk="1" latinLnBrk="0" hangingPunct="1">
              <a:spcBef>
                <a:spcPct val="20000"/>
              </a:spcBef>
              <a:buSzPct val="75000"/>
              <a:buFont typeface="Wingdings" charset="2"/>
              <a:buChar char="§"/>
              <a:defRPr sz="1800" kern="1200">
                <a:solidFill>
                  <a:srgbClr val="40474B"/>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tx1"/>
              </a:buClr>
              <a:buFont typeface="Arial" panose="020B0604020202020204" pitchFamily="34" charset="0"/>
              <a:buChar char="•"/>
            </a:pPr>
            <a:r>
              <a:rPr lang="en-US" sz="1400" dirty="0"/>
              <a:t>Final expense is simple</a:t>
            </a:r>
          </a:p>
          <a:p>
            <a:pPr>
              <a:buClr>
                <a:schemeClr val="tx1"/>
              </a:buClr>
              <a:buFont typeface="Arial" panose="020B0604020202020204" pitchFamily="34" charset="0"/>
              <a:buChar char="•"/>
            </a:pPr>
            <a:r>
              <a:rPr lang="en-US" sz="1400" dirty="0"/>
              <a:t>People need it</a:t>
            </a:r>
          </a:p>
          <a:p>
            <a:pPr>
              <a:buClr>
                <a:schemeClr val="tx1"/>
              </a:buClr>
              <a:buFont typeface="Arial" panose="020B0604020202020204" pitchFamily="34" charset="0"/>
              <a:buChar char="•"/>
            </a:pPr>
            <a:r>
              <a:rPr lang="en-US" sz="1400" dirty="0"/>
              <a:t>Growing target market</a:t>
            </a:r>
          </a:p>
          <a:p>
            <a:pPr>
              <a:buClr>
                <a:schemeClr val="tx1"/>
              </a:buClr>
              <a:buFont typeface="Arial" panose="020B0604020202020204" pitchFamily="34" charset="0"/>
              <a:buChar char="•"/>
            </a:pPr>
            <a:r>
              <a:rPr lang="en-US" sz="1400" dirty="0"/>
              <a:t>Career freedom and flexibility</a:t>
            </a:r>
          </a:p>
          <a:p>
            <a:pPr lvl="1">
              <a:buClr>
                <a:schemeClr val="tx1"/>
              </a:buClr>
              <a:buFont typeface="Arial" panose="020B0604020202020204" pitchFamily="34" charset="0"/>
              <a:buChar char="•"/>
            </a:pPr>
            <a:endParaRPr lang="en-US" sz="1400" dirty="0"/>
          </a:p>
        </p:txBody>
      </p:sp>
      <p:sp>
        <p:nvSpPr>
          <p:cNvPr id="8" name="Rectangle 7">
            <a:extLst>
              <a:ext uri="{FF2B5EF4-FFF2-40B4-BE49-F238E27FC236}">
                <a16:creationId xmlns:a16="http://schemas.microsoft.com/office/drawing/2014/main" id="{C9778ED4-2AA4-F348-AD7E-B96102497943}"/>
              </a:ext>
            </a:extLst>
          </p:cNvPr>
          <p:cNvSpPr/>
          <p:nvPr/>
        </p:nvSpPr>
        <p:spPr>
          <a:xfrm>
            <a:off x="202279" y="4854231"/>
            <a:ext cx="2852063" cy="230704"/>
          </a:xfrm>
          <a:prstGeom prst="rect">
            <a:avLst/>
          </a:prstGeom>
        </p:spPr>
        <p:txBody>
          <a:bodyPr wrap="none">
            <a:spAutoFit/>
          </a:bodyPr>
          <a:lstStyle/>
          <a:p>
            <a:pPr>
              <a:spcBef>
                <a:spcPct val="0"/>
              </a:spcBef>
            </a:pPr>
            <a:r>
              <a:rPr lang="en-US" altLang="en-US" sz="899" b="1" dirty="0">
                <a:solidFill>
                  <a:schemeClr val="bg1"/>
                </a:solidFill>
              </a:rPr>
              <a:t>For Agent Use Only. Not for Use With the Public.</a:t>
            </a:r>
          </a:p>
        </p:txBody>
      </p:sp>
    </p:spTree>
    <p:extLst>
      <p:ext uri="{BB962C8B-B14F-4D97-AF65-F5344CB8AC3E}">
        <p14:creationId xmlns:p14="http://schemas.microsoft.com/office/powerpoint/2010/main" val="219282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bject 7">
            <a:extLst>
              <a:ext uri="{FF2B5EF4-FFF2-40B4-BE49-F238E27FC236}">
                <a16:creationId xmlns:a16="http://schemas.microsoft.com/office/drawing/2014/main" id="{8EDFA152-FA2B-2846-BBA3-6DC6160F1DD7}"/>
              </a:ext>
            </a:extLst>
          </p:cNvPr>
          <p:cNvSpPr/>
          <p:nvPr/>
        </p:nvSpPr>
        <p:spPr>
          <a:xfrm>
            <a:off x="8697468" y="4721352"/>
            <a:ext cx="447040" cy="0"/>
          </a:xfrm>
          <a:custGeom>
            <a:avLst/>
            <a:gdLst/>
            <a:ahLst/>
            <a:cxnLst/>
            <a:rect l="l" t="t" r="r" b="b"/>
            <a:pathLst>
              <a:path w="447040">
                <a:moveTo>
                  <a:pt x="0" y="0"/>
                </a:moveTo>
                <a:lnTo>
                  <a:pt x="446531" y="0"/>
                </a:lnTo>
              </a:path>
            </a:pathLst>
          </a:custGeom>
          <a:ln w="6096">
            <a:solidFill>
              <a:schemeClr val="bg1"/>
            </a:solidFill>
          </a:ln>
        </p:spPr>
        <p:txBody>
          <a:bodyPr wrap="square" lIns="0" tIns="0" rIns="0" bIns="0" rtlCol="0"/>
          <a:lstStyle/>
          <a:p>
            <a:endParaRPr dirty="0"/>
          </a:p>
        </p:txBody>
      </p:sp>
      <p:sp>
        <p:nvSpPr>
          <p:cNvPr id="5" name="Slide Number Placeholder 4">
            <a:extLst>
              <a:ext uri="{FF2B5EF4-FFF2-40B4-BE49-F238E27FC236}">
                <a16:creationId xmlns:a16="http://schemas.microsoft.com/office/drawing/2014/main" id="{372D9B36-9928-634D-A869-A94675B27DEE}"/>
              </a:ext>
            </a:extLst>
          </p:cNvPr>
          <p:cNvSpPr>
            <a:spLocks noGrp="1"/>
          </p:cNvSpPr>
          <p:nvPr>
            <p:ph type="sldNum" sz="quarter" idx="12"/>
          </p:nvPr>
        </p:nvSpPr>
        <p:spPr/>
        <p:txBody>
          <a:bodyPr/>
          <a:lstStyle/>
          <a:p>
            <a:fld id="{716BC1C3-C832-FA4C-9911-3E1C355083BA}" type="slidenum">
              <a:rPr lang="en-US" smtClean="0">
                <a:solidFill>
                  <a:schemeClr val="bg1"/>
                </a:solidFill>
              </a:rPr>
              <a:pPr/>
              <a:t>8</a:t>
            </a:fld>
            <a:endParaRPr lang="en-US" dirty="0">
              <a:solidFill>
                <a:schemeClr val="bg1"/>
              </a:solidFill>
            </a:endParaRPr>
          </a:p>
        </p:txBody>
      </p:sp>
      <p:grpSp>
        <p:nvGrpSpPr>
          <p:cNvPr id="12" name="Group 11">
            <a:extLst>
              <a:ext uri="{FF2B5EF4-FFF2-40B4-BE49-F238E27FC236}">
                <a16:creationId xmlns:a16="http://schemas.microsoft.com/office/drawing/2014/main" id="{0D41F15A-CB2C-D143-8919-9F5CA9F69058}"/>
              </a:ext>
            </a:extLst>
          </p:cNvPr>
          <p:cNvGrpSpPr/>
          <p:nvPr/>
        </p:nvGrpSpPr>
        <p:grpSpPr>
          <a:xfrm>
            <a:off x="-1" y="550746"/>
            <a:ext cx="2822944" cy="1051347"/>
            <a:chOff x="-1" y="226453"/>
            <a:chExt cx="2822944" cy="1051347"/>
          </a:xfrm>
        </p:grpSpPr>
        <p:pic>
          <p:nvPicPr>
            <p:cNvPr id="9" name="Picture 8" descr="A close up of a logo&#10;&#10;Description automatically generated">
              <a:extLst>
                <a:ext uri="{FF2B5EF4-FFF2-40B4-BE49-F238E27FC236}">
                  <a16:creationId xmlns:a16="http://schemas.microsoft.com/office/drawing/2014/main" id="{D3B58371-084D-DA44-922F-D22F69627A1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81625"/>
            <a:stretch/>
          </p:blipFill>
          <p:spPr>
            <a:xfrm>
              <a:off x="-1" y="226453"/>
              <a:ext cx="2822944" cy="502920"/>
            </a:xfrm>
            <a:prstGeom prst="rect">
              <a:avLst/>
            </a:prstGeom>
          </p:spPr>
        </p:pic>
        <p:pic>
          <p:nvPicPr>
            <p:cNvPr id="11" name="Picture 10" descr="A close up of a logo&#10;&#10;Description automatically generated">
              <a:extLst>
                <a:ext uri="{FF2B5EF4-FFF2-40B4-BE49-F238E27FC236}">
                  <a16:creationId xmlns:a16="http://schemas.microsoft.com/office/drawing/2014/main" id="{516778D2-970A-7A49-810C-D539CD9B3A0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86562"/>
            <a:stretch/>
          </p:blipFill>
          <p:spPr>
            <a:xfrm>
              <a:off x="-1" y="774880"/>
              <a:ext cx="2153093" cy="502920"/>
            </a:xfrm>
            <a:prstGeom prst="rect">
              <a:avLst/>
            </a:prstGeom>
          </p:spPr>
        </p:pic>
      </p:grpSp>
      <p:sp>
        <p:nvSpPr>
          <p:cNvPr id="33" name="Content Placeholder 2">
            <a:extLst>
              <a:ext uri="{FF2B5EF4-FFF2-40B4-BE49-F238E27FC236}">
                <a16:creationId xmlns:a16="http://schemas.microsoft.com/office/drawing/2014/main" id="{3EA28B06-26FB-DE46-ACED-37BD6BF95E0C}"/>
              </a:ext>
            </a:extLst>
          </p:cNvPr>
          <p:cNvSpPr txBox="1">
            <a:spLocks/>
          </p:cNvSpPr>
          <p:nvPr/>
        </p:nvSpPr>
        <p:spPr>
          <a:xfrm>
            <a:off x="359735" y="1916002"/>
            <a:ext cx="3840126" cy="1204654"/>
          </a:xfrm>
          <a:prstGeom prst="rect">
            <a:avLst/>
          </a:prstGeom>
        </p:spPr>
        <p:txBody>
          <a:bodyPr>
            <a:noAutofit/>
          </a:bodyPr>
          <a:lstStyle>
            <a:lvl1pPr marL="112713" indent="-112713" algn="l" defTabSz="457200" rtl="0" eaLnBrk="1" latinLnBrk="0" hangingPunct="1">
              <a:spcBef>
                <a:spcPct val="20000"/>
              </a:spcBef>
              <a:buClr>
                <a:schemeClr val="bg1"/>
              </a:buClr>
              <a:buSzPct val="85000"/>
              <a:buFont typeface="Lucida Grande"/>
              <a:buChar char=" "/>
              <a:defRPr sz="1800" kern="1200">
                <a:solidFill>
                  <a:srgbClr val="40474B"/>
                </a:solidFill>
                <a:latin typeface="Arial"/>
                <a:ea typeface="+mn-ea"/>
                <a:cs typeface="Arial"/>
              </a:defRPr>
            </a:lvl1pPr>
            <a:lvl2pPr marL="320675" indent="-187325" algn="l" defTabSz="457200" rtl="0" eaLnBrk="1" latinLnBrk="0" hangingPunct="1">
              <a:spcBef>
                <a:spcPct val="20000"/>
              </a:spcBef>
              <a:buSzPct val="85000"/>
              <a:buFont typeface="Arial"/>
              <a:buChar char="•"/>
              <a:tabLst/>
              <a:defRPr sz="1800" kern="1200">
                <a:solidFill>
                  <a:srgbClr val="40474B"/>
                </a:solidFill>
                <a:latin typeface="Arial"/>
                <a:ea typeface="+mn-ea"/>
                <a:cs typeface="Arial"/>
              </a:defRPr>
            </a:lvl2pPr>
            <a:lvl3pPr marL="606425" indent="-241300" algn="l" defTabSz="457200" rtl="0" eaLnBrk="1" latinLnBrk="0" hangingPunct="1">
              <a:spcBef>
                <a:spcPct val="20000"/>
              </a:spcBef>
              <a:buSzPct val="85000"/>
              <a:buFont typeface="Lucida Grande"/>
              <a:buChar char="-"/>
              <a:defRPr sz="1800" kern="1200">
                <a:solidFill>
                  <a:srgbClr val="40474B"/>
                </a:solidFill>
                <a:latin typeface="Arial"/>
                <a:ea typeface="+mn-ea"/>
                <a:cs typeface="Arial"/>
              </a:defRPr>
            </a:lvl3pPr>
            <a:lvl4pPr marL="874713" indent="-268288" algn="l" defTabSz="457200" rtl="0" eaLnBrk="1" latinLnBrk="0" hangingPunct="1">
              <a:spcBef>
                <a:spcPct val="20000"/>
              </a:spcBef>
              <a:buSzPct val="75000"/>
              <a:buFont typeface="Wingdings" charset="2"/>
              <a:buChar char="§"/>
              <a:defRPr sz="1800" kern="1200">
                <a:solidFill>
                  <a:srgbClr val="40474B"/>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tx1"/>
              </a:buClr>
              <a:buFont typeface="Arial" panose="020B0604020202020204" pitchFamily="34" charset="0"/>
              <a:buChar char="•"/>
            </a:pPr>
            <a:r>
              <a:rPr lang="en-US" sz="1400" dirty="0"/>
              <a:t>Getting coverage is fast and easy</a:t>
            </a:r>
          </a:p>
          <a:p>
            <a:pPr>
              <a:buClr>
                <a:schemeClr val="tx1"/>
              </a:buClr>
              <a:buFont typeface="Arial" panose="020B0604020202020204" pitchFamily="34" charset="0"/>
              <a:buChar char="•"/>
            </a:pPr>
            <a:r>
              <a:rPr lang="en-US" sz="1400" dirty="0"/>
              <a:t>Includes reliable premiums</a:t>
            </a:r>
          </a:p>
          <a:p>
            <a:pPr>
              <a:buClr>
                <a:schemeClr val="tx1"/>
              </a:buClr>
              <a:buFont typeface="Arial" panose="020B0604020202020204" pitchFamily="34" charset="0"/>
              <a:buChar char="•"/>
            </a:pPr>
            <a:r>
              <a:rPr lang="en-US" sz="1400" dirty="0"/>
              <a:t>Provides flexible benefits through riders</a:t>
            </a:r>
          </a:p>
          <a:p>
            <a:pPr>
              <a:buClr>
                <a:schemeClr val="tx1"/>
              </a:buClr>
              <a:buFont typeface="Arial" panose="020B0604020202020204" pitchFamily="34" charset="0"/>
              <a:buChar char="•"/>
            </a:pPr>
            <a:r>
              <a:rPr lang="en-US" sz="1400" dirty="0"/>
              <a:t>Offers additional benefits in most states</a:t>
            </a:r>
          </a:p>
          <a:p>
            <a:pPr>
              <a:buClr>
                <a:schemeClr val="tx1"/>
              </a:buClr>
              <a:buFont typeface="Arial" panose="020B0604020202020204" pitchFamily="34" charset="0"/>
              <a:buChar char="•"/>
            </a:pPr>
            <a:r>
              <a:rPr lang="en-US" sz="1400" dirty="0"/>
              <a:t>Expedited claims up to $25,000</a:t>
            </a:r>
          </a:p>
        </p:txBody>
      </p:sp>
      <p:sp>
        <p:nvSpPr>
          <p:cNvPr id="10" name="Rectangle 9">
            <a:extLst>
              <a:ext uri="{FF2B5EF4-FFF2-40B4-BE49-F238E27FC236}">
                <a16:creationId xmlns:a16="http://schemas.microsoft.com/office/drawing/2014/main" id="{179DD13C-6887-AE4D-BF51-692204DD71E7}"/>
              </a:ext>
            </a:extLst>
          </p:cNvPr>
          <p:cNvSpPr/>
          <p:nvPr/>
        </p:nvSpPr>
        <p:spPr>
          <a:xfrm>
            <a:off x="365781" y="4836064"/>
            <a:ext cx="2852063" cy="230704"/>
          </a:xfrm>
          <a:prstGeom prst="rect">
            <a:avLst/>
          </a:prstGeom>
        </p:spPr>
        <p:txBody>
          <a:bodyPr wrap="none">
            <a:spAutoFit/>
          </a:bodyPr>
          <a:lstStyle/>
          <a:p>
            <a:pPr>
              <a:spcBef>
                <a:spcPct val="0"/>
              </a:spcBef>
            </a:pPr>
            <a:r>
              <a:rPr lang="en-US" altLang="en-US" sz="899" b="1" dirty="0"/>
              <a:t>For Agent Use Only. Not for Use With the Public.</a:t>
            </a:r>
          </a:p>
        </p:txBody>
      </p:sp>
      <p:pic>
        <p:nvPicPr>
          <p:cNvPr id="13" name="Picture 12">
            <a:extLst>
              <a:ext uri="{FF2B5EF4-FFF2-40B4-BE49-F238E27FC236}">
                <a16:creationId xmlns:a16="http://schemas.microsoft.com/office/drawing/2014/main" id="{5BB074B3-0E1D-2A4A-97A2-0824A5E1401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72000" y="0"/>
            <a:ext cx="4572000" cy="5143500"/>
          </a:xfrm>
          <a:prstGeom prst="rect">
            <a:avLst/>
          </a:prstGeom>
        </p:spPr>
      </p:pic>
    </p:spTree>
    <p:extLst>
      <p:ext uri="{BB962C8B-B14F-4D97-AF65-F5344CB8AC3E}">
        <p14:creationId xmlns:p14="http://schemas.microsoft.com/office/powerpoint/2010/main" val="146066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a:extLst>
              <a:ext uri="{FF2B5EF4-FFF2-40B4-BE49-F238E27FC236}">
                <a16:creationId xmlns:a16="http://schemas.microsoft.com/office/drawing/2014/main" id="{65A6EC62-13F8-AC48-8BB7-967797230F3B}"/>
              </a:ext>
            </a:extLst>
          </p:cNvPr>
          <p:cNvSpPr txBox="1">
            <a:spLocks/>
          </p:cNvSpPr>
          <p:nvPr/>
        </p:nvSpPr>
        <p:spPr>
          <a:xfrm>
            <a:off x="8728635" y="4842778"/>
            <a:ext cx="364393"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16BC1C3-C832-FA4C-9911-3E1C355083BA}" type="slidenum">
              <a:rPr lang="en-US" sz="900" smtClean="0"/>
              <a:pPr/>
              <a:t>9</a:t>
            </a:fld>
            <a:endParaRPr lang="en-US" sz="900" dirty="0"/>
          </a:p>
        </p:txBody>
      </p:sp>
      <p:sp>
        <p:nvSpPr>
          <p:cNvPr id="4" name="TextBox 3">
            <a:extLst>
              <a:ext uri="{FF2B5EF4-FFF2-40B4-BE49-F238E27FC236}">
                <a16:creationId xmlns:a16="http://schemas.microsoft.com/office/drawing/2014/main" id="{618534B7-BC56-9E43-8F7B-4878BE4768A7}"/>
              </a:ext>
            </a:extLst>
          </p:cNvPr>
          <p:cNvSpPr txBox="1"/>
          <p:nvPr/>
        </p:nvSpPr>
        <p:spPr>
          <a:xfrm>
            <a:off x="1281223" y="-58479"/>
            <a:ext cx="0" cy="0"/>
          </a:xfrm>
          <a:prstGeom prst="rect">
            <a:avLst/>
          </a:prstGeom>
          <a:noFill/>
        </p:spPr>
        <p:txBody>
          <a:bodyPr wrap="none" lIns="0" tIns="0" rIns="0" bIns="0" rtlCol="0">
            <a:noAutofit/>
          </a:bodyPr>
          <a:lstStyle/>
          <a:p>
            <a:endParaRPr lang="en-US" sz="1600" dirty="0">
              <a:latin typeface="Arial"/>
              <a:cs typeface="Arial"/>
            </a:endParaRPr>
          </a:p>
        </p:txBody>
      </p:sp>
      <p:pic>
        <p:nvPicPr>
          <p:cNvPr id="21" name="Picture 20">
            <a:extLst>
              <a:ext uri="{FF2B5EF4-FFF2-40B4-BE49-F238E27FC236}">
                <a16:creationId xmlns:a16="http://schemas.microsoft.com/office/drawing/2014/main" id="{1D40C084-5BED-8E4C-8C24-D38CF07796F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flipH="1">
            <a:off x="-1" y="0"/>
            <a:ext cx="9159201" cy="1663995"/>
          </a:xfrm>
          <a:prstGeom prst="rect">
            <a:avLst/>
          </a:prstGeom>
        </p:spPr>
      </p:pic>
      <p:sp>
        <p:nvSpPr>
          <p:cNvPr id="15" name="Rectangle 14">
            <a:extLst>
              <a:ext uri="{FF2B5EF4-FFF2-40B4-BE49-F238E27FC236}">
                <a16:creationId xmlns:a16="http://schemas.microsoft.com/office/drawing/2014/main" id="{AA953156-23FE-5344-A3D2-C271A8D532C5}"/>
              </a:ext>
            </a:extLst>
          </p:cNvPr>
          <p:cNvSpPr/>
          <p:nvPr/>
        </p:nvSpPr>
        <p:spPr>
          <a:xfrm>
            <a:off x="338012" y="4811841"/>
            <a:ext cx="2852063" cy="230704"/>
          </a:xfrm>
          <a:prstGeom prst="rect">
            <a:avLst/>
          </a:prstGeom>
        </p:spPr>
        <p:txBody>
          <a:bodyPr wrap="none">
            <a:spAutoFit/>
          </a:bodyPr>
          <a:lstStyle/>
          <a:p>
            <a:pPr>
              <a:spcBef>
                <a:spcPct val="0"/>
              </a:spcBef>
            </a:pPr>
            <a:r>
              <a:rPr lang="en-US" altLang="en-US" sz="899" b="1" dirty="0"/>
              <a:t>For Agent Use Only. Not for Use With the Public.</a:t>
            </a:r>
          </a:p>
        </p:txBody>
      </p:sp>
      <p:pic>
        <p:nvPicPr>
          <p:cNvPr id="16" name="Picture 15">
            <a:extLst>
              <a:ext uri="{FF2B5EF4-FFF2-40B4-BE49-F238E27FC236}">
                <a16:creationId xmlns:a16="http://schemas.microsoft.com/office/drawing/2014/main" id="{751827E2-E8D9-944E-ACC6-B27A673639B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00" y="438899"/>
            <a:ext cx="3648456" cy="502920"/>
          </a:xfrm>
          <a:prstGeom prst="rect">
            <a:avLst/>
          </a:prstGeom>
        </p:spPr>
      </p:pic>
      <p:pic>
        <p:nvPicPr>
          <p:cNvPr id="18" name="Picture 17">
            <a:extLst>
              <a:ext uri="{FF2B5EF4-FFF2-40B4-BE49-F238E27FC236}">
                <a16:creationId xmlns:a16="http://schemas.microsoft.com/office/drawing/2014/main" id="{5DEAF5CA-AB34-4B4A-AF0D-9D66F30574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81568"/>
          <a:stretch/>
        </p:blipFill>
        <p:spPr>
          <a:xfrm>
            <a:off x="-1" y="974616"/>
            <a:ext cx="2831552" cy="502920"/>
          </a:xfrm>
          <a:prstGeom prst="rect">
            <a:avLst/>
          </a:prstGeom>
        </p:spPr>
      </p:pic>
      <p:sp>
        <p:nvSpPr>
          <p:cNvPr id="13" name="TextBox 12">
            <a:extLst>
              <a:ext uri="{FF2B5EF4-FFF2-40B4-BE49-F238E27FC236}">
                <a16:creationId xmlns:a16="http://schemas.microsoft.com/office/drawing/2014/main" id="{EA547C33-70A5-2147-AC2A-357094E6CECF}"/>
              </a:ext>
            </a:extLst>
          </p:cNvPr>
          <p:cNvSpPr txBox="1"/>
          <p:nvPr/>
        </p:nvSpPr>
        <p:spPr>
          <a:xfrm>
            <a:off x="428847" y="2237351"/>
            <a:ext cx="3915547" cy="1874107"/>
          </a:xfrm>
          <a:prstGeom prst="rect">
            <a:avLst/>
          </a:prstGeom>
          <a:noFill/>
        </p:spPr>
        <p:txBody>
          <a:bodyPr wrap="square" lIns="0" tIns="0" rIns="0" bIns="0" rtlCol="0">
            <a:noAutofit/>
          </a:bodyPr>
          <a:lstStyle/>
          <a:p>
            <a:pPr>
              <a:lnSpc>
                <a:spcPct val="150000"/>
              </a:lnSpc>
            </a:pPr>
            <a:r>
              <a:rPr lang="en-US" sz="1400" b="1" dirty="0">
                <a:latin typeface="Arial"/>
                <a:cs typeface="Arial"/>
              </a:rPr>
              <a:t>Apply With </a:t>
            </a:r>
            <a:r>
              <a:rPr lang="en-US" sz="1400" b="1" dirty="0" err="1">
                <a:latin typeface="Arial"/>
                <a:cs typeface="Arial"/>
              </a:rPr>
              <a:t>iGO</a:t>
            </a:r>
            <a:r>
              <a:rPr lang="en-US" sz="1400" b="1" dirty="0">
                <a:latin typeface="Calibri" panose="020F0502020204030204" pitchFamily="34" charset="0"/>
                <a:cs typeface="Calibri" panose="020F0502020204030204" pitchFamily="34" charset="0"/>
              </a:rPr>
              <a:t>®</a:t>
            </a:r>
            <a:r>
              <a:rPr lang="en-US" sz="1400" b="1" dirty="0">
                <a:latin typeface="Arial"/>
                <a:cs typeface="Arial"/>
              </a:rPr>
              <a:t> e-App</a:t>
            </a:r>
            <a:endParaRPr lang="en-US" sz="1400" b="1" dirty="0">
              <a:cs typeface="Arial"/>
            </a:endParaRPr>
          </a:p>
          <a:p>
            <a:pPr marL="285750" indent="-285750">
              <a:lnSpc>
                <a:spcPct val="150000"/>
              </a:lnSpc>
              <a:buFont typeface="Arial" panose="020B0604020202020204" pitchFamily="34" charset="0"/>
              <a:buChar char="•"/>
            </a:pPr>
            <a:r>
              <a:rPr lang="en-US" sz="1400" dirty="0">
                <a:latin typeface="Arial"/>
                <a:cs typeface="Arial"/>
              </a:rPr>
              <a:t>Write business electronically</a:t>
            </a:r>
          </a:p>
          <a:p>
            <a:pPr marL="285750" indent="-285750">
              <a:lnSpc>
                <a:spcPct val="150000"/>
              </a:lnSpc>
              <a:buFont typeface="Arial" panose="020B0604020202020204" pitchFamily="34" charset="0"/>
              <a:buChar char="•"/>
            </a:pPr>
            <a:r>
              <a:rPr lang="en-US" sz="1400" dirty="0">
                <a:latin typeface="Arial"/>
                <a:cs typeface="Arial"/>
              </a:rPr>
              <a:t>Always submit in good order</a:t>
            </a:r>
          </a:p>
          <a:p>
            <a:pPr marL="285750" indent="-285750">
              <a:lnSpc>
                <a:spcPct val="150000"/>
              </a:lnSpc>
              <a:buFont typeface="Arial" panose="020B0604020202020204" pitchFamily="34" charset="0"/>
              <a:buChar char="•"/>
            </a:pPr>
            <a:r>
              <a:rPr lang="en-US" sz="1400" dirty="0">
                <a:latin typeface="Arial"/>
                <a:cs typeface="Arial"/>
              </a:rPr>
              <a:t>Access in Agent + Advisor Portal</a:t>
            </a:r>
          </a:p>
          <a:p>
            <a:pPr marL="285750" indent="-285750">
              <a:lnSpc>
                <a:spcPct val="150000"/>
              </a:lnSpc>
              <a:buFont typeface="Arial" panose="020B0604020202020204" pitchFamily="34" charset="0"/>
              <a:buChar char="•"/>
            </a:pPr>
            <a:r>
              <a:rPr lang="en-US" sz="1400" dirty="0">
                <a:latin typeface="Arial"/>
                <a:cs typeface="Arial"/>
              </a:rPr>
              <a:t>No “approved other than applied”</a:t>
            </a:r>
          </a:p>
        </p:txBody>
      </p:sp>
      <p:sp>
        <p:nvSpPr>
          <p:cNvPr id="14" name="TextBox 13">
            <a:extLst>
              <a:ext uri="{FF2B5EF4-FFF2-40B4-BE49-F238E27FC236}">
                <a16:creationId xmlns:a16="http://schemas.microsoft.com/office/drawing/2014/main" id="{24E122FF-2D68-7A47-BE8E-2B573784AF6A}"/>
              </a:ext>
            </a:extLst>
          </p:cNvPr>
          <p:cNvSpPr txBox="1"/>
          <p:nvPr/>
        </p:nvSpPr>
        <p:spPr>
          <a:xfrm>
            <a:off x="5074987" y="2237351"/>
            <a:ext cx="3915547" cy="1874107"/>
          </a:xfrm>
          <a:prstGeom prst="rect">
            <a:avLst/>
          </a:prstGeom>
          <a:noFill/>
        </p:spPr>
        <p:txBody>
          <a:bodyPr wrap="square" lIns="0" tIns="0" rIns="0" bIns="0" rtlCol="0">
            <a:noAutofit/>
          </a:bodyPr>
          <a:lstStyle/>
          <a:p>
            <a:pPr>
              <a:lnSpc>
                <a:spcPct val="150000"/>
              </a:lnSpc>
            </a:pPr>
            <a:r>
              <a:rPr lang="en-US" sz="1400" b="1" dirty="0">
                <a:latin typeface="Arial"/>
                <a:cs typeface="Arial"/>
              </a:rPr>
              <a:t>Real Time Underwriting</a:t>
            </a:r>
          </a:p>
          <a:p>
            <a:pPr marL="285750" indent="-285750">
              <a:lnSpc>
                <a:spcPct val="150000"/>
              </a:lnSpc>
              <a:buFont typeface="Arial" panose="020B0604020202020204" pitchFamily="34" charset="0"/>
              <a:buChar char="•"/>
            </a:pPr>
            <a:r>
              <a:rPr lang="en-US" sz="1400" dirty="0">
                <a:latin typeface="Arial"/>
                <a:cs typeface="Arial"/>
              </a:rPr>
              <a:t>Place business faster</a:t>
            </a:r>
          </a:p>
          <a:p>
            <a:pPr marL="285750" indent="-285750">
              <a:lnSpc>
                <a:spcPct val="150000"/>
              </a:lnSpc>
              <a:buFont typeface="Arial" panose="020B0604020202020204" pitchFamily="34" charset="0"/>
              <a:buChar char="•"/>
            </a:pPr>
            <a:r>
              <a:rPr lang="en-US" sz="1400" dirty="0">
                <a:latin typeface="Arial"/>
                <a:cs typeface="Arial"/>
              </a:rPr>
              <a:t>Get paid sooner</a:t>
            </a:r>
          </a:p>
          <a:p>
            <a:pPr marL="285750" indent="-285750">
              <a:lnSpc>
                <a:spcPct val="150000"/>
              </a:lnSpc>
              <a:buFont typeface="Arial" panose="020B0604020202020204" pitchFamily="34" charset="0"/>
              <a:buChar char="•"/>
            </a:pPr>
            <a:r>
              <a:rPr lang="en-US" sz="1400" dirty="0">
                <a:latin typeface="Arial"/>
                <a:cs typeface="Arial"/>
              </a:rPr>
              <a:t>Streamlined, consolidated guidelines</a:t>
            </a:r>
          </a:p>
          <a:p>
            <a:pPr marL="285750" indent="-285750">
              <a:lnSpc>
                <a:spcPct val="150000"/>
              </a:lnSpc>
              <a:buFont typeface="Arial" panose="020B0604020202020204" pitchFamily="34" charset="0"/>
              <a:buChar char="•"/>
            </a:pPr>
            <a:r>
              <a:rPr lang="en-US" sz="1400" dirty="0">
                <a:latin typeface="Arial"/>
                <a:cs typeface="Arial"/>
              </a:rPr>
              <a:t>Insureds 0-85</a:t>
            </a:r>
          </a:p>
        </p:txBody>
      </p:sp>
      <p:cxnSp>
        <p:nvCxnSpPr>
          <p:cNvPr id="17" name="Straight Connector 16">
            <a:extLst>
              <a:ext uri="{FF2B5EF4-FFF2-40B4-BE49-F238E27FC236}">
                <a16:creationId xmlns:a16="http://schemas.microsoft.com/office/drawing/2014/main" id="{711AE726-1961-C744-BA7D-44BF165FE531}"/>
              </a:ext>
            </a:extLst>
          </p:cNvPr>
          <p:cNvCxnSpPr>
            <a:cxnSpLocks/>
          </p:cNvCxnSpPr>
          <p:nvPr/>
        </p:nvCxnSpPr>
        <p:spPr>
          <a:xfrm>
            <a:off x="4344394" y="2131629"/>
            <a:ext cx="3747" cy="2085549"/>
          </a:xfrm>
          <a:prstGeom prst="line">
            <a:avLst/>
          </a:prstGeom>
          <a:ln w="6350" cmpd="sng">
            <a:solidFill>
              <a:srgbClr val="94959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087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A_FULL_Template_041717">
  <a:themeElements>
    <a:clrScheme name="TA WEALTH+HEALTH COLORS">
      <a:dk1>
        <a:srgbClr val="40474B"/>
      </a:dk1>
      <a:lt1>
        <a:sysClr val="window" lastClr="FFFFFF"/>
      </a:lt1>
      <a:dk2>
        <a:srgbClr val="939598"/>
      </a:dk2>
      <a:lt2>
        <a:srgbClr val="000000"/>
      </a:lt2>
      <a:accent1>
        <a:srgbClr val="EE0000"/>
      </a:accent1>
      <a:accent2>
        <a:srgbClr val="3E6B9C"/>
      </a:accent2>
      <a:accent3>
        <a:srgbClr val="FFAD00"/>
      </a:accent3>
      <a:accent4>
        <a:srgbClr val="1F355E"/>
      </a:accent4>
      <a:accent5>
        <a:srgbClr val="D61E58"/>
      </a:accent5>
      <a:accent6>
        <a:srgbClr val="6C2365"/>
      </a:accent6>
      <a:hlink>
        <a:srgbClr val="116C74"/>
      </a:hlink>
      <a:folHlink>
        <a:srgbClr val="6CA4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ctr">
          <a:defRPr dirty="0" err="1" smtClean="0">
            <a:solidFill>
              <a:schemeClr val="tx1">
                <a:lumMod val="75000"/>
              </a:schemeClr>
            </a:solidFill>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ln w="12700" cmpd="sng"/>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defRPr sz="1600" dirty="0" smtClean="0">
            <a:latin typeface="Arial"/>
            <a:cs typeface="Arial"/>
          </a:defRPr>
        </a:defPPr>
      </a:lstStyle>
    </a:txDef>
  </a:objectDefaults>
  <a:extraClrSchemeLst/>
  <a:extLst>
    <a:ext uri="{05A4C25C-085E-4340-85A3-A5531E510DB2}">
      <thm15:themeFamily xmlns:thm15="http://schemas.microsoft.com/office/thememl/2012/main" name="Presentation1" id="{617E2D83-D52F-4F88-81CD-B455B1B4D347}" vid="{A789AC37-2955-40EB-99AE-7A6B7FB3D8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D424E522D02640ACEF8CCED74263F4" ma:contentTypeVersion="4" ma:contentTypeDescription="Create a new document." ma:contentTypeScope="" ma:versionID="38ecc9805501ac10160edbdd44e30eb9">
  <xsd:schema xmlns:xsd="http://www.w3.org/2001/XMLSchema" xmlns:xs="http://www.w3.org/2001/XMLSchema" xmlns:p="http://schemas.microsoft.com/office/2006/metadata/properties" xmlns:ns1="http://schemas.microsoft.com/sharepoint/v3" xmlns:ns2="7ca9d6dc-9be3-41dd-95f3-0671de558807" targetNamespace="http://schemas.microsoft.com/office/2006/metadata/properties" ma:root="true" ma:fieldsID="c0a3319b90cace3d9b4134d5883befec" ns1:_="" ns2:_="">
    <xsd:import namespace="http://schemas.microsoft.com/sharepoint/v3"/>
    <xsd:import namespace="7ca9d6dc-9be3-41dd-95f3-0671de558807"/>
    <xsd:element name="properties">
      <xsd:complexType>
        <xsd:sequence>
          <xsd:element name="documentManagement">
            <xsd:complexType>
              <xsd:all>
                <xsd:element ref="ns1:PublishingStartDate" minOccurs="0"/>
                <xsd:element ref="ns1:PublishingExpirationDate" minOccurs="0"/>
                <xsd:element ref="ns2:Document_x0020_Group" minOccurs="0"/>
                <xsd:element ref="ns2:Type_x0020_of_x0020_Docu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ca9d6dc-9be3-41dd-95f3-0671de558807" elementFormDefault="qualified">
    <xsd:import namespace="http://schemas.microsoft.com/office/2006/documentManagement/types"/>
    <xsd:import namespace="http://schemas.microsoft.com/office/infopath/2007/PartnerControls"/>
    <xsd:element name="Document_x0020_Group" ma:index="10" nillable="true" ma:displayName="Document Group" ma:internalName="Document_x0020_Group">
      <xsd:simpleType>
        <xsd:restriction base="dms:Text">
          <xsd:maxLength value="255"/>
        </xsd:restriction>
      </xsd:simpleType>
    </xsd:element>
    <xsd:element name="Type_x0020_of_x0020_Document" ma:index="12" nillable="true" ma:displayName="Document" ma:format="Dropdown" ma:internalName="Type_x0020_of_x0020_Document">
      <xsd:simpleType>
        <xsd:restriction base="dms:Choice">
          <xsd:enumeration value="Fax Coversheets"/>
          <xsd:enumeration value="Memos"/>
          <xsd:enumeration value="Letterhead"/>
          <xsd:enumeration value="Power Point Templates"/>
          <xsd:enumeration value="Email Signatur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ype_x0020_of_x0020_Document xmlns="7ca9d6dc-9be3-41dd-95f3-0671de558807" xsi:nil="true"/>
    <Document_x0020_Group xmlns="7ca9d6dc-9be3-41dd-95f3-0671de558807" xsi:nil="true"/>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C95DAC-D8AE-4191-8ECD-FAFF8B25DF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ca9d6dc-9be3-41dd-95f3-0671de5588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4ED36F-E107-4E42-982C-AD80B66BCD57}">
  <ds:schemaRefs>
    <ds:schemaRef ds:uri="http://schemas.microsoft.com/sharepoint/v3"/>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schemas.microsoft.com/office/infopath/2007/PartnerControls"/>
    <ds:schemaRef ds:uri="7ca9d6dc-9be3-41dd-95f3-0671de558807"/>
    <ds:schemaRef ds:uri="http://www.w3.org/XML/1998/namespace"/>
    <ds:schemaRef ds:uri="http://purl.org/dc/dcmitype/"/>
  </ds:schemaRefs>
</ds:datastoreItem>
</file>

<file path=customXml/itemProps3.xml><?xml version="1.0" encoding="utf-8"?>
<ds:datastoreItem xmlns:ds="http://schemas.openxmlformats.org/officeDocument/2006/customXml" ds:itemID="{193A3B6B-9397-4538-A75E-2974AA9D77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TA_FULL_Template_041117.potx</Template>
  <TotalTime>16879</TotalTime>
  <Words>3549</Words>
  <Application>Microsoft Macintosh PowerPoint</Application>
  <PresentationFormat>On-screen Show (16:9)</PresentationFormat>
  <Paragraphs>326</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Gobold Bold</vt:lpstr>
      <vt:lpstr>Helvetica</vt:lpstr>
      <vt:lpstr>Impact</vt:lpstr>
      <vt:lpstr>Lucida Grande</vt:lpstr>
      <vt:lpstr>Wingdings</vt:lpstr>
      <vt:lpstr>TA_FULL_Template_041717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Member Company of the AEGON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Mueller, Erika</dc:creator>
  <cp:lastModifiedBy>Healy, Kerry</cp:lastModifiedBy>
  <cp:revision>1218</cp:revision>
  <cp:lastPrinted>2023-04-25T22:11:56Z</cp:lastPrinted>
  <dcterms:created xsi:type="dcterms:W3CDTF">2017-03-13T20:26:36Z</dcterms:created>
  <dcterms:modified xsi:type="dcterms:W3CDTF">2023-05-05T14:50:35Z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0x01010004D424E522D02640ACEF8CCED74263F4</vt:lpwstr>
  </property>
</Properties>
</file>