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31"/>
  </p:notesMasterIdLst>
  <p:handoutMasterIdLst>
    <p:handoutMasterId r:id="rId32"/>
  </p:handoutMasterIdLst>
  <p:sldIdLst>
    <p:sldId id="258" r:id="rId5"/>
    <p:sldId id="259" r:id="rId6"/>
    <p:sldId id="260" r:id="rId7"/>
    <p:sldId id="281" r:id="rId8"/>
    <p:sldId id="264" r:id="rId9"/>
    <p:sldId id="304" r:id="rId10"/>
    <p:sldId id="305" r:id="rId11"/>
    <p:sldId id="265" r:id="rId12"/>
    <p:sldId id="266" r:id="rId13"/>
    <p:sldId id="286" r:id="rId14"/>
    <p:sldId id="289" r:id="rId15"/>
    <p:sldId id="290" r:id="rId16"/>
    <p:sldId id="291" r:id="rId17"/>
    <p:sldId id="292" r:id="rId18"/>
    <p:sldId id="267" r:id="rId19"/>
    <p:sldId id="293" r:id="rId20"/>
    <p:sldId id="288" r:id="rId21"/>
    <p:sldId id="294" r:id="rId22"/>
    <p:sldId id="268" r:id="rId23"/>
    <p:sldId id="269" r:id="rId24"/>
    <p:sldId id="295" r:id="rId25"/>
    <p:sldId id="287" r:id="rId26"/>
    <p:sldId id="296" r:id="rId27"/>
    <p:sldId id="301" r:id="rId28"/>
    <p:sldId id="298" r:id="rId29"/>
    <p:sldId id="302" r:id="rId30"/>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7" userDrawn="1">
          <p15:clr>
            <a:srgbClr val="A4A3A4"/>
          </p15:clr>
        </p15:guide>
        <p15:guide id="2" pos="277" userDrawn="1">
          <p15:clr>
            <a:srgbClr val="A4A3A4"/>
          </p15:clr>
        </p15:guide>
        <p15:guide id="3" orient="horz" pos="1382" userDrawn="1">
          <p15:clr>
            <a:srgbClr val="A4A3A4"/>
          </p15:clr>
        </p15:guide>
        <p15:guide id="4" orient="horz" pos="1702" userDrawn="1">
          <p15:clr>
            <a:srgbClr val="A4A3A4"/>
          </p15:clr>
        </p15:guide>
        <p15:guide id="5" orient="horz" pos="1914" userDrawn="1">
          <p15:clr>
            <a:srgbClr val="A4A3A4"/>
          </p15:clr>
        </p15:guide>
        <p15:guide id="6" pos="400" userDrawn="1">
          <p15:clr>
            <a:srgbClr val="A4A3A4"/>
          </p15:clr>
        </p15:guide>
        <p15:guide id="7" orient="horz" pos="13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94EA41-FA73-9929-5077-4C232B757008}" name="Maciolek, Jeffrey" initials="MJ" userId="S::jeffrey.maciolek@transamerica.com::d749230f-e9cf-4493-a8fb-73f20449af78" providerId="AD"/>
  <p188:author id="{4C5ABC72-D2C2-9ACE-F350-5E5B0AB79DAC}" name="Besch, Ryan" initials="BR" userId="S::ryan.besch@transamerica.com::8df301e7-b660-40b8-ad15-c00941687ed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B4F"/>
    <a:srgbClr val="007C86"/>
    <a:srgbClr val="0069B3"/>
    <a:srgbClr val="D0661F"/>
    <a:srgbClr val="529A47"/>
    <a:srgbClr val="1F355E"/>
    <a:srgbClr val="0069B4"/>
    <a:srgbClr val="6C2365"/>
    <a:srgbClr val="D61E58"/>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8" autoAdjust="0"/>
    <p:restoredTop sz="59763" autoAdjust="0"/>
  </p:normalViewPr>
  <p:slideViewPr>
    <p:cSldViewPr snapToGrid="0" snapToObjects="1">
      <p:cViewPr varScale="1">
        <p:scale>
          <a:sx n="85" d="100"/>
          <a:sy n="85" d="100"/>
        </p:scale>
        <p:origin x="2358" y="78"/>
      </p:cViewPr>
      <p:guideLst>
        <p:guide orient="horz" pos="647"/>
        <p:guide pos="277"/>
        <p:guide orient="horz" pos="1382"/>
        <p:guide orient="horz" pos="1702"/>
        <p:guide orient="horz" pos="1914"/>
        <p:guide pos="400"/>
        <p:guide orient="horz" pos="13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snapToGrid="0">
      <p:cViewPr>
        <p:scale>
          <a:sx n="120" d="100"/>
          <a:sy n="120" d="100"/>
        </p:scale>
        <p:origin x="2168" y="-2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18189EF-28F7-2B4D-9F8D-8C146237585D}" type="datetimeFigureOut">
              <a:rPr lang="en-US" smtClean="0"/>
              <a:t>9/7/2023</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18A180E-4FB0-D346-9593-FB2251E33FAE}" type="slidenum">
              <a:rPr lang="en-US" smtClean="0"/>
              <a:t>‹#›</a:t>
            </a:fld>
            <a:endParaRPr lang="en-US" dirty="0"/>
          </a:p>
        </p:txBody>
      </p:sp>
    </p:spTree>
    <p:extLst>
      <p:ext uri="{BB962C8B-B14F-4D97-AF65-F5344CB8AC3E}">
        <p14:creationId xmlns:p14="http://schemas.microsoft.com/office/powerpoint/2010/main" val="622272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7D806FB-E9AC-9C45-B0C5-F68F355E0D15}" type="datetimeFigureOut">
              <a:rPr lang="en-US" smtClean="0"/>
              <a:t>9/7/2023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AB5E336D-5138-4F47-858D-FA78D87F2E6A}" type="slidenum">
              <a:rPr lang="en-US" smtClean="0"/>
              <a:t>‹#›</a:t>
            </a:fld>
            <a:endParaRPr lang="en-US" dirty="0"/>
          </a:p>
        </p:txBody>
      </p:sp>
    </p:spTree>
    <p:extLst>
      <p:ext uri="{BB962C8B-B14F-4D97-AF65-F5344CB8AC3E}">
        <p14:creationId xmlns:p14="http://schemas.microsoft.com/office/powerpoint/2010/main" val="4220397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rs.gov/businesses/small-businesses-self-employed/estate-gift-tax-treaties-internation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8EF7A-4C72-4AC9-9A42-F36D4296E173}" type="slidenum">
              <a:rPr lang="en-US" smtClean="0"/>
              <a:t>1</a:t>
            </a:fld>
            <a:endParaRPr lang="en-US" dirty="0"/>
          </a:p>
        </p:txBody>
      </p:sp>
    </p:spTree>
    <p:extLst>
      <p:ext uri="{BB962C8B-B14F-4D97-AF65-F5344CB8AC3E}">
        <p14:creationId xmlns:p14="http://schemas.microsoft.com/office/powerpoint/2010/main" val="62252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chart shows </a:t>
            </a:r>
            <a:r>
              <a:rPr lang="en-US" dirty="0"/>
              <a:t>the difference in estate tax treatment for resident aliens versus nonresident aliens. Generally, only a nonresident alien’s assets located in the U.S. will be subject to federal estate tax. It should be noted that U.S.-</a:t>
            </a:r>
            <a:r>
              <a:rPr lang="en-US" i="0" dirty="0" err="1"/>
              <a:t>sitused</a:t>
            </a:r>
            <a:r>
              <a:rPr lang="en-US" i="1" dirty="0"/>
              <a:t> </a:t>
            </a:r>
            <a:r>
              <a:rPr lang="en-US" dirty="0"/>
              <a:t>property includes some intangible property such as stock in a U.S. corporation. Furthermore, due to the very low estate tax exemption available to nonresident aliens, they may face substantial estate tax liability on transfers of this property. Life insurance can be a viable option to provide the liquidity necessary to pay this estate tax bill.</a:t>
            </a: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smtClean="0"/>
              <a:pPr/>
              <a:t>10</a:t>
            </a:fld>
            <a:endParaRPr lang="en-US" dirty="0"/>
          </a:p>
        </p:txBody>
      </p:sp>
    </p:spTree>
    <p:extLst>
      <p:ext uri="{BB962C8B-B14F-4D97-AF65-F5344CB8AC3E}">
        <p14:creationId xmlns:p14="http://schemas.microsoft.com/office/powerpoint/2010/main" val="226612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value of her estate for U.S.</a:t>
            </a:r>
            <a:r>
              <a:rPr lang="en-US" b="1" baseline="0" dirty="0"/>
              <a:t> </a:t>
            </a:r>
            <a:r>
              <a:rPr lang="en-US" b="1" dirty="0"/>
              <a:t>tax purposes?</a:t>
            </a:r>
          </a:p>
          <a:p>
            <a:r>
              <a:rPr lang="en-US" dirty="0"/>
              <a:t>For illustrative purposes, consider the U.S. estate tax consequences for Maria, a Mexican citizen with a green card. You will notice that she has a total net worth of $30 million in assets located in three different countries. Considering the different estate tax rules which apply to resident aliens and nonresident aliens, what is the value of Maria’s estate for U.S. tax purposes? </a:t>
            </a:r>
          </a:p>
          <a:p>
            <a:endParaRPr lang="en-US" dirty="0"/>
          </a:p>
          <a:p>
            <a:r>
              <a:rPr lang="en-US" dirty="0"/>
              <a:t>It depends. The answer to this question hinges on whether or not Maria is classified as a resident alien living indefinitely in the U.S. or a nonresident alien. If Maria is a resident alien, then she will be taxed essentially the same as a U.S. citizen for estate</a:t>
            </a:r>
            <a:r>
              <a:rPr lang="en-US" baseline="0" dirty="0"/>
              <a:t> </a:t>
            </a:r>
            <a:r>
              <a:rPr lang="en-US" dirty="0"/>
              <a:t>tax purposes. In other words, all $30 million of her worldwide assets will be subject to U.S. estate tax but with an exemption of $12.92 million (in 2023) in property value from the estate tax. However, if Maria is classified as a nonresident alien, then only the assets deemed to be located in the U.S. will be subject to estate tax. She will be allowed a U.S. estate tax credit of $13,000, which will shield only the first $60,000 of her estate from estate taxes.</a:t>
            </a: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06583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further clarification regarding the importance of estate planning for nonresident aliens, consider the estate tax consequences for the estate of Ricardo</a:t>
            </a:r>
            <a:r>
              <a:rPr lang="it-IT" dirty="0"/>
              <a:t>, a Brazilian national and </a:t>
            </a:r>
            <a:r>
              <a:rPr lang="it-IT" dirty="0" err="1"/>
              <a:t>nonresident</a:t>
            </a:r>
            <a:r>
              <a:rPr lang="it-IT" dirty="0"/>
              <a:t> </a:t>
            </a:r>
            <a:r>
              <a:rPr lang="en-US" dirty="0"/>
              <a:t>alien. Ricardo has $10 million in U.S. property and investments and has done no estate planning to minimize his exposure to U.S. estate tax.</a:t>
            </a:r>
          </a:p>
          <a:p>
            <a:endParaRPr lang="en-US" dirty="0"/>
          </a:p>
          <a:p>
            <a:r>
              <a:rPr lang="en-US" dirty="0"/>
              <a:t>Ricardo dies in 2019, when the estate tax law provides for a 40% top tax rate. The tentative federal estate taxes due are $3,945,800. To offset these taxes, Ricardo only has a $13,000 credit, which leaves a net estate tax bill of $3,932,800 and net U.S. assets of $6,067,200. U.S. estate taxes have eroded Ricardo’s U.S. estate by 39%.</a:t>
            </a:r>
            <a:endParaRPr lang="en-US" dirty="0">
              <a:ea typeface="ＭＳ Ｐゴシック" pitchFamily="-110" charset="-128"/>
            </a:endParaRP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4710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140" y="4421187"/>
            <a:ext cx="6283841" cy="4659017"/>
          </a:xfrm>
        </p:spPr>
        <p:txBody>
          <a:bodyPr/>
          <a:lstStyle/>
          <a:p>
            <a:r>
              <a:rPr lang="en-US" sz="1200" b="1" dirty="0"/>
              <a:t>Resident Aliens</a:t>
            </a:r>
            <a:endParaRPr lang="en-US" sz="1200" dirty="0"/>
          </a:p>
          <a:p>
            <a:pPr>
              <a:spcAft>
                <a:spcPts val="600"/>
              </a:spcAft>
            </a:pPr>
            <a:r>
              <a:rPr lang="en-US" sz="1200" dirty="0"/>
              <a:t>If you are a resident alien, you are subject to gift tax for any gifts made of worldwide property and will be taxed essentially the same as a U.S. citizen for gift tax purposes. In other words, a resident alien can take advantage of the annual gift tax exclusion and lifetime gift and estate tax exemptions if applicable to his or her tax situation.</a:t>
            </a:r>
          </a:p>
          <a:p>
            <a:endParaRPr lang="en-US" sz="1200" b="1" dirty="0"/>
          </a:p>
          <a:p>
            <a:r>
              <a:rPr lang="en-US" sz="1200" b="1" dirty="0"/>
              <a:t>Nonresident aliens</a:t>
            </a:r>
            <a:endParaRPr lang="en-US" sz="1200" dirty="0"/>
          </a:p>
          <a:p>
            <a:pPr>
              <a:spcAft>
                <a:spcPts val="600"/>
              </a:spcAft>
            </a:pPr>
            <a:r>
              <a:rPr lang="en-US" sz="1200" dirty="0"/>
              <a:t>If you are a nonresident alien, then you are only subject to gift tax when gifting either real property or tangible personal property located in the United States at the time of the gift. Therefore, the physical location of the property at the time the gift is made determines whether the property is subject to U.S. gift taxes. Examples of tangible personal property include cash, jewelry, paintings, automobiles.</a:t>
            </a:r>
          </a:p>
          <a:p>
            <a:endParaRPr lang="en-US" sz="1200" dirty="0"/>
          </a:p>
          <a:p>
            <a:pPr>
              <a:spcAft>
                <a:spcPts val="600"/>
              </a:spcAft>
            </a:pPr>
            <a:r>
              <a:rPr lang="en-US" sz="1200" dirty="0"/>
              <a:t>However, a gift of intangible property by a nonresident alien is not subject to U.S. gift taxes even if the property is situated in the U.S.  </a:t>
            </a:r>
          </a:p>
          <a:p>
            <a:pPr>
              <a:spcAft>
                <a:spcPts val="600"/>
              </a:spcAft>
            </a:pPr>
            <a:r>
              <a:rPr lang="en-US" sz="1200" dirty="0"/>
              <a:t>Though annual gift tax exclusions of $17,000 are allowed for non-spousal gifts made by nonresident aliens, they cannot gift split. Gift splitting is only allowed if both spouses are either U.S. citizens or resident aliens. Furthermore, since the unlimited marital deduction is not available, an increased annual exclusion amount — sometimes referred to as a “super” annual exclusion — is provided for present interest gifts to a non-U.S. citizen spouse who otherwise would have qualified for the marital deduction. For 2022, this exclusion amount is $175,000 and is adjusted periodically for inflation.</a:t>
            </a:r>
            <a:endParaRPr lang="en-US" sz="1200" baseline="30000" dirty="0"/>
          </a:p>
          <a:p>
            <a:pPr>
              <a:spcAft>
                <a:spcPts val="600"/>
              </a:spcAft>
            </a:pPr>
            <a:endParaRPr lang="en-US" sz="1200" dirty="0"/>
          </a:p>
          <a:p>
            <a:endParaRPr lang="en-US" sz="1200"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30194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0242" y="4274288"/>
            <a:ext cx="6337005" cy="5034811"/>
          </a:xfrm>
        </p:spPr>
        <p:txBody>
          <a:bodyPr/>
          <a:lstStyle/>
          <a:p>
            <a:pPr>
              <a:spcAft>
                <a:spcPts val="600"/>
              </a:spcAft>
            </a:pPr>
            <a:r>
              <a:rPr lang="en-US" sz="1200" dirty="0"/>
              <a:t>If you are a nonresident alien, U.S. gift and estate taxes only apply to your property situated in the U.S. — in other words, to “U.S. situs property.” However, gift tax situs rules are different than estate tax rules. There are types of properties that are deemed to be “U.S. situs property” for estate tax purposes, but not for gift tax purposes. The disparities among these situs rules provide unique planning opportunities. For example, consider the situs rules as they relate to the following assets:</a:t>
            </a:r>
          </a:p>
          <a:p>
            <a:pPr>
              <a:spcAft>
                <a:spcPts val="600"/>
              </a:spcAft>
            </a:pPr>
            <a:endParaRPr lang="en-US" sz="1200" dirty="0"/>
          </a:p>
          <a:p>
            <a:r>
              <a:rPr lang="en-US" sz="1200" b="1" dirty="0"/>
              <a:t>Ownership Interest of Life Insurance Policy — Life Insurance Policy on Your Own Life</a:t>
            </a:r>
            <a:endParaRPr lang="en-US" sz="1200" dirty="0"/>
          </a:p>
          <a:p>
            <a:r>
              <a:rPr lang="en-US" sz="1200" u="sng" dirty="0"/>
              <a:t>Estate Tax</a:t>
            </a:r>
            <a:endParaRPr lang="en-US" sz="1200" dirty="0"/>
          </a:p>
          <a:p>
            <a:pPr>
              <a:spcAft>
                <a:spcPts val="600"/>
              </a:spcAft>
            </a:pPr>
            <a:r>
              <a:rPr lang="en-US" sz="1200" dirty="0"/>
              <a:t>Unlike a U.S. citizen, a nonresident alien may individually own a life insurance policy insuring his or her own life and the death benefit will not be subject to U.S. estate tax.</a:t>
            </a:r>
            <a:r>
              <a:rPr lang="en-US" sz="1200" baseline="30000" dirty="0"/>
              <a:t> </a:t>
            </a:r>
            <a:r>
              <a:rPr lang="en-US" sz="1200" dirty="0"/>
              <a:t>This treatment is available regardless of where the issuing insurance company is located and with no regard to the location of the beneficiary. </a:t>
            </a:r>
          </a:p>
          <a:p>
            <a:pPr>
              <a:spcAft>
                <a:spcPts val="600"/>
              </a:spcAft>
            </a:pPr>
            <a:endParaRPr lang="en-US" sz="1200" dirty="0"/>
          </a:p>
          <a:p>
            <a:pPr>
              <a:spcAft>
                <a:spcPts val="600"/>
              </a:spcAft>
            </a:pPr>
            <a:r>
              <a:rPr lang="en-US" sz="1200" dirty="0"/>
              <a:t>In other words, a nonresident alien with a $10 million U.S.-based estate may individually own a $5 million policy insuring their own life without incurring negative estate tax consequences. Unlike a U.S. citizen, the value of a nonresident alien’s taxable</a:t>
            </a:r>
            <a:r>
              <a:rPr lang="en-US" sz="1200" i="1" dirty="0"/>
              <a:t> estate </a:t>
            </a:r>
            <a:r>
              <a:rPr lang="en-US" sz="1200" i="0" dirty="0"/>
              <a:t>will not expand from $10 million to $15 million</a:t>
            </a:r>
            <a:r>
              <a:rPr lang="en-US" sz="1200" i="1" dirty="0"/>
              <a:t>. </a:t>
            </a:r>
            <a:r>
              <a:rPr lang="en-US" sz="1200" i="0" dirty="0"/>
              <a:t>Rather, </a:t>
            </a:r>
            <a:r>
              <a:rPr lang="en-US" sz="1200" i="1" dirty="0"/>
              <a:t>the value </a:t>
            </a:r>
            <a:r>
              <a:rPr lang="en-US" sz="1200" i="0" dirty="0"/>
              <a:t>of the U.S. taxable estate will remain at $10 million.</a:t>
            </a:r>
          </a:p>
          <a:p>
            <a:pPr>
              <a:spcAft>
                <a:spcPts val="600"/>
              </a:spcAft>
            </a:pPr>
            <a:endParaRPr lang="en-US" sz="1200" i="0" dirty="0"/>
          </a:p>
          <a:p>
            <a:r>
              <a:rPr lang="en-US" sz="1200" i="0" u="sng" dirty="0"/>
              <a:t>Gift Tax</a:t>
            </a:r>
            <a:endParaRPr lang="en-US" sz="1200" i="0" dirty="0"/>
          </a:p>
          <a:p>
            <a:pPr>
              <a:spcAft>
                <a:spcPts val="600"/>
              </a:spcAft>
            </a:pPr>
            <a:r>
              <a:rPr lang="en-US" sz="1200" i="0" dirty="0"/>
              <a:t>A life insurance policy owned by and insuring the life of a nonresident alien will not be subject to a U.S. gift tax. It will also not be subject to three-year lookback if the donor dies within three years of giving the life insurance policy to another.</a:t>
            </a:r>
          </a:p>
          <a:p>
            <a:endParaRPr lang="en-US" sz="1200" b="1" i="1" dirty="0"/>
          </a:p>
          <a:p>
            <a:r>
              <a:rPr lang="en-US" sz="1200" b="1" i="1" dirty="0"/>
              <a:t>Life Insurance Policy on Life of Another</a:t>
            </a:r>
            <a:endParaRPr lang="en-US" sz="1200" dirty="0"/>
          </a:p>
          <a:p>
            <a:r>
              <a:rPr lang="en-US" sz="1200" i="0" u="sng" dirty="0"/>
              <a:t>Estate Tax</a:t>
            </a:r>
            <a:endParaRPr lang="en-US" sz="1200" i="0" dirty="0"/>
          </a:p>
          <a:p>
            <a:pPr>
              <a:spcAft>
                <a:spcPts val="600"/>
              </a:spcAft>
            </a:pPr>
            <a:r>
              <a:rPr lang="en-US" sz="1200" i="0" dirty="0"/>
              <a:t>There is no definitive rule regarding a nonresident alien’s ownership of a life policy insuring the life of someone else, whether a resident or nonresident. As such, there is a question as to whether the unmatured contract is deemed located in the U.S. for estate tax purposes. The situs rule dictates that the location of the policy for U.S. estate tax purposes will depend on the location of the issuer of the policy. In other words, the answer hinges on whether the insurer is domestic or alien — Transamerica being domestic. </a:t>
            </a:r>
          </a:p>
          <a:p>
            <a:endParaRPr lang="en-US" sz="1200" i="1" u="sng" dirty="0"/>
          </a:p>
          <a:p>
            <a:r>
              <a:rPr lang="en-US" sz="1200" i="0" u="sng" dirty="0"/>
              <a:t>Gift Tax</a:t>
            </a:r>
            <a:endParaRPr lang="en-US" sz="1200" i="0" dirty="0"/>
          </a:p>
          <a:p>
            <a:pPr>
              <a:spcAft>
                <a:spcPts val="600"/>
              </a:spcAft>
            </a:pPr>
            <a:r>
              <a:rPr lang="en-US" sz="1200" i="0" dirty="0"/>
              <a:t>Although exempt from gift taxes, the gift of a life insurance policy is a bit more complicated. If you’re a nonresident alien, insuring someone else’s life with a U.S. life insurance policy within three years of your death may result in the value of the policy being included in your gross estate for estate tax purposes, as is the case when a gift is made by a U.S. citizen or resident.</a:t>
            </a:r>
          </a:p>
          <a:p>
            <a:r>
              <a:rPr lang="en-US" sz="1200" dirty="0"/>
              <a:t> </a:t>
            </a:r>
          </a:p>
          <a:p>
            <a:endParaRPr lang="en-US" sz="1200"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1504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minimize gift tax, nonresident aliens may remove U.S.-based tangible property from the U.S. prior to making a gift of such property. They can also convert tangible property into intangible property prior to making a gift of such property.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For example, a nonresident alien can convert tangible property such as cash into intangible property by simply depositing it into a U.S. bank account, which is considered intangible property. Alternatively, a nonresident alien can contribute tangible property to a foreign business entity and make gifts of business interests, which are also considered intangible property that can be transferred free of federal gift taxes. Note that the IRS may collapse these</a:t>
            </a:r>
            <a:r>
              <a:rPr lang="en-US" baseline="0" dirty="0"/>
              <a:t> steps if they are undertaken in a short period of time and treat the entire transaction as taxable under the step-transaction doctrine. Therefore, some time should elapse while these planning strategies are utilized. </a:t>
            </a:r>
            <a:r>
              <a:rPr lang="en-US" b="1" baseline="0" dirty="0"/>
              <a:t>DeGolshmidt-Rothschild v. Comm'r, 168 F2d 975 (2d Cir. 1948)</a:t>
            </a:r>
            <a:r>
              <a:rPr lang="en-US" b="0" baseline="0" dirty="0"/>
              <a:t>.</a:t>
            </a:r>
            <a:endParaRPr lang="en-US" b="1" dirty="0">
              <a:ea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3659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405" y="4338085"/>
            <a:ext cx="6262576" cy="4859078"/>
          </a:xfrm>
        </p:spPr>
        <p:txBody>
          <a:bodyPr/>
          <a:lstStyle/>
          <a:p>
            <a:pPr>
              <a:spcAft>
                <a:spcPts val="600"/>
              </a:spcAft>
            </a:pPr>
            <a:r>
              <a:rPr lang="en-US" sz="1200" dirty="0"/>
              <a:t>This slide also applies to nonresident aliens. Let’s consider the U.S. gift and estate tax consequences to Alicia. Assume Alicia is a single parent and owns $10 million in U.S.-based commercial real estate and cash. What can she do to minimize her U.S. gift and estate tax exposure? Alicia’s assets are subject to both U.S. estate and gift taxes. She may consider converting her real and tangible property into intangible property, thereby shielding it from gift tax. In other words, she may transfer ownership of her real estate to a business entity. Afterward, she may gift shares of the business entity to her children over her lifetime, thereby reducing the value of her estate and any potential estate tax liability. </a:t>
            </a:r>
          </a:p>
          <a:p>
            <a:endParaRPr lang="en-US" sz="1200" dirty="0"/>
          </a:p>
          <a:p>
            <a:pPr>
              <a:spcAft>
                <a:spcPts val="600"/>
              </a:spcAft>
            </a:pPr>
            <a:r>
              <a:rPr lang="en-US" sz="1200" u="none" dirty="0"/>
              <a:t>However, this strategy carries some risk and may result in tax consequences that offset the estate and gift tax benefits described above. If the transfer to the corporation requires her to recognize any gain on the real estate</a:t>
            </a:r>
            <a:r>
              <a:rPr lang="en-US" sz="1200" u="none" baseline="0" dirty="0"/>
              <a:t> immediately, she may need to pay a tax. Gifts of the shares to her children should not be subject to tax. However, </a:t>
            </a:r>
            <a:r>
              <a:rPr lang="en-US" sz="1200" u="none" dirty="0"/>
              <a:t>subsequent gifting of the corporate shares may be taxable and subject to income tax withholding.</a:t>
            </a:r>
          </a:p>
          <a:p>
            <a:pPr>
              <a:spcAft>
                <a:spcPts val="600"/>
              </a:spcAft>
            </a:pPr>
            <a:endParaRPr lang="en-US" sz="1200" dirty="0"/>
          </a:p>
          <a:p>
            <a:pPr>
              <a:spcAft>
                <a:spcPts val="600"/>
              </a:spcAft>
            </a:pPr>
            <a:r>
              <a:rPr lang="en-US" sz="1200" dirty="0"/>
              <a:t>Furthermore, the IRS could apply the “step transaction doctrine” to this strategy, which means the IRS could collapse the two transactions — the creation and funding of a business entity and subsequent gifts of business interests — and immediately tax</a:t>
            </a:r>
            <a:r>
              <a:rPr lang="en-US" sz="1200" baseline="0" dirty="0"/>
              <a:t> </a:t>
            </a:r>
            <a:r>
              <a:rPr lang="en-US" sz="1200" dirty="0"/>
              <a:t>transferred assets with capital gains and gift tax. For this reason, it may be advisable to make gifts of business interests at least a year after the creation and funding of the business entity.</a:t>
            </a:r>
          </a:p>
          <a:p>
            <a:pPr>
              <a:spcAft>
                <a:spcPts val="600"/>
              </a:spcAft>
            </a:pPr>
            <a:endParaRPr lang="en-US" sz="1200" dirty="0"/>
          </a:p>
          <a:p>
            <a:pPr>
              <a:spcAft>
                <a:spcPts val="600"/>
              </a:spcAft>
            </a:pPr>
            <a:r>
              <a:rPr lang="en-US" sz="1200" dirty="0"/>
              <a:t>So, what if Alicia isn’t comfortable with the risk involved with this strategy? Or, what if she finds the idea of giving away all or most of her assets during her lifetime unappealing? She’s young and she wants to enjoy what she’s worked so hard for. So, what’s another possible solution? Life insurance! </a:t>
            </a:r>
            <a:r>
              <a:rPr lang="en-US" sz="1200" b="1" dirty="0"/>
              <a:t>Life insurance can be a powerful solution because it allows for simplified planning. </a:t>
            </a:r>
          </a:p>
          <a:p>
            <a:pPr>
              <a:spcAft>
                <a:spcPts val="600"/>
              </a:spcAft>
            </a:pPr>
            <a:endParaRPr lang="en-US" sz="1200" b="1" dirty="0"/>
          </a:p>
          <a:p>
            <a:pPr>
              <a:spcAft>
                <a:spcPts val="600"/>
              </a:spcAft>
            </a:pPr>
            <a:r>
              <a:rPr lang="en-US" sz="1200" b="0" dirty="0"/>
              <a:t>Let’s get into it. </a:t>
            </a:r>
            <a:endParaRPr lang="en-US" sz="1200" b="1"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1759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base">
              <a:spcAft>
                <a:spcPts val="600"/>
              </a:spcAf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For anyone married out there, let’s talk about qualified domestic trusts (or QDOT, for short).</a:t>
            </a:r>
          </a:p>
          <a:p>
            <a:pPr defTabSz="914400" fontAlgn="base">
              <a:spcAft>
                <a:spcPts val="600"/>
              </a:spcAft>
              <a:defRPr/>
            </a:pPr>
            <a:endPar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555442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566" y="4421187"/>
            <a:ext cx="6145619" cy="4712179"/>
          </a:xfrm>
        </p:spPr>
        <p:txBody>
          <a:bodyPr/>
          <a:lstStyle/>
          <a:p>
            <a:r>
              <a:rPr lang="en-US" dirty="0"/>
              <a:t>[Read slide]</a:t>
            </a: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7939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Generally, the requirements for a trust to qualify as a QDOT are:</a:t>
            </a:r>
          </a:p>
          <a:p>
            <a:pPr>
              <a:spcAft>
                <a:spcPts val="600"/>
              </a:spcAft>
            </a:pPr>
            <a:endParaRPr lang="en-US" dirty="0"/>
          </a:p>
          <a:p>
            <a:pPr marL="171450" lvl="0" indent="-171450">
              <a:spcAft>
                <a:spcPts val="600"/>
              </a:spcAft>
              <a:buFont typeface="Arial" panose="020B0604020202020204" pitchFamily="34" charset="0"/>
              <a:buChar char="•"/>
            </a:pPr>
            <a:r>
              <a:rPr lang="en-US" dirty="0"/>
              <a:t>Income Paid Annually to Noncitizen Spouse — The trust must qualify for the marital deduction. Generally, all income must be payable to the noncitizen spouse annually.</a:t>
            </a:r>
          </a:p>
          <a:p>
            <a:pPr marL="171450" lvl="0" indent="-171450">
              <a:spcAft>
                <a:spcPts val="600"/>
              </a:spcAft>
              <a:buFont typeface="Arial" panose="020B0604020202020204" pitchFamily="34" charset="0"/>
              <a:buChar char="•"/>
            </a:pPr>
            <a:r>
              <a:rPr lang="en-US" dirty="0"/>
              <a:t>U.S. Trustee Requirement — The trust agreement must specifically require that at least one trustee of the QDOT be a U.S. citizen or a corporation organized under the laws of the U.S.</a:t>
            </a:r>
          </a:p>
          <a:p>
            <a:pPr marL="171450" lvl="0" indent="-171450">
              <a:spcAft>
                <a:spcPts val="600"/>
              </a:spcAft>
              <a:buFont typeface="Arial" panose="020B0604020202020204" pitchFamily="34" charset="0"/>
              <a:buChar char="•"/>
            </a:pPr>
            <a:r>
              <a:rPr lang="en-US" dirty="0"/>
              <a:t>Withholding Requirement — Distributions of principal are prohibited unless the trustee is given authority to withhold the amount of any QDOT tax due.</a:t>
            </a:r>
          </a:p>
          <a:p>
            <a:pPr marL="171450" lvl="0" indent="-171450">
              <a:spcAft>
                <a:spcPts val="600"/>
              </a:spcAft>
              <a:buFont typeface="Arial" panose="020B0604020202020204" pitchFamily="34" charset="0"/>
              <a:buChar char="•"/>
            </a:pPr>
            <a:r>
              <a:rPr lang="en-US" dirty="0"/>
              <a:t>QDOT Election Requirement — The executor must elect that the trust be treated as a QDOT.</a:t>
            </a:r>
          </a:p>
          <a:p>
            <a:pPr marL="171450" lvl="0" indent="-171450">
              <a:spcAft>
                <a:spcPts val="600"/>
              </a:spcAft>
              <a:buFont typeface="Arial" panose="020B0604020202020204" pitchFamily="34" charset="0"/>
              <a:buChar char="•"/>
            </a:pPr>
            <a:r>
              <a:rPr lang="en-US" dirty="0"/>
              <a:t>Situs Requirement — The trust agreement must require that the trust always maintain a U.S. situs.</a:t>
            </a:r>
          </a:p>
          <a:p>
            <a:pPr>
              <a:spcAft>
                <a:spcPts val="600"/>
              </a:spcAft>
            </a:pPr>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3522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66959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670" y="4421187"/>
            <a:ext cx="6071190" cy="4744077"/>
          </a:xfrm>
        </p:spPr>
        <p:txBody>
          <a:bodyPr/>
          <a:lstStyle/>
          <a:p>
            <a:pPr marL="0" marR="0" lvl="0" indent="0" algn="l" defTabSz="914400" rtl="0" eaLnBrk="1" fontAlgn="base" latinLnBrk="0" hangingPunct="1">
              <a:lnSpc>
                <a:spcPct val="100000"/>
              </a:lnSpc>
              <a:spcAft>
                <a:spcPts val="6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[explain bullets, how FMV works]</a:t>
            </a:r>
            <a:endParaRPr kumimoji="0" lang="en-US" sz="900" b="0" i="1" u="none" strike="noStrike" kern="1200" cap="none" spc="0" normalizeH="0" baseline="30000" noProof="0" dirty="0">
              <a:ln>
                <a:noFill/>
              </a:ln>
              <a:solidFill>
                <a:srgbClr val="000000"/>
              </a:solidFill>
              <a:effectLst/>
              <a:uLnTx/>
              <a:uFillTx/>
              <a:latin typeface="Arial" charset="0"/>
              <a:ea typeface="ＭＳ Ｐゴシック" pitchFamily="84" charset="-128"/>
              <a:cs typeface="+mn-cs"/>
            </a:endParaRP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777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8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 married couple consisting of one non-U.S. citizen spouse may implement a QDOT planning alternative. Instead of transferring assets to a QDOT upon the U.S. citizen’s death, the U.S. citizen may make annual lifetime gifts to the non-U.S. citizen spouse. A lifetime gifting strategy is designed to take advantage of the “annual gift tax exclusion,” which is the maximum annual gift that can be made to any one person gift tax-free. </a:t>
            </a:r>
          </a:p>
          <a:p>
            <a:pPr marL="0" marR="0" lvl="0" indent="0" algn="l" defTabSz="914400" rtl="0" eaLnBrk="1" fontAlgn="base" latinLnBrk="0" hangingPunct="1">
              <a:lnSpc>
                <a:spcPct val="100000"/>
              </a:lnSpc>
              <a:spcBef>
                <a:spcPct val="8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pPr marL="0" marR="0" lvl="0" indent="0" algn="l" defTabSz="914400" rtl="0" eaLnBrk="1" fontAlgn="base" latinLnBrk="0" hangingPunct="1">
              <a:lnSpc>
                <a:spcPct val="100000"/>
              </a:lnSpc>
              <a:spcBef>
                <a:spcPct val="8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While ordinarily a single donor may make a maximum annual gift of $17,000 to any one person, a U.S. citizen spouse may gift $175,000 (in 2023) to his or her non-U.S. citizen spouse without being subject to gift tax (referred to as the Super Annual Exclusion). To implement this strategy, the U.S. citizen spouse simply makes annual gifts to his or her non-U.S citizen spouse within the limits of the Super Annual Exclusion. These gifts reduce the value of the U.S. citizen’s estate, removing not just the gifted assets but also any appreciation that would have accumulated on those assets. A smaller estate value translates into a smaller estate tax bill.</a:t>
            </a: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10" charset="-128"/>
              <a:cs typeface="+mn-cs"/>
            </a:endParaRP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0266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5764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[summarize bullets]</a:t>
            </a:r>
          </a:p>
          <a:p>
            <a:pPr marL="0" marR="0" lvl="0" indent="0" algn="l" defTabSz="914400" rtl="0" eaLnBrk="1" fontAlgn="base" latinLnBrk="0" hangingPunct="1">
              <a:lnSpc>
                <a:spcPct val="100000"/>
              </a:lnSpc>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pPr marL="0" marR="0" lvl="0" indent="0" algn="l" defTabSz="914400" rtl="0" eaLnBrk="1" fontAlgn="base" latinLnBrk="0" hangingPunct="1">
              <a:lnSpc>
                <a:spcPct val="100000"/>
              </a:lnSpc>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As is generally the case with life insurance policies, the death benefit proceeds are generally also received federal income tax-free.</a:t>
            </a:r>
          </a:p>
          <a:p>
            <a:pPr marL="0" marR="0" lvl="0" indent="0" algn="l" defTabSz="914400" rtl="0" eaLnBrk="1" fontAlgn="base" latinLnBrk="0" hangingPunct="1">
              <a:lnSpc>
                <a:spcPct val="100000"/>
              </a:lnSpc>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a:p>
            <a:pPr marL="0" marR="0" lvl="0" indent="0" algn="l" defTabSz="914400" rtl="0" eaLnBrk="1" fontAlgn="base" latinLnBrk="0" hangingPunct="1">
              <a:lnSpc>
                <a:spcPct val="100000"/>
              </a:lnSpc>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Because of these tax advantages, life insurance can be one of the best options for providing liquidity to pay estate taxes on U.S.-based property. This is especially true in light of the previously mentioned low estate tax credit amount of $13,000 that nonresident aliens are allowed.</a:t>
            </a:r>
          </a:p>
          <a:p>
            <a:pPr>
              <a:spcAft>
                <a:spcPts val="600"/>
              </a:spcAft>
            </a:pPr>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90750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Geneva" pitchFamily="127" charset="-128"/>
                <a:cs typeface="Arial" pitchFamily="34" charset="0"/>
                <a:sym typeface="Arial" pitchFamily="34" charset="0"/>
              </a:rPr>
              <a:t>As we wrap things</a:t>
            </a:r>
            <a:r>
              <a:rPr lang="en-US" baseline="0" dirty="0">
                <a:latin typeface="Arial" pitchFamily="34" charset="0"/>
                <a:ea typeface="Geneva" pitchFamily="127" charset="-128"/>
                <a:cs typeface="Arial" pitchFamily="34" charset="0"/>
                <a:sym typeface="Arial" pitchFamily="34" charset="0"/>
              </a:rPr>
              <a:t> up, let’s take a moment to review a couple of key things to consider before speaking with your financial professional.</a:t>
            </a:r>
          </a:p>
          <a:p>
            <a:pPr eaLnBrk="1" hangingPunct="1"/>
            <a:endParaRPr lang="en-US" baseline="0" dirty="0">
              <a:latin typeface="Arial" pitchFamily="34" charset="0"/>
              <a:ea typeface="Geneva" pitchFamily="127" charset="-128"/>
              <a:cs typeface="Arial" pitchFamily="34" charset="0"/>
              <a:sym typeface="Arial" pitchFamily="34" charset="0"/>
            </a:endParaRPr>
          </a:p>
          <a:p>
            <a:pPr eaLnBrk="1" hangingPunct="1"/>
            <a:r>
              <a:rPr lang="en-US" baseline="0" dirty="0">
                <a:latin typeface="Arial" pitchFamily="34" charset="0"/>
                <a:ea typeface="Geneva" pitchFamily="127" charset="-128"/>
                <a:cs typeface="Arial" pitchFamily="34" charset="0"/>
                <a:sym typeface="Arial" pitchFamily="34" charset="0"/>
              </a:rPr>
              <a:t>(Read slide)</a:t>
            </a:r>
            <a:endParaRPr lang="en-US" dirty="0">
              <a:latin typeface="Arial" pitchFamily="34" charset="0"/>
              <a:ea typeface="Geneva" pitchFamily="127" charset="-128"/>
              <a:cs typeface="Arial" pitchFamily="34" charset="0"/>
              <a:sym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52483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91924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7352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Again, thanks for your time. I’m happy to answer any questions you may have. </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98689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you here today are foreign nationals and have already experienced some of the unique challenges that come with that status. The number of noncitizens living in the United States (U.S.) continues to grow, and, as the global economy expands, so does the need for</a:t>
            </a:r>
            <a:r>
              <a:rPr lang="en-US" baseline="0" dirty="0"/>
              <a:t> </a:t>
            </a:r>
            <a:r>
              <a:rPr lang="en-US" dirty="0"/>
              <a:t>international estate planning. With the ease of travel and the growth of international investing, noncitizens often own assets in multiple countries. </a:t>
            </a:r>
            <a:br>
              <a:rPr lang="en-US" dirty="0"/>
            </a:br>
            <a:br>
              <a:rPr lang="en-US" dirty="0"/>
            </a:br>
            <a:r>
              <a:rPr lang="en-US" dirty="0"/>
              <a:t>Unfortunately, many foreign nationals with multinational </a:t>
            </a:r>
            <a:r>
              <a:rPr lang="en-US" dirty="0">
                <a:solidFill>
                  <a:srgbClr val="000000"/>
                </a:solidFill>
                <a:effectLst/>
                <a:latin typeface="Helvetica" pitchFamily="2" charset="0"/>
              </a:rPr>
              <a:t>assets in multiple countries (the assets are probably not themselves multinational) </a:t>
            </a:r>
            <a:r>
              <a:rPr lang="en-US" dirty="0"/>
              <a:t>find themselves paying unnecessarily high gift and estate taxes. It doesn’t have to be that way.</a:t>
            </a:r>
            <a:r>
              <a:rPr lang="en-US" baseline="0" dirty="0"/>
              <a:t> </a:t>
            </a:r>
            <a:r>
              <a:rPr lang="en-US" dirty="0"/>
              <a:t>Today, I’ll explain the current U.S. transfer tax</a:t>
            </a:r>
            <a:r>
              <a:rPr lang="en-US" baseline="0" dirty="0"/>
              <a:t> </a:t>
            </a:r>
            <a:r>
              <a:rPr lang="en-US" dirty="0"/>
              <a:t>laws and how they apply to you, as well as the important role life insurance can play in your gift and estate tax plan.</a:t>
            </a:r>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2250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21187"/>
            <a:ext cx="6265333" cy="4655079"/>
          </a:xfrm>
        </p:spPr>
        <p:txBody>
          <a:bodyPr/>
          <a:lstStyle/>
          <a:p>
            <a:r>
              <a:rPr lang="en-US" sz="1200" b="1" dirty="0"/>
              <a:t>Foreign National Transfer Tax Planning</a:t>
            </a:r>
            <a:r>
              <a:rPr lang="en-US" sz="1200" dirty="0"/>
              <a:t>​</a:t>
            </a:r>
          </a:p>
          <a:p>
            <a:pPr>
              <a:spcAft>
                <a:spcPts val="600"/>
              </a:spcAft>
            </a:pPr>
            <a:r>
              <a:rPr lang="en-US" sz="1200" dirty="0"/>
              <a:t>The United States imposes its estate and gift tax based on the following factors: a) citizenship; b) residency; and c) the “situs” or location of the assets. The first step involves determining whether a given individual is a U.S. citizen, because U.S. citizens are taxed on their entire worldwide estate, wherever those assets are located.​</a:t>
            </a:r>
          </a:p>
          <a:p>
            <a:endParaRPr lang="en-US" sz="1200" b="1" dirty="0"/>
          </a:p>
          <a:p>
            <a:r>
              <a:rPr lang="en-US" sz="1200" b="1" dirty="0"/>
              <a:t>U.S. Citizens</a:t>
            </a:r>
            <a:r>
              <a:rPr lang="en-US" sz="1200" dirty="0"/>
              <a:t>​</a:t>
            </a:r>
          </a:p>
          <a:p>
            <a:pPr>
              <a:spcAft>
                <a:spcPts val="600"/>
              </a:spcAft>
            </a:pPr>
            <a:r>
              <a:rPr lang="en-US" sz="1200" dirty="0"/>
              <a:t>This means that U.S. citizens are fully subject to U.S. transfer taxes even if they have never lived in the U.S. and own no assets which are considered located in the U.S. This information may come as a surprise to a dual citizen — one who is a citizen of the U.S. and another country — living in that other country, especially if the nationality with which he or she identifies is a foreign country.​</a:t>
            </a:r>
          </a:p>
          <a:p>
            <a:endParaRPr lang="en-US" sz="1200" b="1" dirty="0"/>
          </a:p>
          <a:p>
            <a:r>
              <a:rPr lang="en-US" sz="1200" b="1" dirty="0"/>
              <a:t>Non-U.S. Citizens — Resident Alien</a:t>
            </a:r>
            <a:r>
              <a:rPr lang="en-US" sz="1200" dirty="0"/>
              <a:t>​</a:t>
            </a:r>
          </a:p>
          <a:p>
            <a:pPr>
              <a:spcAft>
                <a:spcPts val="600"/>
              </a:spcAft>
            </a:pPr>
            <a:r>
              <a:rPr lang="en-US" sz="1200" dirty="0"/>
              <a:t>If you aren’t a U.S. citizen, the next question is whether you can be classified as a resident alien, because resident aliens generally receive the same transfer tax treatment as U.S. citizens. A resident alien for estate and gift tax purposes is one who lives in the U.S., even if only for a brief period, with no present intention of permanently leaving the U.S.</a:t>
            </a:r>
            <a:r>
              <a:rPr lang="en-US" sz="1200" baseline="30000" dirty="0"/>
              <a:t>1</a:t>
            </a:r>
            <a:r>
              <a:rPr lang="en-US" sz="1200" dirty="0"/>
              <a:t> This is essentially a subjective issue of establishing a domicile or home, the outcome of which may be difficult to determine, especially after the death of a resident alien. Few people document their intent to continue to reside in the U.S. However, an application for a green card tends to demonstrate the intent to remain in the U.S. and should thus be considered in determining residency status. It is possible for more than one country to claim someone as a resident.</a:t>
            </a:r>
            <a:r>
              <a:rPr lang="en-US" sz="1200" baseline="30000" dirty="0"/>
              <a:t>2​</a:t>
            </a:r>
            <a:endParaRPr lang="en-US" sz="1200" dirty="0"/>
          </a:p>
          <a:p>
            <a:endParaRPr lang="en-US" sz="1200" b="1" dirty="0"/>
          </a:p>
          <a:p>
            <a:r>
              <a:rPr lang="en-US" sz="1200" b="1" dirty="0"/>
              <a:t>Non-U.S. Citizens — Nonresident Alien</a:t>
            </a:r>
            <a:r>
              <a:rPr lang="en-US" sz="1200" dirty="0"/>
              <a:t>​</a:t>
            </a:r>
          </a:p>
          <a:p>
            <a:pPr>
              <a:spcAft>
                <a:spcPts val="600"/>
              </a:spcAft>
            </a:pPr>
            <a:r>
              <a:rPr lang="en-US" sz="1200" dirty="0"/>
              <a:t>If you aren’t a U.S. citizen or a resident alien, you are classified as a nonresident alien, which means you face a special set of transfer tax rules. Generally, only your assets located within the U.S. will be subject to federal estate and gift tax. Nonresident aliens are also allowed a U.S. estate tax credit of $13,000, which is not indexed for inflation.</a:t>
            </a:r>
            <a:r>
              <a:rPr lang="en-US" sz="1200" baseline="30000" dirty="0"/>
              <a:t>3</a:t>
            </a:r>
            <a:r>
              <a:rPr lang="en-US" sz="1200" dirty="0"/>
              <a:t> This credit shields only the first $60,000 of the estate from federal estate taxes.​</a:t>
            </a:r>
          </a:p>
          <a:p>
            <a:endParaRPr lang="en-US" sz="1200" b="1" dirty="0"/>
          </a:p>
          <a:p>
            <a:r>
              <a:rPr lang="en-US" sz="1200" b="1" dirty="0"/>
              <a:t>Marriage Consisting of at Least One Non-U.S. Citizen</a:t>
            </a:r>
            <a:r>
              <a:rPr lang="en-US" sz="1200" dirty="0"/>
              <a:t>​</a:t>
            </a:r>
          </a:p>
          <a:p>
            <a:pPr>
              <a:spcAft>
                <a:spcPts val="600"/>
              </a:spcAft>
            </a:pPr>
            <a:r>
              <a:rPr lang="en-US" sz="1200" dirty="0"/>
              <a:t>Married couples with at least one non-U.S. citizen spouse (either resident alien or nonresident alien) are deprived of certain tax advantages that U.S. citizens enjoy. Therefore, they have unique planning needs. Specifically, no federal estate tax marital deduction and attendant deferral of estate tax is available when the surviving spouse is a noncitizen unless assets are transferred to a qualified domestic trust (QDOT). In addition, assets owned as joint tenants will not generally be treated as being owned 50% by each spouse. The effects of these rules should be addressed in such a couple’s comprehensive estate plan.​</a:t>
            </a:r>
          </a:p>
          <a:p>
            <a:pPr>
              <a:spcAft>
                <a:spcPts val="600"/>
              </a:spcAft>
            </a:pPr>
            <a:endParaRPr lang="en-US" sz="1200" dirty="0"/>
          </a:p>
          <a:p>
            <a:pPr>
              <a:spcBef>
                <a:spcPts val="600"/>
              </a:spcBef>
            </a:pPr>
            <a:r>
              <a:rPr lang="en-US" sz="1200" dirty="0"/>
              <a:t>​</a:t>
            </a:r>
            <a:r>
              <a:rPr lang="en-US" sz="1200" baseline="30000" dirty="0"/>
              <a:t>1 </a:t>
            </a:r>
            <a:r>
              <a:rPr lang="en-US" sz="1200" dirty="0"/>
              <a:t>Treas. Reg. 20.0-1 (b)(1)​</a:t>
            </a:r>
          </a:p>
          <a:p>
            <a:r>
              <a:rPr lang="en-US" sz="1200" baseline="30000" dirty="0"/>
              <a:t>2 </a:t>
            </a:r>
            <a:r>
              <a:rPr lang="en-US" sz="1200" dirty="0"/>
              <a:t>The definition of “resident” for income tax purposes is a more objective test and can reach a different result.​</a:t>
            </a:r>
          </a:p>
          <a:p>
            <a:r>
              <a:rPr lang="en-US" sz="1200" baseline="30000" dirty="0"/>
              <a:t>3 </a:t>
            </a:r>
            <a:r>
              <a:rPr lang="en-US" sz="1200" dirty="0"/>
              <a:t>IRC § 2102(c)(1)​</a:t>
            </a: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332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foreign national has a U.S. “domicile,” he or she will be classified as having resident alien status for estate and gift tax purposes. On the other hand, having a non-U.S. domicile results in a nonresident alien status. </a:t>
            </a:r>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8894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Aft>
                <a:spcPts val="600"/>
              </a:spcAft>
              <a:buClrTx/>
              <a:buSzTx/>
              <a:buFontTx/>
              <a:buNone/>
              <a:tabLst/>
              <a:defRPr/>
            </a:pPr>
            <a:r>
              <a:rPr lang="en-US" sz="1200" kern="1200" dirty="0">
                <a:solidFill>
                  <a:schemeClr val="tx1"/>
                </a:solidFill>
                <a:effectLst/>
                <a:latin typeface="+mn-lt"/>
                <a:ea typeface="+mn-ea"/>
                <a:cs typeface="+mn-cs"/>
              </a:rPr>
              <a:t>The determination of one’s domicile is a subjective test based on the foreign national’s intent and circumstances. If you live in the U.S. with the intent to remain here indefinitely — even if only in the U.S. for a brief period — then you will be deemed to have a U.S. domicile and therefore may be classified as a resident alien for gift and estate tax purposes.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dirty="0"/>
              <a:t>Some factors that may be used to determine domicile include the following:</a:t>
            </a:r>
          </a:p>
          <a:p>
            <a:pPr>
              <a:buFont typeface="Arial" pitchFamily="34" charset="0"/>
              <a:buChar char="•"/>
            </a:pPr>
            <a:r>
              <a:rPr lang="en-US" dirty="0"/>
              <a:t> Location of your permanent home; comparison with other residences</a:t>
            </a:r>
          </a:p>
          <a:p>
            <a:pPr>
              <a:buFont typeface="Arial" pitchFamily="34" charset="0"/>
              <a:buChar char="•"/>
            </a:pPr>
            <a:r>
              <a:rPr lang="en-US" dirty="0"/>
              <a:t> Family, including family immigration history</a:t>
            </a:r>
          </a:p>
          <a:p>
            <a:pPr>
              <a:buFont typeface="Arial" pitchFamily="34" charset="0"/>
              <a:buChar char="•"/>
            </a:pPr>
            <a:r>
              <a:rPr lang="en-US" dirty="0"/>
              <a:t> Close friends, including testimony from friends</a:t>
            </a:r>
          </a:p>
          <a:p>
            <a:pPr>
              <a:buFont typeface="Arial" pitchFamily="34" charset="0"/>
              <a:buChar char="•"/>
            </a:pPr>
            <a:r>
              <a:rPr lang="en-US" dirty="0"/>
              <a:t> Business interests, including number and locations</a:t>
            </a:r>
          </a:p>
          <a:p>
            <a:pPr>
              <a:buFont typeface="Arial" pitchFamily="34" charset="0"/>
              <a:buChar char="•"/>
            </a:pPr>
            <a:r>
              <a:rPr lang="en-US" dirty="0"/>
              <a:t> Visas, work permits, and similar official documents</a:t>
            </a:r>
          </a:p>
          <a:p>
            <a:pPr>
              <a:buFont typeface="Arial" pitchFamily="34" charset="0"/>
              <a:buChar char="•"/>
            </a:pPr>
            <a:r>
              <a:rPr lang="en-US" dirty="0"/>
              <a:t> Intent and motivations</a:t>
            </a:r>
          </a:p>
          <a:p>
            <a:pPr>
              <a:buFont typeface="Arial" pitchFamily="34" charset="0"/>
              <a:buChar char="•"/>
            </a:pPr>
            <a:r>
              <a:rPr lang="en-US" dirty="0"/>
              <a:t> Community affairs and group affiliations</a:t>
            </a:r>
          </a:p>
          <a:p>
            <a:pPr>
              <a:buFont typeface="Arial" pitchFamily="34" charset="0"/>
              <a:buChar char="•"/>
            </a:pPr>
            <a:r>
              <a:rPr lang="en-US" dirty="0"/>
              <a:t> Most cherished personal possessions</a:t>
            </a:r>
          </a:p>
          <a:p>
            <a:pPr>
              <a:spcAft>
                <a:spcPts val="600"/>
              </a:spcAft>
              <a:buFont typeface="Arial" pitchFamily="34" charset="0"/>
              <a:buChar char="•"/>
            </a:pPr>
            <a:r>
              <a:rPr lang="en-US" dirty="0"/>
              <a:t> The duration of the person’s stay in the U.S. compared with other countries</a:t>
            </a:r>
          </a:p>
          <a:p>
            <a:pPr>
              <a:spcAft>
                <a:spcPts val="600"/>
              </a:spcAft>
              <a:buFont typeface="Arial" pitchFamily="34" charset="0"/>
              <a:buChar char="•"/>
            </a:pPr>
            <a:endParaRPr lang="en-US" dirty="0"/>
          </a:p>
          <a:p>
            <a:r>
              <a:rPr lang="en-US" dirty="0">
                <a:solidFill>
                  <a:srgbClr val="000000"/>
                </a:solidFill>
                <a:effectLst/>
                <a:latin typeface="Helvetica" pitchFamily="2" charset="0"/>
              </a:rPr>
              <a:t>There are 15 countries that the U.S. has entered into estate (and/or gift tax) treaties that may define domicile, resolve issues of dual-domicile, reduce or eliminate double taxation, and provide additional deductions and other tax relief. Estate / gift tax treaties with the U.S. include:</a:t>
            </a:r>
          </a:p>
          <a:p>
            <a:r>
              <a:rPr lang="en-US" dirty="0">
                <a:solidFill>
                  <a:srgbClr val="000000"/>
                </a:solidFill>
                <a:effectLst/>
                <a:latin typeface="Helvetica" pitchFamily="2" charset="0"/>
              </a:rPr>
              <a:t> </a:t>
            </a:r>
          </a:p>
          <a:p>
            <a:r>
              <a:rPr lang="en-US" dirty="0">
                <a:solidFill>
                  <a:srgbClr val="000000"/>
                </a:solidFill>
                <a:effectLst/>
                <a:latin typeface="Helvetica" pitchFamily="2" charset="0"/>
              </a:rPr>
              <a:t>Australia, Austria, Canada, Denmark, Finland, France, Germany, Greece, Ireland, Italy, Japan, Netherlands, South Africa, Switzerland, and the United Kingdom.</a:t>
            </a:r>
          </a:p>
          <a:p>
            <a:pPr>
              <a:spcAft>
                <a:spcPts val="600"/>
              </a:spcAft>
              <a:buFont typeface="Arial" pitchFamily="34" charset="0"/>
              <a:buNone/>
            </a:pPr>
            <a:endParaRPr lang="en-US" dirty="0"/>
          </a:p>
          <a:p>
            <a:pPr>
              <a:spcAft>
                <a:spcPts val="600"/>
              </a:spcAft>
            </a:pPr>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59221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AB5E336D-5138-4F47-858D-FA78D87F2E6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3531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0362" y="4421187"/>
            <a:ext cx="6198781" cy="4733445"/>
          </a:xfrm>
        </p:spPr>
        <p:txBody>
          <a:bodyPr/>
          <a:lstStyle/>
          <a:p>
            <a:pPr>
              <a:spcAft>
                <a:spcPts val="600"/>
              </a:spcAft>
            </a:pPr>
            <a:r>
              <a:rPr lang="en-US" sz="1200" dirty="0"/>
              <a:t>For U.S. gift and estate tax </a:t>
            </a:r>
            <a:r>
              <a:rPr lang="en-US" sz="1200" kern="1200" dirty="0">
                <a:solidFill>
                  <a:schemeClr val="tx1"/>
                </a:solidFill>
                <a:latin typeface="+mn-lt"/>
                <a:ea typeface="+mn-ea"/>
                <a:cs typeface="+mn-cs"/>
              </a:rPr>
              <a:t>("transfer taxes") </a:t>
            </a:r>
            <a:r>
              <a:rPr lang="en-US" sz="1200" dirty="0"/>
              <a:t>purposes, lack of proper planning could result in you paying otherwise avoidable taxes. Some of the issues of concern include:</a:t>
            </a:r>
            <a:br>
              <a:rPr lang="en-US" sz="1200" dirty="0"/>
            </a:br>
            <a:endParaRPr lang="en-US" sz="1200" dirty="0"/>
          </a:p>
          <a:p>
            <a:r>
              <a:rPr lang="en-US" sz="1200" b="1" dirty="0"/>
              <a:t>Obtaining U.S. Resident Status</a:t>
            </a:r>
          </a:p>
          <a:p>
            <a:pPr>
              <a:spcAft>
                <a:spcPts val="600"/>
              </a:spcAft>
            </a:pPr>
            <a:r>
              <a:rPr lang="en-US" sz="1200" dirty="0"/>
              <a:t>If a foreign national qualifies as a resident alien for U.S. gift and estate tax purposes, they will generally be taxed on transfers in essentially the same manner a U.S. citizen is — that is, the person would be subject to U.S. transfer taxes on the transfer of all assets, wherever located. </a:t>
            </a:r>
          </a:p>
          <a:p>
            <a:pPr>
              <a:spcAft>
                <a:spcPts val="600"/>
              </a:spcAft>
            </a:pPr>
            <a:r>
              <a:rPr lang="en-US" sz="1200" dirty="0"/>
              <a:t>Foreign nationals who are nonresident aliens are subject to taxes only on transfers involving property that is deemed to be located in the U.S. Because of this difference in tax treatment, it is important for current nonresident aliens to obtain proper tax advice if they are considering becoming U.S. residents.</a:t>
            </a:r>
          </a:p>
          <a:p>
            <a:pPr>
              <a:spcAft>
                <a:spcPts val="600"/>
              </a:spcAft>
            </a:pPr>
            <a:endParaRPr lang="en-US" sz="1200" dirty="0"/>
          </a:p>
          <a:p>
            <a:pPr>
              <a:spcAft>
                <a:spcPts val="600"/>
              </a:spcAft>
            </a:pPr>
            <a:r>
              <a:rPr lang="en-US" sz="1200" b="1" dirty="0"/>
              <a:t>Marriage</a:t>
            </a:r>
          </a:p>
          <a:p>
            <a:pPr>
              <a:spcAft>
                <a:spcPts val="600"/>
              </a:spcAft>
            </a:pPr>
            <a:r>
              <a:rPr lang="en-US" sz="1200" dirty="0"/>
              <a:t>Generally, a married couple may make unlimited gifts between spouses — during life or upon death — on a federal gift and estate tax-free basis. This tax advantage is known as the unlimited marital deduction. However, only</a:t>
            </a:r>
            <a:r>
              <a:rPr lang="en-US" sz="1200" baseline="0" dirty="0"/>
              <a:t> </a:t>
            </a:r>
            <a:r>
              <a:rPr lang="en-US" sz="1200" dirty="0"/>
              <a:t>transfers to U.S. citizen spouses will qualify for the deduction. Consequently, married couples</a:t>
            </a:r>
            <a:r>
              <a:rPr lang="en-US" sz="1200" baseline="0" dirty="0"/>
              <a:t> </a:t>
            </a:r>
            <a:r>
              <a:rPr lang="en-US" sz="1200" dirty="0"/>
              <a:t>with at least one non-U.S. citizen spouse</a:t>
            </a:r>
            <a:r>
              <a:rPr lang="en-US" sz="1200" baseline="0" dirty="0"/>
              <a:t> </a:t>
            </a:r>
            <a:r>
              <a:rPr lang="en-US" sz="1200" dirty="0"/>
              <a:t>may consider engaging in special planning if their estate is large enough to trigger estate tax liability; any estate tax bill that may be due upon the death of the first spouse to die must generally be paid in cash within nine months of death. </a:t>
            </a:r>
          </a:p>
          <a:p>
            <a:pPr>
              <a:spcAft>
                <a:spcPts val="600"/>
              </a:spcAft>
            </a:pPr>
            <a:endParaRPr lang="en-US" sz="1200" dirty="0"/>
          </a:p>
          <a:p>
            <a:pPr>
              <a:spcAft>
                <a:spcPts val="600"/>
              </a:spcAft>
            </a:pPr>
            <a:r>
              <a:rPr lang="en-US" sz="1200" dirty="0"/>
              <a:t>Furthermore, lifetime gifting strategies between such spouses must consider these and other limitations that apply to non-U.S. citizens. For example, assets owned by spouses as joint tenants will not be treated as being owned 50% by each spouse. In other words, the entire value of the jointly-owned property will be included in the estate of the U.S. citizen if he/she is the first to die, unless the non-U.S. citizen surviving spouse can demonstrate that he/she contributed to the purchase price. The effects of these rules should also be addressed in such a couple’s comprehensive estate plan.</a:t>
            </a:r>
            <a:br>
              <a:rPr lang="en-US" sz="1200" dirty="0"/>
            </a:br>
            <a:endParaRPr lang="en-US" sz="1200" dirty="0"/>
          </a:p>
          <a:p>
            <a:r>
              <a:rPr lang="en-US" sz="1200" b="1" dirty="0"/>
              <a:t>Liquidity to Pay U.S. Estate Taxes</a:t>
            </a:r>
          </a:p>
          <a:p>
            <a:pPr>
              <a:spcAft>
                <a:spcPts val="600"/>
              </a:spcAft>
            </a:pPr>
            <a:r>
              <a:rPr lang="en-US" sz="1200" dirty="0"/>
              <a:t>Like high net worth U.S. citizens, wealthy foreign nationals can also face substantial estate taxes. This issue is magnified for nonresident aliens who have U.S. assets, because the low estate tax credit available to them considerably lessens the amount of assets that can be shielded from U.S. estate taxes. Since estate taxes are generally due nine months after the date of an individual’s death, it is important to plan for payment of this tax bill, especially if your assets are mostly illiquid. Life insurance can be a viable option to provide this liquidity. </a:t>
            </a:r>
          </a:p>
          <a:p>
            <a:pPr>
              <a:spcAft>
                <a:spcPts val="600"/>
              </a:spcAft>
            </a:pPr>
            <a:endParaRPr lang="en-US" sz="1200"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2915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21188"/>
            <a:ext cx="5619750" cy="4887912"/>
          </a:xfrm>
        </p:spPr>
        <p:txBody>
          <a:bodyPr/>
          <a:lstStyle/>
          <a:p>
            <a:r>
              <a:rPr lang="en-US" b="1" dirty="0"/>
              <a:t>U.S. Tax Treaties with Foreign Countries</a:t>
            </a:r>
          </a:p>
          <a:p>
            <a:r>
              <a:rPr lang="en-US" dirty="0"/>
              <a:t>Before further discussion of general U.S. transfer tax rules for foreign nationals, it is necessary to understand the precedence that tax treaties between foreign countries and the United States take over general U.S. gift and estate tax rules. In other words, a gift and/or estate tax treaty with the country of the foreign national’s citizenship may preempt the general rules discussed in this course. Therefore, it is of utmost importance to determine if such a treaty exists with your country of citizenship and/or residency.</a:t>
            </a:r>
          </a:p>
          <a:p>
            <a:endParaRPr lang="en-US" dirty="0"/>
          </a:p>
          <a:p>
            <a:r>
              <a:rPr lang="en-US" dirty="0"/>
              <a:t>Planning is made easier by the fact that the U.S. has a fairly small number of estate and/or gift tax treaties. Currently, the U.S. has approximately seven gift tax and 15 estate tax treaties with other countries compared to the approximately 68 income tax treaties the U.S. has with other countries. Some examples of countries with which the U.S. currently has a gift tax treaty include Australia, Austria, Denmark, France, Germany, Japan,</a:t>
            </a:r>
            <a:r>
              <a:rPr lang="en-US" baseline="0" dirty="0"/>
              <a:t> </a:t>
            </a:r>
            <a:r>
              <a:rPr lang="en-US" dirty="0"/>
              <a:t>and the United Kingdom.</a:t>
            </a:r>
          </a:p>
          <a:p>
            <a:endParaRPr lang="en-US" dirty="0"/>
          </a:p>
          <a:p>
            <a:r>
              <a:rPr lang="en-US" dirty="0"/>
              <a:t>Some examples of countries with which the U.S. currently has an estate tax treaty include Australia, Austria, Canada, Denmark, Finland, France, Germany, Greece, Ireland, Italy, Japan, Netherlands, South Africa, Switzerland, and the United Kingdom.</a:t>
            </a:r>
          </a:p>
          <a:p>
            <a:endParaRPr lang="en-US" dirty="0"/>
          </a:p>
          <a:p>
            <a:endParaRPr lang="en-US" dirty="0"/>
          </a:p>
          <a:p>
            <a:r>
              <a:rPr lang="en-US" dirty="0">
                <a:hlinkClick r:id="rId3"/>
              </a:rPr>
              <a:t>irs.gov/businesses/small-businesses-self-employed/estate-gift-tax-treaties-international</a:t>
            </a:r>
            <a:endParaRPr lang="en-US" dirty="0"/>
          </a:p>
          <a:p>
            <a:endParaRPr lang="en-US" dirty="0"/>
          </a:p>
        </p:txBody>
      </p:sp>
      <p:sp>
        <p:nvSpPr>
          <p:cNvPr id="4" name="Slide Number Placeholder 3"/>
          <p:cNvSpPr>
            <a:spLocks noGrp="1"/>
          </p:cNvSpPr>
          <p:nvPr>
            <p:ph type="sldNum" sz="quarter" idx="10"/>
          </p:nvPr>
        </p:nvSpPr>
        <p:spPr/>
        <p:txBody>
          <a:bodyPr/>
          <a:lstStyle/>
          <a:p>
            <a:fld id="{4A072256-1EFD-4893-AFAB-B646EC5D5E95}"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5198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B7FA72-17D0-0A4F-810D-87F863D47E90}"/>
              </a:ext>
            </a:extLst>
          </p:cNvPr>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326532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2 panel, room for image, lef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chemeClr val="bg1"/>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4064850" y="993469"/>
            <a:ext cx="4120317" cy="3394075"/>
          </a:xfrm>
          <a:prstGeom prst="rect">
            <a:avLst/>
          </a:prstGeom>
        </p:spPr>
        <p:txBody>
          <a:bodyPr vert="horz" lIns="91440" tIns="45720" rIns="91440" bIns="45720" rtlCol="0">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4179150" y="215319"/>
            <a:ext cx="4006017"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slice</a:t>
            </a:r>
          </a:p>
        </p:txBody>
      </p:sp>
    </p:spTree>
    <p:extLst>
      <p:ext uri="{BB962C8B-B14F-4D97-AF65-F5344CB8AC3E}">
        <p14:creationId xmlns:p14="http://schemas.microsoft.com/office/powerpoint/2010/main" val="42413036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m Jim Image, mid headlin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422405" y="1697026"/>
            <a:ext cx="6443401" cy="857250"/>
          </a:xfrm>
          <a:prstGeom prst="rect">
            <a:avLst/>
          </a:prstGeom>
        </p:spPr>
        <p:txBody>
          <a:bodyPr vert="horz" lIns="91440" tIns="45720" rIns="91440" bIns="45720" rtlCol="0" anchor="b">
            <a:noAutofit/>
          </a:bodyPr>
          <a:lstStyle>
            <a:lvl1pPr>
              <a:defRPr sz="32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WITH SIDE IMAGE</a:t>
            </a:r>
          </a:p>
        </p:txBody>
      </p:sp>
      <p:sp>
        <p:nvSpPr>
          <p:cNvPr id="23" name="Content Placeholder 22"/>
          <p:cNvSpPr>
            <a:spLocks noGrp="1"/>
          </p:cNvSpPr>
          <p:nvPr>
            <p:ph sz="quarter" idx="11"/>
          </p:nvPr>
        </p:nvSpPr>
        <p:spPr>
          <a:xfrm>
            <a:off x="1322539" y="2692500"/>
            <a:ext cx="6149978" cy="2051566"/>
          </a:xfrm>
          <a:prstGeom prst="rect">
            <a:avLst/>
          </a:prstGeom>
        </p:spPr>
        <p:txBody>
          <a:bodyPr vert="horz"/>
          <a:lstStyle>
            <a:lvl1pPr>
              <a:spcBef>
                <a:spcPts val="0"/>
              </a:spcBef>
              <a:defRPr sz="1400"/>
            </a:lvl1pPr>
            <a:lvl2pPr>
              <a:spcBef>
                <a:spcPts val="0"/>
              </a:spcBef>
              <a:defRPr sz="1400"/>
            </a:lvl2pPr>
            <a:lvl3pPr>
              <a:spcBef>
                <a:spcPts val="0"/>
              </a:spcBef>
              <a:defRPr sz="1400"/>
            </a:lvl3pPr>
          </a:lstStyle>
          <a:p>
            <a:pPr lvl="0"/>
            <a:r>
              <a:rPr lang="en-US"/>
              <a:t>Click to edit Master text styles</a:t>
            </a:r>
          </a:p>
          <a:p>
            <a:pPr lvl="1"/>
            <a:r>
              <a:rPr lang="en-US"/>
              <a:t>Second level</a:t>
            </a:r>
          </a:p>
          <a:p>
            <a:pPr lvl="2"/>
            <a:r>
              <a:rPr lang="en-US"/>
              <a:t>Third level</a:t>
            </a:r>
          </a:p>
        </p:txBody>
      </p:sp>
      <p:sp>
        <p:nvSpPr>
          <p:cNvPr id="24" name="Slide Number Placeholder 5"/>
          <p:cNvSpPr>
            <a:spLocks noGrp="1"/>
          </p:cNvSpPr>
          <p:nvPr userDrawn="1">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119313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ddle headlin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05548" y="1688838"/>
            <a:ext cx="8229600" cy="857250"/>
          </a:xfrm>
          <a:prstGeom prst="rect">
            <a:avLst/>
          </a:prstGeom>
        </p:spPr>
        <p:txBody>
          <a:bodyPr vert="horz" lIns="91440" tIns="45720" rIns="91440" bIns="45720" rtlCol="0" anchor="b">
            <a:noAutofit/>
          </a:bodyPr>
          <a:lstStyle>
            <a:lvl1pPr>
              <a:defRPr sz="32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NO SIDE IMAGE</a:t>
            </a:r>
          </a:p>
        </p:txBody>
      </p:sp>
      <p:sp>
        <p:nvSpPr>
          <p:cNvPr id="20" name="Text Placeholder 13"/>
          <p:cNvSpPr>
            <a:spLocks noGrp="1"/>
          </p:cNvSpPr>
          <p:nvPr>
            <p:ph idx="1" hasCustomPrompt="1"/>
          </p:nvPr>
        </p:nvSpPr>
        <p:spPr>
          <a:xfrm>
            <a:off x="829029" y="2693670"/>
            <a:ext cx="6242852" cy="2051050"/>
          </a:xfrm>
          <a:prstGeom prst="rect">
            <a:avLst/>
          </a:prstGeom>
        </p:spPr>
        <p:txBody>
          <a:bodyPr vert="horz" lIns="91440" tIns="45720" rIns="91440" bIns="45720" rtlCol="0">
            <a:noAutofit/>
          </a:bodyPr>
          <a:lstStyle>
            <a:lvl1pPr marL="0" indent="0">
              <a:spcBef>
                <a:spcPts val="0"/>
              </a:spcBef>
              <a:buNone/>
              <a:defRPr sz="1400">
                <a:solidFill>
                  <a:schemeClr val="tx1"/>
                </a:solidFill>
                <a:latin typeface="Arial"/>
                <a:cs typeface="Arial"/>
              </a:defRPr>
            </a:lvl1pPr>
            <a:lvl2pPr marL="173038" indent="-173038">
              <a:spcBef>
                <a:spcPts val="0"/>
              </a:spcBef>
              <a:buSzPct val="85000"/>
              <a:buFont typeface="Arial"/>
              <a:buChar char="•"/>
              <a:defRPr sz="1400">
                <a:solidFill>
                  <a:schemeClr val="tx1"/>
                </a:solidFill>
                <a:latin typeface="Arial"/>
                <a:cs typeface="Arial"/>
              </a:defRPr>
            </a:lvl2pPr>
            <a:lvl3pPr>
              <a:defRPr sz="1800">
                <a:solidFill>
                  <a:schemeClr val="tx1"/>
                </a:solidFill>
                <a:latin typeface="Arial"/>
                <a:cs typeface="Arial"/>
              </a:defRPr>
            </a:lvl3pPr>
            <a:lvl4pPr>
              <a:defRPr sz="1800">
                <a:solidFill>
                  <a:schemeClr val="tx1"/>
                </a:solidFill>
                <a:latin typeface="Arial"/>
                <a:cs typeface="Arial"/>
              </a:defRPr>
            </a:lvl4pPr>
            <a:lvl6pPr marL="334963" indent="-161925">
              <a:spcBef>
                <a:spcPts val="0"/>
              </a:spcBef>
              <a:buFont typeface="Lucida Grande"/>
              <a:buChar char="-"/>
              <a:defRPr sz="1400">
                <a:solidFill>
                  <a:schemeClr val="tx1"/>
                </a:solidFill>
              </a:defRPr>
            </a:lvl6pPr>
          </a:lstStyle>
          <a:p>
            <a:pPr lvl="0"/>
            <a:r>
              <a:rPr lang="en-US" dirty="0"/>
              <a:t>Click to edit Master text styles</a:t>
            </a:r>
          </a:p>
          <a:p>
            <a:pPr lvl="1"/>
            <a:r>
              <a:rPr lang="en-US" dirty="0"/>
              <a:t>Second level</a:t>
            </a:r>
          </a:p>
          <a:p>
            <a:pPr lvl="5"/>
            <a:r>
              <a:rPr lang="en-US" dirty="0"/>
              <a:t>Third level</a:t>
            </a:r>
          </a:p>
        </p:txBody>
      </p:sp>
      <p:sp>
        <p:nvSpPr>
          <p:cNvPr id="19"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21515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lines, knockout">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44215" y="2094070"/>
            <a:ext cx="8229600" cy="599026"/>
          </a:xfrm>
          <a:prstGeom prst="rect">
            <a:avLst/>
          </a:prstGeom>
        </p:spPr>
        <p:txBody>
          <a:bodyPr vert="horz"/>
          <a:lstStyle>
            <a:lvl1pPr marL="0" indent="0">
              <a:buNone/>
              <a:tabLst>
                <a:tab pos="1431925" algn="l"/>
              </a:tabLst>
              <a:defRPr sz="3200" b="0" i="0" kern="0" cap="all" spc="0" baseline="0">
                <a:solidFill>
                  <a:schemeClr val="accent2"/>
                </a:solidFill>
                <a:latin typeface="Impact" panose="020B0806030902050204" pitchFamily="34" charset="0"/>
                <a:cs typeface="Impact" panose="020B0806030902050204" pitchFamily="34" charset="0"/>
              </a:defRPr>
            </a:lvl1pPr>
            <a:lvl2pPr>
              <a:defRPr sz="3600"/>
            </a:lvl2pPr>
            <a:lvl3pPr>
              <a:defRPr sz="3600"/>
            </a:lvl3pPr>
            <a:lvl4pPr>
              <a:defRPr sz="3600"/>
            </a:lvl4pPr>
            <a:lvl5pPr>
              <a:defRPr sz="3600"/>
            </a:lvl5pPr>
          </a:lstStyle>
          <a:p>
            <a:pPr lvl="0"/>
            <a:r>
              <a:rPr lang="en-US" dirty="0"/>
              <a:t>DIVIDER SLIDE TWO HEADLINES</a:t>
            </a:r>
          </a:p>
        </p:txBody>
      </p:sp>
      <p:sp>
        <p:nvSpPr>
          <p:cNvPr id="22" name="Text Placeholder 21"/>
          <p:cNvSpPr>
            <a:spLocks noGrp="1"/>
          </p:cNvSpPr>
          <p:nvPr>
            <p:ph type="body" sz="quarter" idx="12" hasCustomPrompt="1"/>
          </p:nvPr>
        </p:nvSpPr>
        <p:spPr>
          <a:xfrm>
            <a:off x="344215" y="1589733"/>
            <a:ext cx="8229600" cy="564743"/>
          </a:xfrm>
          <a:prstGeom prst="rect">
            <a:avLst/>
          </a:prstGeom>
        </p:spPr>
        <p:txBody>
          <a:bodyPr vert="horz"/>
          <a:lstStyle>
            <a:lvl1pPr marL="0" indent="0">
              <a:buNone/>
              <a:defRPr sz="3200" b="0" i="0" kern="0" cap="all" spc="0" baseline="0">
                <a:solidFill>
                  <a:schemeClr val="accent2"/>
                </a:solidFill>
                <a:latin typeface="Impact" panose="020B0806030902050204" pitchFamily="34" charset="0"/>
                <a:cs typeface="Impact" panose="020B0806030902050204" pitchFamily="34" charset="0"/>
              </a:defRPr>
            </a:lvl1pPr>
          </a:lstStyle>
          <a:p>
            <a:pPr lvl="0"/>
            <a:r>
              <a:rPr lang="en-US" dirty="0"/>
              <a:t>DIVIDER SLIDE TWO HEADLINES</a:t>
            </a:r>
          </a:p>
        </p:txBody>
      </p:sp>
      <p:sp>
        <p:nvSpPr>
          <p:cNvPr id="16" name="Slide Number Placeholder 5"/>
          <p:cNvSpPr>
            <a:spLocks noGrp="1"/>
          </p:cNvSpPr>
          <p:nvPr>
            <p:ph type="sldNum" sz="quarter" idx="13"/>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23351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993469"/>
            <a:ext cx="8026400"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49751" y="136768"/>
            <a:ext cx="8037329" cy="489465"/>
          </a:xfrm>
          <a:prstGeom prst="rect">
            <a:avLst/>
          </a:prstGeom>
        </p:spPr>
        <p:txBody>
          <a:bodyPr anchor="t" anchorCtr="0"/>
          <a:lstStyle>
            <a:lvl1pPr>
              <a:lnSpc>
                <a:spcPct val="100000"/>
              </a:lnSpc>
              <a:defRPr sz="1600" b="1" i="0" cap="all">
                <a:solidFill>
                  <a:schemeClr val="bg1"/>
                </a:solidFill>
                <a:latin typeface="+mj-lt"/>
                <a:cs typeface="Arial"/>
              </a:defRPr>
            </a:lvl1pPr>
          </a:lstStyle>
          <a:p>
            <a:r>
              <a:rPr lang="en-US" dirty="0"/>
              <a:t>disclosure</a:t>
            </a:r>
          </a:p>
        </p:txBody>
      </p:sp>
    </p:spTree>
    <p:extLst>
      <p:ext uri="{BB962C8B-B14F-4D97-AF65-F5344CB8AC3E}">
        <p14:creationId xmlns:p14="http://schemas.microsoft.com/office/powerpoint/2010/main" val="10984182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nockout divider fo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632" y="2217000"/>
            <a:ext cx="8229600" cy="857250"/>
          </a:xfrm>
          <a:prstGeom prst="rect">
            <a:avLst/>
          </a:prstGeom>
        </p:spPr>
        <p:txBody>
          <a:bodyPr vert="horz"/>
          <a:lstStyle>
            <a:lvl1pPr>
              <a:defRPr sz="3200" b="0" i="0" kern="0" cap="all" spc="0" baseline="0">
                <a:solidFill>
                  <a:schemeClr val="bg1"/>
                </a:solidFill>
                <a:latin typeface="Impact" panose="020B0806030902050204" pitchFamily="34" charset="0"/>
                <a:cs typeface="Impact" panose="020B0806030902050204" pitchFamily="34" charset="0"/>
              </a:defRPr>
            </a:lvl1pPr>
          </a:lstStyle>
          <a:p>
            <a:r>
              <a:rPr lang="en-US" dirty="0"/>
              <a:t>DIVIDER SLIDE ONE HEADLINE</a:t>
            </a:r>
          </a:p>
        </p:txBody>
      </p:sp>
      <p:sp>
        <p:nvSpPr>
          <p:cNvPr id="15"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353529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cculent divider">
    <p:bg>
      <p:bgPr>
        <a:solidFill>
          <a:srgbClr val="007C86"/>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3" name="Text Placeholder 12"/>
          <p:cNvSpPr>
            <a:spLocks noGrp="1"/>
          </p:cNvSpPr>
          <p:nvPr>
            <p:ph type="body" sz="quarter" idx="12" hasCustomPrompt="1"/>
          </p:nvPr>
        </p:nvSpPr>
        <p:spPr>
          <a:xfrm>
            <a:off x="371750"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356616" y="2101832"/>
            <a:ext cx="7616952" cy="667512"/>
          </a:xfrm>
          <a:prstGeom prst="rect">
            <a:avLst/>
          </a:prstGeom>
        </p:spPr>
        <p:txBody>
          <a:bodyPr vert="horz"/>
          <a:lstStyle>
            <a:lvl1pPr marL="0" indent="0">
              <a:buNone/>
              <a:defRPr sz="4000" b="0" i="0" kern="0" cap="all" spc="0" baseline="0">
                <a:solidFill>
                  <a:srgbClr val="007C86"/>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729686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berry divider">
    <p:bg>
      <p:bgPr>
        <a:solidFill>
          <a:schemeClr val="accent4"/>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3" name="Text Placeholder 12"/>
          <p:cNvSpPr>
            <a:spLocks noGrp="1"/>
          </p:cNvSpPr>
          <p:nvPr>
            <p:ph type="body" sz="quarter" idx="12" hasCustomPrompt="1"/>
          </p:nvPr>
        </p:nvSpPr>
        <p:spPr>
          <a:xfrm>
            <a:off x="371750"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356616" y="2103448"/>
            <a:ext cx="7616952" cy="667512"/>
          </a:xfrm>
          <a:prstGeom prst="rect">
            <a:avLst/>
          </a:prstGeom>
        </p:spPr>
        <p:txBody>
          <a:bodyPr vert="horz"/>
          <a:lstStyle>
            <a:lvl1pPr marL="0" indent="0">
              <a:buNone/>
              <a:defRPr sz="4000" b="0" i="0" kern="0" cap="all" spc="0" baseline="0">
                <a:solidFill>
                  <a:schemeClr val="accent4"/>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9097115"/>
      </p:ext>
    </p:extLst>
  </p:cSld>
  <p:clrMapOvr>
    <a:masterClrMapping/>
  </p:clrMapOvr>
  <p:extLst>
    <p:ext uri="{DCECCB84-F9BA-43D5-87BE-67443E8EF086}">
      <p15:sldGuideLst xmlns:p15="http://schemas.microsoft.com/office/powerpoint/2012/main">
        <p15:guide id="1" orient="horz" pos="167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et divider">
    <p:bg>
      <p:bgPr>
        <a:solidFill>
          <a:schemeClr val="accent5"/>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p:ph type="body" sz="quarter" idx="12" hasCustomPrompt="1"/>
          </p:nvPr>
        </p:nvSpPr>
        <p:spPr>
          <a:xfrm>
            <a:off x="369837" y="3163824"/>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a:t>
            </a:r>
          </a:p>
        </p:txBody>
      </p:sp>
      <p:sp>
        <p:nvSpPr>
          <p:cNvPr id="11" name="Text Placeholder 6"/>
          <p:cNvSpPr>
            <a:spLocks noGrp="1"/>
          </p:cNvSpPr>
          <p:nvPr>
            <p:ph type="body" sz="quarter" idx="13" hasCustomPrompt="1"/>
          </p:nvPr>
        </p:nvSpPr>
        <p:spPr>
          <a:xfrm>
            <a:off x="360019" y="2103448"/>
            <a:ext cx="7616952" cy="667512"/>
          </a:xfrm>
          <a:prstGeom prst="rect">
            <a:avLst/>
          </a:prstGeom>
        </p:spPr>
        <p:txBody>
          <a:bodyPr vert="horz"/>
          <a:lstStyle>
            <a:lvl1pPr marL="0" indent="0">
              <a:buNone/>
              <a:defRPr sz="4000" b="0" i="0" kern="0" cap="all" spc="0" baseline="0">
                <a:solidFill>
                  <a:schemeClr val="accent5"/>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402359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divider">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userDrawn="1">
            <p:ph type="body" sz="quarter" idx="12" hasCustomPrompt="1"/>
          </p:nvPr>
        </p:nvSpPr>
        <p:spPr>
          <a:xfrm>
            <a:off x="369834" y="3163824"/>
            <a:ext cx="2315591"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 TWO LINE EXAMPLE</a:t>
            </a:r>
          </a:p>
        </p:txBody>
      </p:sp>
      <p:sp>
        <p:nvSpPr>
          <p:cNvPr id="11" name="Text Placeholder 6"/>
          <p:cNvSpPr>
            <a:spLocks noGrp="1"/>
          </p:cNvSpPr>
          <p:nvPr userDrawn="1">
            <p:ph type="body" sz="quarter" idx="13" hasCustomPrompt="1"/>
          </p:nvPr>
        </p:nvSpPr>
        <p:spPr>
          <a:xfrm>
            <a:off x="354700" y="2103448"/>
            <a:ext cx="7616952" cy="667512"/>
          </a:xfrm>
          <a:prstGeom prst="rect">
            <a:avLst/>
          </a:prstGeom>
        </p:spPr>
        <p:txBody>
          <a:bodyPr vert="horz"/>
          <a:lstStyle>
            <a:lvl1pPr marL="0" indent="0">
              <a:buNone/>
              <a:defRPr sz="4000" b="0" i="0" kern="0" cap="all" spc="0" baseline="0">
                <a:solidFill>
                  <a:schemeClr val="accent1"/>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282321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flood title page">
    <p:bg>
      <p:bgPr>
        <a:solidFill>
          <a:schemeClr val="accent1"/>
        </a:solidFill>
        <a:effectLst/>
      </p:bgPr>
    </p:bg>
    <p:spTree>
      <p:nvGrpSpPr>
        <p:cNvPr id="1" name=""/>
        <p:cNvGrpSpPr/>
        <p:nvPr/>
      </p:nvGrpSpPr>
      <p:grpSpPr>
        <a:xfrm>
          <a:off x="0" y="0"/>
          <a:ext cx="0" cy="0"/>
          <a:chOff x="0" y="0"/>
          <a:chExt cx="0" cy="0"/>
        </a:xfrm>
      </p:grpSpPr>
      <p:sp>
        <p:nvSpPr>
          <p:cNvPr id="7" name="Shape 258">
            <a:extLst>
              <a:ext uri="{FF2B5EF4-FFF2-40B4-BE49-F238E27FC236}">
                <a16:creationId xmlns:a16="http://schemas.microsoft.com/office/drawing/2014/main" id="{84B74A99-3A1C-3441-BABE-8D86E3B8D280}"/>
              </a:ext>
            </a:extLst>
          </p:cNvPr>
          <p:cNvSpPr/>
          <p:nvPr userDrawn="1"/>
        </p:nvSpPr>
        <p:spPr>
          <a:xfrm flipH="1">
            <a:off x="7879452" y="1582287"/>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8" name="Picture 7" descr="TA_stacked_logo.png">
            <a:extLst>
              <a:ext uri="{FF2B5EF4-FFF2-40B4-BE49-F238E27FC236}">
                <a16:creationId xmlns:a16="http://schemas.microsoft.com/office/drawing/2014/main" id="{04DE0E3D-C58A-2141-A444-E1751CE2D3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sp>
        <p:nvSpPr>
          <p:cNvPr id="3" name="Title 2">
            <a:extLst>
              <a:ext uri="{FF2B5EF4-FFF2-40B4-BE49-F238E27FC236}">
                <a16:creationId xmlns:a16="http://schemas.microsoft.com/office/drawing/2014/main" id="{B73C5521-33F6-2A4D-9036-31CB219CB2AE}"/>
              </a:ext>
            </a:extLst>
          </p:cNvPr>
          <p:cNvSpPr>
            <a:spLocks noGrp="1"/>
          </p:cNvSpPr>
          <p:nvPr>
            <p:ph type="title" hasCustomPrompt="1"/>
          </p:nvPr>
        </p:nvSpPr>
        <p:spPr>
          <a:xfrm>
            <a:off x="355624" y="1196791"/>
            <a:ext cx="8038867" cy="549146"/>
          </a:xfrm>
          <a:prstGeom prst="rect">
            <a:avLst/>
          </a:prstGeom>
        </p:spPr>
        <p:txBody>
          <a:bodyPr/>
          <a:lstStyle>
            <a:lvl1pPr>
              <a:lnSpc>
                <a:spcPct val="100000"/>
              </a:lnSpc>
              <a:defRPr sz="3400" cap="all" baseline="0">
                <a:solidFill>
                  <a:schemeClr val="bg1"/>
                </a:solidFill>
                <a:latin typeface="Impact" panose="020B0806030902050204" pitchFamily="34" charset="0"/>
                <a:cs typeface="Arial" panose="020B0604020202020204" pitchFamily="34" charset="0"/>
              </a:defRPr>
            </a:lvl1pPr>
          </a:lstStyle>
          <a:p>
            <a:r>
              <a:rPr lang="en-US" dirty="0"/>
              <a:t>No image red flood presentation title page </a:t>
            </a:r>
          </a:p>
        </p:txBody>
      </p:sp>
    </p:spTree>
    <p:extLst>
      <p:ext uri="{BB962C8B-B14F-4D97-AF65-F5344CB8AC3E}">
        <p14:creationId xmlns:p14="http://schemas.microsoft.com/office/powerpoint/2010/main" val="39893646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Yellow dividier">
    <p:bg>
      <p:bgPr>
        <a:solidFill>
          <a:schemeClr val="accent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5"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10" name="Text Placeholder 12"/>
          <p:cNvSpPr>
            <a:spLocks noGrp="1"/>
          </p:cNvSpPr>
          <p:nvPr userDrawn="1">
            <p:ph type="body" sz="quarter" idx="12" hasCustomPrompt="1"/>
          </p:nvPr>
        </p:nvSpPr>
        <p:spPr>
          <a:xfrm>
            <a:off x="369836" y="3163824"/>
            <a:ext cx="2315591"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 TWO LINE EXAMPLE</a:t>
            </a:r>
          </a:p>
        </p:txBody>
      </p:sp>
      <p:sp>
        <p:nvSpPr>
          <p:cNvPr id="11" name="Text Placeholder 6"/>
          <p:cNvSpPr>
            <a:spLocks noGrp="1"/>
          </p:cNvSpPr>
          <p:nvPr userDrawn="1">
            <p:ph type="body" sz="quarter" idx="13" hasCustomPrompt="1"/>
          </p:nvPr>
        </p:nvSpPr>
        <p:spPr>
          <a:xfrm>
            <a:off x="354702" y="2103448"/>
            <a:ext cx="7616952" cy="667512"/>
          </a:xfrm>
          <a:prstGeom prst="rect">
            <a:avLst/>
          </a:prstGeom>
        </p:spPr>
        <p:txBody>
          <a:bodyPr vert="horz"/>
          <a:lstStyle>
            <a:lvl1pPr marL="0" indent="0">
              <a:buNone/>
              <a:defRPr sz="4000" b="0" i="0" kern="0" cap="all" spc="0" baseline="0">
                <a:solidFill>
                  <a:schemeClr val="accent3"/>
                </a:solidFill>
                <a:latin typeface="Impact" panose="020B0806030902050204" pitchFamily="34" charset="0"/>
                <a:cs typeface="Impact" panose="020B0806030902050204" pitchFamily="34" charset="0"/>
              </a:defRPr>
            </a:lvl1pPr>
          </a:lstStyle>
          <a:p>
            <a:pPr lvl="0"/>
            <a:r>
              <a:rPr lang="en-US" dirty="0"/>
              <a:t>HEADLINE FOR DIVIDER SLIDE</a:t>
            </a:r>
          </a:p>
        </p:txBody>
      </p:sp>
    </p:spTree>
    <p:extLst>
      <p:ext uri="{BB962C8B-B14F-4D97-AF65-F5344CB8AC3E}">
        <p14:creationId xmlns:p14="http://schemas.microsoft.com/office/powerpoint/2010/main" val="182919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torm Backgroun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pPr/>
              <a:t>‹#›</a:t>
            </a:fld>
            <a:endParaRPr lang="en-US" dirty="0"/>
          </a:p>
        </p:txBody>
      </p:sp>
      <p:sp>
        <p:nvSpPr>
          <p:cNvPr id="4" name="Shape 111"/>
          <p:cNvSpPr/>
          <p:nvPr userDrawn="1"/>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Tree>
    <p:extLst>
      <p:ext uri="{BB962C8B-B14F-4D97-AF65-F5344CB8AC3E}">
        <p14:creationId xmlns:p14="http://schemas.microsoft.com/office/powerpoint/2010/main" val="3438799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nockout divider 2 Headline">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237744" y="2213067"/>
            <a:ext cx="8229600" cy="859536"/>
          </a:xfrm>
          <a:prstGeom prst="rect">
            <a:avLst/>
          </a:prstGeom>
        </p:spPr>
        <p:txBody>
          <a:bodyPr vert="horz"/>
          <a:lstStyle>
            <a:lvl1pPr marL="0" indent="0">
              <a:buNone/>
              <a:tabLst>
                <a:tab pos="1431890" algn="l"/>
              </a:tabLst>
              <a:defRPr sz="3600" b="0" i="0" kern="0" cap="all" spc="200">
                <a:solidFill>
                  <a:srgbClr val="3E6B9C"/>
                </a:solidFill>
                <a:latin typeface="Impact"/>
                <a:cs typeface="Impact"/>
              </a:defRPr>
            </a:lvl1pPr>
            <a:lvl2pPr>
              <a:defRPr sz="3600"/>
            </a:lvl2pPr>
            <a:lvl3pPr>
              <a:defRPr sz="3600"/>
            </a:lvl3pPr>
            <a:lvl4pPr>
              <a:defRPr sz="3600"/>
            </a:lvl4pPr>
            <a:lvl5pPr>
              <a:defRPr sz="3600"/>
            </a:lvl5pPr>
          </a:lstStyle>
          <a:p>
            <a:pPr lvl="0"/>
            <a:r>
              <a:rPr lang="en-US" dirty="0"/>
              <a:t>DIVIDER SLIDE TWO HEADLINES</a:t>
            </a:r>
          </a:p>
        </p:txBody>
      </p:sp>
      <p:sp>
        <p:nvSpPr>
          <p:cNvPr id="22" name="Text Placeholder 21"/>
          <p:cNvSpPr>
            <a:spLocks noGrp="1"/>
          </p:cNvSpPr>
          <p:nvPr>
            <p:ph type="body" sz="quarter" idx="12" hasCustomPrompt="1"/>
          </p:nvPr>
        </p:nvSpPr>
        <p:spPr>
          <a:xfrm>
            <a:off x="237744" y="1470736"/>
            <a:ext cx="8229600" cy="859536"/>
          </a:xfrm>
          <a:prstGeom prst="rect">
            <a:avLst/>
          </a:prstGeom>
        </p:spPr>
        <p:txBody>
          <a:bodyPr vert="horz"/>
          <a:lstStyle>
            <a:lvl1pPr marL="0" indent="0">
              <a:buNone/>
              <a:defRPr sz="3600" b="0" i="0" kern="0" cap="all" spc="200">
                <a:solidFill>
                  <a:srgbClr val="3E6B9C"/>
                </a:solidFill>
                <a:latin typeface="Impact"/>
                <a:cs typeface="Impact"/>
              </a:defRPr>
            </a:lvl1pPr>
          </a:lstStyle>
          <a:p>
            <a:pPr lvl="0"/>
            <a:r>
              <a:rPr lang="en-US" dirty="0"/>
              <a:t>DIVIDER SLIDE TWO HEADLINES</a:t>
            </a:r>
          </a:p>
        </p:txBody>
      </p:sp>
      <p:sp>
        <p:nvSpPr>
          <p:cNvPr id="16" name="Slide Number Placeholder 5"/>
          <p:cNvSpPr>
            <a:spLocks noGrp="1"/>
          </p:cNvSpPr>
          <p:nvPr>
            <p:ph type="sldNum" sz="quarter" idx="13"/>
          </p:nvPr>
        </p:nvSpPr>
        <p:spPr>
          <a:xfrm>
            <a:off x="8728636" y="4842779"/>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15710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solidFill>
                  <a:prstClr val="white"/>
                </a:solidFill>
              </a:rPr>
              <a:pPr/>
              <a:t>‹#›</a:t>
            </a:fld>
            <a:endParaRPr lang="en-US" dirty="0">
              <a:solidFill>
                <a:prstClr val="white"/>
              </a:solidFill>
            </a:endParaRPr>
          </a:p>
        </p:txBody>
      </p:sp>
      <p:sp>
        <p:nvSpPr>
          <p:cNvPr id="4" name="Shape 111"/>
          <p:cNvSpPr/>
          <p:nvPr userDrawn="1"/>
        </p:nvSpPr>
        <p:spPr>
          <a:xfrm>
            <a:off x="8697686" y="4721043"/>
            <a:ext cx="450135" cy="0"/>
          </a:xfrm>
          <a:prstGeom prst="line">
            <a:avLst/>
          </a:prstGeom>
          <a:ln w="6350" cmpd="sng">
            <a:solidFill>
              <a:schemeClr val="bg1"/>
            </a:solidFill>
            <a:miter lim="400000"/>
          </a:ln>
        </p:spPr>
        <p:txBody>
          <a:bodyPr lIns="50800" tIns="50800" rIns="50800" bIns="50800" anchor="ctr"/>
          <a:lstStyle/>
          <a:p>
            <a:pPr defTabSz="457189">
              <a:defRPr sz="3200"/>
            </a:pPr>
            <a:endParaRPr sz="3200" dirty="0">
              <a:solidFill>
                <a:srgbClr val="40474B"/>
              </a:solidFill>
            </a:endParaRPr>
          </a:p>
        </p:txBody>
      </p:sp>
    </p:spTree>
    <p:extLst>
      <p:ext uri="{BB962C8B-B14F-4D97-AF65-F5344CB8AC3E}">
        <p14:creationId xmlns:p14="http://schemas.microsoft.com/office/powerpoint/2010/main" val="2432112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 Line Impact Headlin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6" y="4842779"/>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1" y="993470"/>
            <a:ext cx="8026400" cy="3394075"/>
          </a:xfrm>
          <a:prstGeom prst="rect">
            <a:avLst/>
          </a:prstGeom>
        </p:spPr>
        <p:txBody>
          <a:bodyPr vert="horz" lIns="91440" tIns="45720" rIns="91440" bIns="45720" rtlCol="0">
            <a:noAutofit/>
          </a:bodyPr>
          <a:lstStyle>
            <a:lvl1pPr>
              <a:spcBef>
                <a:spcPts val="0"/>
              </a:spcBef>
              <a:defRPr sz="1600">
                <a:solidFill>
                  <a:srgbClr val="40474B"/>
                </a:solidFill>
              </a:defRPr>
            </a:lvl1pPr>
            <a:lvl2pPr>
              <a:spcBef>
                <a:spcPts val="0"/>
              </a:spcBef>
              <a:defRPr sz="1600">
                <a:solidFill>
                  <a:srgbClr val="40474B"/>
                </a:solidFill>
              </a:defRPr>
            </a:lvl2pPr>
            <a:lvl3pPr>
              <a:spcBef>
                <a:spcPts val="0"/>
              </a:spcBef>
              <a:defRPr sz="1600">
                <a:solidFill>
                  <a:srgbClr val="40474B"/>
                </a:solidFill>
              </a:defRPr>
            </a:lvl3pPr>
            <a:lvl4pPr>
              <a:spcBef>
                <a:spcPts val="0"/>
              </a:spcBef>
              <a:defRPr sz="16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50521" y="215320"/>
            <a:ext cx="8037329" cy="489465"/>
          </a:xfrm>
          <a:prstGeom prst="rect">
            <a:avLst/>
          </a:prstGeom>
        </p:spPr>
        <p:txBody>
          <a:bodyPr anchor="t" anchorCtr="0"/>
          <a:lstStyle>
            <a:lvl1pPr>
              <a:lnSpc>
                <a:spcPct val="100000"/>
              </a:lnSpc>
              <a:defRPr sz="2800" b="0" i="0" kern="0" cap="all" spc="200">
                <a:solidFill>
                  <a:schemeClr val="tx1"/>
                </a:solidFill>
                <a:latin typeface="Impact"/>
                <a:cs typeface="Impact"/>
              </a:defRPr>
            </a:lvl1pPr>
          </a:lstStyle>
          <a:p>
            <a:r>
              <a:rPr lang="en-US" dirty="0"/>
              <a:t>CLICK TO EDIT HEADLINE</a:t>
            </a:r>
          </a:p>
        </p:txBody>
      </p:sp>
    </p:spTree>
    <p:extLst>
      <p:ext uri="{BB962C8B-B14F-4D97-AF65-F5344CB8AC3E}">
        <p14:creationId xmlns:p14="http://schemas.microsoft.com/office/powerpoint/2010/main" val="3213786790"/>
      </p:ext>
    </p:extLst>
  </p:cSld>
  <p:clrMapOvr>
    <a:masterClrMapping/>
  </p:clrMapOvr>
  <p:extLst>
    <p:ext uri="{DCECCB84-F9BA-43D5-87BE-67443E8EF086}">
      <p15:sldGuideLst xmlns:p15="http://schemas.microsoft.com/office/powerpoint/2012/main">
        <p15:guide id="1" orient="horz" pos="84">
          <p15:clr>
            <a:srgbClr val="FBAE40"/>
          </p15:clr>
        </p15:guide>
        <p15:guide id="2" orient="horz" pos="70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ue divider">
    <p:bg>
      <p:bgPr>
        <a:solidFill>
          <a:schemeClr val="accent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solidFill>
                  <a:prstClr val="white"/>
                </a:solidFill>
              </a:rPr>
              <a:pPr/>
              <a:t>‹#›</a:t>
            </a:fld>
            <a:endParaRPr lang="en-US" dirty="0">
              <a:solidFill>
                <a:prstClr val="white"/>
              </a:solidFill>
            </a:endParaRPr>
          </a:p>
        </p:txBody>
      </p:sp>
      <p:sp>
        <p:nvSpPr>
          <p:cNvPr id="5" name="Shape 111"/>
          <p:cNvSpPr/>
          <p:nvPr userDrawn="1"/>
        </p:nvSpPr>
        <p:spPr>
          <a:xfrm>
            <a:off x="8697686" y="4721043"/>
            <a:ext cx="450135" cy="0"/>
          </a:xfrm>
          <a:prstGeom prst="line">
            <a:avLst/>
          </a:prstGeom>
          <a:ln w="6350" cmpd="sng">
            <a:solidFill>
              <a:schemeClr val="bg1"/>
            </a:solidFill>
            <a:miter lim="400000"/>
          </a:ln>
        </p:spPr>
        <p:txBody>
          <a:bodyPr lIns="50800" tIns="50800" rIns="50800" bIns="50800" anchor="ctr"/>
          <a:lstStyle/>
          <a:p>
            <a:pPr defTabSz="457189">
              <a:defRPr sz="3200"/>
            </a:pPr>
            <a:endParaRPr sz="3200" dirty="0">
              <a:solidFill>
                <a:srgbClr val="40474B"/>
              </a:solidFill>
            </a:endParaRPr>
          </a:p>
        </p:txBody>
      </p:sp>
      <p:sp>
        <p:nvSpPr>
          <p:cNvPr id="13" name="Text Placeholder 12"/>
          <p:cNvSpPr>
            <a:spLocks noGrp="1"/>
          </p:cNvSpPr>
          <p:nvPr>
            <p:ph type="body" sz="quarter" idx="12" hasCustomPrompt="1"/>
          </p:nvPr>
        </p:nvSpPr>
        <p:spPr>
          <a:xfrm>
            <a:off x="242246" y="3163825"/>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CLICK TO ADD TEXT</a:t>
            </a:r>
          </a:p>
        </p:txBody>
      </p:sp>
      <p:sp>
        <p:nvSpPr>
          <p:cNvPr id="7" name="Text Placeholder 6"/>
          <p:cNvSpPr>
            <a:spLocks noGrp="1"/>
          </p:cNvSpPr>
          <p:nvPr>
            <p:ph type="body" sz="quarter" idx="13" hasCustomPrompt="1"/>
          </p:nvPr>
        </p:nvSpPr>
        <p:spPr>
          <a:xfrm>
            <a:off x="237744" y="2212848"/>
            <a:ext cx="7616952" cy="667512"/>
          </a:xfrm>
          <a:prstGeom prst="rect">
            <a:avLst/>
          </a:prstGeom>
        </p:spPr>
        <p:txBody>
          <a:bodyPr vert="horz"/>
          <a:lstStyle>
            <a:lvl1pPr marL="0" indent="0">
              <a:buNone/>
              <a:defRPr sz="3600" b="0" i="0" kern="0" cap="all" spc="200">
                <a:solidFill>
                  <a:schemeClr val="accent2"/>
                </a:solidFill>
                <a:latin typeface="Impact"/>
                <a:cs typeface="Impact"/>
              </a:defRPr>
            </a:lvl1pPr>
          </a:lstStyle>
          <a:p>
            <a:pPr lvl="0"/>
            <a:r>
              <a:rPr lang="en-US" dirty="0"/>
              <a:t>HEADLINE FOR DIVIDER SLIDE</a:t>
            </a:r>
          </a:p>
        </p:txBody>
      </p:sp>
    </p:spTree>
    <p:extLst>
      <p:ext uri="{BB962C8B-B14F-4D97-AF65-F5344CB8AC3E}">
        <p14:creationId xmlns:p14="http://schemas.microsoft.com/office/powerpoint/2010/main" val="1448684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ey divider">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716BC1C3-C832-FA4C-9911-3E1C355083BA}" type="slidenum">
              <a:rPr lang="en-US" smtClean="0">
                <a:solidFill>
                  <a:prstClr val="white"/>
                </a:solidFill>
              </a:rPr>
              <a:pPr/>
              <a:t>‹#›</a:t>
            </a:fld>
            <a:endParaRPr lang="en-US" dirty="0">
              <a:solidFill>
                <a:prstClr val="white"/>
              </a:solidFill>
            </a:endParaRPr>
          </a:p>
        </p:txBody>
      </p:sp>
      <p:sp>
        <p:nvSpPr>
          <p:cNvPr id="5" name="Shape 111"/>
          <p:cNvSpPr/>
          <p:nvPr userDrawn="1"/>
        </p:nvSpPr>
        <p:spPr>
          <a:xfrm>
            <a:off x="8697686" y="4721043"/>
            <a:ext cx="450135" cy="0"/>
          </a:xfrm>
          <a:prstGeom prst="line">
            <a:avLst/>
          </a:prstGeom>
          <a:ln w="6350" cmpd="sng">
            <a:solidFill>
              <a:schemeClr val="bg1"/>
            </a:solidFill>
            <a:miter lim="400000"/>
          </a:ln>
        </p:spPr>
        <p:txBody>
          <a:bodyPr lIns="50800" tIns="50800" rIns="50800" bIns="50800" anchor="ctr"/>
          <a:lstStyle/>
          <a:p>
            <a:pPr defTabSz="457189">
              <a:defRPr sz="3200"/>
            </a:pPr>
            <a:endParaRPr sz="3200" dirty="0">
              <a:solidFill>
                <a:srgbClr val="40474B"/>
              </a:solidFill>
            </a:endParaRPr>
          </a:p>
        </p:txBody>
      </p:sp>
      <p:sp>
        <p:nvSpPr>
          <p:cNvPr id="10" name="Text Placeholder 12"/>
          <p:cNvSpPr>
            <a:spLocks noGrp="1"/>
          </p:cNvSpPr>
          <p:nvPr>
            <p:ph type="body" sz="quarter" idx="12" hasCustomPrompt="1"/>
          </p:nvPr>
        </p:nvSpPr>
        <p:spPr>
          <a:xfrm>
            <a:off x="242246" y="3163825"/>
            <a:ext cx="3748545" cy="433388"/>
          </a:xfrm>
          <a:prstGeom prst="rect">
            <a:avLst/>
          </a:prstGeom>
        </p:spPr>
        <p:txBody>
          <a:bodyPr vert="horz" anchor="ctr"/>
          <a:lstStyle>
            <a:lvl1pPr marL="0" indent="0">
              <a:buNone/>
              <a:defRPr sz="1200" b="1" baseline="0">
                <a:solidFill>
                  <a:schemeClr val="bg1"/>
                </a:solidFill>
              </a:defRPr>
            </a:lvl1pPr>
          </a:lstStyle>
          <a:p>
            <a:pPr lvl="0"/>
            <a:r>
              <a:rPr lang="en-US" dirty="0"/>
              <a:t>SUB-HEADLINE GOES HERE</a:t>
            </a:r>
          </a:p>
        </p:txBody>
      </p:sp>
      <p:sp>
        <p:nvSpPr>
          <p:cNvPr id="11" name="Text Placeholder 6"/>
          <p:cNvSpPr>
            <a:spLocks noGrp="1"/>
          </p:cNvSpPr>
          <p:nvPr>
            <p:ph type="body" sz="quarter" idx="13" hasCustomPrompt="1"/>
          </p:nvPr>
        </p:nvSpPr>
        <p:spPr>
          <a:xfrm>
            <a:off x="237744" y="2212848"/>
            <a:ext cx="7616952" cy="667512"/>
          </a:xfrm>
          <a:prstGeom prst="rect">
            <a:avLst/>
          </a:prstGeom>
        </p:spPr>
        <p:txBody>
          <a:bodyPr vert="horz"/>
          <a:lstStyle>
            <a:lvl1pPr marL="0" indent="0">
              <a:buNone/>
              <a:defRPr sz="3600" b="0" i="0" kern="0" cap="all" spc="200">
                <a:solidFill>
                  <a:schemeClr val="tx2"/>
                </a:solidFill>
                <a:latin typeface="Impact"/>
                <a:cs typeface="Impact"/>
              </a:defRPr>
            </a:lvl1pPr>
          </a:lstStyle>
          <a:p>
            <a:pPr lvl="0"/>
            <a:r>
              <a:rPr lang="en-US" dirty="0"/>
              <a:t>HEADLINE FOR DIVIDER SLIDE</a:t>
            </a:r>
          </a:p>
        </p:txBody>
      </p:sp>
    </p:spTree>
    <p:extLst>
      <p:ext uri="{BB962C8B-B14F-4D97-AF65-F5344CB8AC3E}">
        <p14:creationId xmlns:p14="http://schemas.microsoft.com/office/powerpoint/2010/main" val="408587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mage 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6BC1C3-C832-FA4C-9911-3E1C355083BA}" type="slidenum">
              <a:rPr lang="en-US" smtClean="0"/>
              <a:pPr/>
              <a:t>‹#›</a:t>
            </a:fld>
            <a:endParaRPr lang="en-US" dirty="0"/>
          </a:p>
        </p:txBody>
      </p:sp>
      <p:sp>
        <p:nvSpPr>
          <p:cNvPr id="5" name="Slide Number Placeholder 1"/>
          <p:cNvSpPr txBox="1">
            <a:spLocks/>
          </p:cNvSpPr>
          <p:nvPr userDrawn="1"/>
        </p:nvSpPr>
        <p:spPr>
          <a:xfrm>
            <a:off x="8728636" y="4842779"/>
            <a:ext cx="364393" cy="273844"/>
          </a:xfrm>
          <a:prstGeom prst="rect">
            <a:avLst/>
          </a:prstGeom>
        </p:spPr>
        <p:txBody>
          <a:bodyPr/>
          <a:lstStyle>
            <a:defPPr>
              <a:defRPr lang="en-US"/>
            </a:defPPr>
            <a:lvl1pPr marL="0" algn="l" defTabSz="457200" rtl="0" eaLnBrk="1" latinLnBrk="0" hangingPunct="1">
              <a:defRPr sz="900" kern="1200">
                <a:solidFill>
                  <a:srgbClr val="474747"/>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6BC1C3-C832-FA4C-9911-3E1C355083BA}" type="slidenum">
              <a:rPr lang="en-US" sz="900" smtClean="0"/>
              <a:pPr/>
              <a:t>‹#›</a:t>
            </a:fld>
            <a:endParaRPr lang="en-US" sz="900" dirty="0"/>
          </a:p>
        </p:txBody>
      </p:sp>
      <p:sp>
        <p:nvSpPr>
          <p:cNvPr id="6" name="Shape 258"/>
          <p:cNvSpPr/>
          <p:nvPr userDrawn="1"/>
        </p:nvSpPr>
        <p:spPr>
          <a:xfrm flipH="1">
            <a:off x="7512936" y="3512228"/>
            <a:ext cx="1631064" cy="1631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defTabSz="457189">
              <a:defRPr sz="3200">
                <a:solidFill>
                  <a:srgbClr val="FFFFFF"/>
                </a:solidFill>
              </a:defRPr>
            </a:pPr>
            <a:endParaRPr sz="3200" dirty="0">
              <a:solidFill>
                <a:srgbClr val="FFFFFF"/>
              </a:solidFill>
            </a:endParaRPr>
          </a:p>
        </p:txBody>
      </p:sp>
      <p:sp>
        <p:nvSpPr>
          <p:cNvPr id="11" name="Text Placeholder 10"/>
          <p:cNvSpPr>
            <a:spLocks noGrp="1"/>
          </p:cNvSpPr>
          <p:nvPr>
            <p:ph type="body" sz="quarter" idx="11" hasCustomPrompt="1"/>
          </p:nvPr>
        </p:nvSpPr>
        <p:spPr>
          <a:xfrm>
            <a:off x="82296" y="1271016"/>
            <a:ext cx="6903720" cy="521208"/>
          </a:xfrm>
          <a:prstGeom prst="rect">
            <a:avLst/>
          </a:prstGeom>
        </p:spPr>
        <p:txBody>
          <a:bodyPr vert="horz"/>
          <a:lstStyle>
            <a:lvl1pPr marL="0" indent="0">
              <a:buNone/>
              <a:defRPr sz="3200" b="0" i="0" kern="0" cap="all" spc="100" baseline="0">
                <a:solidFill>
                  <a:srgbClr val="E6001E"/>
                </a:solidFill>
                <a:latin typeface="Impact"/>
                <a:cs typeface="Impact"/>
              </a:defRPr>
            </a:lvl1pPr>
          </a:lstStyle>
          <a:p>
            <a:pPr lvl="0"/>
            <a:r>
              <a:rPr lang="en-US" dirty="0"/>
              <a:t>CLICK TO EDIT COVER TITLE</a:t>
            </a:r>
          </a:p>
        </p:txBody>
      </p:sp>
      <p:pic>
        <p:nvPicPr>
          <p:cNvPr id="7" name="Picture 6" descr="TA_stacked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62044" y="4425781"/>
            <a:ext cx="796043" cy="522767"/>
          </a:xfrm>
          <a:prstGeom prst="rect">
            <a:avLst/>
          </a:prstGeom>
        </p:spPr>
      </p:pic>
      <p:sp>
        <p:nvSpPr>
          <p:cNvPr id="2" name="Title 1"/>
          <p:cNvSpPr>
            <a:spLocks noGrp="1"/>
          </p:cNvSpPr>
          <p:nvPr>
            <p:ph type="title" hasCustomPrompt="1"/>
          </p:nvPr>
        </p:nvSpPr>
        <p:spPr>
          <a:xfrm>
            <a:off x="82296" y="749808"/>
            <a:ext cx="6903720" cy="521208"/>
          </a:xfrm>
          <a:prstGeom prst="rect">
            <a:avLst/>
          </a:prstGeom>
        </p:spPr>
        <p:txBody>
          <a:bodyPr vert="horz"/>
          <a:lstStyle>
            <a:lvl1pPr>
              <a:defRPr sz="3200" kern="0" cap="all" spc="100">
                <a:solidFill>
                  <a:schemeClr val="accent1"/>
                </a:solidFill>
                <a:latin typeface="Impact"/>
                <a:cs typeface="Impact"/>
              </a:defRPr>
            </a:lvl1pPr>
          </a:lstStyle>
          <a:p>
            <a:r>
              <a:rPr lang="en-US" dirty="0"/>
              <a:t>CLICK TO EDIT MASTER TITLE STYLE</a:t>
            </a:r>
          </a:p>
        </p:txBody>
      </p:sp>
    </p:spTree>
    <p:extLst>
      <p:ext uri="{BB962C8B-B14F-4D97-AF65-F5344CB8AC3E}">
        <p14:creationId xmlns:p14="http://schemas.microsoft.com/office/powerpoint/2010/main" val="155697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Line, Headline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993469"/>
            <a:ext cx="8026400"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CLICK TO EDIT HEADLINE</a:t>
            </a:r>
          </a:p>
        </p:txBody>
      </p:sp>
    </p:spTree>
    <p:extLst>
      <p:ext uri="{BB962C8B-B14F-4D97-AF65-F5344CB8AC3E}">
        <p14:creationId xmlns:p14="http://schemas.microsoft.com/office/powerpoint/2010/main" val="27292926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ine, Head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36220" y="1408608"/>
            <a:ext cx="8026400" cy="3085523"/>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CLICK TO EDIT HEADLINE UTILIZE THIS VERSION WHEN YOU HAVE TWO LINES IN A HEADLINE</a:t>
            </a:r>
          </a:p>
        </p:txBody>
      </p:sp>
    </p:spTree>
    <p:extLst>
      <p:ext uri="{BB962C8B-B14F-4D97-AF65-F5344CB8AC3E}">
        <p14:creationId xmlns:p14="http://schemas.microsoft.com/office/powerpoint/2010/main" val="42087188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8" name="Title 1"/>
          <p:cNvSpPr>
            <a:spLocks noGrp="1"/>
          </p:cNvSpPr>
          <p:nvPr>
            <p:ph type="title" hasCustomPrompt="1"/>
          </p:nvPr>
        </p:nvSpPr>
        <p:spPr>
          <a:xfrm>
            <a:off x="350520" y="215319"/>
            <a:ext cx="8037329"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HEADLINE only</a:t>
            </a:r>
          </a:p>
        </p:txBody>
      </p:sp>
    </p:spTree>
    <p:extLst>
      <p:ext uri="{BB962C8B-B14F-4D97-AF65-F5344CB8AC3E}">
        <p14:creationId xmlns:p14="http://schemas.microsoft.com/office/powerpoint/2010/main" val="36902283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 panel, room for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8" name="Title 1"/>
          <p:cNvSpPr>
            <a:spLocks noGrp="1"/>
          </p:cNvSpPr>
          <p:nvPr>
            <p:ph type="title" hasCustomPrompt="1"/>
          </p:nvPr>
        </p:nvSpPr>
        <p:spPr>
          <a:xfrm>
            <a:off x="343161" y="215319"/>
            <a:ext cx="2701452"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¼ panel HEADLINE</a:t>
            </a:r>
          </a:p>
        </p:txBody>
      </p:sp>
      <p:sp>
        <p:nvSpPr>
          <p:cNvPr id="11" name="Text Placeholder 13">
            <a:extLst>
              <a:ext uri="{FF2B5EF4-FFF2-40B4-BE49-F238E27FC236}">
                <a16:creationId xmlns:a16="http://schemas.microsoft.com/office/drawing/2014/main" id="{0C72EFE2-9FCB-F04D-B939-9B0EA652755C}"/>
              </a:ext>
            </a:extLst>
          </p:cNvPr>
          <p:cNvSpPr>
            <a:spLocks noGrp="1"/>
          </p:cNvSpPr>
          <p:nvPr>
            <p:ph idx="1"/>
          </p:nvPr>
        </p:nvSpPr>
        <p:spPr>
          <a:xfrm>
            <a:off x="216201" y="993469"/>
            <a:ext cx="2828412"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912526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anel, room for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216201" y="993469"/>
            <a:ext cx="4265858"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37996" y="215319"/>
            <a:ext cx="4147521"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3581148491"/>
      </p:ext>
    </p:extLst>
  </p:cSld>
  <p:clrMapOvr>
    <a:masterClrMapping/>
  </p:clrMapOvr>
  <p:extLst>
    <p:ext uri="{DCECCB84-F9BA-43D5-87BE-67443E8EF086}">
      <p15:sldGuideLst xmlns:p15="http://schemas.microsoft.com/office/powerpoint/2012/main">
        <p15:guide id="1" orient="horz" pos="1620">
          <p15:clr>
            <a:srgbClr val="FBAE40"/>
          </p15:clr>
        </p15:guide>
        <p15:guide id="2" pos="28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anel, room for image, lef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7" name="Text Placeholder 13"/>
          <p:cNvSpPr>
            <a:spLocks noGrp="1"/>
          </p:cNvSpPr>
          <p:nvPr>
            <p:ph idx="1"/>
          </p:nvPr>
        </p:nvSpPr>
        <p:spPr>
          <a:xfrm>
            <a:off x="4608318" y="993469"/>
            <a:ext cx="4120317" cy="3394075"/>
          </a:xfrm>
          <a:prstGeom prst="rect">
            <a:avLst/>
          </a:prstGeom>
        </p:spPr>
        <p:txBody>
          <a:bodyPr vert="horz" lIns="91440" tIns="45720" rIns="91440" bIns="45720" rtlCol="0">
            <a:noAutofit/>
          </a:bodyPr>
          <a:lstStyle>
            <a:lvl1pPr>
              <a:spcBef>
                <a:spcPts val="0"/>
              </a:spcBef>
              <a:defRPr sz="1400">
                <a:solidFill>
                  <a:srgbClr val="40474B"/>
                </a:solidFill>
              </a:defRPr>
            </a:lvl1pPr>
            <a:lvl2pPr>
              <a:spcBef>
                <a:spcPts val="0"/>
              </a:spcBef>
              <a:defRPr sz="1400">
                <a:solidFill>
                  <a:srgbClr val="40474B"/>
                </a:solidFill>
              </a:defRPr>
            </a:lvl2pPr>
            <a:lvl3pPr>
              <a:spcBef>
                <a:spcPts val="0"/>
              </a:spcBef>
              <a:defRPr sz="1400">
                <a:solidFill>
                  <a:srgbClr val="40474B"/>
                </a:solidFill>
              </a:defRPr>
            </a:lvl3pPr>
            <a:lvl4pPr>
              <a:spcBef>
                <a:spcPts val="0"/>
              </a:spcBef>
              <a:defRPr sz="1400">
                <a:solidFill>
                  <a:srgbClr val="40474B"/>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4722618" y="215319"/>
            <a:ext cx="4006017"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140482258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1/2 panel, room for image,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
        <p:nvSpPr>
          <p:cNvPr id="17" name="Text Placeholder 13">
            <a:extLst>
              <a:ext uri="{FF2B5EF4-FFF2-40B4-BE49-F238E27FC236}">
                <a16:creationId xmlns:a16="http://schemas.microsoft.com/office/drawing/2014/main" id="{74D27767-C3CE-5842-A71A-1C599FADA8A7}"/>
              </a:ext>
            </a:extLst>
          </p:cNvPr>
          <p:cNvSpPr>
            <a:spLocks noGrp="1"/>
          </p:cNvSpPr>
          <p:nvPr>
            <p:ph idx="1"/>
          </p:nvPr>
        </p:nvSpPr>
        <p:spPr>
          <a:xfrm>
            <a:off x="216201" y="993469"/>
            <a:ext cx="4265858" cy="3394075"/>
          </a:xfrm>
          <a:prstGeom prst="rect">
            <a:avLst/>
          </a:prstGeom>
        </p:spPr>
        <p:txBody>
          <a:bodyPr vert="horz" lIns="91440" tIns="45720" rIns="91440" bIns="45720" rtlCol="0">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spcBef>
                <a:spcPts val="0"/>
              </a:spcBef>
              <a:defRPr sz="14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itle 1">
            <a:extLst>
              <a:ext uri="{FF2B5EF4-FFF2-40B4-BE49-F238E27FC236}">
                <a16:creationId xmlns:a16="http://schemas.microsoft.com/office/drawing/2014/main" id="{5F549486-C7B8-CD43-8026-CBF5647D2FC6}"/>
              </a:ext>
            </a:extLst>
          </p:cNvPr>
          <p:cNvSpPr>
            <a:spLocks noGrp="1"/>
          </p:cNvSpPr>
          <p:nvPr>
            <p:ph type="title" hasCustomPrompt="1"/>
          </p:nvPr>
        </p:nvSpPr>
        <p:spPr>
          <a:xfrm>
            <a:off x="337996" y="215319"/>
            <a:ext cx="4147521" cy="489465"/>
          </a:xfrm>
          <a:prstGeom prst="rect">
            <a:avLst/>
          </a:prstGeom>
        </p:spPr>
        <p:txBody>
          <a:bodyPr anchor="t" anchorCtr="0"/>
          <a:lstStyle>
            <a:lvl1pPr>
              <a:lnSpc>
                <a:spcPct val="100000"/>
              </a:lnSpc>
              <a:defRPr sz="2800" b="0" i="0" kern="0" cap="all" spc="0" baseline="0">
                <a:solidFill>
                  <a:schemeClr val="tx1"/>
                </a:solidFill>
                <a:latin typeface="Impact" panose="020B0806030902050204" pitchFamily="34" charset="0"/>
                <a:cs typeface="Impact" panose="020B0806030902050204" pitchFamily="34" charset="0"/>
              </a:defRPr>
            </a:lvl1pPr>
          </a:lstStyle>
          <a:p>
            <a:r>
              <a:rPr lang="en-US" dirty="0"/>
              <a:t>½ Panel Headline</a:t>
            </a:r>
          </a:p>
        </p:txBody>
      </p:sp>
    </p:spTree>
    <p:extLst>
      <p:ext uri="{BB962C8B-B14F-4D97-AF65-F5344CB8AC3E}">
        <p14:creationId xmlns:p14="http://schemas.microsoft.com/office/powerpoint/2010/main" val="4162925779"/>
      </p:ext>
    </p:extLst>
  </p:cSld>
  <p:clrMapOvr>
    <a:masterClrMapping/>
  </p:clrMapOvr>
  <p:extLst>
    <p:ext uri="{DCECCB84-F9BA-43D5-87BE-67443E8EF086}">
      <p15:sldGuideLst xmlns:p15="http://schemas.microsoft.com/office/powerpoint/2012/main">
        <p15:guide id="1" orient="horz" pos="1620">
          <p15:clr>
            <a:srgbClr val="FBAE40"/>
          </p15:clr>
        </p15:guide>
        <p15:guide id="2" pos="28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111"/>
          <p:cNvSpPr/>
          <p:nvPr/>
        </p:nvSpPr>
        <p:spPr>
          <a:xfrm>
            <a:off x="8693240" y="4721043"/>
            <a:ext cx="450135" cy="0"/>
          </a:xfrm>
          <a:prstGeom prst="line">
            <a:avLst/>
          </a:prstGeom>
          <a:ln w="6350" cmpd="sng">
            <a:solidFill>
              <a:srgbClr val="58595B"/>
            </a:solidFill>
            <a:miter lim="400000"/>
          </a:ln>
        </p:spPr>
        <p:txBody>
          <a:bodyPr lIns="50800" tIns="50800" rIns="50800" bIns="50800" anchor="ctr"/>
          <a:lstStyle/>
          <a:p>
            <a:pPr>
              <a:defRPr sz="3200"/>
            </a:pPr>
            <a:endParaRPr dirty="0"/>
          </a:p>
        </p:txBody>
      </p:sp>
      <p:sp>
        <p:nvSpPr>
          <p:cNvPr id="4" name="Slide Number Placeholder 5"/>
          <p:cNvSpPr>
            <a:spLocks noGrp="1"/>
          </p:cNvSpPr>
          <p:nvPr>
            <p:ph type="sldNum" sz="quarter" idx="4"/>
          </p:nvPr>
        </p:nvSpPr>
        <p:spPr>
          <a:xfrm>
            <a:off x="8728635" y="4842778"/>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pPr/>
              <a:t>‹#›</a:t>
            </a:fld>
            <a:endParaRPr lang="en-US" dirty="0"/>
          </a:p>
        </p:txBody>
      </p:sp>
    </p:spTree>
    <p:extLst>
      <p:ext uri="{BB962C8B-B14F-4D97-AF65-F5344CB8AC3E}">
        <p14:creationId xmlns:p14="http://schemas.microsoft.com/office/powerpoint/2010/main" val="4075977746"/>
      </p:ext>
    </p:extLst>
  </p:cSld>
  <p:clrMap bg1="lt1" tx1="dk1" bg2="lt2" tx2="dk2" accent1="accent1" accent2="accent2" accent3="accent3" accent4="accent4" accent5="accent5" accent6="accent6" hlink="hlink" folHlink="folHlink"/>
  <p:sldLayoutIdLst>
    <p:sldLayoutId id="2147483724" r:id="rId1"/>
    <p:sldLayoutId id="2147483737" r:id="rId2"/>
    <p:sldLayoutId id="2147483729" r:id="rId3"/>
    <p:sldLayoutId id="2147483728" r:id="rId4"/>
    <p:sldLayoutId id="2147483730" r:id="rId5"/>
    <p:sldLayoutId id="2147483731" r:id="rId6"/>
    <p:sldLayoutId id="2147483739" r:id="rId7"/>
    <p:sldLayoutId id="2147483734" r:id="rId8"/>
    <p:sldLayoutId id="2147483741" r:id="rId9"/>
    <p:sldLayoutId id="2147483740" r:id="rId10"/>
    <p:sldLayoutId id="2147483717" r:id="rId11"/>
    <p:sldLayoutId id="2147483716" r:id="rId12"/>
    <p:sldLayoutId id="2147483718" r:id="rId13"/>
    <p:sldLayoutId id="2147483675" r:id="rId14"/>
    <p:sldLayoutId id="2147483719" r:id="rId15"/>
    <p:sldLayoutId id="2147483720" r:id="rId16"/>
    <p:sldLayoutId id="2147483743" r:id="rId17"/>
    <p:sldLayoutId id="2147483722" r:id="rId18"/>
    <p:sldLayoutId id="2147483723" r:id="rId19"/>
    <p:sldLayoutId id="2147483733" r:id="rId20"/>
    <p:sldLayoutId id="2147483727" r:id="rId21"/>
    <p:sldLayoutId id="2147483744" r:id="rId22"/>
    <p:sldLayoutId id="2147483745" r:id="rId23"/>
    <p:sldLayoutId id="2147483746" r:id="rId24"/>
    <p:sldLayoutId id="2147483747" r:id="rId25"/>
    <p:sldLayoutId id="2147483749" r:id="rId26"/>
    <p:sldLayoutId id="2147483750" r:id="rId27"/>
  </p:sldLayoutIdLst>
  <p:hf hdr="0" ftr="0" dt="0"/>
  <p:txStyles>
    <p:titleStyle>
      <a:lvl1pPr algn="l" defTabSz="457200" rtl="0" eaLnBrk="1" latinLnBrk="0" hangingPunct="1">
        <a:spcBef>
          <a:spcPct val="0"/>
        </a:spcBef>
        <a:buNone/>
        <a:defRPr sz="2800" b="0" i="0" kern="1200" baseline="0">
          <a:solidFill>
            <a:schemeClr val="tx1"/>
          </a:solidFill>
          <a:latin typeface="Gobold Bold"/>
          <a:ea typeface="+mj-ea"/>
          <a:cs typeface="Gobold Bold"/>
        </a:defRPr>
      </a:lvl1pPr>
    </p:titleStyle>
    <p:body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07B2E1D5-6CEB-844B-878B-7BA30B91BD3A}"/>
              </a:ext>
            </a:extLst>
          </p:cNvPr>
          <p:cNvPicPr>
            <a:picLocks noChangeAspect="1"/>
          </p:cNvPicPr>
          <p:nvPr/>
        </p:nvPicPr>
        <p:blipFill>
          <a:blip r:embed="rId3"/>
          <a:srcRect/>
          <a:stretch/>
        </p:blipFill>
        <p:spPr>
          <a:xfrm>
            <a:off x="-8344" y="0"/>
            <a:ext cx="9144000" cy="5143500"/>
          </a:xfrm>
          <a:prstGeom prst="rect">
            <a:avLst/>
          </a:prstGeom>
          <a:ln>
            <a:noFill/>
          </a:ln>
        </p:spPr>
      </p:pic>
      <p:grpSp>
        <p:nvGrpSpPr>
          <p:cNvPr id="12" name="Group 11"/>
          <p:cNvGrpSpPr/>
          <p:nvPr/>
        </p:nvGrpSpPr>
        <p:grpSpPr>
          <a:xfrm>
            <a:off x="2256" y="2701826"/>
            <a:ext cx="2215314" cy="447041"/>
            <a:chOff x="2255" y="3134301"/>
            <a:chExt cx="2974625" cy="394851"/>
          </a:xfrm>
        </p:grpSpPr>
        <p:sp>
          <p:nvSpPr>
            <p:cNvPr id="13" name="Shape 248"/>
            <p:cNvSpPr/>
            <p:nvPr/>
          </p:nvSpPr>
          <p:spPr>
            <a:xfrm>
              <a:off x="2255" y="3134301"/>
              <a:ext cx="2974625" cy="0"/>
            </a:xfrm>
            <a:prstGeom prst="line">
              <a:avLst/>
            </a:prstGeom>
            <a:ln w="12700" cmpd="sng">
              <a:solidFill>
                <a:srgbClr val="474B4F"/>
              </a:solidFill>
              <a:miter lim="400000"/>
            </a:ln>
          </p:spPr>
          <p:txBody>
            <a:bodyPr lIns="50800" tIns="50800" rIns="50800" bIns="50800" anchor="ctr"/>
            <a:lstStyle/>
            <a:p>
              <a:pPr>
                <a:defRPr sz="3200"/>
              </a:pPr>
              <a:endParaRPr sz="3200" dirty="0"/>
            </a:p>
          </p:txBody>
        </p:sp>
        <p:sp>
          <p:nvSpPr>
            <p:cNvPr id="14" name="Shape 248"/>
            <p:cNvSpPr/>
            <p:nvPr/>
          </p:nvSpPr>
          <p:spPr>
            <a:xfrm>
              <a:off x="2255" y="3529152"/>
              <a:ext cx="2974625" cy="0"/>
            </a:xfrm>
            <a:prstGeom prst="line">
              <a:avLst/>
            </a:prstGeom>
            <a:ln w="12700" cmpd="sng">
              <a:solidFill>
                <a:srgbClr val="474B4F"/>
              </a:solidFill>
              <a:miter lim="400000"/>
            </a:ln>
          </p:spPr>
          <p:txBody>
            <a:bodyPr lIns="50800" tIns="50800" rIns="50800" bIns="50800" anchor="ctr"/>
            <a:lstStyle/>
            <a:p>
              <a:pPr>
                <a:defRPr sz="3200"/>
              </a:pPr>
              <a:endParaRPr sz="3200" dirty="0"/>
            </a:p>
          </p:txBody>
        </p:sp>
      </p:grpSp>
      <p:sp>
        <p:nvSpPr>
          <p:cNvPr id="15" name="Text Placeholder 2"/>
          <p:cNvSpPr txBox="1">
            <a:spLocks/>
          </p:cNvSpPr>
          <p:nvPr/>
        </p:nvSpPr>
        <p:spPr>
          <a:xfrm>
            <a:off x="299264" y="2706642"/>
            <a:ext cx="2215314" cy="433388"/>
          </a:xfrm>
          <a:prstGeom prst="rect">
            <a:avLst/>
          </a:prstGeom>
        </p:spPr>
        <p:txBody>
          <a:bodyPr anchor="ctr"/>
          <a:lstStyle>
            <a:defPPr>
              <a:defRPr lang="en-US"/>
            </a:defPPr>
            <a:lvl1pPr marL="0" algn="l" defTabSz="457200" rtl="0" eaLnBrk="1" latinLnBrk="0" hangingPunct="1">
              <a:defRPr sz="900" kern="1200">
                <a:solidFill>
                  <a:srgbClr val="474747"/>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cap="all" dirty="0">
                <a:solidFill>
                  <a:srgbClr val="474B4F"/>
                </a:solidFill>
              </a:rPr>
              <a:t>HOW TO NAVIGATE common estate planning issues</a:t>
            </a:r>
          </a:p>
        </p:txBody>
      </p:sp>
      <p:sp>
        <p:nvSpPr>
          <p:cNvPr id="16" name="Shape 111"/>
          <p:cNvSpPr/>
          <p:nvPr/>
        </p:nvSpPr>
        <p:spPr>
          <a:xfrm>
            <a:off x="8697686" y="4721043"/>
            <a:ext cx="450135" cy="0"/>
          </a:xfrm>
          <a:prstGeom prst="line">
            <a:avLst/>
          </a:prstGeom>
          <a:ln w="6350" cmpd="sng">
            <a:solidFill>
              <a:srgbClr val="FFFFFF"/>
            </a:solidFill>
            <a:miter lim="400000"/>
          </a:ln>
        </p:spPr>
        <p:txBody>
          <a:bodyPr lIns="50800" tIns="50800" rIns="50800" bIns="50800" anchor="ctr"/>
          <a:lstStyle/>
          <a:p>
            <a:pPr>
              <a:defRPr sz="3200"/>
            </a:pPr>
            <a:endParaRPr sz="3200" dirty="0"/>
          </a:p>
        </p:txBody>
      </p:sp>
      <p:sp>
        <p:nvSpPr>
          <p:cNvPr id="17" name="Slide Number Placeholder 5"/>
          <p:cNvSpPr>
            <a:spLocks noGrp="1"/>
          </p:cNvSpPr>
          <p:nvPr>
            <p:ph type="sldNum" sz="quarter" idx="4294967295"/>
          </p:nvPr>
        </p:nvSpPr>
        <p:spPr>
          <a:xfrm>
            <a:off x="8728636" y="4842779"/>
            <a:ext cx="364393" cy="273844"/>
          </a:xfrm>
          <a:prstGeom prst="rect">
            <a:avLst/>
          </a:prstGeom>
        </p:spPr>
        <p:txBody>
          <a:bodyPr/>
          <a:lstStyle>
            <a:lvl1pPr algn="l">
              <a:defRPr sz="900">
                <a:solidFill>
                  <a:srgbClr val="474747"/>
                </a:solidFill>
                <a:latin typeface="Arial"/>
              </a:defRPr>
            </a:lvl1pPr>
          </a:lstStyle>
          <a:p>
            <a:fld id="{716BC1C3-C832-FA4C-9911-3E1C355083BA}" type="slidenum">
              <a:rPr lang="en-US" smtClean="0">
                <a:solidFill>
                  <a:schemeClr val="bg1"/>
                </a:solidFill>
              </a:rPr>
              <a:pPr/>
              <a:t>1</a:t>
            </a:fld>
            <a:endParaRPr lang="en-US" dirty="0">
              <a:solidFill>
                <a:schemeClr val="bg1"/>
              </a:solidFill>
            </a:endParaRPr>
          </a:p>
        </p:txBody>
      </p:sp>
      <p:sp>
        <p:nvSpPr>
          <p:cNvPr id="20" name="Shape 258">
            <a:extLst>
              <a:ext uri="{FF2B5EF4-FFF2-40B4-BE49-F238E27FC236}">
                <a16:creationId xmlns:a16="http://schemas.microsoft.com/office/drawing/2014/main" id="{EADBCB3D-6B4C-404F-8978-6CC22CF18D96}"/>
              </a:ext>
            </a:extLst>
          </p:cNvPr>
          <p:cNvSpPr/>
          <p:nvPr/>
        </p:nvSpPr>
        <p:spPr>
          <a:xfrm flipH="1">
            <a:off x="7879452" y="1582287"/>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21" name="Picture 20" descr="TA_stacked_logo.png">
            <a:extLst>
              <a:ext uri="{FF2B5EF4-FFF2-40B4-BE49-F238E27FC236}">
                <a16:creationId xmlns:a16="http://schemas.microsoft.com/office/drawing/2014/main" id="{8316CB50-877A-A549-8E04-C0B0CD96458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sp>
        <p:nvSpPr>
          <p:cNvPr id="19" name="TextBox 18">
            <a:extLst>
              <a:ext uri="{FF2B5EF4-FFF2-40B4-BE49-F238E27FC236}">
                <a16:creationId xmlns:a16="http://schemas.microsoft.com/office/drawing/2014/main" id="{913A28B7-9C29-0848-B888-6C7E9F47A6FA}"/>
              </a:ext>
            </a:extLst>
          </p:cNvPr>
          <p:cNvSpPr txBox="1"/>
          <p:nvPr/>
        </p:nvSpPr>
        <p:spPr>
          <a:xfrm>
            <a:off x="-8344" y="447914"/>
            <a:ext cx="3387385" cy="618416"/>
          </a:xfrm>
          <a:custGeom>
            <a:avLst/>
            <a:gdLst/>
            <a:ahLst/>
            <a:cxnLst/>
            <a:rect l="l" t="t" r="r" b="b"/>
            <a:pathLst>
              <a:path w="3387385" h="618416">
                <a:moveTo>
                  <a:pt x="2068015" y="208721"/>
                </a:moveTo>
                <a:lnTo>
                  <a:pt x="2089613" y="371912"/>
                </a:lnTo>
                <a:lnTo>
                  <a:pt x="2046416" y="371912"/>
                </a:lnTo>
                <a:close/>
                <a:moveTo>
                  <a:pt x="1020265" y="208721"/>
                </a:moveTo>
                <a:lnTo>
                  <a:pt x="1041863" y="371912"/>
                </a:lnTo>
                <a:lnTo>
                  <a:pt x="998666" y="371912"/>
                </a:lnTo>
                <a:close/>
                <a:moveTo>
                  <a:pt x="1664616" y="174524"/>
                </a:moveTo>
                <a:lnTo>
                  <a:pt x="1684615" y="174524"/>
                </a:lnTo>
                <a:cubicBezTo>
                  <a:pt x="1701014" y="174524"/>
                  <a:pt x="1709213" y="183456"/>
                  <a:pt x="1709213" y="201322"/>
                </a:cubicBezTo>
                <a:lnTo>
                  <a:pt x="1709213" y="260318"/>
                </a:lnTo>
                <a:cubicBezTo>
                  <a:pt x="1709213" y="272851"/>
                  <a:pt x="1704080" y="281184"/>
                  <a:pt x="1693814" y="285317"/>
                </a:cubicBezTo>
                <a:cubicBezTo>
                  <a:pt x="1690881" y="286383"/>
                  <a:pt x="1685481" y="286917"/>
                  <a:pt x="1677615" y="286917"/>
                </a:cubicBezTo>
                <a:lnTo>
                  <a:pt x="1664616" y="286917"/>
                </a:lnTo>
                <a:close/>
                <a:moveTo>
                  <a:pt x="2751020" y="118727"/>
                </a:moveTo>
                <a:lnTo>
                  <a:pt x="2751020" y="511103"/>
                </a:lnTo>
                <a:lnTo>
                  <a:pt x="2805416" y="511103"/>
                </a:lnTo>
                <a:lnTo>
                  <a:pt x="2805416" y="290716"/>
                </a:lnTo>
                <a:lnTo>
                  <a:pt x="2857013" y="511103"/>
                </a:lnTo>
                <a:lnTo>
                  <a:pt x="2913610" y="511103"/>
                </a:lnTo>
                <a:lnTo>
                  <a:pt x="2913610" y="118727"/>
                </a:lnTo>
                <a:lnTo>
                  <a:pt x="2861213" y="118727"/>
                </a:lnTo>
                <a:lnTo>
                  <a:pt x="2861213" y="346313"/>
                </a:lnTo>
                <a:lnTo>
                  <a:pt x="2807616" y="118727"/>
                </a:lnTo>
                <a:close/>
                <a:moveTo>
                  <a:pt x="2637719" y="118727"/>
                </a:moveTo>
                <a:lnTo>
                  <a:pt x="2637719" y="511103"/>
                </a:lnTo>
                <a:lnTo>
                  <a:pt x="2694316" y="511103"/>
                </a:lnTo>
                <a:lnTo>
                  <a:pt x="2694316" y="118727"/>
                </a:lnTo>
                <a:close/>
                <a:moveTo>
                  <a:pt x="2417645" y="118727"/>
                </a:moveTo>
                <a:lnTo>
                  <a:pt x="2417645" y="511103"/>
                </a:lnTo>
                <a:lnTo>
                  <a:pt x="2472041" y="511103"/>
                </a:lnTo>
                <a:lnTo>
                  <a:pt x="2472041" y="290716"/>
                </a:lnTo>
                <a:lnTo>
                  <a:pt x="2523638" y="511103"/>
                </a:lnTo>
                <a:lnTo>
                  <a:pt x="2580235" y="511103"/>
                </a:lnTo>
                <a:lnTo>
                  <a:pt x="2580235" y="118727"/>
                </a:lnTo>
                <a:lnTo>
                  <a:pt x="2527838" y="118727"/>
                </a:lnTo>
                <a:lnTo>
                  <a:pt x="2527838" y="346313"/>
                </a:lnTo>
                <a:lnTo>
                  <a:pt x="2474241" y="118727"/>
                </a:lnTo>
                <a:close/>
                <a:moveTo>
                  <a:pt x="2198570" y="118727"/>
                </a:moveTo>
                <a:lnTo>
                  <a:pt x="2198570" y="511103"/>
                </a:lnTo>
                <a:lnTo>
                  <a:pt x="2252966" y="511103"/>
                </a:lnTo>
                <a:lnTo>
                  <a:pt x="2252966" y="290716"/>
                </a:lnTo>
                <a:lnTo>
                  <a:pt x="2304563" y="511103"/>
                </a:lnTo>
                <a:lnTo>
                  <a:pt x="2361160" y="511103"/>
                </a:lnTo>
                <a:lnTo>
                  <a:pt x="2361160" y="118727"/>
                </a:lnTo>
                <a:lnTo>
                  <a:pt x="2308763" y="118727"/>
                </a:lnTo>
                <a:lnTo>
                  <a:pt x="2308763" y="346313"/>
                </a:lnTo>
                <a:lnTo>
                  <a:pt x="2255166" y="118727"/>
                </a:lnTo>
                <a:close/>
                <a:moveTo>
                  <a:pt x="2029417" y="118727"/>
                </a:moveTo>
                <a:lnTo>
                  <a:pt x="1989419" y="372512"/>
                </a:lnTo>
                <a:lnTo>
                  <a:pt x="1971021" y="511103"/>
                </a:lnTo>
                <a:lnTo>
                  <a:pt x="2028017" y="511103"/>
                </a:lnTo>
                <a:lnTo>
                  <a:pt x="2039216" y="427908"/>
                </a:lnTo>
                <a:lnTo>
                  <a:pt x="2097013" y="427908"/>
                </a:lnTo>
                <a:lnTo>
                  <a:pt x="2108012" y="511103"/>
                </a:lnTo>
                <a:lnTo>
                  <a:pt x="2165209" y="511103"/>
                </a:lnTo>
                <a:lnTo>
                  <a:pt x="2146810" y="371912"/>
                </a:lnTo>
                <a:lnTo>
                  <a:pt x="2107012" y="118727"/>
                </a:lnTo>
                <a:close/>
                <a:moveTo>
                  <a:pt x="1808044" y="118727"/>
                </a:moveTo>
                <a:lnTo>
                  <a:pt x="1808044" y="511103"/>
                </a:lnTo>
                <a:lnTo>
                  <a:pt x="1954836" y="511103"/>
                </a:lnTo>
                <a:lnTo>
                  <a:pt x="1954836" y="455306"/>
                </a:lnTo>
                <a:lnTo>
                  <a:pt x="1864641" y="455306"/>
                </a:lnTo>
                <a:lnTo>
                  <a:pt x="1864641" y="118727"/>
                </a:lnTo>
                <a:close/>
                <a:moveTo>
                  <a:pt x="1608019" y="118727"/>
                </a:moveTo>
                <a:lnTo>
                  <a:pt x="1608019" y="511103"/>
                </a:lnTo>
                <a:lnTo>
                  <a:pt x="1664616" y="511103"/>
                </a:lnTo>
                <a:lnTo>
                  <a:pt x="1664616" y="342913"/>
                </a:lnTo>
                <a:lnTo>
                  <a:pt x="1673815" y="342913"/>
                </a:lnTo>
                <a:cubicBezTo>
                  <a:pt x="1690348" y="342913"/>
                  <a:pt x="1702947" y="341513"/>
                  <a:pt x="1711613" y="338714"/>
                </a:cubicBezTo>
                <a:cubicBezTo>
                  <a:pt x="1747744" y="326981"/>
                  <a:pt x="1765810" y="300849"/>
                  <a:pt x="1765810" y="260318"/>
                </a:cubicBezTo>
                <a:lnTo>
                  <a:pt x="1765810" y="201322"/>
                </a:lnTo>
                <a:cubicBezTo>
                  <a:pt x="1765810" y="146392"/>
                  <a:pt x="1740678" y="118860"/>
                  <a:pt x="1690414" y="118727"/>
                </a:cubicBezTo>
                <a:close/>
                <a:moveTo>
                  <a:pt x="1322270" y="118727"/>
                </a:moveTo>
                <a:lnTo>
                  <a:pt x="1322270" y="511103"/>
                </a:lnTo>
                <a:lnTo>
                  <a:pt x="1469061" y="511103"/>
                </a:lnTo>
                <a:lnTo>
                  <a:pt x="1469061" y="455306"/>
                </a:lnTo>
                <a:lnTo>
                  <a:pt x="1378866" y="455306"/>
                </a:lnTo>
                <a:lnTo>
                  <a:pt x="1378866" y="342913"/>
                </a:lnTo>
                <a:lnTo>
                  <a:pt x="1456461" y="342913"/>
                </a:lnTo>
                <a:lnTo>
                  <a:pt x="1456461" y="286917"/>
                </a:lnTo>
                <a:lnTo>
                  <a:pt x="1378866" y="286917"/>
                </a:lnTo>
                <a:lnTo>
                  <a:pt x="1378866" y="174524"/>
                </a:lnTo>
                <a:lnTo>
                  <a:pt x="1469061" y="174524"/>
                </a:lnTo>
                <a:lnTo>
                  <a:pt x="1469061" y="118727"/>
                </a:lnTo>
                <a:close/>
                <a:moveTo>
                  <a:pt x="1125296" y="118727"/>
                </a:moveTo>
                <a:lnTo>
                  <a:pt x="1125296" y="174524"/>
                </a:lnTo>
                <a:lnTo>
                  <a:pt x="1178292" y="174524"/>
                </a:lnTo>
                <a:lnTo>
                  <a:pt x="1178292" y="511103"/>
                </a:lnTo>
                <a:lnTo>
                  <a:pt x="1234889" y="511103"/>
                </a:lnTo>
                <a:lnTo>
                  <a:pt x="1234889" y="174524"/>
                </a:lnTo>
                <a:lnTo>
                  <a:pt x="1287886" y="174524"/>
                </a:lnTo>
                <a:lnTo>
                  <a:pt x="1287886" y="118727"/>
                </a:lnTo>
                <a:close/>
                <a:moveTo>
                  <a:pt x="981667" y="118727"/>
                </a:moveTo>
                <a:lnTo>
                  <a:pt x="941669" y="372512"/>
                </a:lnTo>
                <a:lnTo>
                  <a:pt x="923271" y="511103"/>
                </a:lnTo>
                <a:lnTo>
                  <a:pt x="980267" y="511103"/>
                </a:lnTo>
                <a:lnTo>
                  <a:pt x="991466" y="427908"/>
                </a:lnTo>
                <a:lnTo>
                  <a:pt x="1049263" y="427908"/>
                </a:lnTo>
                <a:lnTo>
                  <a:pt x="1060262" y="511103"/>
                </a:lnTo>
                <a:lnTo>
                  <a:pt x="1117459" y="511103"/>
                </a:lnTo>
                <a:lnTo>
                  <a:pt x="1099060" y="371912"/>
                </a:lnTo>
                <a:lnTo>
                  <a:pt x="1059262" y="118727"/>
                </a:lnTo>
                <a:close/>
                <a:moveTo>
                  <a:pt x="753821" y="118727"/>
                </a:moveTo>
                <a:lnTo>
                  <a:pt x="753821" y="174524"/>
                </a:lnTo>
                <a:lnTo>
                  <a:pt x="806817" y="174524"/>
                </a:lnTo>
                <a:lnTo>
                  <a:pt x="806817" y="511103"/>
                </a:lnTo>
                <a:lnTo>
                  <a:pt x="863414" y="511103"/>
                </a:lnTo>
                <a:lnTo>
                  <a:pt x="863414" y="174524"/>
                </a:lnTo>
                <a:lnTo>
                  <a:pt x="916411" y="174524"/>
                </a:lnTo>
                <a:lnTo>
                  <a:pt x="916411" y="118727"/>
                </a:lnTo>
                <a:close/>
                <a:moveTo>
                  <a:pt x="369770" y="118727"/>
                </a:moveTo>
                <a:lnTo>
                  <a:pt x="369770" y="511103"/>
                </a:lnTo>
                <a:lnTo>
                  <a:pt x="516561" y="511103"/>
                </a:lnTo>
                <a:lnTo>
                  <a:pt x="516561" y="455306"/>
                </a:lnTo>
                <a:lnTo>
                  <a:pt x="426366" y="455306"/>
                </a:lnTo>
                <a:lnTo>
                  <a:pt x="426366" y="342913"/>
                </a:lnTo>
                <a:lnTo>
                  <a:pt x="503961" y="342913"/>
                </a:lnTo>
                <a:lnTo>
                  <a:pt x="503961" y="286917"/>
                </a:lnTo>
                <a:lnTo>
                  <a:pt x="426366" y="286917"/>
                </a:lnTo>
                <a:lnTo>
                  <a:pt x="426366" y="174524"/>
                </a:lnTo>
                <a:lnTo>
                  <a:pt x="516561" y="174524"/>
                </a:lnTo>
                <a:lnTo>
                  <a:pt x="516561" y="118727"/>
                </a:lnTo>
                <a:close/>
                <a:moveTo>
                  <a:pt x="3047290" y="112527"/>
                </a:moveTo>
                <a:cubicBezTo>
                  <a:pt x="2993160" y="112527"/>
                  <a:pt x="2966095" y="139992"/>
                  <a:pt x="2966095" y="194922"/>
                </a:cubicBezTo>
                <a:lnTo>
                  <a:pt x="2966095" y="434908"/>
                </a:lnTo>
                <a:cubicBezTo>
                  <a:pt x="2966095" y="489971"/>
                  <a:pt x="2993160" y="517503"/>
                  <a:pt x="3047290" y="517503"/>
                </a:cubicBezTo>
                <a:cubicBezTo>
                  <a:pt x="3101553" y="517369"/>
                  <a:pt x="3128685" y="489838"/>
                  <a:pt x="3128685" y="434908"/>
                </a:cubicBezTo>
                <a:lnTo>
                  <a:pt x="3128685" y="286917"/>
                </a:lnTo>
                <a:lnTo>
                  <a:pt x="3043490" y="286917"/>
                </a:lnTo>
                <a:lnTo>
                  <a:pt x="3043490" y="342913"/>
                </a:lnTo>
                <a:lnTo>
                  <a:pt x="3072088" y="342913"/>
                </a:lnTo>
                <a:lnTo>
                  <a:pt x="3072088" y="434908"/>
                </a:lnTo>
                <a:cubicBezTo>
                  <a:pt x="3072088" y="452640"/>
                  <a:pt x="3063822" y="461506"/>
                  <a:pt x="3047290" y="461506"/>
                </a:cubicBezTo>
                <a:cubicBezTo>
                  <a:pt x="3030891" y="461506"/>
                  <a:pt x="3022691" y="452640"/>
                  <a:pt x="3022691" y="434908"/>
                </a:cubicBezTo>
                <a:lnTo>
                  <a:pt x="3022691" y="194922"/>
                </a:lnTo>
                <a:cubicBezTo>
                  <a:pt x="3022691" y="177190"/>
                  <a:pt x="3030824" y="168324"/>
                  <a:pt x="3047090" y="168324"/>
                </a:cubicBezTo>
                <a:lnTo>
                  <a:pt x="3047490" y="168324"/>
                </a:lnTo>
                <a:cubicBezTo>
                  <a:pt x="3063889" y="168457"/>
                  <a:pt x="3072088" y="177323"/>
                  <a:pt x="3072088" y="194922"/>
                </a:cubicBezTo>
                <a:lnTo>
                  <a:pt x="3072088" y="247719"/>
                </a:lnTo>
                <a:lnTo>
                  <a:pt x="3128685" y="247719"/>
                </a:lnTo>
                <a:lnTo>
                  <a:pt x="3128685" y="194922"/>
                </a:lnTo>
                <a:cubicBezTo>
                  <a:pt x="3128685" y="139992"/>
                  <a:pt x="3101553" y="112527"/>
                  <a:pt x="3047290" y="112527"/>
                </a:cubicBezTo>
                <a:close/>
                <a:moveTo>
                  <a:pt x="637465" y="112527"/>
                </a:moveTo>
                <a:cubicBezTo>
                  <a:pt x="583335" y="112527"/>
                  <a:pt x="556270" y="139992"/>
                  <a:pt x="556270" y="194922"/>
                </a:cubicBezTo>
                <a:lnTo>
                  <a:pt x="556270" y="231720"/>
                </a:lnTo>
                <a:cubicBezTo>
                  <a:pt x="556270" y="267851"/>
                  <a:pt x="573935" y="298516"/>
                  <a:pt x="609267" y="323714"/>
                </a:cubicBezTo>
                <a:cubicBezTo>
                  <a:pt x="644598" y="349046"/>
                  <a:pt x="662263" y="371178"/>
                  <a:pt x="662263" y="390110"/>
                </a:cubicBezTo>
                <a:lnTo>
                  <a:pt x="662263" y="434908"/>
                </a:lnTo>
                <a:cubicBezTo>
                  <a:pt x="662263" y="452640"/>
                  <a:pt x="654064" y="461506"/>
                  <a:pt x="637665" y="461506"/>
                </a:cubicBezTo>
                <a:cubicBezTo>
                  <a:pt x="621132" y="461506"/>
                  <a:pt x="612866" y="452640"/>
                  <a:pt x="612866" y="434908"/>
                </a:cubicBezTo>
                <a:lnTo>
                  <a:pt x="612866" y="382111"/>
                </a:lnTo>
                <a:lnTo>
                  <a:pt x="556270" y="382111"/>
                </a:lnTo>
                <a:lnTo>
                  <a:pt x="556270" y="434908"/>
                </a:lnTo>
                <a:cubicBezTo>
                  <a:pt x="556270" y="489838"/>
                  <a:pt x="583401" y="517369"/>
                  <a:pt x="637665" y="517503"/>
                </a:cubicBezTo>
                <a:cubicBezTo>
                  <a:pt x="691795" y="517503"/>
                  <a:pt x="718860" y="489971"/>
                  <a:pt x="718860" y="434908"/>
                </a:cubicBezTo>
                <a:lnTo>
                  <a:pt x="718860" y="385311"/>
                </a:lnTo>
                <a:cubicBezTo>
                  <a:pt x="718860" y="350113"/>
                  <a:pt x="701194" y="319915"/>
                  <a:pt x="665863" y="294716"/>
                </a:cubicBezTo>
                <a:cubicBezTo>
                  <a:pt x="630532" y="269384"/>
                  <a:pt x="612866" y="247986"/>
                  <a:pt x="612866" y="230520"/>
                </a:cubicBezTo>
                <a:lnTo>
                  <a:pt x="612866" y="194922"/>
                </a:lnTo>
                <a:cubicBezTo>
                  <a:pt x="612866" y="177190"/>
                  <a:pt x="620999" y="168324"/>
                  <a:pt x="637265" y="168324"/>
                </a:cubicBezTo>
                <a:lnTo>
                  <a:pt x="637665" y="168324"/>
                </a:lnTo>
                <a:cubicBezTo>
                  <a:pt x="654064" y="168457"/>
                  <a:pt x="662263" y="177323"/>
                  <a:pt x="662263" y="194922"/>
                </a:cubicBezTo>
                <a:lnTo>
                  <a:pt x="662263" y="247719"/>
                </a:lnTo>
                <a:lnTo>
                  <a:pt x="718860" y="247719"/>
                </a:lnTo>
                <a:lnTo>
                  <a:pt x="718860" y="194922"/>
                </a:lnTo>
                <a:cubicBezTo>
                  <a:pt x="718860" y="139992"/>
                  <a:pt x="691728" y="112527"/>
                  <a:pt x="637465" y="112527"/>
                </a:cubicBezTo>
                <a:close/>
                <a:moveTo>
                  <a:pt x="0" y="0"/>
                </a:moveTo>
                <a:lnTo>
                  <a:pt x="3387385" y="0"/>
                </a:lnTo>
                <a:lnTo>
                  <a:pt x="3387385" y="618416"/>
                </a:lnTo>
                <a:lnTo>
                  <a:pt x="0" y="618416"/>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200" dirty="0">
              <a:solidFill>
                <a:schemeClr val="bg1"/>
              </a:solidFill>
              <a:latin typeface="Gobold" panose="02000500000000000000" pitchFamily="2" charset="0"/>
              <a:cs typeface="Arial"/>
            </a:endParaRPr>
          </a:p>
        </p:txBody>
      </p:sp>
      <p:sp>
        <p:nvSpPr>
          <p:cNvPr id="23" name="TextBox 22">
            <a:extLst>
              <a:ext uri="{FF2B5EF4-FFF2-40B4-BE49-F238E27FC236}">
                <a16:creationId xmlns:a16="http://schemas.microsoft.com/office/drawing/2014/main" id="{0AC2D7E4-3BA6-9644-BB7B-CE55FD68FEAF}"/>
              </a:ext>
            </a:extLst>
          </p:cNvPr>
          <p:cNvSpPr txBox="1"/>
          <p:nvPr/>
        </p:nvSpPr>
        <p:spPr>
          <a:xfrm>
            <a:off x="-8344" y="1822550"/>
            <a:ext cx="3744667" cy="618416"/>
          </a:xfrm>
          <a:custGeom>
            <a:avLst/>
            <a:gdLst/>
            <a:ahLst/>
            <a:cxnLst/>
            <a:rect l="l" t="t" r="r" b="b"/>
            <a:pathLst>
              <a:path w="3744667" h="618416">
                <a:moveTo>
                  <a:pt x="3001465" y="202655"/>
                </a:moveTo>
                <a:lnTo>
                  <a:pt x="3023063" y="365845"/>
                </a:lnTo>
                <a:lnTo>
                  <a:pt x="2979866" y="365845"/>
                </a:lnTo>
                <a:close/>
                <a:moveTo>
                  <a:pt x="2077540" y="202655"/>
                </a:moveTo>
                <a:lnTo>
                  <a:pt x="2099138" y="365845"/>
                </a:lnTo>
                <a:lnTo>
                  <a:pt x="2055941" y="365845"/>
                </a:lnTo>
                <a:close/>
                <a:moveTo>
                  <a:pt x="816891" y="168457"/>
                </a:moveTo>
                <a:lnTo>
                  <a:pt x="836890" y="168457"/>
                </a:lnTo>
                <a:cubicBezTo>
                  <a:pt x="853289" y="168457"/>
                  <a:pt x="861488" y="177389"/>
                  <a:pt x="861488" y="195255"/>
                </a:cubicBezTo>
                <a:lnTo>
                  <a:pt x="861488" y="254251"/>
                </a:lnTo>
                <a:cubicBezTo>
                  <a:pt x="861488" y="266784"/>
                  <a:pt x="856355" y="275117"/>
                  <a:pt x="846089" y="279250"/>
                </a:cubicBezTo>
                <a:cubicBezTo>
                  <a:pt x="843156" y="280317"/>
                  <a:pt x="837756" y="280850"/>
                  <a:pt x="829890" y="280850"/>
                </a:cubicBezTo>
                <a:lnTo>
                  <a:pt x="816891" y="280850"/>
                </a:lnTo>
                <a:close/>
                <a:moveTo>
                  <a:pt x="2570840" y="162257"/>
                </a:moveTo>
                <a:lnTo>
                  <a:pt x="2571240" y="162257"/>
                </a:lnTo>
                <a:cubicBezTo>
                  <a:pt x="2587639" y="162390"/>
                  <a:pt x="2595838" y="171256"/>
                  <a:pt x="2595839" y="188855"/>
                </a:cubicBezTo>
                <a:lnTo>
                  <a:pt x="2595839" y="428841"/>
                </a:lnTo>
                <a:cubicBezTo>
                  <a:pt x="2595838" y="446573"/>
                  <a:pt x="2587572" y="455439"/>
                  <a:pt x="2571040" y="455439"/>
                </a:cubicBezTo>
                <a:cubicBezTo>
                  <a:pt x="2554641" y="455439"/>
                  <a:pt x="2546442" y="446573"/>
                  <a:pt x="2546442" y="428841"/>
                </a:cubicBezTo>
                <a:lnTo>
                  <a:pt x="2546442" y="188855"/>
                </a:lnTo>
                <a:cubicBezTo>
                  <a:pt x="2546442" y="171123"/>
                  <a:pt x="2554574" y="162257"/>
                  <a:pt x="2570840" y="162257"/>
                </a:cubicBezTo>
                <a:close/>
                <a:moveTo>
                  <a:pt x="627740" y="162257"/>
                </a:moveTo>
                <a:lnTo>
                  <a:pt x="628140" y="162257"/>
                </a:lnTo>
                <a:cubicBezTo>
                  <a:pt x="644539" y="162390"/>
                  <a:pt x="652738" y="171256"/>
                  <a:pt x="652738" y="188855"/>
                </a:cubicBezTo>
                <a:lnTo>
                  <a:pt x="652738" y="428841"/>
                </a:lnTo>
                <a:cubicBezTo>
                  <a:pt x="652738" y="446573"/>
                  <a:pt x="644472" y="455439"/>
                  <a:pt x="627940" y="455439"/>
                </a:cubicBezTo>
                <a:cubicBezTo>
                  <a:pt x="611541" y="455439"/>
                  <a:pt x="603341" y="446573"/>
                  <a:pt x="603341" y="428841"/>
                </a:cubicBezTo>
                <a:lnTo>
                  <a:pt x="603341" y="188855"/>
                </a:lnTo>
                <a:cubicBezTo>
                  <a:pt x="603341" y="171123"/>
                  <a:pt x="611474" y="162257"/>
                  <a:pt x="627740" y="162257"/>
                </a:cubicBezTo>
                <a:close/>
                <a:moveTo>
                  <a:pt x="3132020" y="112660"/>
                </a:moveTo>
                <a:lnTo>
                  <a:pt x="3132020" y="505036"/>
                </a:lnTo>
                <a:lnTo>
                  <a:pt x="3278811" y="505036"/>
                </a:lnTo>
                <a:lnTo>
                  <a:pt x="3278811" y="449240"/>
                </a:lnTo>
                <a:lnTo>
                  <a:pt x="3188616" y="449240"/>
                </a:lnTo>
                <a:lnTo>
                  <a:pt x="3188616" y="112660"/>
                </a:lnTo>
                <a:close/>
                <a:moveTo>
                  <a:pt x="2962867" y="112660"/>
                </a:moveTo>
                <a:lnTo>
                  <a:pt x="2922870" y="366445"/>
                </a:lnTo>
                <a:lnTo>
                  <a:pt x="2904471" y="505036"/>
                </a:lnTo>
                <a:lnTo>
                  <a:pt x="2961467" y="505036"/>
                </a:lnTo>
                <a:lnTo>
                  <a:pt x="2972666" y="421841"/>
                </a:lnTo>
                <a:lnTo>
                  <a:pt x="3030463" y="421841"/>
                </a:lnTo>
                <a:lnTo>
                  <a:pt x="3041462" y="505036"/>
                </a:lnTo>
                <a:lnTo>
                  <a:pt x="3098659" y="505036"/>
                </a:lnTo>
                <a:lnTo>
                  <a:pt x="3080260" y="365845"/>
                </a:lnTo>
                <a:lnTo>
                  <a:pt x="3040462" y="112660"/>
                </a:lnTo>
                <a:close/>
                <a:moveTo>
                  <a:pt x="2703395" y="112660"/>
                </a:moveTo>
                <a:lnTo>
                  <a:pt x="2703395" y="505036"/>
                </a:lnTo>
                <a:lnTo>
                  <a:pt x="2757791" y="505036"/>
                </a:lnTo>
                <a:lnTo>
                  <a:pt x="2757791" y="284650"/>
                </a:lnTo>
                <a:lnTo>
                  <a:pt x="2809388" y="505036"/>
                </a:lnTo>
                <a:lnTo>
                  <a:pt x="2865985" y="505036"/>
                </a:lnTo>
                <a:lnTo>
                  <a:pt x="2865985" y="112660"/>
                </a:lnTo>
                <a:lnTo>
                  <a:pt x="2813588" y="112660"/>
                </a:lnTo>
                <a:lnTo>
                  <a:pt x="2813588" y="340246"/>
                </a:lnTo>
                <a:lnTo>
                  <a:pt x="2759991" y="112660"/>
                </a:lnTo>
                <a:close/>
                <a:moveTo>
                  <a:pt x="2380545" y="112660"/>
                </a:moveTo>
                <a:lnTo>
                  <a:pt x="2380545" y="505036"/>
                </a:lnTo>
                <a:lnTo>
                  <a:pt x="2437141" y="505036"/>
                </a:lnTo>
                <a:lnTo>
                  <a:pt x="2437141" y="112660"/>
                </a:lnTo>
                <a:close/>
                <a:moveTo>
                  <a:pt x="2182571" y="112660"/>
                </a:moveTo>
                <a:lnTo>
                  <a:pt x="2182571" y="168457"/>
                </a:lnTo>
                <a:lnTo>
                  <a:pt x="2235567" y="168457"/>
                </a:lnTo>
                <a:lnTo>
                  <a:pt x="2235567" y="505036"/>
                </a:lnTo>
                <a:lnTo>
                  <a:pt x="2292164" y="505036"/>
                </a:lnTo>
                <a:lnTo>
                  <a:pt x="2292164" y="168457"/>
                </a:lnTo>
                <a:lnTo>
                  <a:pt x="2345161" y="168457"/>
                </a:lnTo>
                <a:lnTo>
                  <a:pt x="2345161" y="112660"/>
                </a:lnTo>
                <a:close/>
                <a:moveTo>
                  <a:pt x="2038942" y="112660"/>
                </a:moveTo>
                <a:lnTo>
                  <a:pt x="1998945" y="366445"/>
                </a:lnTo>
                <a:lnTo>
                  <a:pt x="1980546" y="505036"/>
                </a:lnTo>
                <a:lnTo>
                  <a:pt x="2037542" y="505036"/>
                </a:lnTo>
                <a:lnTo>
                  <a:pt x="2048742" y="421841"/>
                </a:lnTo>
                <a:lnTo>
                  <a:pt x="2106538" y="421841"/>
                </a:lnTo>
                <a:lnTo>
                  <a:pt x="2117537" y="505036"/>
                </a:lnTo>
                <a:lnTo>
                  <a:pt x="2174734" y="505036"/>
                </a:lnTo>
                <a:lnTo>
                  <a:pt x="2156335" y="365845"/>
                </a:lnTo>
                <a:lnTo>
                  <a:pt x="2116538" y="112660"/>
                </a:lnTo>
                <a:close/>
                <a:moveTo>
                  <a:pt x="1779470" y="112660"/>
                </a:moveTo>
                <a:lnTo>
                  <a:pt x="1779470" y="505036"/>
                </a:lnTo>
                <a:lnTo>
                  <a:pt x="1833866" y="505036"/>
                </a:lnTo>
                <a:lnTo>
                  <a:pt x="1833866" y="284650"/>
                </a:lnTo>
                <a:lnTo>
                  <a:pt x="1885463" y="505036"/>
                </a:lnTo>
                <a:lnTo>
                  <a:pt x="1942060" y="505036"/>
                </a:lnTo>
                <a:lnTo>
                  <a:pt x="1942060" y="112660"/>
                </a:lnTo>
                <a:lnTo>
                  <a:pt x="1889663" y="112660"/>
                </a:lnTo>
                <a:lnTo>
                  <a:pt x="1889663" y="340246"/>
                </a:lnTo>
                <a:lnTo>
                  <a:pt x="1836066" y="112660"/>
                </a:lnTo>
                <a:close/>
                <a:moveTo>
                  <a:pt x="1484195" y="112660"/>
                </a:moveTo>
                <a:lnTo>
                  <a:pt x="1484195" y="505036"/>
                </a:lnTo>
                <a:lnTo>
                  <a:pt x="1538591" y="505036"/>
                </a:lnTo>
                <a:lnTo>
                  <a:pt x="1538591" y="284650"/>
                </a:lnTo>
                <a:lnTo>
                  <a:pt x="1590188" y="505036"/>
                </a:lnTo>
                <a:lnTo>
                  <a:pt x="1646785" y="505036"/>
                </a:lnTo>
                <a:lnTo>
                  <a:pt x="1646785" y="112660"/>
                </a:lnTo>
                <a:lnTo>
                  <a:pt x="1594388" y="112660"/>
                </a:lnTo>
                <a:lnTo>
                  <a:pt x="1594388" y="340246"/>
                </a:lnTo>
                <a:lnTo>
                  <a:pt x="1540791" y="112660"/>
                </a:lnTo>
                <a:close/>
                <a:moveTo>
                  <a:pt x="1161345" y="112660"/>
                </a:moveTo>
                <a:lnTo>
                  <a:pt x="1161345" y="505036"/>
                </a:lnTo>
                <a:lnTo>
                  <a:pt x="1217941" y="505036"/>
                </a:lnTo>
                <a:lnTo>
                  <a:pt x="1217941" y="112660"/>
                </a:lnTo>
                <a:close/>
                <a:moveTo>
                  <a:pt x="969845" y="112660"/>
                </a:moveTo>
                <a:lnTo>
                  <a:pt x="969845" y="505036"/>
                </a:lnTo>
                <a:lnTo>
                  <a:pt x="1116636" y="505036"/>
                </a:lnTo>
                <a:lnTo>
                  <a:pt x="1116636" y="449240"/>
                </a:lnTo>
                <a:lnTo>
                  <a:pt x="1026441" y="449240"/>
                </a:lnTo>
                <a:lnTo>
                  <a:pt x="1026441" y="336846"/>
                </a:lnTo>
                <a:lnTo>
                  <a:pt x="1104036" y="336846"/>
                </a:lnTo>
                <a:lnTo>
                  <a:pt x="1104036" y="280850"/>
                </a:lnTo>
                <a:lnTo>
                  <a:pt x="1026441" y="280850"/>
                </a:lnTo>
                <a:lnTo>
                  <a:pt x="1026441" y="168457"/>
                </a:lnTo>
                <a:lnTo>
                  <a:pt x="1116636" y="168457"/>
                </a:lnTo>
                <a:lnTo>
                  <a:pt x="1116636" y="112660"/>
                </a:lnTo>
                <a:close/>
                <a:moveTo>
                  <a:pt x="760295" y="112660"/>
                </a:moveTo>
                <a:lnTo>
                  <a:pt x="760295" y="505036"/>
                </a:lnTo>
                <a:lnTo>
                  <a:pt x="816891" y="505036"/>
                </a:lnTo>
                <a:lnTo>
                  <a:pt x="816891" y="333447"/>
                </a:lnTo>
                <a:lnTo>
                  <a:pt x="824091" y="332447"/>
                </a:lnTo>
                <a:lnTo>
                  <a:pt x="875088" y="505036"/>
                </a:lnTo>
                <a:lnTo>
                  <a:pt x="937084" y="505036"/>
                </a:lnTo>
                <a:lnTo>
                  <a:pt x="873488" y="322447"/>
                </a:lnTo>
                <a:cubicBezTo>
                  <a:pt x="903219" y="311515"/>
                  <a:pt x="918085" y="288783"/>
                  <a:pt x="918085" y="254251"/>
                </a:cubicBezTo>
                <a:lnTo>
                  <a:pt x="918085" y="195255"/>
                </a:lnTo>
                <a:cubicBezTo>
                  <a:pt x="918085" y="140325"/>
                  <a:pt x="892953" y="112793"/>
                  <a:pt x="842689" y="112660"/>
                </a:cubicBezTo>
                <a:close/>
                <a:moveTo>
                  <a:pt x="369770" y="112660"/>
                </a:moveTo>
                <a:lnTo>
                  <a:pt x="369770" y="505036"/>
                </a:lnTo>
                <a:lnTo>
                  <a:pt x="426366" y="505036"/>
                </a:lnTo>
                <a:lnTo>
                  <a:pt x="426366" y="336846"/>
                </a:lnTo>
                <a:lnTo>
                  <a:pt x="503961" y="336846"/>
                </a:lnTo>
                <a:lnTo>
                  <a:pt x="503961" y="280850"/>
                </a:lnTo>
                <a:lnTo>
                  <a:pt x="426366" y="280850"/>
                </a:lnTo>
                <a:lnTo>
                  <a:pt x="426366" y="168457"/>
                </a:lnTo>
                <a:lnTo>
                  <a:pt x="516561" y="168457"/>
                </a:lnTo>
                <a:lnTo>
                  <a:pt x="516561" y="112660"/>
                </a:lnTo>
                <a:close/>
                <a:moveTo>
                  <a:pt x="3390190" y="106460"/>
                </a:moveTo>
                <a:cubicBezTo>
                  <a:pt x="3336060" y="106460"/>
                  <a:pt x="3308995" y="133925"/>
                  <a:pt x="3308995" y="188855"/>
                </a:cubicBezTo>
                <a:lnTo>
                  <a:pt x="3308995" y="225653"/>
                </a:lnTo>
                <a:cubicBezTo>
                  <a:pt x="3308995" y="261784"/>
                  <a:pt x="3326661" y="292449"/>
                  <a:pt x="3361992" y="317648"/>
                </a:cubicBezTo>
                <a:cubicBezTo>
                  <a:pt x="3397323" y="342979"/>
                  <a:pt x="3414988" y="365111"/>
                  <a:pt x="3414989" y="384044"/>
                </a:cubicBezTo>
                <a:lnTo>
                  <a:pt x="3414989" y="428841"/>
                </a:lnTo>
                <a:cubicBezTo>
                  <a:pt x="3414988" y="446573"/>
                  <a:pt x="3406789" y="455439"/>
                  <a:pt x="3390390" y="455439"/>
                </a:cubicBezTo>
                <a:cubicBezTo>
                  <a:pt x="3373858" y="455439"/>
                  <a:pt x="3365591" y="446573"/>
                  <a:pt x="3365592" y="428841"/>
                </a:cubicBezTo>
                <a:lnTo>
                  <a:pt x="3365592" y="376044"/>
                </a:lnTo>
                <a:lnTo>
                  <a:pt x="3308995" y="376044"/>
                </a:lnTo>
                <a:lnTo>
                  <a:pt x="3308995" y="428841"/>
                </a:lnTo>
                <a:cubicBezTo>
                  <a:pt x="3308995" y="483771"/>
                  <a:pt x="3336127" y="511302"/>
                  <a:pt x="3390390" y="511436"/>
                </a:cubicBezTo>
                <a:cubicBezTo>
                  <a:pt x="3444520" y="511436"/>
                  <a:pt x="3471585" y="483904"/>
                  <a:pt x="3471585" y="428841"/>
                </a:cubicBezTo>
                <a:lnTo>
                  <a:pt x="3471585" y="379244"/>
                </a:lnTo>
                <a:cubicBezTo>
                  <a:pt x="3471585" y="344046"/>
                  <a:pt x="3453920" y="313848"/>
                  <a:pt x="3418588" y="288649"/>
                </a:cubicBezTo>
                <a:cubicBezTo>
                  <a:pt x="3383257" y="263318"/>
                  <a:pt x="3365591" y="241919"/>
                  <a:pt x="3365592" y="224453"/>
                </a:cubicBezTo>
                <a:lnTo>
                  <a:pt x="3365592" y="188855"/>
                </a:lnTo>
                <a:cubicBezTo>
                  <a:pt x="3365591" y="171123"/>
                  <a:pt x="3373724" y="162257"/>
                  <a:pt x="3389990" y="162257"/>
                </a:cubicBezTo>
                <a:lnTo>
                  <a:pt x="3390390" y="162257"/>
                </a:lnTo>
                <a:cubicBezTo>
                  <a:pt x="3406789" y="162390"/>
                  <a:pt x="3414988" y="171256"/>
                  <a:pt x="3414989" y="188855"/>
                </a:cubicBezTo>
                <a:lnTo>
                  <a:pt x="3414989" y="241652"/>
                </a:lnTo>
                <a:lnTo>
                  <a:pt x="3471585" y="241652"/>
                </a:lnTo>
                <a:lnTo>
                  <a:pt x="3471585" y="188855"/>
                </a:lnTo>
                <a:cubicBezTo>
                  <a:pt x="3471585" y="133925"/>
                  <a:pt x="3444453" y="106460"/>
                  <a:pt x="3390190" y="106460"/>
                </a:cubicBezTo>
                <a:close/>
                <a:moveTo>
                  <a:pt x="2571040" y="106460"/>
                </a:moveTo>
                <a:cubicBezTo>
                  <a:pt x="2516910" y="106460"/>
                  <a:pt x="2489845" y="133925"/>
                  <a:pt x="2489845" y="188855"/>
                </a:cubicBezTo>
                <a:lnTo>
                  <a:pt x="2489845" y="428841"/>
                </a:lnTo>
                <a:cubicBezTo>
                  <a:pt x="2489845" y="483904"/>
                  <a:pt x="2516910" y="511436"/>
                  <a:pt x="2571040" y="511436"/>
                </a:cubicBezTo>
                <a:cubicBezTo>
                  <a:pt x="2625303" y="511302"/>
                  <a:pt x="2652435" y="483771"/>
                  <a:pt x="2652435" y="428841"/>
                </a:cubicBezTo>
                <a:lnTo>
                  <a:pt x="2652435" y="188855"/>
                </a:lnTo>
                <a:cubicBezTo>
                  <a:pt x="2652435" y="133925"/>
                  <a:pt x="2625303" y="106460"/>
                  <a:pt x="2571040" y="106460"/>
                </a:cubicBezTo>
                <a:close/>
                <a:moveTo>
                  <a:pt x="1351840" y="106460"/>
                </a:moveTo>
                <a:cubicBezTo>
                  <a:pt x="1297710" y="106460"/>
                  <a:pt x="1270645" y="133925"/>
                  <a:pt x="1270645" y="188855"/>
                </a:cubicBezTo>
                <a:lnTo>
                  <a:pt x="1270645" y="428841"/>
                </a:lnTo>
                <a:cubicBezTo>
                  <a:pt x="1270645" y="483904"/>
                  <a:pt x="1297710" y="511436"/>
                  <a:pt x="1351840" y="511436"/>
                </a:cubicBezTo>
                <a:cubicBezTo>
                  <a:pt x="1406103" y="511302"/>
                  <a:pt x="1433235" y="483771"/>
                  <a:pt x="1433235" y="428841"/>
                </a:cubicBezTo>
                <a:lnTo>
                  <a:pt x="1433235" y="280850"/>
                </a:lnTo>
                <a:lnTo>
                  <a:pt x="1348040" y="280850"/>
                </a:lnTo>
                <a:lnTo>
                  <a:pt x="1348040" y="336846"/>
                </a:lnTo>
                <a:lnTo>
                  <a:pt x="1376638" y="336846"/>
                </a:lnTo>
                <a:lnTo>
                  <a:pt x="1376638" y="428841"/>
                </a:lnTo>
                <a:cubicBezTo>
                  <a:pt x="1376638" y="446573"/>
                  <a:pt x="1368372" y="455439"/>
                  <a:pt x="1351840" y="455439"/>
                </a:cubicBezTo>
                <a:cubicBezTo>
                  <a:pt x="1335441" y="455439"/>
                  <a:pt x="1327242" y="446573"/>
                  <a:pt x="1327242" y="428841"/>
                </a:cubicBezTo>
                <a:lnTo>
                  <a:pt x="1327242" y="188855"/>
                </a:lnTo>
                <a:cubicBezTo>
                  <a:pt x="1327242" y="171123"/>
                  <a:pt x="1335374" y="162257"/>
                  <a:pt x="1351640" y="162257"/>
                </a:cubicBezTo>
                <a:lnTo>
                  <a:pt x="1352040" y="162257"/>
                </a:lnTo>
                <a:cubicBezTo>
                  <a:pt x="1368439" y="162390"/>
                  <a:pt x="1376638" y="171256"/>
                  <a:pt x="1376638" y="188855"/>
                </a:cubicBezTo>
                <a:lnTo>
                  <a:pt x="1376638" y="241652"/>
                </a:lnTo>
                <a:lnTo>
                  <a:pt x="1433235" y="241652"/>
                </a:lnTo>
                <a:lnTo>
                  <a:pt x="1433235" y="188855"/>
                </a:lnTo>
                <a:cubicBezTo>
                  <a:pt x="1433235" y="133925"/>
                  <a:pt x="1406103" y="106460"/>
                  <a:pt x="1351840" y="106460"/>
                </a:cubicBezTo>
                <a:close/>
                <a:moveTo>
                  <a:pt x="627940" y="106460"/>
                </a:moveTo>
                <a:cubicBezTo>
                  <a:pt x="573810" y="106460"/>
                  <a:pt x="546745" y="133925"/>
                  <a:pt x="546745" y="188855"/>
                </a:cubicBezTo>
                <a:lnTo>
                  <a:pt x="546745" y="428841"/>
                </a:lnTo>
                <a:cubicBezTo>
                  <a:pt x="546745" y="483904"/>
                  <a:pt x="573810" y="511436"/>
                  <a:pt x="627940" y="511436"/>
                </a:cubicBezTo>
                <a:cubicBezTo>
                  <a:pt x="682203" y="511302"/>
                  <a:pt x="709335" y="483771"/>
                  <a:pt x="709335" y="428841"/>
                </a:cubicBezTo>
                <a:lnTo>
                  <a:pt x="709335" y="188855"/>
                </a:lnTo>
                <a:cubicBezTo>
                  <a:pt x="709335" y="133925"/>
                  <a:pt x="682203" y="106460"/>
                  <a:pt x="627940" y="106460"/>
                </a:cubicBezTo>
                <a:close/>
                <a:moveTo>
                  <a:pt x="0" y="0"/>
                </a:moveTo>
                <a:lnTo>
                  <a:pt x="3744667" y="0"/>
                </a:lnTo>
                <a:lnTo>
                  <a:pt x="3744667" y="618416"/>
                </a:lnTo>
                <a:lnTo>
                  <a:pt x="0" y="618416"/>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200" dirty="0">
              <a:solidFill>
                <a:schemeClr val="bg1"/>
              </a:solidFill>
              <a:latin typeface="Gobold" panose="02000500000000000000" pitchFamily="2" charset="0"/>
              <a:cs typeface="Arial"/>
            </a:endParaRPr>
          </a:p>
        </p:txBody>
      </p:sp>
      <p:sp>
        <p:nvSpPr>
          <p:cNvPr id="22" name="TextBox 21">
            <a:extLst>
              <a:ext uri="{FF2B5EF4-FFF2-40B4-BE49-F238E27FC236}">
                <a16:creationId xmlns:a16="http://schemas.microsoft.com/office/drawing/2014/main" id="{C473D918-E72E-C344-9450-BBBE962E5597}"/>
              </a:ext>
            </a:extLst>
          </p:cNvPr>
          <p:cNvSpPr txBox="1"/>
          <p:nvPr/>
        </p:nvSpPr>
        <p:spPr>
          <a:xfrm>
            <a:off x="0" y="1132204"/>
            <a:ext cx="3956614" cy="618416"/>
          </a:xfrm>
          <a:custGeom>
            <a:avLst/>
            <a:gdLst/>
            <a:ahLst/>
            <a:cxnLst/>
            <a:rect l="l" t="t" r="r" b="b"/>
            <a:pathLst>
              <a:path w="3956614" h="618416">
                <a:moveTo>
                  <a:pt x="2010865" y="214772"/>
                </a:moveTo>
                <a:lnTo>
                  <a:pt x="2032463" y="377962"/>
                </a:lnTo>
                <a:lnTo>
                  <a:pt x="1989266" y="377962"/>
                </a:lnTo>
                <a:close/>
                <a:moveTo>
                  <a:pt x="3569617" y="180574"/>
                </a:moveTo>
                <a:lnTo>
                  <a:pt x="3589615" y="180574"/>
                </a:lnTo>
                <a:cubicBezTo>
                  <a:pt x="3606014" y="180574"/>
                  <a:pt x="3614214" y="189506"/>
                  <a:pt x="3614214" y="207372"/>
                </a:cubicBezTo>
                <a:lnTo>
                  <a:pt x="3614214" y="266368"/>
                </a:lnTo>
                <a:cubicBezTo>
                  <a:pt x="3614214" y="278901"/>
                  <a:pt x="3609081" y="287234"/>
                  <a:pt x="3598815" y="291367"/>
                </a:cubicBezTo>
                <a:cubicBezTo>
                  <a:pt x="3595882" y="292433"/>
                  <a:pt x="3590482" y="292967"/>
                  <a:pt x="3582616" y="292967"/>
                </a:cubicBezTo>
                <a:lnTo>
                  <a:pt x="3569617" y="292967"/>
                </a:lnTo>
                <a:close/>
                <a:moveTo>
                  <a:pt x="1778916" y="180574"/>
                </a:moveTo>
                <a:lnTo>
                  <a:pt x="1798915" y="180574"/>
                </a:lnTo>
                <a:cubicBezTo>
                  <a:pt x="1815314" y="180574"/>
                  <a:pt x="1823513" y="189506"/>
                  <a:pt x="1823513" y="207372"/>
                </a:cubicBezTo>
                <a:lnTo>
                  <a:pt x="1823513" y="266368"/>
                </a:lnTo>
                <a:cubicBezTo>
                  <a:pt x="1823513" y="278901"/>
                  <a:pt x="1818380" y="287234"/>
                  <a:pt x="1808114" y="291367"/>
                </a:cubicBezTo>
                <a:cubicBezTo>
                  <a:pt x="1805181" y="292433"/>
                  <a:pt x="1799782" y="292967"/>
                  <a:pt x="1791915" y="292967"/>
                </a:cubicBezTo>
                <a:lnTo>
                  <a:pt x="1778916" y="292967"/>
                </a:lnTo>
                <a:close/>
                <a:moveTo>
                  <a:pt x="1378866" y="180574"/>
                </a:moveTo>
                <a:lnTo>
                  <a:pt x="1403665" y="180574"/>
                </a:lnTo>
                <a:cubicBezTo>
                  <a:pt x="1420064" y="180574"/>
                  <a:pt x="1428263" y="189506"/>
                  <a:pt x="1428263" y="207372"/>
                </a:cubicBezTo>
                <a:lnTo>
                  <a:pt x="1428263" y="434758"/>
                </a:lnTo>
                <a:cubicBezTo>
                  <a:pt x="1428263" y="452490"/>
                  <a:pt x="1420064" y="461356"/>
                  <a:pt x="1403665" y="461356"/>
                </a:cubicBezTo>
                <a:lnTo>
                  <a:pt x="1378866" y="461356"/>
                </a:lnTo>
                <a:close/>
                <a:moveTo>
                  <a:pt x="3380465" y="174374"/>
                </a:moveTo>
                <a:lnTo>
                  <a:pt x="3380865" y="174374"/>
                </a:lnTo>
                <a:cubicBezTo>
                  <a:pt x="3397264" y="174507"/>
                  <a:pt x="3405464" y="183373"/>
                  <a:pt x="3405464" y="200972"/>
                </a:cubicBezTo>
                <a:lnTo>
                  <a:pt x="3405464" y="440958"/>
                </a:lnTo>
                <a:cubicBezTo>
                  <a:pt x="3405464" y="458690"/>
                  <a:pt x="3397198" y="467556"/>
                  <a:pt x="3380665" y="467556"/>
                </a:cubicBezTo>
                <a:cubicBezTo>
                  <a:pt x="3364266" y="467556"/>
                  <a:pt x="3356067" y="458690"/>
                  <a:pt x="3356067" y="440958"/>
                </a:cubicBezTo>
                <a:lnTo>
                  <a:pt x="3356067" y="200972"/>
                </a:lnTo>
                <a:cubicBezTo>
                  <a:pt x="3356067" y="183240"/>
                  <a:pt x="3364200" y="174374"/>
                  <a:pt x="3380465" y="174374"/>
                </a:cubicBezTo>
                <a:close/>
                <a:moveTo>
                  <a:pt x="2504165" y="174374"/>
                </a:moveTo>
                <a:lnTo>
                  <a:pt x="2504565" y="174374"/>
                </a:lnTo>
                <a:cubicBezTo>
                  <a:pt x="2520964" y="174507"/>
                  <a:pt x="2529163" y="183373"/>
                  <a:pt x="2529163" y="200972"/>
                </a:cubicBezTo>
                <a:lnTo>
                  <a:pt x="2529163" y="440958"/>
                </a:lnTo>
                <a:cubicBezTo>
                  <a:pt x="2529163" y="458690"/>
                  <a:pt x="2520897" y="467556"/>
                  <a:pt x="2504365" y="467556"/>
                </a:cubicBezTo>
                <a:cubicBezTo>
                  <a:pt x="2487966" y="467556"/>
                  <a:pt x="2479766" y="458690"/>
                  <a:pt x="2479766" y="440958"/>
                </a:cubicBezTo>
                <a:lnTo>
                  <a:pt x="2479766" y="200972"/>
                </a:lnTo>
                <a:cubicBezTo>
                  <a:pt x="2479766" y="183240"/>
                  <a:pt x="2487899" y="174374"/>
                  <a:pt x="2504165" y="174374"/>
                </a:cubicBezTo>
                <a:close/>
                <a:moveTo>
                  <a:pt x="646790" y="174374"/>
                </a:moveTo>
                <a:lnTo>
                  <a:pt x="647190" y="174374"/>
                </a:lnTo>
                <a:cubicBezTo>
                  <a:pt x="663589" y="174507"/>
                  <a:pt x="671788" y="183373"/>
                  <a:pt x="671788" y="200972"/>
                </a:cubicBezTo>
                <a:lnTo>
                  <a:pt x="671788" y="440958"/>
                </a:lnTo>
                <a:cubicBezTo>
                  <a:pt x="671788" y="458690"/>
                  <a:pt x="663522" y="467556"/>
                  <a:pt x="646990" y="467556"/>
                </a:cubicBezTo>
                <a:cubicBezTo>
                  <a:pt x="630591" y="467556"/>
                  <a:pt x="622391" y="458690"/>
                  <a:pt x="622391" y="440958"/>
                </a:cubicBezTo>
                <a:lnTo>
                  <a:pt x="622391" y="200972"/>
                </a:lnTo>
                <a:cubicBezTo>
                  <a:pt x="622391" y="183240"/>
                  <a:pt x="630524" y="174374"/>
                  <a:pt x="646790" y="174374"/>
                </a:cubicBezTo>
                <a:close/>
                <a:moveTo>
                  <a:pt x="3513020" y="124777"/>
                </a:moveTo>
                <a:lnTo>
                  <a:pt x="3513020" y="517153"/>
                </a:lnTo>
                <a:lnTo>
                  <a:pt x="3569617" y="517153"/>
                </a:lnTo>
                <a:lnTo>
                  <a:pt x="3569617" y="345564"/>
                </a:lnTo>
                <a:lnTo>
                  <a:pt x="3576816" y="344564"/>
                </a:lnTo>
                <a:lnTo>
                  <a:pt x="3627813" y="517153"/>
                </a:lnTo>
                <a:lnTo>
                  <a:pt x="3689809" y="517153"/>
                </a:lnTo>
                <a:lnTo>
                  <a:pt x="3626213" y="334564"/>
                </a:lnTo>
                <a:cubicBezTo>
                  <a:pt x="3655945" y="323632"/>
                  <a:pt x="3670810" y="300900"/>
                  <a:pt x="3670810" y="266368"/>
                </a:cubicBezTo>
                <a:lnTo>
                  <a:pt x="3670810" y="207372"/>
                </a:lnTo>
                <a:cubicBezTo>
                  <a:pt x="3670810" y="152442"/>
                  <a:pt x="3645679" y="124910"/>
                  <a:pt x="3595415" y="124777"/>
                </a:cubicBezTo>
                <a:close/>
                <a:moveTo>
                  <a:pt x="3122495" y="124777"/>
                </a:moveTo>
                <a:lnTo>
                  <a:pt x="3122495" y="517153"/>
                </a:lnTo>
                <a:lnTo>
                  <a:pt x="3179092" y="517153"/>
                </a:lnTo>
                <a:lnTo>
                  <a:pt x="3179092" y="348963"/>
                </a:lnTo>
                <a:lnTo>
                  <a:pt x="3256687" y="348963"/>
                </a:lnTo>
                <a:lnTo>
                  <a:pt x="3256687" y="292967"/>
                </a:lnTo>
                <a:lnTo>
                  <a:pt x="3179092" y="292967"/>
                </a:lnTo>
                <a:lnTo>
                  <a:pt x="3179092" y="180574"/>
                </a:lnTo>
                <a:lnTo>
                  <a:pt x="3269286" y="180574"/>
                </a:lnTo>
                <a:lnTo>
                  <a:pt x="3269286" y="124777"/>
                </a:lnTo>
                <a:close/>
                <a:moveTo>
                  <a:pt x="2636720" y="124777"/>
                </a:moveTo>
                <a:lnTo>
                  <a:pt x="2636720" y="517153"/>
                </a:lnTo>
                <a:lnTo>
                  <a:pt x="2691117" y="517153"/>
                </a:lnTo>
                <a:lnTo>
                  <a:pt x="2691117" y="296767"/>
                </a:lnTo>
                <a:lnTo>
                  <a:pt x="2742713" y="517153"/>
                </a:lnTo>
                <a:lnTo>
                  <a:pt x="2799310" y="517153"/>
                </a:lnTo>
                <a:lnTo>
                  <a:pt x="2799310" y="124777"/>
                </a:lnTo>
                <a:lnTo>
                  <a:pt x="2746913" y="124777"/>
                </a:lnTo>
                <a:lnTo>
                  <a:pt x="2746913" y="352363"/>
                </a:lnTo>
                <a:lnTo>
                  <a:pt x="2693316" y="124777"/>
                </a:lnTo>
                <a:close/>
                <a:moveTo>
                  <a:pt x="2313870" y="124777"/>
                </a:moveTo>
                <a:lnTo>
                  <a:pt x="2313870" y="517153"/>
                </a:lnTo>
                <a:lnTo>
                  <a:pt x="2370466" y="517153"/>
                </a:lnTo>
                <a:lnTo>
                  <a:pt x="2370466" y="124777"/>
                </a:lnTo>
                <a:close/>
                <a:moveTo>
                  <a:pt x="2115896" y="124777"/>
                </a:moveTo>
                <a:lnTo>
                  <a:pt x="2115896" y="180574"/>
                </a:lnTo>
                <a:lnTo>
                  <a:pt x="2168892" y="180574"/>
                </a:lnTo>
                <a:lnTo>
                  <a:pt x="2168892" y="517153"/>
                </a:lnTo>
                <a:lnTo>
                  <a:pt x="2225489" y="517153"/>
                </a:lnTo>
                <a:lnTo>
                  <a:pt x="2225489" y="180574"/>
                </a:lnTo>
                <a:lnTo>
                  <a:pt x="2278486" y="180574"/>
                </a:lnTo>
                <a:lnTo>
                  <a:pt x="2278486" y="124777"/>
                </a:lnTo>
                <a:close/>
                <a:moveTo>
                  <a:pt x="1972267" y="124777"/>
                </a:moveTo>
                <a:lnTo>
                  <a:pt x="1932269" y="378562"/>
                </a:lnTo>
                <a:lnTo>
                  <a:pt x="1913871" y="517153"/>
                </a:lnTo>
                <a:lnTo>
                  <a:pt x="1970867" y="517153"/>
                </a:lnTo>
                <a:lnTo>
                  <a:pt x="1982066" y="433958"/>
                </a:lnTo>
                <a:lnTo>
                  <a:pt x="2039863" y="433958"/>
                </a:lnTo>
                <a:lnTo>
                  <a:pt x="2050862" y="517153"/>
                </a:lnTo>
                <a:lnTo>
                  <a:pt x="2108059" y="517153"/>
                </a:lnTo>
                <a:lnTo>
                  <a:pt x="2089660" y="377962"/>
                </a:lnTo>
                <a:lnTo>
                  <a:pt x="2049862" y="124777"/>
                </a:lnTo>
                <a:close/>
                <a:moveTo>
                  <a:pt x="1722319" y="124777"/>
                </a:moveTo>
                <a:lnTo>
                  <a:pt x="1722319" y="517153"/>
                </a:lnTo>
                <a:lnTo>
                  <a:pt x="1778916" y="517153"/>
                </a:lnTo>
                <a:lnTo>
                  <a:pt x="1778916" y="345564"/>
                </a:lnTo>
                <a:lnTo>
                  <a:pt x="1786116" y="344564"/>
                </a:lnTo>
                <a:lnTo>
                  <a:pt x="1837113" y="517153"/>
                </a:lnTo>
                <a:lnTo>
                  <a:pt x="1899109" y="517153"/>
                </a:lnTo>
                <a:lnTo>
                  <a:pt x="1835513" y="334564"/>
                </a:lnTo>
                <a:cubicBezTo>
                  <a:pt x="1865244" y="323632"/>
                  <a:pt x="1880110" y="300900"/>
                  <a:pt x="1880110" y="266368"/>
                </a:cubicBezTo>
                <a:lnTo>
                  <a:pt x="1880110" y="207372"/>
                </a:lnTo>
                <a:cubicBezTo>
                  <a:pt x="1880110" y="152442"/>
                  <a:pt x="1854978" y="124910"/>
                  <a:pt x="1804714" y="124777"/>
                </a:cubicBezTo>
                <a:close/>
                <a:moveTo>
                  <a:pt x="1531820" y="124777"/>
                </a:moveTo>
                <a:lnTo>
                  <a:pt x="1531820" y="517153"/>
                </a:lnTo>
                <a:lnTo>
                  <a:pt x="1678611" y="517153"/>
                </a:lnTo>
                <a:lnTo>
                  <a:pt x="1678611" y="461356"/>
                </a:lnTo>
                <a:lnTo>
                  <a:pt x="1588416" y="461356"/>
                </a:lnTo>
                <a:lnTo>
                  <a:pt x="1588416" y="348963"/>
                </a:lnTo>
                <a:lnTo>
                  <a:pt x="1666011" y="348963"/>
                </a:lnTo>
                <a:lnTo>
                  <a:pt x="1666011" y="292967"/>
                </a:lnTo>
                <a:lnTo>
                  <a:pt x="1588416" y="292967"/>
                </a:lnTo>
                <a:lnTo>
                  <a:pt x="1588416" y="180574"/>
                </a:lnTo>
                <a:lnTo>
                  <a:pt x="1678611" y="180574"/>
                </a:lnTo>
                <a:lnTo>
                  <a:pt x="1678611" y="124777"/>
                </a:lnTo>
                <a:close/>
                <a:moveTo>
                  <a:pt x="1322270" y="124777"/>
                </a:moveTo>
                <a:lnTo>
                  <a:pt x="1322270" y="517153"/>
                </a:lnTo>
                <a:lnTo>
                  <a:pt x="1405865" y="517153"/>
                </a:lnTo>
                <a:cubicBezTo>
                  <a:pt x="1458528" y="517020"/>
                  <a:pt x="1484860" y="489555"/>
                  <a:pt x="1484860" y="434758"/>
                </a:cubicBezTo>
                <a:lnTo>
                  <a:pt x="1484860" y="207372"/>
                </a:lnTo>
                <a:cubicBezTo>
                  <a:pt x="1484860" y="152442"/>
                  <a:pt x="1459728" y="124910"/>
                  <a:pt x="1409464" y="124777"/>
                </a:cubicBezTo>
                <a:close/>
                <a:moveTo>
                  <a:pt x="1208970" y="124777"/>
                </a:moveTo>
                <a:lnTo>
                  <a:pt x="1208970" y="517153"/>
                </a:lnTo>
                <a:lnTo>
                  <a:pt x="1265566" y="517153"/>
                </a:lnTo>
                <a:lnTo>
                  <a:pt x="1265566" y="124777"/>
                </a:lnTo>
                <a:close/>
                <a:moveTo>
                  <a:pt x="779345" y="124777"/>
                </a:moveTo>
                <a:lnTo>
                  <a:pt x="779345" y="517153"/>
                </a:lnTo>
                <a:lnTo>
                  <a:pt x="833741" y="517153"/>
                </a:lnTo>
                <a:lnTo>
                  <a:pt x="833741" y="296767"/>
                </a:lnTo>
                <a:lnTo>
                  <a:pt x="885338" y="517153"/>
                </a:lnTo>
                <a:lnTo>
                  <a:pt x="941935" y="517153"/>
                </a:lnTo>
                <a:lnTo>
                  <a:pt x="941935" y="124777"/>
                </a:lnTo>
                <a:lnTo>
                  <a:pt x="889538" y="124777"/>
                </a:lnTo>
                <a:lnTo>
                  <a:pt x="889538" y="352363"/>
                </a:lnTo>
                <a:lnTo>
                  <a:pt x="835941" y="124777"/>
                </a:lnTo>
                <a:close/>
                <a:moveTo>
                  <a:pt x="3380665" y="118577"/>
                </a:moveTo>
                <a:cubicBezTo>
                  <a:pt x="3326535" y="118577"/>
                  <a:pt x="3299470" y="146042"/>
                  <a:pt x="3299470" y="200972"/>
                </a:cubicBezTo>
                <a:lnTo>
                  <a:pt x="3299470" y="440958"/>
                </a:lnTo>
                <a:cubicBezTo>
                  <a:pt x="3299470" y="496021"/>
                  <a:pt x="3326535" y="523553"/>
                  <a:pt x="3380665" y="523553"/>
                </a:cubicBezTo>
                <a:cubicBezTo>
                  <a:pt x="3434929" y="523419"/>
                  <a:pt x="3462060" y="495888"/>
                  <a:pt x="3462060" y="440958"/>
                </a:cubicBezTo>
                <a:lnTo>
                  <a:pt x="3462060" y="200972"/>
                </a:lnTo>
                <a:cubicBezTo>
                  <a:pt x="3462060" y="146042"/>
                  <a:pt x="3434929" y="118577"/>
                  <a:pt x="3380665" y="118577"/>
                </a:cubicBezTo>
                <a:close/>
                <a:moveTo>
                  <a:pt x="2923465" y="118577"/>
                </a:moveTo>
                <a:cubicBezTo>
                  <a:pt x="2869335" y="118577"/>
                  <a:pt x="2842270" y="146042"/>
                  <a:pt x="2842270" y="200972"/>
                </a:cubicBezTo>
                <a:lnTo>
                  <a:pt x="2842270" y="237770"/>
                </a:lnTo>
                <a:cubicBezTo>
                  <a:pt x="2842270" y="273901"/>
                  <a:pt x="2859936" y="304566"/>
                  <a:pt x="2895267" y="329765"/>
                </a:cubicBezTo>
                <a:cubicBezTo>
                  <a:pt x="2930598" y="355096"/>
                  <a:pt x="2948264" y="377228"/>
                  <a:pt x="2948264" y="396160"/>
                </a:cubicBezTo>
                <a:lnTo>
                  <a:pt x="2948264" y="440958"/>
                </a:lnTo>
                <a:cubicBezTo>
                  <a:pt x="2948264" y="458690"/>
                  <a:pt x="2940064" y="467556"/>
                  <a:pt x="2923665" y="467556"/>
                </a:cubicBezTo>
                <a:cubicBezTo>
                  <a:pt x="2907133" y="467556"/>
                  <a:pt x="2898867" y="458690"/>
                  <a:pt x="2898867" y="440958"/>
                </a:cubicBezTo>
                <a:lnTo>
                  <a:pt x="2898867" y="388161"/>
                </a:lnTo>
                <a:lnTo>
                  <a:pt x="2842270" y="388161"/>
                </a:lnTo>
                <a:lnTo>
                  <a:pt x="2842270" y="440958"/>
                </a:lnTo>
                <a:cubicBezTo>
                  <a:pt x="2842270" y="495888"/>
                  <a:pt x="2869402" y="523419"/>
                  <a:pt x="2923665" y="523553"/>
                </a:cubicBezTo>
                <a:cubicBezTo>
                  <a:pt x="2977795" y="523553"/>
                  <a:pt x="3004860" y="496021"/>
                  <a:pt x="3004860" y="440958"/>
                </a:cubicBezTo>
                <a:lnTo>
                  <a:pt x="3004860" y="391361"/>
                </a:lnTo>
                <a:cubicBezTo>
                  <a:pt x="3004860" y="356163"/>
                  <a:pt x="2987195" y="325965"/>
                  <a:pt x="2951863" y="300766"/>
                </a:cubicBezTo>
                <a:cubicBezTo>
                  <a:pt x="2916532" y="275435"/>
                  <a:pt x="2898867" y="254036"/>
                  <a:pt x="2898867" y="236570"/>
                </a:cubicBezTo>
                <a:lnTo>
                  <a:pt x="2898867" y="200972"/>
                </a:lnTo>
                <a:cubicBezTo>
                  <a:pt x="2898867" y="183240"/>
                  <a:pt x="2907000" y="174374"/>
                  <a:pt x="2923265" y="174374"/>
                </a:cubicBezTo>
                <a:lnTo>
                  <a:pt x="2923665" y="174374"/>
                </a:lnTo>
                <a:cubicBezTo>
                  <a:pt x="2940064" y="174507"/>
                  <a:pt x="2948264" y="183373"/>
                  <a:pt x="2948264" y="200972"/>
                </a:cubicBezTo>
                <a:lnTo>
                  <a:pt x="2948264" y="253769"/>
                </a:lnTo>
                <a:lnTo>
                  <a:pt x="3004860" y="253769"/>
                </a:lnTo>
                <a:lnTo>
                  <a:pt x="3004860" y="200972"/>
                </a:lnTo>
                <a:cubicBezTo>
                  <a:pt x="3004860" y="146042"/>
                  <a:pt x="2977728" y="118577"/>
                  <a:pt x="2923465" y="118577"/>
                </a:cubicBezTo>
                <a:close/>
                <a:moveTo>
                  <a:pt x="2504365" y="118577"/>
                </a:moveTo>
                <a:cubicBezTo>
                  <a:pt x="2450235" y="118577"/>
                  <a:pt x="2423170" y="146042"/>
                  <a:pt x="2423170" y="200972"/>
                </a:cubicBezTo>
                <a:lnTo>
                  <a:pt x="2423170" y="440958"/>
                </a:lnTo>
                <a:cubicBezTo>
                  <a:pt x="2423170" y="496021"/>
                  <a:pt x="2450235" y="523553"/>
                  <a:pt x="2504365" y="523553"/>
                </a:cubicBezTo>
                <a:cubicBezTo>
                  <a:pt x="2558628" y="523419"/>
                  <a:pt x="2585760" y="495888"/>
                  <a:pt x="2585760" y="440958"/>
                </a:cubicBezTo>
                <a:lnTo>
                  <a:pt x="2585760" y="200972"/>
                </a:lnTo>
                <a:cubicBezTo>
                  <a:pt x="2585760" y="146042"/>
                  <a:pt x="2558628" y="118577"/>
                  <a:pt x="2504365" y="118577"/>
                </a:cubicBezTo>
                <a:close/>
                <a:moveTo>
                  <a:pt x="1075615" y="118577"/>
                </a:moveTo>
                <a:cubicBezTo>
                  <a:pt x="1021485" y="118577"/>
                  <a:pt x="994420" y="146042"/>
                  <a:pt x="994420" y="200972"/>
                </a:cubicBezTo>
                <a:lnTo>
                  <a:pt x="994420" y="237770"/>
                </a:lnTo>
                <a:cubicBezTo>
                  <a:pt x="994420" y="273901"/>
                  <a:pt x="1012085" y="304566"/>
                  <a:pt x="1047416" y="329765"/>
                </a:cubicBezTo>
                <a:cubicBezTo>
                  <a:pt x="1082748" y="355096"/>
                  <a:pt x="1100413" y="377228"/>
                  <a:pt x="1100413" y="396160"/>
                </a:cubicBezTo>
                <a:lnTo>
                  <a:pt x="1100413" y="440958"/>
                </a:lnTo>
                <a:cubicBezTo>
                  <a:pt x="1100413" y="458690"/>
                  <a:pt x="1092214" y="467556"/>
                  <a:pt x="1075815" y="467556"/>
                </a:cubicBezTo>
                <a:cubicBezTo>
                  <a:pt x="1059283" y="467556"/>
                  <a:pt x="1051016" y="458690"/>
                  <a:pt x="1051016" y="440958"/>
                </a:cubicBezTo>
                <a:lnTo>
                  <a:pt x="1051016" y="388161"/>
                </a:lnTo>
                <a:lnTo>
                  <a:pt x="994420" y="388161"/>
                </a:lnTo>
                <a:lnTo>
                  <a:pt x="994420" y="440958"/>
                </a:lnTo>
                <a:cubicBezTo>
                  <a:pt x="994420" y="495888"/>
                  <a:pt x="1021551" y="523419"/>
                  <a:pt x="1075815" y="523553"/>
                </a:cubicBezTo>
                <a:cubicBezTo>
                  <a:pt x="1129945" y="523553"/>
                  <a:pt x="1157010" y="496021"/>
                  <a:pt x="1157010" y="440958"/>
                </a:cubicBezTo>
                <a:lnTo>
                  <a:pt x="1157010" y="391361"/>
                </a:lnTo>
                <a:cubicBezTo>
                  <a:pt x="1157010" y="356163"/>
                  <a:pt x="1139344" y="325965"/>
                  <a:pt x="1104013" y="300766"/>
                </a:cubicBezTo>
                <a:cubicBezTo>
                  <a:pt x="1068682" y="275435"/>
                  <a:pt x="1051016" y="254036"/>
                  <a:pt x="1051016" y="236570"/>
                </a:cubicBezTo>
                <a:lnTo>
                  <a:pt x="1051016" y="200972"/>
                </a:lnTo>
                <a:cubicBezTo>
                  <a:pt x="1051016" y="183240"/>
                  <a:pt x="1059149" y="174374"/>
                  <a:pt x="1075415" y="174374"/>
                </a:cubicBezTo>
                <a:lnTo>
                  <a:pt x="1075815" y="174374"/>
                </a:lnTo>
                <a:cubicBezTo>
                  <a:pt x="1092214" y="174507"/>
                  <a:pt x="1100413" y="183373"/>
                  <a:pt x="1100413" y="200972"/>
                </a:cubicBezTo>
                <a:lnTo>
                  <a:pt x="1100413" y="253769"/>
                </a:lnTo>
                <a:lnTo>
                  <a:pt x="1157010" y="253769"/>
                </a:lnTo>
                <a:lnTo>
                  <a:pt x="1157010" y="200972"/>
                </a:lnTo>
                <a:cubicBezTo>
                  <a:pt x="1157010" y="146042"/>
                  <a:pt x="1129878" y="118577"/>
                  <a:pt x="1075615" y="118577"/>
                </a:cubicBezTo>
                <a:close/>
                <a:moveTo>
                  <a:pt x="646990" y="118577"/>
                </a:moveTo>
                <a:cubicBezTo>
                  <a:pt x="592860" y="118577"/>
                  <a:pt x="565795" y="146042"/>
                  <a:pt x="565795" y="200972"/>
                </a:cubicBezTo>
                <a:lnTo>
                  <a:pt x="565795" y="440958"/>
                </a:lnTo>
                <a:cubicBezTo>
                  <a:pt x="565795" y="496021"/>
                  <a:pt x="592860" y="523553"/>
                  <a:pt x="646990" y="523553"/>
                </a:cubicBezTo>
                <a:cubicBezTo>
                  <a:pt x="701253" y="523419"/>
                  <a:pt x="728385" y="495888"/>
                  <a:pt x="728385" y="440958"/>
                </a:cubicBezTo>
                <a:lnTo>
                  <a:pt x="728385" y="200972"/>
                </a:lnTo>
                <a:cubicBezTo>
                  <a:pt x="728385" y="146042"/>
                  <a:pt x="701253" y="118577"/>
                  <a:pt x="646990" y="118577"/>
                </a:cubicBezTo>
                <a:close/>
                <a:moveTo>
                  <a:pt x="446965" y="118577"/>
                </a:moveTo>
                <a:cubicBezTo>
                  <a:pt x="392835" y="118577"/>
                  <a:pt x="365770" y="146042"/>
                  <a:pt x="365770" y="200972"/>
                </a:cubicBezTo>
                <a:lnTo>
                  <a:pt x="365770" y="440958"/>
                </a:lnTo>
                <a:cubicBezTo>
                  <a:pt x="365770" y="496021"/>
                  <a:pt x="392835" y="523553"/>
                  <a:pt x="446965" y="523553"/>
                </a:cubicBezTo>
                <a:cubicBezTo>
                  <a:pt x="501228" y="523419"/>
                  <a:pt x="528360" y="495888"/>
                  <a:pt x="528360" y="440958"/>
                </a:cubicBezTo>
                <a:lnTo>
                  <a:pt x="528360" y="388161"/>
                </a:lnTo>
                <a:lnTo>
                  <a:pt x="471763" y="388161"/>
                </a:lnTo>
                <a:lnTo>
                  <a:pt x="471763" y="440958"/>
                </a:lnTo>
                <a:cubicBezTo>
                  <a:pt x="471763" y="458690"/>
                  <a:pt x="463497" y="467556"/>
                  <a:pt x="446965" y="467556"/>
                </a:cubicBezTo>
                <a:cubicBezTo>
                  <a:pt x="430566" y="467556"/>
                  <a:pt x="422366" y="458690"/>
                  <a:pt x="422366" y="440958"/>
                </a:cubicBezTo>
                <a:lnTo>
                  <a:pt x="422366" y="200972"/>
                </a:lnTo>
                <a:cubicBezTo>
                  <a:pt x="422366" y="183240"/>
                  <a:pt x="430499" y="174374"/>
                  <a:pt x="446765" y="174374"/>
                </a:cubicBezTo>
                <a:lnTo>
                  <a:pt x="447165" y="174374"/>
                </a:lnTo>
                <a:cubicBezTo>
                  <a:pt x="463564" y="174507"/>
                  <a:pt x="471763" y="183373"/>
                  <a:pt x="471763" y="200972"/>
                </a:cubicBezTo>
                <a:lnTo>
                  <a:pt x="471763" y="253769"/>
                </a:lnTo>
                <a:lnTo>
                  <a:pt x="528360" y="253769"/>
                </a:lnTo>
                <a:lnTo>
                  <a:pt x="528360" y="200972"/>
                </a:lnTo>
                <a:cubicBezTo>
                  <a:pt x="528360" y="146042"/>
                  <a:pt x="501228" y="118577"/>
                  <a:pt x="446965" y="118577"/>
                </a:cubicBezTo>
                <a:close/>
                <a:moveTo>
                  <a:pt x="0" y="0"/>
                </a:moveTo>
                <a:lnTo>
                  <a:pt x="3956614" y="0"/>
                </a:lnTo>
                <a:lnTo>
                  <a:pt x="3956614" y="618416"/>
                </a:lnTo>
                <a:lnTo>
                  <a:pt x="0" y="618416"/>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200" dirty="0">
              <a:solidFill>
                <a:schemeClr val="bg1"/>
              </a:solidFill>
              <a:latin typeface="Gobold" panose="02000500000000000000" pitchFamily="2" charset="0"/>
              <a:cs typeface="Arial"/>
            </a:endParaRPr>
          </a:p>
        </p:txBody>
      </p:sp>
    </p:spTree>
    <p:extLst>
      <p:ext uri="{BB962C8B-B14F-4D97-AF65-F5344CB8AC3E}">
        <p14:creationId xmlns:p14="http://schemas.microsoft.com/office/powerpoint/2010/main" val="26041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58">
            <a:extLst>
              <a:ext uri="{FF2B5EF4-FFF2-40B4-BE49-F238E27FC236}">
                <a16:creationId xmlns:a16="http://schemas.microsoft.com/office/drawing/2014/main" id="{F31F84C7-5EE2-F14C-9F63-CB06C0A9F702}"/>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3" name="Straight Connector 12">
            <a:extLst>
              <a:ext uri="{FF2B5EF4-FFF2-40B4-BE49-F238E27FC236}">
                <a16:creationId xmlns:a16="http://schemas.microsoft.com/office/drawing/2014/main" id="{B5C99502-3ADB-4349-9BF1-A8F2E5E01CD6}"/>
              </a:ext>
            </a:extLst>
          </p:cNvPr>
          <p:cNvCxnSpPr>
            <a:cxnSpLocks/>
          </p:cNvCxnSpPr>
          <p:nvPr/>
        </p:nvCxnSpPr>
        <p:spPr>
          <a:xfrm>
            <a:off x="0" y="751121"/>
            <a:ext cx="666319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A4565F7B-6F19-9847-A4E0-79506208BF7F}"/>
              </a:ext>
            </a:extLst>
          </p:cNvPr>
          <p:cNvSpPr>
            <a:spLocks noGrp="1"/>
          </p:cNvSpPr>
          <p:nvPr>
            <p:ph type="sldNum" sz="quarter" idx="12"/>
          </p:nvPr>
        </p:nvSpPr>
        <p:spPr/>
        <p:txBody>
          <a:bodyPr/>
          <a:lstStyle/>
          <a:p>
            <a:fld id="{716BC1C3-C832-FA4C-9911-3E1C355083BA}" type="slidenum">
              <a:rPr lang="en-US" smtClean="0">
                <a:solidFill>
                  <a:schemeClr val="bg1"/>
                </a:solidFill>
              </a:rPr>
              <a:pPr/>
              <a:t>10</a:t>
            </a:fld>
            <a:endParaRPr lang="en-US" dirty="0">
              <a:solidFill>
                <a:schemeClr val="bg1"/>
              </a:solidFill>
            </a:endParaRPr>
          </a:p>
        </p:txBody>
      </p:sp>
      <p:sp>
        <p:nvSpPr>
          <p:cNvPr id="2" name="Title 1"/>
          <p:cNvSpPr>
            <a:spLocks noGrp="1"/>
          </p:cNvSpPr>
          <p:nvPr>
            <p:ph type="title"/>
          </p:nvPr>
        </p:nvSpPr>
        <p:spPr>
          <a:xfrm>
            <a:off x="1415994" y="215319"/>
            <a:ext cx="5941539" cy="489465"/>
          </a:xfrm>
        </p:spPr>
        <p:txBody>
          <a:bodyPr/>
          <a:lstStyle/>
          <a:p>
            <a:r>
              <a:rPr lang="en-US" dirty="0"/>
              <a:t>Estate tax comparison: RA vs. NRA</a:t>
            </a:r>
          </a:p>
        </p:txBody>
      </p:sp>
      <p:sp>
        <p:nvSpPr>
          <p:cNvPr id="6" name="Rectangle 5">
            <a:extLst>
              <a:ext uri="{FF2B5EF4-FFF2-40B4-BE49-F238E27FC236}">
                <a16:creationId xmlns:a16="http://schemas.microsoft.com/office/drawing/2014/main" id="{9790131B-27EF-E649-B069-B8B3B8333CB5}"/>
              </a:ext>
            </a:extLst>
          </p:cNvPr>
          <p:cNvSpPr/>
          <p:nvPr/>
        </p:nvSpPr>
        <p:spPr>
          <a:xfrm>
            <a:off x="420625" y="4876283"/>
            <a:ext cx="5000462"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pic>
        <p:nvPicPr>
          <p:cNvPr id="9" name="Picture 8">
            <a:extLst>
              <a:ext uri="{FF2B5EF4-FFF2-40B4-BE49-F238E27FC236}">
                <a16:creationId xmlns:a16="http://schemas.microsoft.com/office/drawing/2014/main" id="{B14BA84B-6C0D-AF4F-A6E9-3D698B6BD1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1150" y="1"/>
            <a:ext cx="1299411" cy="5152907"/>
          </a:xfrm>
          <a:prstGeom prst="rect">
            <a:avLst/>
          </a:prstGeom>
        </p:spPr>
      </p:pic>
      <p:sp>
        <p:nvSpPr>
          <p:cNvPr id="12" name="Rectangle 46"/>
          <p:cNvSpPr>
            <a:spLocks noChangeArrowheads="1"/>
          </p:cNvSpPr>
          <p:nvPr/>
        </p:nvSpPr>
        <p:spPr bwMode="auto">
          <a:xfrm>
            <a:off x="1626955" y="4512156"/>
            <a:ext cx="5086470" cy="203133"/>
          </a:xfrm>
          <a:prstGeom prst="rect">
            <a:avLst/>
          </a:prstGeom>
          <a:noFill/>
          <a:ln w="9525" algn="ctr">
            <a:noFill/>
            <a:miter lim="800000"/>
            <a:headEnd/>
            <a:tailEnd/>
          </a:ln>
        </p:spPr>
        <p:txBody>
          <a:bodyPr wrap="square">
            <a:spAutoFit/>
          </a:bodyPr>
          <a:lstStyle/>
          <a:p>
            <a:pPr eaLnBrk="0" fontAlgn="base" hangingPunct="0">
              <a:lnSpc>
                <a:spcPct val="80000"/>
              </a:lnSpc>
              <a:spcBef>
                <a:spcPct val="20000"/>
              </a:spcBef>
              <a:spcAft>
                <a:spcPct val="0"/>
              </a:spcAft>
              <a:buClr>
                <a:srgbClr val="003366"/>
              </a:buClr>
            </a:pPr>
            <a:r>
              <a:rPr lang="en-US" sz="900" dirty="0">
                <a:ea typeface="ＭＳ Ｐゴシック" pitchFamily="84" charset="-128"/>
              </a:rPr>
              <a:t>* Intangible property includes stock in a U.S. corporation and interest in a U.S. partnership.</a:t>
            </a:r>
          </a:p>
        </p:txBody>
      </p:sp>
      <p:graphicFrame>
        <p:nvGraphicFramePr>
          <p:cNvPr id="4" name="Table 3">
            <a:extLst>
              <a:ext uri="{FF2B5EF4-FFF2-40B4-BE49-F238E27FC236}">
                <a16:creationId xmlns:a16="http://schemas.microsoft.com/office/drawing/2014/main" id="{82314204-39EC-5844-B5CF-F746E000B5D8}"/>
              </a:ext>
            </a:extLst>
          </p:cNvPr>
          <p:cNvGraphicFramePr>
            <a:graphicFrameLocks noGrp="1"/>
          </p:cNvGraphicFramePr>
          <p:nvPr>
            <p:extLst>
              <p:ext uri="{D42A27DB-BD31-4B8C-83A1-F6EECF244321}">
                <p14:modId xmlns:p14="http://schemas.microsoft.com/office/powerpoint/2010/main" val="3170607153"/>
              </p:ext>
            </p:extLst>
          </p:nvPr>
        </p:nvGraphicFramePr>
        <p:xfrm>
          <a:off x="1654372" y="1250949"/>
          <a:ext cx="6366861" cy="2569900"/>
        </p:xfrm>
        <a:graphic>
          <a:graphicData uri="http://schemas.openxmlformats.org/drawingml/2006/table">
            <a:tbl>
              <a:tblPr firstRow="1" bandRow="1">
                <a:tableStyleId>{5C22544A-7EE6-4342-B048-85BDC9FD1C3A}</a:tableStyleId>
              </a:tblPr>
              <a:tblGrid>
                <a:gridCol w="2122287">
                  <a:extLst>
                    <a:ext uri="{9D8B030D-6E8A-4147-A177-3AD203B41FA5}">
                      <a16:colId xmlns:a16="http://schemas.microsoft.com/office/drawing/2014/main" val="948244060"/>
                    </a:ext>
                  </a:extLst>
                </a:gridCol>
                <a:gridCol w="2122287">
                  <a:extLst>
                    <a:ext uri="{9D8B030D-6E8A-4147-A177-3AD203B41FA5}">
                      <a16:colId xmlns:a16="http://schemas.microsoft.com/office/drawing/2014/main" val="2087285355"/>
                    </a:ext>
                  </a:extLst>
                </a:gridCol>
                <a:gridCol w="2122287">
                  <a:extLst>
                    <a:ext uri="{9D8B030D-6E8A-4147-A177-3AD203B41FA5}">
                      <a16:colId xmlns:a16="http://schemas.microsoft.com/office/drawing/2014/main" val="955758495"/>
                    </a:ext>
                  </a:extLst>
                </a:gridCol>
              </a:tblGrid>
              <a:tr h="387317">
                <a:tc>
                  <a:txBody>
                    <a:bodyPr/>
                    <a:lstStyle/>
                    <a:p>
                      <a:endParaRPr lang="en-US" sz="1100" dirty="0">
                        <a:solidFill>
                          <a:schemeClr val="bg1"/>
                        </a:solidFill>
                      </a:endParaRPr>
                    </a:p>
                  </a:txBody>
                  <a:tcPr marL="95503" marR="95503" marT="47751" marB="47751">
                    <a:solidFill>
                      <a:schemeClr val="accent1"/>
                    </a:solidFill>
                  </a:tcPr>
                </a:tc>
                <a:tc>
                  <a:txBody>
                    <a:bodyPr/>
                    <a:lstStyle/>
                    <a:p>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tc>
                  <a:txBody>
                    <a:bodyPr/>
                    <a:lstStyle/>
                    <a:p>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extLst>
                  <a:ext uri="{0D108BD9-81ED-4DB2-BD59-A6C34878D82A}">
                    <a16:rowId xmlns:a16="http://schemas.microsoft.com/office/drawing/2014/main" val="3199307097"/>
                  </a:ext>
                </a:extLst>
              </a:tr>
              <a:tr h="387317">
                <a:tc>
                  <a:txBody>
                    <a:bodyPr/>
                    <a:lstStyle/>
                    <a:p>
                      <a:r>
                        <a:rPr lang="en-US" sz="1100" dirty="0">
                          <a:solidFill>
                            <a:schemeClr val="tx1"/>
                          </a:solidFill>
                        </a:rPr>
                        <a:t>Estate tax exemption</a:t>
                      </a:r>
                    </a:p>
                  </a:txBody>
                  <a:tcPr marL="95503" marR="95503" marT="47751" marB="47751" anchor="ctr">
                    <a:solidFill>
                      <a:schemeClr val="bg1"/>
                    </a:solidFill>
                  </a:tcPr>
                </a:tc>
                <a:tc>
                  <a:txBody>
                    <a:bodyPr/>
                    <a:lstStyle/>
                    <a:p>
                      <a:r>
                        <a:rPr lang="en-US" sz="1100" dirty="0">
                          <a:solidFill>
                            <a:schemeClr val="tx1"/>
                          </a:solidFill>
                        </a:rPr>
                        <a:t>Same as U.S. citizen</a:t>
                      </a:r>
                    </a:p>
                  </a:txBody>
                  <a:tcPr marL="95503" marR="95503" marT="47751" marB="47751" anchor="ctr">
                    <a:solidFill>
                      <a:schemeClr val="bg1"/>
                    </a:solidFill>
                  </a:tcPr>
                </a:tc>
                <a:tc>
                  <a:txBody>
                    <a:bodyPr/>
                    <a:lstStyle/>
                    <a:p>
                      <a:r>
                        <a:rPr lang="en-US" sz="1100" dirty="0">
                          <a:solidFill>
                            <a:schemeClr val="tx1"/>
                          </a:solidFill>
                        </a:rPr>
                        <a:t>$60,000</a:t>
                      </a:r>
                    </a:p>
                  </a:txBody>
                  <a:tcPr marL="95503" marR="95503" marT="47751" marB="47751" anchor="ctr">
                    <a:solidFill>
                      <a:schemeClr val="bg1"/>
                    </a:solidFill>
                  </a:tcPr>
                </a:tc>
                <a:extLst>
                  <a:ext uri="{0D108BD9-81ED-4DB2-BD59-A6C34878D82A}">
                    <a16:rowId xmlns:a16="http://schemas.microsoft.com/office/drawing/2014/main" val="282188939"/>
                  </a:ext>
                </a:extLst>
              </a:tr>
              <a:tr h="429763">
                <a:tc>
                  <a:txBody>
                    <a:bodyPr/>
                    <a:lstStyle/>
                    <a:p>
                      <a:r>
                        <a:rPr lang="en-US" sz="1100" dirty="0">
                          <a:solidFill>
                            <a:schemeClr val="tx1"/>
                          </a:solidFill>
                        </a:rPr>
                        <a:t>Estate tax rate</a:t>
                      </a:r>
                    </a:p>
                  </a:txBody>
                  <a:tcPr marL="95503" marR="95503" marT="47751" marB="47751"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Same as U.S. citizen</a:t>
                      </a:r>
                    </a:p>
                    <a:p>
                      <a:endParaRPr lang="en-US" sz="1100" dirty="0">
                        <a:solidFill>
                          <a:schemeClr val="tx1"/>
                        </a:solidFill>
                      </a:endParaRPr>
                    </a:p>
                  </a:txBody>
                  <a:tcPr marL="95503" marR="95503" marT="47751" marB="47751" anchor="ctr">
                    <a:solidFill>
                      <a:schemeClr val="bg1">
                        <a:lumMod val="95000"/>
                      </a:schemeClr>
                    </a:solidFill>
                  </a:tcPr>
                </a:tc>
                <a:tc>
                  <a:txBody>
                    <a:bodyPr/>
                    <a:lstStyle/>
                    <a:p>
                      <a:r>
                        <a:rPr lang="en-US" sz="1100" dirty="0">
                          <a:solidFill>
                            <a:schemeClr val="tx1"/>
                          </a:solidFill>
                        </a:rPr>
                        <a:t>Same as U.S. citizen</a:t>
                      </a:r>
                    </a:p>
                  </a:txBody>
                  <a:tcPr marL="95503" marR="95503" marT="47751" marB="47751" anchor="ctr">
                    <a:solidFill>
                      <a:schemeClr val="bg1">
                        <a:lumMod val="95000"/>
                      </a:schemeClr>
                    </a:solidFill>
                  </a:tcPr>
                </a:tc>
                <a:extLst>
                  <a:ext uri="{0D108BD9-81ED-4DB2-BD59-A6C34878D82A}">
                    <a16:rowId xmlns:a16="http://schemas.microsoft.com/office/drawing/2014/main" val="2021061847"/>
                  </a:ext>
                </a:extLst>
              </a:tr>
              <a:tr h="596893">
                <a:tc>
                  <a:txBody>
                    <a:bodyPr/>
                    <a:lstStyle/>
                    <a:p>
                      <a:r>
                        <a:rPr lang="en-US" sz="1100" dirty="0">
                          <a:solidFill>
                            <a:schemeClr val="tx1"/>
                          </a:solidFill>
                        </a:rPr>
                        <a:t>Unlimited marital deduction</a:t>
                      </a:r>
                    </a:p>
                  </a:txBody>
                  <a:tcPr marL="95503" marR="95503" marT="47751" marB="47751" anchor="ctr">
                    <a:solidFill>
                      <a:schemeClr val="bg1"/>
                    </a:solidFill>
                  </a:tcPr>
                </a:tc>
                <a:tc>
                  <a:txBody>
                    <a:bodyPr/>
                    <a:lstStyle/>
                    <a:p>
                      <a:r>
                        <a:rPr lang="en-US" sz="1100" dirty="0">
                          <a:solidFill>
                            <a:schemeClr val="tx1"/>
                          </a:solidFill>
                        </a:rPr>
                        <a:t>Only if assets inherited by </a:t>
                      </a:r>
                      <a:br>
                        <a:rPr lang="en-US" sz="1100" dirty="0">
                          <a:solidFill>
                            <a:schemeClr val="tx1"/>
                          </a:solidFill>
                        </a:rPr>
                      </a:br>
                      <a:r>
                        <a:rPr lang="en-US" sz="1100" dirty="0">
                          <a:solidFill>
                            <a:schemeClr val="tx1"/>
                          </a:solidFill>
                        </a:rPr>
                        <a:t>non-U.S. citizen are </a:t>
                      </a:r>
                      <a:br>
                        <a:rPr lang="en-US" sz="1100" dirty="0">
                          <a:solidFill>
                            <a:schemeClr val="tx1"/>
                          </a:solidFill>
                        </a:rPr>
                      </a:br>
                      <a:r>
                        <a:rPr lang="en-US" sz="1100" dirty="0">
                          <a:solidFill>
                            <a:schemeClr val="tx1"/>
                          </a:solidFill>
                        </a:rPr>
                        <a:t>transferred to QDOT</a:t>
                      </a:r>
                    </a:p>
                  </a:txBody>
                  <a:tcPr marL="95503" marR="95503" marT="47751" marB="47751" anchor="ctr">
                    <a:solidFill>
                      <a:schemeClr val="bg1"/>
                    </a:solidFill>
                  </a:tcPr>
                </a:tc>
                <a:tc>
                  <a:txBody>
                    <a:bodyPr/>
                    <a:lstStyle/>
                    <a:p>
                      <a:r>
                        <a:rPr lang="en-US" sz="1100" dirty="0">
                          <a:solidFill>
                            <a:schemeClr val="tx1"/>
                          </a:solidFill>
                        </a:rPr>
                        <a:t>Only if assets inherited by </a:t>
                      </a:r>
                      <a:br>
                        <a:rPr lang="en-US" sz="1100" dirty="0">
                          <a:solidFill>
                            <a:schemeClr val="tx1"/>
                          </a:solidFill>
                        </a:rPr>
                      </a:br>
                      <a:r>
                        <a:rPr lang="en-US" sz="1100" dirty="0">
                          <a:solidFill>
                            <a:schemeClr val="tx1"/>
                          </a:solidFill>
                        </a:rPr>
                        <a:t>non-U.S. citizen are </a:t>
                      </a:r>
                      <a:br>
                        <a:rPr lang="en-US" sz="1100" dirty="0">
                          <a:solidFill>
                            <a:schemeClr val="tx1"/>
                          </a:solidFill>
                        </a:rPr>
                      </a:br>
                      <a:r>
                        <a:rPr lang="en-US" sz="1100" dirty="0">
                          <a:solidFill>
                            <a:schemeClr val="tx1"/>
                          </a:solidFill>
                        </a:rPr>
                        <a:t>transferred to QDOT</a:t>
                      </a:r>
                    </a:p>
                  </a:txBody>
                  <a:tcPr marL="95503" marR="95503" marT="47751" marB="47751" anchor="ctr">
                    <a:solidFill>
                      <a:schemeClr val="bg1"/>
                    </a:solidFill>
                  </a:tcPr>
                </a:tc>
                <a:extLst>
                  <a:ext uri="{0D108BD9-81ED-4DB2-BD59-A6C34878D82A}">
                    <a16:rowId xmlns:a16="http://schemas.microsoft.com/office/drawing/2014/main" val="3082669854"/>
                  </a:ext>
                </a:extLst>
              </a:tr>
              <a:tr h="596893">
                <a:tc>
                  <a:txBody>
                    <a:bodyPr/>
                    <a:lstStyle/>
                    <a:p>
                      <a:r>
                        <a:rPr lang="en-US" sz="1100" dirty="0">
                          <a:solidFill>
                            <a:schemeClr val="tx1"/>
                          </a:solidFill>
                        </a:rPr>
                        <a:t>Assets subject to </a:t>
                      </a:r>
                      <a:br>
                        <a:rPr lang="en-US" sz="1100" dirty="0">
                          <a:solidFill>
                            <a:schemeClr val="tx1"/>
                          </a:solidFill>
                        </a:rPr>
                      </a:br>
                      <a:r>
                        <a:rPr lang="en-US" sz="1100" dirty="0">
                          <a:solidFill>
                            <a:schemeClr val="tx1"/>
                          </a:solidFill>
                        </a:rPr>
                        <a:t>U.S. estate taxes</a:t>
                      </a:r>
                    </a:p>
                  </a:txBody>
                  <a:tcPr marL="95503" marR="95503" marT="47751" marB="47751" anchor="ctr">
                    <a:solidFill>
                      <a:schemeClr val="bg1">
                        <a:lumMod val="95000"/>
                      </a:schemeClr>
                    </a:solidFill>
                  </a:tcPr>
                </a:tc>
                <a:tc>
                  <a:txBody>
                    <a:bodyPr/>
                    <a:lstStyle/>
                    <a:p>
                      <a:r>
                        <a:rPr lang="en-US" sz="1100" dirty="0">
                          <a:solidFill>
                            <a:schemeClr val="tx1"/>
                          </a:solidFill>
                        </a:rPr>
                        <a:t>All worldwide assets</a:t>
                      </a:r>
                    </a:p>
                  </a:txBody>
                  <a:tcPr marL="95503" marR="95503" marT="47751" marB="47751" anchor="ctr">
                    <a:solidFill>
                      <a:schemeClr val="bg1">
                        <a:lumMod val="95000"/>
                      </a:schemeClr>
                    </a:solidFill>
                  </a:tcPr>
                </a:tc>
                <a:tc>
                  <a:txBody>
                    <a:bodyPr/>
                    <a:lstStyle/>
                    <a:p>
                      <a:r>
                        <a:rPr lang="en-US" sz="1100" dirty="0">
                          <a:solidFill>
                            <a:schemeClr val="tx1"/>
                          </a:solidFill>
                        </a:rPr>
                        <a:t>U.S. </a:t>
                      </a:r>
                      <a:r>
                        <a:rPr lang="en-US" sz="1100" i="1" dirty="0">
                          <a:solidFill>
                            <a:schemeClr val="tx1"/>
                          </a:solidFill>
                        </a:rPr>
                        <a:t>sitused</a:t>
                      </a:r>
                      <a:r>
                        <a:rPr lang="en-US" sz="1100" dirty="0">
                          <a:solidFill>
                            <a:schemeClr val="tx1"/>
                          </a:solidFill>
                        </a:rPr>
                        <a:t> properties, including most </a:t>
                      </a:r>
                      <a:br>
                        <a:rPr lang="en-US" sz="1100" dirty="0">
                          <a:solidFill>
                            <a:schemeClr val="tx1"/>
                          </a:solidFill>
                        </a:rPr>
                      </a:br>
                      <a:r>
                        <a:rPr lang="en-US" sz="1100" dirty="0">
                          <a:solidFill>
                            <a:schemeClr val="tx1"/>
                          </a:solidFill>
                        </a:rPr>
                        <a:t>intangible properties*</a:t>
                      </a:r>
                    </a:p>
                  </a:txBody>
                  <a:tcPr marL="95503" marR="95503" marT="47751" marB="47751" anchor="ctr">
                    <a:solidFill>
                      <a:schemeClr val="bg1">
                        <a:lumMod val="95000"/>
                      </a:schemeClr>
                    </a:solidFill>
                  </a:tcPr>
                </a:tc>
                <a:extLst>
                  <a:ext uri="{0D108BD9-81ED-4DB2-BD59-A6C34878D82A}">
                    <a16:rowId xmlns:a16="http://schemas.microsoft.com/office/drawing/2014/main" val="679203095"/>
                  </a:ext>
                </a:extLst>
              </a:tr>
            </a:tbl>
          </a:graphicData>
        </a:graphic>
      </p:graphicFrame>
      <p:sp>
        <p:nvSpPr>
          <p:cNvPr id="19" name="Shape 111">
            <a:extLst>
              <a:ext uri="{FF2B5EF4-FFF2-40B4-BE49-F238E27FC236}">
                <a16:creationId xmlns:a16="http://schemas.microsoft.com/office/drawing/2014/main" id="{EC57F3E9-9ED0-3241-BD41-5623C4DAB033}"/>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3" name="TextBox 2">
            <a:extLst>
              <a:ext uri="{FF2B5EF4-FFF2-40B4-BE49-F238E27FC236}">
                <a16:creationId xmlns:a16="http://schemas.microsoft.com/office/drawing/2014/main" id="{B7E54EAB-F1D0-32F0-1457-99B2F15B9DEA}"/>
              </a:ext>
            </a:extLst>
          </p:cNvPr>
          <p:cNvSpPr txBox="1"/>
          <p:nvPr/>
        </p:nvSpPr>
        <p:spPr>
          <a:xfrm>
            <a:off x="8481391" y="1470991"/>
            <a:ext cx="0" cy="0"/>
          </a:xfrm>
          <a:prstGeom prst="rect">
            <a:avLst/>
          </a:prstGeom>
          <a:noFill/>
        </p:spPr>
        <p:txBody>
          <a:bodyPr wrap="none" lIns="0" tIns="0" rIns="0" bIns="0" rtlCol="0">
            <a:noAutofit/>
          </a:bodyPr>
          <a:lstStyle/>
          <a:p>
            <a:endParaRPr lang="en-US" sz="1600" dirty="0">
              <a:latin typeface="Arial"/>
              <a:cs typeface="Arial"/>
            </a:endParaRPr>
          </a:p>
        </p:txBody>
      </p:sp>
      <p:sp>
        <p:nvSpPr>
          <p:cNvPr id="7" name="TextBox 6">
            <a:extLst>
              <a:ext uri="{FF2B5EF4-FFF2-40B4-BE49-F238E27FC236}">
                <a16:creationId xmlns:a16="http://schemas.microsoft.com/office/drawing/2014/main" id="{1EA4EA15-66E1-CB21-F2E2-1EB1326E5CAF}"/>
              </a:ext>
            </a:extLst>
          </p:cNvPr>
          <p:cNvSpPr txBox="1"/>
          <p:nvPr/>
        </p:nvSpPr>
        <p:spPr>
          <a:xfrm>
            <a:off x="3890073" y="1352339"/>
            <a:ext cx="1805554" cy="312113"/>
          </a:xfrm>
          <a:prstGeom prst="rect">
            <a:avLst/>
          </a:prstGeom>
          <a:noFill/>
        </p:spPr>
        <p:txBody>
          <a:bodyPr wrap="square" lIns="0" tIns="0" rIns="0" bIns="0" rtlCol="0">
            <a:noAutofit/>
          </a:bodyPr>
          <a:lstStyle/>
          <a:p>
            <a:r>
              <a:rPr lang="en-US" sz="1100" b="1" dirty="0">
                <a:solidFill>
                  <a:schemeClr val="bg1"/>
                </a:solidFill>
                <a:latin typeface="Arial"/>
                <a:cs typeface="Arial"/>
              </a:rPr>
              <a:t>RESIDENT ALIEN (RA)</a:t>
            </a:r>
          </a:p>
        </p:txBody>
      </p:sp>
      <p:sp>
        <p:nvSpPr>
          <p:cNvPr id="8" name="TextBox 7">
            <a:extLst>
              <a:ext uri="{FF2B5EF4-FFF2-40B4-BE49-F238E27FC236}">
                <a16:creationId xmlns:a16="http://schemas.microsoft.com/office/drawing/2014/main" id="{8BCF2A7F-E282-DFC9-48C1-D0D8BC0BACD0}"/>
              </a:ext>
            </a:extLst>
          </p:cNvPr>
          <p:cNvSpPr txBox="1"/>
          <p:nvPr/>
        </p:nvSpPr>
        <p:spPr>
          <a:xfrm>
            <a:off x="5966846" y="1352339"/>
            <a:ext cx="1964482" cy="312113"/>
          </a:xfrm>
          <a:prstGeom prst="rect">
            <a:avLst/>
          </a:prstGeom>
          <a:noFill/>
        </p:spPr>
        <p:txBody>
          <a:bodyPr wrap="square" lIns="0" tIns="0" rIns="0" bIns="0" rtlCol="0">
            <a:noAutofit/>
          </a:bodyPr>
          <a:lstStyle/>
          <a:p>
            <a:r>
              <a:rPr lang="en-US" sz="1100" b="1" dirty="0">
                <a:solidFill>
                  <a:schemeClr val="bg1"/>
                </a:solidFill>
                <a:latin typeface="Arial"/>
                <a:cs typeface="Arial"/>
              </a:rPr>
              <a:t>NONRESIDENT ALIEN (RA)</a:t>
            </a:r>
          </a:p>
        </p:txBody>
      </p:sp>
    </p:spTree>
    <p:extLst>
      <p:ext uri="{BB962C8B-B14F-4D97-AF65-F5344CB8AC3E}">
        <p14:creationId xmlns:p14="http://schemas.microsoft.com/office/powerpoint/2010/main" val="400087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3" name="Content Placeholder 2"/>
          <p:cNvSpPr>
            <a:spLocks noGrp="1"/>
          </p:cNvSpPr>
          <p:nvPr>
            <p:ph idx="1"/>
          </p:nvPr>
        </p:nvSpPr>
        <p:spPr>
          <a:xfrm>
            <a:off x="3518843" y="1322983"/>
            <a:ext cx="3894144" cy="3394075"/>
          </a:xfrm>
        </p:spPr>
        <p:txBody>
          <a:bodyPr/>
          <a:lstStyle/>
          <a:p>
            <a:pPr>
              <a:spcBef>
                <a:spcPts val="600"/>
              </a:spcBef>
            </a:pPr>
            <a:r>
              <a:rPr lang="en-US" b="1" cap="all" dirty="0">
                <a:solidFill>
                  <a:schemeClr val="bg2"/>
                </a:solidFill>
                <a:latin typeface="Whitney Semibold" pitchFamily="2" charset="0"/>
              </a:rPr>
              <a:t> </a:t>
            </a:r>
          </a:p>
          <a:p>
            <a:pPr>
              <a:spcBef>
                <a:spcPts val="600"/>
              </a:spcBef>
            </a:pPr>
            <a:r>
              <a:rPr lang="en-US" b="1" cap="all" dirty="0">
                <a:solidFill>
                  <a:schemeClr val="accent1"/>
                </a:solidFill>
              </a:rPr>
              <a:t>Maria, Mexican Citizen </a:t>
            </a:r>
          </a:p>
          <a:p>
            <a:pPr>
              <a:spcBef>
                <a:spcPts val="600"/>
              </a:spcBef>
            </a:pPr>
            <a:r>
              <a:rPr lang="en-US" b="1" cap="all" dirty="0">
                <a:solidFill>
                  <a:schemeClr val="accent1"/>
                </a:solidFill>
              </a:rPr>
              <a:t>with a Green Card</a:t>
            </a:r>
          </a:p>
          <a:p>
            <a:pPr lvl="1">
              <a:spcBef>
                <a:spcPts val="600"/>
              </a:spcBef>
            </a:pPr>
            <a:r>
              <a:rPr lang="en-US" dirty="0"/>
              <a:t>$10 million in U.S. assets</a:t>
            </a:r>
          </a:p>
          <a:p>
            <a:pPr lvl="1">
              <a:spcBef>
                <a:spcPts val="600"/>
              </a:spcBef>
            </a:pPr>
            <a:r>
              <a:rPr lang="en-US" dirty="0"/>
              <a:t>$15 million in Mexican assets</a:t>
            </a:r>
          </a:p>
          <a:p>
            <a:pPr lvl="1">
              <a:spcBef>
                <a:spcPts val="600"/>
              </a:spcBef>
            </a:pPr>
            <a:r>
              <a:rPr lang="en-US" dirty="0"/>
              <a:t>$5 million in Canadian assets</a:t>
            </a:r>
          </a:p>
          <a:p>
            <a:endParaRPr lang="en-US" dirty="0"/>
          </a:p>
          <a:p>
            <a:r>
              <a:rPr lang="en-US" b="1" cap="all" dirty="0">
                <a:solidFill>
                  <a:schemeClr val="accent1"/>
                </a:solidFill>
              </a:rPr>
              <a:t>What is the value of her </a:t>
            </a:r>
            <a:br>
              <a:rPr lang="en-US" b="1" cap="all" dirty="0">
                <a:solidFill>
                  <a:schemeClr val="accent1"/>
                </a:solidFill>
              </a:rPr>
            </a:br>
            <a:r>
              <a:rPr lang="en-US" b="1" cap="all" dirty="0">
                <a:solidFill>
                  <a:schemeClr val="accent1"/>
                </a:solidFill>
              </a:rPr>
              <a:t>estate for U.S. tax purposes?</a:t>
            </a:r>
          </a:p>
          <a:p>
            <a:endParaRPr lang="en-US" dirty="0"/>
          </a:p>
        </p:txBody>
      </p:sp>
      <p:sp>
        <p:nvSpPr>
          <p:cNvPr id="2" name="Title 1"/>
          <p:cNvSpPr>
            <a:spLocks noGrp="1"/>
          </p:cNvSpPr>
          <p:nvPr>
            <p:ph type="title"/>
          </p:nvPr>
        </p:nvSpPr>
        <p:spPr>
          <a:xfrm>
            <a:off x="3633143" y="215319"/>
            <a:ext cx="3582135" cy="489465"/>
          </a:xfrm>
        </p:spPr>
        <p:txBody>
          <a:bodyPr/>
          <a:lstStyle/>
          <a:p>
            <a:r>
              <a:rPr lang="en-US" dirty="0"/>
              <a:t>WORLDWIDE ASSETS CAN BE INCLUDED</a:t>
            </a:r>
          </a:p>
        </p:txBody>
      </p:sp>
      <p:cxnSp>
        <p:nvCxnSpPr>
          <p:cNvPr id="14" name="Straight Connector 13">
            <a:extLst>
              <a:ext uri="{FF2B5EF4-FFF2-40B4-BE49-F238E27FC236}">
                <a16:creationId xmlns:a16="http://schemas.microsoft.com/office/drawing/2014/main" id="{01A53FE0-0444-6744-966D-C8429C0B514D}"/>
              </a:ext>
            </a:extLst>
          </p:cNvPr>
          <p:cNvCxnSpPr>
            <a:cxnSpLocks/>
          </p:cNvCxnSpPr>
          <p:nvPr/>
        </p:nvCxnSpPr>
        <p:spPr>
          <a:xfrm>
            <a:off x="2165481" y="1195963"/>
            <a:ext cx="4418199"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Shape 258">
            <a:extLst>
              <a:ext uri="{FF2B5EF4-FFF2-40B4-BE49-F238E27FC236}">
                <a16:creationId xmlns:a16="http://schemas.microsoft.com/office/drawing/2014/main" id="{11869F15-567E-4741-9599-0C0E57D2A23D}"/>
              </a:ext>
            </a:extLst>
          </p:cNvPr>
          <p:cNvSpPr/>
          <p:nvPr/>
        </p:nvSpPr>
        <p:spPr>
          <a:xfrm flipH="1">
            <a:off x="8204885" y="2489431"/>
            <a:ext cx="942933" cy="26569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23" name="Shape 111">
            <a:extLst>
              <a:ext uri="{FF2B5EF4-FFF2-40B4-BE49-F238E27FC236}">
                <a16:creationId xmlns:a16="http://schemas.microsoft.com/office/drawing/2014/main" id="{8E6FAE88-F8B1-1B48-A2AC-12FB8E60608B}"/>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11</a:t>
            </a:fld>
            <a:endParaRPr lang="en-US" dirty="0">
              <a:solidFill>
                <a:schemeClr val="bg1"/>
              </a:solidFill>
            </a:endParaRPr>
          </a:p>
        </p:txBody>
      </p:sp>
      <p:pic>
        <p:nvPicPr>
          <p:cNvPr id="7" name="Picture 6">
            <a:extLst>
              <a:ext uri="{FF2B5EF4-FFF2-40B4-BE49-F238E27FC236}">
                <a16:creationId xmlns:a16="http://schemas.microsoft.com/office/drawing/2014/main" id="{1B1DCA16-0B67-E444-B4B4-B41E86EA75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5030" y="1411868"/>
            <a:ext cx="902485" cy="198742"/>
          </a:xfrm>
          <a:prstGeom prst="rect">
            <a:avLst/>
          </a:prstGeom>
        </p:spPr>
      </p:pic>
      <p:pic>
        <p:nvPicPr>
          <p:cNvPr id="11" name="Picture 10">
            <a:extLst>
              <a:ext uri="{FF2B5EF4-FFF2-40B4-BE49-F238E27FC236}">
                <a16:creationId xmlns:a16="http://schemas.microsoft.com/office/drawing/2014/main" id="{5F5CA503-CB71-F441-9690-F8D3C4C1E9A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3310758" cy="5143500"/>
          </a:xfrm>
          <a:prstGeom prst="rect">
            <a:avLst/>
          </a:prstGeom>
        </p:spPr>
      </p:pic>
      <p:sp>
        <p:nvSpPr>
          <p:cNvPr id="13" name="Rectangle 46">
            <a:extLst>
              <a:ext uri="{FF2B5EF4-FFF2-40B4-BE49-F238E27FC236}">
                <a16:creationId xmlns:a16="http://schemas.microsoft.com/office/drawing/2014/main" id="{78652121-9EFA-DA41-92D9-DEDD9F27C965}"/>
              </a:ext>
            </a:extLst>
          </p:cNvPr>
          <p:cNvSpPr>
            <a:spLocks noChangeArrowheads="1"/>
          </p:cNvSpPr>
          <p:nvPr/>
        </p:nvSpPr>
        <p:spPr bwMode="auto">
          <a:xfrm>
            <a:off x="3418685" y="4512156"/>
            <a:ext cx="5086470" cy="230832"/>
          </a:xfrm>
          <a:prstGeom prst="rect">
            <a:avLst/>
          </a:prstGeom>
          <a:noFill/>
          <a:ln w="9525" algn="ctr">
            <a:noFill/>
            <a:miter lim="800000"/>
            <a:headEnd/>
            <a:tailEnd/>
          </a:ln>
        </p:spPr>
        <p:txBody>
          <a:bodyPr wrap="square">
            <a:spAutoFit/>
          </a:bodyPr>
          <a:lstStyle/>
          <a:p>
            <a:r>
              <a:rPr lang="en-US" sz="900" dirty="0"/>
              <a:t>Source: IRS Rev. Proc. 2021-45.</a:t>
            </a:r>
          </a:p>
        </p:txBody>
      </p:sp>
    </p:spTree>
    <p:extLst>
      <p:ext uri="{BB962C8B-B14F-4D97-AF65-F5344CB8AC3E}">
        <p14:creationId xmlns:p14="http://schemas.microsoft.com/office/powerpoint/2010/main" val="397967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 y="993469"/>
            <a:ext cx="4380750" cy="3394075"/>
          </a:xfrm>
        </p:spPr>
        <p:txBody>
          <a:bodyPr/>
          <a:lstStyle/>
          <a:p>
            <a:endParaRPr lang="en-US" b="1" cap="all" dirty="0">
              <a:solidFill>
                <a:schemeClr val="accent1"/>
              </a:solidFill>
            </a:endParaRPr>
          </a:p>
          <a:p>
            <a:r>
              <a:rPr lang="en-US" b="1" cap="all" dirty="0" err="1">
                <a:solidFill>
                  <a:schemeClr val="accent1"/>
                </a:solidFill>
              </a:rPr>
              <a:t>RicardO</a:t>
            </a:r>
            <a:r>
              <a:rPr lang="en-US" b="1" cap="all" dirty="0">
                <a:solidFill>
                  <a:schemeClr val="accent1"/>
                </a:solidFill>
              </a:rPr>
              <a:t>, Brazilian national, </a:t>
            </a:r>
            <a:r>
              <a:rPr lang="en-US" b="1" cap="all" dirty="0" err="1">
                <a:solidFill>
                  <a:schemeClr val="accent1"/>
                </a:solidFill>
              </a:rPr>
              <a:t>NonResident</a:t>
            </a:r>
            <a:r>
              <a:rPr lang="en-US" b="1" cap="all" dirty="0">
                <a:solidFill>
                  <a:schemeClr val="accent1"/>
                </a:solidFill>
              </a:rPr>
              <a:t> Alien</a:t>
            </a:r>
          </a:p>
          <a:p>
            <a:pPr lvl="1">
              <a:spcBef>
                <a:spcPts val="600"/>
              </a:spcBef>
            </a:pPr>
            <a:r>
              <a:rPr lang="en-US" dirty="0"/>
              <a:t>$10 million in U.S. property and investments</a:t>
            </a:r>
          </a:p>
          <a:p>
            <a:pPr lvl="1">
              <a:spcBef>
                <a:spcPts val="600"/>
              </a:spcBef>
            </a:pPr>
            <a:r>
              <a:rPr lang="en-US" dirty="0"/>
              <a:t>No advanced planning </a:t>
            </a:r>
          </a:p>
          <a:p>
            <a:pPr lvl="1">
              <a:spcBef>
                <a:spcPts val="600"/>
              </a:spcBef>
            </a:pPr>
            <a:r>
              <a:rPr lang="en-US" dirty="0"/>
              <a:t>Death in 2019 or later</a:t>
            </a:r>
          </a:p>
          <a:p>
            <a:endParaRPr lang="en-US" dirty="0"/>
          </a:p>
        </p:txBody>
      </p:sp>
      <p:sp>
        <p:nvSpPr>
          <p:cNvPr id="2" name="Title 1"/>
          <p:cNvSpPr>
            <a:spLocks noGrp="1"/>
          </p:cNvSpPr>
          <p:nvPr>
            <p:ph type="title"/>
          </p:nvPr>
        </p:nvSpPr>
        <p:spPr/>
        <p:txBody>
          <a:bodyPr/>
          <a:lstStyle/>
          <a:p>
            <a:r>
              <a:rPr lang="en-US" dirty="0"/>
              <a:t>Important issues facing </a:t>
            </a:r>
            <a:r>
              <a:rPr lang="en-US" dirty="0" err="1"/>
              <a:t>Nra</a:t>
            </a:r>
            <a:r>
              <a:rPr lang="en-US" sz="2400" dirty="0" err="1"/>
              <a:t>s</a:t>
            </a:r>
            <a:endParaRPr lang="en-US" sz="2400" dirty="0"/>
          </a:p>
        </p:txBody>
      </p:sp>
      <p:cxnSp>
        <p:nvCxnSpPr>
          <p:cNvPr id="13" name="Straight Connector 12">
            <a:extLst>
              <a:ext uri="{FF2B5EF4-FFF2-40B4-BE49-F238E27FC236}">
                <a16:creationId xmlns:a16="http://schemas.microsoft.com/office/drawing/2014/main" id="{8096F24C-8DC9-0B42-97FE-FF5C5F9DB856}"/>
              </a:ext>
            </a:extLst>
          </p:cNvPr>
          <p:cNvCxnSpPr>
            <a:cxnSpLocks/>
          </p:cNvCxnSpPr>
          <p:nvPr/>
        </p:nvCxnSpPr>
        <p:spPr>
          <a:xfrm>
            <a:off x="0" y="751121"/>
            <a:ext cx="496388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3F6D9937-CE34-9E4A-B3A6-9AA1E1D508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447898" y="0"/>
            <a:ext cx="3696102" cy="514350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12</a:t>
            </a:fld>
            <a:endParaRPr lang="en-US" dirty="0">
              <a:solidFill>
                <a:schemeClr val="bg1"/>
              </a:solidFill>
            </a:endParaRPr>
          </a:p>
        </p:txBody>
      </p:sp>
      <p:sp>
        <p:nvSpPr>
          <p:cNvPr id="18" name="Shape 111">
            <a:extLst>
              <a:ext uri="{FF2B5EF4-FFF2-40B4-BE49-F238E27FC236}">
                <a16:creationId xmlns:a16="http://schemas.microsoft.com/office/drawing/2014/main" id="{F121C5F4-4BC1-FF48-BF89-47334A61128F}"/>
              </a:ext>
            </a:extLst>
          </p:cNvPr>
          <p:cNvSpPr/>
          <p:nvPr/>
        </p:nvSpPr>
        <p:spPr>
          <a:xfrm>
            <a:off x="8697685"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pic>
        <p:nvPicPr>
          <p:cNvPr id="14" name="Picture 13">
            <a:extLst>
              <a:ext uri="{FF2B5EF4-FFF2-40B4-BE49-F238E27FC236}">
                <a16:creationId xmlns:a16="http://schemas.microsoft.com/office/drawing/2014/main" id="{88E2A20F-9D96-4947-BEF7-05E71333E1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0520" y="993469"/>
            <a:ext cx="902485" cy="198742"/>
          </a:xfrm>
          <a:prstGeom prst="rect">
            <a:avLst/>
          </a:prstGeom>
        </p:spPr>
      </p:pic>
    </p:spTree>
    <p:extLst>
      <p:ext uri="{BB962C8B-B14F-4D97-AF65-F5344CB8AC3E}">
        <p14:creationId xmlns:p14="http://schemas.microsoft.com/office/powerpoint/2010/main" val="138304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DDCDAB6-A7EA-0145-9546-4987A33331C2}"/>
              </a:ext>
            </a:extLst>
          </p:cNvPr>
          <p:cNvCxnSpPr>
            <a:cxnSpLocks/>
          </p:cNvCxnSpPr>
          <p:nvPr/>
        </p:nvCxnSpPr>
        <p:spPr>
          <a:xfrm>
            <a:off x="0" y="751121"/>
            <a:ext cx="64617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A4565F7B-6F19-9847-A4E0-79506208BF7F}"/>
              </a:ext>
            </a:extLst>
          </p:cNvPr>
          <p:cNvSpPr>
            <a:spLocks noGrp="1"/>
          </p:cNvSpPr>
          <p:nvPr>
            <p:ph type="sldNum" sz="quarter" idx="12"/>
          </p:nvPr>
        </p:nvSpPr>
        <p:spPr/>
        <p:txBody>
          <a:bodyPr/>
          <a:lstStyle/>
          <a:p>
            <a:fld id="{716BC1C3-C832-FA4C-9911-3E1C355083BA}" type="slidenum">
              <a:rPr lang="en-US" smtClean="0"/>
              <a:pPr/>
              <a:t>13</a:t>
            </a:fld>
            <a:endParaRPr lang="en-US" dirty="0"/>
          </a:p>
        </p:txBody>
      </p:sp>
      <p:sp>
        <p:nvSpPr>
          <p:cNvPr id="2" name="Title 1"/>
          <p:cNvSpPr>
            <a:spLocks noGrp="1"/>
          </p:cNvSpPr>
          <p:nvPr>
            <p:ph type="title"/>
          </p:nvPr>
        </p:nvSpPr>
        <p:spPr>
          <a:xfrm>
            <a:off x="1630681" y="215319"/>
            <a:ext cx="6029960" cy="489465"/>
          </a:xfrm>
          <a:prstGeom prst="rect">
            <a:avLst/>
          </a:prstGeom>
        </p:spPr>
        <p:txBody>
          <a:bodyPr/>
          <a:lstStyle/>
          <a:p>
            <a:r>
              <a:rPr lang="en-US" dirty="0"/>
              <a:t>gift tax comparison: RA vs. NRA</a:t>
            </a:r>
          </a:p>
        </p:txBody>
      </p:sp>
      <p:sp>
        <p:nvSpPr>
          <p:cNvPr id="6" name="Rectangle 5">
            <a:extLst>
              <a:ext uri="{FF2B5EF4-FFF2-40B4-BE49-F238E27FC236}">
                <a16:creationId xmlns:a16="http://schemas.microsoft.com/office/drawing/2014/main" id="{9790131B-27EF-E649-B069-B8B3B8333CB5}"/>
              </a:ext>
            </a:extLst>
          </p:cNvPr>
          <p:cNvSpPr/>
          <p:nvPr/>
        </p:nvSpPr>
        <p:spPr>
          <a:xfrm>
            <a:off x="420625" y="4876283"/>
            <a:ext cx="5000462"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40474B">
                  <a:lumMod val="75000"/>
                </a:srgbClr>
              </a:solidFill>
              <a:cs typeface="Arial"/>
            </a:endParaRPr>
          </a:p>
        </p:txBody>
      </p:sp>
      <p:pic>
        <p:nvPicPr>
          <p:cNvPr id="9" name="Picture 8">
            <a:extLst>
              <a:ext uri="{FF2B5EF4-FFF2-40B4-BE49-F238E27FC236}">
                <a16:creationId xmlns:a16="http://schemas.microsoft.com/office/drawing/2014/main" id="{B14BA84B-6C0D-AF4F-A6E9-3D698B6BD1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1150" y="1"/>
            <a:ext cx="1299411" cy="5152907"/>
          </a:xfrm>
          <a:prstGeom prst="rect">
            <a:avLst/>
          </a:prstGeom>
        </p:spPr>
      </p:pic>
      <p:sp>
        <p:nvSpPr>
          <p:cNvPr id="12" name="Rectangle 46"/>
          <p:cNvSpPr>
            <a:spLocks noChangeArrowheads="1"/>
          </p:cNvSpPr>
          <p:nvPr/>
        </p:nvSpPr>
        <p:spPr bwMode="auto">
          <a:xfrm>
            <a:off x="1596121" y="4344048"/>
            <a:ext cx="5086470" cy="501676"/>
          </a:xfrm>
          <a:prstGeom prst="rect">
            <a:avLst/>
          </a:prstGeom>
          <a:noFill/>
          <a:ln w="9525" algn="ctr">
            <a:noFill/>
            <a:miter lim="800000"/>
            <a:headEnd/>
            <a:tailEnd/>
          </a:ln>
        </p:spPr>
        <p:txBody>
          <a:bodyPr wrap="square">
            <a:spAutoFit/>
          </a:bodyPr>
          <a:lstStyle/>
          <a:p>
            <a:pPr>
              <a:lnSpc>
                <a:spcPct val="80000"/>
              </a:lnSpc>
              <a:spcBef>
                <a:spcPts val="300"/>
              </a:spcBef>
              <a:buClr>
                <a:srgbClr val="003366"/>
              </a:buClr>
            </a:pPr>
            <a:r>
              <a:rPr lang="en-US" sz="900" dirty="0"/>
              <a:t>* For 2023, indexed for Inflation</a:t>
            </a:r>
          </a:p>
          <a:p>
            <a:pPr>
              <a:lnSpc>
                <a:spcPct val="80000"/>
              </a:lnSpc>
              <a:spcBef>
                <a:spcPts val="300"/>
              </a:spcBef>
              <a:buClr>
                <a:srgbClr val="003366"/>
              </a:buClr>
            </a:pPr>
            <a:r>
              <a:rPr lang="en-US" sz="900" dirty="0"/>
              <a:t>** Tangible property includes cash, jewelry, paintings, automobiles</a:t>
            </a:r>
          </a:p>
          <a:p>
            <a:pPr>
              <a:lnSpc>
                <a:spcPct val="80000"/>
              </a:lnSpc>
              <a:spcBef>
                <a:spcPts val="300"/>
              </a:spcBef>
              <a:buClr>
                <a:srgbClr val="003366"/>
              </a:buClr>
            </a:pPr>
            <a:r>
              <a:rPr lang="en-US" sz="900" dirty="0"/>
              <a:t>Source: IRS Rev. Proc. 2022-38.</a:t>
            </a:r>
          </a:p>
        </p:txBody>
      </p:sp>
      <p:graphicFrame>
        <p:nvGraphicFramePr>
          <p:cNvPr id="15" name="Table 14">
            <a:extLst>
              <a:ext uri="{FF2B5EF4-FFF2-40B4-BE49-F238E27FC236}">
                <a16:creationId xmlns:a16="http://schemas.microsoft.com/office/drawing/2014/main" id="{37868AD8-EEC2-7A49-A556-5CF034F536B9}"/>
              </a:ext>
            </a:extLst>
          </p:cNvPr>
          <p:cNvGraphicFramePr>
            <a:graphicFrameLocks noGrp="1"/>
          </p:cNvGraphicFramePr>
          <p:nvPr>
            <p:extLst>
              <p:ext uri="{D42A27DB-BD31-4B8C-83A1-F6EECF244321}">
                <p14:modId xmlns:p14="http://schemas.microsoft.com/office/powerpoint/2010/main" val="3711658406"/>
              </p:ext>
            </p:extLst>
          </p:nvPr>
        </p:nvGraphicFramePr>
        <p:xfrm>
          <a:off x="1664532" y="953289"/>
          <a:ext cx="6366861" cy="3238931"/>
        </p:xfrm>
        <a:graphic>
          <a:graphicData uri="http://schemas.openxmlformats.org/drawingml/2006/table">
            <a:tbl>
              <a:tblPr firstRow="1" bandRow="1">
                <a:tableStyleId>{5C22544A-7EE6-4342-B048-85BDC9FD1C3A}</a:tableStyleId>
              </a:tblPr>
              <a:tblGrid>
                <a:gridCol w="2122287">
                  <a:extLst>
                    <a:ext uri="{9D8B030D-6E8A-4147-A177-3AD203B41FA5}">
                      <a16:colId xmlns:a16="http://schemas.microsoft.com/office/drawing/2014/main" val="948244060"/>
                    </a:ext>
                  </a:extLst>
                </a:gridCol>
                <a:gridCol w="2122287">
                  <a:extLst>
                    <a:ext uri="{9D8B030D-6E8A-4147-A177-3AD203B41FA5}">
                      <a16:colId xmlns:a16="http://schemas.microsoft.com/office/drawing/2014/main" val="2087285355"/>
                    </a:ext>
                  </a:extLst>
                </a:gridCol>
                <a:gridCol w="2122287">
                  <a:extLst>
                    <a:ext uri="{9D8B030D-6E8A-4147-A177-3AD203B41FA5}">
                      <a16:colId xmlns:a16="http://schemas.microsoft.com/office/drawing/2014/main" val="955758495"/>
                    </a:ext>
                  </a:extLst>
                </a:gridCol>
              </a:tblGrid>
              <a:tr h="387317">
                <a:tc>
                  <a:txBody>
                    <a:bodyPr/>
                    <a:lstStyle/>
                    <a:p>
                      <a:endParaRPr lang="en-US" sz="1100" dirty="0">
                        <a:solidFill>
                          <a:schemeClr val="bg1"/>
                        </a:solidFill>
                      </a:endParaRPr>
                    </a:p>
                  </a:txBody>
                  <a:tcPr marL="95503" marR="95503" marT="47751" marB="47751">
                    <a:solidFill>
                      <a:schemeClr val="accent1"/>
                    </a:solidFill>
                  </a:tcPr>
                </a:tc>
                <a:tc>
                  <a:txBody>
                    <a:bodyPr/>
                    <a:lstStyle/>
                    <a:p>
                      <a:endParaRPr lang="en-US" sz="1100" dirty="0">
                        <a:solidFill>
                          <a:schemeClr val="bg1"/>
                        </a:solidFill>
                      </a:endParaRPr>
                    </a:p>
                  </a:txBody>
                  <a:tcPr marL="95503" marR="95503" marT="47751" marB="47751" anchor="ctr">
                    <a:solidFill>
                      <a:schemeClr val="accent1"/>
                    </a:solidFill>
                  </a:tcPr>
                </a:tc>
                <a:tc>
                  <a:txBody>
                    <a:bodyPr/>
                    <a:lstStyle/>
                    <a:p>
                      <a:endParaRPr lang="en-US" sz="1100" dirty="0">
                        <a:solidFill>
                          <a:schemeClr val="bg1"/>
                        </a:solidFill>
                      </a:endParaRPr>
                    </a:p>
                  </a:txBody>
                  <a:tcPr marL="95503" marR="95503" marT="47751" marB="47751" anchor="ctr">
                    <a:solidFill>
                      <a:schemeClr val="accent1"/>
                    </a:solidFill>
                  </a:tcPr>
                </a:tc>
                <a:extLst>
                  <a:ext uri="{0D108BD9-81ED-4DB2-BD59-A6C34878D82A}">
                    <a16:rowId xmlns:a16="http://schemas.microsoft.com/office/drawing/2014/main" val="3199307097"/>
                  </a:ext>
                </a:extLst>
              </a:tr>
              <a:tr h="387317">
                <a:tc>
                  <a:txBody>
                    <a:bodyPr/>
                    <a:lstStyle/>
                    <a:p>
                      <a:r>
                        <a:rPr lang="en-US" sz="1100" dirty="0">
                          <a:solidFill>
                            <a:schemeClr val="tx1"/>
                          </a:solidFill>
                        </a:rPr>
                        <a:t>Gift tax rate</a:t>
                      </a:r>
                    </a:p>
                  </a:txBody>
                  <a:tcPr marL="95503" marR="95503" marT="47751" marB="47751" anchor="ctr">
                    <a:solidFill>
                      <a:schemeClr val="bg1"/>
                    </a:solidFill>
                  </a:tcPr>
                </a:tc>
                <a:tc>
                  <a:txBody>
                    <a:bodyPr/>
                    <a:lstStyle/>
                    <a:p>
                      <a:r>
                        <a:rPr lang="en-US" sz="1100" dirty="0">
                          <a:solidFill>
                            <a:schemeClr val="tx1"/>
                          </a:solidFill>
                        </a:rPr>
                        <a:t>Same as U.S. citizen</a:t>
                      </a:r>
                    </a:p>
                  </a:txBody>
                  <a:tcPr marL="95503" marR="95503" marT="47751" marB="47751" anchor="ctr">
                    <a:solidFill>
                      <a:schemeClr val="bg1"/>
                    </a:solidFill>
                  </a:tcPr>
                </a:tc>
                <a:tc>
                  <a:txBody>
                    <a:bodyPr/>
                    <a:lstStyle/>
                    <a:p>
                      <a:r>
                        <a:rPr lang="en-US" sz="1100" dirty="0">
                          <a:solidFill>
                            <a:schemeClr val="tx1"/>
                          </a:solidFill>
                        </a:rPr>
                        <a:t>Same as U.S. citizen</a:t>
                      </a:r>
                    </a:p>
                  </a:txBody>
                  <a:tcPr marL="95503" marR="95503" marT="47751" marB="47751" anchor="ctr">
                    <a:solidFill>
                      <a:schemeClr val="bg1"/>
                    </a:solidFill>
                  </a:tcPr>
                </a:tc>
                <a:extLst>
                  <a:ext uri="{0D108BD9-81ED-4DB2-BD59-A6C34878D82A}">
                    <a16:rowId xmlns:a16="http://schemas.microsoft.com/office/drawing/2014/main" val="282188939"/>
                  </a:ext>
                </a:extLst>
              </a:tr>
              <a:tr h="429763">
                <a:tc>
                  <a:txBody>
                    <a:bodyPr/>
                    <a:lstStyle/>
                    <a:p>
                      <a:r>
                        <a:rPr lang="en-US" sz="1100" dirty="0">
                          <a:solidFill>
                            <a:schemeClr val="tx1"/>
                          </a:solidFill>
                        </a:rPr>
                        <a:t>Annual gift tax </a:t>
                      </a:r>
                      <a:br>
                        <a:rPr lang="en-US" sz="1100" dirty="0">
                          <a:solidFill>
                            <a:schemeClr val="tx1"/>
                          </a:solidFill>
                        </a:rPr>
                      </a:br>
                      <a:r>
                        <a:rPr lang="en-US" sz="1100" dirty="0">
                          <a:solidFill>
                            <a:schemeClr val="tx1"/>
                          </a:solidFill>
                        </a:rPr>
                        <a:t>exclusion amount</a:t>
                      </a:r>
                    </a:p>
                  </a:txBody>
                  <a:tcPr marL="95503" marR="95503" marT="47751" marB="47751" anchor="ctr">
                    <a:solidFill>
                      <a:schemeClr val="bg1">
                        <a:lumMod val="95000"/>
                      </a:scheme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$17,000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$164,000 for gift to </a:t>
                      </a:r>
                      <a:br>
                        <a:rPr lang="en-US" sz="1100" dirty="0">
                          <a:solidFill>
                            <a:schemeClr val="tx1"/>
                          </a:solidFill>
                        </a:rPr>
                      </a:br>
                      <a:r>
                        <a:rPr lang="en-US" sz="1100" dirty="0">
                          <a:solidFill>
                            <a:schemeClr val="tx1"/>
                          </a:solidFill>
                        </a:rPr>
                        <a:t>non-U.S. citizen spouse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Unlimited to U.S. </a:t>
                      </a:r>
                      <a:br>
                        <a:rPr lang="en-US" sz="1100" dirty="0">
                          <a:solidFill>
                            <a:schemeClr val="tx1"/>
                          </a:solidFill>
                        </a:rPr>
                      </a:br>
                      <a:r>
                        <a:rPr lang="en-US" sz="1100" dirty="0">
                          <a:solidFill>
                            <a:schemeClr val="tx1"/>
                          </a:solidFill>
                        </a:rPr>
                        <a:t>citizen spouse</a:t>
                      </a:r>
                    </a:p>
                    <a:p>
                      <a:endParaRPr lang="en-US" sz="1100" dirty="0">
                        <a:solidFill>
                          <a:schemeClr val="tx1"/>
                        </a:solidFill>
                      </a:endParaRPr>
                    </a:p>
                  </a:txBody>
                  <a:tcPr marL="95503" marR="95503" marT="47751" marB="47751" anchor="ctr">
                    <a:solidFill>
                      <a:schemeClr val="bg1">
                        <a:lumMod val="95000"/>
                      </a:scheme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$17,000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$175,000 for gift to </a:t>
                      </a:r>
                      <a:br>
                        <a:rPr lang="en-US" sz="1100" dirty="0">
                          <a:solidFill>
                            <a:schemeClr val="tx1"/>
                          </a:solidFill>
                        </a:rPr>
                      </a:br>
                      <a:r>
                        <a:rPr lang="en-US" sz="1100" dirty="0">
                          <a:solidFill>
                            <a:schemeClr val="tx1"/>
                          </a:solidFill>
                        </a:rPr>
                        <a:t>non-U.S. citizen spouse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rPr>
                        <a:t>Unlimited to U.S. </a:t>
                      </a:r>
                      <a:br>
                        <a:rPr lang="en-US" sz="1100" dirty="0">
                          <a:solidFill>
                            <a:schemeClr val="tx1"/>
                          </a:solidFill>
                        </a:rPr>
                      </a:br>
                      <a:r>
                        <a:rPr lang="en-US" sz="1100" dirty="0">
                          <a:solidFill>
                            <a:schemeClr val="tx1"/>
                          </a:solidFill>
                        </a:rPr>
                        <a:t>citizen spouse</a:t>
                      </a:r>
                    </a:p>
                  </a:txBody>
                  <a:tcPr marL="95503" marR="95503" marT="47751" marB="47751">
                    <a:solidFill>
                      <a:schemeClr val="bg1">
                        <a:lumMod val="95000"/>
                      </a:schemeClr>
                    </a:solidFill>
                  </a:tcPr>
                </a:tc>
                <a:extLst>
                  <a:ext uri="{0D108BD9-81ED-4DB2-BD59-A6C34878D82A}">
                    <a16:rowId xmlns:a16="http://schemas.microsoft.com/office/drawing/2014/main" val="2021061847"/>
                  </a:ext>
                </a:extLst>
              </a:tr>
              <a:tr h="596893">
                <a:tc>
                  <a:txBody>
                    <a:bodyPr/>
                    <a:lstStyle/>
                    <a:p>
                      <a:r>
                        <a:rPr lang="en-US" sz="1100" dirty="0">
                          <a:solidFill>
                            <a:schemeClr val="tx1"/>
                          </a:solidFill>
                        </a:rPr>
                        <a:t>Lifetime gift tax </a:t>
                      </a:r>
                      <a:br>
                        <a:rPr lang="en-US" sz="1100" dirty="0">
                          <a:solidFill>
                            <a:schemeClr val="tx1"/>
                          </a:solidFill>
                        </a:rPr>
                      </a:br>
                      <a:r>
                        <a:rPr lang="en-US" sz="1100" dirty="0">
                          <a:solidFill>
                            <a:schemeClr val="tx1"/>
                          </a:solidFill>
                        </a:rPr>
                        <a:t>exemption amount</a:t>
                      </a:r>
                    </a:p>
                  </a:txBody>
                  <a:tcPr marL="95503" marR="95503" marT="47751" marB="47751"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$12,920,000</a:t>
                      </a:r>
                      <a:r>
                        <a:rPr lang="en-US" sz="1100" dirty="0">
                          <a:solidFill>
                            <a:schemeClr val="tx1"/>
                          </a:solidFill>
                        </a:rPr>
                        <a:t>*</a:t>
                      </a:r>
                    </a:p>
                  </a:txBody>
                  <a:tcPr marL="95503" marR="95503" marT="47751" marB="47751" anchor="ctr">
                    <a:solidFill>
                      <a:schemeClr val="bg1"/>
                    </a:solidFill>
                  </a:tcPr>
                </a:tc>
                <a:tc>
                  <a:txBody>
                    <a:bodyPr/>
                    <a:lstStyle/>
                    <a:p>
                      <a:r>
                        <a:rPr lang="en-US" sz="1100" dirty="0">
                          <a:solidFill>
                            <a:schemeClr val="tx1"/>
                          </a:solidFill>
                        </a:rPr>
                        <a:t>None</a:t>
                      </a:r>
                    </a:p>
                  </a:txBody>
                  <a:tcPr marL="95503" marR="95503" marT="47751" marB="47751" anchor="ctr">
                    <a:solidFill>
                      <a:schemeClr val="bg1"/>
                    </a:solidFill>
                  </a:tcPr>
                </a:tc>
                <a:extLst>
                  <a:ext uri="{0D108BD9-81ED-4DB2-BD59-A6C34878D82A}">
                    <a16:rowId xmlns:a16="http://schemas.microsoft.com/office/drawing/2014/main" val="3082669854"/>
                  </a:ext>
                </a:extLst>
              </a:tr>
              <a:tr h="596893">
                <a:tc>
                  <a:txBody>
                    <a:bodyPr/>
                    <a:lstStyle/>
                    <a:p>
                      <a:r>
                        <a:rPr lang="en-US" sz="1100" dirty="0">
                          <a:solidFill>
                            <a:schemeClr val="tx1"/>
                          </a:solidFill>
                        </a:rPr>
                        <a:t>Assets subject to </a:t>
                      </a:r>
                      <a:br>
                        <a:rPr lang="en-US" sz="1100" dirty="0">
                          <a:solidFill>
                            <a:schemeClr val="tx1"/>
                          </a:solidFill>
                        </a:rPr>
                      </a:br>
                      <a:r>
                        <a:rPr lang="en-US" sz="1100" dirty="0">
                          <a:solidFill>
                            <a:schemeClr val="tx1"/>
                          </a:solidFill>
                        </a:rPr>
                        <a:t>U.S. gift taxes</a:t>
                      </a:r>
                    </a:p>
                  </a:txBody>
                  <a:tcPr marL="95503" marR="95503" marT="47751" marB="47751" anchor="ctr">
                    <a:solidFill>
                      <a:schemeClr val="bg1">
                        <a:lumMod val="95000"/>
                      </a:schemeClr>
                    </a:solidFill>
                  </a:tcPr>
                </a:tc>
                <a:tc>
                  <a:txBody>
                    <a:bodyPr/>
                    <a:lstStyle/>
                    <a:p>
                      <a:r>
                        <a:rPr lang="en-US" sz="1100" dirty="0">
                          <a:solidFill>
                            <a:schemeClr val="tx1"/>
                          </a:solidFill>
                        </a:rPr>
                        <a:t>All worldwide assets</a:t>
                      </a:r>
                    </a:p>
                  </a:txBody>
                  <a:tcPr marL="95503" marR="95503" marT="47751" marB="47751" anchor="ctr">
                    <a:solidFill>
                      <a:schemeClr val="bg1">
                        <a:lumMod val="95000"/>
                      </a:schemeClr>
                    </a:solidFill>
                  </a:tcPr>
                </a:tc>
                <a:tc>
                  <a:txBody>
                    <a:bodyPr/>
                    <a:lstStyle/>
                    <a:p>
                      <a:r>
                        <a:rPr lang="en-US" sz="1100" dirty="0">
                          <a:solidFill>
                            <a:schemeClr val="tx1"/>
                          </a:solidFill>
                        </a:rPr>
                        <a:t>All U.S. </a:t>
                      </a:r>
                      <a:r>
                        <a:rPr lang="en-US" sz="1100" i="1" dirty="0">
                          <a:solidFill>
                            <a:schemeClr val="tx1"/>
                          </a:solidFill>
                        </a:rPr>
                        <a:t>sitused</a:t>
                      </a:r>
                      <a:r>
                        <a:rPr lang="en-US" sz="1100" dirty="0">
                          <a:solidFill>
                            <a:schemeClr val="tx1"/>
                          </a:solidFill>
                        </a:rPr>
                        <a:t> property including real property and tangible assets.** Intangible property is not included.</a:t>
                      </a:r>
                    </a:p>
                  </a:txBody>
                  <a:tcPr marL="95503" marR="95503" marT="47751" marB="47751" anchor="ctr">
                    <a:solidFill>
                      <a:schemeClr val="bg1">
                        <a:lumMod val="95000"/>
                      </a:schemeClr>
                    </a:solidFill>
                  </a:tcPr>
                </a:tc>
                <a:extLst>
                  <a:ext uri="{0D108BD9-81ED-4DB2-BD59-A6C34878D82A}">
                    <a16:rowId xmlns:a16="http://schemas.microsoft.com/office/drawing/2014/main" val="679203095"/>
                  </a:ext>
                </a:extLst>
              </a:tr>
            </a:tbl>
          </a:graphicData>
        </a:graphic>
      </p:graphicFrame>
      <p:sp>
        <p:nvSpPr>
          <p:cNvPr id="3" name="TextBox 2">
            <a:extLst>
              <a:ext uri="{FF2B5EF4-FFF2-40B4-BE49-F238E27FC236}">
                <a16:creationId xmlns:a16="http://schemas.microsoft.com/office/drawing/2014/main" id="{F72D9AD6-E826-8E4C-98D8-EA5AC9E299CE}"/>
              </a:ext>
            </a:extLst>
          </p:cNvPr>
          <p:cNvSpPr txBox="1"/>
          <p:nvPr/>
        </p:nvSpPr>
        <p:spPr>
          <a:xfrm>
            <a:off x="5226908" y="4559643"/>
            <a:ext cx="0" cy="0"/>
          </a:xfrm>
          <a:prstGeom prst="rect">
            <a:avLst/>
          </a:prstGeom>
          <a:noFill/>
        </p:spPr>
        <p:txBody>
          <a:bodyPr wrap="none" lIns="0" tIns="0" rIns="0" bIns="0" rtlCol="0">
            <a:noAutofit/>
          </a:bodyPr>
          <a:lstStyle/>
          <a:p>
            <a:endParaRPr lang="en-US" sz="1600" dirty="0">
              <a:latin typeface="Arial"/>
              <a:cs typeface="Arial"/>
            </a:endParaRPr>
          </a:p>
        </p:txBody>
      </p:sp>
      <p:sp>
        <p:nvSpPr>
          <p:cNvPr id="4" name="TextBox 3">
            <a:extLst>
              <a:ext uri="{FF2B5EF4-FFF2-40B4-BE49-F238E27FC236}">
                <a16:creationId xmlns:a16="http://schemas.microsoft.com/office/drawing/2014/main" id="{E3CAD7C5-74C3-3290-036C-E86A10A62054}"/>
              </a:ext>
            </a:extLst>
          </p:cNvPr>
          <p:cNvSpPr txBox="1"/>
          <p:nvPr/>
        </p:nvSpPr>
        <p:spPr>
          <a:xfrm>
            <a:off x="8256104" y="1126435"/>
            <a:ext cx="0" cy="0"/>
          </a:xfrm>
          <a:prstGeom prst="rect">
            <a:avLst/>
          </a:prstGeom>
          <a:noFill/>
        </p:spPr>
        <p:txBody>
          <a:bodyPr wrap="none" lIns="0" tIns="0" rIns="0" bIns="0" rtlCol="0">
            <a:noAutofit/>
          </a:bodyPr>
          <a:lstStyle/>
          <a:p>
            <a:endParaRPr lang="en-US" sz="1600" dirty="0">
              <a:latin typeface="Arial"/>
              <a:cs typeface="Arial"/>
            </a:endParaRPr>
          </a:p>
        </p:txBody>
      </p:sp>
      <p:sp>
        <p:nvSpPr>
          <p:cNvPr id="8" name="TextBox 7">
            <a:extLst>
              <a:ext uri="{FF2B5EF4-FFF2-40B4-BE49-F238E27FC236}">
                <a16:creationId xmlns:a16="http://schemas.microsoft.com/office/drawing/2014/main" id="{BAD471E5-9521-5E95-144C-569543C1A16B}"/>
              </a:ext>
            </a:extLst>
          </p:cNvPr>
          <p:cNvSpPr txBox="1"/>
          <p:nvPr/>
        </p:nvSpPr>
        <p:spPr>
          <a:xfrm>
            <a:off x="3890073" y="1065621"/>
            <a:ext cx="1805554" cy="312113"/>
          </a:xfrm>
          <a:prstGeom prst="rect">
            <a:avLst/>
          </a:prstGeom>
          <a:noFill/>
        </p:spPr>
        <p:txBody>
          <a:bodyPr wrap="square" lIns="0" tIns="0" rIns="0" bIns="0" rtlCol="0">
            <a:noAutofit/>
          </a:bodyPr>
          <a:lstStyle/>
          <a:p>
            <a:r>
              <a:rPr lang="en-US" sz="1100" b="1" dirty="0">
                <a:solidFill>
                  <a:schemeClr val="bg1"/>
                </a:solidFill>
                <a:latin typeface="Arial"/>
                <a:cs typeface="Arial"/>
              </a:rPr>
              <a:t>RESIDENT ALIEN (RA)</a:t>
            </a:r>
          </a:p>
        </p:txBody>
      </p:sp>
      <p:sp>
        <p:nvSpPr>
          <p:cNvPr id="13" name="TextBox 12">
            <a:extLst>
              <a:ext uri="{FF2B5EF4-FFF2-40B4-BE49-F238E27FC236}">
                <a16:creationId xmlns:a16="http://schemas.microsoft.com/office/drawing/2014/main" id="{3D4D08A1-162D-F7B7-2BAF-1C0F64429D4E}"/>
              </a:ext>
            </a:extLst>
          </p:cNvPr>
          <p:cNvSpPr txBox="1"/>
          <p:nvPr/>
        </p:nvSpPr>
        <p:spPr>
          <a:xfrm>
            <a:off x="6005591" y="1065621"/>
            <a:ext cx="1964482" cy="312113"/>
          </a:xfrm>
          <a:prstGeom prst="rect">
            <a:avLst/>
          </a:prstGeom>
          <a:noFill/>
        </p:spPr>
        <p:txBody>
          <a:bodyPr wrap="square" lIns="0" tIns="0" rIns="0" bIns="0" rtlCol="0">
            <a:noAutofit/>
          </a:bodyPr>
          <a:lstStyle/>
          <a:p>
            <a:r>
              <a:rPr lang="en-US" sz="1100" b="1" dirty="0">
                <a:solidFill>
                  <a:schemeClr val="bg1"/>
                </a:solidFill>
                <a:latin typeface="Arial"/>
                <a:cs typeface="Arial"/>
              </a:rPr>
              <a:t>NONRESIDENT ALIEN (RA)</a:t>
            </a:r>
          </a:p>
        </p:txBody>
      </p:sp>
    </p:spTree>
    <p:extLst>
      <p:ext uri="{BB962C8B-B14F-4D97-AF65-F5344CB8AC3E}">
        <p14:creationId xmlns:p14="http://schemas.microsoft.com/office/powerpoint/2010/main" val="21596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BECD2A2-7FED-3D4C-8994-7E9CA5F5E042}"/>
              </a:ext>
            </a:extLst>
          </p:cNvPr>
          <p:cNvCxnSpPr>
            <a:cxnSpLocks/>
          </p:cNvCxnSpPr>
          <p:nvPr/>
        </p:nvCxnSpPr>
        <p:spPr>
          <a:xfrm>
            <a:off x="0" y="751121"/>
            <a:ext cx="709168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A4565F7B-6F19-9847-A4E0-79506208BF7F}"/>
              </a:ext>
            </a:extLst>
          </p:cNvPr>
          <p:cNvSpPr>
            <a:spLocks noGrp="1"/>
          </p:cNvSpPr>
          <p:nvPr>
            <p:ph type="sldNum" sz="quarter" idx="12"/>
          </p:nvPr>
        </p:nvSpPr>
        <p:spPr/>
        <p:txBody>
          <a:bodyPr/>
          <a:lstStyle/>
          <a:p>
            <a:fld id="{716BC1C3-C832-FA4C-9911-3E1C355083BA}" type="slidenum">
              <a:rPr lang="en-US" smtClean="0"/>
              <a:pPr/>
              <a:t>14</a:t>
            </a:fld>
            <a:endParaRPr lang="en-US" dirty="0"/>
          </a:p>
        </p:txBody>
      </p:sp>
      <p:sp>
        <p:nvSpPr>
          <p:cNvPr id="2" name="Title 1"/>
          <p:cNvSpPr>
            <a:spLocks noGrp="1"/>
          </p:cNvSpPr>
          <p:nvPr>
            <p:ph type="title"/>
          </p:nvPr>
        </p:nvSpPr>
        <p:spPr>
          <a:xfrm>
            <a:off x="1630681" y="215319"/>
            <a:ext cx="5775960" cy="489465"/>
          </a:xfrm>
        </p:spPr>
        <p:txBody>
          <a:bodyPr/>
          <a:lstStyle/>
          <a:p>
            <a:r>
              <a:rPr lang="en-US" dirty="0"/>
              <a:t>NRA: U.S. gift and estate situs rules</a:t>
            </a:r>
          </a:p>
        </p:txBody>
      </p:sp>
      <p:pic>
        <p:nvPicPr>
          <p:cNvPr id="9" name="Picture 8">
            <a:extLst>
              <a:ext uri="{FF2B5EF4-FFF2-40B4-BE49-F238E27FC236}">
                <a16:creationId xmlns:a16="http://schemas.microsoft.com/office/drawing/2014/main" id="{B14BA84B-6C0D-AF4F-A6E9-3D698B6BD1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1150" y="1"/>
            <a:ext cx="1299411" cy="5152907"/>
          </a:xfrm>
          <a:prstGeom prst="rect">
            <a:avLst/>
          </a:prstGeom>
        </p:spPr>
      </p:pic>
      <p:graphicFrame>
        <p:nvGraphicFramePr>
          <p:cNvPr id="15" name="Table 14">
            <a:extLst>
              <a:ext uri="{FF2B5EF4-FFF2-40B4-BE49-F238E27FC236}">
                <a16:creationId xmlns:a16="http://schemas.microsoft.com/office/drawing/2014/main" id="{71472AD6-A8E3-C848-87CE-E9733454FE42}"/>
              </a:ext>
            </a:extLst>
          </p:cNvPr>
          <p:cNvGraphicFramePr>
            <a:graphicFrameLocks noGrp="1"/>
          </p:cNvGraphicFramePr>
          <p:nvPr>
            <p:extLst>
              <p:ext uri="{D42A27DB-BD31-4B8C-83A1-F6EECF244321}">
                <p14:modId xmlns:p14="http://schemas.microsoft.com/office/powerpoint/2010/main" val="3004007097"/>
              </p:ext>
            </p:extLst>
          </p:nvPr>
        </p:nvGraphicFramePr>
        <p:xfrm>
          <a:off x="1616406" y="1026955"/>
          <a:ext cx="6545818" cy="3166793"/>
        </p:xfrm>
        <a:graphic>
          <a:graphicData uri="http://schemas.openxmlformats.org/drawingml/2006/table">
            <a:tbl>
              <a:tblPr firstRow="1" bandRow="1">
                <a:tableStyleId>{5C22544A-7EE6-4342-B048-85BDC9FD1C3A}</a:tableStyleId>
              </a:tblPr>
              <a:tblGrid>
                <a:gridCol w="2464705">
                  <a:extLst>
                    <a:ext uri="{9D8B030D-6E8A-4147-A177-3AD203B41FA5}">
                      <a16:colId xmlns:a16="http://schemas.microsoft.com/office/drawing/2014/main" val="948244060"/>
                    </a:ext>
                  </a:extLst>
                </a:gridCol>
                <a:gridCol w="1925053">
                  <a:extLst>
                    <a:ext uri="{9D8B030D-6E8A-4147-A177-3AD203B41FA5}">
                      <a16:colId xmlns:a16="http://schemas.microsoft.com/office/drawing/2014/main" val="2087285355"/>
                    </a:ext>
                  </a:extLst>
                </a:gridCol>
                <a:gridCol w="2156060">
                  <a:extLst>
                    <a:ext uri="{9D8B030D-6E8A-4147-A177-3AD203B41FA5}">
                      <a16:colId xmlns:a16="http://schemas.microsoft.com/office/drawing/2014/main" val="955758495"/>
                    </a:ext>
                  </a:extLst>
                </a:gridCol>
              </a:tblGrid>
              <a:tr h="387317">
                <a:tc>
                  <a:txBody>
                    <a:bodyPr/>
                    <a:lstStyle/>
                    <a:p>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tc>
                  <a:txBody>
                    <a:bodyPr/>
                    <a:lstStyle/>
                    <a:p>
                      <a:pPr algn="ctr"/>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tc>
                  <a:txBody>
                    <a:bodyPr/>
                    <a:lstStyle/>
                    <a:p>
                      <a:pPr algn="ctr"/>
                      <a:endParaRPr lang="en-US" sz="1100" b="1" i="0" cap="all" baseline="0" dirty="0">
                        <a:solidFill>
                          <a:schemeClr val="bg1"/>
                        </a:solidFill>
                        <a:latin typeface="Whitney Semibold" pitchFamily="2" charset="0"/>
                      </a:endParaRPr>
                    </a:p>
                  </a:txBody>
                  <a:tcPr marL="95503" marR="95503" marT="47751" marB="47751" anchor="ctr">
                    <a:solidFill>
                      <a:schemeClr val="accent1"/>
                    </a:solidFill>
                  </a:tcPr>
                </a:tc>
                <a:extLst>
                  <a:ext uri="{0D108BD9-81ED-4DB2-BD59-A6C34878D82A}">
                    <a16:rowId xmlns:a16="http://schemas.microsoft.com/office/drawing/2014/main" val="3199307097"/>
                  </a:ext>
                </a:extLst>
              </a:tr>
              <a:tr h="387317">
                <a:tc>
                  <a:txBody>
                    <a:bodyPr/>
                    <a:lstStyle/>
                    <a:p>
                      <a:r>
                        <a:rPr lang="en-US" sz="1100" dirty="0">
                          <a:solidFill>
                            <a:schemeClr val="tx1"/>
                          </a:solidFill>
                        </a:rPr>
                        <a:t>Real property located in U.S.</a:t>
                      </a:r>
                    </a:p>
                  </a:txBody>
                  <a:tcPr marL="95503" marR="95503" marT="47751" marB="47751" anchor="ctr">
                    <a:solidFill>
                      <a:schemeClr val="bg1"/>
                    </a:solidFill>
                  </a:tcPr>
                </a:tc>
                <a:tc>
                  <a:txBody>
                    <a:bodyPr/>
                    <a:lstStyle/>
                    <a:p>
                      <a:pPr algn="ctr"/>
                      <a:r>
                        <a:rPr lang="en-US" sz="1100" dirty="0">
                          <a:solidFill>
                            <a:schemeClr val="tx1"/>
                          </a:solidFill>
                        </a:rPr>
                        <a:t>Yes</a:t>
                      </a:r>
                    </a:p>
                  </a:txBody>
                  <a:tcPr marL="95503" marR="95503" marT="47751" marB="47751" anchor="ctr">
                    <a:solidFill>
                      <a:schemeClr val="bg1"/>
                    </a:solidFill>
                  </a:tcPr>
                </a:tc>
                <a:tc>
                  <a:txBody>
                    <a:bodyPr/>
                    <a:lstStyle/>
                    <a:p>
                      <a:pPr algn="ctr"/>
                      <a:r>
                        <a:rPr lang="en-US" sz="1100" dirty="0">
                          <a:solidFill>
                            <a:schemeClr val="tx1"/>
                          </a:solidFill>
                        </a:rPr>
                        <a:t>Yes</a:t>
                      </a:r>
                    </a:p>
                  </a:txBody>
                  <a:tcPr marL="95503" marR="95503" marT="47751" marB="47751" anchor="ctr">
                    <a:solidFill>
                      <a:schemeClr val="bg1"/>
                    </a:solidFill>
                  </a:tcPr>
                </a:tc>
                <a:extLst>
                  <a:ext uri="{0D108BD9-81ED-4DB2-BD59-A6C34878D82A}">
                    <a16:rowId xmlns:a16="http://schemas.microsoft.com/office/drawing/2014/main" val="282188939"/>
                  </a:ext>
                </a:extLst>
              </a:tr>
              <a:tr h="429763">
                <a:tc>
                  <a:txBody>
                    <a:bodyPr/>
                    <a:lstStyle/>
                    <a:p>
                      <a:r>
                        <a:rPr lang="en-US" sz="1100" dirty="0">
                          <a:solidFill>
                            <a:schemeClr val="tx1"/>
                          </a:solidFill>
                        </a:rPr>
                        <a:t>U.S. tangible personal property </a:t>
                      </a:r>
                      <a:br>
                        <a:rPr lang="en-US" sz="1100" dirty="0">
                          <a:solidFill>
                            <a:schemeClr val="tx1"/>
                          </a:solidFill>
                        </a:rPr>
                      </a:br>
                      <a:r>
                        <a:rPr lang="en-US" sz="1100" dirty="0">
                          <a:solidFill>
                            <a:schemeClr val="tx1"/>
                          </a:solidFill>
                        </a:rPr>
                        <a:t>(i.e., cash, jewelry, paintings, automobiles)</a:t>
                      </a:r>
                    </a:p>
                  </a:txBody>
                  <a:tcPr marL="95503" marR="95503" marT="47751" marB="47751"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solidFill>
                            <a:schemeClr val="tx1"/>
                          </a:solidFill>
                        </a:rPr>
                        <a:t>Yes</a:t>
                      </a:r>
                    </a:p>
                  </a:txBody>
                  <a:tcPr marL="95503" marR="95503" marT="47751" marB="47751" anchor="ctr">
                    <a:solidFill>
                      <a:schemeClr val="bg1">
                        <a:lumMod val="95000"/>
                      </a:schemeClr>
                    </a:solidFill>
                  </a:tcPr>
                </a:tc>
                <a:tc>
                  <a:txBody>
                    <a:bodyPr/>
                    <a:lstStyle/>
                    <a:p>
                      <a:pPr algn="ctr"/>
                      <a:endParaRPr lang="en-US" sz="1100" dirty="0">
                        <a:solidFill>
                          <a:schemeClr val="tx1"/>
                        </a:solidFill>
                      </a:endParaRPr>
                    </a:p>
                    <a:p>
                      <a:pPr algn="ctr"/>
                      <a:r>
                        <a:rPr lang="en-US" sz="1100" dirty="0">
                          <a:solidFill>
                            <a:schemeClr val="tx1"/>
                          </a:solidFill>
                        </a:rPr>
                        <a:t>Yes</a:t>
                      </a:r>
                    </a:p>
                  </a:txBody>
                  <a:tcPr marL="95503" marR="95503" marT="47751" marB="47751">
                    <a:solidFill>
                      <a:schemeClr val="bg1">
                        <a:lumMod val="95000"/>
                      </a:schemeClr>
                    </a:solidFill>
                  </a:tcPr>
                </a:tc>
                <a:extLst>
                  <a:ext uri="{0D108BD9-81ED-4DB2-BD59-A6C34878D82A}">
                    <a16:rowId xmlns:a16="http://schemas.microsoft.com/office/drawing/2014/main" val="2021061847"/>
                  </a:ext>
                </a:extLst>
              </a:tr>
              <a:tr h="596893">
                <a:tc>
                  <a:txBody>
                    <a:bodyPr/>
                    <a:lstStyle/>
                    <a:p>
                      <a:r>
                        <a:rPr lang="en-US" sz="1100" dirty="0">
                          <a:solidFill>
                            <a:schemeClr val="tx1"/>
                          </a:solidFill>
                        </a:rPr>
                        <a:t>U.S. intangible personal property (i.e., stocks in U.S. corp., interest in U.S. partnership)</a:t>
                      </a:r>
                    </a:p>
                  </a:txBody>
                  <a:tcPr marL="95503" marR="95503" marT="47751" marB="47751" anchor="ctr">
                    <a:solidFill>
                      <a:schemeClr val="bg1"/>
                    </a:solidFill>
                  </a:tcPr>
                </a:tc>
                <a:tc>
                  <a:txBody>
                    <a:bodyPr/>
                    <a:lstStyle/>
                    <a:p>
                      <a:pPr algn="ctr"/>
                      <a:r>
                        <a:rPr lang="en-US" sz="1100" dirty="0">
                          <a:solidFill>
                            <a:schemeClr val="tx1"/>
                          </a:solidFill>
                        </a:rPr>
                        <a:t>No</a:t>
                      </a:r>
                    </a:p>
                  </a:txBody>
                  <a:tcPr marL="95503" marR="95503" marT="47751" marB="47751" anchor="ctr">
                    <a:solidFill>
                      <a:schemeClr val="bg1"/>
                    </a:solidFill>
                  </a:tcPr>
                </a:tc>
                <a:tc>
                  <a:txBody>
                    <a:bodyPr/>
                    <a:lstStyle/>
                    <a:p>
                      <a:pPr algn="ctr"/>
                      <a:r>
                        <a:rPr lang="en-US" sz="1100" dirty="0">
                          <a:solidFill>
                            <a:schemeClr val="tx1"/>
                          </a:solidFill>
                        </a:rPr>
                        <a:t>Yes</a:t>
                      </a:r>
                    </a:p>
                  </a:txBody>
                  <a:tcPr marL="95503" marR="95503" marT="47751" marB="47751" anchor="ctr">
                    <a:solidFill>
                      <a:schemeClr val="bg1"/>
                    </a:solidFill>
                  </a:tcPr>
                </a:tc>
                <a:extLst>
                  <a:ext uri="{0D108BD9-81ED-4DB2-BD59-A6C34878D82A}">
                    <a16:rowId xmlns:a16="http://schemas.microsoft.com/office/drawing/2014/main" val="3082669854"/>
                  </a:ext>
                </a:extLst>
              </a:tr>
              <a:tr h="596893">
                <a:tc>
                  <a:txBody>
                    <a:bodyPr/>
                    <a:lstStyle/>
                    <a:p>
                      <a:r>
                        <a:rPr lang="en-US" sz="1100" dirty="0">
                          <a:solidFill>
                            <a:schemeClr val="tx1"/>
                          </a:solidFill>
                        </a:rPr>
                        <a:t>Ownership interest in a U.S. </a:t>
                      </a:r>
                      <a:br>
                        <a:rPr lang="en-US" sz="1100" dirty="0">
                          <a:solidFill>
                            <a:schemeClr val="tx1"/>
                          </a:solidFill>
                        </a:rPr>
                      </a:br>
                      <a:r>
                        <a:rPr lang="en-US" sz="1100" dirty="0">
                          <a:solidFill>
                            <a:schemeClr val="tx1"/>
                          </a:solidFill>
                        </a:rPr>
                        <a:t>life insurance policy on the </a:t>
                      </a:r>
                      <a:br>
                        <a:rPr lang="en-US" sz="1100" dirty="0">
                          <a:solidFill>
                            <a:schemeClr val="tx1"/>
                          </a:solidFill>
                        </a:rPr>
                      </a:br>
                      <a:r>
                        <a:rPr lang="en-US" sz="1100" dirty="0">
                          <a:solidFill>
                            <a:schemeClr val="tx1"/>
                          </a:solidFill>
                        </a:rPr>
                        <a:t>life of another</a:t>
                      </a:r>
                    </a:p>
                  </a:txBody>
                  <a:tcPr marL="95503" marR="95503" marT="47751" marB="47751" anchor="ctr">
                    <a:solidFill>
                      <a:schemeClr val="bg1">
                        <a:lumMod val="95000"/>
                      </a:schemeClr>
                    </a:solidFill>
                  </a:tcPr>
                </a:tc>
                <a:tc>
                  <a:txBody>
                    <a:bodyPr/>
                    <a:lstStyle/>
                    <a:p>
                      <a:pPr algn="ctr"/>
                      <a:r>
                        <a:rPr lang="en-US" sz="1100" dirty="0">
                          <a:solidFill>
                            <a:schemeClr val="tx1"/>
                          </a:solidFill>
                        </a:rPr>
                        <a:t>No</a:t>
                      </a:r>
                    </a:p>
                  </a:txBody>
                  <a:tcPr marL="95503" marR="95503" marT="47751" marB="47751" anchor="ctr">
                    <a:solidFill>
                      <a:schemeClr val="bg1">
                        <a:lumMod val="95000"/>
                      </a:schemeClr>
                    </a:solidFill>
                  </a:tcPr>
                </a:tc>
                <a:tc>
                  <a:txBody>
                    <a:bodyPr/>
                    <a:lstStyle/>
                    <a:p>
                      <a:pPr algn="ctr"/>
                      <a:r>
                        <a:rPr lang="en-US" sz="1100" dirty="0">
                          <a:solidFill>
                            <a:schemeClr val="tx1"/>
                          </a:solidFill>
                        </a:rPr>
                        <a:t>Yes</a:t>
                      </a:r>
                    </a:p>
                  </a:txBody>
                  <a:tcPr marL="95503" marR="95503" marT="47751" marB="47751" anchor="ctr">
                    <a:solidFill>
                      <a:schemeClr val="bg1">
                        <a:lumMod val="95000"/>
                      </a:schemeClr>
                    </a:solidFill>
                  </a:tcPr>
                </a:tc>
                <a:extLst>
                  <a:ext uri="{0D108BD9-81ED-4DB2-BD59-A6C34878D82A}">
                    <a16:rowId xmlns:a16="http://schemas.microsoft.com/office/drawing/2014/main" val="679203095"/>
                  </a:ext>
                </a:extLst>
              </a:tr>
              <a:tr h="596893">
                <a:tc>
                  <a:txBody>
                    <a:bodyPr/>
                    <a:lstStyle/>
                    <a:p>
                      <a:r>
                        <a:rPr lang="en-US" sz="1100" dirty="0">
                          <a:solidFill>
                            <a:schemeClr val="tx1"/>
                          </a:solidFill>
                        </a:rPr>
                        <a:t>Ownership interest in a U.S. life insurance policy on oneself</a:t>
                      </a:r>
                    </a:p>
                  </a:txBody>
                  <a:tcPr marL="95503" marR="95503" marT="47751" marB="47751" anchor="ctr">
                    <a:solidFill>
                      <a:schemeClr val="bg1">
                        <a:lumMod val="95000"/>
                      </a:schemeClr>
                    </a:solidFill>
                  </a:tcPr>
                </a:tc>
                <a:tc>
                  <a:txBody>
                    <a:bodyPr/>
                    <a:lstStyle/>
                    <a:p>
                      <a:pPr algn="ctr"/>
                      <a:r>
                        <a:rPr lang="en-US" sz="1100" dirty="0">
                          <a:solidFill>
                            <a:schemeClr val="tx1"/>
                          </a:solidFill>
                        </a:rPr>
                        <a:t>No</a:t>
                      </a:r>
                    </a:p>
                  </a:txBody>
                  <a:tcPr marL="95503" marR="95503" marT="47751" marB="47751" anchor="ctr">
                    <a:solidFill>
                      <a:schemeClr val="bg1">
                        <a:lumMod val="95000"/>
                      </a:schemeClr>
                    </a:solidFill>
                  </a:tcPr>
                </a:tc>
                <a:tc>
                  <a:txBody>
                    <a:bodyPr/>
                    <a:lstStyle/>
                    <a:p>
                      <a:pPr algn="ctr"/>
                      <a:r>
                        <a:rPr lang="en-US" sz="1100" dirty="0">
                          <a:solidFill>
                            <a:schemeClr val="tx1"/>
                          </a:solidFill>
                        </a:rPr>
                        <a:t>No</a:t>
                      </a:r>
                    </a:p>
                  </a:txBody>
                  <a:tcPr marL="95503" marR="95503" marT="47751" marB="47751" anchor="ctr">
                    <a:solidFill>
                      <a:schemeClr val="bg1">
                        <a:lumMod val="95000"/>
                      </a:schemeClr>
                    </a:solidFill>
                  </a:tcPr>
                </a:tc>
                <a:extLst>
                  <a:ext uri="{0D108BD9-81ED-4DB2-BD59-A6C34878D82A}">
                    <a16:rowId xmlns:a16="http://schemas.microsoft.com/office/drawing/2014/main" val="446507576"/>
                  </a:ext>
                </a:extLst>
              </a:tr>
            </a:tbl>
          </a:graphicData>
        </a:graphic>
      </p:graphicFrame>
      <p:pic>
        <p:nvPicPr>
          <p:cNvPr id="4" name="Picture 3">
            <a:extLst>
              <a:ext uri="{FF2B5EF4-FFF2-40B4-BE49-F238E27FC236}">
                <a16:creationId xmlns:a16="http://schemas.microsoft.com/office/drawing/2014/main" id="{E0850A85-732F-7F44-9E97-7CCB1A5578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25599" y="1030790"/>
            <a:ext cx="6526671" cy="371049"/>
          </a:xfrm>
          <a:prstGeom prst="rect">
            <a:avLst/>
          </a:prstGeom>
        </p:spPr>
      </p:pic>
    </p:spTree>
    <p:extLst>
      <p:ext uri="{BB962C8B-B14F-4D97-AF65-F5344CB8AC3E}">
        <p14:creationId xmlns:p14="http://schemas.microsoft.com/office/powerpoint/2010/main" val="23430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570" y="998304"/>
            <a:ext cx="3177540" cy="3394075"/>
          </a:xfrm>
        </p:spPr>
        <p:txBody>
          <a:bodyPr/>
          <a:lstStyle/>
          <a:p>
            <a:pPr>
              <a:spcBef>
                <a:spcPts val="600"/>
              </a:spcBef>
            </a:pPr>
            <a:r>
              <a:rPr lang="en-US" b="1" cap="all" dirty="0">
                <a:solidFill>
                  <a:schemeClr val="accent1"/>
                </a:solidFill>
              </a:rPr>
              <a:t>Strategies that may minimize gift taxes:</a:t>
            </a:r>
          </a:p>
          <a:p>
            <a:pPr lvl="1">
              <a:spcBef>
                <a:spcPts val="600"/>
              </a:spcBef>
            </a:pPr>
            <a:r>
              <a:rPr lang="en-US" dirty="0"/>
              <a:t>Remove tangible personal property from U.S. prior to gift</a:t>
            </a:r>
          </a:p>
          <a:p>
            <a:pPr lvl="1">
              <a:spcBef>
                <a:spcPts val="600"/>
              </a:spcBef>
            </a:pPr>
            <a:r>
              <a:rPr lang="en-US" dirty="0"/>
              <a:t>Convert tangible property </a:t>
            </a:r>
            <a:br>
              <a:rPr lang="en-US" dirty="0"/>
            </a:br>
            <a:r>
              <a:rPr lang="en-US" dirty="0"/>
              <a:t>into intangible property</a:t>
            </a:r>
          </a:p>
          <a:p>
            <a:endParaRPr lang="en-US" dirty="0"/>
          </a:p>
          <a:p>
            <a:pPr>
              <a:spcBef>
                <a:spcPts val="600"/>
              </a:spcBef>
            </a:pPr>
            <a:r>
              <a:rPr lang="en-US" b="1" cap="all" dirty="0">
                <a:solidFill>
                  <a:schemeClr val="accent1"/>
                </a:solidFill>
              </a:rPr>
              <a:t>Examples:</a:t>
            </a:r>
          </a:p>
          <a:p>
            <a:pPr lvl="1">
              <a:spcBef>
                <a:spcPts val="600"/>
              </a:spcBef>
            </a:pPr>
            <a:r>
              <a:rPr lang="en-US" dirty="0"/>
              <a:t>U.S. cash deposited </a:t>
            </a:r>
            <a:br>
              <a:rPr lang="en-US" dirty="0"/>
            </a:br>
            <a:r>
              <a:rPr lang="en-US" dirty="0"/>
              <a:t>in a U.S. bank </a:t>
            </a:r>
          </a:p>
          <a:p>
            <a:pPr lvl="1">
              <a:spcBef>
                <a:spcPts val="600"/>
              </a:spcBef>
            </a:pPr>
            <a:r>
              <a:rPr lang="en-US" dirty="0"/>
              <a:t>Contributing tangible property to a corporation or partnership, then gifting the intangible interest of that corporation or partnership</a:t>
            </a:r>
          </a:p>
          <a:p>
            <a:endParaRPr lang="en-US" dirty="0"/>
          </a:p>
        </p:txBody>
      </p:sp>
      <p:sp>
        <p:nvSpPr>
          <p:cNvPr id="2" name="Title 1"/>
          <p:cNvSpPr>
            <a:spLocks noGrp="1"/>
          </p:cNvSpPr>
          <p:nvPr>
            <p:ph type="title"/>
          </p:nvPr>
        </p:nvSpPr>
        <p:spPr/>
        <p:txBody>
          <a:bodyPr/>
          <a:lstStyle/>
          <a:p>
            <a:r>
              <a:rPr lang="en-US" dirty="0"/>
              <a:t>NRA</a:t>
            </a:r>
            <a:r>
              <a:rPr lang="en-US" sz="2400" dirty="0"/>
              <a:t>s</a:t>
            </a:r>
            <a:r>
              <a:rPr lang="en-US" dirty="0"/>
              <a:t>: U.s. gift taxes</a:t>
            </a:r>
          </a:p>
        </p:txBody>
      </p:sp>
      <p:cxnSp>
        <p:nvCxnSpPr>
          <p:cNvPr id="16" name="Straight Connector 15">
            <a:extLst>
              <a:ext uri="{FF2B5EF4-FFF2-40B4-BE49-F238E27FC236}">
                <a16:creationId xmlns:a16="http://schemas.microsoft.com/office/drawing/2014/main" id="{7FE4EE1B-CFDD-F940-9AC9-78BCD5CE95CA}"/>
              </a:ext>
            </a:extLst>
          </p:cNvPr>
          <p:cNvCxnSpPr>
            <a:cxnSpLocks/>
          </p:cNvCxnSpPr>
          <p:nvPr/>
        </p:nvCxnSpPr>
        <p:spPr>
          <a:xfrm>
            <a:off x="0" y="751121"/>
            <a:ext cx="337566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8180A42E-E093-D740-A422-F82722AD1C8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10667" y="0"/>
            <a:ext cx="4233334" cy="514350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15</a:t>
            </a:fld>
            <a:endParaRPr lang="en-US" dirty="0">
              <a:solidFill>
                <a:schemeClr val="bg1"/>
              </a:solidFill>
            </a:endParaRPr>
          </a:p>
        </p:txBody>
      </p:sp>
      <p:sp>
        <p:nvSpPr>
          <p:cNvPr id="14" name="Shape 111">
            <a:extLst>
              <a:ext uri="{FF2B5EF4-FFF2-40B4-BE49-F238E27FC236}">
                <a16:creationId xmlns:a16="http://schemas.microsoft.com/office/drawing/2014/main" id="{7C0E0F84-468E-324C-B48A-E14F6955DAC4}"/>
              </a:ext>
            </a:extLst>
          </p:cNvPr>
          <p:cNvSpPr/>
          <p:nvPr/>
        </p:nvSpPr>
        <p:spPr>
          <a:xfrm>
            <a:off x="8693240"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Tree>
    <p:extLst>
      <p:ext uri="{BB962C8B-B14F-4D97-AF65-F5344CB8AC3E}">
        <p14:creationId xmlns:p14="http://schemas.microsoft.com/office/powerpoint/2010/main" val="35813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16</a:t>
            </a:fld>
            <a:endParaRPr lang="en-US" dirty="0"/>
          </a:p>
        </p:txBody>
      </p:sp>
      <p:sp>
        <p:nvSpPr>
          <p:cNvPr id="3" name="Content Placeholder 2"/>
          <p:cNvSpPr>
            <a:spLocks noGrp="1"/>
          </p:cNvSpPr>
          <p:nvPr>
            <p:ph idx="1"/>
          </p:nvPr>
        </p:nvSpPr>
        <p:spPr>
          <a:xfrm>
            <a:off x="2560497" y="993469"/>
            <a:ext cx="5753592" cy="3394075"/>
          </a:xfrm>
        </p:spPr>
        <p:txBody>
          <a:bodyPr/>
          <a:lstStyle/>
          <a:p>
            <a:pPr>
              <a:spcBef>
                <a:spcPts val="600"/>
              </a:spcBef>
            </a:pPr>
            <a:endParaRPr lang="en-US" b="1" cap="all" dirty="0">
              <a:solidFill>
                <a:schemeClr val="accent1"/>
              </a:solidFill>
            </a:endParaRPr>
          </a:p>
          <a:p>
            <a:pPr>
              <a:spcBef>
                <a:spcPts val="600"/>
              </a:spcBef>
            </a:pPr>
            <a:r>
              <a:rPr lang="en-US" b="1" cap="all" dirty="0">
                <a:solidFill>
                  <a:schemeClr val="accent1"/>
                </a:solidFill>
              </a:rPr>
              <a:t>Alicia, Indonesian national, </a:t>
            </a:r>
            <a:r>
              <a:rPr lang="en-US" b="1" cap="all" dirty="0" err="1">
                <a:solidFill>
                  <a:schemeClr val="accent1"/>
                </a:solidFill>
              </a:rPr>
              <a:t>NonResident</a:t>
            </a:r>
            <a:r>
              <a:rPr lang="en-US" b="1" cap="all" dirty="0">
                <a:solidFill>
                  <a:schemeClr val="accent1"/>
                </a:solidFill>
              </a:rPr>
              <a:t> Alien</a:t>
            </a:r>
          </a:p>
          <a:p>
            <a:pPr lvl="1">
              <a:spcBef>
                <a:spcPts val="600"/>
              </a:spcBef>
            </a:pPr>
            <a:r>
              <a:rPr lang="en-US" dirty="0"/>
              <a:t>Single</a:t>
            </a:r>
          </a:p>
          <a:p>
            <a:pPr lvl="1">
              <a:spcBef>
                <a:spcPts val="600"/>
              </a:spcBef>
            </a:pPr>
            <a:r>
              <a:rPr lang="en-US" dirty="0"/>
              <a:t>$10 million in U.S.-based commercial real estate and cash</a:t>
            </a:r>
          </a:p>
          <a:p>
            <a:endParaRPr lang="en-US" dirty="0"/>
          </a:p>
          <a:p>
            <a:pPr>
              <a:spcBef>
                <a:spcPts val="600"/>
              </a:spcBef>
            </a:pPr>
            <a:r>
              <a:rPr lang="en-US" b="1" cap="all" dirty="0">
                <a:solidFill>
                  <a:schemeClr val="accent1"/>
                </a:solidFill>
              </a:rPr>
              <a:t>Planning strategies</a:t>
            </a:r>
          </a:p>
          <a:p>
            <a:pPr lvl="1">
              <a:spcBef>
                <a:spcPts val="600"/>
              </a:spcBef>
            </a:pPr>
            <a:r>
              <a:rPr lang="en-US" dirty="0"/>
              <a:t>Consider transferring commercial real estate into a business entity, such as a family limited partnership, LLC, or C corporation</a:t>
            </a:r>
          </a:p>
          <a:p>
            <a:pPr lvl="1">
              <a:spcBef>
                <a:spcPts val="600"/>
              </a:spcBef>
            </a:pPr>
            <a:r>
              <a:rPr lang="en-US" dirty="0"/>
              <a:t>Gifting shares of business entity appropriately</a:t>
            </a:r>
          </a:p>
          <a:p>
            <a:pPr lvl="1">
              <a:spcBef>
                <a:spcPts val="600"/>
              </a:spcBef>
            </a:pPr>
            <a:r>
              <a:rPr lang="en-US" dirty="0"/>
              <a:t>Purchasing life insurance through a grantor trust to assure estate liquidity for non-gifted assets</a:t>
            </a:r>
          </a:p>
          <a:p>
            <a:endParaRPr lang="en-US" dirty="0"/>
          </a:p>
        </p:txBody>
      </p:sp>
      <p:sp>
        <p:nvSpPr>
          <p:cNvPr id="2" name="Title 1"/>
          <p:cNvSpPr>
            <a:spLocks noGrp="1"/>
          </p:cNvSpPr>
          <p:nvPr>
            <p:ph type="title"/>
          </p:nvPr>
        </p:nvSpPr>
        <p:spPr>
          <a:xfrm>
            <a:off x="2674798" y="215319"/>
            <a:ext cx="5422982" cy="489465"/>
          </a:xfrm>
        </p:spPr>
        <p:txBody>
          <a:bodyPr/>
          <a:lstStyle/>
          <a:p>
            <a:r>
              <a:rPr lang="en-US" dirty="0"/>
              <a:t>NRA</a:t>
            </a:r>
            <a:r>
              <a:rPr lang="en-US" sz="2400" dirty="0"/>
              <a:t>s</a:t>
            </a:r>
            <a:r>
              <a:rPr lang="en-US" dirty="0"/>
              <a:t>: U.s. gift taxes</a:t>
            </a:r>
          </a:p>
        </p:txBody>
      </p:sp>
      <p:cxnSp>
        <p:nvCxnSpPr>
          <p:cNvPr id="14" name="Straight Connector 13">
            <a:extLst>
              <a:ext uri="{FF2B5EF4-FFF2-40B4-BE49-F238E27FC236}">
                <a16:creationId xmlns:a16="http://schemas.microsoft.com/office/drawing/2014/main" id="{8EFAB9DD-F1B6-A04B-8BAA-2603F5280B68}"/>
              </a:ext>
            </a:extLst>
          </p:cNvPr>
          <p:cNvCxnSpPr>
            <a:cxnSpLocks/>
          </p:cNvCxnSpPr>
          <p:nvPr/>
        </p:nvCxnSpPr>
        <p:spPr>
          <a:xfrm>
            <a:off x="2094271" y="751121"/>
            <a:ext cx="361901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5D7F3197-EC47-B844-8486-DFB9311FDA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2443795" cy="5153332"/>
          </a:xfrm>
          <a:prstGeom prst="rect">
            <a:avLst/>
          </a:prstGeom>
        </p:spPr>
      </p:pic>
      <p:pic>
        <p:nvPicPr>
          <p:cNvPr id="11" name="Picture 10">
            <a:extLst>
              <a:ext uri="{FF2B5EF4-FFF2-40B4-BE49-F238E27FC236}">
                <a16:creationId xmlns:a16="http://schemas.microsoft.com/office/drawing/2014/main" id="{EAA74117-0881-DA4E-93DE-7E51F9081D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18164" y="1059600"/>
            <a:ext cx="902485" cy="198742"/>
          </a:xfrm>
          <a:prstGeom prst="rect">
            <a:avLst/>
          </a:prstGeom>
        </p:spPr>
      </p:pic>
    </p:spTree>
    <p:extLst>
      <p:ext uri="{BB962C8B-B14F-4D97-AF65-F5344CB8AC3E}">
        <p14:creationId xmlns:p14="http://schemas.microsoft.com/office/powerpoint/2010/main" val="134714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16BC1C3-C832-FA4C-9911-3E1C355083BA}" type="slidenum">
              <a:rPr lang="en-US" smtClean="0">
                <a:solidFill>
                  <a:prstClr val="white"/>
                </a:solidFill>
              </a:rPr>
              <a:pPr/>
              <a:t>17</a:t>
            </a:fld>
            <a:endParaRPr lang="en-US" dirty="0">
              <a:solidFill>
                <a:prstClr val="white"/>
              </a:solidFill>
            </a:endParaRPr>
          </a:p>
        </p:txBody>
      </p:sp>
      <p:sp>
        <p:nvSpPr>
          <p:cNvPr id="3" name="Text Placeholder 2"/>
          <p:cNvSpPr>
            <a:spLocks noGrp="1"/>
          </p:cNvSpPr>
          <p:nvPr>
            <p:ph type="body" sz="quarter" idx="12"/>
          </p:nvPr>
        </p:nvSpPr>
        <p:spPr>
          <a:xfrm>
            <a:off x="242246" y="2986845"/>
            <a:ext cx="3748545" cy="433388"/>
          </a:xfrm>
        </p:spPr>
        <p:txBody>
          <a:bodyPr/>
          <a:lstStyle/>
          <a:p>
            <a:r>
              <a:rPr lang="en-US" sz="1000" dirty="0"/>
              <a:t>FOREIGN NATIONAL SPOUSES</a:t>
            </a:r>
          </a:p>
        </p:txBody>
      </p:sp>
      <p:grpSp>
        <p:nvGrpSpPr>
          <p:cNvPr id="21" name="Group 20"/>
          <p:cNvGrpSpPr/>
          <p:nvPr/>
        </p:nvGrpSpPr>
        <p:grpSpPr>
          <a:xfrm>
            <a:off x="-4610" y="3011947"/>
            <a:ext cx="2315191" cy="394851"/>
            <a:chOff x="2255" y="3134301"/>
            <a:chExt cx="2974625" cy="394851"/>
          </a:xfrm>
        </p:grpSpPr>
        <p:sp>
          <p:nvSpPr>
            <p:cNvPr id="22" name="Shape 248"/>
            <p:cNvSpPr/>
            <p:nvPr/>
          </p:nvSpPr>
          <p:spPr>
            <a:xfrm>
              <a:off x="2255" y="3134301"/>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sp>
          <p:nvSpPr>
            <p:cNvPr id="23" name="Shape 248"/>
            <p:cNvSpPr/>
            <p:nvPr/>
          </p:nvSpPr>
          <p:spPr>
            <a:xfrm>
              <a:off x="2255" y="3529152"/>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grpSp>
      <p:sp>
        <p:nvSpPr>
          <p:cNvPr id="9" name="TextBox 8">
            <a:extLst>
              <a:ext uri="{FF2B5EF4-FFF2-40B4-BE49-F238E27FC236}">
                <a16:creationId xmlns:a16="http://schemas.microsoft.com/office/drawing/2014/main" id="{9E795FB6-DF06-5895-13CF-25628D2F1513}"/>
              </a:ext>
            </a:extLst>
          </p:cNvPr>
          <p:cNvSpPr txBox="1"/>
          <p:nvPr/>
        </p:nvSpPr>
        <p:spPr>
          <a:xfrm>
            <a:off x="0" y="2024168"/>
            <a:ext cx="7285703" cy="659858"/>
          </a:xfrm>
          <a:custGeom>
            <a:avLst/>
            <a:gdLst/>
            <a:ahLst/>
            <a:cxnLst/>
            <a:rect l="l" t="t" r="r" b="b"/>
            <a:pathLst>
              <a:path w="7285703" h="659858">
                <a:moveTo>
                  <a:pt x="913440" y="213267"/>
                </a:moveTo>
                <a:lnTo>
                  <a:pt x="937550" y="395433"/>
                </a:lnTo>
                <a:lnTo>
                  <a:pt x="889330" y="395433"/>
                </a:lnTo>
                <a:close/>
                <a:moveTo>
                  <a:pt x="6041462" y="175092"/>
                </a:moveTo>
                <a:lnTo>
                  <a:pt x="6069144" y="175092"/>
                </a:lnTo>
                <a:cubicBezTo>
                  <a:pt x="6087449" y="175092"/>
                  <a:pt x="6096602" y="185064"/>
                  <a:pt x="6096603" y="205007"/>
                </a:cubicBezTo>
                <a:lnTo>
                  <a:pt x="6096603" y="458833"/>
                </a:lnTo>
                <a:cubicBezTo>
                  <a:pt x="6096602" y="478627"/>
                  <a:pt x="6087449" y="488525"/>
                  <a:pt x="6069144" y="488525"/>
                </a:cubicBezTo>
                <a:lnTo>
                  <a:pt x="6041462" y="488525"/>
                </a:lnTo>
                <a:close/>
                <a:moveTo>
                  <a:pt x="4441262" y="175092"/>
                </a:moveTo>
                <a:lnTo>
                  <a:pt x="4463586" y="175092"/>
                </a:lnTo>
                <a:cubicBezTo>
                  <a:pt x="4481892" y="175092"/>
                  <a:pt x="4491045" y="185064"/>
                  <a:pt x="4491045" y="205007"/>
                </a:cubicBezTo>
                <a:lnTo>
                  <a:pt x="4491045" y="270863"/>
                </a:lnTo>
                <a:cubicBezTo>
                  <a:pt x="4491045" y="284853"/>
                  <a:pt x="4485315" y="294155"/>
                  <a:pt x="4473855" y="298769"/>
                </a:cubicBezTo>
                <a:cubicBezTo>
                  <a:pt x="4470581" y="299959"/>
                  <a:pt x="4464553" y="300555"/>
                  <a:pt x="4455773" y="300555"/>
                </a:cubicBezTo>
                <a:lnTo>
                  <a:pt x="4441262" y="300555"/>
                </a:lnTo>
                <a:close/>
                <a:moveTo>
                  <a:pt x="2336237" y="175092"/>
                </a:moveTo>
                <a:lnTo>
                  <a:pt x="2363919" y="175092"/>
                </a:lnTo>
                <a:cubicBezTo>
                  <a:pt x="2382225" y="175092"/>
                  <a:pt x="2391378" y="185064"/>
                  <a:pt x="2391378" y="205007"/>
                </a:cubicBezTo>
                <a:lnTo>
                  <a:pt x="2391378" y="458833"/>
                </a:lnTo>
                <a:cubicBezTo>
                  <a:pt x="2391378" y="478627"/>
                  <a:pt x="2382225" y="488525"/>
                  <a:pt x="2363919" y="488525"/>
                </a:cubicBezTo>
                <a:lnTo>
                  <a:pt x="2336237" y="488525"/>
                </a:lnTo>
                <a:close/>
                <a:moveTo>
                  <a:pt x="1993337" y="175092"/>
                </a:moveTo>
                <a:lnTo>
                  <a:pt x="2021019" y="175092"/>
                </a:lnTo>
                <a:cubicBezTo>
                  <a:pt x="2039325" y="175092"/>
                  <a:pt x="2048478" y="185064"/>
                  <a:pt x="2048478" y="205007"/>
                </a:cubicBezTo>
                <a:lnTo>
                  <a:pt x="2048478" y="458833"/>
                </a:lnTo>
                <a:cubicBezTo>
                  <a:pt x="2048478" y="478627"/>
                  <a:pt x="2039325" y="488525"/>
                  <a:pt x="2021019" y="488525"/>
                </a:cubicBezTo>
                <a:lnTo>
                  <a:pt x="1993337" y="488525"/>
                </a:lnTo>
                <a:close/>
                <a:moveTo>
                  <a:pt x="6302357" y="168172"/>
                </a:moveTo>
                <a:lnTo>
                  <a:pt x="6302803" y="168172"/>
                </a:lnTo>
                <a:cubicBezTo>
                  <a:pt x="6321109" y="168321"/>
                  <a:pt x="6330262" y="178218"/>
                  <a:pt x="6330262" y="197863"/>
                </a:cubicBezTo>
                <a:lnTo>
                  <a:pt x="6330262" y="465754"/>
                </a:lnTo>
                <a:cubicBezTo>
                  <a:pt x="6330262" y="485548"/>
                  <a:pt x="6321035" y="495445"/>
                  <a:pt x="6302580" y="495445"/>
                </a:cubicBezTo>
                <a:cubicBezTo>
                  <a:pt x="6284274" y="495445"/>
                  <a:pt x="6275121" y="485548"/>
                  <a:pt x="6275121" y="465754"/>
                </a:cubicBezTo>
                <a:lnTo>
                  <a:pt x="6275121" y="197863"/>
                </a:lnTo>
                <a:cubicBezTo>
                  <a:pt x="6275121" y="178069"/>
                  <a:pt x="6284200" y="168172"/>
                  <a:pt x="6302357" y="168172"/>
                </a:cubicBezTo>
                <a:close/>
                <a:moveTo>
                  <a:pt x="5835632" y="168172"/>
                </a:moveTo>
                <a:lnTo>
                  <a:pt x="5836079" y="168172"/>
                </a:lnTo>
                <a:cubicBezTo>
                  <a:pt x="5854384" y="168321"/>
                  <a:pt x="5863537" y="178218"/>
                  <a:pt x="5863538" y="197863"/>
                </a:cubicBezTo>
                <a:lnTo>
                  <a:pt x="5863538" y="465754"/>
                </a:lnTo>
                <a:cubicBezTo>
                  <a:pt x="5863537" y="485548"/>
                  <a:pt x="5854310" y="495445"/>
                  <a:pt x="5835856" y="495445"/>
                </a:cubicBezTo>
                <a:cubicBezTo>
                  <a:pt x="5817550" y="495445"/>
                  <a:pt x="5808397" y="485548"/>
                  <a:pt x="5808397" y="465754"/>
                </a:cubicBezTo>
                <a:lnTo>
                  <a:pt x="5808397" y="197863"/>
                </a:lnTo>
                <a:cubicBezTo>
                  <a:pt x="5808397" y="178069"/>
                  <a:pt x="5817475" y="168172"/>
                  <a:pt x="5835632" y="168172"/>
                </a:cubicBezTo>
                <a:close/>
                <a:moveTo>
                  <a:pt x="2597133" y="168172"/>
                </a:moveTo>
                <a:lnTo>
                  <a:pt x="2597579" y="168172"/>
                </a:lnTo>
                <a:cubicBezTo>
                  <a:pt x="2615885" y="168321"/>
                  <a:pt x="2625038" y="178218"/>
                  <a:pt x="2625038" y="197863"/>
                </a:cubicBezTo>
                <a:lnTo>
                  <a:pt x="2625038" y="465754"/>
                </a:lnTo>
                <a:cubicBezTo>
                  <a:pt x="2625038" y="485548"/>
                  <a:pt x="2615810" y="495445"/>
                  <a:pt x="2597356" y="495445"/>
                </a:cubicBezTo>
                <a:cubicBezTo>
                  <a:pt x="2579050" y="495445"/>
                  <a:pt x="2569897" y="485548"/>
                  <a:pt x="2569897" y="465754"/>
                </a:cubicBezTo>
                <a:lnTo>
                  <a:pt x="2569897" y="197863"/>
                </a:lnTo>
                <a:cubicBezTo>
                  <a:pt x="2569897" y="178069"/>
                  <a:pt x="2578976" y="168172"/>
                  <a:pt x="2597133" y="168172"/>
                </a:cubicBezTo>
                <a:close/>
                <a:moveTo>
                  <a:pt x="444483" y="168172"/>
                </a:moveTo>
                <a:lnTo>
                  <a:pt x="444929" y="168172"/>
                </a:lnTo>
                <a:cubicBezTo>
                  <a:pt x="463235" y="168321"/>
                  <a:pt x="472388" y="178218"/>
                  <a:pt x="472388" y="197863"/>
                </a:cubicBezTo>
                <a:lnTo>
                  <a:pt x="472388" y="465754"/>
                </a:lnTo>
                <a:cubicBezTo>
                  <a:pt x="472388" y="485548"/>
                  <a:pt x="463161" y="495445"/>
                  <a:pt x="444706" y="495445"/>
                </a:cubicBezTo>
                <a:cubicBezTo>
                  <a:pt x="426400" y="495445"/>
                  <a:pt x="417247" y="485548"/>
                  <a:pt x="417247" y="465754"/>
                </a:cubicBezTo>
                <a:lnTo>
                  <a:pt x="417247" y="197863"/>
                </a:lnTo>
                <a:cubicBezTo>
                  <a:pt x="417247" y="178069"/>
                  <a:pt x="426326" y="168172"/>
                  <a:pt x="444483" y="168172"/>
                </a:cubicBezTo>
                <a:close/>
                <a:moveTo>
                  <a:pt x="6721681" y="158349"/>
                </a:moveTo>
                <a:cubicBezTo>
                  <a:pt x="6661256" y="158349"/>
                  <a:pt x="6631044" y="185436"/>
                  <a:pt x="6631044" y="239609"/>
                </a:cubicBezTo>
                <a:lnTo>
                  <a:pt x="6631044" y="275998"/>
                </a:lnTo>
                <a:cubicBezTo>
                  <a:pt x="6631044" y="311568"/>
                  <a:pt x="6650763" y="341780"/>
                  <a:pt x="6690203" y="366634"/>
                </a:cubicBezTo>
                <a:cubicBezTo>
                  <a:pt x="6729642" y="391637"/>
                  <a:pt x="6749363" y="413515"/>
                  <a:pt x="6749363" y="432267"/>
                </a:cubicBezTo>
                <a:lnTo>
                  <a:pt x="6749363" y="476469"/>
                </a:lnTo>
                <a:cubicBezTo>
                  <a:pt x="6749363" y="493882"/>
                  <a:pt x="6740210" y="502589"/>
                  <a:pt x="6721904" y="502589"/>
                </a:cubicBezTo>
                <a:cubicBezTo>
                  <a:pt x="6703449" y="502589"/>
                  <a:pt x="6694221" y="493882"/>
                  <a:pt x="6694222" y="476469"/>
                </a:cubicBezTo>
                <a:lnTo>
                  <a:pt x="6694222" y="424454"/>
                </a:lnTo>
                <a:lnTo>
                  <a:pt x="6631044" y="424454"/>
                </a:lnTo>
                <a:lnTo>
                  <a:pt x="6631044" y="476469"/>
                </a:lnTo>
                <a:cubicBezTo>
                  <a:pt x="6631044" y="530643"/>
                  <a:pt x="6661330" y="557804"/>
                  <a:pt x="6721904" y="557953"/>
                </a:cubicBezTo>
                <a:cubicBezTo>
                  <a:pt x="6782328" y="557953"/>
                  <a:pt x="6812540" y="530792"/>
                  <a:pt x="6812540" y="476469"/>
                </a:cubicBezTo>
                <a:lnTo>
                  <a:pt x="6812540" y="427579"/>
                </a:lnTo>
                <a:cubicBezTo>
                  <a:pt x="6812540" y="392754"/>
                  <a:pt x="6792820" y="362914"/>
                  <a:pt x="6753381" y="338059"/>
                </a:cubicBezTo>
                <a:cubicBezTo>
                  <a:pt x="6713941" y="313056"/>
                  <a:pt x="6694221" y="291923"/>
                  <a:pt x="6694222" y="274658"/>
                </a:cubicBezTo>
                <a:lnTo>
                  <a:pt x="6694222" y="239609"/>
                </a:lnTo>
                <a:cubicBezTo>
                  <a:pt x="6694221" y="222197"/>
                  <a:pt x="6703300" y="213490"/>
                  <a:pt x="6721457" y="213490"/>
                </a:cubicBezTo>
                <a:lnTo>
                  <a:pt x="6721904" y="213490"/>
                </a:lnTo>
                <a:cubicBezTo>
                  <a:pt x="6740210" y="213490"/>
                  <a:pt x="6749363" y="222197"/>
                  <a:pt x="6749363" y="239609"/>
                </a:cubicBezTo>
                <a:lnTo>
                  <a:pt x="6749363" y="291625"/>
                </a:lnTo>
                <a:lnTo>
                  <a:pt x="6812540" y="291625"/>
                </a:lnTo>
                <a:lnTo>
                  <a:pt x="6812540" y="239609"/>
                </a:lnTo>
                <a:cubicBezTo>
                  <a:pt x="6812540" y="185436"/>
                  <a:pt x="6782253" y="158349"/>
                  <a:pt x="6721681" y="158349"/>
                </a:cubicBezTo>
                <a:close/>
                <a:moveTo>
                  <a:pt x="6427149" y="112808"/>
                </a:moveTo>
                <a:lnTo>
                  <a:pt x="6427149" y="175092"/>
                </a:lnTo>
                <a:lnTo>
                  <a:pt x="6486308" y="175092"/>
                </a:lnTo>
                <a:lnTo>
                  <a:pt x="6486308" y="550809"/>
                </a:lnTo>
                <a:lnTo>
                  <a:pt x="6549486" y="550809"/>
                </a:lnTo>
                <a:lnTo>
                  <a:pt x="6549486" y="175092"/>
                </a:lnTo>
                <a:lnTo>
                  <a:pt x="6608645" y="175092"/>
                </a:lnTo>
                <a:lnTo>
                  <a:pt x="6608645" y="112808"/>
                </a:lnTo>
                <a:close/>
                <a:moveTo>
                  <a:pt x="5978284" y="112808"/>
                </a:moveTo>
                <a:lnTo>
                  <a:pt x="5978284" y="550809"/>
                </a:lnTo>
                <a:lnTo>
                  <a:pt x="6071599" y="550809"/>
                </a:lnTo>
                <a:cubicBezTo>
                  <a:pt x="6130386" y="550660"/>
                  <a:pt x="6159779" y="520002"/>
                  <a:pt x="6159780" y="458833"/>
                </a:cubicBezTo>
                <a:lnTo>
                  <a:pt x="6159780" y="205007"/>
                </a:lnTo>
                <a:cubicBezTo>
                  <a:pt x="6159779" y="143690"/>
                  <a:pt x="6131725" y="112957"/>
                  <a:pt x="6075618" y="112808"/>
                </a:cubicBezTo>
                <a:close/>
                <a:moveTo>
                  <a:pt x="5055550" y="112808"/>
                </a:moveTo>
                <a:lnTo>
                  <a:pt x="5055550" y="175092"/>
                </a:lnTo>
                <a:lnTo>
                  <a:pt x="5114709" y="175092"/>
                </a:lnTo>
                <a:lnTo>
                  <a:pt x="5114709" y="550809"/>
                </a:lnTo>
                <a:lnTo>
                  <a:pt x="5177886" y="550809"/>
                </a:lnTo>
                <a:lnTo>
                  <a:pt x="5177886" y="175092"/>
                </a:lnTo>
                <a:lnTo>
                  <a:pt x="5237046" y="175092"/>
                </a:lnTo>
                <a:lnTo>
                  <a:pt x="5237046" y="112808"/>
                </a:lnTo>
                <a:close/>
                <a:moveTo>
                  <a:pt x="4604452" y="112808"/>
                </a:moveTo>
                <a:lnTo>
                  <a:pt x="4604452" y="465754"/>
                </a:lnTo>
                <a:cubicBezTo>
                  <a:pt x="4604452" y="527220"/>
                  <a:pt x="4634664" y="557953"/>
                  <a:pt x="4695088" y="557953"/>
                </a:cubicBezTo>
                <a:cubicBezTo>
                  <a:pt x="4755661" y="557804"/>
                  <a:pt x="4785948" y="527071"/>
                  <a:pt x="4785948" y="465754"/>
                </a:cubicBezTo>
                <a:lnTo>
                  <a:pt x="4785948" y="112808"/>
                </a:lnTo>
                <a:lnTo>
                  <a:pt x="4722770" y="112808"/>
                </a:lnTo>
                <a:lnTo>
                  <a:pt x="4722770" y="465754"/>
                </a:lnTo>
                <a:cubicBezTo>
                  <a:pt x="4722770" y="485548"/>
                  <a:pt x="4713543" y="495445"/>
                  <a:pt x="4695088" y="495445"/>
                </a:cubicBezTo>
                <a:cubicBezTo>
                  <a:pt x="4676782" y="495445"/>
                  <a:pt x="4667630" y="485548"/>
                  <a:pt x="4667630" y="465754"/>
                </a:cubicBezTo>
                <a:lnTo>
                  <a:pt x="4667630" y="112808"/>
                </a:lnTo>
                <a:close/>
                <a:moveTo>
                  <a:pt x="4378084" y="112808"/>
                </a:moveTo>
                <a:lnTo>
                  <a:pt x="4378084" y="550809"/>
                </a:lnTo>
                <a:lnTo>
                  <a:pt x="4441262" y="550809"/>
                </a:lnTo>
                <a:lnTo>
                  <a:pt x="4441262" y="359267"/>
                </a:lnTo>
                <a:lnTo>
                  <a:pt x="4449299" y="358151"/>
                </a:lnTo>
                <a:lnTo>
                  <a:pt x="4506225" y="550809"/>
                </a:lnTo>
                <a:lnTo>
                  <a:pt x="4575431" y="550809"/>
                </a:lnTo>
                <a:lnTo>
                  <a:pt x="4504439" y="346989"/>
                </a:lnTo>
                <a:cubicBezTo>
                  <a:pt x="4537628" y="334785"/>
                  <a:pt x="4554223" y="309410"/>
                  <a:pt x="4554223" y="270863"/>
                </a:cubicBezTo>
                <a:lnTo>
                  <a:pt x="4554223" y="205007"/>
                </a:lnTo>
                <a:cubicBezTo>
                  <a:pt x="4554223" y="143690"/>
                  <a:pt x="4526168" y="112957"/>
                  <a:pt x="4470060" y="112808"/>
                </a:cubicBezTo>
                <a:close/>
                <a:moveTo>
                  <a:pt x="4160200" y="112808"/>
                </a:moveTo>
                <a:lnTo>
                  <a:pt x="4160200" y="175092"/>
                </a:lnTo>
                <a:lnTo>
                  <a:pt x="4219359" y="175092"/>
                </a:lnTo>
                <a:lnTo>
                  <a:pt x="4219359" y="550809"/>
                </a:lnTo>
                <a:lnTo>
                  <a:pt x="4282537" y="550809"/>
                </a:lnTo>
                <a:lnTo>
                  <a:pt x="4282537" y="175092"/>
                </a:lnTo>
                <a:lnTo>
                  <a:pt x="4341696" y="175092"/>
                </a:lnTo>
                <a:lnTo>
                  <a:pt x="4341696" y="112808"/>
                </a:lnTo>
                <a:close/>
                <a:moveTo>
                  <a:pt x="3712451" y="112808"/>
                </a:moveTo>
                <a:lnTo>
                  <a:pt x="3712451" y="550809"/>
                </a:lnTo>
                <a:lnTo>
                  <a:pt x="3775628" y="550809"/>
                </a:lnTo>
                <a:lnTo>
                  <a:pt x="3775628" y="112808"/>
                </a:lnTo>
                <a:close/>
                <a:moveTo>
                  <a:pt x="3493450" y="112808"/>
                </a:moveTo>
                <a:lnTo>
                  <a:pt x="3493450" y="175092"/>
                </a:lnTo>
                <a:lnTo>
                  <a:pt x="3552609" y="175092"/>
                </a:lnTo>
                <a:lnTo>
                  <a:pt x="3552609" y="550809"/>
                </a:lnTo>
                <a:lnTo>
                  <a:pt x="3615787" y="550809"/>
                </a:lnTo>
                <a:lnTo>
                  <a:pt x="3615787" y="175092"/>
                </a:lnTo>
                <a:lnTo>
                  <a:pt x="3674946" y="175092"/>
                </a:lnTo>
                <a:lnTo>
                  <a:pt x="3674946" y="112808"/>
                </a:lnTo>
                <a:close/>
                <a:moveTo>
                  <a:pt x="3073159" y="112808"/>
                </a:moveTo>
                <a:lnTo>
                  <a:pt x="3073159" y="550809"/>
                </a:lnTo>
                <a:lnTo>
                  <a:pt x="3237019" y="550809"/>
                </a:lnTo>
                <a:lnTo>
                  <a:pt x="3237019" y="488525"/>
                </a:lnTo>
                <a:lnTo>
                  <a:pt x="3136337" y="488525"/>
                </a:lnTo>
                <a:lnTo>
                  <a:pt x="3136337" y="363062"/>
                </a:lnTo>
                <a:lnTo>
                  <a:pt x="3222955" y="363062"/>
                </a:lnTo>
                <a:lnTo>
                  <a:pt x="3222955" y="300555"/>
                </a:lnTo>
                <a:lnTo>
                  <a:pt x="3136337" y="300555"/>
                </a:lnTo>
                <a:lnTo>
                  <a:pt x="3136337" y="175092"/>
                </a:lnTo>
                <a:lnTo>
                  <a:pt x="3237019" y="175092"/>
                </a:lnTo>
                <a:lnTo>
                  <a:pt x="3237019" y="112808"/>
                </a:lnTo>
                <a:close/>
                <a:moveTo>
                  <a:pt x="2739785" y="112808"/>
                </a:moveTo>
                <a:lnTo>
                  <a:pt x="2739785" y="550809"/>
                </a:lnTo>
                <a:lnTo>
                  <a:pt x="2800953" y="550809"/>
                </a:lnTo>
                <a:lnTo>
                  <a:pt x="2800953" y="305019"/>
                </a:lnTo>
                <a:lnTo>
                  <a:pt x="2856541" y="550809"/>
                </a:lnTo>
                <a:lnTo>
                  <a:pt x="2899403" y="550809"/>
                </a:lnTo>
                <a:lnTo>
                  <a:pt x="2953427" y="305019"/>
                </a:lnTo>
                <a:lnTo>
                  <a:pt x="2953427" y="550809"/>
                </a:lnTo>
                <a:lnTo>
                  <a:pt x="3013926" y="550809"/>
                </a:lnTo>
                <a:lnTo>
                  <a:pt x="3013926" y="112808"/>
                </a:lnTo>
                <a:lnTo>
                  <a:pt x="2950748" y="112808"/>
                </a:lnTo>
                <a:lnTo>
                  <a:pt x="2877302" y="412845"/>
                </a:lnTo>
                <a:lnTo>
                  <a:pt x="2802962" y="112808"/>
                </a:lnTo>
                <a:close/>
                <a:moveTo>
                  <a:pt x="2273060" y="112808"/>
                </a:moveTo>
                <a:lnTo>
                  <a:pt x="2273060" y="550809"/>
                </a:lnTo>
                <a:lnTo>
                  <a:pt x="2366375" y="550809"/>
                </a:lnTo>
                <a:cubicBezTo>
                  <a:pt x="2425162" y="550660"/>
                  <a:pt x="2454555" y="520002"/>
                  <a:pt x="2454555" y="458833"/>
                </a:cubicBezTo>
                <a:lnTo>
                  <a:pt x="2454555" y="205007"/>
                </a:lnTo>
                <a:cubicBezTo>
                  <a:pt x="2454555" y="143690"/>
                  <a:pt x="2426501" y="112957"/>
                  <a:pt x="2370393" y="112808"/>
                </a:cubicBezTo>
                <a:close/>
                <a:moveTo>
                  <a:pt x="1930160" y="112808"/>
                </a:moveTo>
                <a:lnTo>
                  <a:pt x="1930160" y="550809"/>
                </a:lnTo>
                <a:lnTo>
                  <a:pt x="2023475" y="550809"/>
                </a:lnTo>
                <a:cubicBezTo>
                  <a:pt x="2082262" y="550660"/>
                  <a:pt x="2111656" y="520002"/>
                  <a:pt x="2111656" y="458833"/>
                </a:cubicBezTo>
                <a:lnTo>
                  <a:pt x="2111656" y="205007"/>
                </a:lnTo>
                <a:cubicBezTo>
                  <a:pt x="2111656" y="143690"/>
                  <a:pt x="2083602" y="112957"/>
                  <a:pt x="2027493" y="112808"/>
                </a:cubicBezTo>
                <a:close/>
                <a:moveTo>
                  <a:pt x="1720610" y="112808"/>
                </a:moveTo>
                <a:lnTo>
                  <a:pt x="1720610" y="550809"/>
                </a:lnTo>
                <a:lnTo>
                  <a:pt x="1884469" y="550809"/>
                </a:lnTo>
                <a:lnTo>
                  <a:pt x="1884469" y="488525"/>
                </a:lnTo>
                <a:lnTo>
                  <a:pt x="1783787" y="488525"/>
                </a:lnTo>
                <a:lnTo>
                  <a:pt x="1783787" y="363062"/>
                </a:lnTo>
                <a:lnTo>
                  <a:pt x="1870405" y="363062"/>
                </a:lnTo>
                <a:lnTo>
                  <a:pt x="1870405" y="300555"/>
                </a:lnTo>
                <a:lnTo>
                  <a:pt x="1783787" y="300555"/>
                </a:lnTo>
                <a:lnTo>
                  <a:pt x="1783787" y="175092"/>
                </a:lnTo>
                <a:lnTo>
                  <a:pt x="1884469" y="175092"/>
                </a:lnTo>
                <a:lnTo>
                  <a:pt x="1884469" y="112808"/>
                </a:lnTo>
                <a:close/>
                <a:moveTo>
                  <a:pt x="1597901" y="112808"/>
                </a:moveTo>
                <a:lnTo>
                  <a:pt x="1597901" y="550809"/>
                </a:lnTo>
                <a:lnTo>
                  <a:pt x="1661079" y="550809"/>
                </a:lnTo>
                <a:lnTo>
                  <a:pt x="1661079" y="112808"/>
                </a:lnTo>
                <a:close/>
                <a:moveTo>
                  <a:pt x="1387235" y="112808"/>
                </a:moveTo>
                <a:lnTo>
                  <a:pt x="1387235" y="550809"/>
                </a:lnTo>
                <a:lnTo>
                  <a:pt x="1450412" y="550809"/>
                </a:lnTo>
                <a:lnTo>
                  <a:pt x="1450412" y="363062"/>
                </a:lnTo>
                <a:lnTo>
                  <a:pt x="1537030" y="363062"/>
                </a:lnTo>
                <a:lnTo>
                  <a:pt x="1537030" y="300555"/>
                </a:lnTo>
                <a:lnTo>
                  <a:pt x="1450412" y="300555"/>
                </a:lnTo>
                <a:lnTo>
                  <a:pt x="1450412" y="175092"/>
                </a:lnTo>
                <a:lnTo>
                  <a:pt x="1551095" y="175092"/>
                </a:lnTo>
                <a:lnTo>
                  <a:pt x="1551095" y="112808"/>
                </a:lnTo>
                <a:close/>
                <a:moveTo>
                  <a:pt x="1264526" y="112808"/>
                </a:moveTo>
                <a:lnTo>
                  <a:pt x="1264526" y="550809"/>
                </a:lnTo>
                <a:lnTo>
                  <a:pt x="1327704" y="550809"/>
                </a:lnTo>
                <a:lnTo>
                  <a:pt x="1327704" y="112808"/>
                </a:lnTo>
                <a:close/>
                <a:moveTo>
                  <a:pt x="1063385" y="112808"/>
                </a:moveTo>
                <a:lnTo>
                  <a:pt x="1063385" y="550809"/>
                </a:lnTo>
                <a:lnTo>
                  <a:pt x="1227245" y="550809"/>
                </a:lnTo>
                <a:lnTo>
                  <a:pt x="1227245" y="488525"/>
                </a:lnTo>
                <a:lnTo>
                  <a:pt x="1126562" y="488525"/>
                </a:lnTo>
                <a:lnTo>
                  <a:pt x="1126562" y="112808"/>
                </a:lnTo>
                <a:close/>
                <a:moveTo>
                  <a:pt x="870355" y="112808"/>
                </a:moveTo>
                <a:lnTo>
                  <a:pt x="825706" y="396102"/>
                </a:lnTo>
                <a:lnTo>
                  <a:pt x="805168" y="550809"/>
                </a:lnTo>
                <a:lnTo>
                  <a:pt x="868792" y="550809"/>
                </a:lnTo>
                <a:lnTo>
                  <a:pt x="881294" y="457940"/>
                </a:lnTo>
                <a:lnTo>
                  <a:pt x="945810" y="457940"/>
                </a:lnTo>
                <a:lnTo>
                  <a:pt x="958089" y="550809"/>
                </a:lnTo>
                <a:lnTo>
                  <a:pt x="1021936" y="550809"/>
                </a:lnTo>
                <a:lnTo>
                  <a:pt x="1001398" y="395433"/>
                </a:lnTo>
                <a:lnTo>
                  <a:pt x="956973" y="112808"/>
                </a:lnTo>
                <a:close/>
                <a:moveTo>
                  <a:pt x="584902" y="112808"/>
                </a:moveTo>
                <a:lnTo>
                  <a:pt x="584902" y="465754"/>
                </a:lnTo>
                <a:cubicBezTo>
                  <a:pt x="584902" y="527220"/>
                  <a:pt x="615114" y="557953"/>
                  <a:pt x="675539" y="557953"/>
                </a:cubicBezTo>
                <a:cubicBezTo>
                  <a:pt x="736112" y="557804"/>
                  <a:pt x="766398" y="527071"/>
                  <a:pt x="766398" y="465754"/>
                </a:cubicBezTo>
                <a:lnTo>
                  <a:pt x="766398" y="112808"/>
                </a:lnTo>
                <a:lnTo>
                  <a:pt x="703221" y="112808"/>
                </a:lnTo>
                <a:lnTo>
                  <a:pt x="703221" y="465754"/>
                </a:lnTo>
                <a:cubicBezTo>
                  <a:pt x="703221" y="485548"/>
                  <a:pt x="693993" y="495445"/>
                  <a:pt x="675539" y="495445"/>
                </a:cubicBezTo>
                <a:cubicBezTo>
                  <a:pt x="657233" y="495445"/>
                  <a:pt x="648080" y="485548"/>
                  <a:pt x="648080" y="465754"/>
                </a:cubicBezTo>
                <a:lnTo>
                  <a:pt x="648080" y="112808"/>
                </a:lnTo>
                <a:close/>
                <a:moveTo>
                  <a:pt x="6302580" y="105887"/>
                </a:moveTo>
                <a:cubicBezTo>
                  <a:pt x="6242156" y="105887"/>
                  <a:pt x="6211944" y="136546"/>
                  <a:pt x="6211944" y="197863"/>
                </a:cubicBezTo>
                <a:lnTo>
                  <a:pt x="6211944" y="465754"/>
                </a:lnTo>
                <a:cubicBezTo>
                  <a:pt x="6211944" y="527220"/>
                  <a:pt x="6242156" y="557953"/>
                  <a:pt x="6302580" y="557953"/>
                </a:cubicBezTo>
                <a:cubicBezTo>
                  <a:pt x="6363153" y="557804"/>
                  <a:pt x="6393440" y="527071"/>
                  <a:pt x="6393440" y="465754"/>
                </a:cubicBezTo>
                <a:lnTo>
                  <a:pt x="6393440" y="197863"/>
                </a:lnTo>
                <a:cubicBezTo>
                  <a:pt x="6393440" y="136546"/>
                  <a:pt x="6363153" y="105887"/>
                  <a:pt x="6302580" y="105887"/>
                </a:cubicBezTo>
                <a:close/>
                <a:moveTo>
                  <a:pt x="5835856" y="105887"/>
                </a:moveTo>
                <a:cubicBezTo>
                  <a:pt x="5775431" y="105887"/>
                  <a:pt x="5745219" y="136546"/>
                  <a:pt x="5745219" y="197863"/>
                </a:cubicBezTo>
                <a:lnTo>
                  <a:pt x="5745219" y="465754"/>
                </a:lnTo>
                <a:cubicBezTo>
                  <a:pt x="5745219" y="523053"/>
                  <a:pt x="5770743" y="553562"/>
                  <a:pt x="5821791" y="557283"/>
                </a:cubicBezTo>
                <a:cubicBezTo>
                  <a:pt x="5822238" y="585263"/>
                  <a:pt x="5831539" y="603866"/>
                  <a:pt x="5849697" y="613094"/>
                </a:cubicBezTo>
                <a:cubicBezTo>
                  <a:pt x="5863686" y="620386"/>
                  <a:pt x="5889359" y="624033"/>
                  <a:pt x="5926715" y="624033"/>
                </a:cubicBezTo>
                <a:lnTo>
                  <a:pt x="5926715" y="571347"/>
                </a:lnTo>
                <a:cubicBezTo>
                  <a:pt x="5881322" y="571050"/>
                  <a:pt x="5858254" y="566138"/>
                  <a:pt x="5857510" y="556613"/>
                </a:cubicBezTo>
                <a:cubicBezTo>
                  <a:pt x="5903646" y="550809"/>
                  <a:pt x="5926715" y="520523"/>
                  <a:pt x="5926715" y="465754"/>
                </a:cubicBezTo>
                <a:lnTo>
                  <a:pt x="5926715" y="197863"/>
                </a:lnTo>
                <a:cubicBezTo>
                  <a:pt x="5926715" y="136546"/>
                  <a:pt x="5896428" y="105887"/>
                  <a:pt x="5835856" y="105887"/>
                </a:cubicBezTo>
                <a:close/>
                <a:moveTo>
                  <a:pt x="5359606" y="105887"/>
                </a:moveTo>
                <a:cubicBezTo>
                  <a:pt x="5299181" y="105887"/>
                  <a:pt x="5268969" y="136546"/>
                  <a:pt x="5268969" y="197863"/>
                </a:cubicBezTo>
                <a:lnTo>
                  <a:pt x="5268969" y="238940"/>
                </a:lnTo>
                <a:cubicBezTo>
                  <a:pt x="5268969" y="279272"/>
                  <a:pt x="5288689" y="313503"/>
                  <a:pt x="5328128" y="341631"/>
                </a:cubicBezTo>
                <a:cubicBezTo>
                  <a:pt x="5367568" y="369908"/>
                  <a:pt x="5387288" y="394614"/>
                  <a:pt x="5387288" y="415748"/>
                </a:cubicBezTo>
                <a:lnTo>
                  <a:pt x="5387288" y="465754"/>
                </a:lnTo>
                <a:cubicBezTo>
                  <a:pt x="5387288" y="485548"/>
                  <a:pt x="5378135" y="495445"/>
                  <a:pt x="5359829" y="495445"/>
                </a:cubicBezTo>
                <a:cubicBezTo>
                  <a:pt x="5341374" y="495445"/>
                  <a:pt x="5332146" y="485548"/>
                  <a:pt x="5332147" y="465754"/>
                </a:cubicBezTo>
                <a:lnTo>
                  <a:pt x="5332147" y="406818"/>
                </a:lnTo>
                <a:lnTo>
                  <a:pt x="5268969" y="406818"/>
                </a:lnTo>
                <a:lnTo>
                  <a:pt x="5268969" y="465754"/>
                </a:lnTo>
                <a:cubicBezTo>
                  <a:pt x="5268969" y="527071"/>
                  <a:pt x="5299256" y="557804"/>
                  <a:pt x="5359829" y="557953"/>
                </a:cubicBezTo>
                <a:cubicBezTo>
                  <a:pt x="5420253" y="557953"/>
                  <a:pt x="5450465" y="527220"/>
                  <a:pt x="5450465" y="465754"/>
                </a:cubicBezTo>
                <a:lnTo>
                  <a:pt x="5450465" y="410390"/>
                </a:lnTo>
                <a:cubicBezTo>
                  <a:pt x="5450465" y="371099"/>
                  <a:pt x="5430745" y="337390"/>
                  <a:pt x="5391306" y="309261"/>
                </a:cubicBezTo>
                <a:cubicBezTo>
                  <a:pt x="5351867" y="280984"/>
                  <a:pt x="5332146" y="257097"/>
                  <a:pt x="5332147" y="237600"/>
                </a:cubicBezTo>
                <a:lnTo>
                  <a:pt x="5332147" y="197863"/>
                </a:lnTo>
                <a:cubicBezTo>
                  <a:pt x="5332146" y="178069"/>
                  <a:pt x="5341225" y="168172"/>
                  <a:pt x="5359382" y="168172"/>
                </a:cubicBezTo>
                <a:lnTo>
                  <a:pt x="5359829" y="168172"/>
                </a:lnTo>
                <a:cubicBezTo>
                  <a:pt x="5378135" y="168321"/>
                  <a:pt x="5387288" y="178218"/>
                  <a:pt x="5387288" y="197863"/>
                </a:cubicBezTo>
                <a:lnTo>
                  <a:pt x="5387288" y="256799"/>
                </a:lnTo>
                <a:lnTo>
                  <a:pt x="5450465" y="256799"/>
                </a:lnTo>
                <a:lnTo>
                  <a:pt x="5450465" y="197863"/>
                </a:lnTo>
                <a:cubicBezTo>
                  <a:pt x="5450465" y="136546"/>
                  <a:pt x="5420179" y="105887"/>
                  <a:pt x="5359606" y="105887"/>
                </a:cubicBezTo>
                <a:close/>
                <a:moveTo>
                  <a:pt x="4930981" y="105887"/>
                </a:moveTo>
                <a:cubicBezTo>
                  <a:pt x="4870557" y="105887"/>
                  <a:pt x="4840344" y="136546"/>
                  <a:pt x="4840344" y="197863"/>
                </a:cubicBezTo>
                <a:lnTo>
                  <a:pt x="4840344" y="238940"/>
                </a:lnTo>
                <a:cubicBezTo>
                  <a:pt x="4840344" y="279272"/>
                  <a:pt x="4860064" y="313503"/>
                  <a:pt x="4899503" y="341631"/>
                </a:cubicBezTo>
                <a:cubicBezTo>
                  <a:pt x="4938943" y="369908"/>
                  <a:pt x="4958663" y="394614"/>
                  <a:pt x="4958663" y="415748"/>
                </a:cubicBezTo>
                <a:lnTo>
                  <a:pt x="4958663" y="465754"/>
                </a:lnTo>
                <a:cubicBezTo>
                  <a:pt x="4958663" y="485548"/>
                  <a:pt x="4949510" y="495445"/>
                  <a:pt x="4931204" y="495445"/>
                </a:cubicBezTo>
                <a:cubicBezTo>
                  <a:pt x="4912749" y="495445"/>
                  <a:pt x="4903522" y="485548"/>
                  <a:pt x="4903522" y="465754"/>
                </a:cubicBezTo>
                <a:lnTo>
                  <a:pt x="4903522" y="406818"/>
                </a:lnTo>
                <a:lnTo>
                  <a:pt x="4840344" y="406818"/>
                </a:lnTo>
                <a:lnTo>
                  <a:pt x="4840344" y="465754"/>
                </a:lnTo>
                <a:cubicBezTo>
                  <a:pt x="4840344" y="527071"/>
                  <a:pt x="4870631" y="557804"/>
                  <a:pt x="4931204" y="557953"/>
                </a:cubicBezTo>
                <a:cubicBezTo>
                  <a:pt x="4991628" y="557953"/>
                  <a:pt x="5021840" y="527220"/>
                  <a:pt x="5021840" y="465754"/>
                </a:cubicBezTo>
                <a:lnTo>
                  <a:pt x="5021840" y="410390"/>
                </a:lnTo>
                <a:cubicBezTo>
                  <a:pt x="5021840" y="371099"/>
                  <a:pt x="5002120" y="337390"/>
                  <a:pt x="4962681" y="309261"/>
                </a:cubicBezTo>
                <a:cubicBezTo>
                  <a:pt x="4923242" y="280984"/>
                  <a:pt x="4903522" y="257097"/>
                  <a:pt x="4903522" y="237600"/>
                </a:cubicBezTo>
                <a:lnTo>
                  <a:pt x="4903522" y="197863"/>
                </a:lnTo>
                <a:cubicBezTo>
                  <a:pt x="4903522" y="178069"/>
                  <a:pt x="4912600" y="168172"/>
                  <a:pt x="4930757" y="168172"/>
                </a:cubicBezTo>
                <a:lnTo>
                  <a:pt x="4931204" y="168172"/>
                </a:lnTo>
                <a:cubicBezTo>
                  <a:pt x="4949510" y="168321"/>
                  <a:pt x="4958663" y="178218"/>
                  <a:pt x="4958663" y="197863"/>
                </a:cubicBezTo>
                <a:lnTo>
                  <a:pt x="4958663" y="256799"/>
                </a:lnTo>
                <a:lnTo>
                  <a:pt x="5021840" y="256799"/>
                </a:lnTo>
                <a:lnTo>
                  <a:pt x="5021840" y="197863"/>
                </a:lnTo>
                <a:cubicBezTo>
                  <a:pt x="5021840" y="136546"/>
                  <a:pt x="4991554" y="105887"/>
                  <a:pt x="4930981" y="105887"/>
                </a:cubicBezTo>
                <a:close/>
                <a:moveTo>
                  <a:pt x="3921331" y="105887"/>
                </a:moveTo>
                <a:cubicBezTo>
                  <a:pt x="3860907" y="105887"/>
                  <a:pt x="3830694" y="136546"/>
                  <a:pt x="3830695" y="197863"/>
                </a:cubicBezTo>
                <a:lnTo>
                  <a:pt x="3830695" y="465754"/>
                </a:lnTo>
                <a:cubicBezTo>
                  <a:pt x="3830694" y="527220"/>
                  <a:pt x="3860907" y="557953"/>
                  <a:pt x="3921331" y="557953"/>
                </a:cubicBezTo>
                <a:cubicBezTo>
                  <a:pt x="3981904" y="557804"/>
                  <a:pt x="4012190" y="527071"/>
                  <a:pt x="4012190" y="465754"/>
                </a:cubicBezTo>
                <a:lnTo>
                  <a:pt x="4012190" y="406818"/>
                </a:lnTo>
                <a:lnTo>
                  <a:pt x="3949013" y="406818"/>
                </a:lnTo>
                <a:lnTo>
                  <a:pt x="3949013" y="465754"/>
                </a:lnTo>
                <a:cubicBezTo>
                  <a:pt x="3949013" y="485548"/>
                  <a:pt x="3939785" y="495445"/>
                  <a:pt x="3921331" y="495445"/>
                </a:cubicBezTo>
                <a:cubicBezTo>
                  <a:pt x="3903025" y="495445"/>
                  <a:pt x="3893872" y="485548"/>
                  <a:pt x="3893872" y="465754"/>
                </a:cubicBezTo>
                <a:lnTo>
                  <a:pt x="3893872" y="197863"/>
                </a:lnTo>
                <a:cubicBezTo>
                  <a:pt x="3893872" y="178069"/>
                  <a:pt x="3902951" y="168172"/>
                  <a:pt x="3921108" y="168172"/>
                </a:cubicBezTo>
                <a:lnTo>
                  <a:pt x="3921554" y="168172"/>
                </a:lnTo>
                <a:cubicBezTo>
                  <a:pt x="3939860" y="168321"/>
                  <a:pt x="3949013" y="178218"/>
                  <a:pt x="3949013" y="197863"/>
                </a:cubicBezTo>
                <a:lnTo>
                  <a:pt x="3949013" y="256799"/>
                </a:lnTo>
                <a:lnTo>
                  <a:pt x="4012190" y="256799"/>
                </a:lnTo>
                <a:lnTo>
                  <a:pt x="4012190" y="197863"/>
                </a:lnTo>
                <a:cubicBezTo>
                  <a:pt x="4012190" y="136546"/>
                  <a:pt x="3981904" y="105887"/>
                  <a:pt x="3921331" y="105887"/>
                </a:cubicBezTo>
                <a:close/>
                <a:moveTo>
                  <a:pt x="3368881" y="105887"/>
                </a:moveTo>
                <a:cubicBezTo>
                  <a:pt x="3308457" y="105887"/>
                  <a:pt x="3278244" y="136546"/>
                  <a:pt x="3278245" y="197863"/>
                </a:cubicBezTo>
                <a:lnTo>
                  <a:pt x="3278245" y="238940"/>
                </a:lnTo>
                <a:cubicBezTo>
                  <a:pt x="3278244" y="279272"/>
                  <a:pt x="3297964" y="313503"/>
                  <a:pt x="3337404" y="341631"/>
                </a:cubicBezTo>
                <a:cubicBezTo>
                  <a:pt x="3376843" y="369908"/>
                  <a:pt x="3396563" y="394614"/>
                  <a:pt x="3396563" y="415748"/>
                </a:cubicBezTo>
                <a:lnTo>
                  <a:pt x="3396563" y="465754"/>
                </a:lnTo>
                <a:cubicBezTo>
                  <a:pt x="3396563" y="485548"/>
                  <a:pt x="3387410" y="495445"/>
                  <a:pt x="3369105" y="495445"/>
                </a:cubicBezTo>
                <a:cubicBezTo>
                  <a:pt x="3350649" y="495445"/>
                  <a:pt x="3341423" y="485548"/>
                  <a:pt x="3341423" y="465754"/>
                </a:cubicBezTo>
                <a:lnTo>
                  <a:pt x="3341423" y="406818"/>
                </a:lnTo>
                <a:lnTo>
                  <a:pt x="3278245" y="406818"/>
                </a:lnTo>
                <a:lnTo>
                  <a:pt x="3278245" y="465754"/>
                </a:lnTo>
                <a:cubicBezTo>
                  <a:pt x="3278244" y="527071"/>
                  <a:pt x="3308531" y="557804"/>
                  <a:pt x="3369105" y="557953"/>
                </a:cubicBezTo>
                <a:cubicBezTo>
                  <a:pt x="3429528" y="557953"/>
                  <a:pt x="3459740" y="527220"/>
                  <a:pt x="3459741" y="465754"/>
                </a:cubicBezTo>
                <a:lnTo>
                  <a:pt x="3459741" y="410390"/>
                </a:lnTo>
                <a:cubicBezTo>
                  <a:pt x="3459740" y="371099"/>
                  <a:pt x="3440021" y="337390"/>
                  <a:pt x="3400581" y="309261"/>
                </a:cubicBezTo>
                <a:cubicBezTo>
                  <a:pt x="3361142" y="280984"/>
                  <a:pt x="3341423" y="257097"/>
                  <a:pt x="3341423" y="237600"/>
                </a:cubicBezTo>
                <a:lnTo>
                  <a:pt x="3341423" y="197863"/>
                </a:lnTo>
                <a:cubicBezTo>
                  <a:pt x="3341423" y="178069"/>
                  <a:pt x="3350501" y="168172"/>
                  <a:pt x="3368658" y="168172"/>
                </a:cubicBezTo>
                <a:lnTo>
                  <a:pt x="3369105" y="168172"/>
                </a:lnTo>
                <a:cubicBezTo>
                  <a:pt x="3387410" y="168321"/>
                  <a:pt x="3396563" y="178218"/>
                  <a:pt x="3396563" y="197863"/>
                </a:cubicBezTo>
                <a:lnTo>
                  <a:pt x="3396563" y="256799"/>
                </a:lnTo>
                <a:lnTo>
                  <a:pt x="3459741" y="256799"/>
                </a:lnTo>
                <a:lnTo>
                  <a:pt x="3459741" y="197863"/>
                </a:lnTo>
                <a:cubicBezTo>
                  <a:pt x="3459740" y="136546"/>
                  <a:pt x="3429454" y="105887"/>
                  <a:pt x="3368881" y="105887"/>
                </a:cubicBezTo>
                <a:close/>
                <a:moveTo>
                  <a:pt x="2597356" y="105887"/>
                </a:moveTo>
                <a:cubicBezTo>
                  <a:pt x="2536932" y="105887"/>
                  <a:pt x="2506720" y="136546"/>
                  <a:pt x="2506720" y="197863"/>
                </a:cubicBezTo>
                <a:lnTo>
                  <a:pt x="2506720" y="465754"/>
                </a:lnTo>
                <a:cubicBezTo>
                  <a:pt x="2506720" y="527220"/>
                  <a:pt x="2536932" y="557953"/>
                  <a:pt x="2597356" y="557953"/>
                </a:cubicBezTo>
                <a:cubicBezTo>
                  <a:pt x="2657929" y="557804"/>
                  <a:pt x="2688216" y="527071"/>
                  <a:pt x="2688216" y="465754"/>
                </a:cubicBezTo>
                <a:lnTo>
                  <a:pt x="2688216" y="197863"/>
                </a:lnTo>
                <a:cubicBezTo>
                  <a:pt x="2688216" y="136546"/>
                  <a:pt x="2657929" y="105887"/>
                  <a:pt x="2597356" y="105887"/>
                </a:cubicBezTo>
                <a:close/>
                <a:moveTo>
                  <a:pt x="444706" y="105887"/>
                </a:moveTo>
                <a:cubicBezTo>
                  <a:pt x="384282" y="105887"/>
                  <a:pt x="354070" y="136546"/>
                  <a:pt x="354070" y="197863"/>
                </a:cubicBezTo>
                <a:lnTo>
                  <a:pt x="354070" y="465754"/>
                </a:lnTo>
                <a:cubicBezTo>
                  <a:pt x="354070" y="523053"/>
                  <a:pt x="379594" y="553562"/>
                  <a:pt x="430642" y="557283"/>
                </a:cubicBezTo>
                <a:cubicBezTo>
                  <a:pt x="431088" y="585263"/>
                  <a:pt x="440390" y="603866"/>
                  <a:pt x="458547" y="613094"/>
                </a:cubicBezTo>
                <a:cubicBezTo>
                  <a:pt x="472537" y="620386"/>
                  <a:pt x="498210" y="624033"/>
                  <a:pt x="535566" y="624033"/>
                </a:cubicBezTo>
                <a:lnTo>
                  <a:pt x="535566" y="571347"/>
                </a:lnTo>
                <a:cubicBezTo>
                  <a:pt x="490173" y="571050"/>
                  <a:pt x="467105" y="566138"/>
                  <a:pt x="466361" y="556613"/>
                </a:cubicBezTo>
                <a:cubicBezTo>
                  <a:pt x="512497" y="550809"/>
                  <a:pt x="535566" y="520523"/>
                  <a:pt x="535566" y="465754"/>
                </a:cubicBezTo>
                <a:lnTo>
                  <a:pt x="535566" y="197863"/>
                </a:lnTo>
                <a:cubicBezTo>
                  <a:pt x="535566" y="136546"/>
                  <a:pt x="505279" y="105887"/>
                  <a:pt x="444706" y="105887"/>
                </a:cubicBezTo>
                <a:close/>
                <a:moveTo>
                  <a:pt x="6841785" y="57444"/>
                </a:moveTo>
                <a:lnTo>
                  <a:pt x="6841785" y="109236"/>
                </a:lnTo>
                <a:cubicBezTo>
                  <a:pt x="6858305" y="109682"/>
                  <a:pt x="6866565" y="119654"/>
                  <a:pt x="6866565" y="139150"/>
                </a:cubicBezTo>
                <a:lnTo>
                  <a:pt x="6866565" y="524243"/>
                </a:lnTo>
                <a:cubicBezTo>
                  <a:pt x="6866565" y="543591"/>
                  <a:pt x="6858305" y="553488"/>
                  <a:pt x="6841785" y="553934"/>
                </a:cubicBezTo>
                <a:lnTo>
                  <a:pt x="6841785" y="605950"/>
                </a:lnTo>
                <a:cubicBezTo>
                  <a:pt x="6900423" y="605206"/>
                  <a:pt x="6929742" y="574473"/>
                  <a:pt x="6929742" y="513751"/>
                </a:cubicBezTo>
                <a:lnTo>
                  <a:pt x="6929742" y="149420"/>
                </a:lnTo>
                <a:cubicBezTo>
                  <a:pt x="6929742" y="88847"/>
                  <a:pt x="6900423" y="58188"/>
                  <a:pt x="6841785" y="57444"/>
                </a:cubicBezTo>
                <a:close/>
                <a:moveTo>
                  <a:pt x="5711584" y="57444"/>
                </a:moveTo>
                <a:cubicBezTo>
                  <a:pt x="5652945" y="58188"/>
                  <a:pt x="5623627" y="88847"/>
                  <a:pt x="5623627" y="149420"/>
                </a:cubicBezTo>
                <a:lnTo>
                  <a:pt x="5623627" y="513751"/>
                </a:lnTo>
                <a:cubicBezTo>
                  <a:pt x="5623627" y="574473"/>
                  <a:pt x="5652945" y="605206"/>
                  <a:pt x="5711584" y="605950"/>
                </a:cubicBezTo>
                <a:lnTo>
                  <a:pt x="5711584" y="553934"/>
                </a:lnTo>
                <a:cubicBezTo>
                  <a:pt x="5695064" y="553488"/>
                  <a:pt x="5686804" y="543591"/>
                  <a:pt x="5686804" y="524243"/>
                </a:cubicBezTo>
                <a:lnTo>
                  <a:pt x="5686804" y="139150"/>
                </a:lnTo>
                <a:cubicBezTo>
                  <a:pt x="5686804" y="119654"/>
                  <a:pt x="5695064" y="109682"/>
                  <a:pt x="5711584" y="109236"/>
                </a:cubicBezTo>
                <a:close/>
                <a:moveTo>
                  <a:pt x="0" y="0"/>
                </a:moveTo>
                <a:lnTo>
                  <a:pt x="7285703" y="0"/>
                </a:lnTo>
                <a:lnTo>
                  <a:pt x="7285703" y="659858"/>
                </a:lnTo>
                <a:lnTo>
                  <a:pt x="0" y="65985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dirty="0">
              <a:solidFill>
                <a:schemeClr val="bg1"/>
              </a:solidFill>
              <a:latin typeface="Gobold" panose="02000500000000000000" pitchFamily="2" charset="0"/>
              <a:cs typeface="Arial"/>
            </a:endParaRPr>
          </a:p>
        </p:txBody>
      </p:sp>
    </p:spTree>
    <p:extLst>
      <p:ext uri="{BB962C8B-B14F-4D97-AF65-F5344CB8AC3E}">
        <p14:creationId xmlns:p14="http://schemas.microsoft.com/office/powerpoint/2010/main" val="333799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18</a:t>
            </a:fld>
            <a:endParaRPr lang="en-US" dirty="0"/>
          </a:p>
        </p:txBody>
      </p:sp>
      <p:sp>
        <p:nvSpPr>
          <p:cNvPr id="3" name="Content Placeholder 2"/>
          <p:cNvSpPr>
            <a:spLocks noGrp="1"/>
          </p:cNvSpPr>
          <p:nvPr>
            <p:ph idx="1"/>
          </p:nvPr>
        </p:nvSpPr>
        <p:spPr>
          <a:xfrm>
            <a:off x="223919" y="2821602"/>
            <a:ext cx="8347341" cy="1698385"/>
          </a:xfrm>
        </p:spPr>
        <p:txBody>
          <a:bodyPr/>
          <a:lstStyle/>
          <a:p>
            <a:pPr lvl="1">
              <a:spcBef>
                <a:spcPts val="600"/>
              </a:spcBef>
            </a:pPr>
            <a:r>
              <a:rPr lang="en-US" dirty="0"/>
              <a:t>It can be established in the estate documents of the d</a:t>
            </a:r>
            <a:r>
              <a:rPr lang="en-US" dirty="0">
                <a:solidFill>
                  <a:schemeClr val="tx1"/>
                </a:solidFill>
                <a:effectLst/>
                <a:latin typeface="+mn-lt"/>
              </a:rPr>
              <a:t>eceased.</a:t>
            </a:r>
            <a:endParaRPr lang="en-US" dirty="0"/>
          </a:p>
          <a:p>
            <a:pPr lvl="1">
              <a:spcBef>
                <a:spcPts val="600"/>
              </a:spcBef>
            </a:pPr>
            <a:r>
              <a:rPr lang="en-US" dirty="0"/>
              <a:t>It can be created by the surviving noncitizen spouse within nine months of spouse’s death.</a:t>
            </a:r>
          </a:p>
          <a:p>
            <a:pPr lvl="1">
              <a:spcBef>
                <a:spcPts val="600"/>
              </a:spcBef>
            </a:pPr>
            <a:r>
              <a:rPr lang="en-US" dirty="0"/>
              <a:t>Property transferred can qualify for the unlimited marital deduction thereby deferring payment of estate tax liability.</a:t>
            </a:r>
          </a:p>
          <a:p>
            <a:pPr lvl="1">
              <a:spcBef>
                <a:spcPts val="600"/>
              </a:spcBef>
            </a:pPr>
            <a:r>
              <a:rPr lang="en-US" dirty="0"/>
              <a:t>Qualification requirements</a:t>
            </a:r>
          </a:p>
          <a:p>
            <a:endParaRPr lang="en-US" dirty="0"/>
          </a:p>
        </p:txBody>
      </p:sp>
      <p:sp>
        <p:nvSpPr>
          <p:cNvPr id="2" name="Title 1"/>
          <p:cNvSpPr>
            <a:spLocks noGrp="1"/>
          </p:cNvSpPr>
          <p:nvPr>
            <p:ph type="title"/>
          </p:nvPr>
        </p:nvSpPr>
        <p:spPr>
          <a:xfrm>
            <a:off x="350520" y="2243649"/>
            <a:ext cx="3100603" cy="489465"/>
          </a:xfrm>
        </p:spPr>
        <p:txBody>
          <a:bodyPr/>
          <a:lstStyle/>
          <a:p>
            <a:r>
              <a:rPr lang="en-US" dirty="0"/>
              <a:t>Creating a qdot</a:t>
            </a:r>
          </a:p>
        </p:txBody>
      </p:sp>
      <p:sp>
        <p:nvSpPr>
          <p:cNvPr id="12" name="Right Triangle 11">
            <a:extLst>
              <a:ext uri="{FF2B5EF4-FFF2-40B4-BE49-F238E27FC236}">
                <a16:creationId xmlns:a16="http://schemas.microsoft.com/office/drawing/2014/main" id="{C3A6E462-DEA7-314A-96F0-01479908388B}"/>
              </a:ext>
            </a:extLst>
          </p:cNvPr>
          <p:cNvSpPr/>
          <p:nvPr/>
        </p:nvSpPr>
        <p:spPr>
          <a:xfrm flipH="1">
            <a:off x="2168704" y="3841936"/>
            <a:ext cx="1305450" cy="1305450"/>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cxnSp>
        <p:nvCxnSpPr>
          <p:cNvPr id="10" name="Straight Connector 9">
            <a:extLst>
              <a:ext uri="{FF2B5EF4-FFF2-40B4-BE49-F238E27FC236}">
                <a16:creationId xmlns:a16="http://schemas.microsoft.com/office/drawing/2014/main" id="{53CD1C73-4F92-A245-A10F-61345AC38A44}"/>
              </a:ext>
            </a:extLst>
          </p:cNvPr>
          <p:cNvCxnSpPr>
            <a:cxnSpLocks/>
          </p:cNvCxnSpPr>
          <p:nvPr/>
        </p:nvCxnSpPr>
        <p:spPr>
          <a:xfrm>
            <a:off x="0" y="2742945"/>
            <a:ext cx="283169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0A15A0BB-3243-614E-B023-3594AE481A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12963"/>
          </a:xfrm>
          <a:prstGeom prst="rect">
            <a:avLst/>
          </a:prstGeom>
        </p:spPr>
      </p:pic>
      <p:sp>
        <p:nvSpPr>
          <p:cNvPr id="18" name="Shape 258">
            <a:extLst>
              <a:ext uri="{FF2B5EF4-FFF2-40B4-BE49-F238E27FC236}">
                <a16:creationId xmlns:a16="http://schemas.microsoft.com/office/drawing/2014/main" id="{5B615E16-432C-D14D-BBDC-59BFAF056303}"/>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Tree>
    <p:extLst>
      <p:ext uri="{BB962C8B-B14F-4D97-AF65-F5344CB8AC3E}">
        <p14:creationId xmlns:p14="http://schemas.microsoft.com/office/powerpoint/2010/main" val="391994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F4C1E-753E-7A4F-A310-956C4EB120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25133"/>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19</a:t>
            </a:fld>
            <a:endParaRPr lang="en-US" dirty="0"/>
          </a:p>
        </p:txBody>
      </p:sp>
      <p:sp>
        <p:nvSpPr>
          <p:cNvPr id="3" name="Content Placeholder 2"/>
          <p:cNvSpPr>
            <a:spLocks noGrp="1"/>
          </p:cNvSpPr>
          <p:nvPr>
            <p:ph idx="1"/>
          </p:nvPr>
        </p:nvSpPr>
        <p:spPr>
          <a:xfrm>
            <a:off x="353371" y="2827432"/>
            <a:ext cx="8026400" cy="1661241"/>
          </a:xfrm>
        </p:spPr>
        <p:txBody>
          <a:bodyPr/>
          <a:lstStyle/>
          <a:p>
            <a:pPr marL="192088" indent="-192088">
              <a:spcAft>
                <a:spcPts val="900"/>
              </a:spcAft>
              <a:buClrTx/>
              <a:buFont typeface="Arial" pitchFamily="34" charset="0"/>
              <a:buChar char="•"/>
            </a:pPr>
            <a:r>
              <a:rPr lang="en-US" dirty="0"/>
              <a:t>Income paid annually to noncitizen spouse</a:t>
            </a:r>
          </a:p>
          <a:p>
            <a:pPr marL="192088" indent="-192088">
              <a:spcAft>
                <a:spcPts val="900"/>
              </a:spcAft>
              <a:buClrTx/>
              <a:buFont typeface="Arial" pitchFamily="34" charset="0"/>
              <a:buChar char="•"/>
            </a:pPr>
            <a:r>
              <a:rPr lang="en-US" dirty="0"/>
              <a:t>U.S. trustee requirement</a:t>
            </a:r>
          </a:p>
          <a:p>
            <a:pPr marL="192088" indent="-192088">
              <a:spcAft>
                <a:spcPts val="900"/>
              </a:spcAft>
              <a:buClrTx/>
              <a:buFont typeface="Arial" pitchFamily="34" charset="0"/>
              <a:buChar char="•"/>
            </a:pPr>
            <a:r>
              <a:rPr lang="en-US" dirty="0"/>
              <a:t>Withholding requirement</a:t>
            </a:r>
          </a:p>
          <a:p>
            <a:pPr marL="192088" indent="-192088">
              <a:spcAft>
                <a:spcPts val="900"/>
              </a:spcAft>
              <a:buClrTx/>
              <a:buFont typeface="Arial" pitchFamily="34" charset="0"/>
              <a:buChar char="•"/>
            </a:pPr>
            <a:r>
              <a:rPr lang="en-US" dirty="0"/>
              <a:t>QDOT election requirement</a:t>
            </a:r>
          </a:p>
          <a:p>
            <a:pPr marL="192088" indent="-192088">
              <a:spcAft>
                <a:spcPts val="900"/>
              </a:spcAft>
              <a:buClrTx/>
              <a:buFont typeface="Arial" pitchFamily="34" charset="0"/>
              <a:buChar char="•"/>
            </a:pPr>
            <a:r>
              <a:rPr lang="en-US" dirty="0"/>
              <a:t>Situs requirement</a:t>
            </a:r>
          </a:p>
          <a:p>
            <a:endParaRPr lang="en-US" dirty="0"/>
          </a:p>
        </p:txBody>
      </p:sp>
      <p:sp>
        <p:nvSpPr>
          <p:cNvPr id="2" name="Title 1"/>
          <p:cNvSpPr>
            <a:spLocks noGrp="1"/>
          </p:cNvSpPr>
          <p:nvPr>
            <p:ph type="title"/>
          </p:nvPr>
        </p:nvSpPr>
        <p:spPr>
          <a:xfrm>
            <a:off x="350520" y="2243903"/>
            <a:ext cx="8037329" cy="489465"/>
          </a:xfrm>
        </p:spPr>
        <p:txBody>
          <a:bodyPr/>
          <a:lstStyle/>
          <a:p>
            <a:r>
              <a:rPr lang="en-US" dirty="0"/>
              <a:t>Qdot requirements</a:t>
            </a:r>
          </a:p>
        </p:txBody>
      </p:sp>
      <p:sp>
        <p:nvSpPr>
          <p:cNvPr id="13" name="Shape 258">
            <a:extLst>
              <a:ext uri="{FF2B5EF4-FFF2-40B4-BE49-F238E27FC236}">
                <a16:creationId xmlns:a16="http://schemas.microsoft.com/office/drawing/2014/main" id="{81345BB8-476D-E344-8FC5-EE73F6089566}"/>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4" name="Straight Connector 13">
            <a:extLst>
              <a:ext uri="{FF2B5EF4-FFF2-40B4-BE49-F238E27FC236}">
                <a16:creationId xmlns:a16="http://schemas.microsoft.com/office/drawing/2014/main" id="{B8895A48-BCCD-DF40-9ACF-CC10FF0F3FFE}"/>
              </a:ext>
            </a:extLst>
          </p:cNvPr>
          <p:cNvCxnSpPr>
            <a:cxnSpLocks/>
          </p:cNvCxnSpPr>
          <p:nvPr/>
        </p:nvCxnSpPr>
        <p:spPr>
          <a:xfrm>
            <a:off x="0" y="2742945"/>
            <a:ext cx="335280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4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p:cNvSpPr>
            <a:spLocks noGrp="1"/>
          </p:cNvSpPr>
          <p:nvPr>
            <p:ph type="sldNum" sz="quarter" idx="10"/>
          </p:nvPr>
        </p:nvSpPr>
        <p:spPr/>
        <p:txBody>
          <a:bodyPr/>
          <a:lstStyle/>
          <a:p>
            <a:fld id="{716BC1C3-C832-FA4C-9911-3E1C355083BA}" type="slidenum">
              <a:rPr lang="en-US" smtClean="0">
                <a:solidFill>
                  <a:prstClr val="white"/>
                </a:solidFill>
              </a:rPr>
              <a:pPr/>
              <a:t>2</a:t>
            </a:fld>
            <a:endParaRPr lang="en-US" dirty="0">
              <a:solidFill>
                <a:prstClr val="white"/>
              </a:solidFill>
            </a:endParaRPr>
          </a:p>
        </p:txBody>
      </p:sp>
      <p:grpSp>
        <p:nvGrpSpPr>
          <p:cNvPr id="8" name="Group 143"/>
          <p:cNvGrpSpPr/>
          <p:nvPr/>
        </p:nvGrpSpPr>
        <p:grpSpPr>
          <a:xfrm>
            <a:off x="1225194" y="1530990"/>
            <a:ext cx="6986117" cy="2055771"/>
            <a:chOff x="0" y="1231156"/>
            <a:chExt cx="14237199" cy="2055770"/>
          </a:xfrm>
        </p:grpSpPr>
        <p:sp>
          <p:nvSpPr>
            <p:cNvPr id="9" name="Shape 141"/>
            <p:cNvSpPr/>
            <p:nvPr/>
          </p:nvSpPr>
          <p:spPr>
            <a:xfrm>
              <a:off x="0" y="1231156"/>
              <a:ext cx="13715426" cy="16004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b">
              <a:noAutofit/>
            </a:bodyPr>
            <a:lstStyle>
              <a:lvl1pPr algn="l"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a:solidFill>
                    <a:srgbClr val="FFFFFF"/>
                  </a:solidFill>
                  <a:latin typeface="Sentinel Semibold"/>
                  <a:ea typeface="Sentinel Semibold"/>
                  <a:cs typeface="Sentinel Semibold"/>
                  <a:sym typeface="Sentinel Semibold"/>
                </a:defRPr>
              </a:lvl1pPr>
            </a:lstStyle>
            <a:p>
              <a:pPr marL="234950" indent="-234950">
                <a:lnSpc>
                  <a:spcPct val="100000"/>
                </a:lnSpc>
              </a:pPr>
              <a:r>
                <a:rPr lang="en-US" sz="4000" dirty="0">
                  <a:latin typeface="Georgia"/>
                  <a:ea typeface="Georgia"/>
                  <a:cs typeface="Georgia"/>
                </a:rPr>
                <a:t>“</a:t>
              </a:r>
              <a:r>
                <a:rPr sz="4000" dirty="0">
                  <a:latin typeface="Georgia"/>
                  <a:ea typeface="Georgia"/>
                  <a:cs typeface="Georgia"/>
                </a:rPr>
                <a:t>S</a:t>
              </a:r>
              <a:r>
                <a:rPr lang="en-US" sz="4000" dirty="0">
                  <a:latin typeface="Georgia"/>
                  <a:ea typeface="Georgia"/>
                  <a:cs typeface="Georgia"/>
                </a:rPr>
                <a:t>erving the needs of others is the only legitimate business to be in today</a:t>
              </a:r>
              <a:r>
                <a:rPr sz="4000" dirty="0">
                  <a:latin typeface="Georgia"/>
                  <a:ea typeface="Georgia"/>
                  <a:cs typeface="Georgia"/>
                </a:rPr>
                <a:t>.</a:t>
              </a:r>
              <a:r>
                <a:rPr lang="en-US" sz="4000" dirty="0">
                  <a:latin typeface="Georgia"/>
                  <a:ea typeface="Georgia"/>
                  <a:cs typeface="Georgia"/>
                </a:rPr>
                <a:t>”</a:t>
              </a:r>
              <a:r>
                <a:rPr sz="4000" dirty="0">
                  <a:latin typeface="Georgia"/>
                  <a:ea typeface="Georgia"/>
                  <a:cs typeface="Georgia"/>
                </a:rPr>
                <a:t> </a:t>
              </a:r>
            </a:p>
          </p:txBody>
        </p:sp>
        <p:sp>
          <p:nvSpPr>
            <p:cNvPr id="10" name="Shape 142"/>
            <p:cNvSpPr/>
            <p:nvPr/>
          </p:nvSpPr>
          <p:spPr>
            <a:xfrm>
              <a:off x="6258858" y="2938113"/>
              <a:ext cx="7978341" cy="3488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gn="l" defTabSz="457200">
                <a:defRPr sz="3600" i="1">
                  <a:solidFill>
                    <a:srgbClr val="FFFFFF"/>
                  </a:solidFill>
                  <a:latin typeface="Helvetica"/>
                  <a:ea typeface="Helvetica"/>
                  <a:cs typeface="Helvetica"/>
                  <a:sym typeface="Helvetica"/>
                </a:defRPr>
              </a:lvl1pPr>
            </a:lstStyle>
            <a:p>
              <a:r>
                <a:rPr sz="1600" dirty="0">
                  <a:latin typeface="Arial"/>
                  <a:ea typeface="Arial"/>
                  <a:cs typeface="Arial"/>
                </a:rPr>
                <a:t>– </a:t>
              </a:r>
              <a:r>
                <a:rPr lang="en-US" sz="1600" dirty="0">
                  <a:latin typeface="Arial"/>
                  <a:ea typeface="Arial"/>
                  <a:cs typeface="Arial"/>
                </a:rPr>
                <a:t>A.P. Giannini, Transamerica Founder</a:t>
              </a:r>
              <a:endParaRPr sz="1600" dirty="0">
                <a:latin typeface="Arial"/>
                <a:ea typeface="Arial"/>
                <a:cs typeface="Arial"/>
              </a:endParaRPr>
            </a:p>
          </p:txBody>
        </p:sp>
      </p:grpSp>
    </p:spTree>
    <p:extLst>
      <p:ext uri="{BB962C8B-B14F-4D97-AF65-F5344CB8AC3E}">
        <p14:creationId xmlns:p14="http://schemas.microsoft.com/office/powerpoint/2010/main" val="79682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8D5F1CB-314C-114F-9354-EEE8313965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2114551"/>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20</a:t>
            </a:fld>
            <a:endParaRPr lang="en-US" dirty="0"/>
          </a:p>
        </p:txBody>
      </p:sp>
      <p:sp>
        <p:nvSpPr>
          <p:cNvPr id="3" name="Content Placeholder 2"/>
          <p:cNvSpPr>
            <a:spLocks noGrp="1"/>
          </p:cNvSpPr>
          <p:nvPr>
            <p:ph idx="4294967295"/>
          </p:nvPr>
        </p:nvSpPr>
        <p:spPr>
          <a:xfrm>
            <a:off x="358350" y="2820765"/>
            <a:ext cx="6573392" cy="1293813"/>
          </a:xfrm>
          <a:prstGeom prst="rect">
            <a:avLst/>
          </a:prstGeom>
        </p:spPr>
        <p:txBody>
          <a:bodyPr/>
          <a:lstStyle/>
          <a:p>
            <a:pPr marL="0" indent="0">
              <a:spcBef>
                <a:spcPts val="600"/>
              </a:spcBef>
              <a:buClrTx/>
              <a:buNone/>
            </a:pPr>
            <a:r>
              <a:rPr lang="en-US" sz="1400" dirty="0"/>
              <a:t>If the value equals or exceeds $2 million: </a:t>
            </a:r>
          </a:p>
          <a:p>
            <a:pPr marL="177800" lvl="1" indent="-177800">
              <a:spcBef>
                <a:spcPts val="600"/>
              </a:spcBef>
              <a:buFont typeface="Arial" panose="020B0604020202020204" pitchFamily="34" charset="0"/>
              <a:buChar char="•"/>
            </a:pPr>
            <a:r>
              <a:rPr lang="en-US" sz="1400" dirty="0"/>
              <a:t>You can name a U.S. bank or trust company to act as a trustee.</a:t>
            </a:r>
          </a:p>
          <a:p>
            <a:pPr marL="177800" lvl="1" indent="-177800">
              <a:spcBef>
                <a:spcPts val="600"/>
              </a:spcBef>
              <a:buFont typeface="Arial" panose="020B0604020202020204" pitchFamily="34" charset="0"/>
              <a:buChar char="•"/>
            </a:pPr>
            <a:r>
              <a:rPr lang="en-US" sz="1400" dirty="0"/>
              <a:t>You can post a bond or produce a letter of credit (65% of future market value).</a:t>
            </a:r>
          </a:p>
          <a:p>
            <a:pPr>
              <a:buClrTx/>
            </a:pPr>
            <a:endParaRPr lang="en-US" sz="1400" dirty="0"/>
          </a:p>
        </p:txBody>
      </p:sp>
      <p:sp>
        <p:nvSpPr>
          <p:cNvPr id="10" name="Title 1">
            <a:extLst>
              <a:ext uri="{FF2B5EF4-FFF2-40B4-BE49-F238E27FC236}">
                <a16:creationId xmlns:a16="http://schemas.microsoft.com/office/drawing/2014/main" id="{7DA42BDC-5EBE-D34B-B115-4E2DDABE1161}"/>
              </a:ext>
            </a:extLst>
          </p:cNvPr>
          <p:cNvSpPr txBox="1">
            <a:spLocks/>
          </p:cNvSpPr>
          <p:nvPr/>
        </p:nvSpPr>
        <p:spPr>
          <a:xfrm>
            <a:off x="350520" y="2243903"/>
            <a:ext cx="8037329" cy="489465"/>
          </a:xfrm>
          <a:prstGeom prst="rect">
            <a:avLst/>
          </a:prstGeom>
        </p:spPr>
        <p:txBody>
          <a:bodyPr anchor="t" anchorCtr="0"/>
          <a:lstStyle>
            <a:lvl1pPr algn="l" defTabSz="457200" rtl="0" eaLnBrk="1" latinLnBrk="0" hangingPunct="1">
              <a:lnSpc>
                <a:spcPct val="100000"/>
              </a:lnSpc>
              <a:spcBef>
                <a:spcPct val="0"/>
              </a:spcBef>
              <a:buNone/>
              <a:defRPr sz="2800" b="0" i="0" kern="0" cap="all" spc="200" baseline="0">
                <a:solidFill>
                  <a:schemeClr val="tx1"/>
                </a:solidFill>
                <a:latin typeface="Impact"/>
                <a:ea typeface="+mj-ea"/>
                <a:cs typeface="Impact"/>
              </a:defRPr>
            </a:lvl1pPr>
          </a:lstStyle>
          <a:p>
            <a:r>
              <a:rPr lang="en-US" spc="0" dirty="0"/>
              <a:t>Additional requirements for large </a:t>
            </a:r>
            <a:r>
              <a:rPr lang="en-US" spc="0" dirty="0" err="1"/>
              <a:t>qdot</a:t>
            </a:r>
            <a:r>
              <a:rPr lang="en-US" sz="2400" spc="0" dirty="0" err="1"/>
              <a:t>S</a:t>
            </a:r>
            <a:endParaRPr lang="en-US" sz="2400" spc="0" dirty="0"/>
          </a:p>
        </p:txBody>
      </p:sp>
      <p:sp>
        <p:nvSpPr>
          <p:cNvPr id="14" name="Shape 258">
            <a:extLst>
              <a:ext uri="{FF2B5EF4-FFF2-40B4-BE49-F238E27FC236}">
                <a16:creationId xmlns:a16="http://schemas.microsoft.com/office/drawing/2014/main" id="{2BD22854-10C6-F24B-A636-1F1069C8531A}"/>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5" name="Straight Connector 14">
            <a:extLst>
              <a:ext uri="{FF2B5EF4-FFF2-40B4-BE49-F238E27FC236}">
                <a16:creationId xmlns:a16="http://schemas.microsoft.com/office/drawing/2014/main" id="{2CF22E0F-3B11-4D45-8701-4A0541B969C1}"/>
              </a:ext>
            </a:extLst>
          </p:cNvPr>
          <p:cNvCxnSpPr>
            <a:cxnSpLocks/>
          </p:cNvCxnSpPr>
          <p:nvPr/>
        </p:nvCxnSpPr>
        <p:spPr>
          <a:xfrm>
            <a:off x="0" y="2742945"/>
            <a:ext cx="67376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76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DC377F-2C3B-5E4B-84DE-345272EF5DA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16667"/>
          </a:xfrm>
          <a:prstGeom prst="rect">
            <a:avLst/>
          </a:prstGeom>
        </p:spPr>
      </p:pic>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21</a:t>
            </a:fld>
            <a:endParaRPr lang="en-US" dirty="0"/>
          </a:p>
        </p:txBody>
      </p:sp>
      <p:sp>
        <p:nvSpPr>
          <p:cNvPr id="3" name="Content Placeholder 2"/>
          <p:cNvSpPr>
            <a:spLocks noGrp="1"/>
          </p:cNvSpPr>
          <p:nvPr>
            <p:ph idx="4294967295"/>
          </p:nvPr>
        </p:nvSpPr>
        <p:spPr>
          <a:xfrm>
            <a:off x="349607" y="2831366"/>
            <a:ext cx="8366129" cy="1292225"/>
          </a:xfrm>
          <a:prstGeom prst="rect">
            <a:avLst/>
          </a:prstGeom>
        </p:spPr>
        <p:txBody>
          <a:bodyPr/>
          <a:lstStyle/>
          <a:p>
            <a:pPr marL="0" indent="0">
              <a:spcBef>
                <a:spcPts val="600"/>
              </a:spcBef>
              <a:buNone/>
            </a:pPr>
            <a:r>
              <a:rPr lang="en-US" sz="1400" b="1" dirty="0"/>
              <a:t>Gifting Program Using “Super Annual Exclusion”</a:t>
            </a:r>
          </a:p>
          <a:p>
            <a:pPr marL="195263" indent="-192088">
              <a:spcBef>
                <a:spcPts val="600"/>
              </a:spcBef>
              <a:buClrTx/>
              <a:buFont typeface="Arial" panose="020B0604020202020204" pitchFamily="34" charset="0"/>
              <a:buChar char="•"/>
            </a:pPr>
            <a:r>
              <a:rPr lang="en-US" sz="1400" dirty="0"/>
              <a:t>Planning option — Utilize a gifting program to non-U.S. citizen spouse</a:t>
            </a:r>
          </a:p>
          <a:p>
            <a:pPr marL="195263" indent="-192088">
              <a:spcBef>
                <a:spcPts val="600"/>
              </a:spcBef>
              <a:buClrTx/>
              <a:buFont typeface="Arial" panose="020B0604020202020204" pitchFamily="34" charset="0"/>
              <a:buChar char="•"/>
            </a:pPr>
            <a:r>
              <a:rPr lang="en-US" sz="1400" dirty="0"/>
              <a:t>$175,000 annual exclusion to gift funds to non-U.S. citizen spouse to purchase life insurance policy</a:t>
            </a:r>
          </a:p>
          <a:p>
            <a:endParaRPr lang="en-US" sz="1400" dirty="0"/>
          </a:p>
        </p:txBody>
      </p:sp>
      <p:sp>
        <p:nvSpPr>
          <p:cNvPr id="13" name="Title 1">
            <a:extLst>
              <a:ext uri="{FF2B5EF4-FFF2-40B4-BE49-F238E27FC236}">
                <a16:creationId xmlns:a16="http://schemas.microsoft.com/office/drawing/2014/main" id="{AA640309-D2C6-954A-8531-701CF8E7EFB3}"/>
              </a:ext>
            </a:extLst>
          </p:cNvPr>
          <p:cNvSpPr txBox="1">
            <a:spLocks/>
          </p:cNvSpPr>
          <p:nvPr/>
        </p:nvSpPr>
        <p:spPr>
          <a:xfrm>
            <a:off x="350520" y="2243903"/>
            <a:ext cx="8037329" cy="489465"/>
          </a:xfrm>
          <a:prstGeom prst="rect">
            <a:avLst/>
          </a:prstGeom>
        </p:spPr>
        <p:txBody>
          <a:bodyPr anchor="t" anchorCtr="0"/>
          <a:lstStyle>
            <a:lvl1pPr algn="l" defTabSz="457200" rtl="0" eaLnBrk="1" latinLnBrk="0" hangingPunct="1">
              <a:lnSpc>
                <a:spcPct val="100000"/>
              </a:lnSpc>
              <a:spcBef>
                <a:spcPct val="0"/>
              </a:spcBef>
              <a:buNone/>
              <a:defRPr sz="2800" b="0" i="0" kern="0" cap="all" spc="200" baseline="0">
                <a:solidFill>
                  <a:schemeClr val="tx1"/>
                </a:solidFill>
                <a:latin typeface="Impact"/>
                <a:ea typeface="+mj-ea"/>
                <a:cs typeface="Impact"/>
              </a:defRPr>
            </a:lvl1pPr>
          </a:lstStyle>
          <a:p>
            <a:r>
              <a:rPr lang="en-US" spc="0" dirty="0"/>
              <a:t>Qdot alternative</a:t>
            </a:r>
          </a:p>
        </p:txBody>
      </p:sp>
      <p:sp>
        <p:nvSpPr>
          <p:cNvPr id="15" name="Shape 258">
            <a:extLst>
              <a:ext uri="{FF2B5EF4-FFF2-40B4-BE49-F238E27FC236}">
                <a16:creationId xmlns:a16="http://schemas.microsoft.com/office/drawing/2014/main" id="{704F311C-FF4E-C547-BFEF-98E71BEA5867}"/>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6" name="Straight Connector 15">
            <a:extLst>
              <a:ext uri="{FF2B5EF4-FFF2-40B4-BE49-F238E27FC236}">
                <a16:creationId xmlns:a16="http://schemas.microsoft.com/office/drawing/2014/main" id="{30068D03-D67F-0D4D-B40D-0883F36BA631}"/>
              </a:ext>
            </a:extLst>
          </p:cNvPr>
          <p:cNvCxnSpPr>
            <a:cxnSpLocks/>
          </p:cNvCxnSpPr>
          <p:nvPr/>
        </p:nvCxnSpPr>
        <p:spPr>
          <a:xfrm>
            <a:off x="0" y="2742945"/>
            <a:ext cx="3057832"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46">
            <a:extLst>
              <a:ext uri="{FF2B5EF4-FFF2-40B4-BE49-F238E27FC236}">
                <a16:creationId xmlns:a16="http://schemas.microsoft.com/office/drawing/2014/main" id="{D745420C-A387-AE49-A6B5-597CBC6D6CCB}"/>
              </a:ext>
            </a:extLst>
          </p:cNvPr>
          <p:cNvSpPr>
            <a:spLocks noChangeArrowheads="1"/>
          </p:cNvSpPr>
          <p:nvPr/>
        </p:nvSpPr>
        <p:spPr bwMode="auto">
          <a:xfrm>
            <a:off x="249235" y="4566469"/>
            <a:ext cx="5086470" cy="203133"/>
          </a:xfrm>
          <a:prstGeom prst="rect">
            <a:avLst/>
          </a:prstGeom>
          <a:noFill/>
          <a:ln w="9525" algn="ctr">
            <a:noFill/>
            <a:miter lim="800000"/>
            <a:headEnd/>
            <a:tailEnd/>
          </a:ln>
        </p:spPr>
        <p:txBody>
          <a:bodyPr wrap="square">
            <a:spAutoFit/>
          </a:bodyPr>
          <a:lstStyle/>
          <a:p>
            <a:pPr>
              <a:lnSpc>
                <a:spcPct val="80000"/>
              </a:lnSpc>
              <a:spcBef>
                <a:spcPts val="300"/>
              </a:spcBef>
              <a:buClr>
                <a:srgbClr val="003366"/>
              </a:buClr>
            </a:pPr>
            <a:r>
              <a:rPr lang="en-US" sz="900" dirty="0"/>
              <a:t>Source: IRS Rev. Proc. 2022-38.</a:t>
            </a:r>
          </a:p>
        </p:txBody>
      </p:sp>
    </p:spTree>
    <p:extLst>
      <p:ext uri="{BB962C8B-B14F-4D97-AF65-F5344CB8AC3E}">
        <p14:creationId xmlns:p14="http://schemas.microsoft.com/office/powerpoint/2010/main" val="255733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16BC1C3-C832-FA4C-9911-3E1C355083BA}" type="slidenum">
              <a:rPr lang="en-US" smtClean="0">
                <a:solidFill>
                  <a:prstClr val="white"/>
                </a:solidFill>
              </a:rPr>
              <a:pPr/>
              <a:t>22</a:t>
            </a:fld>
            <a:endParaRPr lang="en-US" dirty="0">
              <a:solidFill>
                <a:prstClr val="white"/>
              </a:solidFill>
            </a:endParaRPr>
          </a:p>
        </p:txBody>
      </p:sp>
      <p:sp>
        <p:nvSpPr>
          <p:cNvPr id="5" name="Text Placeholder 4"/>
          <p:cNvSpPr>
            <a:spLocks noGrp="1"/>
          </p:cNvSpPr>
          <p:nvPr>
            <p:ph type="body" sz="quarter" idx="12"/>
          </p:nvPr>
        </p:nvSpPr>
        <p:spPr>
          <a:xfrm>
            <a:off x="369837" y="2888521"/>
            <a:ext cx="3748545" cy="433388"/>
          </a:xfrm>
        </p:spPr>
        <p:txBody>
          <a:bodyPr/>
          <a:lstStyle/>
          <a:p>
            <a:r>
              <a:rPr lang="en-US" sz="1000" dirty="0"/>
              <a:t>UNDERSTANDING STRATEGIC APPLICATIONS </a:t>
            </a:r>
          </a:p>
        </p:txBody>
      </p:sp>
      <p:grpSp>
        <p:nvGrpSpPr>
          <p:cNvPr id="18" name="Group 17"/>
          <p:cNvGrpSpPr/>
          <p:nvPr/>
        </p:nvGrpSpPr>
        <p:grpSpPr>
          <a:xfrm>
            <a:off x="-4609" y="2913624"/>
            <a:ext cx="3327912" cy="394851"/>
            <a:chOff x="2255" y="3134301"/>
            <a:chExt cx="2974625" cy="394851"/>
          </a:xfrm>
        </p:grpSpPr>
        <p:sp>
          <p:nvSpPr>
            <p:cNvPr id="19" name="Shape 248"/>
            <p:cNvSpPr/>
            <p:nvPr/>
          </p:nvSpPr>
          <p:spPr>
            <a:xfrm>
              <a:off x="2255" y="3134301"/>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sp>
          <p:nvSpPr>
            <p:cNvPr id="20" name="Shape 248"/>
            <p:cNvSpPr/>
            <p:nvPr/>
          </p:nvSpPr>
          <p:spPr>
            <a:xfrm>
              <a:off x="2255" y="3529152"/>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grpSp>
      <p:grpSp>
        <p:nvGrpSpPr>
          <p:cNvPr id="4" name="Group 3">
            <a:extLst>
              <a:ext uri="{FF2B5EF4-FFF2-40B4-BE49-F238E27FC236}">
                <a16:creationId xmlns:a16="http://schemas.microsoft.com/office/drawing/2014/main" id="{98EE04FB-9F00-3847-AB2A-37F8EED0881F}"/>
              </a:ext>
            </a:extLst>
          </p:cNvPr>
          <p:cNvGrpSpPr/>
          <p:nvPr/>
        </p:nvGrpSpPr>
        <p:grpSpPr>
          <a:xfrm>
            <a:off x="0" y="1947517"/>
            <a:ext cx="6567948" cy="659858"/>
            <a:chOff x="0" y="1947517"/>
            <a:chExt cx="6567948" cy="659858"/>
          </a:xfrm>
        </p:grpSpPr>
        <p:sp>
          <p:nvSpPr>
            <p:cNvPr id="16" name="Freeform 15">
              <a:extLst>
                <a:ext uri="{FF2B5EF4-FFF2-40B4-BE49-F238E27FC236}">
                  <a16:creationId xmlns:a16="http://schemas.microsoft.com/office/drawing/2014/main" id="{74FE32E7-2605-8846-AB13-D785F12BE060}"/>
                </a:ext>
              </a:extLst>
            </p:cNvPr>
            <p:cNvSpPr/>
            <p:nvPr/>
          </p:nvSpPr>
          <p:spPr>
            <a:xfrm>
              <a:off x="0" y="1947517"/>
              <a:ext cx="6567948" cy="659858"/>
            </a:xfrm>
            <a:custGeom>
              <a:avLst/>
              <a:gdLst/>
              <a:ahLst/>
              <a:cxnLst/>
              <a:rect l="l" t="t" r="r" b="b"/>
              <a:pathLst>
                <a:path w="6567948" h="659858">
                  <a:moveTo>
                    <a:pt x="0" y="0"/>
                  </a:moveTo>
                  <a:lnTo>
                    <a:pt x="6567948" y="0"/>
                  </a:lnTo>
                  <a:lnTo>
                    <a:pt x="6567948" y="659858"/>
                  </a:lnTo>
                  <a:lnTo>
                    <a:pt x="0" y="659858"/>
                  </a:lnTo>
                  <a:lnTo>
                    <a:pt x="0" y="0"/>
                  </a:lnTo>
                  <a:close/>
                  <a:moveTo>
                    <a:pt x="2529013" y="109256"/>
                  </a:moveTo>
                  <a:cubicBezTo>
                    <a:pt x="2468589" y="109256"/>
                    <a:pt x="2438377" y="139915"/>
                    <a:pt x="2438377" y="201232"/>
                  </a:cubicBezTo>
                  <a:lnTo>
                    <a:pt x="2438377" y="242309"/>
                  </a:lnTo>
                  <a:cubicBezTo>
                    <a:pt x="2438377" y="282641"/>
                    <a:pt x="2458096" y="316872"/>
                    <a:pt x="2497536" y="345000"/>
                  </a:cubicBezTo>
                  <a:cubicBezTo>
                    <a:pt x="2536975" y="373278"/>
                    <a:pt x="2556695" y="397983"/>
                    <a:pt x="2556695" y="419117"/>
                  </a:cubicBezTo>
                  <a:lnTo>
                    <a:pt x="2556695" y="469123"/>
                  </a:lnTo>
                  <a:cubicBezTo>
                    <a:pt x="2556695" y="488917"/>
                    <a:pt x="2547542" y="498814"/>
                    <a:pt x="2529236" y="498814"/>
                  </a:cubicBezTo>
                  <a:cubicBezTo>
                    <a:pt x="2510781" y="498814"/>
                    <a:pt x="2501554" y="488917"/>
                    <a:pt x="2501554" y="469123"/>
                  </a:cubicBezTo>
                  <a:lnTo>
                    <a:pt x="2501554" y="410187"/>
                  </a:lnTo>
                  <a:lnTo>
                    <a:pt x="2438377" y="410187"/>
                  </a:lnTo>
                  <a:lnTo>
                    <a:pt x="2438377" y="469123"/>
                  </a:lnTo>
                  <a:cubicBezTo>
                    <a:pt x="2438377" y="530440"/>
                    <a:pt x="2468663" y="561173"/>
                    <a:pt x="2529236" y="561322"/>
                  </a:cubicBezTo>
                  <a:cubicBezTo>
                    <a:pt x="2589660" y="561322"/>
                    <a:pt x="2619873" y="530589"/>
                    <a:pt x="2619873" y="469123"/>
                  </a:cubicBezTo>
                  <a:lnTo>
                    <a:pt x="2619873" y="413759"/>
                  </a:lnTo>
                  <a:cubicBezTo>
                    <a:pt x="2619873" y="374468"/>
                    <a:pt x="2600153" y="340759"/>
                    <a:pt x="2560713" y="312630"/>
                  </a:cubicBezTo>
                  <a:cubicBezTo>
                    <a:pt x="2521274" y="284353"/>
                    <a:pt x="2501554" y="260466"/>
                    <a:pt x="2501554" y="240969"/>
                  </a:cubicBezTo>
                  <a:lnTo>
                    <a:pt x="2501554" y="201232"/>
                  </a:lnTo>
                  <a:cubicBezTo>
                    <a:pt x="2501554" y="181438"/>
                    <a:pt x="2510633" y="171541"/>
                    <a:pt x="2528790" y="171541"/>
                  </a:cubicBezTo>
                  <a:lnTo>
                    <a:pt x="2529236" y="171541"/>
                  </a:lnTo>
                  <a:cubicBezTo>
                    <a:pt x="2547542" y="171690"/>
                    <a:pt x="2556695" y="181587"/>
                    <a:pt x="2556695" y="201232"/>
                  </a:cubicBezTo>
                  <a:lnTo>
                    <a:pt x="2556695" y="260168"/>
                  </a:lnTo>
                  <a:lnTo>
                    <a:pt x="2619873" y="260168"/>
                  </a:lnTo>
                  <a:lnTo>
                    <a:pt x="2619873" y="201232"/>
                  </a:lnTo>
                  <a:cubicBezTo>
                    <a:pt x="2619873" y="139915"/>
                    <a:pt x="2589586" y="109256"/>
                    <a:pt x="2529013" y="109256"/>
                  </a:cubicBezTo>
                  <a:close/>
                  <a:moveTo>
                    <a:pt x="3700588" y="109256"/>
                  </a:moveTo>
                  <a:cubicBezTo>
                    <a:pt x="3640164" y="109256"/>
                    <a:pt x="3609952" y="139915"/>
                    <a:pt x="3609952" y="201232"/>
                  </a:cubicBezTo>
                  <a:lnTo>
                    <a:pt x="3609952" y="469123"/>
                  </a:lnTo>
                  <a:cubicBezTo>
                    <a:pt x="3609952" y="530589"/>
                    <a:pt x="3640164" y="561322"/>
                    <a:pt x="3700588" y="561322"/>
                  </a:cubicBezTo>
                  <a:cubicBezTo>
                    <a:pt x="3761161" y="561173"/>
                    <a:pt x="3791448" y="530440"/>
                    <a:pt x="3791448" y="469123"/>
                  </a:cubicBezTo>
                  <a:lnTo>
                    <a:pt x="3791448" y="410187"/>
                  </a:lnTo>
                  <a:lnTo>
                    <a:pt x="3728270" y="410187"/>
                  </a:lnTo>
                  <a:lnTo>
                    <a:pt x="3728270" y="469123"/>
                  </a:lnTo>
                  <a:cubicBezTo>
                    <a:pt x="3728270" y="488917"/>
                    <a:pt x="3719043" y="498814"/>
                    <a:pt x="3700588" y="498814"/>
                  </a:cubicBezTo>
                  <a:cubicBezTo>
                    <a:pt x="3682282" y="498814"/>
                    <a:pt x="3673129" y="488917"/>
                    <a:pt x="3673129" y="469123"/>
                  </a:cubicBezTo>
                  <a:lnTo>
                    <a:pt x="3673129" y="201232"/>
                  </a:lnTo>
                  <a:cubicBezTo>
                    <a:pt x="3673129" y="181438"/>
                    <a:pt x="3682208" y="171541"/>
                    <a:pt x="3700365" y="171541"/>
                  </a:cubicBezTo>
                  <a:lnTo>
                    <a:pt x="3700811" y="171541"/>
                  </a:lnTo>
                  <a:cubicBezTo>
                    <a:pt x="3719117" y="171690"/>
                    <a:pt x="3728270" y="181587"/>
                    <a:pt x="3728270" y="201232"/>
                  </a:cubicBezTo>
                  <a:lnTo>
                    <a:pt x="3728270" y="260168"/>
                  </a:lnTo>
                  <a:lnTo>
                    <a:pt x="3791448" y="260168"/>
                  </a:lnTo>
                  <a:lnTo>
                    <a:pt x="3791448" y="201232"/>
                  </a:lnTo>
                  <a:cubicBezTo>
                    <a:pt x="3791448" y="139915"/>
                    <a:pt x="3761161" y="109256"/>
                    <a:pt x="3700588" y="109256"/>
                  </a:cubicBezTo>
                  <a:close/>
                  <a:moveTo>
                    <a:pt x="4262563" y="109256"/>
                  </a:moveTo>
                  <a:cubicBezTo>
                    <a:pt x="4202139" y="109256"/>
                    <a:pt x="4171927" y="139915"/>
                    <a:pt x="4171927" y="201232"/>
                  </a:cubicBezTo>
                  <a:lnTo>
                    <a:pt x="4171927" y="469123"/>
                  </a:lnTo>
                  <a:cubicBezTo>
                    <a:pt x="4171927" y="530589"/>
                    <a:pt x="4202139" y="561322"/>
                    <a:pt x="4262563" y="561322"/>
                  </a:cubicBezTo>
                  <a:cubicBezTo>
                    <a:pt x="4323136" y="561173"/>
                    <a:pt x="4353423" y="530440"/>
                    <a:pt x="4353423" y="469123"/>
                  </a:cubicBezTo>
                  <a:lnTo>
                    <a:pt x="4353423" y="410187"/>
                  </a:lnTo>
                  <a:lnTo>
                    <a:pt x="4290245" y="410187"/>
                  </a:lnTo>
                  <a:lnTo>
                    <a:pt x="4290245" y="469123"/>
                  </a:lnTo>
                  <a:cubicBezTo>
                    <a:pt x="4290245" y="488917"/>
                    <a:pt x="4281018" y="498814"/>
                    <a:pt x="4262563" y="498814"/>
                  </a:cubicBezTo>
                  <a:cubicBezTo>
                    <a:pt x="4244257" y="498814"/>
                    <a:pt x="4235104" y="488917"/>
                    <a:pt x="4235104" y="469123"/>
                  </a:cubicBezTo>
                  <a:lnTo>
                    <a:pt x="4235104" y="201232"/>
                  </a:lnTo>
                  <a:cubicBezTo>
                    <a:pt x="4235104" y="181438"/>
                    <a:pt x="4244183" y="171541"/>
                    <a:pt x="4262340" y="171541"/>
                  </a:cubicBezTo>
                  <a:lnTo>
                    <a:pt x="4262786" y="171541"/>
                  </a:lnTo>
                  <a:cubicBezTo>
                    <a:pt x="4281092" y="171690"/>
                    <a:pt x="4290245" y="181587"/>
                    <a:pt x="4290245" y="201232"/>
                  </a:cubicBezTo>
                  <a:lnTo>
                    <a:pt x="4290245" y="260168"/>
                  </a:lnTo>
                  <a:lnTo>
                    <a:pt x="4353423" y="260168"/>
                  </a:lnTo>
                  <a:lnTo>
                    <a:pt x="4353423" y="201232"/>
                  </a:lnTo>
                  <a:cubicBezTo>
                    <a:pt x="4353423" y="139915"/>
                    <a:pt x="4323136" y="109256"/>
                    <a:pt x="4262563" y="109256"/>
                  </a:cubicBezTo>
                  <a:close/>
                  <a:moveTo>
                    <a:pt x="4491163" y="109256"/>
                  </a:moveTo>
                  <a:cubicBezTo>
                    <a:pt x="4430739" y="109256"/>
                    <a:pt x="4400527" y="139915"/>
                    <a:pt x="4400527" y="201232"/>
                  </a:cubicBezTo>
                  <a:lnTo>
                    <a:pt x="4400527" y="469123"/>
                  </a:lnTo>
                  <a:cubicBezTo>
                    <a:pt x="4400527" y="530589"/>
                    <a:pt x="4430739" y="561322"/>
                    <a:pt x="4491163" y="561322"/>
                  </a:cubicBezTo>
                  <a:cubicBezTo>
                    <a:pt x="4551736" y="561173"/>
                    <a:pt x="4582023" y="530440"/>
                    <a:pt x="4582023" y="469123"/>
                  </a:cubicBezTo>
                  <a:lnTo>
                    <a:pt x="4582023" y="201232"/>
                  </a:lnTo>
                  <a:cubicBezTo>
                    <a:pt x="4582023" y="139915"/>
                    <a:pt x="4551736" y="109256"/>
                    <a:pt x="4491163" y="109256"/>
                  </a:cubicBezTo>
                  <a:close/>
                  <a:moveTo>
                    <a:pt x="5272213" y="109256"/>
                  </a:moveTo>
                  <a:cubicBezTo>
                    <a:pt x="5211789" y="109256"/>
                    <a:pt x="5181577" y="139915"/>
                    <a:pt x="5181577" y="201232"/>
                  </a:cubicBezTo>
                  <a:lnTo>
                    <a:pt x="5181577" y="469123"/>
                  </a:lnTo>
                  <a:cubicBezTo>
                    <a:pt x="5181577" y="530589"/>
                    <a:pt x="5211789" y="561322"/>
                    <a:pt x="5272213" y="561322"/>
                  </a:cubicBezTo>
                  <a:cubicBezTo>
                    <a:pt x="5332786" y="561173"/>
                    <a:pt x="5363073" y="530440"/>
                    <a:pt x="5363073" y="469123"/>
                  </a:cubicBezTo>
                  <a:lnTo>
                    <a:pt x="5363073" y="201232"/>
                  </a:lnTo>
                  <a:cubicBezTo>
                    <a:pt x="5363073" y="139915"/>
                    <a:pt x="5332786" y="109256"/>
                    <a:pt x="5272213" y="109256"/>
                  </a:cubicBezTo>
                  <a:close/>
                  <a:moveTo>
                    <a:pt x="5414642" y="116177"/>
                  </a:moveTo>
                  <a:lnTo>
                    <a:pt x="5414642" y="554178"/>
                  </a:lnTo>
                  <a:lnTo>
                    <a:pt x="5475364" y="554178"/>
                  </a:lnTo>
                  <a:lnTo>
                    <a:pt x="5475364" y="308165"/>
                  </a:lnTo>
                  <a:lnTo>
                    <a:pt x="5532960" y="554178"/>
                  </a:lnTo>
                  <a:lnTo>
                    <a:pt x="5596138" y="554178"/>
                  </a:lnTo>
                  <a:lnTo>
                    <a:pt x="5596138" y="116177"/>
                  </a:lnTo>
                  <a:lnTo>
                    <a:pt x="5537648" y="116177"/>
                  </a:lnTo>
                  <a:lnTo>
                    <a:pt x="5537648" y="370227"/>
                  </a:lnTo>
                  <a:lnTo>
                    <a:pt x="5477819" y="116177"/>
                  </a:lnTo>
                  <a:lnTo>
                    <a:pt x="5414642" y="116177"/>
                  </a:lnTo>
                  <a:close/>
                  <a:moveTo>
                    <a:pt x="5652767" y="116177"/>
                  </a:moveTo>
                  <a:lnTo>
                    <a:pt x="5652767" y="554178"/>
                  </a:lnTo>
                  <a:lnTo>
                    <a:pt x="5816626" y="554178"/>
                  </a:lnTo>
                  <a:lnTo>
                    <a:pt x="5816626" y="491894"/>
                  </a:lnTo>
                  <a:lnTo>
                    <a:pt x="5715944" y="491894"/>
                  </a:lnTo>
                  <a:lnTo>
                    <a:pt x="5715944" y="366431"/>
                  </a:lnTo>
                  <a:lnTo>
                    <a:pt x="5802562" y="366431"/>
                  </a:lnTo>
                  <a:lnTo>
                    <a:pt x="5802562" y="303924"/>
                  </a:lnTo>
                  <a:lnTo>
                    <a:pt x="5715944" y="303924"/>
                  </a:lnTo>
                  <a:lnTo>
                    <a:pt x="5715944" y="178462"/>
                  </a:lnTo>
                  <a:lnTo>
                    <a:pt x="5816626" y="178462"/>
                  </a:lnTo>
                  <a:lnTo>
                    <a:pt x="5816626" y="116177"/>
                  </a:lnTo>
                  <a:lnTo>
                    <a:pt x="5652767" y="116177"/>
                  </a:lnTo>
                  <a:close/>
                  <a:moveTo>
                    <a:pt x="5862317" y="116177"/>
                  </a:moveTo>
                  <a:lnTo>
                    <a:pt x="5862317" y="554178"/>
                  </a:lnTo>
                  <a:lnTo>
                    <a:pt x="5923039" y="554178"/>
                  </a:lnTo>
                  <a:lnTo>
                    <a:pt x="5923039" y="308165"/>
                  </a:lnTo>
                  <a:lnTo>
                    <a:pt x="5980635" y="554178"/>
                  </a:lnTo>
                  <a:lnTo>
                    <a:pt x="6043813" y="554178"/>
                  </a:lnTo>
                  <a:lnTo>
                    <a:pt x="6043813" y="116177"/>
                  </a:lnTo>
                  <a:lnTo>
                    <a:pt x="5985323" y="116177"/>
                  </a:lnTo>
                  <a:lnTo>
                    <a:pt x="5985323" y="370227"/>
                  </a:lnTo>
                  <a:lnTo>
                    <a:pt x="5925494" y="116177"/>
                  </a:lnTo>
                  <a:lnTo>
                    <a:pt x="5862317" y="116177"/>
                  </a:lnTo>
                  <a:close/>
                  <a:moveTo>
                    <a:pt x="6082582" y="116177"/>
                  </a:moveTo>
                  <a:lnTo>
                    <a:pt x="6082582" y="178462"/>
                  </a:lnTo>
                  <a:lnTo>
                    <a:pt x="6141742" y="178462"/>
                  </a:lnTo>
                  <a:lnTo>
                    <a:pt x="6141742" y="554178"/>
                  </a:lnTo>
                  <a:lnTo>
                    <a:pt x="6204919" y="554178"/>
                  </a:lnTo>
                  <a:lnTo>
                    <a:pt x="6204919" y="178462"/>
                  </a:lnTo>
                  <a:lnTo>
                    <a:pt x="6264078" y="178462"/>
                  </a:lnTo>
                  <a:lnTo>
                    <a:pt x="6264078" y="116177"/>
                  </a:lnTo>
                  <a:lnTo>
                    <a:pt x="6082582" y="116177"/>
                  </a:lnTo>
                  <a:close/>
                  <a:moveTo>
                    <a:pt x="4633592" y="116177"/>
                  </a:moveTo>
                  <a:lnTo>
                    <a:pt x="4633592" y="554178"/>
                  </a:lnTo>
                  <a:lnTo>
                    <a:pt x="4694760" y="554178"/>
                  </a:lnTo>
                  <a:lnTo>
                    <a:pt x="4694760" y="308388"/>
                  </a:lnTo>
                  <a:lnTo>
                    <a:pt x="4750347" y="554178"/>
                  </a:lnTo>
                  <a:lnTo>
                    <a:pt x="4793210" y="554178"/>
                  </a:lnTo>
                  <a:lnTo>
                    <a:pt x="4847235" y="308388"/>
                  </a:lnTo>
                  <a:lnTo>
                    <a:pt x="4847235" y="554178"/>
                  </a:lnTo>
                  <a:lnTo>
                    <a:pt x="4907733" y="554178"/>
                  </a:lnTo>
                  <a:lnTo>
                    <a:pt x="4907733" y="116177"/>
                  </a:lnTo>
                  <a:lnTo>
                    <a:pt x="4844556" y="116177"/>
                  </a:lnTo>
                  <a:lnTo>
                    <a:pt x="4771109" y="416214"/>
                  </a:lnTo>
                  <a:lnTo>
                    <a:pt x="4696769" y="116177"/>
                  </a:lnTo>
                  <a:lnTo>
                    <a:pt x="4633592" y="116177"/>
                  </a:lnTo>
                  <a:close/>
                  <a:moveTo>
                    <a:pt x="4966967" y="116177"/>
                  </a:moveTo>
                  <a:lnTo>
                    <a:pt x="4966967" y="554178"/>
                  </a:lnTo>
                  <a:lnTo>
                    <a:pt x="5030144" y="554178"/>
                  </a:lnTo>
                  <a:lnTo>
                    <a:pt x="5030144" y="366431"/>
                  </a:lnTo>
                  <a:lnTo>
                    <a:pt x="5040413" y="366431"/>
                  </a:lnTo>
                  <a:cubicBezTo>
                    <a:pt x="5058868" y="366431"/>
                    <a:pt x="5072932" y="364869"/>
                    <a:pt x="5082606" y="361743"/>
                  </a:cubicBezTo>
                  <a:cubicBezTo>
                    <a:pt x="5122939" y="348647"/>
                    <a:pt x="5143105" y="319476"/>
                    <a:pt x="5143105" y="274232"/>
                  </a:cubicBezTo>
                  <a:lnTo>
                    <a:pt x="5143105" y="208376"/>
                  </a:lnTo>
                  <a:cubicBezTo>
                    <a:pt x="5143105" y="147059"/>
                    <a:pt x="5115051" y="116326"/>
                    <a:pt x="5058943" y="116177"/>
                  </a:cubicBezTo>
                  <a:lnTo>
                    <a:pt x="4966967" y="116177"/>
                  </a:lnTo>
                  <a:close/>
                  <a:moveTo>
                    <a:pt x="3843017" y="116177"/>
                  </a:moveTo>
                  <a:lnTo>
                    <a:pt x="3843017" y="554178"/>
                  </a:lnTo>
                  <a:lnTo>
                    <a:pt x="4006876" y="554178"/>
                  </a:lnTo>
                  <a:lnTo>
                    <a:pt x="4006876" y="491894"/>
                  </a:lnTo>
                  <a:lnTo>
                    <a:pt x="3906194" y="491894"/>
                  </a:lnTo>
                  <a:lnTo>
                    <a:pt x="3906194" y="366431"/>
                  </a:lnTo>
                  <a:lnTo>
                    <a:pt x="3992812" y="366431"/>
                  </a:lnTo>
                  <a:lnTo>
                    <a:pt x="3992812" y="303924"/>
                  </a:lnTo>
                  <a:lnTo>
                    <a:pt x="3906194" y="303924"/>
                  </a:lnTo>
                  <a:lnTo>
                    <a:pt x="3906194" y="178462"/>
                  </a:lnTo>
                  <a:lnTo>
                    <a:pt x="4006876" y="178462"/>
                  </a:lnTo>
                  <a:lnTo>
                    <a:pt x="4006876" y="116177"/>
                  </a:lnTo>
                  <a:lnTo>
                    <a:pt x="3843017" y="116177"/>
                  </a:lnTo>
                  <a:close/>
                  <a:moveTo>
                    <a:pt x="2669209" y="116177"/>
                  </a:moveTo>
                  <a:lnTo>
                    <a:pt x="2669209" y="469123"/>
                  </a:lnTo>
                  <a:cubicBezTo>
                    <a:pt x="2669209" y="530589"/>
                    <a:pt x="2699421" y="561322"/>
                    <a:pt x="2759845" y="561322"/>
                  </a:cubicBezTo>
                  <a:cubicBezTo>
                    <a:pt x="2820418" y="561173"/>
                    <a:pt x="2850705" y="530440"/>
                    <a:pt x="2850705" y="469123"/>
                  </a:cubicBezTo>
                  <a:lnTo>
                    <a:pt x="2850705" y="116177"/>
                  </a:lnTo>
                  <a:lnTo>
                    <a:pt x="2787527" y="116177"/>
                  </a:lnTo>
                  <a:lnTo>
                    <a:pt x="2787527" y="469123"/>
                  </a:lnTo>
                  <a:cubicBezTo>
                    <a:pt x="2787527" y="488917"/>
                    <a:pt x="2778300" y="498814"/>
                    <a:pt x="2759845" y="498814"/>
                  </a:cubicBezTo>
                  <a:cubicBezTo>
                    <a:pt x="2741540" y="498814"/>
                    <a:pt x="2732387" y="488917"/>
                    <a:pt x="2732387" y="469123"/>
                  </a:cubicBezTo>
                  <a:lnTo>
                    <a:pt x="2732387" y="116177"/>
                  </a:lnTo>
                  <a:lnTo>
                    <a:pt x="2669209" y="116177"/>
                  </a:lnTo>
                  <a:close/>
                  <a:moveTo>
                    <a:pt x="2909567" y="116177"/>
                  </a:moveTo>
                  <a:lnTo>
                    <a:pt x="2909567" y="554178"/>
                  </a:lnTo>
                  <a:lnTo>
                    <a:pt x="2972744" y="554178"/>
                  </a:lnTo>
                  <a:lnTo>
                    <a:pt x="2972744" y="362636"/>
                  </a:lnTo>
                  <a:lnTo>
                    <a:pt x="2980781" y="361520"/>
                  </a:lnTo>
                  <a:lnTo>
                    <a:pt x="3037708" y="554178"/>
                  </a:lnTo>
                  <a:lnTo>
                    <a:pt x="3106913" y="554178"/>
                  </a:lnTo>
                  <a:lnTo>
                    <a:pt x="3035922" y="350358"/>
                  </a:lnTo>
                  <a:cubicBezTo>
                    <a:pt x="3069110" y="338154"/>
                    <a:pt x="3085704" y="312779"/>
                    <a:pt x="3085705" y="274232"/>
                  </a:cubicBezTo>
                  <a:lnTo>
                    <a:pt x="3085705" y="208376"/>
                  </a:lnTo>
                  <a:cubicBezTo>
                    <a:pt x="3085704" y="147059"/>
                    <a:pt x="3057651" y="116326"/>
                    <a:pt x="3001542" y="116177"/>
                  </a:cubicBezTo>
                  <a:lnTo>
                    <a:pt x="2909567" y="116177"/>
                  </a:lnTo>
                  <a:close/>
                  <a:moveTo>
                    <a:pt x="3183262" y="116177"/>
                  </a:moveTo>
                  <a:lnTo>
                    <a:pt x="3138613" y="399471"/>
                  </a:lnTo>
                  <a:lnTo>
                    <a:pt x="3118075" y="554178"/>
                  </a:lnTo>
                  <a:lnTo>
                    <a:pt x="3181699" y="554178"/>
                  </a:lnTo>
                  <a:lnTo>
                    <a:pt x="3194200" y="461309"/>
                  </a:lnTo>
                  <a:lnTo>
                    <a:pt x="3258717" y="461309"/>
                  </a:lnTo>
                  <a:lnTo>
                    <a:pt x="3270996" y="554178"/>
                  </a:lnTo>
                  <a:lnTo>
                    <a:pt x="3334843" y="554178"/>
                  </a:lnTo>
                  <a:lnTo>
                    <a:pt x="3314305" y="398802"/>
                  </a:lnTo>
                  <a:lnTo>
                    <a:pt x="3269880" y="116177"/>
                  </a:lnTo>
                  <a:lnTo>
                    <a:pt x="3183262" y="116177"/>
                  </a:lnTo>
                  <a:close/>
                  <a:moveTo>
                    <a:pt x="3376292" y="116177"/>
                  </a:moveTo>
                  <a:lnTo>
                    <a:pt x="3376292" y="554178"/>
                  </a:lnTo>
                  <a:lnTo>
                    <a:pt x="3437013" y="554178"/>
                  </a:lnTo>
                  <a:lnTo>
                    <a:pt x="3437013" y="308165"/>
                  </a:lnTo>
                  <a:lnTo>
                    <a:pt x="3494610" y="554178"/>
                  </a:lnTo>
                  <a:lnTo>
                    <a:pt x="3557788" y="554178"/>
                  </a:lnTo>
                  <a:lnTo>
                    <a:pt x="3557788" y="116177"/>
                  </a:lnTo>
                  <a:lnTo>
                    <a:pt x="3499298" y="116177"/>
                  </a:lnTo>
                  <a:lnTo>
                    <a:pt x="3499298" y="370227"/>
                  </a:lnTo>
                  <a:lnTo>
                    <a:pt x="3439469" y="116177"/>
                  </a:lnTo>
                  <a:lnTo>
                    <a:pt x="3376292" y="116177"/>
                  </a:lnTo>
                  <a:close/>
                  <a:moveTo>
                    <a:pt x="443782" y="116177"/>
                  </a:moveTo>
                  <a:lnTo>
                    <a:pt x="443782" y="178462"/>
                  </a:lnTo>
                  <a:lnTo>
                    <a:pt x="502941" y="178462"/>
                  </a:lnTo>
                  <a:lnTo>
                    <a:pt x="502941" y="554178"/>
                  </a:lnTo>
                  <a:lnTo>
                    <a:pt x="566119" y="554178"/>
                  </a:lnTo>
                  <a:lnTo>
                    <a:pt x="566119" y="178462"/>
                  </a:lnTo>
                  <a:lnTo>
                    <a:pt x="625278" y="178462"/>
                  </a:lnTo>
                  <a:lnTo>
                    <a:pt x="625278" y="116177"/>
                  </a:lnTo>
                  <a:lnTo>
                    <a:pt x="443782" y="116177"/>
                  </a:lnTo>
                  <a:close/>
                  <a:moveTo>
                    <a:pt x="661667" y="116177"/>
                  </a:moveTo>
                  <a:lnTo>
                    <a:pt x="661667" y="554178"/>
                  </a:lnTo>
                  <a:lnTo>
                    <a:pt x="724844" y="554178"/>
                  </a:lnTo>
                  <a:lnTo>
                    <a:pt x="724844" y="366431"/>
                  </a:lnTo>
                  <a:lnTo>
                    <a:pt x="779985" y="366431"/>
                  </a:lnTo>
                  <a:lnTo>
                    <a:pt x="779985" y="554178"/>
                  </a:lnTo>
                  <a:lnTo>
                    <a:pt x="843163" y="554178"/>
                  </a:lnTo>
                  <a:lnTo>
                    <a:pt x="843163" y="116177"/>
                  </a:lnTo>
                  <a:lnTo>
                    <a:pt x="779985" y="116177"/>
                  </a:lnTo>
                  <a:lnTo>
                    <a:pt x="779985" y="303924"/>
                  </a:lnTo>
                  <a:lnTo>
                    <a:pt x="724844" y="303924"/>
                  </a:lnTo>
                  <a:lnTo>
                    <a:pt x="724844" y="116177"/>
                  </a:lnTo>
                  <a:lnTo>
                    <a:pt x="661667" y="116177"/>
                  </a:lnTo>
                  <a:close/>
                  <a:moveTo>
                    <a:pt x="899792" y="116177"/>
                  </a:moveTo>
                  <a:lnTo>
                    <a:pt x="899792" y="554178"/>
                  </a:lnTo>
                  <a:lnTo>
                    <a:pt x="1063651" y="554178"/>
                  </a:lnTo>
                  <a:lnTo>
                    <a:pt x="1063651" y="491894"/>
                  </a:lnTo>
                  <a:lnTo>
                    <a:pt x="962969" y="491894"/>
                  </a:lnTo>
                  <a:lnTo>
                    <a:pt x="962969" y="366431"/>
                  </a:lnTo>
                  <a:lnTo>
                    <a:pt x="1049587" y="366431"/>
                  </a:lnTo>
                  <a:lnTo>
                    <a:pt x="1049587" y="303924"/>
                  </a:lnTo>
                  <a:lnTo>
                    <a:pt x="962969" y="303924"/>
                  </a:lnTo>
                  <a:lnTo>
                    <a:pt x="962969" y="178462"/>
                  </a:lnTo>
                  <a:lnTo>
                    <a:pt x="1063651" y="178462"/>
                  </a:lnTo>
                  <a:lnTo>
                    <a:pt x="1063651" y="116177"/>
                  </a:lnTo>
                  <a:lnTo>
                    <a:pt x="899792" y="116177"/>
                  </a:lnTo>
                  <a:close/>
                  <a:moveTo>
                    <a:pt x="1223642" y="116177"/>
                  </a:moveTo>
                  <a:lnTo>
                    <a:pt x="1223642" y="554178"/>
                  </a:lnTo>
                  <a:lnTo>
                    <a:pt x="1387501" y="554178"/>
                  </a:lnTo>
                  <a:lnTo>
                    <a:pt x="1387501" y="491894"/>
                  </a:lnTo>
                  <a:lnTo>
                    <a:pt x="1286819" y="491894"/>
                  </a:lnTo>
                  <a:lnTo>
                    <a:pt x="1286819" y="116177"/>
                  </a:lnTo>
                  <a:lnTo>
                    <a:pt x="1223642" y="116177"/>
                  </a:lnTo>
                  <a:close/>
                  <a:moveTo>
                    <a:pt x="1424783" y="116177"/>
                  </a:moveTo>
                  <a:lnTo>
                    <a:pt x="1424783" y="554178"/>
                  </a:lnTo>
                  <a:lnTo>
                    <a:pt x="1487960" y="554178"/>
                  </a:lnTo>
                  <a:lnTo>
                    <a:pt x="1487960" y="116177"/>
                  </a:lnTo>
                  <a:lnTo>
                    <a:pt x="1424783" y="116177"/>
                  </a:lnTo>
                  <a:close/>
                  <a:moveTo>
                    <a:pt x="1547492" y="116177"/>
                  </a:moveTo>
                  <a:lnTo>
                    <a:pt x="1547492" y="554178"/>
                  </a:lnTo>
                  <a:lnTo>
                    <a:pt x="1610669" y="554178"/>
                  </a:lnTo>
                  <a:lnTo>
                    <a:pt x="1610669" y="366431"/>
                  </a:lnTo>
                  <a:lnTo>
                    <a:pt x="1697287" y="366431"/>
                  </a:lnTo>
                  <a:lnTo>
                    <a:pt x="1697287" y="303924"/>
                  </a:lnTo>
                  <a:lnTo>
                    <a:pt x="1610669" y="303924"/>
                  </a:lnTo>
                  <a:lnTo>
                    <a:pt x="1610669" y="178462"/>
                  </a:lnTo>
                  <a:lnTo>
                    <a:pt x="1711351" y="178462"/>
                  </a:lnTo>
                  <a:lnTo>
                    <a:pt x="1711351" y="116177"/>
                  </a:lnTo>
                  <a:lnTo>
                    <a:pt x="1547492" y="116177"/>
                  </a:lnTo>
                  <a:close/>
                  <a:moveTo>
                    <a:pt x="1757042" y="116177"/>
                  </a:moveTo>
                  <a:lnTo>
                    <a:pt x="1757042" y="554178"/>
                  </a:lnTo>
                  <a:lnTo>
                    <a:pt x="1920901" y="554178"/>
                  </a:lnTo>
                  <a:lnTo>
                    <a:pt x="1920901" y="491894"/>
                  </a:lnTo>
                  <a:lnTo>
                    <a:pt x="1820219" y="491894"/>
                  </a:lnTo>
                  <a:lnTo>
                    <a:pt x="1820219" y="366431"/>
                  </a:lnTo>
                  <a:lnTo>
                    <a:pt x="1906837" y="366431"/>
                  </a:lnTo>
                  <a:lnTo>
                    <a:pt x="1906837" y="303924"/>
                  </a:lnTo>
                  <a:lnTo>
                    <a:pt x="1820219" y="303924"/>
                  </a:lnTo>
                  <a:lnTo>
                    <a:pt x="1820219" y="178462"/>
                  </a:lnTo>
                  <a:lnTo>
                    <a:pt x="1920901" y="178462"/>
                  </a:lnTo>
                  <a:lnTo>
                    <a:pt x="1920901" y="116177"/>
                  </a:lnTo>
                  <a:lnTo>
                    <a:pt x="1757042" y="116177"/>
                  </a:lnTo>
                  <a:close/>
                  <a:moveTo>
                    <a:pt x="2082008" y="116177"/>
                  </a:moveTo>
                  <a:lnTo>
                    <a:pt x="2082008" y="554178"/>
                  </a:lnTo>
                  <a:lnTo>
                    <a:pt x="2145185" y="554178"/>
                  </a:lnTo>
                  <a:lnTo>
                    <a:pt x="2145185" y="116177"/>
                  </a:lnTo>
                  <a:lnTo>
                    <a:pt x="2082008" y="116177"/>
                  </a:lnTo>
                  <a:close/>
                  <a:moveTo>
                    <a:pt x="2204717" y="116177"/>
                  </a:moveTo>
                  <a:lnTo>
                    <a:pt x="2204717" y="554178"/>
                  </a:lnTo>
                  <a:lnTo>
                    <a:pt x="2265439" y="554178"/>
                  </a:lnTo>
                  <a:lnTo>
                    <a:pt x="2265439" y="308165"/>
                  </a:lnTo>
                  <a:lnTo>
                    <a:pt x="2323035" y="554178"/>
                  </a:lnTo>
                  <a:lnTo>
                    <a:pt x="2386213" y="554178"/>
                  </a:lnTo>
                  <a:lnTo>
                    <a:pt x="2386213" y="116177"/>
                  </a:lnTo>
                  <a:lnTo>
                    <a:pt x="2327723" y="116177"/>
                  </a:lnTo>
                  <a:lnTo>
                    <a:pt x="2327723" y="370227"/>
                  </a:lnTo>
                  <a:lnTo>
                    <a:pt x="2267894" y="116177"/>
                  </a:lnTo>
                  <a:lnTo>
                    <a:pt x="2204717" y="116177"/>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4" name="Freeform 13">
              <a:extLst>
                <a:ext uri="{FF2B5EF4-FFF2-40B4-BE49-F238E27FC236}">
                  <a16:creationId xmlns:a16="http://schemas.microsoft.com/office/drawing/2014/main" id="{69876FC0-4B24-6D4C-B078-16E7073069B6}"/>
                </a:ext>
              </a:extLst>
            </p:cNvPr>
            <p:cNvSpPr/>
            <p:nvPr/>
          </p:nvSpPr>
          <p:spPr>
            <a:xfrm>
              <a:off x="4463705" y="2119059"/>
              <a:ext cx="55141" cy="327273"/>
            </a:xfrm>
            <a:custGeom>
              <a:avLst/>
              <a:gdLst/>
              <a:ahLst/>
              <a:cxnLst/>
              <a:rect l="l" t="t" r="r" b="b"/>
              <a:pathLst>
                <a:path w="55141" h="327273">
                  <a:moveTo>
                    <a:pt x="27236" y="0"/>
                  </a:moveTo>
                  <a:lnTo>
                    <a:pt x="27682" y="0"/>
                  </a:lnTo>
                  <a:cubicBezTo>
                    <a:pt x="45988" y="149"/>
                    <a:pt x="55141" y="10046"/>
                    <a:pt x="55141" y="29691"/>
                  </a:cubicBezTo>
                  <a:lnTo>
                    <a:pt x="55141" y="297582"/>
                  </a:lnTo>
                  <a:cubicBezTo>
                    <a:pt x="55141" y="317376"/>
                    <a:pt x="45914" y="327273"/>
                    <a:pt x="27459" y="327273"/>
                  </a:cubicBezTo>
                  <a:cubicBezTo>
                    <a:pt x="9153" y="327273"/>
                    <a:pt x="0" y="317376"/>
                    <a:pt x="0" y="297582"/>
                  </a:cubicBezTo>
                  <a:lnTo>
                    <a:pt x="0" y="29691"/>
                  </a:lnTo>
                  <a:cubicBezTo>
                    <a:pt x="0" y="9897"/>
                    <a:pt x="9079" y="0"/>
                    <a:pt x="27236"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3" name="Freeform 12">
              <a:extLst>
                <a:ext uri="{FF2B5EF4-FFF2-40B4-BE49-F238E27FC236}">
                  <a16:creationId xmlns:a16="http://schemas.microsoft.com/office/drawing/2014/main" id="{999B172E-331E-B849-A9DC-C540468ACEB1}"/>
                </a:ext>
              </a:extLst>
            </p:cNvPr>
            <p:cNvSpPr/>
            <p:nvPr/>
          </p:nvSpPr>
          <p:spPr>
            <a:xfrm>
              <a:off x="5244755" y="2119059"/>
              <a:ext cx="55141" cy="327273"/>
            </a:xfrm>
            <a:custGeom>
              <a:avLst/>
              <a:gdLst/>
              <a:ahLst/>
              <a:cxnLst/>
              <a:rect l="l" t="t" r="r" b="b"/>
              <a:pathLst>
                <a:path w="55141" h="327273">
                  <a:moveTo>
                    <a:pt x="27236" y="0"/>
                  </a:moveTo>
                  <a:lnTo>
                    <a:pt x="27682" y="0"/>
                  </a:lnTo>
                  <a:cubicBezTo>
                    <a:pt x="45988" y="149"/>
                    <a:pt x="55141" y="10046"/>
                    <a:pt x="55141" y="29691"/>
                  </a:cubicBezTo>
                  <a:lnTo>
                    <a:pt x="55141" y="297582"/>
                  </a:lnTo>
                  <a:cubicBezTo>
                    <a:pt x="55141" y="317376"/>
                    <a:pt x="45914" y="327273"/>
                    <a:pt x="27459" y="327273"/>
                  </a:cubicBezTo>
                  <a:cubicBezTo>
                    <a:pt x="9153" y="327273"/>
                    <a:pt x="0" y="317376"/>
                    <a:pt x="0" y="297582"/>
                  </a:cubicBezTo>
                  <a:lnTo>
                    <a:pt x="0" y="29691"/>
                  </a:lnTo>
                  <a:cubicBezTo>
                    <a:pt x="0" y="9897"/>
                    <a:pt x="9079" y="0"/>
                    <a:pt x="27236"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2" name="Freeform 11">
              <a:extLst>
                <a:ext uri="{FF2B5EF4-FFF2-40B4-BE49-F238E27FC236}">
                  <a16:creationId xmlns:a16="http://schemas.microsoft.com/office/drawing/2014/main" id="{9F13C634-F3B0-D942-A060-607ACAADAE8E}"/>
                </a:ext>
              </a:extLst>
            </p:cNvPr>
            <p:cNvSpPr/>
            <p:nvPr/>
          </p:nvSpPr>
          <p:spPr>
            <a:xfrm>
              <a:off x="2972745" y="2125979"/>
              <a:ext cx="49783" cy="125462"/>
            </a:xfrm>
            <a:custGeom>
              <a:avLst/>
              <a:gdLst/>
              <a:ahLst/>
              <a:cxnLst/>
              <a:rect l="l" t="t" r="r" b="b"/>
              <a:pathLst>
                <a:path w="49783" h="125462">
                  <a:moveTo>
                    <a:pt x="0" y="0"/>
                  </a:moveTo>
                  <a:lnTo>
                    <a:pt x="22324" y="0"/>
                  </a:lnTo>
                  <a:cubicBezTo>
                    <a:pt x="40630" y="0"/>
                    <a:pt x="49783" y="9971"/>
                    <a:pt x="49783" y="29914"/>
                  </a:cubicBezTo>
                  <a:lnTo>
                    <a:pt x="49783" y="95770"/>
                  </a:lnTo>
                  <a:cubicBezTo>
                    <a:pt x="49783" y="109760"/>
                    <a:pt x="44053" y="119062"/>
                    <a:pt x="32594" y="123676"/>
                  </a:cubicBezTo>
                  <a:cubicBezTo>
                    <a:pt x="29319" y="124866"/>
                    <a:pt x="23292" y="125462"/>
                    <a:pt x="14511" y="125462"/>
                  </a:cubicBezTo>
                  <a:lnTo>
                    <a:pt x="0" y="125462"/>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1" name="Freeform 10">
              <a:extLst>
                <a:ext uri="{FF2B5EF4-FFF2-40B4-BE49-F238E27FC236}">
                  <a16:creationId xmlns:a16="http://schemas.microsoft.com/office/drawing/2014/main" id="{F47FBF75-7BBE-AA41-B259-9D967D7B93E9}"/>
                </a:ext>
              </a:extLst>
            </p:cNvPr>
            <p:cNvSpPr/>
            <p:nvPr/>
          </p:nvSpPr>
          <p:spPr>
            <a:xfrm>
              <a:off x="5030145" y="2125979"/>
              <a:ext cx="49783" cy="125462"/>
            </a:xfrm>
            <a:custGeom>
              <a:avLst/>
              <a:gdLst/>
              <a:ahLst/>
              <a:cxnLst/>
              <a:rect l="l" t="t" r="r" b="b"/>
              <a:pathLst>
                <a:path w="49783" h="125462">
                  <a:moveTo>
                    <a:pt x="0" y="0"/>
                  </a:moveTo>
                  <a:lnTo>
                    <a:pt x="22324" y="0"/>
                  </a:lnTo>
                  <a:cubicBezTo>
                    <a:pt x="40630" y="0"/>
                    <a:pt x="49783" y="9971"/>
                    <a:pt x="49783" y="29914"/>
                  </a:cubicBezTo>
                  <a:lnTo>
                    <a:pt x="49783" y="95770"/>
                  </a:lnTo>
                  <a:cubicBezTo>
                    <a:pt x="49783" y="109760"/>
                    <a:pt x="44053" y="119062"/>
                    <a:pt x="32594" y="123676"/>
                  </a:cubicBezTo>
                  <a:cubicBezTo>
                    <a:pt x="29319" y="124866"/>
                    <a:pt x="23292" y="125462"/>
                    <a:pt x="14511" y="125462"/>
                  </a:cubicBezTo>
                  <a:lnTo>
                    <a:pt x="0" y="125462"/>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0" name="Freeform 9">
              <a:extLst>
                <a:ext uri="{FF2B5EF4-FFF2-40B4-BE49-F238E27FC236}">
                  <a16:creationId xmlns:a16="http://schemas.microsoft.com/office/drawing/2014/main" id="{E402D2EC-D6B6-F54E-A27A-DFC3D19CC2C7}"/>
                </a:ext>
              </a:extLst>
            </p:cNvPr>
            <p:cNvSpPr/>
            <p:nvPr/>
          </p:nvSpPr>
          <p:spPr>
            <a:xfrm>
              <a:off x="3202237" y="2164153"/>
              <a:ext cx="48220" cy="182166"/>
            </a:xfrm>
            <a:custGeom>
              <a:avLst/>
              <a:gdLst/>
              <a:ahLst/>
              <a:cxnLst/>
              <a:rect l="l" t="t" r="r" b="b"/>
              <a:pathLst>
                <a:path w="48220" h="182166">
                  <a:moveTo>
                    <a:pt x="24110" y="0"/>
                  </a:moveTo>
                  <a:lnTo>
                    <a:pt x="48220" y="182166"/>
                  </a:lnTo>
                  <a:lnTo>
                    <a:pt x="0" y="182166"/>
                  </a:lnTo>
                  <a:lnTo>
                    <a:pt x="2411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grpSp>
    </p:spTree>
    <p:extLst>
      <p:ext uri="{BB962C8B-B14F-4D97-AF65-F5344CB8AC3E}">
        <p14:creationId xmlns:p14="http://schemas.microsoft.com/office/powerpoint/2010/main" val="23970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3" name="Content Placeholder 2"/>
          <p:cNvSpPr>
            <a:spLocks noGrp="1"/>
          </p:cNvSpPr>
          <p:nvPr>
            <p:ph idx="1"/>
          </p:nvPr>
        </p:nvSpPr>
        <p:spPr>
          <a:xfrm>
            <a:off x="3035544" y="1367704"/>
            <a:ext cx="5191186" cy="3394075"/>
          </a:xfrm>
        </p:spPr>
        <p:txBody>
          <a:bodyPr/>
          <a:lstStyle/>
          <a:p>
            <a:r>
              <a:rPr lang="en-US" dirty="0"/>
              <a:t>When the policy is owned by an insured NRA who has passed away, the insurance on their life is not U.S. </a:t>
            </a:r>
            <a:r>
              <a:rPr lang="en-US" i="1" dirty="0"/>
              <a:t>situs</a:t>
            </a:r>
            <a:r>
              <a:rPr lang="en-US" dirty="0"/>
              <a:t> property. </a:t>
            </a:r>
          </a:p>
          <a:p>
            <a:endParaRPr lang="en-US" dirty="0"/>
          </a:p>
          <a:p>
            <a:r>
              <a:rPr lang="en-US" dirty="0"/>
              <a:t>NRA can own life insurance policy on own life, and death benefits will not be subject to income or estate taxes.</a:t>
            </a:r>
          </a:p>
          <a:p>
            <a:endParaRPr lang="en-US" dirty="0"/>
          </a:p>
          <a:p>
            <a:r>
              <a:rPr lang="en-US" dirty="0"/>
              <a:t>Life insurance can help provide liquidity to pay estate taxes on NRAs U.S. situs property.</a:t>
            </a:r>
          </a:p>
          <a:p>
            <a:endParaRPr lang="en-US" dirty="0"/>
          </a:p>
        </p:txBody>
      </p:sp>
      <p:sp>
        <p:nvSpPr>
          <p:cNvPr id="2" name="Title 1"/>
          <p:cNvSpPr>
            <a:spLocks noGrp="1"/>
          </p:cNvSpPr>
          <p:nvPr>
            <p:ph type="title"/>
          </p:nvPr>
        </p:nvSpPr>
        <p:spPr>
          <a:xfrm>
            <a:off x="3149844" y="215319"/>
            <a:ext cx="3425068" cy="489465"/>
          </a:xfrm>
        </p:spPr>
        <p:txBody>
          <a:bodyPr/>
          <a:lstStyle/>
          <a:p>
            <a:r>
              <a:rPr lang="en-US" dirty="0"/>
              <a:t>Life insurance death </a:t>
            </a:r>
            <a:br>
              <a:rPr lang="en-US" dirty="0"/>
            </a:br>
            <a:r>
              <a:rPr lang="en-US" dirty="0"/>
              <a:t>benefit taxation</a:t>
            </a:r>
          </a:p>
        </p:txBody>
      </p:sp>
      <p:cxnSp>
        <p:nvCxnSpPr>
          <p:cNvPr id="14" name="Straight Connector 13">
            <a:extLst>
              <a:ext uri="{FF2B5EF4-FFF2-40B4-BE49-F238E27FC236}">
                <a16:creationId xmlns:a16="http://schemas.microsoft.com/office/drawing/2014/main" id="{82BBDFE8-8339-9A46-B1D2-A97523478B67}"/>
              </a:ext>
            </a:extLst>
          </p:cNvPr>
          <p:cNvCxnSpPr>
            <a:cxnSpLocks/>
          </p:cNvCxnSpPr>
          <p:nvPr/>
        </p:nvCxnSpPr>
        <p:spPr>
          <a:xfrm>
            <a:off x="2585884" y="1190702"/>
            <a:ext cx="382454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95882394-94CF-E049-AF5C-C41EE31973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2989005" cy="5143500"/>
          </a:xfrm>
          <a:prstGeom prst="rect">
            <a:avLst/>
          </a:prstGeom>
        </p:spPr>
      </p:pic>
      <p:sp>
        <p:nvSpPr>
          <p:cNvPr id="21" name="Shape 111">
            <a:extLst>
              <a:ext uri="{FF2B5EF4-FFF2-40B4-BE49-F238E27FC236}">
                <a16:creationId xmlns:a16="http://schemas.microsoft.com/office/drawing/2014/main" id="{53ED12C4-196F-254E-82AD-4D031428C259}"/>
              </a:ext>
            </a:extLst>
          </p:cNvPr>
          <p:cNvSpPr/>
          <p:nvPr/>
        </p:nvSpPr>
        <p:spPr>
          <a:xfrm>
            <a:off x="8697685" y="4721043"/>
            <a:ext cx="450135" cy="0"/>
          </a:xfrm>
          <a:prstGeom prst="line">
            <a:avLst/>
          </a:prstGeom>
          <a:ln w="6350" cmpd="sng">
            <a:solidFill>
              <a:schemeClr val="tx1"/>
            </a:solidFill>
            <a:miter lim="400000"/>
          </a:ln>
        </p:spPr>
        <p:txBody>
          <a:bodyPr lIns="50800" tIns="50800" rIns="50800" bIns="50800" anchor="ctr"/>
          <a:lstStyle/>
          <a:p>
            <a:pPr>
              <a:defRPr sz="3200"/>
            </a:pPr>
            <a:endParaRPr dirty="0"/>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215569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077" y="2276669"/>
            <a:ext cx="6032681" cy="299953"/>
          </a:xfrm>
          <a:prstGeom prst="rect">
            <a:avLst/>
          </a:prstGeom>
          <a:noFill/>
        </p:spPr>
        <p:txBody>
          <a:bodyPr wrap="square" lIns="0" tIns="0" rIns="0" bIns="0" rtlCol="0">
            <a:noAutofit/>
          </a:bodyPr>
          <a:lstStyle/>
          <a:p>
            <a:pPr defTabSz="457189">
              <a:spcBef>
                <a:spcPts val="400"/>
              </a:spcBef>
            </a:pPr>
            <a:r>
              <a:rPr lang="en-US" sz="2800" cap="all" dirty="0">
                <a:latin typeface="Impact" panose="020B0806030902050204" pitchFamily="34" charset="0"/>
                <a:cs typeface="Arial"/>
              </a:rPr>
              <a:t>Key questions to consider</a:t>
            </a:r>
          </a:p>
        </p:txBody>
      </p:sp>
      <p:sp>
        <p:nvSpPr>
          <p:cNvPr id="6" name="Shape 111"/>
          <p:cNvSpPr/>
          <p:nvPr/>
        </p:nvSpPr>
        <p:spPr>
          <a:xfrm>
            <a:off x="8816976" y="4874389"/>
            <a:ext cx="330845" cy="0"/>
          </a:xfrm>
          <a:prstGeom prst="line">
            <a:avLst/>
          </a:prstGeom>
          <a:ln w="6350" cmpd="sng">
            <a:solidFill>
              <a:schemeClr val="bg1"/>
            </a:solidFill>
            <a:miter lim="400000"/>
          </a:ln>
        </p:spPr>
        <p:txBody>
          <a:bodyPr lIns="50800" tIns="50800" rIns="50800" bIns="50800" anchor="ctr"/>
          <a:lstStyle/>
          <a:p>
            <a:pPr defTabSz="457189">
              <a:defRPr sz="3200"/>
            </a:pPr>
            <a:endParaRPr sz="3200" dirty="0"/>
          </a:p>
        </p:txBody>
      </p:sp>
      <p:sp>
        <p:nvSpPr>
          <p:cNvPr id="3" name="Slide Number Placeholder 2"/>
          <p:cNvSpPr>
            <a:spLocks noGrp="1"/>
          </p:cNvSpPr>
          <p:nvPr>
            <p:ph type="sldNum" sz="quarter" idx="4294967295"/>
          </p:nvPr>
        </p:nvSpPr>
        <p:spPr>
          <a:xfrm>
            <a:off x="8728636" y="4858653"/>
            <a:ext cx="415365" cy="273844"/>
          </a:xfrm>
          <a:prstGeom prst="rect">
            <a:avLst/>
          </a:prstGeom>
        </p:spPr>
        <p:txBody>
          <a:bodyPr/>
          <a:lstStyle/>
          <a:p>
            <a:fld id="{716BC1C3-C832-FA4C-9911-3E1C355083BA}" type="slidenum">
              <a:rPr lang="en-US" smtClean="0">
                <a:solidFill>
                  <a:schemeClr val="tx1"/>
                </a:solidFill>
              </a:rPr>
              <a:pPr/>
              <a:t>24</a:t>
            </a:fld>
            <a:endParaRPr lang="en-US" dirty="0">
              <a:solidFill>
                <a:schemeClr val="tx1"/>
              </a:solidFill>
            </a:endParaRPr>
          </a:p>
        </p:txBody>
      </p:sp>
      <p:sp>
        <p:nvSpPr>
          <p:cNvPr id="7" name="TextBox 6">
            <a:extLst>
              <a:ext uri="{FF2B5EF4-FFF2-40B4-BE49-F238E27FC236}">
                <a16:creationId xmlns:a16="http://schemas.microsoft.com/office/drawing/2014/main" id="{DA273B20-CA92-8942-84D6-65D9BD4FD472}"/>
              </a:ext>
            </a:extLst>
          </p:cNvPr>
          <p:cNvSpPr txBox="1"/>
          <p:nvPr/>
        </p:nvSpPr>
        <p:spPr>
          <a:xfrm>
            <a:off x="457793" y="2740097"/>
            <a:ext cx="6206344" cy="1886766"/>
          </a:xfrm>
          <a:prstGeom prst="rect">
            <a:avLst/>
          </a:prstGeom>
          <a:noFill/>
        </p:spPr>
        <p:txBody>
          <a:bodyPr wrap="square" lIns="0" tIns="0" rIns="0" bIns="0" rtlCol="0">
            <a:noAutofit/>
          </a:bodyPr>
          <a:lstStyle/>
          <a:p>
            <a:pPr defTabSz="457189">
              <a:spcBef>
                <a:spcPts val="400"/>
              </a:spcBef>
            </a:pPr>
            <a:endParaRPr lang="en-US" sz="1400" b="1" dirty="0">
              <a:solidFill>
                <a:srgbClr val="FF0000"/>
              </a:solidFill>
              <a:cs typeface="Arial"/>
            </a:endParaRPr>
          </a:p>
          <a:p>
            <a:pPr marL="171450" indent="-171450" defTabSz="457189">
              <a:buSzPct val="85000"/>
              <a:buFont typeface="Arial" panose="020B0604020202020204" pitchFamily="34" charset="0"/>
              <a:buChar char="•"/>
            </a:pPr>
            <a:r>
              <a:rPr lang="en-US" sz="1400" dirty="0">
                <a:cs typeface="Arial"/>
              </a:rPr>
              <a:t>Are you a resident alien or nonresident alien?</a:t>
            </a:r>
          </a:p>
          <a:p>
            <a:pPr marL="171450" indent="-171450" defTabSz="457189">
              <a:buSzPct val="85000"/>
              <a:buFont typeface="Arial" panose="020B0604020202020204" pitchFamily="34" charset="0"/>
              <a:buChar char="•"/>
            </a:pPr>
            <a:endParaRPr lang="en-US" sz="1400" dirty="0">
              <a:cs typeface="Arial"/>
            </a:endParaRPr>
          </a:p>
          <a:p>
            <a:pPr marL="171450" indent="-171450" defTabSz="457189">
              <a:buSzPct val="85000"/>
              <a:buFont typeface="Arial" panose="020B0604020202020204" pitchFamily="34" charset="0"/>
              <a:buChar char="•"/>
            </a:pPr>
            <a:r>
              <a:rPr lang="en-US" sz="1400" dirty="0">
                <a:cs typeface="Arial"/>
              </a:rPr>
              <a:t>Are you planning to minimize U.S. gift and/or estate taxes?</a:t>
            </a:r>
          </a:p>
          <a:p>
            <a:pPr marL="171450" indent="-171450" defTabSz="457189">
              <a:buSzPct val="85000"/>
              <a:buFont typeface="Arial" panose="020B0604020202020204" pitchFamily="34" charset="0"/>
              <a:buChar char="•"/>
            </a:pPr>
            <a:endParaRPr lang="en-US" sz="1400" dirty="0">
              <a:cs typeface="Arial"/>
            </a:endParaRPr>
          </a:p>
          <a:p>
            <a:pPr marL="171450" indent="-171450" defTabSz="457189">
              <a:buSzPct val="85000"/>
              <a:buFont typeface="Arial" panose="020B0604020202020204" pitchFamily="34" charset="0"/>
              <a:buChar char="•"/>
            </a:pPr>
            <a:r>
              <a:rPr lang="en-US" sz="1400" dirty="0">
                <a:cs typeface="Arial"/>
              </a:rPr>
              <a:t>If you feel you may face estate tax liability, do you have the liquidity to pay the taxes, and if not, could life insurance help provide these funds?</a:t>
            </a:r>
          </a:p>
        </p:txBody>
      </p:sp>
      <p:pic>
        <p:nvPicPr>
          <p:cNvPr id="4" name="Picture 3">
            <a:extLst>
              <a:ext uri="{FF2B5EF4-FFF2-40B4-BE49-F238E27FC236}">
                <a16:creationId xmlns:a16="http://schemas.microsoft.com/office/drawing/2014/main" id="{44CFFE7A-B974-1F4D-8964-6CEDA086865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083981"/>
          </a:xfrm>
          <a:prstGeom prst="rect">
            <a:avLst/>
          </a:prstGeom>
        </p:spPr>
      </p:pic>
      <p:sp>
        <p:nvSpPr>
          <p:cNvPr id="9" name="Shape 258">
            <a:extLst>
              <a:ext uri="{FF2B5EF4-FFF2-40B4-BE49-F238E27FC236}">
                <a16:creationId xmlns:a16="http://schemas.microsoft.com/office/drawing/2014/main" id="{333C8DE3-0D3E-054E-9E1E-F3E435EC01FB}"/>
              </a:ext>
            </a:extLst>
          </p:cNvPr>
          <p:cNvSpPr/>
          <p:nvPr/>
        </p:nvSpPr>
        <p:spPr>
          <a:xfrm flipH="1">
            <a:off x="8389320" y="0"/>
            <a:ext cx="754680" cy="2126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cxnSp>
        <p:nvCxnSpPr>
          <p:cNvPr id="10" name="Straight Connector 9">
            <a:extLst>
              <a:ext uri="{FF2B5EF4-FFF2-40B4-BE49-F238E27FC236}">
                <a16:creationId xmlns:a16="http://schemas.microsoft.com/office/drawing/2014/main" id="{4774A2E8-61E5-A542-9F25-2602C15A8EC1}"/>
              </a:ext>
            </a:extLst>
          </p:cNvPr>
          <p:cNvCxnSpPr>
            <a:cxnSpLocks/>
          </p:cNvCxnSpPr>
          <p:nvPr/>
        </p:nvCxnSpPr>
        <p:spPr>
          <a:xfrm>
            <a:off x="0" y="2764209"/>
            <a:ext cx="599676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63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219"/>
          <p:cNvSpPr/>
          <p:nvPr/>
        </p:nvSpPr>
        <p:spPr>
          <a:xfrm>
            <a:off x="3" y="192557"/>
            <a:ext cx="2096930" cy="311507"/>
          </a:xfrm>
          <a:prstGeom prst="rect">
            <a:avLst/>
          </a:prstGeom>
          <a:solidFill>
            <a:schemeClr val="accent1"/>
          </a:solidFill>
          <a:ln w="12700">
            <a:miter lim="400000"/>
          </a:ln>
        </p:spPr>
        <p:txBody>
          <a:bodyPr lIns="50800" tIns="50800" rIns="50800" bIns="50800" anchor="ctr"/>
          <a:lstStyle/>
          <a:p>
            <a:pPr defTabSz="457189">
              <a:defRPr sz="3200">
                <a:solidFill>
                  <a:srgbClr val="FFFFFF"/>
                </a:solidFill>
              </a:defRPr>
            </a:pPr>
            <a:endParaRPr sz="3200" dirty="0">
              <a:solidFill>
                <a:srgbClr val="FFFFFF"/>
              </a:solidFill>
            </a:endParaRPr>
          </a:p>
        </p:txBody>
      </p:sp>
      <p:sp>
        <p:nvSpPr>
          <p:cNvPr id="2" name="Slide Number Placeholder 1"/>
          <p:cNvSpPr>
            <a:spLocks noGrp="1"/>
          </p:cNvSpPr>
          <p:nvPr>
            <p:ph type="sldNum" sz="quarter" idx="12"/>
          </p:nvPr>
        </p:nvSpPr>
        <p:spPr/>
        <p:txBody>
          <a:bodyPr/>
          <a:lstStyle/>
          <a:p>
            <a:fld id="{716BC1C3-C832-FA4C-9911-3E1C355083BA}" type="slidenum">
              <a:rPr lang="en-US" smtClean="0"/>
              <a:pPr/>
              <a:t>25</a:t>
            </a:fld>
            <a:endParaRPr lang="en-US" dirty="0"/>
          </a:p>
        </p:txBody>
      </p:sp>
      <p:sp>
        <p:nvSpPr>
          <p:cNvPr id="3" name="Content Placeholder 2"/>
          <p:cNvSpPr>
            <a:spLocks noGrp="1"/>
          </p:cNvSpPr>
          <p:nvPr>
            <p:ph idx="1"/>
          </p:nvPr>
        </p:nvSpPr>
        <p:spPr>
          <a:xfrm>
            <a:off x="236221" y="821121"/>
            <a:ext cx="8026400" cy="3394075"/>
          </a:xfrm>
        </p:spPr>
        <p:txBody>
          <a:bodyPr/>
          <a:lstStyle/>
          <a:p>
            <a:pPr>
              <a:buClrTx/>
              <a:buFont typeface="Arial" panose="020B0604020202020204" pitchFamily="34" charset="0"/>
              <a:buChar char="•"/>
            </a:pPr>
            <a:r>
              <a:rPr lang="en-US" dirty="0"/>
              <a:t>Neither Transamerica nor its agents or representatives may provide tax or legal advice. Anyone to whom this material is promoted, marketed, or recommended should consult with and rely on their own independent tax and legal professionals regarding their particular situation and the concepts presented herein.</a:t>
            </a:r>
          </a:p>
          <a:p>
            <a:pPr>
              <a:buClrTx/>
              <a:buFont typeface="Arial" panose="020B0604020202020204" pitchFamily="34" charset="0"/>
              <a:buChar char="•"/>
            </a:pPr>
            <a:endParaRPr lang="en-US" dirty="0"/>
          </a:p>
          <a:p>
            <a:r>
              <a:rPr lang="en-US" i="1" dirty="0">
                <a:solidFill>
                  <a:srgbClr val="181617"/>
                </a:solidFill>
                <a:effectLst/>
                <a:latin typeface="Helvetica" pitchFamily="2" charset="0"/>
              </a:rPr>
              <a:t>Transamerica Resources, Inc. is an Aegon company and is affiliated with various companies which include, but are not limited to, insurance companies and broker-dealers. Transamerica Resources, Inc. does not offer insurance products or securities. The information provided is for educational purposes only and should not be construed as insurance, securities, ERISA, tax, investment, legal, medical, or financial advice or guidance. Please consult your personal independent professionals for answers to your specific questions. </a:t>
            </a:r>
            <a:endParaRPr lang="en-US" dirty="0">
              <a:solidFill>
                <a:srgbClr val="181617"/>
              </a:solidFill>
              <a:effectLst/>
              <a:latin typeface="Helvetica" pitchFamily="2" charset="0"/>
            </a:endParaRPr>
          </a:p>
        </p:txBody>
      </p:sp>
      <p:sp>
        <p:nvSpPr>
          <p:cNvPr id="5" name="Title 4"/>
          <p:cNvSpPr>
            <a:spLocks noGrp="1"/>
          </p:cNvSpPr>
          <p:nvPr>
            <p:ph type="title"/>
          </p:nvPr>
        </p:nvSpPr>
        <p:spPr>
          <a:xfrm>
            <a:off x="349752" y="184588"/>
            <a:ext cx="8037329" cy="489465"/>
          </a:xfrm>
        </p:spPr>
        <p:txBody>
          <a:bodyPr/>
          <a:lstStyle/>
          <a:p>
            <a:r>
              <a:rPr lang="en-US" dirty="0"/>
              <a:t>DISCLOSURES</a:t>
            </a:r>
          </a:p>
        </p:txBody>
      </p:sp>
    </p:spTree>
    <p:extLst>
      <p:ext uri="{BB962C8B-B14F-4D97-AF65-F5344CB8AC3E}">
        <p14:creationId xmlns:p14="http://schemas.microsoft.com/office/powerpoint/2010/main" val="34376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9595"/>
          </a:xfrm>
          <a:prstGeom prst="rect">
            <a:avLst/>
          </a:prstGeom>
          <a:noFill/>
          <a:ln>
            <a:noFill/>
          </a:ln>
        </p:spPr>
      </p:pic>
      <p:sp>
        <p:nvSpPr>
          <p:cNvPr id="13" name="TextBox 12"/>
          <p:cNvSpPr txBox="1"/>
          <p:nvPr/>
        </p:nvSpPr>
        <p:spPr>
          <a:xfrm>
            <a:off x="214923" y="2735385"/>
            <a:ext cx="914400" cy="914400"/>
          </a:xfrm>
          <a:prstGeom prst="rect">
            <a:avLst/>
          </a:prstGeom>
          <a:noFill/>
        </p:spPr>
        <p:txBody>
          <a:bodyPr wrap="none" lIns="0" tIns="0" rIns="0" bIns="0" rtlCol="0">
            <a:noAutofit/>
          </a:bodyPr>
          <a:lstStyle/>
          <a:p>
            <a:pPr defTabSz="457189"/>
            <a:endParaRPr lang="en-US" sz="1600" dirty="0">
              <a:solidFill>
                <a:srgbClr val="40474B"/>
              </a:solidFill>
              <a:cs typeface="Arial"/>
            </a:endParaRPr>
          </a:p>
        </p:txBody>
      </p:sp>
      <p:sp>
        <p:nvSpPr>
          <p:cNvPr id="16" name="Rectangle 15"/>
          <p:cNvSpPr/>
          <p:nvPr/>
        </p:nvSpPr>
        <p:spPr>
          <a:xfrm>
            <a:off x="499730" y="2763208"/>
            <a:ext cx="4566046" cy="246221"/>
          </a:xfrm>
          <a:prstGeom prst="rect">
            <a:avLst/>
          </a:prstGeom>
        </p:spPr>
        <p:txBody>
          <a:bodyPr wrap="square">
            <a:spAutoFit/>
          </a:bodyPr>
          <a:lstStyle/>
          <a:p>
            <a:pPr defTabSz="457189"/>
            <a:r>
              <a:rPr lang="en-US" sz="1000" b="1" dirty="0">
                <a:solidFill>
                  <a:prstClr val="white"/>
                </a:solidFill>
              </a:rPr>
              <a:t>Visit: </a:t>
            </a:r>
            <a:r>
              <a:rPr lang="en-US" sz="1000" dirty="0">
                <a:solidFill>
                  <a:prstClr val="white"/>
                </a:solidFill>
              </a:rPr>
              <a:t>transamerica.com or speak with your financial professional</a:t>
            </a:r>
          </a:p>
        </p:txBody>
      </p:sp>
      <p:sp>
        <p:nvSpPr>
          <p:cNvPr id="17" name="Text Placeholder 2"/>
          <p:cNvSpPr txBox="1">
            <a:spLocks/>
          </p:cNvSpPr>
          <p:nvPr/>
        </p:nvSpPr>
        <p:spPr>
          <a:xfrm>
            <a:off x="376313" y="2349031"/>
            <a:ext cx="2166638" cy="301688"/>
          </a:xfrm>
          <a:prstGeom prst="rect">
            <a:avLst/>
          </a:prstGeom>
        </p:spPr>
        <p:txBody>
          <a:bodyPr/>
          <a:lstStyle>
            <a:lvl1pPr marL="112713" indent="-112713" algn="l" defTabSz="457200" rtl="0" eaLnBrk="1" latinLnBrk="0" hangingPunct="1">
              <a:spcBef>
                <a:spcPct val="20000"/>
              </a:spcBef>
              <a:buClr>
                <a:schemeClr val="bg1"/>
              </a:buClr>
              <a:buSzPct val="85000"/>
              <a:buFont typeface="Lucida Grande"/>
              <a:buChar char=" "/>
              <a:defRPr sz="1800" kern="1200">
                <a:solidFill>
                  <a:srgbClr val="40474B"/>
                </a:solidFill>
                <a:latin typeface="Arial"/>
                <a:ea typeface="+mn-ea"/>
                <a:cs typeface="Arial"/>
              </a:defRPr>
            </a:lvl1pPr>
            <a:lvl2pPr marL="320675" indent="-187325" algn="l" defTabSz="457200" rtl="0" eaLnBrk="1" latinLnBrk="0" hangingPunct="1">
              <a:spcBef>
                <a:spcPct val="20000"/>
              </a:spcBef>
              <a:buSzPct val="85000"/>
              <a:buFont typeface="Arial"/>
              <a:buChar char="•"/>
              <a:tabLst/>
              <a:defRPr sz="1800" kern="1200">
                <a:solidFill>
                  <a:srgbClr val="40474B"/>
                </a:solidFill>
                <a:latin typeface="Arial"/>
                <a:ea typeface="+mn-ea"/>
                <a:cs typeface="Arial"/>
              </a:defRPr>
            </a:lvl2pPr>
            <a:lvl3pPr marL="606425" indent="-241300" algn="l" defTabSz="457200" rtl="0" eaLnBrk="1" latinLnBrk="0" hangingPunct="1">
              <a:spcBef>
                <a:spcPct val="20000"/>
              </a:spcBef>
              <a:buSzPct val="85000"/>
              <a:buFont typeface="Lucida Grande"/>
              <a:buChar char="-"/>
              <a:defRPr sz="1800" kern="1200">
                <a:solidFill>
                  <a:srgbClr val="40474B"/>
                </a:solidFill>
                <a:latin typeface="Arial"/>
                <a:ea typeface="+mn-ea"/>
                <a:cs typeface="Arial"/>
              </a:defRPr>
            </a:lvl3pPr>
            <a:lvl4pPr marL="874713" indent="-268288" algn="l" defTabSz="457200" rtl="0" eaLnBrk="1" latinLnBrk="0" hangingPunct="1">
              <a:spcBef>
                <a:spcPct val="20000"/>
              </a:spcBef>
              <a:buSzPct val="75000"/>
              <a:buFont typeface="Wingdings" charset="2"/>
              <a:buChar char="§"/>
              <a:defRPr sz="1800" kern="1200">
                <a:solidFill>
                  <a:srgbClr val="40474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US" sz="1100" b="1" dirty="0">
                <a:solidFill>
                  <a:prstClr val="white"/>
                </a:solidFill>
              </a:rPr>
              <a:t>QUESTIONS? </a:t>
            </a:r>
          </a:p>
        </p:txBody>
      </p:sp>
      <p:grpSp>
        <p:nvGrpSpPr>
          <p:cNvPr id="23" name="Group 22"/>
          <p:cNvGrpSpPr/>
          <p:nvPr/>
        </p:nvGrpSpPr>
        <p:grpSpPr>
          <a:xfrm>
            <a:off x="0" y="2318628"/>
            <a:ext cx="1528997" cy="327135"/>
            <a:chOff x="2255" y="3134301"/>
            <a:chExt cx="2974625" cy="394851"/>
          </a:xfrm>
        </p:grpSpPr>
        <p:sp>
          <p:nvSpPr>
            <p:cNvPr id="24" name="Shape 248"/>
            <p:cNvSpPr/>
            <p:nvPr/>
          </p:nvSpPr>
          <p:spPr>
            <a:xfrm>
              <a:off x="2255" y="3134301"/>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sp>
          <p:nvSpPr>
            <p:cNvPr id="25" name="Shape 248"/>
            <p:cNvSpPr/>
            <p:nvPr/>
          </p:nvSpPr>
          <p:spPr>
            <a:xfrm>
              <a:off x="2255" y="3529152"/>
              <a:ext cx="2974625" cy="0"/>
            </a:xfrm>
            <a:prstGeom prst="line">
              <a:avLst/>
            </a:prstGeom>
            <a:ln w="6350" cmpd="sng">
              <a:solidFill>
                <a:srgbClr val="FFFFFF"/>
              </a:solidFill>
              <a:miter lim="400000"/>
            </a:ln>
          </p:spPr>
          <p:txBody>
            <a:bodyPr lIns="50800" tIns="50800" rIns="50800" bIns="50800" anchor="ctr"/>
            <a:lstStyle/>
            <a:p>
              <a:pPr defTabSz="457189">
                <a:defRPr sz="3200"/>
              </a:pPr>
              <a:endParaRPr sz="3200" dirty="0">
                <a:solidFill>
                  <a:srgbClr val="40474B"/>
                </a:solidFill>
              </a:endParaRPr>
            </a:p>
          </p:txBody>
        </p:sp>
      </p:grpSp>
      <p:sp>
        <p:nvSpPr>
          <p:cNvPr id="18" name="Shape 258">
            <a:extLst>
              <a:ext uri="{FF2B5EF4-FFF2-40B4-BE49-F238E27FC236}">
                <a16:creationId xmlns:a16="http://schemas.microsoft.com/office/drawing/2014/main" id="{AFE26B0D-6421-D145-8246-389F4AFBDB88}"/>
              </a:ext>
            </a:extLst>
          </p:cNvPr>
          <p:cNvSpPr/>
          <p:nvPr/>
        </p:nvSpPr>
        <p:spPr>
          <a:xfrm flipH="1">
            <a:off x="7879452" y="1582287"/>
            <a:ext cx="1264548" cy="35631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19" name="Picture 18" descr="TA_stacked_logo.png">
            <a:extLst>
              <a:ext uri="{FF2B5EF4-FFF2-40B4-BE49-F238E27FC236}">
                <a16:creationId xmlns:a16="http://schemas.microsoft.com/office/drawing/2014/main" id="{DAF11738-ACDD-724A-BDEB-A1636456F3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2043" y="4489275"/>
            <a:ext cx="796043" cy="522767"/>
          </a:xfrm>
          <a:prstGeom prst="rect">
            <a:avLst/>
          </a:prstGeom>
        </p:spPr>
      </p:pic>
      <p:grpSp>
        <p:nvGrpSpPr>
          <p:cNvPr id="6" name="Group 5">
            <a:extLst>
              <a:ext uri="{FF2B5EF4-FFF2-40B4-BE49-F238E27FC236}">
                <a16:creationId xmlns:a16="http://schemas.microsoft.com/office/drawing/2014/main" id="{5DE50FFE-008A-DF42-B00D-59792DC37A00}"/>
              </a:ext>
            </a:extLst>
          </p:cNvPr>
          <p:cNvGrpSpPr/>
          <p:nvPr/>
        </p:nvGrpSpPr>
        <p:grpSpPr>
          <a:xfrm>
            <a:off x="0" y="1051716"/>
            <a:ext cx="3030279" cy="658425"/>
            <a:chOff x="0" y="1051716"/>
            <a:chExt cx="3030279" cy="658425"/>
          </a:xfrm>
        </p:grpSpPr>
        <p:sp>
          <p:nvSpPr>
            <p:cNvPr id="5" name="Rectangle 4">
              <a:extLst>
                <a:ext uri="{FF2B5EF4-FFF2-40B4-BE49-F238E27FC236}">
                  <a16:creationId xmlns:a16="http://schemas.microsoft.com/office/drawing/2014/main" id="{83FD0823-D825-CA4F-8AA9-417218D1BE66}"/>
                </a:ext>
              </a:extLst>
            </p:cNvPr>
            <p:cNvSpPr/>
            <p:nvPr/>
          </p:nvSpPr>
          <p:spPr>
            <a:xfrm>
              <a:off x="495014" y="1090225"/>
              <a:ext cx="2351314" cy="5706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lumMod val="75000"/>
                  </a:schemeClr>
                </a:solidFill>
                <a:latin typeface="Arial"/>
                <a:cs typeface="Arial"/>
              </a:endParaRPr>
            </a:p>
          </p:txBody>
        </p:sp>
        <p:pic>
          <p:nvPicPr>
            <p:cNvPr id="21" name="Picture 20">
              <a:extLst>
                <a:ext uri="{FF2B5EF4-FFF2-40B4-BE49-F238E27FC236}">
                  <a16:creationId xmlns:a16="http://schemas.microsoft.com/office/drawing/2014/main" id="{78915610-D763-074C-B638-9C302B02A1BD}"/>
                </a:ext>
              </a:extLst>
            </p:cNvPr>
            <p:cNvPicPr>
              <a:picLocks noChangeAspect="1"/>
            </p:cNvPicPr>
            <p:nvPr/>
          </p:nvPicPr>
          <p:blipFill>
            <a:blip r:embed="rId5"/>
            <a:srcRect/>
            <a:stretch>
              <a:fillRect/>
            </a:stretch>
          </p:blipFill>
          <p:spPr>
            <a:xfrm>
              <a:off x="0" y="1051716"/>
              <a:ext cx="3030279" cy="658425"/>
            </a:xfrm>
            <a:custGeom>
              <a:avLst/>
              <a:gdLst/>
              <a:ahLst/>
              <a:cxnLst/>
              <a:rect l="l" t="t" r="r" b="b"/>
              <a:pathLst>
                <a:path w="3030279" h="658425">
                  <a:moveTo>
                    <a:pt x="0" y="0"/>
                  </a:moveTo>
                  <a:lnTo>
                    <a:pt x="3030279" y="0"/>
                  </a:lnTo>
                  <a:lnTo>
                    <a:pt x="3030279" y="658425"/>
                  </a:lnTo>
                  <a:lnTo>
                    <a:pt x="0" y="658425"/>
                  </a:lnTo>
                  <a:lnTo>
                    <a:pt x="0" y="0"/>
                  </a:lnTo>
                  <a:close/>
                  <a:moveTo>
                    <a:pt x="2388382" y="80962"/>
                  </a:moveTo>
                  <a:cubicBezTo>
                    <a:pt x="2321664" y="80962"/>
                    <a:pt x="2288305" y="114815"/>
                    <a:pt x="2288305" y="182519"/>
                  </a:cubicBezTo>
                  <a:lnTo>
                    <a:pt x="2288305" y="478315"/>
                  </a:lnTo>
                  <a:cubicBezTo>
                    <a:pt x="2288305" y="546184"/>
                    <a:pt x="2321664" y="580118"/>
                    <a:pt x="2388382" y="580118"/>
                  </a:cubicBezTo>
                  <a:cubicBezTo>
                    <a:pt x="2455265" y="579954"/>
                    <a:pt x="2488706" y="546019"/>
                    <a:pt x="2488707" y="478315"/>
                  </a:cubicBezTo>
                  <a:lnTo>
                    <a:pt x="2488707" y="182519"/>
                  </a:lnTo>
                  <a:cubicBezTo>
                    <a:pt x="2488706" y="114815"/>
                    <a:pt x="2455265" y="80962"/>
                    <a:pt x="2388382" y="80962"/>
                  </a:cubicBezTo>
                  <a:close/>
                  <a:moveTo>
                    <a:pt x="2547945" y="88604"/>
                  </a:moveTo>
                  <a:lnTo>
                    <a:pt x="2547945" y="478315"/>
                  </a:lnTo>
                  <a:cubicBezTo>
                    <a:pt x="2547945" y="546184"/>
                    <a:pt x="2581304" y="580118"/>
                    <a:pt x="2648022" y="580118"/>
                  </a:cubicBezTo>
                  <a:cubicBezTo>
                    <a:pt x="2714905" y="579954"/>
                    <a:pt x="2748346" y="546019"/>
                    <a:pt x="2748346" y="478315"/>
                  </a:cubicBezTo>
                  <a:lnTo>
                    <a:pt x="2748346" y="88604"/>
                  </a:lnTo>
                  <a:lnTo>
                    <a:pt x="2678588" y="88604"/>
                  </a:lnTo>
                  <a:lnTo>
                    <a:pt x="2678588" y="478315"/>
                  </a:lnTo>
                  <a:cubicBezTo>
                    <a:pt x="2678588" y="500171"/>
                    <a:pt x="2668399" y="511099"/>
                    <a:pt x="2648022" y="511099"/>
                  </a:cubicBezTo>
                  <a:cubicBezTo>
                    <a:pt x="2627810" y="511099"/>
                    <a:pt x="2617703" y="500171"/>
                    <a:pt x="2617703" y="478315"/>
                  </a:cubicBezTo>
                  <a:lnTo>
                    <a:pt x="2617703" y="88604"/>
                  </a:lnTo>
                  <a:lnTo>
                    <a:pt x="2547945" y="88604"/>
                  </a:lnTo>
                  <a:close/>
                  <a:moveTo>
                    <a:pt x="597115" y="88604"/>
                  </a:moveTo>
                  <a:lnTo>
                    <a:pt x="597115" y="157376"/>
                  </a:lnTo>
                  <a:lnTo>
                    <a:pt x="662436" y="157376"/>
                  </a:lnTo>
                  <a:lnTo>
                    <a:pt x="662436" y="572230"/>
                  </a:lnTo>
                  <a:lnTo>
                    <a:pt x="732195" y="572230"/>
                  </a:lnTo>
                  <a:lnTo>
                    <a:pt x="732195" y="157376"/>
                  </a:lnTo>
                  <a:lnTo>
                    <a:pt x="797517" y="157376"/>
                  </a:lnTo>
                  <a:lnTo>
                    <a:pt x="797517" y="88604"/>
                  </a:lnTo>
                  <a:lnTo>
                    <a:pt x="597115" y="88604"/>
                  </a:lnTo>
                  <a:close/>
                  <a:moveTo>
                    <a:pt x="845435" y="88604"/>
                  </a:moveTo>
                  <a:lnTo>
                    <a:pt x="845435" y="572230"/>
                  </a:lnTo>
                  <a:lnTo>
                    <a:pt x="915193" y="572230"/>
                  </a:lnTo>
                  <a:lnTo>
                    <a:pt x="915193" y="364926"/>
                  </a:lnTo>
                  <a:lnTo>
                    <a:pt x="976078" y="364926"/>
                  </a:lnTo>
                  <a:lnTo>
                    <a:pt x="976078" y="572230"/>
                  </a:lnTo>
                  <a:lnTo>
                    <a:pt x="1045836" y="572230"/>
                  </a:lnTo>
                  <a:lnTo>
                    <a:pt x="1045836" y="88604"/>
                  </a:lnTo>
                  <a:lnTo>
                    <a:pt x="976078" y="88604"/>
                  </a:lnTo>
                  <a:lnTo>
                    <a:pt x="976078" y="295907"/>
                  </a:lnTo>
                  <a:lnTo>
                    <a:pt x="915193" y="295907"/>
                  </a:lnTo>
                  <a:lnTo>
                    <a:pt x="915193" y="88604"/>
                  </a:lnTo>
                  <a:lnTo>
                    <a:pt x="845435" y="88604"/>
                  </a:lnTo>
                  <a:close/>
                  <a:moveTo>
                    <a:pt x="1161927" y="88604"/>
                  </a:moveTo>
                  <a:lnTo>
                    <a:pt x="1112628" y="401408"/>
                  </a:lnTo>
                  <a:lnTo>
                    <a:pt x="1089950" y="572230"/>
                  </a:lnTo>
                  <a:lnTo>
                    <a:pt x="1160201" y="572230"/>
                  </a:lnTo>
                  <a:lnTo>
                    <a:pt x="1174005" y="469688"/>
                  </a:lnTo>
                  <a:lnTo>
                    <a:pt x="1245243" y="469688"/>
                  </a:lnTo>
                  <a:lnTo>
                    <a:pt x="1258800" y="572230"/>
                  </a:lnTo>
                  <a:lnTo>
                    <a:pt x="1329298" y="572230"/>
                  </a:lnTo>
                  <a:lnTo>
                    <a:pt x="1306620" y="400668"/>
                  </a:lnTo>
                  <a:lnTo>
                    <a:pt x="1257568" y="88604"/>
                  </a:lnTo>
                  <a:lnTo>
                    <a:pt x="1161927" y="88604"/>
                  </a:lnTo>
                  <a:close/>
                  <a:moveTo>
                    <a:pt x="1369310" y="88604"/>
                  </a:moveTo>
                  <a:lnTo>
                    <a:pt x="1369310" y="572230"/>
                  </a:lnTo>
                  <a:lnTo>
                    <a:pt x="1436357" y="572230"/>
                  </a:lnTo>
                  <a:lnTo>
                    <a:pt x="1436357" y="300591"/>
                  </a:lnTo>
                  <a:lnTo>
                    <a:pt x="1499953" y="572230"/>
                  </a:lnTo>
                  <a:lnTo>
                    <a:pt x="1569711" y="572230"/>
                  </a:lnTo>
                  <a:lnTo>
                    <a:pt x="1569711" y="88604"/>
                  </a:lnTo>
                  <a:lnTo>
                    <a:pt x="1505129" y="88604"/>
                  </a:lnTo>
                  <a:lnTo>
                    <a:pt x="1505129" y="369117"/>
                  </a:lnTo>
                  <a:lnTo>
                    <a:pt x="1439068" y="88604"/>
                  </a:lnTo>
                  <a:lnTo>
                    <a:pt x="1369310" y="88604"/>
                  </a:lnTo>
                  <a:close/>
                  <a:moveTo>
                    <a:pt x="1636010" y="88604"/>
                  </a:moveTo>
                  <a:lnTo>
                    <a:pt x="1636010" y="572230"/>
                  </a:lnTo>
                  <a:lnTo>
                    <a:pt x="1705768" y="572230"/>
                  </a:lnTo>
                  <a:lnTo>
                    <a:pt x="1705768" y="357285"/>
                  </a:lnTo>
                  <a:lnTo>
                    <a:pt x="1779964" y="572230"/>
                  </a:lnTo>
                  <a:lnTo>
                    <a:pt x="1854652" y="572230"/>
                  </a:lnTo>
                  <a:lnTo>
                    <a:pt x="1762462" y="330417"/>
                  </a:lnTo>
                  <a:lnTo>
                    <a:pt x="1854652" y="88604"/>
                  </a:lnTo>
                  <a:lnTo>
                    <a:pt x="1779964" y="88604"/>
                  </a:lnTo>
                  <a:lnTo>
                    <a:pt x="1705768" y="303795"/>
                  </a:lnTo>
                  <a:lnTo>
                    <a:pt x="1705768" y="88604"/>
                  </a:lnTo>
                  <a:lnTo>
                    <a:pt x="1636010" y="88604"/>
                  </a:lnTo>
                  <a:close/>
                  <a:moveTo>
                    <a:pt x="2004350" y="88604"/>
                  </a:moveTo>
                  <a:lnTo>
                    <a:pt x="2088898" y="362954"/>
                  </a:lnTo>
                  <a:lnTo>
                    <a:pt x="2091117" y="368870"/>
                  </a:lnTo>
                  <a:lnTo>
                    <a:pt x="2091117" y="572230"/>
                  </a:lnTo>
                  <a:lnTo>
                    <a:pt x="2160875" y="572230"/>
                  </a:lnTo>
                  <a:lnTo>
                    <a:pt x="2160875" y="368870"/>
                  </a:lnTo>
                  <a:lnTo>
                    <a:pt x="2162847" y="362954"/>
                  </a:lnTo>
                  <a:lnTo>
                    <a:pt x="2247396" y="88604"/>
                  </a:lnTo>
                  <a:lnTo>
                    <a:pt x="2173447" y="88604"/>
                  </a:lnTo>
                  <a:lnTo>
                    <a:pt x="2125873" y="277174"/>
                  </a:lnTo>
                  <a:lnTo>
                    <a:pt x="2078299" y="88604"/>
                  </a:lnTo>
                  <a:lnTo>
                    <a:pt x="2004350" y="88604"/>
                  </a:lnTo>
                  <a:close/>
                </a:path>
              </a:pathLst>
            </a:custGeom>
          </p:spPr>
        </p:pic>
        <p:pic>
          <p:nvPicPr>
            <p:cNvPr id="20" name="Picture 19">
              <a:extLst>
                <a:ext uri="{FF2B5EF4-FFF2-40B4-BE49-F238E27FC236}">
                  <a16:creationId xmlns:a16="http://schemas.microsoft.com/office/drawing/2014/main" id="{9CA229A5-83F7-4947-9760-1D9B875F54A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358063" y="1201451"/>
              <a:ext cx="60885" cy="361364"/>
            </a:xfrm>
            <a:custGeom>
              <a:avLst/>
              <a:gdLst/>
              <a:ahLst/>
              <a:cxnLst/>
              <a:rect l="l" t="t" r="r" b="b"/>
              <a:pathLst>
                <a:path w="60885" h="361364">
                  <a:moveTo>
                    <a:pt x="30073" y="0"/>
                  </a:moveTo>
                  <a:lnTo>
                    <a:pt x="30566" y="0"/>
                  </a:lnTo>
                  <a:cubicBezTo>
                    <a:pt x="50778" y="164"/>
                    <a:pt x="60885" y="11092"/>
                    <a:pt x="60885" y="32784"/>
                  </a:cubicBezTo>
                  <a:lnTo>
                    <a:pt x="60885" y="328580"/>
                  </a:lnTo>
                  <a:cubicBezTo>
                    <a:pt x="60885" y="350436"/>
                    <a:pt x="50697" y="361364"/>
                    <a:pt x="30319" y="361364"/>
                  </a:cubicBezTo>
                  <a:cubicBezTo>
                    <a:pt x="10107" y="361364"/>
                    <a:pt x="0" y="350436"/>
                    <a:pt x="0" y="328580"/>
                  </a:cubicBezTo>
                  <a:lnTo>
                    <a:pt x="0" y="32784"/>
                  </a:lnTo>
                  <a:cubicBezTo>
                    <a:pt x="0" y="10928"/>
                    <a:pt x="10025" y="0"/>
                    <a:pt x="30073" y="0"/>
                  </a:cubicBezTo>
                  <a:close/>
                </a:path>
              </a:pathLst>
            </a:custGeom>
          </p:spPr>
        </p:pic>
        <p:pic>
          <p:nvPicPr>
            <p:cNvPr id="15" name="Picture 14">
              <a:extLst>
                <a:ext uri="{FF2B5EF4-FFF2-40B4-BE49-F238E27FC236}">
                  <a16:creationId xmlns:a16="http://schemas.microsoft.com/office/drawing/2014/main" id="{DAEBE4D5-9797-3F4E-9192-D8FC7DE1D10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1182879" y="1251243"/>
              <a:ext cx="53243" cy="201141"/>
            </a:xfrm>
            <a:custGeom>
              <a:avLst/>
              <a:gdLst/>
              <a:ahLst/>
              <a:cxnLst/>
              <a:rect l="l" t="t" r="r" b="b"/>
              <a:pathLst>
                <a:path w="53243" h="201141">
                  <a:moveTo>
                    <a:pt x="26622" y="0"/>
                  </a:moveTo>
                  <a:lnTo>
                    <a:pt x="53243" y="201141"/>
                  </a:lnTo>
                  <a:lnTo>
                    <a:pt x="0" y="201141"/>
                  </a:lnTo>
                  <a:lnTo>
                    <a:pt x="26622" y="0"/>
                  </a:lnTo>
                  <a:close/>
                </a:path>
              </a:pathLst>
            </a:custGeom>
          </p:spPr>
        </p:pic>
      </p:grpSp>
      <p:sp>
        <p:nvSpPr>
          <p:cNvPr id="3" name="TextBox 2"/>
          <p:cNvSpPr txBox="1"/>
          <p:nvPr/>
        </p:nvSpPr>
        <p:spPr>
          <a:xfrm>
            <a:off x="499729" y="4653024"/>
            <a:ext cx="3572649" cy="396478"/>
          </a:xfrm>
          <a:prstGeom prst="rect">
            <a:avLst/>
          </a:prstGeom>
          <a:noFill/>
        </p:spPr>
        <p:txBody>
          <a:bodyPr wrap="square" lIns="0" tIns="0" rIns="0" bIns="0" rtlCol="0">
            <a:noAutofit/>
          </a:bodyPr>
          <a:lstStyle/>
          <a:p>
            <a:r>
              <a:rPr lang="en-US" sz="1000" dirty="0">
                <a:solidFill>
                  <a:schemeClr val="bg1"/>
                </a:solidFill>
                <a:latin typeface="Arial"/>
                <a:cs typeface="Arial"/>
              </a:rPr>
              <a:t>2459107</a:t>
            </a:r>
          </a:p>
          <a:p>
            <a:r>
              <a:rPr lang="en-US" sz="1000" dirty="0">
                <a:solidFill>
                  <a:schemeClr val="bg1"/>
                </a:solidFill>
              </a:rPr>
              <a:t>© 2022 Transamerica Corporation. All Rights Reserved.</a:t>
            </a:r>
          </a:p>
        </p:txBody>
      </p:sp>
      <p:sp>
        <p:nvSpPr>
          <p:cNvPr id="4" name="TextBox 3">
            <a:extLst>
              <a:ext uri="{FF2B5EF4-FFF2-40B4-BE49-F238E27FC236}">
                <a16:creationId xmlns:a16="http://schemas.microsoft.com/office/drawing/2014/main" id="{F9439486-F3FE-4222-AC85-EEA76DB2BCA1}"/>
              </a:ext>
            </a:extLst>
          </p:cNvPr>
          <p:cNvSpPr txBox="1"/>
          <p:nvPr/>
        </p:nvSpPr>
        <p:spPr>
          <a:xfrm>
            <a:off x="8229600" y="226194"/>
            <a:ext cx="914400" cy="336884"/>
          </a:xfrm>
          <a:prstGeom prst="rect">
            <a:avLst/>
          </a:prstGeom>
          <a:noFill/>
        </p:spPr>
        <p:txBody>
          <a:bodyPr wrap="none" lIns="0" tIns="0" rIns="0" bIns="0" rtlCol="0">
            <a:noAutofit/>
          </a:bodyPr>
          <a:lstStyle/>
          <a:p>
            <a:r>
              <a:rPr lang="en-US" sz="1000" dirty="0">
                <a:solidFill>
                  <a:schemeClr val="bg1"/>
                </a:solidFill>
              </a:rPr>
              <a:t>08/22</a:t>
            </a:r>
          </a:p>
          <a:p>
            <a:endParaRPr lang="en-US" sz="1000" dirty="0">
              <a:solidFill>
                <a:schemeClr val="bg1"/>
              </a:solidFill>
              <a:latin typeface="Arial"/>
              <a:cs typeface="Arial"/>
            </a:endParaRPr>
          </a:p>
        </p:txBody>
      </p:sp>
    </p:spTree>
    <p:extLst>
      <p:ext uri="{BB962C8B-B14F-4D97-AF65-F5344CB8AC3E}">
        <p14:creationId xmlns:p14="http://schemas.microsoft.com/office/powerpoint/2010/main" val="396087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a:xfrm>
            <a:off x="8779607" y="4842778"/>
            <a:ext cx="364393" cy="273844"/>
          </a:xfrm>
        </p:spPr>
        <p:txBody>
          <a:bodyPr/>
          <a:lstStyle/>
          <a:p>
            <a:fld id="{716BC1C3-C832-FA4C-9911-3E1C355083BA}" type="slidenum">
              <a:rPr lang="en-US" smtClean="0"/>
              <a:pPr/>
              <a:t>3</a:t>
            </a:fld>
            <a:endParaRPr lang="en-US" dirty="0"/>
          </a:p>
        </p:txBody>
      </p:sp>
      <p:sp>
        <p:nvSpPr>
          <p:cNvPr id="3" name="Content Placeholder 2"/>
          <p:cNvSpPr>
            <a:spLocks noGrp="1"/>
          </p:cNvSpPr>
          <p:nvPr>
            <p:ph idx="1"/>
          </p:nvPr>
        </p:nvSpPr>
        <p:spPr>
          <a:xfrm>
            <a:off x="5178488" y="2840679"/>
            <a:ext cx="3328674" cy="917627"/>
          </a:xfrm>
        </p:spPr>
        <p:txBody>
          <a:bodyPr/>
          <a:lstStyle/>
          <a:p>
            <a:pPr lvl="1"/>
            <a:r>
              <a:rPr lang="en-US" dirty="0"/>
              <a:t>Expanding global economy</a:t>
            </a:r>
          </a:p>
          <a:p>
            <a:pPr lvl="1">
              <a:spcBef>
                <a:spcPts val="600"/>
              </a:spcBef>
            </a:pPr>
            <a:r>
              <a:rPr lang="en-US" dirty="0"/>
              <a:t>Impact of U.S. transfer taxes</a:t>
            </a:r>
          </a:p>
          <a:p>
            <a:pPr lvl="1">
              <a:spcBef>
                <a:spcPts val="600"/>
              </a:spcBef>
            </a:pPr>
            <a:r>
              <a:rPr lang="en-US" dirty="0"/>
              <a:t>Strategic needs</a:t>
            </a:r>
          </a:p>
          <a:p>
            <a:pPr lvl="1">
              <a:spcBef>
                <a:spcPts val="600"/>
              </a:spcBef>
            </a:pPr>
            <a:endParaRPr lang="en-US" dirty="0"/>
          </a:p>
          <a:p>
            <a:endParaRPr lang="en-US" dirty="0"/>
          </a:p>
        </p:txBody>
      </p:sp>
      <p:sp>
        <p:nvSpPr>
          <p:cNvPr id="2" name="Title 1"/>
          <p:cNvSpPr>
            <a:spLocks noGrp="1"/>
          </p:cNvSpPr>
          <p:nvPr>
            <p:ph type="title"/>
          </p:nvPr>
        </p:nvSpPr>
        <p:spPr>
          <a:xfrm>
            <a:off x="5292788" y="1321865"/>
            <a:ext cx="3328674" cy="1282292"/>
          </a:xfrm>
        </p:spPr>
        <p:txBody>
          <a:bodyPr/>
          <a:lstStyle/>
          <a:p>
            <a:r>
              <a:rPr lang="en-US" dirty="0"/>
              <a:t>ARE YOU A FOREIGN NATIONAL?* LET’S TALK ESTATE PLANNING</a:t>
            </a:r>
          </a:p>
        </p:txBody>
      </p:sp>
      <p:cxnSp>
        <p:nvCxnSpPr>
          <p:cNvPr id="7" name="Straight Connector 6">
            <a:extLst>
              <a:ext uri="{FF2B5EF4-FFF2-40B4-BE49-F238E27FC236}">
                <a16:creationId xmlns:a16="http://schemas.microsoft.com/office/drawing/2014/main" id="{AC45C633-E2AA-0243-8713-2E693968F500}"/>
              </a:ext>
            </a:extLst>
          </p:cNvPr>
          <p:cNvCxnSpPr>
            <a:cxnSpLocks/>
          </p:cNvCxnSpPr>
          <p:nvPr/>
        </p:nvCxnSpPr>
        <p:spPr>
          <a:xfrm>
            <a:off x="4514112" y="2722420"/>
            <a:ext cx="390230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5D6E7CC1-3C6F-8F45-AA09-D100156B52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22485" y="-7495"/>
            <a:ext cx="5601730" cy="5172565"/>
          </a:xfrm>
          <a:custGeom>
            <a:avLst/>
            <a:gdLst>
              <a:gd name="connsiteX0" fmla="*/ 5601730 w 5601730"/>
              <a:gd name="connsiteY0" fmla="*/ 0 h 5172565"/>
              <a:gd name="connsiteX1" fmla="*/ 0 w 5601730"/>
              <a:gd name="connsiteY1" fmla="*/ 0 h 5172565"/>
              <a:gd name="connsiteX2" fmla="*/ 1882302 w 5601730"/>
              <a:gd name="connsiteY2" fmla="*/ 5149978 h 5172565"/>
              <a:gd name="connsiteX3" fmla="*/ 5579143 w 5601730"/>
              <a:gd name="connsiteY3" fmla="*/ 5172565 h 5172565"/>
              <a:gd name="connsiteX4" fmla="*/ 5601730 w 5601730"/>
              <a:gd name="connsiteY4" fmla="*/ 0 h 5172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1730" h="5172565">
                <a:moveTo>
                  <a:pt x="5601730" y="0"/>
                </a:moveTo>
                <a:lnTo>
                  <a:pt x="0" y="0"/>
                </a:lnTo>
                <a:lnTo>
                  <a:pt x="1882302" y="5149978"/>
                </a:lnTo>
                <a:lnTo>
                  <a:pt x="5579143" y="5172565"/>
                </a:lnTo>
                <a:lnTo>
                  <a:pt x="5601730" y="0"/>
                </a:lnTo>
                <a:close/>
              </a:path>
            </a:pathLst>
          </a:custGeom>
        </p:spPr>
      </p:pic>
      <p:sp>
        <p:nvSpPr>
          <p:cNvPr id="4" name="TextBox 3">
            <a:extLst>
              <a:ext uri="{FF2B5EF4-FFF2-40B4-BE49-F238E27FC236}">
                <a16:creationId xmlns:a16="http://schemas.microsoft.com/office/drawing/2014/main" id="{3E8C203C-5125-7E7D-0ECE-DF484622C2FD}"/>
              </a:ext>
            </a:extLst>
          </p:cNvPr>
          <p:cNvSpPr txBox="1"/>
          <p:nvPr/>
        </p:nvSpPr>
        <p:spPr>
          <a:xfrm>
            <a:off x="4315147" y="4437612"/>
            <a:ext cx="3684054" cy="527810"/>
          </a:xfrm>
          <a:prstGeom prst="rect">
            <a:avLst/>
          </a:prstGeom>
          <a:noFill/>
        </p:spPr>
        <p:txBody>
          <a:bodyPr wrap="square" lIns="0" tIns="0" rIns="0" bIns="0" rtlCol="0">
            <a:noAutofit/>
          </a:bodyPr>
          <a:lstStyle/>
          <a:p>
            <a:r>
              <a:rPr lang="en-US" sz="1200" dirty="0">
                <a:latin typeface="Arial"/>
                <a:cs typeface="Arial"/>
              </a:rPr>
              <a:t>* Foreign national: </a:t>
            </a:r>
            <a:r>
              <a:rPr lang="en-US" sz="1200" dirty="0">
                <a:effectLst/>
              </a:rPr>
              <a:t>A non-US citizen, non-US resident</a:t>
            </a:r>
          </a:p>
          <a:p>
            <a:r>
              <a:rPr lang="en-US" sz="1200" dirty="0">
                <a:latin typeface="Arial"/>
                <a:cs typeface="Arial"/>
              </a:rPr>
              <a:t>who regularly visits, does business, or owns property in the United States.  </a:t>
            </a:r>
          </a:p>
        </p:txBody>
      </p:sp>
    </p:spTree>
    <p:extLst>
      <p:ext uri="{BB962C8B-B14F-4D97-AF65-F5344CB8AC3E}">
        <p14:creationId xmlns:p14="http://schemas.microsoft.com/office/powerpoint/2010/main" val="21966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A7651-239C-3146-A0C8-DC28BE4DC6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1328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4</a:t>
            </a:fld>
            <a:endParaRPr lang="en-US" dirty="0"/>
          </a:p>
        </p:txBody>
      </p:sp>
      <p:sp>
        <p:nvSpPr>
          <p:cNvPr id="3" name="Content Placeholder 2"/>
          <p:cNvSpPr>
            <a:spLocks noGrp="1"/>
          </p:cNvSpPr>
          <p:nvPr>
            <p:ph idx="1"/>
          </p:nvPr>
        </p:nvSpPr>
        <p:spPr>
          <a:xfrm>
            <a:off x="230232" y="3266711"/>
            <a:ext cx="8026400" cy="999923"/>
          </a:xfrm>
        </p:spPr>
        <p:txBody>
          <a:bodyPr/>
          <a:lstStyle/>
          <a:p>
            <a:pPr marL="0" indent="0">
              <a:buNone/>
            </a:pPr>
            <a:r>
              <a:rPr lang="en-US" dirty="0"/>
              <a:t>• U.S. citizens</a:t>
            </a:r>
          </a:p>
          <a:p>
            <a:pPr marL="0" indent="0">
              <a:buNone/>
            </a:pPr>
            <a:r>
              <a:rPr lang="en-US" dirty="0"/>
              <a:t>• Non-U.S. citizens </a:t>
            </a:r>
          </a:p>
          <a:p>
            <a:pPr marL="0" indent="0">
              <a:buNone/>
            </a:pPr>
            <a:r>
              <a:rPr lang="en-US" dirty="0"/>
              <a:t>	- Resident alien (RA) </a:t>
            </a:r>
            <a:br>
              <a:rPr lang="en-US" dirty="0"/>
            </a:br>
            <a:r>
              <a:rPr lang="en-US" dirty="0"/>
              <a:t>	- Nonresident alien (NRA)</a:t>
            </a:r>
          </a:p>
          <a:p>
            <a:pPr marL="0" indent="0">
              <a:buNone/>
            </a:pPr>
            <a:r>
              <a:rPr lang="en-US" dirty="0"/>
              <a:t>• Marriage implications</a:t>
            </a:r>
          </a:p>
          <a:p>
            <a:pPr marL="0" indent="0">
              <a:buNone/>
            </a:pPr>
            <a:endParaRPr lang="en-US" dirty="0"/>
          </a:p>
        </p:txBody>
      </p:sp>
      <p:sp>
        <p:nvSpPr>
          <p:cNvPr id="2" name="Title 1"/>
          <p:cNvSpPr>
            <a:spLocks noGrp="1"/>
          </p:cNvSpPr>
          <p:nvPr>
            <p:ph type="title"/>
          </p:nvPr>
        </p:nvSpPr>
        <p:spPr>
          <a:xfrm>
            <a:off x="350520" y="2250817"/>
            <a:ext cx="8037329" cy="489465"/>
          </a:xfrm>
        </p:spPr>
        <p:txBody>
          <a:bodyPr/>
          <a:lstStyle/>
          <a:p>
            <a:br>
              <a:rPr lang="en-US" dirty="0"/>
            </a:br>
            <a:r>
              <a:rPr lang="en-US" dirty="0"/>
              <a:t>foreign national transfer tax planning</a:t>
            </a:r>
          </a:p>
        </p:txBody>
      </p:sp>
      <p:cxnSp>
        <p:nvCxnSpPr>
          <p:cNvPr id="7" name="Straight Connector 6">
            <a:extLst>
              <a:ext uri="{FF2B5EF4-FFF2-40B4-BE49-F238E27FC236}">
                <a16:creationId xmlns:a16="http://schemas.microsoft.com/office/drawing/2014/main" id="{AC45C633-E2AA-0243-8713-2E693968F500}"/>
              </a:ext>
            </a:extLst>
          </p:cNvPr>
          <p:cNvCxnSpPr>
            <a:cxnSpLocks/>
          </p:cNvCxnSpPr>
          <p:nvPr/>
        </p:nvCxnSpPr>
        <p:spPr>
          <a:xfrm>
            <a:off x="0" y="3195563"/>
            <a:ext cx="648309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Shape 258">
            <a:extLst>
              <a:ext uri="{FF2B5EF4-FFF2-40B4-BE49-F238E27FC236}">
                <a16:creationId xmlns:a16="http://schemas.microsoft.com/office/drawing/2014/main" id="{452E0C5B-03DA-D449-BB20-B2A336D71D92}"/>
              </a:ext>
            </a:extLst>
          </p:cNvPr>
          <p:cNvSpPr/>
          <p:nvPr/>
        </p:nvSpPr>
        <p:spPr>
          <a:xfrm flipH="1">
            <a:off x="8373533" y="-9145"/>
            <a:ext cx="770467" cy="21709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Tree>
    <p:extLst>
      <p:ext uri="{BB962C8B-B14F-4D97-AF65-F5344CB8AC3E}">
        <p14:creationId xmlns:p14="http://schemas.microsoft.com/office/powerpoint/2010/main" val="415020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5</a:t>
            </a:fld>
            <a:endParaRPr lang="en-US" dirty="0"/>
          </a:p>
        </p:txBody>
      </p:sp>
      <p:sp>
        <p:nvSpPr>
          <p:cNvPr id="3" name="Content Placeholder 2"/>
          <p:cNvSpPr>
            <a:spLocks noGrp="1"/>
          </p:cNvSpPr>
          <p:nvPr>
            <p:ph idx="1"/>
          </p:nvPr>
        </p:nvSpPr>
        <p:spPr>
          <a:xfrm>
            <a:off x="236220" y="2853103"/>
            <a:ext cx="7272020" cy="1246811"/>
          </a:xfrm>
        </p:spPr>
        <p:txBody>
          <a:bodyPr/>
          <a:lstStyle/>
          <a:p>
            <a:pPr lvl="1">
              <a:spcBef>
                <a:spcPts val="600"/>
              </a:spcBef>
            </a:pPr>
            <a:r>
              <a:rPr lang="en-US" dirty="0"/>
              <a:t>Resident or nonresident status for U.S. gift and estate tax purposes determined by location of your domicile. </a:t>
            </a:r>
          </a:p>
          <a:p>
            <a:pPr lvl="1">
              <a:spcBef>
                <a:spcPts val="600"/>
              </a:spcBef>
            </a:pPr>
            <a:r>
              <a:rPr lang="en-US" dirty="0"/>
              <a:t>“Domicile” is defined as the location where a person lives and where the person intends to remain indefinitely.</a:t>
            </a:r>
          </a:p>
          <a:p>
            <a:pPr lvl="1">
              <a:spcBef>
                <a:spcPts val="600"/>
              </a:spcBef>
            </a:pPr>
            <a:r>
              <a:rPr lang="en-US" dirty="0"/>
              <a:t>Non-U.S. citizen with domicile outside of U.S. is a nonresident alien (NRA).</a:t>
            </a:r>
          </a:p>
          <a:p>
            <a:endParaRPr lang="en-US" dirty="0"/>
          </a:p>
        </p:txBody>
      </p:sp>
      <p:sp>
        <p:nvSpPr>
          <p:cNvPr id="2" name="Title 1"/>
          <p:cNvSpPr>
            <a:spLocks noGrp="1"/>
          </p:cNvSpPr>
          <p:nvPr>
            <p:ph type="title"/>
          </p:nvPr>
        </p:nvSpPr>
        <p:spPr>
          <a:xfrm>
            <a:off x="350520" y="2247510"/>
            <a:ext cx="8037329" cy="489465"/>
          </a:xfrm>
        </p:spPr>
        <p:txBody>
          <a:bodyPr/>
          <a:lstStyle/>
          <a:p>
            <a:r>
              <a:rPr lang="en-US" dirty="0"/>
              <a:t>Determining residency — domicile</a:t>
            </a:r>
          </a:p>
        </p:txBody>
      </p:sp>
      <p:cxnSp>
        <p:nvCxnSpPr>
          <p:cNvPr id="14" name="Straight Connector 13">
            <a:extLst>
              <a:ext uri="{FF2B5EF4-FFF2-40B4-BE49-F238E27FC236}">
                <a16:creationId xmlns:a16="http://schemas.microsoft.com/office/drawing/2014/main" id="{44B24A29-846E-7447-9DED-28676D9C0217}"/>
              </a:ext>
            </a:extLst>
          </p:cNvPr>
          <p:cNvCxnSpPr>
            <a:cxnSpLocks/>
          </p:cNvCxnSpPr>
          <p:nvPr/>
        </p:nvCxnSpPr>
        <p:spPr>
          <a:xfrm>
            <a:off x="0" y="2764340"/>
            <a:ext cx="575157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1145FFDF-1D38-AA4C-B625-FDC392A975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8"/>
          <a:stretch/>
        </p:blipFill>
        <p:spPr>
          <a:xfrm>
            <a:off x="-18287" y="-1"/>
            <a:ext cx="9162288" cy="2112963"/>
          </a:xfrm>
          <a:prstGeom prst="rect">
            <a:avLst/>
          </a:prstGeom>
        </p:spPr>
      </p:pic>
      <p:sp>
        <p:nvSpPr>
          <p:cNvPr id="23" name="Shape 258">
            <a:extLst>
              <a:ext uri="{FF2B5EF4-FFF2-40B4-BE49-F238E27FC236}">
                <a16:creationId xmlns:a16="http://schemas.microsoft.com/office/drawing/2014/main" id="{3ACA264B-0E9E-E44B-A49E-B313EB1CB50E}"/>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pic>
        <p:nvPicPr>
          <p:cNvPr id="5" name="Picture 4">
            <a:extLst>
              <a:ext uri="{FF2B5EF4-FFF2-40B4-BE49-F238E27FC236}">
                <a16:creationId xmlns:a16="http://schemas.microsoft.com/office/drawing/2014/main" id="{EF858BD7-C1D1-2645-BE67-97DCAEAC1C0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575" y="12990"/>
            <a:ext cx="9164664" cy="2083442"/>
          </a:xfrm>
          <a:prstGeom prst="rect">
            <a:avLst/>
          </a:prstGeom>
        </p:spPr>
      </p:pic>
      <p:sp>
        <p:nvSpPr>
          <p:cNvPr id="15" name="Shape 258">
            <a:extLst>
              <a:ext uri="{FF2B5EF4-FFF2-40B4-BE49-F238E27FC236}">
                <a16:creationId xmlns:a16="http://schemas.microsoft.com/office/drawing/2014/main" id="{918DC5F8-30F2-7B47-9741-6D4D988A5BF1}"/>
              </a:ext>
            </a:extLst>
          </p:cNvPr>
          <p:cNvSpPr/>
          <p:nvPr/>
        </p:nvSpPr>
        <p:spPr>
          <a:xfrm flipH="1">
            <a:off x="8401292" y="-9145"/>
            <a:ext cx="752868" cy="21214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Tree>
    <p:extLst>
      <p:ext uri="{BB962C8B-B14F-4D97-AF65-F5344CB8AC3E}">
        <p14:creationId xmlns:p14="http://schemas.microsoft.com/office/powerpoint/2010/main" val="12939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22124-710C-CC41-94CB-694E051A1E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2106259"/>
          </a:xfrm>
          <a:prstGeom prst="rect">
            <a:avLst/>
          </a:prstGeom>
        </p:spPr>
      </p:pic>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6</a:t>
            </a:fld>
            <a:endParaRPr lang="en-US" dirty="0"/>
          </a:p>
        </p:txBody>
      </p:sp>
      <p:sp>
        <p:nvSpPr>
          <p:cNvPr id="2" name="Title 1"/>
          <p:cNvSpPr>
            <a:spLocks noGrp="1"/>
          </p:cNvSpPr>
          <p:nvPr>
            <p:ph type="title"/>
          </p:nvPr>
        </p:nvSpPr>
        <p:spPr>
          <a:xfrm>
            <a:off x="350520" y="2245287"/>
            <a:ext cx="8037329" cy="489465"/>
          </a:xfrm>
        </p:spPr>
        <p:txBody>
          <a:bodyPr/>
          <a:lstStyle/>
          <a:p>
            <a:r>
              <a:rPr lang="en-US" dirty="0"/>
              <a:t>Determining residency — domicile</a:t>
            </a:r>
          </a:p>
        </p:txBody>
      </p:sp>
      <p:sp>
        <p:nvSpPr>
          <p:cNvPr id="23" name="Shape 258">
            <a:extLst>
              <a:ext uri="{FF2B5EF4-FFF2-40B4-BE49-F238E27FC236}">
                <a16:creationId xmlns:a16="http://schemas.microsoft.com/office/drawing/2014/main" id="{3ACA264B-0E9E-E44B-A49E-B313EB1CB50E}"/>
              </a:ext>
            </a:extLst>
          </p:cNvPr>
          <p:cNvSpPr/>
          <p:nvPr/>
        </p:nvSpPr>
        <p:spPr>
          <a:xfrm flipH="1">
            <a:off x="8381396" y="0"/>
            <a:ext cx="762604" cy="214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a:defRPr sz="3200">
                <a:solidFill>
                  <a:srgbClr val="FFFFFF"/>
                </a:solidFill>
              </a:defRPr>
            </a:pPr>
            <a:endParaRPr dirty="0">
              <a:solidFill>
                <a:schemeClr val="accent1"/>
              </a:solidFill>
            </a:endParaRPr>
          </a:p>
        </p:txBody>
      </p:sp>
      <p:sp>
        <p:nvSpPr>
          <p:cNvPr id="3" name="Content Placeholder 2"/>
          <p:cNvSpPr>
            <a:spLocks noGrp="1"/>
          </p:cNvSpPr>
          <p:nvPr>
            <p:ph idx="1"/>
          </p:nvPr>
        </p:nvSpPr>
        <p:spPr>
          <a:xfrm>
            <a:off x="236220" y="2854782"/>
            <a:ext cx="8026400" cy="1223720"/>
          </a:xfrm>
        </p:spPr>
        <p:txBody>
          <a:bodyPr/>
          <a:lstStyle/>
          <a:p>
            <a:pPr lvl="1">
              <a:spcBef>
                <a:spcPts val="600"/>
              </a:spcBef>
            </a:pPr>
            <a:r>
              <a:rPr lang="en-US" dirty="0"/>
              <a:t>U.S. domicile results in resident alien (RA) status.</a:t>
            </a:r>
          </a:p>
          <a:p>
            <a:pPr lvl="1">
              <a:spcBef>
                <a:spcPts val="600"/>
              </a:spcBef>
            </a:pPr>
            <a:r>
              <a:rPr lang="en-US" dirty="0"/>
              <a:t>Domicile test is a subjective test based on one’s intent.</a:t>
            </a:r>
          </a:p>
          <a:p>
            <a:pPr lvl="1">
              <a:spcBef>
                <a:spcPts val="600"/>
              </a:spcBef>
            </a:pPr>
            <a:r>
              <a:rPr lang="en-US" dirty="0"/>
              <a:t>Income tax resident does not equal estate tax resident.</a:t>
            </a:r>
          </a:p>
        </p:txBody>
      </p:sp>
      <p:cxnSp>
        <p:nvCxnSpPr>
          <p:cNvPr id="11" name="Straight Connector 10">
            <a:extLst>
              <a:ext uri="{FF2B5EF4-FFF2-40B4-BE49-F238E27FC236}">
                <a16:creationId xmlns:a16="http://schemas.microsoft.com/office/drawing/2014/main" id="{F017DCDA-897A-8749-8619-09A86636747A}"/>
              </a:ext>
            </a:extLst>
          </p:cNvPr>
          <p:cNvCxnSpPr>
            <a:cxnSpLocks/>
          </p:cNvCxnSpPr>
          <p:nvPr/>
        </p:nvCxnSpPr>
        <p:spPr>
          <a:xfrm>
            <a:off x="0" y="2764340"/>
            <a:ext cx="5751576"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8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16BC1C3-C832-FA4C-9911-3E1C355083BA}" type="slidenum">
              <a:rPr lang="en-US" smtClean="0">
                <a:solidFill>
                  <a:prstClr val="white"/>
                </a:solidFill>
              </a:rPr>
              <a:pPr/>
              <a:t>7</a:t>
            </a:fld>
            <a:endParaRPr lang="en-US" dirty="0">
              <a:solidFill>
                <a:prstClr val="white"/>
              </a:solidFill>
            </a:endParaRPr>
          </a:p>
        </p:txBody>
      </p:sp>
      <p:grpSp>
        <p:nvGrpSpPr>
          <p:cNvPr id="4" name="Group 3">
            <a:extLst>
              <a:ext uri="{FF2B5EF4-FFF2-40B4-BE49-F238E27FC236}">
                <a16:creationId xmlns:a16="http://schemas.microsoft.com/office/drawing/2014/main" id="{87629A43-D8E1-F44D-87A0-55B353771256}"/>
              </a:ext>
            </a:extLst>
          </p:cNvPr>
          <p:cNvGrpSpPr/>
          <p:nvPr/>
        </p:nvGrpSpPr>
        <p:grpSpPr>
          <a:xfrm>
            <a:off x="0" y="1389126"/>
            <a:ext cx="7946136" cy="1411256"/>
            <a:chOff x="0" y="1389126"/>
            <a:chExt cx="7946136" cy="1411256"/>
          </a:xfrm>
        </p:grpSpPr>
        <p:sp>
          <p:nvSpPr>
            <p:cNvPr id="62" name="Freeform 61">
              <a:extLst>
                <a:ext uri="{FF2B5EF4-FFF2-40B4-BE49-F238E27FC236}">
                  <a16:creationId xmlns:a16="http://schemas.microsoft.com/office/drawing/2014/main" id="{5D0B342A-1E70-BB4A-9C6F-95530D5C5166}"/>
                </a:ext>
              </a:extLst>
            </p:cNvPr>
            <p:cNvSpPr/>
            <p:nvPr/>
          </p:nvSpPr>
          <p:spPr>
            <a:xfrm>
              <a:off x="0" y="2140524"/>
              <a:ext cx="5294376" cy="659858"/>
            </a:xfrm>
            <a:custGeom>
              <a:avLst/>
              <a:gdLst/>
              <a:ahLst/>
              <a:cxnLst/>
              <a:rect l="l" t="t" r="r" b="b"/>
              <a:pathLst>
                <a:path w="5294376" h="659858">
                  <a:moveTo>
                    <a:pt x="0" y="0"/>
                  </a:moveTo>
                  <a:lnTo>
                    <a:pt x="5294376" y="0"/>
                  </a:lnTo>
                  <a:lnTo>
                    <a:pt x="5294376" y="659858"/>
                  </a:lnTo>
                  <a:lnTo>
                    <a:pt x="0" y="659858"/>
                  </a:lnTo>
                  <a:lnTo>
                    <a:pt x="0" y="0"/>
                  </a:lnTo>
                  <a:close/>
                  <a:moveTo>
                    <a:pt x="780380" y="91919"/>
                  </a:moveTo>
                  <a:cubicBezTo>
                    <a:pt x="716179" y="91919"/>
                    <a:pt x="684079" y="124494"/>
                    <a:pt x="684079" y="189643"/>
                  </a:cubicBezTo>
                  <a:lnTo>
                    <a:pt x="684079" y="474277"/>
                  </a:lnTo>
                  <a:cubicBezTo>
                    <a:pt x="684079" y="539585"/>
                    <a:pt x="716179" y="572238"/>
                    <a:pt x="780380" y="572238"/>
                  </a:cubicBezTo>
                  <a:cubicBezTo>
                    <a:pt x="844739" y="572080"/>
                    <a:pt x="876918" y="539426"/>
                    <a:pt x="876918" y="474277"/>
                  </a:cubicBezTo>
                  <a:lnTo>
                    <a:pt x="876918" y="189643"/>
                  </a:lnTo>
                  <a:cubicBezTo>
                    <a:pt x="876918" y="124494"/>
                    <a:pt x="844739" y="91919"/>
                    <a:pt x="780380" y="91919"/>
                  </a:cubicBezTo>
                  <a:close/>
                  <a:moveTo>
                    <a:pt x="1609055" y="91919"/>
                  </a:moveTo>
                  <a:cubicBezTo>
                    <a:pt x="1544854" y="91919"/>
                    <a:pt x="1512754" y="124494"/>
                    <a:pt x="1512754" y="189643"/>
                  </a:cubicBezTo>
                  <a:lnTo>
                    <a:pt x="1512754" y="474277"/>
                  </a:lnTo>
                  <a:cubicBezTo>
                    <a:pt x="1512754" y="539585"/>
                    <a:pt x="1544854" y="572238"/>
                    <a:pt x="1609055" y="572238"/>
                  </a:cubicBezTo>
                  <a:cubicBezTo>
                    <a:pt x="1673413" y="572080"/>
                    <a:pt x="1705593" y="539426"/>
                    <a:pt x="1705593" y="474277"/>
                  </a:cubicBezTo>
                  <a:lnTo>
                    <a:pt x="1705593" y="189643"/>
                  </a:lnTo>
                  <a:cubicBezTo>
                    <a:pt x="1705593" y="124494"/>
                    <a:pt x="1673413" y="91919"/>
                    <a:pt x="1609055" y="91919"/>
                  </a:cubicBezTo>
                  <a:close/>
                  <a:moveTo>
                    <a:pt x="2466305" y="91919"/>
                  </a:moveTo>
                  <a:cubicBezTo>
                    <a:pt x="2402104" y="91919"/>
                    <a:pt x="2370004" y="124494"/>
                    <a:pt x="2370004" y="189643"/>
                  </a:cubicBezTo>
                  <a:lnTo>
                    <a:pt x="2370004" y="474277"/>
                  </a:lnTo>
                  <a:cubicBezTo>
                    <a:pt x="2370004" y="539585"/>
                    <a:pt x="2402104" y="572238"/>
                    <a:pt x="2466305" y="572238"/>
                  </a:cubicBezTo>
                  <a:cubicBezTo>
                    <a:pt x="2530664" y="572080"/>
                    <a:pt x="2562843" y="539426"/>
                    <a:pt x="2562843" y="474277"/>
                  </a:cubicBezTo>
                  <a:lnTo>
                    <a:pt x="2562843" y="298753"/>
                  </a:lnTo>
                  <a:lnTo>
                    <a:pt x="2461798" y="298753"/>
                  </a:lnTo>
                  <a:lnTo>
                    <a:pt x="2461798" y="365167"/>
                  </a:lnTo>
                  <a:lnTo>
                    <a:pt x="2495717" y="365167"/>
                  </a:lnTo>
                  <a:lnTo>
                    <a:pt x="2495717" y="474277"/>
                  </a:lnTo>
                  <a:cubicBezTo>
                    <a:pt x="2495717" y="495308"/>
                    <a:pt x="2485913" y="505824"/>
                    <a:pt x="2466305" y="505824"/>
                  </a:cubicBezTo>
                  <a:cubicBezTo>
                    <a:pt x="2446855" y="505824"/>
                    <a:pt x="2437130" y="495308"/>
                    <a:pt x="2437130" y="474277"/>
                  </a:cubicBezTo>
                  <a:lnTo>
                    <a:pt x="2437130" y="189643"/>
                  </a:lnTo>
                  <a:cubicBezTo>
                    <a:pt x="2437130" y="168612"/>
                    <a:pt x="2446776" y="158096"/>
                    <a:pt x="2466068" y="158096"/>
                  </a:cubicBezTo>
                  <a:lnTo>
                    <a:pt x="2466542" y="158096"/>
                  </a:lnTo>
                  <a:cubicBezTo>
                    <a:pt x="2485992" y="158254"/>
                    <a:pt x="2495717" y="168770"/>
                    <a:pt x="2495717" y="189643"/>
                  </a:cubicBezTo>
                  <a:lnTo>
                    <a:pt x="2495717" y="252263"/>
                  </a:lnTo>
                  <a:lnTo>
                    <a:pt x="2562843" y="252263"/>
                  </a:lnTo>
                  <a:lnTo>
                    <a:pt x="2562843" y="189643"/>
                  </a:lnTo>
                  <a:cubicBezTo>
                    <a:pt x="2562843" y="124494"/>
                    <a:pt x="2530664" y="91919"/>
                    <a:pt x="2466305" y="91919"/>
                  </a:cubicBezTo>
                  <a:close/>
                  <a:moveTo>
                    <a:pt x="3904580" y="91919"/>
                  </a:moveTo>
                  <a:cubicBezTo>
                    <a:pt x="3840379" y="91919"/>
                    <a:pt x="3808279" y="124494"/>
                    <a:pt x="3808279" y="189643"/>
                  </a:cubicBezTo>
                  <a:lnTo>
                    <a:pt x="3808279" y="474277"/>
                  </a:lnTo>
                  <a:cubicBezTo>
                    <a:pt x="3808279" y="539585"/>
                    <a:pt x="3840379" y="572238"/>
                    <a:pt x="3904580" y="572238"/>
                  </a:cubicBezTo>
                  <a:cubicBezTo>
                    <a:pt x="3968939" y="572080"/>
                    <a:pt x="4001118" y="539426"/>
                    <a:pt x="4001118" y="474277"/>
                  </a:cubicBezTo>
                  <a:lnTo>
                    <a:pt x="4001118" y="189643"/>
                  </a:lnTo>
                  <a:cubicBezTo>
                    <a:pt x="4001118" y="124494"/>
                    <a:pt x="3968939" y="91919"/>
                    <a:pt x="3904580" y="91919"/>
                  </a:cubicBezTo>
                  <a:close/>
                  <a:moveTo>
                    <a:pt x="4876130" y="91919"/>
                  </a:moveTo>
                  <a:cubicBezTo>
                    <a:pt x="4811929" y="91919"/>
                    <a:pt x="4779829" y="124494"/>
                    <a:pt x="4779829" y="189643"/>
                  </a:cubicBezTo>
                  <a:lnTo>
                    <a:pt x="4779829" y="233287"/>
                  </a:lnTo>
                  <a:cubicBezTo>
                    <a:pt x="4779829" y="276140"/>
                    <a:pt x="4800781" y="312510"/>
                    <a:pt x="4842685" y="342397"/>
                  </a:cubicBezTo>
                  <a:cubicBezTo>
                    <a:pt x="4884589" y="372441"/>
                    <a:pt x="4905542" y="398691"/>
                    <a:pt x="4905542" y="421145"/>
                  </a:cubicBezTo>
                  <a:lnTo>
                    <a:pt x="4905542" y="474277"/>
                  </a:lnTo>
                  <a:cubicBezTo>
                    <a:pt x="4905542" y="495308"/>
                    <a:pt x="4895817" y="505824"/>
                    <a:pt x="4876367" y="505824"/>
                  </a:cubicBezTo>
                  <a:cubicBezTo>
                    <a:pt x="4856759" y="505824"/>
                    <a:pt x="4846955" y="495308"/>
                    <a:pt x="4846955" y="474277"/>
                  </a:cubicBezTo>
                  <a:lnTo>
                    <a:pt x="4846955" y="411657"/>
                  </a:lnTo>
                  <a:lnTo>
                    <a:pt x="4779829" y="411657"/>
                  </a:lnTo>
                  <a:lnTo>
                    <a:pt x="4779829" y="474277"/>
                  </a:lnTo>
                  <a:cubicBezTo>
                    <a:pt x="4779829" y="539426"/>
                    <a:pt x="4812008" y="572080"/>
                    <a:pt x="4876367" y="572238"/>
                  </a:cubicBezTo>
                  <a:cubicBezTo>
                    <a:pt x="4940567" y="572238"/>
                    <a:pt x="4972668" y="539585"/>
                    <a:pt x="4972668" y="474277"/>
                  </a:cubicBezTo>
                  <a:lnTo>
                    <a:pt x="4972668" y="415453"/>
                  </a:lnTo>
                  <a:cubicBezTo>
                    <a:pt x="4972668" y="373706"/>
                    <a:pt x="4951716" y="337890"/>
                    <a:pt x="4909811" y="308003"/>
                  </a:cubicBezTo>
                  <a:cubicBezTo>
                    <a:pt x="4867907" y="277959"/>
                    <a:pt x="4846955" y="252579"/>
                    <a:pt x="4846955" y="231864"/>
                  </a:cubicBezTo>
                  <a:lnTo>
                    <a:pt x="4846955" y="189643"/>
                  </a:lnTo>
                  <a:cubicBezTo>
                    <a:pt x="4846955" y="168612"/>
                    <a:pt x="4856600" y="158096"/>
                    <a:pt x="4875893" y="158096"/>
                  </a:cubicBezTo>
                  <a:lnTo>
                    <a:pt x="4876367" y="158096"/>
                  </a:lnTo>
                  <a:cubicBezTo>
                    <a:pt x="4895817" y="158254"/>
                    <a:pt x="4905542" y="168770"/>
                    <a:pt x="4905542" y="189643"/>
                  </a:cubicBezTo>
                  <a:lnTo>
                    <a:pt x="4905542" y="252263"/>
                  </a:lnTo>
                  <a:lnTo>
                    <a:pt x="4972668" y="252263"/>
                  </a:lnTo>
                  <a:lnTo>
                    <a:pt x="4972668" y="189643"/>
                  </a:lnTo>
                  <a:cubicBezTo>
                    <a:pt x="4972668" y="124494"/>
                    <a:pt x="4940488" y="91919"/>
                    <a:pt x="4876130" y="91919"/>
                  </a:cubicBezTo>
                  <a:close/>
                  <a:moveTo>
                    <a:pt x="4060672" y="99272"/>
                  </a:moveTo>
                  <a:lnTo>
                    <a:pt x="4060672" y="564648"/>
                  </a:lnTo>
                  <a:lnTo>
                    <a:pt x="4125189" y="564648"/>
                  </a:lnTo>
                  <a:lnTo>
                    <a:pt x="4125189" y="303259"/>
                  </a:lnTo>
                  <a:lnTo>
                    <a:pt x="4186386" y="564648"/>
                  </a:lnTo>
                  <a:lnTo>
                    <a:pt x="4253512" y="564648"/>
                  </a:lnTo>
                  <a:lnTo>
                    <a:pt x="4253512" y="99272"/>
                  </a:lnTo>
                  <a:lnTo>
                    <a:pt x="4191367" y="99272"/>
                  </a:lnTo>
                  <a:lnTo>
                    <a:pt x="4191367" y="369200"/>
                  </a:lnTo>
                  <a:lnTo>
                    <a:pt x="4127799" y="99272"/>
                  </a:lnTo>
                  <a:lnTo>
                    <a:pt x="4060672" y="99272"/>
                  </a:lnTo>
                  <a:close/>
                  <a:moveTo>
                    <a:pt x="4365761" y="99272"/>
                  </a:moveTo>
                  <a:lnTo>
                    <a:pt x="4318322" y="400272"/>
                  </a:lnTo>
                  <a:lnTo>
                    <a:pt x="4296500" y="564648"/>
                  </a:lnTo>
                  <a:lnTo>
                    <a:pt x="4364100" y="564648"/>
                  </a:lnTo>
                  <a:lnTo>
                    <a:pt x="4377383" y="465975"/>
                  </a:lnTo>
                  <a:lnTo>
                    <a:pt x="4445933" y="465975"/>
                  </a:lnTo>
                  <a:lnTo>
                    <a:pt x="4458978" y="564648"/>
                  </a:lnTo>
                  <a:lnTo>
                    <a:pt x="4526816" y="564648"/>
                  </a:lnTo>
                  <a:lnTo>
                    <a:pt x="4504994" y="399561"/>
                  </a:lnTo>
                  <a:lnTo>
                    <a:pt x="4457792" y="99272"/>
                  </a:lnTo>
                  <a:lnTo>
                    <a:pt x="4365761" y="99272"/>
                  </a:lnTo>
                  <a:close/>
                  <a:moveTo>
                    <a:pt x="4565497" y="99272"/>
                  </a:moveTo>
                  <a:lnTo>
                    <a:pt x="4565497" y="564648"/>
                  </a:lnTo>
                  <a:lnTo>
                    <a:pt x="4739599" y="564648"/>
                  </a:lnTo>
                  <a:lnTo>
                    <a:pt x="4739599" y="498471"/>
                  </a:lnTo>
                  <a:lnTo>
                    <a:pt x="4632624" y="498471"/>
                  </a:lnTo>
                  <a:lnTo>
                    <a:pt x="4632624" y="99272"/>
                  </a:lnTo>
                  <a:lnTo>
                    <a:pt x="4565497" y="99272"/>
                  </a:lnTo>
                  <a:close/>
                  <a:moveTo>
                    <a:pt x="2622397" y="99272"/>
                  </a:moveTo>
                  <a:lnTo>
                    <a:pt x="2622397" y="564648"/>
                  </a:lnTo>
                  <a:lnTo>
                    <a:pt x="2686914" y="564648"/>
                  </a:lnTo>
                  <a:lnTo>
                    <a:pt x="2686914" y="303259"/>
                  </a:lnTo>
                  <a:lnTo>
                    <a:pt x="2748111" y="564648"/>
                  </a:lnTo>
                  <a:lnTo>
                    <a:pt x="2815237" y="564648"/>
                  </a:lnTo>
                  <a:lnTo>
                    <a:pt x="2815237" y="99272"/>
                  </a:lnTo>
                  <a:lnTo>
                    <a:pt x="2753092" y="99272"/>
                  </a:lnTo>
                  <a:lnTo>
                    <a:pt x="2753092" y="369200"/>
                  </a:lnTo>
                  <a:lnTo>
                    <a:pt x="2689524" y="99272"/>
                  </a:lnTo>
                  <a:lnTo>
                    <a:pt x="2622397" y="99272"/>
                  </a:lnTo>
                  <a:close/>
                  <a:moveTo>
                    <a:pt x="2965297" y="99272"/>
                  </a:moveTo>
                  <a:lnTo>
                    <a:pt x="2965297" y="564648"/>
                  </a:lnTo>
                  <a:lnTo>
                    <a:pt x="3029814" y="564648"/>
                  </a:lnTo>
                  <a:lnTo>
                    <a:pt x="3029814" y="303259"/>
                  </a:lnTo>
                  <a:lnTo>
                    <a:pt x="3091011" y="564648"/>
                  </a:lnTo>
                  <a:lnTo>
                    <a:pt x="3158137" y="564648"/>
                  </a:lnTo>
                  <a:lnTo>
                    <a:pt x="3158137" y="99272"/>
                  </a:lnTo>
                  <a:lnTo>
                    <a:pt x="3095992" y="99272"/>
                  </a:lnTo>
                  <a:lnTo>
                    <a:pt x="3095992" y="369200"/>
                  </a:lnTo>
                  <a:lnTo>
                    <a:pt x="3032424" y="99272"/>
                  </a:lnTo>
                  <a:lnTo>
                    <a:pt x="2965297" y="99272"/>
                  </a:lnTo>
                  <a:close/>
                  <a:moveTo>
                    <a:pt x="3270386" y="99272"/>
                  </a:moveTo>
                  <a:lnTo>
                    <a:pt x="3222947" y="400272"/>
                  </a:lnTo>
                  <a:lnTo>
                    <a:pt x="3201125" y="564648"/>
                  </a:lnTo>
                  <a:lnTo>
                    <a:pt x="3268726" y="564648"/>
                  </a:lnTo>
                  <a:lnTo>
                    <a:pt x="3282009" y="465975"/>
                  </a:lnTo>
                  <a:lnTo>
                    <a:pt x="3350558" y="465975"/>
                  </a:lnTo>
                  <a:lnTo>
                    <a:pt x="3363604" y="564648"/>
                  </a:lnTo>
                  <a:lnTo>
                    <a:pt x="3431441" y="564648"/>
                  </a:lnTo>
                  <a:lnTo>
                    <a:pt x="3409619" y="399561"/>
                  </a:lnTo>
                  <a:lnTo>
                    <a:pt x="3362418" y="99272"/>
                  </a:lnTo>
                  <a:lnTo>
                    <a:pt x="3270386" y="99272"/>
                  </a:lnTo>
                  <a:close/>
                  <a:moveTo>
                    <a:pt x="3441622" y="99272"/>
                  </a:moveTo>
                  <a:lnTo>
                    <a:pt x="3441622" y="165449"/>
                  </a:lnTo>
                  <a:lnTo>
                    <a:pt x="3504479" y="165449"/>
                  </a:lnTo>
                  <a:lnTo>
                    <a:pt x="3504479" y="564648"/>
                  </a:lnTo>
                  <a:lnTo>
                    <a:pt x="3571605" y="564648"/>
                  </a:lnTo>
                  <a:lnTo>
                    <a:pt x="3571605" y="165449"/>
                  </a:lnTo>
                  <a:lnTo>
                    <a:pt x="3634462" y="165449"/>
                  </a:lnTo>
                  <a:lnTo>
                    <a:pt x="3634462" y="99272"/>
                  </a:lnTo>
                  <a:lnTo>
                    <a:pt x="3441622" y="99272"/>
                  </a:lnTo>
                  <a:close/>
                  <a:moveTo>
                    <a:pt x="3680858" y="99272"/>
                  </a:moveTo>
                  <a:lnTo>
                    <a:pt x="3680858" y="564648"/>
                  </a:lnTo>
                  <a:lnTo>
                    <a:pt x="3747985" y="564648"/>
                  </a:lnTo>
                  <a:lnTo>
                    <a:pt x="3747985" y="99272"/>
                  </a:lnTo>
                  <a:lnTo>
                    <a:pt x="3680858" y="99272"/>
                  </a:lnTo>
                  <a:close/>
                  <a:moveTo>
                    <a:pt x="1765147" y="99272"/>
                  </a:moveTo>
                  <a:lnTo>
                    <a:pt x="1765147" y="564648"/>
                  </a:lnTo>
                  <a:lnTo>
                    <a:pt x="1832274" y="564648"/>
                  </a:lnTo>
                  <a:lnTo>
                    <a:pt x="1832274" y="361135"/>
                  </a:lnTo>
                  <a:lnTo>
                    <a:pt x="1840813" y="359949"/>
                  </a:lnTo>
                  <a:lnTo>
                    <a:pt x="1901297" y="564648"/>
                  </a:lnTo>
                  <a:lnTo>
                    <a:pt x="1974828" y="564648"/>
                  </a:lnTo>
                  <a:lnTo>
                    <a:pt x="1899400" y="348089"/>
                  </a:lnTo>
                  <a:cubicBezTo>
                    <a:pt x="1934663" y="335123"/>
                    <a:pt x="1952294" y="308161"/>
                    <a:pt x="1952294" y="267206"/>
                  </a:cubicBezTo>
                  <a:lnTo>
                    <a:pt x="1952294" y="197233"/>
                  </a:lnTo>
                  <a:cubicBezTo>
                    <a:pt x="1952294" y="132084"/>
                    <a:pt x="1922487" y="99430"/>
                    <a:pt x="1862872" y="99272"/>
                  </a:cubicBezTo>
                  <a:lnTo>
                    <a:pt x="1765147" y="99272"/>
                  </a:lnTo>
                  <a:close/>
                  <a:moveTo>
                    <a:pt x="2012798" y="99272"/>
                  </a:moveTo>
                  <a:lnTo>
                    <a:pt x="2012798" y="564648"/>
                  </a:lnTo>
                  <a:lnTo>
                    <a:pt x="2186899" y="564648"/>
                  </a:lnTo>
                  <a:lnTo>
                    <a:pt x="2186899" y="498471"/>
                  </a:lnTo>
                  <a:lnTo>
                    <a:pt x="2079924" y="498471"/>
                  </a:lnTo>
                  <a:lnTo>
                    <a:pt x="2079924" y="365167"/>
                  </a:lnTo>
                  <a:lnTo>
                    <a:pt x="2171956" y="365167"/>
                  </a:lnTo>
                  <a:lnTo>
                    <a:pt x="2171956" y="298753"/>
                  </a:lnTo>
                  <a:lnTo>
                    <a:pt x="2079924" y="298753"/>
                  </a:lnTo>
                  <a:lnTo>
                    <a:pt x="2079924" y="165449"/>
                  </a:lnTo>
                  <a:lnTo>
                    <a:pt x="2186899" y="165449"/>
                  </a:lnTo>
                  <a:lnTo>
                    <a:pt x="2186899" y="99272"/>
                  </a:lnTo>
                  <a:lnTo>
                    <a:pt x="2012798" y="99272"/>
                  </a:lnTo>
                  <a:close/>
                  <a:moveTo>
                    <a:pt x="2242583" y="99272"/>
                  </a:moveTo>
                  <a:lnTo>
                    <a:pt x="2242583" y="564648"/>
                  </a:lnTo>
                  <a:lnTo>
                    <a:pt x="2309710" y="564648"/>
                  </a:lnTo>
                  <a:lnTo>
                    <a:pt x="2309710" y="99272"/>
                  </a:lnTo>
                  <a:lnTo>
                    <a:pt x="2242583" y="99272"/>
                  </a:lnTo>
                  <a:close/>
                  <a:moveTo>
                    <a:pt x="936472" y="99272"/>
                  </a:moveTo>
                  <a:lnTo>
                    <a:pt x="936472" y="564648"/>
                  </a:lnTo>
                  <a:lnTo>
                    <a:pt x="1003599" y="564648"/>
                  </a:lnTo>
                  <a:lnTo>
                    <a:pt x="1003599" y="361135"/>
                  </a:lnTo>
                  <a:lnTo>
                    <a:pt x="1012138" y="359949"/>
                  </a:lnTo>
                  <a:lnTo>
                    <a:pt x="1072622" y="564648"/>
                  </a:lnTo>
                  <a:lnTo>
                    <a:pt x="1146153" y="564648"/>
                  </a:lnTo>
                  <a:lnTo>
                    <a:pt x="1070725" y="348089"/>
                  </a:lnTo>
                  <a:cubicBezTo>
                    <a:pt x="1105988" y="335123"/>
                    <a:pt x="1123619" y="308161"/>
                    <a:pt x="1123619" y="267206"/>
                  </a:cubicBezTo>
                  <a:lnTo>
                    <a:pt x="1123619" y="197233"/>
                  </a:lnTo>
                  <a:cubicBezTo>
                    <a:pt x="1123619" y="132084"/>
                    <a:pt x="1093812" y="99430"/>
                    <a:pt x="1034197" y="99272"/>
                  </a:cubicBezTo>
                  <a:lnTo>
                    <a:pt x="936472" y="99272"/>
                  </a:lnTo>
                  <a:close/>
                  <a:moveTo>
                    <a:pt x="1298422" y="99272"/>
                  </a:moveTo>
                  <a:lnTo>
                    <a:pt x="1298422" y="564648"/>
                  </a:lnTo>
                  <a:lnTo>
                    <a:pt x="1365549" y="564648"/>
                  </a:lnTo>
                  <a:lnTo>
                    <a:pt x="1365549" y="365167"/>
                  </a:lnTo>
                  <a:lnTo>
                    <a:pt x="1457580" y="365167"/>
                  </a:lnTo>
                  <a:lnTo>
                    <a:pt x="1457580" y="298753"/>
                  </a:lnTo>
                  <a:lnTo>
                    <a:pt x="1365549" y="298753"/>
                  </a:lnTo>
                  <a:lnTo>
                    <a:pt x="1365549" y="165449"/>
                  </a:lnTo>
                  <a:lnTo>
                    <a:pt x="1472523" y="165449"/>
                  </a:lnTo>
                  <a:lnTo>
                    <a:pt x="1472523" y="99272"/>
                  </a:lnTo>
                  <a:lnTo>
                    <a:pt x="1298422" y="99272"/>
                  </a:lnTo>
                  <a:close/>
                  <a:moveTo>
                    <a:pt x="469747" y="99272"/>
                  </a:moveTo>
                  <a:lnTo>
                    <a:pt x="469747" y="564648"/>
                  </a:lnTo>
                  <a:lnTo>
                    <a:pt x="536874" y="564648"/>
                  </a:lnTo>
                  <a:lnTo>
                    <a:pt x="536874" y="365167"/>
                  </a:lnTo>
                  <a:lnTo>
                    <a:pt x="628905" y="365167"/>
                  </a:lnTo>
                  <a:lnTo>
                    <a:pt x="628905" y="298753"/>
                  </a:lnTo>
                  <a:lnTo>
                    <a:pt x="536874" y="298753"/>
                  </a:lnTo>
                  <a:lnTo>
                    <a:pt x="536874" y="165449"/>
                  </a:lnTo>
                  <a:lnTo>
                    <a:pt x="643848" y="165449"/>
                  </a:lnTo>
                  <a:lnTo>
                    <a:pt x="643848" y="99272"/>
                  </a:lnTo>
                  <a:lnTo>
                    <a:pt x="469747" y="99272"/>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61" name="Freeform 60">
              <a:extLst>
                <a:ext uri="{FF2B5EF4-FFF2-40B4-BE49-F238E27FC236}">
                  <a16:creationId xmlns:a16="http://schemas.microsoft.com/office/drawing/2014/main" id="{C5C8B6AD-179E-214B-A7E1-AD64EA64059C}"/>
                </a:ext>
              </a:extLst>
            </p:cNvPr>
            <p:cNvSpPr/>
            <p:nvPr/>
          </p:nvSpPr>
          <p:spPr>
            <a:xfrm>
              <a:off x="751206" y="2298620"/>
              <a:ext cx="58587" cy="347728"/>
            </a:xfrm>
            <a:custGeom>
              <a:avLst/>
              <a:gdLst/>
              <a:ahLst/>
              <a:cxnLst/>
              <a:rect l="l" t="t" r="r" b="b"/>
              <a:pathLst>
                <a:path w="58587" h="347728">
                  <a:moveTo>
                    <a:pt x="28937" y="0"/>
                  </a:moveTo>
                  <a:lnTo>
                    <a:pt x="29412" y="0"/>
                  </a:lnTo>
                  <a:cubicBezTo>
                    <a:pt x="48862" y="158"/>
                    <a:pt x="58587" y="10674"/>
                    <a:pt x="58587" y="31547"/>
                  </a:cubicBezTo>
                  <a:lnTo>
                    <a:pt x="58587" y="316181"/>
                  </a:lnTo>
                  <a:cubicBezTo>
                    <a:pt x="58587" y="337212"/>
                    <a:pt x="48783" y="347728"/>
                    <a:pt x="29175" y="347728"/>
                  </a:cubicBezTo>
                  <a:cubicBezTo>
                    <a:pt x="9725" y="347728"/>
                    <a:pt x="0" y="337212"/>
                    <a:pt x="0" y="316181"/>
                  </a:cubicBezTo>
                  <a:lnTo>
                    <a:pt x="0" y="31547"/>
                  </a:lnTo>
                  <a:cubicBezTo>
                    <a:pt x="0" y="10516"/>
                    <a:pt x="9646" y="0"/>
                    <a:pt x="28937"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60" name="Freeform 59">
              <a:extLst>
                <a:ext uri="{FF2B5EF4-FFF2-40B4-BE49-F238E27FC236}">
                  <a16:creationId xmlns:a16="http://schemas.microsoft.com/office/drawing/2014/main" id="{0EBF40A0-C728-FD4F-A892-6881C88FD0D1}"/>
                </a:ext>
              </a:extLst>
            </p:cNvPr>
            <p:cNvSpPr/>
            <p:nvPr/>
          </p:nvSpPr>
          <p:spPr>
            <a:xfrm>
              <a:off x="1579881" y="2298620"/>
              <a:ext cx="58587" cy="347728"/>
            </a:xfrm>
            <a:custGeom>
              <a:avLst/>
              <a:gdLst/>
              <a:ahLst/>
              <a:cxnLst/>
              <a:rect l="l" t="t" r="r" b="b"/>
              <a:pathLst>
                <a:path w="58587" h="347728">
                  <a:moveTo>
                    <a:pt x="28937" y="0"/>
                  </a:moveTo>
                  <a:lnTo>
                    <a:pt x="29412" y="0"/>
                  </a:lnTo>
                  <a:cubicBezTo>
                    <a:pt x="48862" y="158"/>
                    <a:pt x="58587" y="10674"/>
                    <a:pt x="58587" y="31547"/>
                  </a:cubicBezTo>
                  <a:lnTo>
                    <a:pt x="58587" y="316181"/>
                  </a:lnTo>
                  <a:cubicBezTo>
                    <a:pt x="58587" y="337212"/>
                    <a:pt x="48783" y="347728"/>
                    <a:pt x="29175" y="347728"/>
                  </a:cubicBezTo>
                  <a:cubicBezTo>
                    <a:pt x="9725" y="347728"/>
                    <a:pt x="0" y="337212"/>
                    <a:pt x="0" y="316181"/>
                  </a:cubicBezTo>
                  <a:lnTo>
                    <a:pt x="0" y="31547"/>
                  </a:lnTo>
                  <a:cubicBezTo>
                    <a:pt x="0" y="10516"/>
                    <a:pt x="9646" y="0"/>
                    <a:pt x="28937"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9" name="Freeform 58">
              <a:extLst>
                <a:ext uri="{FF2B5EF4-FFF2-40B4-BE49-F238E27FC236}">
                  <a16:creationId xmlns:a16="http://schemas.microsoft.com/office/drawing/2014/main" id="{7C61495A-D692-EB48-B025-BB4CE2DBE733}"/>
                </a:ext>
              </a:extLst>
            </p:cNvPr>
            <p:cNvSpPr/>
            <p:nvPr/>
          </p:nvSpPr>
          <p:spPr>
            <a:xfrm>
              <a:off x="3875406" y="2298620"/>
              <a:ext cx="58587" cy="347728"/>
            </a:xfrm>
            <a:custGeom>
              <a:avLst/>
              <a:gdLst/>
              <a:ahLst/>
              <a:cxnLst/>
              <a:rect l="l" t="t" r="r" b="b"/>
              <a:pathLst>
                <a:path w="58587" h="347728">
                  <a:moveTo>
                    <a:pt x="28938" y="0"/>
                  </a:moveTo>
                  <a:lnTo>
                    <a:pt x="29412" y="0"/>
                  </a:lnTo>
                  <a:cubicBezTo>
                    <a:pt x="48862" y="158"/>
                    <a:pt x="58587" y="10674"/>
                    <a:pt x="58587" y="31547"/>
                  </a:cubicBezTo>
                  <a:lnTo>
                    <a:pt x="58587" y="316181"/>
                  </a:lnTo>
                  <a:cubicBezTo>
                    <a:pt x="58587" y="337212"/>
                    <a:pt x="48783" y="347728"/>
                    <a:pt x="29175" y="347728"/>
                  </a:cubicBezTo>
                  <a:cubicBezTo>
                    <a:pt x="9725" y="347728"/>
                    <a:pt x="0" y="337212"/>
                    <a:pt x="0" y="316181"/>
                  </a:cubicBezTo>
                  <a:lnTo>
                    <a:pt x="0" y="31547"/>
                  </a:lnTo>
                  <a:cubicBezTo>
                    <a:pt x="0" y="10516"/>
                    <a:pt x="9646" y="0"/>
                    <a:pt x="28938"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8" name="Freeform 57">
              <a:extLst>
                <a:ext uri="{FF2B5EF4-FFF2-40B4-BE49-F238E27FC236}">
                  <a16:creationId xmlns:a16="http://schemas.microsoft.com/office/drawing/2014/main" id="{4ADF0D55-7990-CC4B-9BE0-C43DB67829F1}"/>
                </a:ext>
              </a:extLst>
            </p:cNvPr>
            <p:cNvSpPr/>
            <p:nvPr/>
          </p:nvSpPr>
          <p:spPr>
            <a:xfrm>
              <a:off x="1003599" y="2305973"/>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7" name="Freeform 56">
              <a:extLst>
                <a:ext uri="{FF2B5EF4-FFF2-40B4-BE49-F238E27FC236}">
                  <a16:creationId xmlns:a16="http://schemas.microsoft.com/office/drawing/2014/main" id="{5EB37B36-5C08-9E43-8900-28C93183732B}"/>
                </a:ext>
              </a:extLst>
            </p:cNvPr>
            <p:cNvSpPr/>
            <p:nvPr/>
          </p:nvSpPr>
          <p:spPr>
            <a:xfrm>
              <a:off x="1832274" y="2305973"/>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6" name="Freeform 55">
              <a:extLst>
                <a:ext uri="{FF2B5EF4-FFF2-40B4-BE49-F238E27FC236}">
                  <a16:creationId xmlns:a16="http://schemas.microsoft.com/office/drawing/2014/main" id="{BA1AF361-8492-AA47-9AA2-111BAC83DD5D}"/>
                </a:ext>
              </a:extLst>
            </p:cNvPr>
            <p:cNvSpPr/>
            <p:nvPr/>
          </p:nvSpPr>
          <p:spPr>
            <a:xfrm>
              <a:off x="3290548" y="2346535"/>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55" name="Freeform 54">
              <a:extLst>
                <a:ext uri="{FF2B5EF4-FFF2-40B4-BE49-F238E27FC236}">
                  <a16:creationId xmlns:a16="http://schemas.microsoft.com/office/drawing/2014/main" id="{5EDE3F5E-5E7D-384A-AFDA-8F75B2EDAF45}"/>
                </a:ext>
              </a:extLst>
            </p:cNvPr>
            <p:cNvSpPr/>
            <p:nvPr/>
          </p:nvSpPr>
          <p:spPr>
            <a:xfrm>
              <a:off x="4385922" y="2346535"/>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5" name="Freeform 24">
              <a:extLst>
                <a:ext uri="{FF2B5EF4-FFF2-40B4-BE49-F238E27FC236}">
                  <a16:creationId xmlns:a16="http://schemas.microsoft.com/office/drawing/2014/main" id="{C0DD7F95-CA04-8A42-B917-9CA0AECBA531}"/>
                </a:ext>
              </a:extLst>
            </p:cNvPr>
            <p:cNvSpPr/>
            <p:nvPr/>
          </p:nvSpPr>
          <p:spPr>
            <a:xfrm>
              <a:off x="0" y="1389126"/>
              <a:ext cx="7946136" cy="659858"/>
            </a:xfrm>
            <a:custGeom>
              <a:avLst/>
              <a:gdLst/>
              <a:ahLst/>
              <a:cxnLst/>
              <a:rect l="l" t="t" r="r" b="b"/>
              <a:pathLst>
                <a:path w="7946136" h="659858">
                  <a:moveTo>
                    <a:pt x="0" y="0"/>
                  </a:moveTo>
                  <a:lnTo>
                    <a:pt x="7946136" y="0"/>
                  </a:lnTo>
                  <a:lnTo>
                    <a:pt x="7946136" y="659858"/>
                  </a:lnTo>
                  <a:lnTo>
                    <a:pt x="0" y="659858"/>
                  </a:lnTo>
                  <a:lnTo>
                    <a:pt x="0" y="0"/>
                  </a:lnTo>
                  <a:close/>
                  <a:moveTo>
                    <a:pt x="2599655" y="86132"/>
                  </a:moveTo>
                  <a:cubicBezTo>
                    <a:pt x="2535454" y="86132"/>
                    <a:pt x="2503354" y="118707"/>
                    <a:pt x="2503354" y="183856"/>
                  </a:cubicBezTo>
                  <a:lnTo>
                    <a:pt x="2503354" y="227500"/>
                  </a:lnTo>
                  <a:cubicBezTo>
                    <a:pt x="2503354" y="270353"/>
                    <a:pt x="2524306" y="306723"/>
                    <a:pt x="2566210" y="336610"/>
                  </a:cubicBezTo>
                  <a:cubicBezTo>
                    <a:pt x="2608115" y="366654"/>
                    <a:pt x="2629067" y="392904"/>
                    <a:pt x="2629067" y="415358"/>
                  </a:cubicBezTo>
                  <a:lnTo>
                    <a:pt x="2629067" y="468490"/>
                  </a:lnTo>
                  <a:cubicBezTo>
                    <a:pt x="2629067" y="489521"/>
                    <a:pt x="2619342" y="500037"/>
                    <a:pt x="2599892" y="500037"/>
                  </a:cubicBezTo>
                  <a:cubicBezTo>
                    <a:pt x="2580284" y="500037"/>
                    <a:pt x="2570480" y="489521"/>
                    <a:pt x="2570480" y="468490"/>
                  </a:cubicBezTo>
                  <a:lnTo>
                    <a:pt x="2570480" y="405870"/>
                  </a:lnTo>
                  <a:lnTo>
                    <a:pt x="2503354" y="405870"/>
                  </a:lnTo>
                  <a:lnTo>
                    <a:pt x="2503354" y="468490"/>
                  </a:lnTo>
                  <a:cubicBezTo>
                    <a:pt x="2503354" y="533639"/>
                    <a:pt x="2535533" y="566293"/>
                    <a:pt x="2599892" y="566451"/>
                  </a:cubicBezTo>
                  <a:cubicBezTo>
                    <a:pt x="2664093" y="566451"/>
                    <a:pt x="2696193" y="533797"/>
                    <a:pt x="2696193" y="468490"/>
                  </a:cubicBezTo>
                  <a:lnTo>
                    <a:pt x="2696193" y="409666"/>
                  </a:lnTo>
                  <a:cubicBezTo>
                    <a:pt x="2696193" y="367919"/>
                    <a:pt x="2675241" y="332103"/>
                    <a:pt x="2633337" y="302216"/>
                  </a:cubicBezTo>
                  <a:cubicBezTo>
                    <a:pt x="2591432" y="272172"/>
                    <a:pt x="2570480" y="246792"/>
                    <a:pt x="2570480" y="226077"/>
                  </a:cubicBezTo>
                  <a:lnTo>
                    <a:pt x="2570480" y="183856"/>
                  </a:lnTo>
                  <a:cubicBezTo>
                    <a:pt x="2570480" y="162825"/>
                    <a:pt x="2580126" y="152309"/>
                    <a:pt x="2599418" y="152309"/>
                  </a:cubicBezTo>
                  <a:lnTo>
                    <a:pt x="2599892" y="152309"/>
                  </a:lnTo>
                  <a:cubicBezTo>
                    <a:pt x="2619342" y="152467"/>
                    <a:pt x="2629067" y="162983"/>
                    <a:pt x="2629067" y="183856"/>
                  </a:cubicBezTo>
                  <a:lnTo>
                    <a:pt x="2629067" y="246475"/>
                  </a:lnTo>
                  <a:lnTo>
                    <a:pt x="2696193" y="246475"/>
                  </a:lnTo>
                  <a:lnTo>
                    <a:pt x="2696193" y="183856"/>
                  </a:lnTo>
                  <a:cubicBezTo>
                    <a:pt x="2696193" y="118707"/>
                    <a:pt x="2664014" y="86132"/>
                    <a:pt x="2599655" y="86132"/>
                  </a:cubicBezTo>
                  <a:close/>
                  <a:moveTo>
                    <a:pt x="5447629" y="86132"/>
                  </a:moveTo>
                  <a:cubicBezTo>
                    <a:pt x="5383428" y="86132"/>
                    <a:pt x="5351328" y="118707"/>
                    <a:pt x="5351328" y="183856"/>
                  </a:cubicBezTo>
                  <a:lnTo>
                    <a:pt x="5351328" y="468490"/>
                  </a:lnTo>
                  <a:cubicBezTo>
                    <a:pt x="5351328" y="533797"/>
                    <a:pt x="5383428" y="566451"/>
                    <a:pt x="5447629" y="566451"/>
                  </a:cubicBezTo>
                  <a:cubicBezTo>
                    <a:pt x="5511988" y="566293"/>
                    <a:pt x="5544167" y="533639"/>
                    <a:pt x="5544167" y="468490"/>
                  </a:cubicBezTo>
                  <a:lnTo>
                    <a:pt x="5544167" y="292966"/>
                  </a:lnTo>
                  <a:lnTo>
                    <a:pt x="5443122" y="292966"/>
                  </a:lnTo>
                  <a:lnTo>
                    <a:pt x="5443122" y="359380"/>
                  </a:lnTo>
                  <a:lnTo>
                    <a:pt x="5477041" y="359380"/>
                  </a:lnTo>
                  <a:lnTo>
                    <a:pt x="5477041" y="468490"/>
                  </a:lnTo>
                  <a:cubicBezTo>
                    <a:pt x="5477041" y="489521"/>
                    <a:pt x="5467237" y="500037"/>
                    <a:pt x="5447629" y="500037"/>
                  </a:cubicBezTo>
                  <a:cubicBezTo>
                    <a:pt x="5428179" y="500037"/>
                    <a:pt x="5418454" y="489521"/>
                    <a:pt x="5418454" y="468490"/>
                  </a:cubicBezTo>
                  <a:lnTo>
                    <a:pt x="5418454" y="183856"/>
                  </a:lnTo>
                  <a:cubicBezTo>
                    <a:pt x="5418454" y="162825"/>
                    <a:pt x="5428100" y="152309"/>
                    <a:pt x="5447392" y="152309"/>
                  </a:cubicBezTo>
                  <a:lnTo>
                    <a:pt x="5447866" y="152309"/>
                  </a:lnTo>
                  <a:cubicBezTo>
                    <a:pt x="5467316" y="152467"/>
                    <a:pt x="5477041" y="162983"/>
                    <a:pt x="5477041" y="183856"/>
                  </a:cubicBezTo>
                  <a:lnTo>
                    <a:pt x="5477041" y="246475"/>
                  </a:lnTo>
                  <a:lnTo>
                    <a:pt x="5544167" y="246475"/>
                  </a:lnTo>
                  <a:lnTo>
                    <a:pt x="5544167" y="183856"/>
                  </a:lnTo>
                  <a:cubicBezTo>
                    <a:pt x="5544167" y="118707"/>
                    <a:pt x="5511988" y="86132"/>
                    <a:pt x="5447629" y="86132"/>
                  </a:cubicBezTo>
                  <a:close/>
                  <a:moveTo>
                    <a:pt x="5781004" y="86132"/>
                  </a:moveTo>
                  <a:cubicBezTo>
                    <a:pt x="5716803" y="86132"/>
                    <a:pt x="5684703" y="118707"/>
                    <a:pt x="5684703" y="183856"/>
                  </a:cubicBezTo>
                  <a:lnTo>
                    <a:pt x="5684703" y="468490"/>
                  </a:lnTo>
                  <a:cubicBezTo>
                    <a:pt x="5684703" y="533797"/>
                    <a:pt x="5716803" y="566451"/>
                    <a:pt x="5781004" y="566451"/>
                  </a:cubicBezTo>
                  <a:cubicBezTo>
                    <a:pt x="5845363" y="566293"/>
                    <a:pt x="5877542" y="533639"/>
                    <a:pt x="5877542" y="468490"/>
                  </a:cubicBezTo>
                  <a:lnTo>
                    <a:pt x="5877542" y="405870"/>
                  </a:lnTo>
                  <a:lnTo>
                    <a:pt x="5810416" y="405870"/>
                  </a:lnTo>
                  <a:lnTo>
                    <a:pt x="5810416" y="468490"/>
                  </a:lnTo>
                  <a:cubicBezTo>
                    <a:pt x="5810416" y="489521"/>
                    <a:pt x="5800612" y="500037"/>
                    <a:pt x="5781004" y="500037"/>
                  </a:cubicBezTo>
                  <a:cubicBezTo>
                    <a:pt x="5761554" y="500037"/>
                    <a:pt x="5751829" y="489521"/>
                    <a:pt x="5751829" y="468490"/>
                  </a:cubicBezTo>
                  <a:lnTo>
                    <a:pt x="5751829" y="183856"/>
                  </a:lnTo>
                  <a:cubicBezTo>
                    <a:pt x="5751829" y="162825"/>
                    <a:pt x="5761475" y="152309"/>
                    <a:pt x="5780767" y="152309"/>
                  </a:cubicBezTo>
                  <a:lnTo>
                    <a:pt x="5781241" y="152309"/>
                  </a:lnTo>
                  <a:cubicBezTo>
                    <a:pt x="5800691" y="152467"/>
                    <a:pt x="5810416" y="162983"/>
                    <a:pt x="5810416" y="183856"/>
                  </a:cubicBezTo>
                  <a:lnTo>
                    <a:pt x="5810416" y="246475"/>
                  </a:lnTo>
                  <a:lnTo>
                    <a:pt x="5877542" y="246475"/>
                  </a:lnTo>
                  <a:lnTo>
                    <a:pt x="5877542" y="183856"/>
                  </a:lnTo>
                  <a:cubicBezTo>
                    <a:pt x="5877542" y="118707"/>
                    <a:pt x="5845363" y="86132"/>
                    <a:pt x="5781004" y="86132"/>
                  </a:cubicBezTo>
                  <a:close/>
                  <a:moveTo>
                    <a:pt x="6019129" y="86132"/>
                  </a:moveTo>
                  <a:cubicBezTo>
                    <a:pt x="5954928" y="86132"/>
                    <a:pt x="5922828" y="118707"/>
                    <a:pt x="5922828" y="183856"/>
                  </a:cubicBezTo>
                  <a:lnTo>
                    <a:pt x="5922828" y="468490"/>
                  </a:lnTo>
                  <a:cubicBezTo>
                    <a:pt x="5922828" y="533797"/>
                    <a:pt x="5954928" y="566451"/>
                    <a:pt x="6019129" y="566451"/>
                  </a:cubicBezTo>
                  <a:cubicBezTo>
                    <a:pt x="6083488" y="566293"/>
                    <a:pt x="6115667" y="533639"/>
                    <a:pt x="6115667" y="468490"/>
                  </a:cubicBezTo>
                  <a:lnTo>
                    <a:pt x="6115667" y="183856"/>
                  </a:lnTo>
                  <a:cubicBezTo>
                    <a:pt x="6115667" y="118707"/>
                    <a:pt x="6083488" y="86132"/>
                    <a:pt x="6019129" y="86132"/>
                  </a:cubicBezTo>
                  <a:close/>
                  <a:moveTo>
                    <a:pt x="6523955" y="86132"/>
                  </a:moveTo>
                  <a:cubicBezTo>
                    <a:pt x="6459753" y="86132"/>
                    <a:pt x="6427654" y="118707"/>
                    <a:pt x="6427654" y="183856"/>
                  </a:cubicBezTo>
                  <a:lnTo>
                    <a:pt x="6427654" y="468490"/>
                  </a:lnTo>
                  <a:cubicBezTo>
                    <a:pt x="6427654" y="533797"/>
                    <a:pt x="6459753" y="566451"/>
                    <a:pt x="6523955" y="566451"/>
                  </a:cubicBezTo>
                  <a:cubicBezTo>
                    <a:pt x="6588313" y="566293"/>
                    <a:pt x="6620493" y="533639"/>
                    <a:pt x="6620493" y="468490"/>
                  </a:cubicBezTo>
                  <a:lnTo>
                    <a:pt x="6620493" y="405870"/>
                  </a:lnTo>
                  <a:lnTo>
                    <a:pt x="6553367" y="405870"/>
                  </a:lnTo>
                  <a:lnTo>
                    <a:pt x="6553367" y="468490"/>
                  </a:lnTo>
                  <a:cubicBezTo>
                    <a:pt x="6553367" y="489521"/>
                    <a:pt x="6543562" y="500037"/>
                    <a:pt x="6523955" y="500037"/>
                  </a:cubicBezTo>
                  <a:cubicBezTo>
                    <a:pt x="6504504" y="500037"/>
                    <a:pt x="6494779" y="489521"/>
                    <a:pt x="6494780" y="468490"/>
                  </a:cubicBezTo>
                  <a:lnTo>
                    <a:pt x="6494780" y="183856"/>
                  </a:lnTo>
                  <a:cubicBezTo>
                    <a:pt x="6494779" y="162825"/>
                    <a:pt x="6504425" y="152309"/>
                    <a:pt x="6523718" y="152309"/>
                  </a:cubicBezTo>
                  <a:lnTo>
                    <a:pt x="6524192" y="152309"/>
                  </a:lnTo>
                  <a:cubicBezTo>
                    <a:pt x="6543642" y="152467"/>
                    <a:pt x="6553367" y="162983"/>
                    <a:pt x="6553367" y="183856"/>
                  </a:cubicBezTo>
                  <a:lnTo>
                    <a:pt x="6553367" y="246475"/>
                  </a:lnTo>
                  <a:lnTo>
                    <a:pt x="6620493" y="246475"/>
                  </a:lnTo>
                  <a:lnTo>
                    <a:pt x="6620493" y="183856"/>
                  </a:lnTo>
                  <a:cubicBezTo>
                    <a:pt x="6620493" y="118707"/>
                    <a:pt x="6588313" y="86132"/>
                    <a:pt x="6523955" y="86132"/>
                  </a:cubicBezTo>
                  <a:close/>
                  <a:moveTo>
                    <a:pt x="7495505" y="86132"/>
                  </a:moveTo>
                  <a:cubicBezTo>
                    <a:pt x="7431303" y="86132"/>
                    <a:pt x="7399203" y="118707"/>
                    <a:pt x="7399204" y="183856"/>
                  </a:cubicBezTo>
                  <a:lnTo>
                    <a:pt x="7399204" y="227500"/>
                  </a:lnTo>
                  <a:cubicBezTo>
                    <a:pt x="7399203" y="270353"/>
                    <a:pt x="7420155" y="306723"/>
                    <a:pt x="7462060" y="336610"/>
                  </a:cubicBezTo>
                  <a:cubicBezTo>
                    <a:pt x="7503964" y="366654"/>
                    <a:pt x="7524917" y="392904"/>
                    <a:pt x="7524917" y="415358"/>
                  </a:cubicBezTo>
                  <a:lnTo>
                    <a:pt x="7524917" y="468490"/>
                  </a:lnTo>
                  <a:cubicBezTo>
                    <a:pt x="7524917" y="489521"/>
                    <a:pt x="7515192" y="500037"/>
                    <a:pt x="7495742" y="500037"/>
                  </a:cubicBezTo>
                  <a:cubicBezTo>
                    <a:pt x="7476133" y="500037"/>
                    <a:pt x="7466330" y="489521"/>
                    <a:pt x="7466330" y="468490"/>
                  </a:cubicBezTo>
                  <a:lnTo>
                    <a:pt x="7466330" y="405870"/>
                  </a:lnTo>
                  <a:lnTo>
                    <a:pt x="7399204" y="405870"/>
                  </a:lnTo>
                  <a:lnTo>
                    <a:pt x="7399204" y="468490"/>
                  </a:lnTo>
                  <a:cubicBezTo>
                    <a:pt x="7399203" y="533639"/>
                    <a:pt x="7431383" y="566293"/>
                    <a:pt x="7495742" y="566451"/>
                  </a:cubicBezTo>
                  <a:cubicBezTo>
                    <a:pt x="7559942" y="566451"/>
                    <a:pt x="7592042" y="533797"/>
                    <a:pt x="7592043" y="468490"/>
                  </a:cubicBezTo>
                  <a:lnTo>
                    <a:pt x="7592043" y="409666"/>
                  </a:lnTo>
                  <a:cubicBezTo>
                    <a:pt x="7592042" y="367919"/>
                    <a:pt x="7571090" y="332103"/>
                    <a:pt x="7529186" y="302216"/>
                  </a:cubicBezTo>
                  <a:cubicBezTo>
                    <a:pt x="7487281" y="272172"/>
                    <a:pt x="7466330" y="246792"/>
                    <a:pt x="7466330" y="226077"/>
                  </a:cubicBezTo>
                  <a:lnTo>
                    <a:pt x="7466330" y="183856"/>
                  </a:lnTo>
                  <a:cubicBezTo>
                    <a:pt x="7466330" y="162825"/>
                    <a:pt x="7475975" y="152309"/>
                    <a:pt x="7495268" y="152309"/>
                  </a:cubicBezTo>
                  <a:lnTo>
                    <a:pt x="7495742" y="152309"/>
                  </a:lnTo>
                  <a:cubicBezTo>
                    <a:pt x="7515192" y="152467"/>
                    <a:pt x="7524917" y="162983"/>
                    <a:pt x="7524917" y="183856"/>
                  </a:cubicBezTo>
                  <a:lnTo>
                    <a:pt x="7524917" y="246475"/>
                  </a:lnTo>
                  <a:lnTo>
                    <a:pt x="7592043" y="246475"/>
                  </a:lnTo>
                  <a:lnTo>
                    <a:pt x="7592043" y="183856"/>
                  </a:lnTo>
                  <a:cubicBezTo>
                    <a:pt x="7592042" y="118707"/>
                    <a:pt x="7559863" y="86132"/>
                    <a:pt x="7495505" y="86132"/>
                  </a:cubicBezTo>
                  <a:close/>
                  <a:moveTo>
                    <a:pt x="6670523" y="93485"/>
                  </a:moveTo>
                  <a:lnTo>
                    <a:pt x="6670523" y="558861"/>
                  </a:lnTo>
                  <a:lnTo>
                    <a:pt x="6844624" y="558861"/>
                  </a:lnTo>
                  <a:lnTo>
                    <a:pt x="6844624" y="492684"/>
                  </a:lnTo>
                  <a:lnTo>
                    <a:pt x="6737649" y="492684"/>
                  </a:lnTo>
                  <a:lnTo>
                    <a:pt x="6737649" y="359380"/>
                  </a:lnTo>
                  <a:lnTo>
                    <a:pt x="6829680" y="359380"/>
                  </a:lnTo>
                  <a:lnTo>
                    <a:pt x="6829680" y="292966"/>
                  </a:lnTo>
                  <a:lnTo>
                    <a:pt x="6737649" y="292966"/>
                  </a:lnTo>
                  <a:lnTo>
                    <a:pt x="6737649" y="159662"/>
                  </a:lnTo>
                  <a:lnTo>
                    <a:pt x="6844624" y="159662"/>
                  </a:lnTo>
                  <a:lnTo>
                    <a:pt x="6844624" y="93485"/>
                  </a:lnTo>
                  <a:lnTo>
                    <a:pt x="6670523" y="93485"/>
                  </a:lnTo>
                  <a:close/>
                  <a:moveTo>
                    <a:pt x="6899123" y="93485"/>
                  </a:moveTo>
                  <a:lnTo>
                    <a:pt x="6899123" y="558861"/>
                  </a:lnTo>
                  <a:lnTo>
                    <a:pt x="6966249" y="558861"/>
                  </a:lnTo>
                  <a:lnTo>
                    <a:pt x="6966249" y="355348"/>
                  </a:lnTo>
                  <a:lnTo>
                    <a:pt x="6974788" y="354162"/>
                  </a:lnTo>
                  <a:lnTo>
                    <a:pt x="7035272" y="558861"/>
                  </a:lnTo>
                  <a:lnTo>
                    <a:pt x="7108803" y="558861"/>
                  </a:lnTo>
                  <a:lnTo>
                    <a:pt x="7033375" y="342302"/>
                  </a:lnTo>
                  <a:cubicBezTo>
                    <a:pt x="7068638" y="329336"/>
                    <a:pt x="7086269" y="302374"/>
                    <a:pt x="7086269" y="261419"/>
                  </a:cubicBezTo>
                  <a:lnTo>
                    <a:pt x="7086269" y="191446"/>
                  </a:lnTo>
                  <a:cubicBezTo>
                    <a:pt x="7086269" y="126297"/>
                    <a:pt x="7056462" y="93643"/>
                    <a:pt x="6996847" y="93485"/>
                  </a:cubicBezTo>
                  <a:lnTo>
                    <a:pt x="6899123" y="93485"/>
                  </a:lnTo>
                  <a:close/>
                  <a:moveTo>
                    <a:pt x="7146773" y="93485"/>
                  </a:moveTo>
                  <a:lnTo>
                    <a:pt x="7146773" y="558861"/>
                  </a:lnTo>
                  <a:lnTo>
                    <a:pt x="7211290" y="558861"/>
                  </a:lnTo>
                  <a:lnTo>
                    <a:pt x="7211290" y="297472"/>
                  </a:lnTo>
                  <a:lnTo>
                    <a:pt x="7272486" y="558861"/>
                  </a:lnTo>
                  <a:lnTo>
                    <a:pt x="7339612" y="558861"/>
                  </a:lnTo>
                  <a:lnTo>
                    <a:pt x="7339612" y="93485"/>
                  </a:lnTo>
                  <a:lnTo>
                    <a:pt x="7277467" y="93485"/>
                  </a:lnTo>
                  <a:lnTo>
                    <a:pt x="7277467" y="363413"/>
                  </a:lnTo>
                  <a:lnTo>
                    <a:pt x="7213899" y="93485"/>
                  </a:lnTo>
                  <a:lnTo>
                    <a:pt x="7146773" y="93485"/>
                  </a:lnTo>
                  <a:close/>
                  <a:moveTo>
                    <a:pt x="6175222" y="93485"/>
                  </a:moveTo>
                  <a:lnTo>
                    <a:pt x="6175222" y="558861"/>
                  </a:lnTo>
                  <a:lnTo>
                    <a:pt x="6239739" y="558861"/>
                  </a:lnTo>
                  <a:lnTo>
                    <a:pt x="6239739" y="297472"/>
                  </a:lnTo>
                  <a:lnTo>
                    <a:pt x="6300935" y="558861"/>
                  </a:lnTo>
                  <a:lnTo>
                    <a:pt x="6368061" y="558861"/>
                  </a:lnTo>
                  <a:lnTo>
                    <a:pt x="6368061" y="93485"/>
                  </a:lnTo>
                  <a:lnTo>
                    <a:pt x="6305916" y="93485"/>
                  </a:lnTo>
                  <a:lnTo>
                    <a:pt x="6305916" y="363413"/>
                  </a:lnTo>
                  <a:lnTo>
                    <a:pt x="6242348" y="93485"/>
                  </a:lnTo>
                  <a:lnTo>
                    <a:pt x="6175222" y="93485"/>
                  </a:lnTo>
                  <a:close/>
                  <a:moveTo>
                    <a:pt x="2736772" y="93485"/>
                  </a:moveTo>
                  <a:lnTo>
                    <a:pt x="2736772" y="159662"/>
                  </a:lnTo>
                  <a:lnTo>
                    <a:pt x="2799629" y="159662"/>
                  </a:lnTo>
                  <a:lnTo>
                    <a:pt x="2799629" y="558861"/>
                  </a:lnTo>
                  <a:lnTo>
                    <a:pt x="2866755" y="558861"/>
                  </a:lnTo>
                  <a:lnTo>
                    <a:pt x="2866755" y="159662"/>
                  </a:lnTo>
                  <a:lnTo>
                    <a:pt x="2929611" y="159662"/>
                  </a:lnTo>
                  <a:lnTo>
                    <a:pt x="2929611" y="93485"/>
                  </a:lnTo>
                  <a:lnTo>
                    <a:pt x="2736772" y="93485"/>
                  </a:lnTo>
                  <a:close/>
                  <a:moveTo>
                    <a:pt x="3013211" y="93485"/>
                  </a:moveTo>
                  <a:lnTo>
                    <a:pt x="2965772" y="394485"/>
                  </a:lnTo>
                  <a:lnTo>
                    <a:pt x="2943950" y="558861"/>
                  </a:lnTo>
                  <a:lnTo>
                    <a:pt x="3011550" y="558861"/>
                  </a:lnTo>
                  <a:lnTo>
                    <a:pt x="3024833" y="460188"/>
                  </a:lnTo>
                  <a:lnTo>
                    <a:pt x="3093383" y="460188"/>
                  </a:lnTo>
                  <a:lnTo>
                    <a:pt x="3106428" y="558861"/>
                  </a:lnTo>
                  <a:lnTo>
                    <a:pt x="3174266" y="558861"/>
                  </a:lnTo>
                  <a:lnTo>
                    <a:pt x="3152444" y="393773"/>
                  </a:lnTo>
                  <a:lnTo>
                    <a:pt x="3105243" y="93485"/>
                  </a:lnTo>
                  <a:lnTo>
                    <a:pt x="3013211" y="93485"/>
                  </a:lnTo>
                  <a:close/>
                  <a:moveTo>
                    <a:pt x="3184447" y="93485"/>
                  </a:moveTo>
                  <a:lnTo>
                    <a:pt x="3184447" y="159662"/>
                  </a:lnTo>
                  <a:lnTo>
                    <a:pt x="3247304" y="159662"/>
                  </a:lnTo>
                  <a:lnTo>
                    <a:pt x="3247304" y="558861"/>
                  </a:lnTo>
                  <a:lnTo>
                    <a:pt x="3314430" y="558861"/>
                  </a:lnTo>
                  <a:lnTo>
                    <a:pt x="3314430" y="159662"/>
                  </a:lnTo>
                  <a:lnTo>
                    <a:pt x="3377287" y="159662"/>
                  </a:lnTo>
                  <a:lnTo>
                    <a:pt x="3377287" y="93485"/>
                  </a:lnTo>
                  <a:lnTo>
                    <a:pt x="3184447" y="93485"/>
                  </a:lnTo>
                  <a:close/>
                  <a:moveTo>
                    <a:pt x="3422497" y="93485"/>
                  </a:moveTo>
                  <a:lnTo>
                    <a:pt x="3422497" y="558861"/>
                  </a:lnTo>
                  <a:lnTo>
                    <a:pt x="3596598" y="558861"/>
                  </a:lnTo>
                  <a:lnTo>
                    <a:pt x="3596598" y="492684"/>
                  </a:lnTo>
                  <a:lnTo>
                    <a:pt x="3489624" y="492684"/>
                  </a:lnTo>
                  <a:lnTo>
                    <a:pt x="3489624" y="359380"/>
                  </a:lnTo>
                  <a:lnTo>
                    <a:pt x="3581655" y="359380"/>
                  </a:lnTo>
                  <a:lnTo>
                    <a:pt x="3581655" y="292966"/>
                  </a:lnTo>
                  <a:lnTo>
                    <a:pt x="3489624" y="292966"/>
                  </a:lnTo>
                  <a:lnTo>
                    <a:pt x="3489624" y="159662"/>
                  </a:lnTo>
                  <a:lnTo>
                    <a:pt x="3596598" y="159662"/>
                  </a:lnTo>
                  <a:lnTo>
                    <a:pt x="3596598" y="93485"/>
                  </a:lnTo>
                  <a:lnTo>
                    <a:pt x="3422497" y="93485"/>
                  </a:lnTo>
                  <a:close/>
                  <a:moveTo>
                    <a:pt x="3746347" y="93485"/>
                  </a:moveTo>
                  <a:lnTo>
                    <a:pt x="3746347" y="558861"/>
                  </a:lnTo>
                  <a:lnTo>
                    <a:pt x="3813474" y="558861"/>
                  </a:lnTo>
                  <a:lnTo>
                    <a:pt x="3813474" y="359380"/>
                  </a:lnTo>
                  <a:lnTo>
                    <a:pt x="3824385" y="359380"/>
                  </a:lnTo>
                  <a:cubicBezTo>
                    <a:pt x="3843993" y="359380"/>
                    <a:pt x="3858936" y="357720"/>
                    <a:pt x="3869214" y="354399"/>
                  </a:cubicBezTo>
                  <a:cubicBezTo>
                    <a:pt x="3912068" y="340484"/>
                    <a:pt x="3933494" y="309490"/>
                    <a:pt x="3933494" y="261419"/>
                  </a:cubicBezTo>
                  <a:lnTo>
                    <a:pt x="3933494" y="191446"/>
                  </a:lnTo>
                  <a:cubicBezTo>
                    <a:pt x="3933494" y="126297"/>
                    <a:pt x="3903687" y="93643"/>
                    <a:pt x="3844072" y="93485"/>
                  </a:cubicBezTo>
                  <a:lnTo>
                    <a:pt x="3746347" y="93485"/>
                  </a:lnTo>
                  <a:close/>
                  <a:moveTo>
                    <a:pt x="3984472" y="93485"/>
                  </a:moveTo>
                  <a:lnTo>
                    <a:pt x="3984472" y="558861"/>
                  </a:lnTo>
                  <a:lnTo>
                    <a:pt x="4158573" y="558861"/>
                  </a:lnTo>
                  <a:lnTo>
                    <a:pt x="4158573" y="492684"/>
                  </a:lnTo>
                  <a:lnTo>
                    <a:pt x="4051599" y="492684"/>
                  </a:lnTo>
                  <a:lnTo>
                    <a:pt x="4051599" y="93485"/>
                  </a:lnTo>
                  <a:lnTo>
                    <a:pt x="3984472" y="93485"/>
                  </a:lnTo>
                  <a:close/>
                  <a:moveTo>
                    <a:pt x="4251461" y="93485"/>
                  </a:moveTo>
                  <a:lnTo>
                    <a:pt x="4204022" y="394485"/>
                  </a:lnTo>
                  <a:lnTo>
                    <a:pt x="4182200" y="558861"/>
                  </a:lnTo>
                  <a:lnTo>
                    <a:pt x="4249800" y="558861"/>
                  </a:lnTo>
                  <a:lnTo>
                    <a:pt x="4263083" y="460188"/>
                  </a:lnTo>
                  <a:lnTo>
                    <a:pt x="4331633" y="460188"/>
                  </a:lnTo>
                  <a:lnTo>
                    <a:pt x="4344678" y="558861"/>
                  </a:lnTo>
                  <a:lnTo>
                    <a:pt x="4412516" y="558861"/>
                  </a:lnTo>
                  <a:lnTo>
                    <a:pt x="4390694" y="393773"/>
                  </a:lnTo>
                  <a:lnTo>
                    <a:pt x="4343492" y="93485"/>
                  </a:lnTo>
                  <a:lnTo>
                    <a:pt x="4251461" y="93485"/>
                  </a:lnTo>
                  <a:close/>
                  <a:moveTo>
                    <a:pt x="4451197" y="93485"/>
                  </a:moveTo>
                  <a:lnTo>
                    <a:pt x="4451197" y="558861"/>
                  </a:lnTo>
                  <a:lnTo>
                    <a:pt x="4515714" y="558861"/>
                  </a:lnTo>
                  <a:lnTo>
                    <a:pt x="4515714" y="297472"/>
                  </a:lnTo>
                  <a:lnTo>
                    <a:pt x="4576911" y="558861"/>
                  </a:lnTo>
                  <a:lnTo>
                    <a:pt x="4644037" y="558861"/>
                  </a:lnTo>
                  <a:lnTo>
                    <a:pt x="4644037" y="93485"/>
                  </a:lnTo>
                  <a:lnTo>
                    <a:pt x="4581892" y="93485"/>
                  </a:lnTo>
                  <a:lnTo>
                    <a:pt x="4581892" y="363413"/>
                  </a:lnTo>
                  <a:lnTo>
                    <a:pt x="4518324" y="93485"/>
                  </a:lnTo>
                  <a:lnTo>
                    <a:pt x="4451197" y="93485"/>
                  </a:lnTo>
                  <a:close/>
                  <a:moveTo>
                    <a:pt x="4708373" y="93485"/>
                  </a:moveTo>
                  <a:lnTo>
                    <a:pt x="4708373" y="558861"/>
                  </a:lnTo>
                  <a:lnTo>
                    <a:pt x="4772890" y="558861"/>
                  </a:lnTo>
                  <a:lnTo>
                    <a:pt x="4772890" y="297472"/>
                  </a:lnTo>
                  <a:lnTo>
                    <a:pt x="4834086" y="558861"/>
                  </a:lnTo>
                  <a:lnTo>
                    <a:pt x="4901212" y="558861"/>
                  </a:lnTo>
                  <a:lnTo>
                    <a:pt x="4901212" y="93485"/>
                  </a:lnTo>
                  <a:lnTo>
                    <a:pt x="4839067" y="93485"/>
                  </a:lnTo>
                  <a:lnTo>
                    <a:pt x="4839067" y="363413"/>
                  </a:lnTo>
                  <a:lnTo>
                    <a:pt x="4775499" y="93485"/>
                  </a:lnTo>
                  <a:lnTo>
                    <a:pt x="4708373" y="93485"/>
                  </a:lnTo>
                  <a:close/>
                  <a:moveTo>
                    <a:pt x="4966734" y="93485"/>
                  </a:moveTo>
                  <a:lnTo>
                    <a:pt x="4966734" y="558861"/>
                  </a:lnTo>
                  <a:lnTo>
                    <a:pt x="5033860" y="558861"/>
                  </a:lnTo>
                  <a:lnTo>
                    <a:pt x="5033860" y="93485"/>
                  </a:lnTo>
                  <a:lnTo>
                    <a:pt x="4966734" y="93485"/>
                  </a:lnTo>
                  <a:close/>
                  <a:moveTo>
                    <a:pt x="5098897" y="93485"/>
                  </a:moveTo>
                  <a:lnTo>
                    <a:pt x="5098897" y="558861"/>
                  </a:lnTo>
                  <a:lnTo>
                    <a:pt x="5163414" y="558861"/>
                  </a:lnTo>
                  <a:lnTo>
                    <a:pt x="5163414" y="297472"/>
                  </a:lnTo>
                  <a:lnTo>
                    <a:pt x="5224611" y="558861"/>
                  </a:lnTo>
                  <a:lnTo>
                    <a:pt x="5291737" y="558861"/>
                  </a:lnTo>
                  <a:lnTo>
                    <a:pt x="5291737" y="93485"/>
                  </a:lnTo>
                  <a:lnTo>
                    <a:pt x="5229592" y="93485"/>
                  </a:lnTo>
                  <a:lnTo>
                    <a:pt x="5229592" y="363413"/>
                  </a:lnTo>
                  <a:lnTo>
                    <a:pt x="5166023" y="93485"/>
                  </a:lnTo>
                  <a:lnTo>
                    <a:pt x="5098897" y="93485"/>
                  </a:lnTo>
                  <a:close/>
                  <a:moveTo>
                    <a:pt x="469747" y="93485"/>
                  </a:moveTo>
                  <a:lnTo>
                    <a:pt x="469747" y="558861"/>
                  </a:lnTo>
                  <a:lnTo>
                    <a:pt x="536874" y="558861"/>
                  </a:lnTo>
                  <a:lnTo>
                    <a:pt x="536874" y="359380"/>
                  </a:lnTo>
                  <a:lnTo>
                    <a:pt x="547785" y="359380"/>
                  </a:lnTo>
                  <a:cubicBezTo>
                    <a:pt x="567393" y="359380"/>
                    <a:pt x="582336" y="357720"/>
                    <a:pt x="592614" y="354399"/>
                  </a:cubicBezTo>
                  <a:cubicBezTo>
                    <a:pt x="635468" y="340484"/>
                    <a:pt x="656894" y="309490"/>
                    <a:pt x="656894" y="261419"/>
                  </a:cubicBezTo>
                  <a:lnTo>
                    <a:pt x="656894" y="191446"/>
                  </a:lnTo>
                  <a:cubicBezTo>
                    <a:pt x="656894" y="126297"/>
                    <a:pt x="627087" y="93643"/>
                    <a:pt x="567472" y="93485"/>
                  </a:cubicBezTo>
                  <a:lnTo>
                    <a:pt x="469747" y="93485"/>
                  </a:lnTo>
                  <a:close/>
                  <a:moveTo>
                    <a:pt x="707872" y="93485"/>
                  </a:moveTo>
                  <a:lnTo>
                    <a:pt x="707872" y="558861"/>
                  </a:lnTo>
                  <a:lnTo>
                    <a:pt x="774999" y="558861"/>
                  </a:lnTo>
                  <a:lnTo>
                    <a:pt x="774999" y="355348"/>
                  </a:lnTo>
                  <a:lnTo>
                    <a:pt x="783538" y="354162"/>
                  </a:lnTo>
                  <a:lnTo>
                    <a:pt x="844022" y="558861"/>
                  </a:lnTo>
                  <a:lnTo>
                    <a:pt x="917553" y="558861"/>
                  </a:lnTo>
                  <a:lnTo>
                    <a:pt x="842125" y="342302"/>
                  </a:lnTo>
                  <a:cubicBezTo>
                    <a:pt x="877388" y="329336"/>
                    <a:pt x="895019" y="302374"/>
                    <a:pt x="895019" y="261419"/>
                  </a:cubicBezTo>
                  <a:lnTo>
                    <a:pt x="895019" y="191446"/>
                  </a:lnTo>
                  <a:cubicBezTo>
                    <a:pt x="895019" y="126297"/>
                    <a:pt x="865212" y="93643"/>
                    <a:pt x="805597" y="93485"/>
                  </a:cubicBezTo>
                  <a:lnTo>
                    <a:pt x="707872" y="93485"/>
                  </a:lnTo>
                  <a:close/>
                  <a:moveTo>
                    <a:pt x="956708" y="93485"/>
                  </a:moveTo>
                  <a:lnTo>
                    <a:pt x="956708" y="558861"/>
                  </a:lnTo>
                  <a:lnTo>
                    <a:pt x="1023835" y="558861"/>
                  </a:lnTo>
                  <a:lnTo>
                    <a:pt x="1023835" y="93485"/>
                  </a:lnTo>
                  <a:lnTo>
                    <a:pt x="956708" y="93485"/>
                  </a:lnTo>
                  <a:close/>
                  <a:moveTo>
                    <a:pt x="1088872" y="93485"/>
                  </a:moveTo>
                  <a:lnTo>
                    <a:pt x="1088872" y="558861"/>
                  </a:lnTo>
                  <a:lnTo>
                    <a:pt x="1153864" y="558861"/>
                  </a:lnTo>
                  <a:lnTo>
                    <a:pt x="1153864" y="297710"/>
                  </a:lnTo>
                  <a:lnTo>
                    <a:pt x="1212925" y="558861"/>
                  </a:lnTo>
                  <a:lnTo>
                    <a:pt x="1258467" y="558861"/>
                  </a:lnTo>
                  <a:lnTo>
                    <a:pt x="1315868" y="297710"/>
                  </a:lnTo>
                  <a:lnTo>
                    <a:pt x="1315868" y="558861"/>
                  </a:lnTo>
                  <a:lnTo>
                    <a:pt x="1380148" y="558861"/>
                  </a:lnTo>
                  <a:lnTo>
                    <a:pt x="1380148" y="93485"/>
                  </a:lnTo>
                  <a:lnTo>
                    <a:pt x="1313022" y="93485"/>
                  </a:lnTo>
                  <a:lnTo>
                    <a:pt x="1234985" y="412275"/>
                  </a:lnTo>
                  <a:lnTo>
                    <a:pt x="1155999" y="93485"/>
                  </a:lnTo>
                  <a:lnTo>
                    <a:pt x="1088872" y="93485"/>
                  </a:lnTo>
                  <a:close/>
                  <a:moveTo>
                    <a:pt x="1489211" y="93485"/>
                  </a:moveTo>
                  <a:lnTo>
                    <a:pt x="1441772" y="394485"/>
                  </a:lnTo>
                  <a:lnTo>
                    <a:pt x="1419950" y="558861"/>
                  </a:lnTo>
                  <a:lnTo>
                    <a:pt x="1487550" y="558861"/>
                  </a:lnTo>
                  <a:lnTo>
                    <a:pt x="1500833" y="460188"/>
                  </a:lnTo>
                  <a:lnTo>
                    <a:pt x="1569383" y="460188"/>
                  </a:lnTo>
                  <a:lnTo>
                    <a:pt x="1582428" y="558861"/>
                  </a:lnTo>
                  <a:lnTo>
                    <a:pt x="1650266" y="558861"/>
                  </a:lnTo>
                  <a:lnTo>
                    <a:pt x="1628444" y="393773"/>
                  </a:lnTo>
                  <a:lnTo>
                    <a:pt x="1581242" y="93485"/>
                  </a:lnTo>
                  <a:lnTo>
                    <a:pt x="1489211" y="93485"/>
                  </a:lnTo>
                  <a:close/>
                  <a:moveTo>
                    <a:pt x="1688947" y="93485"/>
                  </a:moveTo>
                  <a:lnTo>
                    <a:pt x="1688947" y="558861"/>
                  </a:lnTo>
                  <a:lnTo>
                    <a:pt x="1756074" y="558861"/>
                  </a:lnTo>
                  <a:lnTo>
                    <a:pt x="1756074" y="355348"/>
                  </a:lnTo>
                  <a:lnTo>
                    <a:pt x="1764613" y="354162"/>
                  </a:lnTo>
                  <a:lnTo>
                    <a:pt x="1825097" y="558861"/>
                  </a:lnTo>
                  <a:lnTo>
                    <a:pt x="1898628" y="558861"/>
                  </a:lnTo>
                  <a:lnTo>
                    <a:pt x="1823200" y="342302"/>
                  </a:lnTo>
                  <a:cubicBezTo>
                    <a:pt x="1858463" y="329336"/>
                    <a:pt x="1876094" y="302374"/>
                    <a:pt x="1876094" y="261419"/>
                  </a:cubicBezTo>
                  <a:lnTo>
                    <a:pt x="1876094" y="191446"/>
                  </a:lnTo>
                  <a:cubicBezTo>
                    <a:pt x="1876094" y="126297"/>
                    <a:pt x="1846287" y="93643"/>
                    <a:pt x="1786672" y="93485"/>
                  </a:cubicBezTo>
                  <a:lnTo>
                    <a:pt x="1688947" y="93485"/>
                  </a:lnTo>
                  <a:close/>
                  <a:moveTo>
                    <a:pt x="1905725" y="93485"/>
                  </a:moveTo>
                  <a:lnTo>
                    <a:pt x="1987083" y="357483"/>
                  </a:lnTo>
                  <a:lnTo>
                    <a:pt x="1989218" y="363175"/>
                  </a:lnTo>
                  <a:lnTo>
                    <a:pt x="1989218" y="558861"/>
                  </a:lnTo>
                  <a:lnTo>
                    <a:pt x="2056344" y="558861"/>
                  </a:lnTo>
                  <a:lnTo>
                    <a:pt x="2056344" y="363175"/>
                  </a:lnTo>
                  <a:lnTo>
                    <a:pt x="2058241" y="357483"/>
                  </a:lnTo>
                  <a:lnTo>
                    <a:pt x="2139599" y="93485"/>
                  </a:lnTo>
                  <a:lnTo>
                    <a:pt x="2068441" y="93485"/>
                  </a:lnTo>
                  <a:lnTo>
                    <a:pt x="2022662" y="274939"/>
                  </a:lnTo>
                  <a:lnTo>
                    <a:pt x="1976883" y="93485"/>
                  </a:lnTo>
                  <a:lnTo>
                    <a:pt x="1905725" y="93485"/>
                  </a:lnTo>
                  <a:close/>
                  <a:moveTo>
                    <a:pt x="2279498" y="93485"/>
                  </a:moveTo>
                  <a:lnTo>
                    <a:pt x="2279498" y="558861"/>
                  </a:lnTo>
                  <a:lnTo>
                    <a:pt x="2453599" y="558861"/>
                  </a:lnTo>
                  <a:lnTo>
                    <a:pt x="2453599" y="492684"/>
                  </a:lnTo>
                  <a:lnTo>
                    <a:pt x="2346624" y="492684"/>
                  </a:lnTo>
                  <a:lnTo>
                    <a:pt x="2346624" y="359380"/>
                  </a:lnTo>
                  <a:lnTo>
                    <a:pt x="2438656" y="359380"/>
                  </a:lnTo>
                  <a:lnTo>
                    <a:pt x="2438656" y="292966"/>
                  </a:lnTo>
                  <a:lnTo>
                    <a:pt x="2346624" y="292966"/>
                  </a:lnTo>
                  <a:lnTo>
                    <a:pt x="2346624" y="159662"/>
                  </a:lnTo>
                  <a:lnTo>
                    <a:pt x="2453599" y="159662"/>
                  </a:lnTo>
                  <a:lnTo>
                    <a:pt x="2453599" y="93485"/>
                  </a:lnTo>
                  <a:lnTo>
                    <a:pt x="2279498" y="93485"/>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4" name="Freeform 23">
              <a:extLst>
                <a:ext uri="{FF2B5EF4-FFF2-40B4-BE49-F238E27FC236}">
                  <a16:creationId xmlns:a16="http://schemas.microsoft.com/office/drawing/2014/main" id="{E8BE272E-51B8-0149-BD6D-69B256C0DC49}"/>
                </a:ext>
              </a:extLst>
            </p:cNvPr>
            <p:cNvSpPr/>
            <p:nvPr/>
          </p:nvSpPr>
          <p:spPr>
            <a:xfrm>
              <a:off x="5989955" y="1541435"/>
              <a:ext cx="58587" cy="347728"/>
            </a:xfrm>
            <a:custGeom>
              <a:avLst/>
              <a:gdLst/>
              <a:ahLst/>
              <a:cxnLst/>
              <a:rect l="l" t="t" r="r" b="b"/>
              <a:pathLst>
                <a:path w="58587" h="347728">
                  <a:moveTo>
                    <a:pt x="28938" y="0"/>
                  </a:moveTo>
                  <a:lnTo>
                    <a:pt x="29412" y="0"/>
                  </a:lnTo>
                  <a:cubicBezTo>
                    <a:pt x="48862" y="158"/>
                    <a:pt x="58587" y="10674"/>
                    <a:pt x="58587" y="31547"/>
                  </a:cubicBezTo>
                  <a:lnTo>
                    <a:pt x="58587" y="316181"/>
                  </a:lnTo>
                  <a:cubicBezTo>
                    <a:pt x="58587" y="337212"/>
                    <a:pt x="48783" y="347728"/>
                    <a:pt x="29175" y="347728"/>
                  </a:cubicBezTo>
                  <a:cubicBezTo>
                    <a:pt x="9725" y="347728"/>
                    <a:pt x="0" y="337212"/>
                    <a:pt x="0" y="316181"/>
                  </a:cubicBezTo>
                  <a:lnTo>
                    <a:pt x="0" y="31547"/>
                  </a:lnTo>
                  <a:cubicBezTo>
                    <a:pt x="0" y="10516"/>
                    <a:pt x="9646" y="0"/>
                    <a:pt x="28938" y="0"/>
                  </a:cubicBez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3" name="Freeform 22">
              <a:extLst>
                <a:ext uri="{FF2B5EF4-FFF2-40B4-BE49-F238E27FC236}">
                  <a16:creationId xmlns:a16="http://schemas.microsoft.com/office/drawing/2014/main" id="{4D8F5658-6AF2-1C45-87C2-8033C2DCF8A7}"/>
                </a:ext>
              </a:extLst>
            </p:cNvPr>
            <p:cNvSpPr/>
            <p:nvPr/>
          </p:nvSpPr>
          <p:spPr>
            <a:xfrm>
              <a:off x="536874"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2" name="Freeform 21">
              <a:extLst>
                <a:ext uri="{FF2B5EF4-FFF2-40B4-BE49-F238E27FC236}">
                  <a16:creationId xmlns:a16="http://schemas.microsoft.com/office/drawing/2014/main" id="{44990880-5A48-9649-B86B-F5221A12FF33}"/>
                </a:ext>
              </a:extLst>
            </p:cNvPr>
            <p:cNvSpPr/>
            <p:nvPr/>
          </p:nvSpPr>
          <p:spPr>
            <a:xfrm>
              <a:off x="774999"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21" name="Freeform 20">
              <a:extLst>
                <a:ext uri="{FF2B5EF4-FFF2-40B4-BE49-F238E27FC236}">
                  <a16:creationId xmlns:a16="http://schemas.microsoft.com/office/drawing/2014/main" id="{A5FDEDDC-F161-F040-AE2B-78CDA0235F1C}"/>
                </a:ext>
              </a:extLst>
            </p:cNvPr>
            <p:cNvSpPr/>
            <p:nvPr/>
          </p:nvSpPr>
          <p:spPr>
            <a:xfrm>
              <a:off x="1756074"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7" name="Freeform 16">
              <a:extLst>
                <a:ext uri="{FF2B5EF4-FFF2-40B4-BE49-F238E27FC236}">
                  <a16:creationId xmlns:a16="http://schemas.microsoft.com/office/drawing/2014/main" id="{D55AB19D-FEAE-2347-B5EA-184ED392EBE7}"/>
                </a:ext>
              </a:extLst>
            </p:cNvPr>
            <p:cNvSpPr/>
            <p:nvPr/>
          </p:nvSpPr>
          <p:spPr>
            <a:xfrm>
              <a:off x="3813474"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6" name="Freeform 15">
              <a:extLst>
                <a:ext uri="{FF2B5EF4-FFF2-40B4-BE49-F238E27FC236}">
                  <a16:creationId xmlns:a16="http://schemas.microsoft.com/office/drawing/2014/main" id="{D607AB55-51CE-3747-8A94-7C67703F0E65}"/>
                </a:ext>
              </a:extLst>
            </p:cNvPr>
            <p:cNvSpPr/>
            <p:nvPr/>
          </p:nvSpPr>
          <p:spPr>
            <a:xfrm>
              <a:off x="6966249" y="1548788"/>
              <a:ext cx="52894" cy="133304"/>
            </a:xfrm>
            <a:custGeom>
              <a:avLst/>
              <a:gdLst/>
              <a:ahLst/>
              <a:cxnLst/>
              <a:rect l="l" t="t" r="r" b="b"/>
              <a:pathLst>
                <a:path w="52894" h="133304">
                  <a:moveTo>
                    <a:pt x="0" y="0"/>
                  </a:moveTo>
                  <a:lnTo>
                    <a:pt x="23719" y="0"/>
                  </a:lnTo>
                  <a:cubicBezTo>
                    <a:pt x="43169" y="0"/>
                    <a:pt x="52894" y="10595"/>
                    <a:pt x="52894" y="31784"/>
                  </a:cubicBezTo>
                  <a:lnTo>
                    <a:pt x="52894" y="101757"/>
                  </a:lnTo>
                  <a:cubicBezTo>
                    <a:pt x="52894" y="116621"/>
                    <a:pt x="46806" y="126504"/>
                    <a:pt x="34630" y="131406"/>
                  </a:cubicBezTo>
                  <a:cubicBezTo>
                    <a:pt x="31151" y="132671"/>
                    <a:pt x="24747" y="133304"/>
                    <a:pt x="15417" y="133304"/>
                  </a:cubicBezTo>
                  <a:lnTo>
                    <a:pt x="0" y="133304"/>
                  </a:lnTo>
                  <a:lnTo>
                    <a:pt x="0"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4" name="Freeform 13">
              <a:extLst>
                <a:ext uri="{FF2B5EF4-FFF2-40B4-BE49-F238E27FC236}">
                  <a16:creationId xmlns:a16="http://schemas.microsoft.com/office/drawing/2014/main" id="{A1DE48CA-BA6F-DF40-BED2-39537567B94C}"/>
                </a:ext>
              </a:extLst>
            </p:cNvPr>
            <p:cNvSpPr/>
            <p:nvPr/>
          </p:nvSpPr>
          <p:spPr>
            <a:xfrm>
              <a:off x="1509373" y="1589349"/>
              <a:ext cx="51235" cy="193551"/>
            </a:xfrm>
            <a:custGeom>
              <a:avLst/>
              <a:gdLst/>
              <a:ahLst/>
              <a:cxnLst/>
              <a:rect l="l" t="t" r="r" b="b"/>
              <a:pathLst>
                <a:path w="51235" h="193551">
                  <a:moveTo>
                    <a:pt x="25617" y="0"/>
                  </a:moveTo>
                  <a:lnTo>
                    <a:pt x="51235"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3" name="Freeform 12">
              <a:extLst>
                <a:ext uri="{FF2B5EF4-FFF2-40B4-BE49-F238E27FC236}">
                  <a16:creationId xmlns:a16="http://schemas.microsoft.com/office/drawing/2014/main" id="{464B484B-AB03-B543-B755-F942EA67B495}"/>
                </a:ext>
              </a:extLst>
            </p:cNvPr>
            <p:cNvSpPr/>
            <p:nvPr/>
          </p:nvSpPr>
          <p:spPr>
            <a:xfrm>
              <a:off x="3033372" y="1589349"/>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sp>
          <p:nvSpPr>
            <p:cNvPr id="12" name="Freeform 11">
              <a:extLst>
                <a:ext uri="{FF2B5EF4-FFF2-40B4-BE49-F238E27FC236}">
                  <a16:creationId xmlns:a16="http://schemas.microsoft.com/office/drawing/2014/main" id="{8F595068-FB39-C743-94DC-1040D4327DDA}"/>
                </a:ext>
              </a:extLst>
            </p:cNvPr>
            <p:cNvSpPr/>
            <p:nvPr/>
          </p:nvSpPr>
          <p:spPr>
            <a:xfrm>
              <a:off x="4271622" y="1589349"/>
              <a:ext cx="51234" cy="193551"/>
            </a:xfrm>
            <a:custGeom>
              <a:avLst/>
              <a:gdLst/>
              <a:ahLst/>
              <a:cxnLst/>
              <a:rect l="l" t="t" r="r" b="b"/>
              <a:pathLst>
                <a:path w="51234" h="193551">
                  <a:moveTo>
                    <a:pt x="25617" y="0"/>
                  </a:moveTo>
                  <a:lnTo>
                    <a:pt x="51234" y="193551"/>
                  </a:lnTo>
                  <a:lnTo>
                    <a:pt x="0" y="193551"/>
                  </a:lnTo>
                  <a:lnTo>
                    <a:pt x="25617" y="0"/>
                  </a:lnTo>
                  <a:close/>
                </a:path>
              </a:pathLst>
            </a:custGeom>
            <a:solidFill>
              <a:srgbClr val="FFFFFF"/>
            </a:solidFill>
            <a:ln w="12700">
              <a:miter lim="400000"/>
            </a:ln>
          </p:spPr>
          <p:txBody>
            <a:bodyPr wrap="square" lIns="50800" tIns="50800" rIns="50800" bIns="50800" anchor="ctr">
              <a:noAutofit/>
            </a:bodyPr>
            <a:lstStyle/>
            <a:p>
              <a:pPr defTabSz="457189">
                <a:defRPr sz="3200">
                  <a:solidFill>
                    <a:srgbClr val="FFFFFF"/>
                  </a:solidFill>
                </a:defRPr>
              </a:pPr>
              <a:endParaRPr sz="3200" dirty="0">
                <a:solidFill>
                  <a:srgbClr val="FFFFFF"/>
                </a:solidFill>
              </a:endParaRPr>
            </a:p>
          </p:txBody>
        </p:sp>
      </p:grpSp>
    </p:spTree>
    <p:extLst>
      <p:ext uri="{BB962C8B-B14F-4D97-AF65-F5344CB8AC3E}">
        <p14:creationId xmlns:p14="http://schemas.microsoft.com/office/powerpoint/2010/main" val="46843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ACA75-F5E1-C54E-9D6D-94B6FD3F46D4}"/>
              </a:ext>
            </a:extLst>
          </p:cNvPr>
          <p:cNvSpPr/>
          <p:nvPr/>
        </p:nvSpPr>
        <p:spPr>
          <a:xfrm>
            <a:off x="420624" y="4876283"/>
            <a:ext cx="4151376" cy="240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457189"/>
            <a:endParaRPr lang="en-US" dirty="0">
              <a:solidFill>
                <a:srgbClr val="40474B">
                  <a:lumMod val="75000"/>
                </a:srgbClr>
              </a:solidFill>
              <a:cs typeface="Arial"/>
            </a:endParaRPr>
          </a:p>
        </p:txBody>
      </p:sp>
      <p:sp>
        <p:nvSpPr>
          <p:cNvPr id="3" name="Content Placeholder 2"/>
          <p:cNvSpPr>
            <a:spLocks noGrp="1"/>
          </p:cNvSpPr>
          <p:nvPr>
            <p:ph idx="1"/>
          </p:nvPr>
        </p:nvSpPr>
        <p:spPr>
          <a:xfrm>
            <a:off x="236220" y="993469"/>
            <a:ext cx="4500372" cy="3394075"/>
          </a:xfrm>
        </p:spPr>
        <p:txBody>
          <a:bodyPr/>
          <a:lstStyle/>
          <a:p>
            <a:pPr>
              <a:spcBef>
                <a:spcPts val="600"/>
              </a:spcBef>
            </a:pPr>
            <a:r>
              <a:rPr lang="en-US" b="1" cap="all" dirty="0">
                <a:solidFill>
                  <a:schemeClr val="accent1"/>
                </a:solidFill>
              </a:rPr>
              <a:t>U.S. Gift and Estate Tax Issues</a:t>
            </a:r>
          </a:p>
          <a:p>
            <a:pPr lvl="1">
              <a:spcBef>
                <a:spcPts val="600"/>
              </a:spcBef>
            </a:pPr>
            <a:r>
              <a:rPr lang="en-US" dirty="0"/>
              <a:t>NRA obtains U.S. resident status</a:t>
            </a:r>
          </a:p>
          <a:p>
            <a:pPr lvl="1">
              <a:spcBef>
                <a:spcPts val="600"/>
              </a:spcBef>
            </a:pPr>
            <a:r>
              <a:rPr lang="en-US" dirty="0"/>
              <a:t>Marriage to non-U.S. citizen, whether RA or NRA</a:t>
            </a:r>
          </a:p>
          <a:p>
            <a:pPr lvl="1">
              <a:spcBef>
                <a:spcPts val="600"/>
              </a:spcBef>
            </a:pPr>
            <a:r>
              <a:rPr lang="en-US" dirty="0"/>
              <a:t>Liquidity to pay U.S. estate taxes</a:t>
            </a:r>
          </a:p>
          <a:p>
            <a:endParaRPr lang="en-US" dirty="0"/>
          </a:p>
        </p:txBody>
      </p:sp>
      <p:sp>
        <p:nvSpPr>
          <p:cNvPr id="2" name="Title 1"/>
          <p:cNvSpPr>
            <a:spLocks noGrp="1"/>
          </p:cNvSpPr>
          <p:nvPr>
            <p:ph type="title"/>
          </p:nvPr>
        </p:nvSpPr>
        <p:spPr/>
        <p:txBody>
          <a:bodyPr/>
          <a:lstStyle/>
          <a:p>
            <a:r>
              <a:rPr lang="en-US" dirty="0"/>
              <a:t>PRIMARY PLANNING CONCERNS</a:t>
            </a:r>
          </a:p>
        </p:txBody>
      </p:sp>
      <p:cxnSp>
        <p:nvCxnSpPr>
          <p:cNvPr id="7" name="Straight Connector 6">
            <a:extLst>
              <a:ext uri="{FF2B5EF4-FFF2-40B4-BE49-F238E27FC236}">
                <a16:creationId xmlns:a16="http://schemas.microsoft.com/office/drawing/2014/main" id="{AC45C633-E2AA-0243-8713-2E693968F500}"/>
              </a:ext>
            </a:extLst>
          </p:cNvPr>
          <p:cNvCxnSpPr>
            <a:cxnSpLocks/>
          </p:cNvCxnSpPr>
          <p:nvPr/>
        </p:nvCxnSpPr>
        <p:spPr>
          <a:xfrm>
            <a:off x="0" y="751121"/>
            <a:ext cx="466344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644210" y="4154557"/>
            <a:ext cx="4525756" cy="492449"/>
          </a:xfrm>
          <a:prstGeom prst="rect">
            <a:avLst/>
          </a:prstGeom>
          <a:noFill/>
        </p:spPr>
        <p:txBody>
          <a:bodyPr wrap="square" lIns="0" tIns="0" rIns="0" bIns="0" rtlCol="0">
            <a:noAutofit/>
          </a:bodyPr>
          <a:lstStyle/>
          <a:p>
            <a:endParaRPr lang="en-US" sz="1200" dirty="0">
              <a:solidFill>
                <a:srgbClr val="40474B"/>
              </a:solidFill>
              <a:cs typeface="Arial"/>
            </a:endParaRPr>
          </a:p>
        </p:txBody>
      </p:sp>
      <p:pic>
        <p:nvPicPr>
          <p:cNvPr id="6" name="Picture 5">
            <a:extLst>
              <a:ext uri="{FF2B5EF4-FFF2-40B4-BE49-F238E27FC236}">
                <a16:creationId xmlns:a16="http://schemas.microsoft.com/office/drawing/2014/main" id="{AF94F19E-3748-7E45-90DB-B0230C5966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88560" y="0"/>
            <a:ext cx="4155440" cy="5143500"/>
          </a:xfrm>
          <a:prstGeom prst="rect">
            <a:avLst/>
          </a:prstGeom>
        </p:spPr>
      </p:pic>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solidFill>
                  <a:schemeClr val="bg1"/>
                </a:solidFill>
              </a:rPr>
              <a:pPr/>
              <a:t>8</a:t>
            </a:fld>
            <a:endParaRPr lang="en-US" dirty="0">
              <a:solidFill>
                <a:schemeClr val="bg1"/>
              </a:solidFill>
            </a:endParaRPr>
          </a:p>
        </p:txBody>
      </p:sp>
      <p:sp>
        <p:nvSpPr>
          <p:cNvPr id="14" name="Shape 111">
            <a:extLst>
              <a:ext uri="{FF2B5EF4-FFF2-40B4-BE49-F238E27FC236}">
                <a16:creationId xmlns:a16="http://schemas.microsoft.com/office/drawing/2014/main" id="{996C6770-CDBD-B842-960F-28E0A092C10A}"/>
              </a:ext>
            </a:extLst>
          </p:cNvPr>
          <p:cNvSpPr/>
          <p:nvPr/>
        </p:nvSpPr>
        <p:spPr>
          <a:xfrm>
            <a:off x="8693240" y="4721043"/>
            <a:ext cx="450135" cy="0"/>
          </a:xfrm>
          <a:prstGeom prst="line">
            <a:avLst/>
          </a:prstGeom>
          <a:ln w="6350" cmpd="sng">
            <a:solidFill>
              <a:schemeClr val="bg1"/>
            </a:solidFill>
            <a:miter lim="400000"/>
          </a:ln>
        </p:spPr>
        <p:txBody>
          <a:bodyPr lIns="50800" tIns="50800" rIns="50800" bIns="50800" anchor="ctr"/>
          <a:lstStyle/>
          <a:p>
            <a:pPr>
              <a:defRPr sz="3200"/>
            </a:pPr>
            <a:endParaRPr dirty="0"/>
          </a:p>
        </p:txBody>
      </p:sp>
    </p:spTree>
    <p:extLst>
      <p:ext uri="{BB962C8B-B14F-4D97-AF65-F5344CB8AC3E}">
        <p14:creationId xmlns:p14="http://schemas.microsoft.com/office/powerpoint/2010/main" val="178494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3F17198-A39D-054C-9542-BD7B00CC23B4}"/>
              </a:ext>
            </a:extLst>
          </p:cNvPr>
          <p:cNvSpPr>
            <a:spLocks noGrp="1"/>
          </p:cNvSpPr>
          <p:nvPr>
            <p:ph type="sldNum" sz="quarter" idx="12"/>
          </p:nvPr>
        </p:nvSpPr>
        <p:spPr/>
        <p:txBody>
          <a:bodyPr/>
          <a:lstStyle/>
          <a:p>
            <a:fld id="{716BC1C3-C832-FA4C-9911-3E1C355083BA}" type="slidenum">
              <a:rPr lang="en-US" smtClean="0"/>
              <a:pPr/>
              <a:t>9</a:t>
            </a:fld>
            <a:endParaRPr lang="en-US" dirty="0"/>
          </a:p>
        </p:txBody>
      </p:sp>
      <p:sp>
        <p:nvSpPr>
          <p:cNvPr id="3" name="Content Placeholder 2"/>
          <p:cNvSpPr>
            <a:spLocks noGrp="1"/>
          </p:cNvSpPr>
          <p:nvPr>
            <p:ph idx="1"/>
          </p:nvPr>
        </p:nvSpPr>
        <p:spPr>
          <a:xfrm>
            <a:off x="4198289" y="1270307"/>
            <a:ext cx="4293704" cy="3450549"/>
          </a:xfrm>
        </p:spPr>
        <p:txBody>
          <a:bodyPr/>
          <a:lstStyle/>
          <a:p>
            <a:pPr lvl="1">
              <a:spcBef>
                <a:spcPts val="600"/>
              </a:spcBef>
            </a:pPr>
            <a:r>
              <a:rPr lang="en-US" dirty="0"/>
              <a:t>U.S. has income, gift, and estate tax treaties with many countries that may preempt general U.S. estate and gift tax rules.</a:t>
            </a:r>
          </a:p>
          <a:p>
            <a:pPr lvl="1">
              <a:spcBef>
                <a:spcPts val="600"/>
              </a:spcBef>
            </a:pPr>
            <a:r>
              <a:rPr lang="en-US" dirty="0"/>
              <a:t>Some countries with which the U.S. has gift </a:t>
            </a:r>
            <a:br>
              <a:rPr lang="en-US" dirty="0"/>
            </a:br>
            <a:r>
              <a:rPr lang="en-US" dirty="0"/>
              <a:t>tax treaties:</a:t>
            </a:r>
          </a:p>
          <a:p>
            <a:pPr lvl="2"/>
            <a:r>
              <a:rPr lang="en-US" dirty="0"/>
              <a:t>Australia, Austria, Denmark, France, Germany, Japan, and the United Kingdom</a:t>
            </a:r>
          </a:p>
          <a:p>
            <a:pPr lvl="1">
              <a:spcBef>
                <a:spcPts val="600"/>
              </a:spcBef>
            </a:pPr>
            <a:r>
              <a:rPr lang="en-US" dirty="0"/>
              <a:t>Some countries with which the U.S. has estate tax treaties: </a:t>
            </a:r>
          </a:p>
          <a:p>
            <a:pPr lvl="2">
              <a:spcBef>
                <a:spcPts val="600"/>
              </a:spcBef>
            </a:pPr>
            <a:r>
              <a:rPr lang="en-US" dirty="0"/>
              <a:t>Australia, Austria, Canada, Denmark, Finland, France, Germany, Greece, Ireland, Italy, Japan, Netherlands, South Africa, Switzerland, and the United Kingdom</a:t>
            </a:r>
          </a:p>
          <a:p>
            <a:pPr lvl="1"/>
            <a:endParaRPr lang="en-US" dirty="0"/>
          </a:p>
          <a:p>
            <a:endParaRPr lang="en-US" dirty="0"/>
          </a:p>
        </p:txBody>
      </p:sp>
      <p:sp>
        <p:nvSpPr>
          <p:cNvPr id="2" name="Title 1"/>
          <p:cNvSpPr>
            <a:spLocks noGrp="1"/>
          </p:cNvSpPr>
          <p:nvPr>
            <p:ph type="title"/>
          </p:nvPr>
        </p:nvSpPr>
        <p:spPr>
          <a:xfrm>
            <a:off x="4317558" y="215319"/>
            <a:ext cx="4070291" cy="489465"/>
          </a:xfrm>
        </p:spPr>
        <p:txBody>
          <a:bodyPr/>
          <a:lstStyle/>
          <a:p>
            <a:r>
              <a:rPr lang="en-US" dirty="0"/>
              <a:t>U.S. TAX TREATIES WITH FOREIGN COUNTRIES</a:t>
            </a:r>
          </a:p>
        </p:txBody>
      </p:sp>
      <p:cxnSp>
        <p:nvCxnSpPr>
          <p:cNvPr id="13" name="Straight Connector 12">
            <a:extLst>
              <a:ext uri="{FF2B5EF4-FFF2-40B4-BE49-F238E27FC236}">
                <a16:creationId xmlns:a16="http://schemas.microsoft.com/office/drawing/2014/main" id="{70AC0AFC-EB89-B745-822D-3787D0B7FF07}"/>
              </a:ext>
            </a:extLst>
          </p:cNvPr>
          <p:cNvCxnSpPr>
            <a:cxnSpLocks/>
          </p:cNvCxnSpPr>
          <p:nvPr/>
        </p:nvCxnSpPr>
        <p:spPr>
          <a:xfrm>
            <a:off x="3967701" y="1186984"/>
            <a:ext cx="3732510"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08114A1A-A0A4-5342-AF12-476B893E43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102873" cy="5143500"/>
          </a:xfrm>
          <a:prstGeom prst="rect">
            <a:avLst/>
          </a:prstGeom>
        </p:spPr>
      </p:pic>
    </p:spTree>
    <p:extLst>
      <p:ext uri="{BB962C8B-B14F-4D97-AF65-F5344CB8AC3E}">
        <p14:creationId xmlns:p14="http://schemas.microsoft.com/office/powerpoint/2010/main" val="239104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A_BASIC_Template_020319">
  <a:themeElements>
    <a:clrScheme name="Custom 1">
      <a:dk1>
        <a:srgbClr val="40474B"/>
      </a:dk1>
      <a:lt1>
        <a:srgbClr val="FFFFFF"/>
      </a:lt1>
      <a:dk2>
        <a:srgbClr val="939598"/>
      </a:dk2>
      <a:lt2>
        <a:srgbClr val="40474B"/>
      </a:lt2>
      <a:accent1>
        <a:srgbClr val="EE0000"/>
      </a:accent1>
      <a:accent2>
        <a:srgbClr val="0069B3"/>
      </a:accent2>
      <a:accent3>
        <a:srgbClr val="FFAD00"/>
      </a:accent3>
      <a:accent4>
        <a:srgbClr val="1F355E"/>
      </a:accent4>
      <a:accent5>
        <a:srgbClr val="D61E58"/>
      </a:accent5>
      <a:accent6>
        <a:srgbClr val="6C2365"/>
      </a:accent6>
      <a:hlink>
        <a:srgbClr val="007C86"/>
      </a:hlink>
      <a:folHlink>
        <a:srgbClr val="4046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tx1">
                <a:lumMod val="7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12700"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600" dirty="0" smtClean="0">
            <a:latin typeface="Arial"/>
            <a:cs typeface="Arial"/>
          </a:defRPr>
        </a:defPPr>
      </a:lstStyle>
    </a:txDef>
  </a:objectDefaults>
  <a:extraClrSchemeLst/>
  <a:extLst>
    <a:ext uri="{05A4C25C-085E-4340-85A3-A5531E510DB2}">
      <thm15:themeFamily xmlns:thm15="http://schemas.microsoft.com/office/thememl/2012/main" name="Presentation14" id="{A1117961-CD6D-434B-99DC-0C851FEBA9F5}" vid="{2B88AD03-FC3B-1240-94D1-AD786AE22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D424E522D02640ACEF8CCED74263F4" ma:contentTypeVersion="4" ma:contentTypeDescription="Create a new document." ma:contentTypeScope="" ma:versionID="38ecc9805501ac10160edbdd44e30eb9">
  <xsd:schema xmlns:xsd="http://www.w3.org/2001/XMLSchema" xmlns:xs="http://www.w3.org/2001/XMLSchema" xmlns:p="http://schemas.microsoft.com/office/2006/metadata/properties" xmlns:ns1="http://schemas.microsoft.com/sharepoint/v3" xmlns:ns2="7ca9d6dc-9be3-41dd-95f3-0671de558807" targetNamespace="http://schemas.microsoft.com/office/2006/metadata/properties" ma:root="true" ma:fieldsID="c0a3319b90cace3d9b4134d5883befec" ns1:_="" ns2:_="">
    <xsd:import namespace="http://schemas.microsoft.com/sharepoint/v3"/>
    <xsd:import namespace="7ca9d6dc-9be3-41dd-95f3-0671de558807"/>
    <xsd:element name="properties">
      <xsd:complexType>
        <xsd:sequence>
          <xsd:element name="documentManagement">
            <xsd:complexType>
              <xsd:all>
                <xsd:element ref="ns1:PublishingStartDate" minOccurs="0"/>
                <xsd:element ref="ns1:PublishingExpirationDate" minOccurs="0"/>
                <xsd:element ref="ns2:Document_x0020_Group" minOccurs="0"/>
                <xsd:element ref="ns2:Type_x0020_of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a9d6dc-9be3-41dd-95f3-0671de558807" elementFormDefault="qualified">
    <xsd:import namespace="http://schemas.microsoft.com/office/2006/documentManagement/types"/>
    <xsd:import namespace="http://schemas.microsoft.com/office/infopath/2007/PartnerControls"/>
    <xsd:element name="Document_x0020_Group" ma:index="10" nillable="true" ma:displayName="Document Group" ma:internalName="Document_x0020_Group">
      <xsd:simpleType>
        <xsd:restriction base="dms:Text">
          <xsd:maxLength value="255"/>
        </xsd:restriction>
      </xsd:simpleType>
    </xsd:element>
    <xsd:element name="Type_x0020_of_x0020_Document" ma:index="12" nillable="true" ma:displayName="Document" ma:format="Dropdown" ma:internalName="Type_x0020_of_x0020_Document">
      <xsd:simpleType>
        <xsd:restriction base="dms:Choice">
          <xsd:enumeration value="Fax Coversheets"/>
          <xsd:enumeration value="Memos"/>
          <xsd:enumeration value="Letterhead"/>
          <xsd:enumeration value="Power Point Templates"/>
          <xsd:enumeration value="Email Signa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ype_x0020_of_x0020_Document xmlns="7ca9d6dc-9be3-41dd-95f3-0671de558807" xsi:nil="true"/>
    <Document_x0020_Group xmlns="7ca9d6dc-9be3-41dd-95f3-0671de558807"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0E3D4C-1441-444B-9105-1FE537761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a9d6dc-9be3-41dd-95f3-0671de558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38032D-AC95-48B6-9FDB-D6D172467BC7}">
  <ds:schemaRefs>
    <ds:schemaRef ds:uri="http://schemas.microsoft.com/office/2006/documentManagement/types"/>
    <ds:schemaRef ds:uri="http://schemas.microsoft.com/office/2006/metadata/properties"/>
    <ds:schemaRef ds:uri="http://purl.org/dc/dcmitype/"/>
    <ds:schemaRef ds:uri="7ca9d6dc-9be3-41dd-95f3-0671de558807"/>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sharepoint/v3"/>
    <ds:schemaRef ds:uri="http://purl.org/dc/terms/"/>
  </ds:schemaRefs>
</ds:datastoreItem>
</file>

<file path=customXml/itemProps3.xml><?xml version="1.0" encoding="utf-8"?>
<ds:datastoreItem xmlns:ds="http://schemas.openxmlformats.org/officeDocument/2006/customXml" ds:itemID="{704A2DC7-DB11-41E2-8899-C0F14E42C1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TA_BASIC_Template_020319</Template>
  <TotalTime>3118</TotalTime>
  <Words>5885</Words>
  <Application>Microsoft Office PowerPoint</Application>
  <PresentationFormat>On-screen Show (16:9)</PresentationFormat>
  <Paragraphs>345</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Georgia</vt:lpstr>
      <vt:lpstr>Gobold</vt:lpstr>
      <vt:lpstr>Gobold Bold</vt:lpstr>
      <vt:lpstr>Helvetica</vt:lpstr>
      <vt:lpstr>Impact</vt:lpstr>
      <vt:lpstr>Lucida Grande</vt:lpstr>
      <vt:lpstr>Whitney Semibold</vt:lpstr>
      <vt:lpstr>Wingdings</vt:lpstr>
      <vt:lpstr>TA_BASIC_Template_020319</vt:lpstr>
      <vt:lpstr>PowerPoint Presentation</vt:lpstr>
      <vt:lpstr>PowerPoint Presentation</vt:lpstr>
      <vt:lpstr>ARE YOU A FOREIGN NATIONAL?* LET’S TALK ESTATE PLANNING</vt:lpstr>
      <vt:lpstr> foreign national transfer tax planning</vt:lpstr>
      <vt:lpstr>Determining residency — domicile</vt:lpstr>
      <vt:lpstr>Determining residency — domicile</vt:lpstr>
      <vt:lpstr>PowerPoint Presentation</vt:lpstr>
      <vt:lpstr>PRIMARY PLANNING CONCERNS</vt:lpstr>
      <vt:lpstr>U.S. TAX TREATIES WITH FOREIGN COUNTRIES</vt:lpstr>
      <vt:lpstr>Estate tax comparison: RA vs. NRA</vt:lpstr>
      <vt:lpstr>WORLDWIDE ASSETS CAN BE INCLUDED</vt:lpstr>
      <vt:lpstr>Important issues facing Nras</vt:lpstr>
      <vt:lpstr>gift tax comparison: RA vs. NRA</vt:lpstr>
      <vt:lpstr>NRA: U.S. gift and estate situs rules</vt:lpstr>
      <vt:lpstr>NRAs: U.s. gift taxes</vt:lpstr>
      <vt:lpstr>NRAs: U.s. gift taxes</vt:lpstr>
      <vt:lpstr>PowerPoint Presentation</vt:lpstr>
      <vt:lpstr>Creating a qdot</vt:lpstr>
      <vt:lpstr>Qdot requirements</vt:lpstr>
      <vt:lpstr>PowerPoint Presentation</vt:lpstr>
      <vt:lpstr>PowerPoint Presentation</vt:lpstr>
      <vt:lpstr>PowerPoint Presentation</vt:lpstr>
      <vt:lpstr>Life insurance death  benefit taxation</vt:lpstr>
      <vt:lpstr>PowerPoint Presentation</vt:lpstr>
      <vt:lpstr>DISCLOSURES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REGULAR for HEADLINES</dc:title>
  <dc:creator>Golder, Heather</dc:creator>
  <cp:lastModifiedBy>Rundall, Brie</cp:lastModifiedBy>
  <cp:revision>181</cp:revision>
  <cp:lastPrinted>2022-08-16T21:04:16Z</cp:lastPrinted>
  <dcterms:created xsi:type="dcterms:W3CDTF">2019-02-19T18:08:33Z</dcterms:created>
  <dcterms:modified xsi:type="dcterms:W3CDTF">2023-09-07T16:25:10Z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0x01010004D424E522D02640ACEF8CCED74263F4</vt:lpwstr>
  </property>
</Properties>
</file>