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9"/>
  </p:notesMasterIdLst>
  <p:handoutMasterIdLst>
    <p:handoutMasterId r:id="rId40"/>
  </p:handoutMasterIdLst>
  <p:sldIdLst>
    <p:sldId id="896" r:id="rId5"/>
    <p:sldId id="425" r:id="rId6"/>
    <p:sldId id="328" r:id="rId7"/>
    <p:sldId id="352" r:id="rId8"/>
    <p:sldId id="338" r:id="rId9"/>
    <p:sldId id="429" r:id="rId10"/>
    <p:sldId id="432" r:id="rId11"/>
    <p:sldId id="1038" r:id="rId12"/>
    <p:sldId id="349" r:id="rId13"/>
    <p:sldId id="1039" r:id="rId14"/>
    <p:sldId id="1040" r:id="rId15"/>
    <p:sldId id="1041" r:id="rId16"/>
    <p:sldId id="414" r:id="rId17"/>
    <p:sldId id="442" r:id="rId18"/>
    <p:sldId id="1042" r:id="rId19"/>
    <p:sldId id="447" r:id="rId20"/>
    <p:sldId id="1043" r:id="rId21"/>
    <p:sldId id="448" r:id="rId22"/>
    <p:sldId id="452" r:id="rId23"/>
    <p:sldId id="571" r:id="rId24"/>
    <p:sldId id="1045" r:id="rId25"/>
    <p:sldId id="1044" r:id="rId26"/>
    <p:sldId id="1046" r:id="rId27"/>
    <p:sldId id="1047" r:id="rId28"/>
    <p:sldId id="1056" r:id="rId29"/>
    <p:sldId id="1050" r:id="rId30"/>
    <p:sldId id="1052" r:id="rId31"/>
    <p:sldId id="1053" r:id="rId32"/>
    <p:sldId id="1054" r:id="rId33"/>
    <p:sldId id="577" r:id="rId34"/>
    <p:sldId id="1055" r:id="rId35"/>
    <p:sldId id="1057" r:id="rId36"/>
    <p:sldId id="459" r:id="rId37"/>
    <p:sldId id="358"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4E38A5A3-0E4C-5045-97DF-AABEC0645CDC}">
          <p14:sldIdLst>
            <p14:sldId id="896"/>
            <p14:sldId id="425"/>
          </p14:sldIdLst>
        </p14:section>
        <p14:section name="General Text Pages" id="{E73F6D54-9744-3C48-B6AC-52A2903886FF}">
          <p14:sldIdLst>
            <p14:sldId id="328"/>
            <p14:sldId id="352"/>
            <p14:sldId id="338"/>
            <p14:sldId id="429"/>
            <p14:sldId id="432"/>
            <p14:sldId id="1038"/>
            <p14:sldId id="349"/>
            <p14:sldId id="1039"/>
            <p14:sldId id="1040"/>
            <p14:sldId id="1041"/>
            <p14:sldId id="414"/>
            <p14:sldId id="442"/>
            <p14:sldId id="1042"/>
            <p14:sldId id="447"/>
            <p14:sldId id="1043"/>
            <p14:sldId id="448"/>
            <p14:sldId id="452"/>
            <p14:sldId id="571"/>
            <p14:sldId id="1045"/>
            <p14:sldId id="1044"/>
            <p14:sldId id="1046"/>
            <p14:sldId id="1047"/>
            <p14:sldId id="1056"/>
            <p14:sldId id="1050"/>
            <p14:sldId id="1052"/>
            <p14:sldId id="1053"/>
            <p14:sldId id="1054"/>
            <p14:sldId id="577"/>
            <p14:sldId id="1055"/>
            <p14:sldId id="1057"/>
          </p14:sldIdLst>
        </p14:section>
        <p14:section name="Disclosure" id="{326AF13B-80C8-284B-BC38-3341DDA24376}">
          <p14:sldIdLst>
            <p14:sldId id="459"/>
          </p14:sldIdLst>
        </p14:section>
        <p14:section name="Thank You Page" id="{FAC876B9-43CE-F341-8698-944DF00977B3}">
          <p14:sldIdLst>
            <p14:sldId id="358"/>
          </p14:sldIdLst>
        </p14:section>
      </p14:sectionLst>
    </p:ext>
    <p:ext uri="{EFAFB233-063F-42B5-8137-9DF3F51BA10A}">
      <p15:sldGuideLst xmlns:p15="http://schemas.microsoft.com/office/powerpoint/2012/main">
        <p15:guide id="3" pos="240" userDrawn="1">
          <p15:clr>
            <a:srgbClr val="FBAE40"/>
          </p15:clr>
        </p15:guide>
        <p15:guide id="4" orient="horz" pos="162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80D525-7430-BD90-F6B1-7FB2DB8778E0}" name="Aaron Lopez" initials="AL" userId="S::aaron.lopez@transamerica.com::ec3a88e3-dc67-4f7a-b680-cc3a3c756763" providerId="AD"/>
  <p188:author id="{CAD38D34-48B2-0E94-BB84-62AC23686FD0}" name="Rooney, Dennis" initials="RD" userId="S::dennis.rooney@transamerica.com::101bd519-6998-46ab-b9d3-ee5def7c224c" providerId="AD"/>
  <p188:author id="{36B0C798-1478-5B98-AEAF-909D69CC23CF}" name="Jackie McKenna" initials="JM" userId="be5397876133bc90" providerId="Windows Live"/>
  <p188:author id="{AF1046C3-46E6-5753-E5E7-576A9564C8FB}" name="Butkiewicz, Laura" initials="BL" userId="S::Laura.Butkiewicz@transamerica.com::488afa44-3737-4555-b372-45c99562f92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latz, Lisa" initials="PL" lastIdx="10" clrIdx="0">
    <p:extLst>
      <p:ext uri="{19B8F6BF-5375-455C-9EA6-DF929625EA0E}">
        <p15:presenceInfo xmlns:p15="http://schemas.microsoft.com/office/powerpoint/2012/main" userId="S::lisa.platz@transamerica.com::2410e7a1-af2e-4185-b48a-11b67f5bf7cb" providerId="AD"/>
      </p:ext>
    </p:extLst>
  </p:cmAuthor>
  <p:cmAuthor id="2" name="Merrell, Ryan" initials="MR" lastIdx="17" clrIdx="1">
    <p:extLst>
      <p:ext uri="{19B8F6BF-5375-455C-9EA6-DF929625EA0E}">
        <p15:presenceInfo xmlns:p15="http://schemas.microsoft.com/office/powerpoint/2012/main" userId="S::Ryan.Merrell@transamerica.com::b72221bb-11cc-406c-85aa-4395f264cd61" providerId="AD"/>
      </p:ext>
    </p:extLst>
  </p:cmAuthor>
  <p:cmAuthor id="3" name="Rooney, Dennis" initials="RD" lastIdx="10" clrIdx="2">
    <p:extLst>
      <p:ext uri="{19B8F6BF-5375-455C-9EA6-DF929625EA0E}">
        <p15:presenceInfo xmlns:p15="http://schemas.microsoft.com/office/powerpoint/2012/main" userId="S::dennis.rooney@transamerica.com::101bd519-6998-46ab-b9d3-ee5def7c22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74B"/>
    <a:srgbClr val="939598"/>
    <a:srgbClr val="F4F4F5"/>
    <a:srgbClr val="F7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9" autoAdjust="0"/>
    <p:restoredTop sz="65034" autoAdjust="0"/>
  </p:normalViewPr>
  <p:slideViewPr>
    <p:cSldViewPr snapToGrid="0" snapToObjects="1">
      <p:cViewPr varScale="1">
        <p:scale>
          <a:sx n="108" d="100"/>
          <a:sy n="108" d="100"/>
        </p:scale>
        <p:origin x="2304" y="184"/>
      </p:cViewPr>
      <p:guideLst>
        <p:guide pos="240"/>
        <p:guide orient="horz" pos="1620"/>
      </p:guideLst>
    </p:cSldViewPr>
  </p:slideViewPr>
  <p:outlineViewPr>
    <p:cViewPr>
      <p:scale>
        <a:sx n="33" d="100"/>
        <a:sy n="33" d="100"/>
      </p:scale>
      <p:origin x="0" y="0"/>
    </p:cViewPr>
  </p:outlineViewPr>
  <p:notesTextViewPr>
    <p:cViewPr>
      <p:scale>
        <a:sx n="1" d="1"/>
        <a:sy n="1" d="1"/>
      </p:scale>
      <p:origin x="0" y="0"/>
    </p:cViewPr>
  </p:notesTextViewPr>
  <p:sorterViewPr>
    <p:cViewPr>
      <p:scale>
        <a:sx n="72" d="100"/>
        <a:sy n="72" d="100"/>
      </p:scale>
      <p:origin x="0" y="0"/>
    </p:cViewPr>
  </p:sorterViewPr>
  <p:notesViewPr>
    <p:cSldViewPr snapToGrid="0" snapToObjects="1">
      <p:cViewPr>
        <p:scale>
          <a:sx n="110" d="100"/>
          <a:sy n="110" d="100"/>
        </p:scale>
        <p:origin x="4336" y="7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784C94-0895-BE4D-AB3B-AD3FE42884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solidFill>
                <a:srgbClr val="40474B"/>
              </a:solidFill>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D16D78EA-C28E-7F41-B747-E337667407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DDF71C-370C-A848-AC4F-6AE2A80259BC}" type="datetimeFigureOut">
              <a:rPr lang="en-US" smtClean="0">
                <a:solidFill>
                  <a:srgbClr val="40474B"/>
                </a:solidFill>
                <a:latin typeface="Arial" panose="020B0604020202020204" pitchFamily="34" charset="0"/>
                <a:cs typeface="Arial" panose="020B0604020202020204" pitchFamily="34" charset="0"/>
              </a:rPr>
              <a:t>8/26/22</a:t>
            </a:fld>
            <a:endParaRPr lang="en-US" dirty="0">
              <a:solidFill>
                <a:srgbClr val="40474B"/>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85A68556-D8FE-9E43-84CF-35CFA04B24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solidFill>
                <a:srgbClr val="40474B"/>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85525DC9-CAAA-C041-BE6A-010F47DF48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5BBBC9-135D-7D4C-82AD-C20011F3F9EE}" type="slidenum">
              <a:rPr lang="en-US" smtClean="0">
                <a:solidFill>
                  <a:srgbClr val="40474B"/>
                </a:solidFill>
                <a:latin typeface="Arial" panose="020B0604020202020204" pitchFamily="34" charset="0"/>
                <a:cs typeface="Arial" panose="020B0604020202020204" pitchFamily="34" charset="0"/>
              </a:rPr>
              <a:t>‹#›</a:t>
            </a:fld>
            <a:endParaRPr lang="en-US" dirty="0">
              <a:solidFill>
                <a:srgbClr val="40474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351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solidFill>
                  <a:srgbClr val="40474B"/>
                </a:solidFill>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solidFill>
                  <a:srgbClr val="40474B"/>
                </a:solidFill>
                <a:latin typeface="Arial" panose="020B0604020202020204" pitchFamily="34" charset="0"/>
                <a:cs typeface="Arial" panose="020B0604020202020204" pitchFamily="34" charset="0"/>
              </a:defRPr>
            </a:lvl1pPr>
          </a:lstStyle>
          <a:p>
            <a:fld id="{34564C5D-D564-2A41-AC8E-B9A84C7DDB15}" type="datetimeFigureOut">
              <a:rPr lang="en-US" smtClean="0"/>
              <a:pPr/>
              <a:t>8/26/22</a:t>
            </a:fld>
            <a:endParaRPr lang="en-US" dirty="0"/>
          </a:p>
        </p:txBody>
      </p:sp>
      <p:sp>
        <p:nvSpPr>
          <p:cNvPr id="4" name="Slide Image Placeholder 3"/>
          <p:cNvSpPr>
            <a:spLocks noGrp="1" noRot="1" noChangeAspect="1"/>
          </p:cNvSpPr>
          <p:nvPr>
            <p:ph type="sldImg" idx="2"/>
          </p:nvPr>
        </p:nvSpPr>
        <p:spPr>
          <a:xfrm>
            <a:off x="694038" y="591065"/>
            <a:ext cx="5486400" cy="3086100"/>
          </a:xfrm>
          <a:prstGeom prst="rect">
            <a:avLst/>
          </a:prstGeom>
          <a:noFill/>
          <a:ln w="12700">
            <a:solidFill>
              <a:srgbClr val="939598"/>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3782712"/>
            <a:ext cx="5486400" cy="494115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p:txBody>
      </p:sp>
      <p:sp>
        <p:nvSpPr>
          <p:cNvPr id="6" name="Footer Placeholder 5"/>
          <p:cNvSpPr>
            <a:spLocks noGrp="1"/>
          </p:cNvSpPr>
          <p:nvPr>
            <p:ph type="ftr" sz="quarter" idx="4"/>
          </p:nvPr>
        </p:nvSpPr>
        <p:spPr>
          <a:xfrm>
            <a:off x="0" y="8872151"/>
            <a:ext cx="2971800" cy="271849"/>
          </a:xfrm>
          <a:prstGeom prst="rect">
            <a:avLst/>
          </a:prstGeom>
        </p:spPr>
        <p:txBody>
          <a:bodyPr vert="horz" lIns="91440" tIns="45720" rIns="91440" bIns="45720" rtlCol="0" anchor="b"/>
          <a:lstStyle>
            <a:lvl1pPr algn="l">
              <a:defRPr sz="1000">
                <a:solidFill>
                  <a:srgbClr val="40474B"/>
                </a:solidFill>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872151"/>
            <a:ext cx="2971800" cy="271849"/>
          </a:xfrm>
          <a:prstGeom prst="rect">
            <a:avLst/>
          </a:prstGeom>
        </p:spPr>
        <p:txBody>
          <a:bodyPr vert="horz" lIns="91440" tIns="45720" rIns="91440" bIns="45720" rtlCol="0" anchor="b"/>
          <a:lstStyle>
            <a:lvl1pPr algn="r">
              <a:defRPr sz="1000">
                <a:solidFill>
                  <a:srgbClr val="40474B"/>
                </a:solidFill>
                <a:latin typeface="Arial" panose="020B0604020202020204" pitchFamily="34" charset="0"/>
                <a:cs typeface="Arial" panose="020B0604020202020204" pitchFamily="34" charset="0"/>
              </a:defRPr>
            </a:lvl1pPr>
          </a:lstStyle>
          <a:p>
            <a:fld id="{198E7F39-DC2F-9A49-9C9A-71F1AB5835AA}" type="slidenum">
              <a:rPr lang="en-US" smtClean="0"/>
              <a:pPr/>
              <a:t>‹#›</a:t>
            </a:fld>
            <a:endParaRPr lang="en-US" dirty="0"/>
          </a:p>
        </p:txBody>
      </p:sp>
    </p:spTree>
    <p:extLst>
      <p:ext uri="{BB962C8B-B14F-4D97-AF65-F5344CB8AC3E}">
        <p14:creationId xmlns:p14="http://schemas.microsoft.com/office/powerpoint/2010/main" val="243373054"/>
      </p:ext>
    </p:extLst>
  </p:cSld>
  <p:clrMap bg1="lt1" tx1="dk1" bg2="lt2" tx2="dk2" accent1="accent1" accent2="accent2" accent3="accent3" accent4="accent4" accent5="accent5" accent6="accent6" hlink="hlink" folHlink="folHlink"/>
  <p:notesStyle>
    <a:lvl1pPr marL="0" algn="l" defTabSz="685800" rtl="0" eaLnBrk="1" latinLnBrk="0" hangingPunct="1">
      <a:defRPr sz="1000" kern="1200">
        <a:solidFill>
          <a:srgbClr val="40474B"/>
        </a:solidFill>
        <a:latin typeface="Arial" panose="020B0604020202020204" pitchFamily="34" charset="0"/>
        <a:ea typeface="+mn-ea"/>
        <a:cs typeface="Arial" panose="020B0604020202020204" pitchFamily="34" charset="0"/>
      </a:defRPr>
    </a:lvl1pPr>
    <a:lvl2pPr marL="177800" indent="-169863" algn="l" defTabSz="685800" rtl="0" eaLnBrk="1" latinLnBrk="0" hangingPunct="1">
      <a:buClr>
        <a:srgbClr val="40474B"/>
      </a:buClr>
      <a:buSzPct val="85000"/>
      <a:buFont typeface="Arial" panose="020B0604020202020204" pitchFamily="34" charset="0"/>
      <a:buChar char="•"/>
      <a:tabLst/>
      <a:defRPr sz="1000" kern="1200">
        <a:solidFill>
          <a:srgbClr val="40474B"/>
        </a:solidFill>
        <a:latin typeface="Arial" panose="020B0604020202020204" pitchFamily="34" charset="0"/>
        <a:ea typeface="+mn-ea"/>
        <a:cs typeface="Arial" panose="020B0604020202020204" pitchFamily="34" charset="0"/>
      </a:defRPr>
    </a:lvl2pPr>
    <a:lvl3pPr marL="285750" indent="-107950" algn="l" defTabSz="685800" rtl="0" eaLnBrk="1" latinLnBrk="0" hangingPunct="1">
      <a:buClr>
        <a:srgbClr val="40474B"/>
      </a:buClr>
      <a:buSzPct val="85000"/>
      <a:buFont typeface="System Font Regular"/>
      <a:buChar char="-"/>
      <a:tabLst/>
      <a:defRPr sz="1000" kern="1200">
        <a:solidFill>
          <a:srgbClr val="40474B"/>
        </a:solidFill>
        <a:latin typeface="Arial" panose="020B0604020202020204" pitchFamily="34" charset="0"/>
        <a:ea typeface="+mn-ea"/>
        <a:cs typeface="Arial" panose="020B0604020202020204" pitchFamily="34" charset="0"/>
      </a:defRPr>
    </a:lvl3pPr>
    <a:lvl4pPr marL="1028700" algn="l" defTabSz="685800" rtl="0" eaLnBrk="1" latinLnBrk="0" hangingPunct="1">
      <a:defRPr sz="1000" kern="1200">
        <a:solidFill>
          <a:srgbClr val="40474B"/>
        </a:solidFill>
        <a:latin typeface="Arial" panose="020B0604020202020204" pitchFamily="34" charset="0"/>
        <a:ea typeface="+mn-ea"/>
        <a:cs typeface="Arial" panose="020B0604020202020204" pitchFamily="34" charset="0"/>
      </a:defRPr>
    </a:lvl4pPr>
    <a:lvl5pPr marL="1371600" algn="l" defTabSz="685800" rtl="0" eaLnBrk="1" latinLnBrk="0" hangingPunct="1">
      <a:defRPr sz="1000" kern="1200">
        <a:solidFill>
          <a:srgbClr val="40474B"/>
        </a:solidFill>
        <a:latin typeface="Arial" panose="020B0604020202020204" pitchFamily="34" charset="0"/>
        <a:ea typeface="+mn-ea"/>
        <a:cs typeface="Arial" panose="020B0604020202020204" pitchFamily="34" charset="0"/>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baseline="0" dirty="0"/>
              <a:t>Hello, and thank you for joining me today. My name is [Advisor name], and I’m with [Advisor firm]. </a:t>
            </a:r>
          </a:p>
          <a:p>
            <a:endParaRPr lang="en-US" sz="1000" baseline="0" dirty="0"/>
          </a:p>
          <a:p>
            <a:r>
              <a:rPr lang="en-US" sz="1000" baseline="0" dirty="0"/>
              <a:t>We spend so many years trying to accumulate enough money to live comfortably in retirement. Which makes sense, right? You need to have enough set aside to retire when you want and how you want. But what about the day after you retire? How do you go about spending that money? </a:t>
            </a:r>
          </a:p>
          <a:p>
            <a:endParaRPr lang="en-US" sz="1000" baseline="0" dirty="0"/>
          </a:p>
          <a:p>
            <a:r>
              <a:rPr lang="en-US" sz="1000" baseline="0" dirty="0"/>
              <a:t>Today’s presentation will review the basics of creating a </a:t>
            </a:r>
            <a:r>
              <a:rPr lang="en-US" sz="1000" b="1" baseline="0" dirty="0"/>
              <a:t>retirement income plan</a:t>
            </a:r>
            <a:r>
              <a:rPr lang="en-US" sz="1000" b="0" baseline="0" dirty="0"/>
              <a:t>.</a:t>
            </a:r>
            <a:r>
              <a:rPr lang="en-US" sz="1000" b="1" baseline="0" dirty="0"/>
              <a:t> </a:t>
            </a:r>
            <a:r>
              <a:rPr lang="en-US" sz="1000" b="0" baseline="0" dirty="0"/>
              <a:t>At the end of the presentation, I hope you’ll have a better understanding of some key income planning concepts.</a:t>
            </a:r>
            <a:endParaRPr lang="en-US" sz="1000" baseline="0"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1</a:t>
            </a:fld>
            <a:endParaRPr lang="en-US" dirty="0"/>
          </a:p>
        </p:txBody>
      </p:sp>
    </p:spTree>
    <p:extLst>
      <p:ext uri="{BB962C8B-B14F-4D97-AF65-F5344CB8AC3E}">
        <p14:creationId xmlns:p14="http://schemas.microsoft.com/office/powerpoint/2010/main" val="3431082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And then there’s inflation. How many times have we seen charts and graphs that assume a 3 percent inflation rate when inflation historically has been considerably volatile? </a:t>
            </a:r>
            <a:r>
              <a:rPr lang="en-US" sz="1000" baseline="0" dirty="0"/>
              <a:t>Inflation erodes the value of savings and purchasing power over time. </a:t>
            </a:r>
            <a:r>
              <a:rPr lang="en-US" sz="1000" kern="1200" dirty="0">
                <a:effectLst/>
                <a:latin typeface="Arial" panose="020B0604020202020204" pitchFamily="34" charset="0"/>
                <a:ea typeface="+mn-ea"/>
                <a:cs typeface="Arial" panose="020B0604020202020204" pitchFamily="34" charset="0"/>
              </a:rPr>
              <a:t>Most people know</a:t>
            </a:r>
            <a:r>
              <a:rPr lang="en-US" sz="1000" baseline="0" dirty="0"/>
              <a:t> that a dollar in 10 years will likely buy less than it does today. What impact could inflation have during your retirement?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p>
          <a:p>
            <a:endParaRPr lang="en-US" sz="1000" dirty="0"/>
          </a:p>
          <a:p>
            <a:endParaRPr lang="en-US" sz="1000" dirty="0"/>
          </a:p>
        </p:txBody>
      </p:sp>
      <p:sp>
        <p:nvSpPr>
          <p:cNvPr id="4" name="Slide Number Placeholder 3"/>
          <p:cNvSpPr>
            <a:spLocks noGrp="1"/>
          </p:cNvSpPr>
          <p:nvPr>
            <p:ph type="sldNum" sz="quarter" idx="5"/>
          </p:nvPr>
        </p:nvSpPr>
        <p:spPr/>
        <p:txBody>
          <a:bodyPr/>
          <a:lstStyle/>
          <a:p>
            <a:fld id="{198E7F39-DC2F-9A49-9C9A-71F1AB5835AA}" type="slidenum">
              <a:rPr lang="en-US" smtClean="0"/>
              <a:pPr/>
              <a:t>10</a:t>
            </a:fld>
            <a:endParaRPr lang="en-US" dirty="0"/>
          </a:p>
        </p:txBody>
      </p:sp>
    </p:spTree>
    <p:extLst>
      <p:ext uri="{BB962C8B-B14F-4D97-AF65-F5344CB8AC3E}">
        <p14:creationId xmlns:p14="http://schemas.microsoft.com/office/powerpoint/2010/main" val="354620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dirty="0"/>
              <a:t>The third risk in retirement is market volatility. Market volatility means</a:t>
            </a:r>
            <a:r>
              <a:rPr lang="en-US" sz="1000" baseline="0" dirty="0"/>
              <a:t> unpredictable returns. When putting together a plan for the future, people typically use a historical average annual rate of return to estimate or project how their investments will perform, but as you can see, actual performance can vary significantly from the “average.” Are markets going to be favorable in retirement? Are you going to retire in an up market or a down market? How do you plan around unpredictable returns on your investments?</a:t>
            </a:r>
          </a:p>
          <a:p>
            <a:endParaRPr lang="en-US" sz="1000" baseline="0" dirty="0"/>
          </a:p>
          <a:p>
            <a:r>
              <a:rPr lang="en-US" sz="1000" dirty="0"/>
              <a:t>This chart shows that for the time</a:t>
            </a:r>
            <a:r>
              <a:rPr lang="en-US" sz="1000" baseline="0" dirty="0"/>
              <a:t> period shown, 2000 to 2021, </a:t>
            </a:r>
            <a:r>
              <a:rPr lang="en-US" sz="1000" dirty="0"/>
              <a:t>the average annual growth rate was 7.11%.</a:t>
            </a:r>
          </a:p>
          <a:p>
            <a:endParaRPr lang="en-US" sz="1000" dirty="0"/>
          </a:p>
          <a:p>
            <a:endParaRPr lang="en-US" sz="1000" dirty="0"/>
          </a:p>
        </p:txBody>
      </p:sp>
      <p:sp>
        <p:nvSpPr>
          <p:cNvPr id="4" name="Slide Number Placeholder 3"/>
          <p:cNvSpPr>
            <a:spLocks noGrp="1"/>
          </p:cNvSpPr>
          <p:nvPr>
            <p:ph type="sldNum" sz="quarter" idx="5"/>
          </p:nvPr>
        </p:nvSpPr>
        <p:spPr/>
        <p:txBody>
          <a:bodyPr/>
          <a:lstStyle/>
          <a:p>
            <a:fld id="{198E7F39-DC2F-9A49-9C9A-71F1AB5835AA}" type="slidenum">
              <a:rPr lang="en-US" smtClean="0"/>
              <a:pPr/>
              <a:t>11</a:t>
            </a:fld>
            <a:endParaRPr lang="en-US" dirty="0"/>
          </a:p>
        </p:txBody>
      </p:sp>
    </p:spTree>
    <p:extLst>
      <p:ext uri="{BB962C8B-B14F-4D97-AF65-F5344CB8AC3E}">
        <p14:creationId xmlns:p14="http://schemas.microsoft.com/office/powerpoint/2010/main" val="1600918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dirty="0">
                <a:latin typeface="Arial" panose="020B0604020202020204" pitchFamily="34" charset="0"/>
                <a:cs typeface="Arial" panose="020B0604020202020204" pitchFamily="34" charset="0"/>
              </a:rPr>
              <a:t>And finally, uncertainty.  </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(Read</a:t>
            </a:r>
            <a:r>
              <a:rPr lang="en-US" sz="1000" baseline="0" dirty="0">
                <a:latin typeface="Arial" panose="020B0604020202020204" pitchFamily="34" charset="0"/>
                <a:cs typeface="Arial" panose="020B0604020202020204" pitchFamily="34" charset="0"/>
              </a:rPr>
              <a:t> slide)</a:t>
            </a:r>
          </a:p>
          <a:p>
            <a:endParaRPr lang="en-US" sz="1000" baseline="0" dirty="0">
              <a:latin typeface="Arial" panose="020B0604020202020204" pitchFamily="34" charset="0"/>
              <a:cs typeface="Arial" panose="020B0604020202020204" pitchFamily="34" charset="0"/>
            </a:endParaRPr>
          </a:p>
          <a:p>
            <a:r>
              <a:rPr lang="en-US" sz="1000" baseline="0" dirty="0">
                <a:latin typeface="Arial" panose="020B0604020202020204" pitchFamily="34" charset="0"/>
                <a:cs typeface="Arial" panose="020B0604020202020204" pitchFamily="34" charset="0"/>
              </a:rPr>
              <a:t>With all these risks and uncertainties, what do we do?</a:t>
            </a:r>
            <a:endParaRPr lang="en-US" sz="1000" dirty="0">
              <a:latin typeface="Arial" panose="020B0604020202020204" pitchFamily="34" charset="0"/>
              <a:cs typeface="Arial" panose="020B0604020202020204" pitchFamily="34" charset="0"/>
            </a:endParaRPr>
          </a:p>
          <a:p>
            <a:pPr defTabSz="457138">
              <a:defRPr/>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12</a:t>
            </a:fld>
            <a:endParaRPr lang="en-US" dirty="0"/>
          </a:p>
        </p:txBody>
      </p:sp>
    </p:spTree>
    <p:extLst>
      <p:ext uri="{BB962C8B-B14F-4D97-AF65-F5344CB8AC3E}">
        <p14:creationId xmlns:p14="http://schemas.microsoft.com/office/powerpoint/2010/main" val="384435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dirty="0"/>
              <a:t>It’s important to think carefully about how you manage and invest your assets throughout retirement.</a:t>
            </a:r>
            <a:r>
              <a:rPr lang="en-US" sz="1000" baseline="0" dirty="0"/>
              <a:t> You should also understand the tools available to help provide the necessary retirement income based on your financial resources. That means </a:t>
            </a:r>
            <a:r>
              <a:rPr lang="en-US" sz="1000" dirty="0"/>
              <a:t>creating a plan that takes these risks</a:t>
            </a:r>
            <a:r>
              <a:rPr lang="en-US" sz="1000" baseline="0" dirty="0"/>
              <a:t> into consideration</a:t>
            </a:r>
            <a:r>
              <a:rPr lang="en-US" sz="1000" dirty="0"/>
              <a:t>. Let’s talk about building</a:t>
            </a:r>
            <a:r>
              <a:rPr lang="en-US" sz="1000" baseline="0" dirty="0"/>
              <a:t> that plan.</a:t>
            </a:r>
            <a:endParaRPr lang="en-US" sz="1000" dirty="0"/>
          </a:p>
        </p:txBody>
      </p:sp>
      <p:sp>
        <p:nvSpPr>
          <p:cNvPr id="4" name="Slide Number Placeholder 3"/>
          <p:cNvSpPr>
            <a:spLocks noGrp="1"/>
          </p:cNvSpPr>
          <p:nvPr>
            <p:ph type="sldNum" sz="quarter" idx="5"/>
          </p:nvPr>
        </p:nvSpPr>
        <p:spPr>
          <a:xfrm>
            <a:off x="6274675" y="8872151"/>
            <a:ext cx="581737" cy="271849"/>
          </a:xfrm>
        </p:spPr>
        <p:txBody>
          <a:bodyPr/>
          <a:lstStyle/>
          <a:p>
            <a:fld id="{198E7F39-DC2F-9A49-9C9A-71F1AB5835AA}" type="slidenum">
              <a:rPr lang="en-US" smtClean="0"/>
              <a:pPr/>
              <a:t>13</a:t>
            </a:fld>
            <a:endParaRPr lang="en-US" dirty="0"/>
          </a:p>
        </p:txBody>
      </p:sp>
    </p:spTree>
    <p:extLst>
      <p:ext uri="{BB962C8B-B14F-4D97-AF65-F5344CB8AC3E}">
        <p14:creationId xmlns:p14="http://schemas.microsoft.com/office/powerpoint/2010/main" val="3643517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dirty="0"/>
              <a:t>There are five key steps in developing</a:t>
            </a:r>
            <a:r>
              <a:rPr lang="en-US" sz="1000" baseline="0" dirty="0"/>
              <a:t> a retirement income plan:</a:t>
            </a:r>
          </a:p>
          <a:p>
            <a:endParaRPr lang="en-US" sz="10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1. </a:t>
            </a:r>
            <a:r>
              <a:rPr lang="en-US" sz="1000" b="1" i="0" baseline="0" dirty="0"/>
              <a:t>Estimate your expenses in retirement</a:t>
            </a:r>
            <a:r>
              <a:rPr lang="en-US" sz="1000" baseline="0" dirty="0"/>
              <a:t>. It’s hard to develop a plan if you don’t </a:t>
            </a:r>
            <a:r>
              <a:rPr lang="en-US" sz="1000" kern="1200" dirty="0">
                <a:effectLst/>
                <a:latin typeface="Arial" panose="020B0604020202020204" pitchFamily="34" charset="0"/>
                <a:ea typeface="+mn-ea"/>
                <a:cs typeface="Arial" panose="020B0604020202020204" pitchFamily="34" charset="0"/>
              </a:rPr>
              <a:t>have an idea of</a:t>
            </a:r>
            <a:r>
              <a:rPr lang="en-US" sz="1000" baseline="0" dirty="0"/>
              <a:t> how much your expenses are going to be.</a:t>
            </a:r>
          </a:p>
          <a:p>
            <a:endParaRPr lang="en-US" sz="1000" baseline="0" dirty="0"/>
          </a:p>
          <a:p>
            <a:r>
              <a:rPr lang="en-US" sz="1000" baseline="0" dirty="0"/>
              <a:t>2. </a:t>
            </a:r>
            <a:r>
              <a:rPr lang="en-US" sz="1000" b="1" baseline="0" dirty="0"/>
              <a:t>Identify your sources of income</a:t>
            </a:r>
            <a:r>
              <a:rPr lang="en-US" sz="1000" baseline="0" dirty="0"/>
              <a:t>. Where is this income going to come from and how reliable is it?</a:t>
            </a:r>
          </a:p>
          <a:p>
            <a:endParaRPr lang="en-US" sz="10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3. </a:t>
            </a:r>
            <a:r>
              <a:rPr lang="en-US" sz="1000" b="1" baseline="0" dirty="0"/>
              <a:t>Calculate your income gap</a:t>
            </a:r>
            <a:r>
              <a:rPr lang="en-US" sz="1000" baseline="0" dirty="0"/>
              <a:t>. This is the gap between your reliable sources of income and your overall </a:t>
            </a:r>
            <a:r>
              <a:rPr lang="en-US" sz="1000" kern="1200" dirty="0">
                <a:effectLst/>
                <a:latin typeface="Arial" panose="020B0604020202020204" pitchFamily="34" charset="0"/>
                <a:ea typeface="+mn-ea"/>
                <a:cs typeface="Arial" panose="020B0604020202020204" pitchFamily="34" charset="0"/>
              </a:rPr>
              <a:t>anticipated</a:t>
            </a:r>
            <a:r>
              <a:rPr lang="en-US" sz="1000" kern="1200" baseline="0" dirty="0">
                <a:effectLst/>
                <a:latin typeface="Arial" panose="020B0604020202020204" pitchFamily="34" charset="0"/>
                <a:ea typeface="+mn-ea"/>
                <a:cs typeface="Arial" panose="020B0604020202020204" pitchFamily="34" charset="0"/>
              </a:rPr>
              <a:t> </a:t>
            </a:r>
            <a:r>
              <a:rPr lang="en-US" sz="1000" baseline="0" dirty="0"/>
              <a:t>income needs.</a:t>
            </a:r>
          </a:p>
          <a:p>
            <a:endParaRPr lang="en-US" sz="1000" baseline="0" dirty="0"/>
          </a:p>
          <a:p>
            <a:r>
              <a:rPr lang="en-US" sz="1000" baseline="0" dirty="0"/>
              <a:t>4. </a:t>
            </a:r>
            <a:r>
              <a:rPr lang="en-US" sz="1000" b="1" baseline="0" dirty="0"/>
              <a:t>Develop a plan to fill this gap</a:t>
            </a:r>
            <a:r>
              <a:rPr lang="en-US" sz="1000" baseline="0" dirty="0"/>
              <a:t>. Keep in mind, there is no one-size-fits all solution for this.</a:t>
            </a:r>
          </a:p>
          <a:p>
            <a:endParaRPr lang="en-US" sz="1000" baseline="0" dirty="0"/>
          </a:p>
          <a:p>
            <a:r>
              <a:rPr lang="en-US" sz="1000" baseline="0" dirty="0"/>
              <a:t>5. And lastly, </a:t>
            </a:r>
            <a:r>
              <a:rPr lang="en-US" sz="1000" b="1" baseline="0" dirty="0"/>
              <a:t>monitor your plan periodically</a:t>
            </a:r>
            <a:r>
              <a:rPr lang="en-US" sz="1000" baseline="0" dirty="0"/>
              <a:t>. As you know, life changes and you may need to adapt.</a:t>
            </a:r>
          </a:p>
          <a:p>
            <a:endParaRPr lang="en-US" sz="1000" baseline="0" dirty="0"/>
          </a:p>
          <a:p>
            <a:r>
              <a:rPr lang="en-US" sz="1000" dirty="0"/>
              <a:t>[In</a:t>
            </a:r>
            <a:r>
              <a:rPr lang="en-US" sz="1000" baseline="0" dirty="0"/>
              <a:t> addition to the information I’m going to share with you today, you can a</a:t>
            </a:r>
            <a:r>
              <a:rPr lang="en-US" sz="1000" dirty="0"/>
              <a:t>ccess tools and information on [your plan’s website] [Transamerica’s website], to help you get organized.]</a:t>
            </a:r>
          </a:p>
          <a:p>
            <a:endParaRPr lang="en-US" sz="1000" dirty="0"/>
          </a:p>
          <a:p>
            <a:pPr>
              <a:spcBef>
                <a:spcPts val="0"/>
              </a:spcBef>
              <a:spcAft>
                <a:spcPts val="0"/>
              </a:spcAft>
            </a:pPr>
            <a:endParaRPr lang="en-US" sz="1000" baseline="0" dirty="0"/>
          </a:p>
          <a:p>
            <a:pPr>
              <a:spcBef>
                <a:spcPts val="0"/>
              </a:spcBef>
              <a:spcAft>
                <a:spcPts val="0"/>
              </a:spcAft>
            </a:pPr>
            <a:endParaRPr lang="en-US" sz="1000" dirty="0"/>
          </a:p>
          <a:p>
            <a:endParaRPr lang="en-US" sz="1000" dirty="0"/>
          </a:p>
          <a:p>
            <a:endParaRPr lang="en-US" sz="1000" dirty="0"/>
          </a:p>
        </p:txBody>
      </p:sp>
      <p:sp>
        <p:nvSpPr>
          <p:cNvPr id="4" name="Slide Number Placeholder 3"/>
          <p:cNvSpPr>
            <a:spLocks noGrp="1"/>
          </p:cNvSpPr>
          <p:nvPr>
            <p:ph type="sldNum" sz="quarter" idx="5"/>
          </p:nvPr>
        </p:nvSpPr>
        <p:spPr/>
        <p:txBody>
          <a:bodyPr/>
          <a:lstStyle/>
          <a:p>
            <a:fld id="{198E7F39-DC2F-9A49-9C9A-71F1AB5835AA}" type="slidenum">
              <a:rPr lang="en-US" smtClean="0"/>
              <a:pPr/>
              <a:t>14</a:t>
            </a:fld>
            <a:endParaRPr lang="en-US" dirty="0"/>
          </a:p>
        </p:txBody>
      </p:sp>
    </p:spTree>
    <p:extLst>
      <p:ext uri="{BB962C8B-B14F-4D97-AF65-F5344CB8AC3E}">
        <p14:creationId xmlns:p14="http://schemas.microsoft.com/office/powerpoint/2010/main" val="2725448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b="1" dirty="0">
                <a:ea typeface="ＭＳ Ｐゴシック"/>
              </a:rPr>
              <a:t>[OPTIONAL SLIDE FOR FA]</a:t>
            </a:r>
          </a:p>
          <a:p>
            <a:endParaRPr lang="en-US" sz="1000" dirty="0">
              <a:ea typeface="ＭＳ Ｐゴシック"/>
            </a:endParaRPr>
          </a:p>
          <a:p>
            <a:r>
              <a:rPr lang="en-US" sz="1000" dirty="0">
                <a:ea typeface="ＭＳ Ｐゴシック"/>
              </a:rPr>
              <a:t>The first step is estimating your expenses in retirement. Costs such</a:t>
            </a:r>
            <a:r>
              <a:rPr lang="en-US" sz="1000" baseline="0" dirty="0">
                <a:ea typeface="ＭＳ Ｐゴシック"/>
              </a:rPr>
              <a:t> as </a:t>
            </a:r>
            <a:r>
              <a:rPr lang="en-US" sz="1000" dirty="0">
                <a:ea typeface="ＭＳ Ｐゴシック"/>
              </a:rPr>
              <a:t>p</a:t>
            </a:r>
            <a:r>
              <a:rPr lang="en-US" sz="1000" baseline="0" dirty="0">
                <a:ea typeface="ＭＳ Ｐゴシック"/>
              </a:rPr>
              <a:t>roperty taxes, utilities, groceries, and transportation are still going to be there when you retire, but they may change from what they are today.</a:t>
            </a:r>
          </a:p>
          <a:p>
            <a:endParaRPr lang="en-US" sz="1000" baseline="0" dirty="0">
              <a:ea typeface="ＭＳ Ｐゴシック"/>
            </a:endParaRPr>
          </a:p>
          <a:p>
            <a:r>
              <a:rPr lang="en-US" sz="1000" baseline="0" dirty="0">
                <a:ea typeface="ＭＳ Ｐゴシック"/>
              </a:rPr>
              <a:t>You may want to start by compiling a budget based on your current expenses, and then consider how those expenses may change once you retire. Will you live in the same house, city, or state? Will you stop commuting but travel more? Will you have more time to spend doing the things you enjoy?</a:t>
            </a:r>
          </a:p>
          <a:p>
            <a:endParaRPr lang="en-US" sz="1000" baseline="0" dirty="0">
              <a:ea typeface="ＭＳ Ｐゴシック"/>
            </a:endParaRPr>
          </a:p>
          <a:p>
            <a:r>
              <a:rPr lang="en-US" sz="1000" baseline="0" dirty="0">
                <a:ea typeface="ＭＳ Ｐゴシック"/>
              </a:rPr>
              <a:t>Some people find they will spend less in retirement, while others are surprised to learn they may actually spend more! </a:t>
            </a:r>
            <a:r>
              <a:rPr lang="en-US" sz="1000" dirty="0">
                <a:ea typeface="ＭＳ Ｐゴシック"/>
              </a:rPr>
              <a:t>Consider using a budget worksheet that’s </a:t>
            </a:r>
            <a:r>
              <a:rPr lang="en-US" sz="1000" baseline="0" dirty="0">
                <a:ea typeface="ＭＳ Ｐゴシック"/>
              </a:rPr>
              <a:t>available online at: </a:t>
            </a:r>
            <a:r>
              <a:rPr lang="en-US" sz="1000" b="1" kern="1200" dirty="0">
                <a:effectLst/>
              </a:rPr>
              <a:t>transamerica.com/</a:t>
            </a:r>
            <a:r>
              <a:rPr lang="en-US" sz="1000" b="1" kern="1200" dirty="0" err="1">
                <a:effectLst/>
              </a:rPr>
              <a:t>lp</a:t>
            </a:r>
            <a:r>
              <a:rPr lang="en-US" sz="1000" b="1" kern="1200" dirty="0">
                <a:effectLst/>
              </a:rPr>
              <a:t>/</a:t>
            </a:r>
            <a:r>
              <a:rPr lang="en-US" sz="1000" b="1" kern="1200" dirty="0" err="1">
                <a:effectLst/>
              </a:rPr>
              <a:t>grtr</a:t>
            </a:r>
            <a:r>
              <a:rPr lang="en-US" sz="1000" b="1" kern="1200" dirty="0">
                <a:effectLst/>
              </a:rPr>
              <a:t>.</a:t>
            </a:r>
            <a:endParaRPr lang="en-US" sz="1000" dirty="0"/>
          </a:p>
          <a:p>
            <a:endParaRPr lang="en-US" sz="1000" dirty="0"/>
          </a:p>
          <a:p>
            <a:endParaRPr lang="en-US" dirty="0"/>
          </a:p>
        </p:txBody>
      </p:sp>
      <p:sp>
        <p:nvSpPr>
          <p:cNvPr id="4" name="Slide Number Placeholder 3"/>
          <p:cNvSpPr>
            <a:spLocks noGrp="1"/>
          </p:cNvSpPr>
          <p:nvPr>
            <p:ph type="sldNum" sz="quarter" idx="5"/>
          </p:nvPr>
        </p:nvSpPr>
        <p:spPr/>
        <p:txBody>
          <a:bodyPr/>
          <a:lstStyle/>
          <a:p>
            <a:fld id="{198E7F39-DC2F-9A49-9C9A-71F1AB5835AA}" type="slidenum">
              <a:rPr lang="en-US" smtClean="0"/>
              <a:pPr/>
              <a:t>15</a:t>
            </a:fld>
            <a:endParaRPr lang="en-US" dirty="0"/>
          </a:p>
        </p:txBody>
      </p:sp>
    </p:spTree>
    <p:extLst>
      <p:ext uri="{BB962C8B-B14F-4D97-AF65-F5344CB8AC3E}">
        <p14:creationId xmlns:p14="http://schemas.microsoft.com/office/powerpoint/2010/main" val="1751309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dirty="0"/>
              <a:t>When estimating your expenses, be sure to set aside some time to think about</a:t>
            </a:r>
            <a:r>
              <a:rPr lang="en-US" sz="1000" baseline="0" dirty="0"/>
              <a:t> healthcare. If your current employer provides healthcare coverage, you’ll want to understand how your healthcare costs will change in retirement and how Medicare will fit into your plan.</a:t>
            </a:r>
          </a:p>
          <a:p>
            <a:endParaRPr lang="en-US" sz="10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(Read slide)</a:t>
            </a:r>
            <a:endParaRPr lang="en-US" sz="1000" dirty="0"/>
          </a:p>
          <a:p>
            <a:endParaRPr lang="en-US" sz="1000" baseline="0" dirty="0"/>
          </a:p>
          <a:p>
            <a:r>
              <a:rPr lang="en-US" sz="1000" baseline="0" dirty="0"/>
              <a:t>If you’re getting close to retirement, visit the Medicare website to learn more about Medicare coverage, what it will cost, and what’s right for you.   </a:t>
            </a:r>
          </a:p>
          <a:p>
            <a:endParaRPr lang="en-US" sz="1000" baseline="0" dirty="0"/>
          </a:p>
          <a:p>
            <a:endParaRPr lang="en-US" dirty="0"/>
          </a:p>
        </p:txBody>
      </p:sp>
      <p:sp>
        <p:nvSpPr>
          <p:cNvPr id="4" name="Slide Number Placeholder 3"/>
          <p:cNvSpPr>
            <a:spLocks noGrp="1"/>
          </p:cNvSpPr>
          <p:nvPr>
            <p:ph type="sldNum" sz="quarter" idx="5"/>
          </p:nvPr>
        </p:nvSpPr>
        <p:spPr/>
        <p:txBody>
          <a:bodyPr/>
          <a:lstStyle/>
          <a:p>
            <a:fld id="{198E7F39-DC2F-9A49-9C9A-71F1AB5835AA}" type="slidenum">
              <a:rPr lang="en-US" smtClean="0"/>
              <a:pPr/>
              <a:t>16</a:t>
            </a:fld>
            <a:endParaRPr lang="en-US" dirty="0"/>
          </a:p>
        </p:txBody>
      </p:sp>
    </p:spTree>
    <p:extLst>
      <p:ext uri="{BB962C8B-B14F-4D97-AF65-F5344CB8AC3E}">
        <p14:creationId xmlns:p14="http://schemas.microsoft.com/office/powerpoint/2010/main" val="1017231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Once</a:t>
            </a:r>
            <a:r>
              <a:rPr lang="en-US" sz="1000" baseline="0" dirty="0"/>
              <a:t> you have a handle on spending needs and your expected budget in retirement, you can evaluate your sources of retirement income. Let’s briefly review these income sources, starting at the bottom, and how they’ll fit into your overall income plan.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Social Security is typically the first building block in your retirement income </a:t>
            </a:r>
            <a:r>
              <a:rPr lang="en-US" sz="1000" kern="1200" dirty="0">
                <a:effectLst/>
                <a:latin typeface="Arial" panose="020B0604020202020204" pitchFamily="34" charset="0"/>
                <a:ea typeface="+mn-ea"/>
                <a:cs typeface="Arial" panose="020B0604020202020204" pitchFamily="34" charset="0"/>
              </a:rPr>
              <a:t>strategy,</a:t>
            </a:r>
            <a:r>
              <a:rPr lang="en-US" sz="1000" kern="1200" baseline="0" dirty="0">
                <a:effectLst/>
                <a:latin typeface="Arial" panose="020B0604020202020204" pitchFamily="34" charset="0"/>
                <a:ea typeface="+mn-ea"/>
                <a:cs typeface="Arial" panose="020B0604020202020204" pitchFamily="34" charset="0"/>
              </a:rPr>
              <a:t> followed by </a:t>
            </a:r>
            <a:r>
              <a:rPr lang="en-US" sz="1000" baseline="0" dirty="0"/>
              <a:t>pensions or other defined benefit arrangements you may have from an employer. Social Security and pensions are considered reliable sources of income because they’re guaranteed for life.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Moving up the chart, we have retirement accounts, such as your 401(k) </a:t>
            </a:r>
            <a:r>
              <a:rPr lang="en-US" sz="1000" kern="1200" dirty="0">
                <a:effectLst/>
                <a:latin typeface="Arial" panose="020B0604020202020204" pitchFamily="34" charset="0"/>
                <a:ea typeface="+mn-ea"/>
                <a:cs typeface="Arial" panose="020B0604020202020204" pitchFamily="34" charset="0"/>
              </a:rPr>
              <a:t>or other workplace retirement</a:t>
            </a:r>
            <a:r>
              <a:rPr lang="en-US" sz="1000" baseline="0" dirty="0"/>
              <a:t> plan or IRAs. These types of accounts are designed specifically </a:t>
            </a:r>
            <a:r>
              <a:rPr lang="en-US" sz="1000" kern="1200" dirty="0">
                <a:effectLst/>
                <a:latin typeface="Arial" panose="020B0604020202020204" pitchFamily="34" charset="0"/>
                <a:ea typeface="+mn-ea"/>
                <a:cs typeface="Arial" panose="020B0604020202020204" pitchFamily="34" charset="0"/>
              </a:rPr>
              <a:t>to help you set money aside for </a:t>
            </a:r>
            <a:r>
              <a:rPr lang="en-US" sz="1000" baseline="0" dirty="0"/>
              <a:t>retirement.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aseline="0" dirty="0"/>
          </a:p>
          <a:p>
            <a:r>
              <a:rPr lang="en-US" sz="1000" baseline="0" dirty="0"/>
              <a:t>Some of you may have additional assets in a variety of other accounts </a:t>
            </a:r>
            <a:r>
              <a:rPr lang="en-US" sz="1000" b="0" i="0" dirty="0">
                <a:solidFill>
                  <a:srgbClr val="000000"/>
                </a:solidFill>
                <a:effectLst/>
                <a:latin typeface="Arial" panose="020B0604020202020204" pitchFamily="34" charset="0"/>
                <a:cs typeface="Arial" panose="020B0604020202020204" pitchFamily="34" charset="0"/>
              </a:rPr>
              <a:t>—</a:t>
            </a:r>
            <a:r>
              <a:rPr lang="en-US" sz="1000" baseline="0" dirty="0"/>
              <a:t> either invested in brokerage accounts or something as simple as a savings account in the bank. And finally, we list employment as a potential source of income. Working in retirement, such as a part-time job, may be part of your retirement strategy. </a:t>
            </a:r>
          </a:p>
          <a:p>
            <a:endParaRPr lang="en-US" sz="10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Retirement accounts, other savings and investments, and wages are considered discretionary income sources. Your account balances or employment income may change over time. For example, you may decide to quit your part-time job, or you may experience a decline in the value of your savings and investments due to market volatility. In other words, these sources tend to be less reliable than others, and it will be up to you to decide when and how to use them.</a:t>
            </a:r>
          </a:p>
          <a:p>
            <a:endParaRPr lang="en-US" sz="1000" baseline="0" dirty="0"/>
          </a:p>
          <a:p>
            <a:endParaRPr lang="en-US" sz="1000" baseline="0" dirty="0"/>
          </a:p>
          <a:p>
            <a:endParaRPr lang="en-US" sz="1000" baseline="0" dirty="0"/>
          </a:p>
          <a:p>
            <a:endParaRPr lang="en-US" dirty="0"/>
          </a:p>
        </p:txBody>
      </p:sp>
      <p:sp>
        <p:nvSpPr>
          <p:cNvPr id="4" name="Slide Number Placeholder 3"/>
          <p:cNvSpPr>
            <a:spLocks noGrp="1"/>
          </p:cNvSpPr>
          <p:nvPr>
            <p:ph type="sldNum" sz="quarter" idx="5"/>
          </p:nvPr>
        </p:nvSpPr>
        <p:spPr/>
        <p:txBody>
          <a:bodyPr/>
          <a:lstStyle/>
          <a:p>
            <a:fld id="{198E7F39-DC2F-9A49-9C9A-71F1AB5835AA}" type="slidenum">
              <a:rPr lang="en-US" smtClean="0"/>
              <a:pPr/>
              <a:t>17</a:t>
            </a:fld>
            <a:endParaRPr lang="en-US" dirty="0"/>
          </a:p>
        </p:txBody>
      </p:sp>
    </p:spTree>
    <p:extLst>
      <p:ext uri="{BB962C8B-B14F-4D97-AF65-F5344CB8AC3E}">
        <p14:creationId xmlns:p14="http://schemas.microsoft.com/office/powerpoint/2010/main" val="3874028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dirty="0"/>
              <a:t>Let’s take a few minutes to review income sources</a:t>
            </a:r>
            <a:r>
              <a:rPr lang="en-US" sz="1000" baseline="0" dirty="0"/>
              <a:t> </a:t>
            </a:r>
            <a:r>
              <a:rPr lang="en-US" sz="1000" dirty="0"/>
              <a:t>in more detail.</a:t>
            </a:r>
          </a:p>
          <a:p>
            <a:endParaRPr lang="en-US" sz="10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It’s </a:t>
            </a:r>
            <a:r>
              <a:rPr lang="en-US" sz="1000" baseline="0" dirty="0"/>
              <a:t>important to find out if you’re eligible for Social Security benefits and what your full retirement benefit will be. Your full retirement benefit is also referred to as your primary insurance amount. Also, </a:t>
            </a:r>
            <a:r>
              <a:rPr lang="en-US" sz="1000" kern="1200" dirty="0">
                <a:effectLst/>
                <a:latin typeface="Arial" panose="020B0604020202020204" pitchFamily="34" charset="0"/>
                <a:ea typeface="+mn-ea"/>
                <a:cs typeface="Arial" panose="020B0604020202020204" pitchFamily="34" charset="0"/>
              </a:rPr>
              <a:t>what are the claiming options available, and which one might be right for you based on your personal circumstances? </a:t>
            </a:r>
            <a:r>
              <a:rPr lang="en-US" sz="1000" baseline="0" dirty="0"/>
              <a:t>Should you collect early, or should you wait? And if you’re married, how will your decision impact your spouse? And finally, how will working in retirement impact your benefits? For answers to these questions </a:t>
            </a:r>
            <a:r>
              <a:rPr lang="en-US" sz="1000" b="0" i="0" dirty="0">
                <a:solidFill>
                  <a:srgbClr val="000000"/>
                </a:solidFill>
                <a:effectLst/>
                <a:latin typeface="Arial" panose="020B0604020202020204" pitchFamily="34" charset="0"/>
                <a:cs typeface="Arial" panose="020B0604020202020204" pitchFamily="34" charset="0"/>
              </a:rPr>
              <a:t>—</a:t>
            </a:r>
            <a:r>
              <a:rPr lang="en-US" sz="1000" baseline="0" dirty="0"/>
              <a:t> and more </a:t>
            </a:r>
            <a:r>
              <a:rPr lang="en-US" sz="1000" b="0" i="0" dirty="0">
                <a:solidFill>
                  <a:srgbClr val="000000"/>
                </a:solidFill>
                <a:effectLst/>
                <a:latin typeface="Arial" panose="020B0604020202020204" pitchFamily="34" charset="0"/>
                <a:cs typeface="Arial" panose="020B0604020202020204" pitchFamily="34" charset="0"/>
              </a:rPr>
              <a:t>— </a:t>
            </a:r>
            <a:r>
              <a:rPr lang="en-US" sz="1000" baseline="0" dirty="0"/>
              <a:t>visit </a:t>
            </a:r>
            <a:r>
              <a:rPr lang="en-US" sz="1000" b="1" baseline="0" dirty="0" err="1"/>
              <a:t>SSA.gov</a:t>
            </a:r>
            <a:r>
              <a:rPr lang="en-US" sz="1000" b="1" baseline="0" dirty="0"/>
              <a:t> </a:t>
            </a:r>
            <a:r>
              <a:rPr lang="en-US" sz="1000" b="0" baseline="0" dirty="0"/>
              <a:t>to get a better understanding of the benefits you’re entitled to and what may be best for you.</a:t>
            </a:r>
            <a:endParaRPr lang="en-US" sz="1000" b="1" baseline="0" dirty="0"/>
          </a:p>
          <a:p>
            <a:endParaRPr lang="en-US" sz="1000" baseline="0" dirty="0"/>
          </a:p>
          <a:p>
            <a:r>
              <a:rPr lang="en-US" sz="1000" baseline="0" dirty="0"/>
              <a:t>If you’re fortunate enough to have a pension through your current or former employer, it’s important to find out how much you’ll be entitled to, when you’ll be eligible to receive benefits, and what payout options are available. Many pension plans offer joint life options with a spouse and guaranteed periods. You should carefully review your options to determine what’s best for you.</a:t>
            </a:r>
            <a:endParaRPr lang="en-US" sz="1000" dirty="0"/>
          </a:p>
          <a:p>
            <a:endParaRPr lang="en-US" dirty="0"/>
          </a:p>
        </p:txBody>
      </p:sp>
      <p:sp>
        <p:nvSpPr>
          <p:cNvPr id="4" name="Slide Number Placeholder 3"/>
          <p:cNvSpPr>
            <a:spLocks noGrp="1"/>
          </p:cNvSpPr>
          <p:nvPr>
            <p:ph type="sldNum" sz="quarter" idx="5"/>
          </p:nvPr>
        </p:nvSpPr>
        <p:spPr/>
        <p:txBody>
          <a:bodyPr/>
          <a:lstStyle/>
          <a:p>
            <a:fld id="{198E7F39-DC2F-9A49-9C9A-71F1AB5835AA}" type="slidenum">
              <a:rPr lang="en-US" smtClean="0"/>
              <a:pPr/>
              <a:t>18</a:t>
            </a:fld>
            <a:endParaRPr lang="en-US" dirty="0"/>
          </a:p>
        </p:txBody>
      </p:sp>
    </p:spTree>
    <p:extLst>
      <p:ext uri="{BB962C8B-B14F-4D97-AF65-F5344CB8AC3E}">
        <p14:creationId xmlns:p14="http://schemas.microsoft.com/office/powerpoint/2010/main" val="538217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a:spcBef>
                <a:spcPts val="600"/>
              </a:spcBef>
            </a:pPr>
            <a:r>
              <a:rPr lang="en-US" sz="1000" baseline="0" dirty="0"/>
              <a:t>Now let’s take a closer look at your discretionary income sources.</a:t>
            </a:r>
          </a:p>
          <a:p>
            <a:pPr>
              <a:spcBef>
                <a:spcPts val="600"/>
              </a:spcBef>
            </a:pPr>
            <a:endParaRPr lang="en-US" sz="1000" baseline="0" dirty="0"/>
          </a:p>
          <a:p>
            <a:pPr>
              <a:spcBef>
                <a:spcPts val="600"/>
              </a:spcBef>
            </a:pPr>
            <a:r>
              <a:rPr lang="en-US" sz="1000" baseline="0" dirty="0"/>
              <a:t>Retirement accounts such as 401(k)s, 403(b)s, and IRAs are designed to help you </a:t>
            </a:r>
            <a:r>
              <a:rPr lang="en-US" sz="1000" u="none" baseline="0" dirty="0"/>
              <a:t>build your </a:t>
            </a:r>
            <a:r>
              <a:rPr lang="en-US" sz="1000" baseline="0" dirty="0"/>
              <a:t>retirement savings, but it’s up to you to decide how you’ll use the money to generate a stream of income that’ll meet your retirement objectives. For many people, retirement accounts will help meet monthly income needs and provide a source of cash for discretionary expenses.</a:t>
            </a:r>
          </a:p>
          <a:p>
            <a:pPr marL="0" marR="0" lvl="0" indent="0" algn="l" defTabSz="457200" rtl="0" eaLnBrk="1" fontAlgn="auto" latinLnBrk="0" hangingPunct="1">
              <a:lnSpc>
                <a:spcPct val="100000"/>
              </a:lnSpc>
              <a:spcBef>
                <a:spcPts val="600"/>
              </a:spcBef>
              <a:buClrTx/>
              <a:buSzTx/>
              <a:buFontTx/>
              <a:buNone/>
              <a:tabLst/>
              <a:defRPr/>
            </a:pPr>
            <a:r>
              <a:rPr lang="en-US" sz="1000" baseline="0" dirty="0"/>
              <a:t> </a:t>
            </a:r>
          </a:p>
          <a:p>
            <a:pPr>
              <a:spcBef>
                <a:spcPts val="600"/>
              </a:spcBef>
            </a:pPr>
            <a:r>
              <a:rPr lang="en-US" sz="1000" baseline="0" dirty="0"/>
              <a:t>You may also have other personal investments and savings accounts that you’ll be able to use for income in retirement. But again, it will be up to you to decide how and when you will use these assets to meet your income needs in retirement. </a:t>
            </a:r>
          </a:p>
          <a:p>
            <a:pPr marL="0" marR="0" lvl="0" indent="0" algn="l" defTabSz="457200" rtl="0" eaLnBrk="1" fontAlgn="auto" latinLnBrk="0" hangingPunct="1">
              <a:lnSpc>
                <a:spcPct val="100000"/>
              </a:lnSpc>
              <a:spcBef>
                <a:spcPts val="600"/>
              </a:spcBef>
              <a:buClrTx/>
              <a:buSzTx/>
              <a:buFontTx/>
              <a:buNone/>
              <a:tabLst/>
              <a:defRPr/>
            </a:pPr>
            <a:endParaRPr lang="en-US" sz="1000" baseline="0" dirty="0"/>
          </a:p>
          <a:p>
            <a:pPr marL="0" marR="0" lvl="0" indent="0" algn="l" defTabSz="457200" rtl="0" eaLnBrk="1" fontAlgn="auto" latinLnBrk="0" hangingPunct="1">
              <a:lnSpc>
                <a:spcPct val="100000"/>
              </a:lnSpc>
              <a:spcBef>
                <a:spcPts val="600"/>
              </a:spcBef>
              <a:buClrTx/>
              <a:buSzTx/>
              <a:buFontTx/>
              <a:buNone/>
              <a:tabLst/>
              <a:defRPr/>
            </a:pPr>
            <a:r>
              <a:rPr lang="en-US" sz="1000" baseline="0" dirty="0"/>
              <a:t>Working in retirement can offer significant benefits. In addition to the income, many people like to work in retirement because they enjoy the challenge or just want to remain active. Other advantages of working include deferral of Social Security benefits, continued access to health insurance, and additional time for your retirement assets to </a:t>
            </a:r>
            <a:r>
              <a:rPr lang="en-US" sz="1000" kern="1200" dirty="0">
                <a:effectLst/>
                <a:latin typeface="Arial" panose="020B0604020202020204" pitchFamily="34" charset="0"/>
                <a:ea typeface="+mn-ea"/>
                <a:cs typeface="Arial" panose="020B0604020202020204" pitchFamily="34" charset="0"/>
              </a:rPr>
              <a:t>potentially</a:t>
            </a:r>
            <a:r>
              <a:rPr lang="en-US" sz="1000" baseline="0" dirty="0"/>
              <a:t> grow. “Phasing” into retirement through part-time work has become a growing trend.</a:t>
            </a:r>
          </a:p>
          <a:p>
            <a:pPr marL="0" marR="0" lvl="0" indent="0" algn="l" defTabSz="457200" rtl="0" eaLnBrk="1" fontAlgn="auto" latinLnBrk="0" hangingPunct="1">
              <a:lnSpc>
                <a:spcPct val="100000"/>
              </a:lnSpc>
              <a:spcBef>
                <a:spcPts val="600"/>
              </a:spcBef>
              <a:buClrTx/>
              <a:buSzTx/>
              <a:buFontTx/>
              <a:buNone/>
              <a:tabLst/>
              <a:defRPr/>
            </a:pPr>
            <a:endParaRPr lang="en-US" sz="1000" baseline="0" dirty="0"/>
          </a:p>
          <a:p>
            <a:pPr marL="0" marR="0" lvl="0" indent="0" algn="l" defTabSz="457200" rtl="0" eaLnBrk="1" fontAlgn="auto" latinLnBrk="0" hangingPunct="1">
              <a:lnSpc>
                <a:spcPct val="100000"/>
              </a:lnSpc>
              <a:spcBef>
                <a:spcPts val="600"/>
              </a:spcBef>
              <a:buClrTx/>
              <a:buSzTx/>
              <a:buFontTx/>
              <a:buNone/>
              <a:tabLst/>
              <a:defRPr/>
            </a:pPr>
            <a:r>
              <a:rPr lang="en-US" sz="1000" baseline="0" dirty="0"/>
              <a:t>The sources of income listed on this slide are discretionary for two reasons. The first is that you control when you’ll use them and how much you’ll use to meet your income needs. The second reason is that how you choose to invest these sources of income will determine </a:t>
            </a:r>
            <a:r>
              <a:rPr lang="en-US" sz="1000" kern="1200" dirty="0">
                <a:effectLst/>
                <a:latin typeface="Arial" panose="020B0604020202020204" pitchFamily="34" charset="0"/>
                <a:ea typeface="+mn-ea"/>
                <a:cs typeface="Arial" panose="020B0604020202020204" pitchFamily="34" charset="0"/>
              </a:rPr>
              <a:t>their value </a:t>
            </a:r>
            <a:r>
              <a:rPr lang="en-US" sz="1000" baseline="0" dirty="0"/>
              <a:t>over time.</a:t>
            </a:r>
          </a:p>
          <a:p>
            <a:pPr marL="0" marR="0" lvl="0" indent="0" algn="l" defTabSz="457200" rtl="0" eaLnBrk="1" fontAlgn="auto" latinLnBrk="0" hangingPunct="1">
              <a:lnSpc>
                <a:spcPct val="100000"/>
              </a:lnSpc>
              <a:spcBef>
                <a:spcPts val="600"/>
              </a:spcBef>
              <a:buClrTx/>
              <a:buSzTx/>
              <a:buFontTx/>
              <a:buNone/>
              <a:tabLst/>
              <a:defRPr/>
            </a:pPr>
            <a:endParaRPr lang="en-US" sz="1000" baseline="0" dirty="0"/>
          </a:p>
          <a:p>
            <a:pPr>
              <a:spcBef>
                <a:spcPts val="600"/>
              </a:spcBef>
            </a:pPr>
            <a:r>
              <a:rPr lang="en-US" sz="1000" baseline="0" dirty="0"/>
              <a:t>How you invest your assets in retirement is an important topic that’s beyond the scope of today’s presentation. Generally speaking, people tend to invest more conservatively in retirement but it’s also important to invest in a way that can offset the effects of inflation. </a:t>
            </a:r>
            <a:r>
              <a:rPr lang="en-US" sz="1000" b="0" baseline="0" dirty="0"/>
              <a:t>[You may want to take the time to speak with an investment professional to determine what investment strategy is best for you.]</a:t>
            </a:r>
          </a:p>
          <a:p>
            <a:pPr>
              <a:spcBef>
                <a:spcPts val="600"/>
              </a:spcBef>
            </a:pPr>
            <a:endParaRPr lang="en-US" sz="1000" b="1" baseline="0" dirty="0"/>
          </a:p>
          <a:p>
            <a:pPr>
              <a:spcBef>
                <a:spcPts val="600"/>
              </a:spcBef>
            </a:pPr>
            <a:r>
              <a:rPr lang="en-US" sz="1000" baseline="0" dirty="0"/>
              <a:t>In the next few slides, we’ll talk about how you can build a retirement plan using both your reliable and discretionary sources of income.</a:t>
            </a:r>
          </a:p>
          <a:p>
            <a:pPr>
              <a:spcBef>
                <a:spcPts val="600"/>
              </a:spcBef>
            </a:pPr>
            <a:endParaRPr lang="en-US" sz="1000" baseline="0" dirty="0"/>
          </a:p>
          <a:p>
            <a:endParaRPr lang="en-US" dirty="0"/>
          </a:p>
        </p:txBody>
      </p:sp>
      <p:sp>
        <p:nvSpPr>
          <p:cNvPr id="4" name="Slide Number Placeholder 3"/>
          <p:cNvSpPr>
            <a:spLocks noGrp="1"/>
          </p:cNvSpPr>
          <p:nvPr>
            <p:ph type="sldNum" sz="quarter" idx="5"/>
          </p:nvPr>
        </p:nvSpPr>
        <p:spPr/>
        <p:txBody>
          <a:bodyPr/>
          <a:lstStyle/>
          <a:p>
            <a:fld id="{198E7F39-DC2F-9A49-9C9A-71F1AB5835AA}" type="slidenum">
              <a:rPr lang="en-US" smtClean="0"/>
              <a:pPr/>
              <a:t>19</a:t>
            </a:fld>
            <a:endParaRPr lang="en-US" dirty="0"/>
          </a:p>
        </p:txBody>
      </p:sp>
    </p:spTree>
    <p:extLst>
      <p:ext uri="{BB962C8B-B14F-4D97-AF65-F5344CB8AC3E}">
        <p14:creationId xmlns:p14="http://schemas.microsoft.com/office/powerpoint/2010/main" val="1685886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457138" rtl="0" eaLnBrk="1" fontAlgn="auto" latinLnBrk="0" hangingPunct="1">
              <a:lnSpc>
                <a:spcPct val="100000"/>
              </a:lnSpc>
              <a:spcBef>
                <a:spcPts val="0"/>
              </a:spcBef>
              <a:spcAft>
                <a:spcPts val="0"/>
              </a:spcAft>
              <a:buClrTx/>
              <a:buSzTx/>
              <a:buFontTx/>
              <a:buNone/>
              <a:tabLst/>
              <a:defRPr/>
            </a:pPr>
            <a:r>
              <a:rPr lang="en-US" sz="1000" i="0" baseline="0" dirty="0"/>
              <a:t>I’d like to start off today’s presentation with a </a:t>
            </a:r>
            <a:r>
              <a:rPr lang="en-US" sz="1000" kern="1200" dirty="0">
                <a:effectLst/>
              </a:rPr>
              <a:t>well-known proverb: </a:t>
            </a:r>
          </a:p>
          <a:p>
            <a:pPr defTabSz="457138">
              <a:defRPr/>
            </a:pPr>
            <a:endParaRPr lang="en-US" sz="1000" i="0" baseline="0" dirty="0"/>
          </a:p>
          <a:p>
            <a:pPr defTabSz="457138">
              <a:defRPr/>
            </a:pPr>
            <a:r>
              <a:rPr lang="en-US" sz="1000" b="1" i="0" kern="1200" dirty="0">
                <a:effectLst/>
              </a:rPr>
              <a:t>If you fail to plan, you are planning to fail.</a:t>
            </a:r>
          </a:p>
          <a:p>
            <a:pPr defTabSz="457138">
              <a:defRPr/>
            </a:pPr>
            <a:endParaRPr lang="en-US" sz="1000" i="0" baseline="0" dirty="0"/>
          </a:p>
          <a:p>
            <a:pPr defTabSz="457138">
              <a:defRPr/>
            </a:pPr>
            <a:r>
              <a:rPr lang="en-US" sz="1000" i="0" baseline="0" dirty="0"/>
              <a:t>Simple but true. I think all of us here have the same objective when we retire. </a:t>
            </a:r>
            <a:endParaRPr lang="en-US" sz="1000" i="0"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2</a:t>
            </a:fld>
            <a:endParaRPr lang="en-US" dirty="0"/>
          </a:p>
        </p:txBody>
      </p:sp>
    </p:spTree>
    <p:extLst>
      <p:ext uri="{BB962C8B-B14F-4D97-AF65-F5344CB8AC3E}">
        <p14:creationId xmlns:p14="http://schemas.microsoft.com/office/powerpoint/2010/main" val="1291397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a:spcBef>
                <a:spcPts val="600"/>
              </a:spcBef>
              <a:spcAft>
                <a:spcPts val="0"/>
              </a:spcAft>
            </a:pPr>
            <a:r>
              <a:rPr lang="en-US" sz="1000" kern="1200" dirty="0">
                <a:solidFill>
                  <a:srgbClr val="40474B"/>
                </a:solidFill>
                <a:effectLst/>
                <a:latin typeface="Arial" panose="020B0604020202020204" pitchFamily="34" charset="0"/>
                <a:ea typeface="Times New Roman" panose="02020603050405020304" pitchFamily="18" charset="0"/>
              </a:rPr>
              <a:t>To start, let’s consider a general framework for matching our sources of income with our income needs.</a:t>
            </a:r>
            <a:r>
              <a:rPr lang="en-US" sz="1000" kern="1200" dirty="0">
                <a:solidFill>
                  <a:srgbClr val="40474B"/>
                </a:solidFill>
                <a:effectLst/>
                <a:latin typeface="Times New Roman" panose="02020603050405020304" pitchFamily="18" charset="0"/>
                <a:ea typeface="Times New Roman" panose="02020603050405020304" pitchFamily="18" charset="0"/>
              </a:rPr>
              <a:t> </a:t>
            </a:r>
          </a:p>
          <a:p>
            <a:pPr marL="0" marR="0">
              <a:spcBef>
                <a:spcPts val="600"/>
              </a:spcBef>
              <a:spcAft>
                <a:spcPts val="0"/>
              </a:spcAft>
            </a:pPr>
            <a:endParaRPr lang="en-US" sz="1000" kern="1200" dirty="0">
              <a:solidFill>
                <a:srgbClr val="40474B"/>
              </a:solidFill>
              <a:effectLst/>
              <a:latin typeface="Times New Roman" panose="02020603050405020304" pitchFamily="18" charset="0"/>
              <a:ea typeface="Times New Roman" panose="02020603050405020304" pitchFamily="18" charset="0"/>
            </a:endParaRPr>
          </a:p>
          <a:p>
            <a:pPr marL="0" marR="0">
              <a:spcBef>
                <a:spcPts val="600"/>
              </a:spcBef>
              <a:spcAft>
                <a:spcPts val="0"/>
              </a:spcAft>
            </a:pPr>
            <a:r>
              <a:rPr lang="en-US" sz="1000" kern="1200" dirty="0">
                <a:solidFill>
                  <a:srgbClr val="40474B"/>
                </a:solidFill>
                <a:effectLst/>
                <a:latin typeface="Arial" panose="020B0604020202020204" pitchFamily="34" charset="0"/>
                <a:ea typeface="Times New Roman" panose="02020603050405020304" pitchFamily="18" charset="0"/>
              </a:rPr>
              <a:t>When it comes to expenses, we’ve created a general hierarchy based on need, starting at the bottom with the essentials, and building up to the things we’d like to be able to afford in retirement. As you examine your expenses in retirement, it may be beneficial to categorize them in the following way:</a:t>
            </a:r>
          </a:p>
          <a:p>
            <a:pPr marL="0" marR="0">
              <a:spcBef>
                <a:spcPts val="600"/>
              </a:spcBef>
              <a:spcAft>
                <a:spcPts val="0"/>
              </a:spcAft>
            </a:pPr>
            <a:endParaRPr lang="en-US" sz="1000" dirty="0">
              <a:effectLst/>
              <a:latin typeface="Times New Roman" panose="02020603050405020304" pitchFamily="18" charset="0"/>
              <a:ea typeface="Times New Roman" panose="02020603050405020304" pitchFamily="18" charset="0"/>
            </a:endParaRPr>
          </a:p>
          <a:p>
            <a:pPr marL="0" marR="0">
              <a:spcBef>
                <a:spcPts val="600"/>
              </a:spcBef>
              <a:spcAft>
                <a:spcPts val="0"/>
              </a:spcAft>
            </a:pPr>
            <a:r>
              <a:rPr lang="en-US" sz="1000" kern="1200" dirty="0">
                <a:solidFill>
                  <a:srgbClr val="40474B"/>
                </a:solidFill>
                <a:effectLst/>
                <a:latin typeface="Arial" panose="020B0604020202020204" pitchFamily="34" charset="0"/>
                <a:ea typeface="Times New Roman" panose="02020603050405020304" pitchFamily="18" charset="0"/>
              </a:rPr>
              <a:t>First, start with healthcare and essential expenses. For most people, the first step in creating a retirement income plan is to ensure they have enough income to cover their healthcare costs and other essential expenses, such as groceries, heat, electricity, and other basics.</a:t>
            </a:r>
          </a:p>
          <a:p>
            <a:pPr marL="0" marR="0">
              <a:spcBef>
                <a:spcPts val="600"/>
              </a:spcBef>
              <a:spcAft>
                <a:spcPts val="0"/>
              </a:spcAft>
            </a:pPr>
            <a:endParaRPr lang="en-US" sz="1000" dirty="0">
              <a:effectLst/>
              <a:latin typeface="Times New Roman" panose="02020603050405020304" pitchFamily="18" charset="0"/>
              <a:ea typeface="Times New Roman" panose="02020603050405020304" pitchFamily="18" charset="0"/>
            </a:endParaRPr>
          </a:p>
          <a:p>
            <a:pPr marL="0" marR="0">
              <a:spcBef>
                <a:spcPts val="600"/>
              </a:spcBef>
              <a:spcAft>
                <a:spcPts val="0"/>
              </a:spcAft>
            </a:pPr>
            <a:r>
              <a:rPr lang="en-US" sz="1000" kern="1200" dirty="0">
                <a:solidFill>
                  <a:srgbClr val="40474B"/>
                </a:solidFill>
                <a:effectLst/>
                <a:latin typeface="Arial" panose="020B0604020202020204" pitchFamily="34" charset="0"/>
                <a:ea typeface="Times New Roman" panose="02020603050405020304" pitchFamily="18" charset="0"/>
              </a:rPr>
              <a:t>Next, you’ll want to determine your discretionary expenses. These are the types of expenses associated with the things you would like in retirement, but you could reduce or eliminate if needed. Examples of discretionary expenses include dining out, traveling, golf club memberships, etc.  </a:t>
            </a:r>
          </a:p>
          <a:p>
            <a:pPr marL="0" marR="0">
              <a:spcBef>
                <a:spcPts val="600"/>
              </a:spcBef>
              <a:spcAft>
                <a:spcPts val="0"/>
              </a:spcAft>
            </a:pPr>
            <a:endParaRPr lang="en-US" sz="1000" dirty="0">
              <a:effectLst/>
              <a:latin typeface="Times New Roman" panose="02020603050405020304" pitchFamily="18" charset="0"/>
              <a:ea typeface="Times New Roman" panose="02020603050405020304" pitchFamily="18" charset="0"/>
            </a:endParaRPr>
          </a:p>
          <a:p>
            <a:pPr marL="0" marR="0">
              <a:spcBef>
                <a:spcPts val="600"/>
              </a:spcBef>
              <a:spcAft>
                <a:spcPts val="0"/>
              </a:spcAft>
            </a:pPr>
            <a:r>
              <a:rPr lang="en-US" sz="1000" kern="1200" dirty="0">
                <a:solidFill>
                  <a:srgbClr val="40474B"/>
                </a:solidFill>
                <a:effectLst/>
                <a:latin typeface="Arial" panose="020B0604020202020204" pitchFamily="34" charset="0"/>
                <a:ea typeface="Times New Roman" panose="02020603050405020304" pitchFamily="18" charset="0"/>
              </a:rPr>
              <a:t>Once you’ve laid out your essential and discretionary expenses, you’ve probably covered the majority of your income needs in retirement. But some people also like to ensure they can have some freedom and flexibility in retirement by setting some of their income or retirement assets aside for special purposes. Some examples may include plans for a once-in-a-lifetime trip, traveling in an RV for a few years, or helping their children or grandchildren pay for a wedding or buy a new home.   </a:t>
            </a:r>
            <a:endParaRPr lang="en-US" sz="1000" dirty="0">
              <a:effectLst/>
              <a:latin typeface="Times New Roman" panose="02020603050405020304" pitchFamily="18" charset="0"/>
              <a:ea typeface="Times New Roman" panose="02020603050405020304" pitchFamily="18" charset="0"/>
            </a:endParaRPr>
          </a:p>
          <a:p>
            <a:pPr marL="0" marR="0">
              <a:spcBef>
                <a:spcPts val="600"/>
              </a:spcBef>
              <a:spcAft>
                <a:spcPts val="0"/>
              </a:spcAft>
            </a:pPr>
            <a:endParaRPr lang="en-US" sz="1000" kern="1200" dirty="0">
              <a:solidFill>
                <a:srgbClr val="40474B"/>
              </a:solidFill>
              <a:effectLst/>
              <a:latin typeface="Arial" panose="020B0604020202020204" pitchFamily="34" charset="0"/>
              <a:ea typeface="Times New Roman" panose="02020603050405020304" pitchFamily="18" charset="0"/>
            </a:endParaRPr>
          </a:p>
          <a:p>
            <a:pPr marL="0" marR="0">
              <a:spcBef>
                <a:spcPts val="600"/>
              </a:spcBef>
              <a:spcAft>
                <a:spcPts val="0"/>
              </a:spcAft>
            </a:pPr>
            <a:r>
              <a:rPr lang="en-US" sz="1000" kern="1200" dirty="0">
                <a:solidFill>
                  <a:srgbClr val="40474B"/>
                </a:solidFill>
                <a:effectLst/>
                <a:latin typeface="Arial" panose="020B0604020202020204" pitchFamily="34" charset="0"/>
                <a:ea typeface="Times New Roman" panose="02020603050405020304" pitchFamily="18" charset="0"/>
              </a:rPr>
              <a:t>And finally, some people who have saved a sufficient amount for retirement may want to set some money aside for legacy planning. Examples may include leaving money as an inheritance or making a significant financial contribution to a charity or other special interest.</a:t>
            </a:r>
            <a:endParaRPr lang="en-US" sz="1000" dirty="0">
              <a:effectLst/>
              <a:latin typeface="Times New Roman" panose="02020603050405020304" pitchFamily="18" charset="0"/>
              <a:ea typeface="Times New Roman" panose="02020603050405020304" pitchFamily="18" charset="0"/>
            </a:endParaRPr>
          </a:p>
          <a:p>
            <a:pPr marL="0" marR="0">
              <a:spcBef>
                <a:spcPts val="600"/>
              </a:spcBef>
              <a:spcAft>
                <a:spcPts val="0"/>
              </a:spcAft>
            </a:pPr>
            <a:endParaRPr lang="en-US" sz="1000" kern="1200" dirty="0">
              <a:solidFill>
                <a:srgbClr val="40474B"/>
              </a:solidFill>
              <a:effectLst/>
              <a:latin typeface="Arial" panose="020B0604020202020204" pitchFamily="34" charset="0"/>
              <a:ea typeface="Times New Roman" panose="02020603050405020304" pitchFamily="18" charset="0"/>
            </a:endParaRPr>
          </a:p>
          <a:p>
            <a:pPr marL="0" marR="0">
              <a:spcBef>
                <a:spcPts val="600"/>
              </a:spcBef>
              <a:spcAft>
                <a:spcPts val="0"/>
              </a:spcAft>
            </a:pPr>
            <a:r>
              <a:rPr lang="en-US" sz="1000" kern="1200" dirty="0">
                <a:solidFill>
                  <a:srgbClr val="40474B"/>
                </a:solidFill>
                <a:effectLst/>
                <a:latin typeface="Arial" panose="020B0604020202020204" pitchFamily="34" charset="0"/>
                <a:ea typeface="Times New Roman" panose="02020603050405020304" pitchFamily="18" charset="0"/>
              </a:rPr>
              <a:t>Generally speaking, most people want to feel confident they’ll be able to cover their healthcare expenses and essential expenses in retirement, at a minimum. Ideally, it’d be great if you have enough income from reliable sources to cover health care, essential expenses and more! But that may not be the case. You may have to dip into your discretionary sources of income to cover some of your essential expenses in addition to your discretionary expenses.  </a:t>
            </a:r>
            <a:endParaRPr lang="en-US" sz="1000" dirty="0">
              <a:effectLst/>
              <a:latin typeface="Times New Roman" panose="02020603050405020304" pitchFamily="18" charset="0"/>
              <a:ea typeface="Times New Roman" panose="02020603050405020304" pitchFamily="18" charset="0"/>
            </a:endParaRPr>
          </a:p>
          <a:p>
            <a:pPr marL="0" marR="0">
              <a:spcBef>
                <a:spcPts val="600"/>
              </a:spcBef>
              <a:spcAft>
                <a:spcPts val="0"/>
              </a:spcAft>
            </a:pPr>
            <a:endParaRPr lang="en-US" sz="1000" kern="1200" dirty="0">
              <a:solidFill>
                <a:srgbClr val="40474B"/>
              </a:solidFill>
              <a:effectLst/>
              <a:latin typeface="Arial" panose="020B0604020202020204" pitchFamily="34" charset="0"/>
              <a:ea typeface="Times New Roman" panose="02020603050405020304" pitchFamily="18" charset="0"/>
            </a:endParaRPr>
          </a:p>
          <a:p>
            <a:pPr marL="0" marR="0">
              <a:spcBef>
                <a:spcPts val="600"/>
              </a:spcBef>
              <a:spcAft>
                <a:spcPts val="0"/>
              </a:spcAft>
            </a:pPr>
            <a:r>
              <a:rPr lang="en-US" sz="1000" kern="1200" dirty="0">
                <a:solidFill>
                  <a:srgbClr val="40474B"/>
                </a:solidFill>
                <a:effectLst/>
                <a:latin typeface="Arial" panose="020B0604020202020204" pitchFamily="34" charset="0"/>
                <a:ea typeface="Times New Roman" panose="02020603050405020304" pitchFamily="18" charset="0"/>
              </a:rPr>
              <a:t>By estimating your expenses in retirement and determining your sources of income to meet those expenses, you can get a sense of how much of your expenses will be covered by your reliable sources of income. Then consider how much of your discretionary sources of income will be needed to cover your remaining expenses. </a:t>
            </a:r>
            <a:r>
              <a:rPr lang="en-US" sz="1000" b="1" kern="1200" dirty="0">
                <a:solidFill>
                  <a:srgbClr val="40474B"/>
                </a:solidFill>
                <a:effectLst/>
                <a:latin typeface="Arial" panose="020B0604020202020204" pitchFamily="34" charset="0"/>
                <a:ea typeface="Times New Roman" panose="02020603050405020304" pitchFamily="18" charset="0"/>
              </a:rPr>
              <a:t>This is sometimes referred to as the “income gap.”</a:t>
            </a:r>
            <a:endParaRPr lang="en-US" sz="10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E336D-5138-4F47-858D-FA78D87F2E6A}" type="slidenum">
              <a:rPr kumimoji="0" lang="en-US" sz="1200" b="0" i="0" u="none" strike="noStrike" kern="1200" cap="none" spc="0" normalizeH="0" baseline="0" noProof="0" smtClean="0">
                <a:ln>
                  <a:noFill/>
                </a:ln>
                <a:solidFill>
                  <a:srgbClr val="40474B"/>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40474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04122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baseline="0" dirty="0"/>
              <a:t>The </a:t>
            </a:r>
            <a:r>
              <a:rPr lang="en-US" sz="1000" b="1" baseline="0" dirty="0"/>
              <a:t>retirement income gap </a:t>
            </a:r>
            <a:r>
              <a:rPr lang="en-US" sz="1000" baseline="0" dirty="0"/>
              <a:t>is the difference between the income you’ll receive from your reliable sources of income, such as Social Security and pensions, and the amount of income you’ll need to meet your overall retirement income objectives.</a:t>
            </a:r>
          </a:p>
          <a:p>
            <a:endParaRPr lang="en-US" sz="1000" baseline="0" dirty="0"/>
          </a:p>
          <a:p>
            <a:r>
              <a:rPr lang="en-US" sz="1000" baseline="0" dirty="0"/>
              <a:t>In this hypothetical illustration, we have $5,500 of monthly expenses to cover and only $2,500 in reliable income, leaving an income gap of $3,000 a month. Multiply that by 12 months </a:t>
            </a:r>
            <a:r>
              <a:rPr lang="en-US" sz="1000" b="0" i="0" dirty="0">
                <a:solidFill>
                  <a:srgbClr val="000000"/>
                </a:solidFill>
                <a:effectLst/>
                <a:latin typeface="Arial" panose="020B0604020202020204" pitchFamily="34" charset="0"/>
                <a:cs typeface="Arial" panose="020B0604020202020204" pitchFamily="34" charset="0"/>
              </a:rPr>
              <a:t>—</a:t>
            </a:r>
            <a:r>
              <a:rPr lang="en-US" sz="1000" baseline="0" dirty="0"/>
              <a:t> and your annual income gap will be $36,000. Calculating this gap is critical for any retirement income </a:t>
            </a:r>
            <a:r>
              <a:rPr lang="en-US" sz="1000" kern="1200" dirty="0">
                <a:effectLst/>
                <a:latin typeface="Arial" panose="020B0604020202020204" pitchFamily="34" charset="0"/>
                <a:ea typeface="+mn-ea"/>
                <a:cs typeface="Arial" panose="020B0604020202020204" pitchFamily="34" charset="0"/>
              </a:rPr>
              <a:t>strategy</a:t>
            </a:r>
            <a:r>
              <a:rPr lang="en-US" sz="1000" baseline="0" dirty="0"/>
              <a:t>. </a:t>
            </a:r>
          </a:p>
          <a:p>
            <a:endParaRPr lang="en-US" sz="1000" baseline="0" dirty="0"/>
          </a:p>
          <a:p>
            <a:r>
              <a:rPr lang="en-US" sz="1000" baseline="0" dirty="0"/>
              <a:t>Arguably the biggest concern for most retirees is how to fill this income gap with a stream of income that is sustainable.  </a:t>
            </a:r>
          </a:p>
          <a:p>
            <a:endParaRPr lang="en-US" sz="1000" baseline="0" dirty="0"/>
          </a:p>
          <a:p>
            <a:endParaRPr lang="en-US" sz="1000" baseline="0" dirty="0"/>
          </a:p>
          <a:p>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5E336D-5138-4F47-858D-FA78D87F2E6A}" type="slidenum">
              <a:rPr kumimoji="0" lang="en-US" sz="1200" b="0" i="0" u="none" strike="noStrike" kern="1200" cap="none" spc="0" normalizeH="0" baseline="0" noProof="0" smtClean="0">
                <a:ln>
                  <a:noFill/>
                </a:ln>
                <a:solidFill>
                  <a:srgbClr val="40474B"/>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40474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4105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a:spcBef>
                <a:spcPts val="600"/>
              </a:spcBef>
              <a:spcAft>
                <a:spcPts val="0"/>
              </a:spcAft>
            </a:pPr>
            <a:r>
              <a:rPr lang="en-US" sz="1000" kern="1200" dirty="0">
                <a:solidFill>
                  <a:srgbClr val="40474B"/>
                </a:solidFill>
                <a:effectLst/>
                <a:latin typeface="Arial" panose="020B0604020202020204" pitchFamily="34" charset="0"/>
                <a:ea typeface="Times New Roman" panose="02020603050405020304" pitchFamily="18" charset="0"/>
              </a:rPr>
              <a:t>Once you’ve calculated your retirement income gap, you need to find a way to fill it. There are different ways to accomplish this, but we’ll focus on two of the most popular. Each solution has its pros and cons, and there is a give and take when it comes to flexibility vs. sustainability. Many people use a combination of these solutions to meet their retirement income objectives.</a:t>
            </a:r>
          </a:p>
          <a:p>
            <a:pPr marL="0" marR="0">
              <a:spcBef>
                <a:spcPts val="600"/>
              </a:spcBef>
              <a:spcAft>
                <a:spcPts val="0"/>
              </a:spcAft>
            </a:pPr>
            <a:endParaRPr lang="en-US" sz="1000" dirty="0">
              <a:effectLst/>
              <a:latin typeface="Times New Roman" panose="02020603050405020304" pitchFamily="18" charset="0"/>
              <a:ea typeface="Times New Roman" panose="02020603050405020304" pitchFamily="18" charset="0"/>
            </a:endParaRPr>
          </a:p>
          <a:p>
            <a:pPr marL="0" marR="0">
              <a:spcBef>
                <a:spcPts val="600"/>
              </a:spcBef>
              <a:spcAft>
                <a:spcPts val="0"/>
              </a:spcAft>
            </a:pPr>
            <a:r>
              <a:rPr lang="en-US" sz="1000" kern="1200" dirty="0">
                <a:solidFill>
                  <a:srgbClr val="40474B"/>
                </a:solidFill>
                <a:effectLst/>
                <a:latin typeface="Arial" panose="020B0604020202020204" pitchFamily="34" charset="0"/>
                <a:ea typeface="Times New Roman" panose="02020603050405020304" pitchFamily="18" charset="0"/>
              </a:rPr>
              <a:t>First, let’s talk about flexibility vs. sustainability. Flexibility means you can withdraw as much as you want whenever you want. Sustainability refers to the likelihood that the income you receive will last as long as you do. As you’ll see, there’s a tradeoff between flexibility and sustainability depending on the source or tool you use to generate income in retirement.</a:t>
            </a:r>
          </a:p>
          <a:p>
            <a:pPr marL="0" marR="0">
              <a:spcBef>
                <a:spcPts val="600"/>
              </a:spcBef>
              <a:spcAft>
                <a:spcPts val="0"/>
              </a:spcAft>
            </a:pPr>
            <a:endParaRPr lang="en-US" sz="1000" dirty="0">
              <a:effectLst/>
              <a:latin typeface="Times New Roman" panose="02020603050405020304" pitchFamily="18" charset="0"/>
              <a:ea typeface="Times New Roman" panose="02020603050405020304" pitchFamily="18" charset="0"/>
            </a:endParaRPr>
          </a:p>
          <a:p>
            <a:pPr marL="0" marR="0">
              <a:spcBef>
                <a:spcPts val="600"/>
              </a:spcBef>
              <a:spcAft>
                <a:spcPts val="0"/>
              </a:spcAft>
            </a:pPr>
            <a:r>
              <a:rPr lang="en-US" sz="1000" b="1" kern="1200" dirty="0">
                <a:solidFill>
                  <a:srgbClr val="40474B"/>
                </a:solidFill>
                <a:effectLst/>
                <a:latin typeface="Arial" panose="020B0604020202020204" pitchFamily="34" charset="0"/>
                <a:ea typeface="Times New Roman" panose="02020603050405020304" pitchFamily="18" charset="0"/>
              </a:rPr>
              <a:t>A diversified portfolio of traditional investments, which most of you probably have today in your workplace plan or IRA</a:t>
            </a:r>
            <a:r>
              <a:rPr lang="en-US" sz="1000" kern="1200" dirty="0">
                <a:solidFill>
                  <a:srgbClr val="40474B"/>
                </a:solidFill>
                <a:effectLst/>
                <a:latin typeface="Arial" panose="020B0604020202020204" pitchFamily="34" charset="0"/>
                <a:ea typeface="Times New Roman" panose="02020603050405020304" pitchFamily="18" charset="0"/>
              </a:rPr>
              <a:t>, is usually going to offer the most flexibility. You can generally withdraw as much as you want, whenever you want in retirement. The tradeoff is that you’ll have to carefully monitor how much you spend each year to ensure you don’t run out of money too soon. In other words, a traditional investment offers a lot of flexibility, but it doesn’t provide a guaranteed source of income for life.</a:t>
            </a:r>
          </a:p>
          <a:p>
            <a:pPr marL="0" marR="0">
              <a:spcBef>
                <a:spcPts val="600"/>
              </a:spcBef>
              <a:spcAft>
                <a:spcPts val="0"/>
              </a:spcAft>
            </a:pPr>
            <a:endParaRPr lang="en-US" sz="1000" dirty="0">
              <a:effectLst/>
              <a:latin typeface="Times New Roman" panose="02020603050405020304" pitchFamily="18" charset="0"/>
              <a:ea typeface="Times New Roman" panose="02020603050405020304" pitchFamily="18" charset="0"/>
            </a:endParaRPr>
          </a:p>
          <a:p>
            <a:pPr marL="0" marR="0">
              <a:spcBef>
                <a:spcPts val="600"/>
              </a:spcBef>
              <a:spcAft>
                <a:spcPts val="0"/>
              </a:spcAft>
            </a:pPr>
            <a:r>
              <a:rPr lang="en-US" sz="1000" kern="1200" dirty="0">
                <a:solidFill>
                  <a:srgbClr val="40474B"/>
                </a:solidFill>
                <a:effectLst/>
                <a:latin typeface="Arial" panose="020B0604020202020204" pitchFamily="34" charset="0"/>
                <a:ea typeface="Times New Roman" panose="02020603050405020304" pitchFamily="18" charset="0"/>
              </a:rPr>
              <a:t>At the other end of the spectrum is an annuity. An annuity provides a guaranteed amount of income that you can’t outlive. You determine the amount of income you’ll receive by exchanging a lump-sum amount of your retirement assets for a specified amount of income each month or year. The terms of the annuity contract ensure a guaranteed lifetime income, but offer very little, if any, flexibility.</a:t>
            </a:r>
            <a:r>
              <a:rPr lang="en-US" sz="1000" kern="1200" dirty="0">
                <a:solidFill>
                  <a:srgbClr val="40474B"/>
                </a:solidFill>
                <a:effectLst/>
                <a:latin typeface="Times New Roman" panose="02020603050405020304" pitchFamily="18" charset="0"/>
                <a:ea typeface="Times New Roman" panose="02020603050405020304" pitchFamily="18" charset="0"/>
              </a:rPr>
              <a:t> </a:t>
            </a:r>
            <a:r>
              <a:rPr lang="en-US" sz="1000" kern="1200" dirty="0">
                <a:solidFill>
                  <a:srgbClr val="40474B"/>
                </a:solidFill>
                <a:effectLst/>
                <a:latin typeface="Arial" panose="020B0604020202020204" pitchFamily="34" charset="0"/>
                <a:ea typeface="Times New Roman" panose="02020603050405020304" pitchFamily="18" charset="0"/>
              </a:rPr>
              <a:t>If your desire is to have freedom and flexibility or leave a legacy, the story is very similar. Traditional investments would give you the most flexibility to leave a legacy, while annuities would offer very little, if any, legacy planning opportunities.  </a:t>
            </a:r>
          </a:p>
          <a:p>
            <a:pPr marL="0" marR="0">
              <a:spcBef>
                <a:spcPts val="600"/>
              </a:spcBef>
              <a:spcAft>
                <a:spcPts val="0"/>
              </a:spcAft>
            </a:pPr>
            <a:endParaRPr lang="en-US" sz="1000" dirty="0">
              <a:effectLst/>
              <a:latin typeface="Times New Roman" panose="02020603050405020304" pitchFamily="18" charset="0"/>
              <a:ea typeface="Times New Roman" panose="02020603050405020304" pitchFamily="18" charset="0"/>
            </a:endParaRPr>
          </a:p>
          <a:p>
            <a:pPr marL="0" marR="0">
              <a:spcBef>
                <a:spcPts val="600"/>
              </a:spcBef>
              <a:spcAft>
                <a:spcPts val="0"/>
              </a:spcAft>
            </a:pPr>
            <a:r>
              <a:rPr lang="en-US" sz="1000" kern="1200" dirty="0">
                <a:solidFill>
                  <a:srgbClr val="40474B"/>
                </a:solidFill>
                <a:effectLst/>
                <a:latin typeface="Arial" panose="020B0604020202020204" pitchFamily="34" charset="0"/>
                <a:ea typeface="Times New Roman" panose="02020603050405020304" pitchFamily="18" charset="0"/>
              </a:rPr>
              <a:t>So, let’s examine them briefly in the context of what people want. I think we’d all agree that a guaranteed source of income is beneficial when it comes to meeting our essential expenses and even a portion of your discretionary expenses. But we may want to have flexibility when it comes to some of our discretionary expenses or desire to leave a legacy. </a:t>
            </a:r>
            <a:endParaRPr lang="en-US" sz="1000" dirty="0">
              <a:effectLst/>
              <a:latin typeface="Times New Roman" panose="02020603050405020304" pitchFamily="18" charset="0"/>
              <a:ea typeface="Times New Roman" panose="02020603050405020304" pitchFamily="18" charset="0"/>
            </a:endParaRPr>
          </a:p>
          <a:p>
            <a:pPr marL="18415" marR="0" indent="-18415">
              <a:spcBef>
                <a:spcPts val="600"/>
              </a:spcBef>
              <a:spcAft>
                <a:spcPts val="0"/>
              </a:spcAft>
            </a:pPr>
            <a:endParaRPr lang="en-US" sz="1000" kern="1200" dirty="0">
              <a:solidFill>
                <a:srgbClr val="40474B"/>
              </a:solidFill>
              <a:effectLst/>
              <a:latin typeface="Arial" panose="020B0604020202020204" pitchFamily="34" charset="0"/>
              <a:ea typeface="Times New Roman" panose="02020603050405020304" pitchFamily="18" charset="0"/>
            </a:endParaRPr>
          </a:p>
          <a:p>
            <a:pPr marL="18415" marR="0" indent="-18415">
              <a:spcBef>
                <a:spcPts val="600"/>
              </a:spcBef>
              <a:spcAft>
                <a:spcPts val="0"/>
              </a:spcAft>
            </a:pPr>
            <a:r>
              <a:rPr lang="en-US" sz="1000" kern="1200" dirty="0">
                <a:solidFill>
                  <a:srgbClr val="40474B"/>
                </a:solidFill>
                <a:effectLst/>
                <a:latin typeface="Arial" panose="020B0604020202020204" pitchFamily="34" charset="0"/>
                <a:ea typeface="Times New Roman" panose="02020603050405020304" pitchFamily="18" charset="0"/>
              </a:rPr>
              <a:t>This diagram shows there is no clear winner or loser. Instead, there are pros and cons that should be weighed against your needs and desires. For most individuals, a combination of these options would probably be appropriate. Determining that combination is the challenge.</a:t>
            </a:r>
          </a:p>
          <a:p>
            <a:pPr marL="18415" marR="0" indent="-18415">
              <a:spcBef>
                <a:spcPts val="600"/>
              </a:spcBef>
              <a:spcAft>
                <a:spcPts val="0"/>
              </a:spcAft>
            </a:pPr>
            <a:endParaRPr lang="en-US" sz="1000" dirty="0">
              <a:effectLst/>
              <a:latin typeface="Times New Roman" panose="02020603050405020304" pitchFamily="18" charset="0"/>
              <a:ea typeface="Times New Roman" panose="02020603050405020304" pitchFamily="18" charset="0"/>
            </a:endParaRPr>
          </a:p>
          <a:p>
            <a:pPr marL="237490" marR="0" indent="-237490">
              <a:spcBef>
                <a:spcPts val="600"/>
              </a:spcBef>
              <a:spcAft>
                <a:spcPts val="0"/>
              </a:spcAft>
            </a:pPr>
            <a:r>
              <a:rPr lang="en-US" sz="1000" kern="1200" dirty="0">
                <a:solidFill>
                  <a:srgbClr val="40474B"/>
                </a:solidFill>
                <a:effectLst/>
                <a:latin typeface="Arial" panose="020B0604020202020204" pitchFamily="34" charset="0"/>
                <a:ea typeface="Times New Roman" panose="02020603050405020304" pitchFamily="18" charset="0"/>
              </a:rPr>
              <a:t>Let’s look at each of these strategies.</a:t>
            </a:r>
            <a:endParaRPr lang="en-US" sz="10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8E7F39-DC2F-9A49-9C9A-71F1AB5835AA}" type="slidenum">
              <a:rPr lang="en-US" smtClean="0"/>
              <a:pPr/>
              <a:t>22</a:t>
            </a:fld>
            <a:endParaRPr lang="en-US" dirty="0"/>
          </a:p>
        </p:txBody>
      </p:sp>
    </p:spTree>
    <p:extLst>
      <p:ext uri="{BB962C8B-B14F-4D97-AF65-F5344CB8AC3E}">
        <p14:creationId xmlns:p14="http://schemas.microsoft.com/office/powerpoint/2010/main" val="442442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a:buClr>
                <a:srgbClr val="40474B"/>
              </a:buClr>
              <a:buFont typeface="Arial"/>
              <a:buNone/>
            </a:pPr>
            <a:r>
              <a:rPr lang="en-US" sz="1000" b="0" i="0" kern="1200" dirty="0">
                <a:effectLst/>
                <a:latin typeface="Arial" panose="020B0604020202020204" pitchFamily="34" charset="0"/>
                <a:ea typeface="+mn-ea"/>
                <a:cs typeface="Arial" panose="020B0604020202020204" pitchFamily="34" charset="0"/>
              </a:rPr>
              <a:t>Having</a:t>
            </a:r>
            <a:r>
              <a:rPr lang="en-US" sz="1000" b="0" i="0" kern="1200" baseline="0" dirty="0">
                <a:effectLst/>
                <a:latin typeface="Arial" panose="020B0604020202020204" pitchFamily="34" charset="0"/>
                <a:ea typeface="+mn-ea"/>
                <a:cs typeface="Arial" panose="020B0604020202020204" pitchFamily="34" charset="0"/>
              </a:rPr>
              <a:t> a “big pot of money” when you retire sounds like a good thing, right? The challenge is figuring out how much you can withdraw each year without running out of money.</a:t>
            </a:r>
          </a:p>
          <a:p>
            <a:pPr>
              <a:buClr>
                <a:srgbClr val="40474B"/>
              </a:buClr>
              <a:buFont typeface="Arial"/>
              <a:buNone/>
            </a:pPr>
            <a:endParaRPr lang="en-US" sz="1000" b="0" i="0" kern="1200" baseline="0" dirty="0">
              <a:effectLst/>
              <a:latin typeface="Arial" panose="020B0604020202020204" pitchFamily="34" charset="0"/>
              <a:ea typeface="+mn-ea"/>
              <a:cs typeface="Arial" panose="020B0604020202020204" pitchFamily="34" charset="0"/>
            </a:endParaRPr>
          </a:p>
          <a:p>
            <a:pPr>
              <a:buClr>
                <a:srgbClr val="40474B"/>
              </a:buClr>
              <a:buFont typeface="Arial"/>
              <a:buNone/>
            </a:pPr>
            <a:r>
              <a:rPr lang="en-US" sz="1000" b="0" i="0" kern="1200" baseline="0" dirty="0">
                <a:effectLst/>
                <a:latin typeface="Arial" panose="020B0604020202020204" pitchFamily="34" charset="0"/>
                <a:ea typeface="+mn-ea"/>
                <a:cs typeface="Arial" panose="020B0604020202020204" pitchFamily="34" charset="0"/>
              </a:rPr>
              <a:t>Over the course of your retirement, you’ll likely encounter many, if not all, of the risks we outlined earlier in the presentation: longevity risk, inflation risk, and market risk. Because things change over time, it’s impossible to know how long your assets will last with any degree of certainty.</a:t>
            </a:r>
          </a:p>
          <a:p>
            <a:pPr>
              <a:buClr>
                <a:srgbClr val="40474B"/>
              </a:buClr>
              <a:buFont typeface="Arial"/>
              <a:buNone/>
            </a:pPr>
            <a:endParaRPr lang="en-US" sz="1000" b="0" i="0" kern="1200" baseline="0" dirty="0">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40474B"/>
              </a:buClr>
              <a:buSzTx/>
              <a:buFont typeface="Arial"/>
              <a:buNone/>
              <a:tabLst/>
              <a:defRPr/>
            </a:pPr>
            <a:r>
              <a:rPr lang="en-US" sz="1000" baseline="0" dirty="0"/>
              <a:t>Back in the 1990s, a financial planner named William </a:t>
            </a:r>
            <a:r>
              <a:rPr lang="en-US" sz="1000" baseline="0" dirty="0" err="1"/>
              <a:t>Bengen</a:t>
            </a:r>
            <a:r>
              <a:rPr lang="en-US" sz="1000" baseline="0" dirty="0"/>
              <a:t> published an article that addressed the question of sustainable withdrawals in the context of the risks inherent in any income strategy. His conclusion is what’s commonly referred to today as the four percent rule. </a:t>
            </a:r>
            <a:r>
              <a:rPr lang="en-US" sz="1000" b="0" i="0" kern="1200" dirty="0">
                <a:effectLst/>
                <a:latin typeface="Arial" panose="020B0604020202020204" pitchFamily="34" charset="0"/>
                <a:ea typeface="+mn-ea"/>
                <a:cs typeface="Arial" panose="020B0604020202020204" pitchFamily="34" charset="0"/>
              </a:rPr>
              <a:t>The four percent rule</a:t>
            </a:r>
            <a:r>
              <a:rPr lang="en-US" sz="1000" b="0" i="0" kern="1200" baseline="0" dirty="0">
                <a:effectLst/>
                <a:latin typeface="Arial" panose="020B0604020202020204" pitchFamily="34" charset="0"/>
                <a:ea typeface="+mn-ea"/>
                <a:cs typeface="Arial" panose="020B0604020202020204" pitchFamily="34" charset="0"/>
              </a:rPr>
              <a:t> is </a:t>
            </a:r>
            <a:r>
              <a:rPr lang="en-US" sz="1000" dirty="0"/>
              <a:t>a common recommendation </a:t>
            </a:r>
            <a:r>
              <a:rPr lang="en-US" sz="1000" baseline="0" dirty="0"/>
              <a:t>noting </a:t>
            </a:r>
            <a:r>
              <a:rPr lang="en-US" sz="1000" i="0" baseline="0" dirty="0"/>
              <a:t>that a four percent annual withdrawal rate would have a high probability of success for a 60- to 65-year-old who wanted their assets to last 30 years. Over the years, this number has been debated and there’s still a lot of uncertainty around the general proposition that four percent is considered </a:t>
            </a:r>
            <a:r>
              <a:rPr lang="en-US" sz="1000" kern="1200" dirty="0">
                <a:effectLst/>
                <a:latin typeface="Arial" panose="020B0604020202020204" pitchFamily="34" charset="0"/>
                <a:ea typeface="+mn-ea"/>
                <a:cs typeface="Arial" panose="020B0604020202020204" pitchFamily="34" charset="0"/>
              </a:rPr>
              <a:t>an optimal </a:t>
            </a:r>
            <a:r>
              <a:rPr lang="en-US" sz="1000" i="0" baseline="0" dirty="0"/>
              <a:t>withdrawal rate for most retirement investors.</a:t>
            </a:r>
          </a:p>
          <a:p>
            <a:pPr marL="4526" indent="0">
              <a:buFont typeface="Arial" panose="020B0604020202020204" pitchFamily="34" charset="0"/>
              <a:buNone/>
            </a:pPr>
            <a:endParaRPr lang="en-US" sz="1000" b="0" i="0" kern="1200" dirty="0">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98E7F39-DC2F-9A49-9C9A-71F1AB5835AA}" type="slidenum">
              <a:rPr lang="en-US" smtClean="0"/>
              <a:pPr/>
              <a:t>23</a:t>
            </a:fld>
            <a:endParaRPr lang="en-US" dirty="0"/>
          </a:p>
        </p:txBody>
      </p:sp>
    </p:spTree>
    <p:extLst>
      <p:ext uri="{BB962C8B-B14F-4D97-AF65-F5344CB8AC3E}">
        <p14:creationId xmlns:p14="http://schemas.microsoft.com/office/powerpoint/2010/main" val="311949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dirty="0"/>
              <a:t>A key factor in determining whether the four percent rule is an effective guideline for your retirement income plan has to do with your portfolio’s make-up and how you’re invested. If you’re more heavily invested in stocks, the chances of market risk negatively affecting your total account balance increases. On the other hand, if you’re more heavily invested in bonds, the chances of inflation risk increases as your investment returns may not match how much inflation is increasing by. </a:t>
            </a:r>
          </a:p>
          <a:p>
            <a:endParaRPr lang="en-US" dirty="0"/>
          </a:p>
          <a:p>
            <a:r>
              <a:rPr lang="en-US" dirty="0"/>
              <a:t>The best way to mitigate these types of risks is by finding an appropriate balance between stocks, bonds, and cash investments. For example, some investors may set aside cash in their portfolio so that those funds can be withdrawn first during times of a market downturn to avoid withdrawing from investments when they’re down. </a:t>
            </a:r>
          </a:p>
          <a:p>
            <a:endParaRPr lang="en-US" dirty="0"/>
          </a:p>
          <a:p>
            <a:r>
              <a:rPr lang="en-US" dirty="0"/>
              <a:t>In this example, look at how regular withdrawals can compound losses in retirement, making it harder to recover from a portfolio decline, especially one that happens early on in retirement. This example assumes that each portfolio started with $300,000 and there were annual withdrawals from each of $12,000, adjusted by 3% each year for inflation. While the average return of all three portfolios is the same at 5.93% over a five-year span, you can clearly see which portfolio was most affected by an early market decline. </a:t>
            </a:r>
          </a:p>
          <a:p>
            <a:endParaRPr lang="en-US" dirty="0"/>
          </a:p>
        </p:txBody>
      </p:sp>
      <p:sp>
        <p:nvSpPr>
          <p:cNvPr id="4" name="Slide Number Placeholder 3"/>
          <p:cNvSpPr>
            <a:spLocks noGrp="1"/>
          </p:cNvSpPr>
          <p:nvPr>
            <p:ph type="sldNum" sz="quarter" idx="5"/>
          </p:nvPr>
        </p:nvSpPr>
        <p:spPr/>
        <p:txBody>
          <a:bodyPr/>
          <a:lstStyle/>
          <a:p>
            <a:fld id="{198E7F39-DC2F-9A49-9C9A-71F1AB5835AA}" type="slidenum">
              <a:rPr lang="en-US" smtClean="0"/>
              <a:pPr/>
              <a:t>24</a:t>
            </a:fld>
            <a:endParaRPr lang="en-US" dirty="0"/>
          </a:p>
        </p:txBody>
      </p:sp>
    </p:spTree>
    <p:extLst>
      <p:ext uri="{BB962C8B-B14F-4D97-AF65-F5344CB8AC3E}">
        <p14:creationId xmlns:p14="http://schemas.microsoft.com/office/powerpoint/2010/main" val="281083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4526" indent="0">
              <a:buFont typeface="Arial" panose="020B0604020202020204" pitchFamily="34" charset="0"/>
              <a:buNone/>
            </a:pPr>
            <a:r>
              <a:rPr lang="en-US" sz="1000" b="0" i="0" kern="1200" dirty="0">
                <a:effectLst/>
                <a:latin typeface="Arial" panose="020B0604020202020204" pitchFamily="34" charset="0"/>
                <a:ea typeface="+mn-ea"/>
                <a:cs typeface="Arial" panose="020B0604020202020204" pitchFamily="34" charset="0"/>
              </a:rPr>
              <a:t>So, what if the 4% rule doesn’t make sense for you? It does make assumptions that don’t apply to every investor. For example, it assumes you have a perfect 50/50 split between stock and bond investments in your portfolio and it assumes you have a 30-year time horizon, which may not line up with your situation.  </a:t>
            </a:r>
          </a:p>
          <a:p>
            <a:endParaRPr lang="en-US" dirty="0"/>
          </a:p>
          <a:p>
            <a:r>
              <a:rPr lang="en-US" dirty="0"/>
              <a:t>If the 4% rule doesn’t seem feasible given your circumstances, there are other ways you can approach how to develop and maintain a sustainable spending strategy. </a:t>
            </a:r>
          </a:p>
          <a:p>
            <a:endParaRPr lang="en-US" dirty="0"/>
          </a:p>
          <a:p>
            <a:r>
              <a:rPr lang="en-US" dirty="0"/>
              <a:t>(Read Slide)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8E7F39-DC2F-9A49-9C9A-71F1AB5835AA}" type="slidenum">
              <a:rPr kumimoji="0" lang="en-US" sz="1000" b="0" i="0" u="none" strike="noStrike" kern="1200" cap="none" spc="0" normalizeH="0" baseline="0" noProof="0" smtClean="0">
                <a:ln>
                  <a:noFill/>
                </a:ln>
                <a:solidFill>
                  <a:srgbClr val="40474B"/>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40474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949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defTabSz="457138">
              <a:defRPr/>
            </a:pPr>
            <a:r>
              <a:rPr lang="en-US" sz="1000" baseline="0" dirty="0">
                <a:latin typeface="Arial" panose="020B0604020202020204" pitchFamily="34" charset="0"/>
                <a:cs typeface="Arial" panose="020B0604020202020204" pitchFamily="34" charset="0"/>
              </a:rPr>
              <a:t>As you can see, creating a sustainable stream of income from traditional investments over the course of your retirement can be a challenge and there will always be some degree of uncertainty, w</a:t>
            </a:r>
            <a:r>
              <a:rPr lang="en-US" sz="1000" b="0" baseline="0" dirty="0">
                <a:latin typeface="Arial" panose="020B0604020202020204" pitchFamily="34" charset="0"/>
                <a:cs typeface="Arial" panose="020B0604020202020204" pitchFamily="34" charset="0"/>
              </a:rPr>
              <a:t>hich is why annuities are a great solution to provide sustainable income. Many people just like the </a:t>
            </a:r>
            <a:r>
              <a:rPr lang="en-US" sz="1000" baseline="0" dirty="0">
                <a:latin typeface="Arial" panose="020B0604020202020204" pitchFamily="34" charset="0"/>
                <a:cs typeface="Arial" panose="020B0604020202020204" pitchFamily="34" charset="0"/>
              </a:rPr>
              <a:t>idea of having a source of income that will last as long as they do. </a:t>
            </a:r>
          </a:p>
          <a:p>
            <a:pPr defTabSz="457138">
              <a:defRPr/>
            </a:pPr>
            <a:endParaRPr lang="en-US" sz="1000" baseline="0" dirty="0">
              <a:latin typeface="Arial" panose="020B0604020202020204" pitchFamily="34" charset="0"/>
              <a:cs typeface="Arial" panose="020B0604020202020204" pitchFamily="34" charset="0"/>
            </a:endParaRPr>
          </a:p>
          <a:p>
            <a:pPr defTabSz="457138">
              <a:defRPr/>
            </a:pPr>
            <a:r>
              <a:rPr lang="en-US" sz="1000" baseline="0" dirty="0">
                <a:latin typeface="Arial" panose="020B0604020202020204" pitchFamily="34" charset="0"/>
                <a:cs typeface="Arial" panose="020B0604020202020204" pitchFamily="34" charset="0"/>
              </a:rPr>
              <a:t>You can typically pick from either fixed or variable annuity products, and they also offer options that allow you to provide lifetime income to both you and your spouse.</a:t>
            </a:r>
          </a:p>
          <a:p>
            <a:pPr defTabSz="457138">
              <a:defRPr/>
            </a:pPr>
            <a:endParaRPr lang="en-US" sz="1000" baseline="0" dirty="0">
              <a:latin typeface="Arial" panose="020B0604020202020204" pitchFamily="34" charset="0"/>
              <a:cs typeface="Arial" panose="020B0604020202020204" pitchFamily="34" charset="0"/>
            </a:endParaRPr>
          </a:p>
          <a:p>
            <a:pPr defTabSz="457138">
              <a:defRPr/>
            </a:pPr>
            <a:r>
              <a:rPr lang="en-US" sz="1000" baseline="0" dirty="0">
                <a:latin typeface="Arial" panose="020B0604020202020204" pitchFamily="34" charset="0"/>
                <a:cs typeface="Arial" panose="020B0604020202020204" pitchFamily="34" charset="0"/>
              </a:rPr>
              <a:t>You’ll want to carefully review the options, terms, and fees to decide if an annuity makes sense for your retirement income plan.</a:t>
            </a:r>
          </a:p>
        </p:txBody>
      </p:sp>
      <p:sp>
        <p:nvSpPr>
          <p:cNvPr id="4" name="Slide Number Placeholder 3"/>
          <p:cNvSpPr>
            <a:spLocks noGrp="1"/>
          </p:cNvSpPr>
          <p:nvPr>
            <p:ph type="sldNum" sz="quarter" idx="5"/>
          </p:nvPr>
        </p:nvSpPr>
        <p:spPr/>
        <p:txBody>
          <a:bodyPr/>
          <a:lstStyle/>
          <a:p>
            <a:fld id="{198E7F39-DC2F-9A49-9C9A-71F1AB5835AA}" type="slidenum">
              <a:rPr lang="en-US" smtClean="0"/>
              <a:pPr/>
              <a:t>26</a:t>
            </a:fld>
            <a:endParaRPr lang="en-US" dirty="0"/>
          </a:p>
        </p:txBody>
      </p:sp>
    </p:spTree>
    <p:extLst>
      <p:ext uri="{BB962C8B-B14F-4D97-AF65-F5344CB8AC3E}">
        <p14:creationId xmlns:p14="http://schemas.microsoft.com/office/powerpoint/2010/main" val="1140722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Going back to the chart we discussed earlier, you can see annuities right in the center between traditional investments and reliable sources of income. You can rely on Social Security and a pension plan to provide a reliable and sustainable source of income to cover healthcare costs and most of their essential expenses.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You may have to access your retirement accounts to cover any remaining essential and discretionary expenses. For this example, let’s say you’d like all essential expenses and half of the discretionary expenses to be sustainable and reliable. This is accomplished by purchasing a guaranteed income product to provide a guaranteed floor of income you feel comfortable with.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For the remainder of your discretionary expenses, along with the money you plan to set aside to provide freedom, flexibility, and a possible legacy for your children, you might be comfortable [setting up a sustainable withdrawal plan with your financial advisor to provide the remaining income you’ll need in retirement] [speaking with a Transamerica advisor].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t>Of course, everyone has a unique set of circumstances when it comes to sources of income, expenses, and preference for sustainability vs. flexibility. But as you can see, there are a variety of solutions to meet those needs.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aseline="0" dirty="0"/>
          </a:p>
          <a:p>
            <a:endParaRPr lang="en-US" dirty="0"/>
          </a:p>
        </p:txBody>
      </p:sp>
      <p:sp>
        <p:nvSpPr>
          <p:cNvPr id="4" name="Slide Number Placeholder 3"/>
          <p:cNvSpPr>
            <a:spLocks noGrp="1"/>
          </p:cNvSpPr>
          <p:nvPr>
            <p:ph type="sldNum" sz="quarter" idx="5"/>
          </p:nvPr>
        </p:nvSpPr>
        <p:spPr/>
        <p:txBody>
          <a:bodyPr/>
          <a:lstStyle/>
          <a:p>
            <a:fld id="{198E7F39-DC2F-9A49-9C9A-71F1AB5835AA}" type="slidenum">
              <a:rPr lang="en-US" smtClean="0"/>
              <a:pPr/>
              <a:t>27</a:t>
            </a:fld>
            <a:endParaRPr lang="en-US" dirty="0"/>
          </a:p>
        </p:txBody>
      </p:sp>
    </p:spTree>
    <p:extLst>
      <p:ext uri="{BB962C8B-B14F-4D97-AF65-F5344CB8AC3E}">
        <p14:creationId xmlns:p14="http://schemas.microsoft.com/office/powerpoint/2010/main" val="1404259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indent="0">
              <a:buClr>
                <a:srgbClr val="40474B"/>
              </a:buClr>
              <a:buNone/>
            </a:pPr>
            <a:r>
              <a:rPr lang="en-US" sz="1000" dirty="0"/>
              <a:t>So, some of you may</a:t>
            </a:r>
            <a:r>
              <a:rPr lang="en-US" sz="1000" baseline="0" dirty="0"/>
              <a:t> be asking, w</a:t>
            </a:r>
            <a:r>
              <a:rPr lang="en-US" sz="1000" dirty="0"/>
              <a:t>hich</a:t>
            </a:r>
            <a:r>
              <a:rPr lang="en-US" sz="1000" baseline="0" dirty="0"/>
              <a:t> approach is right for me? It’s a good question because there is no one answer that’s right for everyone. It’s important to create an income plan tailored to your goals and objectives.</a:t>
            </a:r>
          </a:p>
          <a:p>
            <a:pPr marL="0" indent="0">
              <a:buClr>
                <a:srgbClr val="40474B"/>
              </a:buClr>
              <a:buNone/>
            </a:pPr>
            <a:endParaRPr lang="en-US" sz="1000" baseline="0" dirty="0"/>
          </a:p>
          <a:p>
            <a:pPr marL="0" indent="0">
              <a:buClr>
                <a:srgbClr val="40474B"/>
              </a:buClr>
              <a:buNone/>
            </a:pPr>
            <a:r>
              <a:rPr lang="en-US" sz="1000" baseline="0" dirty="0"/>
              <a:t>Here are three primary components to consider:</a:t>
            </a:r>
          </a:p>
          <a:p>
            <a:pPr marL="0" indent="0">
              <a:buClr>
                <a:srgbClr val="40474B"/>
              </a:buClr>
              <a:buNone/>
            </a:pPr>
            <a:endParaRPr lang="en-US" sz="1000" baseline="0" dirty="0"/>
          </a:p>
          <a:p>
            <a:pPr lvl="1"/>
            <a:r>
              <a:rPr lang="en-US" sz="1000" dirty="0"/>
              <a:t>If you like the concept of an income floor to cover a minimum amount of expenses, consider guaranteed income solutions — like an annuity — to supplement your reliable sources of income</a:t>
            </a:r>
          </a:p>
          <a:p>
            <a:pPr lvl="1"/>
            <a:r>
              <a:rPr lang="en-US" sz="1000" dirty="0"/>
              <a:t>Manage the amount you withdraw from your traditional income sources with an eye toward sustainability.</a:t>
            </a:r>
          </a:p>
          <a:p>
            <a:pPr lvl="1"/>
            <a:r>
              <a:rPr lang="en-US" sz="1000" dirty="0"/>
              <a:t>Consider your preference or desired balance between flexibility and sustainability.</a:t>
            </a:r>
          </a:p>
          <a:p>
            <a:pPr marL="0" indent="0">
              <a:buClr>
                <a:srgbClr val="40474B"/>
              </a:buClr>
              <a:buNone/>
            </a:pPr>
            <a:endParaRPr lang="en-US" sz="1000" dirty="0"/>
          </a:p>
          <a:p>
            <a:pPr marL="0" indent="0">
              <a:buClr>
                <a:srgbClr val="40474B"/>
              </a:buClr>
              <a:buNone/>
            </a:pPr>
            <a:r>
              <a:rPr lang="en-US" sz="1000" dirty="0"/>
              <a:t>Guaranteed</a:t>
            </a:r>
            <a:r>
              <a:rPr lang="en-US" sz="1000" baseline="0" dirty="0"/>
              <a:t> income products can add sustainability but may limit some flexibility. This is where people need the most help – finding the mix of products and investments to best address their needs.</a:t>
            </a:r>
            <a:endParaRPr lang="en-US" sz="1000" dirty="0"/>
          </a:p>
          <a:p>
            <a:pPr marL="0" indent="0">
              <a:buClr>
                <a:srgbClr val="40474B"/>
              </a:buClr>
              <a:buNone/>
            </a:pPr>
            <a:endParaRPr lang="en-US" sz="1000" dirty="0"/>
          </a:p>
          <a:p>
            <a:endParaRPr lang="en-US" dirty="0"/>
          </a:p>
        </p:txBody>
      </p:sp>
      <p:sp>
        <p:nvSpPr>
          <p:cNvPr id="4" name="Slide Number Placeholder 3"/>
          <p:cNvSpPr>
            <a:spLocks noGrp="1"/>
          </p:cNvSpPr>
          <p:nvPr>
            <p:ph type="sldNum" sz="quarter" idx="5"/>
          </p:nvPr>
        </p:nvSpPr>
        <p:spPr/>
        <p:txBody>
          <a:bodyPr/>
          <a:lstStyle/>
          <a:p>
            <a:fld id="{198E7F39-DC2F-9A49-9C9A-71F1AB5835AA}" type="slidenum">
              <a:rPr lang="en-US" smtClean="0"/>
              <a:pPr/>
              <a:t>28</a:t>
            </a:fld>
            <a:endParaRPr lang="en-US" dirty="0"/>
          </a:p>
        </p:txBody>
      </p:sp>
    </p:spTree>
    <p:extLst>
      <p:ext uri="{BB962C8B-B14F-4D97-AF65-F5344CB8AC3E}">
        <p14:creationId xmlns:p14="http://schemas.microsoft.com/office/powerpoint/2010/main" val="3117202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buClr>
                <a:srgbClr val="40474B"/>
              </a:buClr>
              <a:buSzTx/>
              <a:buFontTx/>
              <a:buNone/>
              <a:tabLst/>
              <a:defRPr/>
            </a:pPr>
            <a:r>
              <a:rPr lang="en-US" sz="1000" dirty="0"/>
              <a:t>One</a:t>
            </a:r>
            <a:r>
              <a:rPr lang="en-US" sz="1000" baseline="0" dirty="0"/>
              <a:t> of the only certainties in a plan is that it will change. That’s why it’s important to continue to monitor your plan and make changes when necessary. Consider what would happen if you changed your retirement goals. What if your expenses increase or decrease? What’s going to happen to the markets in the years ahead? What if your legacy desires change? The list could go on and on.  </a:t>
            </a:r>
          </a:p>
          <a:p>
            <a:pPr marL="0" indent="0">
              <a:buClr>
                <a:srgbClr val="40474B"/>
              </a:buClr>
              <a:buNone/>
            </a:pPr>
            <a:endParaRPr lang="en-US" sz="1000" baseline="0" dirty="0"/>
          </a:p>
          <a:p>
            <a:pPr marL="0" indent="0">
              <a:buClr>
                <a:srgbClr val="40474B"/>
              </a:buClr>
              <a:buNone/>
            </a:pPr>
            <a:r>
              <a:rPr lang="en-US" sz="1000" baseline="0" dirty="0"/>
              <a:t>But let’s take a moment to discuss the impact of taxes. We’ve talked about establishing a retirement income plan that is right for you. But depending on the amount of income you receive and the sources of that income, taxes can have a significant impact on the amount you’ll be able to spend. So, once you establish an income plan that is right for you, you’ll want to also review the tax implications with a tax professional.</a:t>
            </a:r>
          </a:p>
          <a:p>
            <a:pPr marL="0" indent="0">
              <a:buClr>
                <a:srgbClr val="40474B"/>
              </a:buClr>
              <a:buNone/>
            </a:pPr>
            <a:endParaRPr lang="en-US" sz="1000" baseline="0" dirty="0"/>
          </a:p>
          <a:p>
            <a:pPr marL="0" indent="0">
              <a:buClr>
                <a:srgbClr val="40474B"/>
              </a:buClr>
              <a:buNone/>
            </a:pPr>
            <a:r>
              <a:rPr lang="en-US" sz="1000" baseline="0" dirty="0"/>
              <a:t>Continue to monitor your plan and make changes along the way to adapt your plan to your personal circumstances. Working with [a financial professional] [a Transamerica advisor] can help you navigate some of these changes over the course of your retirement journey.</a:t>
            </a:r>
          </a:p>
        </p:txBody>
      </p:sp>
      <p:sp>
        <p:nvSpPr>
          <p:cNvPr id="4" name="Slide Number Placeholder 3"/>
          <p:cNvSpPr>
            <a:spLocks noGrp="1"/>
          </p:cNvSpPr>
          <p:nvPr>
            <p:ph type="sldNum" sz="quarter" idx="5"/>
          </p:nvPr>
        </p:nvSpPr>
        <p:spPr/>
        <p:txBody>
          <a:bodyPr/>
          <a:lstStyle/>
          <a:p>
            <a:fld id="{198E7F39-DC2F-9A49-9C9A-71F1AB5835AA}" type="slidenum">
              <a:rPr lang="en-US" smtClean="0"/>
              <a:pPr/>
              <a:t>29</a:t>
            </a:fld>
            <a:endParaRPr lang="en-US" dirty="0"/>
          </a:p>
        </p:txBody>
      </p:sp>
    </p:spTree>
    <p:extLst>
      <p:ext uri="{BB962C8B-B14F-4D97-AF65-F5344CB8AC3E}">
        <p14:creationId xmlns:p14="http://schemas.microsoft.com/office/powerpoint/2010/main" val="3878606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221387" indent="-221387">
              <a:spcBef>
                <a:spcPts val="382"/>
              </a:spcBef>
              <a:defRPr/>
            </a:pPr>
            <a:r>
              <a:rPr lang="en-US" sz="1000" baseline="0" dirty="0">
                <a:ea typeface="ＭＳ Ｐゴシック" pitchFamily="28" charset="-128"/>
              </a:rPr>
              <a:t>As retirement approaches, there are five key areas to consider:</a:t>
            </a:r>
          </a:p>
          <a:p>
            <a:pPr marL="221387" indent="-221387">
              <a:spcBef>
                <a:spcPts val="382"/>
              </a:spcBef>
              <a:defRPr/>
            </a:pPr>
            <a:endParaRPr lang="en-US" sz="1000" baseline="0" dirty="0">
              <a:ea typeface="ＭＳ Ｐゴシック" pitchFamily="28" charset="-128"/>
            </a:endParaRPr>
          </a:p>
          <a:p>
            <a:pPr marL="228600" marR="0" indent="-228600" algn="l" defTabSz="457273" rtl="0" eaLnBrk="1" fontAlgn="auto" latinLnBrk="0" hangingPunct="1">
              <a:lnSpc>
                <a:spcPct val="100000"/>
              </a:lnSpc>
              <a:spcBef>
                <a:spcPts val="0"/>
              </a:spcBef>
              <a:spcAft>
                <a:spcPts val="0"/>
              </a:spcAft>
              <a:buClrTx/>
              <a:buSzTx/>
              <a:buFont typeface="+mj-lt"/>
              <a:buAutoNum type="arabicPeriod"/>
              <a:tabLst/>
              <a:defRPr/>
            </a:pPr>
            <a:r>
              <a:rPr lang="en-US" sz="1000" dirty="0"/>
              <a:t>Lifestyle </a:t>
            </a:r>
            <a:r>
              <a:rPr lang="en-US" sz="1000" b="0" i="0" dirty="0">
                <a:solidFill>
                  <a:srgbClr val="000000"/>
                </a:solidFill>
                <a:effectLst/>
                <a:latin typeface="Arial" panose="020B0604020202020204" pitchFamily="34" charset="0"/>
                <a:cs typeface="Arial" panose="020B0604020202020204" pitchFamily="34" charset="0"/>
              </a:rPr>
              <a:t>—</a:t>
            </a:r>
            <a:r>
              <a:rPr lang="en-US" sz="1000" dirty="0"/>
              <a:t> what</a:t>
            </a:r>
            <a:r>
              <a:rPr lang="en-US" sz="1000" baseline="0" dirty="0"/>
              <a:t> are you hoping to do in retirement? </a:t>
            </a:r>
            <a:endParaRPr lang="en-US" sz="1000" dirty="0"/>
          </a:p>
          <a:p>
            <a:pPr marL="228600" marR="0" indent="-228600" algn="l" defTabSz="457273" rtl="0" eaLnBrk="1" fontAlgn="auto" latinLnBrk="0" hangingPunct="1">
              <a:lnSpc>
                <a:spcPct val="100000"/>
              </a:lnSpc>
              <a:spcBef>
                <a:spcPts val="0"/>
              </a:spcBef>
              <a:spcAft>
                <a:spcPts val="0"/>
              </a:spcAft>
              <a:buClrTx/>
              <a:buSzTx/>
              <a:buFont typeface="+mj-lt"/>
              <a:buAutoNum type="arabicPeriod"/>
              <a:tabLst/>
              <a:defRPr/>
            </a:pPr>
            <a:r>
              <a:rPr lang="en-US" sz="1000" dirty="0"/>
              <a:t>Income </a:t>
            </a:r>
            <a:r>
              <a:rPr lang="en-US" sz="1000" b="0" i="0" dirty="0">
                <a:solidFill>
                  <a:srgbClr val="000000"/>
                </a:solidFill>
                <a:effectLst/>
                <a:latin typeface="Arial" panose="020B0604020202020204" pitchFamily="34" charset="0"/>
                <a:cs typeface="Arial" panose="020B0604020202020204" pitchFamily="34" charset="0"/>
              </a:rPr>
              <a:t>—</a:t>
            </a:r>
            <a:r>
              <a:rPr lang="en-US" sz="1000" dirty="0"/>
              <a:t> how much annual income do you think you’ll need to achieve</a:t>
            </a:r>
            <a:r>
              <a:rPr lang="en-US" sz="1000" baseline="0" dirty="0"/>
              <a:t> that lifestyle? </a:t>
            </a:r>
            <a:endParaRPr lang="en-US" sz="1000" dirty="0"/>
          </a:p>
          <a:p>
            <a:pPr marL="228600" marR="0" indent="-228600" algn="l" defTabSz="457273" rtl="0" eaLnBrk="1" fontAlgn="auto" latinLnBrk="0" hangingPunct="1">
              <a:lnSpc>
                <a:spcPct val="100000"/>
              </a:lnSpc>
              <a:spcBef>
                <a:spcPts val="0"/>
              </a:spcBef>
              <a:spcAft>
                <a:spcPts val="0"/>
              </a:spcAft>
              <a:buClrTx/>
              <a:buSzTx/>
              <a:buFont typeface="+mj-lt"/>
              <a:buAutoNum type="arabicPeriod"/>
              <a:tabLst/>
              <a:defRPr/>
            </a:pPr>
            <a:r>
              <a:rPr lang="en-US" sz="1000" dirty="0"/>
              <a:t>Investments </a:t>
            </a:r>
            <a:r>
              <a:rPr lang="en-US" sz="1000" b="0" i="0" dirty="0">
                <a:solidFill>
                  <a:srgbClr val="000000"/>
                </a:solidFill>
                <a:effectLst/>
                <a:latin typeface="Arial" panose="020B0604020202020204" pitchFamily="34" charset="0"/>
                <a:cs typeface="Arial" panose="020B0604020202020204" pitchFamily="34" charset="0"/>
              </a:rPr>
              <a:t>—</a:t>
            </a:r>
            <a:r>
              <a:rPr lang="en-US" sz="1000" dirty="0"/>
              <a:t> what will be your different sources of income?</a:t>
            </a:r>
            <a:r>
              <a:rPr lang="en-US" sz="1000" baseline="0" dirty="0"/>
              <a:t> </a:t>
            </a:r>
            <a:endParaRPr lang="en-US" sz="1000" dirty="0"/>
          </a:p>
          <a:p>
            <a:pPr marL="228600" marR="0" lvl="0" indent="-228600" algn="l" defTabSz="457273" rtl="0" eaLnBrk="1" fontAlgn="auto" latinLnBrk="0" hangingPunct="1">
              <a:lnSpc>
                <a:spcPct val="100000"/>
              </a:lnSpc>
              <a:spcBef>
                <a:spcPts val="0"/>
              </a:spcBef>
              <a:spcAft>
                <a:spcPts val="0"/>
              </a:spcAft>
              <a:buClrTx/>
              <a:buSzTx/>
              <a:buFont typeface="+mj-lt"/>
              <a:buAutoNum type="arabicPeriod"/>
              <a:tabLst/>
              <a:defRPr/>
            </a:pPr>
            <a:r>
              <a:rPr lang="en-US" sz="1000" dirty="0"/>
              <a:t>Healthcare </a:t>
            </a:r>
            <a:r>
              <a:rPr lang="en-US" sz="1000" b="0" i="0" dirty="0">
                <a:solidFill>
                  <a:srgbClr val="000000"/>
                </a:solidFill>
                <a:effectLst/>
                <a:latin typeface="Arial" panose="020B0604020202020204" pitchFamily="34" charset="0"/>
                <a:cs typeface="Arial" panose="020B0604020202020204" pitchFamily="34" charset="0"/>
              </a:rPr>
              <a:t>—</a:t>
            </a:r>
            <a:r>
              <a:rPr lang="en-US" sz="1000" dirty="0"/>
              <a:t> how will </a:t>
            </a:r>
            <a:r>
              <a:rPr lang="en-US" sz="1000" kern="1200" dirty="0">
                <a:effectLst/>
              </a:rPr>
              <a:t>you obtain medical coverage to replace the health insurance provided by your former </a:t>
            </a:r>
            <a:r>
              <a:rPr lang="en-US" sz="1000" baseline="0" dirty="0"/>
              <a:t>employer?</a:t>
            </a:r>
            <a:endParaRPr lang="en-US" sz="1000" dirty="0"/>
          </a:p>
          <a:p>
            <a:pPr marL="228600" marR="0" indent="-228600" algn="l" defTabSz="457273" rtl="0" eaLnBrk="1" fontAlgn="auto" latinLnBrk="0" hangingPunct="1">
              <a:lnSpc>
                <a:spcPct val="100000"/>
              </a:lnSpc>
              <a:spcBef>
                <a:spcPts val="0"/>
              </a:spcBef>
              <a:spcAft>
                <a:spcPts val="0"/>
              </a:spcAft>
              <a:buClrTx/>
              <a:buSzTx/>
              <a:buFont typeface="+mj-lt"/>
              <a:buAutoNum type="arabicPeriod"/>
              <a:tabLst/>
              <a:defRPr/>
            </a:pPr>
            <a:r>
              <a:rPr lang="en-US" sz="1000" dirty="0"/>
              <a:t>Legacy </a:t>
            </a:r>
            <a:r>
              <a:rPr lang="en-US" sz="1000" b="0" i="0" dirty="0">
                <a:solidFill>
                  <a:srgbClr val="000000"/>
                </a:solidFill>
                <a:effectLst/>
                <a:latin typeface="Arial" panose="020B0604020202020204" pitchFamily="34" charset="0"/>
                <a:cs typeface="Arial" panose="020B0604020202020204" pitchFamily="34" charset="0"/>
              </a:rPr>
              <a:t>—</a:t>
            </a:r>
            <a:r>
              <a:rPr lang="en-US" sz="1000" dirty="0"/>
              <a:t> how will</a:t>
            </a:r>
            <a:r>
              <a:rPr lang="en-US" sz="1000" i="0" dirty="0"/>
              <a:t> </a:t>
            </a:r>
            <a:r>
              <a:rPr lang="en-US" sz="1000" dirty="0"/>
              <a:t>you protect and organize your assets so they can be passed on to your loved ones</a:t>
            </a:r>
            <a:r>
              <a:rPr lang="en-US" sz="1000" baseline="0" dirty="0"/>
              <a:t> smoothly? </a:t>
            </a:r>
          </a:p>
          <a:p>
            <a:pPr marL="0" marR="0" indent="0" algn="l" defTabSz="457273" rtl="0" eaLnBrk="1" fontAlgn="auto" latinLnBrk="0" hangingPunct="1">
              <a:lnSpc>
                <a:spcPct val="100000"/>
              </a:lnSpc>
              <a:spcBef>
                <a:spcPts val="0"/>
              </a:spcBef>
              <a:spcAft>
                <a:spcPts val="0"/>
              </a:spcAft>
              <a:buClrTx/>
              <a:buSzTx/>
              <a:buFont typeface="+mj-lt"/>
              <a:buNone/>
              <a:tabLst/>
              <a:defRPr/>
            </a:pPr>
            <a:endParaRPr lang="en-US" sz="1000" baseline="0" dirty="0"/>
          </a:p>
          <a:p>
            <a:pPr marL="0" marR="0" indent="0" algn="l" defTabSz="457273" rtl="0" eaLnBrk="1" fontAlgn="auto" latinLnBrk="0" hangingPunct="1">
              <a:lnSpc>
                <a:spcPct val="100000"/>
              </a:lnSpc>
              <a:spcBef>
                <a:spcPts val="0"/>
              </a:spcBef>
              <a:spcAft>
                <a:spcPts val="0"/>
              </a:spcAft>
              <a:buClrTx/>
              <a:buSzTx/>
              <a:buFont typeface="+mj-lt"/>
              <a:buNone/>
              <a:tabLst/>
              <a:defRPr/>
            </a:pPr>
            <a:r>
              <a:rPr lang="en-US" sz="1000" dirty="0"/>
              <a:t>That’s a lot to think about, but I’m here to help</a:t>
            </a:r>
            <a:r>
              <a:rPr lang="en-US" sz="1000" baseline="0" dirty="0"/>
              <a:t>. </a:t>
            </a:r>
            <a:r>
              <a:rPr lang="en-US" sz="1000" dirty="0"/>
              <a:t>Today,</a:t>
            </a:r>
            <a:r>
              <a:rPr lang="en-US" sz="1000" baseline="0" dirty="0"/>
              <a:t> we’re going to focus on income, but you’ll see that creating a retirement income plan involves all five areas of retirement planning.</a:t>
            </a:r>
            <a:endParaRPr lang="en-US" sz="1000" dirty="0"/>
          </a:p>
          <a:p>
            <a:pPr marL="221387" indent="-221387">
              <a:spcBef>
                <a:spcPts val="382"/>
              </a:spcBef>
              <a:defRPr/>
            </a:pPr>
            <a:endParaRPr lang="en-US" sz="1000" dirty="0">
              <a:ea typeface="ＭＳ Ｐゴシック"/>
            </a:endParaRPr>
          </a:p>
          <a:p>
            <a:endParaRPr lang="en-US" sz="1000" dirty="0"/>
          </a:p>
          <a:p>
            <a:endParaRPr lang="en-US" sz="1000" dirty="0"/>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3</a:t>
            </a:fld>
            <a:endParaRPr lang="en-US" dirty="0"/>
          </a:p>
        </p:txBody>
      </p:sp>
    </p:spTree>
    <p:extLst>
      <p:ext uri="{BB962C8B-B14F-4D97-AF65-F5344CB8AC3E}">
        <p14:creationId xmlns:p14="http://schemas.microsoft.com/office/powerpoint/2010/main" val="3781754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a:xfrm>
            <a:off x="701674" y="4421188"/>
            <a:ext cx="6038759" cy="4189412"/>
          </a:xfrm>
        </p:spPr>
        <p:txBody>
          <a:bodyPr/>
          <a:lstStyle/>
          <a:p>
            <a:pPr lvl="0">
              <a:buFont typeface="Arial" panose="020B0604020202020204" pitchFamily="34" charset="0"/>
              <a:buNone/>
            </a:pPr>
            <a:r>
              <a:rPr lang="en-US" sz="1000" baseline="0" dirty="0"/>
              <a:t>To recap, here are the five steps to start developing your retirement income plan:  </a:t>
            </a:r>
          </a:p>
          <a:p>
            <a:pPr lvl="1">
              <a:buFont typeface="Arial" panose="020B0604020202020204" pitchFamily="34" charset="0"/>
              <a:buNone/>
            </a:pPr>
            <a:endParaRPr lang="en-US" sz="1000" dirty="0"/>
          </a:p>
          <a:p>
            <a:pPr marL="26988" lvl="1" indent="0">
              <a:buNone/>
            </a:pPr>
            <a:r>
              <a:rPr lang="en-US" sz="1000" dirty="0"/>
              <a:t>1. Evaluate your expected expenses in retirement	</a:t>
            </a:r>
          </a:p>
          <a:p>
            <a:pPr marL="349250" lvl="3" indent="-141288">
              <a:buFont typeface="Arial" panose="020B0604020202020204" pitchFamily="34" charset="0"/>
              <a:buChar char="•"/>
            </a:pPr>
            <a:r>
              <a:rPr lang="en-US" sz="1000" dirty="0"/>
              <a:t>Essential expenses</a:t>
            </a:r>
          </a:p>
          <a:p>
            <a:pPr marL="349250" lvl="2" indent="-141288">
              <a:buFont typeface="Arial" panose="020B0604020202020204" pitchFamily="34" charset="0"/>
              <a:buChar char="•"/>
            </a:pPr>
            <a:r>
              <a:rPr lang="en-US" sz="1000" dirty="0"/>
              <a:t>Discretionary expenses</a:t>
            </a:r>
          </a:p>
          <a:p>
            <a:pPr marL="26988" lvl="1" indent="0">
              <a:buNone/>
            </a:pPr>
            <a:endParaRPr lang="en-US" sz="1000" dirty="0"/>
          </a:p>
          <a:p>
            <a:pPr marL="26988" lvl="1" indent="0">
              <a:buNone/>
            </a:pPr>
            <a:r>
              <a:rPr lang="en-US" sz="1000" dirty="0"/>
              <a:t>2. Identify income sources and their reliability</a:t>
            </a:r>
          </a:p>
          <a:p>
            <a:pPr marL="349250" lvl="2" indent="-141288">
              <a:buFont typeface="Arial" panose="020B0604020202020204" pitchFamily="34" charset="0"/>
              <a:buChar char="•"/>
            </a:pPr>
            <a:r>
              <a:rPr lang="en-US" sz="1000" dirty="0"/>
              <a:t>Social Security and pensions </a:t>
            </a:r>
          </a:p>
          <a:p>
            <a:pPr marL="349250" lvl="2" indent="-141288">
              <a:buFont typeface="Arial" panose="020B0604020202020204" pitchFamily="34" charset="0"/>
              <a:buChar char="•"/>
            </a:pPr>
            <a:r>
              <a:rPr lang="en-US" sz="1000" dirty="0"/>
              <a:t>Investments and retirement accounts</a:t>
            </a:r>
          </a:p>
          <a:p>
            <a:pPr marL="26988" lvl="1" indent="0">
              <a:buNone/>
            </a:pPr>
            <a:endParaRPr lang="en-US" sz="1000" dirty="0"/>
          </a:p>
          <a:p>
            <a:pPr marL="26988" lvl="1" indent="0">
              <a:buNone/>
            </a:pPr>
            <a:r>
              <a:rPr lang="en-US" sz="1000" dirty="0"/>
              <a:t>3. Calculate the income gap in order to address it </a:t>
            </a:r>
          </a:p>
          <a:p>
            <a:pPr marL="26988" lvl="1" indent="0">
              <a:buNone/>
            </a:pPr>
            <a:endParaRPr lang="en-US" sz="1000" dirty="0"/>
          </a:p>
          <a:p>
            <a:pPr marL="26988" lvl="1" indent="0">
              <a:buNone/>
            </a:pPr>
            <a:r>
              <a:rPr lang="en-US" sz="1000" dirty="0"/>
              <a:t>4. Consider the different approaches to filling the gap</a:t>
            </a:r>
          </a:p>
          <a:p>
            <a:pPr marL="26988" lvl="1" indent="0">
              <a:buNone/>
            </a:pPr>
            <a:endParaRPr lang="en-US" sz="1000" dirty="0"/>
          </a:p>
          <a:p>
            <a:pPr marL="26988" lvl="1" indent="0">
              <a:buNone/>
            </a:pPr>
            <a:r>
              <a:rPr lang="en-US" sz="1000" dirty="0"/>
              <a:t>5. Monitor and update your plan periodically</a:t>
            </a:r>
          </a:p>
          <a:p>
            <a:pPr marL="26988" lvl="1" indent="0">
              <a:buNone/>
            </a:pPr>
            <a:endParaRPr lang="en-US" sz="1000" b="1" u="sng" baseline="0" dirty="0"/>
          </a:p>
          <a:p>
            <a:pPr marL="26988" lvl="1" indent="0">
              <a:buNone/>
            </a:pPr>
            <a:r>
              <a:rPr lang="en-US" sz="1000" b="1" u="sng" baseline="0" dirty="0"/>
              <a:t>Remember, you don’t need to do any of this by yourself. </a:t>
            </a:r>
            <a:endParaRPr lang="en-US" sz="1000" dirty="0"/>
          </a:p>
          <a:p>
            <a:pPr lvl="1">
              <a:buFont typeface="Arial" panose="020B0604020202020204" pitchFamily="34" charset="0"/>
              <a:buChar char="•"/>
            </a:pPr>
            <a:endParaRPr lang="en-US" sz="1000" dirty="0"/>
          </a:p>
          <a:p>
            <a:pPr lvl="0">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fld id="{AB5E336D-5138-4F47-858D-FA78D87F2E6A}"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24394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dirty="0"/>
              <a:t>Transamerica offers online tools and services you can access at any time including live and recorded webinars, an expansive menu of quick and easy online lessons to help you understand the basics of fundamental financial principles, and then you can always speak with a Transamerica retirement specialist who can answer your questions or offer guidance on how to work toward any specific financial goals you’re trying to accomplish. I can help you connect with one of those specialists, if needed. </a:t>
            </a:r>
          </a:p>
        </p:txBody>
      </p:sp>
      <p:sp>
        <p:nvSpPr>
          <p:cNvPr id="4" name="Slide Number Placeholder 3"/>
          <p:cNvSpPr>
            <a:spLocks noGrp="1"/>
          </p:cNvSpPr>
          <p:nvPr>
            <p:ph type="sldNum" sz="quarter" idx="5"/>
          </p:nvPr>
        </p:nvSpPr>
        <p:spPr/>
        <p:txBody>
          <a:bodyPr/>
          <a:lstStyle/>
          <a:p>
            <a:fld id="{198E7F39-DC2F-9A49-9C9A-71F1AB5835AA}" type="slidenum">
              <a:rPr lang="en-US" smtClean="0"/>
              <a:pPr/>
              <a:t>31</a:t>
            </a:fld>
            <a:endParaRPr lang="en-US" dirty="0"/>
          </a:p>
        </p:txBody>
      </p:sp>
    </p:spTree>
    <p:extLst>
      <p:ext uri="{BB962C8B-B14F-4D97-AF65-F5344CB8AC3E}">
        <p14:creationId xmlns:p14="http://schemas.microsoft.com/office/powerpoint/2010/main" val="3231871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0563"/>
            <a:ext cx="6219825" cy="3498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baseline="0" dirty="0"/>
              <a:t>Advisor: fill in whichever contact methods you prefer and delete sections you do not need.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000" baseline="0" dirty="0"/>
            </a:br>
            <a:r>
              <a:rPr lang="en-US" sz="1000" kern="1200" dirty="0">
                <a:effectLst/>
              </a:rPr>
              <a:t>My goal today</a:t>
            </a:r>
            <a:r>
              <a:rPr lang="en-US" sz="1000" kern="1200" baseline="0" dirty="0">
                <a:effectLst/>
              </a:rPr>
              <a:t> </a:t>
            </a:r>
            <a:r>
              <a:rPr lang="en-US" sz="1000" kern="1200" dirty="0">
                <a:effectLst/>
              </a:rPr>
              <a:t>was to address (and ease) your concerns, provide perspective, and encourage you to create a sound investment strategy for retirement — and to stick to 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kern="1200" dirty="0">
              <a:effectLst/>
            </a:endParaRPr>
          </a:p>
          <a:p>
            <a:r>
              <a:rPr lang="en-US" sz="1000" kern="1200" dirty="0">
                <a:effectLst/>
              </a:rPr>
              <a:t>You</a:t>
            </a:r>
            <a:r>
              <a:rPr lang="en-US" sz="1000" kern="1200" baseline="0" dirty="0">
                <a:effectLst/>
              </a:rPr>
              <a:t> don’t have to do it alone. </a:t>
            </a:r>
            <a:r>
              <a:rPr lang="en-US" sz="1000" kern="1200" dirty="0">
                <a:effectLst/>
              </a:rPr>
              <a:t>I encourage you to schedule some time with me</a:t>
            </a:r>
            <a:r>
              <a:rPr lang="en-US" sz="1000" kern="1200" baseline="0" dirty="0">
                <a:effectLst/>
              </a:rPr>
              <a:t> to</a:t>
            </a:r>
            <a:r>
              <a:rPr lang="en-US" sz="1000" kern="1200" dirty="0">
                <a:effectLst/>
              </a:rPr>
              <a:t> review your retirement strategy. Here’s my email address [and phone number].</a:t>
            </a:r>
            <a:r>
              <a:rPr lang="en-US" sz="1000" kern="1200" baseline="0" dirty="0">
                <a:effectLst/>
              </a:rPr>
              <a:t> P</a:t>
            </a:r>
            <a:r>
              <a:rPr lang="en-US" sz="1000" kern="1200" dirty="0">
                <a:effectLst/>
              </a:rPr>
              <a:t>lease reach out if you’d like to make an appointment. [You can also make an appointment right now by scanning the QR code on the screen. If you have an iPhone, simply point your camera at it. If you have an Android device, use Google Lens or another scanning app.] </a:t>
            </a:r>
          </a:p>
          <a:p>
            <a:endParaRPr lang="en-US" sz="1000" kern="1200" dirty="0">
              <a:effectLst/>
            </a:endParaRPr>
          </a:p>
          <a:p>
            <a:r>
              <a:rPr lang="en-US" sz="1000" kern="1200" dirty="0">
                <a:effectLst/>
              </a:rPr>
              <a:t>You</a:t>
            </a:r>
            <a:r>
              <a:rPr lang="en-US" sz="1000" kern="1200" baseline="0" dirty="0">
                <a:effectLst/>
              </a:rPr>
              <a:t> can always access your account and </a:t>
            </a:r>
            <a:r>
              <a:rPr lang="en-US" sz="1000" kern="1200" dirty="0">
                <a:effectLst/>
              </a:rPr>
              <a:t>find resources at [</a:t>
            </a:r>
            <a:r>
              <a:rPr lang="en-US" sz="1000" b="1" kern="1200" dirty="0" err="1">
                <a:effectLst/>
              </a:rPr>
              <a:t>transamerica.com</a:t>
            </a:r>
            <a:r>
              <a:rPr lang="en-US" sz="1000" b="1" kern="1200" dirty="0">
                <a:effectLst/>
              </a:rPr>
              <a:t>/portal/home</a:t>
            </a:r>
            <a:r>
              <a:rPr lang="en-US" sz="1000" kern="1200" dirty="0">
                <a:effectLst/>
              </a:rPr>
              <a:t>]. </a:t>
            </a:r>
          </a:p>
          <a:p>
            <a:endParaRPr lang="en-US" sz="1000" kern="1200" dirty="0">
              <a:effectLst/>
            </a:endParaRPr>
          </a:p>
          <a:p>
            <a:r>
              <a:rPr lang="en-US" sz="1000" kern="1200" dirty="0">
                <a:effectLst/>
              </a:rPr>
              <a:t>Remember, try to be patient, pragmatic, and disciplined with your retirement strategy during any market crisis. Stay the course with your strategy using the tried-and-true principles of successful retirement planning that we discussed today. Try not to let emotions get the best of you and let the facts and proven principles guide you. </a:t>
            </a:r>
            <a:br>
              <a:rPr lang="en-US" sz="1000" kern="1200" dirty="0">
                <a:effectLst/>
              </a:rPr>
            </a:br>
            <a:endParaRPr lang="en-US" sz="1000" kern="1200" dirty="0">
              <a:effectLst/>
            </a:endParaRPr>
          </a:p>
          <a:p>
            <a:r>
              <a:rPr lang="en-US" sz="1000" kern="1200" dirty="0">
                <a:effectLst/>
              </a:rPr>
              <a:t>I’m hopeful I provided you with some information that will help reassure you as we work together to navigate investing for retirement. </a:t>
            </a:r>
          </a:p>
          <a:p>
            <a:br>
              <a:rPr lang="en-US" sz="1000" kern="1200" dirty="0">
                <a:effectLst/>
              </a:rPr>
            </a:br>
            <a:endParaRPr lang="en-US" sz="1000"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000" kern="1200" dirty="0">
                <a:effectLst/>
              </a:rPr>
            </a:br>
            <a:endParaRPr lang="en-US" sz="1000" kern="1200" dirty="0">
              <a:effectLs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5E336D-5138-4F47-858D-FA78D87F2E6A}" type="slidenum">
              <a:rPr kumimoji="0" lang="en-US" sz="1200" b="0" i="0" u="none" strike="noStrike" kern="1200" cap="none" spc="0" normalizeH="0" baseline="0" noProof="0" smtClean="0">
                <a:ln>
                  <a:noFill/>
                </a:ln>
                <a:solidFill>
                  <a:srgbClr val="40474B"/>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40474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3943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lang="en-US" sz="1000" dirty="0"/>
              <a:t>As a reminder,</a:t>
            </a:r>
            <a:r>
              <a:rPr lang="en-US" sz="1000" baseline="0" dirty="0"/>
              <a:t> </a:t>
            </a:r>
            <a:r>
              <a:rPr lang="en-US" sz="1000" dirty="0"/>
              <a:t>this material is provided for educational purposes only and does not constitute investment, tax, or legal advice. The information contained herein is based on current tax laws, which may change in the future. Transamerica </a:t>
            </a:r>
            <a:r>
              <a:rPr lang="en-US" sz="1000" kern="1200" dirty="0">
                <a:effectLst/>
              </a:rPr>
              <a:t>does not provide </a:t>
            </a:r>
            <a:r>
              <a:rPr lang="en-US" sz="1000" dirty="0"/>
              <a:t>any tax, legal, or accounting advice. </a:t>
            </a:r>
            <a:r>
              <a:rPr lang="en-US" sz="1000" kern="1200" dirty="0">
                <a:effectLst/>
              </a:rPr>
              <a:t>Please consult your attorney or tax professional for answers to your specific questions. </a:t>
            </a:r>
            <a:endParaRPr lang="en-US" sz="1000" dirty="0"/>
          </a:p>
          <a:p>
            <a:endParaRPr lang="en-US" sz="1000" dirty="0"/>
          </a:p>
          <a:p>
            <a:endParaRPr lang="en-US" sz="1000" dirty="0"/>
          </a:p>
          <a:p>
            <a:endParaRPr lang="en-US" sz="1000" dirty="0"/>
          </a:p>
          <a:p>
            <a:endParaRPr lang="en-US" dirty="0"/>
          </a:p>
        </p:txBody>
      </p:sp>
      <p:sp>
        <p:nvSpPr>
          <p:cNvPr id="4" name="Slide Number Placeholder 3"/>
          <p:cNvSpPr>
            <a:spLocks noGrp="1"/>
          </p:cNvSpPr>
          <p:nvPr>
            <p:ph type="sldNum" sz="quarter" idx="5"/>
          </p:nvPr>
        </p:nvSpPr>
        <p:spPr/>
        <p:txBody>
          <a:bodyPr/>
          <a:lstStyle/>
          <a:p>
            <a:fld id="{198E7F39-DC2F-9A49-9C9A-71F1AB5835AA}" type="slidenum">
              <a:rPr lang="en-US" smtClean="0"/>
              <a:pPr/>
              <a:t>33</a:t>
            </a:fld>
            <a:endParaRPr lang="en-US" dirty="0"/>
          </a:p>
        </p:txBody>
      </p:sp>
    </p:spTree>
    <p:extLst>
      <p:ext uri="{BB962C8B-B14F-4D97-AF65-F5344CB8AC3E}">
        <p14:creationId xmlns:p14="http://schemas.microsoft.com/office/powerpoint/2010/main" val="3599374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Thank you for your time. </a:t>
            </a:r>
          </a:p>
          <a:p>
            <a:endParaRPr lang="en-US" dirty="0"/>
          </a:p>
        </p:txBody>
      </p:sp>
      <p:sp>
        <p:nvSpPr>
          <p:cNvPr id="4" name="Slide Number Placeholder 3"/>
          <p:cNvSpPr>
            <a:spLocks noGrp="1"/>
          </p:cNvSpPr>
          <p:nvPr>
            <p:ph type="sldNum" sz="quarter" idx="5"/>
          </p:nvPr>
        </p:nvSpPr>
        <p:spPr/>
        <p:txBody>
          <a:bodyPr/>
          <a:lstStyle/>
          <a:p>
            <a:fld id="{198E7F39-DC2F-9A49-9C9A-71F1AB5835AA}" type="slidenum">
              <a:rPr lang="en-US" smtClean="0"/>
              <a:pPr/>
              <a:t>34</a:t>
            </a:fld>
            <a:endParaRPr lang="en-US" dirty="0"/>
          </a:p>
        </p:txBody>
      </p:sp>
    </p:spTree>
    <p:extLst>
      <p:ext uri="{BB962C8B-B14F-4D97-AF65-F5344CB8AC3E}">
        <p14:creationId xmlns:p14="http://schemas.microsoft.com/office/powerpoint/2010/main" val="639225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indent="0" algn="l" defTabSz="457273" rtl="0" eaLnBrk="1" fontAlgn="auto" latinLnBrk="0" hangingPunct="1">
              <a:lnSpc>
                <a:spcPct val="100000"/>
              </a:lnSpc>
              <a:spcBef>
                <a:spcPts val="0"/>
              </a:spcBef>
              <a:spcAft>
                <a:spcPts val="0"/>
              </a:spcAft>
              <a:buClrTx/>
              <a:buSzTx/>
              <a:buFontTx/>
              <a:buNone/>
              <a:tabLst/>
              <a:defRPr/>
            </a:pPr>
            <a:r>
              <a:rPr lang="en-US" sz="1000" dirty="0"/>
              <a:t>First, let's think about the lifestyle you want to live in retirement.  </a:t>
            </a:r>
          </a:p>
          <a:p>
            <a:pPr marL="0" marR="0" indent="0" algn="l" defTabSz="457273"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457273" rtl="0" eaLnBrk="1" fontAlgn="auto" latinLnBrk="0" hangingPunct="1">
              <a:lnSpc>
                <a:spcPct val="100000"/>
              </a:lnSpc>
              <a:spcBef>
                <a:spcPts val="0"/>
              </a:spcBef>
              <a:spcAft>
                <a:spcPts val="0"/>
              </a:spcAft>
              <a:buClrTx/>
              <a:buSzTx/>
              <a:buFontTx/>
              <a:buNone/>
              <a:tabLst/>
              <a:defRPr/>
            </a:pPr>
            <a:r>
              <a:rPr lang="en-US" sz="1000" baseline="0" dirty="0">
                <a:latin typeface="Arial" panose="020B0604020202020204" pitchFamily="34" charset="0"/>
                <a:cs typeface="Arial" panose="020B0604020202020204" pitchFamily="34" charset="0"/>
              </a:rPr>
              <a:t>Not only are Americans living longer, but they are also living more active years in retirement. </a:t>
            </a:r>
          </a:p>
          <a:p>
            <a:pPr marL="0" marR="0" lvl="0" indent="0" algn="l" defTabSz="457273" rtl="0" eaLnBrk="1" fontAlgn="auto" latinLnBrk="0" hangingPunct="1">
              <a:lnSpc>
                <a:spcPct val="100000"/>
              </a:lnSpc>
              <a:spcBef>
                <a:spcPts val="0"/>
              </a:spcBef>
              <a:spcAft>
                <a:spcPts val="0"/>
              </a:spcAft>
              <a:buClrTx/>
              <a:buSzTx/>
              <a:buFontTx/>
              <a:buNone/>
              <a:tabLst/>
              <a:defRPr/>
            </a:pPr>
            <a:endParaRPr lang="en-US" sz="1000" baseline="0" dirty="0">
              <a:latin typeface="Arial" panose="020B0604020202020204" pitchFamily="34" charset="0"/>
              <a:cs typeface="Arial" panose="020B0604020202020204" pitchFamily="34" charset="0"/>
            </a:endParaRPr>
          </a:p>
          <a:p>
            <a:pPr marL="0" marR="0" lvl="0" indent="0" algn="l" defTabSz="457273" rtl="0" eaLnBrk="1" fontAlgn="auto" latinLnBrk="0" hangingPunct="1">
              <a:lnSpc>
                <a:spcPct val="100000"/>
              </a:lnSpc>
              <a:spcBef>
                <a:spcPts val="0"/>
              </a:spcBef>
              <a:spcAft>
                <a:spcPts val="0"/>
              </a:spcAft>
              <a:buClrTx/>
              <a:buSzTx/>
              <a:buFontTx/>
              <a:buNone/>
              <a:tabLst/>
              <a:defRPr/>
            </a:pPr>
            <a:r>
              <a:rPr lang="en-US" sz="1000" kern="1200" dirty="0">
                <a:effectLst/>
                <a:latin typeface="Arial" panose="020B0604020202020204" pitchFamily="34" charset="0"/>
                <a:ea typeface="+mn-ea"/>
                <a:cs typeface="Arial" panose="020B0604020202020204" pitchFamily="34" charset="0"/>
              </a:rPr>
              <a:t>According to a nonprofit Transamerica Center for Retirement Studies' survey, two</a:t>
            </a:r>
            <a:r>
              <a:rPr lang="en-US" sz="1000" kern="1200" baseline="0" dirty="0">
                <a:effectLst/>
                <a:latin typeface="Arial" panose="020B0604020202020204" pitchFamily="34" charset="0"/>
                <a:ea typeface="+mn-ea"/>
                <a:cs typeface="Arial" panose="020B0604020202020204" pitchFamily="34" charset="0"/>
              </a:rPr>
              <a:t>-thirds of </a:t>
            </a:r>
            <a:r>
              <a:rPr lang="en-US" sz="1000" kern="1200" dirty="0">
                <a:effectLst/>
                <a:latin typeface="Arial" panose="020B0604020202020204" pitchFamily="34" charset="0"/>
                <a:ea typeface="+mn-ea"/>
                <a:cs typeface="Arial" panose="020B0604020202020204" pitchFamily="34" charset="0"/>
              </a:rPr>
              <a:t>workers dream of traveling in retirement.</a:t>
            </a:r>
            <a:r>
              <a:rPr lang="en-US" sz="1000" kern="1200" baseline="0" dirty="0">
                <a:effectLst/>
                <a:latin typeface="Arial" panose="020B0604020202020204" pitchFamily="34" charset="0"/>
                <a:ea typeface="+mn-ea"/>
                <a:cs typeface="Arial" panose="020B0604020202020204" pitchFamily="34" charset="0"/>
              </a:rPr>
              <a:t> More than half stated they want to spend more time with family and friends, pursue hobbies, or continue working in some capacity. </a:t>
            </a:r>
            <a:endParaRPr lang="en-US" sz="1000" kern="1200" dirty="0">
              <a:effectLst/>
              <a:latin typeface="Arial" panose="020B0604020202020204" pitchFamily="34" charset="0"/>
              <a:ea typeface="+mn-ea"/>
              <a:cs typeface="Arial" panose="020B0604020202020204" pitchFamily="34" charset="0"/>
            </a:endParaRPr>
          </a:p>
          <a:p>
            <a:pPr marL="0" marR="0" lvl="0" indent="0" algn="l" defTabSz="457273" rtl="0" eaLnBrk="1" fontAlgn="auto" latinLnBrk="0" hangingPunct="1">
              <a:lnSpc>
                <a:spcPct val="100000"/>
              </a:lnSpc>
              <a:spcBef>
                <a:spcPts val="0"/>
              </a:spcBef>
              <a:spcAft>
                <a:spcPts val="0"/>
              </a:spcAft>
              <a:buClrTx/>
              <a:buSzTx/>
              <a:buFontTx/>
              <a:buNone/>
              <a:tabLst/>
              <a:defRPr/>
            </a:pPr>
            <a:r>
              <a:rPr lang="en-US" sz="1000" baseline="0" dirty="0">
                <a:latin typeface="Arial" panose="020B0604020202020204" pitchFamily="34" charset="0"/>
                <a:cs typeface="Arial" panose="020B0604020202020204" pitchFamily="34" charset="0"/>
              </a:rPr>
              <a:t>How do you visualize your retirement?</a:t>
            </a:r>
          </a:p>
          <a:p>
            <a:pPr marL="0" marR="0" indent="0" algn="l" defTabSz="457273"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457273" rtl="0" eaLnBrk="1" fontAlgn="auto" latinLnBrk="0" hangingPunct="1">
              <a:lnSpc>
                <a:spcPct val="100000"/>
              </a:lnSpc>
              <a:spcBef>
                <a:spcPts val="0"/>
              </a:spcBef>
              <a:spcAft>
                <a:spcPts val="0"/>
              </a:spcAft>
              <a:buClrTx/>
              <a:buSzTx/>
              <a:buFontTx/>
              <a:buNone/>
              <a:tabLst/>
              <a:defRPr/>
            </a:pPr>
            <a:r>
              <a:rPr lang="en-US" sz="1000" baseline="0" dirty="0">
                <a:latin typeface="Arial" panose="020B0604020202020204" pitchFamily="34" charset="0"/>
                <a:cs typeface="Arial" panose="020B0604020202020204" pitchFamily="34" charset="0"/>
              </a:rPr>
              <a:t>Everyone has a different vision of what retirement looks like. That’s why it’s so important to create a retirement income plan that fits your vision </a:t>
            </a:r>
            <a:r>
              <a:rPr lang="en-US" sz="1000" b="0" i="0" dirty="0">
                <a:solidFill>
                  <a:srgbClr val="000000"/>
                </a:solidFill>
                <a:effectLst/>
                <a:latin typeface="Arial" panose="020B0604020202020204" pitchFamily="34" charset="0"/>
                <a:cs typeface="Arial" panose="020B0604020202020204" pitchFamily="34" charset="0"/>
              </a:rPr>
              <a:t>—</a:t>
            </a:r>
            <a:r>
              <a:rPr lang="en-US" sz="1000" baseline="0" dirty="0">
                <a:latin typeface="Arial" panose="020B0604020202020204" pitchFamily="34" charset="0"/>
                <a:cs typeface="Arial" panose="020B0604020202020204" pitchFamily="34" charset="0"/>
              </a:rPr>
              <a:t> a plan that’s right for you.</a:t>
            </a:r>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4</a:t>
            </a:fld>
            <a:endParaRPr lang="en-US" dirty="0"/>
          </a:p>
        </p:txBody>
      </p:sp>
    </p:spTree>
    <p:extLst>
      <p:ext uri="{BB962C8B-B14F-4D97-AF65-F5344CB8AC3E}">
        <p14:creationId xmlns:p14="http://schemas.microsoft.com/office/powerpoint/2010/main" val="333902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defTabSz="457138">
              <a:defRPr/>
            </a:pPr>
            <a:r>
              <a:rPr lang="en-US" sz="1000" dirty="0">
                <a:latin typeface="Arial" panose="020B0604020202020204" pitchFamily="34" charset="0"/>
                <a:cs typeface="Arial" panose="020B0604020202020204" pitchFamily="34" charset="0"/>
              </a:rPr>
              <a:t>When it comes to retirement, here is what most people want:</a:t>
            </a:r>
          </a:p>
          <a:p>
            <a:pPr defTabSz="457138">
              <a:defRPr/>
            </a:pPr>
            <a:endParaRPr lang="en-US" sz="1000" dirty="0">
              <a:latin typeface="Arial" panose="020B0604020202020204" pitchFamily="34" charset="0"/>
              <a:cs typeface="Arial" panose="020B0604020202020204" pitchFamily="34" charset="0"/>
            </a:endParaRPr>
          </a:p>
          <a:p>
            <a:pPr defTabSz="457138">
              <a:defRPr/>
            </a:pPr>
            <a:r>
              <a:rPr lang="en-US" sz="1000" b="1" dirty="0">
                <a:latin typeface="Arial" panose="020B0604020202020204" pitchFamily="34" charset="0"/>
                <a:cs typeface="Arial" panose="020B0604020202020204" pitchFamily="34" charset="0"/>
              </a:rPr>
              <a:t>Independence</a:t>
            </a:r>
            <a:r>
              <a:rPr lang="en-US" sz="1000" b="1" baseline="0" dirty="0">
                <a:latin typeface="Arial" panose="020B0604020202020204" pitchFamily="34" charset="0"/>
                <a:cs typeface="Arial" panose="020B0604020202020204" pitchFamily="34" charset="0"/>
              </a:rPr>
              <a:t>: </a:t>
            </a:r>
            <a:r>
              <a:rPr lang="en-US" sz="1000" b="0" baseline="0" dirty="0">
                <a:latin typeface="Arial" panose="020B0604020202020204" pitchFamily="34" charset="0"/>
                <a:cs typeface="Arial" panose="020B0604020202020204" pitchFamily="34" charset="0"/>
              </a:rPr>
              <a:t>H</a:t>
            </a:r>
            <a:r>
              <a:rPr lang="en-US" sz="1000" baseline="0" dirty="0">
                <a:latin typeface="Arial" panose="020B0604020202020204" pitchFamily="34" charset="0"/>
                <a:cs typeface="Arial" panose="020B0604020202020204" pitchFamily="34" charset="0"/>
              </a:rPr>
              <a:t>aving enough money saved for retirement to enjoy the desired lifestyle you want </a:t>
            </a:r>
          </a:p>
          <a:p>
            <a:pPr defTabSz="457138">
              <a:defRPr/>
            </a:pPr>
            <a:endParaRPr lang="en-US" sz="1000" baseline="0" dirty="0">
              <a:latin typeface="Arial" panose="020B0604020202020204" pitchFamily="34" charset="0"/>
              <a:cs typeface="Arial" panose="020B0604020202020204" pitchFamily="34" charset="0"/>
            </a:endParaRPr>
          </a:p>
          <a:p>
            <a:pPr defTabSz="457138">
              <a:defRPr/>
            </a:pPr>
            <a:r>
              <a:rPr lang="en-US" sz="1000" b="1" baseline="0" dirty="0">
                <a:latin typeface="Arial" panose="020B0604020202020204" pitchFamily="34" charset="0"/>
                <a:cs typeface="Arial" panose="020B0604020202020204" pitchFamily="34" charset="0"/>
              </a:rPr>
              <a:t>Security: </a:t>
            </a:r>
            <a:r>
              <a:rPr lang="en-US" sz="1000" baseline="0" dirty="0">
                <a:latin typeface="Arial" panose="020B0604020202020204" pitchFamily="34" charset="0"/>
                <a:cs typeface="Arial" panose="020B0604020202020204" pitchFamily="34" charset="0"/>
              </a:rPr>
              <a:t>Having income that will last as long as you do</a:t>
            </a:r>
          </a:p>
          <a:p>
            <a:pPr defTabSz="457138">
              <a:defRPr/>
            </a:pPr>
            <a:endParaRPr lang="en-US" sz="1000" baseline="0" dirty="0">
              <a:latin typeface="Arial" panose="020B0604020202020204" pitchFamily="34" charset="0"/>
              <a:cs typeface="Arial" panose="020B0604020202020204" pitchFamily="34" charset="0"/>
            </a:endParaRPr>
          </a:p>
          <a:p>
            <a:pPr defTabSz="457138">
              <a:defRPr/>
            </a:pPr>
            <a:r>
              <a:rPr lang="en-US" sz="1000" b="1" baseline="0" dirty="0">
                <a:latin typeface="Arial" panose="020B0604020202020204" pitchFamily="34" charset="0"/>
                <a:cs typeface="Arial" panose="020B0604020202020204" pitchFamily="34" charset="0"/>
              </a:rPr>
              <a:t>Freedom: </a:t>
            </a:r>
            <a:r>
              <a:rPr lang="en-US" sz="1000" baseline="0" dirty="0">
                <a:latin typeface="Arial" panose="020B0604020202020204" pitchFamily="34" charset="0"/>
                <a:cs typeface="Arial" panose="020B0604020202020204" pitchFamily="34" charset="0"/>
              </a:rPr>
              <a:t>The ability to live retirement on your terms</a:t>
            </a:r>
          </a:p>
          <a:p>
            <a:pPr defTabSz="457138">
              <a:defRPr/>
            </a:pPr>
            <a:endParaRPr lang="en-US" sz="1000" baseline="0" dirty="0">
              <a:latin typeface="Arial" panose="020B0604020202020204" pitchFamily="34" charset="0"/>
              <a:cs typeface="Arial" panose="020B0604020202020204" pitchFamily="34" charset="0"/>
            </a:endParaRPr>
          </a:p>
          <a:p>
            <a:pPr defTabSz="457138">
              <a:defRPr/>
            </a:pPr>
            <a:r>
              <a:rPr lang="en-US" sz="1000" baseline="0" dirty="0">
                <a:latin typeface="Arial" panose="020B0604020202020204" pitchFamily="34" charset="0"/>
                <a:cs typeface="Arial" panose="020B0604020202020204" pitchFamily="34" charset="0"/>
              </a:rPr>
              <a:t>And </a:t>
            </a:r>
            <a:r>
              <a:rPr lang="en-US" sz="1000" b="1" baseline="0" dirty="0">
                <a:latin typeface="Arial" panose="020B0604020202020204" pitchFamily="34" charset="0"/>
                <a:cs typeface="Arial" panose="020B0604020202020204" pitchFamily="34" charset="0"/>
              </a:rPr>
              <a:t>flexibility</a:t>
            </a:r>
            <a:r>
              <a:rPr lang="en-US" sz="1000" b="0" baseline="0" dirty="0">
                <a:latin typeface="Arial" panose="020B0604020202020204" pitchFamily="34" charset="0"/>
                <a:cs typeface="Arial" panose="020B0604020202020204" pitchFamily="34" charset="0"/>
              </a:rPr>
              <a:t>: T</a:t>
            </a:r>
            <a:r>
              <a:rPr lang="en-US" sz="1000" baseline="0" dirty="0">
                <a:latin typeface="Arial" panose="020B0604020202020204" pitchFamily="34" charset="0"/>
                <a:cs typeface="Arial" panose="020B0604020202020204" pitchFamily="34" charset="0"/>
              </a:rPr>
              <a:t>he ability to adapt if something changes</a:t>
            </a:r>
          </a:p>
          <a:p>
            <a:pPr defTabSz="457138">
              <a:defRPr/>
            </a:pPr>
            <a:endParaRPr lang="en-US" sz="1000" baseline="0" dirty="0">
              <a:latin typeface="Arial" panose="020B0604020202020204" pitchFamily="34" charset="0"/>
              <a:cs typeface="Arial" panose="020B0604020202020204" pitchFamily="34" charset="0"/>
            </a:endParaRPr>
          </a:p>
          <a:p>
            <a:pPr defTabSz="457138">
              <a:defRPr/>
            </a:pPr>
            <a:r>
              <a:rPr lang="en-US" sz="1000" baseline="0" dirty="0">
                <a:latin typeface="Arial" panose="020B0604020202020204" pitchFamily="34" charset="0"/>
                <a:cs typeface="Arial" panose="020B0604020202020204" pitchFamily="34" charset="0"/>
              </a:rPr>
              <a:t>We also know what people have:  </a:t>
            </a:r>
          </a:p>
          <a:p>
            <a:pPr marL="171450" marR="0" lvl="0" indent="-171450" algn="l" defTabSz="457138" rtl="0" eaLnBrk="1" fontAlgn="auto" latinLnBrk="0" hangingPunct="1">
              <a:lnSpc>
                <a:spcPct val="100000"/>
              </a:lnSpc>
              <a:spcBef>
                <a:spcPts val="0"/>
              </a:spcBef>
              <a:spcAft>
                <a:spcPts val="0"/>
              </a:spcAft>
              <a:buClrTx/>
              <a:buSzPct val="85000"/>
              <a:buFont typeface="Arial" panose="020B0604020202020204" pitchFamily="34" charset="0"/>
              <a:buChar char="•"/>
              <a:tabLst/>
              <a:defRPr/>
            </a:pPr>
            <a:r>
              <a:rPr lang="en-US" sz="1000" b="1" baseline="0" dirty="0">
                <a:latin typeface="Arial" panose="020B0604020202020204" pitchFamily="34" charset="0"/>
                <a:cs typeface="Arial" panose="020B0604020202020204" pitchFamily="34" charset="0"/>
              </a:rPr>
              <a:t>Income: </a:t>
            </a:r>
            <a:r>
              <a:rPr lang="en-US" sz="1000" baseline="0" dirty="0">
                <a:latin typeface="Arial" panose="020B0604020202020204" pitchFamily="34" charset="0"/>
                <a:cs typeface="Arial" panose="020B0604020202020204" pitchFamily="34" charset="0"/>
              </a:rPr>
              <a:t>This includes Social Security, your </a:t>
            </a:r>
            <a:r>
              <a:rPr lang="en-US" sz="1000" kern="1200" dirty="0">
                <a:effectLst/>
                <a:latin typeface="Arial" panose="020B0604020202020204" pitchFamily="34" charset="0"/>
                <a:ea typeface="+mn-ea"/>
                <a:cs typeface="Arial" panose="020B0604020202020204" pitchFamily="34" charset="0"/>
              </a:rPr>
              <a:t>workplace</a:t>
            </a:r>
            <a:r>
              <a:rPr lang="en-US" sz="1000" baseline="0" dirty="0">
                <a:latin typeface="Arial" panose="020B0604020202020204" pitchFamily="34" charset="0"/>
                <a:cs typeface="Arial" panose="020B0604020202020204" pitchFamily="34" charset="0"/>
              </a:rPr>
              <a:t> retirement plan, and personal savings you’ve set aside for retirement;</a:t>
            </a:r>
          </a:p>
          <a:p>
            <a:pPr marL="171450" indent="-171450" defTabSz="457138">
              <a:buSzPct val="85000"/>
              <a:buFont typeface="Arial" panose="020B0604020202020204" pitchFamily="34" charset="0"/>
              <a:buChar char="•"/>
              <a:defRPr/>
            </a:pPr>
            <a:r>
              <a:rPr lang="en-US" sz="1000" b="1" baseline="0" dirty="0">
                <a:latin typeface="Arial" panose="020B0604020202020204" pitchFamily="34" charset="0"/>
                <a:cs typeface="Arial" panose="020B0604020202020204" pitchFamily="34" charset="0"/>
              </a:rPr>
              <a:t>Expenses</a:t>
            </a:r>
            <a:r>
              <a:rPr lang="en-US" sz="1000" baseline="0" dirty="0">
                <a:latin typeface="Arial" panose="020B0604020202020204" pitchFamily="34" charset="0"/>
                <a:cs typeface="Arial" panose="020B0604020202020204" pitchFamily="34" charset="0"/>
              </a:rPr>
              <a:t> in retirement, which will largely depend upon the type of retirement you want to have and where you’d like to live; and </a:t>
            </a:r>
          </a:p>
          <a:p>
            <a:pPr marL="171450" indent="-171450" defTabSz="457138">
              <a:buSzPct val="85000"/>
              <a:buFont typeface="Arial" panose="020B0604020202020204" pitchFamily="34" charset="0"/>
              <a:buChar char="•"/>
              <a:defRPr/>
            </a:pPr>
            <a:r>
              <a:rPr lang="en-US" sz="1000" b="1" baseline="0" dirty="0">
                <a:latin typeface="Arial" panose="020B0604020202020204" pitchFamily="34" charset="0"/>
                <a:cs typeface="Arial" panose="020B0604020202020204" pitchFamily="34" charset="0"/>
              </a:rPr>
              <a:t>Uncertainty</a:t>
            </a:r>
            <a:r>
              <a:rPr lang="en-US" sz="1000" baseline="0" dirty="0">
                <a:latin typeface="Arial" panose="020B0604020202020204" pitchFamily="34" charset="0"/>
                <a:cs typeface="Arial" panose="020B0604020202020204" pitchFamily="34" charset="0"/>
              </a:rPr>
              <a:t>, like life, your retirement years are unpredictable. So, you’ll want to have a plan that’s flexible.</a:t>
            </a:r>
          </a:p>
          <a:p>
            <a:pPr marL="171450" indent="-171450" defTabSz="457138">
              <a:buFont typeface="Arial" panose="020B0604020202020204" pitchFamily="34" charset="0"/>
              <a:buChar char="•"/>
              <a:defRPr/>
            </a:pPr>
            <a:endParaRPr lang="en-US" sz="1000" baseline="0" dirty="0">
              <a:latin typeface="Arial" panose="020B0604020202020204" pitchFamily="34" charset="0"/>
              <a:cs typeface="Arial" panose="020B0604020202020204" pitchFamily="34" charset="0"/>
            </a:endParaRPr>
          </a:p>
          <a:p>
            <a:pPr marL="0" indent="0" defTabSz="457138">
              <a:buFont typeface="Arial" panose="020B0604020202020204" pitchFamily="34" charset="0"/>
              <a:buNone/>
              <a:defRPr/>
            </a:pPr>
            <a:r>
              <a:rPr lang="en-US" sz="1000" baseline="0" dirty="0">
                <a:latin typeface="Arial" panose="020B0604020202020204" pitchFamily="34" charset="0"/>
                <a:cs typeface="Arial" panose="020B0604020202020204" pitchFamily="34" charset="0"/>
              </a:rPr>
              <a:t> So how can we get closer to what we want, with what we have?  </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5</a:t>
            </a:fld>
            <a:endParaRPr lang="en-US" dirty="0"/>
          </a:p>
        </p:txBody>
      </p:sp>
    </p:spTree>
    <p:extLst>
      <p:ext uri="{BB962C8B-B14F-4D97-AF65-F5344CB8AC3E}">
        <p14:creationId xmlns:p14="http://schemas.microsoft.com/office/powerpoint/2010/main" val="387001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indent="0">
              <a:lnSpc>
                <a:spcPct val="130000"/>
              </a:lnSpc>
              <a:buClr>
                <a:srgbClr val="40474B"/>
              </a:buClr>
              <a:buFont typeface="Lucida Grande"/>
              <a:buNone/>
            </a:pPr>
            <a:r>
              <a:rPr lang="en-US" sz="1000" b="0" baseline="0" dirty="0"/>
              <a:t>We have to create a plan that takes all of this into consideration.</a:t>
            </a:r>
            <a:r>
              <a:rPr lang="en-US" sz="1000" b="0" dirty="0"/>
              <a:t> </a:t>
            </a:r>
          </a:p>
          <a:p>
            <a:pPr marL="0" indent="0">
              <a:lnSpc>
                <a:spcPct val="130000"/>
              </a:lnSpc>
              <a:buClr>
                <a:srgbClr val="40474B"/>
              </a:buClr>
              <a:buFont typeface="Lucida Grande"/>
              <a:buNone/>
            </a:pPr>
            <a:endParaRPr lang="en-US" sz="1000" b="0" dirty="0"/>
          </a:p>
          <a:p>
            <a:pPr marL="0" indent="0">
              <a:lnSpc>
                <a:spcPct val="130000"/>
              </a:lnSpc>
              <a:buFont typeface="Lucida Grande"/>
              <a:buNone/>
            </a:pPr>
            <a:r>
              <a:rPr lang="en-US" sz="1000" b="0" dirty="0"/>
              <a:t>Planning</a:t>
            </a:r>
            <a:r>
              <a:rPr lang="en-US" sz="1000" b="0" baseline="0" dirty="0"/>
              <a:t> can help you:</a:t>
            </a:r>
          </a:p>
          <a:p>
            <a:pPr lvl="1">
              <a:spcAft>
                <a:spcPts val="1200"/>
              </a:spcAft>
              <a:buFont typeface="Arial" panose="020B0604020202020204" pitchFamily="34" charset="0"/>
              <a:buChar char="•"/>
            </a:pPr>
            <a:r>
              <a:rPr lang="en-US" sz="1000" dirty="0"/>
              <a:t>Address the risks inherent in any retirement income plan</a:t>
            </a:r>
          </a:p>
          <a:p>
            <a:pPr lvl="1">
              <a:spcAft>
                <a:spcPts val="1200"/>
              </a:spcAft>
              <a:buFont typeface="Arial" panose="020B0604020202020204" pitchFamily="34" charset="0"/>
              <a:buChar char="•"/>
            </a:pPr>
            <a:r>
              <a:rPr lang="en-US" sz="1000" dirty="0"/>
              <a:t>Create a sustainable stream of income to meet your needs over the course of your retirement</a:t>
            </a:r>
          </a:p>
          <a:p>
            <a:pPr lvl="1">
              <a:buFont typeface="Arial" panose="020B0604020202020204" pitchFamily="34" charset="0"/>
              <a:buChar char="•"/>
            </a:pPr>
            <a:r>
              <a:rPr lang="en-US" sz="1000" dirty="0"/>
              <a:t>Address the need for flexibility to accommodate uncertainty and changes in your life or income needs</a:t>
            </a:r>
          </a:p>
          <a:p>
            <a:pPr marL="0" indent="0">
              <a:lnSpc>
                <a:spcPct val="130000"/>
              </a:lnSpc>
              <a:buFont typeface="Lucida Grande"/>
              <a:buNone/>
            </a:pPr>
            <a:endParaRPr lang="en-US" sz="1000" b="0" dirty="0"/>
          </a:p>
          <a:p>
            <a:pPr marL="0" indent="0">
              <a:lnSpc>
                <a:spcPct val="130000"/>
              </a:lnSpc>
              <a:buFont typeface="Lucida Grande"/>
              <a:buNone/>
            </a:pPr>
            <a:endParaRPr lang="en-US" sz="1000" b="0" dirty="0"/>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6</a:t>
            </a:fld>
            <a:endParaRPr lang="en-US" dirty="0"/>
          </a:p>
        </p:txBody>
      </p:sp>
    </p:spTree>
    <p:extLst>
      <p:ext uri="{BB962C8B-B14F-4D97-AF65-F5344CB8AC3E}">
        <p14:creationId xmlns:p14="http://schemas.microsoft.com/office/powerpoint/2010/main" val="615053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lvl="0">
              <a:buFont typeface="Arial" pitchFamily="34" charset="0"/>
              <a:buNone/>
            </a:pPr>
            <a:r>
              <a:rPr lang="en-US" sz="1000" baseline="0" dirty="0"/>
              <a:t>So here is what we’re going to accomplish today. </a:t>
            </a:r>
          </a:p>
          <a:p>
            <a:pPr lvl="0">
              <a:buFont typeface="Arial" pitchFamily="34" charset="0"/>
              <a:buNone/>
            </a:pPr>
            <a:endParaRPr lang="en-US" sz="1000" baseline="0" dirty="0"/>
          </a:p>
          <a:p>
            <a:pPr lvl="0">
              <a:buFont typeface="Arial" pitchFamily="34" charset="0"/>
              <a:buNone/>
            </a:pPr>
            <a:r>
              <a:rPr lang="en-US" sz="1000" baseline="0" dirty="0"/>
              <a:t>We’re going to:</a:t>
            </a:r>
          </a:p>
          <a:p>
            <a:pPr marL="171450" marR="0" lvl="0" indent="-171450" algn="l" defTabSz="457200" rtl="0" eaLnBrk="1" fontAlgn="auto" latinLnBrk="0" hangingPunct="1">
              <a:lnSpc>
                <a:spcPct val="100000"/>
              </a:lnSpc>
              <a:spcBef>
                <a:spcPts val="0"/>
              </a:spcBef>
              <a:spcAft>
                <a:spcPts val="0"/>
              </a:spcAft>
              <a:buClr>
                <a:srgbClr val="40474B"/>
              </a:buClr>
              <a:buSzPct val="85000"/>
              <a:buFont typeface="Arial" panose="020B0604020202020204" pitchFamily="34" charset="0"/>
              <a:buChar char="•"/>
              <a:tabLst/>
              <a:defRPr/>
            </a:pPr>
            <a:r>
              <a:rPr lang="en-US" sz="1000" dirty="0"/>
              <a:t>Review the risks inherent in any retirement income plan</a:t>
            </a:r>
          </a:p>
          <a:p>
            <a:pPr marL="171450" indent="-171450">
              <a:buClr>
                <a:srgbClr val="40474B"/>
              </a:buClr>
              <a:buSzPct val="85000"/>
              <a:buFont typeface="Arial" panose="020B0604020202020204" pitchFamily="34" charset="0"/>
              <a:buChar char="•"/>
            </a:pPr>
            <a:r>
              <a:rPr lang="en-US" sz="1000" dirty="0"/>
              <a:t>Walk through the five key steps to building an income plan</a:t>
            </a:r>
          </a:p>
          <a:p>
            <a:pPr marL="171450" indent="-171450">
              <a:buClr>
                <a:srgbClr val="40474B"/>
              </a:buClr>
              <a:buSzPct val="85000"/>
              <a:buFont typeface="Arial" panose="020B0604020202020204" pitchFamily="34" charset="0"/>
              <a:buChar char="•"/>
            </a:pPr>
            <a:r>
              <a:rPr lang="en-US" sz="1000" baseline="0" dirty="0"/>
              <a:t>And</a:t>
            </a:r>
            <a:r>
              <a:rPr lang="en-US" sz="1000" dirty="0"/>
              <a:t> provide clarity and confidence</a:t>
            </a:r>
            <a:r>
              <a:rPr lang="en-US" sz="1000" baseline="0" dirty="0"/>
              <a:t> </a:t>
            </a:r>
            <a:r>
              <a:rPr lang="en-US" sz="1000" dirty="0"/>
              <a:t>in building an income plan that’s right for you</a:t>
            </a:r>
          </a:p>
          <a:p>
            <a:pPr lvl="0">
              <a:buFont typeface="Arial" pitchFamily="34" charset="0"/>
              <a:buNone/>
            </a:pPr>
            <a:endParaRPr lang="en-US" sz="1000" dirty="0"/>
          </a:p>
        </p:txBody>
      </p:sp>
      <p:sp>
        <p:nvSpPr>
          <p:cNvPr id="4" name="Slide Number Placeholder 3"/>
          <p:cNvSpPr>
            <a:spLocks noGrp="1"/>
          </p:cNvSpPr>
          <p:nvPr>
            <p:ph type="sldNum" sz="quarter" idx="5"/>
          </p:nvPr>
        </p:nvSpPr>
        <p:spPr/>
        <p:txBody>
          <a:bodyPr/>
          <a:lstStyle/>
          <a:p>
            <a:fld id="{198E7F39-DC2F-9A49-9C9A-71F1AB5835AA}" type="slidenum">
              <a:rPr lang="en-US" smtClean="0"/>
              <a:pPr/>
              <a:t>7</a:t>
            </a:fld>
            <a:endParaRPr lang="en-US" dirty="0"/>
          </a:p>
        </p:txBody>
      </p:sp>
    </p:spTree>
    <p:extLst>
      <p:ext uri="{BB962C8B-B14F-4D97-AF65-F5344CB8AC3E}">
        <p14:creationId xmlns:p14="http://schemas.microsoft.com/office/powerpoint/2010/main" val="4092254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dirty="0"/>
              <a:t>So, let’s start with the risks in retirement. When it comes to a retirement income plan, </a:t>
            </a:r>
            <a:br>
              <a:rPr lang="en-US" sz="1000" dirty="0"/>
            </a:br>
            <a:r>
              <a:rPr lang="en-US" sz="1000" dirty="0"/>
              <a:t>we need to address and incorporate the risks inherent in any income strategy, namely:</a:t>
            </a:r>
          </a:p>
          <a:p>
            <a:endParaRPr lang="en-US" sz="1000" dirty="0"/>
          </a:p>
          <a:p>
            <a:r>
              <a:rPr lang="en-US" sz="1000" dirty="0"/>
              <a:t>(Read Slide)</a:t>
            </a:r>
          </a:p>
          <a:p>
            <a:endParaRPr lang="en-US" sz="1000" dirty="0"/>
          </a:p>
          <a:p>
            <a:r>
              <a:rPr lang="en-US" sz="1000" dirty="0"/>
              <a:t>Let’s look at each of these risks in more detail.</a:t>
            </a:r>
          </a:p>
        </p:txBody>
      </p:sp>
      <p:sp>
        <p:nvSpPr>
          <p:cNvPr id="4" name="Slide Number Placeholder 3"/>
          <p:cNvSpPr>
            <a:spLocks noGrp="1"/>
          </p:cNvSpPr>
          <p:nvPr>
            <p:ph type="sldNum" sz="quarter" idx="5"/>
          </p:nvPr>
        </p:nvSpPr>
        <p:spPr/>
        <p:txBody>
          <a:bodyPr/>
          <a:lstStyle/>
          <a:p>
            <a:fld id="{198E7F39-DC2F-9A49-9C9A-71F1AB5835AA}" type="slidenum">
              <a:rPr lang="en-US" smtClean="0"/>
              <a:pPr/>
              <a:t>8</a:t>
            </a:fld>
            <a:endParaRPr lang="en-US" dirty="0"/>
          </a:p>
        </p:txBody>
      </p:sp>
    </p:spTree>
    <p:extLst>
      <p:ext uri="{BB962C8B-B14F-4D97-AF65-F5344CB8AC3E}">
        <p14:creationId xmlns:p14="http://schemas.microsoft.com/office/powerpoint/2010/main" val="854415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dirty="0">
                <a:latin typeface="Arial" panose="020B0604020202020204" pitchFamily="34" charset="0"/>
                <a:cs typeface="Arial" panose="020B0604020202020204" pitchFamily="34" charset="0"/>
              </a:rPr>
              <a:t>Consider</a:t>
            </a:r>
            <a:r>
              <a:rPr lang="en-US" sz="1000" baseline="0" dirty="0">
                <a:latin typeface="Arial" panose="020B0604020202020204" pitchFamily="34" charset="0"/>
                <a:cs typeface="Arial" panose="020B0604020202020204" pitchFamily="34" charset="0"/>
              </a:rPr>
              <a:t> t</a:t>
            </a:r>
            <a:r>
              <a:rPr lang="en-US" sz="1000" dirty="0">
                <a:latin typeface="Arial" panose="020B0604020202020204" pitchFamily="34" charset="0"/>
                <a:cs typeface="Arial" panose="020B0604020202020204" pitchFamily="34" charset="0"/>
              </a:rPr>
              <a:t>he first risk</a:t>
            </a:r>
            <a:r>
              <a:rPr lang="en-US" sz="1000" baseline="0" dirty="0">
                <a:latin typeface="Arial" panose="020B0604020202020204" pitchFamily="34" charset="0"/>
                <a:cs typeface="Arial" panose="020B0604020202020204" pitchFamily="34" charset="0"/>
              </a:rPr>
              <a:t>, longevity. Not only are retirees becoming more active in retirement, but they’re also looking at MORE retirement years. One-third of 65-year-olds today will live past age 90. This could mean a 25-year retirement. One in seven will live past 95. This could mean a 30-year retirement. How do you make sure you don’t run out of money before you run out of retirement?</a:t>
            </a:r>
          </a:p>
          <a:p>
            <a:endParaRPr lang="en-US" sz="1000" baseline="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9</a:t>
            </a:fld>
            <a:endParaRPr lang="en-US" dirty="0"/>
          </a:p>
        </p:txBody>
      </p:sp>
    </p:spTree>
    <p:extLst>
      <p:ext uri="{BB962C8B-B14F-4D97-AF65-F5344CB8AC3E}">
        <p14:creationId xmlns:p14="http://schemas.microsoft.com/office/powerpoint/2010/main" val="2973967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Tree>
    <p:extLst>
      <p:ext uri="{BB962C8B-B14F-4D97-AF65-F5344CB8AC3E}">
        <p14:creationId xmlns:p14="http://schemas.microsoft.com/office/powerpoint/2010/main" val="1999279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Image_One or Two Line Headline with Two Column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5F9AF0-D982-0C44-ABED-8DBD552BB5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199" y="758156"/>
            <a:ext cx="8315854" cy="1039129"/>
          </a:xfrm>
          <a:custGeom>
            <a:avLst/>
            <a:gdLst>
              <a:gd name="connsiteX0" fmla="*/ 0 w 8315854"/>
              <a:gd name="connsiteY0" fmla="*/ 0 h 1039129"/>
              <a:gd name="connsiteX1" fmla="*/ 8315854 w 8315854"/>
              <a:gd name="connsiteY1" fmla="*/ 0 h 1039129"/>
              <a:gd name="connsiteX2" fmla="*/ 8315854 w 8315854"/>
              <a:gd name="connsiteY2" fmla="*/ 1335 h 1039129"/>
              <a:gd name="connsiteX3" fmla="*/ 7960638 w 8315854"/>
              <a:gd name="connsiteY3" fmla="*/ 1039129 h 1039129"/>
              <a:gd name="connsiteX4" fmla="*/ 0 w 8315854"/>
              <a:gd name="connsiteY4" fmla="*/ 1039129 h 1039129"/>
              <a:gd name="connsiteX5" fmla="*/ 0 w 8315854"/>
              <a:gd name="connsiteY5" fmla="*/ 0 h 10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5854" h="1039129">
                <a:moveTo>
                  <a:pt x="0" y="0"/>
                </a:moveTo>
                <a:lnTo>
                  <a:pt x="8315854" y="0"/>
                </a:lnTo>
                <a:lnTo>
                  <a:pt x="8315854" y="1335"/>
                </a:lnTo>
                <a:lnTo>
                  <a:pt x="7960638" y="1039129"/>
                </a:lnTo>
                <a:lnTo>
                  <a:pt x="0" y="1039129"/>
                </a:lnTo>
                <a:lnTo>
                  <a:pt x="0" y="0"/>
                </a:lnTo>
                <a:close/>
              </a:path>
            </a:pathLst>
          </a:custGeom>
        </p:spPr>
      </p:pic>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33" name="Text Placeholder 32">
            <a:extLst>
              <a:ext uri="{FF2B5EF4-FFF2-40B4-BE49-F238E27FC236}">
                <a16:creationId xmlns:a16="http://schemas.microsoft.com/office/drawing/2014/main" id="{75B25D6B-EAD6-1C42-A839-D31104717044}"/>
              </a:ext>
            </a:extLst>
          </p:cNvPr>
          <p:cNvSpPr>
            <a:spLocks noGrp="1"/>
          </p:cNvSpPr>
          <p:nvPr>
            <p:ph type="body" sz="quarter" idx="11" hasCustomPrompt="1"/>
          </p:nvPr>
        </p:nvSpPr>
        <p:spPr>
          <a:xfrm>
            <a:off x="360014" y="2677867"/>
            <a:ext cx="3490091" cy="914400"/>
          </a:xfrm>
          <a:prstGeom prst="rect">
            <a:avLst/>
          </a:prstGeom>
        </p:spPr>
        <p:txBody>
          <a:bodyPr/>
          <a:lstStyle>
            <a:lvl1pPr marL="0" indent="0">
              <a:lnSpc>
                <a:spcPct val="100000"/>
              </a:lnSpc>
              <a:spcBef>
                <a:spcPts val="0"/>
              </a:spcBef>
              <a:buNone/>
              <a:defRPr sz="1200">
                <a:solidFill>
                  <a:schemeClr val="tx1"/>
                </a:solidFill>
                <a:latin typeface="Georgia" panose="02040502050405020303" pitchFamily="18" charset="0"/>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lvl="0"/>
            <a:r>
              <a:rPr lang="en-US" dirty="0"/>
              <a:t>Click here to enter a subhead. Explanatory subhead here. We believe no single firm is the best a managing every asset class.</a:t>
            </a:r>
          </a:p>
        </p:txBody>
      </p:sp>
      <p:sp>
        <p:nvSpPr>
          <p:cNvPr id="13" name="Text Placeholder 5">
            <a:extLst>
              <a:ext uri="{FF2B5EF4-FFF2-40B4-BE49-F238E27FC236}">
                <a16:creationId xmlns:a16="http://schemas.microsoft.com/office/drawing/2014/main" id="{D3A46A51-37E9-7E4E-9426-F6AD6A7A6F0A}"/>
              </a:ext>
            </a:extLst>
          </p:cNvPr>
          <p:cNvSpPr>
            <a:spLocks noGrp="1"/>
          </p:cNvSpPr>
          <p:nvPr>
            <p:ph type="body" sz="quarter" idx="14" hasCustomPrompt="1"/>
          </p:nvPr>
        </p:nvSpPr>
        <p:spPr>
          <a:xfrm>
            <a:off x="4718350" y="2701149"/>
            <a:ext cx="3692482" cy="1886722"/>
          </a:xfrm>
          <a:prstGeom prst="rect">
            <a:avLst/>
          </a:prstGeom>
        </p:spPr>
        <p:txBody>
          <a:bodyPr/>
          <a:lstStyle>
            <a:lvl1pPr marL="171450" marR="0" indent="-171450" algn="l" defTabSz="685800" rtl="0" eaLnBrk="1" fontAlgn="auto" latinLnBrk="0" hangingPunct="1">
              <a:lnSpc>
                <a:spcPct val="100000"/>
              </a:lnSpc>
              <a:spcBef>
                <a:spcPts val="0"/>
              </a:spcBef>
              <a:spcAft>
                <a:spcPts val="600"/>
              </a:spcAft>
              <a:buClr>
                <a:schemeClr val="tx1"/>
              </a:buClr>
              <a:buSzPct val="85000"/>
              <a:buFont typeface="Arial" panose="020B0604020202020204" pitchFamily="34" charset="0"/>
              <a:buChar char="•"/>
              <a:tabLst/>
              <a:defRPr sz="1000">
                <a:solidFill>
                  <a:schemeClr val="tx1"/>
                </a:solidFill>
              </a:defRPr>
            </a:lvl1pPr>
            <a:lvl2pPr marL="119063" indent="-111125">
              <a:lnSpc>
                <a:spcPct val="100000"/>
              </a:lnSpc>
              <a:spcBef>
                <a:spcPts val="0"/>
              </a:spcBef>
              <a:buClr>
                <a:schemeClr val="tx1"/>
              </a:buClr>
              <a:buSzPct val="85000"/>
              <a:tabLst/>
              <a:defRPr sz="1000">
                <a:solidFill>
                  <a:schemeClr val="tx1"/>
                </a:solidFill>
              </a:defRPr>
            </a:lvl2pPr>
            <a:lvl3pPr marL="228600" indent="-114300">
              <a:lnSpc>
                <a:spcPct val="100000"/>
              </a:lnSpc>
              <a:spcBef>
                <a:spcPts val="0"/>
              </a:spcBef>
              <a:buClr>
                <a:schemeClr val="tx1"/>
              </a:buClr>
              <a:buFont typeface="System Font Regular"/>
              <a:buChar char="-"/>
              <a:tabLst/>
              <a:defRPr sz="1000">
                <a:solidFill>
                  <a:schemeClr val="tx1"/>
                </a:solidFill>
              </a:defRPr>
            </a:lvl3pPr>
            <a:lvl4pPr>
              <a:lnSpc>
                <a:spcPct val="100000"/>
              </a:lnSpc>
              <a:spcBef>
                <a:spcPts val="0"/>
              </a:spcBef>
              <a:defRPr sz="1000"/>
            </a:lvl4pPr>
            <a:lvl5pPr>
              <a:lnSpc>
                <a:spcPct val="100000"/>
              </a:lnSpc>
              <a:spcBef>
                <a:spcPts val="0"/>
              </a:spcBef>
              <a:defRPr sz="1000"/>
            </a:lvl5pPr>
          </a:lstStyle>
          <a:p>
            <a:pPr lvl="0"/>
            <a:r>
              <a:rPr lang="en-US" dirty="0"/>
              <a:t>Click to enter main body text filled in here. This is a bulleted format. Our diversified approach applies the portfolio management experience of numerous and varied asset managers throughout the industry.</a:t>
            </a:r>
          </a:p>
          <a:p>
            <a:pPr lvl="0"/>
            <a:r>
              <a:rPr lang="en-US" dirty="0"/>
              <a:t>Our philosophy is what led us becoming a pioneer in the sub-advised mutual fund business. We know how to select and monitor a diverse array of money managers to seek better business results.</a:t>
            </a:r>
          </a:p>
        </p:txBody>
      </p:sp>
      <p:sp>
        <p:nvSpPr>
          <p:cNvPr id="7" name="Title 4">
            <a:extLst>
              <a:ext uri="{FF2B5EF4-FFF2-40B4-BE49-F238E27FC236}">
                <a16:creationId xmlns:a16="http://schemas.microsoft.com/office/drawing/2014/main" id="{4DA4188A-7531-2143-9AC1-C310DA7576F7}"/>
              </a:ext>
            </a:extLst>
          </p:cNvPr>
          <p:cNvSpPr>
            <a:spLocks noGrp="1"/>
          </p:cNvSpPr>
          <p:nvPr>
            <p:ph type="title" hasCustomPrompt="1"/>
          </p:nvPr>
        </p:nvSpPr>
        <p:spPr>
          <a:xfrm>
            <a:off x="359414" y="1898211"/>
            <a:ext cx="7320171" cy="320913"/>
          </a:xfrm>
          <a:prstGeom prst="rect">
            <a:avLst/>
          </a:prstGeom>
        </p:spPr>
        <p:txBody>
          <a:bodyPr anchor="t" anchorCtr="0"/>
          <a:lstStyle>
            <a:lvl1pPr>
              <a:lnSpc>
                <a:spcPct val="100000"/>
              </a:lnSpc>
              <a:defRPr sz="2000" cap="all" baseline="0">
                <a:latin typeface="Impact" panose="020B0806030902050204" pitchFamily="34" charset="0"/>
              </a:defRPr>
            </a:lvl1pPr>
          </a:lstStyle>
          <a:p>
            <a:r>
              <a:rPr lang="en-US" sz="2000" dirty="0">
                <a:latin typeface="Impact" panose="020B0806030902050204" pitchFamily="34" charset="0"/>
                <a:cs typeface="Arial"/>
              </a:rPr>
              <a:t>Click to add a one or two-line headline</a:t>
            </a:r>
          </a:p>
        </p:txBody>
      </p:sp>
    </p:spTree>
    <p:extLst>
      <p:ext uri="{BB962C8B-B14F-4D97-AF65-F5344CB8AC3E}">
        <p14:creationId xmlns:p14="http://schemas.microsoft.com/office/powerpoint/2010/main" val="230705902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Image_One or Two Line Headline with Two 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33" name="Text Placeholder 32">
            <a:extLst>
              <a:ext uri="{FF2B5EF4-FFF2-40B4-BE49-F238E27FC236}">
                <a16:creationId xmlns:a16="http://schemas.microsoft.com/office/drawing/2014/main" id="{75B25D6B-EAD6-1C42-A839-D31104717044}"/>
              </a:ext>
            </a:extLst>
          </p:cNvPr>
          <p:cNvSpPr>
            <a:spLocks noGrp="1"/>
          </p:cNvSpPr>
          <p:nvPr>
            <p:ph type="body" sz="quarter" idx="11" hasCustomPrompt="1"/>
          </p:nvPr>
        </p:nvSpPr>
        <p:spPr>
          <a:xfrm>
            <a:off x="360014" y="2677867"/>
            <a:ext cx="3490091" cy="914400"/>
          </a:xfrm>
          <a:prstGeom prst="rect">
            <a:avLst/>
          </a:prstGeom>
        </p:spPr>
        <p:txBody>
          <a:bodyPr/>
          <a:lstStyle>
            <a:lvl1pPr marL="0" indent="0">
              <a:lnSpc>
                <a:spcPct val="100000"/>
              </a:lnSpc>
              <a:spcBef>
                <a:spcPts val="0"/>
              </a:spcBef>
              <a:buNone/>
              <a:defRPr sz="1200">
                <a:solidFill>
                  <a:schemeClr val="tx1"/>
                </a:solidFill>
                <a:latin typeface="Georgia" panose="02040502050405020303" pitchFamily="18" charset="0"/>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lvl="0"/>
            <a:r>
              <a:rPr lang="en-US" dirty="0"/>
              <a:t>Click here to enter a subhead. Explanatory subhead here. We believe no single firm is the best a managing every asset class.</a:t>
            </a:r>
          </a:p>
        </p:txBody>
      </p:sp>
      <p:sp>
        <p:nvSpPr>
          <p:cNvPr id="13" name="Text Placeholder 5">
            <a:extLst>
              <a:ext uri="{FF2B5EF4-FFF2-40B4-BE49-F238E27FC236}">
                <a16:creationId xmlns:a16="http://schemas.microsoft.com/office/drawing/2014/main" id="{D3A46A51-37E9-7E4E-9426-F6AD6A7A6F0A}"/>
              </a:ext>
            </a:extLst>
          </p:cNvPr>
          <p:cNvSpPr>
            <a:spLocks noGrp="1"/>
          </p:cNvSpPr>
          <p:nvPr>
            <p:ph type="body" sz="quarter" idx="14" hasCustomPrompt="1"/>
          </p:nvPr>
        </p:nvSpPr>
        <p:spPr>
          <a:xfrm>
            <a:off x="4718350" y="2701149"/>
            <a:ext cx="3692482" cy="1886722"/>
          </a:xfrm>
          <a:prstGeom prst="rect">
            <a:avLst/>
          </a:prstGeom>
        </p:spPr>
        <p:txBody>
          <a:bodyPr/>
          <a:lstStyle>
            <a:lvl1pPr marL="171450" marR="0" indent="-171450" algn="l" defTabSz="685800" rtl="0" eaLnBrk="1" fontAlgn="auto" latinLnBrk="0" hangingPunct="1">
              <a:lnSpc>
                <a:spcPct val="100000"/>
              </a:lnSpc>
              <a:spcBef>
                <a:spcPts val="0"/>
              </a:spcBef>
              <a:spcAft>
                <a:spcPts val="600"/>
              </a:spcAft>
              <a:buClr>
                <a:schemeClr val="tx1"/>
              </a:buClr>
              <a:buSzPct val="85000"/>
              <a:buFont typeface="Arial" panose="020B0604020202020204" pitchFamily="34" charset="0"/>
              <a:buChar char="•"/>
              <a:tabLst/>
              <a:defRPr sz="1000">
                <a:solidFill>
                  <a:schemeClr val="tx1"/>
                </a:solidFill>
              </a:defRPr>
            </a:lvl1pPr>
            <a:lvl2pPr marL="119063" indent="-111125">
              <a:lnSpc>
                <a:spcPct val="100000"/>
              </a:lnSpc>
              <a:spcBef>
                <a:spcPts val="0"/>
              </a:spcBef>
              <a:buClr>
                <a:schemeClr val="tx1"/>
              </a:buClr>
              <a:buSzPct val="85000"/>
              <a:tabLst/>
              <a:defRPr sz="1000">
                <a:solidFill>
                  <a:schemeClr val="tx1"/>
                </a:solidFill>
              </a:defRPr>
            </a:lvl2pPr>
            <a:lvl3pPr marL="228600" indent="-114300">
              <a:lnSpc>
                <a:spcPct val="100000"/>
              </a:lnSpc>
              <a:spcBef>
                <a:spcPts val="0"/>
              </a:spcBef>
              <a:buClr>
                <a:schemeClr val="tx1"/>
              </a:buClr>
              <a:buFont typeface="System Font Regular"/>
              <a:buChar char="-"/>
              <a:tabLst/>
              <a:defRPr sz="1000">
                <a:solidFill>
                  <a:schemeClr val="tx1"/>
                </a:solidFill>
              </a:defRPr>
            </a:lvl3pPr>
            <a:lvl4pPr>
              <a:lnSpc>
                <a:spcPct val="100000"/>
              </a:lnSpc>
              <a:spcBef>
                <a:spcPts val="0"/>
              </a:spcBef>
              <a:defRPr sz="1000"/>
            </a:lvl4pPr>
            <a:lvl5pPr>
              <a:lnSpc>
                <a:spcPct val="100000"/>
              </a:lnSpc>
              <a:spcBef>
                <a:spcPts val="0"/>
              </a:spcBef>
              <a:defRPr sz="1000"/>
            </a:lvl5pPr>
          </a:lstStyle>
          <a:p>
            <a:pPr lvl="0"/>
            <a:r>
              <a:rPr lang="en-US" dirty="0"/>
              <a:t>Click to enter main body text filled in here. This is a bulleted format. Our diversified approach applies the portfolio management experience of numerous and varied asset managers throughout the industry.</a:t>
            </a:r>
          </a:p>
          <a:p>
            <a:pPr lvl="0"/>
            <a:r>
              <a:rPr lang="en-US" dirty="0"/>
              <a:t>Our philosophy is what led us becoming a pioneer in the sub-advised mutual fund business. We know how to select and monitor a diverse array of money managers to seek better business results.</a:t>
            </a:r>
          </a:p>
        </p:txBody>
      </p:sp>
      <p:sp>
        <p:nvSpPr>
          <p:cNvPr id="7" name="Title 4">
            <a:extLst>
              <a:ext uri="{FF2B5EF4-FFF2-40B4-BE49-F238E27FC236}">
                <a16:creationId xmlns:a16="http://schemas.microsoft.com/office/drawing/2014/main" id="{4DA4188A-7531-2143-9AC1-C310DA7576F7}"/>
              </a:ext>
            </a:extLst>
          </p:cNvPr>
          <p:cNvSpPr>
            <a:spLocks noGrp="1"/>
          </p:cNvSpPr>
          <p:nvPr>
            <p:ph type="title" hasCustomPrompt="1"/>
          </p:nvPr>
        </p:nvSpPr>
        <p:spPr>
          <a:xfrm>
            <a:off x="359414" y="1898211"/>
            <a:ext cx="7320171" cy="320913"/>
          </a:xfrm>
          <a:prstGeom prst="rect">
            <a:avLst/>
          </a:prstGeom>
        </p:spPr>
        <p:txBody>
          <a:bodyPr anchor="t" anchorCtr="0"/>
          <a:lstStyle>
            <a:lvl1pPr>
              <a:lnSpc>
                <a:spcPct val="100000"/>
              </a:lnSpc>
              <a:defRPr sz="2000" cap="all" baseline="0">
                <a:latin typeface="Impact" panose="020B0806030902050204" pitchFamily="34" charset="0"/>
              </a:defRPr>
            </a:lvl1pPr>
          </a:lstStyle>
          <a:p>
            <a:r>
              <a:rPr lang="en-US" sz="2000" dirty="0">
                <a:latin typeface="Impact" panose="020B0806030902050204" pitchFamily="34" charset="0"/>
                <a:cs typeface="Arial"/>
              </a:rPr>
              <a:t>Click to add a one or two-line headline</a:t>
            </a:r>
          </a:p>
        </p:txBody>
      </p:sp>
    </p:spTree>
    <p:extLst>
      <p:ext uri="{BB962C8B-B14F-4D97-AF65-F5344CB8AC3E}">
        <p14:creationId xmlns:p14="http://schemas.microsoft.com/office/powerpoint/2010/main" val="202991161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d Subhead, General Text, One or Two Line Head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solidFill>
                  <a:schemeClr val="tx1"/>
                </a:solidFill>
                <a:latin typeface="Impact" panose="020B0806030902050204" pitchFamily="34" charset="0"/>
              </a:defRPr>
            </a:lvl1pPr>
          </a:lstStyle>
          <a:p>
            <a:r>
              <a:rPr lang="en-US" dirty="0">
                <a:cs typeface="Arial"/>
              </a:rPr>
              <a:t>Click here to add a one-line headline</a:t>
            </a:r>
            <a:endParaRPr lang="en-US" sz="2000" dirty="0">
              <a:latin typeface="Impact" panose="020B0806030902050204" pitchFamily="34" charset="0"/>
              <a:cs typeface="Arial"/>
            </a:endParaRPr>
          </a:p>
        </p:txBody>
      </p:sp>
      <p:sp>
        <p:nvSpPr>
          <p:cNvPr id="20" name="Text Placeholder 11">
            <a:extLst>
              <a:ext uri="{FF2B5EF4-FFF2-40B4-BE49-F238E27FC236}">
                <a16:creationId xmlns:a16="http://schemas.microsoft.com/office/drawing/2014/main" id="{3AA627F2-4F77-1A42-8EF8-065653A257CA}"/>
              </a:ext>
            </a:extLst>
          </p:cNvPr>
          <p:cNvSpPr>
            <a:spLocks noGrp="1"/>
          </p:cNvSpPr>
          <p:nvPr>
            <p:ph type="body" sz="quarter" idx="15" hasCustomPrompt="1"/>
          </p:nvPr>
        </p:nvSpPr>
        <p:spPr>
          <a:xfrm>
            <a:off x="358029" y="1057871"/>
            <a:ext cx="5883588" cy="225191"/>
          </a:xfrm>
          <a:prstGeom prst="rect">
            <a:avLst/>
          </a:prstGeom>
        </p:spPr>
        <p:txBody>
          <a:bodyPr/>
          <a:lstStyle>
            <a:lvl1pPr marL="0" indent="0">
              <a:lnSpc>
                <a:spcPct val="100000"/>
              </a:lnSpc>
              <a:spcBef>
                <a:spcPts val="0"/>
              </a:spcBef>
              <a:buNone/>
              <a:defRPr sz="1400" b="1" cap="all" baseline="0">
                <a:solidFill>
                  <a:schemeClr val="accent1"/>
                </a:solidFill>
              </a:defRPr>
            </a:lvl1pPr>
          </a:lstStyle>
          <a:p>
            <a:pPr lvl="0"/>
            <a:r>
              <a:rPr lang="en-US" dirty="0"/>
              <a:t>Click to add subhead</a:t>
            </a:r>
          </a:p>
        </p:txBody>
      </p:sp>
      <p:sp>
        <p:nvSpPr>
          <p:cNvPr id="9" name="Text Placeholder 15">
            <a:extLst>
              <a:ext uri="{FF2B5EF4-FFF2-40B4-BE49-F238E27FC236}">
                <a16:creationId xmlns:a16="http://schemas.microsoft.com/office/drawing/2014/main" id="{967B7E71-98B3-4C4F-9E36-BB4FE63C6B60}"/>
              </a:ext>
            </a:extLst>
          </p:cNvPr>
          <p:cNvSpPr>
            <a:spLocks noGrp="1"/>
          </p:cNvSpPr>
          <p:nvPr>
            <p:ph type="body" sz="quarter" idx="16" hasCustomPrompt="1"/>
          </p:nvPr>
        </p:nvSpPr>
        <p:spPr>
          <a:xfrm>
            <a:off x="312182" y="1423633"/>
            <a:ext cx="7610475" cy="3313676"/>
          </a:xfrm>
          <a:prstGeom prst="rect">
            <a:avLst/>
          </a:prstGeom>
        </p:spPr>
        <p:txBody>
          <a:bodyPr/>
          <a:lstStyle>
            <a:lvl1pPr marL="49213" indent="-49213">
              <a:lnSpc>
                <a:spcPct val="100000"/>
              </a:lnSpc>
              <a:spcBef>
                <a:spcPts val="0"/>
              </a:spcBef>
              <a:buClr>
                <a:schemeClr val="bg1"/>
              </a:buClr>
              <a:buSzPct val="85000"/>
              <a:tabLst/>
              <a:defRPr sz="1200"/>
            </a:lvl1pPr>
            <a:lvl2pPr marL="204788" indent="-146050">
              <a:lnSpc>
                <a:spcPct val="100000"/>
              </a:lnSpc>
              <a:spcBef>
                <a:spcPts val="0"/>
              </a:spcBef>
              <a:buClr>
                <a:schemeClr val="tx1"/>
              </a:buClr>
              <a:buSzPct val="85000"/>
              <a:tabLst/>
              <a:defRPr sz="1200"/>
            </a:lvl2pPr>
            <a:lvl3pPr marL="341313" indent="-117475">
              <a:lnSpc>
                <a:spcPct val="100000"/>
              </a:lnSpc>
              <a:spcBef>
                <a:spcPts val="0"/>
              </a:spcBef>
              <a:spcAft>
                <a:spcPts val="600"/>
              </a:spcAft>
              <a:buClr>
                <a:schemeClr val="tx1"/>
              </a:buClr>
              <a:buSzPct val="85000"/>
              <a:buFont typeface="System Font Regular"/>
              <a:buChar char="-"/>
              <a:tabLst/>
              <a:defRPr sz="1200"/>
            </a:lvl3pPr>
            <a:lvl4pPr>
              <a:defRPr sz="1400"/>
            </a:lvl4pPr>
            <a:lvl5pPr>
              <a:defRPr sz="1400"/>
            </a:lvl5pPr>
          </a:lstStyle>
          <a:p>
            <a:pPr lvl="0"/>
            <a:r>
              <a:rPr lang="en-US" dirty="0"/>
              <a:t>Click to add text, this is a first line. Select return and tab/promote for a second level text line with a bullet.</a:t>
            </a:r>
          </a:p>
          <a:p>
            <a:pPr lvl="1"/>
            <a:r>
              <a:rPr lang="en-US" dirty="0"/>
              <a:t>Second level is a round bullet level</a:t>
            </a:r>
          </a:p>
          <a:p>
            <a:pPr lvl="2"/>
            <a:r>
              <a:rPr lang="en-US" dirty="0"/>
              <a:t>Third level is a dash bullet level</a:t>
            </a:r>
          </a:p>
        </p:txBody>
      </p:sp>
      <p:pic>
        <p:nvPicPr>
          <p:cNvPr id="13" name="Picture 12">
            <a:extLst>
              <a:ext uri="{FF2B5EF4-FFF2-40B4-BE49-F238E27FC236}">
                <a16:creationId xmlns:a16="http://schemas.microsoft.com/office/drawing/2014/main" id="{99155F93-D12C-6B41-AF2A-DC806FE69A4C}"/>
              </a:ext>
            </a:extLst>
          </p:cNvPr>
          <p:cNvPicPr>
            <a:picLocks noChangeAspect="1"/>
          </p:cNvPicPr>
          <p:nvPr userDrawn="1"/>
        </p:nvPicPr>
        <p:blipFill>
          <a:blip r:embed="rId2"/>
          <a:stretch>
            <a:fillRect/>
          </a:stretch>
        </p:blipFill>
        <p:spPr>
          <a:xfrm>
            <a:off x="8440136" y="4253019"/>
            <a:ext cx="165100" cy="431800"/>
          </a:xfrm>
          <a:prstGeom prst="rect">
            <a:avLst/>
          </a:prstGeom>
        </p:spPr>
      </p:pic>
      <p:pic>
        <p:nvPicPr>
          <p:cNvPr id="14" name="Picture 13">
            <a:extLst>
              <a:ext uri="{FF2B5EF4-FFF2-40B4-BE49-F238E27FC236}">
                <a16:creationId xmlns:a16="http://schemas.microsoft.com/office/drawing/2014/main" id="{D2921169-9B7D-B04D-AC63-0F25136093A7}"/>
              </a:ext>
            </a:extLst>
          </p:cNvPr>
          <p:cNvPicPr>
            <a:picLocks noChangeAspect="1"/>
          </p:cNvPicPr>
          <p:nvPr userDrawn="1"/>
        </p:nvPicPr>
        <p:blipFill>
          <a:blip r:embed="rId3"/>
          <a:stretch>
            <a:fillRect/>
          </a:stretch>
        </p:blipFill>
        <p:spPr>
          <a:xfrm>
            <a:off x="8210492" y="4394200"/>
            <a:ext cx="304800" cy="749300"/>
          </a:xfrm>
          <a:prstGeom prst="rect">
            <a:avLst/>
          </a:prstGeom>
        </p:spPr>
      </p:pic>
      <p:sp>
        <p:nvSpPr>
          <p:cNvPr id="11" name="Slide Number Placeholder 2">
            <a:extLst>
              <a:ext uri="{FF2B5EF4-FFF2-40B4-BE49-F238E27FC236}">
                <a16:creationId xmlns:a16="http://schemas.microsoft.com/office/drawing/2014/main" id="{C8DA2E45-585C-5B43-A456-89E0479E64A3}"/>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t>‹#›</a:t>
            </a:fld>
            <a:endParaRPr lang="en-US" dirty="0"/>
          </a:p>
        </p:txBody>
      </p:sp>
    </p:spTree>
    <p:extLst>
      <p:ext uri="{BB962C8B-B14F-4D97-AF65-F5344CB8AC3E}">
        <p14:creationId xmlns:p14="http://schemas.microsoft.com/office/powerpoint/2010/main" val="198962720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al Text, One or Two Line Headline">
    <p:spTree>
      <p:nvGrpSpPr>
        <p:cNvPr id="1" name=""/>
        <p:cNvGrpSpPr/>
        <p:nvPr/>
      </p:nvGrpSpPr>
      <p:grpSpPr>
        <a:xfrm>
          <a:off x="0" y="0"/>
          <a:ext cx="0" cy="0"/>
          <a:chOff x="0" y="0"/>
          <a:chExt cx="0" cy="0"/>
        </a:xfrm>
      </p:grpSpPr>
      <p:sp>
        <p:nvSpPr>
          <p:cNvPr id="7" name="Shape 258">
            <a:extLst>
              <a:ext uri="{FF2B5EF4-FFF2-40B4-BE49-F238E27FC236}">
                <a16:creationId xmlns:a16="http://schemas.microsoft.com/office/drawing/2014/main" id="{3B075161-46E2-0348-9DDA-8AA382C78942}"/>
              </a:ext>
            </a:extLst>
          </p:cNvPr>
          <p:cNvSpPr/>
          <p:nvPr userDrawn="1"/>
        </p:nvSpPr>
        <p:spPr>
          <a:xfrm flipH="1">
            <a:off x="8204885"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8" name="Shape 111">
            <a:extLst>
              <a:ext uri="{FF2B5EF4-FFF2-40B4-BE49-F238E27FC236}">
                <a16:creationId xmlns:a16="http://schemas.microsoft.com/office/drawing/2014/main" id="{E8AAFE2C-1AAB-DA46-864B-DFD7BA24F33B}"/>
              </a:ext>
            </a:extLst>
          </p:cNvPr>
          <p:cNvSpPr/>
          <p:nvPr userDrawn="1"/>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11" name="Slide Number Placeholder 2">
            <a:extLst>
              <a:ext uri="{FF2B5EF4-FFF2-40B4-BE49-F238E27FC236}">
                <a16:creationId xmlns:a16="http://schemas.microsoft.com/office/drawing/2014/main" id="{C8DA2E45-585C-5B43-A456-89E0479E64A3}"/>
              </a:ext>
            </a:extLst>
          </p:cNvPr>
          <p:cNvSpPr>
            <a:spLocks noGrp="1"/>
          </p:cNvSpPr>
          <p:nvPr>
            <p:ph type="sldNum" sz="quarter" idx="10"/>
          </p:nvPr>
        </p:nvSpPr>
        <p:spPr>
          <a:xfrm>
            <a:off x="8732520" y="4846320"/>
            <a:ext cx="365760" cy="273844"/>
          </a:xfrm>
        </p:spPr>
        <p:txBody>
          <a:bodyPr/>
          <a:lstStyle>
            <a:lvl1pPr>
              <a:defRPr>
                <a:solidFill>
                  <a:schemeClr val="bg1"/>
                </a:solidFill>
              </a:defRPr>
            </a:lvl1pPr>
          </a:lstStyle>
          <a:p>
            <a:fld id="{B860EA5E-C501-EE46-95BA-D6951046621D}" type="slidenum">
              <a:rPr lang="en-US" smtClean="0"/>
              <a:pPr/>
              <a:t>‹#›</a:t>
            </a:fld>
            <a:endParaRPr lang="en-US" dirty="0"/>
          </a:p>
        </p:txBody>
      </p:sp>
      <p:sp>
        <p:nvSpPr>
          <p:cNvPr id="10" name="Title 4">
            <a:extLst>
              <a:ext uri="{FF2B5EF4-FFF2-40B4-BE49-F238E27FC236}">
                <a16:creationId xmlns:a16="http://schemas.microsoft.com/office/drawing/2014/main" id="{A3DF8E54-B476-6F42-9D17-81560CE2A374}"/>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dirty="0">
                <a:cs typeface="Arial"/>
              </a:rPr>
              <a:t>Click here to add a one-line or two-line headline</a:t>
            </a:r>
            <a:endParaRPr lang="en-US" sz="2000" dirty="0">
              <a:latin typeface="Impact" panose="020B0806030902050204" pitchFamily="34" charset="0"/>
              <a:cs typeface="Arial"/>
            </a:endParaRPr>
          </a:p>
        </p:txBody>
      </p:sp>
      <p:sp>
        <p:nvSpPr>
          <p:cNvPr id="12" name="Text Placeholder 15">
            <a:extLst>
              <a:ext uri="{FF2B5EF4-FFF2-40B4-BE49-F238E27FC236}">
                <a16:creationId xmlns:a16="http://schemas.microsoft.com/office/drawing/2014/main" id="{81A19322-D73A-F54F-8E07-3CEE3D7C1EED}"/>
              </a:ext>
            </a:extLst>
          </p:cNvPr>
          <p:cNvSpPr>
            <a:spLocks noGrp="1"/>
          </p:cNvSpPr>
          <p:nvPr>
            <p:ph type="body" sz="quarter" idx="16" hasCustomPrompt="1"/>
          </p:nvPr>
        </p:nvSpPr>
        <p:spPr>
          <a:xfrm>
            <a:off x="312182" y="1423633"/>
            <a:ext cx="7610475" cy="3307890"/>
          </a:xfrm>
          <a:prstGeom prst="rect">
            <a:avLst/>
          </a:prstGeom>
        </p:spPr>
        <p:txBody>
          <a:bodyPr/>
          <a:lstStyle>
            <a:lvl1pPr marL="49213" indent="-49213">
              <a:lnSpc>
                <a:spcPct val="100000"/>
              </a:lnSpc>
              <a:spcBef>
                <a:spcPts val="0"/>
              </a:spcBef>
              <a:buClr>
                <a:schemeClr val="bg1"/>
              </a:buClr>
              <a:buSzPct val="85000"/>
              <a:tabLst/>
              <a:defRPr sz="1200"/>
            </a:lvl1pPr>
            <a:lvl2pPr marL="204788" indent="-146050">
              <a:lnSpc>
                <a:spcPct val="100000"/>
              </a:lnSpc>
              <a:spcBef>
                <a:spcPts val="0"/>
              </a:spcBef>
              <a:buClr>
                <a:schemeClr val="tx1"/>
              </a:buClr>
              <a:buSzPct val="85000"/>
              <a:tabLst/>
              <a:defRPr sz="1200"/>
            </a:lvl2pPr>
            <a:lvl3pPr marL="341313" indent="-117475">
              <a:lnSpc>
                <a:spcPct val="100000"/>
              </a:lnSpc>
              <a:spcBef>
                <a:spcPts val="0"/>
              </a:spcBef>
              <a:spcAft>
                <a:spcPts val="600"/>
              </a:spcAft>
              <a:buClr>
                <a:schemeClr val="tx1"/>
              </a:buClr>
              <a:buSzPct val="85000"/>
              <a:buFont typeface="System Font Regular"/>
              <a:buChar char="-"/>
              <a:tabLst/>
              <a:defRPr sz="1200"/>
            </a:lvl3pPr>
            <a:lvl4pPr>
              <a:defRPr sz="1400"/>
            </a:lvl4pPr>
            <a:lvl5pPr>
              <a:defRPr sz="1400"/>
            </a:lvl5pPr>
          </a:lstStyle>
          <a:p>
            <a:pPr lvl="0"/>
            <a:r>
              <a:rPr lang="en-US" dirty="0"/>
              <a:t>Click to add text, this is a first line. Select return and tab/promote for a second level text line with a bullet.</a:t>
            </a:r>
          </a:p>
          <a:p>
            <a:pPr lvl="1"/>
            <a:r>
              <a:rPr lang="en-US" dirty="0"/>
              <a:t>Second level is a round bullet level</a:t>
            </a:r>
          </a:p>
          <a:p>
            <a:pPr lvl="2"/>
            <a:r>
              <a:rPr lang="en-US" dirty="0"/>
              <a:t>Third level is a dash bullet level</a:t>
            </a:r>
          </a:p>
        </p:txBody>
      </p:sp>
    </p:spTree>
    <p:extLst>
      <p:ext uri="{BB962C8B-B14F-4D97-AF65-F5344CB8AC3E}">
        <p14:creationId xmlns:p14="http://schemas.microsoft.com/office/powerpoint/2010/main" val="20744912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without slice or lin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solidFill>
                  <a:schemeClr val="tx1"/>
                </a:solidFill>
                <a:latin typeface="Impact" panose="020B0806030902050204" pitchFamily="34" charset="0"/>
              </a:defRPr>
            </a:lvl1pPr>
          </a:lstStyle>
          <a:p>
            <a:r>
              <a:rPr lang="en-US" dirty="0">
                <a:cs typeface="Arial"/>
              </a:rPr>
              <a:t>Click here to add a headline</a:t>
            </a:r>
            <a:endParaRPr lang="en-US" sz="2000" dirty="0">
              <a:latin typeface="Impact" panose="020B0806030902050204" pitchFamily="34" charset="0"/>
              <a:cs typeface="Arial"/>
            </a:endParaRPr>
          </a:p>
        </p:txBody>
      </p:sp>
      <p:sp>
        <p:nvSpPr>
          <p:cNvPr id="9" name="Text Placeholder 15">
            <a:extLst>
              <a:ext uri="{FF2B5EF4-FFF2-40B4-BE49-F238E27FC236}">
                <a16:creationId xmlns:a16="http://schemas.microsoft.com/office/drawing/2014/main" id="{967B7E71-98B3-4C4F-9E36-BB4FE63C6B60}"/>
              </a:ext>
            </a:extLst>
          </p:cNvPr>
          <p:cNvSpPr>
            <a:spLocks noGrp="1"/>
          </p:cNvSpPr>
          <p:nvPr>
            <p:ph type="body" sz="quarter" idx="16" hasCustomPrompt="1"/>
          </p:nvPr>
        </p:nvSpPr>
        <p:spPr>
          <a:xfrm>
            <a:off x="312183" y="1423633"/>
            <a:ext cx="3980612" cy="3313676"/>
          </a:xfrm>
          <a:prstGeom prst="rect">
            <a:avLst/>
          </a:prstGeom>
        </p:spPr>
        <p:txBody>
          <a:bodyPr/>
          <a:lstStyle>
            <a:lvl1pPr marL="49213" indent="-49213">
              <a:lnSpc>
                <a:spcPct val="100000"/>
              </a:lnSpc>
              <a:spcBef>
                <a:spcPts val="0"/>
              </a:spcBef>
              <a:buClr>
                <a:schemeClr val="bg1"/>
              </a:buClr>
              <a:buSzPct val="85000"/>
              <a:tabLst/>
              <a:defRPr sz="1200"/>
            </a:lvl1pPr>
            <a:lvl2pPr marL="204788" indent="-146050">
              <a:lnSpc>
                <a:spcPct val="100000"/>
              </a:lnSpc>
              <a:spcBef>
                <a:spcPts val="0"/>
              </a:spcBef>
              <a:buClr>
                <a:schemeClr val="tx1"/>
              </a:buClr>
              <a:buSzPct val="85000"/>
              <a:tabLst/>
              <a:defRPr sz="1200"/>
            </a:lvl2pPr>
            <a:lvl3pPr marL="341313" indent="-117475">
              <a:lnSpc>
                <a:spcPct val="100000"/>
              </a:lnSpc>
              <a:spcBef>
                <a:spcPts val="0"/>
              </a:spcBef>
              <a:spcAft>
                <a:spcPts val="600"/>
              </a:spcAft>
              <a:buClr>
                <a:schemeClr val="tx1"/>
              </a:buClr>
              <a:buSzPct val="85000"/>
              <a:buFont typeface="System Font Regular"/>
              <a:buChar char="-"/>
              <a:tabLst/>
              <a:defRPr sz="1200"/>
            </a:lvl3pPr>
            <a:lvl4pPr>
              <a:defRPr sz="1400"/>
            </a:lvl4pPr>
            <a:lvl5pPr>
              <a:defRPr sz="1400"/>
            </a:lvl5pPr>
          </a:lstStyle>
          <a:p>
            <a:pPr lvl="0"/>
            <a:r>
              <a:rPr lang="en-US" dirty="0"/>
              <a:t>Click to add text, this is a first line. Select return and tab/promote for a second level text line with a bullet.</a:t>
            </a:r>
          </a:p>
          <a:p>
            <a:pPr lvl="1"/>
            <a:r>
              <a:rPr lang="en-US" dirty="0"/>
              <a:t>Second level is a round bullet level</a:t>
            </a:r>
          </a:p>
          <a:p>
            <a:pPr lvl="2"/>
            <a:r>
              <a:rPr lang="en-US" dirty="0"/>
              <a:t>Third level is a dash bullet level</a:t>
            </a:r>
          </a:p>
        </p:txBody>
      </p:sp>
      <p:sp>
        <p:nvSpPr>
          <p:cNvPr id="11" name="Slide Number Placeholder 2">
            <a:extLst>
              <a:ext uri="{FF2B5EF4-FFF2-40B4-BE49-F238E27FC236}">
                <a16:creationId xmlns:a16="http://schemas.microsoft.com/office/drawing/2014/main" id="{C8DA2E45-585C-5B43-A456-89E0479E64A3}"/>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t>‹#›</a:t>
            </a:fld>
            <a:endParaRPr lang="en-US" dirty="0"/>
          </a:p>
        </p:txBody>
      </p:sp>
    </p:spTree>
    <p:extLst>
      <p:ext uri="{BB962C8B-B14F-4D97-AF65-F5344CB8AC3E}">
        <p14:creationId xmlns:p14="http://schemas.microsoft.com/office/powerpoint/2010/main" val="358964529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One or Two Line Headline, Subhea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33" name="Text Placeholder 32">
            <a:extLst>
              <a:ext uri="{FF2B5EF4-FFF2-40B4-BE49-F238E27FC236}">
                <a16:creationId xmlns:a16="http://schemas.microsoft.com/office/drawing/2014/main" id="{75B25D6B-EAD6-1C42-A839-D31104717044}"/>
              </a:ext>
            </a:extLst>
          </p:cNvPr>
          <p:cNvSpPr>
            <a:spLocks noGrp="1"/>
          </p:cNvSpPr>
          <p:nvPr>
            <p:ph type="body" sz="quarter" idx="11" hasCustomPrompt="1"/>
          </p:nvPr>
        </p:nvSpPr>
        <p:spPr>
          <a:xfrm>
            <a:off x="360014" y="1504073"/>
            <a:ext cx="3490091" cy="1528584"/>
          </a:xfrm>
          <a:prstGeom prst="rect">
            <a:avLst/>
          </a:prstGeom>
        </p:spPr>
        <p:txBody>
          <a:bodyPr/>
          <a:lstStyle>
            <a:lvl1pPr marL="0" indent="0">
              <a:lnSpc>
                <a:spcPct val="100000"/>
              </a:lnSpc>
              <a:spcBef>
                <a:spcPts val="0"/>
              </a:spcBef>
              <a:buNone/>
              <a:defRPr sz="1200">
                <a:solidFill>
                  <a:schemeClr val="bg2"/>
                </a:solidFill>
                <a:latin typeface="Georgia" panose="02040502050405020303" pitchFamily="18" charset="0"/>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lvl="0"/>
            <a:r>
              <a:rPr lang="en-US" dirty="0"/>
              <a:t>Subhead example. Click here to enter a subhead. Use this slide to begin a new section that has a description. This font size is 12 point. </a:t>
            </a:r>
          </a:p>
        </p:txBody>
      </p:sp>
      <p:sp>
        <p:nvSpPr>
          <p:cNvPr id="6" name="Text Placeholder 5">
            <a:extLst>
              <a:ext uri="{FF2B5EF4-FFF2-40B4-BE49-F238E27FC236}">
                <a16:creationId xmlns:a16="http://schemas.microsoft.com/office/drawing/2014/main" id="{C9A23C37-E9A1-EC49-88E7-566EF28FBD18}"/>
              </a:ext>
            </a:extLst>
          </p:cNvPr>
          <p:cNvSpPr>
            <a:spLocks noGrp="1"/>
          </p:cNvSpPr>
          <p:nvPr>
            <p:ph type="body" sz="quarter" idx="14" hasCustomPrompt="1"/>
          </p:nvPr>
        </p:nvSpPr>
        <p:spPr>
          <a:xfrm>
            <a:off x="4721749" y="1528208"/>
            <a:ext cx="3692482" cy="1886722"/>
          </a:xfrm>
          <a:prstGeom prst="rect">
            <a:avLst/>
          </a:prstGeo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defRPr>
            </a:lvl1pPr>
            <a:lvl2pPr marL="119063" indent="-111125">
              <a:lnSpc>
                <a:spcPct val="100000"/>
              </a:lnSpc>
              <a:spcBef>
                <a:spcPts val="0"/>
              </a:spcBef>
              <a:buClr>
                <a:schemeClr val="tx1"/>
              </a:buClr>
              <a:buSzPct val="85000"/>
              <a:tabLst/>
              <a:defRPr sz="1000">
                <a:solidFill>
                  <a:schemeClr val="tx1"/>
                </a:solidFill>
              </a:defRPr>
            </a:lvl2pPr>
            <a:lvl3pPr marL="228600" indent="-114300">
              <a:lnSpc>
                <a:spcPct val="100000"/>
              </a:lnSpc>
              <a:spcBef>
                <a:spcPts val="0"/>
              </a:spcBef>
              <a:buClr>
                <a:schemeClr val="tx1"/>
              </a:buClr>
              <a:buFont typeface="System Font Regular"/>
              <a:buChar char="-"/>
              <a:tabLst/>
              <a:defRPr sz="1000">
                <a:solidFill>
                  <a:schemeClr val="tx1"/>
                </a:solidFill>
              </a:defRPr>
            </a:lvl3pPr>
            <a:lvl4pPr>
              <a:lnSpc>
                <a:spcPct val="100000"/>
              </a:lnSpc>
              <a:spcBef>
                <a:spcPts val="0"/>
              </a:spcBef>
              <a:defRPr sz="1000"/>
            </a:lvl4pPr>
            <a:lvl5pPr>
              <a:lnSpc>
                <a:spcPct val="100000"/>
              </a:lnSpc>
              <a:spcBef>
                <a:spcPts val="0"/>
              </a:spcBef>
              <a:defRPr sz="1000"/>
            </a:lvl5pPr>
          </a:lstStyle>
          <a:p>
            <a:pPr lvl="0"/>
            <a:r>
              <a:rPr lang="en-US" dirty="0"/>
              <a:t>Click here to add main body text. Our diversified approach applies the portfolio management experience of numerous and varied asset managers throughout the industry. </a:t>
            </a:r>
          </a:p>
          <a:p>
            <a:pPr lvl="0"/>
            <a:endParaRPr lang="en-US" dirty="0"/>
          </a:p>
          <a:p>
            <a:pPr lvl="0"/>
            <a:r>
              <a:rPr lang="en-US" dirty="0"/>
              <a:t>Our philosophy is what led us becoming a pioneer in the sub-advised mutual fund business. We know how to select and monitor a diverse array of money managers to seek better business results.</a:t>
            </a:r>
          </a:p>
        </p:txBody>
      </p:sp>
      <p:pic>
        <p:nvPicPr>
          <p:cNvPr id="15" name="Picture 14">
            <a:extLst>
              <a:ext uri="{FF2B5EF4-FFF2-40B4-BE49-F238E27FC236}">
                <a16:creationId xmlns:a16="http://schemas.microsoft.com/office/drawing/2014/main" id="{5299AC22-7CB7-E44F-BE04-3895EB268B13}"/>
              </a:ext>
            </a:extLst>
          </p:cNvPr>
          <p:cNvPicPr>
            <a:picLocks noChangeAspect="1"/>
          </p:cNvPicPr>
          <p:nvPr userDrawn="1"/>
        </p:nvPicPr>
        <p:blipFill>
          <a:blip r:embed="rId2"/>
          <a:stretch>
            <a:fillRect/>
          </a:stretch>
        </p:blipFill>
        <p:spPr>
          <a:xfrm>
            <a:off x="8440136" y="4253019"/>
            <a:ext cx="165100" cy="431800"/>
          </a:xfrm>
          <a:prstGeom prst="rect">
            <a:avLst/>
          </a:prstGeom>
        </p:spPr>
      </p:pic>
      <p:pic>
        <p:nvPicPr>
          <p:cNvPr id="16" name="Picture 15">
            <a:extLst>
              <a:ext uri="{FF2B5EF4-FFF2-40B4-BE49-F238E27FC236}">
                <a16:creationId xmlns:a16="http://schemas.microsoft.com/office/drawing/2014/main" id="{840C0B43-95F0-8E43-B40A-C9D0B7BD48B6}"/>
              </a:ext>
            </a:extLst>
          </p:cNvPr>
          <p:cNvPicPr>
            <a:picLocks noChangeAspect="1"/>
          </p:cNvPicPr>
          <p:nvPr userDrawn="1"/>
        </p:nvPicPr>
        <p:blipFill>
          <a:blip r:embed="rId3"/>
          <a:stretch>
            <a:fillRect/>
          </a:stretch>
        </p:blipFill>
        <p:spPr>
          <a:xfrm>
            <a:off x="8210492" y="4394200"/>
            <a:ext cx="304800" cy="749300"/>
          </a:xfrm>
          <a:prstGeom prst="rect">
            <a:avLst/>
          </a:prstGeom>
        </p:spPr>
      </p:pic>
      <p:sp>
        <p:nvSpPr>
          <p:cNvPr id="8" name="Title 4">
            <a:extLst>
              <a:ext uri="{FF2B5EF4-FFF2-40B4-BE49-F238E27FC236}">
                <a16:creationId xmlns:a16="http://schemas.microsoft.com/office/drawing/2014/main" id="{F761A12E-4827-D849-8A73-9D41BEFB50B2}"/>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dirty="0">
                <a:cs typeface="Arial"/>
              </a:rPr>
              <a:t>Click here to add a one-line or two-line headline</a:t>
            </a:r>
            <a:endParaRPr lang="en-US" sz="2000" dirty="0">
              <a:latin typeface="Impact" panose="020B0806030902050204" pitchFamily="34" charset="0"/>
              <a:cs typeface="Arial"/>
            </a:endParaRPr>
          </a:p>
        </p:txBody>
      </p:sp>
    </p:spTree>
    <p:extLst>
      <p:ext uri="{BB962C8B-B14F-4D97-AF65-F5344CB8AC3E}">
        <p14:creationId xmlns:p14="http://schemas.microsoft.com/office/powerpoint/2010/main" val="149643737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Line Headline, 2 Columns">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B9E15BA3-761F-9A48-8D42-2554E513A95C}"/>
              </a:ext>
            </a:extLst>
          </p:cNvPr>
          <p:cNvSpPr/>
          <p:nvPr userDrawn="1"/>
        </p:nvSpPr>
        <p:spPr>
          <a:xfrm>
            <a:off x="-3175" y="-22170"/>
            <a:ext cx="5188158" cy="5165670"/>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753829 w 1681980"/>
              <a:gd name="connsiteY0" fmla="*/ 0 h 5164817"/>
              <a:gd name="connsiteX1" fmla="*/ 1681980 w 1681980"/>
              <a:gd name="connsiteY1" fmla="*/ 0 h 5164817"/>
              <a:gd name="connsiteX2" fmla="*/ 0 w 1681980"/>
              <a:gd name="connsiteY2" fmla="*/ 5164817 h 5164817"/>
              <a:gd name="connsiteX3" fmla="*/ 286317 w 1681980"/>
              <a:gd name="connsiteY3" fmla="*/ 1382772 h 5164817"/>
              <a:gd name="connsiteX4" fmla="*/ 753829 w 1681980"/>
              <a:gd name="connsiteY4" fmla="*/ 0 h 5164817"/>
              <a:gd name="connsiteX0" fmla="*/ 3286461 w 4214612"/>
              <a:gd name="connsiteY0" fmla="*/ 0 h 5170228"/>
              <a:gd name="connsiteX1" fmla="*/ 4214612 w 4214612"/>
              <a:gd name="connsiteY1" fmla="*/ 0 h 5170228"/>
              <a:gd name="connsiteX2" fmla="*/ 2532632 w 4214612"/>
              <a:gd name="connsiteY2" fmla="*/ 5164817 h 5170228"/>
              <a:gd name="connsiteX3" fmla="*/ 0 w 4214612"/>
              <a:gd name="connsiteY3" fmla="*/ 5170228 h 5170228"/>
              <a:gd name="connsiteX4" fmla="*/ 3286461 w 4214612"/>
              <a:gd name="connsiteY4" fmla="*/ 0 h 5170228"/>
              <a:gd name="connsiteX0" fmla="*/ 0 w 4223237"/>
              <a:gd name="connsiteY0" fmla="*/ 5410 h 5170228"/>
              <a:gd name="connsiteX1" fmla="*/ 4223237 w 4223237"/>
              <a:gd name="connsiteY1" fmla="*/ 0 h 5170228"/>
              <a:gd name="connsiteX2" fmla="*/ 2541257 w 4223237"/>
              <a:gd name="connsiteY2" fmla="*/ 5164817 h 5170228"/>
              <a:gd name="connsiteX3" fmla="*/ 8625 w 4223237"/>
              <a:gd name="connsiteY3" fmla="*/ 5170228 h 5170228"/>
              <a:gd name="connsiteX4" fmla="*/ 0 w 4223237"/>
              <a:gd name="connsiteY4" fmla="*/ 5410 h 5170228"/>
              <a:gd name="connsiteX0" fmla="*/ 7607 w 4230844"/>
              <a:gd name="connsiteY0" fmla="*/ 5410 h 5170228"/>
              <a:gd name="connsiteX1" fmla="*/ 4230844 w 4230844"/>
              <a:gd name="connsiteY1" fmla="*/ 0 h 5170228"/>
              <a:gd name="connsiteX2" fmla="*/ 2548864 w 4230844"/>
              <a:gd name="connsiteY2" fmla="*/ 5164817 h 5170228"/>
              <a:gd name="connsiteX3" fmla="*/ 0 w 4230844"/>
              <a:gd name="connsiteY3" fmla="*/ 5170228 h 5170228"/>
              <a:gd name="connsiteX4" fmla="*/ 7607 w 4230844"/>
              <a:gd name="connsiteY4" fmla="*/ 5410 h 5170228"/>
              <a:gd name="connsiteX0" fmla="*/ 7607 w 4230844"/>
              <a:gd name="connsiteY0" fmla="*/ 0 h 5164818"/>
              <a:gd name="connsiteX1" fmla="*/ 4230844 w 4230844"/>
              <a:gd name="connsiteY1" fmla="*/ 5411 h 5164818"/>
              <a:gd name="connsiteX2" fmla="*/ 2548864 w 4230844"/>
              <a:gd name="connsiteY2" fmla="*/ 5159407 h 5164818"/>
              <a:gd name="connsiteX3" fmla="*/ 0 w 4230844"/>
              <a:gd name="connsiteY3" fmla="*/ 5164818 h 5164818"/>
              <a:gd name="connsiteX4" fmla="*/ 7607 w 4230844"/>
              <a:gd name="connsiteY4" fmla="*/ 0 h 5164818"/>
              <a:gd name="connsiteX0" fmla="*/ 3 w 5494632"/>
              <a:gd name="connsiteY0" fmla="*/ 0 h 5177344"/>
              <a:gd name="connsiteX1" fmla="*/ 5494632 w 5494632"/>
              <a:gd name="connsiteY1" fmla="*/ 17937 h 5177344"/>
              <a:gd name="connsiteX2" fmla="*/ 3812652 w 5494632"/>
              <a:gd name="connsiteY2" fmla="*/ 5171933 h 5177344"/>
              <a:gd name="connsiteX3" fmla="*/ 1263788 w 5494632"/>
              <a:gd name="connsiteY3" fmla="*/ 5177344 h 5177344"/>
              <a:gd name="connsiteX4" fmla="*/ 3 w 5494632"/>
              <a:gd name="connsiteY4" fmla="*/ 0 h 5177344"/>
              <a:gd name="connsiteX0" fmla="*/ 63974 w 5558603"/>
              <a:gd name="connsiteY0" fmla="*/ 0 h 5177344"/>
              <a:gd name="connsiteX1" fmla="*/ 5558603 w 5558603"/>
              <a:gd name="connsiteY1" fmla="*/ 17937 h 5177344"/>
              <a:gd name="connsiteX2" fmla="*/ 3876623 w 5558603"/>
              <a:gd name="connsiteY2" fmla="*/ 5171933 h 5177344"/>
              <a:gd name="connsiteX3" fmla="*/ 0 w 5558603"/>
              <a:gd name="connsiteY3" fmla="*/ 5177344 h 5177344"/>
              <a:gd name="connsiteX4" fmla="*/ 63974 w 5558603"/>
              <a:gd name="connsiteY4" fmla="*/ 0 h 5177344"/>
              <a:gd name="connsiteX0" fmla="*/ 16 w 5494645"/>
              <a:gd name="connsiteY0" fmla="*/ 0 h 5171933"/>
              <a:gd name="connsiteX1" fmla="*/ 5494645 w 5494645"/>
              <a:gd name="connsiteY1" fmla="*/ 17937 h 5171933"/>
              <a:gd name="connsiteX2" fmla="*/ 3812665 w 5494645"/>
              <a:gd name="connsiteY2" fmla="*/ 5171933 h 5171933"/>
              <a:gd name="connsiteX3" fmla="*/ 311823 w 5494645"/>
              <a:gd name="connsiteY3" fmla="*/ 5171081 h 5171933"/>
              <a:gd name="connsiteX4" fmla="*/ 16 w 5494645"/>
              <a:gd name="connsiteY4" fmla="*/ 0 h 5171933"/>
              <a:gd name="connsiteX0" fmla="*/ 417 w 5188158"/>
              <a:gd name="connsiteY0" fmla="*/ 0 h 5165670"/>
              <a:gd name="connsiteX1" fmla="*/ 5188158 w 5188158"/>
              <a:gd name="connsiteY1" fmla="*/ 11674 h 5165670"/>
              <a:gd name="connsiteX2" fmla="*/ 3506178 w 5188158"/>
              <a:gd name="connsiteY2" fmla="*/ 5165670 h 5165670"/>
              <a:gd name="connsiteX3" fmla="*/ 5336 w 5188158"/>
              <a:gd name="connsiteY3" fmla="*/ 5164818 h 5165670"/>
              <a:gd name="connsiteX4" fmla="*/ 417 w 5188158"/>
              <a:gd name="connsiteY4" fmla="*/ 0 h 5165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158" h="5165670">
                <a:moveTo>
                  <a:pt x="417" y="0"/>
                </a:moveTo>
                <a:lnTo>
                  <a:pt x="5188158" y="11674"/>
                </a:lnTo>
                <a:lnTo>
                  <a:pt x="3506178" y="5165670"/>
                </a:lnTo>
                <a:lnTo>
                  <a:pt x="5336" y="5164818"/>
                </a:lnTo>
                <a:cubicBezTo>
                  <a:pt x="7872" y="3443212"/>
                  <a:pt x="-2119" y="1721606"/>
                  <a:pt x="417" y="0"/>
                </a:cubicBezTo>
                <a:close/>
              </a:path>
            </a:pathLst>
          </a:custGeom>
          <a:solidFill>
            <a:schemeClr val="tx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20" name="Text Placeholder 32">
            <a:extLst>
              <a:ext uri="{FF2B5EF4-FFF2-40B4-BE49-F238E27FC236}">
                <a16:creationId xmlns:a16="http://schemas.microsoft.com/office/drawing/2014/main" id="{EC0F8905-9F96-524C-A35C-6B6C7663C137}"/>
              </a:ext>
            </a:extLst>
          </p:cNvPr>
          <p:cNvSpPr>
            <a:spLocks noGrp="1"/>
          </p:cNvSpPr>
          <p:nvPr>
            <p:ph type="body" sz="quarter" idx="12" hasCustomPrompt="1"/>
          </p:nvPr>
        </p:nvSpPr>
        <p:spPr>
          <a:xfrm>
            <a:off x="5010411" y="1528433"/>
            <a:ext cx="3194137" cy="2078726"/>
          </a:xfrm>
          <a:prstGeom prst="rect">
            <a:avLst/>
          </a:prstGeo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mn-lt"/>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here to add text. Lorum ipsum main body text here. The slide size for this template is “Onscreen show” specifications are 10 inches wide by 5.63 inches high. Lorum ipsum main body text here.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Lorum ipsum main body text here. The slide size for this template is “Onscreen show” specifications are 10 inches wide by 5.63 inches high. Lorum ipsum main body text here.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lvl="0"/>
            <a:endParaRPr lang="en-US" dirty="0"/>
          </a:p>
        </p:txBody>
      </p:sp>
      <p:sp>
        <p:nvSpPr>
          <p:cNvPr id="4" name="Text Placeholder 3">
            <a:extLst>
              <a:ext uri="{FF2B5EF4-FFF2-40B4-BE49-F238E27FC236}">
                <a16:creationId xmlns:a16="http://schemas.microsoft.com/office/drawing/2014/main" id="{FCD8F39F-EA90-1946-9FE0-6640E8A0C968}"/>
              </a:ext>
            </a:extLst>
          </p:cNvPr>
          <p:cNvSpPr>
            <a:spLocks noGrp="1"/>
          </p:cNvSpPr>
          <p:nvPr>
            <p:ph type="body" sz="quarter" idx="13" hasCustomPrompt="1"/>
          </p:nvPr>
        </p:nvSpPr>
        <p:spPr>
          <a:xfrm>
            <a:off x="365125" y="1504007"/>
            <a:ext cx="3341902" cy="1782180"/>
          </a:xfrm>
          <a:prstGeom prst="rect">
            <a:avLst/>
          </a:prstGeom>
        </p:spPr>
        <p:txBody>
          <a:bodyPr/>
          <a:lstStyle>
            <a:lvl1pPr marL="0" indent="0">
              <a:lnSpc>
                <a:spcPct val="100000"/>
              </a:lnSpc>
              <a:spcBef>
                <a:spcPts val="0"/>
              </a:spcBef>
              <a:buNone/>
              <a:defRPr sz="1200" b="0" i="0">
                <a:solidFill>
                  <a:schemeClr val="accent2"/>
                </a:solidFill>
                <a:latin typeface="Georgia" panose="02040502050405020303" pitchFamily="18" charset="0"/>
              </a:defRPr>
            </a:lvl1pPr>
            <a:lvl2pPr>
              <a:defRPr b="0" i="0">
                <a:latin typeface="Georgia" panose="02040502050405020303" pitchFamily="18" charset="0"/>
              </a:defRPr>
            </a:lvl2pPr>
            <a:lvl3pPr>
              <a:defRPr b="0" i="0">
                <a:latin typeface="Georgia" panose="02040502050405020303" pitchFamily="18" charset="0"/>
              </a:defRPr>
            </a:lvl3pPr>
            <a:lvl4pPr>
              <a:defRPr b="0" i="0">
                <a:latin typeface="Georgia" panose="02040502050405020303" pitchFamily="18" charset="0"/>
              </a:defRPr>
            </a:lvl4pPr>
            <a:lvl5pPr>
              <a:defRPr b="0" i="0">
                <a:latin typeface="Georgia" panose="02040502050405020303" pitchFamily="18" charset="0"/>
              </a:defRPr>
            </a:lvl5pPr>
          </a:lstStyle>
          <a:p>
            <a:pPr lvl="0"/>
            <a:r>
              <a:rPr lang="en-US" dirty="0"/>
              <a:t>Click here to enter text. Lorem ipsum dolor sit lorum, here adipiscing dolore, sed do magna enter minim up labor et dolore magna aqua. Ut minim ad minim dolor, quid ipsum exercitation alfalfa labor. </a:t>
            </a:r>
          </a:p>
        </p:txBody>
      </p:sp>
      <p:sp>
        <p:nvSpPr>
          <p:cNvPr id="10" name="Title 4">
            <a:extLst>
              <a:ext uri="{FF2B5EF4-FFF2-40B4-BE49-F238E27FC236}">
                <a16:creationId xmlns:a16="http://schemas.microsoft.com/office/drawing/2014/main" id="{91C3C6AD-9BC0-BB4F-985B-6C9E854BF5EE}"/>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dirty="0">
                <a:cs typeface="Arial"/>
              </a:rPr>
              <a:t>Click to add one or two-line headline</a:t>
            </a:r>
            <a:endParaRPr lang="en-US" sz="2000" dirty="0">
              <a:latin typeface="Impact" panose="020B0806030902050204" pitchFamily="34" charset="0"/>
              <a:cs typeface="Arial"/>
            </a:endParaRPr>
          </a:p>
        </p:txBody>
      </p:sp>
    </p:spTree>
    <p:extLst>
      <p:ext uri="{BB962C8B-B14F-4D97-AF65-F5344CB8AC3E}">
        <p14:creationId xmlns:p14="http://schemas.microsoft.com/office/powerpoint/2010/main" val="398429386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Only_bars">
    <p:spTree>
      <p:nvGrpSpPr>
        <p:cNvPr id="1" name=""/>
        <p:cNvGrpSpPr/>
        <p:nvPr/>
      </p:nvGrpSpPr>
      <p:grpSpPr>
        <a:xfrm>
          <a:off x="0" y="0"/>
          <a:ext cx="0" cy="0"/>
          <a:chOff x="0" y="0"/>
          <a:chExt cx="0" cy="0"/>
        </a:xfrm>
      </p:grpSpPr>
      <p:sp>
        <p:nvSpPr>
          <p:cNvPr id="12" name="Slide Number Placeholder 2">
            <a:extLst>
              <a:ext uri="{FF2B5EF4-FFF2-40B4-BE49-F238E27FC236}">
                <a16:creationId xmlns:a16="http://schemas.microsoft.com/office/drawing/2014/main" id="{28089708-8A39-5845-9122-D5A683609E14}"/>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t>‹#›</a:t>
            </a:fld>
            <a:endParaRPr lang="en-US" dirty="0"/>
          </a:p>
        </p:txBody>
      </p:sp>
      <p:pic>
        <p:nvPicPr>
          <p:cNvPr id="10" name="Picture 9">
            <a:extLst>
              <a:ext uri="{FF2B5EF4-FFF2-40B4-BE49-F238E27FC236}">
                <a16:creationId xmlns:a16="http://schemas.microsoft.com/office/drawing/2014/main" id="{B5C39CEC-5B82-C546-96A9-F4662D644964}"/>
              </a:ext>
            </a:extLst>
          </p:cNvPr>
          <p:cNvPicPr>
            <a:picLocks noChangeAspect="1"/>
          </p:cNvPicPr>
          <p:nvPr userDrawn="1"/>
        </p:nvPicPr>
        <p:blipFill>
          <a:blip r:embed="rId2"/>
          <a:stretch>
            <a:fillRect/>
          </a:stretch>
        </p:blipFill>
        <p:spPr>
          <a:xfrm>
            <a:off x="8440136" y="4253019"/>
            <a:ext cx="165100" cy="431800"/>
          </a:xfrm>
          <a:prstGeom prst="rect">
            <a:avLst/>
          </a:prstGeom>
        </p:spPr>
      </p:pic>
      <p:pic>
        <p:nvPicPr>
          <p:cNvPr id="13" name="Picture 12">
            <a:extLst>
              <a:ext uri="{FF2B5EF4-FFF2-40B4-BE49-F238E27FC236}">
                <a16:creationId xmlns:a16="http://schemas.microsoft.com/office/drawing/2014/main" id="{9D3F95C4-72FD-2D41-BDA2-126BBAA8B380}"/>
              </a:ext>
            </a:extLst>
          </p:cNvPr>
          <p:cNvPicPr>
            <a:picLocks noChangeAspect="1"/>
          </p:cNvPicPr>
          <p:nvPr userDrawn="1"/>
        </p:nvPicPr>
        <p:blipFill>
          <a:blip r:embed="rId3"/>
          <a:stretch>
            <a:fillRect/>
          </a:stretch>
        </p:blipFill>
        <p:spPr>
          <a:xfrm>
            <a:off x="8210492" y="4394200"/>
            <a:ext cx="304800" cy="749300"/>
          </a:xfrm>
          <a:prstGeom prst="rect">
            <a:avLst/>
          </a:prstGeom>
        </p:spPr>
      </p:pic>
      <p:sp>
        <p:nvSpPr>
          <p:cNvPr id="6" name="Title 4">
            <a:extLst>
              <a:ext uri="{FF2B5EF4-FFF2-40B4-BE49-F238E27FC236}">
                <a16:creationId xmlns:a16="http://schemas.microsoft.com/office/drawing/2014/main" id="{97C5638C-932A-C742-B00D-B8DBC72F0595}"/>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dirty="0">
                <a:cs typeface="Arial"/>
              </a:rPr>
              <a:t>Click to add headline only</a:t>
            </a:r>
            <a:endParaRPr lang="en-US" sz="2000" dirty="0">
              <a:latin typeface="Impact" panose="020B0806030902050204" pitchFamily="34" charset="0"/>
              <a:cs typeface="Arial"/>
            </a:endParaRPr>
          </a:p>
        </p:txBody>
      </p:sp>
    </p:spTree>
    <p:extLst>
      <p:ext uri="{BB962C8B-B14F-4D97-AF65-F5344CB8AC3E}">
        <p14:creationId xmlns:p14="http://schemas.microsoft.com/office/powerpoint/2010/main" val="290407884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Only_slice">
    <p:spTree>
      <p:nvGrpSpPr>
        <p:cNvPr id="1" name=""/>
        <p:cNvGrpSpPr/>
        <p:nvPr/>
      </p:nvGrpSpPr>
      <p:grpSpPr>
        <a:xfrm>
          <a:off x="0" y="0"/>
          <a:ext cx="0" cy="0"/>
          <a:chOff x="0" y="0"/>
          <a:chExt cx="0" cy="0"/>
        </a:xfrm>
      </p:grpSpPr>
      <p:sp>
        <p:nvSpPr>
          <p:cNvPr id="6" name="Shape 258">
            <a:extLst>
              <a:ext uri="{FF2B5EF4-FFF2-40B4-BE49-F238E27FC236}">
                <a16:creationId xmlns:a16="http://schemas.microsoft.com/office/drawing/2014/main" id="{9D1E3F84-28B2-DE4C-BBB6-D1104995275C}"/>
              </a:ext>
            </a:extLst>
          </p:cNvPr>
          <p:cNvSpPr/>
          <p:nvPr userDrawn="1"/>
        </p:nvSpPr>
        <p:spPr>
          <a:xfrm flipH="1">
            <a:off x="8204885"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9" name="Shape 111">
            <a:extLst>
              <a:ext uri="{FF2B5EF4-FFF2-40B4-BE49-F238E27FC236}">
                <a16:creationId xmlns:a16="http://schemas.microsoft.com/office/drawing/2014/main" id="{A2F7FCFC-2F02-054F-840B-2BCA5B1B6B62}"/>
              </a:ext>
            </a:extLst>
          </p:cNvPr>
          <p:cNvSpPr/>
          <p:nvPr userDrawn="1"/>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10" name="Slide Number Placeholder 1">
            <a:extLst>
              <a:ext uri="{FF2B5EF4-FFF2-40B4-BE49-F238E27FC236}">
                <a16:creationId xmlns:a16="http://schemas.microsoft.com/office/drawing/2014/main" id="{CBC57371-B447-1A47-9191-77C3EB98FA6E}"/>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solidFill>
                  <a:schemeClr val="bg1"/>
                </a:solidFill>
              </a:rPr>
              <a:t>‹#›</a:t>
            </a:fld>
            <a:endParaRPr lang="en-US" dirty="0">
              <a:solidFill>
                <a:schemeClr val="bg1"/>
              </a:solidFill>
            </a:endParaRPr>
          </a:p>
        </p:txBody>
      </p:sp>
      <p:sp>
        <p:nvSpPr>
          <p:cNvPr id="7" name="Title 4">
            <a:extLst>
              <a:ext uri="{FF2B5EF4-FFF2-40B4-BE49-F238E27FC236}">
                <a16:creationId xmlns:a16="http://schemas.microsoft.com/office/drawing/2014/main" id="{44219DF4-AFD5-0D43-A00C-A3F5D0D5585F}"/>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dirty="0">
                <a:cs typeface="Arial"/>
              </a:rPr>
              <a:t>Click to add headline only</a:t>
            </a:r>
            <a:endParaRPr lang="en-US" sz="2000" dirty="0">
              <a:latin typeface="Impact" panose="020B0806030902050204" pitchFamily="34" charset="0"/>
              <a:cs typeface="Arial"/>
            </a:endParaRPr>
          </a:p>
        </p:txBody>
      </p:sp>
    </p:spTree>
    <p:extLst>
      <p:ext uri="{BB962C8B-B14F-4D97-AF65-F5344CB8AC3E}">
        <p14:creationId xmlns:p14="http://schemas.microsoft.com/office/powerpoint/2010/main" val="398280199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Divider Page_Orchi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6" name="Freeform 5">
            <a:extLst>
              <a:ext uri="{FF2B5EF4-FFF2-40B4-BE49-F238E27FC236}">
                <a16:creationId xmlns:a16="http://schemas.microsoft.com/office/drawing/2014/main" id="{C7A5CD8B-335A-3C46-9F94-03DFEECD2096}"/>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7" name="Title 4">
            <a:extLst>
              <a:ext uri="{FF2B5EF4-FFF2-40B4-BE49-F238E27FC236}">
                <a16:creationId xmlns:a16="http://schemas.microsoft.com/office/drawing/2014/main" id="{B0C6EDFC-A184-964D-B806-D014AB84F71B}"/>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dirty="0">
                <a:latin typeface="Impact" panose="020B0806030902050204" pitchFamily="34" charset="0"/>
                <a:cs typeface="Arial"/>
              </a:rPr>
              <a:t>Click to add Divider page headline</a:t>
            </a:r>
          </a:p>
        </p:txBody>
      </p:sp>
      <p:grpSp>
        <p:nvGrpSpPr>
          <p:cNvPr id="8" name="Group 7">
            <a:extLst>
              <a:ext uri="{FF2B5EF4-FFF2-40B4-BE49-F238E27FC236}">
                <a16:creationId xmlns:a16="http://schemas.microsoft.com/office/drawing/2014/main" id="{549710C8-F781-3446-B11A-53C879E3FC82}"/>
              </a:ext>
            </a:extLst>
          </p:cNvPr>
          <p:cNvGrpSpPr/>
          <p:nvPr userDrawn="1"/>
        </p:nvGrpSpPr>
        <p:grpSpPr>
          <a:xfrm>
            <a:off x="7616541" y="1178128"/>
            <a:ext cx="345864" cy="776859"/>
            <a:chOff x="7865922" y="1061336"/>
            <a:chExt cx="397861" cy="893652"/>
          </a:xfrm>
        </p:grpSpPr>
        <p:pic>
          <p:nvPicPr>
            <p:cNvPr id="10" name="Picture 9">
              <a:extLst>
                <a:ext uri="{FF2B5EF4-FFF2-40B4-BE49-F238E27FC236}">
                  <a16:creationId xmlns:a16="http://schemas.microsoft.com/office/drawing/2014/main" id="{53E72D0A-F792-2D41-AE25-6E692FB770C8}"/>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2" name="Picture 11">
              <a:extLst>
                <a:ext uri="{FF2B5EF4-FFF2-40B4-BE49-F238E27FC236}">
                  <a16:creationId xmlns:a16="http://schemas.microsoft.com/office/drawing/2014/main" id="{107E6BA9-F382-B24E-A043-D23EF7D938AD}"/>
                </a:ext>
              </a:extLst>
            </p:cNvPr>
            <p:cNvPicPr>
              <a:picLocks noChangeAspect="1"/>
            </p:cNvPicPr>
            <p:nvPr userDrawn="1"/>
          </p:nvPicPr>
          <p:blipFill>
            <a:blip r:embed="rId3"/>
            <a:stretch>
              <a:fillRect/>
            </a:stretch>
          </p:blipFill>
          <p:spPr>
            <a:xfrm>
              <a:off x="8098683" y="1061336"/>
              <a:ext cx="165100" cy="431800"/>
            </a:xfrm>
            <a:prstGeom prst="rect">
              <a:avLst/>
            </a:prstGeom>
          </p:spPr>
        </p:pic>
      </p:grpSp>
      <p:sp>
        <p:nvSpPr>
          <p:cNvPr id="13" name="Rectangle 12">
            <a:extLst>
              <a:ext uri="{FF2B5EF4-FFF2-40B4-BE49-F238E27FC236}">
                <a16:creationId xmlns:a16="http://schemas.microsoft.com/office/drawing/2014/main" id="{9A65F1DD-9F39-D94E-BB61-C016E933F69C}"/>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221863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Generic Title/Cover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72200" y="3022417"/>
            <a:ext cx="2630115" cy="231774"/>
          </a:xfrm>
          <a:prstGeom prst="rect">
            <a:avLst/>
          </a:prstGeom>
        </p:spPr>
        <p:txBody>
          <a:bodyPr rIns="0" anchor="t"/>
          <a:lstStyle>
            <a:lvl1pPr marL="0" indent="0" algn="r">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sp>
        <p:nvSpPr>
          <p:cNvPr id="10" name="Text Placeholder 11">
            <a:extLst>
              <a:ext uri="{FF2B5EF4-FFF2-40B4-BE49-F238E27FC236}">
                <a16:creationId xmlns:a16="http://schemas.microsoft.com/office/drawing/2014/main" id="{53A20B4A-A7E7-7442-9A1F-C67C7DB5C0D6}"/>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edit THIS HEADLINE</a:t>
            </a:r>
          </a:p>
        </p:txBody>
      </p:sp>
      <p:sp>
        <p:nvSpPr>
          <p:cNvPr id="11" name="Text Placeholder 31">
            <a:extLst>
              <a:ext uri="{FF2B5EF4-FFF2-40B4-BE49-F238E27FC236}">
                <a16:creationId xmlns:a16="http://schemas.microsoft.com/office/drawing/2014/main" id="{E8AF4473-5AA6-A040-ADA4-BC2B0ECEFBC1}"/>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cxnSp>
        <p:nvCxnSpPr>
          <p:cNvPr id="17" name="Straight Connector 16">
            <a:extLst>
              <a:ext uri="{FF2B5EF4-FFF2-40B4-BE49-F238E27FC236}">
                <a16:creationId xmlns:a16="http://schemas.microsoft.com/office/drawing/2014/main" id="{14552943-61FF-AA41-840C-6B568E710F72}"/>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B484986-C81B-BD4C-A4D4-E585B004DA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Tree>
    <p:extLst>
      <p:ext uri="{BB962C8B-B14F-4D97-AF65-F5344CB8AC3E}">
        <p14:creationId xmlns:p14="http://schemas.microsoft.com/office/powerpoint/2010/main" val="425062995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closure, Information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0E5B6D-C7A6-3B44-A001-7F8BEB97A725}"/>
              </a:ext>
            </a:extLst>
          </p:cNvPr>
          <p:cNvSpPr/>
          <p:nvPr userDrawn="1"/>
        </p:nvSpPr>
        <p:spPr>
          <a:xfrm>
            <a:off x="0" y="683476"/>
            <a:ext cx="9144000" cy="1014984"/>
          </a:xfrm>
          <a:prstGeom prst="rect">
            <a:avLst/>
          </a:prstGeom>
          <a:solidFill>
            <a:srgbClr val="F7F8F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359414" y="1013868"/>
            <a:ext cx="4212585" cy="320913"/>
          </a:xfrm>
          <a:prstGeom prst="rect">
            <a:avLst/>
          </a:prstGeom>
        </p:spPr>
        <p:txBody>
          <a:bodyPr/>
          <a:lstStyle>
            <a:lvl1pPr>
              <a:lnSpc>
                <a:spcPct val="100000"/>
              </a:lnSpc>
              <a:defRPr sz="2000" cap="all" baseline="0">
                <a:latin typeface="Impact" panose="020B0806030902050204" pitchFamily="34" charset="0"/>
              </a:defRPr>
            </a:lvl1pPr>
          </a:lstStyle>
          <a:p>
            <a:r>
              <a:rPr lang="en-US" dirty="0"/>
              <a:t>Click to edit one-line headline style</a:t>
            </a:r>
          </a:p>
        </p:txBody>
      </p:sp>
      <p:sp>
        <p:nvSpPr>
          <p:cNvPr id="4" name="Text Placeholder 3">
            <a:extLst>
              <a:ext uri="{FF2B5EF4-FFF2-40B4-BE49-F238E27FC236}">
                <a16:creationId xmlns:a16="http://schemas.microsoft.com/office/drawing/2014/main" id="{280B1302-6F57-254C-B06A-A4CFF9E3C575}"/>
              </a:ext>
            </a:extLst>
          </p:cNvPr>
          <p:cNvSpPr>
            <a:spLocks noGrp="1"/>
          </p:cNvSpPr>
          <p:nvPr>
            <p:ph type="body" sz="quarter" idx="15" hasCustomPrompt="1"/>
          </p:nvPr>
        </p:nvSpPr>
        <p:spPr>
          <a:xfrm>
            <a:off x="368335" y="1804945"/>
            <a:ext cx="8402378" cy="1946275"/>
          </a:xfrm>
          <a:prstGeom prst="rect">
            <a:avLst/>
          </a:prstGeom>
        </p:spPr>
        <p:txBody>
          <a:bodyPr/>
          <a:lstStyle>
            <a:lvl1pPr marL="0" indent="0">
              <a:lnSpc>
                <a:spcPct val="100000"/>
              </a:lnSpc>
              <a:spcBef>
                <a:spcPts val="0"/>
              </a:spcBef>
              <a:buClr>
                <a:schemeClr val="bg1"/>
              </a:buClr>
              <a:buSzPct val="85000"/>
              <a:buFont typeface="Arial" panose="020B0604020202020204" pitchFamily="34" charset="0"/>
              <a:buNone/>
              <a:tabLst/>
              <a:defRPr sz="900">
                <a:solidFill>
                  <a:schemeClr val="tx1"/>
                </a:solidFill>
              </a:defRPr>
            </a:lvl1pPr>
            <a:lvl2pPr marL="120650" indent="-88900">
              <a:lnSpc>
                <a:spcPct val="100000"/>
              </a:lnSpc>
              <a:spcBef>
                <a:spcPts val="0"/>
              </a:spcBef>
              <a:buClr>
                <a:schemeClr val="tx1"/>
              </a:buClr>
              <a:buSzPct val="85000"/>
              <a:buFont typeface="Arial" panose="020B0604020202020204" pitchFamily="34" charset="0"/>
              <a:buChar char="•"/>
              <a:tabLst/>
              <a:defRPr sz="900">
                <a:solidFill>
                  <a:schemeClr val="tx1"/>
                </a:solidFill>
              </a:defRPr>
            </a:lvl2pPr>
            <a:lvl3pPr>
              <a:buClr>
                <a:schemeClr val="tx1"/>
              </a:buClr>
              <a:defRPr sz="1200">
                <a:solidFill>
                  <a:schemeClr val="tx1"/>
                </a:solidFill>
              </a:defRPr>
            </a:lvl3pPr>
            <a:lvl4pPr>
              <a:buClr>
                <a:schemeClr val="tx1"/>
              </a:buClr>
              <a:defRPr sz="1200">
                <a:solidFill>
                  <a:schemeClr val="tx1"/>
                </a:solidFill>
              </a:defRPr>
            </a:lvl4pPr>
            <a:lvl5pPr>
              <a:buClr>
                <a:schemeClr val="tx1"/>
              </a:buClr>
              <a:defRPr sz="1200">
                <a:solidFill>
                  <a:schemeClr val="tx1"/>
                </a:solidFill>
              </a:defRPr>
            </a:lvl5pPr>
          </a:lstStyle>
          <a:p>
            <a:pPr lvl="0"/>
            <a:r>
              <a:rPr lang="en-US" dirty="0"/>
              <a:t>Click to add disclosure text.</a:t>
            </a:r>
          </a:p>
          <a:p>
            <a:pPr lvl="1"/>
            <a:r>
              <a:rPr lang="en-US" dirty="0"/>
              <a:t>Second level</a:t>
            </a:r>
          </a:p>
        </p:txBody>
      </p:sp>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lvl1pPr>
              <a:defRPr>
                <a:solidFill>
                  <a:schemeClr val="tx1"/>
                </a:solidFill>
              </a:defRPr>
            </a:lvl1pPr>
          </a:lstStyle>
          <a:p>
            <a:fld id="{B860EA5E-C501-EE46-95BA-D6951046621D}" type="slidenum">
              <a:rPr lang="en-US" smtClean="0"/>
              <a:pPr/>
              <a:t>‹#›</a:t>
            </a:fld>
            <a:endParaRPr lang="en-US" dirty="0"/>
          </a:p>
        </p:txBody>
      </p:sp>
    </p:spTree>
    <p:extLst>
      <p:ext uri="{BB962C8B-B14F-4D97-AF65-F5344CB8AC3E}">
        <p14:creationId xmlns:p14="http://schemas.microsoft.com/office/powerpoint/2010/main" val="195511657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with Headline and Image Lef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478740" y="736954"/>
            <a:ext cx="4153191" cy="320913"/>
          </a:xfrm>
          <a:prstGeom prst="rect">
            <a:avLst/>
          </a:prstGeom>
        </p:spPr>
        <p:txBody>
          <a:bodyPr anchor="t" anchorCtr="0"/>
          <a:lstStyle>
            <a:lvl1pPr>
              <a:lnSpc>
                <a:spcPct val="100000"/>
              </a:lnSpc>
              <a:defRPr sz="2000" cap="all" baseline="0">
                <a:latin typeface="Impact" panose="020B0806030902050204" pitchFamily="34" charset="0"/>
              </a:defRPr>
            </a:lvl1pPr>
          </a:lstStyle>
          <a:p>
            <a:r>
              <a:rPr lang="en-US" dirty="0"/>
              <a:t>Click here to enter one-line headline</a:t>
            </a:r>
          </a:p>
        </p:txBody>
      </p:sp>
      <p:sp>
        <p:nvSpPr>
          <p:cNvPr id="6" name="Rectangle 1">
            <a:extLst>
              <a:ext uri="{FF2B5EF4-FFF2-40B4-BE49-F238E27FC236}">
                <a16:creationId xmlns:a16="http://schemas.microsoft.com/office/drawing/2014/main" id="{554871D9-1531-3045-B45E-7B35D535D798}"/>
              </a:ext>
            </a:extLst>
          </p:cNvPr>
          <p:cNvSpPr/>
          <p:nvPr userDrawn="1"/>
        </p:nvSpPr>
        <p:spPr>
          <a:xfrm>
            <a:off x="-7495" y="0"/>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7" name="Rectangle 1">
            <a:extLst>
              <a:ext uri="{FF2B5EF4-FFF2-40B4-BE49-F238E27FC236}">
                <a16:creationId xmlns:a16="http://schemas.microsoft.com/office/drawing/2014/main" id="{08E1D65E-392B-874F-9F87-DBB6AFBECDF8}"/>
              </a:ext>
            </a:extLst>
          </p:cNvPr>
          <p:cNvSpPr/>
          <p:nvPr userDrawn="1"/>
        </p:nvSpPr>
        <p:spPr>
          <a:xfrm>
            <a:off x="-7495" y="-5767"/>
            <a:ext cx="4673600" cy="4076313"/>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 name="connsiteX0" fmla="*/ 0 w 2819581"/>
              <a:gd name="connsiteY0" fmla="*/ 12526 h 2272120"/>
              <a:gd name="connsiteX1" fmla="*/ 2819581 w 2819581"/>
              <a:gd name="connsiteY1" fmla="*/ 0 h 2272120"/>
              <a:gd name="connsiteX2" fmla="*/ 4662 w 2819581"/>
              <a:gd name="connsiteY2" fmla="*/ 2272120 h 2272120"/>
              <a:gd name="connsiteX3" fmla="*/ 0 w 2819581"/>
              <a:gd name="connsiteY3" fmla="*/ 12526 h 2272120"/>
              <a:gd name="connsiteX0" fmla="*/ 0 w 2819581"/>
              <a:gd name="connsiteY0" fmla="*/ 12526 h 1119726"/>
              <a:gd name="connsiteX1" fmla="*/ 2819581 w 2819581"/>
              <a:gd name="connsiteY1" fmla="*/ 0 h 1119726"/>
              <a:gd name="connsiteX2" fmla="*/ 2422185 w 2819581"/>
              <a:gd name="connsiteY2" fmla="*/ 1119726 h 1119726"/>
              <a:gd name="connsiteX3" fmla="*/ 0 w 2819581"/>
              <a:gd name="connsiteY3" fmla="*/ 12526 h 1119726"/>
              <a:gd name="connsiteX0" fmla="*/ 43041 w 2862622"/>
              <a:gd name="connsiteY0" fmla="*/ 12526 h 1132063"/>
              <a:gd name="connsiteX1" fmla="*/ 2862622 w 2862622"/>
              <a:gd name="connsiteY1" fmla="*/ 0 h 1132063"/>
              <a:gd name="connsiteX2" fmla="*/ 2465226 w 2862622"/>
              <a:gd name="connsiteY2" fmla="*/ 1119726 h 1132063"/>
              <a:gd name="connsiteX3" fmla="*/ 1245540 w 2862622"/>
              <a:gd name="connsiteY3" fmla="*/ 562888 h 1132063"/>
              <a:gd name="connsiteX4" fmla="*/ 43041 w 2862622"/>
              <a:gd name="connsiteY4" fmla="*/ 12526 h 1132063"/>
              <a:gd name="connsiteX0" fmla="*/ 265849 w 3085430"/>
              <a:gd name="connsiteY0" fmla="*/ 12526 h 1205696"/>
              <a:gd name="connsiteX1" fmla="*/ 3085430 w 3085430"/>
              <a:gd name="connsiteY1" fmla="*/ 0 h 1205696"/>
              <a:gd name="connsiteX2" fmla="*/ 2688034 w 3085430"/>
              <a:gd name="connsiteY2" fmla="*/ 1119726 h 1205696"/>
              <a:gd name="connsiteX3" fmla="*/ 247060 w 3085430"/>
              <a:gd name="connsiteY3" fmla="*/ 1082719 h 1205696"/>
              <a:gd name="connsiteX4" fmla="*/ 265849 w 3085430"/>
              <a:gd name="connsiteY4" fmla="*/ 12526 h 1205696"/>
              <a:gd name="connsiteX0" fmla="*/ 265849 w 3085430"/>
              <a:gd name="connsiteY0" fmla="*/ 12526 h 1239341"/>
              <a:gd name="connsiteX1" fmla="*/ 3085430 w 3085430"/>
              <a:gd name="connsiteY1" fmla="*/ 0 h 1239341"/>
              <a:gd name="connsiteX2" fmla="*/ 2688034 w 3085430"/>
              <a:gd name="connsiteY2" fmla="*/ 1119726 h 1239341"/>
              <a:gd name="connsiteX3" fmla="*/ 247060 w 3085430"/>
              <a:gd name="connsiteY3" fmla="*/ 1082719 h 1239341"/>
              <a:gd name="connsiteX4" fmla="*/ 265849 w 3085430"/>
              <a:gd name="connsiteY4" fmla="*/ 12526 h 1239341"/>
              <a:gd name="connsiteX0" fmla="*/ 265849 w 3085430"/>
              <a:gd name="connsiteY0" fmla="*/ 12526 h 1194845"/>
              <a:gd name="connsiteX1" fmla="*/ 3085430 w 3085430"/>
              <a:gd name="connsiteY1" fmla="*/ 0 h 1194845"/>
              <a:gd name="connsiteX2" fmla="*/ 2688034 w 3085430"/>
              <a:gd name="connsiteY2" fmla="*/ 1119726 h 1194845"/>
              <a:gd name="connsiteX3" fmla="*/ 247060 w 3085430"/>
              <a:gd name="connsiteY3" fmla="*/ 1082719 h 1194845"/>
              <a:gd name="connsiteX4" fmla="*/ 265849 w 3085430"/>
              <a:gd name="connsiteY4" fmla="*/ 12526 h 1194845"/>
              <a:gd name="connsiteX0" fmla="*/ 265849 w 3085430"/>
              <a:gd name="connsiteY0" fmla="*/ 12526 h 1119726"/>
              <a:gd name="connsiteX1" fmla="*/ 3085430 w 3085430"/>
              <a:gd name="connsiteY1" fmla="*/ 0 h 1119726"/>
              <a:gd name="connsiteX2" fmla="*/ 2688034 w 3085430"/>
              <a:gd name="connsiteY2" fmla="*/ 1119726 h 1119726"/>
              <a:gd name="connsiteX3" fmla="*/ 247060 w 3085430"/>
              <a:gd name="connsiteY3" fmla="*/ 1082719 h 1119726"/>
              <a:gd name="connsiteX4" fmla="*/ 265849 w 3085430"/>
              <a:gd name="connsiteY4" fmla="*/ 12526 h 1119726"/>
              <a:gd name="connsiteX0" fmla="*/ 195476 w 3015057"/>
              <a:gd name="connsiteY0" fmla="*/ 12526 h 1119726"/>
              <a:gd name="connsiteX1" fmla="*/ 3015057 w 3015057"/>
              <a:gd name="connsiteY1" fmla="*/ 0 h 1119726"/>
              <a:gd name="connsiteX2" fmla="*/ 2617661 w 3015057"/>
              <a:gd name="connsiteY2" fmla="*/ 1119726 h 1119726"/>
              <a:gd name="connsiteX3" fmla="*/ 176687 w 3015057"/>
              <a:gd name="connsiteY3" fmla="*/ 1082719 h 1119726"/>
              <a:gd name="connsiteX4" fmla="*/ 195476 w 3015057"/>
              <a:gd name="connsiteY4" fmla="*/ 12526 h 1119726"/>
              <a:gd name="connsiteX0" fmla="*/ 18789 w 2838370"/>
              <a:gd name="connsiteY0" fmla="*/ 12526 h 1119726"/>
              <a:gd name="connsiteX1" fmla="*/ 2838370 w 2838370"/>
              <a:gd name="connsiteY1" fmla="*/ 0 h 1119726"/>
              <a:gd name="connsiteX2" fmla="*/ 2440974 w 2838370"/>
              <a:gd name="connsiteY2" fmla="*/ 1119726 h 1119726"/>
              <a:gd name="connsiteX3" fmla="*/ 0 w 2838370"/>
              <a:gd name="connsiteY3" fmla="*/ 1082719 h 1119726"/>
              <a:gd name="connsiteX4" fmla="*/ 18789 w 2838370"/>
              <a:gd name="connsiteY4" fmla="*/ 12526 h 1119726"/>
              <a:gd name="connsiteX0" fmla="*/ 18789 w 2838370"/>
              <a:gd name="connsiteY0" fmla="*/ 12526 h 1119726"/>
              <a:gd name="connsiteX1" fmla="*/ 2838370 w 2838370"/>
              <a:gd name="connsiteY1" fmla="*/ 0 h 1119726"/>
              <a:gd name="connsiteX2" fmla="*/ 2440974 w 2838370"/>
              <a:gd name="connsiteY2" fmla="*/ 1119726 h 1119726"/>
              <a:gd name="connsiteX3" fmla="*/ 0 w 2838370"/>
              <a:gd name="connsiteY3" fmla="*/ 1107771 h 1119726"/>
              <a:gd name="connsiteX4" fmla="*/ 18789 w 2838370"/>
              <a:gd name="connsiteY4" fmla="*/ 12526 h 1119726"/>
              <a:gd name="connsiteX0" fmla="*/ 12526 w 2838370"/>
              <a:gd name="connsiteY0" fmla="*/ 12526 h 1119726"/>
              <a:gd name="connsiteX1" fmla="*/ 2838370 w 2838370"/>
              <a:gd name="connsiteY1" fmla="*/ 0 h 1119726"/>
              <a:gd name="connsiteX2" fmla="*/ 2440974 w 2838370"/>
              <a:gd name="connsiteY2" fmla="*/ 1119726 h 1119726"/>
              <a:gd name="connsiteX3" fmla="*/ 0 w 2838370"/>
              <a:gd name="connsiteY3" fmla="*/ 1107771 h 1119726"/>
              <a:gd name="connsiteX4" fmla="*/ 12526 w 2838370"/>
              <a:gd name="connsiteY4" fmla="*/ 12526 h 1119726"/>
              <a:gd name="connsiteX0" fmla="*/ 12526 w 2838370"/>
              <a:gd name="connsiteY0" fmla="*/ 12526 h 1107771"/>
              <a:gd name="connsiteX1" fmla="*/ 2838370 w 2838370"/>
              <a:gd name="connsiteY1" fmla="*/ 0 h 1107771"/>
              <a:gd name="connsiteX2" fmla="*/ 2447237 w 2838370"/>
              <a:gd name="connsiteY2" fmla="*/ 1094674 h 1107771"/>
              <a:gd name="connsiteX3" fmla="*/ 0 w 2838370"/>
              <a:gd name="connsiteY3" fmla="*/ 1107771 h 1107771"/>
              <a:gd name="connsiteX4" fmla="*/ 12526 w 2838370"/>
              <a:gd name="connsiteY4" fmla="*/ 12526 h 1107771"/>
              <a:gd name="connsiteX0" fmla="*/ 12526 w 2838370"/>
              <a:gd name="connsiteY0" fmla="*/ 12526 h 1107771"/>
              <a:gd name="connsiteX1" fmla="*/ 2838370 w 2838370"/>
              <a:gd name="connsiteY1" fmla="*/ 0 h 1107771"/>
              <a:gd name="connsiteX2" fmla="*/ 2447237 w 2838370"/>
              <a:gd name="connsiteY2" fmla="*/ 1107200 h 1107771"/>
              <a:gd name="connsiteX3" fmla="*/ 0 w 2838370"/>
              <a:gd name="connsiteY3" fmla="*/ 1107771 h 1107771"/>
              <a:gd name="connsiteX4" fmla="*/ 12526 w 2838370"/>
              <a:gd name="connsiteY4" fmla="*/ 12526 h 1107771"/>
              <a:gd name="connsiteX0" fmla="*/ 12526 w 4053395"/>
              <a:gd name="connsiteY0" fmla="*/ 2373682 h 3468927"/>
              <a:gd name="connsiteX1" fmla="*/ 4053395 w 4053395"/>
              <a:gd name="connsiteY1" fmla="*/ 0 h 3468927"/>
              <a:gd name="connsiteX2" fmla="*/ 2447237 w 4053395"/>
              <a:gd name="connsiteY2" fmla="*/ 3468356 h 3468927"/>
              <a:gd name="connsiteX3" fmla="*/ 0 w 4053395"/>
              <a:gd name="connsiteY3" fmla="*/ 3468927 h 3468927"/>
              <a:gd name="connsiteX4" fmla="*/ 12526 w 4053395"/>
              <a:gd name="connsiteY4" fmla="*/ 2373682 h 3468927"/>
              <a:gd name="connsiteX0" fmla="*/ 12526 w 4053395"/>
              <a:gd name="connsiteY0" fmla="*/ 2373682 h 3468927"/>
              <a:gd name="connsiteX1" fmla="*/ 4053395 w 4053395"/>
              <a:gd name="connsiteY1" fmla="*/ 0 h 3468927"/>
              <a:gd name="connsiteX2" fmla="*/ 2835544 w 4053395"/>
              <a:gd name="connsiteY2" fmla="*/ 3462093 h 3468927"/>
              <a:gd name="connsiteX3" fmla="*/ 0 w 4053395"/>
              <a:gd name="connsiteY3" fmla="*/ 3468927 h 3468927"/>
              <a:gd name="connsiteX4" fmla="*/ 12526 w 4053395"/>
              <a:gd name="connsiteY4" fmla="*/ 2373682 h 3468927"/>
              <a:gd name="connsiteX0" fmla="*/ 770351 w 4053395"/>
              <a:gd name="connsiteY0" fmla="*/ 0 h 3468927"/>
              <a:gd name="connsiteX1" fmla="*/ 4053395 w 4053395"/>
              <a:gd name="connsiteY1" fmla="*/ 0 h 3468927"/>
              <a:gd name="connsiteX2" fmla="*/ 2835544 w 4053395"/>
              <a:gd name="connsiteY2" fmla="*/ 3462093 h 3468927"/>
              <a:gd name="connsiteX3" fmla="*/ 0 w 4053395"/>
              <a:gd name="connsiteY3" fmla="*/ 3468927 h 3468927"/>
              <a:gd name="connsiteX4" fmla="*/ 770351 w 4053395"/>
              <a:gd name="connsiteY4" fmla="*/ 0 h 3468927"/>
              <a:gd name="connsiteX0" fmla="*/ 770351 w 4047132"/>
              <a:gd name="connsiteY0" fmla="*/ 0 h 3468927"/>
              <a:gd name="connsiteX1" fmla="*/ 4047132 w 4047132"/>
              <a:gd name="connsiteY1" fmla="*/ 12526 h 3468927"/>
              <a:gd name="connsiteX2" fmla="*/ 2835544 w 4047132"/>
              <a:gd name="connsiteY2" fmla="*/ 3462093 h 3468927"/>
              <a:gd name="connsiteX3" fmla="*/ 0 w 4047132"/>
              <a:gd name="connsiteY3" fmla="*/ 3468927 h 3468927"/>
              <a:gd name="connsiteX4" fmla="*/ 770351 w 4047132"/>
              <a:gd name="connsiteY4" fmla="*/ 0 h 3468927"/>
              <a:gd name="connsiteX0" fmla="*/ 757825 w 4047132"/>
              <a:gd name="connsiteY0" fmla="*/ 6263 h 3456401"/>
              <a:gd name="connsiteX1" fmla="*/ 4047132 w 4047132"/>
              <a:gd name="connsiteY1" fmla="*/ 0 h 3456401"/>
              <a:gd name="connsiteX2" fmla="*/ 2835544 w 4047132"/>
              <a:gd name="connsiteY2" fmla="*/ 3449567 h 3456401"/>
              <a:gd name="connsiteX3" fmla="*/ 0 w 4047132"/>
              <a:gd name="connsiteY3" fmla="*/ 3456401 h 3456401"/>
              <a:gd name="connsiteX4" fmla="*/ 757825 w 4047132"/>
              <a:gd name="connsiteY4" fmla="*/ 6263 h 3456401"/>
              <a:gd name="connsiteX0" fmla="*/ 757825 w 4047132"/>
              <a:gd name="connsiteY0" fmla="*/ 11221 h 3461359"/>
              <a:gd name="connsiteX1" fmla="*/ 745298 w 4047132"/>
              <a:gd name="connsiteY1" fmla="*/ 0 h 3461359"/>
              <a:gd name="connsiteX2" fmla="*/ 4047132 w 4047132"/>
              <a:gd name="connsiteY2" fmla="*/ 4958 h 3461359"/>
              <a:gd name="connsiteX3" fmla="*/ 2835544 w 4047132"/>
              <a:gd name="connsiteY3" fmla="*/ 3454525 h 3461359"/>
              <a:gd name="connsiteX4" fmla="*/ 0 w 4047132"/>
              <a:gd name="connsiteY4" fmla="*/ 3461359 h 3461359"/>
              <a:gd name="connsiteX5" fmla="*/ 757825 w 4047132"/>
              <a:gd name="connsiteY5" fmla="*/ 11221 h 3461359"/>
              <a:gd name="connsiteX0" fmla="*/ 6263 w 4047132"/>
              <a:gd name="connsiteY0" fmla="*/ 2253380 h 3461359"/>
              <a:gd name="connsiteX1" fmla="*/ 745298 w 4047132"/>
              <a:gd name="connsiteY1" fmla="*/ 0 h 3461359"/>
              <a:gd name="connsiteX2" fmla="*/ 4047132 w 4047132"/>
              <a:gd name="connsiteY2" fmla="*/ 4958 h 3461359"/>
              <a:gd name="connsiteX3" fmla="*/ 2835544 w 4047132"/>
              <a:gd name="connsiteY3" fmla="*/ 3454525 h 3461359"/>
              <a:gd name="connsiteX4" fmla="*/ 0 w 4047132"/>
              <a:gd name="connsiteY4" fmla="*/ 3461359 h 3461359"/>
              <a:gd name="connsiteX5" fmla="*/ 6263 w 4047132"/>
              <a:gd name="connsiteY5" fmla="*/ 2253380 h 3461359"/>
              <a:gd name="connsiteX0" fmla="*/ 6263 w 4047132"/>
              <a:gd name="connsiteY0" fmla="*/ 2253380 h 3461359"/>
              <a:gd name="connsiteX1" fmla="*/ 764087 w 4047132"/>
              <a:gd name="connsiteY1" fmla="*/ 0 h 3461359"/>
              <a:gd name="connsiteX2" fmla="*/ 4047132 w 4047132"/>
              <a:gd name="connsiteY2" fmla="*/ 4958 h 3461359"/>
              <a:gd name="connsiteX3" fmla="*/ 2835544 w 4047132"/>
              <a:gd name="connsiteY3" fmla="*/ 3454525 h 3461359"/>
              <a:gd name="connsiteX4" fmla="*/ 0 w 4047132"/>
              <a:gd name="connsiteY4" fmla="*/ 3461359 h 3461359"/>
              <a:gd name="connsiteX5" fmla="*/ 6263 w 4047132"/>
              <a:gd name="connsiteY5" fmla="*/ 2253380 h 3461359"/>
              <a:gd name="connsiteX0" fmla="*/ 6263 w 4047132"/>
              <a:gd name="connsiteY0" fmla="*/ 2253380 h 3461359"/>
              <a:gd name="connsiteX1" fmla="*/ 801665 w 4047132"/>
              <a:gd name="connsiteY1" fmla="*/ 0 h 3461359"/>
              <a:gd name="connsiteX2" fmla="*/ 4047132 w 4047132"/>
              <a:gd name="connsiteY2" fmla="*/ 4958 h 3461359"/>
              <a:gd name="connsiteX3" fmla="*/ 2835544 w 4047132"/>
              <a:gd name="connsiteY3" fmla="*/ 3454525 h 3461359"/>
              <a:gd name="connsiteX4" fmla="*/ 0 w 4047132"/>
              <a:gd name="connsiteY4" fmla="*/ 3461359 h 3461359"/>
              <a:gd name="connsiteX5" fmla="*/ 6263 w 4047132"/>
              <a:gd name="connsiteY5" fmla="*/ 2253380 h 3461359"/>
              <a:gd name="connsiteX0" fmla="*/ 6263 w 4047132"/>
              <a:gd name="connsiteY0" fmla="*/ 2253380 h 3461359"/>
              <a:gd name="connsiteX1" fmla="*/ 789139 w 4047132"/>
              <a:gd name="connsiteY1" fmla="*/ 0 h 3461359"/>
              <a:gd name="connsiteX2" fmla="*/ 4047132 w 4047132"/>
              <a:gd name="connsiteY2" fmla="*/ 4958 h 3461359"/>
              <a:gd name="connsiteX3" fmla="*/ 2835544 w 4047132"/>
              <a:gd name="connsiteY3" fmla="*/ 3454525 h 3461359"/>
              <a:gd name="connsiteX4" fmla="*/ 0 w 4047132"/>
              <a:gd name="connsiteY4" fmla="*/ 3461359 h 3461359"/>
              <a:gd name="connsiteX5" fmla="*/ 6263 w 4047132"/>
              <a:gd name="connsiteY5" fmla="*/ 2253380 h 3461359"/>
              <a:gd name="connsiteX0" fmla="*/ 6263 w 4047132"/>
              <a:gd name="connsiteY0" fmla="*/ 2253380 h 4563079"/>
              <a:gd name="connsiteX1" fmla="*/ 789139 w 4047132"/>
              <a:gd name="connsiteY1" fmla="*/ 0 h 4563079"/>
              <a:gd name="connsiteX2" fmla="*/ 4047132 w 4047132"/>
              <a:gd name="connsiteY2" fmla="*/ 4958 h 4563079"/>
              <a:gd name="connsiteX3" fmla="*/ 2440974 w 4047132"/>
              <a:gd name="connsiteY3" fmla="*/ 4563079 h 4563079"/>
              <a:gd name="connsiteX4" fmla="*/ 0 w 4047132"/>
              <a:gd name="connsiteY4" fmla="*/ 3461359 h 4563079"/>
              <a:gd name="connsiteX5" fmla="*/ 6263 w 4047132"/>
              <a:gd name="connsiteY5" fmla="*/ 2253380 h 4563079"/>
              <a:gd name="connsiteX0" fmla="*/ 12526 w 4053395"/>
              <a:gd name="connsiteY0" fmla="*/ 2253380 h 4569913"/>
              <a:gd name="connsiteX1" fmla="*/ 795402 w 4053395"/>
              <a:gd name="connsiteY1" fmla="*/ 0 h 4569913"/>
              <a:gd name="connsiteX2" fmla="*/ 4053395 w 4053395"/>
              <a:gd name="connsiteY2" fmla="*/ 4958 h 4569913"/>
              <a:gd name="connsiteX3" fmla="*/ 2447237 w 4053395"/>
              <a:gd name="connsiteY3" fmla="*/ 4563079 h 4569913"/>
              <a:gd name="connsiteX4" fmla="*/ 0 w 4053395"/>
              <a:gd name="connsiteY4" fmla="*/ 4569913 h 4569913"/>
              <a:gd name="connsiteX5" fmla="*/ 12526 w 4053395"/>
              <a:gd name="connsiteY5" fmla="*/ 2253380 h 4569913"/>
              <a:gd name="connsiteX0" fmla="*/ 6263 w 4047132"/>
              <a:gd name="connsiteY0" fmla="*/ 2253380 h 4563079"/>
              <a:gd name="connsiteX1" fmla="*/ 789139 w 4047132"/>
              <a:gd name="connsiteY1" fmla="*/ 0 h 4563079"/>
              <a:gd name="connsiteX2" fmla="*/ 4047132 w 4047132"/>
              <a:gd name="connsiteY2" fmla="*/ 4958 h 4563079"/>
              <a:gd name="connsiteX3" fmla="*/ 2440974 w 4047132"/>
              <a:gd name="connsiteY3" fmla="*/ 4563079 h 4563079"/>
              <a:gd name="connsiteX4" fmla="*/ 0 w 4047132"/>
              <a:gd name="connsiteY4" fmla="*/ 4544861 h 4563079"/>
              <a:gd name="connsiteX5" fmla="*/ 6263 w 4047132"/>
              <a:gd name="connsiteY5" fmla="*/ 2253380 h 4563079"/>
              <a:gd name="connsiteX0" fmla="*/ 6263 w 4047132"/>
              <a:gd name="connsiteY0" fmla="*/ 2253380 h 4544861"/>
              <a:gd name="connsiteX1" fmla="*/ 789139 w 4047132"/>
              <a:gd name="connsiteY1" fmla="*/ 0 h 4544861"/>
              <a:gd name="connsiteX2" fmla="*/ 4047132 w 4047132"/>
              <a:gd name="connsiteY2" fmla="*/ 4958 h 4544861"/>
              <a:gd name="connsiteX3" fmla="*/ 2785440 w 4047132"/>
              <a:gd name="connsiteY3" fmla="*/ 3736889 h 4544861"/>
              <a:gd name="connsiteX4" fmla="*/ 0 w 4047132"/>
              <a:gd name="connsiteY4" fmla="*/ 4544861 h 4544861"/>
              <a:gd name="connsiteX5" fmla="*/ 6263 w 4047132"/>
              <a:gd name="connsiteY5" fmla="*/ 2253380 h 4544861"/>
              <a:gd name="connsiteX0" fmla="*/ 6263 w 4147340"/>
              <a:gd name="connsiteY0" fmla="*/ 2552064 h 4843545"/>
              <a:gd name="connsiteX1" fmla="*/ 789139 w 4147340"/>
              <a:gd name="connsiteY1" fmla="*/ 298684 h 4843545"/>
              <a:gd name="connsiteX2" fmla="*/ 4147340 w 4147340"/>
              <a:gd name="connsiteY2" fmla="*/ 0 h 4843545"/>
              <a:gd name="connsiteX3" fmla="*/ 2785440 w 4147340"/>
              <a:gd name="connsiteY3" fmla="*/ 4035573 h 4843545"/>
              <a:gd name="connsiteX4" fmla="*/ 0 w 4147340"/>
              <a:gd name="connsiteY4" fmla="*/ 4843545 h 4843545"/>
              <a:gd name="connsiteX5" fmla="*/ 6263 w 4147340"/>
              <a:gd name="connsiteY5" fmla="*/ 2552064 h 4843545"/>
              <a:gd name="connsiteX0" fmla="*/ 6263 w 4147340"/>
              <a:gd name="connsiteY0" fmla="*/ 2552064 h 4843545"/>
              <a:gd name="connsiteX1" fmla="*/ 789139 w 4147340"/>
              <a:gd name="connsiteY1" fmla="*/ 65657 h 4843545"/>
              <a:gd name="connsiteX2" fmla="*/ 4147340 w 4147340"/>
              <a:gd name="connsiteY2" fmla="*/ 0 h 4843545"/>
              <a:gd name="connsiteX3" fmla="*/ 2785440 w 4147340"/>
              <a:gd name="connsiteY3" fmla="*/ 4035573 h 4843545"/>
              <a:gd name="connsiteX4" fmla="*/ 0 w 4147340"/>
              <a:gd name="connsiteY4" fmla="*/ 4843545 h 4843545"/>
              <a:gd name="connsiteX5" fmla="*/ 6263 w 4147340"/>
              <a:gd name="connsiteY5" fmla="*/ 2552064 h 4843545"/>
              <a:gd name="connsiteX0" fmla="*/ 6263 w 4147340"/>
              <a:gd name="connsiteY0" fmla="*/ 2552064 h 4843545"/>
              <a:gd name="connsiteX1" fmla="*/ 814191 w 4147340"/>
              <a:gd name="connsiteY1" fmla="*/ 23288 h 4843545"/>
              <a:gd name="connsiteX2" fmla="*/ 4147340 w 4147340"/>
              <a:gd name="connsiteY2" fmla="*/ 0 h 4843545"/>
              <a:gd name="connsiteX3" fmla="*/ 2785440 w 4147340"/>
              <a:gd name="connsiteY3" fmla="*/ 4035573 h 4843545"/>
              <a:gd name="connsiteX4" fmla="*/ 0 w 4147340"/>
              <a:gd name="connsiteY4" fmla="*/ 4843545 h 4843545"/>
              <a:gd name="connsiteX5" fmla="*/ 6263 w 4147340"/>
              <a:gd name="connsiteY5" fmla="*/ 2552064 h 4843545"/>
              <a:gd name="connsiteX0" fmla="*/ 6263 w 4147340"/>
              <a:gd name="connsiteY0" fmla="*/ 2552064 h 4843545"/>
              <a:gd name="connsiteX1" fmla="*/ 807928 w 4147340"/>
              <a:gd name="connsiteY1" fmla="*/ 23288 h 4843545"/>
              <a:gd name="connsiteX2" fmla="*/ 4147340 w 4147340"/>
              <a:gd name="connsiteY2" fmla="*/ 0 h 4843545"/>
              <a:gd name="connsiteX3" fmla="*/ 2785440 w 4147340"/>
              <a:gd name="connsiteY3" fmla="*/ 4035573 h 4843545"/>
              <a:gd name="connsiteX4" fmla="*/ 0 w 4147340"/>
              <a:gd name="connsiteY4" fmla="*/ 4843545 h 4843545"/>
              <a:gd name="connsiteX5" fmla="*/ 6263 w 4147340"/>
              <a:gd name="connsiteY5" fmla="*/ 2552064 h 4843545"/>
              <a:gd name="connsiteX0" fmla="*/ 6263 w 4147340"/>
              <a:gd name="connsiteY0" fmla="*/ 2560208 h 4851689"/>
              <a:gd name="connsiteX1" fmla="*/ 807928 w 4147340"/>
              <a:gd name="connsiteY1" fmla="*/ 0 h 4851689"/>
              <a:gd name="connsiteX2" fmla="*/ 4147340 w 4147340"/>
              <a:gd name="connsiteY2" fmla="*/ 8144 h 4851689"/>
              <a:gd name="connsiteX3" fmla="*/ 2785440 w 4147340"/>
              <a:gd name="connsiteY3" fmla="*/ 4043717 h 4851689"/>
              <a:gd name="connsiteX4" fmla="*/ 0 w 4147340"/>
              <a:gd name="connsiteY4" fmla="*/ 4851689 h 4851689"/>
              <a:gd name="connsiteX5" fmla="*/ 6263 w 4147340"/>
              <a:gd name="connsiteY5" fmla="*/ 2560208 h 4851689"/>
              <a:gd name="connsiteX0" fmla="*/ 6263 w 4147340"/>
              <a:gd name="connsiteY0" fmla="*/ 2560208 h 4078460"/>
              <a:gd name="connsiteX1" fmla="*/ 807928 w 4147340"/>
              <a:gd name="connsiteY1" fmla="*/ 0 h 4078460"/>
              <a:gd name="connsiteX2" fmla="*/ 4147340 w 4147340"/>
              <a:gd name="connsiteY2" fmla="*/ 8144 h 4078460"/>
              <a:gd name="connsiteX3" fmla="*/ 2785440 w 4147340"/>
              <a:gd name="connsiteY3" fmla="*/ 4043717 h 4078460"/>
              <a:gd name="connsiteX4" fmla="*/ 0 w 4147340"/>
              <a:gd name="connsiteY4" fmla="*/ 4078460 h 4078460"/>
              <a:gd name="connsiteX5" fmla="*/ 6263 w 4147340"/>
              <a:gd name="connsiteY5" fmla="*/ 2560208 h 40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7340" h="4078460">
                <a:moveTo>
                  <a:pt x="6263" y="2560208"/>
                </a:moveTo>
                <a:lnTo>
                  <a:pt x="807928" y="0"/>
                </a:lnTo>
                <a:lnTo>
                  <a:pt x="4147340" y="8144"/>
                </a:lnTo>
                <a:lnTo>
                  <a:pt x="2785440" y="4043717"/>
                </a:lnTo>
                <a:lnTo>
                  <a:pt x="0" y="4078460"/>
                </a:lnTo>
                <a:cubicBezTo>
                  <a:pt x="2088" y="3675800"/>
                  <a:pt x="4175" y="2962868"/>
                  <a:pt x="6263" y="2560208"/>
                </a:cubicBezTo>
                <a:close/>
              </a:path>
            </a:pathLst>
          </a:custGeom>
          <a:blipFill>
            <a:blip r:embed="rId2" cstate="screen">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10" name="Rectangle 1">
            <a:extLst>
              <a:ext uri="{FF2B5EF4-FFF2-40B4-BE49-F238E27FC236}">
                <a16:creationId xmlns:a16="http://schemas.microsoft.com/office/drawing/2014/main" id="{EB8B62A3-83E2-7746-99AA-E5F8F933A4E8}"/>
              </a:ext>
            </a:extLst>
          </p:cNvPr>
          <p:cNvSpPr/>
          <p:nvPr userDrawn="1"/>
        </p:nvSpPr>
        <p:spPr>
          <a:xfrm>
            <a:off x="-27690" y="4013200"/>
            <a:ext cx="3163824" cy="1130300"/>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 name="connsiteX0" fmla="*/ 0 w 2819581"/>
              <a:gd name="connsiteY0" fmla="*/ 12526 h 2272120"/>
              <a:gd name="connsiteX1" fmla="*/ 2819581 w 2819581"/>
              <a:gd name="connsiteY1" fmla="*/ 0 h 2272120"/>
              <a:gd name="connsiteX2" fmla="*/ 4662 w 2819581"/>
              <a:gd name="connsiteY2" fmla="*/ 2272120 h 2272120"/>
              <a:gd name="connsiteX3" fmla="*/ 0 w 2819581"/>
              <a:gd name="connsiteY3" fmla="*/ 12526 h 2272120"/>
              <a:gd name="connsiteX0" fmla="*/ 0 w 2819581"/>
              <a:gd name="connsiteY0" fmla="*/ 12526 h 1119726"/>
              <a:gd name="connsiteX1" fmla="*/ 2819581 w 2819581"/>
              <a:gd name="connsiteY1" fmla="*/ 0 h 1119726"/>
              <a:gd name="connsiteX2" fmla="*/ 2422185 w 2819581"/>
              <a:gd name="connsiteY2" fmla="*/ 1119726 h 1119726"/>
              <a:gd name="connsiteX3" fmla="*/ 0 w 2819581"/>
              <a:gd name="connsiteY3" fmla="*/ 12526 h 1119726"/>
              <a:gd name="connsiteX0" fmla="*/ 43041 w 2862622"/>
              <a:gd name="connsiteY0" fmla="*/ 12526 h 1132063"/>
              <a:gd name="connsiteX1" fmla="*/ 2862622 w 2862622"/>
              <a:gd name="connsiteY1" fmla="*/ 0 h 1132063"/>
              <a:gd name="connsiteX2" fmla="*/ 2465226 w 2862622"/>
              <a:gd name="connsiteY2" fmla="*/ 1119726 h 1132063"/>
              <a:gd name="connsiteX3" fmla="*/ 1245540 w 2862622"/>
              <a:gd name="connsiteY3" fmla="*/ 562888 h 1132063"/>
              <a:gd name="connsiteX4" fmla="*/ 43041 w 2862622"/>
              <a:gd name="connsiteY4" fmla="*/ 12526 h 1132063"/>
              <a:gd name="connsiteX0" fmla="*/ 265849 w 3085430"/>
              <a:gd name="connsiteY0" fmla="*/ 12526 h 1205696"/>
              <a:gd name="connsiteX1" fmla="*/ 3085430 w 3085430"/>
              <a:gd name="connsiteY1" fmla="*/ 0 h 1205696"/>
              <a:gd name="connsiteX2" fmla="*/ 2688034 w 3085430"/>
              <a:gd name="connsiteY2" fmla="*/ 1119726 h 1205696"/>
              <a:gd name="connsiteX3" fmla="*/ 247060 w 3085430"/>
              <a:gd name="connsiteY3" fmla="*/ 1082719 h 1205696"/>
              <a:gd name="connsiteX4" fmla="*/ 265849 w 3085430"/>
              <a:gd name="connsiteY4" fmla="*/ 12526 h 1205696"/>
              <a:gd name="connsiteX0" fmla="*/ 265849 w 3085430"/>
              <a:gd name="connsiteY0" fmla="*/ 12526 h 1239341"/>
              <a:gd name="connsiteX1" fmla="*/ 3085430 w 3085430"/>
              <a:gd name="connsiteY1" fmla="*/ 0 h 1239341"/>
              <a:gd name="connsiteX2" fmla="*/ 2688034 w 3085430"/>
              <a:gd name="connsiteY2" fmla="*/ 1119726 h 1239341"/>
              <a:gd name="connsiteX3" fmla="*/ 247060 w 3085430"/>
              <a:gd name="connsiteY3" fmla="*/ 1082719 h 1239341"/>
              <a:gd name="connsiteX4" fmla="*/ 265849 w 3085430"/>
              <a:gd name="connsiteY4" fmla="*/ 12526 h 1239341"/>
              <a:gd name="connsiteX0" fmla="*/ 265849 w 3085430"/>
              <a:gd name="connsiteY0" fmla="*/ 12526 h 1194845"/>
              <a:gd name="connsiteX1" fmla="*/ 3085430 w 3085430"/>
              <a:gd name="connsiteY1" fmla="*/ 0 h 1194845"/>
              <a:gd name="connsiteX2" fmla="*/ 2688034 w 3085430"/>
              <a:gd name="connsiteY2" fmla="*/ 1119726 h 1194845"/>
              <a:gd name="connsiteX3" fmla="*/ 247060 w 3085430"/>
              <a:gd name="connsiteY3" fmla="*/ 1082719 h 1194845"/>
              <a:gd name="connsiteX4" fmla="*/ 265849 w 3085430"/>
              <a:gd name="connsiteY4" fmla="*/ 12526 h 1194845"/>
              <a:gd name="connsiteX0" fmla="*/ 265849 w 3085430"/>
              <a:gd name="connsiteY0" fmla="*/ 12526 h 1119726"/>
              <a:gd name="connsiteX1" fmla="*/ 3085430 w 3085430"/>
              <a:gd name="connsiteY1" fmla="*/ 0 h 1119726"/>
              <a:gd name="connsiteX2" fmla="*/ 2688034 w 3085430"/>
              <a:gd name="connsiteY2" fmla="*/ 1119726 h 1119726"/>
              <a:gd name="connsiteX3" fmla="*/ 247060 w 3085430"/>
              <a:gd name="connsiteY3" fmla="*/ 1082719 h 1119726"/>
              <a:gd name="connsiteX4" fmla="*/ 265849 w 3085430"/>
              <a:gd name="connsiteY4" fmla="*/ 12526 h 1119726"/>
              <a:gd name="connsiteX0" fmla="*/ 195476 w 3015057"/>
              <a:gd name="connsiteY0" fmla="*/ 12526 h 1119726"/>
              <a:gd name="connsiteX1" fmla="*/ 3015057 w 3015057"/>
              <a:gd name="connsiteY1" fmla="*/ 0 h 1119726"/>
              <a:gd name="connsiteX2" fmla="*/ 2617661 w 3015057"/>
              <a:gd name="connsiteY2" fmla="*/ 1119726 h 1119726"/>
              <a:gd name="connsiteX3" fmla="*/ 176687 w 3015057"/>
              <a:gd name="connsiteY3" fmla="*/ 1082719 h 1119726"/>
              <a:gd name="connsiteX4" fmla="*/ 195476 w 3015057"/>
              <a:gd name="connsiteY4" fmla="*/ 12526 h 1119726"/>
              <a:gd name="connsiteX0" fmla="*/ 18789 w 2838370"/>
              <a:gd name="connsiteY0" fmla="*/ 12526 h 1119726"/>
              <a:gd name="connsiteX1" fmla="*/ 2838370 w 2838370"/>
              <a:gd name="connsiteY1" fmla="*/ 0 h 1119726"/>
              <a:gd name="connsiteX2" fmla="*/ 2440974 w 2838370"/>
              <a:gd name="connsiteY2" fmla="*/ 1119726 h 1119726"/>
              <a:gd name="connsiteX3" fmla="*/ 0 w 2838370"/>
              <a:gd name="connsiteY3" fmla="*/ 1082719 h 1119726"/>
              <a:gd name="connsiteX4" fmla="*/ 18789 w 2838370"/>
              <a:gd name="connsiteY4" fmla="*/ 12526 h 1119726"/>
              <a:gd name="connsiteX0" fmla="*/ 18789 w 2838370"/>
              <a:gd name="connsiteY0" fmla="*/ 12526 h 1119726"/>
              <a:gd name="connsiteX1" fmla="*/ 2838370 w 2838370"/>
              <a:gd name="connsiteY1" fmla="*/ 0 h 1119726"/>
              <a:gd name="connsiteX2" fmla="*/ 2440974 w 2838370"/>
              <a:gd name="connsiteY2" fmla="*/ 1119726 h 1119726"/>
              <a:gd name="connsiteX3" fmla="*/ 0 w 2838370"/>
              <a:gd name="connsiteY3" fmla="*/ 1107771 h 1119726"/>
              <a:gd name="connsiteX4" fmla="*/ 18789 w 2838370"/>
              <a:gd name="connsiteY4" fmla="*/ 12526 h 1119726"/>
              <a:gd name="connsiteX0" fmla="*/ 12526 w 2838370"/>
              <a:gd name="connsiteY0" fmla="*/ 12526 h 1119726"/>
              <a:gd name="connsiteX1" fmla="*/ 2838370 w 2838370"/>
              <a:gd name="connsiteY1" fmla="*/ 0 h 1119726"/>
              <a:gd name="connsiteX2" fmla="*/ 2440974 w 2838370"/>
              <a:gd name="connsiteY2" fmla="*/ 1119726 h 1119726"/>
              <a:gd name="connsiteX3" fmla="*/ 0 w 2838370"/>
              <a:gd name="connsiteY3" fmla="*/ 1107771 h 1119726"/>
              <a:gd name="connsiteX4" fmla="*/ 12526 w 2838370"/>
              <a:gd name="connsiteY4" fmla="*/ 12526 h 1119726"/>
              <a:gd name="connsiteX0" fmla="*/ 12526 w 2838370"/>
              <a:gd name="connsiteY0" fmla="*/ 12526 h 1107771"/>
              <a:gd name="connsiteX1" fmla="*/ 2838370 w 2838370"/>
              <a:gd name="connsiteY1" fmla="*/ 0 h 1107771"/>
              <a:gd name="connsiteX2" fmla="*/ 2447237 w 2838370"/>
              <a:gd name="connsiteY2" fmla="*/ 1094674 h 1107771"/>
              <a:gd name="connsiteX3" fmla="*/ 0 w 2838370"/>
              <a:gd name="connsiteY3" fmla="*/ 1107771 h 1107771"/>
              <a:gd name="connsiteX4" fmla="*/ 12526 w 2838370"/>
              <a:gd name="connsiteY4" fmla="*/ 12526 h 1107771"/>
              <a:gd name="connsiteX0" fmla="*/ 12526 w 2838370"/>
              <a:gd name="connsiteY0" fmla="*/ 12526 h 1107771"/>
              <a:gd name="connsiteX1" fmla="*/ 2838370 w 2838370"/>
              <a:gd name="connsiteY1" fmla="*/ 0 h 1107771"/>
              <a:gd name="connsiteX2" fmla="*/ 2447237 w 2838370"/>
              <a:gd name="connsiteY2" fmla="*/ 1107200 h 1107771"/>
              <a:gd name="connsiteX3" fmla="*/ 0 w 2838370"/>
              <a:gd name="connsiteY3" fmla="*/ 1107771 h 1107771"/>
              <a:gd name="connsiteX4" fmla="*/ 12526 w 2838370"/>
              <a:gd name="connsiteY4" fmla="*/ 12526 h 1107771"/>
              <a:gd name="connsiteX0" fmla="*/ 6263 w 2838370"/>
              <a:gd name="connsiteY0" fmla="*/ 0 h 1107771"/>
              <a:gd name="connsiteX1" fmla="*/ 2838370 w 2838370"/>
              <a:gd name="connsiteY1" fmla="*/ 0 h 1107771"/>
              <a:gd name="connsiteX2" fmla="*/ 2447237 w 2838370"/>
              <a:gd name="connsiteY2" fmla="*/ 1107200 h 1107771"/>
              <a:gd name="connsiteX3" fmla="*/ 0 w 2838370"/>
              <a:gd name="connsiteY3" fmla="*/ 1107771 h 1107771"/>
              <a:gd name="connsiteX4" fmla="*/ 6263 w 2838370"/>
              <a:gd name="connsiteY4" fmla="*/ 0 h 110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370" h="1107771">
                <a:moveTo>
                  <a:pt x="6263" y="0"/>
                </a:moveTo>
                <a:lnTo>
                  <a:pt x="2838370" y="0"/>
                </a:lnTo>
                <a:lnTo>
                  <a:pt x="2447237" y="1107200"/>
                </a:lnTo>
                <a:lnTo>
                  <a:pt x="0" y="1107771"/>
                </a:lnTo>
                <a:cubicBezTo>
                  <a:pt x="2088" y="738514"/>
                  <a:pt x="4175" y="369257"/>
                  <a:pt x="626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Tree>
    <p:extLst>
      <p:ext uri="{BB962C8B-B14F-4D97-AF65-F5344CB8AC3E}">
        <p14:creationId xmlns:p14="http://schemas.microsoft.com/office/powerpoint/2010/main" val="262179516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Logo with Headline and Image Lef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478740" y="736904"/>
            <a:ext cx="4153191" cy="320913"/>
          </a:xfrm>
          <a:prstGeom prst="rect">
            <a:avLst/>
          </a:prstGeom>
        </p:spPr>
        <p:txBody>
          <a:bodyPr/>
          <a:lstStyle>
            <a:lvl1pPr>
              <a:lnSpc>
                <a:spcPct val="100000"/>
              </a:lnSpc>
              <a:defRPr sz="2000" cap="all" baseline="0">
                <a:latin typeface="Impact" panose="020B0806030902050204" pitchFamily="34" charset="0"/>
              </a:defRPr>
            </a:lvl1pPr>
          </a:lstStyle>
          <a:p>
            <a:r>
              <a:rPr lang="en-US" dirty="0"/>
              <a:t>Click here to enter one-line headline</a:t>
            </a:r>
          </a:p>
        </p:txBody>
      </p:sp>
      <p:sp>
        <p:nvSpPr>
          <p:cNvPr id="6" name="Rectangle 1">
            <a:extLst>
              <a:ext uri="{FF2B5EF4-FFF2-40B4-BE49-F238E27FC236}">
                <a16:creationId xmlns:a16="http://schemas.microsoft.com/office/drawing/2014/main" id="{554871D9-1531-3045-B45E-7B35D535D798}"/>
              </a:ext>
            </a:extLst>
          </p:cNvPr>
          <p:cNvSpPr/>
          <p:nvPr userDrawn="1"/>
        </p:nvSpPr>
        <p:spPr>
          <a:xfrm>
            <a:off x="-7495" y="0"/>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10" name="Rectangle 1">
            <a:extLst>
              <a:ext uri="{FF2B5EF4-FFF2-40B4-BE49-F238E27FC236}">
                <a16:creationId xmlns:a16="http://schemas.microsoft.com/office/drawing/2014/main" id="{EB8B62A3-83E2-7746-99AA-E5F8F933A4E8}"/>
              </a:ext>
            </a:extLst>
          </p:cNvPr>
          <p:cNvSpPr/>
          <p:nvPr userDrawn="1"/>
        </p:nvSpPr>
        <p:spPr>
          <a:xfrm>
            <a:off x="-11576" y="4013200"/>
            <a:ext cx="3147709" cy="1130300"/>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 name="connsiteX0" fmla="*/ 0 w 2819581"/>
              <a:gd name="connsiteY0" fmla="*/ 12526 h 2272120"/>
              <a:gd name="connsiteX1" fmla="*/ 2819581 w 2819581"/>
              <a:gd name="connsiteY1" fmla="*/ 0 h 2272120"/>
              <a:gd name="connsiteX2" fmla="*/ 4662 w 2819581"/>
              <a:gd name="connsiteY2" fmla="*/ 2272120 h 2272120"/>
              <a:gd name="connsiteX3" fmla="*/ 0 w 2819581"/>
              <a:gd name="connsiteY3" fmla="*/ 12526 h 2272120"/>
              <a:gd name="connsiteX0" fmla="*/ 0 w 2819581"/>
              <a:gd name="connsiteY0" fmla="*/ 12526 h 1119726"/>
              <a:gd name="connsiteX1" fmla="*/ 2819581 w 2819581"/>
              <a:gd name="connsiteY1" fmla="*/ 0 h 1119726"/>
              <a:gd name="connsiteX2" fmla="*/ 2422185 w 2819581"/>
              <a:gd name="connsiteY2" fmla="*/ 1119726 h 1119726"/>
              <a:gd name="connsiteX3" fmla="*/ 0 w 2819581"/>
              <a:gd name="connsiteY3" fmla="*/ 12526 h 1119726"/>
              <a:gd name="connsiteX0" fmla="*/ 43041 w 2862622"/>
              <a:gd name="connsiteY0" fmla="*/ 12526 h 1132063"/>
              <a:gd name="connsiteX1" fmla="*/ 2862622 w 2862622"/>
              <a:gd name="connsiteY1" fmla="*/ 0 h 1132063"/>
              <a:gd name="connsiteX2" fmla="*/ 2465226 w 2862622"/>
              <a:gd name="connsiteY2" fmla="*/ 1119726 h 1132063"/>
              <a:gd name="connsiteX3" fmla="*/ 1245540 w 2862622"/>
              <a:gd name="connsiteY3" fmla="*/ 562888 h 1132063"/>
              <a:gd name="connsiteX4" fmla="*/ 43041 w 2862622"/>
              <a:gd name="connsiteY4" fmla="*/ 12526 h 1132063"/>
              <a:gd name="connsiteX0" fmla="*/ 265849 w 3085430"/>
              <a:gd name="connsiteY0" fmla="*/ 12526 h 1205696"/>
              <a:gd name="connsiteX1" fmla="*/ 3085430 w 3085430"/>
              <a:gd name="connsiteY1" fmla="*/ 0 h 1205696"/>
              <a:gd name="connsiteX2" fmla="*/ 2688034 w 3085430"/>
              <a:gd name="connsiteY2" fmla="*/ 1119726 h 1205696"/>
              <a:gd name="connsiteX3" fmla="*/ 247060 w 3085430"/>
              <a:gd name="connsiteY3" fmla="*/ 1082719 h 1205696"/>
              <a:gd name="connsiteX4" fmla="*/ 265849 w 3085430"/>
              <a:gd name="connsiteY4" fmla="*/ 12526 h 1205696"/>
              <a:gd name="connsiteX0" fmla="*/ 265849 w 3085430"/>
              <a:gd name="connsiteY0" fmla="*/ 12526 h 1239341"/>
              <a:gd name="connsiteX1" fmla="*/ 3085430 w 3085430"/>
              <a:gd name="connsiteY1" fmla="*/ 0 h 1239341"/>
              <a:gd name="connsiteX2" fmla="*/ 2688034 w 3085430"/>
              <a:gd name="connsiteY2" fmla="*/ 1119726 h 1239341"/>
              <a:gd name="connsiteX3" fmla="*/ 247060 w 3085430"/>
              <a:gd name="connsiteY3" fmla="*/ 1082719 h 1239341"/>
              <a:gd name="connsiteX4" fmla="*/ 265849 w 3085430"/>
              <a:gd name="connsiteY4" fmla="*/ 12526 h 1239341"/>
              <a:gd name="connsiteX0" fmla="*/ 265849 w 3085430"/>
              <a:gd name="connsiteY0" fmla="*/ 12526 h 1194845"/>
              <a:gd name="connsiteX1" fmla="*/ 3085430 w 3085430"/>
              <a:gd name="connsiteY1" fmla="*/ 0 h 1194845"/>
              <a:gd name="connsiteX2" fmla="*/ 2688034 w 3085430"/>
              <a:gd name="connsiteY2" fmla="*/ 1119726 h 1194845"/>
              <a:gd name="connsiteX3" fmla="*/ 247060 w 3085430"/>
              <a:gd name="connsiteY3" fmla="*/ 1082719 h 1194845"/>
              <a:gd name="connsiteX4" fmla="*/ 265849 w 3085430"/>
              <a:gd name="connsiteY4" fmla="*/ 12526 h 1194845"/>
              <a:gd name="connsiteX0" fmla="*/ 265849 w 3085430"/>
              <a:gd name="connsiteY0" fmla="*/ 12526 h 1119726"/>
              <a:gd name="connsiteX1" fmla="*/ 3085430 w 3085430"/>
              <a:gd name="connsiteY1" fmla="*/ 0 h 1119726"/>
              <a:gd name="connsiteX2" fmla="*/ 2688034 w 3085430"/>
              <a:gd name="connsiteY2" fmla="*/ 1119726 h 1119726"/>
              <a:gd name="connsiteX3" fmla="*/ 247060 w 3085430"/>
              <a:gd name="connsiteY3" fmla="*/ 1082719 h 1119726"/>
              <a:gd name="connsiteX4" fmla="*/ 265849 w 3085430"/>
              <a:gd name="connsiteY4" fmla="*/ 12526 h 1119726"/>
              <a:gd name="connsiteX0" fmla="*/ 195476 w 3015057"/>
              <a:gd name="connsiteY0" fmla="*/ 12526 h 1119726"/>
              <a:gd name="connsiteX1" fmla="*/ 3015057 w 3015057"/>
              <a:gd name="connsiteY1" fmla="*/ 0 h 1119726"/>
              <a:gd name="connsiteX2" fmla="*/ 2617661 w 3015057"/>
              <a:gd name="connsiteY2" fmla="*/ 1119726 h 1119726"/>
              <a:gd name="connsiteX3" fmla="*/ 176687 w 3015057"/>
              <a:gd name="connsiteY3" fmla="*/ 1082719 h 1119726"/>
              <a:gd name="connsiteX4" fmla="*/ 195476 w 3015057"/>
              <a:gd name="connsiteY4" fmla="*/ 12526 h 1119726"/>
              <a:gd name="connsiteX0" fmla="*/ 18789 w 2838370"/>
              <a:gd name="connsiteY0" fmla="*/ 12526 h 1119726"/>
              <a:gd name="connsiteX1" fmla="*/ 2838370 w 2838370"/>
              <a:gd name="connsiteY1" fmla="*/ 0 h 1119726"/>
              <a:gd name="connsiteX2" fmla="*/ 2440974 w 2838370"/>
              <a:gd name="connsiteY2" fmla="*/ 1119726 h 1119726"/>
              <a:gd name="connsiteX3" fmla="*/ 0 w 2838370"/>
              <a:gd name="connsiteY3" fmla="*/ 1082719 h 1119726"/>
              <a:gd name="connsiteX4" fmla="*/ 18789 w 2838370"/>
              <a:gd name="connsiteY4" fmla="*/ 12526 h 1119726"/>
              <a:gd name="connsiteX0" fmla="*/ 18789 w 2838370"/>
              <a:gd name="connsiteY0" fmla="*/ 12526 h 1119726"/>
              <a:gd name="connsiteX1" fmla="*/ 2838370 w 2838370"/>
              <a:gd name="connsiteY1" fmla="*/ 0 h 1119726"/>
              <a:gd name="connsiteX2" fmla="*/ 2440974 w 2838370"/>
              <a:gd name="connsiteY2" fmla="*/ 1119726 h 1119726"/>
              <a:gd name="connsiteX3" fmla="*/ 0 w 2838370"/>
              <a:gd name="connsiteY3" fmla="*/ 1107771 h 1119726"/>
              <a:gd name="connsiteX4" fmla="*/ 18789 w 2838370"/>
              <a:gd name="connsiteY4" fmla="*/ 12526 h 1119726"/>
              <a:gd name="connsiteX0" fmla="*/ 12526 w 2838370"/>
              <a:gd name="connsiteY0" fmla="*/ 12526 h 1119726"/>
              <a:gd name="connsiteX1" fmla="*/ 2838370 w 2838370"/>
              <a:gd name="connsiteY1" fmla="*/ 0 h 1119726"/>
              <a:gd name="connsiteX2" fmla="*/ 2440974 w 2838370"/>
              <a:gd name="connsiteY2" fmla="*/ 1119726 h 1119726"/>
              <a:gd name="connsiteX3" fmla="*/ 0 w 2838370"/>
              <a:gd name="connsiteY3" fmla="*/ 1107771 h 1119726"/>
              <a:gd name="connsiteX4" fmla="*/ 12526 w 2838370"/>
              <a:gd name="connsiteY4" fmla="*/ 12526 h 1119726"/>
              <a:gd name="connsiteX0" fmla="*/ 12526 w 2838370"/>
              <a:gd name="connsiteY0" fmla="*/ 12526 h 1107771"/>
              <a:gd name="connsiteX1" fmla="*/ 2838370 w 2838370"/>
              <a:gd name="connsiteY1" fmla="*/ 0 h 1107771"/>
              <a:gd name="connsiteX2" fmla="*/ 2447237 w 2838370"/>
              <a:gd name="connsiteY2" fmla="*/ 1094674 h 1107771"/>
              <a:gd name="connsiteX3" fmla="*/ 0 w 2838370"/>
              <a:gd name="connsiteY3" fmla="*/ 1107771 h 1107771"/>
              <a:gd name="connsiteX4" fmla="*/ 12526 w 2838370"/>
              <a:gd name="connsiteY4" fmla="*/ 12526 h 1107771"/>
              <a:gd name="connsiteX0" fmla="*/ 12526 w 2838370"/>
              <a:gd name="connsiteY0" fmla="*/ 12526 h 1107771"/>
              <a:gd name="connsiteX1" fmla="*/ 2838370 w 2838370"/>
              <a:gd name="connsiteY1" fmla="*/ 0 h 1107771"/>
              <a:gd name="connsiteX2" fmla="*/ 2447237 w 2838370"/>
              <a:gd name="connsiteY2" fmla="*/ 1107200 h 1107771"/>
              <a:gd name="connsiteX3" fmla="*/ 0 w 2838370"/>
              <a:gd name="connsiteY3" fmla="*/ 1107771 h 1107771"/>
              <a:gd name="connsiteX4" fmla="*/ 12526 w 2838370"/>
              <a:gd name="connsiteY4" fmla="*/ 12526 h 1107771"/>
              <a:gd name="connsiteX0" fmla="*/ 6263 w 2838370"/>
              <a:gd name="connsiteY0" fmla="*/ 0 h 1107771"/>
              <a:gd name="connsiteX1" fmla="*/ 2838370 w 2838370"/>
              <a:gd name="connsiteY1" fmla="*/ 0 h 1107771"/>
              <a:gd name="connsiteX2" fmla="*/ 2447237 w 2838370"/>
              <a:gd name="connsiteY2" fmla="*/ 1107200 h 1107771"/>
              <a:gd name="connsiteX3" fmla="*/ 0 w 2838370"/>
              <a:gd name="connsiteY3" fmla="*/ 1107771 h 1107771"/>
              <a:gd name="connsiteX4" fmla="*/ 6263 w 2838370"/>
              <a:gd name="connsiteY4" fmla="*/ 0 h 110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370" h="1107771">
                <a:moveTo>
                  <a:pt x="6263" y="0"/>
                </a:moveTo>
                <a:lnTo>
                  <a:pt x="2838370" y="0"/>
                </a:lnTo>
                <a:lnTo>
                  <a:pt x="2447237" y="1107200"/>
                </a:lnTo>
                <a:lnTo>
                  <a:pt x="0" y="1107771"/>
                </a:lnTo>
                <a:cubicBezTo>
                  <a:pt x="2088" y="738514"/>
                  <a:pt x="4175" y="369257"/>
                  <a:pt x="626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pic>
        <p:nvPicPr>
          <p:cNvPr id="7" name="Picture 6" descr="Two people looking at a computer&#10;&#10;Description automatically generated with medium confidence">
            <a:extLst>
              <a:ext uri="{FF2B5EF4-FFF2-40B4-BE49-F238E27FC236}">
                <a16:creationId xmlns:a16="http://schemas.microsoft.com/office/drawing/2014/main" id="{B56A7CB5-E1ED-CD4E-9992-C58F172B0D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41" y="-10161"/>
            <a:ext cx="4678663" cy="4033521"/>
          </a:xfrm>
          <a:prstGeom prst="rect">
            <a:avLst/>
          </a:prstGeom>
        </p:spPr>
      </p:pic>
    </p:spTree>
    <p:extLst>
      <p:ext uri="{BB962C8B-B14F-4D97-AF65-F5344CB8AC3E}">
        <p14:creationId xmlns:p14="http://schemas.microsoft.com/office/powerpoint/2010/main" val="134661819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Logo with Headline and Image Left (custom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478740" y="736904"/>
            <a:ext cx="4153191" cy="320913"/>
          </a:xfrm>
          <a:prstGeom prst="rect">
            <a:avLst/>
          </a:prstGeom>
        </p:spPr>
        <p:txBody>
          <a:bodyPr/>
          <a:lstStyle>
            <a:lvl1pPr>
              <a:lnSpc>
                <a:spcPct val="100000"/>
              </a:lnSpc>
              <a:defRPr sz="2000" cap="all" baseline="0">
                <a:latin typeface="Impact" panose="020B0806030902050204" pitchFamily="34" charset="0"/>
              </a:defRPr>
            </a:lvl1pPr>
          </a:lstStyle>
          <a:p>
            <a:r>
              <a:rPr lang="en-US" dirty="0"/>
              <a:t>Click here to enter one-line headline</a:t>
            </a:r>
          </a:p>
        </p:txBody>
      </p:sp>
    </p:spTree>
    <p:extLst>
      <p:ext uri="{BB962C8B-B14F-4D97-AF65-F5344CB8AC3E}">
        <p14:creationId xmlns:p14="http://schemas.microsoft.com/office/powerpoint/2010/main" val="34816935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Page_Headline, Text, Subhead">
    <p:spTree>
      <p:nvGrpSpPr>
        <p:cNvPr id="1" name=""/>
        <p:cNvGrpSpPr/>
        <p:nvPr/>
      </p:nvGrpSpPr>
      <p:grpSpPr>
        <a:xfrm>
          <a:off x="0" y="0"/>
          <a:ext cx="0" cy="0"/>
          <a:chOff x="0" y="0"/>
          <a:chExt cx="0" cy="0"/>
        </a:xfrm>
      </p:grpSpPr>
      <p:pic>
        <p:nvPicPr>
          <p:cNvPr id="6" name="Picture 5" descr="A city with a body of water in the background&#10;&#10;Description automatically generated with medium confidence">
            <a:extLst>
              <a:ext uri="{FF2B5EF4-FFF2-40B4-BE49-F238E27FC236}">
                <a16:creationId xmlns:a16="http://schemas.microsoft.com/office/drawing/2014/main" id="{9FC6BD43-F3C1-804B-99CE-DB99490A70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55875" cy="5146152"/>
          </a:xfrm>
          <a:prstGeom prst="rect">
            <a:avLst/>
          </a:prstGeom>
        </p:spPr>
      </p:pic>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lvl1pPr>
              <a:defRPr>
                <a:solidFill>
                  <a:schemeClr val="bg1"/>
                </a:solidFill>
              </a:defRPr>
            </a:lvl1pPr>
          </a:lstStyle>
          <a:p>
            <a:fld id="{B860EA5E-C501-EE46-95BA-D6951046621D}" type="slidenum">
              <a:rPr lang="en-US" smtClean="0"/>
              <a:pPr/>
              <a:t>‹#›</a:t>
            </a:fld>
            <a:endParaRPr lang="en-US" dirty="0"/>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1" y="925523"/>
            <a:ext cx="9143999" cy="320913"/>
          </a:xfrm>
          <a:prstGeom prst="rect">
            <a:avLst/>
          </a:prstGeom>
        </p:spPr>
        <p:txBody>
          <a:bodyPr/>
          <a:lstStyle>
            <a:lvl1pPr algn="ctr">
              <a:lnSpc>
                <a:spcPct val="100000"/>
              </a:lnSpc>
              <a:defRPr sz="2200" b="0" i="0" cap="none" baseline="0">
                <a:solidFill>
                  <a:schemeClr val="bg1"/>
                </a:solidFill>
                <a:latin typeface="Georgia" panose="02040502050405020303" pitchFamily="18" charset="0"/>
              </a:defRPr>
            </a:lvl1pPr>
          </a:lstStyle>
          <a:p>
            <a:r>
              <a:rPr lang="en-US" dirty="0"/>
              <a:t>Click here to enter one-line headline</a:t>
            </a:r>
          </a:p>
        </p:txBody>
      </p:sp>
      <p:sp>
        <p:nvSpPr>
          <p:cNvPr id="10" name="Shape 111">
            <a:extLst>
              <a:ext uri="{FF2B5EF4-FFF2-40B4-BE49-F238E27FC236}">
                <a16:creationId xmlns:a16="http://schemas.microsoft.com/office/drawing/2014/main" id="{F62B78BF-DB4D-1240-9D27-3587FF57D8ED}"/>
              </a:ext>
            </a:extLst>
          </p:cNvPr>
          <p:cNvSpPr/>
          <p:nvPr userDrawn="1"/>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14" name="Text Placeholder 13">
            <a:extLst>
              <a:ext uri="{FF2B5EF4-FFF2-40B4-BE49-F238E27FC236}">
                <a16:creationId xmlns:a16="http://schemas.microsoft.com/office/drawing/2014/main" id="{B85948B3-DDFD-BC41-B81D-5EC5EA51C2A2}"/>
              </a:ext>
            </a:extLst>
          </p:cNvPr>
          <p:cNvSpPr>
            <a:spLocks noGrp="1"/>
          </p:cNvSpPr>
          <p:nvPr>
            <p:ph type="body" sz="quarter" idx="11" hasCustomPrompt="1"/>
          </p:nvPr>
        </p:nvSpPr>
        <p:spPr>
          <a:xfrm>
            <a:off x="3036003" y="1467003"/>
            <a:ext cx="3064994" cy="427038"/>
          </a:xfrm>
          <a:prstGeom prst="rect">
            <a:avLst/>
          </a:prstGeom>
        </p:spPr>
        <p:txBody>
          <a:bodyPr/>
          <a:lstStyle>
            <a:lvl1pPr marL="0" indent="0" algn="ctr">
              <a:lnSpc>
                <a:spcPct val="100000"/>
              </a:lnSpc>
              <a:spcBef>
                <a:spcPts val="0"/>
              </a:spcBef>
              <a:buNone/>
              <a:defRPr sz="2400" cap="all" baseline="0">
                <a:solidFill>
                  <a:schemeClr val="bg1"/>
                </a:solidFill>
                <a:latin typeface="Impact" panose="020B080603090205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FOR SUBHEAD</a:t>
            </a:r>
          </a:p>
        </p:txBody>
      </p:sp>
      <p:pic>
        <p:nvPicPr>
          <p:cNvPr id="16" name="Picture 15" descr="Text&#10;&#10;Description automatically generated with medium confidence">
            <a:extLst>
              <a:ext uri="{FF2B5EF4-FFF2-40B4-BE49-F238E27FC236}">
                <a16:creationId xmlns:a16="http://schemas.microsoft.com/office/drawing/2014/main" id="{E6CEA64F-9C88-9D45-8591-5F848AF49E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52917" y="338233"/>
            <a:ext cx="1008731" cy="242606"/>
          </a:xfrm>
          <a:prstGeom prst="rect">
            <a:avLst/>
          </a:prstGeom>
        </p:spPr>
      </p:pic>
      <p:sp>
        <p:nvSpPr>
          <p:cNvPr id="19" name="Text Placeholder 13">
            <a:extLst>
              <a:ext uri="{FF2B5EF4-FFF2-40B4-BE49-F238E27FC236}">
                <a16:creationId xmlns:a16="http://schemas.microsoft.com/office/drawing/2014/main" id="{70F204EF-B29A-FD46-8B4F-8FE876A7AF95}"/>
              </a:ext>
            </a:extLst>
          </p:cNvPr>
          <p:cNvSpPr>
            <a:spLocks noGrp="1"/>
          </p:cNvSpPr>
          <p:nvPr>
            <p:ph type="body" sz="quarter" idx="12" hasCustomPrompt="1"/>
          </p:nvPr>
        </p:nvSpPr>
        <p:spPr>
          <a:xfrm>
            <a:off x="0" y="438150"/>
            <a:ext cx="9144000" cy="427038"/>
          </a:xfrm>
          <a:prstGeom prst="rect">
            <a:avLst/>
          </a:prstGeom>
        </p:spPr>
        <p:txBody>
          <a:bodyPr anchor="ctr"/>
          <a:lstStyle>
            <a:lvl1pPr marL="0" indent="0" algn="ctr">
              <a:lnSpc>
                <a:spcPct val="100000"/>
              </a:lnSpc>
              <a:spcBef>
                <a:spcPts val="0"/>
              </a:spcBef>
              <a:buNone/>
              <a:defRPr sz="2400" cap="all" baseline="0">
                <a:solidFill>
                  <a:schemeClr val="bg1"/>
                </a:solidFill>
                <a:latin typeface="Impact" panose="020B080603090205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HERE FOR HEADLINE</a:t>
            </a:r>
          </a:p>
        </p:txBody>
      </p:sp>
    </p:spTree>
    <p:extLst>
      <p:ext uri="{BB962C8B-B14F-4D97-AF65-F5344CB8AC3E}">
        <p14:creationId xmlns:p14="http://schemas.microsoft.com/office/powerpoint/2010/main" val="24194918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 O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B1908B-94C2-7348-9F81-F6C53493D0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4500" y="543457"/>
            <a:ext cx="1298575" cy="329668"/>
          </a:xfrm>
          <a:prstGeom prst="rect">
            <a:avLst/>
          </a:prstGeom>
        </p:spPr>
      </p:pic>
      <p:pic>
        <p:nvPicPr>
          <p:cNvPr id="10" name="Picture 9" descr="Two people sitting on a couch&#10;&#10;Description automatically generated with medium confidence">
            <a:extLst>
              <a:ext uri="{FF2B5EF4-FFF2-40B4-BE49-F238E27FC236}">
                <a16:creationId xmlns:a16="http://schemas.microsoft.com/office/drawing/2014/main" id="{653CBB9C-BCB6-D84E-BC4B-6592C6F86E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1165860"/>
            <a:ext cx="6941985" cy="3977640"/>
          </a:xfrm>
          <a:custGeom>
            <a:avLst/>
            <a:gdLst>
              <a:gd name="connsiteX0" fmla="*/ 0 w 6941985"/>
              <a:gd name="connsiteY0" fmla="*/ 0 h 3977640"/>
              <a:gd name="connsiteX1" fmla="*/ 6941985 w 6941985"/>
              <a:gd name="connsiteY1" fmla="*/ 0 h 3977640"/>
              <a:gd name="connsiteX2" fmla="*/ 6595289 w 6941985"/>
              <a:gd name="connsiteY2" fmla="*/ 994387 h 3977640"/>
              <a:gd name="connsiteX3" fmla="*/ 5916510 w 6941985"/>
              <a:gd name="connsiteY3" fmla="*/ 2984016 h 3977640"/>
              <a:gd name="connsiteX4" fmla="*/ 5570080 w 6941985"/>
              <a:gd name="connsiteY4" fmla="*/ 3977640 h 3977640"/>
              <a:gd name="connsiteX5" fmla="*/ 0 w 6941985"/>
              <a:gd name="connsiteY5" fmla="*/ 3977640 h 3977640"/>
              <a:gd name="connsiteX6" fmla="*/ 0 w 6941985"/>
              <a:gd name="connsiteY6" fmla="*/ 0 h 397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1985" h="3977640">
                <a:moveTo>
                  <a:pt x="0" y="0"/>
                </a:moveTo>
                <a:lnTo>
                  <a:pt x="6941985" y="0"/>
                </a:lnTo>
                <a:lnTo>
                  <a:pt x="6595289" y="994387"/>
                </a:lnTo>
                <a:cubicBezTo>
                  <a:pt x="6367311" y="1657773"/>
                  <a:pt x="6144489" y="2320630"/>
                  <a:pt x="5916510" y="2984016"/>
                </a:cubicBezTo>
                <a:lnTo>
                  <a:pt x="5570080" y="3977640"/>
                </a:lnTo>
                <a:lnTo>
                  <a:pt x="0" y="3977640"/>
                </a:lnTo>
                <a:lnTo>
                  <a:pt x="0" y="0"/>
                </a:lnTo>
                <a:close/>
              </a:path>
            </a:pathLst>
          </a:custGeom>
        </p:spPr>
      </p:pic>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072893" y="3551883"/>
            <a:ext cx="1896107" cy="320913"/>
          </a:xfrm>
          <a:prstGeom prst="rect">
            <a:avLst/>
          </a:prstGeom>
        </p:spPr>
        <p:txBody>
          <a:bodyPr/>
          <a:lstStyle>
            <a:lvl1pPr>
              <a:lnSpc>
                <a:spcPct val="100000"/>
              </a:lnSpc>
              <a:defRPr sz="2800" cap="all" baseline="0">
                <a:solidFill>
                  <a:schemeClr val="bg1"/>
                </a:solidFill>
                <a:latin typeface="Impact" panose="020B0806030902050204" pitchFamily="34" charset="0"/>
              </a:defRPr>
            </a:lvl1pPr>
          </a:lstStyle>
          <a:p>
            <a:r>
              <a:rPr lang="en-US" dirty="0"/>
              <a:t>Click here</a:t>
            </a:r>
          </a:p>
        </p:txBody>
      </p:sp>
      <p:sp>
        <p:nvSpPr>
          <p:cNvPr id="12" name="Parallelogram 11">
            <a:extLst>
              <a:ext uri="{FF2B5EF4-FFF2-40B4-BE49-F238E27FC236}">
                <a16:creationId xmlns:a16="http://schemas.microsoft.com/office/drawing/2014/main" id="{DFB4CE5B-3309-6C4C-AB64-35BE69E7B300}"/>
              </a:ext>
            </a:extLst>
          </p:cNvPr>
          <p:cNvSpPr/>
          <p:nvPr/>
        </p:nvSpPr>
        <p:spPr>
          <a:xfrm>
            <a:off x="5648789" y="1165860"/>
            <a:ext cx="2103639" cy="3977640"/>
          </a:xfrm>
          <a:prstGeom prst="parallelogram">
            <a:avLst>
              <a:gd name="adj" fmla="val 6524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a:solidFill>
                <a:schemeClr val="tx1">
                  <a:lumMod val="75000"/>
                </a:schemeClr>
              </a:solidFill>
              <a:latin typeface="Arial"/>
              <a:cs typeface="Arial"/>
            </a:endParaRPr>
          </a:p>
        </p:txBody>
      </p:sp>
      <p:sp>
        <p:nvSpPr>
          <p:cNvPr id="13" name="Parallelogram 12">
            <a:extLst>
              <a:ext uri="{FF2B5EF4-FFF2-40B4-BE49-F238E27FC236}">
                <a16:creationId xmlns:a16="http://schemas.microsoft.com/office/drawing/2014/main" id="{52AEB462-44C5-2E49-9229-1F5E46710F21}"/>
              </a:ext>
            </a:extLst>
          </p:cNvPr>
          <p:cNvSpPr/>
          <p:nvPr/>
        </p:nvSpPr>
        <p:spPr>
          <a:xfrm>
            <a:off x="6429159" y="2824317"/>
            <a:ext cx="858389" cy="2322870"/>
          </a:xfrm>
          <a:custGeom>
            <a:avLst/>
            <a:gdLst>
              <a:gd name="connsiteX0" fmla="*/ 0 w 279280"/>
              <a:gd name="connsiteY0" fmla="*/ 3131573 h 3131573"/>
              <a:gd name="connsiteX1" fmla="*/ 182216 w 279280"/>
              <a:gd name="connsiteY1" fmla="*/ 0 h 3131573"/>
              <a:gd name="connsiteX2" fmla="*/ 279280 w 279280"/>
              <a:gd name="connsiteY2" fmla="*/ 0 h 3131573"/>
              <a:gd name="connsiteX3" fmla="*/ 97064 w 279280"/>
              <a:gd name="connsiteY3" fmla="*/ 3131573 h 3131573"/>
              <a:gd name="connsiteX4" fmla="*/ 0 w 279280"/>
              <a:gd name="connsiteY4" fmla="*/ 3131573 h 3131573"/>
              <a:gd name="connsiteX0" fmla="*/ 0 w 1076951"/>
              <a:gd name="connsiteY0" fmla="*/ 3131573 h 3131573"/>
              <a:gd name="connsiteX1" fmla="*/ 1076951 w 1076951"/>
              <a:gd name="connsiteY1" fmla="*/ 39329 h 3131573"/>
              <a:gd name="connsiteX2" fmla="*/ 279280 w 1076951"/>
              <a:gd name="connsiteY2" fmla="*/ 0 h 3131573"/>
              <a:gd name="connsiteX3" fmla="*/ 97064 w 1076951"/>
              <a:gd name="connsiteY3" fmla="*/ 3131573 h 3131573"/>
              <a:gd name="connsiteX4" fmla="*/ 0 w 1076951"/>
              <a:gd name="connsiteY4" fmla="*/ 3131573 h 3131573"/>
              <a:gd name="connsiteX0" fmla="*/ 0 w 1174016"/>
              <a:gd name="connsiteY0" fmla="*/ 3121740 h 3121740"/>
              <a:gd name="connsiteX1" fmla="*/ 1076951 w 1174016"/>
              <a:gd name="connsiteY1" fmla="*/ 29496 h 3121740"/>
              <a:gd name="connsiteX2" fmla="*/ 1174016 w 1174016"/>
              <a:gd name="connsiteY2" fmla="*/ 0 h 3121740"/>
              <a:gd name="connsiteX3" fmla="*/ 97064 w 1174016"/>
              <a:gd name="connsiteY3" fmla="*/ 3121740 h 3121740"/>
              <a:gd name="connsiteX4" fmla="*/ 0 w 1174016"/>
              <a:gd name="connsiteY4" fmla="*/ 3121740 h 3121740"/>
              <a:gd name="connsiteX0" fmla="*/ 0 w 1163799"/>
              <a:gd name="connsiteY0" fmla="*/ 3092244 h 3092244"/>
              <a:gd name="connsiteX1" fmla="*/ 1076951 w 1163799"/>
              <a:gd name="connsiteY1" fmla="*/ 0 h 3092244"/>
              <a:gd name="connsiteX2" fmla="*/ 1163799 w 1163799"/>
              <a:gd name="connsiteY2" fmla="*/ 11371 h 3092244"/>
              <a:gd name="connsiteX3" fmla="*/ 97064 w 1163799"/>
              <a:gd name="connsiteY3" fmla="*/ 3092244 h 3092244"/>
              <a:gd name="connsiteX4" fmla="*/ 0 w 1163799"/>
              <a:gd name="connsiteY4" fmla="*/ 3092244 h 3092244"/>
              <a:gd name="connsiteX0" fmla="*/ 0 w 1174016"/>
              <a:gd name="connsiteY0" fmla="*/ 3096198 h 3096198"/>
              <a:gd name="connsiteX1" fmla="*/ 1076951 w 1174016"/>
              <a:gd name="connsiteY1" fmla="*/ 3954 h 3096198"/>
              <a:gd name="connsiteX2" fmla="*/ 1174016 w 1174016"/>
              <a:gd name="connsiteY2" fmla="*/ 0 h 3096198"/>
              <a:gd name="connsiteX3" fmla="*/ 97064 w 1174016"/>
              <a:gd name="connsiteY3" fmla="*/ 3096198 h 3096198"/>
              <a:gd name="connsiteX4" fmla="*/ 0 w 1174016"/>
              <a:gd name="connsiteY4" fmla="*/ 3096198 h 3096198"/>
              <a:gd name="connsiteX0" fmla="*/ 0 w 1144519"/>
              <a:gd name="connsiteY0" fmla="*/ 3092244 h 3092244"/>
              <a:gd name="connsiteX1" fmla="*/ 1076951 w 1144519"/>
              <a:gd name="connsiteY1" fmla="*/ 0 h 3092244"/>
              <a:gd name="connsiteX2" fmla="*/ 1144519 w 1144519"/>
              <a:gd name="connsiteY2" fmla="*/ 962 h 3092244"/>
              <a:gd name="connsiteX3" fmla="*/ 97064 w 1144519"/>
              <a:gd name="connsiteY3" fmla="*/ 3092244 h 3092244"/>
              <a:gd name="connsiteX4" fmla="*/ 0 w 1144519"/>
              <a:gd name="connsiteY4" fmla="*/ 3092244 h 3092244"/>
              <a:gd name="connsiteX0" fmla="*/ 0 w 1144519"/>
              <a:gd name="connsiteY0" fmla="*/ 3092244 h 3097160"/>
              <a:gd name="connsiteX1" fmla="*/ 1076951 w 1144519"/>
              <a:gd name="connsiteY1" fmla="*/ 0 h 3097160"/>
              <a:gd name="connsiteX2" fmla="*/ 1144519 w 1144519"/>
              <a:gd name="connsiteY2" fmla="*/ 962 h 3097160"/>
              <a:gd name="connsiteX3" fmla="*/ 72484 w 1144519"/>
              <a:gd name="connsiteY3" fmla="*/ 3097160 h 3097160"/>
              <a:gd name="connsiteX4" fmla="*/ 0 w 1144519"/>
              <a:gd name="connsiteY4" fmla="*/ 3092244 h 309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519" h="3097160">
                <a:moveTo>
                  <a:pt x="0" y="3092244"/>
                </a:moveTo>
                <a:lnTo>
                  <a:pt x="1076951" y="0"/>
                </a:lnTo>
                <a:lnTo>
                  <a:pt x="1144519" y="962"/>
                </a:lnTo>
                <a:lnTo>
                  <a:pt x="72484" y="3097160"/>
                </a:lnTo>
                <a:lnTo>
                  <a:pt x="0" y="3092244"/>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a:solidFill>
                <a:schemeClr val="tx1">
                  <a:lumMod val="75000"/>
                </a:schemeClr>
              </a:solidFill>
              <a:latin typeface="Arial"/>
              <a:cs typeface="Arial"/>
            </a:endParaRPr>
          </a:p>
        </p:txBody>
      </p:sp>
      <p:sp>
        <p:nvSpPr>
          <p:cNvPr id="8" name="Shape 111">
            <a:extLst>
              <a:ext uri="{FF2B5EF4-FFF2-40B4-BE49-F238E27FC236}">
                <a16:creationId xmlns:a16="http://schemas.microsoft.com/office/drawing/2014/main" id="{93874EF8-213D-0348-98A4-2C3EA5775CD4}"/>
              </a:ext>
            </a:extLst>
          </p:cNvPr>
          <p:cNvSpPr/>
          <p:nvPr userDrawn="1"/>
        </p:nvSpPr>
        <p:spPr>
          <a:xfrm>
            <a:off x="8693240" y="4721043"/>
            <a:ext cx="450135" cy="0"/>
          </a:xfrm>
          <a:prstGeom prst="line">
            <a:avLst/>
          </a:prstGeom>
          <a:ln w="6350" cmpd="sng">
            <a:solidFill>
              <a:srgbClr val="58595B"/>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22730321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hank You O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10F506-F00C-AB44-9494-6CB5F3DA44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165860"/>
            <a:ext cx="6945504" cy="3977640"/>
          </a:xfrm>
          <a:custGeom>
            <a:avLst/>
            <a:gdLst>
              <a:gd name="connsiteX0" fmla="*/ 0 w 6945504"/>
              <a:gd name="connsiteY0" fmla="*/ 0 h 3977640"/>
              <a:gd name="connsiteX1" fmla="*/ 6945504 w 6945504"/>
              <a:gd name="connsiteY1" fmla="*/ 0 h 3977640"/>
              <a:gd name="connsiteX2" fmla="*/ 6599880 w 6945504"/>
              <a:gd name="connsiteY2" fmla="*/ 991111 h 3977640"/>
              <a:gd name="connsiteX3" fmla="*/ 5920145 w 6945504"/>
              <a:gd name="connsiteY3" fmla="*/ 2982546 h 3977640"/>
              <a:gd name="connsiteX4" fmla="*/ 5573133 w 6945504"/>
              <a:gd name="connsiteY4" fmla="*/ 3977640 h 3977640"/>
              <a:gd name="connsiteX5" fmla="*/ 0 w 6945504"/>
              <a:gd name="connsiteY5" fmla="*/ 3977640 h 3977640"/>
              <a:gd name="connsiteX6" fmla="*/ 0 w 6945504"/>
              <a:gd name="connsiteY6" fmla="*/ 0 h 397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5504" h="3977640">
                <a:moveTo>
                  <a:pt x="0" y="0"/>
                </a:moveTo>
                <a:lnTo>
                  <a:pt x="6945504" y="0"/>
                </a:lnTo>
                <a:lnTo>
                  <a:pt x="6599880" y="991111"/>
                </a:lnTo>
                <a:cubicBezTo>
                  <a:pt x="6371714" y="1654785"/>
                  <a:pt x="6148311" y="2318872"/>
                  <a:pt x="5920145" y="2982546"/>
                </a:cubicBezTo>
                <a:lnTo>
                  <a:pt x="5573133" y="3977640"/>
                </a:lnTo>
                <a:lnTo>
                  <a:pt x="0" y="3977640"/>
                </a:lnTo>
                <a:lnTo>
                  <a:pt x="0" y="0"/>
                </a:lnTo>
                <a:close/>
              </a:path>
            </a:pathLst>
          </a:custGeom>
        </p:spPr>
      </p:pic>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072893" y="3551883"/>
            <a:ext cx="1896107" cy="320913"/>
          </a:xfrm>
          <a:prstGeom prst="rect">
            <a:avLst/>
          </a:prstGeom>
        </p:spPr>
        <p:txBody>
          <a:bodyPr/>
          <a:lstStyle>
            <a:lvl1pPr>
              <a:lnSpc>
                <a:spcPct val="100000"/>
              </a:lnSpc>
              <a:defRPr sz="2800" cap="all" baseline="0">
                <a:solidFill>
                  <a:schemeClr val="bg1"/>
                </a:solidFill>
                <a:latin typeface="Impact" panose="020B0806030902050204" pitchFamily="34" charset="0"/>
              </a:defRPr>
            </a:lvl1pPr>
          </a:lstStyle>
          <a:p>
            <a:r>
              <a:rPr lang="en-US" dirty="0"/>
              <a:t>Click here</a:t>
            </a:r>
          </a:p>
        </p:txBody>
      </p:sp>
      <p:sp>
        <p:nvSpPr>
          <p:cNvPr id="12" name="Parallelogram 11">
            <a:extLst>
              <a:ext uri="{FF2B5EF4-FFF2-40B4-BE49-F238E27FC236}">
                <a16:creationId xmlns:a16="http://schemas.microsoft.com/office/drawing/2014/main" id="{DFB4CE5B-3309-6C4C-AB64-35BE69E7B300}"/>
              </a:ext>
            </a:extLst>
          </p:cNvPr>
          <p:cNvSpPr/>
          <p:nvPr/>
        </p:nvSpPr>
        <p:spPr>
          <a:xfrm>
            <a:off x="5648789" y="1165860"/>
            <a:ext cx="2103639" cy="3977640"/>
          </a:xfrm>
          <a:prstGeom prst="parallelogram">
            <a:avLst>
              <a:gd name="adj" fmla="val 6524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a:solidFill>
                <a:schemeClr val="tx1">
                  <a:lumMod val="75000"/>
                </a:schemeClr>
              </a:solidFill>
              <a:latin typeface="Arial"/>
              <a:cs typeface="Arial"/>
            </a:endParaRPr>
          </a:p>
        </p:txBody>
      </p:sp>
      <p:sp>
        <p:nvSpPr>
          <p:cNvPr id="13" name="Parallelogram 12">
            <a:extLst>
              <a:ext uri="{FF2B5EF4-FFF2-40B4-BE49-F238E27FC236}">
                <a16:creationId xmlns:a16="http://schemas.microsoft.com/office/drawing/2014/main" id="{52AEB462-44C5-2E49-9229-1F5E46710F21}"/>
              </a:ext>
            </a:extLst>
          </p:cNvPr>
          <p:cNvSpPr/>
          <p:nvPr/>
        </p:nvSpPr>
        <p:spPr>
          <a:xfrm>
            <a:off x="6429159" y="2824317"/>
            <a:ext cx="858389" cy="2322870"/>
          </a:xfrm>
          <a:custGeom>
            <a:avLst/>
            <a:gdLst>
              <a:gd name="connsiteX0" fmla="*/ 0 w 279280"/>
              <a:gd name="connsiteY0" fmla="*/ 3131573 h 3131573"/>
              <a:gd name="connsiteX1" fmla="*/ 182216 w 279280"/>
              <a:gd name="connsiteY1" fmla="*/ 0 h 3131573"/>
              <a:gd name="connsiteX2" fmla="*/ 279280 w 279280"/>
              <a:gd name="connsiteY2" fmla="*/ 0 h 3131573"/>
              <a:gd name="connsiteX3" fmla="*/ 97064 w 279280"/>
              <a:gd name="connsiteY3" fmla="*/ 3131573 h 3131573"/>
              <a:gd name="connsiteX4" fmla="*/ 0 w 279280"/>
              <a:gd name="connsiteY4" fmla="*/ 3131573 h 3131573"/>
              <a:gd name="connsiteX0" fmla="*/ 0 w 1076951"/>
              <a:gd name="connsiteY0" fmla="*/ 3131573 h 3131573"/>
              <a:gd name="connsiteX1" fmla="*/ 1076951 w 1076951"/>
              <a:gd name="connsiteY1" fmla="*/ 39329 h 3131573"/>
              <a:gd name="connsiteX2" fmla="*/ 279280 w 1076951"/>
              <a:gd name="connsiteY2" fmla="*/ 0 h 3131573"/>
              <a:gd name="connsiteX3" fmla="*/ 97064 w 1076951"/>
              <a:gd name="connsiteY3" fmla="*/ 3131573 h 3131573"/>
              <a:gd name="connsiteX4" fmla="*/ 0 w 1076951"/>
              <a:gd name="connsiteY4" fmla="*/ 3131573 h 3131573"/>
              <a:gd name="connsiteX0" fmla="*/ 0 w 1174016"/>
              <a:gd name="connsiteY0" fmla="*/ 3121740 h 3121740"/>
              <a:gd name="connsiteX1" fmla="*/ 1076951 w 1174016"/>
              <a:gd name="connsiteY1" fmla="*/ 29496 h 3121740"/>
              <a:gd name="connsiteX2" fmla="*/ 1174016 w 1174016"/>
              <a:gd name="connsiteY2" fmla="*/ 0 h 3121740"/>
              <a:gd name="connsiteX3" fmla="*/ 97064 w 1174016"/>
              <a:gd name="connsiteY3" fmla="*/ 3121740 h 3121740"/>
              <a:gd name="connsiteX4" fmla="*/ 0 w 1174016"/>
              <a:gd name="connsiteY4" fmla="*/ 3121740 h 3121740"/>
              <a:gd name="connsiteX0" fmla="*/ 0 w 1163799"/>
              <a:gd name="connsiteY0" fmla="*/ 3092244 h 3092244"/>
              <a:gd name="connsiteX1" fmla="*/ 1076951 w 1163799"/>
              <a:gd name="connsiteY1" fmla="*/ 0 h 3092244"/>
              <a:gd name="connsiteX2" fmla="*/ 1163799 w 1163799"/>
              <a:gd name="connsiteY2" fmla="*/ 11371 h 3092244"/>
              <a:gd name="connsiteX3" fmla="*/ 97064 w 1163799"/>
              <a:gd name="connsiteY3" fmla="*/ 3092244 h 3092244"/>
              <a:gd name="connsiteX4" fmla="*/ 0 w 1163799"/>
              <a:gd name="connsiteY4" fmla="*/ 3092244 h 3092244"/>
              <a:gd name="connsiteX0" fmla="*/ 0 w 1174016"/>
              <a:gd name="connsiteY0" fmla="*/ 3096198 h 3096198"/>
              <a:gd name="connsiteX1" fmla="*/ 1076951 w 1174016"/>
              <a:gd name="connsiteY1" fmla="*/ 3954 h 3096198"/>
              <a:gd name="connsiteX2" fmla="*/ 1174016 w 1174016"/>
              <a:gd name="connsiteY2" fmla="*/ 0 h 3096198"/>
              <a:gd name="connsiteX3" fmla="*/ 97064 w 1174016"/>
              <a:gd name="connsiteY3" fmla="*/ 3096198 h 3096198"/>
              <a:gd name="connsiteX4" fmla="*/ 0 w 1174016"/>
              <a:gd name="connsiteY4" fmla="*/ 3096198 h 3096198"/>
              <a:gd name="connsiteX0" fmla="*/ 0 w 1144519"/>
              <a:gd name="connsiteY0" fmla="*/ 3092244 h 3092244"/>
              <a:gd name="connsiteX1" fmla="*/ 1076951 w 1144519"/>
              <a:gd name="connsiteY1" fmla="*/ 0 h 3092244"/>
              <a:gd name="connsiteX2" fmla="*/ 1144519 w 1144519"/>
              <a:gd name="connsiteY2" fmla="*/ 962 h 3092244"/>
              <a:gd name="connsiteX3" fmla="*/ 97064 w 1144519"/>
              <a:gd name="connsiteY3" fmla="*/ 3092244 h 3092244"/>
              <a:gd name="connsiteX4" fmla="*/ 0 w 1144519"/>
              <a:gd name="connsiteY4" fmla="*/ 3092244 h 3092244"/>
              <a:gd name="connsiteX0" fmla="*/ 0 w 1144519"/>
              <a:gd name="connsiteY0" fmla="*/ 3092244 h 3097160"/>
              <a:gd name="connsiteX1" fmla="*/ 1076951 w 1144519"/>
              <a:gd name="connsiteY1" fmla="*/ 0 h 3097160"/>
              <a:gd name="connsiteX2" fmla="*/ 1144519 w 1144519"/>
              <a:gd name="connsiteY2" fmla="*/ 962 h 3097160"/>
              <a:gd name="connsiteX3" fmla="*/ 72484 w 1144519"/>
              <a:gd name="connsiteY3" fmla="*/ 3097160 h 3097160"/>
              <a:gd name="connsiteX4" fmla="*/ 0 w 1144519"/>
              <a:gd name="connsiteY4" fmla="*/ 3092244 h 309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519" h="3097160">
                <a:moveTo>
                  <a:pt x="0" y="3092244"/>
                </a:moveTo>
                <a:lnTo>
                  <a:pt x="1076951" y="0"/>
                </a:lnTo>
                <a:lnTo>
                  <a:pt x="1144519" y="962"/>
                </a:lnTo>
                <a:lnTo>
                  <a:pt x="72484" y="3097160"/>
                </a:lnTo>
                <a:lnTo>
                  <a:pt x="0" y="3092244"/>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a:solidFill>
                <a:schemeClr val="tx1">
                  <a:lumMod val="75000"/>
                </a:schemeClr>
              </a:solidFill>
              <a:latin typeface="Arial"/>
              <a:cs typeface="Arial"/>
            </a:endParaRPr>
          </a:p>
        </p:txBody>
      </p:sp>
      <p:sp>
        <p:nvSpPr>
          <p:cNvPr id="8" name="Shape 111">
            <a:extLst>
              <a:ext uri="{FF2B5EF4-FFF2-40B4-BE49-F238E27FC236}">
                <a16:creationId xmlns:a16="http://schemas.microsoft.com/office/drawing/2014/main" id="{93874EF8-213D-0348-98A4-2C3EA5775CD4}"/>
              </a:ext>
            </a:extLst>
          </p:cNvPr>
          <p:cNvSpPr/>
          <p:nvPr userDrawn="1"/>
        </p:nvSpPr>
        <p:spPr>
          <a:xfrm>
            <a:off x="8693240" y="4721043"/>
            <a:ext cx="450135" cy="0"/>
          </a:xfrm>
          <a:prstGeom prst="line">
            <a:avLst/>
          </a:prstGeom>
          <a:ln w="6350" cmpd="sng">
            <a:solidFill>
              <a:srgbClr val="58595B"/>
            </a:solidFill>
            <a:miter lim="400000"/>
          </a:ln>
        </p:spPr>
        <p:txBody>
          <a:bodyPr lIns="50800" tIns="50800" rIns="50800" bIns="50800" anchor="ctr"/>
          <a:lstStyle/>
          <a:p>
            <a:pPr>
              <a:defRPr sz="3200"/>
            </a:pPr>
            <a:endParaRPr dirty="0"/>
          </a:p>
        </p:txBody>
      </p:sp>
      <p:pic>
        <p:nvPicPr>
          <p:cNvPr id="10" name="Picture 9">
            <a:extLst>
              <a:ext uri="{FF2B5EF4-FFF2-40B4-BE49-F238E27FC236}">
                <a16:creationId xmlns:a16="http://schemas.microsoft.com/office/drawing/2014/main" id="{D462E269-75E5-CB48-AE58-BA57AFFE263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4500" y="543457"/>
            <a:ext cx="1298575" cy="329668"/>
          </a:xfrm>
          <a:prstGeom prst="rect">
            <a:avLst/>
          </a:prstGeom>
        </p:spPr>
      </p:pic>
    </p:spTree>
    <p:extLst>
      <p:ext uri="{BB962C8B-B14F-4D97-AF65-F5344CB8AC3E}">
        <p14:creationId xmlns:p14="http://schemas.microsoft.com/office/powerpoint/2010/main" val="229046053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One Line, Headline ">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6" y="4842779"/>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236221" y="993470"/>
            <a:ext cx="8026400" cy="3394075"/>
          </a:xfrm>
          <a:prstGeom prst="rect">
            <a:avLst/>
          </a:prstGeom>
        </p:spPr>
        <p:txBody>
          <a:bodyPr vert="horz" lIns="91440" tIns="45720" rIns="91440" bIns="45720" rtlCol="0">
            <a:noAutofit/>
          </a:bodyPr>
          <a:lstStyle>
            <a:lvl1pPr>
              <a:spcBef>
                <a:spcPts val="0"/>
              </a:spcBef>
              <a:defRPr sz="1400">
                <a:solidFill>
                  <a:srgbClr val="40474B"/>
                </a:solidFill>
              </a:defRPr>
            </a:lvl1pPr>
            <a:lvl2pPr>
              <a:spcBef>
                <a:spcPts val="0"/>
              </a:spcBef>
              <a:defRPr sz="1400">
                <a:solidFill>
                  <a:srgbClr val="40474B"/>
                </a:solidFill>
              </a:defRPr>
            </a:lvl2pPr>
            <a:lvl3pPr>
              <a:spcBef>
                <a:spcPts val="0"/>
              </a:spcBef>
              <a:defRPr sz="1400">
                <a:solidFill>
                  <a:srgbClr val="40474B"/>
                </a:solidFill>
              </a:defRPr>
            </a:lvl3pPr>
            <a:lvl4pPr>
              <a:spcBef>
                <a:spcPts val="0"/>
              </a:spcBef>
              <a:defRPr sz="1400">
                <a:solidFill>
                  <a:srgbClr val="40474B"/>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350521" y="215320"/>
            <a:ext cx="8037329" cy="489465"/>
          </a:xfrm>
          <a:prstGeom prst="rect">
            <a:avLst/>
          </a:prstGeom>
        </p:spPr>
        <p:txBody>
          <a:bodyPr anchor="t" anchorCtr="0"/>
          <a:lstStyle>
            <a:lvl1pPr>
              <a:lnSpc>
                <a:spcPct val="100000"/>
              </a:lnSpc>
              <a:defRPr sz="2800" b="0" i="0" kern="0" cap="all" spc="0" baseline="0">
                <a:solidFill>
                  <a:schemeClr val="tx1"/>
                </a:solidFill>
                <a:latin typeface="Impact" panose="020B0806030902050204" pitchFamily="34" charset="0"/>
                <a:cs typeface="Impact" panose="020B0806030902050204" pitchFamily="34" charset="0"/>
              </a:defRPr>
            </a:lvl1pPr>
          </a:lstStyle>
          <a:p>
            <a:r>
              <a:rPr lang="en-US" dirty="0"/>
              <a:t>CLICK TO EDIT HEADLINE</a:t>
            </a:r>
          </a:p>
        </p:txBody>
      </p:sp>
    </p:spTree>
    <p:extLst>
      <p:ext uri="{BB962C8B-B14F-4D97-AF65-F5344CB8AC3E}">
        <p14:creationId xmlns:p14="http://schemas.microsoft.com/office/powerpoint/2010/main" val="1491406293"/>
      </p:ext>
    </p:extLst>
  </p:cSld>
  <p:clrMapOvr>
    <a:masterClrMapping/>
  </p:clrMapOvr>
  <p:extLst>
    <p:ext uri="{DCECCB84-F9BA-43D5-87BE-67443E8EF086}">
      <p15:sldGuideLst xmlns:p15="http://schemas.microsoft.com/office/powerpoint/2012/main">
        <p15:guide id="1" orient="horz" pos="1620">
          <p15:clr>
            <a:srgbClr val="FBAE40"/>
          </p15:clr>
        </p15:guide>
        <p15:guide id="2" pos="288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 Line Impact Headline ">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6" y="4842779"/>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236221" y="993470"/>
            <a:ext cx="8026400" cy="3394075"/>
          </a:xfrm>
          <a:prstGeom prst="rect">
            <a:avLst/>
          </a:prstGeom>
        </p:spPr>
        <p:txBody>
          <a:bodyPr vert="horz" lIns="91440" tIns="45720" rIns="91440" bIns="45720" rtlCol="0">
            <a:noAutofit/>
          </a:bodyPr>
          <a:lstStyle>
            <a:lvl1pPr>
              <a:spcBef>
                <a:spcPts val="0"/>
              </a:spcBef>
              <a:defRPr sz="1600">
                <a:solidFill>
                  <a:srgbClr val="40474B"/>
                </a:solidFill>
              </a:defRPr>
            </a:lvl1pPr>
            <a:lvl2pPr>
              <a:spcBef>
                <a:spcPts val="0"/>
              </a:spcBef>
              <a:defRPr sz="1600">
                <a:solidFill>
                  <a:srgbClr val="40474B"/>
                </a:solidFill>
              </a:defRPr>
            </a:lvl2pPr>
            <a:lvl3pPr>
              <a:spcBef>
                <a:spcPts val="0"/>
              </a:spcBef>
              <a:defRPr sz="1600">
                <a:solidFill>
                  <a:srgbClr val="40474B"/>
                </a:solidFill>
              </a:defRPr>
            </a:lvl3pPr>
            <a:lvl4pPr>
              <a:spcBef>
                <a:spcPts val="0"/>
              </a:spcBef>
              <a:defRPr sz="1600">
                <a:solidFill>
                  <a:srgbClr val="40474B"/>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350521" y="215320"/>
            <a:ext cx="8037329" cy="489465"/>
          </a:xfrm>
          <a:prstGeom prst="rect">
            <a:avLst/>
          </a:prstGeom>
        </p:spPr>
        <p:txBody>
          <a:bodyPr anchor="t" anchorCtr="0"/>
          <a:lstStyle>
            <a:lvl1pPr>
              <a:lnSpc>
                <a:spcPct val="100000"/>
              </a:lnSpc>
              <a:defRPr sz="2800" b="0" i="0" kern="0" cap="all" spc="200">
                <a:solidFill>
                  <a:schemeClr val="tx1"/>
                </a:solidFill>
                <a:latin typeface="Impact"/>
                <a:cs typeface="Impact"/>
              </a:defRPr>
            </a:lvl1pPr>
          </a:lstStyle>
          <a:p>
            <a:r>
              <a:rPr lang="en-US" dirty="0"/>
              <a:t>CLICK TO EDIT HEADLINE</a:t>
            </a:r>
          </a:p>
        </p:txBody>
      </p:sp>
    </p:spTree>
    <p:extLst>
      <p:ext uri="{BB962C8B-B14F-4D97-AF65-F5344CB8AC3E}">
        <p14:creationId xmlns:p14="http://schemas.microsoft.com/office/powerpoint/2010/main" val="4157072539"/>
      </p:ext>
    </p:extLst>
  </p:cSld>
  <p:clrMapOvr>
    <a:masterClrMapping/>
  </p:clrMapOvr>
  <p:extLst>
    <p:ext uri="{DCECCB84-F9BA-43D5-87BE-67443E8EF086}">
      <p15:sldGuideLst xmlns:p15="http://schemas.microsoft.com/office/powerpoint/2012/main">
        <p15:guide id="1" orient="horz" pos="84">
          <p15:clr>
            <a:srgbClr val="FBAE40"/>
          </p15:clr>
        </p15:guide>
        <p15:guide id="2" orient="horz" pos="70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5" y="4842778"/>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a:p>
        </p:txBody>
      </p:sp>
      <p:sp>
        <p:nvSpPr>
          <p:cNvPr id="8" name="Title 1"/>
          <p:cNvSpPr>
            <a:spLocks noGrp="1"/>
          </p:cNvSpPr>
          <p:nvPr>
            <p:ph type="title" hasCustomPrompt="1"/>
          </p:nvPr>
        </p:nvSpPr>
        <p:spPr>
          <a:xfrm>
            <a:off x="350520" y="215319"/>
            <a:ext cx="8037329" cy="489465"/>
          </a:xfrm>
          <a:prstGeom prst="rect">
            <a:avLst/>
          </a:prstGeom>
        </p:spPr>
        <p:txBody>
          <a:bodyPr anchor="t" anchorCtr="0"/>
          <a:lstStyle>
            <a:lvl1pPr>
              <a:lnSpc>
                <a:spcPct val="100000"/>
              </a:lnSpc>
              <a:defRPr sz="2800" b="0" i="0" kern="0" cap="all" spc="0" baseline="0">
                <a:solidFill>
                  <a:schemeClr val="tx1"/>
                </a:solidFill>
                <a:latin typeface="Impact" panose="020B0806030902050204" pitchFamily="34" charset="0"/>
                <a:cs typeface="Impact" panose="020B0806030902050204" pitchFamily="34" charset="0"/>
              </a:defRPr>
            </a:lvl1pPr>
          </a:lstStyle>
          <a:p>
            <a:r>
              <a:rPr lang="en-US" dirty="0"/>
              <a:t>HEADLINE only</a:t>
            </a:r>
          </a:p>
        </p:txBody>
      </p:sp>
    </p:spTree>
    <p:extLst>
      <p:ext uri="{BB962C8B-B14F-4D97-AF65-F5344CB8AC3E}">
        <p14:creationId xmlns:p14="http://schemas.microsoft.com/office/powerpoint/2010/main" val="269062466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Title Page_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73184" y="3022417"/>
            <a:ext cx="2630115" cy="231774"/>
          </a:xfrm>
          <a:prstGeom prst="rect">
            <a:avLst/>
          </a:prstGeom>
        </p:spPr>
        <p:txBody>
          <a:bodyPr rIns="0" anchor="t"/>
          <a:lstStyle>
            <a:lvl1pPr marL="0" indent="0" algn="r">
              <a:lnSpc>
                <a:spcPct val="100000"/>
              </a:lnSpc>
              <a:spcBef>
                <a:spcPts val="0"/>
              </a:spcBef>
              <a:buNone/>
              <a:defRPr sz="1200">
                <a:solidFill>
                  <a:schemeClr val="tx1"/>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sp>
        <p:nvSpPr>
          <p:cNvPr id="32" name="Text Placeholder 31">
            <a:extLst>
              <a:ext uri="{FF2B5EF4-FFF2-40B4-BE49-F238E27FC236}">
                <a16:creationId xmlns:a16="http://schemas.microsoft.com/office/drawing/2014/main" id="{15F9E390-A4E9-294E-AE5B-8A6B8D7A3FE5}"/>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sp>
        <p:nvSpPr>
          <p:cNvPr id="12" name="Text Placeholder 11">
            <a:extLst>
              <a:ext uri="{FF2B5EF4-FFF2-40B4-BE49-F238E27FC236}">
                <a16:creationId xmlns:a16="http://schemas.microsoft.com/office/drawing/2014/main" id="{12171985-CA16-2346-A563-5B113C6D84C4}"/>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edit THIS headline</a:t>
            </a:r>
          </a:p>
        </p:txBody>
      </p:sp>
      <p:cxnSp>
        <p:nvCxnSpPr>
          <p:cNvPr id="19" name="Straight Connector 18">
            <a:extLst>
              <a:ext uri="{FF2B5EF4-FFF2-40B4-BE49-F238E27FC236}">
                <a16:creationId xmlns:a16="http://schemas.microsoft.com/office/drawing/2014/main" id="{926CB1F1-8320-9F44-8CC6-3962CE60DA2E}"/>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working, table&#10;&#10;Description automatically generated">
            <a:extLst>
              <a:ext uri="{FF2B5EF4-FFF2-40B4-BE49-F238E27FC236}">
                <a16:creationId xmlns:a16="http://schemas.microsoft.com/office/drawing/2014/main" id="{C42718E7-F6D1-354F-A870-BADD80496D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977421" cy="5143500"/>
          </a:xfrm>
          <a:prstGeom prst="rect">
            <a:avLst/>
          </a:prstGeom>
        </p:spPr>
      </p:pic>
      <p:pic>
        <p:nvPicPr>
          <p:cNvPr id="10" name="Picture 9">
            <a:extLst>
              <a:ext uri="{FF2B5EF4-FFF2-40B4-BE49-F238E27FC236}">
                <a16:creationId xmlns:a16="http://schemas.microsoft.com/office/drawing/2014/main" id="{3AD83B68-F8B6-7441-A8DC-DD934C3E5B1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Tree>
    <p:extLst>
      <p:ext uri="{BB962C8B-B14F-4D97-AF65-F5344CB8AC3E}">
        <p14:creationId xmlns:p14="http://schemas.microsoft.com/office/powerpoint/2010/main" val="321571886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Divider Page_R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a:p>
        </p:txBody>
      </p:sp>
      <p:sp>
        <p:nvSpPr>
          <p:cNvPr id="7" name="Freeform 6">
            <a:extLst>
              <a:ext uri="{FF2B5EF4-FFF2-40B4-BE49-F238E27FC236}">
                <a16:creationId xmlns:a16="http://schemas.microsoft.com/office/drawing/2014/main" id="{374A2D1C-F54E-4F4C-89A0-5C1FE426AFC2}"/>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a:solidFill>
                <a:schemeClr val="tx1">
                  <a:lumMod val="75000"/>
                </a:schemeClr>
              </a:solidFill>
              <a:latin typeface="Arial"/>
              <a:cs typeface="Arial"/>
            </a:endParaRPr>
          </a:p>
        </p:txBody>
      </p:sp>
      <p:sp>
        <p:nvSpPr>
          <p:cNvPr id="2" name="Rectangle 1">
            <a:extLst>
              <a:ext uri="{FF2B5EF4-FFF2-40B4-BE49-F238E27FC236}">
                <a16:creationId xmlns:a16="http://schemas.microsoft.com/office/drawing/2014/main" id="{E5B84103-A66E-5742-B918-762D7FA92C02}"/>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4">
            <a:extLst>
              <a:ext uri="{FF2B5EF4-FFF2-40B4-BE49-F238E27FC236}">
                <a16:creationId xmlns:a16="http://schemas.microsoft.com/office/drawing/2014/main" id="{0B37CD96-3F40-D740-A2D3-9C55EC4B508C}"/>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a:latin typeface="Impact" panose="020B0806030902050204" pitchFamily="34" charset="0"/>
                <a:cs typeface="Arial"/>
              </a:rPr>
              <a:t>Click to add Divider page headline</a:t>
            </a:r>
          </a:p>
        </p:txBody>
      </p:sp>
      <p:grpSp>
        <p:nvGrpSpPr>
          <p:cNvPr id="12" name="Group 11">
            <a:extLst>
              <a:ext uri="{FF2B5EF4-FFF2-40B4-BE49-F238E27FC236}">
                <a16:creationId xmlns:a16="http://schemas.microsoft.com/office/drawing/2014/main" id="{FDFB88FA-92D8-A648-AFB3-8C935EA4E671}"/>
              </a:ext>
            </a:extLst>
          </p:cNvPr>
          <p:cNvGrpSpPr/>
          <p:nvPr userDrawn="1"/>
        </p:nvGrpSpPr>
        <p:grpSpPr>
          <a:xfrm>
            <a:off x="7616541" y="1178128"/>
            <a:ext cx="345864" cy="776859"/>
            <a:chOff x="7865922" y="1061336"/>
            <a:chExt cx="397861" cy="893652"/>
          </a:xfrm>
        </p:grpSpPr>
        <p:pic>
          <p:nvPicPr>
            <p:cNvPr id="13" name="Picture 12">
              <a:extLst>
                <a:ext uri="{FF2B5EF4-FFF2-40B4-BE49-F238E27FC236}">
                  <a16:creationId xmlns:a16="http://schemas.microsoft.com/office/drawing/2014/main" id="{FBA8FA93-8B7B-204A-9F4D-66061BF9C3A2}"/>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4" name="Picture 13">
              <a:extLst>
                <a:ext uri="{FF2B5EF4-FFF2-40B4-BE49-F238E27FC236}">
                  <a16:creationId xmlns:a16="http://schemas.microsoft.com/office/drawing/2014/main" id="{EE2AA944-1281-2F43-B24D-4AB92F5F84FC}"/>
                </a:ext>
              </a:extLst>
            </p:cNvPr>
            <p:cNvPicPr>
              <a:picLocks noChangeAspect="1"/>
            </p:cNvPicPr>
            <p:nvPr userDrawn="1"/>
          </p:nvPicPr>
          <p:blipFill>
            <a:blip r:embed="rId3"/>
            <a:stretch>
              <a:fillRect/>
            </a:stretch>
          </p:blipFill>
          <p:spPr>
            <a:xfrm>
              <a:off x="8098683" y="1061336"/>
              <a:ext cx="165100" cy="431800"/>
            </a:xfrm>
            <a:prstGeom prst="rect">
              <a:avLst/>
            </a:prstGeom>
          </p:spPr>
        </p:pic>
      </p:grpSp>
    </p:spTree>
    <p:extLst>
      <p:ext uri="{BB962C8B-B14F-4D97-AF65-F5344CB8AC3E}">
        <p14:creationId xmlns:p14="http://schemas.microsoft.com/office/powerpoint/2010/main" val="209212569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Title Page_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72200" y="3022417"/>
            <a:ext cx="2630115" cy="231774"/>
          </a:xfrm>
          <a:prstGeom prst="rect">
            <a:avLst/>
          </a:prstGeom>
        </p:spPr>
        <p:txBody>
          <a:bodyPr rIns="0" anchor="t"/>
          <a:lstStyle>
            <a:lvl1pPr marL="0" indent="0" algn="r">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pic>
        <p:nvPicPr>
          <p:cNvPr id="4" name="Picture 3" descr="A picture containing computer, working, table&#10;&#10;Description automatically generated">
            <a:extLst>
              <a:ext uri="{FF2B5EF4-FFF2-40B4-BE49-F238E27FC236}">
                <a16:creationId xmlns:a16="http://schemas.microsoft.com/office/drawing/2014/main" id="{17424B66-9195-3143-BB80-36EFABB476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3956538" cy="5143500"/>
          </a:xfrm>
          <a:prstGeom prst="rect">
            <a:avLst/>
          </a:prstGeom>
        </p:spPr>
      </p:pic>
      <p:sp>
        <p:nvSpPr>
          <p:cNvPr id="10" name="Text Placeholder 11">
            <a:extLst>
              <a:ext uri="{FF2B5EF4-FFF2-40B4-BE49-F238E27FC236}">
                <a16:creationId xmlns:a16="http://schemas.microsoft.com/office/drawing/2014/main" id="{53A20B4A-A7E7-7442-9A1F-C67C7DB5C0D6}"/>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edit THIS HEADLINE</a:t>
            </a:r>
          </a:p>
        </p:txBody>
      </p:sp>
      <p:sp>
        <p:nvSpPr>
          <p:cNvPr id="11" name="Text Placeholder 31">
            <a:extLst>
              <a:ext uri="{FF2B5EF4-FFF2-40B4-BE49-F238E27FC236}">
                <a16:creationId xmlns:a16="http://schemas.microsoft.com/office/drawing/2014/main" id="{E8AF4473-5AA6-A040-ADA4-BC2B0ECEFBC1}"/>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cxnSp>
        <p:nvCxnSpPr>
          <p:cNvPr id="17" name="Straight Connector 16">
            <a:extLst>
              <a:ext uri="{FF2B5EF4-FFF2-40B4-BE49-F238E27FC236}">
                <a16:creationId xmlns:a16="http://schemas.microsoft.com/office/drawing/2014/main" id="{14552943-61FF-AA41-840C-6B568E710F72}"/>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A02DA3C-9125-3745-B098-CDF417722EA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Tree>
    <p:extLst>
      <p:ext uri="{BB962C8B-B14F-4D97-AF65-F5344CB8AC3E}">
        <p14:creationId xmlns:p14="http://schemas.microsoft.com/office/powerpoint/2010/main" val="414374260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Title Page_3">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626178" y="2433481"/>
            <a:ext cx="2630115" cy="231774"/>
          </a:xfrm>
          <a:prstGeom prst="rect">
            <a:avLst/>
          </a:prstGeom>
        </p:spPr>
        <p:txBody>
          <a:bodyPr rIns="0" anchor="t"/>
          <a:lstStyle>
            <a:lvl1pPr marL="0" indent="0" algn="l">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sp>
        <p:nvSpPr>
          <p:cNvPr id="32" name="Text Placeholder 31">
            <a:extLst>
              <a:ext uri="{FF2B5EF4-FFF2-40B4-BE49-F238E27FC236}">
                <a16:creationId xmlns:a16="http://schemas.microsoft.com/office/drawing/2014/main" id="{15F9E390-A4E9-294E-AE5B-8A6B8D7A3FE5}"/>
              </a:ext>
            </a:extLst>
          </p:cNvPr>
          <p:cNvSpPr>
            <a:spLocks noGrp="1"/>
          </p:cNvSpPr>
          <p:nvPr>
            <p:ph type="body" sz="quarter" idx="10" hasCustomPrompt="1"/>
          </p:nvPr>
        </p:nvSpPr>
        <p:spPr>
          <a:xfrm>
            <a:off x="2722699" y="3026883"/>
            <a:ext cx="1730304" cy="129676"/>
          </a:xfrm>
          <a:prstGeom prst="rect">
            <a:avLst/>
          </a:prstGeom>
        </p:spPr>
        <p:txBody>
          <a:bodyPr lIns="0" tIns="0" rIns="0" bIns="0" anchor="t" anchorCtr="0"/>
          <a:lstStyle>
            <a:lvl1pPr marL="0" indent="0" algn="l">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sp>
        <p:nvSpPr>
          <p:cNvPr id="12" name="Text Placeholder 11">
            <a:extLst>
              <a:ext uri="{FF2B5EF4-FFF2-40B4-BE49-F238E27FC236}">
                <a16:creationId xmlns:a16="http://schemas.microsoft.com/office/drawing/2014/main" id="{12171985-CA16-2346-A563-5B113C6D84C4}"/>
              </a:ext>
            </a:extLst>
          </p:cNvPr>
          <p:cNvSpPr>
            <a:spLocks noGrp="1"/>
          </p:cNvSpPr>
          <p:nvPr>
            <p:ph type="body" sz="quarter" idx="11" hasCustomPrompt="1"/>
          </p:nvPr>
        </p:nvSpPr>
        <p:spPr>
          <a:xfrm>
            <a:off x="2626178" y="1904421"/>
            <a:ext cx="4034380" cy="411163"/>
          </a:xfrm>
          <a:prstGeom prst="rect">
            <a:avLst/>
          </a:prstGeom>
        </p:spPr>
        <p:txBody>
          <a:bodyPr rIns="0" anchor="ctr"/>
          <a:lstStyle>
            <a:lvl1pPr marL="0" indent="0" algn="l">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add headline</a:t>
            </a:r>
          </a:p>
        </p:txBody>
      </p:sp>
      <p:pic>
        <p:nvPicPr>
          <p:cNvPr id="9" name="Picture 8" descr="A picture containing text, screenshot&#10;&#10;Description automatically generated">
            <a:extLst>
              <a:ext uri="{FF2B5EF4-FFF2-40B4-BE49-F238E27FC236}">
                <a16:creationId xmlns:a16="http://schemas.microsoft.com/office/drawing/2014/main" id="{8BBAD5E8-F76D-BB48-BBCC-FA9C6B4E64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8456002" cy="835269"/>
          </a:xfrm>
          <a:prstGeom prst="rect">
            <a:avLst/>
          </a:prstGeom>
        </p:spPr>
      </p:pic>
      <p:pic>
        <p:nvPicPr>
          <p:cNvPr id="8" name="Picture 7">
            <a:extLst>
              <a:ext uri="{FF2B5EF4-FFF2-40B4-BE49-F238E27FC236}">
                <a16:creationId xmlns:a16="http://schemas.microsoft.com/office/drawing/2014/main" id="{F4BCB003-A592-B34F-8317-F3ACBDF952B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8900" y="4673424"/>
            <a:ext cx="1276350" cy="324026"/>
          </a:xfrm>
          <a:prstGeom prst="rect">
            <a:avLst/>
          </a:prstGeom>
        </p:spPr>
      </p:pic>
    </p:spTree>
    <p:extLst>
      <p:ext uri="{BB962C8B-B14F-4D97-AF65-F5344CB8AC3E}">
        <p14:creationId xmlns:p14="http://schemas.microsoft.com/office/powerpoint/2010/main" val="302539882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Lifestyle Title Page_1">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FDDC85D-D5C4-A84A-91FD-F73FC4F0E5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3370" cy="5143500"/>
          </a:xfrm>
          <a:prstGeom prst="rect">
            <a:avLst/>
          </a:prstGeom>
        </p:spPr>
      </p:pic>
      <p:sp>
        <p:nvSpPr>
          <p:cNvPr id="3" name="Subtitle 2"/>
          <p:cNvSpPr>
            <a:spLocks noGrp="1"/>
          </p:cNvSpPr>
          <p:nvPr>
            <p:ph type="subTitle" idx="1" hasCustomPrompt="1"/>
          </p:nvPr>
        </p:nvSpPr>
        <p:spPr>
          <a:xfrm>
            <a:off x="6173184" y="3022417"/>
            <a:ext cx="2630115" cy="231774"/>
          </a:xfrm>
          <a:prstGeom prst="rect">
            <a:avLst/>
          </a:prstGeom>
        </p:spPr>
        <p:txBody>
          <a:bodyPr rIns="0" anchor="t"/>
          <a:lstStyle>
            <a:lvl1pPr marL="0" indent="0" algn="r">
              <a:lnSpc>
                <a:spcPct val="100000"/>
              </a:lnSpc>
              <a:spcBef>
                <a:spcPts val="0"/>
              </a:spcBef>
              <a:buNone/>
              <a:defRPr sz="1200">
                <a:solidFill>
                  <a:schemeClr val="tx1"/>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sp>
        <p:nvSpPr>
          <p:cNvPr id="32" name="Text Placeholder 31">
            <a:extLst>
              <a:ext uri="{FF2B5EF4-FFF2-40B4-BE49-F238E27FC236}">
                <a16:creationId xmlns:a16="http://schemas.microsoft.com/office/drawing/2014/main" id="{15F9E390-A4E9-294E-AE5B-8A6B8D7A3FE5}"/>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sp>
        <p:nvSpPr>
          <p:cNvPr id="12" name="Text Placeholder 11">
            <a:extLst>
              <a:ext uri="{FF2B5EF4-FFF2-40B4-BE49-F238E27FC236}">
                <a16:creationId xmlns:a16="http://schemas.microsoft.com/office/drawing/2014/main" id="{12171985-CA16-2346-A563-5B113C6D84C4}"/>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edit THIS headline</a:t>
            </a:r>
          </a:p>
        </p:txBody>
      </p:sp>
      <p:cxnSp>
        <p:nvCxnSpPr>
          <p:cNvPr id="19" name="Straight Connector 18">
            <a:extLst>
              <a:ext uri="{FF2B5EF4-FFF2-40B4-BE49-F238E27FC236}">
                <a16:creationId xmlns:a16="http://schemas.microsoft.com/office/drawing/2014/main" id="{926CB1F1-8320-9F44-8CC6-3962CE60DA2E}"/>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A9255F7-C7AD-3C43-881C-CD1B11703E6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Tree>
    <p:extLst>
      <p:ext uri="{BB962C8B-B14F-4D97-AF65-F5344CB8AC3E}">
        <p14:creationId xmlns:p14="http://schemas.microsoft.com/office/powerpoint/2010/main" val="300287483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Lifestyle Title Page_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72200" y="3022417"/>
            <a:ext cx="2630115" cy="231774"/>
          </a:xfrm>
          <a:prstGeom prst="rect">
            <a:avLst/>
          </a:prstGeom>
        </p:spPr>
        <p:txBody>
          <a:bodyPr rIns="0" anchor="t"/>
          <a:lstStyle>
            <a:lvl1pPr marL="0" indent="0" algn="r">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sp>
        <p:nvSpPr>
          <p:cNvPr id="10" name="Text Placeholder 11">
            <a:extLst>
              <a:ext uri="{FF2B5EF4-FFF2-40B4-BE49-F238E27FC236}">
                <a16:creationId xmlns:a16="http://schemas.microsoft.com/office/drawing/2014/main" id="{53A20B4A-A7E7-7442-9A1F-C67C7DB5C0D6}"/>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edit THIS HEADLINE</a:t>
            </a:r>
          </a:p>
        </p:txBody>
      </p:sp>
      <p:sp>
        <p:nvSpPr>
          <p:cNvPr id="11" name="Text Placeholder 31">
            <a:extLst>
              <a:ext uri="{FF2B5EF4-FFF2-40B4-BE49-F238E27FC236}">
                <a16:creationId xmlns:a16="http://schemas.microsoft.com/office/drawing/2014/main" id="{E8AF4473-5AA6-A040-ADA4-BC2B0ECEFBC1}"/>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cxnSp>
        <p:nvCxnSpPr>
          <p:cNvPr id="17" name="Straight Connector 16">
            <a:extLst>
              <a:ext uri="{FF2B5EF4-FFF2-40B4-BE49-F238E27FC236}">
                <a16:creationId xmlns:a16="http://schemas.microsoft.com/office/drawing/2014/main" id="{14552943-61FF-AA41-840C-6B568E710F72}"/>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ADD50DDB-5B9A-0448-84D7-FD8C65C80E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34380" cy="5143500"/>
          </a:xfrm>
          <a:prstGeom prst="rect">
            <a:avLst/>
          </a:prstGeom>
        </p:spPr>
      </p:pic>
      <p:pic>
        <p:nvPicPr>
          <p:cNvPr id="12" name="Picture 11">
            <a:extLst>
              <a:ext uri="{FF2B5EF4-FFF2-40B4-BE49-F238E27FC236}">
                <a16:creationId xmlns:a16="http://schemas.microsoft.com/office/drawing/2014/main" id="{D1A91A76-C274-664B-966A-B0F689687D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Tree>
    <p:extLst>
      <p:ext uri="{BB962C8B-B14F-4D97-AF65-F5344CB8AC3E}">
        <p14:creationId xmlns:p14="http://schemas.microsoft.com/office/powerpoint/2010/main" val="393971718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Lifestyle Title Page_3">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626178" y="2433481"/>
            <a:ext cx="2630115" cy="231774"/>
          </a:xfrm>
          <a:prstGeom prst="rect">
            <a:avLst/>
          </a:prstGeom>
        </p:spPr>
        <p:txBody>
          <a:bodyPr rIns="0" anchor="t"/>
          <a:lstStyle>
            <a:lvl1pPr marL="0" indent="0" algn="l">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sp>
        <p:nvSpPr>
          <p:cNvPr id="32" name="Text Placeholder 31">
            <a:extLst>
              <a:ext uri="{FF2B5EF4-FFF2-40B4-BE49-F238E27FC236}">
                <a16:creationId xmlns:a16="http://schemas.microsoft.com/office/drawing/2014/main" id="{15F9E390-A4E9-294E-AE5B-8A6B8D7A3FE5}"/>
              </a:ext>
            </a:extLst>
          </p:cNvPr>
          <p:cNvSpPr>
            <a:spLocks noGrp="1"/>
          </p:cNvSpPr>
          <p:nvPr>
            <p:ph type="body" sz="quarter" idx="10" hasCustomPrompt="1"/>
          </p:nvPr>
        </p:nvSpPr>
        <p:spPr>
          <a:xfrm>
            <a:off x="2722699" y="3026883"/>
            <a:ext cx="1730304" cy="129676"/>
          </a:xfrm>
          <a:prstGeom prst="rect">
            <a:avLst/>
          </a:prstGeom>
        </p:spPr>
        <p:txBody>
          <a:bodyPr lIns="0" tIns="0" rIns="0" bIns="0" anchor="t" anchorCtr="0"/>
          <a:lstStyle>
            <a:lvl1pPr marL="0" indent="0" algn="l">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sp>
        <p:nvSpPr>
          <p:cNvPr id="12" name="Text Placeholder 11">
            <a:extLst>
              <a:ext uri="{FF2B5EF4-FFF2-40B4-BE49-F238E27FC236}">
                <a16:creationId xmlns:a16="http://schemas.microsoft.com/office/drawing/2014/main" id="{12171985-CA16-2346-A563-5B113C6D84C4}"/>
              </a:ext>
            </a:extLst>
          </p:cNvPr>
          <p:cNvSpPr>
            <a:spLocks noGrp="1"/>
          </p:cNvSpPr>
          <p:nvPr>
            <p:ph type="body" sz="quarter" idx="11" hasCustomPrompt="1"/>
          </p:nvPr>
        </p:nvSpPr>
        <p:spPr>
          <a:xfrm>
            <a:off x="2626178" y="1904421"/>
            <a:ext cx="4034380" cy="411163"/>
          </a:xfrm>
          <a:prstGeom prst="rect">
            <a:avLst/>
          </a:prstGeom>
        </p:spPr>
        <p:txBody>
          <a:bodyPr rIns="0" anchor="ctr"/>
          <a:lstStyle>
            <a:lvl1pPr marL="0" indent="0" algn="l">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add headline</a:t>
            </a:r>
          </a:p>
        </p:txBody>
      </p:sp>
      <p:pic>
        <p:nvPicPr>
          <p:cNvPr id="8" name="Picture 7" descr="A picture containing text&#10;&#10;Description automatically generated">
            <a:extLst>
              <a:ext uri="{FF2B5EF4-FFF2-40B4-BE49-F238E27FC236}">
                <a16:creationId xmlns:a16="http://schemas.microsoft.com/office/drawing/2014/main" id="{F77A4E02-061B-C64C-87F7-23205236E7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829387"/>
          </a:xfrm>
          <a:prstGeom prst="rect">
            <a:avLst/>
          </a:prstGeom>
        </p:spPr>
      </p:pic>
      <p:pic>
        <p:nvPicPr>
          <p:cNvPr id="9" name="Picture 8">
            <a:extLst>
              <a:ext uri="{FF2B5EF4-FFF2-40B4-BE49-F238E27FC236}">
                <a16:creationId xmlns:a16="http://schemas.microsoft.com/office/drawing/2014/main" id="{BAE19A2D-BE36-6D4E-9C82-CA4A493444D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8900" y="4673424"/>
            <a:ext cx="1276350" cy="324026"/>
          </a:xfrm>
          <a:prstGeom prst="rect">
            <a:avLst/>
          </a:prstGeom>
        </p:spPr>
      </p:pic>
    </p:spTree>
    <p:extLst>
      <p:ext uri="{BB962C8B-B14F-4D97-AF65-F5344CB8AC3E}">
        <p14:creationId xmlns:p14="http://schemas.microsoft.com/office/powerpoint/2010/main" val="193571630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mage_One or Two Line Headline with Two Columns">
    <p:spTree>
      <p:nvGrpSpPr>
        <p:cNvPr id="1" name=""/>
        <p:cNvGrpSpPr/>
        <p:nvPr/>
      </p:nvGrpSpPr>
      <p:grpSpPr>
        <a:xfrm>
          <a:off x="0" y="0"/>
          <a:ext cx="0" cy="0"/>
          <a:chOff x="0" y="0"/>
          <a:chExt cx="0" cy="0"/>
        </a:xfrm>
      </p:grpSpPr>
      <p:pic>
        <p:nvPicPr>
          <p:cNvPr id="41" name="Picture 40" descr="A picture containing text, building, outdoor, street&#10;&#10;Description automatically generated">
            <a:extLst>
              <a:ext uri="{FF2B5EF4-FFF2-40B4-BE49-F238E27FC236}">
                <a16:creationId xmlns:a16="http://schemas.microsoft.com/office/drawing/2014/main" id="{B6914542-88B8-4746-971A-DB8F2B26A5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52" y="758557"/>
            <a:ext cx="8309725" cy="1037515"/>
          </a:xfrm>
          <a:prstGeom prst="rect">
            <a:avLst/>
          </a:prstGeom>
        </p:spPr>
      </p:pic>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359414" y="1898211"/>
            <a:ext cx="7320171" cy="320913"/>
          </a:xfrm>
          <a:prstGeom prst="rect">
            <a:avLst/>
          </a:prstGeom>
        </p:spPr>
        <p:txBody>
          <a:bodyPr anchor="t" anchorCtr="0"/>
          <a:lstStyle>
            <a:lvl1pPr>
              <a:lnSpc>
                <a:spcPct val="100000"/>
              </a:lnSpc>
              <a:defRPr sz="2000" cap="all" baseline="0">
                <a:latin typeface="Impact" panose="020B0806030902050204" pitchFamily="34" charset="0"/>
              </a:defRPr>
            </a:lvl1pPr>
          </a:lstStyle>
          <a:p>
            <a:r>
              <a:rPr lang="en-US" sz="2000" dirty="0">
                <a:latin typeface="Impact" panose="020B0806030902050204" pitchFamily="34" charset="0"/>
                <a:cs typeface="Arial"/>
              </a:rPr>
              <a:t>Click to add a one or two-line headline</a:t>
            </a:r>
          </a:p>
        </p:txBody>
      </p:sp>
      <p:sp>
        <p:nvSpPr>
          <p:cNvPr id="33" name="Text Placeholder 32">
            <a:extLst>
              <a:ext uri="{FF2B5EF4-FFF2-40B4-BE49-F238E27FC236}">
                <a16:creationId xmlns:a16="http://schemas.microsoft.com/office/drawing/2014/main" id="{75B25D6B-EAD6-1C42-A839-D31104717044}"/>
              </a:ext>
            </a:extLst>
          </p:cNvPr>
          <p:cNvSpPr>
            <a:spLocks noGrp="1"/>
          </p:cNvSpPr>
          <p:nvPr>
            <p:ph type="body" sz="quarter" idx="11" hasCustomPrompt="1"/>
          </p:nvPr>
        </p:nvSpPr>
        <p:spPr>
          <a:xfrm>
            <a:off x="360014" y="2679170"/>
            <a:ext cx="3490091" cy="914400"/>
          </a:xfrm>
          <a:prstGeom prst="rect">
            <a:avLst/>
          </a:prstGeom>
        </p:spPr>
        <p:txBody>
          <a:bodyPr/>
          <a:lstStyle>
            <a:lvl1pPr marL="0" indent="0">
              <a:lnSpc>
                <a:spcPct val="100000"/>
              </a:lnSpc>
              <a:spcBef>
                <a:spcPts val="0"/>
              </a:spcBef>
              <a:buNone/>
              <a:defRPr sz="1200">
                <a:solidFill>
                  <a:schemeClr val="tx1"/>
                </a:solidFill>
                <a:latin typeface="Georgia" panose="02040502050405020303" pitchFamily="18" charset="0"/>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lvl="0"/>
            <a:r>
              <a:rPr lang="en-US" dirty="0"/>
              <a:t>Click here to enter a subhead. Explanatory subhead here. We believe no single firm is the best a managing every asset class.</a:t>
            </a:r>
          </a:p>
        </p:txBody>
      </p:sp>
      <p:sp>
        <p:nvSpPr>
          <p:cNvPr id="13" name="Text Placeholder 5">
            <a:extLst>
              <a:ext uri="{FF2B5EF4-FFF2-40B4-BE49-F238E27FC236}">
                <a16:creationId xmlns:a16="http://schemas.microsoft.com/office/drawing/2014/main" id="{D3A46A51-37E9-7E4E-9426-F6AD6A7A6F0A}"/>
              </a:ext>
            </a:extLst>
          </p:cNvPr>
          <p:cNvSpPr>
            <a:spLocks noGrp="1"/>
          </p:cNvSpPr>
          <p:nvPr>
            <p:ph type="body" sz="quarter" idx="14" hasCustomPrompt="1"/>
          </p:nvPr>
        </p:nvSpPr>
        <p:spPr>
          <a:xfrm>
            <a:off x="4718350" y="2702553"/>
            <a:ext cx="3692482" cy="1886722"/>
          </a:xfrm>
          <a:prstGeom prst="rect">
            <a:avLst/>
          </a:prstGeom>
        </p:spPr>
        <p:txBody>
          <a:bodyPr/>
          <a:lstStyle>
            <a:lvl1pPr marL="171450" marR="0" indent="-171450" algn="l" defTabSz="685800" rtl="0" eaLnBrk="1" fontAlgn="auto" latinLnBrk="0" hangingPunct="1">
              <a:lnSpc>
                <a:spcPct val="100000"/>
              </a:lnSpc>
              <a:spcBef>
                <a:spcPts val="0"/>
              </a:spcBef>
              <a:spcAft>
                <a:spcPts val="600"/>
              </a:spcAft>
              <a:buClr>
                <a:schemeClr val="tx1"/>
              </a:buClr>
              <a:buSzPct val="85000"/>
              <a:buFont typeface="Arial" panose="020B0604020202020204" pitchFamily="34" charset="0"/>
              <a:buChar char="•"/>
              <a:tabLst/>
              <a:defRPr sz="1000">
                <a:solidFill>
                  <a:schemeClr val="tx1"/>
                </a:solidFill>
              </a:defRPr>
            </a:lvl1pPr>
            <a:lvl2pPr marL="119063" indent="-111125">
              <a:lnSpc>
                <a:spcPct val="100000"/>
              </a:lnSpc>
              <a:spcBef>
                <a:spcPts val="0"/>
              </a:spcBef>
              <a:buClr>
                <a:schemeClr val="tx1"/>
              </a:buClr>
              <a:buSzPct val="85000"/>
              <a:tabLst/>
              <a:defRPr sz="1000">
                <a:solidFill>
                  <a:schemeClr val="tx1"/>
                </a:solidFill>
              </a:defRPr>
            </a:lvl2pPr>
            <a:lvl3pPr marL="228600" indent="-114300">
              <a:lnSpc>
                <a:spcPct val="100000"/>
              </a:lnSpc>
              <a:spcBef>
                <a:spcPts val="0"/>
              </a:spcBef>
              <a:buClr>
                <a:schemeClr val="tx1"/>
              </a:buClr>
              <a:buFont typeface="System Font Regular"/>
              <a:buChar char="-"/>
              <a:tabLst/>
              <a:defRPr sz="1000">
                <a:solidFill>
                  <a:schemeClr val="tx1"/>
                </a:solidFill>
              </a:defRPr>
            </a:lvl3pPr>
            <a:lvl4pPr>
              <a:lnSpc>
                <a:spcPct val="100000"/>
              </a:lnSpc>
              <a:spcBef>
                <a:spcPts val="0"/>
              </a:spcBef>
              <a:defRPr sz="1000"/>
            </a:lvl4pPr>
            <a:lvl5pPr>
              <a:lnSpc>
                <a:spcPct val="100000"/>
              </a:lnSpc>
              <a:spcBef>
                <a:spcPts val="0"/>
              </a:spcBef>
              <a:defRPr sz="1000"/>
            </a:lvl5pPr>
          </a:lstStyle>
          <a:p>
            <a:pPr lvl="0"/>
            <a:r>
              <a:rPr lang="en-US" dirty="0"/>
              <a:t>Click to enter main body text filled in here. This is a bulleted format. Our diversified approach applies the portfolio management experience of numerous and varied asset managers throughout the industry.</a:t>
            </a:r>
          </a:p>
          <a:p>
            <a:pPr lvl="0"/>
            <a:r>
              <a:rPr lang="en-US" dirty="0"/>
              <a:t>Our philosophy is what led us becoming a pioneer in the sub-advised mutual fund business. We know how to select and monitor a diverse array of money managers to seek better business results.</a:t>
            </a:r>
          </a:p>
        </p:txBody>
      </p:sp>
    </p:spTree>
    <p:extLst>
      <p:ext uri="{BB962C8B-B14F-4D97-AF65-F5344CB8AC3E}">
        <p14:creationId xmlns:p14="http://schemas.microsoft.com/office/powerpoint/2010/main" val="74721752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2520" y="4846320"/>
            <a:ext cx="365760" cy="273844"/>
          </a:xfrm>
          <a:prstGeom prst="rect">
            <a:avLst/>
          </a:prstGeom>
        </p:spPr>
        <p:txBody>
          <a:bodyPr vert="horz" wrap="none" lIns="91440" tIns="45720" rIns="91440" bIns="45720" rtlCol="0" anchor="t"/>
          <a:lstStyle>
            <a:lvl1pPr algn="l">
              <a:defRPr sz="900">
                <a:solidFill>
                  <a:schemeClr val="tx1"/>
                </a:solidFill>
              </a:defRPr>
            </a:lvl1pPr>
          </a:lstStyle>
          <a:p>
            <a:fld id="{B860EA5E-C501-EE46-95BA-D6951046621D}" type="slidenum">
              <a:rPr lang="en-US" smtClean="0"/>
              <a:pPr/>
              <a:t>‹#›</a:t>
            </a:fld>
            <a:endParaRPr lang="en-US" dirty="0"/>
          </a:p>
        </p:txBody>
      </p:sp>
      <p:sp>
        <p:nvSpPr>
          <p:cNvPr id="8" name="Shape 111">
            <a:extLst>
              <a:ext uri="{FF2B5EF4-FFF2-40B4-BE49-F238E27FC236}">
                <a16:creationId xmlns:a16="http://schemas.microsoft.com/office/drawing/2014/main" id="{9BB36B51-78A9-8F43-B6C5-A05CE9FDC9DF}"/>
              </a:ext>
            </a:extLst>
          </p:cNvPr>
          <p:cNvSpPr/>
          <p:nvPr userDrawn="1"/>
        </p:nvSpPr>
        <p:spPr>
          <a:xfrm>
            <a:off x="8693240" y="4721043"/>
            <a:ext cx="450135" cy="0"/>
          </a:xfrm>
          <a:prstGeom prst="line">
            <a:avLst/>
          </a:prstGeom>
          <a:ln w="6350" cmpd="sng">
            <a:solidFill>
              <a:srgbClr val="58595B"/>
            </a:solidFill>
            <a:miter lim="400000"/>
          </a:ln>
        </p:spPr>
        <p:txBody>
          <a:bodyPr lIns="50800" tIns="50800" rIns="50800" bIns="50800" anchor="ctr"/>
          <a:lstStyle/>
          <a:p>
            <a:pPr>
              <a:defRPr sz="3200"/>
            </a:pPr>
            <a:endParaRPr dirty="0"/>
          </a:p>
        </p:txBody>
      </p:sp>
      <p:cxnSp>
        <p:nvCxnSpPr>
          <p:cNvPr id="5" name="Straight Connector 4">
            <a:extLst>
              <a:ext uri="{FF2B5EF4-FFF2-40B4-BE49-F238E27FC236}">
                <a16:creationId xmlns:a16="http://schemas.microsoft.com/office/drawing/2014/main" id="{C1273DFF-7738-AB4B-87C4-561414963879}"/>
              </a:ext>
            </a:extLst>
          </p:cNvPr>
          <p:cNvCxnSpPr>
            <a:cxnSpLocks/>
          </p:cNvCxnSpPr>
          <p:nvPr userDrawn="1"/>
        </p:nvCxnSpPr>
        <p:spPr>
          <a:xfrm>
            <a:off x="457200" y="674581"/>
            <a:ext cx="831295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2876D7A-A99D-1D4C-8936-EC321DB2B358}"/>
              </a:ext>
            </a:extLst>
          </p:cNvPr>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7769030" y="323849"/>
            <a:ext cx="1013020" cy="257175"/>
          </a:xfrm>
          <a:prstGeom prst="rect">
            <a:avLst/>
          </a:prstGeom>
        </p:spPr>
      </p:pic>
    </p:spTree>
    <p:extLst>
      <p:ext uri="{BB962C8B-B14F-4D97-AF65-F5344CB8AC3E}">
        <p14:creationId xmlns:p14="http://schemas.microsoft.com/office/powerpoint/2010/main" val="3327675105"/>
      </p:ext>
    </p:extLst>
  </p:cSld>
  <p:clrMap bg1="lt1" tx1="dk1" bg2="lt2" tx2="dk2" accent1="accent1" accent2="accent2" accent3="accent3" accent4="accent4" accent5="accent5" accent6="accent6" hlink="hlink" folHlink="folHlink"/>
  <p:sldLayoutIdLst>
    <p:sldLayoutId id="2147483732" r:id="rId1"/>
    <p:sldLayoutId id="2147483749" r:id="rId2"/>
    <p:sldLayoutId id="2147483738" r:id="rId3"/>
    <p:sldLayoutId id="2147483739" r:id="rId4"/>
    <p:sldLayoutId id="2147483740" r:id="rId5"/>
    <p:sldLayoutId id="2147483737" r:id="rId6"/>
    <p:sldLayoutId id="2147483734" r:id="rId7"/>
    <p:sldLayoutId id="2147483735" r:id="rId8"/>
    <p:sldLayoutId id="2147483741" r:id="rId9"/>
    <p:sldLayoutId id="2147483743" r:id="rId10"/>
    <p:sldLayoutId id="2147483760" r:id="rId11"/>
    <p:sldLayoutId id="2147483706" r:id="rId12"/>
    <p:sldLayoutId id="2147483744" r:id="rId13"/>
    <p:sldLayoutId id="2147483752" r:id="rId14"/>
    <p:sldLayoutId id="2147483704" r:id="rId15"/>
    <p:sldLayoutId id="2147483726" r:id="rId16"/>
    <p:sldLayoutId id="2147483750" r:id="rId17"/>
    <p:sldLayoutId id="2147483716" r:id="rId18"/>
    <p:sldLayoutId id="2147483754" r:id="rId19"/>
    <p:sldLayoutId id="2147483725" r:id="rId20"/>
    <p:sldLayoutId id="2147483742" r:id="rId21"/>
    <p:sldLayoutId id="2147483736" r:id="rId22"/>
    <p:sldLayoutId id="2147483761" r:id="rId23"/>
    <p:sldLayoutId id="2147483728" r:id="rId24"/>
    <p:sldLayoutId id="2147483722" r:id="rId25"/>
    <p:sldLayoutId id="2147483751" r:id="rId26"/>
    <p:sldLayoutId id="2147483762" r:id="rId27"/>
    <p:sldLayoutId id="2147483763" r:id="rId28"/>
    <p:sldLayoutId id="2147483764" r:id="rId29"/>
    <p:sldLayoutId id="2147483765" r:id="rId3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18" userDrawn="1">
          <p15:clr>
            <a:srgbClr val="F26B43"/>
          </p15:clr>
        </p15:guide>
        <p15:guide id="2" pos="28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217698-6EEE-DE4D-92B1-6E0E0B8B82FC}"/>
              </a:ext>
            </a:extLst>
          </p:cNvPr>
          <p:cNvPicPr>
            <a:picLocks noChangeAspect="1"/>
          </p:cNvPicPr>
          <p:nvPr/>
        </p:nvPicPr>
        <p:blipFill>
          <a:blip r:embed="rId3"/>
          <a:srcRect/>
          <a:stretch/>
        </p:blipFill>
        <p:spPr>
          <a:xfrm>
            <a:off x="0" y="-32905"/>
            <a:ext cx="9238183" cy="5209309"/>
          </a:xfrm>
          <a:prstGeom prst="rect">
            <a:avLst/>
          </a:prstGeom>
        </p:spPr>
      </p:pic>
      <p:sp>
        <p:nvSpPr>
          <p:cNvPr id="2" name="Subtitle 1">
            <a:extLst>
              <a:ext uri="{FF2B5EF4-FFF2-40B4-BE49-F238E27FC236}">
                <a16:creationId xmlns:a16="http://schemas.microsoft.com/office/drawing/2014/main" id="{82FD03D4-C177-4742-84F7-EE12A0A97E91}"/>
              </a:ext>
            </a:extLst>
          </p:cNvPr>
          <p:cNvSpPr>
            <a:spLocks noGrp="1"/>
          </p:cNvSpPr>
          <p:nvPr>
            <p:ph type="subTitle" idx="1"/>
          </p:nvPr>
        </p:nvSpPr>
        <p:spPr>
          <a:xfrm>
            <a:off x="5769864" y="3022417"/>
            <a:ext cx="3033435" cy="231774"/>
          </a:xfrm>
        </p:spPr>
        <p:txBody>
          <a:bodyPr/>
          <a:lstStyle/>
          <a:p>
            <a:r>
              <a:rPr lang="en-US" dirty="0">
                <a:latin typeface="Georgia Pro" panose="02040502050405020303" pitchFamily="18" charset="0"/>
              </a:rPr>
              <a:t>A Guide to Retirement Income Planning</a:t>
            </a:r>
          </a:p>
        </p:txBody>
      </p:sp>
      <p:sp>
        <p:nvSpPr>
          <p:cNvPr id="3" name="Text Placeholder 2">
            <a:extLst>
              <a:ext uri="{FF2B5EF4-FFF2-40B4-BE49-F238E27FC236}">
                <a16:creationId xmlns:a16="http://schemas.microsoft.com/office/drawing/2014/main" id="{0DC9B120-B444-E349-AC78-CBC10C747EE1}"/>
              </a:ext>
            </a:extLst>
          </p:cNvPr>
          <p:cNvSpPr>
            <a:spLocks noGrp="1"/>
          </p:cNvSpPr>
          <p:nvPr>
            <p:ph type="body" sz="quarter" idx="10"/>
          </p:nvPr>
        </p:nvSpPr>
        <p:spPr>
          <a:xfrm>
            <a:off x="7006443" y="1918754"/>
            <a:ext cx="1784982" cy="230680"/>
          </a:xfrm>
        </p:spPr>
        <p:txBody>
          <a:bodyPr/>
          <a:lstStyle/>
          <a:p>
            <a:r>
              <a:rPr lang="en-US" sz="1200" dirty="0"/>
              <a:t>[MONTH XX, XXXX]</a:t>
            </a:r>
          </a:p>
        </p:txBody>
      </p:sp>
      <p:sp>
        <p:nvSpPr>
          <p:cNvPr id="4" name="Text Placeholder 3">
            <a:extLst>
              <a:ext uri="{FF2B5EF4-FFF2-40B4-BE49-F238E27FC236}">
                <a16:creationId xmlns:a16="http://schemas.microsoft.com/office/drawing/2014/main" id="{CFAE773B-7524-1E42-8FC5-CD1708BF64AB}"/>
              </a:ext>
            </a:extLst>
          </p:cNvPr>
          <p:cNvSpPr>
            <a:spLocks noGrp="1"/>
          </p:cNvSpPr>
          <p:nvPr>
            <p:ph type="body" sz="quarter" idx="11"/>
          </p:nvPr>
        </p:nvSpPr>
        <p:spPr>
          <a:xfrm>
            <a:off x="4140485" y="2440294"/>
            <a:ext cx="4662814" cy="411163"/>
          </a:xfrm>
        </p:spPr>
        <p:txBody>
          <a:bodyPr/>
          <a:lstStyle/>
          <a:p>
            <a:r>
              <a:rPr lang="en-US" dirty="0"/>
              <a:t>Turning assets into income</a:t>
            </a:r>
          </a:p>
        </p:txBody>
      </p:sp>
      <p:sp>
        <p:nvSpPr>
          <p:cNvPr id="5" name="Subtitle 1">
            <a:extLst>
              <a:ext uri="{FF2B5EF4-FFF2-40B4-BE49-F238E27FC236}">
                <a16:creationId xmlns:a16="http://schemas.microsoft.com/office/drawing/2014/main" id="{38A6763A-AACC-2847-8285-3BCA27269665}"/>
              </a:ext>
            </a:extLst>
          </p:cNvPr>
          <p:cNvSpPr txBox="1">
            <a:spLocks/>
          </p:cNvSpPr>
          <p:nvPr/>
        </p:nvSpPr>
        <p:spPr>
          <a:xfrm>
            <a:off x="6161310" y="3613430"/>
            <a:ext cx="2630115" cy="536080"/>
          </a:xfrm>
          <a:prstGeom prst="rect">
            <a:avLst/>
          </a:prstGeom>
        </p:spPr>
        <p:txBody>
          <a:bodyPr rIns="0" anchor="t"/>
          <a:lstStyle>
            <a:lvl1pPr marL="0" indent="0" algn="r" defTabSz="685800" rtl="0" eaLnBrk="1" latinLnBrk="0" hangingPunct="1">
              <a:lnSpc>
                <a:spcPct val="100000"/>
              </a:lnSpc>
              <a:spcBef>
                <a:spcPts val="0"/>
              </a:spcBef>
              <a:buFont typeface="Arial" panose="020B0604020202020204" pitchFamily="34" charset="0"/>
              <a:buNone/>
              <a:defRPr sz="1200" kern="1200">
                <a:solidFill>
                  <a:schemeClr val="tx1"/>
                </a:solidFill>
                <a:latin typeface="Georgia" panose="02040502050405020303" pitchFamily="18" charset="0"/>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400" dirty="0">
                <a:latin typeface="Georgia Pro" panose="02040502050405020303" pitchFamily="18" charset="0"/>
              </a:rPr>
              <a:t>Presented to:</a:t>
            </a:r>
          </a:p>
          <a:p>
            <a:r>
              <a:rPr lang="en-US" sz="1400" dirty="0">
                <a:latin typeface="Georgia Pro" panose="02040502050405020303" pitchFamily="18" charset="0"/>
              </a:rPr>
              <a:t>[Client Name Here]</a:t>
            </a:r>
          </a:p>
        </p:txBody>
      </p:sp>
      <p:sp>
        <p:nvSpPr>
          <p:cNvPr id="8" name="TextBox 7">
            <a:extLst>
              <a:ext uri="{FF2B5EF4-FFF2-40B4-BE49-F238E27FC236}">
                <a16:creationId xmlns:a16="http://schemas.microsoft.com/office/drawing/2014/main" id="{1C79EB68-D7BD-4350-AE29-B8B5E179A453}"/>
              </a:ext>
            </a:extLst>
          </p:cNvPr>
          <p:cNvSpPr txBox="1"/>
          <p:nvPr/>
        </p:nvSpPr>
        <p:spPr>
          <a:xfrm>
            <a:off x="3621024" y="4581237"/>
            <a:ext cx="5232785" cy="493123"/>
          </a:xfrm>
          <a:prstGeom prst="rect">
            <a:avLst/>
          </a:prstGeom>
          <a:noFill/>
        </p:spPr>
        <p:txBody>
          <a:bodyPr wrap="square" lIns="0" tIns="0" rIns="0" bIns="0" rtlCol="0">
            <a:noAutofit/>
          </a:bodyPr>
          <a:lstStyle/>
          <a:p>
            <a:r>
              <a:rPr lang="en-US" sz="1000" b="1" dirty="0">
                <a:solidFill>
                  <a:schemeClr val="tx2"/>
                </a:solidFill>
                <a:latin typeface="Arial"/>
                <a:cs typeface="Arial"/>
              </a:rPr>
              <a:t>This presentation may have been customized by the plan's financial advisor, who is not affiliated with Transamerica. Transamerica disclaims the accuracy of plan-specific information or any other information input into the presentation by such advisor</a:t>
            </a:r>
          </a:p>
        </p:txBody>
      </p:sp>
    </p:spTree>
    <p:extLst>
      <p:ext uri="{BB962C8B-B14F-4D97-AF65-F5344CB8AC3E}">
        <p14:creationId xmlns:p14="http://schemas.microsoft.com/office/powerpoint/2010/main" val="386563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78C373-F078-C73E-EB8E-85872ABC3D29}"/>
              </a:ext>
            </a:extLst>
          </p:cNvPr>
          <p:cNvSpPr>
            <a:spLocks noGrp="1"/>
          </p:cNvSpPr>
          <p:nvPr>
            <p:ph type="sldNum" sz="quarter" idx="10"/>
          </p:nvPr>
        </p:nvSpPr>
        <p:spPr/>
        <p:txBody>
          <a:bodyPr/>
          <a:lstStyle/>
          <a:p>
            <a:fld id="{B860EA5E-C501-EE46-95BA-D6951046621D}" type="slidenum">
              <a:rPr lang="en-US" smtClean="0"/>
              <a:pPr/>
              <a:t>10</a:t>
            </a:fld>
            <a:endParaRPr lang="en-US" dirty="0"/>
          </a:p>
        </p:txBody>
      </p:sp>
      <p:sp>
        <p:nvSpPr>
          <p:cNvPr id="3" name="Title 2">
            <a:extLst>
              <a:ext uri="{FF2B5EF4-FFF2-40B4-BE49-F238E27FC236}">
                <a16:creationId xmlns:a16="http://schemas.microsoft.com/office/drawing/2014/main" id="{B2FAFA06-FB4F-9CB0-3109-4D2E843C5960}"/>
              </a:ext>
            </a:extLst>
          </p:cNvPr>
          <p:cNvSpPr>
            <a:spLocks noGrp="1"/>
          </p:cNvSpPr>
          <p:nvPr>
            <p:ph type="title"/>
          </p:nvPr>
        </p:nvSpPr>
        <p:spPr/>
        <p:txBody>
          <a:bodyPr/>
          <a:lstStyle/>
          <a:p>
            <a:r>
              <a:rPr lang="en-US" dirty="0"/>
              <a:t>Inflation risk</a:t>
            </a:r>
          </a:p>
        </p:txBody>
      </p:sp>
      <p:sp>
        <p:nvSpPr>
          <p:cNvPr id="5" name="Rectangle 4">
            <a:extLst>
              <a:ext uri="{FF2B5EF4-FFF2-40B4-BE49-F238E27FC236}">
                <a16:creationId xmlns:a16="http://schemas.microsoft.com/office/drawing/2014/main" id="{AC6753FE-0719-E2E4-F80A-37FD221AAB26}"/>
              </a:ext>
            </a:extLst>
          </p:cNvPr>
          <p:cNvSpPr/>
          <p:nvPr/>
        </p:nvSpPr>
        <p:spPr>
          <a:xfrm>
            <a:off x="352698" y="2203872"/>
            <a:ext cx="2018212" cy="738664"/>
          </a:xfrm>
          <a:prstGeom prst="rect">
            <a:avLst/>
          </a:prstGeom>
        </p:spPr>
        <p:txBody>
          <a:bodyPr wrap="square">
            <a:spAutoFit/>
          </a:bodyPr>
          <a:lstStyle/>
          <a:p>
            <a:r>
              <a:rPr lang="en-US" sz="1400" dirty="0">
                <a:solidFill>
                  <a:schemeClr val="accent1"/>
                </a:solidFill>
                <a:latin typeface="Georgia Pro" panose="02040502050405020303" pitchFamily="18" charset="0"/>
              </a:rPr>
              <a:t>Inflation erodes the value of savings and purchasing power </a:t>
            </a:r>
          </a:p>
        </p:txBody>
      </p:sp>
      <p:pic>
        <p:nvPicPr>
          <p:cNvPr id="7" name="Picture 6" descr="Chart, line chart&#10;&#10;Description automatically generated">
            <a:extLst>
              <a:ext uri="{FF2B5EF4-FFF2-40B4-BE49-F238E27FC236}">
                <a16:creationId xmlns:a16="http://schemas.microsoft.com/office/drawing/2014/main" id="{7F19D69F-57D5-9D3F-5774-E019D29F7CC6}"/>
              </a:ext>
            </a:extLst>
          </p:cNvPr>
          <p:cNvPicPr>
            <a:picLocks noChangeAspect="1"/>
          </p:cNvPicPr>
          <p:nvPr/>
        </p:nvPicPr>
        <p:blipFill>
          <a:blip r:embed="rId3"/>
          <a:stretch>
            <a:fillRect/>
          </a:stretch>
        </p:blipFill>
        <p:spPr>
          <a:xfrm>
            <a:off x="2165184" y="1348154"/>
            <a:ext cx="6349695" cy="3106615"/>
          </a:xfrm>
          <a:prstGeom prst="rect">
            <a:avLst/>
          </a:prstGeom>
        </p:spPr>
      </p:pic>
    </p:spTree>
    <p:extLst>
      <p:ext uri="{BB962C8B-B14F-4D97-AF65-F5344CB8AC3E}">
        <p14:creationId xmlns:p14="http://schemas.microsoft.com/office/powerpoint/2010/main" val="21772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78C373-F078-C73E-EB8E-85872ABC3D29}"/>
              </a:ext>
            </a:extLst>
          </p:cNvPr>
          <p:cNvSpPr>
            <a:spLocks noGrp="1"/>
          </p:cNvSpPr>
          <p:nvPr>
            <p:ph type="sldNum" sz="quarter" idx="10"/>
          </p:nvPr>
        </p:nvSpPr>
        <p:spPr/>
        <p:txBody>
          <a:bodyPr/>
          <a:lstStyle/>
          <a:p>
            <a:fld id="{B860EA5E-C501-EE46-95BA-D6951046621D}" type="slidenum">
              <a:rPr lang="en-US" smtClean="0"/>
              <a:pPr/>
              <a:t>11</a:t>
            </a:fld>
            <a:endParaRPr lang="en-US" dirty="0"/>
          </a:p>
        </p:txBody>
      </p:sp>
      <p:sp>
        <p:nvSpPr>
          <p:cNvPr id="3" name="Title 2">
            <a:extLst>
              <a:ext uri="{FF2B5EF4-FFF2-40B4-BE49-F238E27FC236}">
                <a16:creationId xmlns:a16="http://schemas.microsoft.com/office/drawing/2014/main" id="{B2FAFA06-FB4F-9CB0-3109-4D2E843C5960}"/>
              </a:ext>
            </a:extLst>
          </p:cNvPr>
          <p:cNvSpPr>
            <a:spLocks noGrp="1"/>
          </p:cNvSpPr>
          <p:nvPr>
            <p:ph type="title"/>
          </p:nvPr>
        </p:nvSpPr>
        <p:spPr/>
        <p:txBody>
          <a:bodyPr/>
          <a:lstStyle/>
          <a:p>
            <a:r>
              <a:rPr lang="en-US" dirty="0"/>
              <a:t>Market volatility risk</a:t>
            </a:r>
          </a:p>
        </p:txBody>
      </p:sp>
      <p:sp>
        <p:nvSpPr>
          <p:cNvPr id="5" name="Rectangle 4">
            <a:extLst>
              <a:ext uri="{FF2B5EF4-FFF2-40B4-BE49-F238E27FC236}">
                <a16:creationId xmlns:a16="http://schemas.microsoft.com/office/drawing/2014/main" id="{AC6753FE-0719-E2E4-F80A-37FD221AAB26}"/>
              </a:ext>
            </a:extLst>
          </p:cNvPr>
          <p:cNvSpPr/>
          <p:nvPr/>
        </p:nvSpPr>
        <p:spPr>
          <a:xfrm>
            <a:off x="352698" y="2203872"/>
            <a:ext cx="2070462" cy="523220"/>
          </a:xfrm>
          <a:prstGeom prst="rect">
            <a:avLst/>
          </a:prstGeom>
        </p:spPr>
        <p:txBody>
          <a:bodyPr wrap="square">
            <a:spAutoFit/>
          </a:bodyPr>
          <a:lstStyle/>
          <a:p>
            <a:r>
              <a:rPr lang="en-US" sz="1400" dirty="0">
                <a:solidFill>
                  <a:schemeClr val="accent1"/>
                </a:solidFill>
                <a:latin typeface="Georgia Pro" panose="02040502050405020303" pitchFamily="18" charset="0"/>
              </a:rPr>
              <a:t>Market volatility means unpredictable returns</a:t>
            </a:r>
          </a:p>
        </p:txBody>
      </p:sp>
      <p:sp>
        <p:nvSpPr>
          <p:cNvPr id="13" name="Rectangle 12">
            <a:extLst>
              <a:ext uri="{FF2B5EF4-FFF2-40B4-BE49-F238E27FC236}">
                <a16:creationId xmlns:a16="http://schemas.microsoft.com/office/drawing/2014/main" id="{AE2CE539-D8B5-381A-FAB3-D3E2EDD431CB}"/>
              </a:ext>
            </a:extLst>
          </p:cNvPr>
          <p:cNvSpPr/>
          <p:nvPr/>
        </p:nvSpPr>
        <p:spPr>
          <a:xfrm>
            <a:off x="453742" y="4556254"/>
            <a:ext cx="6340383" cy="276999"/>
          </a:xfrm>
          <a:prstGeom prst="rect">
            <a:avLst/>
          </a:prstGeom>
        </p:spPr>
        <p:txBody>
          <a:bodyPr wrap="square" lIns="0" tIns="0" rIns="0" bIns="0" anchor="b" anchorCtr="0">
            <a:spAutoFit/>
          </a:bodyPr>
          <a:lstStyle/>
          <a:p>
            <a:r>
              <a:rPr lang="en-US" sz="900" dirty="0"/>
              <a:t>An index is unmanaged and does not take into account the fees and expenses associated with an actively managed fund, </a:t>
            </a:r>
            <a:br>
              <a:rPr lang="en-US" sz="900" dirty="0"/>
            </a:br>
            <a:r>
              <a:rPr lang="en-US" sz="900" dirty="0"/>
              <a:t>so performance may differ. It is not possible to invest directly in an index. Past performance is no guarantee of future results.</a:t>
            </a:r>
          </a:p>
        </p:txBody>
      </p:sp>
      <p:pic>
        <p:nvPicPr>
          <p:cNvPr id="6" name="Picture 5" descr="Chart, line chart&#10;&#10;Description automatically generated">
            <a:extLst>
              <a:ext uri="{FF2B5EF4-FFF2-40B4-BE49-F238E27FC236}">
                <a16:creationId xmlns:a16="http://schemas.microsoft.com/office/drawing/2014/main" id="{4EB978C8-83D3-59C4-F963-0AC491A9AEF4}"/>
              </a:ext>
            </a:extLst>
          </p:cNvPr>
          <p:cNvPicPr>
            <a:picLocks noChangeAspect="1"/>
          </p:cNvPicPr>
          <p:nvPr/>
        </p:nvPicPr>
        <p:blipFill>
          <a:blip r:embed="rId3"/>
          <a:stretch>
            <a:fillRect/>
          </a:stretch>
        </p:blipFill>
        <p:spPr>
          <a:xfrm>
            <a:off x="2720340" y="1058090"/>
            <a:ext cx="4548922" cy="3301637"/>
          </a:xfrm>
          <a:prstGeom prst="rect">
            <a:avLst/>
          </a:prstGeom>
        </p:spPr>
      </p:pic>
      <p:sp>
        <p:nvSpPr>
          <p:cNvPr id="14" name="Rectangle 13">
            <a:extLst>
              <a:ext uri="{FF2B5EF4-FFF2-40B4-BE49-F238E27FC236}">
                <a16:creationId xmlns:a16="http://schemas.microsoft.com/office/drawing/2014/main" id="{38A837D2-2E43-70C9-6B20-186EC45DFDF7}"/>
              </a:ext>
            </a:extLst>
          </p:cNvPr>
          <p:cNvSpPr/>
          <p:nvPr/>
        </p:nvSpPr>
        <p:spPr>
          <a:xfrm>
            <a:off x="2549968" y="4170559"/>
            <a:ext cx="5115227" cy="153889"/>
          </a:xfrm>
          <a:prstGeom prst="rect">
            <a:avLst/>
          </a:prstGeom>
        </p:spPr>
        <p:txBody>
          <a:bodyPr wrap="square" lIns="0" tIns="0" rIns="0" bIns="0" anchor="b" anchorCtr="0">
            <a:spAutoFit/>
          </a:bodyPr>
          <a:lstStyle/>
          <a:p>
            <a:pPr algn="ctr">
              <a:spcAft>
                <a:spcPts val="300"/>
              </a:spcAft>
            </a:pPr>
            <a:r>
              <a:rPr lang="en-US" sz="1000" dirty="0">
                <a:latin typeface="+mj-lt"/>
              </a:rPr>
              <a:t>*S&amp;P 500</a:t>
            </a:r>
            <a:r>
              <a:rPr lang="en-US" sz="1000" baseline="30000" dirty="0">
                <a:latin typeface="+mj-lt"/>
              </a:rPr>
              <a:t>®</a:t>
            </a:r>
            <a:r>
              <a:rPr lang="en-US" sz="1000" dirty="0">
                <a:latin typeface="+mj-lt"/>
              </a:rPr>
              <a:t> TR (USD,SPYZ)(IDX) Morningstar</a:t>
            </a:r>
            <a:r>
              <a:rPr lang="en-US" sz="1000" baseline="30000" dirty="0">
                <a:latin typeface="+mj-lt"/>
              </a:rPr>
              <a:t>®</a:t>
            </a:r>
          </a:p>
        </p:txBody>
      </p:sp>
      <p:sp>
        <p:nvSpPr>
          <p:cNvPr id="15" name="Subtitle 2">
            <a:extLst>
              <a:ext uri="{FF2B5EF4-FFF2-40B4-BE49-F238E27FC236}">
                <a16:creationId xmlns:a16="http://schemas.microsoft.com/office/drawing/2014/main" id="{867E6A90-7F00-4CC1-EE3A-5408ED3788C2}"/>
              </a:ext>
            </a:extLst>
          </p:cNvPr>
          <p:cNvSpPr txBox="1">
            <a:spLocks/>
          </p:cNvSpPr>
          <p:nvPr/>
        </p:nvSpPr>
        <p:spPr>
          <a:xfrm>
            <a:off x="3920499" y="2617882"/>
            <a:ext cx="631908" cy="581340"/>
          </a:xfrm>
          <a:prstGeom prst="rect">
            <a:avLst/>
          </a:prstGeom>
        </p:spPr>
        <p:txBody>
          <a:bodyPr lIns="0" tIns="0" rIns="0" bIns="0" anchor="t" anchorCtr="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a:solidFill>
                  <a:schemeClr val="tx1">
                    <a:lumMod val="65000"/>
                    <a:lumOff val="3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algn="ctr">
              <a:lnSpc>
                <a:spcPct val="100000"/>
              </a:lnSpc>
              <a:spcAft>
                <a:spcPts val="0"/>
              </a:spcAft>
              <a:buNone/>
            </a:pPr>
            <a:r>
              <a:rPr lang="en-US" sz="800" dirty="0">
                <a:solidFill>
                  <a:schemeClr val="tx1"/>
                </a:solidFill>
              </a:rPr>
              <a:t>Average Annual Rate of Return</a:t>
            </a:r>
          </a:p>
        </p:txBody>
      </p:sp>
      <p:sp>
        <p:nvSpPr>
          <p:cNvPr id="16" name="Subtitle 2">
            <a:extLst>
              <a:ext uri="{FF2B5EF4-FFF2-40B4-BE49-F238E27FC236}">
                <a16:creationId xmlns:a16="http://schemas.microsoft.com/office/drawing/2014/main" id="{032FFC96-6C53-9C2B-8D69-0F2B906EC1C1}"/>
              </a:ext>
            </a:extLst>
          </p:cNvPr>
          <p:cNvSpPr txBox="1">
            <a:spLocks/>
          </p:cNvSpPr>
          <p:nvPr/>
        </p:nvSpPr>
        <p:spPr>
          <a:xfrm>
            <a:off x="5314772" y="1638026"/>
            <a:ext cx="1516558" cy="223387"/>
          </a:xfrm>
          <a:prstGeom prst="rect">
            <a:avLst/>
          </a:prstGeom>
        </p:spPr>
        <p:txBody>
          <a:bodyPr lIns="0" tIns="0" rIns="0" bIns="0" anchor="t" anchorCtr="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a:solidFill>
                  <a:schemeClr val="tx1">
                    <a:lumMod val="65000"/>
                    <a:lumOff val="3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a:spcAft>
                <a:spcPts val="0"/>
              </a:spcAft>
              <a:buNone/>
            </a:pPr>
            <a:r>
              <a:rPr lang="en-US" sz="800" dirty="0"/>
              <a:t>S&amp;P 500</a:t>
            </a:r>
            <a:r>
              <a:rPr lang="en-US" sz="800" baseline="30000" dirty="0"/>
              <a:t>® </a:t>
            </a:r>
            <a:r>
              <a:rPr lang="en-US" sz="800" dirty="0"/>
              <a:t>* Returns</a:t>
            </a:r>
          </a:p>
        </p:txBody>
      </p:sp>
    </p:spTree>
    <p:extLst>
      <p:ext uri="{BB962C8B-B14F-4D97-AF65-F5344CB8AC3E}">
        <p14:creationId xmlns:p14="http://schemas.microsoft.com/office/powerpoint/2010/main" val="104621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4B5748-C25F-7B74-23DF-BE5281298EC7}"/>
              </a:ext>
            </a:extLst>
          </p:cNvPr>
          <p:cNvPicPr>
            <a:picLocks noChangeAspect="1"/>
          </p:cNvPicPr>
          <p:nvPr/>
        </p:nvPicPr>
        <p:blipFill>
          <a:blip r:embed="rId3"/>
          <a:srcRect/>
          <a:stretch/>
        </p:blipFill>
        <p:spPr>
          <a:xfrm>
            <a:off x="-1801" y="6335"/>
            <a:ext cx="9121477" cy="5130830"/>
          </a:xfrm>
          <a:prstGeom prst="rect">
            <a:avLst/>
          </a:prstGeom>
        </p:spPr>
      </p:pic>
      <p:sp>
        <p:nvSpPr>
          <p:cNvPr id="2" name="Slide Number Placeholder 1">
            <a:extLst>
              <a:ext uri="{FF2B5EF4-FFF2-40B4-BE49-F238E27FC236}">
                <a16:creationId xmlns:a16="http://schemas.microsoft.com/office/drawing/2014/main" id="{C5679F9B-201C-BD48-83AD-2EE2E387A3A9}"/>
              </a:ext>
            </a:extLst>
          </p:cNvPr>
          <p:cNvSpPr>
            <a:spLocks noGrp="1"/>
          </p:cNvSpPr>
          <p:nvPr>
            <p:ph type="sldNum" sz="quarter" idx="10"/>
          </p:nvPr>
        </p:nvSpPr>
        <p:spPr/>
        <p:txBody>
          <a:bodyPr/>
          <a:lstStyle/>
          <a:p>
            <a:fld id="{B860EA5E-C501-EE46-95BA-D6951046621D}" type="slidenum">
              <a:rPr lang="en-US" smtClean="0"/>
              <a:pPr/>
              <a:t>12</a:t>
            </a:fld>
            <a:endParaRPr lang="en-US" dirty="0"/>
          </a:p>
        </p:txBody>
      </p:sp>
      <p:sp>
        <p:nvSpPr>
          <p:cNvPr id="3" name="Title 2">
            <a:extLst>
              <a:ext uri="{FF2B5EF4-FFF2-40B4-BE49-F238E27FC236}">
                <a16:creationId xmlns:a16="http://schemas.microsoft.com/office/drawing/2014/main" id="{2501A022-7D14-514D-B660-4343F76443EF}"/>
              </a:ext>
            </a:extLst>
          </p:cNvPr>
          <p:cNvSpPr>
            <a:spLocks noGrp="1"/>
          </p:cNvSpPr>
          <p:nvPr>
            <p:ph type="title"/>
          </p:nvPr>
        </p:nvSpPr>
        <p:spPr>
          <a:xfrm>
            <a:off x="4474029" y="736904"/>
            <a:ext cx="4291147" cy="747122"/>
          </a:xfrm>
        </p:spPr>
        <p:txBody>
          <a:bodyPr/>
          <a:lstStyle/>
          <a:p>
            <a:r>
              <a:rPr lang="en-US" dirty="0"/>
              <a:t>uncertainty</a:t>
            </a:r>
          </a:p>
        </p:txBody>
      </p:sp>
      <p:sp>
        <p:nvSpPr>
          <p:cNvPr id="8" name="Content Placeholder 2">
            <a:extLst>
              <a:ext uri="{FF2B5EF4-FFF2-40B4-BE49-F238E27FC236}">
                <a16:creationId xmlns:a16="http://schemas.microsoft.com/office/drawing/2014/main" id="{0254228E-9FA9-534F-B653-BF318FA8F5AA}"/>
              </a:ext>
            </a:extLst>
          </p:cNvPr>
          <p:cNvSpPr txBox="1">
            <a:spLocks/>
          </p:cNvSpPr>
          <p:nvPr/>
        </p:nvSpPr>
        <p:spPr>
          <a:xfrm>
            <a:off x="4314179" y="2739568"/>
            <a:ext cx="3471205" cy="764049"/>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600"/>
              </a:spcBef>
              <a:buFont typeface="Arial" panose="020B0604020202020204" pitchFamily="34" charset="0"/>
              <a:buChar char="•"/>
            </a:pPr>
            <a:r>
              <a:rPr lang="en-US" sz="1200" dirty="0">
                <a:solidFill>
                  <a:schemeClr val="tx1"/>
                </a:solidFill>
              </a:rPr>
              <a:t>Phased retirement</a:t>
            </a:r>
          </a:p>
          <a:p>
            <a:pPr lvl="1">
              <a:spcBef>
                <a:spcPts val="600"/>
              </a:spcBef>
              <a:buFont typeface="Arial" panose="020B0604020202020204" pitchFamily="34" charset="0"/>
              <a:buChar char="•"/>
            </a:pPr>
            <a:r>
              <a:rPr lang="en-US" sz="1200" dirty="0">
                <a:solidFill>
                  <a:schemeClr val="tx1"/>
                </a:solidFill>
              </a:rPr>
              <a:t>Timing of income</a:t>
            </a:r>
          </a:p>
          <a:p>
            <a:pPr lvl="1">
              <a:spcBef>
                <a:spcPts val="600"/>
              </a:spcBef>
              <a:buFont typeface="Arial" panose="020B0604020202020204" pitchFamily="34" charset="0"/>
              <a:buChar char="•"/>
            </a:pPr>
            <a:r>
              <a:rPr lang="en-US" sz="1200" dirty="0">
                <a:solidFill>
                  <a:schemeClr val="tx1"/>
                </a:solidFill>
              </a:rPr>
              <a:t>Loss of income</a:t>
            </a:r>
          </a:p>
        </p:txBody>
      </p:sp>
      <p:sp>
        <p:nvSpPr>
          <p:cNvPr id="10" name="TextBox 9">
            <a:extLst>
              <a:ext uri="{FF2B5EF4-FFF2-40B4-BE49-F238E27FC236}">
                <a16:creationId xmlns:a16="http://schemas.microsoft.com/office/drawing/2014/main" id="{9ABBB691-9391-0243-8FF6-1BCE794C1AD2}"/>
              </a:ext>
            </a:extLst>
          </p:cNvPr>
          <p:cNvSpPr txBox="1"/>
          <p:nvPr/>
        </p:nvSpPr>
        <p:spPr>
          <a:xfrm>
            <a:off x="4528363" y="2252838"/>
            <a:ext cx="1807123" cy="385859"/>
          </a:xfrm>
          <a:prstGeom prst="rect">
            <a:avLst/>
          </a:prstGeom>
          <a:noFill/>
        </p:spPr>
        <p:txBody>
          <a:bodyPr wrap="square" lIns="0" tIns="0" rIns="0" bIns="0" rtlCol="0">
            <a:noAutofit/>
          </a:bodyPr>
          <a:lstStyle/>
          <a:p>
            <a:r>
              <a:rPr lang="en-US" sz="1400" dirty="0">
                <a:solidFill>
                  <a:schemeClr val="accent1"/>
                </a:solidFill>
                <a:latin typeface="Georgia Pro" panose="02040502050405020303" pitchFamily="18" charset="0"/>
                <a:cs typeface="Arial"/>
              </a:rPr>
              <a:t>Varying income scenarios</a:t>
            </a:r>
          </a:p>
        </p:txBody>
      </p:sp>
      <p:sp>
        <p:nvSpPr>
          <p:cNvPr id="14" name="Content Placeholder 2">
            <a:extLst>
              <a:ext uri="{FF2B5EF4-FFF2-40B4-BE49-F238E27FC236}">
                <a16:creationId xmlns:a16="http://schemas.microsoft.com/office/drawing/2014/main" id="{3B3ABACB-60C4-8F96-E3C7-906B907C36CE}"/>
              </a:ext>
            </a:extLst>
          </p:cNvPr>
          <p:cNvSpPr txBox="1">
            <a:spLocks/>
          </p:cNvSpPr>
          <p:nvPr/>
        </p:nvSpPr>
        <p:spPr>
          <a:xfrm>
            <a:off x="6720016" y="2739568"/>
            <a:ext cx="3471205" cy="764049"/>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600"/>
              </a:spcBef>
              <a:buFont typeface="Arial" panose="020B0604020202020204" pitchFamily="34" charset="0"/>
              <a:buChar char="•"/>
            </a:pPr>
            <a:r>
              <a:rPr lang="en-US" sz="1200" dirty="0">
                <a:solidFill>
                  <a:schemeClr val="tx1"/>
                </a:solidFill>
              </a:rPr>
              <a:t>Inflation</a:t>
            </a:r>
          </a:p>
          <a:p>
            <a:pPr lvl="1">
              <a:spcBef>
                <a:spcPts val="600"/>
              </a:spcBef>
              <a:buFont typeface="Arial" panose="020B0604020202020204" pitchFamily="34" charset="0"/>
              <a:buChar char="•"/>
            </a:pPr>
            <a:r>
              <a:rPr lang="en-US" sz="1200" dirty="0">
                <a:solidFill>
                  <a:schemeClr val="tx1"/>
                </a:solidFill>
              </a:rPr>
              <a:t>Healthcare</a:t>
            </a:r>
          </a:p>
          <a:p>
            <a:pPr lvl="1">
              <a:spcBef>
                <a:spcPts val="600"/>
              </a:spcBef>
              <a:buFont typeface="Arial" panose="020B0604020202020204" pitchFamily="34" charset="0"/>
              <a:buChar char="•"/>
            </a:pPr>
            <a:r>
              <a:rPr lang="en-US" sz="1200" dirty="0">
                <a:solidFill>
                  <a:schemeClr val="tx1"/>
                </a:solidFill>
              </a:rPr>
              <a:t>Emergencies</a:t>
            </a:r>
          </a:p>
          <a:p>
            <a:pPr lvl="1">
              <a:spcBef>
                <a:spcPts val="600"/>
              </a:spcBef>
              <a:buFont typeface="Arial" panose="020B0604020202020204" pitchFamily="34" charset="0"/>
              <a:buChar char="•"/>
            </a:pPr>
            <a:r>
              <a:rPr lang="en-US" sz="1200" dirty="0">
                <a:solidFill>
                  <a:schemeClr val="tx1"/>
                </a:solidFill>
              </a:rPr>
              <a:t>Tax rates</a:t>
            </a:r>
          </a:p>
          <a:p>
            <a:pPr lvl="1">
              <a:spcBef>
                <a:spcPts val="600"/>
              </a:spcBef>
              <a:buFont typeface="Arial" panose="020B0604020202020204" pitchFamily="34" charset="0"/>
              <a:buChar char="•"/>
            </a:pPr>
            <a:r>
              <a:rPr lang="en-US" sz="1200" dirty="0">
                <a:solidFill>
                  <a:schemeClr val="tx1"/>
                </a:solidFill>
              </a:rPr>
              <a:t>Deductions</a:t>
            </a:r>
          </a:p>
        </p:txBody>
      </p:sp>
      <p:sp>
        <p:nvSpPr>
          <p:cNvPr id="15" name="TextBox 14">
            <a:extLst>
              <a:ext uri="{FF2B5EF4-FFF2-40B4-BE49-F238E27FC236}">
                <a16:creationId xmlns:a16="http://schemas.microsoft.com/office/drawing/2014/main" id="{F8022159-76AC-B017-B91A-22403EBF8463}"/>
              </a:ext>
            </a:extLst>
          </p:cNvPr>
          <p:cNvSpPr txBox="1"/>
          <p:nvPr/>
        </p:nvSpPr>
        <p:spPr>
          <a:xfrm>
            <a:off x="6934200" y="2252838"/>
            <a:ext cx="1563189" cy="398922"/>
          </a:xfrm>
          <a:prstGeom prst="rect">
            <a:avLst/>
          </a:prstGeom>
          <a:noFill/>
        </p:spPr>
        <p:txBody>
          <a:bodyPr wrap="square" lIns="0" tIns="0" rIns="0" bIns="0" rtlCol="0">
            <a:noAutofit/>
          </a:bodyPr>
          <a:lstStyle/>
          <a:p>
            <a:r>
              <a:rPr lang="en-US" sz="1400" dirty="0">
                <a:solidFill>
                  <a:schemeClr val="accent1"/>
                </a:solidFill>
                <a:latin typeface="Georgia Pro" panose="02040502050405020303" pitchFamily="18" charset="0"/>
                <a:cs typeface="Arial"/>
              </a:rPr>
              <a:t>Changes in expenses or taxes</a:t>
            </a:r>
          </a:p>
        </p:txBody>
      </p:sp>
      <p:sp>
        <p:nvSpPr>
          <p:cNvPr id="16" name="TextBox 15">
            <a:extLst>
              <a:ext uri="{FF2B5EF4-FFF2-40B4-BE49-F238E27FC236}">
                <a16:creationId xmlns:a16="http://schemas.microsoft.com/office/drawing/2014/main" id="{06F05D59-4241-DC2F-3F12-3749DA398FA6}"/>
              </a:ext>
            </a:extLst>
          </p:cNvPr>
          <p:cNvSpPr txBox="1"/>
          <p:nvPr/>
        </p:nvSpPr>
        <p:spPr>
          <a:xfrm>
            <a:off x="4528362" y="1254579"/>
            <a:ext cx="4269471" cy="600347"/>
          </a:xfrm>
          <a:prstGeom prst="rect">
            <a:avLst/>
          </a:prstGeom>
          <a:noFill/>
        </p:spPr>
        <p:txBody>
          <a:bodyPr wrap="square" lIns="0" tIns="0" rIns="0" bIns="0" rtlCol="0">
            <a:noAutofit/>
          </a:bodyPr>
          <a:lstStyle/>
          <a:p>
            <a:r>
              <a:rPr lang="en-US" sz="1400" b="1" dirty="0">
                <a:solidFill>
                  <a:schemeClr val="accent1"/>
                </a:solidFill>
                <a:latin typeface="Georgia Pro" panose="02040502050405020303" pitchFamily="18" charset="0"/>
              </a:rPr>
              <a:t>Things may not go according to your plan, or you may simply want to change your plan. </a:t>
            </a:r>
          </a:p>
        </p:txBody>
      </p:sp>
      <p:cxnSp>
        <p:nvCxnSpPr>
          <p:cNvPr id="18" name="Straight Connector 17">
            <a:extLst>
              <a:ext uri="{FF2B5EF4-FFF2-40B4-BE49-F238E27FC236}">
                <a16:creationId xmlns:a16="http://schemas.microsoft.com/office/drawing/2014/main" id="{9168E203-73CD-8739-68FC-C167BC82CE84}"/>
              </a:ext>
            </a:extLst>
          </p:cNvPr>
          <p:cNvCxnSpPr>
            <a:cxnSpLocks/>
          </p:cNvCxnSpPr>
          <p:nvPr/>
        </p:nvCxnSpPr>
        <p:spPr>
          <a:xfrm>
            <a:off x="6530798" y="2210579"/>
            <a:ext cx="0" cy="1452593"/>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9578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4306C4-49A1-4F47-BB69-BD2FCC7A6358}"/>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0" y="2034075"/>
            <a:ext cx="5431536" cy="3108960"/>
          </a:xfrm>
          <a:custGeom>
            <a:avLst/>
            <a:gdLst>
              <a:gd name="connsiteX0" fmla="*/ 6973830 w 6973830"/>
              <a:gd name="connsiteY0" fmla="*/ 0 h 4001267"/>
              <a:gd name="connsiteX1" fmla="*/ 5603092 w 6973830"/>
              <a:gd name="connsiteY1" fmla="*/ 4001267 h 4001267"/>
              <a:gd name="connsiteX2" fmla="*/ 0 w 6973830"/>
              <a:gd name="connsiteY2" fmla="*/ 4000068 h 4001267"/>
              <a:gd name="connsiteX3" fmla="*/ 0 w 6973830"/>
              <a:gd name="connsiteY3" fmla="*/ 1200 h 4001267"/>
              <a:gd name="connsiteX4" fmla="*/ 6973830 w 6973830"/>
              <a:gd name="connsiteY4" fmla="*/ 0 h 400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830" h="4001267">
                <a:moveTo>
                  <a:pt x="6973830" y="0"/>
                </a:moveTo>
                <a:lnTo>
                  <a:pt x="5603092" y="4001267"/>
                </a:lnTo>
                <a:lnTo>
                  <a:pt x="0" y="4000068"/>
                </a:lnTo>
                <a:lnTo>
                  <a:pt x="0" y="1200"/>
                </a:lnTo>
                <a:cubicBezTo>
                  <a:pt x="2324806" y="800"/>
                  <a:pt x="4649026" y="400"/>
                  <a:pt x="6973830" y="0"/>
                </a:cubicBezTo>
                <a:close/>
              </a:path>
            </a:pathLst>
          </a:custGeom>
        </p:spPr>
      </p:pic>
      <p:sp>
        <p:nvSpPr>
          <p:cNvPr id="2" name="Slide Number Placeholder 1">
            <a:extLst>
              <a:ext uri="{FF2B5EF4-FFF2-40B4-BE49-F238E27FC236}">
                <a16:creationId xmlns:a16="http://schemas.microsoft.com/office/drawing/2014/main" id="{75748AA6-A2E0-334E-B205-2C2C6ED89931}"/>
              </a:ext>
            </a:extLst>
          </p:cNvPr>
          <p:cNvSpPr>
            <a:spLocks noGrp="1"/>
          </p:cNvSpPr>
          <p:nvPr>
            <p:ph type="sldNum" sz="quarter" idx="10"/>
          </p:nvPr>
        </p:nvSpPr>
        <p:spPr/>
        <p:txBody>
          <a:bodyPr/>
          <a:lstStyle/>
          <a:p>
            <a:fld id="{B860EA5E-C501-EE46-95BA-D6951046621D}" type="slidenum">
              <a:rPr lang="en-US" smtClean="0"/>
              <a:pPr/>
              <a:t>13</a:t>
            </a:fld>
            <a:endParaRPr lang="en-US" dirty="0"/>
          </a:p>
        </p:txBody>
      </p:sp>
      <p:sp>
        <p:nvSpPr>
          <p:cNvPr id="9" name="Title 8">
            <a:extLst>
              <a:ext uri="{FF2B5EF4-FFF2-40B4-BE49-F238E27FC236}">
                <a16:creationId xmlns:a16="http://schemas.microsoft.com/office/drawing/2014/main" id="{B23A2A10-BA6B-4946-941C-54C686B0D005}"/>
              </a:ext>
            </a:extLst>
          </p:cNvPr>
          <p:cNvSpPr>
            <a:spLocks noGrp="1"/>
          </p:cNvSpPr>
          <p:nvPr>
            <p:ph type="title"/>
          </p:nvPr>
        </p:nvSpPr>
        <p:spPr/>
        <p:txBody>
          <a:bodyPr/>
          <a:lstStyle/>
          <a:p>
            <a:r>
              <a:rPr lang="en-US" dirty="0"/>
              <a:t>Developing a plan</a:t>
            </a:r>
          </a:p>
        </p:txBody>
      </p:sp>
    </p:spTree>
    <p:extLst>
      <p:ext uri="{BB962C8B-B14F-4D97-AF65-F5344CB8AC3E}">
        <p14:creationId xmlns:p14="http://schemas.microsoft.com/office/powerpoint/2010/main" val="392160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395733-F933-4446-8B5D-A1A5CFAB07F4}"/>
              </a:ext>
            </a:extLst>
          </p:cNvPr>
          <p:cNvSpPr>
            <a:spLocks noGrp="1"/>
          </p:cNvSpPr>
          <p:nvPr>
            <p:ph type="sldNum" sz="quarter" idx="10"/>
          </p:nvPr>
        </p:nvSpPr>
        <p:spPr/>
        <p:txBody>
          <a:bodyPr/>
          <a:lstStyle/>
          <a:p>
            <a:fld id="{B860EA5E-C501-EE46-95BA-D6951046621D}" type="slidenum">
              <a:rPr lang="en-US" smtClean="0"/>
              <a:t>14</a:t>
            </a:fld>
            <a:endParaRPr lang="en-US" dirty="0"/>
          </a:p>
        </p:txBody>
      </p:sp>
      <p:sp>
        <p:nvSpPr>
          <p:cNvPr id="3" name="Title 2">
            <a:extLst>
              <a:ext uri="{FF2B5EF4-FFF2-40B4-BE49-F238E27FC236}">
                <a16:creationId xmlns:a16="http://schemas.microsoft.com/office/drawing/2014/main" id="{7B0E7AE1-74F3-5E4E-844B-642FDEA89B09}"/>
              </a:ext>
            </a:extLst>
          </p:cNvPr>
          <p:cNvSpPr>
            <a:spLocks noGrp="1"/>
          </p:cNvSpPr>
          <p:nvPr>
            <p:ph type="title"/>
          </p:nvPr>
        </p:nvSpPr>
        <p:spPr>
          <a:xfrm>
            <a:off x="4682178" y="736904"/>
            <a:ext cx="4153191" cy="320913"/>
          </a:xfrm>
        </p:spPr>
        <p:txBody>
          <a:bodyPr/>
          <a:lstStyle/>
          <a:p>
            <a:r>
              <a:rPr lang="en-US" dirty="0"/>
              <a:t>The five key steps</a:t>
            </a:r>
          </a:p>
        </p:txBody>
      </p:sp>
      <p:sp>
        <p:nvSpPr>
          <p:cNvPr id="9" name="Content Placeholder 12">
            <a:extLst>
              <a:ext uri="{FF2B5EF4-FFF2-40B4-BE49-F238E27FC236}">
                <a16:creationId xmlns:a16="http://schemas.microsoft.com/office/drawing/2014/main" id="{4ECBE28F-53B7-A15B-2FDA-7046D7D5FF0E}"/>
              </a:ext>
            </a:extLst>
          </p:cNvPr>
          <p:cNvSpPr txBox="1">
            <a:spLocks/>
          </p:cNvSpPr>
          <p:nvPr/>
        </p:nvSpPr>
        <p:spPr>
          <a:xfrm>
            <a:off x="4880757" y="2111271"/>
            <a:ext cx="3708071" cy="266169"/>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mn-lt"/>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mn-lt"/>
                <a:ea typeface="+mn-ea"/>
                <a:cs typeface="Arial"/>
              </a:defRPr>
            </a:lvl2pPr>
            <a:lvl3pPr marL="525463" indent="-200025" algn="l" defTabSz="457200" rtl="0" eaLnBrk="1" latinLnBrk="0" hangingPunct="1">
              <a:spcBef>
                <a:spcPts val="0"/>
              </a:spcBef>
              <a:buSzPct val="85000"/>
              <a:buFont typeface="Lucida Grande"/>
              <a:buChar char="-"/>
              <a:tabLst/>
              <a:defRPr sz="1400" kern="1200">
                <a:solidFill>
                  <a:srgbClr val="40474B"/>
                </a:solidFill>
                <a:latin typeface="+mn-lt"/>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Aft>
                <a:spcPts val="1300"/>
              </a:spcAft>
              <a:buFont typeface="Arial"/>
              <a:buNone/>
            </a:pPr>
            <a:r>
              <a:rPr lang="en-US" sz="1200" dirty="0"/>
              <a:t>Identify income sources and their reliability</a:t>
            </a:r>
          </a:p>
        </p:txBody>
      </p:sp>
      <p:sp>
        <p:nvSpPr>
          <p:cNvPr id="10" name="Content Placeholder 12">
            <a:extLst>
              <a:ext uri="{FF2B5EF4-FFF2-40B4-BE49-F238E27FC236}">
                <a16:creationId xmlns:a16="http://schemas.microsoft.com/office/drawing/2014/main" id="{4282E153-A32B-B0DF-A813-B7D9B66CD87F}"/>
              </a:ext>
            </a:extLst>
          </p:cNvPr>
          <p:cNvSpPr txBox="1">
            <a:spLocks/>
          </p:cNvSpPr>
          <p:nvPr/>
        </p:nvSpPr>
        <p:spPr>
          <a:xfrm>
            <a:off x="4880757" y="2776734"/>
            <a:ext cx="3655820" cy="273444"/>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mn-lt"/>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mn-lt"/>
                <a:ea typeface="+mn-ea"/>
                <a:cs typeface="Arial"/>
              </a:defRPr>
            </a:lvl2pPr>
            <a:lvl3pPr marL="525463" indent="-200025" algn="l" defTabSz="457200" rtl="0" eaLnBrk="1" latinLnBrk="0" hangingPunct="1">
              <a:spcBef>
                <a:spcPts val="0"/>
              </a:spcBef>
              <a:buSzPct val="85000"/>
              <a:buFont typeface="Lucida Grande"/>
              <a:buChar char="-"/>
              <a:tabLst/>
              <a:defRPr sz="1400" kern="1200">
                <a:solidFill>
                  <a:srgbClr val="40474B"/>
                </a:solidFill>
                <a:latin typeface="+mn-lt"/>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Aft>
                <a:spcPts val="1300"/>
              </a:spcAft>
              <a:buFont typeface="Arial"/>
              <a:buNone/>
            </a:pPr>
            <a:r>
              <a:rPr lang="en-US" sz="1200" dirty="0"/>
              <a:t>Calculate the income gap – and address it </a:t>
            </a:r>
          </a:p>
        </p:txBody>
      </p:sp>
      <p:sp>
        <p:nvSpPr>
          <p:cNvPr id="11" name="Content Placeholder 12">
            <a:extLst>
              <a:ext uri="{FF2B5EF4-FFF2-40B4-BE49-F238E27FC236}">
                <a16:creationId xmlns:a16="http://schemas.microsoft.com/office/drawing/2014/main" id="{DE0021B0-D19B-18B9-7C65-E99E310C1D48}"/>
              </a:ext>
            </a:extLst>
          </p:cNvPr>
          <p:cNvSpPr txBox="1">
            <a:spLocks/>
          </p:cNvSpPr>
          <p:nvPr/>
        </p:nvSpPr>
        <p:spPr>
          <a:xfrm>
            <a:off x="4880757" y="4219934"/>
            <a:ext cx="3864826" cy="332201"/>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mn-lt"/>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mn-lt"/>
                <a:ea typeface="+mn-ea"/>
                <a:cs typeface="Arial"/>
              </a:defRPr>
            </a:lvl2pPr>
            <a:lvl3pPr marL="525463" indent="-200025" algn="l" defTabSz="457200" rtl="0" eaLnBrk="1" latinLnBrk="0" hangingPunct="1">
              <a:spcBef>
                <a:spcPts val="0"/>
              </a:spcBef>
              <a:buSzPct val="85000"/>
              <a:buFont typeface="Lucida Grande"/>
              <a:buChar char="-"/>
              <a:tabLst/>
              <a:defRPr sz="1400" kern="1200">
                <a:solidFill>
                  <a:srgbClr val="40474B"/>
                </a:solidFill>
                <a:latin typeface="+mn-lt"/>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Aft>
                <a:spcPts val="1300"/>
              </a:spcAft>
              <a:buFont typeface="Arial"/>
              <a:buNone/>
            </a:pPr>
            <a:r>
              <a:rPr lang="en-US" sz="1200" dirty="0"/>
              <a:t>Monitor and update your plan periodically</a:t>
            </a:r>
          </a:p>
        </p:txBody>
      </p:sp>
      <p:sp>
        <p:nvSpPr>
          <p:cNvPr id="12" name="Content Placeholder 12">
            <a:extLst>
              <a:ext uri="{FF2B5EF4-FFF2-40B4-BE49-F238E27FC236}">
                <a16:creationId xmlns:a16="http://schemas.microsoft.com/office/drawing/2014/main" id="{A8815CEA-AE8C-4087-8F72-96CFF322F9F1}"/>
              </a:ext>
            </a:extLst>
          </p:cNvPr>
          <p:cNvSpPr txBox="1">
            <a:spLocks/>
          </p:cNvSpPr>
          <p:nvPr/>
        </p:nvSpPr>
        <p:spPr>
          <a:xfrm>
            <a:off x="4880757" y="3528160"/>
            <a:ext cx="4171803" cy="286195"/>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mn-lt"/>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mn-lt"/>
                <a:ea typeface="+mn-ea"/>
                <a:cs typeface="Arial"/>
              </a:defRPr>
            </a:lvl2pPr>
            <a:lvl3pPr marL="525463" indent="-200025" algn="l" defTabSz="457200" rtl="0" eaLnBrk="1" latinLnBrk="0" hangingPunct="1">
              <a:spcBef>
                <a:spcPts val="0"/>
              </a:spcBef>
              <a:buSzPct val="85000"/>
              <a:buFont typeface="Lucida Grande"/>
              <a:buChar char="-"/>
              <a:tabLst/>
              <a:defRPr sz="1400" kern="1200">
                <a:solidFill>
                  <a:srgbClr val="40474B"/>
                </a:solidFill>
                <a:latin typeface="+mn-lt"/>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Aft>
                <a:spcPts val="1300"/>
              </a:spcAft>
              <a:buFont typeface="Arial"/>
              <a:buNone/>
            </a:pPr>
            <a:r>
              <a:rPr lang="en-US" sz="1200" dirty="0"/>
              <a:t>Consider the different approaches to filling the gap</a:t>
            </a:r>
          </a:p>
        </p:txBody>
      </p:sp>
      <p:sp>
        <p:nvSpPr>
          <p:cNvPr id="13" name="Content Placeholder 12">
            <a:extLst>
              <a:ext uri="{FF2B5EF4-FFF2-40B4-BE49-F238E27FC236}">
                <a16:creationId xmlns:a16="http://schemas.microsoft.com/office/drawing/2014/main" id="{0F3073D2-9FF9-ADF4-64E6-D9092945DCB5}"/>
              </a:ext>
            </a:extLst>
          </p:cNvPr>
          <p:cNvSpPr txBox="1">
            <a:spLocks/>
          </p:cNvSpPr>
          <p:nvPr/>
        </p:nvSpPr>
        <p:spPr>
          <a:xfrm>
            <a:off x="4880757" y="1315998"/>
            <a:ext cx="3721133" cy="271140"/>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mn-lt"/>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mn-lt"/>
                <a:ea typeface="+mn-ea"/>
                <a:cs typeface="Arial"/>
              </a:defRPr>
            </a:lvl2pPr>
            <a:lvl3pPr marL="525463" indent="-200025" algn="l" defTabSz="457200" rtl="0" eaLnBrk="1" latinLnBrk="0" hangingPunct="1">
              <a:spcBef>
                <a:spcPts val="0"/>
              </a:spcBef>
              <a:buSzPct val="85000"/>
              <a:buFont typeface="Lucida Grande"/>
              <a:buChar char="-"/>
              <a:tabLst/>
              <a:defRPr sz="1400" kern="1200">
                <a:solidFill>
                  <a:srgbClr val="40474B"/>
                </a:solidFill>
                <a:latin typeface="+mn-lt"/>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Aft>
                <a:spcPts val="1300"/>
              </a:spcAft>
              <a:buFont typeface="Arial"/>
              <a:buNone/>
            </a:pPr>
            <a:r>
              <a:rPr lang="en-US" sz="1200" dirty="0"/>
              <a:t>Estimate your expected expenses in retirement</a:t>
            </a:r>
          </a:p>
        </p:txBody>
      </p:sp>
      <p:sp>
        <p:nvSpPr>
          <p:cNvPr id="14" name="Content Placeholder 20">
            <a:extLst>
              <a:ext uri="{FF2B5EF4-FFF2-40B4-BE49-F238E27FC236}">
                <a16:creationId xmlns:a16="http://schemas.microsoft.com/office/drawing/2014/main" id="{6EA787BE-F621-6024-D776-D3095E02ECFA}"/>
              </a:ext>
            </a:extLst>
          </p:cNvPr>
          <p:cNvSpPr txBox="1">
            <a:spLocks/>
          </p:cNvSpPr>
          <p:nvPr/>
        </p:nvSpPr>
        <p:spPr>
          <a:xfrm>
            <a:off x="4652647" y="1309007"/>
            <a:ext cx="494119" cy="447947"/>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0474B"/>
              </a:buClr>
              <a:buNone/>
            </a:pPr>
            <a:r>
              <a:rPr lang="en-US" dirty="0">
                <a:solidFill>
                  <a:schemeClr val="accent1"/>
                </a:solidFill>
                <a:latin typeface="Georgia Pro" panose="02040502050405020303" pitchFamily="18" charset="0"/>
              </a:rPr>
              <a:t>1.</a:t>
            </a:r>
            <a:endParaRPr lang="en-US" b="1" dirty="0">
              <a:solidFill>
                <a:schemeClr val="accent1"/>
              </a:solidFill>
              <a:latin typeface="Georgia Pro" panose="02040502050405020303" pitchFamily="18" charset="0"/>
            </a:endParaRPr>
          </a:p>
        </p:txBody>
      </p:sp>
      <p:sp>
        <p:nvSpPr>
          <p:cNvPr id="15" name="Content Placeholder 20">
            <a:extLst>
              <a:ext uri="{FF2B5EF4-FFF2-40B4-BE49-F238E27FC236}">
                <a16:creationId xmlns:a16="http://schemas.microsoft.com/office/drawing/2014/main" id="{6CE3153E-5455-D14C-2B66-A281579ADBEB}"/>
              </a:ext>
            </a:extLst>
          </p:cNvPr>
          <p:cNvSpPr txBox="1">
            <a:spLocks/>
          </p:cNvSpPr>
          <p:nvPr/>
        </p:nvSpPr>
        <p:spPr>
          <a:xfrm>
            <a:off x="4652647" y="2081893"/>
            <a:ext cx="494119" cy="447947"/>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0474B"/>
              </a:buClr>
              <a:buNone/>
            </a:pPr>
            <a:r>
              <a:rPr lang="en-US" dirty="0">
                <a:solidFill>
                  <a:schemeClr val="accent1"/>
                </a:solidFill>
                <a:latin typeface="Georgia Pro" panose="02040502050405020303" pitchFamily="18" charset="0"/>
              </a:rPr>
              <a:t>2.</a:t>
            </a:r>
            <a:endParaRPr lang="en-US" b="1" dirty="0">
              <a:solidFill>
                <a:schemeClr val="accent1"/>
              </a:solidFill>
              <a:latin typeface="Georgia Pro" panose="02040502050405020303" pitchFamily="18" charset="0"/>
            </a:endParaRPr>
          </a:p>
        </p:txBody>
      </p:sp>
      <p:sp>
        <p:nvSpPr>
          <p:cNvPr id="16" name="Content Placeholder 20">
            <a:extLst>
              <a:ext uri="{FF2B5EF4-FFF2-40B4-BE49-F238E27FC236}">
                <a16:creationId xmlns:a16="http://schemas.microsoft.com/office/drawing/2014/main" id="{548EFDB9-99A1-78BB-3DFC-C52A6837B607}"/>
              </a:ext>
            </a:extLst>
          </p:cNvPr>
          <p:cNvSpPr txBox="1">
            <a:spLocks/>
          </p:cNvSpPr>
          <p:nvPr/>
        </p:nvSpPr>
        <p:spPr>
          <a:xfrm>
            <a:off x="4652647" y="2765516"/>
            <a:ext cx="494119" cy="447947"/>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0474B"/>
              </a:buClr>
              <a:buNone/>
            </a:pPr>
            <a:r>
              <a:rPr lang="en-US" dirty="0">
                <a:solidFill>
                  <a:schemeClr val="accent1"/>
                </a:solidFill>
                <a:latin typeface="Georgia Pro" panose="02040502050405020303" pitchFamily="18" charset="0"/>
              </a:rPr>
              <a:t>3.</a:t>
            </a:r>
            <a:endParaRPr lang="en-US" b="1" dirty="0">
              <a:solidFill>
                <a:schemeClr val="accent1"/>
              </a:solidFill>
              <a:latin typeface="Georgia Pro" panose="02040502050405020303" pitchFamily="18" charset="0"/>
            </a:endParaRPr>
          </a:p>
        </p:txBody>
      </p:sp>
      <p:sp>
        <p:nvSpPr>
          <p:cNvPr id="17" name="Content Placeholder 20">
            <a:extLst>
              <a:ext uri="{FF2B5EF4-FFF2-40B4-BE49-F238E27FC236}">
                <a16:creationId xmlns:a16="http://schemas.microsoft.com/office/drawing/2014/main" id="{72310A66-942F-9513-F063-CD754269E839}"/>
              </a:ext>
            </a:extLst>
          </p:cNvPr>
          <p:cNvSpPr txBox="1">
            <a:spLocks/>
          </p:cNvSpPr>
          <p:nvPr/>
        </p:nvSpPr>
        <p:spPr>
          <a:xfrm>
            <a:off x="4652647" y="3486150"/>
            <a:ext cx="494119" cy="447947"/>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0474B"/>
              </a:buClr>
              <a:buNone/>
            </a:pPr>
            <a:r>
              <a:rPr lang="en-US" dirty="0">
                <a:solidFill>
                  <a:schemeClr val="accent1"/>
                </a:solidFill>
                <a:latin typeface="Georgia Pro" panose="02040502050405020303" pitchFamily="18" charset="0"/>
              </a:rPr>
              <a:t>4.</a:t>
            </a:r>
            <a:endParaRPr lang="en-US" b="1" dirty="0">
              <a:solidFill>
                <a:schemeClr val="accent1"/>
              </a:solidFill>
              <a:latin typeface="Georgia Pro" panose="02040502050405020303" pitchFamily="18" charset="0"/>
            </a:endParaRPr>
          </a:p>
        </p:txBody>
      </p:sp>
      <p:sp>
        <p:nvSpPr>
          <p:cNvPr id="18" name="Content Placeholder 20">
            <a:extLst>
              <a:ext uri="{FF2B5EF4-FFF2-40B4-BE49-F238E27FC236}">
                <a16:creationId xmlns:a16="http://schemas.microsoft.com/office/drawing/2014/main" id="{93084FBF-07DB-7F57-55E9-4C9D102EA468}"/>
              </a:ext>
            </a:extLst>
          </p:cNvPr>
          <p:cNvSpPr txBox="1">
            <a:spLocks/>
          </p:cNvSpPr>
          <p:nvPr/>
        </p:nvSpPr>
        <p:spPr>
          <a:xfrm>
            <a:off x="4652647" y="4204605"/>
            <a:ext cx="494119" cy="447947"/>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0474B"/>
              </a:buClr>
              <a:buNone/>
            </a:pPr>
            <a:r>
              <a:rPr lang="en-US" dirty="0">
                <a:solidFill>
                  <a:schemeClr val="accent1"/>
                </a:solidFill>
                <a:latin typeface="Georgia Pro" panose="02040502050405020303" pitchFamily="18" charset="0"/>
              </a:rPr>
              <a:t>5.</a:t>
            </a:r>
            <a:endParaRPr lang="en-US" b="1" dirty="0">
              <a:solidFill>
                <a:schemeClr val="accent1"/>
              </a:solidFill>
              <a:latin typeface="Georgia Pro" panose="02040502050405020303" pitchFamily="18" charset="0"/>
            </a:endParaRPr>
          </a:p>
        </p:txBody>
      </p:sp>
      <p:pic>
        <p:nvPicPr>
          <p:cNvPr id="19" name="Picture 18">
            <a:extLst>
              <a:ext uri="{FF2B5EF4-FFF2-40B4-BE49-F238E27FC236}">
                <a16:creationId xmlns:a16="http://schemas.microsoft.com/office/drawing/2014/main" id="{D95E7D43-2B8E-AA61-2552-B17E590BB0D7}"/>
              </a:ext>
            </a:extLst>
          </p:cNvPr>
          <p:cNvPicPr>
            <a:picLocks noChangeAspect="1"/>
          </p:cNvPicPr>
          <p:nvPr/>
        </p:nvPicPr>
        <p:blipFill>
          <a:blip r:embed="rId3"/>
          <a:srcRect/>
          <a:stretch/>
        </p:blipFill>
        <p:spPr>
          <a:xfrm>
            <a:off x="4730" y="6531"/>
            <a:ext cx="9121477" cy="5143500"/>
          </a:xfrm>
          <a:prstGeom prst="rect">
            <a:avLst/>
          </a:prstGeom>
        </p:spPr>
      </p:pic>
    </p:spTree>
    <p:extLst>
      <p:ext uri="{BB962C8B-B14F-4D97-AF65-F5344CB8AC3E}">
        <p14:creationId xmlns:p14="http://schemas.microsoft.com/office/powerpoint/2010/main" val="409029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4BA8E0F6-E0F1-E05F-CC78-A600CE549984}"/>
              </a:ext>
            </a:extLst>
          </p:cNvPr>
          <p:cNvSpPr/>
          <p:nvPr/>
        </p:nvSpPr>
        <p:spPr>
          <a:xfrm>
            <a:off x="-3175" y="-22170"/>
            <a:ext cx="5188158" cy="5165670"/>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753829 w 1681980"/>
              <a:gd name="connsiteY0" fmla="*/ 0 h 5164817"/>
              <a:gd name="connsiteX1" fmla="*/ 1681980 w 1681980"/>
              <a:gd name="connsiteY1" fmla="*/ 0 h 5164817"/>
              <a:gd name="connsiteX2" fmla="*/ 0 w 1681980"/>
              <a:gd name="connsiteY2" fmla="*/ 5164817 h 5164817"/>
              <a:gd name="connsiteX3" fmla="*/ 286317 w 1681980"/>
              <a:gd name="connsiteY3" fmla="*/ 1382772 h 5164817"/>
              <a:gd name="connsiteX4" fmla="*/ 753829 w 1681980"/>
              <a:gd name="connsiteY4" fmla="*/ 0 h 5164817"/>
              <a:gd name="connsiteX0" fmla="*/ 3286461 w 4214612"/>
              <a:gd name="connsiteY0" fmla="*/ 0 h 5170228"/>
              <a:gd name="connsiteX1" fmla="*/ 4214612 w 4214612"/>
              <a:gd name="connsiteY1" fmla="*/ 0 h 5170228"/>
              <a:gd name="connsiteX2" fmla="*/ 2532632 w 4214612"/>
              <a:gd name="connsiteY2" fmla="*/ 5164817 h 5170228"/>
              <a:gd name="connsiteX3" fmla="*/ 0 w 4214612"/>
              <a:gd name="connsiteY3" fmla="*/ 5170228 h 5170228"/>
              <a:gd name="connsiteX4" fmla="*/ 3286461 w 4214612"/>
              <a:gd name="connsiteY4" fmla="*/ 0 h 5170228"/>
              <a:gd name="connsiteX0" fmla="*/ 0 w 4223237"/>
              <a:gd name="connsiteY0" fmla="*/ 5410 h 5170228"/>
              <a:gd name="connsiteX1" fmla="*/ 4223237 w 4223237"/>
              <a:gd name="connsiteY1" fmla="*/ 0 h 5170228"/>
              <a:gd name="connsiteX2" fmla="*/ 2541257 w 4223237"/>
              <a:gd name="connsiteY2" fmla="*/ 5164817 h 5170228"/>
              <a:gd name="connsiteX3" fmla="*/ 8625 w 4223237"/>
              <a:gd name="connsiteY3" fmla="*/ 5170228 h 5170228"/>
              <a:gd name="connsiteX4" fmla="*/ 0 w 4223237"/>
              <a:gd name="connsiteY4" fmla="*/ 5410 h 5170228"/>
              <a:gd name="connsiteX0" fmla="*/ 7607 w 4230844"/>
              <a:gd name="connsiteY0" fmla="*/ 5410 h 5170228"/>
              <a:gd name="connsiteX1" fmla="*/ 4230844 w 4230844"/>
              <a:gd name="connsiteY1" fmla="*/ 0 h 5170228"/>
              <a:gd name="connsiteX2" fmla="*/ 2548864 w 4230844"/>
              <a:gd name="connsiteY2" fmla="*/ 5164817 h 5170228"/>
              <a:gd name="connsiteX3" fmla="*/ 0 w 4230844"/>
              <a:gd name="connsiteY3" fmla="*/ 5170228 h 5170228"/>
              <a:gd name="connsiteX4" fmla="*/ 7607 w 4230844"/>
              <a:gd name="connsiteY4" fmla="*/ 5410 h 5170228"/>
              <a:gd name="connsiteX0" fmla="*/ 7607 w 4230844"/>
              <a:gd name="connsiteY0" fmla="*/ 0 h 5164818"/>
              <a:gd name="connsiteX1" fmla="*/ 4230844 w 4230844"/>
              <a:gd name="connsiteY1" fmla="*/ 5411 h 5164818"/>
              <a:gd name="connsiteX2" fmla="*/ 2548864 w 4230844"/>
              <a:gd name="connsiteY2" fmla="*/ 5159407 h 5164818"/>
              <a:gd name="connsiteX3" fmla="*/ 0 w 4230844"/>
              <a:gd name="connsiteY3" fmla="*/ 5164818 h 5164818"/>
              <a:gd name="connsiteX4" fmla="*/ 7607 w 4230844"/>
              <a:gd name="connsiteY4" fmla="*/ 0 h 5164818"/>
              <a:gd name="connsiteX0" fmla="*/ 3 w 5494632"/>
              <a:gd name="connsiteY0" fmla="*/ 0 h 5177344"/>
              <a:gd name="connsiteX1" fmla="*/ 5494632 w 5494632"/>
              <a:gd name="connsiteY1" fmla="*/ 17937 h 5177344"/>
              <a:gd name="connsiteX2" fmla="*/ 3812652 w 5494632"/>
              <a:gd name="connsiteY2" fmla="*/ 5171933 h 5177344"/>
              <a:gd name="connsiteX3" fmla="*/ 1263788 w 5494632"/>
              <a:gd name="connsiteY3" fmla="*/ 5177344 h 5177344"/>
              <a:gd name="connsiteX4" fmla="*/ 3 w 5494632"/>
              <a:gd name="connsiteY4" fmla="*/ 0 h 5177344"/>
              <a:gd name="connsiteX0" fmla="*/ 63974 w 5558603"/>
              <a:gd name="connsiteY0" fmla="*/ 0 h 5177344"/>
              <a:gd name="connsiteX1" fmla="*/ 5558603 w 5558603"/>
              <a:gd name="connsiteY1" fmla="*/ 17937 h 5177344"/>
              <a:gd name="connsiteX2" fmla="*/ 3876623 w 5558603"/>
              <a:gd name="connsiteY2" fmla="*/ 5171933 h 5177344"/>
              <a:gd name="connsiteX3" fmla="*/ 0 w 5558603"/>
              <a:gd name="connsiteY3" fmla="*/ 5177344 h 5177344"/>
              <a:gd name="connsiteX4" fmla="*/ 63974 w 5558603"/>
              <a:gd name="connsiteY4" fmla="*/ 0 h 5177344"/>
              <a:gd name="connsiteX0" fmla="*/ 16 w 5494645"/>
              <a:gd name="connsiteY0" fmla="*/ 0 h 5171933"/>
              <a:gd name="connsiteX1" fmla="*/ 5494645 w 5494645"/>
              <a:gd name="connsiteY1" fmla="*/ 17937 h 5171933"/>
              <a:gd name="connsiteX2" fmla="*/ 3812665 w 5494645"/>
              <a:gd name="connsiteY2" fmla="*/ 5171933 h 5171933"/>
              <a:gd name="connsiteX3" fmla="*/ 311823 w 5494645"/>
              <a:gd name="connsiteY3" fmla="*/ 5171081 h 5171933"/>
              <a:gd name="connsiteX4" fmla="*/ 16 w 5494645"/>
              <a:gd name="connsiteY4" fmla="*/ 0 h 5171933"/>
              <a:gd name="connsiteX0" fmla="*/ 417 w 5188158"/>
              <a:gd name="connsiteY0" fmla="*/ 0 h 5165670"/>
              <a:gd name="connsiteX1" fmla="*/ 5188158 w 5188158"/>
              <a:gd name="connsiteY1" fmla="*/ 11674 h 5165670"/>
              <a:gd name="connsiteX2" fmla="*/ 3506178 w 5188158"/>
              <a:gd name="connsiteY2" fmla="*/ 5165670 h 5165670"/>
              <a:gd name="connsiteX3" fmla="*/ 5336 w 5188158"/>
              <a:gd name="connsiteY3" fmla="*/ 5164818 h 5165670"/>
              <a:gd name="connsiteX4" fmla="*/ 417 w 5188158"/>
              <a:gd name="connsiteY4" fmla="*/ 0 h 5165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158" h="5165670">
                <a:moveTo>
                  <a:pt x="417" y="0"/>
                </a:moveTo>
                <a:lnTo>
                  <a:pt x="5188158" y="11674"/>
                </a:lnTo>
                <a:lnTo>
                  <a:pt x="3506178" y="5165670"/>
                </a:lnTo>
                <a:lnTo>
                  <a:pt x="5336" y="5164818"/>
                </a:lnTo>
                <a:cubicBezTo>
                  <a:pt x="7872" y="3443212"/>
                  <a:pt x="-2119" y="1721606"/>
                  <a:pt x="417"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2" name="Slide Number Placeholder 1">
            <a:extLst>
              <a:ext uri="{FF2B5EF4-FFF2-40B4-BE49-F238E27FC236}">
                <a16:creationId xmlns:a16="http://schemas.microsoft.com/office/drawing/2014/main" id="{A665E76C-F4D5-920C-521F-7330D424DF9F}"/>
              </a:ext>
            </a:extLst>
          </p:cNvPr>
          <p:cNvSpPr>
            <a:spLocks noGrp="1"/>
          </p:cNvSpPr>
          <p:nvPr>
            <p:ph type="sldNum" sz="quarter" idx="10"/>
          </p:nvPr>
        </p:nvSpPr>
        <p:spPr/>
        <p:txBody>
          <a:bodyPr/>
          <a:lstStyle/>
          <a:p>
            <a:fld id="{B860EA5E-C501-EE46-95BA-D6951046621D}" type="slidenum">
              <a:rPr lang="en-US" smtClean="0"/>
              <a:t>15</a:t>
            </a:fld>
            <a:endParaRPr lang="en-US" dirty="0"/>
          </a:p>
        </p:txBody>
      </p:sp>
      <p:sp>
        <p:nvSpPr>
          <p:cNvPr id="4" name="Text Placeholder 3">
            <a:extLst>
              <a:ext uri="{FF2B5EF4-FFF2-40B4-BE49-F238E27FC236}">
                <a16:creationId xmlns:a16="http://schemas.microsoft.com/office/drawing/2014/main" id="{F397D09F-3C34-4643-EFBB-89E24E613DF0}"/>
              </a:ext>
            </a:extLst>
          </p:cNvPr>
          <p:cNvSpPr>
            <a:spLocks noGrp="1"/>
          </p:cNvSpPr>
          <p:nvPr>
            <p:ph type="body" sz="quarter" idx="13"/>
          </p:nvPr>
        </p:nvSpPr>
        <p:spPr>
          <a:xfrm>
            <a:off x="365124" y="2438001"/>
            <a:ext cx="2934129" cy="763698"/>
          </a:xfrm>
        </p:spPr>
        <p:txBody>
          <a:bodyPr/>
          <a:lstStyle/>
          <a:p>
            <a:r>
              <a:rPr lang="en-US" dirty="0">
                <a:solidFill>
                  <a:schemeClr val="bg1"/>
                </a:solidFill>
              </a:rPr>
              <a:t>Find Transamerica’s Retirement Budget </a:t>
            </a:r>
            <a:br>
              <a:rPr lang="en-US" dirty="0">
                <a:solidFill>
                  <a:schemeClr val="bg1"/>
                </a:solidFill>
              </a:rPr>
            </a:br>
            <a:r>
              <a:rPr lang="en-US" dirty="0">
                <a:solidFill>
                  <a:schemeClr val="bg1"/>
                </a:solidFill>
              </a:rPr>
              <a:t>Worksheet at: transamerica.com/</a:t>
            </a:r>
            <a:r>
              <a:rPr lang="en-US" dirty="0" err="1">
                <a:solidFill>
                  <a:schemeClr val="bg1"/>
                </a:solidFill>
              </a:rPr>
              <a:t>lp</a:t>
            </a:r>
            <a:r>
              <a:rPr lang="en-US" dirty="0">
                <a:solidFill>
                  <a:schemeClr val="bg1"/>
                </a:solidFill>
              </a:rPr>
              <a:t>/</a:t>
            </a:r>
            <a:r>
              <a:rPr lang="en-US" dirty="0" err="1">
                <a:solidFill>
                  <a:schemeClr val="bg1"/>
                </a:solidFill>
              </a:rPr>
              <a:t>grtr</a:t>
            </a:r>
            <a:endParaRPr lang="en-US" dirty="0">
              <a:solidFill>
                <a:schemeClr val="bg1"/>
              </a:solidFill>
            </a:endParaRPr>
          </a:p>
          <a:p>
            <a:endParaRPr lang="en-US" dirty="0">
              <a:solidFill>
                <a:schemeClr val="bg1"/>
              </a:solidFill>
            </a:endParaRPr>
          </a:p>
        </p:txBody>
      </p:sp>
      <p:sp>
        <p:nvSpPr>
          <p:cNvPr id="5" name="Title 4">
            <a:extLst>
              <a:ext uri="{FF2B5EF4-FFF2-40B4-BE49-F238E27FC236}">
                <a16:creationId xmlns:a16="http://schemas.microsoft.com/office/drawing/2014/main" id="{11D90D7C-9CA7-4C70-8131-0B9B179A6154}"/>
              </a:ext>
            </a:extLst>
          </p:cNvPr>
          <p:cNvSpPr>
            <a:spLocks noGrp="1"/>
          </p:cNvSpPr>
          <p:nvPr>
            <p:ph type="title"/>
          </p:nvPr>
        </p:nvSpPr>
        <p:spPr>
          <a:xfrm>
            <a:off x="359414" y="1474178"/>
            <a:ext cx="1795958" cy="779165"/>
          </a:xfrm>
        </p:spPr>
        <p:txBody>
          <a:bodyPr/>
          <a:lstStyle/>
          <a:p>
            <a:r>
              <a:rPr lang="en-US" dirty="0">
                <a:solidFill>
                  <a:schemeClr val="bg1"/>
                </a:solidFill>
              </a:rPr>
              <a:t>Step 1: estimating your expenses</a:t>
            </a:r>
          </a:p>
        </p:txBody>
      </p:sp>
      <p:pic>
        <p:nvPicPr>
          <p:cNvPr id="6" name="Picture 5" descr="Graphical user interface, application, table&#10;&#10;Description automatically generated">
            <a:extLst>
              <a:ext uri="{FF2B5EF4-FFF2-40B4-BE49-F238E27FC236}">
                <a16:creationId xmlns:a16="http://schemas.microsoft.com/office/drawing/2014/main" id="{9433B92D-45FD-EE09-D6D5-922F54B3730D}"/>
              </a:ext>
            </a:extLst>
          </p:cNvPr>
          <p:cNvPicPr>
            <a:picLocks noChangeAspect="1"/>
          </p:cNvPicPr>
          <p:nvPr/>
        </p:nvPicPr>
        <p:blipFill>
          <a:blip r:embed="rId3"/>
          <a:stretch>
            <a:fillRect/>
          </a:stretch>
        </p:blipFill>
        <p:spPr>
          <a:xfrm>
            <a:off x="5414783" y="1162595"/>
            <a:ext cx="2744314" cy="3528403"/>
          </a:xfrm>
          <a:prstGeom prst="rect">
            <a:avLst/>
          </a:prstGeom>
          <a:ln w="6350">
            <a:solidFill>
              <a:schemeClr val="tx2"/>
            </a:solidFill>
          </a:ln>
        </p:spPr>
      </p:pic>
    </p:spTree>
    <p:extLst>
      <p:ext uri="{BB962C8B-B14F-4D97-AF65-F5344CB8AC3E}">
        <p14:creationId xmlns:p14="http://schemas.microsoft.com/office/powerpoint/2010/main" val="403203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2AC562-0F0F-7B49-94AB-510B3686F991}"/>
              </a:ext>
            </a:extLst>
          </p:cNvPr>
          <p:cNvSpPr>
            <a:spLocks noGrp="1"/>
          </p:cNvSpPr>
          <p:nvPr>
            <p:ph type="sldNum" sz="quarter" idx="10"/>
          </p:nvPr>
        </p:nvSpPr>
        <p:spPr/>
        <p:txBody>
          <a:bodyPr/>
          <a:lstStyle/>
          <a:p>
            <a:fld id="{B860EA5E-C501-EE46-95BA-D6951046621D}" type="slidenum">
              <a:rPr lang="en-US" smtClean="0"/>
              <a:t>16</a:t>
            </a:fld>
            <a:endParaRPr lang="en-US" dirty="0"/>
          </a:p>
        </p:txBody>
      </p:sp>
      <p:sp>
        <p:nvSpPr>
          <p:cNvPr id="3" name="Title 2">
            <a:extLst>
              <a:ext uri="{FF2B5EF4-FFF2-40B4-BE49-F238E27FC236}">
                <a16:creationId xmlns:a16="http://schemas.microsoft.com/office/drawing/2014/main" id="{27A45887-70B5-8843-A513-02F93C14D898}"/>
              </a:ext>
            </a:extLst>
          </p:cNvPr>
          <p:cNvSpPr>
            <a:spLocks noGrp="1"/>
          </p:cNvSpPr>
          <p:nvPr>
            <p:ph type="title"/>
          </p:nvPr>
        </p:nvSpPr>
        <p:spPr>
          <a:xfrm>
            <a:off x="4778543" y="736904"/>
            <a:ext cx="4153191" cy="320913"/>
          </a:xfrm>
        </p:spPr>
        <p:txBody>
          <a:bodyPr/>
          <a:lstStyle/>
          <a:p>
            <a:r>
              <a:rPr lang="en-US" dirty="0"/>
              <a:t>Don’t forget about healthcare</a:t>
            </a:r>
          </a:p>
        </p:txBody>
      </p:sp>
      <p:sp>
        <p:nvSpPr>
          <p:cNvPr id="4" name="Content Placeholder 3">
            <a:extLst>
              <a:ext uri="{FF2B5EF4-FFF2-40B4-BE49-F238E27FC236}">
                <a16:creationId xmlns:a16="http://schemas.microsoft.com/office/drawing/2014/main" id="{05AA1F1D-F2D9-2D45-844B-14E3E7F09022}"/>
              </a:ext>
            </a:extLst>
          </p:cNvPr>
          <p:cNvSpPr txBox="1">
            <a:spLocks/>
          </p:cNvSpPr>
          <p:nvPr/>
        </p:nvSpPr>
        <p:spPr>
          <a:xfrm>
            <a:off x="4774757" y="1334460"/>
            <a:ext cx="3970825" cy="638031"/>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1200"/>
              </a:spcAft>
              <a:buNone/>
            </a:pPr>
            <a:r>
              <a:rPr lang="en-US" sz="1200" b="1" dirty="0">
                <a:solidFill>
                  <a:schemeClr val="accent2"/>
                </a:solidFill>
              </a:rPr>
              <a:t>TYPICALLY, MEDICARE DOES NOT COVER ALL HEALTHCARE EXPENSES IN RETIREMENT</a:t>
            </a:r>
          </a:p>
        </p:txBody>
      </p:sp>
      <p:sp>
        <p:nvSpPr>
          <p:cNvPr id="9" name="TextBox 8">
            <a:extLst>
              <a:ext uri="{FF2B5EF4-FFF2-40B4-BE49-F238E27FC236}">
                <a16:creationId xmlns:a16="http://schemas.microsoft.com/office/drawing/2014/main" id="{1E202B76-6BCF-FF67-C4BA-CA6BC9285DC2}"/>
              </a:ext>
            </a:extLst>
          </p:cNvPr>
          <p:cNvSpPr txBox="1"/>
          <p:nvPr/>
        </p:nvSpPr>
        <p:spPr>
          <a:xfrm>
            <a:off x="4858168" y="1938740"/>
            <a:ext cx="4761755" cy="1825976"/>
          </a:xfrm>
          <a:prstGeom prst="rect">
            <a:avLst/>
          </a:prstGeom>
          <a:noFill/>
        </p:spPr>
        <p:txBody>
          <a:bodyPr wrap="square" lIns="0" tIns="0" rIns="0" bIns="0" rtlCol="0">
            <a:noAutofit/>
          </a:bodyPr>
          <a:lstStyle/>
          <a:p>
            <a:pPr>
              <a:spcAft>
                <a:spcPts val="1200"/>
              </a:spcAft>
              <a:buSzPct val="85000"/>
              <a:buFont typeface="Arial" panose="020B0604020202020204" pitchFamily="34" charset="0"/>
              <a:buChar char="•"/>
            </a:pPr>
            <a:r>
              <a:rPr lang="en-US" sz="1200" dirty="0"/>
              <a:t>  When do you need to enroll?</a:t>
            </a:r>
          </a:p>
          <a:p>
            <a:pPr>
              <a:spcAft>
                <a:spcPts val="1200"/>
              </a:spcAft>
              <a:buSzPct val="85000"/>
              <a:buFont typeface="Arial" panose="020B0604020202020204" pitchFamily="34" charset="0"/>
              <a:buChar char="•"/>
            </a:pPr>
            <a:r>
              <a:rPr lang="en-US" sz="1200" dirty="0"/>
              <a:t>  How much will premiums cost?</a:t>
            </a:r>
          </a:p>
          <a:p>
            <a:pPr>
              <a:spcAft>
                <a:spcPts val="1200"/>
              </a:spcAft>
              <a:buSzPct val="85000"/>
              <a:buFont typeface="Arial" panose="020B0604020202020204" pitchFamily="34" charset="0"/>
              <a:buChar char="•"/>
            </a:pPr>
            <a:r>
              <a:rPr lang="en-US" sz="1200" dirty="0"/>
              <a:t>  How much will supplemental insurance cost?</a:t>
            </a:r>
          </a:p>
          <a:p>
            <a:pPr marL="163513" indent="-163513">
              <a:spcAft>
                <a:spcPts val="1200"/>
              </a:spcAft>
              <a:buSzPct val="85000"/>
              <a:buFont typeface="Arial" panose="020B0604020202020204" pitchFamily="34" charset="0"/>
              <a:buChar char="•"/>
              <a:tabLst>
                <a:tab pos="192088" algn="l"/>
              </a:tabLst>
            </a:pPr>
            <a:r>
              <a:rPr lang="en-US" sz="1200" dirty="0"/>
              <a:t>How much should you budget for </a:t>
            </a:r>
            <a:br>
              <a:rPr lang="en-US" sz="1200" dirty="0"/>
            </a:br>
            <a:r>
              <a:rPr lang="en-US" sz="1200" dirty="0"/>
              <a:t>out-of-pocket expenses? </a:t>
            </a:r>
            <a:endParaRPr lang="en-US" sz="1200" dirty="0">
              <a:latin typeface="Arial"/>
              <a:cs typeface="Arial"/>
            </a:endParaRPr>
          </a:p>
        </p:txBody>
      </p:sp>
      <p:sp>
        <p:nvSpPr>
          <p:cNvPr id="10" name="TextBox 9">
            <a:extLst>
              <a:ext uri="{FF2B5EF4-FFF2-40B4-BE49-F238E27FC236}">
                <a16:creationId xmlns:a16="http://schemas.microsoft.com/office/drawing/2014/main" id="{0E19D90E-1B9C-D927-D2EA-BC414AFB2B79}"/>
              </a:ext>
            </a:extLst>
          </p:cNvPr>
          <p:cNvSpPr txBox="1"/>
          <p:nvPr/>
        </p:nvSpPr>
        <p:spPr>
          <a:xfrm>
            <a:off x="4835962" y="3801702"/>
            <a:ext cx="4365515" cy="378634"/>
          </a:xfrm>
          <a:prstGeom prst="rect">
            <a:avLst/>
          </a:prstGeom>
          <a:noFill/>
        </p:spPr>
        <p:txBody>
          <a:bodyPr wrap="square" lIns="0" tIns="0" rIns="0" bIns="0" rtlCol="0">
            <a:noAutofit/>
          </a:bodyPr>
          <a:lstStyle/>
          <a:p>
            <a:pPr>
              <a:spcAft>
                <a:spcPts val="1200"/>
              </a:spcAft>
            </a:pPr>
            <a:r>
              <a:rPr lang="en-US" sz="1400" dirty="0">
                <a:solidFill>
                  <a:schemeClr val="accent2"/>
                </a:solidFill>
              </a:rPr>
              <a:t>For information, visit </a:t>
            </a:r>
            <a:r>
              <a:rPr lang="en-US" sz="1400" b="1" dirty="0">
                <a:solidFill>
                  <a:schemeClr val="accent2"/>
                </a:solidFill>
              </a:rPr>
              <a:t>medicare.gov</a:t>
            </a:r>
          </a:p>
          <a:p>
            <a:endParaRPr lang="en-US" sz="1400" dirty="0">
              <a:solidFill>
                <a:schemeClr val="accent2"/>
              </a:solidFill>
              <a:latin typeface="Arial"/>
              <a:cs typeface="Arial"/>
            </a:endParaRPr>
          </a:p>
        </p:txBody>
      </p:sp>
      <p:pic>
        <p:nvPicPr>
          <p:cNvPr id="11" name="Picture 10">
            <a:extLst>
              <a:ext uri="{FF2B5EF4-FFF2-40B4-BE49-F238E27FC236}">
                <a16:creationId xmlns:a16="http://schemas.microsoft.com/office/drawing/2014/main" id="{7DBE63C8-2A7B-C4A1-4F23-06267C6479D0}"/>
              </a:ext>
            </a:extLst>
          </p:cNvPr>
          <p:cNvPicPr>
            <a:picLocks noChangeAspect="1"/>
          </p:cNvPicPr>
          <p:nvPr/>
        </p:nvPicPr>
        <p:blipFill>
          <a:blip r:embed="rId3"/>
          <a:srcRect/>
          <a:stretch/>
        </p:blipFill>
        <p:spPr>
          <a:xfrm>
            <a:off x="11261" y="0"/>
            <a:ext cx="9121477" cy="5143500"/>
          </a:xfrm>
          <a:prstGeom prst="rect">
            <a:avLst/>
          </a:prstGeom>
        </p:spPr>
      </p:pic>
    </p:spTree>
    <p:extLst>
      <p:ext uri="{BB962C8B-B14F-4D97-AF65-F5344CB8AC3E}">
        <p14:creationId xmlns:p14="http://schemas.microsoft.com/office/powerpoint/2010/main" val="177463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4BA8E0F6-E0F1-E05F-CC78-A600CE549984}"/>
              </a:ext>
            </a:extLst>
          </p:cNvPr>
          <p:cNvSpPr/>
          <p:nvPr/>
        </p:nvSpPr>
        <p:spPr>
          <a:xfrm>
            <a:off x="-23965" y="-10496"/>
            <a:ext cx="3824285" cy="5172738"/>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753829 w 1681980"/>
              <a:gd name="connsiteY0" fmla="*/ 0 h 5164817"/>
              <a:gd name="connsiteX1" fmla="*/ 1681980 w 1681980"/>
              <a:gd name="connsiteY1" fmla="*/ 0 h 5164817"/>
              <a:gd name="connsiteX2" fmla="*/ 0 w 1681980"/>
              <a:gd name="connsiteY2" fmla="*/ 5164817 h 5164817"/>
              <a:gd name="connsiteX3" fmla="*/ 286317 w 1681980"/>
              <a:gd name="connsiteY3" fmla="*/ 1382772 h 5164817"/>
              <a:gd name="connsiteX4" fmla="*/ 753829 w 1681980"/>
              <a:gd name="connsiteY4" fmla="*/ 0 h 5164817"/>
              <a:gd name="connsiteX0" fmla="*/ 3286461 w 4214612"/>
              <a:gd name="connsiteY0" fmla="*/ 0 h 5170228"/>
              <a:gd name="connsiteX1" fmla="*/ 4214612 w 4214612"/>
              <a:gd name="connsiteY1" fmla="*/ 0 h 5170228"/>
              <a:gd name="connsiteX2" fmla="*/ 2532632 w 4214612"/>
              <a:gd name="connsiteY2" fmla="*/ 5164817 h 5170228"/>
              <a:gd name="connsiteX3" fmla="*/ 0 w 4214612"/>
              <a:gd name="connsiteY3" fmla="*/ 5170228 h 5170228"/>
              <a:gd name="connsiteX4" fmla="*/ 3286461 w 4214612"/>
              <a:gd name="connsiteY4" fmla="*/ 0 h 5170228"/>
              <a:gd name="connsiteX0" fmla="*/ 0 w 4223237"/>
              <a:gd name="connsiteY0" fmla="*/ 5410 h 5170228"/>
              <a:gd name="connsiteX1" fmla="*/ 4223237 w 4223237"/>
              <a:gd name="connsiteY1" fmla="*/ 0 h 5170228"/>
              <a:gd name="connsiteX2" fmla="*/ 2541257 w 4223237"/>
              <a:gd name="connsiteY2" fmla="*/ 5164817 h 5170228"/>
              <a:gd name="connsiteX3" fmla="*/ 8625 w 4223237"/>
              <a:gd name="connsiteY3" fmla="*/ 5170228 h 5170228"/>
              <a:gd name="connsiteX4" fmla="*/ 0 w 4223237"/>
              <a:gd name="connsiteY4" fmla="*/ 5410 h 5170228"/>
              <a:gd name="connsiteX0" fmla="*/ 7607 w 4230844"/>
              <a:gd name="connsiteY0" fmla="*/ 5410 h 5170228"/>
              <a:gd name="connsiteX1" fmla="*/ 4230844 w 4230844"/>
              <a:gd name="connsiteY1" fmla="*/ 0 h 5170228"/>
              <a:gd name="connsiteX2" fmla="*/ 2548864 w 4230844"/>
              <a:gd name="connsiteY2" fmla="*/ 5164817 h 5170228"/>
              <a:gd name="connsiteX3" fmla="*/ 0 w 4230844"/>
              <a:gd name="connsiteY3" fmla="*/ 5170228 h 5170228"/>
              <a:gd name="connsiteX4" fmla="*/ 7607 w 4230844"/>
              <a:gd name="connsiteY4" fmla="*/ 5410 h 5170228"/>
              <a:gd name="connsiteX0" fmla="*/ 7607 w 4230844"/>
              <a:gd name="connsiteY0" fmla="*/ 0 h 5164818"/>
              <a:gd name="connsiteX1" fmla="*/ 4230844 w 4230844"/>
              <a:gd name="connsiteY1" fmla="*/ 5411 h 5164818"/>
              <a:gd name="connsiteX2" fmla="*/ 2548864 w 4230844"/>
              <a:gd name="connsiteY2" fmla="*/ 5159407 h 5164818"/>
              <a:gd name="connsiteX3" fmla="*/ 0 w 4230844"/>
              <a:gd name="connsiteY3" fmla="*/ 5164818 h 5164818"/>
              <a:gd name="connsiteX4" fmla="*/ 7607 w 4230844"/>
              <a:gd name="connsiteY4" fmla="*/ 0 h 5164818"/>
              <a:gd name="connsiteX0" fmla="*/ 3 w 5494632"/>
              <a:gd name="connsiteY0" fmla="*/ 0 h 5177344"/>
              <a:gd name="connsiteX1" fmla="*/ 5494632 w 5494632"/>
              <a:gd name="connsiteY1" fmla="*/ 17937 h 5177344"/>
              <a:gd name="connsiteX2" fmla="*/ 3812652 w 5494632"/>
              <a:gd name="connsiteY2" fmla="*/ 5171933 h 5177344"/>
              <a:gd name="connsiteX3" fmla="*/ 1263788 w 5494632"/>
              <a:gd name="connsiteY3" fmla="*/ 5177344 h 5177344"/>
              <a:gd name="connsiteX4" fmla="*/ 3 w 5494632"/>
              <a:gd name="connsiteY4" fmla="*/ 0 h 5177344"/>
              <a:gd name="connsiteX0" fmla="*/ 63974 w 5558603"/>
              <a:gd name="connsiteY0" fmla="*/ 0 h 5177344"/>
              <a:gd name="connsiteX1" fmla="*/ 5558603 w 5558603"/>
              <a:gd name="connsiteY1" fmla="*/ 17937 h 5177344"/>
              <a:gd name="connsiteX2" fmla="*/ 3876623 w 5558603"/>
              <a:gd name="connsiteY2" fmla="*/ 5171933 h 5177344"/>
              <a:gd name="connsiteX3" fmla="*/ 0 w 5558603"/>
              <a:gd name="connsiteY3" fmla="*/ 5177344 h 5177344"/>
              <a:gd name="connsiteX4" fmla="*/ 63974 w 5558603"/>
              <a:gd name="connsiteY4" fmla="*/ 0 h 5177344"/>
              <a:gd name="connsiteX0" fmla="*/ 16 w 5494645"/>
              <a:gd name="connsiteY0" fmla="*/ 0 h 5171933"/>
              <a:gd name="connsiteX1" fmla="*/ 5494645 w 5494645"/>
              <a:gd name="connsiteY1" fmla="*/ 17937 h 5171933"/>
              <a:gd name="connsiteX2" fmla="*/ 3812665 w 5494645"/>
              <a:gd name="connsiteY2" fmla="*/ 5171933 h 5171933"/>
              <a:gd name="connsiteX3" fmla="*/ 311823 w 5494645"/>
              <a:gd name="connsiteY3" fmla="*/ 5171081 h 5171933"/>
              <a:gd name="connsiteX4" fmla="*/ 16 w 5494645"/>
              <a:gd name="connsiteY4" fmla="*/ 0 h 5171933"/>
              <a:gd name="connsiteX0" fmla="*/ 417 w 5188158"/>
              <a:gd name="connsiteY0" fmla="*/ 0 h 5165670"/>
              <a:gd name="connsiteX1" fmla="*/ 5188158 w 5188158"/>
              <a:gd name="connsiteY1" fmla="*/ 11674 h 5165670"/>
              <a:gd name="connsiteX2" fmla="*/ 3506178 w 5188158"/>
              <a:gd name="connsiteY2" fmla="*/ 5165670 h 5165670"/>
              <a:gd name="connsiteX3" fmla="*/ 5336 w 5188158"/>
              <a:gd name="connsiteY3" fmla="*/ 5164818 h 5165670"/>
              <a:gd name="connsiteX4" fmla="*/ 417 w 5188158"/>
              <a:gd name="connsiteY4" fmla="*/ 0 h 5165670"/>
              <a:gd name="connsiteX0" fmla="*/ 1020515 w 5182822"/>
              <a:gd name="connsiteY0" fmla="*/ 1389 h 5153996"/>
              <a:gd name="connsiteX1" fmla="*/ 5182822 w 5182822"/>
              <a:gd name="connsiteY1" fmla="*/ 0 h 5153996"/>
              <a:gd name="connsiteX2" fmla="*/ 3500842 w 5182822"/>
              <a:gd name="connsiteY2" fmla="*/ 5153996 h 5153996"/>
              <a:gd name="connsiteX3" fmla="*/ 0 w 5182822"/>
              <a:gd name="connsiteY3" fmla="*/ 5153144 h 5153996"/>
              <a:gd name="connsiteX4" fmla="*/ 1020515 w 5182822"/>
              <a:gd name="connsiteY4" fmla="*/ 1389 h 5153996"/>
              <a:gd name="connsiteX0" fmla="*/ 1366681 w 5182822"/>
              <a:gd name="connsiteY0" fmla="*/ 86297 h 5153996"/>
              <a:gd name="connsiteX1" fmla="*/ 5182822 w 5182822"/>
              <a:gd name="connsiteY1" fmla="*/ 0 h 5153996"/>
              <a:gd name="connsiteX2" fmla="*/ 3500842 w 5182822"/>
              <a:gd name="connsiteY2" fmla="*/ 5153996 h 5153996"/>
              <a:gd name="connsiteX3" fmla="*/ 0 w 5182822"/>
              <a:gd name="connsiteY3" fmla="*/ 5153144 h 5153996"/>
              <a:gd name="connsiteX4" fmla="*/ 1366681 w 5182822"/>
              <a:gd name="connsiteY4" fmla="*/ 86297 h 5153996"/>
              <a:gd name="connsiteX0" fmla="*/ 1373213 w 5182822"/>
              <a:gd name="connsiteY0" fmla="*/ 7920 h 5153996"/>
              <a:gd name="connsiteX1" fmla="*/ 5182822 w 5182822"/>
              <a:gd name="connsiteY1" fmla="*/ 0 h 5153996"/>
              <a:gd name="connsiteX2" fmla="*/ 3500842 w 5182822"/>
              <a:gd name="connsiteY2" fmla="*/ 5153996 h 5153996"/>
              <a:gd name="connsiteX3" fmla="*/ 0 w 5182822"/>
              <a:gd name="connsiteY3" fmla="*/ 5153144 h 5153996"/>
              <a:gd name="connsiteX4" fmla="*/ 1373213 w 5182822"/>
              <a:gd name="connsiteY4" fmla="*/ 7920 h 5153996"/>
              <a:gd name="connsiteX0" fmla="*/ 14676 w 3824285"/>
              <a:gd name="connsiteY0" fmla="*/ 7920 h 5172738"/>
              <a:gd name="connsiteX1" fmla="*/ 3824285 w 3824285"/>
              <a:gd name="connsiteY1" fmla="*/ 0 h 5172738"/>
              <a:gd name="connsiteX2" fmla="*/ 2142305 w 3824285"/>
              <a:gd name="connsiteY2" fmla="*/ 5153996 h 5172738"/>
              <a:gd name="connsiteX3" fmla="*/ 0 w 3824285"/>
              <a:gd name="connsiteY3" fmla="*/ 5172738 h 5172738"/>
              <a:gd name="connsiteX4" fmla="*/ 14676 w 3824285"/>
              <a:gd name="connsiteY4" fmla="*/ 7920 h 5172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85" h="5172738">
                <a:moveTo>
                  <a:pt x="14676" y="7920"/>
                </a:moveTo>
                <a:lnTo>
                  <a:pt x="3824285" y="0"/>
                </a:lnTo>
                <a:lnTo>
                  <a:pt x="2142305" y="5153996"/>
                </a:lnTo>
                <a:lnTo>
                  <a:pt x="0" y="5172738"/>
                </a:lnTo>
                <a:cubicBezTo>
                  <a:pt x="2536" y="3451132"/>
                  <a:pt x="12140" y="1729526"/>
                  <a:pt x="14676" y="792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2" name="Slide Number Placeholder 1">
            <a:extLst>
              <a:ext uri="{FF2B5EF4-FFF2-40B4-BE49-F238E27FC236}">
                <a16:creationId xmlns:a16="http://schemas.microsoft.com/office/drawing/2014/main" id="{A665E76C-F4D5-920C-521F-7330D424DF9F}"/>
              </a:ext>
            </a:extLst>
          </p:cNvPr>
          <p:cNvSpPr>
            <a:spLocks noGrp="1"/>
          </p:cNvSpPr>
          <p:nvPr>
            <p:ph type="sldNum" sz="quarter" idx="10"/>
          </p:nvPr>
        </p:nvSpPr>
        <p:spPr/>
        <p:txBody>
          <a:bodyPr/>
          <a:lstStyle/>
          <a:p>
            <a:fld id="{B860EA5E-C501-EE46-95BA-D6951046621D}" type="slidenum">
              <a:rPr lang="en-US" smtClean="0"/>
              <a:t>17</a:t>
            </a:fld>
            <a:endParaRPr lang="en-US" dirty="0"/>
          </a:p>
        </p:txBody>
      </p:sp>
      <p:sp>
        <p:nvSpPr>
          <p:cNvPr id="5" name="Title 4">
            <a:extLst>
              <a:ext uri="{FF2B5EF4-FFF2-40B4-BE49-F238E27FC236}">
                <a16:creationId xmlns:a16="http://schemas.microsoft.com/office/drawing/2014/main" id="{11D90D7C-9CA7-4C70-8131-0B9B179A6154}"/>
              </a:ext>
            </a:extLst>
          </p:cNvPr>
          <p:cNvSpPr>
            <a:spLocks noGrp="1"/>
          </p:cNvSpPr>
          <p:nvPr>
            <p:ph type="title"/>
          </p:nvPr>
        </p:nvSpPr>
        <p:spPr>
          <a:xfrm>
            <a:off x="470262" y="1736212"/>
            <a:ext cx="2109651" cy="1104959"/>
          </a:xfrm>
        </p:spPr>
        <p:txBody>
          <a:bodyPr/>
          <a:lstStyle/>
          <a:p>
            <a:r>
              <a:rPr lang="en-US" dirty="0">
                <a:solidFill>
                  <a:schemeClr val="bg1"/>
                </a:solidFill>
              </a:rPr>
              <a:t>Step 2:</a:t>
            </a:r>
            <a:br>
              <a:rPr lang="en-US" dirty="0">
                <a:solidFill>
                  <a:schemeClr val="bg1"/>
                </a:solidFill>
              </a:rPr>
            </a:br>
            <a:r>
              <a:rPr lang="en-US" dirty="0">
                <a:solidFill>
                  <a:schemeClr val="bg1"/>
                </a:solidFill>
              </a:rPr>
              <a:t>identify sources of income</a:t>
            </a:r>
          </a:p>
        </p:txBody>
      </p:sp>
      <p:grpSp>
        <p:nvGrpSpPr>
          <p:cNvPr id="9" name="Group 8">
            <a:extLst>
              <a:ext uri="{FF2B5EF4-FFF2-40B4-BE49-F238E27FC236}">
                <a16:creationId xmlns:a16="http://schemas.microsoft.com/office/drawing/2014/main" id="{6D8D39D3-3B9A-F841-CEBB-2BC6F66A3213}"/>
              </a:ext>
            </a:extLst>
          </p:cNvPr>
          <p:cNvGrpSpPr/>
          <p:nvPr/>
        </p:nvGrpSpPr>
        <p:grpSpPr>
          <a:xfrm>
            <a:off x="3549840" y="1477788"/>
            <a:ext cx="2570346" cy="2587731"/>
            <a:chOff x="3960513" y="1404171"/>
            <a:chExt cx="2570346" cy="2587731"/>
          </a:xfrm>
        </p:grpSpPr>
        <p:sp>
          <p:nvSpPr>
            <p:cNvPr id="10" name="Rectangle 9">
              <a:extLst>
                <a:ext uri="{FF2B5EF4-FFF2-40B4-BE49-F238E27FC236}">
                  <a16:creationId xmlns:a16="http://schemas.microsoft.com/office/drawing/2014/main" id="{7490A712-6343-9645-1577-0608C51316E4}"/>
                </a:ext>
              </a:extLst>
            </p:cNvPr>
            <p:cNvSpPr/>
            <p:nvPr/>
          </p:nvSpPr>
          <p:spPr>
            <a:xfrm>
              <a:off x="3960513" y="1404171"/>
              <a:ext cx="2570346" cy="494168"/>
            </a:xfrm>
            <a:prstGeom prst="rect">
              <a:avLst/>
            </a:prstGeom>
            <a:solidFill>
              <a:srgbClr val="A5C0D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1" name="Rectangle 10">
              <a:extLst>
                <a:ext uri="{FF2B5EF4-FFF2-40B4-BE49-F238E27FC236}">
                  <a16:creationId xmlns:a16="http://schemas.microsoft.com/office/drawing/2014/main" id="{0C9D0CF5-833A-215F-BD99-91242DD2CA9C}"/>
                </a:ext>
              </a:extLst>
            </p:cNvPr>
            <p:cNvSpPr/>
            <p:nvPr/>
          </p:nvSpPr>
          <p:spPr>
            <a:xfrm>
              <a:off x="3960513" y="1927562"/>
              <a:ext cx="2570346" cy="494168"/>
            </a:xfrm>
            <a:prstGeom prst="rect">
              <a:avLst/>
            </a:prstGeom>
            <a:solidFill>
              <a:srgbClr val="7BA2C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2" name="TextBox 11">
              <a:extLst>
                <a:ext uri="{FF2B5EF4-FFF2-40B4-BE49-F238E27FC236}">
                  <a16:creationId xmlns:a16="http://schemas.microsoft.com/office/drawing/2014/main" id="{9F96609A-57E2-274A-9726-D90CD870DFC0}"/>
                </a:ext>
              </a:extLst>
            </p:cNvPr>
            <p:cNvSpPr txBox="1"/>
            <p:nvPr/>
          </p:nvSpPr>
          <p:spPr>
            <a:xfrm>
              <a:off x="4173563" y="1457922"/>
              <a:ext cx="2296807" cy="381615"/>
            </a:xfrm>
            <a:prstGeom prst="rect">
              <a:avLst/>
            </a:prstGeom>
            <a:noFill/>
          </p:spPr>
          <p:txBody>
            <a:bodyPr wrap="none" lIns="0" tIns="0" rIns="0" bIns="0" rtlCol="0" anchor="ctr">
              <a:noAutofit/>
            </a:bodyPr>
            <a:lstStyle/>
            <a:p>
              <a:r>
                <a:rPr lang="en-US" sz="1200" b="1" dirty="0">
                  <a:latin typeface="Arial"/>
                  <a:cs typeface="Arial"/>
                </a:rPr>
                <a:t>EMPLOYMENT</a:t>
              </a:r>
            </a:p>
          </p:txBody>
        </p:sp>
        <p:sp>
          <p:nvSpPr>
            <p:cNvPr id="13" name="Rectangle 12">
              <a:extLst>
                <a:ext uri="{FF2B5EF4-FFF2-40B4-BE49-F238E27FC236}">
                  <a16:creationId xmlns:a16="http://schemas.microsoft.com/office/drawing/2014/main" id="{5B206875-3BC8-4349-4205-FAAD8B511401}"/>
                </a:ext>
              </a:extLst>
            </p:cNvPr>
            <p:cNvSpPr/>
            <p:nvPr/>
          </p:nvSpPr>
          <p:spPr>
            <a:xfrm>
              <a:off x="3960513" y="2450953"/>
              <a:ext cx="2570346" cy="494168"/>
            </a:xfrm>
            <a:prstGeom prst="rect">
              <a:avLst/>
            </a:prstGeom>
            <a:solidFill>
              <a:srgbClr val="497FA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4" name="TextBox 13">
              <a:extLst>
                <a:ext uri="{FF2B5EF4-FFF2-40B4-BE49-F238E27FC236}">
                  <a16:creationId xmlns:a16="http://schemas.microsoft.com/office/drawing/2014/main" id="{26795B7D-808D-FFDA-7019-526ECF8A5131}"/>
                </a:ext>
              </a:extLst>
            </p:cNvPr>
            <p:cNvSpPr txBox="1"/>
            <p:nvPr/>
          </p:nvSpPr>
          <p:spPr>
            <a:xfrm>
              <a:off x="4173563" y="1979017"/>
              <a:ext cx="2296807" cy="381615"/>
            </a:xfrm>
            <a:prstGeom prst="rect">
              <a:avLst/>
            </a:prstGeom>
            <a:noFill/>
          </p:spPr>
          <p:txBody>
            <a:bodyPr wrap="none" lIns="0" tIns="0" rIns="0" bIns="0" rtlCol="0" anchor="ctr">
              <a:noAutofit/>
            </a:bodyPr>
            <a:lstStyle/>
            <a:p>
              <a:r>
                <a:rPr lang="en-US" sz="1200" b="1" dirty="0">
                  <a:latin typeface="Arial"/>
                  <a:cs typeface="Arial"/>
                </a:rPr>
                <a:t>SAVINGS AND INVESTMENTS</a:t>
              </a:r>
            </a:p>
          </p:txBody>
        </p:sp>
        <p:sp>
          <p:nvSpPr>
            <p:cNvPr id="15" name="Rectangle 14">
              <a:extLst>
                <a:ext uri="{FF2B5EF4-FFF2-40B4-BE49-F238E27FC236}">
                  <a16:creationId xmlns:a16="http://schemas.microsoft.com/office/drawing/2014/main" id="{D814BFD9-4B67-5152-E77B-1FCA99162674}"/>
                </a:ext>
              </a:extLst>
            </p:cNvPr>
            <p:cNvSpPr/>
            <p:nvPr/>
          </p:nvSpPr>
          <p:spPr>
            <a:xfrm>
              <a:off x="3960513" y="2974344"/>
              <a:ext cx="2570346" cy="49416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6" name="TextBox 15">
              <a:extLst>
                <a:ext uri="{FF2B5EF4-FFF2-40B4-BE49-F238E27FC236}">
                  <a16:creationId xmlns:a16="http://schemas.microsoft.com/office/drawing/2014/main" id="{E00CBD42-1C9E-0096-3C65-B6CA6C2E3DE0}"/>
                </a:ext>
              </a:extLst>
            </p:cNvPr>
            <p:cNvSpPr txBox="1"/>
            <p:nvPr/>
          </p:nvSpPr>
          <p:spPr>
            <a:xfrm>
              <a:off x="4173563" y="3028483"/>
              <a:ext cx="2296807" cy="381615"/>
            </a:xfrm>
            <a:prstGeom prst="rect">
              <a:avLst/>
            </a:prstGeom>
            <a:solidFill>
              <a:schemeClr val="accent2">
                <a:lumMod val="75000"/>
              </a:schemeClr>
            </a:solidFill>
          </p:spPr>
          <p:txBody>
            <a:bodyPr wrap="none" lIns="0" tIns="0" rIns="0" bIns="0" rtlCol="0" anchor="ctr">
              <a:noAutofit/>
            </a:bodyPr>
            <a:lstStyle/>
            <a:p>
              <a:r>
                <a:rPr lang="en-US" sz="1200" b="1" dirty="0">
                  <a:solidFill>
                    <a:schemeClr val="bg1"/>
                  </a:solidFill>
                  <a:latin typeface="Arial"/>
                  <a:cs typeface="Arial"/>
                </a:rPr>
                <a:t>PENSION</a:t>
              </a:r>
            </a:p>
          </p:txBody>
        </p:sp>
        <p:sp>
          <p:nvSpPr>
            <p:cNvPr id="17" name="Rectangle 16">
              <a:extLst>
                <a:ext uri="{FF2B5EF4-FFF2-40B4-BE49-F238E27FC236}">
                  <a16:creationId xmlns:a16="http://schemas.microsoft.com/office/drawing/2014/main" id="{B4230EDE-0C5D-5785-F1D4-A10A189E7061}"/>
                </a:ext>
              </a:extLst>
            </p:cNvPr>
            <p:cNvSpPr/>
            <p:nvPr/>
          </p:nvSpPr>
          <p:spPr>
            <a:xfrm>
              <a:off x="3960513" y="3497734"/>
              <a:ext cx="2570346" cy="494168"/>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8" name="TextBox 17">
              <a:extLst>
                <a:ext uri="{FF2B5EF4-FFF2-40B4-BE49-F238E27FC236}">
                  <a16:creationId xmlns:a16="http://schemas.microsoft.com/office/drawing/2014/main" id="{488CFDB7-3E94-0A2D-348C-4F7FB6DC9971}"/>
                </a:ext>
              </a:extLst>
            </p:cNvPr>
            <p:cNvSpPr txBox="1"/>
            <p:nvPr/>
          </p:nvSpPr>
          <p:spPr>
            <a:xfrm>
              <a:off x="4173563" y="3553828"/>
              <a:ext cx="2296807" cy="381615"/>
            </a:xfrm>
            <a:prstGeom prst="rect">
              <a:avLst/>
            </a:prstGeom>
            <a:solidFill>
              <a:schemeClr val="accent2">
                <a:lumMod val="50000"/>
              </a:schemeClr>
            </a:solidFill>
          </p:spPr>
          <p:txBody>
            <a:bodyPr wrap="none" lIns="0" tIns="0" rIns="0" bIns="0" rtlCol="0" anchor="ctr">
              <a:noAutofit/>
            </a:bodyPr>
            <a:lstStyle/>
            <a:p>
              <a:r>
                <a:rPr lang="en-US" sz="1200" b="1" dirty="0">
                  <a:solidFill>
                    <a:schemeClr val="bg1"/>
                  </a:solidFill>
                  <a:latin typeface="Arial"/>
                  <a:cs typeface="Arial"/>
                </a:rPr>
                <a:t>SOCIAL SECURITY</a:t>
              </a:r>
            </a:p>
          </p:txBody>
        </p:sp>
        <p:sp>
          <p:nvSpPr>
            <p:cNvPr id="19" name="TextBox 18">
              <a:extLst>
                <a:ext uri="{FF2B5EF4-FFF2-40B4-BE49-F238E27FC236}">
                  <a16:creationId xmlns:a16="http://schemas.microsoft.com/office/drawing/2014/main" id="{09463ABC-6717-45CB-BF13-187352F1EA29}"/>
                </a:ext>
              </a:extLst>
            </p:cNvPr>
            <p:cNvSpPr txBox="1"/>
            <p:nvPr/>
          </p:nvSpPr>
          <p:spPr>
            <a:xfrm>
              <a:off x="4173563" y="2498237"/>
              <a:ext cx="2296807" cy="381615"/>
            </a:xfrm>
            <a:prstGeom prst="rect">
              <a:avLst/>
            </a:prstGeom>
            <a:noFill/>
          </p:spPr>
          <p:txBody>
            <a:bodyPr wrap="none" lIns="0" tIns="0" rIns="0" bIns="0" rtlCol="0" anchor="ctr">
              <a:noAutofit/>
            </a:bodyPr>
            <a:lstStyle/>
            <a:p>
              <a:r>
                <a:rPr lang="en-US" sz="1200" b="1" dirty="0">
                  <a:solidFill>
                    <a:schemeClr val="bg1"/>
                  </a:solidFill>
                  <a:latin typeface="Arial"/>
                  <a:cs typeface="Arial"/>
                </a:rPr>
                <a:t>RETIREMENT ACCOUNTS</a:t>
              </a:r>
            </a:p>
          </p:txBody>
        </p:sp>
      </p:grpSp>
      <p:sp>
        <p:nvSpPr>
          <p:cNvPr id="20" name="L-Shape 19">
            <a:extLst>
              <a:ext uri="{FF2B5EF4-FFF2-40B4-BE49-F238E27FC236}">
                <a16:creationId xmlns:a16="http://schemas.microsoft.com/office/drawing/2014/main" id="{EA20304A-6283-70F5-BAA9-16B03379252A}"/>
              </a:ext>
            </a:extLst>
          </p:cNvPr>
          <p:cNvSpPr/>
          <p:nvPr/>
        </p:nvSpPr>
        <p:spPr>
          <a:xfrm rot="13464826">
            <a:off x="6290150" y="2216716"/>
            <a:ext cx="207252" cy="207252"/>
          </a:xfrm>
          <a:prstGeom prst="corner">
            <a:avLst>
              <a:gd name="adj1" fmla="val 17950"/>
              <a:gd name="adj2" fmla="val 16811"/>
            </a:avLst>
          </a:prstGeom>
          <a:solidFill>
            <a:srgbClr val="007C86"/>
          </a:solidFill>
          <a:ln>
            <a:solidFill>
              <a:srgbClr val="007C8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1" name="L-Shape 20">
            <a:extLst>
              <a:ext uri="{FF2B5EF4-FFF2-40B4-BE49-F238E27FC236}">
                <a16:creationId xmlns:a16="http://schemas.microsoft.com/office/drawing/2014/main" id="{3F47487B-F55B-8386-8165-DA85B129CED0}"/>
              </a:ext>
            </a:extLst>
          </p:cNvPr>
          <p:cNvSpPr/>
          <p:nvPr/>
        </p:nvSpPr>
        <p:spPr>
          <a:xfrm rot="13464826">
            <a:off x="6290150" y="3467724"/>
            <a:ext cx="207252" cy="207252"/>
          </a:xfrm>
          <a:prstGeom prst="corner">
            <a:avLst>
              <a:gd name="adj1" fmla="val 17950"/>
              <a:gd name="adj2" fmla="val 16811"/>
            </a:avLst>
          </a:prstGeom>
          <a:solidFill>
            <a:srgbClr val="40474B"/>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2" name="Rectangle 21">
            <a:extLst>
              <a:ext uri="{FF2B5EF4-FFF2-40B4-BE49-F238E27FC236}">
                <a16:creationId xmlns:a16="http://schemas.microsoft.com/office/drawing/2014/main" id="{5D3294A9-A270-8AC7-1712-8C3F699D30C9}"/>
              </a:ext>
            </a:extLst>
          </p:cNvPr>
          <p:cNvSpPr/>
          <p:nvPr/>
        </p:nvSpPr>
        <p:spPr>
          <a:xfrm>
            <a:off x="6691455" y="3018738"/>
            <a:ext cx="1500344"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3" name="TextBox 22">
            <a:extLst>
              <a:ext uri="{FF2B5EF4-FFF2-40B4-BE49-F238E27FC236}">
                <a16:creationId xmlns:a16="http://schemas.microsoft.com/office/drawing/2014/main" id="{8B0557F4-4684-C9D6-A9A8-C3392A7DD965}"/>
              </a:ext>
            </a:extLst>
          </p:cNvPr>
          <p:cNvSpPr txBox="1"/>
          <p:nvPr/>
        </p:nvSpPr>
        <p:spPr>
          <a:xfrm>
            <a:off x="6896960" y="3018737"/>
            <a:ext cx="1089334" cy="1043153"/>
          </a:xfrm>
          <a:prstGeom prst="rect">
            <a:avLst/>
          </a:prstGeom>
          <a:noFill/>
        </p:spPr>
        <p:txBody>
          <a:bodyPr wrap="none" lIns="0" tIns="0" rIns="0" bIns="0" rtlCol="0" anchor="ctr">
            <a:noAutofit/>
          </a:bodyPr>
          <a:lstStyle/>
          <a:p>
            <a:pPr algn="ctr"/>
            <a:r>
              <a:rPr lang="en-US" sz="1200" b="1" dirty="0">
                <a:solidFill>
                  <a:schemeClr val="bg1"/>
                </a:solidFill>
                <a:latin typeface="Arial"/>
                <a:cs typeface="Arial"/>
              </a:rPr>
              <a:t>RELIABLE</a:t>
            </a:r>
          </a:p>
          <a:p>
            <a:pPr algn="ctr"/>
            <a:r>
              <a:rPr lang="en-US" sz="1200" b="1" dirty="0">
                <a:solidFill>
                  <a:schemeClr val="bg1"/>
                </a:solidFill>
                <a:latin typeface="Arial"/>
                <a:cs typeface="Arial"/>
              </a:rPr>
              <a:t>INCOME</a:t>
            </a:r>
          </a:p>
          <a:p>
            <a:pPr algn="ctr"/>
            <a:r>
              <a:rPr lang="en-US" sz="1200" b="1" dirty="0">
                <a:solidFill>
                  <a:schemeClr val="bg1"/>
                </a:solidFill>
                <a:latin typeface="Arial"/>
                <a:cs typeface="Arial"/>
              </a:rPr>
              <a:t>SOURCES</a:t>
            </a:r>
          </a:p>
        </p:txBody>
      </p:sp>
      <p:sp>
        <p:nvSpPr>
          <p:cNvPr id="24" name="Rectangle 23">
            <a:extLst>
              <a:ext uri="{FF2B5EF4-FFF2-40B4-BE49-F238E27FC236}">
                <a16:creationId xmlns:a16="http://schemas.microsoft.com/office/drawing/2014/main" id="{36FEC5B4-4821-370F-4297-E1A435088772}"/>
              </a:ext>
            </a:extLst>
          </p:cNvPr>
          <p:cNvSpPr/>
          <p:nvPr/>
        </p:nvSpPr>
        <p:spPr>
          <a:xfrm>
            <a:off x="6691455" y="1478977"/>
            <a:ext cx="1500344" cy="1508760"/>
          </a:xfrm>
          <a:prstGeom prst="rect">
            <a:avLst/>
          </a:prstGeom>
          <a:solidFill>
            <a:srgbClr val="007C8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5" name="TextBox 24">
            <a:extLst>
              <a:ext uri="{FF2B5EF4-FFF2-40B4-BE49-F238E27FC236}">
                <a16:creationId xmlns:a16="http://schemas.microsoft.com/office/drawing/2014/main" id="{753731D5-E795-CB23-4993-62CC9DC5F684}"/>
              </a:ext>
            </a:extLst>
          </p:cNvPr>
          <p:cNvSpPr txBox="1"/>
          <p:nvPr/>
        </p:nvSpPr>
        <p:spPr>
          <a:xfrm>
            <a:off x="6747695" y="1478977"/>
            <a:ext cx="1387865" cy="1481419"/>
          </a:xfrm>
          <a:prstGeom prst="rect">
            <a:avLst/>
          </a:prstGeom>
          <a:noFill/>
        </p:spPr>
        <p:txBody>
          <a:bodyPr wrap="none" lIns="0" tIns="0" rIns="0" bIns="0" rtlCol="0" anchor="ctr">
            <a:noAutofit/>
          </a:bodyPr>
          <a:lstStyle/>
          <a:p>
            <a:pPr algn="ctr"/>
            <a:r>
              <a:rPr lang="en-US" sz="1200" b="1" dirty="0">
                <a:solidFill>
                  <a:schemeClr val="bg1"/>
                </a:solidFill>
                <a:latin typeface="Arial"/>
                <a:cs typeface="Arial"/>
              </a:rPr>
              <a:t>DISCRETIONARY</a:t>
            </a:r>
          </a:p>
          <a:p>
            <a:pPr algn="ctr"/>
            <a:r>
              <a:rPr lang="en-US" sz="1200" b="1" dirty="0">
                <a:solidFill>
                  <a:schemeClr val="bg1"/>
                </a:solidFill>
                <a:latin typeface="Arial"/>
                <a:cs typeface="Arial"/>
              </a:rPr>
              <a:t>INCOME</a:t>
            </a:r>
          </a:p>
          <a:p>
            <a:pPr algn="ctr"/>
            <a:r>
              <a:rPr lang="en-US" sz="1200" b="1" dirty="0">
                <a:solidFill>
                  <a:schemeClr val="bg1"/>
                </a:solidFill>
                <a:latin typeface="Arial"/>
                <a:cs typeface="Arial"/>
              </a:rPr>
              <a:t>SOURCES</a:t>
            </a:r>
          </a:p>
        </p:txBody>
      </p:sp>
    </p:spTree>
    <p:extLst>
      <p:ext uri="{BB962C8B-B14F-4D97-AF65-F5344CB8AC3E}">
        <p14:creationId xmlns:p14="http://schemas.microsoft.com/office/powerpoint/2010/main" val="351134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623D9E-27C2-9444-BB09-5121AD4182B8}"/>
              </a:ext>
            </a:extLst>
          </p:cNvPr>
          <p:cNvPicPr>
            <a:picLocks noChangeAspect="1"/>
          </p:cNvPicPr>
          <p:nvPr/>
        </p:nvPicPr>
        <p:blipFill>
          <a:blip r:embed="rId3"/>
          <a:srcRect/>
          <a:stretch/>
        </p:blipFill>
        <p:spPr>
          <a:xfrm>
            <a:off x="0" y="0"/>
            <a:ext cx="9144000" cy="5143500"/>
          </a:xfrm>
          <a:prstGeom prst="rect">
            <a:avLst/>
          </a:prstGeom>
        </p:spPr>
      </p:pic>
      <p:sp>
        <p:nvSpPr>
          <p:cNvPr id="2" name="Slide Number Placeholder 1">
            <a:extLst>
              <a:ext uri="{FF2B5EF4-FFF2-40B4-BE49-F238E27FC236}">
                <a16:creationId xmlns:a16="http://schemas.microsoft.com/office/drawing/2014/main" id="{8E2AC562-0F0F-7B49-94AB-510B3686F991}"/>
              </a:ext>
            </a:extLst>
          </p:cNvPr>
          <p:cNvSpPr>
            <a:spLocks noGrp="1"/>
          </p:cNvSpPr>
          <p:nvPr>
            <p:ph type="sldNum" sz="quarter" idx="10"/>
          </p:nvPr>
        </p:nvSpPr>
        <p:spPr/>
        <p:txBody>
          <a:bodyPr/>
          <a:lstStyle/>
          <a:p>
            <a:fld id="{B860EA5E-C501-EE46-95BA-D6951046621D}" type="slidenum">
              <a:rPr lang="en-US" smtClean="0"/>
              <a:t>18</a:t>
            </a:fld>
            <a:endParaRPr lang="en-US" dirty="0"/>
          </a:p>
        </p:txBody>
      </p:sp>
      <p:sp>
        <p:nvSpPr>
          <p:cNvPr id="3" name="Title 2">
            <a:extLst>
              <a:ext uri="{FF2B5EF4-FFF2-40B4-BE49-F238E27FC236}">
                <a16:creationId xmlns:a16="http://schemas.microsoft.com/office/drawing/2014/main" id="{27A45887-70B5-8843-A513-02F93C14D898}"/>
              </a:ext>
            </a:extLst>
          </p:cNvPr>
          <p:cNvSpPr>
            <a:spLocks noGrp="1"/>
          </p:cNvSpPr>
          <p:nvPr>
            <p:ph type="title"/>
          </p:nvPr>
        </p:nvSpPr>
        <p:spPr>
          <a:xfrm>
            <a:off x="4629392" y="736904"/>
            <a:ext cx="3365078" cy="523662"/>
          </a:xfrm>
        </p:spPr>
        <p:txBody>
          <a:bodyPr/>
          <a:lstStyle/>
          <a:p>
            <a:r>
              <a:rPr lang="en-US" dirty="0"/>
              <a:t>Reliable sources of retirement income</a:t>
            </a:r>
          </a:p>
        </p:txBody>
      </p:sp>
      <p:sp>
        <p:nvSpPr>
          <p:cNvPr id="7" name="Content Placeholder 2">
            <a:extLst>
              <a:ext uri="{FF2B5EF4-FFF2-40B4-BE49-F238E27FC236}">
                <a16:creationId xmlns:a16="http://schemas.microsoft.com/office/drawing/2014/main" id="{0CC1C402-9248-84C6-675F-7353293D5D5E}"/>
              </a:ext>
            </a:extLst>
          </p:cNvPr>
          <p:cNvSpPr txBox="1">
            <a:spLocks/>
          </p:cNvSpPr>
          <p:nvPr/>
        </p:nvSpPr>
        <p:spPr>
          <a:xfrm>
            <a:off x="4639922" y="1543359"/>
            <a:ext cx="2449302" cy="3651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1200" b="1">
                <a:solidFill>
                  <a:schemeClr val="bg2"/>
                </a:solidFill>
              </a:rPr>
              <a:t>SOCIAL SECURITY</a:t>
            </a:r>
            <a:endParaRPr lang="en-US" sz="1200" b="1" dirty="0">
              <a:solidFill>
                <a:schemeClr val="bg2"/>
              </a:solidFill>
            </a:endParaRPr>
          </a:p>
        </p:txBody>
      </p:sp>
      <p:sp>
        <p:nvSpPr>
          <p:cNvPr id="10" name="Rectangle 9">
            <a:extLst>
              <a:ext uri="{FF2B5EF4-FFF2-40B4-BE49-F238E27FC236}">
                <a16:creationId xmlns:a16="http://schemas.microsoft.com/office/drawing/2014/main" id="{EB769CC5-5DD6-9034-DC62-B35073FF0FD0}"/>
              </a:ext>
            </a:extLst>
          </p:cNvPr>
          <p:cNvSpPr/>
          <p:nvPr/>
        </p:nvSpPr>
        <p:spPr>
          <a:xfrm>
            <a:off x="4517825" y="1850814"/>
            <a:ext cx="4314791" cy="1323439"/>
          </a:xfrm>
          <a:prstGeom prst="rect">
            <a:avLst/>
          </a:prstGeom>
        </p:spPr>
        <p:txBody>
          <a:bodyPr wrap="square">
            <a:spAutoFit/>
          </a:bodyPr>
          <a:lstStyle/>
          <a:p>
            <a:pPr marL="117475" lvl="2">
              <a:spcAft>
                <a:spcPts val="600"/>
              </a:spcAft>
              <a:buSzPct val="85000"/>
              <a:buFont typeface="Arial" panose="020B0604020202020204" pitchFamily="34" charset="0"/>
              <a:buChar char="•"/>
            </a:pPr>
            <a:r>
              <a:rPr lang="en-US" sz="1200" dirty="0"/>
              <a:t>  Eligibility</a:t>
            </a:r>
          </a:p>
          <a:p>
            <a:pPr marL="117475" lvl="2">
              <a:spcAft>
                <a:spcPts val="600"/>
              </a:spcAft>
              <a:buSzPct val="85000"/>
              <a:buFont typeface="Arial" panose="020B0604020202020204" pitchFamily="34" charset="0"/>
              <a:buChar char="•"/>
            </a:pPr>
            <a:r>
              <a:rPr lang="en-US" sz="1200" dirty="0"/>
              <a:t>  Primary insurance amount (PIA)</a:t>
            </a:r>
          </a:p>
          <a:p>
            <a:pPr marL="117475" lvl="2">
              <a:spcAft>
                <a:spcPts val="600"/>
              </a:spcAft>
              <a:buSzPct val="85000"/>
              <a:buFont typeface="Arial" panose="020B0604020202020204" pitchFamily="34" charset="0"/>
              <a:buChar char="•"/>
            </a:pPr>
            <a:r>
              <a:rPr lang="en-US" sz="1200" dirty="0"/>
              <a:t>  Claiming strategy</a:t>
            </a:r>
          </a:p>
          <a:p>
            <a:pPr marL="117475" lvl="2">
              <a:spcAft>
                <a:spcPts val="600"/>
              </a:spcAft>
              <a:buSzPct val="85000"/>
              <a:buFont typeface="Arial" panose="020B0604020202020204" pitchFamily="34" charset="0"/>
              <a:buChar char="•"/>
            </a:pPr>
            <a:r>
              <a:rPr lang="en-US" sz="1200" dirty="0"/>
              <a:t>  Impact of working in retirement</a:t>
            </a:r>
          </a:p>
          <a:p>
            <a:pPr marL="117475" lvl="2">
              <a:spcAft>
                <a:spcPts val="600"/>
              </a:spcAft>
              <a:buSzPct val="85000"/>
              <a:buFont typeface="Arial" panose="020B0604020202020204" pitchFamily="34" charset="0"/>
              <a:buChar char="•"/>
            </a:pPr>
            <a:r>
              <a:rPr lang="en-US" sz="1200" dirty="0"/>
              <a:t>  For more information: </a:t>
            </a:r>
            <a:r>
              <a:rPr lang="en-US" sz="1200" dirty="0">
                <a:solidFill>
                  <a:schemeClr val="bg2"/>
                </a:solidFill>
              </a:rPr>
              <a:t>SSA.gov</a:t>
            </a:r>
          </a:p>
        </p:txBody>
      </p:sp>
      <p:sp>
        <p:nvSpPr>
          <p:cNvPr id="11" name="Content Placeholder 2">
            <a:extLst>
              <a:ext uri="{FF2B5EF4-FFF2-40B4-BE49-F238E27FC236}">
                <a16:creationId xmlns:a16="http://schemas.microsoft.com/office/drawing/2014/main" id="{984BB21F-FC84-B4E9-5244-ABDB3BCAE37A}"/>
              </a:ext>
            </a:extLst>
          </p:cNvPr>
          <p:cNvSpPr txBox="1">
            <a:spLocks/>
          </p:cNvSpPr>
          <p:nvPr/>
        </p:nvSpPr>
        <p:spPr>
          <a:xfrm>
            <a:off x="4631455" y="3475352"/>
            <a:ext cx="1626342" cy="364684"/>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Font typeface="Lucida Grande"/>
              <a:buNone/>
            </a:pPr>
            <a:r>
              <a:rPr lang="en-US" sz="1200" b="1" dirty="0">
                <a:solidFill>
                  <a:schemeClr val="bg2"/>
                </a:solidFill>
              </a:rPr>
              <a:t>PENSIONS</a:t>
            </a:r>
          </a:p>
        </p:txBody>
      </p:sp>
      <p:sp>
        <p:nvSpPr>
          <p:cNvPr id="12" name="Rectangle 11">
            <a:extLst>
              <a:ext uri="{FF2B5EF4-FFF2-40B4-BE49-F238E27FC236}">
                <a16:creationId xmlns:a16="http://schemas.microsoft.com/office/drawing/2014/main" id="{749046B7-2E4C-623B-2076-A5AC88F26BF3}"/>
              </a:ext>
            </a:extLst>
          </p:cNvPr>
          <p:cNvSpPr/>
          <p:nvPr/>
        </p:nvSpPr>
        <p:spPr>
          <a:xfrm>
            <a:off x="4517825" y="3785860"/>
            <a:ext cx="4572000" cy="800219"/>
          </a:xfrm>
          <a:prstGeom prst="rect">
            <a:avLst/>
          </a:prstGeom>
        </p:spPr>
        <p:txBody>
          <a:bodyPr>
            <a:spAutoFit/>
          </a:bodyPr>
          <a:lstStyle/>
          <a:p>
            <a:pPr marL="117475" lvl="2">
              <a:spcAft>
                <a:spcPts val="600"/>
              </a:spcAft>
              <a:buSzPct val="85000"/>
              <a:buFont typeface="Arial" panose="020B0604020202020204" pitchFamily="34" charset="0"/>
              <a:buChar char="•"/>
            </a:pPr>
            <a:r>
              <a:rPr lang="en-US" sz="1200" dirty="0"/>
              <a:t>  How much?</a:t>
            </a:r>
          </a:p>
          <a:p>
            <a:pPr marL="117475" lvl="2">
              <a:spcAft>
                <a:spcPts val="600"/>
              </a:spcAft>
              <a:buSzPct val="85000"/>
              <a:buFont typeface="Arial" panose="020B0604020202020204" pitchFamily="34" charset="0"/>
              <a:buChar char="•"/>
            </a:pPr>
            <a:r>
              <a:rPr lang="en-US" sz="1200" dirty="0"/>
              <a:t>  When is it available?</a:t>
            </a:r>
          </a:p>
          <a:p>
            <a:pPr marL="117475" lvl="2">
              <a:spcAft>
                <a:spcPts val="600"/>
              </a:spcAft>
              <a:buSzPct val="85000"/>
              <a:buFont typeface="Arial" panose="020B0604020202020204" pitchFamily="34" charset="0"/>
              <a:buChar char="•"/>
            </a:pPr>
            <a:r>
              <a:rPr lang="en-US" sz="1200" dirty="0"/>
              <a:t>  What are the payout options?</a:t>
            </a:r>
          </a:p>
        </p:txBody>
      </p:sp>
    </p:spTree>
    <p:extLst>
      <p:ext uri="{BB962C8B-B14F-4D97-AF65-F5344CB8AC3E}">
        <p14:creationId xmlns:p14="http://schemas.microsoft.com/office/powerpoint/2010/main" val="1955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DD689-6D96-B341-BEEF-F8F201116AD6}"/>
              </a:ext>
            </a:extLst>
          </p:cNvPr>
          <p:cNvPicPr>
            <a:picLocks noChangeAspect="1"/>
          </p:cNvPicPr>
          <p:nvPr/>
        </p:nvPicPr>
        <p:blipFill>
          <a:blip r:embed="rId3"/>
          <a:srcRect/>
          <a:stretch/>
        </p:blipFill>
        <p:spPr>
          <a:xfrm>
            <a:off x="11296" y="0"/>
            <a:ext cx="9149288" cy="5159182"/>
          </a:xfrm>
          <a:prstGeom prst="rect">
            <a:avLst/>
          </a:prstGeom>
        </p:spPr>
      </p:pic>
      <p:sp>
        <p:nvSpPr>
          <p:cNvPr id="2" name="Slide Number Placeholder 1">
            <a:extLst>
              <a:ext uri="{FF2B5EF4-FFF2-40B4-BE49-F238E27FC236}">
                <a16:creationId xmlns:a16="http://schemas.microsoft.com/office/drawing/2014/main" id="{42182F2C-A0A6-A14C-A69A-6342C1BC0FFE}"/>
              </a:ext>
            </a:extLst>
          </p:cNvPr>
          <p:cNvSpPr>
            <a:spLocks noGrp="1"/>
          </p:cNvSpPr>
          <p:nvPr>
            <p:ph type="sldNum" sz="quarter" idx="10"/>
          </p:nvPr>
        </p:nvSpPr>
        <p:spPr/>
        <p:txBody>
          <a:bodyPr/>
          <a:lstStyle/>
          <a:p>
            <a:fld id="{B860EA5E-C501-EE46-95BA-D6951046621D}" type="slidenum">
              <a:rPr lang="en-US" smtClean="0"/>
              <a:t>19</a:t>
            </a:fld>
            <a:endParaRPr lang="en-US" dirty="0"/>
          </a:p>
        </p:txBody>
      </p:sp>
      <p:sp>
        <p:nvSpPr>
          <p:cNvPr id="3" name="Title 2">
            <a:extLst>
              <a:ext uri="{FF2B5EF4-FFF2-40B4-BE49-F238E27FC236}">
                <a16:creationId xmlns:a16="http://schemas.microsoft.com/office/drawing/2014/main" id="{BB030FC8-340A-1649-8EF8-085C9E6D06F5}"/>
              </a:ext>
            </a:extLst>
          </p:cNvPr>
          <p:cNvSpPr>
            <a:spLocks noGrp="1"/>
          </p:cNvSpPr>
          <p:nvPr>
            <p:ph type="title"/>
          </p:nvPr>
        </p:nvSpPr>
        <p:spPr/>
        <p:txBody>
          <a:bodyPr/>
          <a:lstStyle/>
          <a:p>
            <a:r>
              <a:rPr lang="en-US" dirty="0"/>
              <a:t>Discretionary sources of retirement income</a:t>
            </a:r>
          </a:p>
        </p:txBody>
      </p:sp>
      <p:sp>
        <p:nvSpPr>
          <p:cNvPr id="6" name="Content Placeholder 2">
            <a:extLst>
              <a:ext uri="{FF2B5EF4-FFF2-40B4-BE49-F238E27FC236}">
                <a16:creationId xmlns:a16="http://schemas.microsoft.com/office/drawing/2014/main" id="{5FE2D8B9-9FFF-74CE-1710-74D493045DDA}"/>
              </a:ext>
            </a:extLst>
          </p:cNvPr>
          <p:cNvSpPr txBox="1">
            <a:spLocks/>
          </p:cNvSpPr>
          <p:nvPr/>
        </p:nvSpPr>
        <p:spPr>
          <a:xfrm>
            <a:off x="4380866" y="1570441"/>
            <a:ext cx="3202123" cy="2183590"/>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600"/>
              </a:spcBef>
              <a:buClr>
                <a:schemeClr val="tx1"/>
              </a:buClr>
              <a:buFont typeface="Arial" panose="020B0604020202020204" pitchFamily="34" charset="0"/>
              <a:buChar char="•"/>
            </a:pPr>
            <a:r>
              <a:rPr lang="en-US" sz="1200" dirty="0"/>
              <a:t>Employer-sponsored retirement plan (e.g., 401(k)/403(b))</a:t>
            </a:r>
          </a:p>
          <a:p>
            <a:pPr lvl="1">
              <a:spcBef>
                <a:spcPts val="600"/>
              </a:spcBef>
              <a:buClr>
                <a:schemeClr val="tx1"/>
              </a:buClr>
              <a:buFont typeface="Arial" panose="020B0604020202020204" pitchFamily="34" charset="0"/>
              <a:buChar char="•"/>
            </a:pPr>
            <a:r>
              <a:rPr lang="en-US" sz="1200" dirty="0"/>
              <a:t>IRAs</a:t>
            </a:r>
          </a:p>
          <a:p>
            <a:pPr lvl="1">
              <a:spcBef>
                <a:spcPts val="600"/>
              </a:spcBef>
              <a:buClr>
                <a:schemeClr val="tx1"/>
              </a:buClr>
              <a:buFont typeface="Arial" panose="020B0604020202020204" pitchFamily="34" charset="0"/>
              <a:buChar char="•"/>
            </a:pPr>
            <a:r>
              <a:rPr lang="en-US" sz="1200" dirty="0"/>
              <a:t>Personal investments</a:t>
            </a:r>
          </a:p>
          <a:p>
            <a:pPr lvl="1">
              <a:spcBef>
                <a:spcPts val="600"/>
              </a:spcBef>
              <a:buClr>
                <a:schemeClr val="tx1"/>
              </a:buClr>
              <a:buFont typeface="Arial" panose="020B0604020202020204" pitchFamily="34" charset="0"/>
              <a:buChar char="•"/>
            </a:pPr>
            <a:r>
              <a:rPr lang="en-US" sz="1200" dirty="0"/>
              <a:t>Savings</a:t>
            </a:r>
          </a:p>
          <a:p>
            <a:pPr lvl="1">
              <a:spcBef>
                <a:spcPts val="600"/>
              </a:spcBef>
              <a:buClr>
                <a:schemeClr val="tx1"/>
              </a:buClr>
              <a:buFont typeface="Arial" panose="020B0604020202020204" pitchFamily="34" charset="0"/>
              <a:buChar char="•"/>
            </a:pPr>
            <a:r>
              <a:rPr lang="en-US" sz="1200" dirty="0"/>
              <a:t>Wages</a:t>
            </a:r>
          </a:p>
        </p:txBody>
      </p:sp>
    </p:spTree>
    <p:extLst>
      <p:ext uri="{BB962C8B-B14F-4D97-AF65-F5344CB8AC3E}">
        <p14:creationId xmlns:p14="http://schemas.microsoft.com/office/powerpoint/2010/main" val="108691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solidFill>
                  <a:schemeClr val="bg1"/>
                </a:solidFill>
              </a:rPr>
              <a:t>2</a:t>
            </a:fld>
            <a:endParaRPr lang="en-US" dirty="0">
              <a:solidFill>
                <a:schemeClr val="bg1"/>
              </a:solidFill>
            </a:endParaRPr>
          </a:p>
        </p:txBody>
      </p:sp>
      <p:sp>
        <p:nvSpPr>
          <p:cNvPr id="8" name="TextBox 7">
            <a:extLst>
              <a:ext uri="{FF2B5EF4-FFF2-40B4-BE49-F238E27FC236}">
                <a16:creationId xmlns:a16="http://schemas.microsoft.com/office/drawing/2014/main" id="{ABE6C36B-B617-C7E1-B2B1-7289DDCB4CEB}"/>
              </a:ext>
            </a:extLst>
          </p:cNvPr>
          <p:cNvSpPr txBox="1"/>
          <p:nvPr/>
        </p:nvSpPr>
        <p:spPr>
          <a:xfrm>
            <a:off x="1388785" y="1942097"/>
            <a:ext cx="6267310" cy="398761"/>
          </a:xfrm>
          <a:prstGeom prst="rect">
            <a:avLst/>
          </a:prstGeom>
          <a:noFill/>
        </p:spPr>
        <p:txBody>
          <a:bodyPr wrap="square" lIns="0" tIns="0" rIns="0" bIns="0" rtlCol="0">
            <a:noAutofit/>
          </a:bodyPr>
          <a:lstStyle/>
          <a:p>
            <a:pPr algn="ctr"/>
            <a:r>
              <a:rPr lang="en-US" sz="2800" dirty="0">
                <a:solidFill>
                  <a:schemeClr val="bg1"/>
                </a:solidFill>
                <a:latin typeface="Georgia" panose="02040502050405020303" pitchFamily="18" charset="0"/>
                <a:cs typeface="Arial"/>
              </a:rPr>
              <a:t>If you fail to plan,</a:t>
            </a:r>
          </a:p>
          <a:p>
            <a:pPr algn="ctr"/>
            <a:r>
              <a:rPr lang="en-US" sz="2800" dirty="0">
                <a:solidFill>
                  <a:schemeClr val="bg1"/>
                </a:solidFill>
                <a:latin typeface="Georgia" panose="02040502050405020303" pitchFamily="18" charset="0"/>
                <a:cs typeface="Arial"/>
              </a:rPr>
              <a:t>you are planning to fail.</a:t>
            </a:r>
          </a:p>
        </p:txBody>
      </p:sp>
      <p:pic>
        <p:nvPicPr>
          <p:cNvPr id="9" name="Graphic 8">
            <a:extLst>
              <a:ext uri="{FF2B5EF4-FFF2-40B4-BE49-F238E27FC236}">
                <a16:creationId xmlns:a16="http://schemas.microsoft.com/office/drawing/2014/main" id="{8400DE89-B0AF-3580-2B7E-59EA76273F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6173" y="4247624"/>
            <a:ext cx="407602" cy="895875"/>
          </a:xfrm>
          <a:prstGeom prst="rect">
            <a:avLst/>
          </a:prstGeom>
        </p:spPr>
      </p:pic>
      <p:sp>
        <p:nvSpPr>
          <p:cNvPr id="7" name="Rectangle 6">
            <a:extLst>
              <a:ext uri="{FF2B5EF4-FFF2-40B4-BE49-F238E27FC236}">
                <a16:creationId xmlns:a16="http://schemas.microsoft.com/office/drawing/2014/main" id="{97C46C63-4837-A8D8-B189-B2739105A2A8}"/>
              </a:ext>
            </a:extLst>
          </p:cNvPr>
          <p:cNvSpPr/>
          <p:nvPr/>
        </p:nvSpPr>
        <p:spPr>
          <a:xfrm>
            <a:off x="0" y="0"/>
            <a:ext cx="9144000" cy="13350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hape 111">
            <a:extLst>
              <a:ext uri="{FF2B5EF4-FFF2-40B4-BE49-F238E27FC236}">
                <a16:creationId xmlns:a16="http://schemas.microsoft.com/office/drawing/2014/main" id="{8525FE4E-BB23-CEF3-0F20-A51F4CBE5631}"/>
              </a:ext>
            </a:extLst>
          </p:cNvPr>
          <p:cNvSpPr/>
          <p:nvPr/>
        </p:nvSpPr>
        <p:spPr>
          <a:xfrm>
            <a:off x="8693240"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226203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B32217B-A66D-4D46-B306-5EC0D96DA5C2}"/>
              </a:ext>
            </a:extLst>
          </p:cNvPr>
          <p:cNvSpPr>
            <a:spLocks noGrp="1"/>
          </p:cNvSpPr>
          <p:nvPr>
            <p:ph type="title"/>
          </p:nvPr>
        </p:nvSpPr>
        <p:spPr/>
        <p:txBody>
          <a:bodyPr/>
          <a:lstStyle/>
          <a:p>
            <a:r>
              <a:rPr lang="en-US" dirty="0"/>
              <a:t>Matching sources of income with expenses</a:t>
            </a:r>
          </a:p>
        </p:txBody>
      </p:sp>
      <p:sp>
        <p:nvSpPr>
          <p:cNvPr id="182" name="Rectangle 181">
            <a:extLst>
              <a:ext uri="{FF2B5EF4-FFF2-40B4-BE49-F238E27FC236}">
                <a16:creationId xmlns:a16="http://schemas.microsoft.com/office/drawing/2014/main" id="{6ED014C3-05CC-10EC-FE0B-400D484134C4}"/>
              </a:ext>
            </a:extLst>
          </p:cNvPr>
          <p:cNvSpPr/>
          <p:nvPr/>
        </p:nvSpPr>
        <p:spPr>
          <a:xfrm>
            <a:off x="3674361" y="3039397"/>
            <a:ext cx="1500344" cy="101175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83" name="TextBox 182">
            <a:extLst>
              <a:ext uri="{FF2B5EF4-FFF2-40B4-BE49-F238E27FC236}">
                <a16:creationId xmlns:a16="http://schemas.microsoft.com/office/drawing/2014/main" id="{D75B6CFC-6AB7-3054-362A-BA3D5E1232CF}"/>
              </a:ext>
            </a:extLst>
          </p:cNvPr>
          <p:cNvSpPr txBox="1"/>
          <p:nvPr/>
        </p:nvSpPr>
        <p:spPr>
          <a:xfrm>
            <a:off x="3865456" y="3202963"/>
            <a:ext cx="1089334" cy="709328"/>
          </a:xfrm>
          <a:prstGeom prst="rect">
            <a:avLst/>
          </a:prstGeom>
          <a:noFill/>
        </p:spPr>
        <p:txBody>
          <a:bodyPr wrap="none" lIns="0" tIns="0" rIns="0" bIns="0" rtlCol="0" anchor="ctr">
            <a:noAutofit/>
          </a:bodyPr>
          <a:lstStyle/>
          <a:p>
            <a:pPr algn="ctr"/>
            <a:r>
              <a:rPr lang="en-US" sz="1200" b="1" dirty="0">
                <a:solidFill>
                  <a:schemeClr val="bg1"/>
                </a:solidFill>
                <a:latin typeface="Arial"/>
                <a:cs typeface="Arial"/>
              </a:rPr>
              <a:t>RELIABLE</a:t>
            </a:r>
          </a:p>
          <a:p>
            <a:pPr algn="ctr"/>
            <a:r>
              <a:rPr lang="en-US" sz="1200" b="1" dirty="0">
                <a:solidFill>
                  <a:schemeClr val="bg1"/>
                </a:solidFill>
                <a:latin typeface="Arial"/>
                <a:cs typeface="Arial"/>
              </a:rPr>
              <a:t>INCOME</a:t>
            </a:r>
          </a:p>
          <a:p>
            <a:pPr algn="ctr"/>
            <a:r>
              <a:rPr lang="en-US" sz="1200" b="1" dirty="0">
                <a:solidFill>
                  <a:schemeClr val="bg1"/>
                </a:solidFill>
                <a:latin typeface="Arial"/>
                <a:cs typeface="Arial"/>
              </a:rPr>
              <a:t>SOURCES</a:t>
            </a:r>
          </a:p>
        </p:txBody>
      </p:sp>
      <p:sp>
        <p:nvSpPr>
          <p:cNvPr id="184" name="Rectangle 183">
            <a:extLst>
              <a:ext uri="{FF2B5EF4-FFF2-40B4-BE49-F238E27FC236}">
                <a16:creationId xmlns:a16="http://schemas.microsoft.com/office/drawing/2014/main" id="{41DF68D9-BD59-9EA5-1C5C-548D6D09EC20}"/>
              </a:ext>
            </a:extLst>
          </p:cNvPr>
          <p:cNvSpPr/>
          <p:nvPr/>
        </p:nvSpPr>
        <p:spPr>
          <a:xfrm>
            <a:off x="3674361" y="1452865"/>
            <a:ext cx="1500344" cy="1563282"/>
          </a:xfrm>
          <a:prstGeom prst="rect">
            <a:avLst/>
          </a:prstGeom>
          <a:solidFill>
            <a:srgbClr val="087E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nvGrpSpPr>
          <p:cNvPr id="185" name="Group 184">
            <a:extLst>
              <a:ext uri="{FF2B5EF4-FFF2-40B4-BE49-F238E27FC236}">
                <a16:creationId xmlns:a16="http://schemas.microsoft.com/office/drawing/2014/main" id="{EC2F7C46-78DA-F5BB-E0A7-570DA3D9A86B}"/>
              </a:ext>
            </a:extLst>
          </p:cNvPr>
          <p:cNvGrpSpPr/>
          <p:nvPr/>
        </p:nvGrpSpPr>
        <p:grpSpPr>
          <a:xfrm>
            <a:off x="5817503" y="1478410"/>
            <a:ext cx="2570346" cy="2560956"/>
            <a:chOff x="5815781" y="1373628"/>
            <a:chExt cx="2570346" cy="2560956"/>
          </a:xfrm>
        </p:grpSpPr>
        <p:sp>
          <p:nvSpPr>
            <p:cNvPr id="186" name="Rectangle 185">
              <a:extLst>
                <a:ext uri="{FF2B5EF4-FFF2-40B4-BE49-F238E27FC236}">
                  <a16:creationId xmlns:a16="http://schemas.microsoft.com/office/drawing/2014/main" id="{5699EB02-7157-CA61-C13E-E4175B7E251F}"/>
                </a:ext>
              </a:extLst>
            </p:cNvPr>
            <p:cNvSpPr/>
            <p:nvPr/>
          </p:nvSpPr>
          <p:spPr>
            <a:xfrm>
              <a:off x="5815781" y="3440416"/>
              <a:ext cx="2570346" cy="49416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87" name="TextBox 186">
              <a:extLst>
                <a:ext uri="{FF2B5EF4-FFF2-40B4-BE49-F238E27FC236}">
                  <a16:creationId xmlns:a16="http://schemas.microsoft.com/office/drawing/2014/main" id="{D74BA2CC-C0CE-47F5-FCF1-DE011C998E61}"/>
                </a:ext>
              </a:extLst>
            </p:cNvPr>
            <p:cNvSpPr txBox="1"/>
            <p:nvPr/>
          </p:nvSpPr>
          <p:spPr>
            <a:xfrm>
              <a:off x="6028832" y="3486681"/>
              <a:ext cx="2296807" cy="381615"/>
            </a:xfrm>
            <a:prstGeom prst="rect">
              <a:avLst/>
            </a:prstGeom>
            <a:noFill/>
          </p:spPr>
          <p:txBody>
            <a:bodyPr wrap="none" lIns="0" tIns="0" rIns="0" bIns="0" rtlCol="0" anchor="ctr">
              <a:noAutofit/>
            </a:bodyPr>
            <a:lstStyle/>
            <a:p>
              <a:r>
                <a:rPr lang="en-US" sz="1200" b="1" dirty="0">
                  <a:solidFill>
                    <a:schemeClr val="bg1"/>
                  </a:solidFill>
                  <a:latin typeface="Arial"/>
                  <a:cs typeface="Arial"/>
                </a:rPr>
                <a:t>HEALTHCARE</a:t>
              </a:r>
            </a:p>
          </p:txBody>
        </p:sp>
        <p:sp>
          <p:nvSpPr>
            <p:cNvPr id="188" name="Rectangle 187">
              <a:extLst>
                <a:ext uri="{FF2B5EF4-FFF2-40B4-BE49-F238E27FC236}">
                  <a16:creationId xmlns:a16="http://schemas.microsoft.com/office/drawing/2014/main" id="{6AD69F83-68DD-5B8F-A5D6-AC14451DAE9A}"/>
                </a:ext>
              </a:extLst>
            </p:cNvPr>
            <p:cNvSpPr/>
            <p:nvPr/>
          </p:nvSpPr>
          <p:spPr>
            <a:xfrm>
              <a:off x="5815781" y="2926482"/>
              <a:ext cx="2570346" cy="494168"/>
            </a:xfrm>
            <a:prstGeom prst="rect">
              <a:avLst/>
            </a:prstGeom>
            <a:solidFill>
              <a:srgbClr val="79387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89" name="TextBox 188">
              <a:extLst>
                <a:ext uri="{FF2B5EF4-FFF2-40B4-BE49-F238E27FC236}">
                  <a16:creationId xmlns:a16="http://schemas.microsoft.com/office/drawing/2014/main" id="{C1096A53-314F-E192-C281-168700D57DA8}"/>
                </a:ext>
              </a:extLst>
            </p:cNvPr>
            <p:cNvSpPr txBox="1"/>
            <p:nvPr/>
          </p:nvSpPr>
          <p:spPr>
            <a:xfrm>
              <a:off x="6028832" y="2982576"/>
              <a:ext cx="2296807" cy="381615"/>
            </a:xfrm>
            <a:prstGeom prst="rect">
              <a:avLst/>
            </a:prstGeom>
            <a:noFill/>
          </p:spPr>
          <p:txBody>
            <a:bodyPr wrap="none" lIns="0" tIns="0" rIns="0" bIns="0" rtlCol="0" anchor="ctr">
              <a:noAutofit/>
            </a:bodyPr>
            <a:lstStyle/>
            <a:p>
              <a:r>
                <a:rPr lang="en-US" sz="1200" b="1" dirty="0">
                  <a:solidFill>
                    <a:schemeClr val="bg1"/>
                  </a:solidFill>
                  <a:latin typeface="Arial"/>
                  <a:cs typeface="Arial"/>
                </a:rPr>
                <a:t>ESSENTIAL EXPENSES</a:t>
              </a:r>
            </a:p>
          </p:txBody>
        </p:sp>
        <p:sp>
          <p:nvSpPr>
            <p:cNvPr id="190" name="Rectangle 189">
              <a:extLst>
                <a:ext uri="{FF2B5EF4-FFF2-40B4-BE49-F238E27FC236}">
                  <a16:creationId xmlns:a16="http://schemas.microsoft.com/office/drawing/2014/main" id="{2EC1B1EE-D0CE-4306-CEA4-E952F1242C62}"/>
                </a:ext>
              </a:extLst>
            </p:cNvPr>
            <p:cNvSpPr/>
            <p:nvPr/>
          </p:nvSpPr>
          <p:spPr>
            <a:xfrm>
              <a:off x="5815781" y="2408699"/>
              <a:ext cx="2570346" cy="494168"/>
            </a:xfrm>
            <a:prstGeom prst="rect">
              <a:avLst/>
            </a:prstGeom>
            <a:solidFill>
              <a:srgbClr val="8A4F8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91" name="TextBox 190">
              <a:extLst>
                <a:ext uri="{FF2B5EF4-FFF2-40B4-BE49-F238E27FC236}">
                  <a16:creationId xmlns:a16="http://schemas.microsoft.com/office/drawing/2014/main" id="{3A8FEC48-EF5A-447B-3198-8B525FF5105F}"/>
                </a:ext>
              </a:extLst>
            </p:cNvPr>
            <p:cNvSpPr txBox="1"/>
            <p:nvPr/>
          </p:nvSpPr>
          <p:spPr>
            <a:xfrm>
              <a:off x="6028832" y="2464793"/>
              <a:ext cx="2296807" cy="381615"/>
            </a:xfrm>
            <a:prstGeom prst="rect">
              <a:avLst/>
            </a:prstGeom>
            <a:noFill/>
          </p:spPr>
          <p:txBody>
            <a:bodyPr wrap="none" lIns="0" tIns="0" rIns="0" bIns="0" rtlCol="0" anchor="ctr">
              <a:noAutofit/>
            </a:bodyPr>
            <a:lstStyle/>
            <a:p>
              <a:r>
                <a:rPr lang="en-US" sz="1200" b="1" dirty="0">
                  <a:solidFill>
                    <a:schemeClr val="bg1"/>
                  </a:solidFill>
                  <a:latin typeface="Arial"/>
                  <a:cs typeface="Arial"/>
                </a:rPr>
                <a:t>DISCRETIONARY EXPENSES</a:t>
              </a:r>
            </a:p>
          </p:txBody>
        </p:sp>
        <p:sp>
          <p:nvSpPr>
            <p:cNvPr id="192" name="Rectangle 191">
              <a:extLst>
                <a:ext uri="{FF2B5EF4-FFF2-40B4-BE49-F238E27FC236}">
                  <a16:creationId xmlns:a16="http://schemas.microsoft.com/office/drawing/2014/main" id="{608D36DC-EF76-C77A-56D1-8D27D411A1C0}"/>
                </a:ext>
              </a:extLst>
            </p:cNvPr>
            <p:cNvSpPr/>
            <p:nvPr/>
          </p:nvSpPr>
          <p:spPr>
            <a:xfrm>
              <a:off x="5815781" y="1891411"/>
              <a:ext cx="2570346" cy="494168"/>
            </a:xfrm>
            <a:prstGeom prst="rect">
              <a:avLst/>
            </a:prstGeom>
            <a:solidFill>
              <a:srgbClr val="9C6C9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accent1">
                    <a:lumMod val="50000"/>
                  </a:schemeClr>
                </a:solidFill>
                <a:latin typeface="Arial"/>
                <a:cs typeface="Arial"/>
              </a:endParaRPr>
            </a:p>
          </p:txBody>
        </p:sp>
        <p:sp>
          <p:nvSpPr>
            <p:cNvPr id="193" name="TextBox 192">
              <a:extLst>
                <a:ext uri="{FF2B5EF4-FFF2-40B4-BE49-F238E27FC236}">
                  <a16:creationId xmlns:a16="http://schemas.microsoft.com/office/drawing/2014/main" id="{17CCBB37-25EA-2698-9893-00CD0B0F8305}"/>
                </a:ext>
              </a:extLst>
            </p:cNvPr>
            <p:cNvSpPr txBox="1"/>
            <p:nvPr/>
          </p:nvSpPr>
          <p:spPr>
            <a:xfrm>
              <a:off x="6028832" y="1947505"/>
              <a:ext cx="2296807" cy="381615"/>
            </a:xfrm>
            <a:prstGeom prst="rect">
              <a:avLst/>
            </a:prstGeom>
            <a:noFill/>
          </p:spPr>
          <p:txBody>
            <a:bodyPr wrap="none" lIns="0" tIns="0" rIns="0" bIns="0" rtlCol="0" anchor="ctr">
              <a:noAutofit/>
            </a:bodyPr>
            <a:lstStyle/>
            <a:p>
              <a:r>
                <a:rPr lang="en-US" sz="1200" b="1" dirty="0">
                  <a:solidFill>
                    <a:schemeClr val="bg1"/>
                  </a:solidFill>
                  <a:latin typeface="Arial"/>
                  <a:cs typeface="Arial"/>
                </a:rPr>
                <a:t>FREEDOM / FLEXIBILITY</a:t>
              </a:r>
            </a:p>
          </p:txBody>
        </p:sp>
        <p:sp>
          <p:nvSpPr>
            <p:cNvPr id="194" name="Rectangle 193">
              <a:extLst>
                <a:ext uri="{FF2B5EF4-FFF2-40B4-BE49-F238E27FC236}">
                  <a16:creationId xmlns:a16="http://schemas.microsoft.com/office/drawing/2014/main" id="{AD19EAA3-F341-7005-82A2-64CBEEF36BAF}"/>
                </a:ext>
              </a:extLst>
            </p:cNvPr>
            <p:cNvSpPr/>
            <p:nvPr/>
          </p:nvSpPr>
          <p:spPr>
            <a:xfrm>
              <a:off x="5815781" y="1373628"/>
              <a:ext cx="2570346" cy="494168"/>
            </a:xfrm>
            <a:prstGeom prst="rect">
              <a:avLst/>
            </a:prstGeom>
            <a:solidFill>
              <a:srgbClr val="B58FB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accent1">
                    <a:lumMod val="50000"/>
                  </a:schemeClr>
                </a:solidFill>
                <a:latin typeface="Arial"/>
                <a:cs typeface="Arial"/>
              </a:endParaRPr>
            </a:p>
          </p:txBody>
        </p:sp>
        <p:sp>
          <p:nvSpPr>
            <p:cNvPr id="195" name="TextBox 194">
              <a:extLst>
                <a:ext uri="{FF2B5EF4-FFF2-40B4-BE49-F238E27FC236}">
                  <a16:creationId xmlns:a16="http://schemas.microsoft.com/office/drawing/2014/main" id="{1C55B71F-32D3-639F-7DAC-83310A24ED8D}"/>
                </a:ext>
              </a:extLst>
            </p:cNvPr>
            <p:cNvSpPr txBox="1"/>
            <p:nvPr/>
          </p:nvSpPr>
          <p:spPr>
            <a:xfrm>
              <a:off x="6032847" y="1429722"/>
              <a:ext cx="2296807" cy="381615"/>
            </a:xfrm>
            <a:prstGeom prst="rect">
              <a:avLst/>
            </a:prstGeom>
            <a:noFill/>
          </p:spPr>
          <p:txBody>
            <a:bodyPr wrap="none" lIns="0" tIns="0" rIns="0" bIns="0" rtlCol="0" anchor="ctr">
              <a:noAutofit/>
            </a:bodyPr>
            <a:lstStyle/>
            <a:p>
              <a:r>
                <a:rPr lang="en-US" sz="1200" b="1" dirty="0">
                  <a:solidFill>
                    <a:schemeClr val="bg1"/>
                  </a:solidFill>
                  <a:latin typeface="Arial"/>
                  <a:cs typeface="Arial"/>
                </a:rPr>
                <a:t>LEGACY</a:t>
              </a:r>
            </a:p>
          </p:txBody>
        </p:sp>
      </p:grpSp>
      <p:sp>
        <p:nvSpPr>
          <p:cNvPr id="196" name="TextBox 195">
            <a:extLst>
              <a:ext uri="{FF2B5EF4-FFF2-40B4-BE49-F238E27FC236}">
                <a16:creationId xmlns:a16="http://schemas.microsoft.com/office/drawing/2014/main" id="{80833F81-AC2F-F534-57ED-2D93C924AFD5}"/>
              </a:ext>
            </a:extLst>
          </p:cNvPr>
          <p:cNvSpPr txBox="1"/>
          <p:nvPr/>
        </p:nvSpPr>
        <p:spPr>
          <a:xfrm>
            <a:off x="3713512" y="1725494"/>
            <a:ext cx="1387865" cy="1093064"/>
          </a:xfrm>
          <a:prstGeom prst="rect">
            <a:avLst/>
          </a:prstGeom>
          <a:noFill/>
        </p:spPr>
        <p:txBody>
          <a:bodyPr wrap="none" lIns="0" tIns="0" rIns="0" bIns="0" rtlCol="0" anchor="ctr">
            <a:noAutofit/>
          </a:bodyPr>
          <a:lstStyle/>
          <a:p>
            <a:pPr algn="ctr"/>
            <a:r>
              <a:rPr lang="en-US" sz="1200" b="1" dirty="0">
                <a:solidFill>
                  <a:schemeClr val="bg1"/>
                </a:solidFill>
                <a:latin typeface="Arial"/>
                <a:cs typeface="Arial"/>
              </a:rPr>
              <a:t>DISCRETIONARY</a:t>
            </a:r>
          </a:p>
          <a:p>
            <a:pPr algn="ctr"/>
            <a:r>
              <a:rPr lang="en-US" sz="1200" b="1" dirty="0">
                <a:solidFill>
                  <a:schemeClr val="bg1"/>
                </a:solidFill>
                <a:latin typeface="Arial"/>
                <a:cs typeface="Arial"/>
              </a:rPr>
              <a:t>INCOME</a:t>
            </a:r>
          </a:p>
          <a:p>
            <a:pPr algn="ctr"/>
            <a:r>
              <a:rPr lang="en-US" sz="1200" b="1" dirty="0">
                <a:solidFill>
                  <a:schemeClr val="bg1"/>
                </a:solidFill>
                <a:latin typeface="Arial"/>
                <a:cs typeface="Arial"/>
              </a:rPr>
              <a:t>SOURCES</a:t>
            </a:r>
          </a:p>
        </p:txBody>
      </p:sp>
      <p:grpSp>
        <p:nvGrpSpPr>
          <p:cNvPr id="197" name="Group 196">
            <a:extLst>
              <a:ext uri="{FF2B5EF4-FFF2-40B4-BE49-F238E27FC236}">
                <a16:creationId xmlns:a16="http://schemas.microsoft.com/office/drawing/2014/main" id="{B14E5ADD-8C7C-0FD5-00F5-78F87BA97450}"/>
              </a:ext>
            </a:extLst>
          </p:cNvPr>
          <p:cNvGrpSpPr/>
          <p:nvPr/>
        </p:nvGrpSpPr>
        <p:grpSpPr>
          <a:xfrm>
            <a:off x="435297" y="1463424"/>
            <a:ext cx="2570346" cy="2587731"/>
            <a:chOff x="3960513" y="1404171"/>
            <a:chExt cx="2570346" cy="2587731"/>
          </a:xfrm>
        </p:grpSpPr>
        <p:sp>
          <p:nvSpPr>
            <p:cNvPr id="198" name="Rectangle 197">
              <a:extLst>
                <a:ext uri="{FF2B5EF4-FFF2-40B4-BE49-F238E27FC236}">
                  <a16:creationId xmlns:a16="http://schemas.microsoft.com/office/drawing/2014/main" id="{C4AC138A-DE82-F7F8-85D4-A0246EE5159E}"/>
                </a:ext>
              </a:extLst>
            </p:cNvPr>
            <p:cNvSpPr/>
            <p:nvPr/>
          </p:nvSpPr>
          <p:spPr>
            <a:xfrm>
              <a:off x="3960513" y="1404171"/>
              <a:ext cx="2570346" cy="494168"/>
            </a:xfrm>
            <a:prstGeom prst="rect">
              <a:avLst/>
            </a:prstGeom>
            <a:solidFill>
              <a:srgbClr val="A5C0D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99" name="Rectangle 198">
              <a:extLst>
                <a:ext uri="{FF2B5EF4-FFF2-40B4-BE49-F238E27FC236}">
                  <a16:creationId xmlns:a16="http://schemas.microsoft.com/office/drawing/2014/main" id="{6D51CD44-B08A-9C6F-221C-101D3CA462DD}"/>
                </a:ext>
              </a:extLst>
            </p:cNvPr>
            <p:cNvSpPr/>
            <p:nvPr/>
          </p:nvSpPr>
          <p:spPr>
            <a:xfrm>
              <a:off x="3960513" y="1927562"/>
              <a:ext cx="2570346" cy="494168"/>
            </a:xfrm>
            <a:prstGeom prst="rect">
              <a:avLst/>
            </a:prstGeom>
            <a:solidFill>
              <a:srgbClr val="7BA2C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00" name="TextBox 199">
              <a:extLst>
                <a:ext uri="{FF2B5EF4-FFF2-40B4-BE49-F238E27FC236}">
                  <a16:creationId xmlns:a16="http://schemas.microsoft.com/office/drawing/2014/main" id="{68679927-0249-13A7-A7D9-C3C38C70AF2A}"/>
                </a:ext>
              </a:extLst>
            </p:cNvPr>
            <p:cNvSpPr txBox="1"/>
            <p:nvPr/>
          </p:nvSpPr>
          <p:spPr>
            <a:xfrm>
              <a:off x="4173563" y="1457922"/>
              <a:ext cx="2296807" cy="381615"/>
            </a:xfrm>
            <a:prstGeom prst="rect">
              <a:avLst/>
            </a:prstGeom>
            <a:noFill/>
          </p:spPr>
          <p:txBody>
            <a:bodyPr wrap="none" lIns="0" tIns="0" rIns="0" bIns="0" rtlCol="0" anchor="ctr">
              <a:noAutofit/>
            </a:bodyPr>
            <a:lstStyle/>
            <a:p>
              <a:r>
                <a:rPr lang="en-US" sz="1200" b="1" dirty="0">
                  <a:solidFill>
                    <a:schemeClr val="accent4"/>
                  </a:solidFill>
                  <a:latin typeface="Arial"/>
                  <a:cs typeface="Arial"/>
                </a:rPr>
                <a:t>EMPLOYMENT</a:t>
              </a:r>
            </a:p>
          </p:txBody>
        </p:sp>
        <p:sp>
          <p:nvSpPr>
            <p:cNvPr id="201" name="Rectangle 200">
              <a:extLst>
                <a:ext uri="{FF2B5EF4-FFF2-40B4-BE49-F238E27FC236}">
                  <a16:creationId xmlns:a16="http://schemas.microsoft.com/office/drawing/2014/main" id="{7B9AAEE4-D5A9-569C-E9CE-162D0D628F79}"/>
                </a:ext>
              </a:extLst>
            </p:cNvPr>
            <p:cNvSpPr/>
            <p:nvPr/>
          </p:nvSpPr>
          <p:spPr>
            <a:xfrm>
              <a:off x="3960513" y="2450953"/>
              <a:ext cx="2570346" cy="494168"/>
            </a:xfrm>
            <a:prstGeom prst="rect">
              <a:avLst/>
            </a:prstGeom>
            <a:solidFill>
              <a:srgbClr val="497FA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02" name="TextBox 201">
              <a:extLst>
                <a:ext uri="{FF2B5EF4-FFF2-40B4-BE49-F238E27FC236}">
                  <a16:creationId xmlns:a16="http://schemas.microsoft.com/office/drawing/2014/main" id="{81A999D4-19AC-FE89-4EF3-10B01108703D}"/>
                </a:ext>
              </a:extLst>
            </p:cNvPr>
            <p:cNvSpPr txBox="1"/>
            <p:nvPr/>
          </p:nvSpPr>
          <p:spPr>
            <a:xfrm>
              <a:off x="4173563" y="1979017"/>
              <a:ext cx="2296807" cy="381615"/>
            </a:xfrm>
            <a:prstGeom prst="rect">
              <a:avLst/>
            </a:prstGeom>
            <a:noFill/>
          </p:spPr>
          <p:txBody>
            <a:bodyPr wrap="none" lIns="0" tIns="0" rIns="0" bIns="0" rtlCol="0" anchor="ctr">
              <a:noAutofit/>
            </a:bodyPr>
            <a:lstStyle/>
            <a:p>
              <a:r>
                <a:rPr lang="en-US" sz="1200" b="1" dirty="0">
                  <a:solidFill>
                    <a:srgbClr val="004F86"/>
                  </a:solidFill>
                  <a:latin typeface="Arial"/>
                  <a:cs typeface="Arial"/>
                </a:rPr>
                <a:t>SAVINGS AND INVESTMENTS</a:t>
              </a:r>
            </a:p>
          </p:txBody>
        </p:sp>
        <p:sp>
          <p:nvSpPr>
            <p:cNvPr id="203" name="Rectangle 202">
              <a:extLst>
                <a:ext uri="{FF2B5EF4-FFF2-40B4-BE49-F238E27FC236}">
                  <a16:creationId xmlns:a16="http://schemas.microsoft.com/office/drawing/2014/main" id="{1E3B9872-0EEE-3691-DA8B-BE695F0831E1}"/>
                </a:ext>
              </a:extLst>
            </p:cNvPr>
            <p:cNvSpPr/>
            <p:nvPr/>
          </p:nvSpPr>
          <p:spPr>
            <a:xfrm>
              <a:off x="3960513" y="2974344"/>
              <a:ext cx="2570346" cy="49416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04" name="TextBox 203">
              <a:extLst>
                <a:ext uri="{FF2B5EF4-FFF2-40B4-BE49-F238E27FC236}">
                  <a16:creationId xmlns:a16="http://schemas.microsoft.com/office/drawing/2014/main" id="{DE5E76DD-37A2-E668-0A58-93D980FDB761}"/>
                </a:ext>
              </a:extLst>
            </p:cNvPr>
            <p:cNvSpPr txBox="1"/>
            <p:nvPr/>
          </p:nvSpPr>
          <p:spPr>
            <a:xfrm>
              <a:off x="4173563" y="3028483"/>
              <a:ext cx="2296807" cy="381615"/>
            </a:xfrm>
            <a:prstGeom prst="rect">
              <a:avLst/>
            </a:prstGeom>
            <a:solidFill>
              <a:schemeClr val="accent2">
                <a:lumMod val="75000"/>
              </a:schemeClr>
            </a:solidFill>
          </p:spPr>
          <p:txBody>
            <a:bodyPr wrap="none" lIns="0" tIns="0" rIns="0" bIns="0" rtlCol="0" anchor="ctr">
              <a:noAutofit/>
            </a:bodyPr>
            <a:lstStyle/>
            <a:p>
              <a:r>
                <a:rPr lang="en-US" sz="1200" b="1" dirty="0">
                  <a:solidFill>
                    <a:schemeClr val="bg1"/>
                  </a:solidFill>
                  <a:latin typeface="Arial"/>
                  <a:cs typeface="Arial"/>
                </a:rPr>
                <a:t>PENSION</a:t>
              </a:r>
            </a:p>
          </p:txBody>
        </p:sp>
        <p:sp>
          <p:nvSpPr>
            <p:cNvPr id="205" name="Rectangle 204">
              <a:extLst>
                <a:ext uri="{FF2B5EF4-FFF2-40B4-BE49-F238E27FC236}">
                  <a16:creationId xmlns:a16="http://schemas.microsoft.com/office/drawing/2014/main" id="{72DC94EC-3BA8-F2CE-6813-F5FFA76635B6}"/>
                </a:ext>
              </a:extLst>
            </p:cNvPr>
            <p:cNvSpPr/>
            <p:nvPr/>
          </p:nvSpPr>
          <p:spPr>
            <a:xfrm>
              <a:off x="3960513" y="3497734"/>
              <a:ext cx="2570346" cy="494168"/>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06" name="TextBox 205">
              <a:extLst>
                <a:ext uri="{FF2B5EF4-FFF2-40B4-BE49-F238E27FC236}">
                  <a16:creationId xmlns:a16="http://schemas.microsoft.com/office/drawing/2014/main" id="{344C640B-7ED6-896F-99CB-0B160928A55B}"/>
                </a:ext>
              </a:extLst>
            </p:cNvPr>
            <p:cNvSpPr txBox="1"/>
            <p:nvPr/>
          </p:nvSpPr>
          <p:spPr>
            <a:xfrm>
              <a:off x="4173563" y="3553828"/>
              <a:ext cx="2296807" cy="381615"/>
            </a:xfrm>
            <a:prstGeom prst="rect">
              <a:avLst/>
            </a:prstGeom>
            <a:solidFill>
              <a:schemeClr val="accent2">
                <a:lumMod val="50000"/>
              </a:schemeClr>
            </a:solidFill>
          </p:spPr>
          <p:txBody>
            <a:bodyPr wrap="none" lIns="0" tIns="0" rIns="0" bIns="0" rtlCol="0" anchor="ctr">
              <a:noAutofit/>
            </a:bodyPr>
            <a:lstStyle/>
            <a:p>
              <a:r>
                <a:rPr lang="en-US" sz="1200" b="1" dirty="0">
                  <a:solidFill>
                    <a:schemeClr val="bg1"/>
                  </a:solidFill>
                  <a:latin typeface="Arial"/>
                  <a:cs typeface="Arial"/>
                </a:rPr>
                <a:t>SOCIAL SECURITY</a:t>
              </a:r>
            </a:p>
          </p:txBody>
        </p:sp>
        <p:sp>
          <p:nvSpPr>
            <p:cNvPr id="207" name="TextBox 206">
              <a:extLst>
                <a:ext uri="{FF2B5EF4-FFF2-40B4-BE49-F238E27FC236}">
                  <a16:creationId xmlns:a16="http://schemas.microsoft.com/office/drawing/2014/main" id="{CE8049F7-FB5B-29BD-5998-3E53CA19B5B0}"/>
                </a:ext>
              </a:extLst>
            </p:cNvPr>
            <p:cNvSpPr txBox="1"/>
            <p:nvPr/>
          </p:nvSpPr>
          <p:spPr>
            <a:xfrm>
              <a:off x="4173563" y="2498237"/>
              <a:ext cx="2296807" cy="381615"/>
            </a:xfrm>
            <a:prstGeom prst="rect">
              <a:avLst/>
            </a:prstGeom>
            <a:noFill/>
          </p:spPr>
          <p:txBody>
            <a:bodyPr wrap="none" lIns="0" tIns="0" rIns="0" bIns="0" rtlCol="0" anchor="ctr">
              <a:noAutofit/>
            </a:bodyPr>
            <a:lstStyle/>
            <a:p>
              <a:r>
                <a:rPr lang="en-US" sz="1200" b="1" dirty="0">
                  <a:solidFill>
                    <a:schemeClr val="bg1"/>
                  </a:solidFill>
                  <a:latin typeface="Arial"/>
                  <a:cs typeface="Arial"/>
                </a:rPr>
                <a:t>RETIREMENT ACCOUNTS</a:t>
              </a:r>
            </a:p>
          </p:txBody>
        </p:sp>
      </p:grpSp>
      <p:sp>
        <p:nvSpPr>
          <p:cNvPr id="208" name="L-Shape 207">
            <a:extLst>
              <a:ext uri="{FF2B5EF4-FFF2-40B4-BE49-F238E27FC236}">
                <a16:creationId xmlns:a16="http://schemas.microsoft.com/office/drawing/2014/main" id="{A17D9DBB-2BD1-59D4-CAC3-590AE18D9077}"/>
              </a:ext>
            </a:extLst>
          </p:cNvPr>
          <p:cNvSpPr/>
          <p:nvPr/>
        </p:nvSpPr>
        <p:spPr>
          <a:xfrm rot="13464826">
            <a:off x="3161172" y="2170389"/>
            <a:ext cx="207252" cy="207252"/>
          </a:xfrm>
          <a:prstGeom prst="corner">
            <a:avLst>
              <a:gd name="adj1" fmla="val 17950"/>
              <a:gd name="adj2" fmla="val 16811"/>
            </a:avLst>
          </a:prstGeom>
          <a:solidFill>
            <a:srgbClr val="007C86"/>
          </a:solidFill>
          <a:ln>
            <a:solidFill>
              <a:srgbClr val="007C8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09" name="L-Shape 208">
            <a:extLst>
              <a:ext uri="{FF2B5EF4-FFF2-40B4-BE49-F238E27FC236}">
                <a16:creationId xmlns:a16="http://schemas.microsoft.com/office/drawing/2014/main" id="{FBEAD413-0283-5327-FBF3-63B6DB2EFD3B}"/>
              </a:ext>
            </a:extLst>
          </p:cNvPr>
          <p:cNvSpPr/>
          <p:nvPr/>
        </p:nvSpPr>
        <p:spPr>
          <a:xfrm rot="13464826">
            <a:off x="3161172" y="3421397"/>
            <a:ext cx="207252" cy="207252"/>
          </a:xfrm>
          <a:prstGeom prst="corner">
            <a:avLst>
              <a:gd name="adj1" fmla="val 17950"/>
              <a:gd name="adj2" fmla="val 16811"/>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10" name="L-Shape 209">
            <a:extLst>
              <a:ext uri="{FF2B5EF4-FFF2-40B4-BE49-F238E27FC236}">
                <a16:creationId xmlns:a16="http://schemas.microsoft.com/office/drawing/2014/main" id="{EC5DCB12-2F98-D043-6ACA-278D679EDA43}"/>
              </a:ext>
            </a:extLst>
          </p:cNvPr>
          <p:cNvSpPr/>
          <p:nvPr/>
        </p:nvSpPr>
        <p:spPr>
          <a:xfrm rot="13464826">
            <a:off x="5327639" y="2170390"/>
            <a:ext cx="207252" cy="207252"/>
          </a:xfrm>
          <a:prstGeom prst="corner">
            <a:avLst>
              <a:gd name="adj1" fmla="val 17950"/>
              <a:gd name="adj2" fmla="val 16811"/>
            </a:avLst>
          </a:prstGeom>
          <a:solidFill>
            <a:srgbClr val="007C86"/>
          </a:solidFill>
          <a:ln>
            <a:solidFill>
              <a:srgbClr val="007C8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11" name="L-Shape 210">
            <a:extLst>
              <a:ext uri="{FF2B5EF4-FFF2-40B4-BE49-F238E27FC236}">
                <a16:creationId xmlns:a16="http://schemas.microsoft.com/office/drawing/2014/main" id="{9059B6AC-A1F4-6450-FDCF-93D9D9CE8714}"/>
              </a:ext>
            </a:extLst>
          </p:cNvPr>
          <p:cNvSpPr/>
          <p:nvPr/>
        </p:nvSpPr>
        <p:spPr>
          <a:xfrm rot="13464826">
            <a:off x="5327639" y="3421398"/>
            <a:ext cx="207252" cy="207252"/>
          </a:xfrm>
          <a:prstGeom prst="corner">
            <a:avLst>
              <a:gd name="adj1" fmla="val 17950"/>
              <a:gd name="adj2" fmla="val 16811"/>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Tree>
    <p:extLst>
      <p:ext uri="{BB962C8B-B14F-4D97-AF65-F5344CB8AC3E}">
        <p14:creationId xmlns:p14="http://schemas.microsoft.com/office/powerpoint/2010/main" val="112176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B32217B-A66D-4D46-B306-5EC0D96DA5C2}"/>
              </a:ext>
            </a:extLst>
          </p:cNvPr>
          <p:cNvSpPr>
            <a:spLocks noGrp="1"/>
          </p:cNvSpPr>
          <p:nvPr>
            <p:ph type="title"/>
          </p:nvPr>
        </p:nvSpPr>
        <p:spPr/>
        <p:txBody>
          <a:bodyPr/>
          <a:lstStyle/>
          <a:p>
            <a:r>
              <a:rPr lang="en-US" dirty="0"/>
              <a:t>Step 3: calculating the income gap</a:t>
            </a:r>
          </a:p>
        </p:txBody>
      </p:sp>
      <p:cxnSp>
        <p:nvCxnSpPr>
          <p:cNvPr id="44" name="Straight Connector 43">
            <a:extLst>
              <a:ext uri="{FF2B5EF4-FFF2-40B4-BE49-F238E27FC236}">
                <a16:creationId xmlns:a16="http://schemas.microsoft.com/office/drawing/2014/main" id="{70DC4FEF-86B3-7CBA-C9F8-696867A8FA3E}"/>
              </a:ext>
            </a:extLst>
          </p:cNvPr>
          <p:cNvCxnSpPr>
            <a:cxnSpLocks/>
          </p:cNvCxnSpPr>
          <p:nvPr/>
        </p:nvCxnSpPr>
        <p:spPr>
          <a:xfrm>
            <a:off x="518162" y="2233147"/>
            <a:ext cx="7222647" cy="6740"/>
          </a:xfrm>
          <a:prstGeom prst="line">
            <a:avLst/>
          </a:prstGeom>
          <a:ln w="12700" cmpd="sng">
            <a:solidFill>
              <a:schemeClr val="tx2">
                <a:lumMod val="60000"/>
                <a:lumOff val="4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F786503-F562-D8ED-E4E2-41F35DABEC46}"/>
              </a:ext>
            </a:extLst>
          </p:cNvPr>
          <p:cNvCxnSpPr/>
          <p:nvPr/>
        </p:nvCxnSpPr>
        <p:spPr>
          <a:xfrm>
            <a:off x="1264316" y="2451643"/>
            <a:ext cx="6072179" cy="0"/>
          </a:xfrm>
          <a:prstGeom prst="line">
            <a:avLst/>
          </a:prstGeom>
          <a:ln w="1270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21F0EB3A-4A29-16F5-916A-72DE15953DC7}"/>
              </a:ext>
            </a:extLst>
          </p:cNvPr>
          <p:cNvCxnSpPr/>
          <p:nvPr/>
        </p:nvCxnSpPr>
        <p:spPr>
          <a:xfrm>
            <a:off x="1264316" y="2870098"/>
            <a:ext cx="6072179" cy="0"/>
          </a:xfrm>
          <a:prstGeom prst="line">
            <a:avLst/>
          </a:prstGeom>
          <a:ln w="1270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C8CB70AA-0C59-E670-CC3D-FE48CBB81CC7}"/>
              </a:ext>
            </a:extLst>
          </p:cNvPr>
          <p:cNvCxnSpPr/>
          <p:nvPr/>
        </p:nvCxnSpPr>
        <p:spPr>
          <a:xfrm>
            <a:off x="1264316" y="3273054"/>
            <a:ext cx="6072179" cy="0"/>
          </a:xfrm>
          <a:prstGeom prst="line">
            <a:avLst/>
          </a:prstGeom>
          <a:ln w="1270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nvGrpSpPr>
          <p:cNvPr id="48" name="Group 47">
            <a:extLst>
              <a:ext uri="{FF2B5EF4-FFF2-40B4-BE49-F238E27FC236}">
                <a16:creationId xmlns:a16="http://schemas.microsoft.com/office/drawing/2014/main" id="{ED3AAACE-5A60-AB2B-8E45-49E0723F97B2}"/>
              </a:ext>
            </a:extLst>
          </p:cNvPr>
          <p:cNvGrpSpPr/>
          <p:nvPr/>
        </p:nvGrpSpPr>
        <p:grpSpPr>
          <a:xfrm>
            <a:off x="1264316" y="2025440"/>
            <a:ext cx="6277671" cy="2510728"/>
            <a:chOff x="1317356" y="1813302"/>
            <a:chExt cx="6072179" cy="2510728"/>
          </a:xfrm>
        </p:grpSpPr>
        <p:cxnSp>
          <p:nvCxnSpPr>
            <p:cNvPr id="49" name="Straight Connector 48">
              <a:extLst>
                <a:ext uri="{FF2B5EF4-FFF2-40B4-BE49-F238E27FC236}">
                  <a16:creationId xmlns:a16="http://schemas.microsoft.com/office/drawing/2014/main" id="{C968176F-F316-43FF-4796-A96FB6B94DB3}"/>
                </a:ext>
              </a:extLst>
            </p:cNvPr>
            <p:cNvCxnSpPr/>
            <p:nvPr/>
          </p:nvCxnSpPr>
          <p:spPr>
            <a:xfrm>
              <a:off x="1317356" y="1813302"/>
              <a:ext cx="6072179" cy="0"/>
            </a:xfrm>
            <a:prstGeom prst="line">
              <a:avLst/>
            </a:prstGeom>
            <a:ln w="1270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AE69507-6877-BD28-ADC4-7A0C74BDAAAA}"/>
                </a:ext>
              </a:extLst>
            </p:cNvPr>
            <p:cNvCxnSpPr/>
            <p:nvPr/>
          </p:nvCxnSpPr>
          <p:spPr>
            <a:xfrm>
              <a:off x="1317356" y="3487120"/>
              <a:ext cx="6072179" cy="0"/>
            </a:xfrm>
            <a:prstGeom prst="line">
              <a:avLst/>
            </a:prstGeom>
            <a:ln w="1270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7E674CDB-8D70-B17C-945E-F6287396A7DC}"/>
                </a:ext>
              </a:extLst>
            </p:cNvPr>
            <p:cNvCxnSpPr/>
            <p:nvPr/>
          </p:nvCxnSpPr>
          <p:spPr>
            <a:xfrm>
              <a:off x="1317356" y="3905575"/>
              <a:ext cx="6072179" cy="0"/>
            </a:xfrm>
            <a:prstGeom prst="line">
              <a:avLst/>
            </a:prstGeom>
            <a:ln w="1270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4E120127-9A30-A69D-F424-0AE17F6A7611}"/>
                </a:ext>
              </a:extLst>
            </p:cNvPr>
            <p:cNvCxnSpPr/>
            <p:nvPr/>
          </p:nvCxnSpPr>
          <p:spPr>
            <a:xfrm>
              <a:off x="1317356" y="4324030"/>
              <a:ext cx="6072179" cy="0"/>
            </a:xfrm>
            <a:prstGeom prst="line">
              <a:avLst/>
            </a:prstGeom>
            <a:ln w="1270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53" name="Straight Connector 52">
            <a:extLst>
              <a:ext uri="{FF2B5EF4-FFF2-40B4-BE49-F238E27FC236}">
                <a16:creationId xmlns:a16="http://schemas.microsoft.com/office/drawing/2014/main" id="{8F924811-3CDF-7B1C-C3EE-234992A43C56}"/>
              </a:ext>
            </a:extLst>
          </p:cNvPr>
          <p:cNvCxnSpPr>
            <a:cxnSpLocks/>
          </p:cNvCxnSpPr>
          <p:nvPr/>
        </p:nvCxnSpPr>
        <p:spPr>
          <a:xfrm>
            <a:off x="518162" y="3481313"/>
            <a:ext cx="7222647" cy="6740"/>
          </a:xfrm>
          <a:prstGeom prst="line">
            <a:avLst/>
          </a:prstGeom>
          <a:ln w="12700" cmpd="sng">
            <a:solidFill>
              <a:schemeClr val="tx2">
                <a:lumMod val="60000"/>
                <a:lumOff val="4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54" name="Group 53">
            <a:extLst>
              <a:ext uri="{FF2B5EF4-FFF2-40B4-BE49-F238E27FC236}">
                <a16:creationId xmlns:a16="http://schemas.microsoft.com/office/drawing/2014/main" id="{F9731927-6956-F188-4BC8-BB9F8C5EB6D5}"/>
              </a:ext>
            </a:extLst>
          </p:cNvPr>
          <p:cNvGrpSpPr/>
          <p:nvPr/>
        </p:nvGrpSpPr>
        <p:grpSpPr>
          <a:xfrm>
            <a:off x="698512" y="1975473"/>
            <a:ext cx="454056" cy="126444"/>
            <a:chOff x="1147872" y="-455759"/>
            <a:chExt cx="454056" cy="126444"/>
          </a:xfrm>
        </p:grpSpPr>
        <p:sp>
          <p:nvSpPr>
            <p:cNvPr id="55" name="Freeform 54">
              <a:extLst>
                <a:ext uri="{FF2B5EF4-FFF2-40B4-BE49-F238E27FC236}">
                  <a16:creationId xmlns:a16="http://schemas.microsoft.com/office/drawing/2014/main" id="{A01EB04F-A12C-60C8-35FE-C354C9A42725}"/>
                </a:ext>
              </a:extLst>
            </p:cNvPr>
            <p:cNvSpPr/>
            <p:nvPr/>
          </p:nvSpPr>
          <p:spPr>
            <a:xfrm>
              <a:off x="1147872" y="-455759"/>
              <a:ext cx="75580" cy="113871"/>
            </a:xfrm>
            <a:custGeom>
              <a:avLst/>
              <a:gdLst/>
              <a:ahLst/>
              <a:cxnLst/>
              <a:rect l="l" t="t" r="r" b="b"/>
              <a:pathLst>
                <a:path w="75580" h="113871">
                  <a:moveTo>
                    <a:pt x="33147" y="0"/>
                  </a:moveTo>
                  <a:lnTo>
                    <a:pt x="45148" y="0"/>
                  </a:lnTo>
                  <a:lnTo>
                    <a:pt x="45148" y="10858"/>
                  </a:lnTo>
                  <a:cubicBezTo>
                    <a:pt x="69294" y="12287"/>
                    <a:pt x="75152" y="22860"/>
                    <a:pt x="75152" y="30004"/>
                  </a:cubicBezTo>
                  <a:cubicBezTo>
                    <a:pt x="75152" y="36862"/>
                    <a:pt x="70437" y="41719"/>
                    <a:pt x="64008" y="41719"/>
                  </a:cubicBezTo>
                  <a:cubicBezTo>
                    <a:pt x="56864" y="41719"/>
                    <a:pt x="52292" y="37576"/>
                    <a:pt x="52292" y="31147"/>
                  </a:cubicBezTo>
                  <a:cubicBezTo>
                    <a:pt x="52292" y="27861"/>
                    <a:pt x="53721" y="24717"/>
                    <a:pt x="55864" y="22860"/>
                  </a:cubicBezTo>
                  <a:cubicBezTo>
                    <a:pt x="54006" y="21574"/>
                    <a:pt x="49863" y="20431"/>
                    <a:pt x="45005" y="20002"/>
                  </a:cubicBezTo>
                  <a:lnTo>
                    <a:pt x="45005" y="45577"/>
                  </a:lnTo>
                  <a:cubicBezTo>
                    <a:pt x="63865" y="50292"/>
                    <a:pt x="75580" y="55721"/>
                    <a:pt x="75580" y="72295"/>
                  </a:cubicBezTo>
                  <a:cubicBezTo>
                    <a:pt x="75580" y="88011"/>
                    <a:pt x="64293" y="99155"/>
                    <a:pt x="45148" y="101298"/>
                  </a:cubicBezTo>
                  <a:lnTo>
                    <a:pt x="45148" y="113871"/>
                  </a:lnTo>
                  <a:lnTo>
                    <a:pt x="33147" y="113871"/>
                  </a:lnTo>
                  <a:lnTo>
                    <a:pt x="33147" y="101727"/>
                  </a:lnTo>
                  <a:cubicBezTo>
                    <a:pt x="8858" y="100584"/>
                    <a:pt x="0" y="91154"/>
                    <a:pt x="0" y="81867"/>
                  </a:cubicBezTo>
                  <a:cubicBezTo>
                    <a:pt x="0" y="75295"/>
                    <a:pt x="5000" y="70294"/>
                    <a:pt x="11715" y="70294"/>
                  </a:cubicBezTo>
                  <a:cubicBezTo>
                    <a:pt x="17859" y="70294"/>
                    <a:pt x="22860" y="74724"/>
                    <a:pt x="22860" y="80867"/>
                  </a:cubicBezTo>
                  <a:cubicBezTo>
                    <a:pt x="22860" y="84010"/>
                    <a:pt x="21574" y="87011"/>
                    <a:pt x="19431" y="89011"/>
                  </a:cubicBezTo>
                  <a:cubicBezTo>
                    <a:pt x="22860" y="90583"/>
                    <a:pt x="27860" y="91869"/>
                    <a:pt x="33289" y="92440"/>
                  </a:cubicBezTo>
                  <a:lnTo>
                    <a:pt x="33289" y="65580"/>
                  </a:lnTo>
                  <a:cubicBezTo>
                    <a:pt x="14287" y="60865"/>
                    <a:pt x="2286" y="56293"/>
                    <a:pt x="2286" y="39862"/>
                  </a:cubicBezTo>
                  <a:cubicBezTo>
                    <a:pt x="2286" y="23860"/>
                    <a:pt x="14716" y="13144"/>
                    <a:pt x="33147" y="11144"/>
                  </a:cubicBezTo>
                  <a:lnTo>
                    <a:pt x="33147" y="0"/>
                  </a:lnTo>
                  <a:close/>
                  <a:moveTo>
                    <a:pt x="33718" y="20002"/>
                  </a:moveTo>
                  <a:cubicBezTo>
                    <a:pt x="25717" y="21288"/>
                    <a:pt x="22431" y="25575"/>
                    <a:pt x="22431" y="31432"/>
                  </a:cubicBezTo>
                  <a:cubicBezTo>
                    <a:pt x="22431" y="37862"/>
                    <a:pt x="26289" y="40719"/>
                    <a:pt x="33718" y="42862"/>
                  </a:cubicBezTo>
                  <a:lnTo>
                    <a:pt x="33718" y="20002"/>
                  </a:lnTo>
                  <a:close/>
                  <a:moveTo>
                    <a:pt x="44577" y="68580"/>
                  </a:moveTo>
                  <a:lnTo>
                    <a:pt x="44577" y="92154"/>
                  </a:lnTo>
                  <a:cubicBezTo>
                    <a:pt x="53149" y="90583"/>
                    <a:pt x="55435" y="85868"/>
                    <a:pt x="55435" y="79867"/>
                  </a:cubicBezTo>
                  <a:cubicBezTo>
                    <a:pt x="55435" y="74295"/>
                    <a:pt x="51006" y="71009"/>
                    <a:pt x="44577" y="6858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56" name="Freeform 55">
              <a:extLst>
                <a:ext uri="{FF2B5EF4-FFF2-40B4-BE49-F238E27FC236}">
                  <a16:creationId xmlns:a16="http://schemas.microsoft.com/office/drawing/2014/main" id="{DA4AEE97-E138-793C-240C-CCC17C51176B}"/>
                </a:ext>
              </a:extLst>
            </p:cNvPr>
            <p:cNvSpPr/>
            <p:nvPr/>
          </p:nvSpPr>
          <p:spPr>
            <a:xfrm>
              <a:off x="1227929" y="-446901"/>
              <a:ext cx="76010" cy="95155"/>
            </a:xfrm>
            <a:custGeom>
              <a:avLst/>
              <a:gdLst/>
              <a:ahLst/>
              <a:cxnLst/>
              <a:rect l="l" t="t" r="r" b="b"/>
              <a:pathLst>
                <a:path w="76010" h="95155">
                  <a:moveTo>
                    <a:pt x="45292" y="0"/>
                  </a:moveTo>
                  <a:cubicBezTo>
                    <a:pt x="63722" y="0"/>
                    <a:pt x="73581" y="8716"/>
                    <a:pt x="73581" y="19145"/>
                  </a:cubicBezTo>
                  <a:cubicBezTo>
                    <a:pt x="73581" y="26575"/>
                    <a:pt x="68437" y="32147"/>
                    <a:pt x="60579" y="32147"/>
                  </a:cubicBezTo>
                  <a:cubicBezTo>
                    <a:pt x="52007" y="32147"/>
                    <a:pt x="48006" y="26861"/>
                    <a:pt x="48006" y="20860"/>
                  </a:cubicBezTo>
                  <a:cubicBezTo>
                    <a:pt x="48006" y="17145"/>
                    <a:pt x="49578" y="13859"/>
                    <a:pt x="52007" y="12002"/>
                  </a:cubicBezTo>
                  <a:cubicBezTo>
                    <a:pt x="50864" y="11144"/>
                    <a:pt x="48435" y="10287"/>
                    <a:pt x="45292" y="10287"/>
                  </a:cubicBezTo>
                  <a:cubicBezTo>
                    <a:pt x="32290" y="10287"/>
                    <a:pt x="26718" y="19431"/>
                    <a:pt x="26718" y="45434"/>
                  </a:cubicBezTo>
                  <a:cubicBezTo>
                    <a:pt x="30433" y="40005"/>
                    <a:pt x="38576" y="36433"/>
                    <a:pt x="47149" y="36433"/>
                  </a:cubicBezTo>
                  <a:cubicBezTo>
                    <a:pt x="63580" y="36433"/>
                    <a:pt x="76010" y="46577"/>
                    <a:pt x="76010" y="64294"/>
                  </a:cubicBezTo>
                  <a:cubicBezTo>
                    <a:pt x="76010" y="80582"/>
                    <a:pt x="63294" y="95155"/>
                    <a:pt x="40005" y="95155"/>
                  </a:cubicBezTo>
                  <a:cubicBezTo>
                    <a:pt x="13430" y="95155"/>
                    <a:pt x="0" y="74867"/>
                    <a:pt x="0" y="50435"/>
                  </a:cubicBezTo>
                  <a:cubicBezTo>
                    <a:pt x="0" y="20003"/>
                    <a:pt x="16717" y="0"/>
                    <a:pt x="45292" y="0"/>
                  </a:cubicBezTo>
                  <a:close/>
                  <a:moveTo>
                    <a:pt x="38434" y="47578"/>
                  </a:moveTo>
                  <a:cubicBezTo>
                    <a:pt x="31576" y="47578"/>
                    <a:pt x="27146" y="53007"/>
                    <a:pt x="27146" y="64723"/>
                  </a:cubicBezTo>
                  <a:cubicBezTo>
                    <a:pt x="27146" y="79867"/>
                    <a:pt x="33290" y="84582"/>
                    <a:pt x="39862" y="84582"/>
                  </a:cubicBezTo>
                  <a:cubicBezTo>
                    <a:pt x="45863" y="84582"/>
                    <a:pt x="49864" y="79867"/>
                    <a:pt x="49864" y="67437"/>
                  </a:cubicBezTo>
                  <a:cubicBezTo>
                    <a:pt x="49864" y="51864"/>
                    <a:pt x="45292" y="47578"/>
                    <a:pt x="38434" y="47578"/>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57" name="Freeform 56">
              <a:extLst>
                <a:ext uri="{FF2B5EF4-FFF2-40B4-BE49-F238E27FC236}">
                  <a16:creationId xmlns:a16="http://schemas.microsoft.com/office/drawing/2014/main" id="{FE923682-6F46-7CDA-EE8A-729E940872B8}"/>
                </a:ext>
              </a:extLst>
            </p:cNvPr>
            <p:cNvSpPr/>
            <p:nvPr/>
          </p:nvSpPr>
          <p:spPr>
            <a:xfrm>
              <a:off x="1351326" y="-446901"/>
              <a:ext cx="79152" cy="95155"/>
            </a:xfrm>
            <a:custGeom>
              <a:avLst/>
              <a:gdLst/>
              <a:ahLst/>
              <a:cxnLst/>
              <a:rect l="l" t="t" r="r" b="b"/>
              <a:pathLst>
                <a:path w="79152" h="95155">
                  <a:moveTo>
                    <a:pt x="39576" y="0"/>
                  </a:moveTo>
                  <a:cubicBezTo>
                    <a:pt x="62579" y="0"/>
                    <a:pt x="79152" y="16717"/>
                    <a:pt x="79152" y="47149"/>
                  </a:cubicBezTo>
                  <a:cubicBezTo>
                    <a:pt x="79152"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6" y="83296"/>
                    <a:pt x="40005" y="83296"/>
                  </a:cubicBezTo>
                  <a:cubicBezTo>
                    <a:pt x="47720" y="83296"/>
                    <a:pt x="52006" y="74867"/>
                    <a:pt x="52006" y="47435"/>
                  </a:cubicBezTo>
                  <a:cubicBezTo>
                    <a:pt x="52006" y="20003"/>
                    <a:pt x="47005"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58" name="Freeform 57">
              <a:extLst>
                <a:ext uri="{FF2B5EF4-FFF2-40B4-BE49-F238E27FC236}">
                  <a16:creationId xmlns:a16="http://schemas.microsoft.com/office/drawing/2014/main" id="{F08B1AE6-B925-FFED-47EC-D45917C61004}"/>
                </a:ext>
              </a:extLst>
            </p:cNvPr>
            <p:cNvSpPr/>
            <p:nvPr/>
          </p:nvSpPr>
          <p:spPr>
            <a:xfrm>
              <a:off x="1437051" y="-446901"/>
              <a:ext cx="79152" cy="95155"/>
            </a:xfrm>
            <a:custGeom>
              <a:avLst/>
              <a:gdLst/>
              <a:ahLst/>
              <a:cxnLst/>
              <a:rect l="l" t="t" r="r" b="b"/>
              <a:pathLst>
                <a:path w="79152" h="95155">
                  <a:moveTo>
                    <a:pt x="39576" y="0"/>
                  </a:moveTo>
                  <a:cubicBezTo>
                    <a:pt x="62579" y="0"/>
                    <a:pt x="79152" y="16717"/>
                    <a:pt x="79152" y="47149"/>
                  </a:cubicBezTo>
                  <a:cubicBezTo>
                    <a:pt x="79152"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6" y="83296"/>
                    <a:pt x="40005" y="83296"/>
                  </a:cubicBezTo>
                  <a:cubicBezTo>
                    <a:pt x="47720" y="83296"/>
                    <a:pt x="52006" y="74867"/>
                    <a:pt x="52006" y="47435"/>
                  </a:cubicBezTo>
                  <a:cubicBezTo>
                    <a:pt x="52006" y="20003"/>
                    <a:pt x="47005"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59" name="Freeform 58">
              <a:extLst>
                <a:ext uri="{FF2B5EF4-FFF2-40B4-BE49-F238E27FC236}">
                  <a16:creationId xmlns:a16="http://schemas.microsoft.com/office/drawing/2014/main" id="{2C39604F-817D-935B-AAEF-CBF9D975665A}"/>
                </a:ext>
              </a:extLst>
            </p:cNvPr>
            <p:cNvSpPr/>
            <p:nvPr/>
          </p:nvSpPr>
          <p:spPr>
            <a:xfrm>
              <a:off x="1522776" y="-446901"/>
              <a:ext cx="79152" cy="95155"/>
            </a:xfrm>
            <a:custGeom>
              <a:avLst/>
              <a:gdLst/>
              <a:ahLst/>
              <a:cxnLst/>
              <a:rect l="l" t="t" r="r" b="b"/>
              <a:pathLst>
                <a:path w="79152" h="95155">
                  <a:moveTo>
                    <a:pt x="39576" y="0"/>
                  </a:moveTo>
                  <a:cubicBezTo>
                    <a:pt x="62579" y="0"/>
                    <a:pt x="79152" y="16717"/>
                    <a:pt x="79152" y="47149"/>
                  </a:cubicBezTo>
                  <a:cubicBezTo>
                    <a:pt x="79152"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6" y="83296"/>
                    <a:pt x="40005" y="83296"/>
                  </a:cubicBezTo>
                  <a:cubicBezTo>
                    <a:pt x="47720" y="83296"/>
                    <a:pt x="52006" y="74867"/>
                    <a:pt x="52006" y="47435"/>
                  </a:cubicBezTo>
                  <a:cubicBezTo>
                    <a:pt x="52006" y="20003"/>
                    <a:pt x="47005"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60" name="Freeform 59">
              <a:extLst>
                <a:ext uri="{FF2B5EF4-FFF2-40B4-BE49-F238E27FC236}">
                  <a16:creationId xmlns:a16="http://schemas.microsoft.com/office/drawing/2014/main" id="{7023DB23-9A76-713B-C502-EB5DE8A9CE3C}"/>
                </a:ext>
              </a:extLst>
            </p:cNvPr>
            <p:cNvSpPr/>
            <p:nvPr/>
          </p:nvSpPr>
          <p:spPr>
            <a:xfrm>
              <a:off x="1309654" y="-379892"/>
              <a:ext cx="32575" cy="50577"/>
            </a:xfrm>
            <a:custGeom>
              <a:avLst/>
              <a:gdLst/>
              <a:ahLst/>
              <a:cxnLst/>
              <a:rect l="l" t="t" r="r" b="b"/>
              <a:pathLst>
                <a:path w="32575" h="50577">
                  <a:moveTo>
                    <a:pt x="16859" y="0"/>
                  </a:moveTo>
                  <a:cubicBezTo>
                    <a:pt x="26289" y="0"/>
                    <a:pt x="32575" y="7000"/>
                    <a:pt x="32575" y="18716"/>
                  </a:cubicBezTo>
                  <a:cubicBezTo>
                    <a:pt x="32575" y="33861"/>
                    <a:pt x="21860" y="45577"/>
                    <a:pt x="3429" y="50577"/>
                  </a:cubicBezTo>
                  <a:lnTo>
                    <a:pt x="0" y="42862"/>
                  </a:lnTo>
                  <a:cubicBezTo>
                    <a:pt x="12144" y="37861"/>
                    <a:pt x="19002" y="31861"/>
                    <a:pt x="20574" y="23431"/>
                  </a:cubicBezTo>
                  <a:lnTo>
                    <a:pt x="19431" y="22860"/>
                  </a:lnTo>
                  <a:cubicBezTo>
                    <a:pt x="18145" y="24717"/>
                    <a:pt x="16145" y="26003"/>
                    <a:pt x="13001" y="26003"/>
                  </a:cubicBezTo>
                  <a:cubicBezTo>
                    <a:pt x="7143" y="26003"/>
                    <a:pt x="3143" y="21574"/>
                    <a:pt x="3143" y="14573"/>
                  </a:cubicBezTo>
                  <a:cubicBezTo>
                    <a:pt x="3143" y="6715"/>
                    <a:pt x="8572" y="0"/>
                    <a:pt x="16859"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grpSp>
        <p:nvGrpSpPr>
          <p:cNvPr id="61" name="Group 60">
            <a:extLst>
              <a:ext uri="{FF2B5EF4-FFF2-40B4-BE49-F238E27FC236}">
                <a16:creationId xmlns:a16="http://schemas.microsoft.com/office/drawing/2014/main" id="{D2DB6836-6D06-BAEC-FCA4-A4BA433140A9}"/>
              </a:ext>
            </a:extLst>
          </p:cNvPr>
          <p:cNvGrpSpPr/>
          <p:nvPr/>
        </p:nvGrpSpPr>
        <p:grpSpPr>
          <a:xfrm>
            <a:off x="698512" y="2389105"/>
            <a:ext cx="454056" cy="126444"/>
            <a:chOff x="1996074" y="-455759"/>
            <a:chExt cx="454056" cy="126444"/>
          </a:xfrm>
        </p:grpSpPr>
        <p:sp>
          <p:nvSpPr>
            <p:cNvPr id="62" name="Freeform 61">
              <a:extLst>
                <a:ext uri="{FF2B5EF4-FFF2-40B4-BE49-F238E27FC236}">
                  <a16:creationId xmlns:a16="http://schemas.microsoft.com/office/drawing/2014/main" id="{7239262B-9018-C9FC-F0A9-220F48865B10}"/>
                </a:ext>
              </a:extLst>
            </p:cNvPr>
            <p:cNvSpPr/>
            <p:nvPr/>
          </p:nvSpPr>
          <p:spPr>
            <a:xfrm>
              <a:off x="1996074" y="-455759"/>
              <a:ext cx="75580" cy="113871"/>
            </a:xfrm>
            <a:custGeom>
              <a:avLst/>
              <a:gdLst/>
              <a:ahLst/>
              <a:cxnLst/>
              <a:rect l="l" t="t" r="r" b="b"/>
              <a:pathLst>
                <a:path w="75580" h="113871">
                  <a:moveTo>
                    <a:pt x="33147" y="0"/>
                  </a:moveTo>
                  <a:lnTo>
                    <a:pt x="45148" y="0"/>
                  </a:lnTo>
                  <a:lnTo>
                    <a:pt x="45148" y="10858"/>
                  </a:lnTo>
                  <a:cubicBezTo>
                    <a:pt x="69294" y="12287"/>
                    <a:pt x="75152" y="22860"/>
                    <a:pt x="75152" y="30004"/>
                  </a:cubicBezTo>
                  <a:cubicBezTo>
                    <a:pt x="75152" y="36862"/>
                    <a:pt x="70437" y="41719"/>
                    <a:pt x="64008" y="41719"/>
                  </a:cubicBezTo>
                  <a:cubicBezTo>
                    <a:pt x="56864" y="41719"/>
                    <a:pt x="52292" y="37576"/>
                    <a:pt x="52292" y="31147"/>
                  </a:cubicBezTo>
                  <a:cubicBezTo>
                    <a:pt x="52292" y="27861"/>
                    <a:pt x="53721" y="24717"/>
                    <a:pt x="55864" y="22860"/>
                  </a:cubicBezTo>
                  <a:cubicBezTo>
                    <a:pt x="54006" y="21574"/>
                    <a:pt x="49863" y="20431"/>
                    <a:pt x="45005" y="20002"/>
                  </a:cubicBezTo>
                  <a:lnTo>
                    <a:pt x="45005" y="45577"/>
                  </a:lnTo>
                  <a:cubicBezTo>
                    <a:pt x="63865" y="50292"/>
                    <a:pt x="75580" y="55721"/>
                    <a:pt x="75580" y="72295"/>
                  </a:cubicBezTo>
                  <a:cubicBezTo>
                    <a:pt x="75580" y="88011"/>
                    <a:pt x="64293" y="99155"/>
                    <a:pt x="45148" y="101298"/>
                  </a:cubicBezTo>
                  <a:lnTo>
                    <a:pt x="45148" y="113871"/>
                  </a:lnTo>
                  <a:lnTo>
                    <a:pt x="33147" y="113871"/>
                  </a:lnTo>
                  <a:lnTo>
                    <a:pt x="33147" y="101727"/>
                  </a:lnTo>
                  <a:cubicBezTo>
                    <a:pt x="8858" y="100584"/>
                    <a:pt x="0" y="91154"/>
                    <a:pt x="0" y="81867"/>
                  </a:cubicBezTo>
                  <a:cubicBezTo>
                    <a:pt x="0" y="75295"/>
                    <a:pt x="5000" y="70294"/>
                    <a:pt x="11715" y="70294"/>
                  </a:cubicBezTo>
                  <a:cubicBezTo>
                    <a:pt x="17859" y="70294"/>
                    <a:pt x="22860" y="74724"/>
                    <a:pt x="22860" y="80867"/>
                  </a:cubicBezTo>
                  <a:cubicBezTo>
                    <a:pt x="22860" y="84010"/>
                    <a:pt x="21574" y="87011"/>
                    <a:pt x="19431" y="89011"/>
                  </a:cubicBezTo>
                  <a:cubicBezTo>
                    <a:pt x="22860" y="90583"/>
                    <a:pt x="27860" y="91869"/>
                    <a:pt x="33289" y="92440"/>
                  </a:cubicBezTo>
                  <a:lnTo>
                    <a:pt x="33289" y="65580"/>
                  </a:lnTo>
                  <a:cubicBezTo>
                    <a:pt x="14287" y="60865"/>
                    <a:pt x="2286" y="56293"/>
                    <a:pt x="2286" y="39862"/>
                  </a:cubicBezTo>
                  <a:cubicBezTo>
                    <a:pt x="2286" y="23860"/>
                    <a:pt x="14716" y="13144"/>
                    <a:pt x="33147" y="11144"/>
                  </a:cubicBezTo>
                  <a:lnTo>
                    <a:pt x="33147" y="0"/>
                  </a:lnTo>
                  <a:close/>
                  <a:moveTo>
                    <a:pt x="33718" y="20002"/>
                  </a:moveTo>
                  <a:cubicBezTo>
                    <a:pt x="25717" y="21288"/>
                    <a:pt x="22431" y="25575"/>
                    <a:pt x="22431" y="31432"/>
                  </a:cubicBezTo>
                  <a:cubicBezTo>
                    <a:pt x="22431" y="37862"/>
                    <a:pt x="26289" y="40719"/>
                    <a:pt x="33718" y="42862"/>
                  </a:cubicBezTo>
                  <a:lnTo>
                    <a:pt x="33718" y="20002"/>
                  </a:lnTo>
                  <a:close/>
                  <a:moveTo>
                    <a:pt x="44577" y="68580"/>
                  </a:moveTo>
                  <a:lnTo>
                    <a:pt x="44577" y="92154"/>
                  </a:lnTo>
                  <a:cubicBezTo>
                    <a:pt x="53149" y="90583"/>
                    <a:pt x="55435" y="85868"/>
                    <a:pt x="55435" y="79867"/>
                  </a:cubicBezTo>
                  <a:cubicBezTo>
                    <a:pt x="55435" y="74295"/>
                    <a:pt x="51006" y="71009"/>
                    <a:pt x="44577" y="6858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63" name="Freeform 62">
              <a:extLst>
                <a:ext uri="{FF2B5EF4-FFF2-40B4-BE49-F238E27FC236}">
                  <a16:creationId xmlns:a16="http://schemas.microsoft.com/office/drawing/2014/main" id="{C00FBB33-D31E-5C02-F0D1-69A703241EDA}"/>
                </a:ext>
              </a:extLst>
            </p:cNvPr>
            <p:cNvSpPr/>
            <p:nvPr/>
          </p:nvSpPr>
          <p:spPr>
            <a:xfrm>
              <a:off x="2075274" y="-447187"/>
              <a:ext cx="72438" cy="95441"/>
            </a:xfrm>
            <a:custGeom>
              <a:avLst/>
              <a:gdLst/>
              <a:ahLst/>
              <a:cxnLst/>
              <a:rect l="l" t="t" r="r" b="b"/>
              <a:pathLst>
                <a:path w="72438" h="95441">
                  <a:moveTo>
                    <a:pt x="66866" y="0"/>
                  </a:moveTo>
                  <a:lnTo>
                    <a:pt x="71152" y="7573"/>
                  </a:lnTo>
                  <a:cubicBezTo>
                    <a:pt x="64437" y="21003"/>
                    <a:pt x="53721" y="26432"/>
                    <a:pt x="40862" y="26432"/>
                  </a:cubicBezTo>
                  <a:cubicBezTo>
                    <a:pt x="31004" y="26432"/>
                    <a:pt x="24003" y="24718"/>
                    <a:pt x="17859" y="22432"/>
                  </a:cubicBezTo>
                  <a:lnTo>
                    <a:pt x="16145" y="44292"/>
                  </a:lnTo>
                  <a:cubicBezTo>
                    <a:pt x="22717" y="39148"/>
                    <a:pt x="31004" y="36576"/>
                    <a:pt x="39291" y="36576"/>
                  </a:cubicBezTo>
                  <a:cubicBezTo>
                    <a:pt x="63437" y="36576"/>
                    <a:pt x="72438" y="49578"/>
                    <a:pt x="72438" y="64151"/>
                  </a:cubicBezTo>
                  <a:cubicBezTo>
                    <a:pt x="72438" y="80725"/>
                    <a:pt x="60150" y="95441"/>
                    <a:pt x="34862" y="95441"/>
                  </a:cubicBezTo>
                  <a:cubicBezTo>
                    <a:pt x="13716" y="95441"/>
                    <a:pt x="0" y="88154"/>
                    <a:pt x="0" y="75581"/>
                  </a:cubicBezTo>
                  <a:cubicBezTo>
                    <a:pt x="0" y="67866"/>
                    <a:pt x="5143" y="62008"/>
                    <a:pt x="13573" y="62008"/>
                  </a:cubicBezTo>
                  <a:cubicBezTo>
                    <a:pt x="21431" y="62008"/>
                    <a:pt x="25289" y="67295"/>
                    <a:pt x="25289" y="72438"/>
                  </a:cubicBezTo>
                  <a:cubicBezTo>
                    <a:pt x="25289" y="76867"/>
                    <a:pt x="23146" y="80582"/>
                    <a:pt x="19717" y="82725"/>
                  </a:cubicBezTo>
                  <a:cubicBezTo>
                    <a:pt x="21860" y="83868"/>
                    <a:pt x="25718" y="84725"/>
                    <a:pt x="29289" y="84725"/>
                  </a:cubicBezTo>
                  <a:cubicBezTo>
                    <a:pt x="38862" y="84725"/>
                    <a:pt x="44434" y="78296"/>
                    <a:pt x="44434" y="67009"/>
                  </a:cubicBezTo>
                  <a:cubicBezTo>
                    <a:pt x="44434" y="54722"/>
                    <a:pt x="39148" y="49864"/>
                    <a:pt x="29147" y="49864"/>
                  </a:cubicBezTo>
                  <a:cubicBezTo>
                    <a:pt x="24860" y="49864"/>
                    <a:pt x="18717" y="52007"/>
                    <a:pt x="14430" y="55436"/>
                  </a:cubicBezTo>
                  <a:lnTo>
                    <a:pt x="4143" y="52293"/>
                  </a:lnTo>
                  <a:lnTo>
                    <a:pt x="7429" y="4572"/>
                  </a:lnTo>
                  <a:lnTo>
                    <a:pt x="11573" y="858"/>
                  </a:lnTo>
                  <a:cubicBezTo>
                    <a:pt x="21003" y="4001"/>
                    <a:pt x="33576" y="5430"/>
                    <a:pt x="42720" y="5430"/>
                  </a:cubicBezTo>
                  <a:cubicBezTo>
                    <a:pt x="53292" y="5430"/>
                    <a:pt x="59293" y="3715"/>
                    <a:pt x="66866"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64" name="Freeform 63">
              <a:extLst>
                <a:ext uri="{FF2B5EF4-FFF2-40B4-BE49-F238E27FC236}">
                  <a16:creationId xmlns:a16="http://schemas.microsoft.com/office/drawing/2014/main" id="{D3B8B13F-6EB7-CE9E-211D-730EAAC101C8}"/>
                </a:ext>
              </a:extLst>
            </p:cNvPr>
            <p:cNvSpPr/>
            <p:nvPr/>
          </p:nvSpPr>
          <p:spPr>
            <a:xfrm>
              <a:off x="2199528" y="-446901"/>
              <a:ext cx="79152" cy="95155"/>
            </a:xfrm>
            <a:custGeom>
              <a:avLst/>
              <a:gdLst/>
              <a:ahLst/>
              <a:cxnLst/>
              <a:rect l="l" t="t" r="r" b="b"/>
              <a:pathLst>
                <a:path w="79152" h="95155">
                  <a:moveTo>
                    <a:pt x="39576" y="0"/>
                  </a:moveTo>
                  <a:cubicBezTo>
                    <a:pt x="62579" y="0"/>
                    <a:pt x="79152" y="16717"/>
                    <a:pt x="79152" y="47149"/>
                  </a:cubicBezTo>
                  <a:cubicBezTo>
                    <a:pt x="79152"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6" y="83296"/>
                    <a:pt x="40005" y="83296"/>
                  </a:cubicBezTo>
                  <a:cubicBezTo>
                    <a:pt x="47720" y="83296"/>
                    <a:pt x="52006" y="74867"/>
                    <a:pt x="52006" y="47435"/>
                  </a:cubicBezTo>
                  <a:cubicBezTo>
                    <a:pt x="52006" y="20003"/>
                    <a:pt x="47005"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65" name="Freeform 64">
              <a:extLst>
                <a:ext uri="{FF2B5EF4-FFF2-40B4-BE49-F238E27FC236}">
                  <a16:creationId xmlns:a16="http://schemas.microsoft.com/office/drawing/2014/main" id="{E103FCA2-EF2C-931A-90ED-B0752C9D2F59}"/>
                </a:ext>
              </a:extLst>
            </p:cNvPr>
            <p:cNvSpPr/>
            <p:nvPr/>
          </p:nvSpPr>
          <p:spPr>
            <a:xfrm>
              <a:off x="2285253" y="-446901"/>
              <a:ext cx="79152" cy="95155"/>
            </a:xfrm>
            <a:custGeom>
              <a:avLst/>
              <a:gdLst/>
              <a:ahLst/>
              <a:cxnLst/>
              <a:rect l="l" t="t" r="r" b="b"/>
              <a:pathLst>
                <a:path w="79152" h="95155">
                  <a:moveTo>
                    <a:pt x="39576" y="0"/>
                  </a:moveTo>
                  <a:cubicBezTo>
                    <a:pt x="62579" y="0"/>
                    <a:pt x="79152" y="16717"/>
                    <a:pt x="79152" y="47149"/>
                  </a:cubicBezTo>
                  <a:cubicBezTo>
                    <a:pt x="79152"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7" y="83296"/>
                    <a:pt x="40005" y="83296"/>
                  </a:cubicBezTo>
                  <a:cubicBezTo>
                    <a:pt x="47720" y="83296"/>
                    <a:pt x="52006" y="74867"/>
                    <a:pt x="52006" y="47435"/>
                  </a:cubicBezTo>
                  <a:cubicBezTo>
                    <a:pt x="52006" y="20003"/>
                    <a:pt x="47006"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66" name="Freeform 65">
              <a:extLst>
                <a:ext uri="{FF2B5EF4-FFF2-40B4-BE49-F238E27FC236}">
                  <a16:creationId xmlns:a16="http://schemas.microsoft.com/office/drawing/2014/main" id="{3A7870BE-CD38-AA88-EAC6-452BBF2B4206}"/>
                </a:ext>
              </a:extLst>
            </p:cNvPr>
            <p:cNvSpPr/>
            <p:nvPr/>
          </p:nvSpPr>
          <p:spPr>
            <a:xfrm>
              <a:off x="2370978" y="-446901"/>
              <a:ext cx="79152" cy="95155"/>
            </a:xfrm>
            <a:custGeom>
              <a:avLst/>
              <a:gdLst/>
              <a:ahLst/>
              <a:cxnLst/>
              <a:rect l="l" t="t" r="r" b="b"/>
              <a:pathLst>
                <a:path w="79152" h="95155">
                  <a:moveTo>
                    <a:pt x="39576" y="0"/>
                  </a:moveTo>
                  <a:cubicBezTo>
                    <a:pt x="62579" y="0"/>
                    <a:pt x="79152" y="16717"/>
                    <a:pt x="79152" y="47149"/>
                  </a:cubicBezTo>
                  <a:cubicBezTo>
                    <a:pt x="79152"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7" y="83296"/>
                    <a:pt x="40005" y="83296"/>
                  </a:cubicBezTo>
                  <a:cubicBezTo>
                    <a:pt x="47720" y="83296"/>
                    <a:pt x="52006" y="74867"/>
                    <a:pt x="52006" y="47435"/>
                  </a:cubicBezTo>
                  <a:cubicBezTo>
                    <a:pt x="52006" y="20003"/>
                    <a:pt x="47006"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67" name="Freeform 66">
              <a:extLst>
                <a:ext uri="{FF2B5EF4-FFF2-40B4-BE49-F238E27FC236}">
                  <a16:creationId xmlns:a16="http://schemas.microsoft.com/office/drawing/2014/main" id="{0BDEC5FD-9C2E-0824-5C8E-99A76D981107}"/>
                </a:ext>
              </a:extLst>
            </p:cNvPr>
            <p:cNvSpPr/>
            <p:nvPr/>
          </p:nvSpPr>
          <p:spPr>
            <a:xfrm>
              <a:off x="2157856" y="-379892"/>
              <a:ext cx="32575" cy="50577"/>
            </a:xfrm>
            <a:custGeom>
              <a:avLst/>
              <a:gdLst/>
              <a:ahLst/>
              <a:cxnLst/>
              <a:rect l="l" t="t" r="r" b="b"/>
              <a:pathLst>
                <a:path w="32575" h="50577">
                  <a:moveTo>
                    <a:pt x="16859" y="0"/>
                  </a:moveTo>
                  <a:cubicBezTo>
                    <a:pt x="26289" y="0"/>
                    <a:pt x="32575" y="7000"/>
                    <a:pt x="32575" y="18716"/>
                  </a:cubicBezTo>
                  <a:cubicBezTo>
                    <a:pt x="32575" y="33861"/>
                    <a:pt x="21860" y="45577"/>
                    <a:pt x="3429" y="50577"/>
                  </a:cubicBezTo>
                  <a:lnTo>
                    <a:pt x="0" y="42862"/>
                  </a:lnTo>
                  <a:cubicBezTo>
                    <a:pt x="12144" y="37861"/>
                    <a:pt x="19002" y="31861"/>
                    <a:pt x="20574" y="23431"/>
                  </a:cubicBezTo>
                  <a:lnTo>
                    <a:pt x="19431" y="22860"/>
                  </a:lnTo>
                  <a:cubicBezTo>
                    <a:pt x="18145" y="24717"/>
                    <a:pt x="16145" y="26003"/>
                    <a:pt x="13001" y="26003"/>
                  </a:cubicBezTo>
                  <a:cubicBezTo>
                    <a:pt x="7143" y="26003"/>
                    <a:pt x="3143" y="21574"/>
                    <a:pt x="3143" y="14573"/>
                  </a:cubicBezTo>
                  <a:cubicBezTo>
                    <a:pt x="3143" y="6715"/>
                    <a:pt x="8572" y="0"/>
                    <a:pt x="16859"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grpSp>
        <p:nvGrpSpPr>
          <p:cNvPr id="68" name="Group 67">
            <a:extLst>
              <a:ext uri="{FF2B5EF4-FFF2-40B4-BE49-F238E27FC236}">
                <a16:creationId xmlns:a16="http://schemas.microsoft.com/office/drawing/2014/main" id="{C07224B5-5D76-4F07-A749-8EC4ED3738B1}"/>
              </a:ext>
            </a:extLst>
          </p:cNvPr>
          <p:cNvGrpSpPr/>
          <p:nvPr/>
        </p:nvGrpSpPr>
        <p:grpSpPr>
          <a:xfrm>
            <a:off x="698512" y="2802737"/>
            <a:ext cx="454056" cy="126444"/>
            <a:chOff x="2799159" y="-455759"/>
            <a:chExt cx="454056" cy="126444"/>
          </a:xfrm>
        </p:grpSpPr>
        <p:sp>
          <p:nvSpPr>
            <p:cNvPr id="69" name="Freeform 68">
              <a:extLst>
                <a:ext uri="{FF2B5EF4-FFF2-40B4-BE49-F238E27FC236}">
                  <a16:creationId xmlns:a16="http://schemas.microsoft.com/office/drawing/2014/main" id="{F8F647AD-EB5F-B8C3-916F-14B502AA229D}"/>
                </a:ext>
              </a:extLst>
            </p:cNvPr>
            <p:cNvSpPr/>
            <p:nvPr/>
          </p:nvSpPr>
          <p:spPr>
            <a:xfrm>
              <a:off x="2799159" y="-455759"/>
              <a:ext cx="75581" cy="113871"/>
            </a:xfrm>
            <a:custGeom>
              <a:avLst/>
              <a:gdLst/>
              <a:ahLst/>
              <a:cxnLst/>
              <a:rect l="l" t="t" r="r" b="b"/>
              <a:pathLst>
                <a:path w="75581" h="113871">
                  <a:moveTo>
                    <a:pt x="33147" y="0"/>
                  </a:moveTo>
                  <a:lnTo>
                    <a:pt x="45148" y="0"/>
                  </a:lnTo>
                  <a:lnTo>
                    <a:pt x="45148" y="10858"/>
                  </a:lnTo>
                  <a:cubicBezTo>
                    <a:pt x="69294" y="12287"/>
                    <a:pt x="75152" y="22860"/>
                    <a:pt x="75152" y="30004"/>
                  </a:cubicBezTo>
                  <a:cubicBezTo>
                    <a:pt x="75152" y="36862"/>
                    <a:pt x="70437" y="41719"/>
                    <a:pt x="64008" y="41719"/>
                  </a:cubicBezTo>
                  <a:cubicBezTo>
                    <a:pt x="56864" y="41719"/>
                    <a:pt x="52292" y="37576"/>
                    <a:pt x="52292" y="31147"/>
                  </a:cubicBezTo>
                  <a:cubicBezTo>
                    <a:pt x="52292" y="27861"/>
                    <a:pt x="53721" y="24717"/>
                    <a:pt x="55864" y="22860"/>
                  </a:cubicBezTo>
                  <a:cubicBezTo>
                    <a:pt x="54006" y="21574"/>
                    <a:pt x="49863" y="20431"/>
                    <a:pt x="45005" y="20002"/>
                  </a:cubicBezTo>
                  <a:lnTo>
                    <a:pt x="45005" y="45577"/>
                  </a:lnTo>
                  <a:cubicBezTo>
                    <a:pt x="63865" y="50292"/>
                    <a:pt x="75581" y="55721"/>
                    <a:pt x="75581" y="72295"/>
                  </a:cubicBezTo>
                  <a:cubicBezTo>
                    <a:pt x="75581" y="88011"/>
                    <a:pt x="64293" y="99155"/>
                    <a:pt x="45148" y="101298"/>
                  </a:cubicBezTo>
                  <a:lnTo>
                    <a:pt x="45148" y="113871"/>
                  </a:lnTo>
                  <a:lnTo>
                    <a:pt x="33147" y="113871"/>
                  </a:lnTo>
                  <a:lnTo>
                    <a:pt x="33147" y="101727"/>
                  </a:lnTo>
                  <a:cubicBezTo>
                    <a:pt x="8858" y="100584"/>
                    <a:pt x="0" y="91154"/>
                    <a:pt x="0" y="81867"/>
                  </a:cubicBezTo>
                  <a:cubicBezTo>
                    <a:pt x="0" y="75295"/>
                    <a:pt x="5000" y="70294"/>
                    <a:pt x="11715" y="70294"/>
                  </a:cubicBezTo>
                  <a:cubicBezTo>
                    <a:pt x="17859" y="70294"/>
                    <a:pt x="22860" y="74724"/>
                    <a:pt x="22860" y="80867"/>
                  </a:cubicBezTo>
                  <a:cubicBezTo>
                    <a:pt x="22860" y="84010"/>
                    <a:pt x="21574" y="87011"/>
                    <a:pt x="19431" y="89011"/>
                  </a:cubicBezTo>
                  <a:cubicBezTo>
                    <a:pt x="22860" y="90583"/>
                    <a:pt x="27860" y="91869"/>
                    <a:pt x="33290" y="92440"/>
                  </a:cubicBezTo>
                  <a:lnTo>
                    <a:pt x="33290" y="65580"/>
                  </a:lnTo>
                  <a:cubicBezTo>
                    <a:pt x="14287" y="60865"/>
                    <a:pt x="2286" y="56293"/>
                    <a:pt x="2286" y="39862"/>
                  </a:cubicBezTo>
                  <a:cubicBezTo>
                    <a:pt x="2286" y="23860"/>
                    <a:pt x="14716" y="13144"/>
                    <a:pt x="33147" y="11144"/>
                  </a:cubicBezTo>
                  <a:lnTo>
                    <a:pt x="33147" y="0"/>
                  </a:lnTo>
                  <a:close/>
                  <a:moveTo>
                    <a:pt x="33718" y="20002"/>
                  </a:moveTo>
                  <a:cubicBezTo>
                    <a:pt x="25717" y="21288"/>
                    <a:pt x="22431" y="25575"/>
                    <a:pt x="22431" y="31432"/>
                  </a:cubicBezTo>
                  <a:cubicBezTo>
                    <a:pt x="22431" y="37862"/>
                    <a:pt x="26289" y="40719"/>
                    <a:pt x="33718" y="42862"/>
                  </a:cubicBezTo>
                  <a:lnTo>
                    <a:pt x="33718" y="20002"/>
                  </a:lnTo>
                  <a:close/>
                  <a:moveTo>
                    <a:pt x="44577" y="68580"/>
                  </a:moveTo>
                  <a:lnTo>
                    <a:pt x="44577" y="92154"/>
                  </a:lnTo>
                  <a:cubicBezTo>
                    <a:pt x="53149" y="90583"/>
                    <a:pt x="55435" y="85868"/>
                    <a:pt x="55435" y="79867"/>
                  </a:cubicBezTo>
                  <a:cubicBezTo>
                    <a:pt x="55435" y="74295"/>
                    <a:pt x="51006" y="71009"/>
                    <a:pt x="44577" y="6858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70" name="Freeform 69">
              <a:extLst>
                <a:ext uri="{FF2B5EF4-FFF2-40B4-BE49-F238E27FC236}">
                  <a16:creationId xmlns:a16="http://schemas.microsoft.com/office/drawing/2014/main" id="{8F30537F-F257-0C61-3834-AEA008499664}"/>
                </a:ext>
              </a:extLst>
            </p:cNvPr>
            <p:cNvSpPr/>
            <p:nvPr/>
          </p:nvSpPr>
          <p:spPr>
            <a:xfrm>
              <a:off x="3002613" y="-446901"/>
              <a:ext cx="79152" cy="95155"/>
            </a:xfrm>
            <a:custGeom>
              <a:avLst/>
              <a:gdLst/>
              <a:ahLst/>
              <a:cxnLst/>
              <a:rect l="l" t="t" r="r" b="b"/>
              <a:pathLst>
                <a:path w="79152" h="95155">
                  <a:moveTo>
                    <a:pt x="39576" y="0"/>
                  </a:moveTo>
                  <a:cubicBezTo>
                    <a:pt x="62579" y="0"/>
                    <a:pt x="79152" y="16717"/>
                    <a:pt x="79152" y="47149"/>
                  </a:cubicBezTo>
                  <a:cubicBezTo>
                    <a:pt x="79152"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6" y="83296"/>
                    <a:pt x="40005" y="83296"/>
                  </a:cubicBezTo>
                  <a:cubicBezTo>
                    <a:pt x="47720" y="83296"/>
                    <a:pt x="52006" y="74867"/>
                    <a:pt x="52006" y="47435"/>
                  </a:cubicBezTo>
                  <a:cubicBezTo>
                    <a:pt x="52006" y="20003"/>
                    <a:pt x="47005"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71" name="Freeform 70">
              <a:extLst>
                <a:ext uri="{FF2B5EF4-FFF2-40B4-BE49-F238E27FC236}">
                  <a16:creationId xmlns:a16="http://schemas.microsoft.com/office/drawing/2014/main" id="{F23E7A3C-3BA9-9739-25DB-5D582E3A5B4A}"/>
                </a:ext>
              </a:extLst>
            </p:cNvPr>
            <p:cNvSpPr/>
            <p:nvPr/>
          </p:nvSpPr>
          <p:spPr>
            <a:xfrm>
              <a:off x="3088338" y="-446901"/>
              <a:ext cx="79152" cy="95155"/>
            </a:xfrm>
            <a:custGeom>
              <a:avLst/>
              <a:gdLst/>
              <a:ahLst/>
              <a:cxnLst/>
              <a:rect l="l" t="t" r="r" b="b"/>
              <a:pathLst>
                <a:path w="79152" h="95155">
                  <a:moveTo>
                    <a:pt x="39576" y="0"/>
                  </a:moveTo>
                  <a:cubicBezTo>
                    <a:pt x="62579" y="0"/>
                    <a:pt x="79152" y="16717"/>
                    <a:pt x="79152" y="47149"/>
                  </a:cubicBezTo>
                  <a:cubicBezTo>
                    <a:pt x="79152"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7" y="83296"/>
                    <a:pt x="40005" y="83296"/>
                  </a:cubicBezTo>
                  <a:cubicBezTo>
                    <a:pt x="47720" y="83296"/>
                    <a:pt x="52006" y="74867"/>
                    <a:pt x="52006" y="47435"/>
                  </a:cubicBezTo>
                  <a:cubicBezTo>
                    <a:pt x="52006" y="20003"/>
                    <a:pt x="47006"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72" name="Freeform 71">
              <a:extLst>
                <a:ext uri="{FF2B5EF4-FFF2-40B4-BE49-F238E27FC236}">
                  <a16:creationId xmlns:a16="http://schemas.microsoft.com/office/drawing/2014/main" id="{726CDCE6-6AD1-A3F7-4E9C-6D29A1328F92}"/>
                </a:ext>
              </a:extLst>
            </p:cNvPr>
            <p:cNvSpPr/>
            <p:nvPr/>
          </p:nvSpPr>
          <p:spPr>
            <a:xfrm>
              <a:off x="3174063" y="-446901"/>
              <a:ext cx="79152" cy="95155"/>
            </a:xfrm>
            <a:custGeom>
              <a:avLst/>
              <a:gdLst/>
              <a:ahLst/>
              <a:cxnLst/>
              <a:rect l="l" t="t" r="r" b="b"/>
              <a:pathLst>
                <a:path w="79152" h="95155">
                  <a:moveTo>
                    <a:pt x="39576" y="0"/>
                  </a:moveTo>
                  <a:cubicBezTo>
                    <a:pt x="62579" y="0"/>
                    <a:pt x="79152" y="16717"/>
                    <a:pt x="79152" y="47149"/>
                  </a:cubicBezTo>
                  <a:cubicBezTo>
                    <a:pt x="79152"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7" y="83296"/>
                    <a:pt x="40005" y="83296"/>
                  </a:cubicBezTo>
                  <a:cubicBezTo>
                    <a:pt x="47720" y="83296"/>
                    <a:pt x="52006" y="74867"/>
                    <a:pt x="52006" y="47435"/>
                  </a:cubicBezTo>
                  <a:cubicBezTo>
                    <a:pt x="52006" y="20003"/>
                    <a:pt x="47006"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73" name="Freeform 72">
              <a:extLst>
                <a:ext uri="{FF2B5EF4-FFF2-40B4-BE49-F238E27FC236}">
                  <a16:creationId xmlns:a16="http://schemas.microsoft.com/office/drawing/2014/main" id="{D2A4D99F-74F5-23CA-33DB-5A51B004F8BD}"/>
                </a:ext>
              </a:extLst>
            </p:cNvPr>
            <p:cNvSpPr/>
            <p:nvPr/>
          </p:nvSpPr>
          <p:spPr>
            <a:xfrm>
              <a:off x="2875502" y="-446186"/>
              <a:ext cx="84010" cy="92154"/>
            </a:xfrm>
            <a:custGeom>
              <a:avLst/>
              <a:gdLst/>
              <a:ahLst/>
              <a:cxnLst/>
              <a:rect l="l" t="t" r="r" b="b"/>
              <a:pathLst>
                <a:path w="84010" h="92154">
                  <a:moveTo>
                    <a:pt x="42719" y="0"/>
                  </a:moveTo>
                  <a:lnTo>
                    <a:pt x="67437" y="0"/>
                  </a:lnTo>
                  <a:lnTo>
                    <a:pt x="67437" y="53149"/>
                  </a:lnTo>
                  <a:lnTo>
                    <a:pt x="84010" y="53149"/>
                  </a:lnTo>
                  <a:lnTo>
                    <a:pt x="84010" y="66579"/>
                  </a:lnTo>
                  <a:lnTo>
                    <a:pt x="67437" y="66579"/>
                  </a:lnTo>
                  <a:lnTo>
                    <a:pt x="67437" y="78724"/>
                  </a:lnTo>
                  <a:lnTo>
                    <a:pt x="80438" y="78724"/>
                  </a:lnTo>
                  <a:lnTo>
                    <a:pt x="80438" y="92154"/>
                  </a:lnTo>
                  <a:lnTo>
                    <a:pt x="28860" y="92154"/>
                  </a:lnTo>
                  <a:lnTo>
                    <a:pt x="28860" y="78724"/>
                  </a:lnTo>
                  <a:lnTo>
                    <a:pt x="43862" y="78724"/>
                  </a:lnTo>
                  <a:lnTo>
                    <a:pt x="43862" y="66579"/>
                  </a:lnTo>
                  <a:lnTo>
                    <a:pt x="0" y="66579"/>
                  </a:lnTo>
                  <a:lnTo>
                    <a:pt x="0" y="53292"/>
                  </a:lnTo>
                  <a:lnTo>
                    <a:pt x="42719" y="0"/>
                  </a:lnTo>
                  <a:close/>
                  <a:moveTo>
                    <a:pt x="43005" y="17287"/>
                  </a:moveTo>
                  <a:lnTo>
                    <a:pt x="15144" y="53149"/>
                  </a:lnTo>
                  <a:lnTo>
                    <a:pt x="43862" y="53149"/>
                  </a:lnTo>
                  <a:lnTo>
                    <a:pt x="43862" y="17287"/>
                  </a:lnTo>
                  <a:lnTo>
                    <a:pt x="43005" y="17287"/>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74" name="Freeform 73">
              <a:extLst>
                <a:ext uri="{FF2B5EF4-FFF2-40B4-BE49-F238E27FC236}">
                  <a16:creationId xmlns:a16="http://schemas.microsoft.com/office/drawing/2014/main" id="{A9F14BA0-B508-A0E3-66BD-B83896B0B32E}"/>
                </a:ext>
              </a:extLst>
            </p:cNvPr>
            <p:cNvSpPr/>
            <p:nvPr/>
          </p:nvSpPr>
          <p:spPr>
            <a:xfrm>
              <a:off x="2960941" y="-379892"/>
              <a:ext cx="32575" cy="50577"/>
            </a:xfrm>
            <a:custGeom>
              <a:avLst/>
              <a:gdLst/>
              <a:ahLst/>
              <a:cxnLst/>
              <a:rect l="l" t="t" r="r" b="b"/>
              <a:pathLst>
                <a:path w="32575" h="50577">
                  <a:moveTo>
                    <a:pt x="16859" y="0"/>
                  </a:moveTo>
                  <a:cubicBezTo>
                    <a:pt x="26289" y="0"/>
                    <a:pt x="32575" y="7000"/>
                    <a:pt x="32575" y="18716"/>
                  </a:cubicBezTo>
                  <a:cubicBezTo>
                    <a:pt x="32575" y="33861"/>
                    <a:pt x="21860" y="45577"/>
                    <a:pt x="3429" y="50577"/>
                  </a:cubicBezTo>
                  <a:lnTo>
                    <a:pt x="0" y="42862"/>
                  </a:lnTo>
                  <a:cubicBezTo>
                    <a:pt x="12144" y="37861"/>
                    <a:pt x="19002" y="31861"/>
                    <a:pt x="20574" y="23431"/>
                  </a:cubicBezTo>
                  <a:lnTo>
                    <a:pt x="19431" y="22860"/>
                  </a:lnTo>
                  <a:cubicBezTo>
                    <a:pt x="18145" y="24717"/>
                    <a:pt x="16145" y="26003"/>
                    <a:pt x="13001" y="26003"/>
                  </a:cubicBezTo>
                  <a:cubicBezTo>
                    <a:pt x="7143" y="26003"/>
                    <a:pt x="3143" y="21574"/>
                    <a:pt x="3143" y="14573"/>
                  </a:cubicBezTo>
                  <a:cubicBezTo>
                    <a:pt x="3143" y="6715"/>
                    <a:pt x="8572" y="0"/>
                    <a:pt x="16859"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grpSp>
        <p:nvGrpSpPr>
          <p:cNvPr id="75" name="Group 74">
            <a:extLst>
              <a:ext uri="{FF2B5EF4-FFF2-40B4-BE49-F238E27FC236}">
                <a16:creationId xmlns:a16="http://schemas.microsoft.com/office/drawing/2014/main" id="{3656E61D-0D6A-9774-277E-F015AD3D8E66}"/>
              </a:ext>
            </a:extLst>
          </p:cNvPr>
          <p:cNvGrpSpPr/>
          <p:nvPr/>
        </p:nvGrpSpPr>
        <p:grpSpPr>
          <a:xfrm>
            <a:off x="708037" y="3216369"/>
            <a:ext cx="444531" cy="126444"/>
            <a:chOff x="3585795" y="-451526"/>
            <a:chExt cx="444531" cy="126444"/>
          </a:xfrm>
        </p:grpSpPr>
        <p:sp>
          <p:nvSpPr>
            <p:cNvPr id="76" name="Freeform 75">
              <a:extLst>
                <a:ext uri="{FF2B5EF4-FFF2-40B4-BE49-F238E27FC236}">
                  <a16:creationId xmlns:a16="http://schemas.microsoft.com/office/drawing/2014/main" id="{2FC931E2-543E-B314-6751-AA2D327E26A8}"/>
                </a:ext>
              </a:extLst>
            </p:cNvPr>
            <p:cNvSpPr/>
            <p:nvPr/>
          </p:nvSpPr>
          <p:spPr>
            <a:xfrm>
              <a:off x="3585795" y="-451526"/>
              <a:ext cx="75581" cy="113871"/>
            </a:xfrm>
            <a:custGeom>
              <a:avLst/>
              <a:gdLst/>
              <a:ahLst/>
              <a:cxnLst/>
              <a:rect l="l" t="t" r="r" b="b"/>
              <a:pathLst>
                <a:path w="75581" h="113871">
                  <a:moveTo>
                    <a:pt x="33147" y="0"/>
                  </a:moveTo>
                  <a:lnTo>
                    <a:pt x="45148" y="0"/>
                  </a:lnTo>
                  <a:lnTo>
                    <a:pt x="45148" y="10858"/>
                  </a:lnTo>
                  <a:cubicBezTo>
                    <a:pt x="69294" y="12287"/>
                    <a:pt x="75152" y="22860"/>
                    <a:pt x="75152" y="30004"/>
                  </a:cubicBezTo>
                  <a:cubicBezTo>
                    <a:pt x="75152" y="36862"/>
                    <a:pt x="70437" y="41719"/>
                    <a:pt x="64008" y="41719"/>
                  </a:cubicBezTo>
                  <a:cubicBezTo>
                    <a:pt x="56864" y="41719"/>
                    <a:pt x="52292" y="37576"/>
                    <a:pt x="52292" y="31147"/>
                  </a:cubicBezTo>
                  <a:cubicBezTo>
                    <a:pt x="52292" y="27861"/>
                    <a:pt x="53721" y="24717"/>
                    <a:pt x="55864" y="22860"/>
                  </a:cubicBezTo>
                  <a:cubicBezTo>
                    <a:pt x="54006" y="21574"/>
                    <a:pt x="49863" y="20431"/>
                    <a:pt x="45005" y="20002"/>
                  </a:cubicBezTo>
                  <a:lnTo>
                    <a:pt x="45005" y="45577"/>
                  </a:lnTo>
                  <a:cubicBezTo>
                    <a:pt x="63865" y="50292"/>
                    <a:pt x="75581" y="55721"/>
                    <a:pt x="75581" y="72295"/>
                  </a:cubicBezTo>
                  <a:cubicBezTo>
                    <a:pt x="75581" y="88011"/>
                    <a:pt x="64293" y="99155"/>
                    <a:pt x="45148" y="101298"/>
                  </a:cubicBezTo>
                  <a:lnTo>
                    <a:pt x="45148" y="113871"/>
                  </a:lnTo>
                  <a:lnTo>
                    <a:pt x="33147" y="113871"/>
                  </a:lnTo>
                  <a:lnTo>
                    <a:pt x="33147" y="101727"/>
                  </a:lnTo>
                  <a:cubicBezTo>
                    <a:pt x="8858" y="100584"/>
                    <a:pt x="0" y="91154"/>
                    <a:pt x="0" y="81867"/>
                  </a:cubicBezTo>
                  <a:cubicBezTo>
                    <a:pt x="0" y="75295"/>
                    <a:pt x="5000" y="70294"/>
                    <a:pt x="11715" y="70294"/>
                  </a:cubicBezTo>
                  <a:cubicBezTo>
                    <a:pt x="17859" y="70294"/>
                    <a:pt x="22860" y="74724"/>
                    <a:pt x="22860" y="80867"/>
                  </a:cubicBezTo>
                  <a:cubicBezTo>
                    <a:pt x="22860" y="84010"/>
                    <a:pt x="21574" y="87011"/>
                    <a:pt x="19431" y="89011"/>
                  </a:cubicBezTo>
                  <a:cubicBezTo>
                    <a:pt x="22860" y="90583"/>
                    <a:pt x="27860" y="91869"/>
                    <a:pt x="33290" y="92440"/>
                  </a:cubicBezTo>
                  <a:lnTo>
                    <a:pt x="33290" y="65580"/>
                  </a:lnTo>
                  <a:cubicBezTo>
                    <a:pt x="14287" y="60865"/>
                    <a:pt x="2286" y="56293"/>
                    <a:pt x="2286" y="39862"/>
                  </a:cubicBezTo>
                  <a:cubicBezTo>
                    <a:pt x="2286" y="23860"/>
                    <a:pt x="14716" y="13144"/>
                    <a:pt x="33147" y="11144"/>
                  </a:cubicBezTo>
                  <a:lnTo>
                    <a:pt x="33147" y="0"/>
                  </a:lnTo>
                  <a:close/>
                  <a:moveTo>
                    <a:pt x="33718" y="20002"/>
                  </a:moveTo>
                  <a:cubicBezTo>
                    <a:pt x="25717" y="21288"/>
                    <a:pt x="22431" y="25575"/>
                    <a:pt x="22431" y="31432"/>
                  </a:cubicBezTo>
                  <a:cubicBezTo>
                    <a:pt x="22431" y="37862"/>
                    <a:pt x="26289" y="40719"/>
                    <a:pt x="33718" y="42862"/>
                  </a:cubicBezTo>
                  <a:lnTo>
                    <a:pt x="33718" y="20002"/>
                  </a:lnTo>
                  <a:close/>
                  <a:moveTo>
                    <a:pt x="44577" y="68580"/>
                  </a:moveTo>
                  <a:lnTo>
                    <a:pt x="44577" y="92154"/>
                  </a:lnTo>
                  <a:cubicBezTo>
                    <a:pt x="53149" y="90583"/>
                    <a:pt x="55435" y="85868"/>
                    <a:pt x="55435" y="79867"/>
                  </a:cubicBezTo>
                  <a:cubicBezTo>
                    <a:pt x="55435" y="74295"/>
                    <a:pt x="51006" y="71009"/>
                    <a:pt x="44577" y="6858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77" name="Freeform 76">
              <a:extLst>
                <a:ext uri="{FF2B5EF4-FFF2-40B4-BE49-F238E27FC236}">
                  <a16:creationId xmlns:a16="http://schemas.microsoft.com/office/drawing/2014/main" id="{E88BB474-266B-939C-6D59-8895FAD7557B}"/>
                </a:ext>
              </a:extLst>
            </p:cNvPr>
            <p:cNvSpPr/>
            <p:nvPr/>
          </p:nvSpPr>
          <p:spPr>
            <a:xfrm>
              <a:off x="3662423" y="-442668"/>
              <a:ext cx="75010" cy="95155"/>
            </a:xfrm>
            <a:custGeom>
              <a:avLst/>
              <a:gdLst/>
              <a:ahLst/>
              <a:cxnLst/>
              <a:rect l="l" t="t" r="r" b="b"/>
              <a:pathLst>
                <a:path w="75010" h="95155">
                  <a:moveTo>
                    <a:pt x="37291" y="0"/>
                  </a:moveTo>
                  <a:cubicBezTo>
                    <a:pt x="61151" y="0"/>
                    <a:pt x="73581" y="10859"/>
                    <a:pt x="73581" y="23575"/>
                  </a:cubicBezTo>
                  <a:cubicBezTo>
                    <a:pt x="73581" y="36290"/>
                    <a:pt x="65437" y="43291"/>
                    <a:pt x="46006" y="45863"/>
                  </a:cubicBezTo>
                  <a:lnTo>
                    <a:pt x="46006" y="46577"/>
                  </a:lnTo>
                  <a:cubicBezTo>
                    <a:pt x="66294" y="49149"/>
                    <a:pt x="75010" y="56436"/>
                    <a:pt x="75010" y="68580"/>
                  </a:cubicBezTo>
                  <a:cubicBezTo>
                    <a:pt x="75010" y="83868"/>
                    <a:pt x="60579" y="95155"/>
                    <a:pt x="36576" y="95155"/>
                  </a:cubicBezTo>
                  <a:cubicBezTo>
                    <a:pt x="13288" y="95155"/>
                    <a:pt x="0" y="85582"/>
                    <a:pt x="0" y="73438"/>
                  </a:cubicBezTo>
                  <a:cubicBezTo>
                    <a:pt x="0" y="65151"/>
                    <a:pt x="5287" y="60293"/>
                    <a:pt x="13145" y="60293"/>
                  </a:cubicBezTo>
                  <a:cubicBezTo>
                    <a:pt x="21574" y="60293"/>
                    <a:pt x="25718" y="65151"/>
                    <a:pt x="25718" y="71009"/>
                  </a:cubicBezTo>
                  <a:cubicBezTo>
                    <a:pt x="25718" y="75438"/>
                    <a:pt x="22860" y="79296"/>
                    <a:pt x="18717" y="81010"/>
                  </a:cubicBezTo>
                  <a:cubicBezTo>
                    <a:pt x="20146" y="82439"/>
                    <a:pt x="25861" y="83725"/>
                    <a:pt x="32576" y="83725"/>
                  </a:cubicBezTo>
                  <a:cubicBezTo>
                    <a:pt x="40434" y="83725"/>
                    <a:pt x="47006" y="79582"/>
                    <a:pt x="47006" y="69295"/>
                  </a:cubicBezTo>
                  <a:cubicBezTo>
                    <a:pt x="47006" y="58007"/>
                    <a:pt x="42291" y="53721"/>
                    <a:pt x="26004" y="53721"/>
                  </a:cubicBezTo>
                  <a:lnTo>
                    <a:pt x="21860" y="53721"/>
                  </a:lnTo>
                  <a:lnTo>
                    <a:pt x="21860" y="41005"/>
                  </a:lnTo>
                  <a:lnTo>
                    <a:pt x="26004" y="41005"/>
                  </a:lnTo>
                  <a:cubicBezTo>
                    <a:pt x="40577" y="41005"/>
                    <a:pt x="45577" y="36576"/>
                    <a:pt x="45577" y="25003"/>
                  </a:cubicBezTo>
                  <a:cubicBezTo>
                    <a:pt x="45577" y="16002"/>
                    <a:pt x="41148" y="11430"/>
                    <a:pt x="31290" y="11430"/>
                  </a:cubicBezTo>
                  <a:cubicBezTo>
                    <a:pt x="27289" y="11430"/>
                    <a:pt x="23003" y="12430"/>
                    <a:pt x="21003" y="13573"/>
                  </a:cubicBezTo>
                  <a:cubicBezTo>
                    <a:pt x="25003" y="15288"/>
                    <a:pt x="27718" y="19145"/>
                    <a:pt x="27718" y="23432"/>
                  </a:cubicBezTo>
                  <a:cubicBezTo>
                    <a:pt x="27718" y="29432"/>
                    <a:pt x="23718" y="34290"/>
                    <a:pt x="15288" y="34290"/>
                  </a:cubicBezTo>
                  <a:cubicBezTo>
                    <a:pt x="7287" y="34290"/>
                    <a:pt x="2001" y="29432"/>
                    <a:pt x="2001" y="21574"/>
                  </a:cubicBezTo>
                  <a:cubicBezTo>
                    <a:pt x="2001" y="9430"/>
                    <a:pt x="15717" y="0"/>
                    <a:pt x="37291"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78" name="Freeform 77">
              <a:extLst>
                <a:ext uri="{FF2B5EF4-FFF2-40B4-BE49-F238E27FC236}">
                  <a16:creationId xmlns:a16="http://schemas.microsoft.com/office/drawing/2014/main" id="{17F2DDCF-B044-6DAA-33D5-C56069B5414F}"/>
                </a:ext>
              </a:extLst>
            </p:cNvPr>
            <p:cNvSpPr/>
            <p:nvPr/>
          </p:nvSpPr>
          <p:spPr>
            <a:xfrm>
              <a:off x="3779724" y="-442668"/>
              <a:ext cx="79152" cy="95155"/>
            </a:xfrm>
            <a:custGeom>
              <a:avLst/>
              <a:gdLst/>
              <a:ahLst/>
              <a:cxnLst/>
              <a:rect l="l" t="t" r="r" b="b"/>
              <a:pathLst>
                <a:path w="79152" h="95155">
                  <a:moveTo>
                    <a:pt x="39576" y="0"/>
                  </a:moveTo>
                  <a:cubicBezTo>
                    <a:pt x="62579" y="0"/>
                    <a:pt x="79152" y="16717"/>
                    <a:pt x="79152" y="47149"/>
                  </a:cubicBezTo>
                  <a:cubicBezTo>
                    <a:pt x="79152"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6" y="83296"/>
                    <a:pt x="40005" y="83296"/>
                  </a:cubicBezTo>
                  <a:cubicBezTo>
                    <a:pt x="47720" y="83296"/>
                    <a:pt x="52006" y="74867"/>
                    <a:pt x="52006" y="47435"/>
                  </a:cubicBezTo>
                  <a:cubicBezTo>
                    <a:pt x="52006" y="20003"/>
                    <a:pt x="47006"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79" name="Freeform 78">
              <a:extLst>
                <a:ext uri="{FF2B5EF4-FFF2-40B4-BE49-F238E27FC236}">
                  <a16:creationId xmlns:a16="http://schemas.microsoft.com/office/drawing/2014/main" id="{D2446A2B-02FD-0A06-4961-1ADE303A0292}"/>
                </a:ext>
              </a:extLst>
            </p:cNvPr>
            <p:cNvSpPr/>
            <p:nvPr/>
          </p:nvSpPr>
          <p:spPr>
            <a:xfrm>
              <a:off x="3865449" y="-442668"/>
              <a:ext cx="79152" cy="95155"/>
            </a:xfrm>
            <a:custGeom>
              <a:avLst/>
              <a:gdLst/>
              <a:ahLst/>
              <a:cxnLst/>
              <a:rect l="l" t="t" r="r" b="b"/>
              <a:pathLst>
                <a:path w="79152" h="95155">
                  <a:moveTo>
                    <a:pt x="39576" y="0"/>
                  </a:moveTo>
                  <a:cubicBezTo>
                    <a:pt x="62579" y="0"/>
                    <a:pt x="79152" y="16717"/>
                    <a:pt x="79152" y="47149"/>
                  </a:cubicBezTo>
                  <a:cubicBezTo>
                    <a:pt x="79152"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7" y="83296"/>
                    <a:pt x="40005" y="83296"/>
                  </a:cubicBezTo>
                  <a:cubicBezTo>
                    <a:pt x="47720" y="83296"/>
                    <a:pt x="52006" y="74867"/>
                    <a:pt x="52006" y="47435"/>
                  </a:cubicBezTo>
                  <a:cubicBezTo>
                    <a:pt x="52006" y="20003"/>
                    <a:pt x="47006"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80" name="Freeform 79">
              <a:extLst>
                <a:ext uri="{FF2B5EF4-FFF2-40B4-BE49-F238E27FC236}">
                  <a16:creationId xmlns:a16="http://schemas.microsoft.com/office/drawing/2014/main" id="{F052F1ED-5BA3-D26B-2E00-5E21DC742290}"/>
                </a:ext>
              </a:extLst>
            </p:cNvPr>
            <p:cNvSpPr/>
            <p:nvPr/>
          </p:nvSpPr>
          <p:spPr>
            <a:xfrm>
              <a:off x="3951174" y="-442668"/>
              <a:ext cx="79152" cy="95155"/>
            </a:xfrm>
            <a:custGeom>
              <a:avLst/>
              <a:gdLst/>
              <a:ahLst/>
              <a:cxnLst/>
              <a:rect l="l" t="t" r="r" b="b"/>
              <a:pathLst>
                <a:path w="79152" h="95155">
                  <a:moveTo>
                    <a:pt x="39576" y="0"/>
                  </a:moveTo>
                  <a:cubicBezTo>
                    <a:pt x="62579" y="0"/>
                    <a:pt x="79152" y="16717"/>
                    <a:pt x="79152" y="47149"/>
                  </a:cubicBezTo>
                  <a:cubicBezTo>
                    <a:pt x="79152"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7" y="83296"/>
                    <a:pt x="40005" y="83296"/>
                  </a:cubicBezTo>
                  <a:cubicBezTo>
                    <a:pt x="47720" y="83296"/>
                    <a:pt x="52006" y="74867"/>
                    <a:pt x="52006" y="47435"/>
                  </a:cubicBezTo>
                  <a:cubicBezTo>
                    <a:pt x="52006" y="20003"/>
                    <a:pt x="47006"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81" name="Freeform 80">
              <a:extLst>
                <a:ext uri="{FF2B5EF4-FFF2-40B4-BE49-F238E27FC236}">
                  <a16:creationId xmlns:a16="http://schemas.microsoft.com/office/drawing/2014/main" id="{171B55F4-89E9-FA36-7B9D-9F1E0107BCD1}"/>
                </a:ext>
              </a:extLst>
            </p:cNvPr>
            <p:cNvSpPr/>
            <p:nvPr/>
          </p:nvSpPr>
          <p:spPr>
            <a:xfrm>
              <a:off x="3738052" y="-375659"/>
              <a:ext cx="32575" cy="50577"/>
            </a:xfrm>
            <a:custGeom>
              <a:avLst/>
              <a:gdLst/>
              <a:ahLst/>
              <a:cxnLst/>
              <a:rect l="l" t="t" r="r" b="b"/>
              <a:pathLst>
                <a:path w="32575" h="50577">
                  <a:moveTo>
                    <a:pt x="16859" y="0"/>
                  </a:moveTo>
                  <a:cubicBezTo>
                    <a:pt x="26289" y="0"/>
                    <a:pt x="32575" y="7000"/>
                    <a:pt x="32575" y="18716"/>
                  </a:cubicBezTo>
                  <a:cubicBezTo>
                    <a:pt x="32575" y="33861"/>
                    <a:pt x="21860" y="45577"/>
                    <a:pt x="3429" y="50577"/>
                  </a:cubicBezTo>
                  <a:lnTo>
                    <a:pt x="0" y="42862"/>
                  </a:lnTo>
                  <a:cubicBezTo>
                    <a:pt x="12144" y="37861"/>
                    <a:pt x="19002" y="31861"/>
                    <a:pt x="20574" y="23431"/>
                  </a:cubicBezTo>
                  <a:lnTo>
                    <a:pt x="19431" y="22860"/>
                  </a:lnTo>
                  <a:cubicBezTo>
                    <a:pt x="18145" y="24717"/>
                    <a:pt x="16145" y="26003"/>
                    <a:pt x="13001" y="26003"/>
                  </a:cubicBezTo>
                  <a:cubicBezTo>
                    <a:pt x="7144" y="26003"/>
                    <a:pt x="3143" y="21574"/>
                    <a:pt x="3143" y="14573"/>
                  </a:cubicBezTo>
                  <a:cubicBezTo>
                    <a:pt x="3143" y="6715"/>
                    <a:pt x="8572" y="0"/>
                    <a:pt x="16859"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grpSp>
        <p:nvGrpSpPr>
          <p:cNvPr id="82" name="Group 81">
            <a:extLst>
              <a:ext uri="{FF2B5EF4-FFF2-40B4-BE49-F238E27FC236}">
                <a16:creationId xmlns:a16="http://schemas.microsoft.com/office/drawing/2014/main" id="{6EBD984E-06AE-23F4-0BA4-8E00CBD3A009}"/>
              </a:ext>
            </a:extLst>
          </p:cNvPr>
          <p:cNvGrpSpPr/>
          <p:nvPr/>
        </p:nvGrpSpPr>
        <p:grpSpPr>
          <a:xfrm>
            <a:off x="698511" y="3630000"/>
            <a:ext cx="454057" cy="126444"/>
            <a:chOff x="4419642" y="-466522"/>
            <a:chExt cx="454057" cy="126444"/>
          </a:xfrm>
        </p:grpSpPr>
        <p:sp>
          <p:nvSpPr>
            <p:cNvPr id="83" name="Freeform 82">
              <a:extLst>
                <a:ext uri="{FF2B5EF4-FFF2-40B4-BE49-F238E27FC236}">
                  <a16:creationId xmlns:a16="http://schemas.microsoft.com/office/drawing/2014/main" id="{A1C149E7-FF25-DE64-3ED3-071DC6C45C7C}"/>
                </a:ext>
              </a:extLst>
            </p:cNvPr>
            <p:cNvSpPr/>
            <p:nvPr/>
          </p:nvSpPr>
          <p:spPr>
            <a:xfrm>
              <a:off x="4419642" y="-466522"/>
              <a:ext cx="75581" cy="113871"/>
            </a:xfrm>
            <a:custGeom>
              <a:avLst/>
              <a:gdLst/>
              <a:ahLst/>
              <a:cxnLst/>
              <a:rect l="l" t="t" r="r" b="b"/>
              <a:pathLst>
                <a:path w="75581" h="113871">
                  <a:moveTo>
                    <a:pt x="33147" y="0"/>
                  </a:moveTo>
                  <a:lnTo>
                    <a:pt x="45148" y="0"/>
                  </a:lnTo>
                  <a:lnTo>
                    <a:pt x="45148" y="10858"/>
                  </a:lnTo>
                  <a:cubicBezTo>
                    <a:pt x="69294" y="12287"/>
                    <a:pt x="75152" y="22860"/>
                    <a:pt x="75152" y="30004"/>
                  </a:cubicBezTo>
                  <a:cubicBezTo>
                    <a:pt x="75152" y="36862"/>
                    <a:pt x="70437" y="41719"/>
                    <a:pt x="64008" y="41719"/>
                  </a:cubicBezTo>
                  <a:cubicBezTo>
                    <a:pt x="56864" y="41719"/>
                    <a:pt x="52292" y="37576"/>
                    <a:pt x="52292" y="31147"/>
                  </a:cubicBezTo>
                  <a:cubicBezTo>
                    <a:pt x="52292" y="27861"/>
                    <a:pt x="53721" y="24717"/>
                    <a:pt x="55864" y="22860"/>
                  </a:cubicBezTo>
                  <a:cubicBezTo>
                    <a:pt x="54007" y="21574"/>
                    <a:pt x="49863" y="20431"/>
                    <a:pt x="45005" y="20002"/>
                  </a:cubicBezTo>
                  <a:lnTo>
                    <a:pt x="45005" y="45577"/>
                  </a:lnTo>
                  <a:cubicBezTo>
                    <a:pt x="63865" y="50292"/>
                    <a:pt x="75581" y="55721"/>
                    <a:pt x="75581" y="72295"/>
                  </a:cubicBezTo>
                  <a:cubicBezTo>
                    <a:pt x="75581" y="88011"/>
                    <a:pt x="64294" y="99155"/>
                    <a:pt x="45148" y="101298"/>
                  </a:cubicBezTo>
                  <a:lnTo>
                    <a:pt x="45148" y="113871"/>
                  </a:lnTo>
                  <a:lnTo>
                    <a:pt x="33147" y="113871"/>
                  </a:lnTo>
                  <a:lnTo>
                    <a:pt x="33147" y="101727"/>
                  </a:lnTo>
                  <a:cubicBezTo>
                    <a:pt x="8858" y="100584"/>
                    <a:pt x="0" y="91154"/>
                    <a:pt x="0" y="81867"/>
                  </a:cubicBezTo>
                  <a:cubicBezTo>
                    <a:pt x="0" y="75295"/>
                    <a:pt x="5000" y="70294"/>
                    <a:pt x="11716" y="70294"/>
                  </a:cubicBezTo>
                  <a:cubicBezTo>
                    <a:pt x="17859" y="70294"/>
                    <a:pt x="22860" y="74724"/>
                    <a:pt x="22860" y="80867"/>
                  </a:cubicBezTo>
                  <a:cubicBezTo>
                    <a:pt x="22860" y="84010"/>
                    <a:pt x="21574" y="87011"/>
                    <a:pt x="19431" y="89011"/>
                  </a:cubicBezTo>
                  <a:cubicBezTo>
                    <a:pt x="22860" y="90583"/>
                    <a:pt x="27860" y="91869"/>
                    <a:pt x="33290" y="92440"/>
                  </a:cubicBezTo>
                  <a:lnTo>
                    <a:pt x="33290" y="65580"/>
                  </a:lnTo>
                  <a:cubicBezTo>
                    <a:pt x="14287" y="60865"/>
                    <a:pt x="2286" y="56293"/>
                    <a:pt x="2286" y="39862"/>
                  </a:cubicBezTo>
                  <a:cubicBezTo>
                    <a:pt x="2286" y="23860"/>
                    <a:pt x="14716" y="13144"/>
                    <a:pt x="33147" y="11144"/>
                  </a:cubicBezTo>
                  <a:lnTo>
                    <a:pt x="33147" y="0"/>
                  </a:lnTo>
                  <a:close/>
                  <a:moveTo>
                    <a:pt x="33718" y="20002"/>
                  </a:moveTo>
                  <a:cubicBezTo>
                    <a:pt x="25717" y="21288"/>
                    <a:pt x="22431" y="25575"/>
                    <a:pt x="22431" y="31432"/>
                  </a:cubicBezTo>
                  <a:cubicBezTo>
                    <a:pt x="22431" y="37862"/>
                    <a:pt x="26289" y="40719"/>
                    <a:pt x="33718" y="42862"/>
                  </a:cubicBezTo>
                  <a:lnTo>
                    <a:pt x="33718" y="20002"/>
                  </a:lnTo>
                  <a:close/>
                  <a:moveTo>
                    <a:pt x="44577" y="68580"/>
                  </a:moveTo>
                  <a:lnTo>
                    <a:pt x="44577" y="92154"/>
                  </a:lnTo>
                  <a:cubicBezTo>
                    <a:pt x="53149" y="90583"/>
                    <a:pt x="55435" y="85868"/>
                    <a:pt x="55435" y="79867"/>
                  </a:cubicBezTo>
                  <a:cubicBezTo>
                    <a:pt x="55435" y="74295"/>
                    <a:pt x="51006" y="71009"/>
                    <a:pt x="44577" y="6858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84" name="Freeform 83">
              <a:extLst>
                <a:ext uri="{FF2B5EF4-FFF2-40B4-BE49-F238E27FC236}">
                  <a16:creationId xmlns:a16="http://schemas.microsoft.com/office/drawing/2014/main" id="{61C8BCCE-8743-7567-DB8E-8CAD8AC28E86}"/>
                </a:ext>
              </a:extLst>
            </p:cNvPr>
            <p:cNvSpPr/>
            <p:nvPr/>
          </p:nvSpPr>
          <p:spPr>
            <a:xfrm>
              <a:off x="4498128" y="-457664"/>
              <a:ext cx="73723" cy="95298"/>
            </a:xfrm>
            <a:custGeom>
              <a:avLst/>
              <a:gdLst/>
              <a:ahLst/>
              <a:cxnLst/>
              <a:rect l="l" t="t" r="r" b="b"/>
              <a:pathLst>
                <a:path w="73723" h="95298">
                  <a:moveTo>
                    <a:pt x="36147" y="0"/>
                  </a:moveTo>
                  <a:cubicBezTo>
                    <a:pt x="59293" y="0"/>
                    <a:pt x="72580" y="10859"/>
                    <a:pt x="72580" y="26289"/>
                  </a:cubicBezTo>
                  <a:cubicBezTo>
                    <a:pt x="72580" y="44149"/>
                    <a:pt x="56150" y="49864"/>
                    <a:pt x="42291" y="54864"/>
                  </a:cubicBezTo>
                  <a:cubicBezTo>
                    <a:pt x="28575" y="60151"/>
                    <a:pt x="16573" y="63437"/>
                    <a:pt x="12859" y="73724"/>
                  </a:cubicBezTo>
                  <a:lnTo>
                    <a:pt x="13573" y="74295"/>
                  </a:lnTo>
                  <a:cubicBezTo>
                    <a:pt x="18145" y="70580"/>
                    <a:pt x="23717" y="68009"/>
                    <a:pt x="31861" y="68009"/>
                  </a:cubicBezTo>
                  <a:cubicBezTo>
                    <a:pt x="42148" y="68009"/>
                    <a:pt x="48720" y="72295"/>
                    <a:pt x="56007" y="72295"/>
                  </a:cubicBezTo>
                  <a:cubicBezTo>
                    <a:pt x="61150" y="72295"/>
                    <a:pt x="62865" y="69295"/>
                    <a:pt x="64722" y="60865"/>
                  </a:cubicBezTo>
                  <a:lnTo>
                    <a:pt x="73723" y="61579"/>
                  </a:lnTo>
                  <a:cubicBezTo>
                    <a:pt x="73009" y="86582"/>
                    <a:pt x="66151" y="95155"/>
                    <a:pt x="54292" y="95155"/>
                  </a:cubicBezTo>
                  <a:cubicBezTo>
                    <a:pt x="36719" y="95155"/>
                    <a:pt x="32290" y="78867"/>
                    <a:pt x="22860" y="78867"/>
                  </a:cubicBezTo>
                  <a:cubicBezTo>
                    <a:pt x="21860" y="78867"/>
                    <a:pt x="21002" y="79010"/>
                    <a:pt x="20145" y="79153"/>
                  </a:cubicBezTo>
                  <a:cubicBezTo>
                    <a:pt x="21288" y="80010"/>
                    <a:pt x="22860" y="82439"/>
                    <a:pt x="22860" y="85725"/>
                  </a:cubicBezTo>
                  <a:cubicBezTo>
                    <a:pt x="22860" y="90869"/>
                    <a:pt x="19288" y="95298"/>
                    <a:pt x="12859" y="95298"/>
                  </a:cubicBezTo>
                  <a:cubicBezTo>
                    <a:pt x="5429" y="95298"/>
                    <a:pt x="0" y="89154"/>
                    <a:pt x="0" y="79296"/>
                  </a:cubicBezTo>
                  <a:cubicBezTo>
                    <a:pt x="0" y="63865"/>
                    <a:pt x="15145" y="55721"/>
                    <a:pt x="23717" y="50149"/>
                  </a:cubicBezTo>
                  <a:cubicBezTo>
                    <a:pt x="35576" y="42291"/>
                    <a:pt x="43720" y="36862"/>
                    <a:pt x="43720" y="25003"/>
                  </a:cubicBezTo>
                  <a:cubicBezTo>
                    <a:pt x="43720" y="15859"/>
                    <a:pt x="39148" y="10716"/>
                    <a:pt x="31147" y="10716"/>
                  </a:cubicBezTo>
                  <a:cubicBezTo>
                    <a:pt x="25574" y="10716"/>
                    <a:pt x="21002" y="13002"/>
                    <a:pt x="18716" y="17002"/>
                  </a:cubicBezTo>
                  <a:cubicBezTo>
                    <a:pt x="23860" y="18717"/>
                    <a:pt x="26717" y="22860"/>
                    <a:pt x="26717" y="28004"/>
                  </a:cubicBezTo>
                  <a:cubicBezTo>
                    <a:pt x="26717" y="34290"/>
                    <a:pt x="22431" y="39719"/>
                    <a:pt x="14287" y="39719"/>
                  </a:cubicBezTo>
                  <a:cubicBezTo>
                    <a:pt x="6429" y="39719"/>
                    <a:pt x="1000" y="33719"/>
                    <a:pt x="1000" y="25146"/>
                  </a:cubicBezTo>
                  <a:cubicBezTo>
                    <a:pt x="1000" y="12573"/>
                    <a:pt x="14287" y="0"/>
                    <a:pt x="36147"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85" name="Freeform 84">
              <a:extLst>
                <a:ext uri="{FF2B5EF4-FFF2-40B4-BE49-F238E27FC236}">
                  <a16:creationId xmlns:a16="http://schemas.microsoft.com/office/drawing/2014/main" id="{9F6DE2D6-982C-28FE-DA46-222714CBC6D1}"/>
                </a:ext>
              </a:extLst>
            </p:cNvPr>
            <p:cNvSpPr/>
            <p:nvPr/>
          </p:nvSpPr>
          <p:spPr>
            <a:xfrm>
              <a:off x="4623096" y="-457664"/>
              <a:ext cx="79152" cy="95155"/>
            </a:xfrm>
            <a:custGeom>
              <a:avLst/>
              <a:gdLst/>
              <a:ahLst/>
              <a:cxnLst/>
              <a:rect l="l" t="t" r="r" b="b"/>
              <a:pathLst>
                <a:path w="79152" h="95155">
                  <a:moveTo>
                    <a:pt x="39576" y="0"/>
                  </a:moveTo>
                  <a:cubicBezTo>
                    <a:pt x="62579" y="0"/>
                    <a:pt x="79152" y="16717"/>
                    <a:pt x="79152" y="47149"/>
                  </a:cubicBezTo>
                  <a:cubicBezTo>
                    <a:pt x="79152"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7" y="83296"/>
                    <a:pt x="40005" y="83296"/>
                  </a:cubicBezTo>
                  <a:cubicBezTo>
                    <a:pt x="47720" y="83296"/>
                    <a:pt x="52006" y="74867"/>
                    <a:pt x="52006" y="47435"/>
                  </a:cubicBezTo>
                  <a:cubicBezTo>
                    <a:pt x="52006" y="20003"/>
                    <a:pt x="47006"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86" name="Freeform 85">
              <a:extLst>
                <a:ext uri="{FF2B5EF4-FFF2-40B4-BE49-F238E27FC236}">
                  <a16:creationId xmlns:a16="http://schemas.microsoft.com/office/drawing/2014/main" id="{AF9E9AE0-7120-58BC-CC5F-A32A1FC9BC6C}"/>
                </a:ext>
              </a:extLst>
            </p:cNvPr>
            <p:cNvSpPr/>
            <p:nvPr/>
          </p:nvSpPr>
          <p:spPr>
            <a:xfrm>
              <a:off x="4708821" y="-457664"/>
              <a:ext cx="79153" cy="95155"/>
            </a:xfrm>
            <a:custGeom>
              <a:avLst/>
              <a:gdLst/>
              <a:ahLst/>
              <a:cxnLst/>
              <a:rect l="l" t="t" r="r" b="b"/>
              <a:pathLst>
                <a:path w="79153" h="95155">
                  <a:moveTo>
                    <a:pt x="39576" y="0"/>
                  </a:moveTo>
                  <a:cubicBezTo>
                    <a:pt x="62579" y="0"/>
                    <a:pt x="79153" y="16717"/>
                    <a:pt x="79153" y="47149"/>
                  </a:cubicBezTo>
                  <a:cubicBezTo>
                    <a:pt x="79153"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7" y="83296"/>
                    <a:pt x="40005" y="83296"/>
                  </a:cubicBezTo>
                  <a:cubicBezTo>
                    <a:pt x="47720" y="83296"/>
                    <a:pt x="52006" y="74867"/>
                    <a:pt x="52006" y="47435"/>
                  </a:cubicBezTo>
                  <a:cubicBezTo>
                    <a:pt x="52006" y="20003"/>
                    <a:pt x="47006"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87" name="Freeform 86">
              <a:extLst>
                <a:ext uri="{FF2B5EF4-FFF2-40B4-BE49-F238E27FC236}">
                  <a16:creationId xmlns:a16="http://schemas.microsoft.com/office/drawing/2014/main" id="{B26DE6C0-2503-7F41-3A09-8CE56C6AEBBE}"/>
                </a:ext>
              </a:extLst>
            </p:cNvPr>
            <p:cNvSpPr/>
            <p:nvPr/>
          </p:nvSpPr>
          <p:spPr>
            <a:xfrm>
              <a:off x="4794546" y="-457664"/>
              <a:ext cx="79153" cy="95155"/>
            </a:xfrm>
            <a:custGeom>
              <a:avLst/>
              <a:gdLst/>
              <a:ahLst/>
              <a:cxnLst/>
              <a:rect l="l" t="t" r="r" b="b"/>
              <a:pathLst>
                <a:path w="79153" h="95155">
                  <a:moveTo>
                    <a:pt x="39576" y="0"/>
                  </a:moveTo>
                  <a:cubicBezTo>
                    <a:pt x="62579" y="0"/>
                    <a:pt x="79153" y="16717"/>
                    <a:pt x="79153" y="47149"/>
                  </a:cubicBezTo>
                  <a:cubicBezTo>
                    <a:pt x="79153"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7" y="83296"/>
                    <a:pt x="40005" y="83296"/>
                  </a:cubicBezTo>
                  <a:cubicBezTo>
                    <a:pt x="47720" y="83296"/>
                    <a:pt x="52006" y="74867"/>
                    <a:pt x="52006" y="47435"/>
                  </a:cubicBezTo>
                  <a:cubicBezTo>
                    <a:pt x="52006" y="20003"/>
                    <a:pt x="47006"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88" name="Freeform 87">
              <a:extLst>
                <a:ext uri="{FF2B5EF4-FFF2-40B4-BE49-F238E27FC236}">
                  <a16:creationId xmlns:a16="http://schemas.microsoft.com/office/drawing/2014/main" id="{15A91056-4DF8-5559-F925-E877B98EEFAF}"/>
                </a:ext>
              </a:extLst>
            </p:cNvPr>
            <p:cNvSpPr/>
            <p:nvPr/>
          </p:nvSpPr>
          <p:spPr>
            <a:xfrm>
              <a:off x="4581424" y="-390655"/>
              <a:ext cx="32575" cy="50577"/>
            </a:xfrm>
            <a:custGeom>
              <a:avLst/>
              <a:gdLst/>
              <a:ahLst/>
              <a:cxnLst/>
              <a:rect l="l" t="t" r="r" b="b"/>
              <a:pathLst>
                <a:path w="32575" h="50577">
                  <a:moveTo>
                    <a:pt x="16859" y="0"/>
                  </a:moveTo>
                  <a:cubicBezTo>
                    <a:pt x="26289" y="0"/>
                    <a:pt x="32575" y="7000"/>
                    <a:pt x="32575" y="18716"/>
                  </a:cubicBezTo>
                  <a:cubicBezTo>
                    <a:pt x="32575" y="33861"/>
                    <a:pt x="21860" y="45577"/>
                    <a:pt x="3429" y="50577"/>
                  </a:cubicBezTo>
                  <a:lnTo>
                    <a:pt x="0" y="42862"/>
                  </a:lnTo>
                  <a:cubicBezTo>
                    <a:pt x="12144" y="37861"/>
                    <a:pt x="19002" y="31861"/>
                    <a:pt x="20574" y="23431"/>
                  </a:cubicBezTo>
                  <a:lnTo>
                    <a:pt x="19431" y="22860"/>
                  </a:lnTo>
                  <a:cubicBezTo>
                    <a:pt x="18145" y="24717"/>
                    <a:pt x="16145" y="26003"/>
                    <a:pt x="13001" y="26003"/>
                  </a:cubicBezTo>
                  <a:cubicBezTo>
                    <a:pt x="7144" y="26003"/>
                    <a:pt x="3143" y="21574"/>
                    <a:pt x="3143" y="14573"/>
                  </a:cubicBezTo>
                  <a:cubicBezTo>
                    <a:pt x="3143" y="6715"/>
                    <a:pt x="8572" y="0"/>
                    <a:pt x="16859"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grpSp>
        <p:nvGrpSpPr>
          <p:cNvPr id="89" name="Group 88">
            <a:extLst>
              <a:ext uri="{FF2B5EF4-FFF2-40B4-BE49-F238E27FC236}">
                <a16:creationId xmlns:a16="http://schemas.microsoft.com/office/drawing/2014/main" id="{2FFE2D95-E318-15ED-CA5C-A0BE525744F8}"/>
              </a:ext>
            </a:extLst>
          </p:cNvPr>
          <p:cNvGrpSpPr/>
          <p:nvPr/>
        </p:nvGrpSpPr>
        <p:grpSpPr>
          <a:xfrm>
            <a:off x="717562" y="4043632"/>
            <a:ext cx="435006" cy="126444"/>
            <a:chOff x="5267845" y="-455759"/>
            <a:chExt cx="435006" cy="126444"/>
          </a:xfrm>
        </p:grpSpPr>
        <p:sp>
          <p:nvSpPr>
            <p:cNvPr id="90" name="Freeform 89">
              <a:extLst>
                <a:ext uri="{FF2B5EF4-FFF2-40B4-BE49-F238E27FC236}">
                  <a16:creationId xmlns:a16="http://schemas.microsoft.com/office/drawing/2014/main" id="{84F660B4-BEF7-859D-7DBE-3C3931D25246}"/>
                </a:ext>
              </a:extLst>
            </p:cNvPr>
            <p:cNvSpPr/>
            <p:nvPr/>
          </p:nvSpPr>
          <p:spPr>
            <a:xfrm>
              <a:off x="5267845" y="-455759"/>
              <a:ext cx="75581" cy="113871"/>
            </a:xfrm>
            <a:custGeom>
              <a:avLst/>
              <a:gdLst/>
              <a:ahLst/>
              <a:cxnLst/>
              <a:rect l="l" t="t" r="r" b="b"/>
              <a:pathLst>
                <a:path w="75581" h="113871">
                  <a:moveTo>
                    <a:pt x="33147" y="0"/>
                  </a:moveTo>
                  <a:lnTo>
                    <a:pt x="45148" y="0"/>
                  </a:lnTo>
                  <a:lnTo>
                    <a:pt x="45148" y="10858"/>
                  </a:lnTo>
                  <a:cubicBezTo>
                    <a:pt x="69294" y="12287"/>
                    <a:pt x="75152" y="22860"/>
                    <a:pt x="75152" y="30004"/>
                  </a:cubicBezTo>
                  <a:cubicBezTo>
                    <a:pt x="75152" y="36862"/>
                    <a:pt x="70437" y="41719"/>
                    <a:pt x="64008" y="41719"/>
                  </a:cubicBezTo>
                  <a:cubicBezTo>
                    <a:pt x="56864" y="41719"/>
                    <a:pt x="52292" y="37576"/>
                    <a:pt x="52292" y="31147"/>
                  </a:cubicBezTo>
                  <a:cubicBezTo>
                    <a:pt x="52292" y="27861"/>
                    <a:pt x="53721" y="24717"/>
                    <a:pt x="55864" y="22860"/>
                  </a:cubicBezTo>
                  <a:cubicBezTo>
                    <a:pt x="54007" y="21574"/>
                    <a:pt x="49863" y="20431"/>
                    <a:pt x="45005" y="20002"/>
                  </a:cubicBezTo>
                  <a:lnTo>
                    <a:pt x="45005" y="45577"/>
                  </a:lnTo>
                  <a:cubicBezTo>
                    <a:pt x="63865" y="50292"/>
                    <a:pt x="75581" y="55721"/>
                    <a:pt x="75581" y="72295"/>
                  </a:cubicBezTo>
                  <a:cubicBezTo>
                    <a:pt x="75581" y="88011"/>
                    <a:pt x="64294" y="99155"/>
                    <a:pt x="45148" y="101298"/>
                  </a:cubicBezTo>
                  <a:lnTo>
                    <a:pt x="45148" y="113871"/>
                  </a:lnTo>
                  <a:lnTo>
                    <a:pt x="33147" y="113871"/>
                  </a:lnTo>
                  <a:lnTo>
                    <a:pt x="33147" y="101727"/>
                  </a:lnTo>
                  <a:cubicBezTo>
                    <a:pt x="8858" y="100584"/>
                    <a:pt x="0" y="91154"/>
                    <a:pt x="0" y="81867"/>
                  </a:cubicBezTo>
                  <a:cubicBezTo>
                    <a:pt x="0" y="75295"/>
                    <a:pt x="5000" y="70294"/>
                    <a:pt x="11716" y="70294"/>
                  </a:cubicBezTo>
                  <a:cubicBezTo>
                    <a:pt x="17859" y="70294"/>
                    <a:pt x="22860" y="74724"/>
                    <a:pt x="22860" y="80867"/>
                  </a:cubicBezTo>
                  <a:cubicBezTo>
                    <a:pt x="22860" y="84010"/>
                    <a:pt x="21574" y="87011"/>
                    <a:pt x="19431" y="89011"/>
                  </a:cubicBezTo>
                  <a:cubicBezTo>
                    <a:pt x="22860" y="90583"/>
                    <a:pt x="27860" y="91869"/>
                    <a:pt x="33290" y="92440"/>
                  </a:cubicBezTo>
                  <a:lnTo>
                    <a:pt x="33290" y="65580"/>
                  </a:lnTo>
                  <a:cubicBezTo>
                    <a:pt x="14287" y="60865"/>
                    <a:pt x="2286" y="56293"/>
                    <a:pt x="2286" y="39862"/>
                  </a:cubicBezTo>
                  <a:cubicBezTo>
                    <a:pt x="2286" y="23860"/>
                    <a:pt x="14716" y="13144"/>
                    <a:pt x="33147" y="11144"/>
                  </a:cubicBezTo>
                  <a:lnTo>
                    <a:pt x="33147" y="0"/>
                  </a:lnTo>
                  <a:close/>
                  <a:moveTo>
                    <a:pt x="33718" y="20002"/>
                  </a:moveTo>
                  <a:cubicBezTo>
                    <a:pt x="25717" y="21288"/>
                    <a:pt x="22431" y="25575"/>
                    <a:pt x="22431" y="31432"/>
                  </a:cubicBezTo>
                  <a:cubicBezTo>
                    <a:pt x="22431" y="37862"/>
                    <a:pt x="26289" y="40719"/>
                    <a:pt x="33718" y="42862"/>
                  </a:cubicBezTo>
                  <a:lnTo>
                    <a:pt x="33718" y="20002"/>
                  </a:lnTo>
                  <a:close/>
                  <a:moveTo>
                    <a:pt x="44577" y="68580"/>
                  </a:moveTo>
                  <a:lnTo>
                    <a:pt x="44577" y="92154"/>
                  </a:lnTo>
                  <a:cubicBezTo>
                    <a:pt x="53149" y="90583"/>
                    <a:pt x="55435" y="85868"/>
                    <a:pt x="55435" y="79867"/>
                  </a:cubicBezTo>
                  <a:cubicBezTo>
                    <a:pt x="55435" y="74295"/>
                    <a:pt x="51006" y="71009"/>
                    <a:pt x="44577" y="6858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91" name="Freeform 90">
              <a:extLst>
                <a:ext uri="{FF2B5EF4-FFF2-40B4-BE49-F238E27FC236}">
                  <a16:creationId xmlns:a16="http://schemas.microsoft.com/office/drawing/2014/main" id="{E8C4BFE7-2B92-990D-7735-11386BB9835B}"/>
                </a:ext>
              </a:extLst>
            </p:cNvPr>
            <p:cNvSpPr/>
            <p:nvPr/>
          </p:nvSpPr>
          <p:spPr>
            <a:xfrm>
              <a:off x="5452249" y="-446901"/>
              <a:ext cx="79152" cy="95155"/>
            </a:xfrm>
            <a:custGeom>
              <a:avLst/>
              <a:gdLst/>
              <a:ahLst/>
              <a:cxnLst/>
              <a:rect l="l" t="t" r="r" b="b"/>
              <a:pathLst>
                <a:path w="79152" h="95155">
                  <a:moveTo>
                    <a:pt x="39576" y="0"/>
                  </a:moveTo>
                  <a:cubicBezTo>
                    <a:pt x="62579" y="0"/>
                    <a:pt x="79152" y="16717"/>
                    <a:pt x="79152" y="47149"/>
                  </a:cubicBezTo>
                  <a:cubicBezTo>
                    <a:pt x="79152"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7" y="83296"/>
                    <a:pt x="40005" y="83296"/>
                  </a:cubicBezTo>
                  <a:cubicBezTo>
                    <a:pt x="47720" y="83296"/>
                    <a:pt x="52006" y="74867"/>
                    <a:pt x="52006" y="47435"/>
                  </a:cubicBezTo>
                  <a:cubicBezTo>
                    <a:pt x="52006" y="20003"/>
                    <a:pt x="47006"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92" name="Freeform 91">
              <a:extLst>
                <a:ext uri="{FF2B5EF4-FFF2-40B4-BE49-F238E27FC236}">
                  <a16:creationId xmlns:a16="http://schemas.microsoft.com/office/drawing/2014/main" id="{62D6F928-8FF0-12D1-153A-595906F2CCCE}"/>
                </a:ext>
              </a:extLst>
            </p:cNvPr>
            <p:cNvSpPr/>
            <p:nvPr/>
          </p:nvSpPr>
          <p:spPr>
            <a:xfrm>
              <a:off x="5537974" y="-446901"/>
              <a:ext cx="79152" cy="95155"/>
            </a:xfrm>
            <a:custGeom>
              <a:avLst/>
              <a:gdLst/>
              <a:ahLst/>
              <a:cxnLst/>
              <a:rect l="l" t="t" r="r" b="b"/>
              <a:pathLst>
                <a:path w="79152" h="95155">
                  <a:moveTo>
                    <a:pt x="39576" y="0"/>
                  </a:moveTo>
                  <a:cubicBezTo>
                    <a:pt x="62579" y="0"/>
                    <a:pt x="79152" y="16717"/>
                    <a:pt x="79152" y="47149"/>
                  </a:cubicBezTo>
                  <a:cubicBezTo>
                    <a:pt x="79152"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7" y="83296"/>
                    <a:pt x="40005" y="83296"/>
                  </a:cubicBezTo>
                  <a:cubicBezTo>
                    <a:pt x="47720" y="83296"/>
                    <a:pt x="52006" y="74867"/>
                    <a:pt x="52006" y="47435"/>
                  </a:cubicBezTo>
                  <a:cubicBezTo>
                    <a:pt x="52006" y="20003"/>
                    <a:pt x="47006"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93" name="Freeform 92">
              <a:extLst>
                <a:ext uri="{FF2B5EF4-FFF2-40B4-BE49-F238E27FC236}">
                  <a16:creationId xmlns:a16="http://schemas.microsoft.com/office/drawing/2014/main" id="{3CCD8D02-0C35-9CAD-0502-546B8B39403F}"/>
                </a:ext>
              </a:extLst>
            </p:cNvPr>
            <p:cNvSpPr/>
            <p:nvPr/>
          </p:nvSpPr>
          <p:spPr>
            <a:xfrm>
              <a:off x="5623699" y="-446901"/>
              <a:ext cx="79152" cy="95155"/>
            </a:xfrm>
            <a:custGeom>
              <a:avLst/>
              <a:gdLst/>
              <a:ahLst/>
              <a:cxnLst/>
              <a:rect l="l" t="t" r="r" b="b"/>
              <a:pathLst>
                <a:path w="79152" h="95155">
                  <a:moveTo>
                    <a:pt x="39576" y="0"/>
                  </a:moveTo>
                  <a:cubicBezTo>
                    <a:pt x="62579" y="0"/>
                    <a:pt x="79152" y="16717"/>
                    <a:pt x="79152" y="47149"/>
                  </a:cubicBezTo>
                  <a:cubicBezTo>
                    <a:pt x="79152" y="78010"/>
                    <a:pt x="62293" y="95155"/>
                    <a:pt x="39576" y="95155"/>
                  </a:cubicBezTo>
                  <a:cubicBezTo>
                    <a:pt x="16573" y="95155"/>
                    <a:pt x="0" y="78439"/>
                    <a:pt x="0" y="48006"/>
                  </a:cubicBezTo>
                  <a:cubicBezTo>
                    <a:pt x="0" y="17431"/>
                    <a:pt x="17002" y="0"/>
                    <a:pt x="39576" y="0"/>
                  </a:cubicBezTo>
                  <a:close/>
                  <a:moveTo>
                    <a:pt x="39147" y="11859"/>
                  </a:moveTo>
                  <a:cubicBezTo>
                    <a:pt x="31432" y="11859"/>
                    <a:pt x="27146" y="20288"/>
                    <a:pt x="27146" y="47720"/>
                  </a:cubicBezTo>
                  <a:cubicBezTo>
                    <a:pt x="27146" y="75152"/>
                    <a:pt x="32147" y="83296"/>
                    <a:pt x="40005" y="83296"/>
                  </a:cubicBezTo>
                  <a:cubicBezTo>
                    <a:pt x="47720" y="83296"/>
                    <a:pt x="52006" y="74867"/>
                    <a:pt x="52006" y="47435"/>
                  </a:cubicBezTo>
                  <a:cubicBezTo>
                    <a:pt x="52006" y="20003"/>
                    <a:pt x="47006" y="11859"/>
                    <a:pt x="39147"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94" name="Freeform 93">
              <a:extLst>
                <a:ext uri="{FF2B5EF4-FFF2-40B4-BE49-F238E27FC236}">
                  <a16:creationId xmlns:a16="http://schemas.microsoft.com/office/drawing/2014/main" id="{D9C24C11-150E-BAD5-0A03-3428EF61277F}"/>
                </a:ext>
              </a:extLst>
            </p:cNvPr>
            <p:cNvSpPr/>
            <p:nvPr/>
          </p:nvSpPr>
          <p:spPr>
            <a:xfrm>
              <a:off x="5347331" y="-445901"/>
              <a:ext cx="63294" cy="91869"/>
            </a:xfrm>
            <a:custGeom>
              <a:avLst/>
              <a:gdLst/>
              <a:ahLst/>
              <a:cxnLst/>
              <a:rect l="l" t="t" r="r" b="b"/>
              <a:pathLst>
                <a:path w="63294" h="91869">
                  <a:moveTo>
                    <a:pt x="30004" y="0"/>
                  </a:moveTo>
                  <a:lnTo>
                    <a:pt x="45148" y="0"/>
                  </a:lnTo>
                  <a:lnTo>
                    <a:pt x="45148" y="78867"/>
                  </a:lnTo>
                  <a:lnTo>
                    <a:pt x="63294" y="78867"/>
                  </a:lnTo>
                  <a:lnTo>
                    <a:pt x="63294" y="91869"/>
                  </a:lnTo>
                  <a:lnTo>
                    <a:pt x="714" y="91869"/>
                  </a:lnTo>
                  <a:lnTo>
                    <a:pt x="714" y="78867"/>
                  </a:lnTo>
                  <a:lnTo>
                    <a:pt x="19574" y="78867"/>
                  </a:lnTo>
                  <a:lnTo>
                    <a:pt x="19574" y="23432"/>
                  </a:lnTo>
                  <a:cubicBezTo>
                    <a:pt x="17859" y="23860"/>
                    <a:pt x="15288" y="24146"/>
                    <a:pt x="12287" y="24146"/>
                  </a:cubicBezTo>
                  <a:cubicBezTo>
                    <a:pt x="8001" y="24146"/>
                    <a:pt x="3429" y="23432"/>
                    <a:pt x="0" y="22432"/>
                  </a:cubicBezTo>
                  <a:lnTo>
                    <a:pt x="0" y="11287"/>
                  </a:lnTo>
                  <a:cubicBezTo>
                    <a:pt x="13859" y="11859"/>
                    <a:pt x="24860" y="7858"/>
                    <a:pt x="30004"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95" name="Freeform 94">
              <a:extLst>
                <a:ext uri="{FF2B5EF4-FFF2-40B4-BE49-F238E27FC236}">
                  <a16:creationId xmlns:a16="http://schemas.microsoft.com/office/drawing/2014/main" id="{B5A07AB6-3516-19C7-7DED-F25BC43D2851}"/>
                </a:ext>
              </a:extLst>
            </p:cNvPr>
            <p:cNvSpPr/>
            <p:nvPr/>
          </p:nvSpPr>
          <p:spPr>
            <a:xfrm>
              <a:off x="5410577" y="-379892"/>
              <a:ext cx="32575" cy="50577"/>
            </a:xfrm>
            <a:custGeom>
              <a:avLst/>
              <a:gdLst/>
              <a:ahLst/>
              <a:cxnLst/>
              <a:rect l="l" t="t" r="r" b="b"/>
              <a:pathLst>
                <a:path w="32575" h="50577">
                  <a:moveTo>
                    <a:pt x="16859" y="0"/>
                  </a:moveTo>
                  <a:cubicBezTo>
                    <a:pt x="26289" y="0"/>
                    <a:pt x="32575" y="7000"/>
                    <a:pt x="32575" y="18716"/>
                  </a:cubicBezTo>
                  <a:cubicBezTo>
                    <a:pt x="32575" y="33861"/>
                    <a:pt x="21860" y="45577"/>
                    <a:pt x="3429" y="50577"/>
                  </a:cubicBezTo>
                  <a:lnTo>
                    <a:pt x="0" y="42862"/>
                  </a:lnTo>
                  <a:cubicBezTo>
                    <a:pt x="12144" y="37861"/>
                    <a:pt x="19002" y="31861"/>
                    <a:pt x="20574" y="23431"/>
                  </a:cubicBezTo>
                  <a:lnTo>
                    <a:pt x="19431" y="22860"/>
                  </a:lnTo>
                  <a:cubicBezTo>
                    <a:pt x="18145" y="24717"/>
                    <a:pt x="16145" y="26003"/>
                    <a:pt x="13001" y="26003"/>
                  </a:cubicBezTo>
                  <a:cubicBezTo>
                    <a:pt x="7144" y="26003"/>
                    <a:pt x="3143" y="21574"/>
                    <a:pt x="3143" y="14573"/>
                  </a:cubicBezTo>
                  <a:cubicBezTo>
                    <a:pt x="3143" y="6715"/>
                    <a:pt x="8572" y="0"/>
                    <a:pt x="16859"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grpSp>
        <p:nvGrpSpPr>
          <p:cNvPr id="96" name="Group 95">
            <a:extLst>
              <a:ext uri="{FF2B5EF4-FFF2-40B4-BE49-F238E27FC236}">
                <a16:creationId xmlns:a16="http://schemas.microsoft.com/office/drawing/2014/main" id="{1CA7E39D-87B9-F17C-F118-11EFF3E08126}"/>
              </a:ext>
            </a:extLst>
          </p:cNvPr>
          <p:cNvGrpSpPr/>
          <p:nvPr/>
        </p:nvGrpSpPr>
        <p:grpSpPr>
          <a:xfrm>
            <a:off x="993787" y="4457262"/>
            <a:ext cx="158781" cy="113871"/>
            <a:chOff x="6037588" y="-455759"/>
            <a:chExt cx="158781" cy="113871"/>
          </a:xfrm>
        </p:grpSpPr>
        <p:sp>
          <p:nvSpPr>
            <p:cNvPr id="97" name="Freeform 96">
              <a:extLst>
                <a:ext uri="{FF2B5EF4-FFF2-40B4-BE49-F238E27FC236}">
                  <a16:creationId xmlns:a16="http://schemas.microsoft.com/office/drawing/2014/main" id="{82E12289-C863-BF38-F0C7-D0ACF4397E69}"/>
                </a:ext>
              </a:extLst>
            </p:cNvPr>
            <p:cNvSpPr/>
            <p:nvPr/>
          </p:nvSpPr>
          <p:spPr>
            <a:xfrm>
              <a:off x="6037588" y="-455759"/>
              <a:ext cx="75581" cy="113871"/>
            </a:xfrm>
            <a:custGeom>
              <a:avLst/>
              <a:gdLst/>
              <a:ahLst/>
              <a:cxnLst/>
              <a:rect l="l" t="t" r="r" b="b"/>
              <a:pathLst>
                <a:path w="75581" h="113871">
                  <a:moveTo>
                    <a:pt x="33147" y="0"/>
                  </a:moveTo>
                  <a:lnTo>
                    <a:pt x="45148" y="0"/>
                  </a:lnTo>
                  <a:lnTo>
                    <a:pt x="45148" y="10858"/>
                  </a:lnTo>
                  <a:cubicBezTo>
                    <a:pt x="69294" y="12287"/>
                    <a:pt x="75152" y="22860"/>
                    <a:pt x="75152" y="30004"/>
                  </a:cubicBezTo>
                  <a:cubicBezTo>
                    <a:pt x="75152" y="36862"/>
                    <a:pt x="70437" y="41719"/>
                    <a:pt x="64008" y="41719"/>
                  </a:cubicBezTo>
                  <a:cubicBezTo>
                    <a:pt x="56864" y="41719"/>
                    <a:pt x="52292" y="37576"/>
                    <a:pt x="52292" y="31147"/>
                  </a:cubicBezTo>
                  <a:cubicBezTo>
                    <a:pt x="52292" y="27861"/>
                    <a:pt x="53721" y="24717"/>
                    <a:pt x="55864" y="22860"/>
                  </a:cubicBezTo>
                  <a:cubicBezTo>
                    <a:pt x="54007" y="21574"/>
                    <a:pt x="49863" y="20431"/>
                    <a:pt x="45005" y="20002"/>
                  </a:cubicBezTo>
                  <a:lnTo>
                    <a:pt x="45005" y="45577"/>
                  </a:lnTo>
                  <a:cubicBezTo>
                    <a:pt x="63865" y="50292"/>
                    <a:pt x="75581" y="55721"/>
                    <a:pt x="75581" y="72295"/>
                  </a:cubicBezTo>
                  <a:cubicBezTo>
                    <a:pt x="75581" y="88011"/>
                    <a:pt x="64294" y="99155"/>
                    <a:pt x="45148" y="101298"/>
                  </a:cubicBezTo>
                  <a:lnTo>
                    <a:pt x="45148" y="113871"/>
                  </a:lnTo>
                  <a:lnTo>
                    <a:pt x="33147" y="113871"/>
                  </a:lnTo>
                  <a:lnTo>
                    <a:pt x="33147" y="101727"/>
                  </a:lnTo>
                  <a:cubicBezTo>
                    <a:pt x="8858" y="100584"/>
                    <a:pt x="0" y="91154"/>
                    <a:pt x="0" y="81867"/>
                  </a:cubicBezTo>
                  <a:cubicBezTo>
                    <a:pt x="0" y="75295"/>
                    <a:pt x="5000" y="70294"/>
                    <a:pt x="11716" y="70294"/>
                  </a:cubicBezTo>
                  <a:cubicBezTo>
                    <a:pt x="17859" y="70294"/>
                    <a:pt x="22860" y="74724"/>
                    <a:pt x="22860" y="80867"/>
                  </a:cubicBezTo>
                  <a:cubicBezTo>
                    <a:pt x="22860" y="84010"/>
                    <a:pt x="21574" y="87011"/>
                    <a:pt x="19431" y="89011"/>
                  </a:cubicBezTo>
                  <a:cubicBezTo>
                    <a:pt x="22860" y="90583"/>
                    <a:pt x="27860" y="91869"/>
                    <a:pt x="33290" y="92440"/>
                  </a:cubicBezTo>
                  <a:lnTo>
                    <a:pt x="33290" y="65580"/>
                  </a:lnTo>
                  <a:cubicBezTo>
                    <a:pt x="14287" y="60865"/>
                    <a:pt x="2286" y="56293"/>
                    <a:pt x="2286" y="39862"/>
                  </a:cubicBezTo>
                  <a:cubicBezTo>
                    <a:pt x="2286" y="23860"/>
                    <a:pt x="14716" y="13144"/>
                    <a:pt x="33147" y="11144"/>
                  </a:cubicBezTo>
                  <a:lnTo>
                    <a:pt x="33147" y="0"/>
                  </a:lnTo>
                  <a:close/>
                  <a:moveTo>
                    <a:pt x="33718" y="20002"/>
                  </a:moveTo>
                  <a:cubicBezTo>
                    <a:pt x="25717" y="21288"/>
                    <a:pt x="22431" y="25575"/>
                    <a:pt x="22431" y="31432"/>
                  </a:cubicBezTo>
                  <a:cubicBezTo>
                    <a:pt x="22431" y="37862"/>
                    <a:pt x="26289" y="40719"/>
                    <a:pt x="33718" y="42862"/>
                  </a:cubicBezTo>
                  <a:lnTo>
                    <a:pt x="33718" y="20002"/>
                  </a:lnTo>
                  <a:close/>
                  <a:moveTo>
                    <a:pt x="44577" y="68580"/>
                  </a:moveTo>
                  <a:lnTo>
                    <a:pt x="44577" y="92154"/>
                  </a:lnTo>
                  <a:cubicBezTo>
                    <a:pt x="53149" y="90583"/>
                    <a:pt x="55435" y="85868"/>
                    <a:pt x="55435" y="79867"/>
                  </a:cubicBezTo>
                  <a:cubicBezTo>
                    <a:pt x="55435" y="74295"/>
                    <a:pt x="51006" y="71009"/>
                    <a:pt x="44577" y="6858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98" name="Freeform 97">
              <a:extLst>
                <a:ext uri="{FF2B5EF4-FFF2-40B4-BE49-F238E27FC236}">
                  <a16:creationId xmlns:a16="http://schemas.microsoft.com/office/drawing/2014/main" id="{061ECE02-FBE1-A7D6-C363-5EE08A6F7F1C}"/>
                </a:ext>
              </a:extLst>
            </p:cNvPr>
            <p:cNvSpPr/>
            <p:nvPr/>
          </p:nvSpPr>
          <p:spPr>
            <a:xfrm>
              <a:off x="6117217" y="-446901"/>
              <a:ext cx="79152" cy="95155"/>
            </a:xfrm>
            <a:custGeom>
              <a:avLst/>
              <a:gdLst/>
              <a:ahLst/>
              <a:cxnLst/>
              <a:rect l="l" t="t" r="r" b="b"/>
              <a:pathLst>
                <a:path w="79152" h="95155">
                  <a:moveTo>
                    <a:pt x="39576" y="0"/>
                  </a:moveTo>
                  <a:cubicBezTo>
                    <a:pt x="62579" y="0"/>
                    <a:pt x="79152" y="16717"/>
                    <a:pt x="79152" y="47149"/>
                  </a:cubicBezTo>
                  <a:cubicBezTo>
                    <a:pt x="79152" y="78010"/>
                    <a:pt x="62293" y="95155"/>
                    <a:pt x="39576" y="95155"/>
                  </a:cubicBezTo>
                  <a:cubicBezTo>
                    <a:pt x="16573" y="95155"/>
                    <a:pt x="0" y="78439"/>
                    <a:pt x="0" y="48006"/>
                  </a:cubicBezTo>
                  <a:cubicBezTo>
                    <a:pt x="0" y="17431"/>
                    <a:pt x="17002" y="0"/>
                    <a:pt x="39576" y="0"/>
                  </a:cubicBezTo>
                  <a:close/>
                  <a:moveTo>
                    <a:pt x="39148" y="11859"/>
                  </a:moveTo>
                  <a:cubicBezTo>
                    <a:pt x="31432" y="11859"/>
                    <a:pt x="27146" y="20288"/>
                    <a:pt x="27146" y="47720"/>
                  </a:cubicBezTo>
                  <a:cubicBezTo>
                    <a:pt x="27146" y="75152"/>
                    <a:pt x="32147" y="83296"/>
                    <a:pt x="40005" y="83296"/>
                  </a:cubicBezTo>
                  <a:cubicBezTo>
                    <a:pt x="47720" y="83296"/>
                    <a:pt x="52006" y="74867"/>
                    <a:pt x="52006" y="47435"/>
                  </a:cubicBezTo>
                  <a:cubicBezTo>
                    <a:pt x="52006" y="20003"/>
                    <a:pt x="47006" y="11859"/>
                    <a:pt x="39148" y="11859"/>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grpSp>
        <p:nvGrpSpPr>
          <p:cNvPr id="99" name="Group 98">
            <a:extLst>
              <a:ext uri="{FF2B5EF4-FFF2-40B4-BE49-F238E27FC236}">
                <a16:creationId xmlns:a16="http://schemas.microsoft.com/office/drawing/2014/main" id="{749A60CB-6021-F04C-8933-C7F9622B00EE}"/>
              </a:ext>
            </a:extLst>
          </p:cNvPr>
          <p:cNvGrpSpPr/>
          <p:nvPr/>
        </p:nvGrpSpPr>
        <p:grpSpPr>
          <a:xfrm>
            <a:off x="1571222" y="2234831"/>
            <a:ext cx="2570346" cy="2301335"/>
            <a:chOff x="1624262" y="2022693"/>
            <a:chExt cx="2570346" cy="2301335"/>
          </a:xfrm>
        </p:grpSpPr>
        <p:sp>
          <p:nvSpPr>
            <p:cNvPr id="100" name="Rectangle 99">
              <a:extLst>
                <a:ext uri="{FF2B5EF4-FFF2-40B4-BE49-F238E27FC236}">
                  <a16:creationId xmlns:a16="http://schemas.microsoft.com/office/drawing/2014/main" id="{838C0C88-62AA-D6B6-C662-B10E06FFD5CC}"/>
                </a:ext>
              </a:extLst>
            </p:cNvPr>
            <p:cNvSpPr/>
            <p:nvPr/>
          </p:nvSpPr>
          <p:spPr>
            <a:xfrm>
              <a:off x="1624262" y="3879957"/>
              <a:ext cx="2570346" cy="44407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01" name="TextBox 100">
              <a:extLst>
                <a:ext uri="{FF2B5EF4-FFF2-40B4-BE49-F238E27FC236}">
                  <a16:creationId xmlns:a16="http://schemas.microsoft.com/office/drawing/2014/main" id="{B35D1F40-1E09-AB29-89BE-FAA8C58AF3EE}"/>
                </a:ext>
              </a:extLst>
            </p:cNvPr>
            <p:cNvSpPr txBox="1"/>
            <p:nvPr/>
          </p:nvSpPr>
          <p:spPr>
            <a:xfrm>
              <a:off x="1837313" y="3921532"/>
              <a:ext cx="2296807" cy="342928"/>
            </a:xfrm>
            <a:prstGeom prst="rect">
              <a:avLst/>
            </a:prstGeom>
            <a:noFill/>
          </p:spPr>
          <p:txBody>
            <a:bodyPr wrap="none" lIns="0" tIns="0" rIns="0" bIns="0" rtlCol="0" anchor="ctr">
              <a:noAutofit/>
            </a:bodyPr>
            <a:lstStyle/>
            <a:p>
              <a:r>
                <a:rPr lang="en-US" sz="1200" b="1" dirty="0">
                  <a:solidFill>
                    <a:schemeClr val="bg1"/>
                  </a:solidFill>
                  <a:latin typeface="Arial"/>
                  <a:cs typeface="Arial"/>
                </a:rPr>
                <a:t>HEALTH CARE</a:t>
              </a:r>
            </a:p>
          </p:txBody>
        </p:sp>
        <p:sp>
          <p:nvSpPr>
            <p:cNvPr id="102" name="Rectangle 101">
              <a:extLst>
                <a:ext uri="{FF2B5EF4-FFF2-40B4-BE49-F238E27FC236}">
                  <a16:creationId xmlns:a16="http://schemas.microsoft.com/office/drawing/2014/main" id="{C673BF9C-6ACE-58FF-8A3F-A3B05B21D9FF}"/>
                </a:ext>
              </a:extLst>
            </p:cNvPr>
            <p:cNvSpPr/>
            <p:nvPr/>
          </p:nvSpPr>
          <p:spPr>
            <a:xfrm>
              <a:off x="1624262" y="3418124"/>
              <a:ext cx="2570346" cy="444071"/>
            </a:xfrm>
            <a:prstGeom prst="rect">
              <a:avLst/>
            </a:prstGeom>
            <a:solidFill>
              <a:srgbClr val="79387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03" name="TextBox 102">
              <a:extLst>
                <a:ext uri="{FF2B5EF4-FFF2-40B4-BE49-F238E27FC236}">
                  <a16:creationId xmlns:a16="http://schemas.microsoft.com/office/drawing/2014/main" id="{3E794EAA-9210-F6AE-8873-D4715E4C8324}"/>
                </a:ext>
              </a:extLst>
            </p:cNvPr>
            <p:cNvSpPr txBox="1"/>
            <p:nvPr/>
          </p:nvSpPr>
          <p:spPr>
            <a:xfrm>
              <a:off x="1837313" y="3468531"/>
              <a:ext cx="2296807" cy="342928"/>
            </a:xfrm>
            <a:prstGeom prst="rect">
              <a:avLst/>
            </a:prstGeom>
            <a:noFill/>
          </p:spPr>
          <p:txBody>
            <a:bodyPr wrap="none" lIns="0" tIns="0" rIns="0" bIns="0" rtlCol="0" anchor="ctr">
              <a:noAutofit/>
            </a:bodyPr>
            <a:lstStyle/>
            <a:p>
              <a:r>
                <a:rPr lang="en-US" sz="1200" b="1" dirty="0">
                  <a:solidFill>
                    <a:schemeClr val="bg1"/>
                  </a:solidFill>
                  <a:latin typeface="Arial"/>
                  <a:cs typeface="Arial"/>
                </a:rPr>
                <a:t>ESSENTIAL EXPENSES</a:t>
              </a:r>
            </a:p>
          </p:txBody>
        </p:sp>
        <p:sp>
          <p:nvSpPr>
            <p:cNvPr id="104" name="Rectangle 103">
              <a:extLst>
                <a:ext uri="{FF2B5EF4-FFF2-40B4-BE49-F238E27FC236}">
                  <a16:creationId xmlns:a16="http://schemas.microsoft.com/office/drawing/2014/main" id="{05F2535A-7F20-62D4-92F2-5E2662D104BB}"/>
                </a:ext>
              </a:extLst>
            </p:cNvPr>
            <p:cNvSpPr/>
            <p:nvPr/>
          </p:nvSpPr>
          <p:spPr>
            <a:xfrm>
              <a:off x="1624262" y="2952832"/>
              <a:ext cx="2570346" cy="444071"/>
            </a:xfrm>
            <a:prstGeom prst="rect">
              <a:avLst/>
            </a:prstGeom>
            <a:solidFill>
              <a:srgbClr val="8A4F8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05" name="TextBox 104">
              <a:extLst>
                <a:ext uri="{FF2B5EF4-FFF2-40B4-BE49-F238E27FC236}">
                  <a16:creationId xmlns:a16="http://schemas.microsoft.com/office/drawing/2014/main" id="{3E796400-81FD-A405-B373-7ABB60839529}"/>
                </a:ext>
              </a:extLst>
            </p:cNvPr>
            <p:cNvSpPr txBox="1"/>
            <p:nvPr/>
          </p:nvSpPr>
          <p:spPr>
            <a:xfrm>
              <a:off x="1837313" y="3003239"/>
              <a:ext cx="2296807" cy="342928"/>
            </a:xfrm>
            <a:prstGeom prst="rect">
              <a:avLst/>
            </a:prstGeom>
            <a:noFill/>
          </p:spPr>
          <p:txBody>
            <a:bodyPr wrap="none" lIns="0" tIns="0" rIns="0" bIns="0" rtlCol="0" anchor="ctr">
              <a:noAutofit/>
            </a:bodyPr>
            <a:lstStyle/>
            <a:p>
              <a:r>
                <a:rPr lang="en-US" sz="1200" b="1" dirty="0">
                  <a:solidFill>
                    <a:schemeClr val="bg1"/>
                  </a:solidFill>
                  <a:latin typeface="Arial"/>
                  <a:cs typeface="Arial"/>
                </a:rPr>
                <a:t>DISCRETIONARY EXPENSES</a:t>
              </a:r>
            </a:p>
          </p:txBody>
        </p:sp>
        <p:sp>
          <p:nvSpPr>
            <p:cNvPr id="106" name="Rectangle 105">
              <a:extLst>
                <a:ext uri="{FF2B5EF4-FFF2-40B4-BE49-F238E27FC236}">
                  <a16:creationId xmlns:a16="http://schemas.microsoft.com/office/drawing/2014/main" id="{858A02CD-AFE6-3397-C585-27437DF0F468}"/>
                </a:ext>
              </a:extLst>
            </p:cNvPr>
            <p:cNvSpPr/>
            <p:nvPr/>
          </p:nvSpPr>
          <p:spPr>
            <a:xfrm>
              <a:off x="1624262" y="2487985"/>
              <a:ext cx="2570346" cy="444071"/>
            </a:xfrm>
            <a:prstGeom prst="rect">
              <a:avLst/>
            </a:prstGeom>
            <a:solidFill>
              <a:srgbClr val="9C6C9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accent1">
                    <a:lumMod val="50000"/>
                  </a:schemeClr>
                </a:solidFill>
                <a:latin typeface="Arial"/>
                <a:cs typeface="Arial"/>
              </a:endParaRPr>
            </a:p>
          </p:txBody>
        </p:sp>
        <p:sp>
          <p:nvSpPr>
            <p:cNvPr id="107" name="TextBox 106">
              <a:extLst>
                <a:ext uri="{FF2B5EF4-FFF2-40B4-BE49-F238E27FC236}">
                  <a16:creationId xmlns:a16="http://schemas.microsoft.com/office/drawing/2014/main" id="{E597A16D-8B9F-91F5-AF2E-8A6B83ECC353}"/>
                </a:ext>
              </a:extLst>
            </p:cNvPr>
            <p:cNvSpPr txBox="1"/>
            <p:nvPr/>
          </p:nvSpPr>
          <p:spPr>
            <a:xfrm>
              <a:off x="1837313" y="2538392"/>
              <a:ext cx="2296807" cy="342928"/>
            </a:xfrm>
            <a:prstGeom prst="rect">
              <a:avLst/>
            </a:prstGeom>
            <a:noFill/>
          </p:spPr>
          <p:txBody>
            <a:bodyPr wrap="none" lIns="0" tIns="0" rIns="0" bIns="0" rtlCol="0" anchor="ctr">
              <a:noAutofit/>
            </a:bodyPr>
            <a:lstStyle/>
            <a:p>
              <a:r>
                <a:rPr lang="en-US" sz="1200" b="1" dirty="0">
                  <a:solidFill>
                    <a:schemeClr val="bg1"/>
                  </a:solidFill>
                  <a:latin typeface="Arial"/>
                  <a:cs typeface="Arial"/>
                </a:rPr>
                <a:t>FREEDOM / FLEXIBILITY</a:t>
              </a:r>
            </a:p>
          </p:txBody>
        </p:sp>
        <p:sp>
          <p:nvSpPr>
            <p:cNvPr id="108" name="Rectangle 107">
              <a:extLst>
                <a:ext uri="{FF2B5EF4-FFF2-40B4-BE49-F238E27FC236}">
                  <a16:creationId xmlns:a16="http://schemas.microsoft.com/office/drawing/2014/main" id="{15E0E236-04EE-8B74-1E20-7E6E62F4A560}"/>
                </a:ext>
              </a:extLst>
            </p:cNvPr>
            <p:cNvSpPr/>
            <p:nvPr/>
          </p:nvSpPr>
          <p:spPr>
            <a:xfrm>
              <a:off x="1624262" y="2022693"/>
              <a:ext cx="2570346" cy="444071"/>
            </a:xfrm>
            <a:prstGeom prst="rect">
              <a:avLst/>
            </a:prstGeom>
            <a:solidFill>
              <a:srgbClr val="B58FB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accent1">
                    <a:lumMod val="50000"/>
                  </a:schemeClr>
                </a:solidFill>
                <a:latin typeface="Arial"/>
                <a:cs typeface="Arial"/>
              </a:endParaRPr>
            </a:p>
          </p:txBody>
        </p:sp>
        <p:sp>
          <p:nvSpPr>
            <p:cNvPr id="109" name="TextBox 108">
              <a:extLst>
                <a:ext uri="{FF2B5EF4-FFF2-40B4-BE49-F238E27FC236}">
                  <a16:creationId xmlns:a16="http://schemas.microsoft.com/office/drawing/2014/main" id="{65C8FAEB-2366-EDE5-EB54-BE1A6C2FA275}"/>
                </a:ext>
              </a:extLst>
            </p:cNvPr>
            <p:cNvSpPr txBox="1"/>
            <p:nvPr/>
          </p:nvSpPr>
          <p:spPr>
            <a:xfrm>
              <a:off x="1841328" y="2073100"/>
              <a:ext cx="2296807" cy="342928"/>
            </a:xfrm>
            <a:prstGeom prst="rect">
              <a:avLst/>
            </a:prstGeom>
            <a:noFill/>
          </p:spPr>
          <p:txBody>
            <a:bodyPr wrap="none" lIns="0" tIns="0" rIns="0" bIns="0" rtlCol="0" anchor="ctr">
              <a:noAutofit/>
            </a:bodyPr>
            <a:lstStyle/>
            <a:p>
              <a:r>
                <a:rPr lang="en-US" sz="1200" b="1" dirty="0">
                  <a:solidFill>
                    <a:schemeClr val="bg1"/>
                  </a:solidFill>
                  <a:latin typeface="Arial"/>
                  <a:cs typeface="Arial"/>
                </a:rPr>
                <a:t>LEGACY</a:t>
              </a:r>
            </a:p>
          </p:txBody>
        </p:sp>
      </p:grpSp>
      <p:sp>
        <p:nvSpPr>
          <p:cNvPr id="110" name="Content Placeholder 2">
            <a:extLst>
              <a:ext uri="{FF2B5EF4-FFF2-40B4-BE49-F238E27FC236}">
                <a16:creationId xmlns:a16="http://schemas.microsoft.com/office/drawing/2014/main" id="{710BE17A-A312-5558-852C-ED02A0F6CE29}"/>
              </a:ext>
            </a:extLst>
          </p:cNvPr>
          <p:cNvSpPr txBox="1">
            <a:spLocks/>
          </p:cNvSpPr>
          <p:nvPr/>
        </p:nvSpPr>
        <p:spPr>
          <a:xfrm>
            <a:off x="233287" y="1158508"/>
            <a:ext cx="8495349" cy="318818"/>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mn-lt"/>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mn-lt"/>
                <a:ea typeface="+mn-ea"/>
                <a:cs typeface="Arial"/>
              </a:defRPr>
            </a:lvl2pPr>
            <a:lvl3pPr marL="525463" indent="-200025" algn="l" defTabSz="457200" rtl="0" eaLnBrk="1" latinLnBrk="0" hangingPunct="1">
              <a:spcBef>
                <a:spcPts val="0"/>
              </a:spcBef>
              <a:buSzPct val="85000"/>
              <a:buFont typeface="Lucida Grande"/>
              <a:buChar char="-"/>
              <a:tabLst/>
              <a:defRPr sz="1400" kern="1200">
                <a:solidFill>
                  <a:srgbClr val="40474B"/>
                </a:solidFill>
                <a:latin typeface="+mn-lt"/>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chemeClr val="accent6"/>
                </a:solidFill>
                <a:latin typeface="Georgia Pro" panose="02040502050405020303" pitchFamily="18" charset="0"/>
              </a:rPr>
              <a:t>The difference between your </a:t>
            </a:r>
            <a:r>
              <a:rPr lang="en-US" sz="1200" b="1" dirty="0">
                <a:solidFill>
                  <a:schemeClr val="accent6"/>
                </a:solidFill>
                <a:latin typeface="Georgia Pro" panose="02040502050405020303" pitchFamily="18" charset="0"/>
              </a:rPr>
              <a:t>estimated expenses</a:t>
            </a:r>
            <a:r>
              <a:rPr lang="en-US" sz="1200" dirty="0">
                <a:solidFill>
                  <a:schemeClr val="accent6"/>
                </a:solidFill>
                <a:latin typeface="Georgia Pro" panose="02040502050405020303" pitchFamily="18" charset="0"/>
              </a:rPr>
              <a:t> and your </a:t>
            </a:r>
            <a:r>
              <a:rPr lang="en-US" sz="1200" b="1" dirty="0">
                <a:solidFill>
                  <a:schemeClr val="accent6"/>
                </a:solidFill>
                <a:latin typeface="Georgia Pro" panose="02040502050405020303" pitchFamily="18" charset="0"/>
              </a:rPr>
              <a:t>reliable income </a:t>
            </a:r>
            <a:r>
              <a:rPr lang="en-US" sz="1200" dirty="0">
                <a:solidFill>
                  <a:schemeClr val="accent6"/>
                </a:solidFill>
                <a:latin typeface="Georgia Pro" panose="02040502050405020303" pitchFamily="18" charset="0"/>
              </a:rPr>
              <a:t>sources</a:t>
            </a:r>
            <a:r>
              <a:rPr lang="en-US" sz="1200" i="1" dirty="0">
                <a:solidFill>
                  <a:schemeClr val="accent6"/>
                </a:solidFill>
                <a:latin typeface="Georgia Pro" panose="02040502050405020303" pitchFamily="18" charset="0"/>
              </a:rPr>
              <a:t>.</a:t>
            </a:r>
            <a:r>
              <a:rPr lang="en-US" sz="1200" b="1" i="1" dirty="0">
                <a:solidFill>
                  <a:schemeClr val="accent6"/>
                </a:solidFill>
                <a:latin typeface="Georgia Pro" panose="02040502050405020303" pitchFamily="18" charset="0"/>
              </a:rPr>
              <a:t> </a:t>
            </a:r>
            <a:endParaRPr lang="en-US" sz="1200" dirty="0">
              <a:solidFill>
                <a:schemeClr val="accent6"/>
              </a:solidFill>
              <a:latin typeface="Georgia Pro" panose="02040502050405020303" pitchFamily="18" charset="0"/>
            </a:endParaRPr>
          </a:p>
        </p:txBody>
      </p:sp>
      <p:sp>
        <p:nvSpPr>
          <p:cNvPr id="111" name="Rectangle 110">
            <a:extLst>
              <a:ext uri="{FF2B5EF4-FFF2-40B4-BE49-F238E27FC236}">
                <a16:creationId xmlns:a16="http://schemas.microsoft.com/office/drawing/2014/main" id="{FC31ACC6-ABBC-9C12-1638-926E7F75FDB1}"/>
              </a:ext>
            </a:extLst>
          </p:cNvPr>
          <p:cNvSpPr/>
          <p:nvPr/>
        </p:nvSpPr>
        <p:spPr>
          <a:xfrm>
            <a:off x="4569366" y="3483769"/>
            <a:ext cx="2775090" cy="10543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nvGrpSpPr>
          <p:cNvPr id="112" name="Group 111">
            <a:extLst>
              <a:ext uri="{FF2B5EF4-FFF2-40B4-BE49-F238E27FC236}">
                <a16:creationId xmlns:a16="http://schemas.microsoft.com/office/drawing/2014/main" id="{63F8F8D2-FA40-4BDB-372A-F912169306E9}"/>
              </a:ext>
            </a:extLst>
          </p:cNvPr>
          <p:cNvGrpSpPr/>
          <p:nvPr/>
        </p:nvGrpSpPr>
        <p:grpSpPr>
          <a:xfrm>
            <a:off x="7797079" y="2151841"/>
            <a:ext cx="541302" cy="151535"/>
            <a:chOff x="7874832" y="1939703"/>
            <a:chExt cx="722681" cy="202311"/>
          </a:xfrm>
        </p:grpSpPr>
        <p:sp>
          <p:nvSpPr>
            <p:cNvPr id="113" name="Freeform 112">
              <a:extLst>
                <a:ext uri="{FF2B5EF4-FFF2-40B4-BE49-F238E27FC236}">
                  <a16:creationId xmlns:a16="http://schemas.microsoft.com/office/drawing/2014/main" id="{96BAE355-4683-4B06-CCA7-E8093B48C02A}"/>
                </a:ext>
              </a:extLst>
            </p:cNvPr>
            <p:cNvSpPr/>
            <p:nvPr/>
          </p:nvSpPr>
          <p:spPr>
            <a:xfrm>
              <a:off x="7874832" y="1939703"/>
              <a:ext cx="120930" cy="182195"/>
            </a:xfrm>
            <a:custGeom>
              <a:avLst/>
              <a:gdLst/>
              <a:ahLst/>
              <a:cxnLst/>
              <a:rect l="l" t="t" r="r" b="b"/>
              <a:pathLst>
                <a:path w="120930" h="182195">
                  <a:moveTo>
                    <a:pt x="53036" y="0"/>
                  </a:moveTo>
                  <a:lnTo>
                    <a:pt x="72238" y="0"/>
                  </a:lnTo>
                  <a:lnTo>
                    <a:pt x="72238" y="17374"/>
                  </a:lnTo>
                  <a:cubicBezTo>
                    <a:pt x="110871" y="19660"/>
                    <a:pt x="120244" y="36576"/>
                    <a:pt x="120244" y="48006"/>
                  </a:cubicBezTo>
                  <a:cubicBezTo>
                    <a:pt x="120244" y="58979"/>
                    <a:pt x="112700" y="66752"/>
                    <a:pt x="102413" y="66752"/>
                  </a:cubicBezTo>
                  <a:cubicBezTo>
                    <a:pt x="90983" y="66752"/>
                    <a:pt x="83668" y="60122"/>
                    <a:pt x="83668" y="49835"/>
                  </a:cubicBezTo>
                  <a:cubicBezTo>
                    <a:pt x="83668" y="44577"/>
                    <a:pt x="85954" y="39548"/>
                    <a:pt x="89383" y="36576"/>
                  </a:cubicBezTo>
                  <a:cubicBezTo>
                    <a:pt x="86411" y="34519"/>
                    <a:pt x="79782" y="32690"/>
                    <a:pt x="72009" y="32004"/>
                  </a:cubicBezTo>
                  <a:lnTo>
                    <a:pt x="72009" y="72924"/>
                  </a:lnTo>
                  <a:cubicBezTo>
                    <a:pt x="102185" y="80468"/>
                    <a:pt x="120930" y="89154"/>
                    <a:pt x="120930" y="115672"/>
                  </a:cubicBezTo>
                  <a:cubicBezTo>
                    <a:pt x="120930" y="140818"/>
                    <a:pt x="102870" y="158649"/>
                    <a:pt x="72238" y="162078"/>
                  </a:cubicBezTo>
                  <a:lnTo>
                    <a:pt x="72238" y="182195"/>
                  </a:lnTo>
                  <a:lnTo>
                    <a:pt x="53036" y="182195"/>
                  </a:lnTo>
                  <a:lnTo>
                    <a:pt x="53036" y="162764"/>
                  </a:lnTo>
                  <a:cubicBezTo>
                    <a:pt x="14174" y="160935"/>
                    <a:pt x="0" y="145847"/>
                    <a:pt x="0" y="130988"/>
                  </a:cubicBezTo>
                  <a:cubicBezTo>
                    <a:pt x="0" y="120473"/>
                    <a:pt x="8001" y="112472"/>
                    <a:pt x="18746" y="112472"/>
                  </a:cubicBezTo>
                  <a:cubicBezTo>
                    <a:pt x="28575" y="112472"/>
                    <a:pt x="36576" y="119558"/>
                    <a:pt x="36576" y="129388"/>
                  </a:cubicBezTo>
                  <a:cubicBezTo>
                    <a:pt x="36576" y="134417"/>
                    <a:pt x="34519" y="139218"/>
                    <a:pt x="31090" y="142418"/>
                  </a:cubicBezTo>
                  <a:cubicBezTo>
                    <a:pt x="36576" y="144933"/>
                    <a:pt x="44577" y="146990"/>
                    <a:pt x="53264" y="147905"/>
                  </a:cubicBezTo>
                  <a:lnTo>
                    <a:pt x="53264" y="104928"/>
                  </a:lnTo>
                  <a:cubicBezTo>
                    <a:pt x="22860" y="97384"/>
                    <a:pt x="3658" y="90069"/>
                    <a:pt x="3658" y="63780"/>
                  </a:cubicBezTo>
                  <a:cubicBezTo>
                    <a:pt x="3658" y="38177"/>
                    <a:pt x="23546" y="21032"/>
                    <a:pt x="53036" y="17831"/>
                  </a:cubicBezTo>
                  <a:lnTo>
                    <a:pt x="53036" y="0"/>
                  </a:lnTo>
                  <a:close/>
                  <a:moveTo>
                    <a:pt x="53950" y="32004"/>
                  </a:moveTo>
                  <a:cubicBezTo>
                    <a:pt x="41148" y="34062"/>
                    <a:pt x="35891" y="40920"/>
                    <a:pt x="35891" y="50292"/>
                  </a:cubicBezTo>
                  <a:cubicBezTo>
                    <a:pt x="35891" y="60579"/>
                    <a:pt x="42063" y="65151"/>
                    <a:pt x="53950" y="68580"/>
                  </a:cubicBezTo>
                  <a:lnTo>
                    <a:pt x="53950" y="32004"/>
                  </a:lnTo>
                  <a:close/>
                  <a:moveTo>
                    <a:pt x="71324" y="109728"/>
                  </a:moveTo>
                  <a:lnTo>
                    <a:pt x="71324" y="147447"/>
                  </a:lnTo>
                  <a:cubicBezTo>
                    <a:pt x="85040" y="144933"/>
                    <a:pt x="88697" y="137389"/>
                    <a:pt x="88697" y="127788"/>
                  </a:cubicBezTo>
                  <a:cubicBezTo>
                    <a:pt x="88697" y="118872"/>
                    <a:pt x="81611" y="113615"/>
                    <a:pt x="71324" y="109728"/>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14" name="Freeform 113">
              <a:extLst>
                <a:ext uri="{FF2B5EF4-FFF2-40B4-BE49-F238E27FC236}">
                  <a16:creationId xmlns:a16="http://schemas.microsoft.com/office/drawing/2014/main" id="{BB5BAA96-7BAF-3BA0-3906-25D737013549}"/>
                </a:ext>
              </a:extLst>
            </p:cNvPr>
            <p:cNvSpPr/>
            <p:nvPr/>
          </p:nvSpPr>
          <p:spPr>
            <a:xfrm>
              <a:off x="8003458" y="1953419"/>
              <a:ext cx="115900" cy="152705"/>
            </a:xfrm>
            <a:custGeom>
              <a:avLst/>
              <a:gdLst/>
              <a:ahLst/>
              <a:cxnLst/>
              <a:rect l="l" t="t" r="r" b="b"/>
              <a:pathLst>
                <a:path w="115900" h="152705">
                  <a:moveTo>
                    <a:pt x="106985" y="0"/>
                  </a:moveTo>
                  <a:lnTo>
                    <a:pt x="113843" y="12116"/>
                  </a:lnTo>
                  <a:cubicBezTo>
                    <a:pt x="103099" y="33605"/>
                    <a:pt x="85954" y="42291"/>
                    <a:pt x="65380" y="42291"/>
                  </a:cubicBezTo>
                  <a:cubicBezTo>
                    <a:pt x="49606" y="42291"/>
                    <a:pt x="38405" y="39548"/>
                    <a:pt x="28575" y="35891"/>
                  </a:cubicBezTo>
                  <a:lnTo>
                    <a:pt x="25832" y="70866"/>
                  </a:lnTo>
                  <a:cubicBezTo>
                    <a:pt x="36347" y="62637"/>
                    <a:pt x="49606" y="58522"/>
                    <a:pt x="62865" y="58522"/>
                  </a:cubicBezTo>
                  <a:cubicBezTo>
                    <a:pt x="101498" y="58522"/>
                    <a:pt x="115900" y="79325"/>
                    <a:pt x="115900" y="102642"/>
                  </a:cubicBezTo>
                  <a:cubicBezTo>
                    <a:pt x="115900" y="129159"/>
                    <a:pt x="96241" y="152705"/>
                    <a:pt x="55778" y="152705"/>
                  </a:cubicBezTo>
                  <a:cubicBezTo>
                    <a:pt x="21946" y="152705"/>
                    <a:pt x="0" y="141047"/>
                    <a:pt x="0" y="120930"/>
                  </a:cubicBezTo>
                  <a:cubicBezTo>
                    <a:pt x="0" y="108585"/>
                    <a:pt x="8230" y="99213"/>
                    <a:pt x="21717" y="99213"/>
                  </a:cubicBezTo>
                  <a:cubicBezTo>
                    <a:pt x="34290" y="99213"/>
                    <a:pt x="40462" y="107671"/>
                    <a:pt x="40462" y="115901"/>
                  </a:cubicBezTo>
                  <a:cubicBezTo>
                    <a:pt x="40462" y="122987"/>
                    <a:pt x="37033" y="128931"/>
                    <a:pt x="31547" y="132360"/>
                  </a:cubicBezTo>
                  <a:cubicBezTo>
                    <a:pt x="34976" y="134189"/>
                    <a:pt x="41148" y="135560"/>
                    <a:pt x="46863" y="135560"/>
                  </a:cubicBezTo>
                  <a:cubicBezTo>
                    <a:pt x="62179" y="135560"/>
                    <a:pt x="71095" y="125273"/>
                    <a:pt x="71095" y="107214"/>
                  </a:cubicBezTo>
                  <a:cubicBezTo>
                    <a:pt x="71095" y="87554"/>
                    <a:pt x="62636" y="79782"/>
                    <a:pt x="46634" y="79782"/>
                  </a:cubicBezTo>
                  <a:cubicBezTo>
                    <a:pt x="39776" y="79782"/>
                    <a:pt x="29947" y="83211"/>
                    <a:pt x="23089" y="88697"/>
                  </a:cubicBezTo>
                  <a:lnTo>
                    <a:pt x="6629" y="83668"/>
                  </a:lnTo>
                  <a:lnTo>
                    <a:pt x="11887" y="7316"/>
                  </a:lnTo>
                  <a:lnTo>
                    <a:pt x="18517" y="1372"/>
                  </a:lnTo>
                  <a:cubicBezTo>
                    <a:pt x="33604" y="6401"/>
                    <a:pt x="53721" y="8687"/>
                    <a:pt x="68351" y="8687"/>
                  </a:cubicBezTo>
                  <a:cubicBezTo>
                    <a:pt x="85268" y="8687"/>
                    <a:pt x="94869" y="5944"/>
                    <a:pt x="106985" y="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15" name="Freeform 114">
              <a:extLst>
                <a:ext uri="{FF2B5EF4-FFF2-40B4-BE49-F238E27FC236}">
                  <a16:creationId xmlns:a16="http://schemas.microsoft.com/office/drawing/2014/main" id="{F9AC5205-0459-860E-41B7-7FB43747A53C}"/>
                </a:ext>
              </a:extLst>
            </p:cNvPr>
            <p:cNvSpPr/>
            <p:nvPr/>
          </p:nvSpPr>
          <p:spPr>
            <a:xfrm>
              <a:off x="8193958" y="1953419"/>
              <a:ext cx="115900" cy="152705"/>
            </a:xfrm>
            <a:custGeom>
              <a:avLst/>
              <a:gdLst/>
              <a:ahLst/>
              <a:cxnLst/>
              <a:rect l="l" t="t" r="r" b="b"/>
              <a:pathLst>
                <a:path w="115900" h="152705">
                  <a:moveTo>
                    <a:pt x="106985" y="0"/>
                  </a:moveTo>
                  <a:lnTo>
                    <a:pt x="113843" y="12116"/>
                  </a:lnTo>
                  <a:cubicBezTo>
                    <a:pt x="103099" y="33605"/>
                    <a:pt x="85954" y="42291"/>
                    <a:pt x="65380" y="42291"/>
                  </a:cubicBezTo>
                  <a:cubicBezTo>
                    <a:pt x="49606" y="42291"/>
                    <a:pt x="38405" y="39548"/>
                    <a:pt x="28575" y="35891"/>
                  </a:cubicBezTo>
                  <a:lnTo>
                    <a:pt x="25832" y="70866"/>
                  </a:lnTo>
                  <a:cubicBezTo>
                    <a:pt x="36347" y="62637"/>
                    <a:pt x="49606" y="58522"/>
                    <a:pt x="62865" y="58522"/>
                  </a:cubicBezTo>
                  <a:cubicBezTo>
                    <a:pt x="101498" y="58522"/>
                    <a:pt x="115900" y="79325"/>
                    <a:pt x="115900" y="102642"/>
                  </a:cubicBezTo>
                  <a:cubicBezTo>
                    <a:pt x="115900" y="129159"/>
                    <a:pt x="96241" y="152705"/>
                    <a:pt x="55778" y="152705"/>
                  </a:cubicBezTo>
                  <a:cubicBezTo>
                    <a:pt x="21946" y="152705"/>
                    <a:pt x="0" y="141047"/>
                    <a:pt x="0" y="120930"/>
                  </a:cubicBezTo>
                  <a:cubicBezTo>
                    <a:pt x="0" y="108585"/>
                    <a:pt x="8230" y="99213"/>
                    <a:pt x="21717" y="99213"/>
                  </a:cubicBezTo>
                  <a:cubicBezTo>
                    <a:pt x="34290" y="99213"/>
                    <a:pt x="40462" y="107671"/>
                    <a:pt x="40462" y="115901"/>
                  </a:cubicBezTo>
                  <a:cubicBezTo>
                    <a:pt x="40462" y="122987"/>
                    <a:pt x="37033" y="128931"/>
                    <a:pt x="31547" y="132360"/>
                  </a:cubicBezTo>
                  <a:cubicBezTo>
                    <a:pt x="34976" y="134189"/>
                    <a:pt x="41148" y="135560"/>
                    <a:pt x="46863" y="135560"/>
                  </a:cubicBezTo>
                  <a:cubicBezTo>
                    <a:pt x="62179" y="135560"/>
                    <a:pt x="71095" y="125273"/>
                    <a:pt x="71095" y="107214"/>
                  </a:cubicBezTo>
                  <a:cubicBezTo>
                    <a:pt x="71095" y="87554"/>
                    <a:pt x="62636" y="79782"/>
                    <a:pt x="46634" y="79782"/>
                  </a:cubicBezTo>
                  <a:cubicBezTo>
                    <a:pt x="39776" y="79782"/>
                    <a:pt x="29947" y="83211"/>
                    <a:pt x="23089" y="88697"/>
                  </a:cubicBezTo>
                  <a:lnTo>
                    <a:pt x="6629" y="83668"/>
                  </a:lnTo>
                  <a:lnTo>
                    <a:pt x="11887" y="7316"/>
                  </a:lnTo>
                  <a:lnTo>
                    <a:pt x="18517" y="1372"/>
                  </a:lnTo>
                  <a:cubicBezTo>
                    <a:pt x="33604" y="6401"/>
                    <a:pt x="53721" y="8687"/>
                    <a:pt x="68351" y="8687"/>
                  </a:cubicBezTo>
                  <a:cubicBezTo>
                    <a:pt x="85268" y="8687"/>
                    <a:pt x="94869" y="5944"/>
                    <a:pt x="106985" y="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16" name="Freeform 115">
              <a:extLst>
                <a:ext uri="{FF2B5EF4-FFF2-40B4-BE49-F238E27FC236}">
                  <a16:creationId xmlns:a16="http://schemas.microsoft.com/office/drawing/2014/main" id="{C212AAFE-F03D-99DA-904C-56ECBD7BB21E}"/>
                </a:ext>
              </a:extLst>
            </p:cNvPr>
            <p:cNvSpPr/>
            <p:nvPr/>
          </p:nvSpPr>
          <p:spPr>
            <a:xfrm>
              <a:off x="8327994" y="1953877"/>
              <a:ext cx="126644" cy="152247"/>
            </a:xfrm>
            <a:custGeom>
              <a:avLst/>
              <a:gdLst/>
              <a:ahLst/>
              <a:cxnLst/>
              <a:rect l="l" t="t" r="r" b="b"/>
              <a:pathLst>
                <a:path w="126644" h="152247">
                  <a:moveTo>
                    <a:pt x="63322" y="0"/>
                  </a:moveTo>
                  <a:cubicBezTo>
                    <a:pt x="100126" y="0"/>
                    <a:pt x="126644" y="26746"/>
                    <a:pt x="126644" y="75438"/>
                  </a:cubicBezTo>
                  <a:cubicBezTo>
                    <a:pt x="126644" y="124815"/>
                    <a:pt x="99669" y="152247"/>
                    <a:pt x="63322" y="152247"/>
                  </a:cubicBezTo>
                  <a:cubicBezTo>
                    <a:pt x="26517" y="152247"/>
                    <a:pt x="0" y="125501"/>
                    <a:pt x="0" y="76809"/>
                  </a:cubicBezTo>
                  <a:cubicBezTo>
                    <a:pt x="0" y="27889"/>
                    <a:pt x="27203" y="0"/>
                    <a:pt x="63322" y="0"/>
                  </a:cubicBezTo>
                  <a:close/>
                  <a:moveTo>
                    <a:pt x="62636" y="18973"/>
                  </a:moveTo>
                  <a:cubicBezTo>
                    <a:pt x="50292" y="18973"/>
                    <a:pt x="43434" y="32461"/>
                    <a:pt x="43434" y="76352"/>
                  </a:cubicBezTo>
                  <a:cubicBezTo>
                    <a:pt x="43434" y="120243"/>
                    <a:pt x="51435" y="133273"/>
                    <a:pt x="64008" y="133273"/>
                  </a:cubicBezTo>
                  <a:cubicBezTo>
                    <a:pt x="76352" y="133273"/>
                    <a:pt x="83210" y="119786"/>
                    <a:pt x="83210" y="75895"/>
                  </a:cubicBezTo>
                  <a:cubicBezTo>
                    <a:pt x="83210" y="32004"/>
                    <a:pt x="75209" y="18973"/>
                    <a:pt x="62636" y="18973"/>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17" name="Freeform 116">
              <a:extLst>
                <a:ext uri="{FF2B5EF4-FFF2-40B4-BE49-F238E27FC236}">
                  <a16:creationId xmlns:a16="http://schemas.microsoft.com/office/drawing/2014/main" id="{6FE0BDCF-8AC2-AE5D-017E-08CE9E6401CC}"/>
                </a:ext>
              </a:extLst>
            </p:cNvPr>
            <p:cNvSpPr/>
            <p:nvPr/>
          </p:nvSpPr>
          <p:spPr>
            <a:xfrm>
              <a:off x="8470869" y="1953877"/>
              <a:ext cx="126644" cy="152247"/>
            </a:xfrm>
            <a:custGeom>
              <a:avLst/>
              <a:gdLst/>
              <a:ahLst/>
              <a:cxnLst/>
              <a:rect l="l" t="t" r="r" b="b"/>
              <a:pathLst>
                <a:path w="126644" h="152247">
                  <a:moveTo>
                    <a:pt x="63322" y="0"/>
                  </a:moveTo>
                  <a:cubicBezTo>
                    <a:pt x="100126" y="0"/>
                    <a:pt x="126644" y="26746"/>
                    <a:pt x="126644" y="75438"/>
                  </a:cubicBezTo>
                  <a:cubicBezTo>
                    <a:pt x="126644" y="124815"/>
                    <a:pt x="99669" y="152247"/>
                    <a:pt x="63322" y="152247"/>
                  </a:cubicBezTo>
                  <a:cubicBezTo>
                    <a:pt x="26517" y="152247"/>
                    <a:pt x="0" y="125501"/>
                    <a:pt x="0" y="76809"/>
                  </a:cubicBezTo>
                  <a:cubicBezTo>
                    <a:pt x="0" y="27889"/>
                    <a:pt x="27203" y="0"/>
                    <a:pt x="63322" y="0"/>
                  </a:cubicBezTo>
                  <a:close/>
                  <a:moveTo>
                    <a:pt x="62636" y="18973"/>
                  </a:moveTo>
                  <a:cubicBezTo>
                    <a:pt x="50292" y="18973"/>
                    <a:pt x="43434" y="32461"/>
                    <a:pt x="43434" y="76352"/>
                  </a:cubicBezTo>
                  <a:cubicBezTo>
                    <a:pt x="43434" y="120243"/>
                    <a:pt x="51435" y="133273"/>
                    <a:pt x="64008" y="133273"/>
                  </a:cubicBezTo>
                  <a:cubicBezTo>
                    <a:pt x="76352" y="133273"/>
                    <a:pt x="83210" y="119786"/>
                    <a:pt x="83210" y="75895"/>
                  </a:cubicBezTo>
                  <a:cubicBezTo>
                    <a:pt x="83210" y="32004"/>
                    <a:pt x="75209" y="18973"/>
                    <a:pt x="62636" y="18973"/>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18" name="Freeform 117">
              <a:extLst>
                <a:ext uri="{FF2B5EF4-FFF2-40B4-BE49-F238E27FC236}">
                  <a16:creationId xmlns:a16="http://schemas.microsoft.com/office/drawing/2014/main" id="{FE5BAC86-598B-F3CC-B964-5B5CF56D8A74}"/>
                </a:ext>
              </a:extLst>
            </p:cNvPr>
            <p:cNvSpPr/>
            <p:nvPr/>
          </p:nvSpPr>
          <p:spPr>
            <a:xfrm>
              <a:off x="8131779" y="2061090"/>
              <a:ext cx="52121" cy="80924"/>
            </a:xfrm>
            <a:custGeom>
              <a:avLst/>
              <a:gdLst/>
              <a:ahLst/>
              <a:cxnLst/>
              <a:rect l="l" t="t" r="r" b="b"/>
              <a:pathLst>
                <a:path w="52121" h="80924">
                  <a:moveTo>
                    <a:pt x="26975" y="0"/>
                  </a:moveTo>
                  <a:cubicBezTo>
                    <a:pt x="42062" y="0"/>
                    <a:pt x="52121" y="11201"/>
                    <a:pt x="52121" y="29947"/>
                  </a:cubicBezTo>
                  <a:cubicBezTo>
                    <a:pt x="52121" y="54178"/>
                    <a:pt x="34976" y="72923"/>
                    <a:pt x="5486" y="80924"/>
                  </a:cubicBezTo>
                  <a:lnTo>
                    <a:pt x="0" y="68580"/>
                  </a:lnTo>
                  <a:cubicBezTo>
                    <a:pt x="19431" y="60579"/>
                    <a:pt x="30404" y="50978"/>
                    <a:pt x="32918" y="37490"/>
                  </a:cubicBezTo>
                  <a:lnTo>
                    <a:pt x="31089" y="36576"/>
                  </a:lnTo>
                  <a:cubicBezTo>
                    <a:pt x="29032" y="39548"/>
                    <a:pt x="25832" y="41605"/>
                    <a:pt x="20802" y="41605"/>
                  </a:cubicBezTo>
                  <a:cubicBezTo>
                    <a:pt x="11430" y="41605"/>
                    <a:pt x="5029" y="34519"/>
                    <a:pt x="5029" y="23317"/>
                  </a:cubicBezTo>
                  <a:cubicBezTo>
                    <a:pt x="5029" y="10744"/>
                    <a:pt x="13716" y="0"/>
                    <a:pt x="26975" y="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grpSp>
        <p:nvGrpSpPr>
          <p:cNvPr id="119" name="Group 118">
            <a:extLst>
              <a:ext uri="{FF2B5EF4-FFF2-40B4-BE49-F238E27FC236}">
                <a16:creationId xmlns:a16="http://schemas.microsoft.com/office/drawing/2014/main" id="{CB08FF46-0BED-C3FD-1CA9-F9BC1CD59907}"/>
              </a:ext>
            </a:extLst>
          </p:cNvPr>
          <p:cNvGrpSpPr/>
          <p:nvPr/>
        </p:nvGrpSpPr>
        <p:grpSpPr>
          <a:xfrm>
            <a:off x="7797078" y="2780197"/>
            <a:ext cx="534168" cy="151535"/>
            <a:chOff x="7874832" y="2574322"/>
            <a:chExt cx="713156" cy="202311"/>
          </a:xfrm>
        </p:grpSpPr>
        <p:sp>
          <p:nvSpPr>
            <p:cNvPr id="120" name="Freeform 119">
              <a:extLst>
                <a:ext uri="{FF2B5EF4-FFF2-40B4-BE49-F238E27FC236}">
                  <a16:creationId xmlns:a16="http://schemas.microsoft.com/office/drawing/2014/main" id="{FBF46A12-07E4-877F-78FB-B21A85F1858E}"/>
                </a:ext>
              </a:extLst>
            </p:cNvPr>
            <p:cNvSpPr/>
            <p:nvPr/>
          </p:nvSpPr>
          <p:spPr>
            <a:xfrm>
              <a:off x="7874832" y="2574322"/>
              <a:ext cx="120930" cy="182194"/>
            </a:xfrm>
            <a:custGeom>
              <a:avLst/>
              <a:gdLst/>
              <a:ahLst/>
              <a:cxnLst/>
              <a:rect l="l" t="t" r="r" b="b"/>
              <a:pathLst>
                <a:path w="120930" h="182194">
                  <a:moveTo>
                    <a:pt x="53036" y="0"/>
                  </a:moveTo>
                  <a:lnTo>
                    <a:pt x="72238" y="0"/>
                  </a:lnTo>
                  <a:lnTo>
                    <a:pt x="72238" y="17374"/>
                  </a:lnTo>
                  <a:cubicBezTo>
                    <a:pt x="110871" y="19660"/>
                    <a:pt x="120244" y="36576"/>
                    <a:pt x="120244" y="48006"/>
                  </a:cubicBezTo>
                  <a:cubicBezTo>
                    <a:pt x="120244" y="58979"/>
                    <a:pt x="112700" y="66751"/>
                    <a:pt x="102413" y="66751"/>
                  </a:cubicBezTo>
                  <a:cubicBezTo>
                    <a:pt x="90983" y="66751"/>
                    <a:pt x="83668" y="60122"/>
                    <a:pt x="83668" y="49835"/>
                  </a:cubicBezTo>
                  <a:cubicBezTo>
                    <a:pt x="83668" y="44577"/>
                    <a:pt x="85954" y="39548"/>
                    <a:pt x="89383" y="36576"/>
                  </a:cubicBezTo>
                  <a:cubicBezTo>
                    <a:pt x="86411" y="34519"/>
                    <a:pt x="79782" y="32690"/>
                    <a:pt x="72009" y="32004"/>
                  </a:cubicBezTo>
                  <a:lnTo>
                    <a:pt x="72009" y="72923"/>
                  </a:lnTo>
                  <a:cubicBezTo>
                    <a:pt x="102185" y="80467"/>
                    <a:pt x="120930" y="89154"/>
                    <a:pt x="120930" y="115672"/>
                  </a:cubicBezTo>
                  <a:cubicBezTo>
                    <a:pt x="120930" y="140818"/>
                    <a:pt x="102870" y="158648"/>
                    <a:pt x="72238" y="162077"/>
                  </a:cubicBezTo>
                  <a:lnTo>
                    <a:pt x="72238" y="182194"/>
                  </a:lnTo>
                  <a:lnTo>
                    <a:pt x="53036" y="182194"/>
                  </a:lnTo>
                  <a:lnTo>
                    <a:pt x="53036" y="162763"/>
                  </a:lnTo>
                  <a:cubicBezTo>
                    <a:pt x="14174" y="160934"/>
                    <a:pt x="0" y="145847"/>
                    <a:pt x="0" y="130988"/>
                  </a:cubicBezTo>
                  <a:cubicBezTo>
                    <a:pt x="0" y="120472"/>
                    <a:pt x="8001" y="112471"/>
                    <a:pt x="18746" y="112471"/>
                  </a:cubicBezTo>
                  <a:cubicBezTo>
                    <a:pt x="28575" y="112471"/>
                    <a:pt x="36576" y="119558"/>
                    <a:pt x="36576" y="129388"/>
                  </a:cubicBezTo>
                  <a:cubicBezTo>
                    <a:pt x="36576" y="134417"/>
                    <a:pt x="34519" y="139217"/>
                    <a:pt x="31090" y="142418"/>
                  </a:cubicBezTo>
                  <a:cubicBezTo>
                    <a:pt x="36576" y="144932"/>
                    <a:pt x="44577" y="146990"/>
                    <a:pt x="53264" y="147904"/>
                  </a:cubicBezTo>
                  <a:lnTo>
                    <a:pt x="53264" y="104927"/>
                  </a:lnTo>
                  <a:cubicBezTo>
                    <a:pt x="22860" y="97384"/>
                    <a:pt x="3658" y="90068"/>
                    <a:pt x="3658" y="63779"/>
                  </a:cubicBezTo>
                  <a:cubicBezTo>
                    <a:pt x="3658" y="38176"/>
                    <a:pt x="23546" y="21031"/>
                    <a:pt x="53036" y="17831"/>
                  </a:cubicBezTo>
                  <a:lnTo>
                    <a:pt x="53036" y="0"/>
                  </a:lnTo>
                  <a:close/>
                  <a:moveTo>
                    <a:pt x="53950" y="32004"/>
                  </a:moveTo>
                  <a:cubicBezTo>
                    <a:pt x="41148" y="34061"/>
                    <a:pt x="35891" y="40919"/>
                    <a:pt x="35891" y="50292"/>
                  </a:cubicBezTo>
                  <a:cubicBezTo>
                    <a:pt x="35891" y="60579"/>
                    <a:pt x="42063" y="65151"/>
                    <a:pt x="53950" y="68580"/>
                  </a:cubicBezTo>
                  <a:lnTo>
                    <a:pt x="53950" y="32004"/>
                  </a:lnTo>
                  <a:close/>
                  <a:moveTo>
                    <a:pt x="71324" y="109728"/>
                  </a:moveTo>
                  <a:lnTo>
                    <a:pt x="71324" y="147447"/>
                  </a:lnTo>
                  <a:cubicBezTo>
                    <a:pt x="85040" y="144932"/>
                    <a:pt x="88697" y="137389"/>
                    <a:pt x="88697" y="127787"/>
                  </a:cubicBezTo>
                  <a:cubicBezTo>
                    <a:pt x="88697" y="118872"/>
                    <a:pt x="81611" y="113614"/>
                    <a:pt x="71324" y="109728"/>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21" name="Freeform 120">
              <a:extLst>
                <a:ext uri="{FF2B5EF4-FFF2-40B4-BE49-F238E27FC236}">
                  <a16:creationId xmlns:a16="http://schemas.microsoft.com/office/drawing/2014/main" id="{37A804E4-19A9-51FC-BDE0-2DD00F890BFB}"/>
                </a:ext>
              </a:extLst>
            </p:cNvPr>
            <p:cNvSpPr/>
            <p:nvPr/>
          </p:nvSpPr>
          <p:spPr>
            <a:xfrm>
              <a:off x="7999343" y="2588495"/>
              <a:ext cx="120015" cy="152248"/>
            </a:xfrm>
            <a:custGeom>
              <a:avLst/>
              <a:gdLst/>
              <a:ahLst/>
              <a:cxnLst/>
              <a:rect l="l" t="t" r="r" b="b"/>
              <a:pathLst>
                <a:path w="120015" h="152248">
                  <a:moveTo>
                    <a:pt x="59665" y="0"/>
                  </a:moveTo>
                  <a:cubicBezTo>
                    <a:pt x="97841" y="0"/>
                    <a:pt x="117729" y="17374"/>
                    <a:pt x="117729" y="37719"/>
                  </a:cubicBezTo>
                  <a:cubicBezTo>
                    <a:pt x="117729" y="58065"/>
                    <a:pt x="104699" y="69266"/>
                    <a:pt x="73609" y="73381"/>
                  </a:cubicBezTo>
                  <a:lnTo>
                    <a:pt x="73609" y="74524"/>
                  </a:lnTo>
                  <a:cubicBezTo>
                    <a:pt x="106071" y="78639"/>
                    <a:pt x="120015" y="90297"/>
                    <a:pt x="120015" y="109728"/>
                  </a:cubicBezTo>
                  <a:cubicBezTo>
                    <a:pt x="120015" y="134188"/>
                    <a:pt x="96927" y="152248"/>
                    <a:pt x="58522" y="152248"/>
                  </a:cubicBezTo>
                  <a:cubicBezTo>
                    <a:pt x="21260" y="152248"/>
                    <a:pt x="0" y="136932"/>
                    <a:pt x="0" y="117501"/>
                  </a:cubicBezTo>
                  <a:cubicBezTo>
                    <a:pt x="0" y="104242"/>
                    <a:pt x="8458" y="96469"/>
                    <a:pt x="21031" y="96469"/>
                  </a:cubicBezTo>
                  <a:cubicBezTo>
                    <a:pt x="34519" y="96469"/>
                    <a:pt x="41148" y="104242"/>
                    <a:pt x="41148" y="113614"/>
                  </a:cubicBezTo>
                  <a:cubicBezTo>
                    <a:pt x="41148" y="120701"/>
                    <a:pt x="36576" y="126873"/>
                    <a:pt x="29947" y="129616"/>
                  </a:cubicBezTo>
                  <a:cubicBezTo>
                    <a:pt x="32233" y="131902"/>
                    <a:pt x="41377" y="133960"/>
                    <a:pt x="52121" y="133960"/>
                  </a:cubicBezTo>
                  <a:cubicBezTo>
                    <a:pt x="64694" y="133960"/>
                    <a:pt x="75210" y="127330"/>
                    <a:pt x="75210" y="110871"/>
                  </a:cubicBezTo>
                  <a:cubicBezTo>
                    <a:pt x="75210" y="92812"/>
                    <a:pt x="67666" y="85954"/>
                    <a:pt x="41605" y="85954"/>
                  </a:cubicBezTo>
                  <a:lnTo>
                    <a:pt x="34976" y="85954"/>
                  </a:lnTo>
                  <a:lnTo>
                    <a:pt x="34976" y="65608"/>
                  </a:lnTo>
                  <a:lnTo>
                    <a:pt x="41605" y="65608"/>
                  </a:lnTo>
                  <a:cubicBezTo>
                    <a:pt x="64923" y="65608"/>
                    <a:pt x="72924" y="58522"/>
                    <a:pt x="72924" y="40005"/>
                  </a:cubicBezTo>
                  <a:cubicBezTo>
                    <a:pt x="72924" y="25603"/>
                    <a:pt x="65837" y="18288"/>
                    <a:pt x="50064" y="18288"/>
                  </a:cubicBezTo>
                  <a:cubicBezTo>
                    <a:pt x="43663" y="18288"/>
                    <a:pt x="36805" y="19888"/>
                    <a:pt x="33604" y="21717"/>
                  </a:cubicBezTo>
                  <a:cubicBezTo>
                    <a:pt x="40005" y="24460"/>
                    <a:pt x="44349" y="30633"/>
                    <a:pt x="44349" y="37491"/>
                  </a:cubicBezTo>
                  <a:cubicBezTo>
                    <a:pt x="44349" y="47092"/>
                    <a:pt x="37948" y="54864"/>
                    <a:pt x="24460" y="54864"/>
                  </a:cubicBezTo>
                  <a:cubicBezTo>
                    <a:pt x="11659" y="54864"/>
                    <a:pt x="3201" y="47092"/>
                    <a:pt x="3201" y="34519"/>
                  </a:cubicBezTo>
                  <a:cubicBezTo>
                    <a:pt x="3201" y="15088"/>
                    <a:pt x="25146" y="0"/>
                    <a:pt x="59665" y="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22" name="Freeform 121">
              <a:extLst>
                <a:ext uri="{FF2B5EF4-FFF2-40B4-BE49-F238E27FC236}">
                  <a16:creationId xmlns:a16="http://schemas.microsoft.com/office/drawing/2014/main" id="{80497415-3078-F649-9B2F-141266E61966}"/>
                </a:ext>
              </a:extLst>
            </p:cNvPr>
            <p:cNvSpPr/>
            <p:nvPr/>
          </p:nvSpPr>
          <p:spPr>
            <a:xfrm>
              <a:off x="8175594" y="2588495"/>
              <a:ext cx="126644" cy="152248"/>
            </a:xfrm>
            <a:custGeom>
              <a:avLst/>
              <a:gdLst/>
              <a:ahLst/>
              <a:cxnLst/>
              <a:rect l="l" t="t" r="r" b="b"/>
              <a:pathLst>
                <a:path w="126644" h="152248">
                  <a:moveTo>
                    <a:pt x="63322" y="0"/>
                  </a:moveTo>
                  <a:cubicBezTo>
                    <a:pt x="100127" y="0"/>
                    <a:pt x="126644" y="26746"/>
                    <a:pt x="126644" y="75438"/>
                  </a:cubicBezTo>
                  <a:cubicBezTo>
                    <a:pt x="126644" y="124816"/>
                    <a:pt x="99669" y="152248"/>
                    <a:pt x="63322" y="152248"/>
                  </a:cubicBezTo>
                  <a:cubicBezTo>
                    <a:pt x="26517" y="152248"/>
                    <a:pt x="0" y="125502"/>
                    <a:pt x="0" y="76810"/>
                  </a:cubicBezTo>
                  <a:cubicBezTo>
                    <a:pt x="0" y="27889"/>
                    <a:pt x="27203" y="0"/>
                    <a:pt x="63322" y="0"/>
                  </a:cubicBezTo>
                  <a:close/>
                  <a:moveTo>
                    <a:pt x="62636" y="18974"/>
                  </a:moveTo>
                  <a:cubicBezTo>
                    <a:pt x="50292" y="18974"/>
                    <a:pt x="43434" y="32461"/>
                    <a:pt x="43434" y="76353"/>
                  </a:cubicBezTo>
                  <a:cubicBezTo>
                    <a:pt x="43434" y="120244"/>
                    <a:pt x="51435" y="133274"/>
                    <a:pt x="64008" y="133274"/>
                  </a:cubicBezTo>
                  <a:cubicBezTo>
                    <a:pt x="76352" y="133274"/>
                    <a:pt x="83210" y="119787"/>
                    <a:pt x="83210" y="75895"/>
                  </a:cubicBezTo>
                  <a:cubicBezTo>
                    <a:pt x="83210" y="32004"/>
                    <a:pt x="75209" y="18974"/>
                    <a:pt x="62636" y="18974"/>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23" name="Freeform 122">
              <a:extLst>
                <a:ext uri="{FF2B5EF4-FFF2-40B4-BE49-F238E27FC236}">
                  <a16:creationId xmlns:a16="http://schemas.microsoft.com/office/drawing/2014/main" id="{F0798F54-6123-7A21-C0C5-1EC5CCC77BD8}"/>
                </a:ext>
              </a:extLst>
            </p:cNvPr>
            <p:cNvSpPr/>
            <p:nvPr/>
          </p:nvSpPr>
          <p:spPr>
            <a:xfrm>
              <a:off x="8318469" y="2588495"/>
              <a:ext cx="126644" cy="152248"/>
            </a:xfrm>
            <a:custGeom>
              <a:avLst/>
              <a:gdLst/>
              <a:ahLst/>
              <a:cxnLst/>
              <a:rect l="l" t="t" r="r" b="b"/>
              <a:pathLst>
                <a:path w="126644" h="152248">
                  <a:moveTo>
                    <a:pt x="63322" y="0"/>
                  </a:moveTo>
                  <a:cubicBezTo>
                    <a:pt x="100126" y="0"/>
                    <a:pt x="126644" y="26746"/>
                    <a:pt x="126644" y="75438"/>
                  </a:cubicBezTo>
                  <a:cubicBezTo>
                    <a:pt x="126644" y="124816"/>
                    <a:pt x="99669" y="152248"/>
                    <a:pt x="63322" y="152248"/>
                  </a:cubicBezTo>
                  <a:cubicBezTo>
                    <a:pt x="26517" y="152248"/>
                    <a:pt x="0" y="125502"/>
                    <a:pt x="0" y="76810"/>
                  </a:cubicBezTo>
                  <a:cubicBezTo>
                    <a:pt x="0" y="27889"/>
                    <a:pt x="27203" y="0"/>
                    <a:pt x="63322" y="0"/>
                  </a:cubicBezTo>
                  <a:close/>
                  <a:moveTo>
                    <a:pt x="62636" y="18974"/>
                  </a:moveTo>
                  <a:cubicBezTo>
                    <a:pt x="50292" y="18974"/>
                    <a:pt x="43434" y="32461"/>
                    <a:pt x="43434" y="76353"/>
                  </a:cubicBezTo>
                  <a:cubicBezTo>
                    <a:pt x="43434" y="120244"/>
                    <a:pt x="51435" y="133274"/>
                    <a:pt x="64008" y="133274"/>
                  </a:cubicBezTo>
                  <a:cubicBezTo>
                    <a:pt x="76352" y="133274"/>
                    <a:pt x="83210" y="119787"/>
                    <a:pt x="83210" y="75895"/>
                  </a:cubicBezTo>
                  <a:cubicBezTo>
                    <a:pt x="83210" y="32004"/>
                    <a:pt x="75209" y="18974"/>
                    <a:pt x="62636" y="18974"/>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24" name="Freeform 123">
              <a:extLst>
                <a:ext uri="{FF2B5EF4-FFF2-40B4-BE49-F238E27FC236}">
                  <a16:creationId xmlns:a16="http://schemas.microsoft.com/office/drawing/2014/main" id="{8E46B567-A5E4-83A9-F05D-4AF701F503BD}"/>
                </a:ext>
              </a:extLst>
            </p:cNvPr>
            <p:cNvSpPr/>
            <p:nvPr/>
          </p:nvSpPr>
          <p:spPr>
            <a:xfrm>
              <a:off x="8461344" y="2588495"/>
              <a:ext cx="126644" cy="152248"/>
            </a:xfrm>
            <a:custGeom>
              <a:avLst/>
              <a:gdLst/>
              <a:ahLst/>
              <a:cxnLst/>
              <a:rect l="l" t="t" r="r" b="b"/>
              <a:pathLst>
                <a:path w="126644" h="152248">
                  <a:moveTo>
                    <a:pt x="63322" y="0"/>
                  </a:moveTo>
                  <a:cubicBezTo>
                    <a:pt x="100126" y="0"/>
                    <a:pt x="126644" y="26746"/>
                    <a:pt x="126644" y="75438"/>
                  </a:cubicBezTo>
                  <a:cubicBezTo>
                    <a:pt x="126644" y="124816"/>
                    <a:pt x="99669" y="152248"/>
                    <a:pt x="63322" y="152248"/>
                  </a:cubicBezTo>
                  <a:cubicBezTo>
                    <a:pt x="26517" y="152248"/>
                    <a:pt x="0" y="125502"/>
                    <a:pt x="0" y="76810"/>
                  </a:cubicBezTo>
                  <a:cubicBezTo>
                    <a:pt x="0" y="27889"/>
                    <a:pt x="27203" y="0"/>
                    <a:pt x="63322" y="0"/>
                  </a:cubicBezTo>
                  <a:close/>
                  <a:moveTo>
                    <a:pt x="62636" y="18974"/>
                  </a:moveTo>
                  <a:cubicBezTo>
                    <a:pt x="50292" y="18974"/>
                    <a:pt x="43434" y="32461"/>
                    <a:pt x="43434" y="76353"/>
                  </a:cubicBezTo>
                  <a:cubicBezTo>
                    <a:pt x="43434" y="120244"/>
                    <a:pt x="51435" y="133274"/>
                    <a:pt x="64008" y="133274"/>
                  </a:cubicBezTo>
                  <a:cubicBezTo>
                    <a:pt x="76352" y="133274"/>
                    <a:pt x="83210" y="119787"/>
                    <a:pt x="83210" y="75895"/>
                  </a:cubicBezTo>
                  <a:cubicBezTo>
                    <a:pt x="83210" y="32004"/>
                    <a:pt x="75209" y="18974"/>
                    <a:pt x="62636" y="18974"/>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25" name="Freeform 124">
              <a:extLst>
                <a:ext uri="{FF2B5EF4-FFF2-40B4-BE49-F238E27FC236}">
                  <a16:creationId xmlns:a16="http://schemas.microsoft.com/office/drawing/2014/main" id="{42D7CE20-BB43-7598-3FFF-FA4ABD93B67E}"/>
                </a:ext>
              </a:extLst>
            </p:cNvPr>
            <p:cNvSpPr/>
            <p:nvPr/>
          </p:nvSpPr>
          <p:spPr>
            <a:xfrm>
              <a:off x="8122254" y="2695709"/>
              <a:ext cx="52121" cy="80924"/>
            </a:xfrm>
            <a:custGeom>
              <a:avLst/>
              <a:gdLst/>
              <a:ahLst/>
              <a:cxnLst/>
              <a:rect l="l" t="t" r="r" b="b"/>
              <a:pathLst>
                <a:path w="52121" h="80924">
                  <a:moveTo>
                    <a:pt x="26975" y="0"/>
                  </a:moveTo>
                  <a:cubicBezTo>
                    <a:pt x="42062" y="0"/>
                    <a:pt x="52121" y="11201"/>
                    <a:pt x="52121" y="29946"/>
                  </a:cubicBezTo>
                  <a:cubicBezTo>
                    <a:pt x="52121" y="54178"/>
                    <a:pt x="34976" y="72923"/>
                    <a:pt x="5486" y="80924"/>
                  </a:cubicBezTo>
                  <a:lnTo>
                    <a:pt x="0" y="68580"/>
                  </a:lnTo>
                  <a:cubicBezTo>
                    <a:pt x="19431" y="60579"/>
                    <a:pt x="30404" y="50977"/>
                    <a:pt x="32918" y="37490"/>
                  </a:cubicBezTo>
                  <a:lnTo>
                    <a:pt x="31089" y="36576"/>
                  </a:lnTo>
                  <a:cubicBezTo>
                    <a:pt x="29032" y="39547"/>
                    <a:pt x="25832" y="41605"/>
                    <a:pt x="20802" y="41605"/>
                  </a:cubicBezTo>
                  <a:cubicBezTo>
                    <a:pt x="11430" y="41605"/>
                    <a:pt x="5029" y="34518"/>
                    <a:pt x="5029" y="23317"/>
                  </a:cubicBezTo>
                  <a:cubicBezTo>
                    <a:pt x="5029" y="10744"/>
                    <a:pt x="13716" y="0"/>
                    <a:pt x="26975" y="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grpSp>
        <p:nvGrpSpPr>
          <p:cNvPr id="126" name="Group 125">
            <a:extLst>
              <a:ext uri="{FF2B5EF4-FFF2-40B4-BE49-F238E27FC236}">
                <a16:creationId xmlns:a16="http://schemas.microsoft.com/office/drawing/2014/main" id="{318BE6C7-C0E9-3925-8058-FCBC048FB7E5}"/>
              </a:ext>
            </a:extLst>
          </p:cNvPr>
          <p:cNvGrpSpPr/>
          <p:nvPr/>
        </p:nvGrpSpPr>
        <p:grpSpPr>
          <a:xfrm>
            <a:off x="7797079" y="3426587"/>
            <a:ext cx="541302" cy="151535"/>
            <a:chOff x="7874832" y="3214449"/>
            <a:chExt cx="722681" cy="202311"/>
          </a:xfrm>
        </p:grpSpPr>
        <p:sp>
          <p:nvSpPr>
            <p:cNvPr id="127" name="Freeform 126">
              <a:extLst>
                <a:ext uri="{FF2B5EF4-FFF2-40B4-BE49-F238E27FC236}">
                  <a16:creationId xmlns:a16="http://schemas.microsoft.com/office/drawing/2014/main" id="{67C81444-A779-349A-67A3-C79B2307B052}"/>
                </a:ext>
              </a:extLst>
            </p:cNvPr>
            <p:cNvSpPr/>
            <p:nvPr/>
          </p:nvSpPr>
          <p:spPr>
            <a:xfrm>
              <a:off x="7874832" y="3214449"/>
              <a:ext cx="120930" cy="182195"/>
            </a:xfrm>
            <a:custGeom>
              <a:avLst/>
              <a:gdLst/>
              <a:ahLst/>
              <a:cxnLst/>
              <a:rect l="l" t="t" r="r" b="b"/>
              <a:pathLst>
                <a:path w="120930" h="182195">
                  <a:moveTo>
                    <a:pt x="53036" y="0"/>
                  </a:moveTo>
                  <a:lnTo>
                    <a:pt x="72238" y="0"/>
                  </a:lnTo>
                  <a:lnTo>
                    <a:pt x="72238" y="17374"/>
                  </a:lnTo>
                  <a:cubicBezTo>
                    <a:pt x="110871" y="19660"/>
                    <a:pt x="120244" y="36576"/>
                    <a:pt x="120244" y="48006"/>
                  </a:cubicBezTo>
                  <a:cubicBezTo>
                    <a:pt x="120244" y="58979"/>
                    <a:pt x="112700" y="66752"/>
                    <a:pt x="102413" y="66752"/>
                  </a:cubicBezTo>
                  <a:cubicBezTo>
                    <a:pt x="90983" y="66752"/>
                    <a:pt x="83668" y="60122"/>
                    <a:pt x="83668" y="49835"/>
                  </a:cubicBezTo>
                  <a:cubicBezTo>
                    <a:pt x="83668" y="44577"/>
                    <a:pt x="85954" y="39548"/>
                    <a:pt x="89383" y="36576"/>
                  </a:cubicBezTo>
                  <a:cubicBezTo>
                    <a:pt x="86411" y="34519"/>
                    <a:pt x="79782" y="32690"/>
                    <a:pt x="72009" y="32004"/>
                  </a:cubicBezTo>
                  <a:lnTo>
                    <a:pt x="72009" y="72924"/>
                  </a:lnTo>
                  <a:cubicBezTo>
                    <a:pt x="102185" y="80468"/>
                    <a:pt x="120930" y="89154"/>
                    <a:pt x="120930" y="115672"/>
                  </a:cubicBezTo>
                  <a:cubicBezTo>
                    <a:pt x="120930" y="140818"/>
                    <a:pt x="102870" y="158649"/>
                    <a:pt x="72238" y="162078"/>
                  </a:cubicBezTo>
                  <a:lnTo>
                    <a:pt x="72238" y="182195"/>
                  </a:lnTo>
                  <a:lnTo>
                    <a:pt x="53036" y="182195"/>
                  </a:lnTo>
                  <a:lnTo>
                    <a:pt x="53036" y="162764"/>
                  </a:lnTo>
                  <a:cubicBezTo>
                    <a:pt x="14174" y="160935"/>
                    <a:pt x="0" y="145847"/>
                    <a:pt x="0" y="130988"/>
                  </a:cubicBezTo>
                  <a:cubicBezTo>
                    <a:pt x="0" y="120473"/>
                    <a:pt x="8001" y="112472"/>
                    <a:pt x="18746" y="112472"/>
                  </a:cubicBezTo>
                  <a:cubicBezTo>
                    <a:pt x="28575" y="112472"/>
                    <a:pt x="36576" y="119558"/>
                    <a:pt x="36576" y="129388"/>
                  </a:cubicBezTo>
                  <a:cubicBezTo>
                    <a:pt x="36576" y="134417"/>
                    <a:pt x="34519" y="139218"/>
                    <a:pt x="31090" y="142418"/>
                  </a:cubicBezTo>
                  <a:cubicBezTo>
                    <a:pt x="36576" y="144933"/>
                    <a:pt x="44577" y="146990"/>
                    <a:pt x="53264" y="147905"/>
                  </a:cubicBezTo>
                  <a:lnTo>
                    <a:pt x="53264" y="104928"/>
                  </a:lnTo>
                  <a:cubicBezTo>
                    <a:pt x="22860" y="97384"/>
                    <a:pt x="3658" y="90069"/>
                    <a:pt x="3658" y="63780"/>
                  </a:cubicBezTo>
                  <a:cubicBezTo>
                    <a:pt x="3658" y="38177"/>
                    <a:pt x="23546" y="21032"/>
                    <a:pt x="53036" y="17831"/>
                  </a:cubicBezTo>
                  <a:lnTo>
                    <a:pt x="53036" y="0"/>
                  </a:lnTo>
                  <a:close/>
                  <a:moveTo>
                    <a:pt x="53950" y="32004"/>
                  </a:moveTo>
                  <a:cubicBezTo>
                    <a:pt x="41148" y="34062"/>
                    <a:pt x="35891" y="40920"/>
                    <a:pt x="35891" y="50292"/>
                  </a:cubicBezTo>
                  <a:cubicBezTo>
                    <a:pt x="35891" y="60579"/>
                    <a:pt x="42063" y="65151"/>
                    <a:pt x="53950" y="68580"/>
                  </a:cubicBezTo>
                  <a:lnTo>
                    <a:pt x="53950" y="32004"/>
                  </a:lnTo>
                  <a:close/>
                  <a:moveTo>
                    <a:pt x="71324" y="109728"/>
                  </a:moveTo>
                  <a:lnTo>
                    <a:pt x="71324" y="147447"/>
                  </a:lnTo>
                  <a:cubicBezTo>
                    <a:pt x="85040" y="144933"/>
                    <a:pt x="88697" y="137389"/>
                    <a:pt x="88697" y="127788"/>
                  </a:cubicBezTo>
                  <a:cubicBezTo>
                    <a:pt x="88697" y="118872"/>
                    <a:pt x="81611" y="113615"/>
                    <a:pt x="71324" y="109728"/>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28" name="Freeform 127">
              <a:extLst>
                <a:ext uri="{FF2B5EF4-FFF2-40B4-BE49-F238E27FC236}">
                  <a16:creationId xmlns:a16="http://schemas.microsoft.com/office/drawing/2014/main" id="{15B61EAA-C60D-2D15-144F-740E26AE101F}"/>
                </a:ext>
              </a:extLst>
            </p:cNvPr>
            <p:cNvSpPr/>
            <p:nvPr/>
          </p:nvSpPr>
          <p:spPr>
            <a:xfrm>
              <a:off x="8193958" y="3228165"/>
              <a:ext cx="115900" cy="152705"/>
            </a:xfrm>
            <a:custGeom>
              <a:avLst/>
              <a:gdLst/>
              <a:ahLst/>
              <a:cxnLst/>
              <a:rect l="l" t="t" r="r" b="b"/>
              <a:pathLst>
                <a:path w="115900" h="152705">
                  <a:moveTo>
                    <a:pt x="106985" y="0"/>
                  </a:moveTo>
                  <a:lnTo>
                    <a:pt x="113843" y="12116"/>
                  </a:lnTo>
                  <a:cubicBezTo>
                    <a:pt x="103099" y="33605"/>
                    <a:pt x="85954" y="42291"/>
                    <a:pt x="65380" y="42291"/>
                  </a:cubicBezTo>
                  <a:cubicBezTo>
                    <a:pt x="49606" y="42291"/>
                    <a:pt x="38405" y="39548"/>
                    <a:pt x="28575" y="35891"/>
                  </a:cubicBezTo>
                  <a:lnTo>
                    <a:pt x="25832" y="70866"/>
                  </a:lnTo>
                  <a:cubicBezTo>
                    <a:pt x="36347" y="62637"/>
                    <a:pt x="49606" y="58522"/>
                    <a:pt x="62865" y="58522"/>
                  </a:cubicBezTo>
                  <a:cubicBezTo>
                    <a:pt x="101498" y="58522"/>
                    <a:pt x="115900" y="79325"/>
                    <a:pt x="115900" y="102642"/>
                  </a:cubicBezTo>
                  <a:cubicBezTo>
                    <a:pt x="115900" y="129159"/>
                    <a:pt x="96241" y="152705"/>
                    <a:pt x="55778" y="152705"/>
                  </a:cubicBezTo>
                  <a:cubicBezTo>
                    <a:pt x="21946" y="152705"/>
                    <a:pt x="0" y="141047"/>
                    <a:pt x="0" y="120930"/>
                  </a:cubicBezTo>
                  <a:cubicBezTo>
                    <a:pt x="0" y="108585"/>
                    <a:pt x="8230" y="99213"/>
                    <a:pt x="21717" y="99213"/>
                  </a:cubicBezTo>
                  <a:cubicBezTo>
                    <a:pt x="34290" y="99213"/>
                    <a:pt x="40462" y="107671"/>
                    <a:pt x="40462" y="115901"/>
                  </a:cubicBezTo>
                  <a:cubicBezTo>
                    <a:pt x="40462" y="122987"/>
                    <a:pt x="37033" y="128931"/>
                    <a:pt x="31547" y="132360"/>
                  </a:cubicBezTo>
                  <a:cubicBezTo>
                    <a:pt x="34976" y="134189"/>
                    <a:pt x="41148" y="135560"/>
                    <a:pt x="46863" y="135560"/>
                  </a:cubicBezTo>
                  <a:cubicBezTo>
                    <a:pt x="62179" y="135560"/>
                    <a:pt x="71095" y="125273"/>
                    <a:pt x="71095" y="107214"/>
                  </a:cubicBezTo>
                  <a:cubicBezTo>
                    <a:pt x="71095" y="87554"/>
                    <a:pt x="62636" y="79782"/>
                    <a:pt x="46634" y="79782"/>
                  </a:cubicBezTo>
                  <a:cubicBezTo>
                    <a:pt x="39776" y="79782"/>
                    <a:pt x="29947" y="83211"/>
                    <a:pt x="23089" y="88697"/>
                  </a:cubicBezTo>
                  <a:lnTo>
                    <a:pt x="6629" y="83668"/>
                  </a:lnTo>
                  <a:lnTo>
                    <a:pt x="11887" y="7316"/>
                  </a:lnTo>
                  <a:lnTo>
                    <a:pt x="18517" y="1372"/>
                  </a:lnTo>
                  <a:cubicBezTo>
                    <a:pt x="33604" y="6401"/>
                    <a:pt x="53721" y="8687"/>
                    <a:pt x="68351" y="8687"/>
                  </a:cubicBezTo>
                  <a:cubicBezTo>
                    <a:pt x="85268" y="8687"/>
                    <a:pt x="94869" y="5944"/>
                    <a:pt x="106985" y="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29" name="Freeform 128">
              <a:extLst>
                <a:ext uri="{FF2B5EF4-FFF2-40B4-BE49-F238E27FC236}">
                  <a16:creationId xmlns:a16="http://schemas.microsoft.com/office/drawing/2014/main" id="{80B90E92-9B42-9596-1D35-BA0288BAC3C9}"/>
                </a:ext>
              </a:extLst>
            </p:cNvPr>
            <p:cNvSpPr/>
            <p:nvPr/>
          </p:nvSpPr>
          <p:spPr>
            <a:xfrm>
              <a:off x="8002315" y="3228623"/>
              <a:ext cx="117958" cy="152476"/>
            </a:xfrm>
            <a:custGeom>
              <a:avLst/>
              <a:gdLst/>
              <a:ahLst/>
              <a:cxnLst/>
              <a:rect l="l" t="t" r="r" b="b"/>
              <a:pathLst>
                <a:path w="117958" h="152476">
                  <a:moveTo>
                    <a:pt x="57836" y="0"/>
                  </a:moveTo>
                  <a:cubicBezTo>
                    <a:pt x="94869" y="0"/>
                    <a:pt x="116129" y="17373"/>
                    <a:pt x="116129" y="42062"/>
                  </a:cubicBezTo>
                  <a:cubicBezTo>
                    <a:pt x="116129" y="70637"/>
                    <a:pt x="89840" y="79781"/>
                    <a:pt x="67666" y="87782"/>
                  </a:cubicBezTo>
                  <a:cubicBezTo>
                    <a:pt x="45720" y="96240"/>
                    <a:pt x="26518" y="101498"/>
                    <a:pt x="20574" y="117957"/>
                  </a:cubicBezTo>
                  <a:lnTo>
                    <a:pt x="21717" y="118872"/>
                  </a:lnTo>
                  <a:cubicBezTo>
                    <a:pt x="29032" y="112928"/>
                    <a:pt x="37948" y="108813"/>
                    <a:pt x="50978" y="108813"/>
                  </a:cubicBezTo>
                  <a:cubicBezTo>
                    <a:pt x="67437" y="108813"/>
                    <a:pt x="77953" y="115671"/>
                    <a:pt x="89611" y="115671"/>
                  </a:cubicBezTo>
                  <a:cubicBezTo>
                    <a:pt x="97841" y="115671"/>
                    <a:pt x="100584" y="110871"/>
                    <a:pt x="103556" y="97383"/>
                  </a:cubicBezTo>
                  <a:lnTo>
                    <a:pt x="117958" y="98526"/>
                  </a:lnTo>
                  <a:cubicBezTo>
                    <a:pt x="116815" y="138531"/>
                    <a:pt x="105842" y="152247"/>
                    <a:pt x="86868" y="152247"/>
                  </a:cubicBezTo>
                  <a:cubicBezTo>
                    <a:pt x="58750" y="152247"/>
                    <a:pt x="51664" y="126187"/>
                    <a:pt x="36576" y="126187"/>
                  </a:cubicBezTo>
                  <a:cubicBezTo>
                    <a:pt x="34976" y="126187"/>
                    <a:pt x="33604" y="126415"/>
                    <a:pt x="32233" y="126644"/>
                  </a:cubicBezTo>
                  <a:cubicBezTo>
                    <a:pt x="34061" y="128016"/>
                    <a:pt x="36576" y="131902"/>
                    <a:pt x="36576" y="137160"/>
                  </a:cubicBezTo>
                  <a:cubicBezTo>
                    <a:pt x="36576" y="145389"/>
                    <a:pt x="30861" y="152476"/>
                    <a:pt x="20574" y="152476"/>
                  </a:cubicBezTo>
                  <a:cubicBezTo>
                    <a:pt x="8687" y="152476"/>
                    <a:pt x="0" y="142646"/>
                    <a:pt x="0" y="126873"/>
                  </a:cubicBezTo>
                  <a:cubicBezTo>
                    <a:pt x="0" y="102184"/>
                    <a:pt x="24232" y="89154"/>
                    <a:pt x="37948" y="80238"/>
                  </a:cubicBezTo>
                  <a:cubicBezTo>
                    <a:pt x="56921" y="67665"/>
                    <a:pt x="69952" y="58978"/>
                    <a:pt x="69952" y="40005"/>
                  </a:cubicBezTo>
                  <a:cubicBezTo>
                    <a:pt x="69952" y="25374"/>
                    <a:pt x="62636" y="17145"/>
                    <a:pt x="49835" y="17145"/>
                  </a:cubicBezTo>
                  <a:cubicBezTo>
                    <a:pt x="40919" y="17145"/>
                    <a:pt x="33604" y="20802"/>
                    <a:pt x="29947" y="27203"/>
                  </a:cubicBezTo>
                  <a:cubicBezTo>
                    <a:pt x="38176" y="29946"/>
                    <a:pt x="42748" y="36576"/>
                    <a:pt x="42748" y="44805"/>
                  </a:cubicBezTo>
                  <a:cubicBezTo>
                    <a:pt x="42748" y="54864"/>
                    <a:pt x="35890" y="63550"/>
                    <a:pt x="22860" y="63550"/>
                  </a:cubicBezTo>
                  <a:cubicBezTo>
                    <a:pt x="10287" y="63550"/>
                    <a:pt x="1600" y="53949"/>
                    <a:pt x="1600" y="40233"/>
                  </a:cubicBezTo>
                  <a:cubicBezTo>
                    <a:pt x="1600" y="20116"/>
                    <a:pt x="22860" y="0"/>
                    <a:pt x="57836" y="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30" name="Freeform 129">
              <a:extLst>
                <a:ext uri="{FF2B5EF4-FFF2-40B4-BE49-F238E27FC236}">
                  <a16:creationId xmlns:a16="http://schemas.microsoft.com/office/drawing/2014/main" id="{EFCA3B0E-3F74-F846-2649-11148B164F59}"/>
                </a:ext>
              </a:extLst>
            </p:cNvPr>
            <p:cNvSpPr/>
            <p:nvPr/>
          </p:nvSpPr>
          <p:spPr>
            <a:xfrm>
              <a:off x="8327994" y="3228623"/>
              <a:ext cx="126644" cy="152247"/>
            </a:xfrm>
            <a:custGeom>
              <a:avLst/>
              <a:gdLst/>
              <a:ahLst/>
              <a:cxnLst/>
              <a:rect l="l" t="t" r="r" b="b"/>
              <a:pathLst>
                <a:path w="126644" h="152247">
                  <a:moveTo>
                    <a:pt x="63322" y="0"/>
                  </a:moveTo>
                  <a:cubicBezTo>
                    <a:pt x="100126" y="0"/>
                    <a:pt x="126644" y="26746"/>
                    <a:pt x="126644" y="75438"/>
                  </a:cubicBezTo>
                  <a:cubicBezTo>
                    <a:pt x="126644" y="124815"/>
                    <a:pt x="99669" y="152247"/>
                    <a:pt x="63322" y="152247"/>
                  </a:cubicBezTo>
                  <a:cubicBezTo>
                    <a:pt x="26517" y="152247"/>
                    <a:pt x="0" y="125501"/>
                    <a:pt x="0" y="76809"/>
                  </a:cubicBezTo>
                  <a:cubicBezTo>
                    <a:pt x="0" y="27889"/>
                    <a:pt x="27203" y="0"/>
                    <a:pt x="63322" y="0"/>
                  </a:cubicBezTo>
                  <a:close/>
                  <a:moveTo>
                    <a:pt x="62636" y="18973"/>
                  </a:moveTo>
                  <a:cubicBezTo>
                    <a:pt x="50292" y="18973"/>
                    <a:pt x="43434" y="32461"/>
                    <a:pt x="43434" y="76352"/>
                  </a:cubicBezTo>
                  <a:cubicBezTo>
                    <a:pt x="43434" y="120243"/>
                    <a:pt x="51435" y="133273"/>
                    <a:pt x="64008" y="133273"/>
                  </a:cubicBezTo>
                  <a:cubicBezTo>
                    <a:pt x="76352" y="133273"/>
                    <a:pt x="83210" y="119786"/>
                    <a:pt x="83210" y="75895"/>
                  </a:cubicBezTo>
                  <a:cubicBezTo>
                    <a:pt x="83210" y="32004"/>
                    <a:pt x="75209" y="18973"/>
                    <a:pt x="62636" y="18973"/>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31" name="Freeform 130">
              <a:extLst>
                <a:ext uri="{FF2B5EF4-FFF2-40B4-BE49-F238E27FC236}">
                  <a16:creationId xmlns:a16="http://schemas.microsoft.com/office/drawing/2014/main" id="{73337C61-3CB7-82CB-31DA-694AD32C04F9}"/>
                </a:ext>
              </a:extLst>
            </p:cNvPr>
            <p:cNvSpPr/>
            <p:nvPr/>
          </p:nvSpPr>
          <p:spPr>
            <a:xfrm>
              <a:off x="8470869" y="3228623"/>
              <a:ext cx="126644" cy="152247"/>
            </a:xfrm>
            <a:custGeom>
              <a:avLst/>
              <a:gdLst/>
              <a:ahLst/>
              <a:cxnLst/>
              <a:rect l="l" t="t" r="r" b="b"/>
              <a:pathLst>
                <a:path w="126644" h="152247">
                  <a:moveTo>
                    <a:pt x="63322" y="0"/>
                  </a:moveTo>
                  <a:cubicBezTo>
                    <a:pt x="100126" y="0"/>
                    <a:pt x="126644" y="26746"/>
                    <a:pt x="126644" y="75438"/>
                  </a:cubicBezTo>
                  <a:cubicBezTo>
                    <a:pt x="126644" y="124815"/>
                    <a:pt x="99669" y="152247"/>
                    <a:pt x="63322" y="152247"/>
                  </a:cubicBezTo>
                  <a:cubicBezTo>
                    <a:pt x="26517" y="152247"/>
                    <a:pt x="0" y="125501"/>
                    <a:pt x="0" y="76809"/>
                  </a:cubicBezTo>
                  <a:cubicBezTo>
                    <a:pt x="0" y="27889"/>
                    <a:pt x="27203" y="0"/>
                    <a:pt x="63322" y="0"/>
                  </a:cubicBezTo>
                  <a:close/>
                  <a:moveTo>
                    <a:pt x="62636" y="18973"/>
                  </a:moveTo>
                  <a:cubicBezTo>
                    <a:pt x="50292" y="18973"/>
                    <a:pt x="43434" y="32461"/>
                    <a:pt x="43434" y="76352"/>
                  </a:cubicBezTo>
                  <a:cubicBezTo>
                    <a:pt x="43434" y="120243"/>
                    <a:pt x="51435" y="133273"/>
                    <a:pt x="64008" y="133273"/>
                  </a:cubicBezTo>
                  <a:cubicBezTo>
                    <a:pt x="76352" y="133273"/>
                    <a:pt x="83210" y="119786"/>
                    <a:pt x="83210" y="75895"/>
                  </a:cubicBezTo>
                  <a:cubicBezTo>
                    <a:pt x="83210" y="32004"/>
                    <a:pt x="75209" y="18973"/>
                    <a:pt x="62636" y="18973"/>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32" name="Freeform 131">
              <a:extLst>
                <a:ext uri="{FF2B5EF4-FFF2-40B4-BE49-F238E27FC236}">
                  <a16:creationId xmlns:a16="http://schemas.microsoft.com/office/drawing/2014/main" id="{828ECC2F-193D-76FB-3831-14F6C2C8B9E2}"/>
                </a:ext>
              </a:extLst>
            </p:cNvPr>
            <p:cNvSpPr/>
            <p:nvPr/>
          </p:nvSpPr>
          <p:spPr>
            <a:xfrm>
              <a:off x="8131779" y="3335836"/>
              <a:ext cx="52121" cy="80924"/>
            </a:xfrm>
            <a:custGeom>
              <a:avLst/>
              <a:gdLst/>
              <a:ahLst/>
              <a:cxnLst/>
              <a:rect l="l" t="t" r="r" b="b"/>
              <a:pathLst>
                <a:path w="52121" h="80924">
                  <a:moveTo>
                    <a:pt x="26975" y="0"/>
                  </a:moveTo>
                  <a:cubicBezTo>
                    <a:pt x="42062" y="0"/>
                    <a:pt x="52121" y="11201"/>
                    <a:pt x="52121" y="29947"/>
                  </a:cubicBezTo>
                  <a:cubicBezTo>
                    <a:pt x="52121" y="54178"/>
                    <a:pt x="34976" y="72923"/>
                    <a:pt x="5486" y="80924"/>
                  </a:cubicBezTo>
                  <a:lnTo>
                    <a:pt x="0" y="68580"/>
                  </a:lnTo>
                  <a:cubicBezTo>
                    <a:pt x="19431" y="60579"/>
                    <a:pt x="30404" y="50978"/>
                    <a:pt x="32918" y="37490"/>
                  </a:cubicBezTo>
                  <a:lnTo>
                    <a:pt x="31089" y="36576"/>
                  </a:lnTo>
                  <a:cubicBezTo>
                    <a:pt x="29032" y="39548"/>
                    <a:pt x="25832" y="41605"/>
                    <a:pt x="20802" y="41605"/>
                  </a:cubicBezTo>
                  <a:cubicBezTo>
                    <a:pt x="11430" y="41605"/>
                    <a:pt x="5029" y="34519"/>
                    <a:pt x="5029" y="23317"/>
                  </a:cubicBezTo>
                  <a:cubicBezTo>
                    <a:pt x="5029" y="10744"/>
                    <a:pt x="13716" y="0"/>
                    <a:pt x="26975" y="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sp>
        <p:nvSpPr>
          <p:cNvPr id="133" name="Rectangle 132">
            <a:extLst>
              <a:ext uri="{FF2B5EF4-FFF2-40B4-BE49-F238E27FC236}">
                <a16:creationId xmlns:a16="http://schemas.microsoft.com/office/drawing/2014/main" id="{BD1185E6-8E87-79FD-6714-8031CA1BDAC6}"/>
              </a:ext>
            </a:extLst>
          </p:cNvPr>
          <p:cNvSpPr/>
          <p:nvPr/>
        </p:nvSpPr>
        <p:spPr>
          <a:xfrm>
            <a:off x="4448474" y="2318262"/>
            <a:ext cx="3019126" cy="110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34" name="Double Brace 133">
            <a:extLst>
              <a:ext uri="{FF2B5EF4-FFF2-40B4-BE49-F238E27FC236}">
                <a16:creationId xmlns:a16="http://schemas.microsoft.com/office/drawing/2014/main" id="{17B3770B-8030-10AF-E5FC-9DBCB9817CF4}"/>
              </a:ext>
            </a:extLst>
          </p:cNvPr>
          <p:cNvSpPr/>
          <p:nvPr/>
        </p:nvSpPr>
        <p:spPr>
          <a:xfrm>
            <a:off x="4370678" y="2258845"/>
            <a:ext cx="3171309" cy="1178100"/>
          </a:xfrm>
          <a:prstGeom prst="bracePair">
            <a:avLst/>
          </a:prstGeom>
          <a:ln w="34925"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135" name="Group 134">
            <a:extLst>
              <a:ext uri="{FF2B5EF4-FFF2-40B4-BE49-F238E27FC236}">
                <a16:creationId xmlns:a16="http://schemas.microsoft.com/office/drawing/2014/main" id="{423E7BD1-DF69-8997-EDA6-E7F5676DE033}"/>
              </a:ext>
            </a:extLst>
          </p:cNvPr>
          <p:cNvGrpSpPr/>
          <p:nvPr/>
        </p:nvGrpSpPr>
        <p:grpSpPr>
          <a:xfrm>
            <a:off x="5454000" y="2392473"/>
            <a:ext cx="1027380" cy="220594"/>
            <a:chOff x="4733932" y="4562887"/>
            <a:chExt cx="1184299" cy="254287"/>
          </a:xfrm>
        </p:grpSpPr>
        <p:sp>
          <p:nvSpPr>
            <p:cNvPr id="136" name="Freeform 135">
              <a:extLst>
                <a:ext uri="{FF2B5EF4-FFF2-40B4-BE49-F238E27FC236}">
                  <a16:creationId xmlns:a16="http://schemas.microsoft.com/office/drawing/2014/main" id="{0A6BB594-FE0C-5E8B-F4B1-D3C3B297FD26}"/>
                </a:ext>
              </a:extLst>
            </p:cNvPr>
            <p:cNvSpPr/>
            <p:nvPr/>
          </p:nvSpPr>
          <p:spPr>
            <a:xfrm>
              <a:off x="4930816" y="4562887"/>
              <a:ext cx="102092" cy="254287"/>
            </a:xfrm>
            <a:custGeom>
              <a:avLst/>
              <a:gdLst/>
              <a:ahLst/>
              <a:cxnLst/>
              <a:rect l="l" t="t" r="r" b="b"/>
              <a:pathLst>
                <a:path w="102092" h="254287">
                  <a:moveTo>
                    <a:pt x="50983" y="0"/>
                  </a:moveTo>
                  <a:cubicBezTo>
                    <a:pt x="85056" y="0"/>
                    <a:pt x="102092" y="17245"/>
                    <a:pt x="102092" y="51736"/>
                  </a:cubicBezTo>
                  <a:lnTo>
                    <a:pt x="102092" y="84888"/>
                  </a:lnTo>
                  <a:lnTo>
                    <a:pt x="66554" y="84888"/>
                  </a:lnTo>
                  <a:lnTo>
                    <a:pt x="66554" y="51736"/>
                  </a:lnTo>
                  <a:cubicBezTo>
                    <a:pt x="66554" y="40686"/>
                    <a:pt x="61406" y="35119"/>
                    <a:pt x="51109" y="35035"/>
                  </a:cubicBezTo>
                  <a:lnTo>
                    <a:pt x="50858" y="35035"/>
                  </a:lnTo>
                  <a:cubicBezTo>
                    <a:pt x="40644" y="35035"/>
                    <a:pt x="35538" y="40602"/>
                    <a:pt x="35538" y="51736"/>
                  </a:cubicBezTo>
                  <a:lnTo>
                    <a:pt x="35538" y="202425"/>
                  </a:lnTo>
                  <a:cubicBezTo>
                    <a:pt x="35538" y="213559"/>
                    <a:pt x="40686" y="219126"/>
                    <a:pt x="50983" y="219126"/>
                  </a:cubicBezTo>
                  <a:cubicBezTo>
                    <a:pt x="61364" y="219126"/>
                    <a:pt x="66554" y="213559"/>
                    <a:pt x="66554" y="202425"/>
                  </a:cubicBezTo>
                  <a:lnTo>
                    <a:pt x="66554" y="169273"/>
                  </a:lnTo>
                  <a:lnTo>
                    <a:pt x="102092" y="169273"/>
                  </a:lnTo>
                  <a:lnTo>
                    <a:pt x="102092" y="202425"/>
                  </a:lnTo>
                  <a:cubicBezTo>
                    <a:pt x="102092" y="236916"/>
                    <a:pt x="85056" y="254203"/>
                    <a:pt x="50983" y="254287"/>
                  </a:cubicBezTo>
                  <a:cubicBezTo>
                    <a:pt x="16995" y="254287"/>
                    <a:pt x="0" y="236999"/>
                    <a:pt x="0" y="202425"/>
                  </a:cubicBezTo>
                  <a:lnTo>
                    <a:pt x="0" y="51736"/>
                  </a:lnTo>
                  <a:cubicBezTo>
                    <a:pt x="0" y="17245"/>
                    <a:pt x="16995" y="0"/>
                    <a:pt x="5098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37" name="Freeform 136">
              <a:extLst>
                <a:ext uri="{FF2B5EF4-FFF2-40B4-BE49-F238E27FC236}">
                  <a16:creationId xmlns:a16="http://schemas.microsoft.com/office/drawing/2014/main" id="{65F6698B-A90B-D97C-433E-DF1B7E4785E8}"/>
                </a:ext>
              </a:extLst>
            </p:cNvPr>
            <p:cNvSpPr/>
            <p:nvPr/>
          </p:nvSpPr>
          <p:spPr>
            <a:xfrm>
              <a:off x="5054641" y="4562887"/>
              <a:ext cx="102092" cy="254287"/>
            </a:xfrm>
            <a:custGeom>
              <a:avLst/>
              <a:gdLst/>
              <a:ahLst/>
              <a:cxnLst/>
              <a:rect l="l" t="t" r="r" b="b"/>
              <a:pathLst>
                <a:path w="102092" h="254287">
                  <a:moveTo>
                    <a:pt x="50983" y="0"/>
                  </a:moveTo>
                  <a:cubicBezTo>
                    <a:pt x="85056" y="0"/>
                    <a:pt x="102092" y="17245"/>
                    <a:pt x="102092" y="51736"/>
                  </a:cubicBezTo>
                  <a:lnTo>
                    <a:pt x="102092" y="202425"/>
                  </a:lnTo>
                  <a:cubicBezTo>
                    <a:pt x="102092" y="236916"/>
                    <a:pt x="85056" y="254203"/>
                    <a:pt x="50983" y="254287"/>
                  </a:cubicBezTo>
                  <a:cubicBezTo>
                    <a:pt x="16995" y="254287"/>
                    <a:pt x="0" y="236999"/>
                    <a:pt x="0" y="202425"/>
                  </a:cubicBezTo>
                  <a:lnTo>
                    <a:pt x="0" y="51736"/>
                  </a:lnTo>
                  <a:cubicBezTo>
                    <a:pt x="0" y="17245"/>
                    <a:pt x="16995" y="0"/>
                    <a:pt x="50983" y="0"/>
                  </a:cubicBezTo>
                  <a:close/>
                  <a:moveTo>
                    <a:pt x="50858" y="35035"/>
                  </a:moveTo>
                  <a:cubicBezTo>
                    <a:pt x="40644" y="35035"/>
                    <a:pt x="35538" y="40602"/>
                    <a:pt x="35538" y="51736"/>
                  </a:cubicBezTo>
                  <a:lnTo>
                    <a:pt x="35538" y="202425"/>
                  </a:lnTo>
                  <a:cubicBezTo>
                    <a:pt x="35538" y="213559"/>
                    <a:pt x="40686" y="219126"/>
                    <a:pt x="50983" y="219126"/>
                  </a:cubicBezTo>
                  <a:cubicBezTo>
                    <a:pt x="61364" y="219126"/>
                    <a:pt x="66554" y="213559"/>
                    <a:pt x="66554" y="202425"/>
                  </a:cubicBezTo>
                  <a:lnTo>
                    <a:pt x="66554" y="51736"/>
                  </a:lnTo>
                  <a:cubicBezTo>
                    <a:pt x="66554" y="40686"/>
                    <a:pt x="61406" y="35119"/>
                    <a:pt x="51109" y="35035"/>
                  </a:cubicBezTo>
                  <a:lnTo>
                    <a:pt x="50858" y="35035"/>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38" name="Freeform 137">
              <a:extLst>
                <a:ext uri="{FF2B5EF4-FFF2-40B4-BE49-F238E27FC236}">
                  <a16:creationId xmlns:a16="http://schemas.microsoft.com/office/drawing/2014/main" id="{BF0B700B-A88E-DC67-A5B3-B92A5173E53D}"/>
                </a:ext>
              </a:extLst>
            </p:cNvPr>
            <p:cNvSpPr/>
            <p:nvPr/>
          </p:nvSpPr>
          <p:spPr>
            <a:xfrm>
              <a:off x="5549941" y="4562887"/>
              <a:ext cx="102092" cy="254287"/>
            </a:xfrm>
            <a:custGeom>
              <a:avLst/>
              <a:gdLst/>
              <a:ahLst/>
              <a:cxnLst/>
              <a:rect l="l" t="t" r="r" b="b"/>
              <a:pathLst>
                <a:path w="102092" h="254287">
                  <a:moveTo>
                    <a:pt x="50983" y="0"/>
                  </a:moveTo>
                  <a:cubicBezTo>
                    <a:pt x="85056" y="0"/>
                    <a:pt x="102092" y="17245"/>
                    <a:pt x="102092" y="51736"/>
                  </a:cubicBezTo>
                  <a:lnTo>
                    <a:pt x="102092" y="84888"/>
                  </a:lnTo>
                  <a:lnTo>
                    <a:pt x="66554" y="84888"/>
                  </a:lnTo>
                  <a:lnTo>
                    <a:pt x="66554" y="51736"/>
                  </a:lnTo>
                  <a:cubicBezTo>
                    <a:pt x="66554" y="40686"/>
                    <a:pt x="61406" y="35119"/>
                    <a:pt x="51109" y="35035"/>
                  </a:cubicBezTo>
                  <a:lnTo>
                    <a:pt x="50858" y="35035"/>
                  </a:lnTo>
                  <a:cubicBezTo>
                    <a:pt x="40644" y="35035"/>
                    <a:pt x="35538" y="40602"/>
                    <a:pt x="35538" y="51736"/>
                  </a:cubicBezTo>
                  <a:lnTo>
                    <a:pt x="35538" y="202425"/>
                  </a:lnTo>
                  <a:cubicBezTo>
                    <a:pt x="35538" y="213559"/>
                    <a:pt x="40686" y="219126"/>
                    <a:pt x="50983" y="219126"/>
                  </a:cubicBezTo>
                  <a:cubicBezTo>
                    <a:pt x="61364" y="219126"/>
                    <a:pt x="66554" y="213559"/>
                    <a:pt x="66554" y="202425"/>
                  </a:cubicBezTo>
                  <a:lnTo>
                    <a:pt x="66554" y="144661"/>
                  </a:lnTo>
                  <a:lnTo>
                    <a:pt x="48597" y="144661"/>
                  </a:lnTo>
                  <a:lnTo>
                    <a:pt x="48597" y="109500"/>
                  </a:lnTo>
                  <a:lnTo>
                    <a:pt x="102092" y="109500"/>
                  </a:lnTo>
                  <a:lnTo>
                    <a:pt x="102092" y="202425"/>
                  </a:lnTo>
                  <a:cubicBezTo>
                    <a:pt x="102092" y="236916"/>
                    <a:pt x="85056" y="254203"/>
                    <a:pt x="50983" y="254287"/>
                  </a:cubicBezTo>
                  <a:cubicBezTo>
                    <a:pt x="16995" y="254287"/>
                    <a:pt x="0" y="236999"/>
                    <a:pt x="0" y="202425"/>
                  </a:cubicBezTo>
                  <a:lnTo>
                    <a:pt x="0" y="51736"/>
                  </a:lnTo>
                  <a:cubicBezTo>
                    <a:pt x="0" y="17245"/>
                    <a:pt x="16995" y="0"/>
                    <a:pt x="5098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39" name="Freeform 138">
              <a:extLst>
                <a:ext uri="{FF2B5EF4-FFF2-40B4-BE49-F238E27FC236}">
                  <a16:creationId xmlns:a16="http://schemas.microsoft.com/office/drawing/2014/main" id="{F39F6ADF-C16D-D295-1D23-DB1352564932}"/>
                </a:ext>
              </a:extLst>
            </p:cNvPr>
            <p:cNvSpPr/>
            <p:nvPr/>
          </p:nvSpPr>
          <p:spPr>
            <a:xfrm>
              <a:off x="4733932" y="4566780"/>
              <a:ext cx="35537" cy="246375"/>
            </a:xfrm>
            <a:custGeom>
              <a:avLst/>
              <a:gdLst/>
              <a:ahLst/>
              <a:cxnLst/>
              <a:rect l="l" t="t" r="r" b="b"/>
              <a:pathLst>
                <a:path w="35537" h="246375">
                  <a:moveTo>
                    <a:pt x="0" y="0"/>
                  </a:moveTo>
                  <a:lnTo>
                    <a:pt x="35537" y="0"/>
                  </a:lnTo>
                  <a:lnTo>
                    <a:pt x="35537" y="246375"/>
                  </a:lnTo>
                  <a:lnTo>
                    <a:pt x="0" y="246375"/>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40" name="Freeform 139">
              <a:extLst>
                <a:ext uri="{FF2B5EF4-FFF2-40B4-BE49-F238E27FC236}">
                  <a16:creationId xmlns:a16="http://schemas.microsoft.com/office/drawing/2014/main" id="{FED7A6E8-F62A-F825-09C6-45B549FED976}"/>
                </a:ext>
              </a:extLst>
            </p:cNvPr>
            <p:cNvSpPr/>
            <p:nvPr/>
          </p:nvSpPr>
          <p:spPr>
            <a:xfrm>
              <a:off x="4799979" y="4566780"/>
              <a:ext cx="102091" cy="246375"/>
            </a:xfrm>
            <a:custGeom>
              <a:avLst/>
              <a:gdLst/>
              <a:ahLst/>
              <a:cxnLst/>
              <a:rect l="l" t="t" r="r" b="b"/>
              <a:pathLst>
                <a:path w="102091" h="246375">
                  <a:moveTo>
                    <a:pt x="0" y="0"/>
                  </a:moveTo>
                  <a:lnTo>
                    <a:pt x="35537" y="0"/>
                  </a:lnTo>
                  <a:lnTo>
                    <a:pt x="69191" y="142902"/>
                  </a:lnTo>
                  <a:lnTo>
                    <a:pt x="69191" y="0"/>
                  </a:lnTo>
                  <a:lnTo>
                    <a:pt x="102091" y="0"/>
                  </a:lnTo>
                  <a:lnTo>
                    <a:pt x="102091" y="246375"/>
                  </a:lnTo>
                  <a:lnTo>
                    <a:pt x="66554" y="246375"/>
                  </a:lnTo>
                  <a:lnTo>
                    <a:pt x="34156" y="107993"/>
                  </a:lnTo>
                  <a:lnTo>
                    <a:pt x="34156" y="246375"/>
                  </a:lnTo>
                  <a:lnTo>
                    <a:pt x="0" y="246375"/>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41" name="Freeform 140">
              <a:extLst>
                <a:ext uri="{FF2B5EF4-FFF2-40B4-BE49-F238E27FC236}">
                  <a16:creationId xmlns:a16="http://schemas.microsoft.com/office/drawing/2014/main" id="{2F73960A-91AA-FDC0-6DB7-B78FD65469F3}"/>
                </a:ext>
              </a:extLst>
            </p:cNvPr>
            <p:cNvSpPr/>
            <p:nvPr/>
          </p:nvSpPr>
          <p:spPr>
            <a:xfrm>
              <a:off x="5190503" y="4566780"/>
              <a:ext cx="154204" cy="246375"/>
            </a:xfrm>
            <a:custGeom>
              <a:avLst/>
              <a:gdLst/>
              <a:ahLst/>
              <a:cxnLst/>
              <a:rect l="l" t="t" r="r" b="b"/>
              <a:pathLst>
                <a:path w="154204" h="246375">
                  <a:moveTo>
                    <a:pt x="0" y="0"/>
                  </a:moveTo>
                  <a:lnTo>
                    <a:pt x="35537" y="0"/>
                  </a:lnTo>
                  <a:lnTo>
                    <a:pt x="77353" y="168771"/>
                  </a:lnTo>
                  <a:lnTo>
                    <a:pt x="118667" y="0"/>
                  </a:lnTo>
                  <a:lnTo>
                    <a:pt x="154204" y="0"/>
                  </a:lnTo>
                  <a:lnTo>
                    <a:pt x="154204" y="246375"/>
                  </a:lnTo>
                  <a:lnTo>
                    <a:pt x="120174" y="246375"/>
                  </a:lnTo>
                  <a:lnTo>
                    <a:pt x="120174" y="108119"/>
                  </a:lnTo>
                  <a:lnTo>
                    <a:pt x="89785" y="246375"/>
                  </a:lnTo>
                  <a:lnTo>
                    <a:pt x="65675" y="246375"/>
                  </a:lnTo>
                  <a:lnTo>
                    <a:pt x="34407" y="108119"/>
                  </a:lnTo>
                  <a:lnTo>
                    <a:pt x="34407" y="246375"/>
                  </a:lnTo>
                  <a:lnTo>
                    <a:pt x="0" y="246375"/>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42" name="Freeform 141">
              <a:extLst>
                <a:ext uri="{FF2B5EF4-FFF2-40B4-BE49-F238E27FC236}">
                  <a16:creationId xmlns:a16="http://schemas.microsoft.com/office/drawing/2014/main" id="{99F945C5-A3FA-1AB1-664C-8DD21836B124}"/>
                </a:ext>
              </a:extLst>
            </p:cNvPr>
            <p:cNvSpPr/>
            <p:nvPr/>
          </p:nvSpPr>
          <p:spPr>
            <a:xfrm>
              <a:off x="5381004" y="4566780"/>
              <a:ext cx="92171" cy="246375"/>
            </a:xfrm>
            <a:custGeom>
              <a:avLst/>
              <a:gdLst/>
              <a:ahLst/>
              <a:cxnLst/>
              <a:rect l="l" t="t" r="r" b="b"/>
              <a:pathLst>
                <a:path w="92171" h="246375">
                  <a:moveTo>
                    <a:pt x="0" y="0"/>
                  </a:moveTo>
                  <a:lnTo>
                    <a:pt x="92171" y="0"/>
                  </a:lnTo>
                  <a:lnTo>
                    <a:pt x="92171" y="35035"/>
                  </a:lnTo>
                  <a:lnTo>
                    <a:pt x="35537" y="35035"/>
                  </a:lnTo>
                  <a:lnTo>
                    <a:pt x="35537" y="105607"/>
                  </a:lnTo>
                  <a:lnTo>
                    <a:pt x="84260" y="105607"/>
                  </a:lnTo>
                  <a:lnTo>
                    <a:pt x="84260" y="140768"/>
                  </a:lnTo>
                  <a:lnTo>
                    <a:pt x="35537" y="140768"/>
                  </a:lnTo>
                  <a:lnTo>
                    <a:pt x="35537" y="211340"/>
                  </a:lnTo>
                  <a:lnTo>
                    <a:pt x="92171" y="211340"/>
                  </a:lnTo>
                  <a:lnTo>
                    <a:pt x="92171" y="246375"/>
                  </a:lnTo>
                  <a:lnTo>
                    <a:pt x="0" y="246375"/>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43" name="Freeform 142">
              <a:extLst>
                <a:ext uri="{FF2B5EF4-FFF2-40B4-BE49-F238E27FC236}">
                  <a16:creationId xmlns:a16="http://schemas.microsoft.com/office/drawing/2014/main" id="{34EA7BA2-27E5-26DB-9CA2-5DA3AF663DFD}"/>
                </a:ext>
              </a:extLst>
            </p:cNvPr>
            <p:cNvSpPr/>
            <p:nvPr/>
          </p:nvSpPr>
          <p:spPr>
            <a:xfrm>
              <a:off x="5674501" y="4566780"/>
              <a:ext cx="121932" cy="246375"/>
            </a:xfrm>
            <a:custGeom>
              <a:avLst/>
              <a:gdLst/>
              <a:ahLst/>
              <a:cxnLst/>
              <a:rect l="l" t="t" r="r" b="b"/>
              <a:pathLst>
                <a:path w="121932" h="246375">
                  <a:moveTo>
                    <a:pt x="36668" y="0"/>
                  </a:moveTo>
                  <a:lnTo>
                    <a:pt x="85390" y="0"/>
                  </a:lnTo>
                  <a:lnTo>
                    <a:pt x="110380" y="158976"/>
                  </a:lnTo>
                  <a:lnTo>
                    <a:pt x="121932" y="246375"/>
                  </a:lnTo>
                  <a:lnTo>
                    <a:pt x="86018" y="246375"/>
                  </a:lnTo>
                  <a:lnTo>
                    <a:pt x="79112" y="194137"/>
                  </a:lnTo>
                  <a:lnTo>
                    <a:pt x="42821" y="194137"/>
                  </a:lnTo>
                  <a:lnTo>
                    <a:pt x="35789" y="246375"/>
                  </a:lnTo>
                  <a:lnTo>
                    <a:pt x="0" y="246375"/>
                  </a:lnTo>
                  <a:lnTo>
                    <a:pt x="11553" y="159353"/>
                  </a:lnTo>
                  <a:lnTo>
                    <a:pt x="36668" y="0"/>
                  </a:lnTo>
                  <a:close/>
                  <a:moveTo>
                    <a:pt x="60903" y="56508"/>
                  </a:moveTo>
                  <a:lnTo>
                    <a:pt x="47341" y="158976"/>
                  </a:lnTo>
                  <a:lnTo>
                    <a:pt x="74465" y="158976"/>
                  </a:lnTo>
                  <a:lnTo>
                    <a:pt x="60903" y="56508"/>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44" name="Freeform 143">
              <a:extLst>
                <a:ext uri="{FF2B5EF4-FFF2-40B4-BE49-F238E27FC236}">
                  <a16:creationId xmlns:a16="http://schemas.microsoft.com/office/drawing/2014/main" id="{0B4A271A-7F50-7EB5-C708-6F984B475AD9}"/>
                </a:ext>
              </a:extLst>
            </p:cNvPr>
            <p:cNvSpPr/>
            <p:nvPr/>
          </p:nvSpPr>
          <p:spPr>
            <a:xfrm>
              <a:off x="5819154" y="4566780"/>
              <a:ext cx="99077" cy="246375"/>
            </a:xfrm>
            <a:custGeom>
              <a:avLst/>
              <a:gdLst/>
              <a:ahLst/>
              <a:cxnLst/>
              <a:rect l="l" t="t" r="r" b="b"/>
              <a:pathLst>
                <a:path w="99077" h="246375">
                  <a:moveTo>
                    <a:pt x="0" y="0"/>
                  </a:moveTo>
                  <a:lnTo>
                    <a:pt x="51736" y="0"/>
                  </a:lnTo>
                  <a:cubicBezTo>
                    <a:pt x="83297" y="83"/>
                    <a:pt x="99077" y="17371"/>
                    <a:pt x="99077" y="51862"/>
                  </a:cubicBezTo>
                  <a:lnTo>
                    <a:pt x="99077" y="88906"/>
                  </a:lnTo>
                  <a:cubicBezTo>
                    <a:pt x="99077" y="114355"/>
                    <a:pt x="87734" y="130764"/>
                    <a:pt x="65047" y="138131"/>
                  </a:cubicBezTo>
                  <a:cubicBezTo>
                    <a:pt x="59605" y="139889"/>
                    <a:pt x="51694" y="140768"/>
                    <a:pt x="41313" y="140768"/>
                  </a:cubicBezTo>
                  <a:lnTo>
                    <a:pt x="35537" y="140768"/>
                  </a:lnTo>
                  <a:lnTo>
                    <a:pt x="35537" y="246375"/>
                  </a:lnTo>
                  <a:lnTo>
                    <a:pt x="0" y="246375"/>
                  </a:lnTo>
                  <a:lnTo>
                    <a:pt x="0" y="0"/>
                  </a:lnTo>
                  <a:close/>
                  <a:moveTo>
                    <a:pt x="35537" y="35035"/>
                  </a:moveTo>
                  <a:lnTo>
                    <a:pt x="35537" y="105607"/>
                  </a:lnTo>
                  <a:lnTo>
                    <a:pt x="43699" y="105607"/>
                  </a:lnTo>
                  <a:cubicBezTo>
                    <a:pt x="48639" y="105607"/>
                    <a:pt x="52029" y="105272"/>
                    <a:pt x="53871" y="104603"/>
                  </a:cubicBezTo>
                  <a:cubicBezTo>
                    <a:pt x="60317" y="102007"/>
                    <a:pt x="63540" y="96775"/>
                    <a:pt x="63540" y="88906"/>
                  </a:cubicBezTo>
                  <a:lnTo>
                    <a:pt x="63540" y="51862"/>
                  </a:lnTo>
                  <a:cubicBezTo>
                    <a:pt x="63540" y="40644"/>
                    <a:pt x="58392" y="35035"/>
                    <a:pt x="48094" y="35035"/>
                  </a:cubicBezTo>
                  <a:lnTo>
                    <a:pt x="35537" y="35035"/>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grpSp>
        <p:nvGrpSpPr>
          <p:cNvPr id="145" name="Group 144">
            <a:extLst>
              <a:ext uri="{FF2B5EF4-FFF2-40B4-BE49-F238E27FC236}">
                <a16:creationId xmlns:a16="http://schemas.microsoft.com/office/drawing/2014/main" id="{FD477025-9C03-8FA1-FBCD-82A1258AE866}"/>
              </a:ext>
            </a:extLst>
          </p:cNvPr>
          <p:cNvGrpSpPr/>
          <p:nvPr/>
        </p:nvGrpSpPr>
        <p:grpSpPr>
          <a:xfrm>
            <a:off x="5254175" y="2754515"/>
            <a:ext cx="1423741" cy="186128"/>
            <a:chOff x="5124069" y="4727726"/>
            <a:chExt cx="1798016" cy="235058"/>
          </a:xfrm>
        </p:grpSpPr>
        <p:sp>
          <p:nvSpPr>
            <p:cNvPr id="146" name="Freeform 145">
              <a:extLst>
                <a:ext uri="{FF2B5EF4-FFF2-40B4-BE49-F238E27FC236}">
                  <a16:creationId xmlns:a16="http://schemas.microsoft.com/office/drawing/2014/main" id="{B98FC68F-C81F-4B50-AC2C-1187D6EE0F69}"/>
                </a:ext>
              </a:extLst>
            </p:cNvPr>
            <p:cNvSpPr/>
            <p:nvPr/>
          </p:nvSpPr>
          <p:spPr>
            <a:xfrm>
              <a:off x="5949934" y="4727726"/>
              <a:ext cx="125245" cy="235058"/>
            </a:xfrm>
            <a:custGeom>
              <a:avLst/>
              <a:gdLst/>
              <a:ahLst/>
              <a:cxnLst/>
              <a:rect l="l" t="t" r="r" b="b"/>
              <a:pathLst>
                <a:path w="125245" h="235058">
                  <a:moveTo>
                    <a:pt x="100042" y="0"/>
                  </a:moveTo>
                  <a:lnTo>
                    <a:pt x="125245" y="0"/>
                  </a:lnTo>
                  <a:lnTo>
                    <a:pt x="25204" y="235058"/>
                  </a:lnTo>
                  <a:lnTo>
                    <a:pt x="0" y="235058"/>
                  </a:lnTo>
                  <a:lnTo>
                    <a:pt x="100042"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47" name="Freeform 146">
              <a:extLst>
                <a:ext uri="{FF2B5EF4-FFF2-40B4-BE49-F238E27FC236}">
                  <a16:creationId xmlns:a16="http://schemas.microsoft.com/office/drawing/2014/main" id="{CFA728C5-CC1A-DED8-1A67-A0458FF19D50}"/>
                </a:ext>
              </a:extLst>
            </p:cNvPr>
            <p:cNvSpPr/>
            <p:nvPr/>
          </p:nvSpPr>
          <p:spPr>
            <a:xfrm>
              <a:off x="5124069" y="4727983"/>
              <a:ext cx="130131" cy="203940"/>
            </a:xfrm>
            <a:custGeom>
              <a:avLst/>
              <a:gdLst/>
              <a:ahLst/>
              <a:cxnLst/>
              <a:rect l="l" t="t" r="r" b="b"/>
              <a:pathLst>
                <a:path w="130131" h="203940">
                  <a:moveTo>
                    <a:pt x="57865" y="0"/>
                  </a:moveTo>
                  <a:lnTo>
                    <a:pt x="77410" y="0"/>
                  </a:lnTo>
                  <a:lnTo>
                    <a:pt x="77410" y="19031"/>
                  </a:lnTo>
                  <a:cubicBezTo>
                    <a:pt x="116758" y="21346"/>
                    <a:pt x="129617" y="39862"/>
                    <a:pt x="129617" y="52978"/>
                  </a:cubicBezTo>
                  <a:cubicBezTo>
                    <a:pt x="129617" y="65065"/>
                    <a:pt x="122159" y="73038"/>
                    <a:pt x="111357" y="73038"/>
                  </a:cubicBezTo>
                  <a:cubicBezTo>
                    <a:pt x="99270" y="73038"/>
                    <a:pt x="91812" y="65837"/>
                    <a:pt x="91812" y="55293"/>
                  </a:cubicBezTo>
                  <a:cubicBezTo>
                    <a:pt x="91812" y="49635"/>
                    <a:pt x="94641" y="44234"/>
                    <a:pt x="98241" y="41148"/>
                  </a:cubicBezTo>
                  <a:cubicBezTo>
                    <a:pt x="94641" y="38319"/>
                    <a:pt x="86926" y="35747"/>
                    <a:pt x="77153" y="34461"/>
                  </a:cubicBezTo>
                  <a:lnTo>
                    <a:pt x="77153" y="83582"/>
                  </a:lnTo>
                  <a:cubicBezTo>
                    <a:pt x="110071" y="92326"/>
                    <a:pt x="130131" y="102356"/>
                    <a:pt x="130131" y="130902"/>
                  </a:cubicBezTo>
                  <a:cubicBezTo>
                    <a:pt x="130131" y="156877"/>
                    <a:pt x="112643" y="178479"/>
                    <a:pt x="77410" y="182080"/>
                  </a:cubicBezTo>
                  <a:lnTo>
                    <a:pt x="77410" y="203940"/>
                  </a:lnTo>
                  <a:lnTo>
                    <a:pt x="57865" y="203940"/>
                  </a:lnTo>
                  <a:lnTo>
                    <a:pt x="57865" y="182594"/>
                  </a:lnTo>
                  <a:cubicBezTo>
                    <a:pt x="17746" y="180537"/>
                    <a:pt x="0" y="163820"/>
                    <a:pt x="0" y="146847"/>
                  </a:cubicBezTo>
                  <a:cubicBezTo>
                    <a:pt x="0" y="135788"/>
                    <a:pt x="8487" y="126787"/>
                    <a:pt x="19803" y="126787"/>
                  </a:cubicBezTo>
                  <a:cubicBezTo>
                    <a:pt x="30347" y="126787"/>
                    <a:pt x="38577" y="134760"/>
                    <a:pt x="38577" y="145047"/>
                  </a:cubicBezTo>
                  <a:cubicBezTo>
                    <a:pt x="38577" y="150705"/>
                    <a:pt x="36005" y="156105"/>
                    <a:pt x="31890" y="159448"/>
                  </a:cubicBezTo>
                  <a:cubicBezTo>
                    <a:pt x="37034" y="162535"/>
                    <a:pt x="46549" y="165621"/>
                    <a:pt x="57865" y="166907"/>
                  </a:cubicBezTo>
                  <a:lnTo>
                    <a:pt x="57865" y="115472"/>
                  </a:lnTo>
                  <a:cubicBezTo>
                    <a:pt x="26232" y="106985"/>
                    <a:pt x="4630" y="98241"/>
                    <a:pt x="4630" y="69952"/>
                  </a:cubicBezTo>
                  <a:cubicBezTo>
                    <a:pt x="4630" y="42691"/>
                    <a:pt x="25461" y="23146"/>
                    <a:pt x="57865" y="19545"/>
                  </a:cubicBezTo>
                  <a:lnTo>
                    <a:pt x="57865" y="0"/>
                  </a:lnTo>
                  <a:close/>
                  <a:moveTo>
                    <a:pt x="58379" y="34719"/>
                  </a:moveTo>
                  <a:cubicBezTo>
                    <a:pt x="43206" y="37290"/>
                    <a:pt x="36777" y="46034"/>
                    <a:pt x="36777" y="56579"/>
                  </a:cubicBezTo>
                  <a:cubicBezTo>
                    <a:pt x="36777" y="68666"/>
                    <a:pt x="43206" y="74066"/>
                    <a:pt x="58379" y="78696"/>
                  </a:cubicBezTo>
                  <a:lnTo>
                    <a:pt x="58379" y="34719"/>
                  </a:lnTo>
                  <a:close/>
                  <a:moveTo>
                    <a:pt x="76639" y="120872"/>
                  </a:moveTo>
                  <a:lnTo>
                    <a:pt x="76639" y="166649"/>
                  </a:lnTo>
                  <a:cubicBezTo>
                    <a:pt x="93098" y="164078"/>
                    <a:pt x="98756" y="155077"/>
                    <a:pt x="98756" y="143504"/>
                  </a:cubicBezTo>
                  <a:cubicBezTo>
                    <a:pt x="98756" y="132188"/>
                    <a:pt x="90526" y="126016"/>
                    <a:pt x="76639" y="120872"/>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48" name="Freeform 147">
              <a:extLst>
                <a:ext uri="{FF2B5EF4-FFF2-40B4-BE49-F238E27FC236}">
                  <a16:creationId xmlns:a16="http://schemas.microsoft.com/office/drawing/2014/main" id="{92E21F44-65BD-0070-418E-E742C2226CC5}"/>
                </a:ext>
              </a:extLst>
            </p:cNvPr>
            <p:cNvSpPr/>
            <p:nvPr/>
          </p:nvSpPr>
          <p:spPr>
            <a:xfrm>
              <a:off x="6771380" y="4733126"/>
              <a:ext cx="150705" cy="177451"/>
            </a:xfrm>
            <a:custGeom>
              <a:avLst/>
              <a:gdLst/>
              <a:ahLst/>
              <a:cxnLst/>
              <a:rect l="l" t="t" r="r" b="b"/>
              <a:pathLst>
                <a:path w="150705" h="177451">
                  <a:moveTo>
                    <a:pt x="0" y="0"/>
                  </a:moveTo>
                  <a:lnTo>
                    <a:pt x="55293" y="0"/>
                  </a:lnTo>
                  <a:lnTo>
                    <a:pt x="55293" y="84097"/>
                  </a:lnTo>
                  <a:cubicBezTo>
                    <a:pt x="64551" y="65837"/>
                    <a:pt x="77152" y="54522"/>
                    <a:pt x="96698" y="54522"/>
                  </a:cubicBezTo>
                  <a:cubicBezTo>
                    <a:pt x="122673" y="54522"/>
                    <a:pt x="133474" y="72009"/>
                    <a:pt x="133474" y="96955"/>
                  </a:cubicBezTo>
                  <a:lnTo>
                    <a:pt x="133474" y="156106"/>
                  </a:lnTo>
                  <a:lnTo>
                    <a:pt x="150705" y="156106"/>
                  </a:lnTo>
                  <a:lnTo>
                    <a:pt x="150705" y="177451"/>
                  </a:lnTo>
                  <a:lnTo>
                    <a:pt x="82039" y="177451"/>
                  </a:lnTo>
                  <a:lnTo>
                    <a:pt x="82039" y="156106"/>
                  </a:lnTo>
                  <a:lnTo>
                    <a:pt x="95669" y="156106"/>
                  </a:lnTo>
                  <a:lnTo>
                    <a:pt x="95669" y="102099"/>
                  </a:lnTo>
                  <a:cubicBezTo>
                    <a:pt x="95669" y="94127"/>
                    <a:pt x="94126" y="87697"/>
                    <a:pt x="90268" y="83840"/>
                  </a:cubicBezTo>
                  <a:cubicBezTo>
                    <a:pt x="87439" y="81268"/>
                    <a:pt x="83582" y="79725"/>
                    <a:pt x="78181" y="79725"/>
                  </a:cubicBezTo>
                  <a:cubicBezTo>
                    <a:pt x="66351" y="79725"/>
                    <a:pt x="55293" y="91812"/>
                    <a:pt x="55293" y="109043"/>
                  </a:cubicBezTo>
                  <a:lnTo>
                    <a:pt x="55293" y="156106"/>
                  </a:lnTo>
                  <a:lnTo>
                    <a:pt x="68666" y="156106"/>
                  </a:lnTo>
                  <a:lnTo>
                    <a:pt x="68666" y="177451"/>
                  </a:lnTo>
                  <a:lnTo>
                    <a:pt x="0" y="177451"/>
                  </a:lnTo>
                  <a:lnTo>
                    <a:pt x="0" y="156106"/>
                  </a:lnTo>
                  <a:lnTo>
                    <a:pt x="17488" y="156106"/>
                  </a:lnTo>
                  <a:lnTo>
                    <a:pt x="17488" y="21860"/>
                  </a:lnTo>
                  <a:lnTo>
                    <a:pt x="0" y="21860"/>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49" name="Freeform 148">
              <a:extLst>
                <a:ext uri="{FF2B5EF4-FFF2-40B4-BE49-F238E27FC236}">
                  <a16:creationId xmlns:a16="http://schemas.microsoft.com/office/drawing/2014/main" id="{B1237E74-5CD9-5CA4-6152-6756E71CB525}"/>
                </a:ext>
              </a:extLst>
            </p:cNvPr>
            <p:cNvSpPr/>
            <p:nvPr/>
          </p:nvSpPr>
          <p:spPr>
            <a:xfrm>
              <a:off x="5266430" y="4743413"/>
              <a:ext cx="129873" cy="171279"/>
            </a:xfrm>
            <a:custGeom>
              <a:avLst/>
              <a:gdLst/>
              <a:ahLst/>
              <a:cxnLst/>
              <a:rect l="l" t="t" r="r" b="b"/>
              <a:pathLst>
                <a:path w="129873" h="171279">
                  <a:moveTo>
                    <a:pt x="64808" y="0"/>
                  </a:moveTo>
                  <a:cubicBezTo>
                    <a:pt x="105442" y="0"/>
                    <a:pt x="127045" y="19289"/>
                    <a:pt x="127045" y="41920"/>
                  </a:cubicBezTo>
                  <a:cubicBezTo>
                    <a:pt x="127045" y="63008"/>
                    <a:pt x="112386" y="77410"/>
                    <a:pt x="78181" y="82296"/>
                  </a:cubicBezTo>
                  <a:lnTo>
                    <a:pt x="78181" y="83582"/>
                  </a:lnTo>
                  <a:cubicBezTo>
                    <a:pt x="113414" y="87183"/>
                    <a:pt x="129873" y="101585"/>
                    <a:pt x="129873" y="123187"/>
                  </a:cubicBezTo>
                  <a:cubicBezTo>
                    <a:pt x="129873" y="150448"/>
                    <a:pt x="104413" y="171279"/>
                    <a:pt x="62751" y="171279"/>
                  </a:cubicBezTo>
                  <a:cubicBezTo>
                    <a:pt x="23917" y="171279"/>
                    <a:pt x="0" y="154563"/>
                    <a:pt x="0" y="132960"/>
                  </a:cubicBezTo>
                  <a:cubicBezTo>
                    <a:pt x="0" y="119330"/>
                    <a:pt x="9001" y="110586"/>
                    <a:pt x="22374" y="110586"/>
                  </a:cubicBezTo>
                  <a:cubicBezTo>
                    <a:pt x="36005" y="110586"/>
                    <a:pt x="42948" y="119073"/>
                    <a:pt x="42948" y="129102"/>
                  </a:cubicBezTo>
                  <a:cubicBezTo>
                    <a:pt x="42948" y="136560"/>
                    <a:pt x="38062" y="142990"/>
                    <a:pt x="31890" y="146076"/>
                  </a:cubicBezTo>
                  <a:cubicBezTo>
                    <a:pt x="35233" y="149676"/>
                    <a:pt x="45520" y="152248"/>
                    <a:pt x="57865" y="152248"/>
                  </a:cubicBezTo>
                  <a:cubicBezTo>
                    <a:pt x="75095" y="152248"/>
                    <a:pt x="86154" y="142990"/>
                    <a:pt x="86154" y="124473"/>
                  </a:cubicBezTo>
                  <a:cubicBezTo>
                    <a:pt x="86154" y="104414"/>
                    <a:pt x="77153" y="94898"/>
                    <a:pt x="46292" y="94898"/>
                  </a:cubicBezTo>
                  <a:lnTo>
                    <a:pt x="38834" y="94898"/>
                  </a:lnTo>
                  <a:lnTo>
                    <a:pt x="38834" y="74324"/>
                  </a:lnTo>
                  <a:lnTo>
                    <a:pt x="45777" y="74324"/>
                  </a:lnTo>
                  <a:cubicBezTo>
                    <a:pt x="74324" y="74324"/>
                    <a:pt x="83325" y="64294"/>
                    <a:pt x="83325" y="44235"/>
                  </a:cubicBezTo>
                  <a:cubicBezTo>
                    <a:pt x="83325" y="27518"/>
                    <a:pt x="74324" y="19031"/>
                    <a:pt x="56579" y="19031"/>
                  </a:cubicBezTo>
                  <a:cubicBezTo>
                    <a:pt x="47577" y="19031"/>
                    <a:pt x="39091" y="21603"/>
                    <a:pt x="34719" y="24689"/>
                  </a:cubicBezTo>
                  <a:cubicBezTo>
                    <a:pt x="41662" y="27518"/>
                    <a:pt x="46292" y="34205"/>
                    <a:pt x="46292" y="41663"/>
                  </a:cubicBezTo>
                  <a:cubicBezTo>
                    <a:pt x="46292" y="51693"/>
                    <a:pt x="39605" y="60437"/>
                    <a:pt x="25975" y="60437"/>
                  </a:cubicBezTo>
                  <a:cubicBezTo>
                    <a:pt x="12859" y="60437"/>
                    <a:pt x="3858" y="51950"/>
                    <a:pt x="3858" y="38577"/>
                  </a:cubicBezTo>
                  <a:cubicBezTo>
                    <a:pt x="3858" y="17488"/>
                    <a:pt x="28032" y="0"/>
                    <a:pt x="6480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50" name="Freeform 149">
              <a:extLst>
                <a:ext uri="{FF2B5EF4-FFF2-40B4-BE49-F238E27FC236}">
                  <a16:creationId xmlns:a16="http://schemas.microsoft.com/office/drawing/2014/main" id="{269FB8CA-0AC6-CCDB-333D-4B0B9983E1A6}"/>
                </a:ext>
              </a:extLst>
            </p:cNvPr>
            <p:cNvSpPr/>
            <p:nvPr/>
          </p:nvSpPr>
          <p:spPr>
            <a:xfrm>
              <a:off x="5470313" y="4743413"/>
              <a:ext cx="137331" cy="171279"/>
            </a:xfrm>
            <a:custGeom>
              <a:avLst/>
              <a:gdLst/>
              <a:ahLst/>
              <a:cxnLst/>
              <a:rect l="l" t="t" r="r" b="b"/>
              <a:pathLst>
                <a:path w="137331" h="171279">
                  <a:moveTo>
                    <a:pt x="68923" y="0"/>
                  </a:moveTo>
                  <a:cubicBezTo>
                    <a:pt x="110071" y="0"/>
                    <a:pt x="137331" y="32405"/>
                    <a:pt x="137331" y="84868"/>
                  </a:cubicBezTo>
                  <a:cubicBezTo>
                    <a:pt x="137331" y="138103"/>
                    <a:pt x="109042" y="171279"/>
                    <a:pt x="68665" y="171279"/>
                  </a:cubicBezTo>
                  <a:cubicBezTo>
                    <a:pt x="27517" y="171279"/>
                    <a:pt x="0" y="138875"/>
                    <a:pt x="0" y="86411"/>
                  </a:cubicBezTo>
                  <a:cubicBezTo>
                    <a:pt x="0" y="33433"/>
                    <a:pt x="28546" y="0"/>
                    <a:pt x="68923" y="0"/>
                  </a:cubicBezTo>
                  <a:close/>
                  <a:moveTo>
                    <a:pt x="68151" y="19546"/>
                  </a:moveTo>
                  <a:cubicBezTo>
                    <a:pt x="50920" y="19546"/>
                    <a:pt x="42948" y="37805"/>
                    <a:pt x="42948" y="85640"/>
                  </a:cubicBezTo>
                  <a:cubicBezTo>
                    <a:pt x="42948" y="133731"/>
                    <a:pt x="52463" y="151734"/>
                    <a:pt x="69437" y="151734"/>
                  </a:cubicBezTo>
                  <a:cubicBezTo>
                    <a:pt x="86411" y="151734"/>
                    <a:pt x="94640" y="133474"/>
                    <a:pt x="94640" y="85640"/>
                  </a:cubicBezTo>
                  <a:cubicBezTo>
                    <a:pt x="94640" y="37548"/>
                    <a:pt x="85125" y="19546"/>
                    <a:pt x="68151" y="19546"/>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51" name="Freeform 150">
              <a:extLst>
                <a:ext uri="{FF2B5EF4-FFF2-40B4-BE49-F238E27FC236}">
                  <a16:creationId xmlns:a16="http://schemas.microsoft.com/office/drawing/2014/main" id="{44FBA946-2240-7BAF-BFB3-1D59C73FC994}"/>
                </a:ext>
              </a:extLst>
            </p:cNvPr>
            <p:cNvSpPr/>
            <p:nvPr/>
          </p:nvSpPr>
          <p:spPr>
            <a:xfrm>
              <a:off x="5622713" y="4743413"/>
              <a:ext cx="137331" cy="171279"/>
            </a:xfrm>
            <a:custGeom>
              <a:avLst/>
              <a:gdLst/>
              <a:ahLst/>
              <a:cxnLst/>
              <a:rect l="l" t="t" r="r" b="b"/>
              <a:pathLst>
                <a:path w="137331" h="171279">
                  <a:moveTo>
                    <a:pt x="68923" y="0"/>
                  </a:moveTo>
                  <a:cubicBezTo>
                    <a:pt x="110071" y="0"/>
                    <a:pt x="137331" y="32405"/>
                    <a:pt x="137331" y="84868"/>
                  </a:cubicBezTo>
                  <a:cubicBezTo>
                    <a:pt x="137331" y="138103"/>
                    <a:pt x="109042" y="171279"/>
                    <a:pt x="68665" y="171279"/>
                  </a:cubicBezTo>
                  <a:cubicBezTo>
                    <a:pt x="27517" y="171279"/>
                    <a:pt x="0" y="138875"/>
                    <a:pt x="0" y="86411"/>
                  </a:cubicBezTo>
                  <a:cubicBezTo>
                    <a:pt x="0" y="33433"/>
                    <a:pt x="28546" y="0"/>
                    <a:pt x="68923" y="0"/>
                  </a:cubicBezTo>
                  <a:close/>
                  <a:moveTo>
                    <a:pt x="68151" y="19546"/>
                  </a:moveTo>
                  <a:cubicBezTo>
                    <a:pt x="50920" y="19546"/>
                    <a:pt x="42948" y="37805"/>
                    <a:pt x="42948" y="85640"/>
                  </a:cubicBezTo>
                  <a:cubicBezTo>
                    <a:pt x="42948" y="133731"/>
                    <a:pt x="52463" y="151734"/>
                    <a:pt x="69437" y="151734"/>
                  </a:cubicBezTo>
                  <a:cubicBezTo>
                    <a:pt x="86411" y="151734"/>
                    <a:pt x="94640" y="133474"/>
                    <a:pt x="94640" y="85640"/>
                  </a:cubicBezTo>
                  <a:cubicBezTo>
                    <a:pt x="94640" y="37548"/>
                    <a:pt x="85125" y="19546"/>
                    <a:pt x="68151" y="19546"/>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52" name="Freeform 151">
              <a:extLst>
                <a:ext uri="{FF2B5EF4-FFF2-40B4-BE49-F238E27FC236}">
                  <a16:creationId xmlns:a16="http://schemas.microsoft.com/office/drawing/2014/main" id="{EB5D26E1-6B80-7D14-3947-620EDE36CD1F}"/>
                </a:ext>
              </a:extLst>
            </p:cNvPr>
            <p:cNvSpPr/>
            <p:nvPr/>
          </p:nvSpPr>
          <p:spPr>
            <a:xfrm>
              <a:off x="5775113" y="4743413"/>
              <a:ext cx="137331" cy="171279"/>
            </a:xfrm>
            <a:custGeom>
              <a:avLst/>
              <a:gdLst/>
              <a:ahLst/>
              <a:cxnLst/>
              <a:rect l="l" t="t" r="r" b="b"/>
              <a:pathLst>
                <a:path w="137331" h="171279">
                  <a:moveTo>
                    <a:pt x="68923" y="0"/>
                  </a:moveTo>
                  <a:cubicBezTo>
                    <a:pt x="110070" y="0"/>
                    <a:pt x="137331" y="32405"/>
                    <a:pt x="137331" y="84868"/>
                  </a:cubicBezTo>
                  <a:cubicBezTo>
                    <a:pt x="137331" y="138103"/>
                    <a:pt x="109042" y="171279"/>
                    <a:pt x="68665" y="171279"/>
                  </a:cubicBezTo>
                  <a:cubicBezTo>
                    <a:pt x="27517" y="171279"/>
                    <a:pt x="0" y="138875"/>
                    <a:pt x="0" y="86411"/>
                  </a:cubicBezTo>
                  <a:cubicBezTo>
                    <a:pt x="0" y="33433"/>
                    <a:pt x="28546" y="0"/>
                    <a:pt x="68923" y="0"/>
                  </a:cubicBezTo>
                  <a:close/>
                  <a:moveTo>
                    <a:pt x="68151" y="19546"/>
                  </a:moveTo>
                  <a:cubicBezTo>
                    <a:pt x="50920" y="19546"/>
                    <a:pt x="42948" y="37805"/>
                    <a:pt x="42948" y="85640"/>
                  </a:cubicBezTo>
                  <a:cubicBezTo>
                    <a:pt x="42948" y="133731"/>
                    <a:pt x="52463" y="151734"/>
                    <a:pt x="69437" y="151734"/>
                  </a:cubicBezTo>
                  <a:cubicBezTo>
                    <a:pt x="86410" y="151734"/>
                    <a:pt x="94640" y="133474"/>
                    <a:pt x="94640" y="85640"/>
                  </a:cubicBezTo>
                  <a:cubicBezTo>
                    <a:pt x="94640" y="37548"/>
                    <a:pt x="85125" y="19546"/>
                    <a:pt x="68151" y="19546"/>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53" name="Freeform 152">
              <a:extLst>
                <a:ext uri="{FF2B5EF4-FFF2-40B4-BE49-F238E27FC236}">
                  <a16:creationId xmlns:a16="http://schemas.microsoft.com/office/drawing/2014/main" id="{415D39F0-E7B3-3CBA-8CEA-E58EB57E7698}"/>
                </a:ext>
              </a:extLst>
            </p:cNvPr>
            <p:cNvSpPr/>
            <p:nvPr/>
          </p:nvSpPr>
          <p:spPr>
            <a:xfrm>
              <a:off x="6661976" y="4758844"/>
              <a:ext cx="102870" cy="154305"/>
            </a:xfrm>
            <a:custGeom>
              <a:avLst/>
              <a:gdLst/>
              <a:ahLst/>
              <a:cxnLst/>
              <a:rect l="l" t="t" r="r" b="b"/>
              <a:pathLst>
                <a:path w="102870" h="154305">
                  <a:moveTo>
                    <a:pt x="58893" y="0"/>
                  </a:moveTo>
                  <a:lnTo>
                    <a:pt x="58893" y="32661"/>
                  </a:lnTo>
                  <a:lnTo>
                    <a:pt x="97469" y="32661"/>
                  </a:lnTo>
                  <a:lnTo>
                    <a:pt x="97469" y="52721"/>
                  </a:lnTo>
                  <a:lnTo>
                    <a:pt x="58893" y="52721"/>
                  </a:lnTo>
                  <a:lnTo>
                    <a:pt x="58893" y="113414"/>
                  </a:lnTo>
                  <a:cubicBezTo>
                    <a:pt x="58893" y="124473"/>
                    <a:pt x="62751" y="130645"/>
                    <a:pt x="71494" y="130645"/>
                  </a:cubicBezTo>
                  <a:cubicBezTo>
                    <a:pt x="79210" y="130645"/>
                    <a:pt x="82810" y="124730"/>
                    <a:pt x="87439" y="108013"/>
                  </a:cubicBezTo>
                  <a:lnTo>
                    <a:pt x="102870" y="112385"/>
                  </a:lnTo>
                  <a:cubicBezTo>
                    <a:pt x="97212" y="141703"/>
                    <a:pt x="84610" y="154305"/>
                    <a:pt x="60436" y="154305"/>
                  </a:cubicBezTo>
                  <a:cubicBezTo>
                    <a:pt x="34204" y="154305"/>
                    <a:pt x="21345" y="140675"/>
                    <a:pt x="21345" y="113157"/>
                  </a:cubicBezTo>
                  <a:lnTo>
                    <a:pt x="21345" y="52721"/>
                  </a:lnTo>
                  <a:lnTo>
                    <a:pt x="0" y="52721"/>
                  </a:lnTo>
                  <a:lnTo>
                    <a:pt x="0" y="32661"/>
                  </a:lnTo>
                  <a:lnTo>
                    <a:pt x="22117" y="32661"/>
                  </a:lnTo>
                  <a:lnTo>
                    <a:pt x="22117" y="4372"/>
                  </a:lnTo>
                  <a:lnTo>
                    <a:pt x="58893"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54" name="Freeform 153">
              <a:extLst>
                <a:ext uri="{FF2B5EF4-FFF2-40B4-BE49-F238E27FC236}">
                  <a16:creationId xmlns:a16="http://schemas.microsoft.com/office/drawing/2014/main" id="{6A8F7729-EEAE-C480-663E-837B53D835EB}"/>
                </a:ext>
              </a:extLst>
            </p:cNvPr>
            <p:cNvSpPr/>
            <p:nvPr/>
          </p:nvSpPr>
          <p:spPr>
            <a:xfrm>
              <a:off x="6363348" y="4787390"/>
              <a:ext cx="130131" cy="125759"/>
            </a:xfrm>
            <a:custGeom>
              <a:avLst/>
              <a:gdLst/>
              <a:ahLst/>
              <a:cxnLst/>
              <a:rect l="l" t="t" r="r" b="b"/>
              <a:pathLst>
                <a:path w="130131" h="125759">
                  <a:moveTo>
                    <a:pt x="65323" y="0"/>
                  </a:moveTo>
                  <a:cubicBezTo>
                    <a:pt x="103384" y="0"/>
                    <a:pt x="130131" y="25204"/>
                    <a:pt x="130131" y="62237"/>
                  </a:cubicBezTo>
                  <a:cubicBezTo>
                    <a:pt x="130131" y="99527"/>
                    <a:pt x="102098" y="125759"/>
                    <a:pt x="65065" y="125759"/>
                  </a:cubicBezTo>
                  <a:cubicBezTo>
                    <a:pt x="26746" y="125759"/>
                    <a:pt x="0" y="100813"/>
                    <a:pt x="0" y="63523"/>
                  </a:cubicBezTo>
                  <a:cubicBezTo>
                    <a:pt x="0" y="26489"/>
                    <a:pt x="28032" y="0"/>
                    <a:pt x="65323" y="0"/>
                  </a:cubicBezTo>
                  <a:close/>
                  <a:moveTo>
                    <a:pt x="64294" y="17488"/>
                  </a:moveTo>
                  <a:cubicBezTo>
                    <a:pt x="48092" y="17488"/>
                    <a:pt x="41148" y="30604"/>
                    <a:pt x="41148" y="63008"/>
                  </a:cubicBezTo>
                  <a:cubicBezTo>
                    <a:pt x="41148" y="95670"/>
                    <a:pt x="49378" y="108271"/>
                    <a:pt x="65837" y="108271"/>
                  </a:cubicBezTo>
                  <a:cubicBezTo>
                    <a:pt x="82296" y="108271"/>
                    <a:pt x="88983" y="95155"/>
                    <a:pt x="88983" y="62751"/>
                  </a:cubicBezTo>
                  <a:cubicBezTo>
                    <a:pt x="88983" y="30347"/>
                    <a:pt x="81010" y="17488"/>
                    <a:pt x="64294" y="17488"/>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55" name="Freeform 154">
              <a:extLst>
                <a:ext uri="{FF2B5EF4-FFF2-40B4-BE49-F238E27FC236}">
                  <a16:creationId xmlns:a16="http://schemas.microsoft.com/office/drawing/2014/main" id="{B3832FEB-99A6-C3FB-EC7A-D6E20561E3EE}"/>
                </a:ext>
              </a:extLst>
            </p:cNvPr>
            <p:cNvSpPr/>
            <p:nvPr/>
          </p:nvSpPr>
          <p:spPr>
            <a:xfrm>
              <a:off x="6125480" y="4787648"/>
              <a:ext cx="224000" cy="122929"/>
            </a:xfrm>
            <a:custGeom>
              <a:avLst/>
              <a:gdLst/>
              <a:ahLst/>
              <a:cxnLst/>
              <a:rect l="l" t="t" r="r" b="b"/>
              <a:pathLst>
                <a:path w="224000" h="122929">
                  <a:moveTo>
                    <a:pt x="95412" y="0"/>
                  </a:moveTo>
                  <a:cubicBezTo>
                    <a:pt x="115986" y="0"/>
                    <a:pt x="126787" y="12087"/>
                    <a:pt x="129359" y="31889"/>
                  </a:cubicBezTo>
                  <a:cubicBezTo>
                    <a:pt x="138103" y="12601"/>
                    <a:pt x="150962" y="0"/>
                    <a:pt x="171022" y="0"/>
                  </a:cubicBezTo>
                  <a:cubicBezTo>
                    <a:pt x="196225" y="0"/>
                    <a:pt x="206512" y="17487"/>
                    <a:pt x="206512" y="42433"/>
                  </a:cubicBezTo>
                  <a:lnTo>
                    <a:pt x="206512" y="101584"/>
                  </a:lnTo>
                  <a:lnTo>
                    <a:pt x="224000" y="101584"/>
                  </a:lnTo>
                  <a:lnTo>
                    <a:pt x="224000" y="122929"/>
                  </a:lnTo>
                  <a:lnTo>
                    <a:pt x="156105" y="122929"/>
                  </a:lnTo>
                  <a:lnTo>
                    <a:pt x="156105" y="101584"/>
                  </a:lnTo>
                  <a:lnTo>
                    <a:pt x="168964" y="101584"/>
                  </a:lnTo>
                  <a:lnTo>
                    <a:pt x="168964" y="47577"/>
                  </a:lnTo>
                  <a:cubicBezTo>
                    <a:pt x="168964" y="39347"/>
                    <a:pt x="167421" y="32918"/>
                    <a:pt x="163564" y="29060"/>
                  </a:cubicBezTo>
                  <a:cubicBezTo>
                    <a:pt x="160992" y="26489"/>
                    <a:pt x="157649" y="25203"/>
                    <a:pt x="152762" y="25203"/>
                  </a:cubicBezTo>
                  <a:cubicBezTo>
                    <a:pt x="141961" y="25203"/>
                    <a:pt x="130902" y="37290"/>
                    <a:pt x="130902" y="54521"/>
                  </a:cubicBezTo>
                  <a:lnTo>
                    <a:pt x="130902" y="101584"/>
                  </a:lnTo>
                  <a:lnTo>
                    <a:pt x="143247" y="101584"/>
                  </a:lnTo>
                  <a:lnTo>
                    <a:pt x="143247" y="122929"/>
                  </a:lnTo>
                  <a:lnTo>
                    <a:pt x="80496" y="122929"/>
                  </a:lnTo>
                  <a:lnTo>
                    <a:pt x="80496" y="101584"/>
                  </a:lnTo>
                  <a:lnTo>
                    <a:pt x="93355" y="101584"/>
                  </a:lnTo>
                  <a:lnTo>
                    <a:pt x="93355" y="47577"/>
                  </a:lnTo>
                  <a:cubicBezTo>
                    <a:pt x="93355" y="39347"/>
                    <a:pt x="91555" y="32918"/>
                    <a:pt x="87697" y="29060"/>
                  </a:cubicBezTo>
                  <a:cubicBezTo>
                    <a:pt x="85382" y="26489"/>
                    <a:pt x="81782" y="25203"/>
                    <a:pt x="77153" y="25203"/>
                  </a:cubicBezTo>
                  <a:cubicBezTo>
                    <a:pt x="66351" y="25203"/>
                    <a:pt x="55293" y="37290"/>
                    <a:pt x="55293" y="54521"/>
                  </a:cubicBezTo>
                  <a:lnTo>
                    <a:pt x="55293" y="101584"/>
                  </a:lnTo>
                  <a:lnTo>
                    <a:pt x="67637" y="101584"/>
                  </a:lnTo>
                  <a:lnTo>
                    <a:pt x="67637" y="122929"/>
                  </a:lnTo>
                  <a:lnTo>
                    <a:pt x="0" y="122929"/>
                  </a:lnTo>
                  <a:lnTo>
                    <a:pt x="0" y="101584"/>
                  </a:lnTo>
                  <a:lnTo>
                    <a:pt x="17745" y="101584"/>
                  </a:lnTo>
                  <a:lnTo>
                    <a:pt x="17745" y="23917"/>
                  </a:lnTo>
                  <a:lnTo>
                    <a:pt x="0" y="23917"/>
                  </a:lnTo>
                  <a:lnTo>
                    <a:pt x="0" y="2571"/>
                  </a:lnTo>
                  <a:lnTo>
                    <a:pt x="52978" y="2571"/>
                  </a:lnTo>
                  <a:lnTo>
                    <a:pt x="52978" y="34204"/>
                  </a:lnTo>
                  <a:cubicBezTo>
                    <a:pt x="61465" y="13887"/>
                    <a:pt x="74581" y="0"/>
                    <a:pt x="95412"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56" name="Freeform 155">
              <a:extLst>
                <a:ext uri="{FF2B5EF4-FFF2-40B4-BE49-F238E27FC236}">
                  <a16:creationId xmlns:a16="http://schemas.microsoft.com/office/drawing/2014/main" id="{C68451C3-EFDA-F42E-135C-9713142D5DD0}"/>
                </a:ext>
              </a:extLst>
            </p:cNvPr>
            <p:cNvSpPr/>
            <p:nvPr/>
          </p:nvSpPr>
          <p:spPr>
            <a:xfrm>
              <a:off x="6506480" y="4787648"/>
              <a:ext cx="150705" cy="122929"/>
            </a:xfrm>
            <a:custGeom>
              <a:avLst/>
              <a:gdLst/>
              <a:ahLst/>
              <a:cxnLst/>
              <a:rect l="l" t="t" r="r" b="b"/>
              <a:pathLst>
                <a:path w="150705" h="122929">
                  <a:moveTo>
                    <a:pt x="96698" y="0"/>
                  </a:moveTo>
                  <a:cubicBezTo>
                    <a:pt x="122673" y="0"/>
                    <a:pt x="133474" y="17487"/>
                    <a:pt x="133474" y="42433"/>
                  </a:cubicBezTo>
                  <a:lnTo>
                    <a:pt x="133474" y="101584"/>
                  </a:lnTo>
                  <a:lnTo>
                    <a:pt x="150705" y="101584"/>
                  </a:lnTo>
                  <a:lnTo>
                    <a:pt x="150705" y="122929"/>
                  </a:lnTo>
                  <a:lnTo>
                    <a:pt x="82039" y="122929"/>
                  </a:lnTo>
                  <a:lnTo>
                    <a:pt x="82039" y="101584"/>
                  </a:lnTo>
                  <a:lnTo>
                    <a:pt x="95669" y="101584"/>
                  </a:lnTo>
                  <a:lnTo>
                    <a:pt x="95669" y="47577"/>
                  </a:lnTo>
                  <a:cubicBezTo>
                    <a:pt x="95669" y="39605"/>
                    <a:pt x="94126" y="33175"/>
                    <a:pt x="90269" y="29318"/>
                  </a:cubicBezTo>
                  <a:cubicBezTo>
                    <a:pt x="87440" y="26746"/>
                    <a:pt x="83582" y="25203"/>
                    <a:pt x="78439" y="25203"/>
                  </a:cubicBezTo>
                  <a:cubicBezTo>
                    <a:pt x="66351" y="25203"/>
                    <a:pt x="55293" y="37290"/>
                    <a:pt x="55293" y="54521"/>
                  </a:cubicBezTo>
                  <a:lnTo>
                    <a:pt x="55293" y="101584"/>
                  </a:lnTo>
                  <a:lnTo>
                    <a:pt x="68666" y="101584"/>
                  </a:lnTo>
                  <a:lnTo>
                    <a:pt x="68666" y="122929"/>
                  </a:lnTo>
                  <a:lnTo>
                    <a:pt x="0" y="122929"/>
                  </a:lnTo>
                  <a:lnTo>
                    <a:pt x="0" y="101584"/>
                  </a:lnTo>
                  <a:lnTo>
                    <a:pt x="17745" y="101584"/>
                  </a:lnTo>
                  <a:lnTo>
                    <a:pt x="17745" y="23917"/>
                  </a:lnTo>
                  <a:lnTo>
                    <a:pt x="0" y="23917"/>
                  </a:lnTo>
                  <a:lnTo>
                    <a:pt x="0" y="2571"/>
                  </a:lnTo>
                  <a:lnTo>
                    <a:pt x="52978" y="2571"/>
                  </a:lnTo>
                  <a:lnTo>
                    <a:pt x="52978" y="34204"/>
                  </a:lnTo>
                  <a:cubicBezTo>
                    <a:pt x="61465" y="13887"/>
                    <a:pt x="74581" y="0"/>
                    <a:pt x="9669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57" name="Freeform 156">
              <a:extLst>
                <a:ext uri="{FF2B5EF4-FFF2-40B4-BE49-F238E27FC236}">
                  <a16:creationId xmlns:a16="http://schemas.microsoft.com/office/drawing/2014/main" id="{91112D7B-14BA-63A8-E627-2CD91AED725F}"/>
                </a:ext>
              </a:extLst>
            </p:cNvPr>
            <p:cNvSpPr/>
            <p:nvPr/>
          </p:nvSpPr>
          <p:spPr>
            <a:xfrm>
              <a:off x="5406991" y="4869429"/>
              <a:ext cx="54263" cy="83839"/>
            </a:xfrm>
            <a:custGeom>
              <a:avLst/>
              <a:gdLst/>
              <a:ahLst/>
              <a:cxnLst/>
              <a:rect l="l" t="t" r="r" b="b"/>
              <a:pathLst>
                <a:path w="54263" h="83839">
                  <a:moveTo>
                    <a:pt x="28546" y="0"/>
                  </a:moveTo>
                  <a:cubicBezTo>
                    <a:pt x="43976" y="0"/>
                    <a:pt x="54263" y="11316"/>
                    <a:pt x="54263" y="29833"/>
                  </a:cubicBezTo>
                  <a:cubicBezTo>
                    <a:pt x="54263" y="54779"/>
                    <a:pt x="37547" y="73809"/>
                    <a:pt x="5657" y="83839"/>
                  </a:cubicBezTo>
                  <a:lnTo>
                    <a:pt x="0" y="71495"/>
                  </a:lnTo>
                  <a:cubicBezTo>
                    <a:pt x="21088" y="62751"/>
                    <a:pt x="32404" y="52207"/>
                    <a:pt x="34975" y="38319"/>
                  </a:cubicBezTo>
                  <a:lnTo>
                    <a:pt x="32918" y="37291"/>
                  </a:lnTo>
                  <a:cubicBezTo>
                    <a:pt x="30861" y="40120"/>
                    <a:pt x="27517" y="41920"/>
                    <a:pt x="22888" y="41920"/>
                  </a:cubicBezTo>
                  <a:cubicBezTo>
                    <a:pt x="13373" y="41920"/>
                    <a:pt x="6686" y="34462"/>
                    <a:pt x="6686" y="23403"/>
                  </a:cubicBezTo>
                  <a:cubicBezTo>
                    <a:pt x="6686" y="10802"/>
                    <a:pt x="15430" y="0"/>
                    <a:pt x="28546"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grpSp>
        <p:nvGrpSpPr>
          <p:cNvPr id="158" name="Group 157">
            <a:extLst>
              <a:ext uri="{FF2B5EF4-FFF2-40B4-BE49-F238E27FC236}">
                <a16:creationId xmlns:a16="http://schemas.microsoft.com/office/drawing/2014/main" id="{998B4B29-36E4-7FA3-2B62-6BE7D411332A}"/>
              </a:ext>
            </a:extLst>
          </p:cNvPr>
          <p:cNvGrpSpPr/>
          <p:nvPr/>
        </p:nvGrpSpPr>
        <p:grpSpPr>
          <a:xfrm>
            <a:off x="5232959" y="3037338"/>
            <a:ext cx="1466173" cy="186128"/>
            <a:chOff x="5103210" y="5258604"/>
            <a:chExt cx="1851603" cy="235058"/>
          </a:xfrm>
        </p:grpSpPr>
        <p:sp>
          <p:nvSpPr>
            <p:cNvPr id="159" name="Freeform 158">
              <a:extLst>
                <a:ext uri="{FF2B5EF4-FFF2-40B4-BE49-F238E27FC236}">
                  <a16:creationId xmlns:a16="http://schemas.microsoft.com/office/drawing/2014/main" id="{42167013-FD60-8281-8C0E-3C4B173983B6}"/>
                </a:ext>
              </a:extLst>
            </p:cNvPr>
            <p:cNvSpPr/>
            <p:nvPr/>
          </p:nvSpPr>
          <p:spPr>
            <a:xfrm>
              <a:off x="6245210" y="5258604"/>
              <a:ext cx="125244" cy="235058"/>
            </a:xfrm>
            <a:custGeom>
              <a:avLst/>
              <a:gdLst/>
              <a:ahLst/>
              <a:cxnLst/>
              <a:rect l="l" t="t" r="r" b="b"/>
              <a:pathLst>
                <a:path w="125244" h="235058">
                  <a:moveTo>
                    <a:pt x="100041" y="0"/>
                  </a:moveTo>
                  <a:lnTo>
                    <a:pt x="125244" y="0"/>
                  </a:lnTo>
                  <a:lnTo>
                    <a:pt x="25203" y="235058"/>
                  </a:lnTo>
                  <a:lnTo>
                    <a:pt x="0" y="235058"/>
                  </a:lnTo>
                  <a:lnTo>
                    <a:pt x="100041"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60" name="Freeform 159">
              <a:extLst>
                <a:ext uri="{FF2B5EF4-FFF2-40B4-BE49-F238E27FC236}">
                  <a16:creationId xmlns:a16="http://schemas.microsoft.com/office/drawing/2014/main" id="{B1FA5D63-F79E-09A5-7397-519E0FDE0604}"/>
                </a:ext>
              </a:extLst>
            </p:cNvPr>
            <p:cNvSpPr/>
            <p:nvPr/>
          </p:nvSpPr>
          <p:spPr>
            <a:xfrm>
              <a:off x="5276470" y="5258861"/>
              <a:ext cx="130130" cy="203940"/>
            </a:xfrm>
            <a:custGeom>
              <a:avLst/>
              <a:gdLst/>
              <a:ahLst/>
              <a:cxnLst/>
              <a:rect l="l" t="t" r="r" b="b"/>
              <a:pathLst>
                <a:path w="130130" h="203940">
                  <a:moveTo>
                    <a:pt x="57864" y="0"/>
                  </a:moveTo>
                  <a:lnTo>
                    <a:pt x="77410" y="0"/>
                  </a:lnTo>
                  <a:lnTo>
                    <a:pt x="77410" y="19031"/>
                  </a:lnTo>
                  <a:cubicBezTo>
                    <a:pt x="116757" y="21346"/>
                    <a:pt x="129616" y="39862"/>
                    <a:pt x="129616" y="52978"/>
                  </a:cubicBezTo>
                  <a:cubicBezTo>
                    <a:pt x="129616" y="65065"/>
                    <a:pt x="122158" y="73038"/>
                    <a:pt x="111357" y="73038"/>
                  </a:cubicBezTo>
                  <a:cubicBezTo>
                    <a:pt x="99269" y="73038"/>
                    <a:pt x="91811" y="65837"/>
                    <a:pt x="91811" y="55293"/>
                  </a:cubicBezTo>
                  <a:cubicBezTo>
                    <a:pt x="91811" y="49635"/>
                    <a:pt x="94640" y="44234"/>
                    <a:pt x="98241" y="41148"/>
                  </a:cubicBezTo>
                  <a:cubicBezTo>
                    <a:pt x="94640" y="38319"/>
                    <a:pt x="86925" y="35747"/>
                    <a:pt x="77152" y="34461"/>
                  </a:cubicBezTo>
                  <a:lnTo>
                    <a:pt x="77152" y="83582"/>
                  </a:lnTo>
                  <a:cubicBezTo>
                    <a:pt x="110071" y="92326"/>
                    <a:pt x="130130" y="102356"/>
                    <a:pt x="130130" y="130902"/>
                  </a:cubicBezTo>
                  <a:cubicBezTo>
                    <a:pt x="130130" y="156877"/>
                    <a:pt x="112643" y="178479"/>
                    <a:pt x="77410" y="182080"/>
                  </a:cubicBezTo>
                  <a:lnTo>
                    <a:pt x="77410" y="203940"/>
                  </a:lnTo>
                  <a:lnTo>
                    <a:pt x="57864" y="203940"/>
                  </a:lnTo>
                  <a:lnTo>
                    <a:pt x="57864" y="182594"/>
                  </a:lnTo>
                  <a:cubicBezTo>
                    <a:pt x="17745" y="180537"/>
                    <a:pt x="0" y="163820"/>
                    <a:pt x="0" y="146847"/>
                  </a:cubicBezTo>
                  <a:cubicBezTo>
                    <a:pt x="0" y="135788"/>
                    <a:pt x="8487" y="126787"/>
                    <a:pt x="19802" y="126787"/>
                  </a:cubicBezTo>
                  <a:cubicBezTo>
                    <a:pt x="30347" y="126787"/>
                    <a:pt x="38576" y="134760"/>
                    <a:pt x="38576" y="145047"/>
                  </a:cubicBezTo>
                  <a:cubicBezTo>
                    <a:pt x="38576" y="150705"/>
                    <a:pt x="36004" y="156105"/>
                    <a:pt x="31890" y="159448"/>
                  </a:cubicBezTo>
                  <a:cubicBezTo>
                    <a:pt x="37033" y="162535"/>
                    <a:pt x="46549" y="165621"/>
                    <a:pt x="57864" y="166907"/>
                  </a:cubicBezTo>
                  <a:lnTo>
                    <a:pt x="57864" y="115472"/>
                  </a:lnTo>
                  <a:cubicBezTo>
                    <a:pt x="26232" y="106985"/>
                    <a:pt x="4629" y="98241"/>
                    <a:pt x="4629" y="69952"/>
                  </a:cubicBezTo>
                  <a:cubicBezTo>
                    <a:pt x="4629" y="42691"/>
                    <a:pt x="25460" y="23146"/>
                    <a:pt x="57864" y="19545"/>
                  </a:cubicBezTo>
                  <a:lnTo>
                    <a:pt x="57864" y="0"/>
                  </a:lnTo>
                  <a:close/>
                  <a:moveTo>
                    <a:pt x="58379" y="34719"/>
                  </a:moveTo>
                  <a:cubicBezTo>
                    <a:pt x="43205" y="37290"/>
                    <a:pt x="36776" y="46034"/>
                    <a:pt x="36776" y="56579"/>
                  </a:cubicBezTo>
                  <a:cubicBezTo>
                    <a:pt x="36776" y="68666"/>
                    <a:pt x="43205" y="74066"/>
                    <a:pt x="58379" y="78696"/>
                  </a:cubicBezTo>
                  <a:lnTo>
                    <a:pt x="58379" y="34719"/>
                  </a:lnTo>
                  <a:close/>
                  <a:moveTo>
                    <a:pt x="76638" y="120872"/>
                  </a:moveTo>
                  <a:lnTo>
                    <a:pt x="76638" y="166649"/>
                  </a:lnTo>
                  <a:cubicBezTo>
                    <a:pt x="93097" y="164078"/>
                    <a:pt x="98755" y="155077"/>
                    <a:pt x="98755" y="143504"/>
                  </a:cubicBezTo>
                  <a:cubicBezTo>
                    <a:pt x="98755" y="132188"/>
                    <a:pt x="90526" y="126016"/>
                    <a:pt x="76638" y="120872"/>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61" name="Freeform 160">
              <a:extLst>
                <a:ext uri="{FF2B5EF4-FFF2-40B4-BE49-F238E27FC236}">
                  <a16:creationId xmlns:a16="http://schemas.microsoft.com/office/drawing/2014/main" id="{C0732AB3-076D-4F4C-2BF3-6FAF5D520897}"/>
                </a:ext>
              </a:extLst>
            </p:cNvPr>
            <p:cNvSpPr/>
            <p:nvPr/>
          </p:nvSpPr>
          <p:spPr>
            <a:xfrm>
              <a:off x="5418831" y="5274291"/>
              <a:ext cx="129873" cy="171279"/>
            </a:xfrm>
            <a:custGeom>
              <a:avLst/>
              <a:gdLst/>
              <a:ahLst/>
              <a:cxnLst/>
              <a:rect l="l" t="t" r="r" b="b"/>
              <a:pathLst>
                <a:path w="129873" h="171279">
                  <a:moveTo>
                    <a:pt x="64808" y="0"/>
                  </a:moveTo>
                  <a:cubicBezTo>
                    <a:pt x="105441" y="0"/>
                    <a:pt x="127044" y="19289"/>
                    <a:pt x="127044" y="41920"/>
                  </a:cubicBezTo>
                  <a:cubicBezTo>
                    <a:pt x="127044" y="63008"/>
                    <a:pt x="112385" y="77410"/>
                    <a:pt x="78181" y="82296"/>
                  </a:cubicBezTo>
                  <a:lnTo>
                    <a:pt x="78181" y="83582"/>
                  </a:lnTo>
                  <a:cubicBezTo>
                    <a:pt x="113414" y="87183"/>
                    <a:pt x="129873" y="101585"/>
                    <a:pt x="129873" y="123187"/>
                  </a:cubicBezTo>
                  <a:cubicBezTo>
                    <a:pt x="129873" y="150448"/>
                    <a:pt x="104413" y="171279"/>
                    <a:pt x="62750" y="171279"/>
                  </a:cubicBezTo>
                  <a:cubicBezTo>
                    <a:pt x="23917" y="171279"/>
                    <a:pt x="0" y="154563"/>
                    <a:pt x="0" y="132960"/>
                  </a:cubicBezTo>
                  <a:cubicBezTo>
                    <a:pt x="0" y="119330"/>
                    <a:pt x="9001" y="110586"/>
                    <a:pt x="22374" y="110586"/>
                  </a:cubicBezTo>
                  <a:cubicBezTo>
                    <a:pt x="36004" y="110586"/>
                    <a:pt x="42948" y="119073"/>
                    <a:pt x="42948" y="129102"/>
                  </a:cubicBezTo>
                  <a:cubicBezTo>
                    <a:pt x="42948" y="136560"/>
                    <a:pt x="38062" y="142990"/>
                    <a:pt x="31889" y="146076"/>
                  </a:cubicBezTo>
                  <a:cubicBezTo>
                    <a:pt x="35233" y="149676"/>
                    <a:pt x="45520" y="152248"/>
                    <a:pt x="57864" y="152248"/>
                  </a:cubicBezTo>
                  <a:cubicBezTo>
                    <a:pt x="75095" y="152248"/>
                    <a:pt x="86153" y="142990"/>
                    <a:pt x="86153" y="124473"/>
                  </a:cubicBezTo>
                  <a:cubicBezTo>
                    <a:pt x="86153" y="104414"/>
                    <a:pt x="77152" y="94898"/>
                    <a:pt x="46291" y="94898"/>
                  </a:cubicBezTo>
                  <a:lnTo>
                    <a:pt x="38833" y="94898"/>
                  </a:lnTo>
                  <a:lnTo>
                    <a:pt x="38833" y="74324"/>
                  </a:lnTo>
                  <a:lnTo>
                    <a:pt x="45777" y="74324"/>
                  </a:lnTo>
                  <a:cubicBezTo>
                    <a:pt x="74323" y="74324"/>
                    <a:pt x="83324" y="64294"/>
                    <a:pt x="83324" y="44235"/>
                  </a:cubicBezTo>
                  <a:cubicBezTo>
                    <a:pt x="83324" y="27518"/>
                    <a:pt x="74323" y="19031"/>
                    <a:pt x="56578" y="19031"/>
                  </a:cubicBezTo>
                  <a:cubicBezTo>
                    <a:pt x="47577" y="19031"/>
                    <a:pt x="39090" y="21603"/>
                    <a:pt x="34718" y="24689"/>
                  </a:cubicBezTo>
                  <a:cubicBezTo>
                    <a:pt x="41662" y="27518"/>
                    <a:pt x="46291" y="34205"/>
                    <a:pt x="46291" y="41663"/>
                  </a:cubicBezTo>
                  <a:cubicBezTo>
                    <a:pt x="46291" y="51693"/>
                    <a:pt x="39605" y="60437"/>
                    <a:pt x="25974" y="60437"/>
                  </a:cubicBezTo>
                  <a:cubicBezTo>
                    <a:pt x="12858" y="60437"/>
                    <a:pt x="3857" y="51950"/>
                    <a:pt x="3857" y="38577"/>
                  </a:cubicBezTo>
                  <a:cubicBezTo>
                    <a:pt x="3857" y="17488"/>
                    <a:pt x="28032" y="0"/>
                    <a:pt x="6480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62" name="Freeform 161">
              <a:extLst>
                <a:ext uri="{FF2B5EF4-FFF2-40B4-BE49-F238E27FC236}">
                  <a16:creationId xmlns:a16="http://schemas.microsoft.com/office/drawing/2014/main" id="{0D738C8F-0CAC-5780-5679-446D08B47C85}"/>
                </a:ext>
              </a:extLst>
            </p:cNvPr>
            <p:cNvSpPr/>
            <p:nvPr/>
          </p:nvSpPr>
          <p:spPr>
            <a:xfrm>
              <a:off x="5566849" y="5274291"/>
              <a:ext cx="130902" cy="171279"/>
            </a:xfrm>
            <a:custGeom>
              <a:avLst/>
              <a:gdLst/>
              <a:ahLst/>
              <a:cxnLst/>
              <a:rect l="l" t="t" r="r" b="b"/>
              <a:pathLst>
                <a:path w="130902" h="171279">
                  <a:moveTo>
                    <a:pt x="78953" y="0"/>
                  </a:moveTo>
                  <a:cubicBezTo>
                    <a:pt x="110328" y="0"/>
                    <a:pt x="127045" y="15431"/>
                    <a:pt x="127045" y="33433"/>
                  </a:cubicBezTo>
                  <a:cubicBezTo>
                    <a:pt x="127045" y="46292"/>
                    <a:pt x="118558" y="55807"/>
                    <a:pt x="105442" y="55807"/>
                  </a:cubicBezTo>
                  <a:cubicBezTo>
                    <a:pt x="91812" y="55807"/>
                    <a:pt x="85125" y="47064"/>
                    <a:pt x="85125" y="37034"/>
                  </a:cubicBezTo>
                  <a:cubicBezTo>
                    <a:pt x="85125" y="30347"/>
                    <a:pt x="88211" y="24432"/>
                    <a:pt x="92840" y="21346"/>
                  </a:cubicBezTo>
                  <a:cubicBezTo>
                    <a:pt x="90269" y="19289"/>
                    <a:pt x="85382" y="17488"/>
                    <a:pt x="78696" y="17488"/>
                  </a:cubicBezTo>
                  <a:cubicBezTo>
                    <a:pt x="54521" y="17488"/>
                    <a:pt x="41405" y="35491"/>
                    <a:pt x="41920" y="83582"/>
                  </a:cubicBezTo>
                  <a:cubicBezTo>
                    <a:pt x="49635" y="72267"/>
                    <a:pt x="63522" y="65066"/>
                    <a:pt x="80239" y="65066"/>
                  </a:cubicBezTo>
                  <a:cubicBezTo>
                    <a:pt x="110328" y="65066"/>
                    <a:pt x="130902" y="84354"/>
                    <a:pt x="130902" y="114958"/>
                  </a:cubicBezTo>
                  <a:cubicBezTo>
                    <a:pt x="130902" y="144276"/>
                    <a:pt x="109557" y="171279"/>
                    <a:pt x="68409" y="171279"/>
                  </a:cubicBezTo>
                  <a:cubicBezTo>
                    <a:pt x="23917" y="171279"/>
                    <a:pt x="0" y="135532"/>
                    <a:pt x="0" y="91555"/>
                  </a:cubicBezTo>
                  <a:cubicBezTo>
                    <a:pt x="0" y="36005"/>
                    <a:pt x="30090" y="0"/>
                    <a:pt x="78953" y="0"/>
                  </a:cubicBezTo>
                  <a:close/>
                  <a:moveTo>
                    <a:pt x="66866" y="83582"/>
                  </a:moveTo>
                  <a:cubicBezTo>
                    <a:pt x="52464" y="83582"/>
                    <a:pt x="42948" y="95155"/>
                    <a:pt x="42948" y="116758"/>
                  </a:cubicBezTo>
                  <a:cubicBezTo>
                    <a:pt x="42948" y="141704"/>
                    <a:pt x="54778" y="153277"/>
                    <a:pt x="68666" y="153277"/>
                  </a:cubicBezTo>
                  <a:cubicBezTo>
                    <a:pt x="82296" y="153277"/>
                    <a:pt x="90011" y="142475"/>
                    <a:pt x="90011" y="119587"/>
                  </a:cubicBezTo>
                  <a:cubicBezTo>
                    <a:pt x="90011" y="94127"/>
                    <a:pt x="81525" y="83582"/>
                    <a:pt x="66866" y="83582"/>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63" name="Freeform 162">
              <a:extLst>
                <a:ext uri="{FF2B5EF4-FFF2-40B4-BE49-F238E27FC236}">
                  <a16:creationId xmlns:a16="http://schemas.microsoft.com/office/drawing/2014/main" id="{290BDC5E-E282-C05B-DDAA-A7E73C83DF69}"/>
                </a:ext>
              </a:extLst>
            </p:cNvPr>
            <p:cNvSpPr/>
            <p:nvPr/>
          </p:nvSpPr>
          <p:spPr>
            <a:xfrm>
              <a:off x="5775113" y="5274291"/>
              <a:ext cx="137332" cy="171279"/>
            </a:xfrm>
            <a:custGeom>
              <a:avLst/>
              <a:gdLst/>
              <a:ahLst/>
              <a:cxnLst/>
              <a:rect l="l" t="t" r="r" b="b"/>
              <a:pathLst>
                <a:path w="137332" h="171279">
                  <a:moveTo>
                    <a:pt x="68923" y="0"/>
                  </a:moveTo>
                  <a:cubicBezTo>
                    <a:pt x="110071" y="0"/>
                    <a:pt x="137332" y="32405"/>
                    <a:pt x="137332" y="84868"/>
                  </a:cubicBezTo>
                  <a:cubicBezTo>
                    <a:pt x="137332" y="138103"/>
                    <a:pt x="109042" y="171279"/>
                    <a:pt x="68666" y="171279"/>
                  </a:cubicBezTo>
                  <a:cubicBezTo>
                    <a:pt x="27518" y="171279"/>
                    <a:pt x="0" y="138875"/>
                    <a:pt x="0" y="86411"/>
                  </a:cubicBezTo>
                  <a:cubicBezTo>
                    <a:pt x="0" y="33433"/>
                    <a:pt x="28547" y="0"/>
                    <a:pt x="68923" y="0"/>
                  </a:cubicBezTo>
                  <a:close/>
                  <a:moveTo>
                    <a:pt x="68152" y="19546"/>
                  </a:moveTo>
                  <a:cubicBezTo>
                    <a:pt x="50921" y="19546"/>
                    <a:pt x="42948" y="37805"/>
                    <a:pt x="42948" y="85640"/>
                  </a:cubicBezTo>
                  <a:cubicBezTo>
                    <a:pt x="42948" y="133731"/>
                    <a:pt x="52464" y="151734"/>
                    <a:pt x="69437" y="151734"/>
                  </a:cubicBezTo>
                  <a:cubicBezTo>
                    <a:pt x="86411" y="151734"/>
                    <a:pt x="94641" y="133474"/>
                    <a:pt x="94641" y="85640"/>
                  </a:cubicBezTo>
                  <a:cubicBezTo>
                    <a:pt x="94641" y="37548"/>
                    <a:pt x="85125" y="19546"/>
                    <a:pt x="68152" y="19546"/>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64" name="Freeform 163">
              <a:extLst>
                <a:ext uri="{FF2B5EF4-FFF2-40B4-BE49-F238E27FC236}">
                  <a16:creationId xmlns:a16="http://schemas.microsoft.com/office/drawing/2014/main" id="{B0732F2A-C808-F93E-453C-F1807008A8DD}"/>
                </a:ext>
              </a:extLst>
            </p:cNvPr>
            <p:cNvSpPr/>
            <p:nvPr/>
          </p:nvSpPr>
          <p:spPr>
            <a:xfrm>
              <a:off x="5927513" y="5274291"/>
              <a:ext cx="137332" cy="171279"/>
            </a:xfrm>
            <a:custGeom>
              <a:avLst/>
              <a:gdLst/>
              <a:ahLst/>
              <a:cxnLst/>
              <a:rect l="l" t="t" r="r" b="b"/>
              <a:pathLst>
                <a:path w="137332" h="171279">
                  <a:moveTo>
                    <a:pt x="68923" y="0"/>
                  </a:moveTo>
                  <a:cubicBezTo>
                    <a:pt x="110071" y="0"/>
                    <a:pt x="137332" y="32405"/>
                    <a:pt x="137332" y="84868"/>
                  </a:cubicBezTo>
                  <a:cubicBezTo>
                    <a:pt x="137332" y="138103"/>
                    <a:pt x="109042" y="171279"/>
                    <a:pt x="68666" y="171279"/>
                  </a:cubicBezTo>
                  <a:cubicBezTo>
                    <a:pt x="27518" y="171279"/>
                    <a:pt x="0" y="138875"/>
                    <a:pt x="0" y="86411"/>
                  </a:cubicBezTo>
                  <a:cubicBezTo>
                    <a:pt x="0" y="33433"/>
                    <a:pt x="28547" y="0"/>
                    <a:pt x="68923" y="0"/>
                  </a:cubicBezTo>
                  <a:close/>
                  <a:moveTo>
                    <a:pt x="68152" y="19546"/>
                  </a:moveTo>
                  <a:cubicBezTo>
                    <a:pt x="50921" y="19546"/>
                    <a:pt x="42948" y="37805"/>
                    <a:pt x="42948" y="85640"/>
                  </a:cubicBezTo>
                  <a:cubicBezTo>
                    <a:pt x="42948" y="133731"/>
                    <a:pt x="52464" y="151734"/>
                    <a:pt x="69437" y="151734"/>
                  </a:cubicBezTo>
                  <a:cubicBezTo>
                    <a:pt x="86411" y="151734"/>
                    <a:pt x="94640" y="133474"/>
                    <a:pt x="94640" y="85640"/>
                  </a:cubicBezTo>
                  <a:cubicBezTo>
                    <a:pt x="94640" y="37548"/>
                    <a:pt x="85125" y="19546"/>
                    <a:pt x="68152" y="19546"/>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65" name="Freeform 164">
              <a:extLst>
                <a:ext uri="{FF2B5EF4-FFF2-40B4-BE49-F238E27FC236}">
                  <a16:creationId xmlns:a16="http://schemas.microsoft.com/office/drawing/2014/main" id="{FF972A15-5B46-C16D-47EC-3373965BD59B}"/>
                </a:ext>
              </a:extLst>
            </p:cNvPr>
            <p:cNvSpPr/>
            <p:nvPr/>
          </p:nvSpPr>
          <p:spPr>
            <a:xfrm>
              <a:off x="6079913" y="5274291"/>
              <a:ext cx="137331" cy="171279"/>
            </a:xfrm>
            <a:custGeom>
              <a:avLst/>
              <a:gdLst/>
              <a:ahLst/>
              <a:cxnLst/>
              <a:rect l="l" t="t" r="r" b="b"/>
              <a:pathLst>
                <a:path w="137331" h="171279">
                  <a:moveTo>
                    <a:pt x="68923" y="0"/>
                  </a:moveTo>
                  <a:cubicBezTo>
                    <a:pt x="110071" y="0"/>
                    <a:pt x="137331" y="32405"/>
                    <a:pt x="137331" y="84868"/>
                  </a:cubicBezTo>
                  <a:cubicBezTo>
                    <a:pt x="137331" y="138103"/>
                    <a:pt x="109042" y="171279"/>
                    <a:pt x="68666" y="171279"/>
                  </a:cubicBezTo>
                  <a:cubicBezTo>
                    <a:pt x="27518" y="171279"/>
                    <a:pt x="0" y="138875"/>
                    <a:pt x="0" y="86411"/>
                  </a:cubicBezTo>
                  <a:cubicBezTo>
                    <a:pt x="0" y="33433"/>
                    <a:pt x="28547" y="0"/>
                    <a:pt x="68923" y="0"/>
                  </a:cubicBezTo>
                  <a:close/>
                  <a:moveTo>
                    <a:pt x="68151" y="19546"/>
                  </a:moveTo>
                  <a:cubicBezTo>
                    <a:pt x="50921" y="19546"/>
                    <a:pt x="42948" y="37805"/>
                    <a:pt x="42948" y="85640"/>
                  </a:cubicBezTo>
                  <a:cubicBezTo>
                    <a:pt x="42948" y="133731"/>
                    <a:pt x="52464" y="151734"/>
                    <a:pt x="69437" y="151734"/>
                  </a:cubicBezTo>
                  <a:cubicBezTo>
                    <a:pt x="86411" y="151734"/>
                    <a:pt x="94640" y="133474"/>
                    <a:pt x="94640" y="85640"/>
                  </a:cubicBezTo>
                  <a:cubicBezTo>
                    <a:pt x="94640" y="37548"/>
                    <a:pt x="85125" y="19546"/>
                    <a:pt x="68151" y="19546"/>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66" name="Freeform 165">
              <a:extLst>
                <a:ext uri="{FF2B5EF4-FFF2-40B4-BE49-F238E27FC236}">
                  <a16:creationId xmlns:a16="http://schemas.microsoft.com/office/drawing/2014/main" id="{70000DD4-8B06-D5E9-3182-5776400D8DED}"/>
                </a:ext>
              </a:extLst>
            </p:cNvPr>
            <p:cNvSpPr/>
            <p:nvPr/>
          </p:nvSpPr>
          <p:spPr>
            <a:xfrm>
              <a:off x="6563373" y="5318268"/>
              <a:ext cx="121246" cy="125759"/>
            </a:xfrm>
            <a:custGeom>
              <a:avLst/>
              <a:gdLst/>
              <a:ahLst/>
              <a:cxnLst/>
              <a:rect l="l" t="t" r="r" b="b"/>
              <a:pathLst>
                <a:path w="121246" h="125759">
                  <a:moveTo>
                    <a:pt x="63266" y="0"/>
                  </a:moveTo>
                  <a:cubicBezTo>
                    <a:pt x="103899" y="0"/>
                    <a:pt x="122930" y="28804"/>
                    <a:pt x="121130" y="67895"/>
                  </a:cubicBezTo>
                  <a:lnTo>
                    <a:pt x="39091" y="67895"/>
                  </a:lnTo>
                  <a:cubicBezTo>
                    <a:pt x="40634" y="95927"/>
                    <a:pt x="51950" y="105185"/>
                    <a:pt x="70981" y="105185"/>
                  </a:cubicBezTo>
                  <a:cubicBezTo>
                    <a:pt x="85382" y="105185"/>
                    <a:pt x="94384" y="99270"/>
                    <a:pt x="99784" y="84097"/>
                  </a:cubicBezTo>
                  <a:lnTo>
                    <a:pt x="119844" y="84097"/>
                  </a:lnTo>
                  <a:cubicBezTo>
                    <a:pt x="115215" y="109300"/>
                    <a:pt x="98241" y="125759"/>
                    <a:pt x="64551" y="125759"/>
                  </a:cubicBezTo>
                  <a:cubicBezTo>
                    <a:pt x="24432" y="125759"/>
                    <a:pt x="0" y="101070"/>
                    <a:pt x="0" y="64037"/>
                  </a:cubicBezTo>
                  <a:cubicBezTo>
                    <a:pt x="0" y="27518"/>
                    <a:pt x="27004" y="0"/>
                    <a:pt x="63266" y="0"/>
                  </a:cubicBezTo>
                  <a:close/>
                  <a:moveTo>
                    <a:pt x="62494" y="17488"/>
                  </a:moveTo>
                  <a:cubicBezTo>
                    <a:pt x="49121" y="17488"/>
                    <a:pt x="40891" y="25975"/>
                    <a:pt x="39348" y="51693"/>
                  </a:cubicBezTo>
                  <a:lnTo>
                    <a:pt x="84354" y="51693"/>
                  </a:lnTo>
                  <a:cubicBezTo>
                    <a:pt x="83068" y="27261"/>
                    <a:pt x="76381" y="17488"/>
                    <a:pt x="62494" y="17488"/>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67" name="Freeform 166">
              <a:extLst>
                <a:ext uri="{FF2B5EF4-FFF2-40B4-BE49-F238E27FC236}">
                  <a16:creationId xmlns:a16="http://schemas.microsoft.com/office/drawing/2014/main" id="{BE65AC78-DBCB-E967-C94B-DF0F03516209}"/>
                </a:ext>
              </a:extLst>
            </p:cNvPr>
            <p:cNvSpPr/>
            <p:nvPr/>
          </p:nvSpPr>
          <p:spPr>
            <a:xfrm>
              <a:off x="6696981" y="5318526"/>
              <a:ext cx="137845" cy="125244"/>
            </a:xfrm>
            <a:custGeom>
              <a:avLst/>
              <a:gdLst/>
              <a:ahLst/>
              <a:cxnLst/>
              <a:rect l="l" t="t" r="r" b="b"/>
              <a:pathLst>
                <a:path w="137845" h="125244">
                  <a:moveTo>
                    <a:pt x="61721" y="0"/>
                  </a:moveTo>
                  <a:cubicBezTo>
                    <a:pt x="97983" y="0"/>
                    <a:pt x="110842" y="16973"/>
                    <a:pt x="110842" y="41919"/>
                  </a:cubicBezTo>
                  <a:lnTo>
                    <a:pt x="110842" y="96697"/>
                  </a:lnTo>
                  <a:cubicBezTo>
                    <a:pt x="110842" y="102612"/>
                    <a:pt x="113157" y="103898"/>
                    <a:pt x="117271" y="103898"/>
                  </a:cubicBezTo>
                  <a:cubicBezTo>
                    <a:pt x="120100" y="103898"/>
                    <a:pt x="122929" y="101069"/>
                    <a:pt x="125244" y="92325"/>
                  </a:cubicBezTo>
                  <a:lnTo>
                    <a:pt x="137845" y="96440"/>
                  </a:lnTo>
                  <a:cubicBezTo>
                    <a:pt x="132959" y="116243"/>
                    <a:pt x="123444" y="125244"/>
                    <a:pt x="106213" y="125244"/>
                  </a:cubicBezTo>
                  <a:cubicBezTo>
                    <a:pt x="91554" y="125244"/>
                    <a:pt x="79981" y="117529"/>
                    <a:pt x="77924" y="99783"/>
                  </a:cubicBezTo>
                  <a:lnTo>
                    <a:pt x="76638" y="99783"/>
                  </a:lnTo>
                  <a:cubicBezTo>
                    <a:pt x="68923" y="118043"/>
                    <a:pt x="54521" y="125244"/>
                    <a:pt x="36776" y="125244"/>
                  </a:cubicBezTo>
                  <a:cubicBezTo>
                    <a:pt x="15430" y="125244"/>
                    <a:pt x="0" y="112899"/>
                    <a:pt x="0" y="93354"/>
                  </a:cubicBezTo>
                  <a:cubicBezTo>
                    <a:pt x="0" y="85382"/>
                    <a:pt x="3086" y="77924"/>
                    <a:pt x="8486" y="72523"/>
                  </a:cubicBezTo>
                  <a:cubicBezTo>
                    <a:pt x="16459" y="64551"/>
                    <a:pt x="28803" y="59407"/>
                    <a:pt x="58378" y="55549"/>
                  </a:cubicBezTo>
                  <a:cubicBezTo>
                    <a:pt x="72523" y="53492"/>
                    <a:pt x="73809" y="53235"/>
                    <a:pt x="73809" y="50149"/>
                  </a:cubicBezTo>
                  <a:lnTo>
                    <a:pt x="73809" y="39605"/>
                  </a:lnTo>
                  <a:cubicBezTo>
                    <a:pt x="73809" y="24174"/>
                    <a:pt x="66608" y="18516"/>
                    <a:pt x="51692" y="18516"/>
                  </a:cubicBezTo>
                  <a:cubicBezTo>
                    <a:pt x="46548" y="18516"/>
                    <a:pt x="41148" y="19545"/>
                    <a:pt x="36261" y="21602"/>
                  </a:cubicBezTo>
                  <a:cubicBezTo>
                    <a:pt x="40119" y="24431"/>
                    <a:pt x="42433" y="28803"/>
                    <a:pt x="42433" y="34718"/>
                  </a:cubicBezTo>
                  <a:cubicBezTo>
                    <a:pt x="42433" y="43719"/>
                    <a:pt x="34718" y="50663"/>
                    <a:pt x="24174" y="50663"/>
                  </a:cubicBezTo>
                  <a:cubicBezTo>
                    <a:pt x="11058" y="50663"/>
                    <a:pt x="4629" y="42176"/>
                    <a:pt x="4629" y="32661"/>
                  </a:cubicBezTo>
                  <a:cubicBezTo>
                    <a:pt x="4629" y="10544"/>
                    <a:pt x="32146" y="0"/>
                    <a:pt x="61721" y="0"/>
                  </a:cubicBezTo>
                  <a:close/>
                  <a:moveTo>
                    <a:pt x="73809" y="65322"/>
                  </a:moveTo>
                  <a:cubicBezTo>
                    <a:pt x="71494" y="65836"/>
                    <a:pt x="68665" y="66094"/>
                    <a:pt x="62236" y="67379"/>
                  </a:cubicBezTo>
                  <a:cubicBezTo>
                    <a:pt x="43977" y="70466"/>
                    <a:pt x="38319" y="76381"/>
                    <a:pt x="38319" y="87953"/>
                  </a:cubicBezTo>
                  <a:cubicBezTo>
                    <a:pt x="38319" y="96183"/>
                    <a:pt x="42948" y="103384"/>
                    <a:pt x="54264" y="103384"/>
                  </a:cubicBezTo>
                  <a:cubicBezTo>
                    <a:pt x="65836" y="103384"/>
                    <a:pt x="73809" y="92583"/>
                    <a:pt x="73809" y="77152"/>
                  </a:cubicBezTo>
                  <a:lnTo>
                    <a:pt x="73809" y="65322"/>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68" name="Freeform 167">
              <a:extLst>
                <a:ext uri="{FF2B5EF4-FFF2-40B4-BE49-F238E27FC236}">
                  <a16:creationId xmlns:a16="http://schemas.microsoft.com/office/drawing/2014/main" id="{1D7CCFA0-D82B-9F23-AC33-0F140CFCFA38}"/>
                </a:ext>
              </a:extLst>
            </p:cNvPr>
            <p:cNvSpPr/>
            <p:nvPr/>
          </p:nvSpPr>
          <p:spPr>
            <a:xfrm>
              <a:off x="6839856" y="5318526"/>
              <a:ext cx="114957" cy="122929"/>
            </a:xfrm>
            <a:custGeom>
              <a:avLst/>
              <a:gdLst/>
              <a:ahLst/>
              <a:cxnLst/>
              <a:rect l="l" t="t" r="r" b="b"/>
              <a:pathLst>
                <a:path w="114957" h="122929">
                  <a:moveTo>
                    <a:pt x="90525" y="0"/>
                  </a:moveTo>
                  <a:cubicBezTo>
                    <a:pt x="105441" y="0"/>
                    <a:pt x="114957" y="11058"/>
                    <a:pt x="114957" y="23660"/>
                  </a:cubicBezTo>
                  <a:cubicBezTo>
                    <a:pt x="114957" y="36518"/>
                    <a:pt x="105956" y="45777"/>
                    <a:pt x="94897" y="45777"/>
                  </a:cubicBezTo>
                  <a:cubicBezTo>
                    <a:pt x="83581" y="45777"/>
                    <a:pt x="74838" y="39347"/>
                    <a:pt x="74838" y="27517"/>
                  </a:cubicBezTo>
                  <a:cubicBezTo>
                    <a:pt x="74838" y="27003"/>
                    <a:pt x="75095" y="26231"/>
                    <a:pt x="75095" y="25460"/>
                  </a:cubicBezTo>
                  <a:cubicBezTo>
                    <a:pt x="68151" y="25974"/>
                    <a:pt x="59664" y="33690"/>
                    <a:pt x="55292" y="48606"/>
                  </a:cubicBezTo>
                  <a:lnTo>
                    <a:pt x="55292" y="101584"/>
                  </a:lnTo>
                  <a:lnTo>
                    <a:pt x="77666" y="101584"/>
                  </a:lnTo>
                  <a:lnTo>
                    <a:pt x="77666" y="122929"/>
                  </a:lnTo>
                  <a:lnTo>
                    <a:pt x="0" y="122929"/>
                  </a:lnTo>
                  <a:lnTo>
                    <a:pt x="0" y="101584"/>
                  </a:lnTo>
                  <a:lnTo>
                    <a:pt x="17745" y="101584"/>
                  </a:lnTo>
                  <a:lnTo>
                    <a:pt x="17745" y="23917"/>
                  </a:lnTo>
                  <a:lnTo>
                    <a:pt x="0" y="23917"/>
                  </a:lnTo>
                  <a:lnTo>
                    <a:pt x="0" y="2571"/>
                  </a:lnTo>
                  <a:lnTo>
                    <a:pt x="52978" y="2571"/>
                  </a:lnTo>
                  <a:lnTo>
                    <a:pt x="52978" y="33432"/>
                  </a:lnTo>
                  <a:cubicBezTo>
                    <a:pt x="60179" y="11058"/>
                    <a:pt x="74066" y="0"/>
                    <a:pt x="90525"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69" name="Freeform 168">
              <a:extLst>
                <a:ext uri="{FF2B5EF4-FFF2-40B4-BE49-F238E27FC236}">
                  <a16:creationId xmlns:a16="http://schemas.microsoft.com/office/drawing/2014/main" id="{8243C1F2-9CB3-92E7-4AAC-7DE8B1942B23}"/>
                </a:ext>
              </a:extLst>
            </p:cNvPr>
            <p:cNvSpPr/>
            <p:nvPr/>
          </p:nvSpPr>
          <p:spPr>
            <a:xfrm>
              <a:off x="6413555" y="5321097"/>
              <a:ext cx="145818" cy="165107"/>
            </a:xfrm>
            <a:custGeom>
              <a:avLst/>
              <a:gdLst/>
              <a:ahLst/>
              <a:cxnLst/>
              <a:rect l="l" t="t" r="r" b="b"/>
              <a:pathLst>
                <a:path w="145818" h="165107">
                  <a:moveTo>
                    <a:pt x="0" y="0"/>
                  </a:moveTo>
                  <a:lnTo>
                    <a:pt x="75352" y="0"/>
                  </a:lnTo>
                  <a:lnTo>
                    <a:pt x="75352" y="21346"/>
                  </a:lnTo>
                  <a:lnTo>
                    <a:pt x="57092" y="21346"/>
                  </a:lnTo>
                  <a:lnTo>
                    <a:pt x="84096" y="84354"/>
                  </a:lnTo>
                  <a:lnTo>
                    <a:pt x="108270" y="21346"/>
                  </a:lnTo>
                  <a:lnTo>
                    <a:pt x="93097" y="21346"/>
                  </a:lnTo>
                  <a:lnTo>
                    <a:pt x="93097" y="0"/>
                  </a:lnTo>
                  <a:lnTo>
                    <a:pt x="145818" y="0"/>
                  </a:lnTo>
                  <a:lnTo>
                    <a:pt x="145818" y="21346"/>
                  </a:lnTo>
                  <a:lnTo>
                    <a:pt x="131159" y="21346"/>
                  </a:lnTo>
                  <a:lnTo>
                    <a:pt x="90011" y="117015"/>
                  </a:lnTo>
                  <a:cubicBezTo>
                    <a:pt x="77666" y="146076"/>
                    <a:pt x="63779" y="165107"/>
                    <a:pt x="36004" y="165107"/>
                  </a:cubicBezTo>
                  <a:cubicBezTo>
                    <a:pt x="14144" y="165107"/>
                    <a:pt x="2829" y="153791"/>
                    <a:pt x="2829" y="138360"/>
                  </a:cubicBezTo>
                  <a:cubicBezTo>
                    <a:pt x="2829" y="126273"/>
                    <a:pt x="10801" y="116758"/>
                    <a:pt x="22631" y="116758"/>
                  </a:cubicBezTo>
                  <a:cubicBezTo>
                    <a:pt x="35747" y="116758"/>
                    <a:pt x="41919" y="127045"/>
                    <a:pt x="41919" y="137075"/>
                  </a:cubicBezTo>
                  <a:cubicBezTo>
                    <a:pt x="41919" y="140418"/>
                    <a:pt x="41148" y="144018"/>
                    <a:pt x="39862" y="146590"/>
                  </a:cubicBezTo>
                  <a:cubicBezTo>
                    <a:pt x="50406" y="145304"/>
                    <a:pt x="56835" y="140418"/>
                    <a:pt x="64293" y="122416"/>
                  </a:cubicBezTo>
                  <a:lnTo>
                    <a:pt x="15945" y="21346"/>
                  </a:lnTo>
                  <a:lnTo>
                    <a:pt x="0" y="21346"/>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70" name="Freeform 169">
              <a:extLst>
                <a:ext uri="{FF2B5EF4-FFF2-40B4-BE49-F238E27FC236}">
                  <a16:creationId xmlns:a16="http://schemas.microsoft.com/office/drawing/2014/main" id="{25DAA5F8-3E90-4CBA-6DF7-E6783E71B166}"/>
                </a:ext>
              </a:extLst>
            </p:cNvPr>
            <p:cNvSpPr/>
            <p:nvPr/>
          </p:nvSpPr>
          <p:spPr>
            <a:xfrm>
              <a:off x="5103210" y="5331642"/>
              <a:ext cx="107242" cy="22374"/>
            </a:xfrm>
            <a:custGeom>
              <a:avLst/>
              <a:gdLst/>
              <a:ahLst/>
              <a:cxnLst/>
              <a:rect l="l" t="t" r="r" b="b"/>
              <a:pathLst>
                <a:path w="107242" h="22374">
                  <a:moveTo>
                    <a:pt x="0" y="0"/>
                  </a:moveTo>
                  <a:lnTo>
                    <a:pt x="107242" y="0"/>
                  </a:lnTo>
                  <a:lnTo>
                    <a:pt x="107242" y="22374"/>
                  </a:lnTo>
                  <a:lnTo>
                    <a:pt x="0" y="22374"/>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71" name="Freeform 170">
              <a:extLst>
                <a:ext uri="{FF2B5EF4-FFF2-40B4-BE49-F238E27FC236}">
                  <a16:creationId xmlns:a16="http://schemas.microsoft.com/office/drawing/2014/main" id="{C174E214-CB70-9998-DB74-506DF181A82A}"/>
                </a:ext>
              </a:extLst>
            </p:cNvPr>
            <p:cNvSpPr/>
            <p:nvPr/>
          </p:nvSpPr>
          <p:spPr>
            <a:xfrm>
              <a:off x="5103210" y="5382562"/>
              <a:ext cx="107242" cy="22374"/>
            </a:xfrm>
            <a:custGeom>
              <a:avLst/>
              <a:gdLst/>
              <a:ahLst/>
              <a:cxnLst/>
              <a:rect l="l" t="t" r="r" b="b"/>
              <a:pathLst>
                <a:path w="107242" h="22374">
                  <a:moveTo>
                    <a:pt x="0" y="0"/>
                  </a:moveTo>
                  <a:lnTo>
                    <a:pt x="107242" y="0"/>
                  </a:lnTo>
                  <a:lnTo>
                    <a:pt x="107242" y="22374"/>
                  </a:lnTo>
                  <a:lnTo>
                    <a:pt x="0" y="22374"/>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72" name="Freeform 171">
              <a:extLst>
                <a:ext uri="{FF2B5EF4-FFF2-40B4-BE49-F238E27FC236}">
                  <a16:creationId xmlns:a16="http://schemas.microsoft.com/office/drawing/2014/main" id="{CA41FD45-A4B9-886A-2129-2FB1FE23CB1F}"/>
                </a:ext>
              </a:extLst>
            </p:cNvPr>
            <p:cNvSpPr/>
            <p:nvPr/>
          </p:nvSpPr>
          <p:spPr>
            <a:xfrm>
              <a:off x="5711791" y="5400307"/>
              <a:ext cx="54264" cy="83839"/>
            </a:xfrm>
            <a:custGeom>
              <a:avLst/>
              <a:gdLst/>
              <a:ahLst/>
              <a:cxnLst/>
              <a:rect l="l" t="t" r="r" b="b"/>
              <a:pathLst>
                <a:path w="54264" h="83839">
                  <a:moveTo>
                    <a:pt x="28546" y="0"/>
                  </a:moveTo>
                  <a:cubicBezTo>
                    <a:pt x="43977" y="0"/>
                    <a:pt x="54264" y="11316"/>
                    <a:pt x="54264" y="29833"/>
                  </a:cubicBezTo>
                  <a:cubicBezTo>
                    <a:pt x="54264" y="54779"/>
                    <a:pt x="37548" y="73809"/>
                    <a:pt x="5658" y="83839"/>
                  </a:cubicBezTo>
                  <a:lnTo>
                    <a:pt x="0" y="71495"/>
                  </a:lnTo>
                  <a:cubicBezTo>
                    <a:pt x="21088" y="62751"/>
                    <a:pt x="32404" y="52207"/>
                    <a:pt x="34976" y="38319"/>
                  </a:cubicBezTo>
                  <a:lnTo>
                    <a:pt x="32918" y="37291"/>
                  </a:lnTo>
                  <a:cubicBezTo>
                    <a:pt x="30861" y="40120"/>
                    <a:pt x="27518" y="41920"/>
                    <a:pt x="22889" y="41920"/>
                  </a:cubicBezTo>
                  <a:cubicBezTo>
                    <a:pt x="13373" y="41920"/>
                    <a:pt x="6687" y="34462"/>
                    <a:pt x="6687" y="23403"/>
                  </a:cubicBezTo>
                  <a:cubicBezTo>
                    <a:pt x="6687" y="10802"/>
                    <a:pt x="15430" y="0"/>
                    <a:pt x="28546"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sp>
        <p:nvSpPr>
          <p:cNvPr id="173" name="TextBox 172">
            <a:extLst>
              <a:ext uri="{FF2B5EF4-FFF2-40B4-BE49-F238E27FC236}">
                <a16:creationId xmlns:a16="http://schemas.microsoft.com/office/drawing/2014/main" id="{B761B70B-5A6D-8193-D269-36423B5CCF90}"/>
              </a:ext>
            </a:extLst>
          </p:cNvPr>
          <p:cNvSpPr txBox="1"/>
          <p:nvPr/>
        </p:nvSpPr>
        <p:spPr>
          <a:xfrm>
            <a:off x="4573747" y="3687084"/>
            <a:ext cx="2762663" cy="342928"/>
          </a:xfrm>
          <a:prstGeom prst="rect">
            <a:avLst/>
          </a:prstGeom>
          <a:noFill/>
        </p:spPr>
        <p:txBody>
          <a:bodyPr wrap="none" lIns="0" tIns="0" rIns="0" bIns="0" rtlCol="0" anchor="ctr">
            <a:noAutofit/>
          </a:bodyPr>
          <a:lstStyle/>
          <a:p>
            <a:pPr algn="ctr"/>
            <a:r>
              <a:rPr lang="en-US" sz="1500" b="1" dirty="0">
                <a:solidFill>
                  <a:schemeClr val="bg1"/>
                </a:solidFill>
                <a:latin typeface="Arial"/>
                <a:cs typeface="Arial"/>
              </a:rPr>
              <a:t>RELIABLE INCOME</a:t>
            </a:r>
          </a:p>
        </p:txBody>
      </p:sp>
      <p:grpSp>
        <p:nvGrpSpPr>
          <p:cNvPr id="174" name="Group 173">
            <a:extLst>
              <a:ext uri="{FF2B5EF4-FFF2-40B4-BE49-F238E27FC236}">
                <a16:creationId xmlns:a16="http://schemas.microsoft.com/office/drawing/2014/main" id="{1BF32D38-BDB1-D144-9933-D91B986B55DC}"/>
              </a:ext>
            </a:extLst>
          </p:cNvPr>
          <p:cNvGrpSpPr/>
          <p:nvPr/>
        </p:nvGrpSpPr>
        <p:grpSpPr>
          <a:xfrm>
            <a:off x="5631414" y="4073559"/>
            <a:ext cx="618736" cy="173212"/>
            <a:chOff x="7874832" y="3214449"/>
            <a:chExt cx="722681" cy="202311"/>
          </a:xfrm>
          <a:solidFill>
            <a:schemeClr val="bg1"/>
          </a:solidFill>
        </p:grpSpPr>
        <p:sp>
          <p:nvSpPr>
            <p:cNvPr id="175" name="Freeform 174">
              <a:extLst>
                <a:ext uri="{FF2B5EF4-FFF2-40B4-BE49-F238E27FC236}">
                  <a16:creationId xmlns:a16="http://schemas.microsoft.com/office/drawing/2014/main" id="{697BB1DD-687B-655B-9C41-0D1A9B855D3B}"/>
                </a:ext>
              </a:extLst>
            </p:cNvPr>
            <p:cNvSpPr/>
            <p:nvPr/>
          </p:nvSpPr>
          <p:spPr>
            <a:xfrm>
              <a:off x="7874832" y="3214449"/>
              <a:ext cx="120930" cy="182195"/>
            </a:xfrm>
            <a:custGeom>
              <a:avLst/>
              <a:gdLst/>
              <a:ahLst/>
              <a:cxnLst/>
              <a:rect l="l" t="t" r="r" b="b"/>
              <a:pathLst>
                <a:path w="120930" h="182195">
                  <a:moveTo>
                    <a:pt x="53036" y="0"/>
                  </a:moveTo>
                  <a:lnTo>
                    <a:pt x="72238" y="0"/>
                  </a:lnTo>
                  <a:lnTo>
                    <a:pt x="72238" y="17374"/>
                  </a:lnTo>
                  <a:cubicBezTo>
                    <a:pt x="110871" y="19660"/>
                    <a:pt x="120244" y="36576"/>
                    <a:pt x="120244" y="48006"/>
                  </a:cubicBezTo>
                  <a:cubicBezTo>
                    <a:pt x="120244" y="58979"/>
                    <a:pt x="112700" y="66752"/>
                    <a:pt x="102413" y="66752"/>
                  </a:cubicBezTo>
                  <a:cubicBezTo>
                    <a:pt x="90983" y="66752"/>
                    <a:pt x="83668" y="60122"/>
                    <a:pt x="83668" y="49835"/>
                  </a:cubicBezTo>
                  <a:cubicBezTo>
                    <a:pt x="83668" y="44577"/>
                    <a:pt x="85954" y="39548"/>
                    <a:pt x="89383" y="36576"/>
                  </a:cubicBezTo>
                  <a:cubicBezTo>
                    <a:pt x="86411" y="34519"/>
                    <a:pt x="79782" y="32690"/>
                    <a:pt x="72009" y="32004"/>
                  </a:cubicBezTo>
                  <a:lnTo>
                    <a:pt x="72009" y="72924"/>
                  </a:lnTo>
                  <a:cubicBezTo>
                    <a:pt x="102185" y="80468"/>
                    <a:pt x="120930" y="89154"/>
                    <a:pt x="120930" y="115672"/>
                  </a:cubicBezTo>
                  <a:cubicBezTo>
                    <a:pt x="120930" y="140818"/>
                    <a:pt x="102870" y="158649"/>
                    <a:pt x="72238" y="162078"/>
                  </a:cubicBezTo>
                  <a:lnTo>
                    <a:pt x="72238" y="182195"/>
                  </a:lnTo>
                  <a:lnTo>
                    <a:pt x="53036" y="182195"/>
                  </a:lnTo>
                  <a:lnTo>
                    <a:pt x="53036" y="162764"/>
                  </a:lnTo>
                  <a:cubicBezTo>
                    <a:pt x="14174" y="160935"/>
                    <a:pt x="0" y="145847"/>
                    <a:pt x="0" y="130988"/>
                  </a:cubicBezTo>
                  <a:cubicBezTo>
                    <a:pt x="0" y="120473"/>
                    <a:pt x="8001" y="112472"/>
                    <a:pt x="18746" y="112472"/>
                  </a:cubicBezTo>
                  <a:cubicBezTo>
                    <a:pt x="28575" y="112472"/>
                    <a:pt x="36576" y="119558"/>
                    <a:pt x="36576" y="129388"/>
                  </a:cubicBezTo>
                  <a:cubicBezTo>
                    <a:pt x="36576" y="134417"/>
                    <a:pt x="34519" y="139218"/>
                    <a:pt x="31090" y="142418"/>
                  </a:cubicBezTo>
                  <a:cubicBezTo>
                    <a:pt x="36576" y="144933"/>
                    <a:pt x="44577" y="146990"/>
                    <a:pt x="53264" y="147905"/>
                  </a:cubicBezTo>
                  <a:lnTo>
                    <a:pt x="53264" y="104928"/>
                  </a:lnTo>
                  <a:cubicBezTo>
                    <a:pt x="22860" y="97384"/>
                    <a:pt x="3658" y="90069"/>
                    <a:pt x="3658" y="63780"/>
                  </a:cubicBezTo>
                  <a:cubicBezTo>
                    <a:pt x="3658" y="38177"/>
                    <a:pt x="23546" y="21032"/>
                    <a:pt x="53036" y="17831"/>
                  </a:cubicBezTo>
                  <a:lnTo>
                    <a:pt x="53036" y="0"/>
                  </a:lnTo>
                  <a:close/>
                  <a:moveTo>
                    <a:pt x="53950" y="32004"/>
                  </a:moveTo>
                  <a:cubicBezTo>
                    <a:pt x="41148" y="34062"/>
                    <a:pt x="35891" y="40920"/>
                    <a:pt x="35891" y="50292"/>
                  </a:cubicBezTo>
                  <a:cubicBezTo>
                    <a:pt x="35891" y="60579"/>
                    <a:pt x="42063" y="65151"/>
                    <a:pt x="53950" y="68580"/>
                  </a:cubicBezTo>
                  <a:lnTo>
                    <a:pt x="53950" y="32004"/>
                  </a:lnTo>
                  <a:close/>
                  <a:moveTo>
                    <a:pt x="71324" y="109728"/>
                  </a:moveTo>
                  <a:lnTo>
                    <a:pt x="71324" y="147447"/>
                  </a:lnTo>
                  <a:cubicBezTo>
                    <a:pt x="85040" y="144933"/>
                    <a:pt x="88697" y="137389"/>
                    <a:pt x="88697" y="127788"/>
                  </a:cubicBezTo>
                  <a:cubicBezTo>
                    <a:pt x="88697" y="118872"/>
                    <a:pt x="81611" y="113615"/>
                    <a:pt x="71324" y="109728"/>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76" name="Freeform 175">
              <a:extLst>
                <a:ext uri="{FF2B5EF4-FFF2-40B4-BE49-F238E27FC236}">
                  <a16:creationId xmlns:a16="http://schemas.microsoft.com/office/drawing/2014/main" id="{BBA365C9-6A60-AAF1-A2D4-E3327AEB76E2}"/>
                </a:ext>
              </a:extLst>
            </p:cNvPr>
            <p:cNvSpPr/>
            <p:nvPr/>
          </p:nvSpPr>
          <p:spPr>
            <a:xfrm>
              <a:off x="8193958" y="3228165"/>
              <a:ext cx="115900" cy="152705"/>
            </a:xfrm>
            <a:custGeom>
              <a:avLst/>
              <a:gdLst/>
              <a:ahLst/>
              <a:cxnLst/>
              <a:rect l="l" t="t" r="r" b="b"/>
              <a:pathLst>
                <a:path w="115900" h="152705">
                  <a:moveTo>
                    <a:pt x="106985" y="0"/>
                  </a:moveTo>
                  <a:lnTo>
                    <a:pt x="113843" y="12116"/>
                  </a:lnTo>
                  <a:cubicBezTo>
                    <a:pt x="103099" y="33605"/>
                    <a:pt x="85954" y="42291"/>
                    <a:pt x="65380" y="42291"/>
                  </a:cubicBezTo>
                  <a:cubicBezTo>
                    <a:pt x="49606" y="42291"/>
                    <a:pt x="38405" y="39548"/>
                    <a:pt x="28575" y="35891"/>
                  </a:cubicBezTo>
                  <a:lnTo>
                    <a:pt x="25832" y="70866"/>
                  </a:lnTo>
                  <a:cubicBezTo>
                    <a:pt x="36347" y="62637"/>
                    <a:pt x="49606" y="58522"/>
                    <a:pt x="62865" y="58522"/>
                  </a:cubicBezTo>
                  <a:cubicBezTo>
                    <a:pt x="101498" y="58522"/>
                    <a:pt x="115900" y="79325"/>
                    <a:pt x="115900" y="102642"/>
                  </a:cubicBezTo>
                  <a:cubicBezTo>
                    <a:pt x="115900" y="129159"/>
                    <a:pt x="96241" y="152705"/>
                    <a:pt x="55778" y="152705"/>
                  </a:cubicBezTo>
                  <a:cubicBezTo>
                    <a:pt x="21946" y="152705"/>
                    <a:pt x="0" y="141047"/>
                    <a:pt x="0" y="120930"/>
                  </a:cubicBezTo>
                  <a:cubicBezTo>
                    <a:pt x="0" y="108585"/>
                    <a:pt x="8230" y="99213"/>
                    <a:pt x="21717" y="99213"/>
                  </a:cubicBezTo>
                  <a:cubicBezTo>
                    <a:pt x="34290" y="99213"/>
                    <a:pt x="40462" y="107671"/>
                    <a:pt x="40462" y="115901"/>
                  </a:cubicBezTo>
                  <a:cubicBezTo>
                    <a:pt x="40462" y="122987"/>
                    <a:pt x="37033" y="128931"/>
                    <a:pt x="31547" y="132360"/>
                  </a:cubicBezTo>
                  <a:cubicBezTo>
                    <a:pt x="34976" y="134189"/>
                    <a:pt x="41148" y="135560"/>
                    <a:pt x="46863" y="135560"/>
                  </a:cubicBezTo>
                  <a:cubicBezTo>
                    <a:pt x="62179" y="135560"/>
                    <a:pt x="71095" y="125273"/>
                    <a:pt x="71095" y="107214"/>
                  </a:cubicBezTo>
                  <a:cubicBezTo>
                    <a:pt x="71095" y="87554"/>
                    <a:pt x="62636" y="79782"/>
                    <a:pt x="46634" y="79782"/>
                  </a:cubicBezTo>
                  <a:cubicBezTo>
                    <a:pt x="39776" y="79782"/>
                    <a:pt x="29947" y="83211"/>
                    <a:pt x="23089" y="88697"/>
                  </a:cubicBezTo>
                  <a:lnTo>
                    <a:pt x="6629" y="83668"/>
                  </a:lnTo>
                  <a:lnTo>
                    <a:pt x="11887" y="7316"/>
                  </a:lnTo>
                  <a:lnTo>
                    <a:pt x="18517" y="1372"/>
                  </a:lnTo>
                  <a:cubicBezTo>
                    <a:pt x="33604" y="6401"/>
                    <a:pt x="53721" y="8687"/>
                    <a:pt x="68351" y="8687"/>
                  </a:cubicBezTo>
                  <a:cubicBezTo>
                    <a:pt x="85268" y="8687"/>
                    <a:pt x="94869" y="5944"/>
                    <a:pt x="106985"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77" name="Freeform 176">
              <a:extLst>
                <a:ext uri="{FF2B5EF4-FFF2-40B4-BE49-F238E27FC236}">
                  <a16:creationId xmlns:a16="http://schemas.microsoft.com/office/drawing/2014/main" id="{AD08DD3B-33A6-324A-B3DF-3424900737B8}"/>
                </a:ext>
              </a:extLst>
            </p:cNvPr>
            <p:cNvSpPr/>
            <p:nvPr/>
          </p:nvSpPr>
          <p:spPr>
            <a:xfrm>
              <a:off x="8002315" y="3228623"/>
              <a:ext cx="117958" cy="152476"/>
            </a:xfrm>
            <a:custGeom>
              <a:avLst/>
              <a:gdLst/>
              <a:ahLst/>
              <a:cxnLst/>
              <a:rect l="l" t="t" r="r" b="b"/>
              <a:pathLst>
                <a:path w="117958" h="152476">
                  <a:moveTo>
                    <a:pt x="57836" y="0"/>
                  </a:moveTo>
                  <a:cubicBezTo>
                    <a:pt x="94869" y="0"/>
                    <a:pt x="116129" y="17373"/>
                    <a:pt x="116129" y="42062"/>
                  </a:cubicBezTo>
                  <a:cubicBezTo>
                    <a:pt x="116129" y="70637"/>
                    <a:pt x="89840" y="79781"/>
                    <a:pt x="67666" y="87782"/>
                  </a:cubicBezTo>
                  <a:cubicBezTo>
                    <a:pt x="45720" y="96240"/>
                    <a:pt x="26518" y="101498"/>
                    <a:pt x="20574" y="117957"/>
                  </a:cubicBezTo>
                  <a:lnTo>
                    <a:pt x="21717" y="118872"/>
                  </a:lnTo>
                  <a:cubicBezTo>
                    <a:pt x="29032" y="112928"/>
                    <a:pt x="37948" y="108813"/>
                    <a:pt x="50978" y="108813"/>
                  </a:cubicBezTo>
                  <a:cubicBezTo>
                    <a:pt x="67437" y="108813"/>
                    <a:pt x="77953" y="115671"/>
                    <a:pt x="89611" y="115671"/>
                  </a:cubicBezTo>
                  <a:cubicBezTo>
                    <a:pt x="97841" y="115671"/>
                    <a:pt x="100584" y="110871"/>
                    <a:pt x="103556" y="97383"/>
                  </a:cubicBezTo>
                  <a:lnTo>
                    <a:pt x="117958" y="98526"/>
                  </a:lnTo>
                  <a:cubicBezTo>
                    <a:pt x="116815" y="138531"/>
                    <a:pt x="105842" y="152247"/>
                    <a:pt x="86868" y="152247"/>
                  </a:cubicBezTo>
                  <a:cubicBezTo>
                    <a:pt x="58750" y="152247"/>
                    <a:pt x="51664" y="126187"/>
                    <a:pt x="36576" y="126187"/>
                  </a:cubicBezTo>
                  <a:cubicBezTo>
                    <a:pt x="34976" y="126187"/>
                    <a:pt x="33604" y="126415"/>
                    <a:pt x="32233" y="126644"/>
                  </a:cubicBezTo>
                  <a:cubicBezTo>
                    <a:pt x="34061" y="128016"/>
                    <a:pt x="36576" y="131902"/>
                    <a:pt x="36576" y="137160"/>
                  </a:cubicBezTo>
                  <a:cubicBezTo>
                    <a:pt x="36576" y="145389"/>
                    <a:pt x="30861" y="152476"/>
                    <a:pt x="20574" y="152476"/>
                  </a:cubicBezTo>
                  <a:cubicBezTo>
                    <a:pt x="8687" y="152476"/>
                    <a:pt x="0" y="142646"/>
                    <a:pt x="0" y="126873"/>
                  </a:cubicBezTo>
                  <a:cubicBezTo>
                    <a:pt x="0" y="102184"/>
                    <a:pt x="24232" y="89154"/>
                    <a:pt x="37948" y="80238"/>
                  </a:cubicBezTo>
                  <a:cubicBezTo>
                    <a:pt x="56921" y="67665"/>
                    <a:pt x="69952" y="58978"/>
                    <a:pt x="69952" y="40005"/>
                  </a:cubicBezTo>
                  <a:cubicBezTo>
                    <a:pt x="69952" y="25374"/>
                    <a:pt x="62636" y="17145"/>
                    <a:pt x="49835" y="17145"/>
                  </a:cubicBezTo>
                  <a:cubicBezTo>
                    <a:pt x="40919" y="17145"/>
                    <a:pt x="33604" y="20802"/>
                    <a:pt x="29947" y="27203"/>
                  </a:cubicBezTo>
                  <a:cubicBezTo>
                    <a:pt x="38176" y="29946"/>
                    <a:pt x="42748" y="36576"/>
                    <a:pt x="42748" y="44805"/>
                  </a:cubicBezTo>
                  <a:cubicBezTo>
                    <a:pt x="42748" y="54864"/>
                    <a:pt x="35890" y="63550"/>
                    <a:pt x="22860" y="63550"/>
                  </a:cubicBezTo>
                  <a:cubicBezTo>
                    <a:pt x="10287" y="63550"/>
                    <a:pt x="1600" y="53949"/>
                    <a:pt x="1600" y="40233"/>
                  </a:cubicBezTo>
                  <a:cubicBezTo>
                    <a:pt x="1600" y="20116"/>
                    <a:pt x="22860" y="0"/>
                    <a:pt x="57836"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78" name="Freeform 177">
              <a:extLst>
                <a:ext uri="{FF2B5EF4-FFF2-40B4-BE49-F238E27FC236}">
                  <a16:creationId xmlns:a16="http://schemas.microsoft.com/office/drawing/2014/main" id="{7D32CC89-67E2-F9E3-5085-D087FCFF0E7D}"/>
                </a:ext>
              </a:extLst>
            </p:cNvPr>
            <p:cNvSpPr/>
            <p:nvPr/>
          </p:nvSpPr>
          <p:spPr>
            <a:xfrm>
              <a:off x="8327994" y="3228623"/>
              <a:ext cx="126644" cy="152247"/>
            </a:xfrm>
            <a:custGeom>
              <a:avLst/>
              <a:gdLst/>
              <a:ahLst/>
              <a:cxnLst/>
              <a:rect l="l" t="t" r="r" b="b"/>
              <a:pathLst>
                <a:path w="126644" h="152247">
                  <a:moveTo>
                    <a:pt x="63322" y="0"/>
                  </a:moveTo>
                  <a:cubicBezTo>
                    <a:pt x="100126" y="0"/>
                    <a:pt x="126644" y="26746"/>
                    <a:pt x="126644" y="75438"/>
                  </a:cubicBezTo>
                  <a:cubicBezTo>
                    <a:pt x="126644" y="124815"/>
                    <a:pt x="99669" y="152247"/>
                    <a:pt x="63322" y="152247"/>
                  </a:cubicBezTo>
                  <a:cubicBezTo>
                    <a:pt x="26517" y="152247"/>
                    <a:pt x="0" y="125501"/>
                    <a:pt x="0" y="76809"/>
                  </a:cubicBezTo>
                  <a:cubicBezTo>
                    <a:pt x="0" y="27889"/>
                    <a:pt x="27203" y="0"/>
                    <a:pt x="63322" y="0"/>
                  </a:cubicBezTo>
                  <a:close/>
                  <a:moveTo>
                    <a:pt x="62636" y="18973"/>
                  </a:moveTo>
                  <a:cubicBezTo>
                    <a:pt x="50292" y="18973"/>
                    <a:pt x="43434" y="32461"/>
                    <a:pt x="43434" y="76352"/>
                  </a:cubicBezTo>
                  <a:cubicBezTo>
                    <a:pt x="43434" y="120243"/>
                    <a:pt x="51435" y="133273"/>
                    <a:pt x="64008" y="133273"/>
                  </a:cubicBezTo>
                  <a:cubicBezTo>
                    <a:pt x="76352" y="133273"/>
                    <a:pt x="83210" y="119786"/>
                    <a:pt x="83210" y="75895"/>
                  </a:cubicBezTo>
                  <a:cubicBezTo>
                    <a:pt x="83210" y="32004"/>
                    <a:pt x="75209" y="18973"/>
                    <a:pt x="62636" y="18973"/>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79" name="Freeform 178">
              <a:extLst>
                <a:ext uri="{FF2B5EF4-FFF2-40B4-BE49-F238E27FC236}">
                  <a16:creationId xmlns:a16="http://schemas.microsoft.com/office/drawing/2014/main" id="{76B52BD5-77C4-EC38-731F-054D069A3ADE}"/>
                </a:ext>
              </a:extLst>
            </p:cNvPr>
            <p:cNvSpPr/>
            <p:nvPr/>
          </p:nvSpPr>
          <p:spPr>
            <a:xfrm>
              <a:off x="8470869" y="3228623"/>
              <a:ext cx="126644" cy="152247"/>
            </a:xfrm>
            <a:custGeom>
              <a:avLst/>
              <a:gdLst/>
              <a:ahLst/>
              <a:cxnLst/>
              <a:rect l="l" t="t" r="r" b="b"/>
              <a:pathLst>
                <a:path w="126644" h="152247">
                  <a:moveTo>
                    <a:pt x="63322" y="0"/>
                  </a:moveTo>
                  <a:cubicBezTo>
                    <a:pt x="100126" y="0"/>
                    <a:pt x="126644" y="26746"/>
                    <a:pt x="126644" y="75438"/>
                  </a:cubicBezTo>
                  <a:cubicBezTo>
                    <a:pt x="126644" y="124815"/>
                    <a:pt x="99669" y="152247"/>
                    <a:pt x="63322" y="152247"/>
                  </a:cubicBezTo>
                  <a:cubicBezTo>
                    <a:pt x="26517" y="152247"/>
                    <a:pt x="0" y="125501"/>
                    <a:pt x="0" y="76809"/>
                  </a:cubicBezTo>
                  <a:cubicBezTo>
                    <a:pt x="0" y="27889"/>
                    <a:pt x="27203" y="0"/>
                    <a:pt x="63322" y="0"/>
                  </a:cubicBezTo>
                  <a:close/>
                  <a:moveTo>
                    <a:pt x="62636" y="18973"/>
                  </a:moveTo>
                  <a:cubicBezTo>
                    <a:pt x="50292" y="18973"/>
                    <a:pt x="43434" y="32461"/>
                    <a:pt x="43434" y="76352"/>
                  </a:cubicBezTo>
                  <a:cubicBezTo>
                    <a:pt x="43434" y="120243"/>
                    <a:pt x="51435" y="133273"/>
                    <a:pt x="64008" y="133273"/>
                  </a:cubicBezTo>
                  <a:cubicBezTo>
                    <a:pt x="76352" y="133273"/>
                    <a:pt x="83210" y="119786"/>
                    <a:pt x="83210" y="75895"/>
                  </a:cubicBezTo>
                  <a:cubicBezTo>
                    <a:pt x="83210" y="32004"/>
                    <a:pt x="75209" y="18973"/>
                    <a:pt x="62636" y="18973"/>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80" name="Freeform 179">
              <a:extLst>
                <a:ext uri="{FF2B5EF4-FFF2-40B4-BE49-F238E27FC236}">
                  <a16:creationId xmlns:a16="http://schemas.microsoft.com/office/drawing/2014/main" id="{28DC00E2-E1F2-1783-4810-54FF22F0C92A}"/>
                </a:ext>
              </a:extLst>
            </p:cNvPr>
            <p:cNvSpPr/>
            <p:nvPr/>
          </p:nvSpPr>
          <p:spPr>
            <a:xfrm>
              <a:off x="8131779" y="3335836"/>
              <a:ext cx="52121" cy="80924"/>
            </a:xfrm>
            <a:custGeom>
              <a:avLst/>
              <a:gdLst/>
              <a:ahLst/>
              <a:cxnLst/>
              <a:rect l="l" t="t" r="r" b="b"/>
              <a:pathLst>
                <a:path w="52121" h="80924">
                  <a:moveTo>
                    <a:pt x="26975" y="0"/>
                  </a:moveTo>
                  <a:cubicBezTo>
                    <a:pt x="42062" y="0"/>
                    <a:pt x="52121" y="11201"/>
                    <a:pt x="52121" y="29947"/>
                  </a:cubicBezTo>
                  <a:cubicBezTo>
                    <a:pt x="52121" y="54178"/>
                    <a:pt x="34976" y="72923"/>
                    <a:pt x="5486" y="80924"/>
                  </a:cubicBezTo>
                  <a:lnTo>
                    <a:pt x="0" y="68580"/>
                  </a:lnTo>
                  <a:cubicBezTo>
                    <a:pt x="19431" y="60579"/>
                    <a:pt x="30404" y="50978"/>
                    <a:pt x="32918" y="37490"/>
                  </a:cubicBezTo>
                  <a:lnTo>
                    <a:pt x="31089" y="36576"/>
                  </a:lnTo>
                  <a:cubicBezTo>
                    <a:pt x="29032" y="39548"/>
                    <a:pt x="25832" y="41605"/>
                    <a:pt x="20802" y="41605"/>
                  </a:cubicBezTo>
                  <a:cubicBezTo>
                    <a:pt x="11430" y="41605"/>
                    <a:pt x="5029" y="34519"/>
                    <a:pt x="5029" y="23317"/>
                  </a:cubicBezTo>
                  <a:cubicBezTo>
                    <a:pt x="5029" y="10744"/>
                    <a:pt x="13716" y="0"/>
                    <a:pt x="26975"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sp>
        <p:nvSpPr>
          <p:cNvPr id="181" name="Rectangle 180">
            <a:extLst>
              <a:ext uri="{FF2B5EF4-FFF2-40B4-BE49-F238E27FC236}">
                <a16:creationId xmlns:a16="http://schemas.microsoft.com/office/drawing/2014/main" id="{CE723535-E384-7BAB-0BEB-3CC5D996C57C}"/>
              </a:ext>
            </a:extLst>
          </p:cNvPr>
          <p:cNvSpPr/>
          <p:nvPr/>
        </p:nvSpPr>
        <p:spPr>
          <a:xfrm>
            <a:off x="340995" y="4687436"/>
            <a:ext cx="4572000" cy="230832"/>
          </a:xfrm>
          <a:prstGeom prst="rect">
            <a:avLst/>
          </a:prstGeom>
        </p:spPr>
        <p:txBody>
          <a:bodyPr>
            <a:spAutoFit/>
          </a:bodyPr>
          <a:lstStyle/>
          <a:p>
            <a:r>
              <a:rPr lang="en-US" sz="900" dirty="0"/>
              <a:t>Example is hypothetical for illustrative purposes only.</a:t>
            </a:r>
          </a:p>
        </p:txBody>
      </p:sp>
    </p:spTree>
    <p:extLst>
      <p:ext uri="{BB962C8B-B14F-4D97-AF65-F5344CB8AC3E}">
        <p14:creationId xmlns:p14="http://schemas.microsoft.com/office/powerpoint/2010/main" val="139080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4BA8E0F6-E0F1-E05F-CC78-A600CE549984}"/>
              </a:ext>
            </a:extLst>
          </p:cNvPr>
          <p:cNvSpPr/>
          <p:nvPr/>
        </p:nvSpPr>
        <p:spPr>
          <a:xfrm>
            <a:off x="-142961" y="-138795"/>
            <a:ext cx="3943281" cy="5333692"/>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753829 w 1681980"/>
              <a:gd name="connsiteY0" fmla="*/ 0 h 5164817"/>
              <a:gd name="connsiteX1" fmla="*/ 1681980 w 1681980"/>
              <a:gd name="connsiteY1" fmla="*/ 0 h 5164817"/>
              <a:gd name="connsiteX2" fmla="*/ 0 w 1681980"/>
              <a:gd name="connsiteY2" fmla="*/ 5164817 h 5164817"/>
              <a:gd name="connsiteX3" fmla="*/ 286317 w 1681980"/>
              <a:gd name="connsiteY3" fmla="*/ 1382772 h 5164817"/>
              <a:gd name="connsiteX4" fmla="*/ 753829 w 1681980"/>
              <a:gd name="connsiteY4" fmla="*/ 0 h 5164817"/>
              <a:gd name="connsiteX0" fmla="*/ 3286461 w 4214612"/>
              <a:gd name="connsiteY0" fmla="*/ 0 h 5170228"/>
              <a:gd name="connsiteX1" fmla="*/ 4214612 w 4214612"/>
              <a:gd name="connsiteY1" fmla="*/ 0 h 5170228"/>
              <a:gd name="connsiteX2" fmla="*/ 2532632 w 4214612"/>
              <a:gd name="connsiteY2" fmla="*/ 5164817 h 5170228"/>
              <a:gd name="connsiteX3" fmla="*/ 0 w 4214612"/>
              <a:gd name="connsiteY3" fmla="*/ 5170228 h 5170228"/>
              <a:gd name="connsiteX4" fmla="*/ 3286461 w 4214612"/>
              <a:gd name="connsiteY4" fmla="*/ 0 h 5170228"/>
              <a:gd name="connsiteX0" fmla="*/ 0 w 4223237"/>
              <a:gd name="connsiteY0" fmla="*/ 5410 h 5170228"/>
              <a:gd name="connsiteX1" fmla="*/ 4223237 w 4223237"/>
              <a:gd name="connsiteY1" fmla="*/ 0 h 5170228"/>
              <a:gd name="connsiteX2" fmla="*/ 2541257 w 4223237"/>
              <a:gd name="connsiteY2" fmla="*/ 5164817 h 5170228"/>
              <a:gd name="connsiteX3" fmla="*/ 8625 w 4223237"/>
              <a:gd name="connsiteY3" fmla="*/ 5170228 h 5170228"/>
              <a:gd name="connsiteX4" fmla="*/ 0 w 4223237"/>
              <a:gd name="connsiteY4" fmla="*/ 5410 h 5170228"/>
              <a:gd name="connsiteX0" fmla="*/ 7607 w 4230844"/>
              <a:gd name="connsiteY0" fmla="*/ 5410 h 5170228"/>
              <a:gd name="connsiteX1" fmla="*/ 4230844 w 4230844"/>
              <a:gd name="connsiteY1" fmla="*/ 0 h 5170228"/>
              <a:gd name="connsiteX2" fmla="*/ 2548864 w 4230844"/>
              <a:gd name="connsiteY2" fmla="*/ 5164817 h 5170228"/>
              <a:gd name="connsiteX3" fmla="*/ 0 w 4230844"/>
              <a:gd name="connsiteY3" fmla="*/ 5170228 h 5170228"/>
              <a:gd name="connsiteX4" fmla="*/ 7607 w 4230844"/>
              <a:gd name="connsiteY4" fmla="*/ 5410 h 5170228"/>
              <a:gd name="connsiteX0" fmla="*/ 7607 w 4230844"/>
              <a:gd name="connsiteY0" fmla="*/ 0 h 5164818"/>
              <a:gd name="connsiteX1" fmla="*/ 4230844 w 4230844"/>
              <a:gd name="connsiteY1" fmla="*/ 5411 h 5164818"/>
              <a:gd name="connsiteX2" fmla="*/ 2548864 w 4230844"/>
              <a:gd name="connsiteY2" fmla="*/ 5159407 h 5164818"/>
              <a:gd name="connsiteX3" fmla="*/ 0 w 4230844"/>
              <a:gd name="connsiteY3" fmla="*/ 5164818 h 5164818"/>
              <a:gd name="connsiteX4" fmla="*/ 7607 w 4230844"/>
              <a:gd name="connsiteY4" fmla="*/ 0 h 5164818"/>
              <a:gd name="connsiteX0" fmla="*/ 3 w 5494632"/>
              <a:gd name="connsiteY0" fmla="*/ 0 h 5177344"/>
              <a:gd name="connsiteX1" fmla="*/ 5494632 w 5494632"/>
              <a:gd name="connsiteY1" fmla="*/ 17937 h 5177344"/>
              <a:gd name="connsiteX2" fmla="*/ 3812652 w 5494632"/>
              <a:gd name="connsiteY2" fmla="*/ 5171933 h 5177344"/>
              <a:gd name="connsiteX3" fmla="*/ 1263788 w 5494632"/>
              <a:gd name="connsiteY3" fmla="*/ 5177344 h 5177344"/>
              <a:gd name="connsiteX4" fmla="*/ 3 w 5494632"/>
              <a:gd name="connsiteY4" fmla="*/ 0 h 5177344"/>
              <a:gd name="connsiteX0" fmla="*/ 63974 w 5558603"/>
              <a:gd name="connsiteY0" fmla="*/ 0 h 5177344"/>
              <a:gd name="connsiteX1" fmla="*/ 5558603 w 5558603"/>
              <a:gd name="connsiteY1" fmla="*/ 17937 h 5177344"/>
              <a:gd name="connsiteX2" fmla="*/ 3876623 w 5558603"/>
              <a:gd name="connsiteY2" fmla="*/ 5171933 h 5177344"/>
              <a:gd name="connsiteX3" fmla="*/ 0 w 5558603"/>
              <a:gd name="connsiteY3" fmla="*/ 5177344 h 5177344"/>
              <a:gd name="connsiteX4" fmla="*/ 63974 w 5558603"/>
              <a:gd name="connsiteY4" fmla="*/ 0 h 5177344"/>
              <a:gd name="connsiteX0" fmla="*/ 16 w 5494645"/>
              <a:gd name="connsiteY0" fmla="*/ 0 h 5171933"/>
              <a:gd name="connsiteX1" fmla="*/ 5494645 w 5494645"/>
              <a:gd name="connsiteY1" fmla="*/ 17937 h 5171933"/>
              <a:gd name="connsiteX2" fmla="*/ 3812665 w 5494645"/>
              <a:gd name="connsiteY2" fmla="*/ 5171933 h 5171933"/>
              <a:gd name="connsiteX3" fmla="*/ 311823 w 5494645"/>
              <a:gd name="connsiteY3" fmla="*/ 5171081 h 5171933"/>
              <a:gd name="connsiteX4" fmla="*/ 16 w 5494645"/>
              <a:gd name="connsiteY4" fmla="*/ 0 h 5171933"/>
              <a:gd name="connsiteX0" fmla="*/ 417 w 5188158"/>
              <a:gd name="connsiteY0" fmla="*/ 0 h 5165670"/>
              <a:gd name="connsiteX1" fmla="*/ 5188158 w 5188158"/>
              <a:gd name="connsiteY1" fmla="*/ 11674 h 5165670"/>
              <a:gd name="connsiteX2" fmla="*/ 3506178 w 5188158"/>
              <a:gd name="connsiteY2" fmla="*/ 5165670 h 5165670"/>
              <a:gd name="connsiteX3" fmla="*/ 5336 w 5188158"/>
              <a:gd name="connsiteY3" fmla="*/ 5164818 h 5165670"/>
              <a:gd name="connsiteX4" fmla="*/ 417 w 5188158"/>
              <a:gd name="connsiteY4" fmla="*/ 0 h 5165670"/>
              <a:gd name="connsiteX0" fmla="*/ 1020515 w 5182822"/>
              <a:gd name="connsiteY0" fmla="*/ 1389 h 5153996"/>
              <a:gd name="connsiteX1" fmla="*/ 5182822 w 5182822"/>
              <a:gd name="connsiteY1" fmla="*/ 0 h 5153996"/>
              <a:gd name="connsiteX2" fmla="*/ 3500842 w 5182822"/>
              <a:gd name="connsiteY2" fmla="*/ 5153996 h 5153996"/>
              <a:gd name="connsiteX3" fmla="*/ 0 w 5182822"/>
              <a:gd name="connsiteY3" fmla="*/ 5153144 h 5153996"/>
              <a:gd name="connsiteX4" fmla="*/ 1020515 w 5182822"/>
              <a:gd name="connsiteY4" fmla="*/ 1389 h 5153996"/>
              <a:gd name="connsiteX0" fmla="*/ 1366681 w 5182822"/>
              <a:gd name="connsiteY0" fmla="*/ 86297 h 5153996"/>
              <a:gd name="connsiteX1" fmla="*/ 5182822 w 5182822"/>
              <a:gd name="connsiteY1" fmla="*/ 0 h 5153996"/>
              <a:gd name="connsiteX2" fmla="*/ 3500842 w 5182822"/>
              <a:gd name="connsiteY2" fmla="*/ 5153996 h 5153996"/>
              <a:gd name="connsiteX3" fmla="*/ 0 w 5182822"/>
              <a:gd name="connsiteY3" fmla="*/ 5153144 h 5153996"/>
              <a:gd name="connsiteX4" fmla="*/ 1366681 w 5182822"/>
              <a:gd name="connsiteY4" fmla="*/ 86297 h 5153996"/>
              <a:gd name="connsiteX0" fmla="*/ 1373213 w 5182822"/>
              <a:gd name="connsiteY0" fmla="*/ 7920 h 5153996"/>
              <a:gd name="connsiteX1" fmla="*/ 5182822 w 5182822"/>
              <a:gd name="connsiteY1" fmla="*/ 0 h 5153996"/>
              <a:gd name="connsiteX2" fmla="*/ 3500842 w 5182822"/>
              <a:gd name="connsiteY2" fmla="*/ 5153996 h 5153996"/>
              <a:gd name="connsiteX3" fmla="*/ 0 w 5182822"/>
              <a:gd name="connsiteY3" fmla="*/ 5153144 h 5153996"/>
              <a:gd name="connsiteX4" fmla="*/ 1373213 w 5182822"/>
              <a:gd name="connsiteY4" fmla="*/ 7920 h 5153996"/>
              <a:gd name="connsiteX0" fmla="*/ 14676 w 3824285"/>
              <a:gd name="connsiteY0" fmla="*/ 7920 h 5172738"/>
              <a:gd name="connsiteX1" fmla="*/ 3824285 w 3824285"/>
              <a:gd name="connsiteY1" fmla="*/ 0 h 5172738"/>
              <a:gd name="connsiteX2" fmla="*/ 2142305 w 3824285"/>
              <a:gd name="connsiteY2" fmla="*/ 5153996 h 5172738"/>
              <a:gd name="connsiteX3" fmla="*/ 0 w 3824285"/>
              <a:gd name="connsiteY3" fmla="*/ 5172738 h 5172738"/>
              <a:gd name="connsiteX4" fmla="*/ 14676 w 3824285"/>
              <a:gd name="connsiteY4" fmla="*/ 7920 h 5172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285" h="5172738">
                <a:moveTo>
                  <a:pt x="14676" y="7920"/>
                </a:moveTo>
                <a:lnTo>
                  <a:pt x="3824285" y="0"/>
                </a:lnTo>
                <a:lnTo>
                  <a:pt x="2142305" y="5153996"/>
                </a:lnTo>
                <a:lnTo>
                  <a:pt x="0" y="5172738"/>
                </a:lnTo>
                <a:cubicBezTo>
                  <a:pt x="2536" y="3451132"/>
                  <a:pt x="12140" y="1729526"/>
                  <a:pt x="14676" y="7920"/>
                </a:cubicBez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2" name="Slide Number Placeholder 1">
            <a:extLst>
              <a:ext uri="{FF2B5EF4-FFF2-40B4-BE49-F238E27FC236}">
                <a16:creationId xmlns:a16="http://schemas.microsoft.com/office/drawing/2014/main" id="{A665E76C-F4D5-920C-521F-7330D424DF9F}"/>
              </a:ext>
            </a:extLst>
          </p:cNvPr>
          <p:cNvSpPr>
            <a:spLocks noGrp="1"/>
          </p:cNvSpPr>
          <p:nvPr>
            <p:ph type="sldNum" sz="quarter" idx="10"/>
          </p:nvPr>
        </p:nvSpPr>
        <p:spPr/>
        <p:txBody>
          <a:bodyPr/>
          <a:lstStyle/>
          <a:p>
            <a:fld id="{B860EA5E-C501-EE46-95BA-D6951046621D}" type="slidenum">
              <a:rPr lang="en-US" smtClean="0"/>
              <a:t>22</a:t>
            </a:fld>
            <a:endParaRPr lang="en-US" dirty="0"/>
          </a:p>
        </p:txBody>
      </p:sp>
      <p:sp>
        <p:nvSpPr>
          <p:cNvPr id="5" name="Title 4">
            <a:extLst>
              <a:ext uri="{FF2B5EF4-FFF2-40B4-BE49-F238E27FC236}">
                <a16:creationId xmlns:a16="http://schemas.microsoft.com/office/drawing/2014/main" id="{11D90D7C-9CA7-4C70-8131-0B9B179A6154}"/>
              </a:ext>
            </a:extLst>
          </p:cNvPr>
          <p:cNvSpPr>
            <a:spLocks noGrp="1"/>
          </p:cNvSpPr>
          <p:nvPr>
            <p:ph type="title"/>
          </p:nvPr>
        </p:nvSpPr>
        <p:spPr>
          <a:xfrm>
            <a:off x="470262" y="1736212"/>
            <a:ext cx="2109651" cy="1104959"/>
          </a:xfrm>
        </p:spPr>
        <p:txBody>
          <a:bodyPr/>
          <a:lstStyle/>
          <a:p>
            <a:r>
              <a:rPr lang="en-US" dirty="0">
                <a:solidFill>
                  <a:schemeClr val="bg1"/>
                </a:solidFill>
              </a:rPr>
              <a:t>Step 4:</a:t>
            </a:r>
            <a:br>
              <a:rPr lang="en-US" dirty="0">
                <a:solidFill>
                  <a:schemeClr val="bg1"/>
                </a:solidFill>
              </a:rPr>
            </a:br>
            <a:r>
              <a:rPr lang="en-US" dirty="0">
                <a:solidFill>
                  <a:schemeClr val="bg1"/>
                </a:solidFill>
              </a:rPr>
              <a:t>filling the income gap</a:t>
            </a:r>
          </a:p>
        </p:txBody>
      </p:sp>
      <p:sp>
        <p:nvSpPr>
          <p:cNvPr id="26" name="Content Placeholder 14">
            <a:extLst>
              <a:ext uri="{FF2B5EF4-FFF2-40B4-BE49-F238E27FC236}">
                <a16:creationId xmlns:a16="http://schemas.microsoft.com/office/drawing/2014/main" id="{B977DA62-9A31-1E6B-673E-3611CD96FDE2}"/>
              </a:ext>
            </a:extLst>
          </p:cNvPr>
          <p:cNvSpPr txBox="1">
            <a:spLocks/>
          </p:cNvSpPr>
          <p:nvPr/>
        </p:nvSpPr>
        <p:spPr>
          <a:xfrm>
            <a:off x="3895239" y="830585"/>
            <a:ext cx="4869180" cy="55864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500" dirty="0">
                <a:solidFill>
                  <a:schemeClr val="accent4"/>
                </a:solidFill>
                <a:latin typeface="Georgia Pro" panose="02040502050405020303" pitchFamily="18" charset="0"/>
              </a:rPr>
              <a:t>When it comes to retirement income, there are essentially two solutions</a:t>
            </a:r>
          </a:p>
        </p:txBody>
      </p:sp>
      <p:sp>
        <p:nvSpPr>
          <p:cNvPr id="27" name="Rectangle 26">
            <a:extLst>
              <a:ext uri="{FF2B5EF4-FFF2-40B4-BE49-F238E27FC236}">
                <a16:creationId xmlns:a16="http://schemas.microsoft.com/office/drawing/2014/main" id="{37C32F27-CD62-290B-EF1E-D12FCECF238E}"/>
              </a:ext>
            </a:extLst>
          </p:cNvPr>
          <p:cNvSpPr/>
          <p:nvPr/>
        </p:nvSpPr>
        <p:spPr>
          <a:xfrm>
            <a:off x="3794791" y="4777740"/>
            <a:ext cx="4468890" cy="161583"/>
          </a:xfrm>
          <a:prstGeom prst="rect">
            <a:avLst/>
          </a:prstGeom>
        </p:spPr>
        <p:txBody>
          <a:bodyPr wrap="square" lIns="0" tIns="0" rIns="0" bIns="0" anchor="b" anchorCtr="0">
            <a:spAutoFit/>
          </a:bodyPr>
          <a:lstStyle/>
          <a:p>
            <a:pPr marL="50800" indent="-50800">
              <a:spcAft>
                <a:spcPts val="300"/>
              </a:spcAft>
            </a:pPr>
            <a:r>
              <a:rPr lang="en-US" sz="1050" dirty="0">
                <a:latin typeface="+mj-lt"/>
              </a:rPr>
              <a:t>*Guarantees are based on the claims-paying ability of the issuing company.</a:t>
            </a:r>
          </a:p>
        </p:txBody>
      </p:sp>
      <p:sp>
        <p:nvSpPr>
          <p:cNvPr id="28" name="Rectangle 27">
            <a:extLst>
              <a:ext uri="{FF2B5EF4-FFF2-40B4-BE49-F238E27FC236}">
                <a16:creationId xmlns:a16="http://schemas.microsoft.com/office/drawing/2014/main" id="{5453AA66-71E0-B301-1C62-98CF94ECF7A4}"/>
              </a:ext>
            </a:extLst>
          </p:cNvPr>
          <p:cNvSpPr/>
          <p:nvPr/>
        </p:nvSpPr>
        <p:spPr>
          <a:xfrm>
            <a:off x="6893163" y="2086554"/>
            <a:ext cx="1065366" cy="24069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9" name="Right Arrow 28">
            <a:extLst>
              <a:ext uri="{FF2B5EF4-FFF2-40B4-BE49-F238E27FC236}">
                <a16:creationId xmlns:a16="http://schemas.microsoft.com/office/drawing/2014/main" id="{D31CB55E-96C7-7275-E854-F20FE977CD82}"/>
              </a:ext>
            </a:extLst>
          </p:cNvPr>
          <p:cNvSpPr/>
          <p:nvPr/>
        </p:nvSpPr>
        <p:spPr>
          <a:xfrm rot="9037844">
            <a:off x="4952151" y="2519364"/>
            <a:ext cx="1161237" cy="178630"/>
          </a:xfrm>
          <a:prstGeom prst="rightArrow">
            <a:avLst>
              <a:gd name="adj1" fmla="val 50000"/>
              <a:gd name="adj2" fmla="val 59554"/>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100" b="1" dirty="0">
              <a:solidFill>
                <a:schemeClr val="tx2"/>
              </a:solidFill>
              <a:latin typeface="+mj-lt"/>
            </a:endParaRPr>
          </a:p>
        </p:txBody>
      </p:sp>
      <p:sp>
        <p:nvSpPr>
          <p:cNvPr id="30" name="Right Arrow 29">
            <a:extLst>
              <a:ext uri="{FF2B5EF4-FFF2-40B4-BE49-F238E27FC236}">
                <a16:creationId xmlns:a16="http://schemas.microsoft.com/office/drawing/2014/main" id="{14E17AD6-0398-BC5D-2D40-D35FA7B1DE31}"/>
              </a:ext>
            </a:extLst>
          </p:cNvPr>
          <p:cNvSpPr/>
          <p:nvPr/>
        </p:nvSpPr>
        <p:spPr>
          <a:xfrm rot="12562156" flipH="1">
            <a:off x="6276572" y="2524233"/>
            <a:ext cx="1161237" cy="178630"/>
          </a:xfrm>
          <a:prstGeom prst="rightArrow">
            <a:avLst>
              <a:gd name="adj1" fmla="val 50000"/>
              <a:gd name="adj2" fmla="val 59554"/>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100" b="1" dirty="0">
              <a:solidFill>
                <a:schemeClr val="tx2"/>
              </a:solidFill>
              <a:latin typeface="+mj-lt"/>
            </a:endParaRPr>
          </a:p>
        </p:txBody>
      </p:sp>
      <p:sp>
        <p:nvSpPr>
          <p:cNvPr id="32" name="Subtitle 2">
            <a:extLst>
              <a:ext uri="{FF2B5EF4-FFF2-40B4-BE49-F238E27FC236}">
                <a16:creationId xmlns:a16="http://schemas.microsoft.com/office/drawing/2014/main" id="{63B92E23-06AB-BC93-221E-8FB7385AFAB6}"/>
              </a:ext>
            </a:extLst>
          </p:cNvPr>
          <p:cNvSpPr txBox="1">
            <a:spLocks/>
          </p:cNvSpPr>
          <p:nvPr/>
        </p:nvSpPr>
        <p:spPr>
          <a:xfrm>
            <a:off x="3772969" y="3070543"/>
            <a:ext cx="1302935" cy="905669"/>
          </a:xfrm>
          <a:prstGeom prst="rect">
            <a:avLst/>
          </a:prstGeom>
        </p:spPr>
        <p:txBody>
          <a:bodyPr lIns="0" tIns="0" rIns="0" bIns="0" anchor="t" anchorCtr="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a:solidFill>
                  <a:schemeClr val="tx1">
                    <a:lumMod val="65000"/>
                    <a:lumOff val="3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algn="ctr">
              <a:lnSpc>
                <a:spcPct val="110000"/>
              </a:lnSpc>
              <a:spcAft>
                <a:spcPts val="0"/>
              </a:spcAft>
              <a:buNone/>
            </a:pPr>
            <a:r>
              <a:rPr lang="en-US" sz="1050" b="1" dirty="0">
                <a:solidFill>
                  <a:schemeClr val="accent2"/>
                </a:solidFill>
                <a:latin typeface="Georgia" panose="02040502050405020303" pitchFamily="18" charset="0"/>
              </a:rPr>
              <a:t>Traditional investments</a:t>
            </a:r>
          </a:p>
          <a:p>
            <a:pPr algn="ctr">
              <a:lnSpc>
                <a:spcPct val="110000"/>
              </a:lnSpc>
              <a:spcBef>
                <a:spcPts val="0"/>
              </a:spcBef>
              <a:spcAft>
                <a:spcPts val="0"/>
              </a:spcAft>
              <a:buNone/>
            </a:pPr>
            <a:r>
              <a:rPr lang="en-US" sz="900" dirty="0">
                <a:solidFill>
                  <a:schemeClr val="accent2"/>
                </a:solidFill>
                <a:latin typeface="Georgia" panose="02040502050405020303" pitchFamily="18" charset="0"/>
              </a:rPr>
              <a:t>(asset allocation)</a:t>
            </a:r>
          </a:p>
        </p:txBody>
      </p:sp>
      <p:sp>
        <p:nvSpPr>
          <p:cNvPr id="34" name="Subtitle 2">
            <a:extLst>
              <a:ext uri="{FF2B5EF4-FFF2-40B4-BE49-F238E27FC236}">
                <a16:creationId xmlns:a16="http://schemas.microsoft.com/office/drawing/2014/main" id="{B83B7F97-D489-36E8-8C47-230D7D6B235E}"/>
              </a:ext>
            </a:extLst>
          </p:cNvPr>
          <p:cNvSpPr txBox="1">
            <a:spLocks/>
          </p:cNvSpPr>
          <p:nvPr/>
        </p:nvSpPr>
        <p:spPr>
          <a:xfrm>
            <a:off x="7511640" y="3167256"/>
            <a:ext cx="911162" cy="185545"/>
          </a:xfrm>
          <a:prstGeom prst="rect">
            <a:avLst/>
          </a:prstGeom>
        </p:spPr>
        <p:txBody>
          <a:bodyPr lIns="0" tIns="0" rIns="0" bIns="0" anchor="t" anchorCtr="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a:solidFill>
                  <a:schemeClr val="tx1">
                    <a:lumMod val="65000"/>
                    <a:lumOff val="3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algn="ctr">
              <a:lnSpc>
                <a:spcPct val="110000"/>
              </a:lnSpc>
              <a:spcAft>
                <a:spcPts val="0"/>
              </a:spcAft>
              <a:buNone/>
            </a:pPr>
            <a:r>
              <a:rPr lang="en-US" sz="1050" b="1" dirty="0">
                <a:solidFill>
                  <a:schemeClr val="accent2"/>
                </a:solidFill>
                <a:latin typeface="Georgia" panose="02040502050405020303" pitchFamily="18" charset="0"/>
              </a:rPr>
              <a:t>Annuities*</a:t>
            </a:r>
            <a:endParaRPr lang="en-US" sz="900" b="1" dirty="0">
              <a:solidFill>
                <a:schemeClr val="accent2"/>
              </a:solidFill>
              <a:latin typeface="Georgia" panose="02040502050405020303" pitchFamily="18" charset="0"/>
            </a:endParaRPr>
          </a:p>
        </p:txBody>
      </p:sp>
      <p:pic>
        <p:nvPicPr>
          <p:cNvPr id="35" name="Picture 34" descr="A picture containing sitting, light, black, table&#10;&#10;Description automatically generated">
            <a:extLst>
              <a:ext uri="{FF2B5EF4-FFF2-40B4-BE49-F238E27FC236}">
                <a16:creationId xmlns:a16="http://schemas.microsoft.com/office/drawing/2014/main" id="{A75E6D89-262E-11CC-0199-A6700314E6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10067" y="1703741"/>
            <a:ext cx="777197" cy="676913"/>
          </a:xfrm>
          <a:prstGeom prst="rect">
            <a:avLst/>
          </a:prstGeom>
        </p:spPr>
      </p:pic>
      <p:sp>
        <p:nvSpPr>
          <p:cNvPr id="36" name="Oval 35">
            <a:extLst>
              <a:ext uri="{FF2B5EF4-FFF2-40B4-BE49-F238E27FC236}">
                <a16:creationId xmlns:a16="http://schemas.microsoft.com/office/drawing/2014/main" id="{B5F4B351-BE9A-83F7-E5D3-A3B060289B79}"/>
              </a:ext>
            </a:extLst>
          </p:cNvPr>
          <p:cNvSpPr/>
          <p:nvPr/>
        </p:nvSpPr>
        <p:spPr>
          <a:xfrm>
            <a:off x="3848934" y="2748569"/>
            <a:ext cx="1129750" cy="1129749"/>
          </a:xfrm>
          <a:prstGeom prst="ellipse">
            <a:avLst/>
          </a:prstGeom>
          <a:noFill/>
          <a:ln w="12700" cmpd="sng">
            <a:solidFill>
              <a:schemeClr val="accent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100" b="1" dirty="0">
              <a:solidFill>
                <a:schemeClr val="tx2"/>
              </a:solidFill>
              <a:latin typeface="+mj-lt"/>
            </a:endParaRPr>
          </a:p>
        </p:txBody>
      </p:sp>
      <p:sp>
        <p:nvSpPr>
          <p:cNvPr id="37" name="Oval 36">
            <a:extLst>
              <a:ext uri="{FF2B5EF4-FFF2-40B4-BE49-F238E27FC236}">
                <a16:creationId xmlns:a16="http://schemas.microsoft.com/office/drawing/2014/main" id="{62444D58-7616-8C9B-3BF6-81956CC18688}"/>
              </a:ext>
            </a:extLst>
          </p:cNvPr>
          <p:cNvSpPr/>
          <p:nvPr/>
        </p:nvSpPr>
        <p:spPr>
          <a:xfrm>
            <a:off x="7421757" y="2748569"/>
            <a:ext cx="1065366" cy="1065365"/>
          </a:xfrm>
          <a:prstGeom prst="ellipse">
            <a:avLst/>
          </a:prstGeom>
          <a:noFill/>
          <a:ln w="12700" cmpd="sng">
            <a:solidFill>
              <a:schemeClr val="accent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1100" b="1" dirty="0">
              <a:solidFill>
                <a:schemeClr val="tx2"/>
              </a:solidFill>
              <a:latin typeface="+mj-lt"/>
            </a:endParaRPr>
          </a:p>
        </p:txBody>
      </p:sp>
      <p:sp>
        <p:nvSpPr>
          <p:cNvPr id="39" name="Rectangle 38">
            <a:extLst>
              <a:ext uri="{FF2B5EF4-FFF2-40B4-BE49-F238E27FC236}">
                <a16:creationId xmlns:a16="http://schemas.microsoft.com/office/drawing/2014/main" id="{7A8B254C-0847-8EFF-DDB1-AC2E09F0002E}"/>
              </a:ext>
            </a:extLst>
          </p:cNvPr>
          <p:cNvSpPr/>
          <p:nvPr/>
        </p:nvSpPr>
        <p:spPr>
          <a:xfrm>
            <a:off x="4608836" y="2086554"/>
            <a:ext cx="898575" cy="24069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nvGrpSpPr>
          <p:cNvPr id="40" name="Group 39">
            <a:extLst>
              <a:ext uri="{FF2B5EF4-FFF2-40B4-BE49-F238E27FC236}">
                <a16:creationId xmlns:a16="http://schemas.microsoft.com/office/drawing/2014/main" id="{FE9662A1-92B0-AF46-B133-BEC0DBA20CE2}"/>
              </a:ext>
            </a:extLst>
          </p:cNvPr>
          <p:cNvGrpSpPr/>
          <p:nvPr/>
        </p:nvGrpSpPr>
        <p:grpSpPr>
          <a:xfrm>
            <a:off x="4702088" y="2134686"/>
            <a:ext cx="653058" cy="136875"/>
            <a:chOff x="5188920" y="-289007"/>
            <a:chExt cx="653058" cy="136875"/>
          </a:xfrm>
        </p:grpSpPr>
        <p:sp>
          <p:nvSpPr>
            <p:cNvPr id="41" name="Freeform 40">
              <a:extLst>
                <a:ext uri="{FF2B5EF4-FFF2-40B4-BE49-F238E27FC236}">
                  <a16:creationId xmlns:a16="http://schemas.microsoft.com/office/drawing/2014/main" id="{9C6E1F6E-725F-30C0-188A-7EEDAD3B5F41}"/>
                </a:ext>
              </a:extLst>
            </p:cNvPr>
            <p:cNvSpPr/>
            <p:nvPr/>
          </p:nvSpPr>
          <p:spPr>
            <a:xfrm>
              <a:off x="5188920" y="-289007"/>
              <a:ext cx="51207" cy="136875"/>
            </a:xfrm>
            <a:custGeom>
              <a:avLst/>
              <a:gdLst/>
              <a:ahLst/>
              <a:cxnLst/>
              <a:rect l="l" t="t" r="r" b="b"/>
              <a:pathLst>
                <a:path w="51207" h="136875">
                  <a:moveTo>
                    <a:pt x="0" y="0"/>
                  </a:moveTo>
                  <a:lnTo>
                    <a:pt x="51207" y="0"/>
                  </a:lnTo>
                  <a:lnTo>
                    <a:pt x="51207" y="19464"/>
                  </a:lnTo>
                  <a:lnTo>
                    <a:pt x="19743" y="19464"/>
                  </a:lnTo>
                  <a:lnTo>
                    <a:pt x="19743" y="58670"/>
                  </a:lnTo>
                  <a:lnTo>
                    <a:pt x="46812" y="58670"/>
                  </a:lnTo>
                  <a:lnTo>
                    <a:pt x="46812" y="78204"/>
                  </a:lnTo>
                  <a:lnTo>
                    <a:pt x="19743" y="78204"/>
                  </a:lnTo>
                  <a:lnTo>
                    <a:pt x="19743" y="136875"/>
                  </a:lnTo>
                  <a:lnTo>
                    <a:pt x="0" y="13687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42" name="Freeform 41">
              <a:extLst>
                <a:ext uri="{FF2B5EF4-FFF2-40B4-BE49-F238E27FC236}">
                  <a16:creationId xmlns:a16="http://schemas.microsoft.com/office/drawing/2014/main" id="{E09B11E5-16AF-6F3F-9809-64EBE11C60C8}"/>
                </a:ext>
              </a:extLst>
            </p:cNvPr>
            <p:cNvSpPr/>
            <p:nvPr/>
          </p:nvSpPr>
          <p:spPr>
            <a:xfrm>
              <a:off x="5255595" y="-289007"/>
              <a:ext cx="51207" cy="136875"/>
            </a:xfrm>
            <a:custGeom>
              <a:avLst/>
              <a:gdLst/>
              <a:ahLst/>
              <a:cxnLst/>
              <a:rect l="l" t="t" r="r" b="b"/>
              <a:pathLst>
                <a:path w="51207" h="136875">
                  <a:moveTo>
                    <a:pt x="0" y="0"/>
                  </a:moveTo>
                  <a:lnTo>
                    <a:pt x="19743" y="0"/>
                  </a:lnTo>
                  <a:lnTo>
                    <a:pt x="19743" y="117411"/>
                  </a:lnTo>
                  <a:lnTo>
                    <a:pt x="51207" y="117411"/>
                  </a:lnTo>
                  <a:lnTo>
                    <a:pt x="51207" y="136875"/>
                  </a:lnTo>
                  <a:lnTo>
                    <a:pt x="0" y="13687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43" name="Freeform 42">
              <a:extLst>
                <a:ext uri="{FF2B5EF4-FFF2-40B4-BE49-F238E27FC236}">
                  <a16:creationId xmlns:a16="http://schemas.microsoft.com/office/drawing/2014/main" id="{D3EB60CB-50A9-2341-ED3F-87EB7FCCE495}"/>
                </a:ext>
              </a:extLst>
            </p:cNvPr>
            <p:cNvSpPr/>
            <p:nvPr/>
          </p:nvSpPr>
          <p:spPr>
            <a:xfrm>
              <a:off x="5322270" y="-289007"/>
              <a:ext cx="51207" cy="136875"/>
            </a:xfrm>
            <a:custGeom>
              <a:avLst/>
              <a:gdLst/>
              <a:ahLst/>
              <a:cxnLst/>
              <a:rect l="l" t="t" r="r" b="b"/>
              <a:pathLst>
                <a:path w="51207" h="136875">
                  <a:moveTo>
                    <a:pt x="0" y="0"/>
                  </a:moveTo>
                  <a:lnTo>
                    <a:pt x="51207" y="0"/>
                  </a:lnTo>
                  <a:lnTo>
                    <a:pt x="51207" y="19464"/>
                  </a:lnTo>
                  <a:lnTo>
                    <a:pt x="19743" y="19464"/>
                  </a:lnTo>
                  <a:lnTo>
                    <a:pt x="19743" y="58670"/>
                  </a:lnTo>
                  <a:lnTo>
                    <a:pt x="46812" y="58670"/>
                  </a:lnTo>
                  <a:lnTo>
                    <a:pt x="46812" y="78204"/>
                  </a:lnTo>
                  <a:lnTo>
                    <a:pt x="19743" y="78204"/>
                  </a:lnTo>
                  <a:lnTo>
                    <a:pt x="19743" y="117411"/>
                  </a:lnTo>
                  <a:lnTo>
                    <a:pt x="51207" y="117411"/>
                  </a:lnTo>
                  <a:lnTo>
                    <a:pt x="51207" y="136875"/>
                  </a:lnTo>
                  <a:lnTo>
                    <a:pt x="0" y="13687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44" name="Freeform 43">
              <a:extLst>
                <a:ext uri="{FF2B5EF4-FFF2-40B4-BE49-F238E27FC236}">
                  <a16:creationId xmlns:a16="http://schemas.microsoft.com/office/drawing/2014/main" id="{E1840CDA-3A5A-70E0-E138-C82A5C54F497}"/>
                </a:ext>
              </a:extLst>
            </p:cNvPr>
            <p:cNvSpPr/>
            <p:nvPr/>
          </p:nvSpPr>
          <p:spPr>
            <a:xfrm>
              <a:off x="5382667" y="-289007"/>
              <a:ext cx="65368" cy="136875"/>
            </a:xfrm>
            <a:custGeom>
              <a:avLst/>
              <a:gdLst/>
              <a:ahLst/>
              <a:cxnLst/>
              <a:rect l="l" t="t" r="r" b="b"/>
              <a:pathLst>
                <a:path w="65368" h="136875">
                  <a:moveTo>
                    <a:pt x="0" y="0"/>
                  </a:moveTo>
                  <a:lnTo>
                    <a:pt x="19882" y="0"/>
                  </a:lnTo>
                  <a:lnTo>
                    <a:pt x="32719" y="38509"/>
                  </a:lnTo>
                  <a:lnTo>
                    <a:pt x="45485" y="0"/>
                  </a:lnTo>
                  <a:lnTo>
                    <a:pt x="65368" y="0"/>
                  </a:lnTo>
                  <a:lnTo>
                    <a:pt x="42625" y="68437"/>
                  </a:lnTo>
                  <a:lnTo>
                    <a:pt x="65368" y="136875"/>
                  </a:lnTo>
                  <a:lnTo>
                    <a:pt x="45485" y="136875"/>
                  </a:lnTo>
                  <a:lnTo>
                    <a:pt x="32719" y="98366"/>
                  </a:lnTo>
                  <a:lnTo>
                    <a:pt x="19882" y="136875"/>
                  </a:lnTo>
                  <a:lnTo>
                    <a:pt x="0" y="136875"/>
                  </a:lnTo>
                  <a:lnTo>
                    <a:pt x="22743" y="68437"/>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45" name="Freeform 44">
              <a:extLst>
                <a:ext uri="{FF2B5EF4-FFF2-40B4-BE49-F238E27FC236}">
                  <a16:creationId xmlns:a16="http://schemas.microsoft.com/office/drawing/2014/main" id="{49C0C483-C91A-70EF-D481-356CD62AF6A7}"/>
                </a:ext>
              </a:extLst>
            </p:cNvPr>
            <p:cNvSpPr/>
            <p:nvPr/>
          </p:nvSpPr>
          <p:spPr>
            <a:xfrm>
              <a:off x="5455969" y="-289007"/>
              <a:ext cx="19743" cy="136875"/>
            </a:xfrm>
            <a:custGeom>
              <a:avLst/>
              <a:gdLst/>
              <a:ahLst/>
              <a:cxnLst/>
              <a:rect l="l" t="t" r="r" b="b"/>
              <a:pathLst>
                <a:path w="19743" h="136875">
                  <a:moveTo>
                    <a:pt x="0" y="0"/>
                  </a:moveTo>
                  <a:lnTo>
                    <a:pt x="19743" y="0"/>
                  </a:lnTo>
                  <a:lnTo>
                    <a:pt x="19743" y="136875"/>
                  </a:lnTo>
                  <a:lnTo>
                    <a:pt x="0" y="13687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46" name="Freeform 45">
              <a:extLst>
                <a:ext uri="{FF2B5EF4-FFF2-40B4-BE49-F238E27FC236}">
                  <a16:creationId xmlns:a16="http://schemas.microsoft.com/office/drawing/2014/main" id="{32107D6D-10D2-4F2A-3DF2-60E091A2CD53}"/>
                </a:ext>
              </a:extLst>
            </p:cNvPr>
            <p:cNvSpPr/>
            <p:nvPr/>
          </p:nvSpPr>
          <p:spPr>
            <a:xfrm>
              <a:off x="5493720" y="-289007"/>
              <a:ext cx="56718" cy="136875"/>
            </a:xfrm>
            <a:custGeom>
              <a:avLst/>
              <a:gdLst/>
              <a:ahLst/>
              <a:cxnLst/>
              <a:rect l="l" t="t" r="r" b="b"/>
              <a:pathLst>
                <a:path w="56718" h="136875">
                  <a:moveTo>
                    <a:pt x="0" y="0"/>
                  </a:moveTo>
                  <a:lnTo>
                    <a:pt x="30417" y="0"/>
                  </a:lnTo>
                  <a:cubicBezTo>
                    <a:pt x="47951" y="46"/>
                    <a:pt x="56718" y="9650"/>
                    <a:pt x="56718" y="28812"/>
                  </a:cubicBezTo>
                  <a:lnTo>
                    <a:pt x="56718" y="49392"/>
                  </a:lnTo>
                  <a:cubicBezTo>
                    <a:pt x="56718" y="58368"/>
                    <a:pt x="53113" y="64717"/>
                    <a:pt x="45905" y="68437"/>
                  </a:cubicBezTo>
                  <a:cubicBezTo>
                    <a:pt x="53113" y="72158"/>
                    <a:pt x="56718" y="78506"/>
                    <a:pt x="56718" y="87483"/>
                  </a:cubicBezTo>
                  <a:lnTo>
                    <a:pt x="56718" y="108133"/>
                  </a:lnTo>
                  <a:cubicBezTo>
                    <a:pt x="56718" y="127248"/>
                    <a:pt x="47532" y="136828"/>
                    <a:pt x="29161" y="136875"/>
                  </a:cubicBezTo>
                  <a:lnTo>
                    <a:pt x="0" y="136875"/>
                  </a:lnTo>
                  <a:lnTo>
                    <a:pt x="0" y="0"/>
                  </a:lnTo>
                  <a:close/>
                  <a:moveTo>
                    <a:pt x="19743" y="19464"/>
                  </a:moveTo>
                  <a:lnTo>
                    <a:pt x="19743" y="58670"/>
                  </a:lnTo>
                  <a:lnTo>
                    <a:pt x="25952" y="58670"/>
                  </a:lnTo>
                  <a:cubicBezTo>
                    <a:pt x="28696" y="58670"/>
                    <a:pt x="30580" y="58484"/>
                    <a:pt x="31603" y="58112"/>
                  </a:cubicBezTo>
                  <a:cubicBezTo>
                    <a:pt x="35184" y="56671"/>
                    <a:pt x="36975" y="53764"/>
                    <a:pt x="36975" y="49392"/>
                  </a:cubicBezTo>
                  <a:lnTo>
                    <a:pt x="36975" y="28812"/>
                  </a:lnTo>
                  <a:cubicBezTo>
                    <a:pt x="36975" y="22580"/>
                    <a:pt x="34115" y="19464"/>
                    <a:pt x="28394" y="19464"/>
                  </a:cubicBezTo>
                  <a:lnTo>
                    <a:pt x="19743" y="19464"/>
                  </a:lnTo>
                  <a:close/>
                  <a:moveTo>
                    <a:pt x="19743" y="78204"/>
                  </a:moveTo>
                  <a:lnTo>
                    <a:pt x="19743" y="117411"/>
                  </a:lnTo>
                  <a:lnTo>
                    <a:pt x="28394" y="117411"/>
                  </a:lnTo>
                  <a:cubicBezTo>
                    <a:pt x="34115" y="117411"/>
                    <a:pt x="36975" y="114318"/>
                    <a:pt x="36975" y="108133"/>
                  </a:cubicBezTo>
                  <a:lnTo>
                    <a:pt x="36975" y="87483"/>
                  </a:lnTo>
                  <a:cubicBezTo>
                    <a:pt x="36975" y="83111"/>
                    <a:pt x="35184" y="80227"/>
                    <a:pt x="31603" y="78832"/>
                  </a:cubicBezTo>
                  <a:cubicBezTo>
                    <a:pt x="30580" y="78413"/>
                    <a:pt x="28696" y="78204"/>
                    <a:pt x="25952" y="78204"/>
                  </a:cubicBezTo>
                  <a:lnTo>
                    <a:pt x="19743" y="78204"/>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47" name="Freeform 46">
              <a:extLst>
                <a:ext uri="{FF2B5EF4-FFF2-40B4-BE49-F238E27FC236}">
                  <a16:creationId xmlns:a16="http://schemas.microsoft.com/office/drawing/2014/main" id="{D19176C4-2F64-7B3D-5227-721F70DBC2FB}"/>
                </a:ext>
              </a:extLst>
            </p:cNvPr>
            <p:cNvSpPr/>
            <p:nvPr/>
          </p:nvSpPr>
          <p:spPr>
            <a:xfrm>
              <a:off x="5570269" y="-289007"/>
              <a:ext cx="19743" cy="136875"/>
            </a:xfrm>
            <a:custGeom>
              <a:avLst/>
              <a:gdLst/>
              <a:ahLst/>
              <a:cxnLst/>
              <a:rect l="l" t="t" r="r" b="b"/>
              <a:pathLst>
                <a:path w="19743" h="136875">
                  <a:moveTo>
                    <a:pt x="0" y="0"/>
                  </a:moveTo>
                  <a:lnTo>
                    <a:pt x="19743" y="0"/>
                  </a:lnTo>
                  <a:lnTo>
                    <a:pt x="19743" y="136875"/>
                  </a:lnTo>
                  <a:lnTo>
                    <a:pt x="0" y="13687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48" name="Freeform 47">
              <a:extLst>
                <a:ext uri="{FF2B5EF4-FFF2-40B4-BE49-F238E27FC236}">
                  <a16:creationId xmlns:a16="http://schemas.microsoft.com/office/drawing/2014/main" id="{D637A91A-3E97-CE5E-0F1A-3B293C5F1177}"/>
                </a:ext>
              </a:extLst>
            </p:cNvPr>
            <p:cNvSpPr/>
            <p:nvPr/>
          </p:nvSpPr>
          <p:spPr>
            <a:xfrm>
              <a:off x="5608020" y="-289007"/>
              <a:ext cx="51207" cy="136875"/>
            </a:xfrm>
            <a:custGeom>
              <a:avLst/>
              <a:gdLst/>
              <a:ahLst/>
              <a:cxnLst/>
              <a:rect l="l" t="t" r="r" b="b"/>
              <a:pathLst>
                <a:path w="51207" h="136875">
                  <a:moveTo>
                    <a:pt x="0" y="0"/>
                  </a:moveTo>
                  <a:lnTo>
                    <a:pt x="19743" y="0"/>
                  </a:lnTo>
                  <a:lnTo>
                    <a:pt x="19743" y="117411"/>
                  </a:lnTo>
                  <a:lnTo>
                    <a:pt x="51207" y="117411"/>
                  </a:lnTo>
                  <a:lnTo>
                    <a:pt x="51207" y="136875"/>
                  </a:lnTo>
                  <a:lnTo>
                    <a:pt x="0" y="13687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49" name="Freeform 48">
              <a:extLst>
                <a:ext uri="{FF2B5EF4-FFF2-40B4-BE49-F238E27FC236}">
                  <a16:creationId xmlns:a16="http://schemas.microsoft.com/office/drawing/2014/main" id="{CA0F3B2F-A9E3-AEF1-1B6D-F5B9E74BD58E}"/>
                </a:ext>
              </a:extLst>
            </p:cNvPr>
            <p:cNvSpPr/>
            <p:nvPr/>
          </p:nvSpPr>
          <p:spPr>
            <a:xfrm>
              <a:off x="5675044" y="-289007"/>
              <a:ext cx="19743" cy="136875"/>
            </a:xfrm>
            <a:custGeom>
              <a:avLst/>
              <a:gdLst/>
              <a:ahLst/>
              <a:cxnLst/>
              <a:rect l="l" t="t" r="r" b="b"/>
              <a:pathLst>
                <a:path w="19743" h="136875">
                  <a:moveTo>
                    <a:pt x="0" y="0"/>
                  </a:moveTo>
                  <a:lnTo>
                    <a:pt x="19743" y="0"/>
                  </a:lnTo>
                  <a:lnTo>
                    <a:pt x="19743" y="136875"/>
                  </a:lnTo>
                  <a:lnTo>
                    <a:pt x="0" y="13687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50" name="Freeform 49">
              <a:extLst>
                <a:ext uri="{FF2B5EF4-FFF2-40B4-BE49-F238E27FC236}">
                  <a16:creationId xmlns:a16="http://schemas.microsoft.com/office/drawing/2014/main" id="{9D299D95-C3BD-28F4-4244-22E5C1BA0C74}"/>
                </a:ext>
              </a:extLst>
            </p:cNvPr>
            <p:cNvSpPr/>
            <p:nvPr/>
          </p:nvSpPr>
          <p:spPr>
            <a:xfrm>
              <a:off x="5707214" y="-289007"/>
              <a:ext cx="56718" cy="136875"/>
            </a:xfrm>
            <a:custGeom>
              <a:avLst/>
              <a:gdLst/>
              <a:ahLst/>
              <a:cxnLst/>
              <a:rect l="l" t="t" r="r" b="b"/>
              <a:pathLst>
                <a:path w="56718" h="136875">
                  <a:moveTo>
                    <a:pt x="0" y="0"/>
                  </a:moveTo>
                  <a:lnTo>
                    <a:pt x="56718" y="0"/>
                  </a:lnTo>
                  <a:lnTo>
                    <a:pt x="56718" y="19464"/>
                  </a:lnTo>
                  <a:lnTo>
                    <a:pt x="38231" y="19464"/>
                  </a:lnTo>
                  <a:lnTo>
                    <a:pt x="38231" y="136875"/>
                  </a:lnTo>
                  <a:lnTo>
                    <a:pt x="18488" y="136875"/>
                  </a:lnTo>
                  <a:lnTo>
                    <a:pt x="18488" y="19464"/>
                  </a:lnTo>
                  <a:lnTo>
                    <a:pt x="0" y="19464"/>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51" name="Freeform 50">
              <a:extLst>
                <a:ext uri="{FF2B5EF4-FFF2-40B4-BE49-F238E27FC236}">
                  <a16:creationId xmlns:a16="http://schemas.microsoft.com/office/drawing/2014/main" id="{70E751A9-19E9-036F-B9FA-0C567514CDA9}"/>
                </a:ext>
              </a:extLst>
            </p:cNvPr>
            <p:cNvSpPr/>
            <p:nvPr/>
          </p:nvSpPr>
          <p:spPr>
            <a:xfrm>
              <a:off x="5773192" y="-289007"/>
              <a:ext cx="68786" cy="136875"/>
            </a:xfrm>
            <a:custGeom>
              <a:avLst/>
              <a:gdLst/>
              <a:ahLst/>
              <a:cxnLst/>
              <a:rect l="l" t="t" r="r" b="b"/>
              <a:pathLst>
                <a:path w="68786" h="136875">
                  <a:moveTo>
                    <a:pt x="0" y="0"/>
                  </a:moveTo>
                  <a:lnTo>
                    <a:pt x="20929" y="0"/>
                  </a:lnTo>
                  <a:lnTo>
                    <a:pt x="34393" y="53368"/>
                  </a:lnTo>
                  <a:lnTo>
                    <a:pt x="47857" y="0"/>
                  </a:lnTo>
                  <a:lnTo>
                    <a:pt x="68786" y="0"/>
                  </a:lnTo>
                  <a:lnTo>
                    <a:pt x="44857" y="77646"/>
                  </a:lnTo>
                  <a:lnTo>
                    <a:pt x="44299" y="79320"/>
                  </a:lnTo>
                  <a:lnTo>
                    <a:pt x="44299" y="136875"/>
                  </a:lnTo>
                  <a:lnTo>
                    <a:pt x="24556" y="136875"/>
                  </a:lnTo>
                  <a:lnTo>
                    <a:pt x="24556" y="79320"/>
                  </a:lnTo>
                  <a:lnTo>
                    <a:pt x="23928" y="77646"/>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grpSp>
        <p:nvGrpSpPr>
          <p:cNvPr id="52" name="Group 51">
            <a:extLst>
              <a:ext uri="{FF2B5EF4-FFF2-40B4-BE49-F238E27FC236}">
                <a16:creationId xmlns:a16="http://schemas.microsoft.com/office/drawing/2014/main" id="{B476DF6F-999A-A8EA-B849-620ACA77F5A2}"/>
              </a:ext>
            </a:extLst>
          </p:cNvPr>
          <p:cNvGrpSpPr/>
          <p:nvPr/>
        </p:nvGrpSpPr>
        <p:grpSpPr>
          <a:xfrm>
            <a:off x="6975468" y="2132522"/>
            <a:ext cx="892578" cy="141271"/>
            <a:chOff x="7342352" y="-291171"/>
            <a:chExt cx="892578" cy="141271"/>
          </a:xfrm>
        </p:grpSpPr>
        <p:sp>
          <p:nvSpPr>
            <p:cNvPr id="53" name="Freeform 52">
              <a:extLst>
                <a:ext uri="{FF2B5EF4-FFF2-40B4-BE49-F238E27FC236}">
                  <a16:creationId xmlns:a16="http://schemas.microsoft.com/office/drawing/2014/main" id="{092B0F30-BD1C-FC75-04B1-E02A512604E3}"/>
                </a:ext>
              </a:extLst>
            </p:cNvPr>
            <p:cNvSpPr/>
            <p:nvPr/>
          </p:nvSpPr>
          <p:spPr>
            <a:xfrm>
              <a:off x="7342352" y="-291171"/>
              <a:ext cx="56717" cy="141270"/>
            </a:xfrm>
            <a:custGeom>
              <a:avLst/>
              <a:gdLst/>
              <a:ahLst/>
              <a:cxnLst/>
              <a:rect l="l" t="t" r="r" b="b"/>
              <a:pathLst>
                <a:path w="56717" h="141270">
                  <a:moveTo>
                    <a:pt x="28324" y="0"/>
                  </a:moveTo>
                  <a:cubicBezTo>
                    <a:pt x="47253" y="0"/>
                    <a:pt x="56717" y="9581"/>
                    <a:pt x="56717" y="28742"/>
                  </a:cubicBezTo>
                  <a:lnTo>
                    <a:pt x="56717" y="47160"/>
                  </a:lnTo>
                  <a:lnTo>
                    <a:pt x="36974" y="47160"/>
                  </a:lnTo>
                  <a:lnTo>
                    <a:pt x="36974" y="28742"/>
                  </a:lnTo>
                  <a:cubicBezTo>
                    <a:pt x="36974" y="22603"/>
                    <a:pt x="34114" y="19510"/>
                    <a:pt x="28393" y="19464"/>
                  </a:cubicBezTo>
                  <a:lnTo>
                    <a:pt x="28254" y="19464"/>
                  </a:lnTo>
                  <a:cubicBezTo>
                    <a:pt x="22580" y="19464"/>
                    <a:pt x="19743" y="22557"/>
                    <a:pt x="19743" y="28742"/>
                  </a:cubicBezTo>
                  <a:lnTo>
                    <a:pt x="19743" y="41160"/>
                  </a:lnTo>
                  <a:cubicBezTo>
                    <a:pt x="19743" y="47253"/>
                    <a:pt x="25905" y="54718"/>
                    <a:pt x="38230" y="63554"/>
                  </a:cubicBezTo>
                  <a:cubicBezTo>
                    <a:pt x="50555" y="72344"/>
                    <a:pt x="56717" y="82879"/>
                    <a:pt x="56717" y="95157"/>
                  </a:cubicBezTo>
                  <a:lnTo>
                    <a:pt x="56717" y="112458"/>
                  </a:lnTo>
                  <a:cubicBezTo>
                    <a:pt x="56717" y="131666"/>
                    <a:pt x="47276" y="141270"/>
                    <a:pt x="28393" y="141270"/>
                  </a:cubicBezTo>
                  <a:cubicBezTo>
                    <a:pt x="9464" y="141224"/>
                    <a:pt x="0" y="131620"/>
                    <a:pt x="0" y="112458"/>
                  </a:cubicBezTo>
                  <a:lnTo>
                    <a:pt x="0" y="94041"/>
                  </a:lnTo>
                  <a:lnTo>
                    <a:pt x="19743" y="94041"/>
                  </a:lnTo>
                  <a:lnTo>
                    <a:pt x="19743" y="112458"/>
                  </a:lnTo>
                  <a:cubicBezTo>
                    <a:pt x="19743" y="118644"/>
                    <a:pt x="22626" y="121737"/>
                    <a:pt x="28393" y="121737"/>
                  </a:cubicBezTo>
                  <a:cubicBezTo>
                    <a:pt x="34114" y="121737"/>
                    <a:pt x="36974" y="118644"/>
                    <a:pt x="36974" y="112458"/>
                  </a:cubicBezTo>
                  <a:lnTo>
                    <a:pt x="36974" y="96831"/>
                  </a:lnTo>
                  <a:cubicBezTo>
                    <a:pt x="36974" y="90227"/>
                    <a:pt x="30812" y="82507"/>
                    <a:pt x="18487" y="73670"/>
                  </a:cubicBezTo>
                  <a:cubicBezTo>
                    <a:pt x="6162" y="64880"/>
                    <a:pt x="0" y="54183"/>
                    <a:pt x="0" y="41579"/>
                  </a:cubicBezTo>
                  <a:lnTo>
                    <a:pt x="0" y="28742"/>
                  </a:lnTo>
                  <a:cubicBezTo>
                    <a:pt x="0" y="9581"/>
                    <a:pt x="9441" y="0"/>
                    <a:pt x="28324"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54" name="Freeform 53">
              <a:extLst>
                <a:ext uri="{FF2B5EF4-FFF2-40B4-BE49-F238E27FC236}">
                  <a16:creationId xmlns:a16="http://schemas.microsoft.com/office/drawing/2014/main" id="{93A7D842-92E7-60B9-4899-251E3B14CAD6}"/>
                </a:ext>
              </a:extLst>
            </p:cNvPr>
            <p:cNvSpPr/>
            <p:nvPr/>
          </p:nvSpPr>
          <p:spPr>
            <a:xfrm>
              <a:off x="7494752" y="-291171"/>
              <a:ext cx="56717" cy="141270"/>
            </a:xfrm>
            <a:custGeom>
              <a:avLst/>
              <a:gdLst/>
              <a:ahLst/>
              <a:cxnLst/>
              <a:rect l="l" t="t" r="r" b="b"/>
              <a:pathLst>
                <a:path w="56717" h="141270">
                  <a:moveTo>
                    <a:pt x="28324" y="0"/>
                  </a:moveTo>
                  <a:cubicBezTo>
                    <a:pt x="47253" y="0"/>
                    <a:pt x="56717" y="9581"/>
                    <a:pt x="56717" y="28742"/>
                  </a:cubicBezTo>
                  <a:lnTo>
                    <a:pt x="56717" y="47160"/>
                  </a:lnTo>
                  <a:lnTo>
                    <a:pt x="36974" y="47160"/>
                  </a:lnTo>
                  <a:lnTo>
                    <a:pt x="36974" y="28742"/>
                  </a:lnTo>
                  <a:cubicBezTo>
                    <a:pt x="36974" y="22603"/>
                    <a:pt x="34114" y="19510"/>
                    <a:pt x="28393" y="19464"/>
                  </a:cubicBezTo>
                  <a:lnTo>
                    <a:pt x="28254" y="19464"/>
                  </a:lnTo>
                  <a:cubicBezTo>
                    <a:pt x="22580" y="19464"/>
                    <a:pt x="19743" y="22557"/>
                    <a:pt x="19743" y="28742"/>
                  </a:cubicBezTo>
                  <a:lnTo>
                    <a:pt x="19743" y="41160"/>
                  </a:lnTo>
                  <a:cubicBezTo>
                    <a:pt x="19743" y="47253"/>
                    <a:pt x="25905" y="54718"/>
                    <a:pt x="38230" y="63554"/>
                  </a:cubicBezTo>
                  <a:cubicBezTo>
                    <a:pt x="50555" y="72344"/>
                    <a:pt x="56717" y="82879"/>
                    <a:pt x="56717" y="95157"/>
                  </a:cubicBezTo>
                  <a:lnTo>
                    <a:pt x="56717" y="112458"/>
                  </a:lnTo>
                  <a:cubicBezTo>
                    <a:pt x="56717" y="131666"/>
                    <a:pt x="47276" y="141270"/>
                    <a:pt x="28393" y="141270"/>
                  </a:cubicBezTo>
                  <a:cubicBezTo>
                    <a:pt x="9464" y="141224"/>
                    <a:pt x="0" y="131620"/>
                    <a:pt x="0" y="112458"/>
                  </a:cubicBezTo>
                  <a:lnTo>
                    <a:pt x="0" y="94041"/>
                  </a:lnTo>
                  <a:lnTo>
                    <a:pt x="19743" y="94041"/>
                  </a:lnTo>
                  <a:lnTo>
                    <a:pt x="19743" y="112458"/>
                  </a:lnTo>
                  <a:cubicBezTo>
                    <a:pt x="19743" y="118644"/>
                    <a:pt x="22626" y="121737"/>
                    <a:pt x="28393" y="121737"/>
                  </a:cubicBezTo>
                  <a:cubicBezTo>
                    <a:pt x="34114" y="121737"/>
                    <a:pt x="36974" y="118644"/>
                    <a:pt x="36974" y="112458"/>
                  </a:cubicBezTo>
                  <a:lnTo>
                    <a:pt x="36974" y="96831"/>
                  </a:lnTo>
                  <a:cubicBezTo>
                    <a:pt x="36974" y="90227"/>
                    <a:pt x="30812" y="82507"/>
                    <a:pt x="18487" y="73670"/>
                  </a:cubicBezTo>
                  <a:cubicBezTo>
                    <a:pt x="6162" y="64880"/>
                    <a:pt x="0" y="54183"/>
                    <a:pt x="0" y="41579"/>
                  </a:cubicBezTo>
                  <a:lnTo>
                    <a:pt x="0" y="28742"/>
                  </a:lnTo>
                  <a:cubicBezTo>
                    <a:pt x="0" y="9581"/>
                    <a:pt x="9441" y="0"/>
                    <a:pt x="28324"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55" name="Freeform 54">
              <a:extLst>
                <a:ext uri="{FF2B5EF4-FFF2-40B4-BE49-F238E27FC236}">
                  <a16:creationId xmlns:a16="http://schemas.microsoft.com/office/drawing/2014/main" id="{D6B4453B-ECF5-6B88-AEA8-87C24CCBFF81}"/>
                </a:ext>
              </a:extLst>
            </p:cNvPr>
            <p:cNvSpPr/>
            <p:nvPr/>
          </p:nvSpPr>
          <p:spPr>
            <a:xfrm>
              <a:off x="7419249" y="-289007"/>
              <a:ext cx="56718" cy="139107"/>
            </a:xfrm>
            <a:custGeom>
              <a:avLst/>
              <a:gdLst/>
              <a:ahLst/>
              <a:cxnLst/>
              <a:rect l="l" t="t" r="r" b="b"/>
              <a:pathLst>
                <a:path w="56718" h="139107">
                  <a:moveTo>
                    <a:pt x="0" y="0"/>
                  </a:moveTo>
                  <a:lnTo>
                    <a:pt x="19743" y="0"/>
                  </a:lnTo>
                  <a:lnTo>
                    <a:pt x="19743" y="110295"/>
                  </a:lnTo>
                  <a:cubicBezTo>
                    <a:pt x="19743" y="116481"/>
                    <a:pt x="22604" y="119574"/>
                    <a:pt x="28324" y="119574"/>
                  </a:cubicBezTo>
                  <a:cubicBezTo>
                    <a:pt x="34091" y="119574"/>
                    <a:pt x="36975" y="116481"/>
                    <a:pt x="36975" y="110295"/>
                  </a:cubicBezTo>
                  <a:lnTo>
                    <a:pt x="36975" y="0"/>
                  </a:lnTo>
                  <a:lnTo>
                    <a:pt x="56718" y="0"/>
                  </a:lnTo>
                  <a:lnTo>
                    <a:pt x="56718" y="110295"/>
                  </a:lnTo>
                  <a:cubicBezTo>
                    <a:pt x="56718" y="129457"/>
                    <a:pt x="47253" y="139061"/>
                    <a:pt x="28324" y="139107"/>
                  </a:cubicBezTo>
                  <a:cubicBezTo>
                    <a:pt x="9442" y="139107"/>
                    <a:pt x="0" y="129503"/>
                    <a:pt x="0" y="110295"/>
                  </a:cubicBez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56" name="Freeform 55">
              <a:extLst>
                <a:ext uri="{FF2B5EF4-FFF2-40B4-BE49-F238E27FC236}">
                  <a16:creationId xmlns:a16="http://schemas.microsoft.com/office/drawing/2014/main" id="{EC30B051-DCCB-B381-BDD6-BD9621084B2D}"/>
                </a:ext>
              </a:extLst>
            </p:cNvPr>
            <p:cNvSpPr/>
            <p:nvPr/>
          </p:nvSpPr>
          <p:spPr>
            <a:xfrm>
              <a:off x="7566766" y="-289007"/>
              <a:ext cx="56717" cy="136875"/>
            </a:xfrm>
            <a:custGeom>
              <a:avLst/>
              <a:gdLst/>
              <a:ahLst/>
              <a:cxnLst/>
              <a:rect l="l" t="t" r="r" b="b"/>
              <a:pathLst>
                <a:path w="56717" h="136875">
                  <a:moveTo>
                    <a:pt x="0" y="0"/>
                  </a:moveTo>
                  <a:lnTo>
                    <a:pt x="56717" y="0"/>
                  </a:lnTo>
                  <a:lnTo>
                    <a:pt x="56717" y="19464"/>
                  </a:lnTo>
                  <a:lnTo>
                    <a:pt x="38230" y="19464"/>
                  </a:lnTo>
                  <a:lnTo>
                    <a:pt x="38230" y="136875"/>
                  </a:lnTo>
                  <a:lnTo>
                    <a:pt x="18487" y="136875"/>
                  </a:lnTo>
                  <a:lnTo>
                    <a:pt x="18487" y="19464"/>
                  </a:lnTo>
                  <a:lnTo>
                    <a:pt x="0" y="19464"/>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57" name="Freeform 56">
              <a:extLst>
                <a:ext uri="{FF2B5EF4-FFF2-40B4-BE49-F238E27FC236}">
                  <a16:creationId xmlns:a16="http://schemas.microsoft.com/office/drawing/2014/main" id="{883CFC37-F8C1-A7AB-FC6D-5DEF03805BAF}"/>
                </a:ext>
              </a:extLst>
            </p:cNvPr>
            <p:cNvSpPr/>
            <p:nvPr/>
          </p:nvSpPr>
          <p:spPr>
            <a:xfrm>
              <a:off x="7632743" y="-289007"/>
              <a:ext cx="67740" cy="136875"/>
            </a:xfrm>
            <a:custGeom>
              <a:avLst/>
              <a:gdLst/>
              <a:ahLst/>
              <a:cxnLst/>
              <a:rect l="l" t="t" r="r" b="b"/>
              <a:pathLst>
                <a:path w="67740" h="136875">
                  <a:moveTo>
                    <a:pt x="20371" y="0"/>
                  </a:moveTo>
                  <a:lnTo>
                    <a:pt x="47439" y="0"/>
                  </a:lnTo>
                  <a:lnTo>
                    <a:pt x="61322" y="88320"/>
                  </a:lnTo>
                  <a:lnTo>
                    <a:pt x="67740" y="136875"/>
                  </a:lnTo>
                  <a:lnTo>
                    <a:pt x="47788" y="136875"/>
                  </a:lnTo>
                  <a:lnTo>
                    <a:pt x="43951" y="107854"/>
                  </a:lnTo>
                  <a:lnTo>
                    <a:pt x="23790" y="107854"/>
                  </a:lnTo>
                  <a:lnTo>
                    <a:pt x="19883" y="136875"/>
                  </a:lnTo>
                  <a:lnTo>
                    <a:pt x="0" y="136875"/>
                  </a:lnTo>
                  <a:lnTo>
                    <a:pt x="6418" y="88529"/>
                  </a:lnTo>
                  <a:lnTo>
                    <a:pt x="20371" y="0"/>
                  </a:lnTo>
                  <a:close/>
                  <a:moveTo>
                    <a:pt x="33835" y="31393"/>
                  </a:moveTo>
                  <a:lnTo>
                    <a:pt x="26301" y="88320"/>
                  </a:lnTo>
                  <a:lnTo>
                    <a:pt x="41370" y="88320"/>
                  </a:lnTo>
                  <a:lnTo>
                    <a:pt x="33835" y="3139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58" name="Freeform 57">
              <a:extLst>
                <a:ext uri="{FF2B5EF4-FFF2-40B4-BE49-F238E27FC236}">
                  <a16:creationId xmlns:a16="http://schemas.microsoft.com/office/drawing/2014/main" id="{8CE96F8B-3544-AD57-645C-9BD5A27571B3}"/>
                </a:ext>
              </a:extLst>
            </p:cNvPr>
            <p:cNvSpPr/>
            <p:nvPr/>
          </p:nvSpPr>
          <p:spPr>
            <a:xfrm>
              <a:off x="7715571" y="-289007"/>
              <a:ext cx="19743" cy="136875"/>
            </a:xfrm>
            <a:custGeom>
              <a:avLst/>
              <a:gdLst/>
              <a:ahLst/>
              <a:cxnLst/>
              <a:rect l="l" t="t" r="r" b="b"/>
              <a:pathLst>
                <a:path w="19743" h="136875">
                  <a:moveTo>
                    <a:pt x="0" y="0"/>
                  </a:moveTo>
                  <a:lnTo>
                    <a:pt x="19743" y="0"/>
                  </a:lnTo>
                  <a:lnTo>
                    <a:pt x="19743" y="136875"/>
                  </a:lnTo>
                  <a:lnTo>
                    <a:pt x="0" y="13687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59" name="Freeform 58">
              <a:extLst>
                <a:ext uri="{FF2B5EF4-FFF2-40B4-BE49-F238E27FC236}">
                  <a16:creationId xmlns:a16="http://schemas.microsoft.com/office/drawing/2014/main" id="{AFB3294D-8C6B-386D-B91C-744801BC3FA6}"/>
                </a:ext>
              </a:extLst>
            </p:cNvPr>
            <p:cNvSpPr/>
            <p:nvPr/>
          </p:nvSpPr>
          <p:spPr>
            <a:xfrm>
              <a:off x="7753322" y="-289007"/>
              <a:ext cx="56717" cy="136875"/>
            </a:xfrm>
            <a:custGeom>
              <a:avLst/>
              <a:gdLst/>
              <a:ahLst/>
              <a:cxnLst/>
              <a:rect l="l" t="t" r="r" b="b"/>
              <a:pathLst>
                <a:path w="56717" h="136875">
                  <a:moveTo>
                    <a:pt x="0" y="0"/>
                  </a:moveTo>
                  <a:lnTo>
                    <a:pt x="19743" y="0"/>
                  </a:lnTo>
                  <a:lnTo>
                    <a:pt x="38439" y="79390"/>
                  </a:lnTo>
                  <a:lnTo>
                    <a:pt x="38439" y="0"/>
                  </a:lnTo>
                  <a:lnTo>
                    <a:pt x="56717" y="0"/>
                  </a:lnTo>
                  <a:lnTo>
                    <a:pt x="56717" y="136875"/>
                  </a:lnTo>
                  <a:lnTo>
                    <a:pt x="36974" y="136875"/>
                  </a:lnTo>
                  <a:lnTo>
                    <a:pt x="18976" y="59996"/>
                  </a:lnTo>
                  <a:lnTo>
                    <a:pt x="18976" y="136875"/>
                  </a:lnTo>
                  <a:lnTo>
                    <a:pt x="0" y="13687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60" name="Freeform 59">
              <a:extLst>
                <a:ext uri="{FF2B5EF4-FFF2-40B4-BE49-F238E27FC236}">
                  <a16:creationId xmlns:a16="http://schemas.microsoft.com/office/drawing/2014/main" id="{3E5FF214-4EBF-BB3D-85E5-5D6A296B4561}"/>
                </a:ext>
              </a:extLst>
            </p:cNvPr>
            <p:cNvSpPr/>
            <p:nvPr/>
          </p:nvSpPr>
          <p:spPr>
            <a:xfrm>
              <a:off x="7823243" y="-289007"/>
              <a:ext cx="67740" cy="136875"/>
            </a:xfrm>
            <a:custGeom>
              <a:avLst/>
              <a:gdLst/>
              <a:ahLst/>
              <a:cxnLst/>
              <a:rect l="l" t="t" r="r" b="b"/>
              <a:pathLst>
                <a:path w="67740" h="136875">
                  <a:moveTo>
                    <a:pt x="20371" y="0"/>
                  </a:moveTo>
                  <a:lnTo>
                    <a:pt x="47439" y="0"/>
                  </a:lnTo>
                  <a:lnTo>
                    <a:pt x="61322" y="88320"/>
                  </a:lnTo>
                  <a:lnTo>
                    <a:pt x="67740" y="136875"/>
                  </a:lnTo>
                  <a:lnTo>
                    <a:pt x="47788" y="136875"/>
                  </a:lnTo>
                  <a:lnTo>
                    <a:pt x="43951" y="107854"/>
                  </a:lnTo>
                  <a:lnTo>
                    <a:pt x="23789" y="107854"/>
                  </a:lnTo>
                  <a:lnTo>
                    <a:pt x="19883" y="136875"/>
                  </a:lnTo>
                  <a:lnTo>
                    <a:pt x="0" y="136875"/>
                  </a:lnTo>
                  <a:lnTo>
                    <a:pt x="6418" y="88529"/>
                  </a:lnTo>
                  <a:lnTo>
                    <a:pt x="20371" y="0"/>
                  </a:lnTo>
                  <a:close/>
                  <a:moveTo>
                    <a:pt x="33835" y="31393"/>
                  </a:moveTo>
                  <a:lnTo>
                    <a:pt x="26301" y="88320"/>
                  </a:lnTo>
                  <a:lnTo>
                    <a:pt x="41370" y="88320"/>
                  </a:lnTo>
                  <a:lnTo>
                    <a:pt x="33835" y="3139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61" name="Freeform 60">
              <a:extLst>
                <a:ext uri="{FF2B5EF4-FFF2-40B4-BE49-F238E27FC236}">
                  <a16:creationId xmlns:a16="http://schemas.microsoft.com/office/drawing/2014/main" id="{A260B6FA-D0AD-9CE3-0348-1D7309568283}"/>
                </a:ext>
              </a:extLst>
            </p:cNvPr>
            <p:cNvSpPr/>
            <p:nvPr/>
          </p:nvSpPr>
          <p:spPr>
            <a:xfrm>
              <a:off x="7896197" y="-289007"/>
              <a:ext cx="56717" cy="136875"/>
            </a:xfrm>
            <a:custGeom>
              <a:avLst/>
              <a:gdLst/>
              <a:ahLst/>
              <a:cxnLst/>
              <a:rect l="l" t="t" r="r" b="b"/>
              <a:pathLst>
                <a:path w="56717" h="136875">
                  <a:moveTo>
                    <a:pt x="0" y="0"/>
                  </a:moveTo>
                  <a:lnTo>
                    <a:pt x="30417" y="0"/>
                  </a:lnTo>
                  <a:cubicBezTo>
                    <a:pt x="47950" y="46"/>
                    <a:pt x="56717" y="9650"/>
                    <a:pt x="56717" y="28812"/>
                  </a:cubicBezTo>
                  <a:lnTo>
                    <a:pt x="56717" y="49392"/>
                  </a:lnTo>
                  <a:cubicBezTo>
                    <a:pt x="56717" y="58368"/>
                    <a:pt x="53113" y="64717"/>
                    <a:pt x="45904" y="68437"/>
                  </a:cubicBezTo>
                  <a:cubicBezTo>
                    <a:pt x="53113" y="72158"/>
                    <a:pt x="56717" y="78506"/>
                    <a:pt x="56717" y="87483"/>
                  </a:cubicBezTo>
                  <a:lnTo>
                    <a:pt x="56717" y="108133"/>
                  </a:lnTo>
                  <a:cubicBezTo>
                    <a:pt x="56717" y="127248"/>
                    <a:pt x="47532" y="136828"/>
                    <a:pt x="29161" y="136875"/>
                  </a:cubicBezTo>
                  <a:lnTo>
                    <a:pt x="0" y="136875"/>
                  </a:lnTo>
                  <a:lnTo>
                    <a:pt x="0" y="0"/>
                  </a:lnTo>
                  <a:close/>
                  <a:moveTo>
                    <a:pt x="19743" y="19464"/>
                  </a:moveTo>
                  <a:lnTo>
                    <a:pt x="19743" y="58670"/>
                  </a:lnTo>
                  <a:lnTo>
                    <a:pt x="25952" y="58670"/>
                  </a:lnTo>
                  <a:cubicBezTo>
                    <a:pt x="28696" y="58670"/>
                    <a:pt x="30579" y="58484"/>
                    <a:pt x="31603" y="58112"/>
                  </a:cubicBezTo>
                  <a:cubicBezTo>
                    <a:pt x="35184" y="56671"/>
                    <a:pt x="36974" y="53764"/>
                    <a:pt x="36974" y="49392"/>
                  </a:cubicBezTo>
                  <a:lnTo>
                    <a:pt x="36974" y="28812"/>
                  </a:lnTo>
                  <a:cubicBezTo>
                    <a:pt x="36974" y="22580"/>
                    <a:pt x="34114" y="19464"/>
                    <a:pt x="28394" y="19464"/>
                  </a:cubicBezTo>
                  <a:lnTo>
                    <a:pt x="19743" y="19464"/>
                  </a:lnTo>
                  <a:close/>
                  <a:moveTo>
                    <a:pt x="19743" y="78204"/>
                  </a:moveTo>
                  <a:lnTo>
                    <a:pt x="19743" y="117411"/>
                  </a:lnTo>
                  <a:lnTo>
                    <a:pt x="28394" y="117411"/>
                  </a:lnTo>
                  <a:cubicBezTo>
                    <a:pt x="34114" y="117411"/>
                    <a:pt x="36974" y="114318"/>
                    <a:pt x="36974" y="108133"/>
                  </a:cubicBezTo>
                  <a:lnTo>
                    <a:pt x="36974" y="87483"/>
                  </a:lnTo>
                  <a:cubicBezTo>
                    <a:pt x="36974" y="83111"/>
                    <a:pt x="35184" y="80227"/>
                    <a:pt x="31603" y="78832"/>
                  </a:cubicBezTo>
                  <a:cubicBezTo>
                    <a:pt x="30579" y="78413"/>
                    <a:pt x="28696" y="78204"/>
                    <a:pt x="25952" y="78204"/>
                  </a:cubicBezTo>
                  <a:lnTo>
                    <a:pt x="19743" y="78204"/>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62" name="Freeform 61">
              <a:extLst>
                <a:ext uri="{FF2B5EF4-FFF2-40B4-BE49-F238E27FC236}">
                  <a16:creationId xmlns:a16="http://schemas.microsoft.com/office/drawing/2014/main" id="{60C48888-F8DC-E4A0-4C37-05D926368625}"/>
                </a:ext>
              </a:extLst>
            </p:cNvPr>
            <p:cNvSpPr/>
            <p:nvPr/>
          </p:nvSpPr>
          <p:spPr>
            <a:xfrm>
              <a:off x="7972746" y="-289007"/>
              <a:ext cx="19743" cy="136875"/>
            </a:xfrm>
            <a:custGeom>
              <a:avLst/>
              <a:gdLst/>
              <a:ahLst/>
              <a:cxnLst/>
              <a:rect l="l" t="t" r="r" b="b"/>
              <a:pathLst>
                <a:path w="19743" h="136875">
                  <a:moveTo>
                    <a:pt x="0" y="0"/>
                  </a:moveTo>
                  <a:lnTo>
                    <a:pt x="19743" y="0"/>
                  </a:lnTo>
                  <a:lnTo>
                    <a:pt x="19743" y="136875"/>
                  </a:lnTo>
                  <a:lnTo>
                    <a:pt x="0" y="13687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63" name="Freeform 62">
              <a:extLst>
                <a:ext uri="{FF2B5EF4-FFF2-40B4-BE49-F238E27FC236}">
                  <a16:creationId xmlns:a16="http://schemas.microsoft.com/office/drawing/2014/main" id="{5176BBFB-8098-CD42-5CDD-A80F5DBF60A4}"/>
                </a:ext>
              </a:extLst>
            </p:cNvPr>
            <p:cNvSpPr/>
            <p:nvPr/>
          </p:nvSpPr>
          <p:spPr>
            <a:xfrm>
              <a:off x="8010497" y="-289007"/>
              <a:ext cx="51206" cy="136875"/>
            </a:xfrm>
            <a:custGeom>
              <a:avLst/>
              <a:gdLst/>
              <a:ahLst/>
              <a:cxnLst/>
              <a:rect l="l" t="t" r="r" b="b"/>
              <a:pathLst>
                <a:path w="51206" h="136875">
                  <a:moveTo>
                    <a:pt x="0" y="0"/>
                  </a:moveTo>
                  <a:lnTo>
                    <a:pt x="19743" y="0"/>
                  </a:lnTo>
                  <a:lnTo>
                    <a:pt x="19743" y="117411"/>
                  </a:lnTo>
                  <a:lnTo>
                    <a:pt x="51206" y="117411"/>
                  </a:lnTo>
                  <a:lnTo>
                    <a:pt x="51206" y="136875"/>
                  </a:lnTo>
                  <a:lnTo>
                    <a:pt x="0" y="13687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64" name="Freeform 63">
              <a:extLst>
                <a:ext uri="{FF2B5EF4-FFF2-40B4-BE49-F238E27FC236}">
                  <a16:creationId xmlns:a16="http://schemas.microsoft.com/office/drawing/2014/main" id="{B6DDEEF6-F677-931C-339B-837024E50FAD}"/>
                </a:ext>
              </a:extLst>
            </p:cNvPr>
            <p:cNvSpPr/>
            <p:nvPr/>
          </p:nvSpPr>
          <p:spPr>
            <a:xfrm>
              <a:off x="8067996" y="-289007"/>
              <a:ext cx="19743" cy="136875"/>
            </a:xfrm>
            <a:custGeom>
              <a:avLst/>
              <a:gdLst/>
              <a:ahLst/>
              <a:cxnLst/>
              <a:rect l="l" t="t" r="r" b="b"/>
              <a:pathLst>
                <a:path w="19743" h="136875">
                  <a:moveTo>
                    <a:pt x="0" y="0"/>
                  </a:moveTo>
                  <a:lnTo>
                    <a:pt x="19743" y="0"/>
                  </a:lnTo>
                  <a:lnTo>
                    <a:pt x="19743" y="136875"/>
                  </a:lnTo>
                  <a:lnTo>
                    <a:pt x="0" y="13687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65" name="Freeform 64">
              <a:extLst>
                <a:ext uri="{FF2B5EF4-FFF2-40B4-BE49-F238E27FC236}">
                  <a16:creationId xmlns:a16="http://schemas.microsoft.com/office/drawing/2014/main" id="{F2CF6ED4-6CDA-D332-EB2F-8FD76C99A6E9}"/>
                </a:ext>
              </a:extLst>
            </p:cNvPr>
            <p:cNvSpPr/>
            <p:nvPr/>
          </p:nvSpPr>
          <p:spPr>
            <a:xfrm>
              <a:off x="8100166" y="-289007"/>
              <a:ext cx="56717" cy="136875"/>
            </a:xfrm>
            <a:custGeom>
              <a:avLst/>
              <a:gdLst/>
              <a:ahLst/>
              <a:cxnLst/>
              <a:rect l="l" t="t" r="r" b="b"/>
              <a:pathLst>
                <a:path w="56717" h="136875">
                  <a:moveTo>
                    <a:pt x="0" y="0"/>
                  </a:moveTo>
                  <a:lnTo>
                    <a:pt x="56717" y="0"/>
                  </a:lnTo>
                  <a:lnTo>
                    <a:pt x="56717" y="19464"/>
                  </a:lnTo>
                  <a:lnTo>
                    <a:pt x="38230" y="19464"/>
                  </a:lnTo>
                  <a:lnTo>
                    <a:pt x="38230" y="136875"/>
                  </a:lnTo>
                  <a:lnTo>
                    <a:pt x="18487" y="136875"/>
                  </a:lnTo>
                  <a:lnTo>
                    <a:pt x="18487" y="19464"/>
                  </a:lnTo>
                  <a:lnTo>
                    <a:pt x="0" y="19464"/>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66" name="Freeform 65">
              <a:extLst>
                <a:ext uri="{FF2B5EF4-FFF2-40B4-BE49-F238E27FC236}">
                  <a16:creationId xmlns:a16="http://schemas.microsoft.com/office/drawing/2014/main" id="{1CB8AA89-4B15-7F7B-A69F-A946B2A0A4A9}"/>
                </a:ext>
              </a:extLst>
            </p:cNvPr>
            <p:cNvSpPr/>
            <p:nvPr/>
          </p:nvSpPr>
          <p:spPr>
            <a:xfrm>
              <a:off x="8166143" y="-289007"/>
              <a:ext cx="68787" cy="136875"/>
            </a:xfrm>
            <a:custGeom>
              <a:avLst/>
              <a:gdLst/>
              <a:ahLst/>
              <a:cxnLst/>
              <a:rect l="l" t="t" r="r" b="b"/>
              <a:pathLst>
                <a:path w="68787" h="136875">
                  <a:moveTo>
                    <a:pt x="0" y="0"/>
                  </a:moveTo>
                  <a:lnTo>
                    <a:pt x="20929" y="0"/>
                  </a:lnTo>
                  <a:lnTo>
                    <a:pt x="34394" y="53368"/>
                  </a:lnTo>
                  <a:lnTo>
                    <a:pt x="47858" y="0"/>
                  </a:lnTo>
                  <a:lnTo>
                    <a:pt x="68787" y="0"/>
                  </a:lnTo>
                  <a:lnTo>
                    <a:pt x="44858" y="77646"/>
                  </a:lnTo>
                  <a:lnTo>
                    <a:pt x="44300" y="79320"/>
                  </a:lnTo>
                  <a:lnTo>
                    <a:pt x="44300" y="136875"/>
                  </a:lnTo>
                  <a:lnTo>
                    <a:pt x="24557" y="136875"/>
                  </a:lnTo>
                  <a:lnTo>
                    <a:pt x="24557" y="79320"/>
                  </a:lnTo>
                  <a:lnTo>
                    <a:pt x="23929" y="77646"/>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grpSp>
    </p:spTree>
    <p:extLst>
      <p:ext uri="{BB962C8B-B14F-4D97-AF65-F5344CB8AC3E}">
        <p14:creationId xmlns:p14="http://schemas.microsoft.com/office/powerpoint/2010/main" val="96369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65BA2C-77FA-5D4F-B284-04ACAA5613B6}"/>
              </a:ext>
            </a:extLst>
          </p:cNvPr>
          <p:cNvSpPr>
            <a:spLocks noGrp="1"/>
          </p:cNvSpPr>
          <p:nvPr>
            <p:ph type="sldNum" sz="quarter" idx="10"/>
          </p:nvPr>
        </p:nvSpPr>
        <p:spPr/>
        <p:txBody>
          <a:bodyPr/>
          <a:lstStyle/>
          <a:p>
            <a:fld id="{B860EA5E-C501-EE46-95BA-D6951046621D}" type="slidenum">
              <a:rPr lang="en-US" smtClean="0"/>
              <a:t>23</a:t>
            </a:fld>
            <a:endParaRPr lang="en-US" dirty="0"/>
          </a:p>
        </p:txBody>
      </p:sp>
      <p:sp>
        <p:nvSpPr>
          <p:cNvPr id="3" name="Title 2">
            <a:extLst>
              <a:ext uri="{FF2B5EF4-FFF2-40B4-BE49-F238E27FC236}">
                <a16:creationId xmlns:a16="http://schemas.microsoft.com/office/drawing/2014/main" id="{FC6F44A4-F72F-08FA-47FA-52C823DA3401}"/>
              </a:ext>
            </a:extLst>
          </p:cNvPr>
          <p:cNvSpPr>
            <a:spLocks noGrp="1"/>
          </p:cNvSpPr>
          <p:nvPr>
            <p:ph type="title"/>
          </p:nvPr>
        </p:nvSpPr>
        <p:spPr/>
        <p:txBody>
          <a:bodyPr/>
          <a:lstStyle/>
          <a:p>
            <a:r>
              <a:rPr lang="en-US" dirty="0"/>
              <a:t>Traditional investments</a:t>
            </a:r>
          </a:p>
        </p:txBody>
      </p:sp>
      <p:sp>
        <p:nvSpPr>
          <p:cNvPr id="4" name="Rectangle 3">
            <a:extLst>
              <a:ext uri="{FF2B5EF4-FFF2-40B4-BE49-F238E27FC236}">
                <a16:creationId xmlns:a16="http://schemas.microsoft.com/office/drawing/2014/main" id="{7BF52C58-2048-F41E-85DC-D77349F8EA2E}"/>
              </a:ext>
            </a:extLst>
          </p:cNvPr>
          <p:cNvSpPr/>
          <p:nvPr/>
        </p:nvSpPr>
        <p:spPr>
          <a:xfrm>
            <a:off x="350520" y="1154936"/>
            <a:ext cx="7866888" cy="276999"/>
          </a:xfrm>
          <a:prstGeom prst="rect">
            <a:avLst/>
          </a:prstGeom>
        </p:spPr>
        <p:txBody>
          <a:bodyPr wrap="square">
            <a:spAutoFit/>
          </a:bodyPr>
          <a:lstStyle/>
          <a:p>
            <a:pPr>
              <a:spcAft>
                <a:spcPts val="1200"/>
              </a:spcAft>
            </a:pPr>
            <a:r>
              <a:rPr lang="en-US" sz="1200" dirty="0">
                <a:solidFill>
                  <a:schemeClr val="accent1"/>
                </a:solidFill>
                <a:latin typeface="Georgia Pro" panose="02040502050405020303" pitchFamily="18" charset="0"/>
              </a:rPr>
              <a:t>How much can I withdraw each year and not run out of money?</a:t>
            </a:r>
          </a:p>
        </p:txBody>
      </p:sp>
      <p:sp>
        <p:nvSpPr>
          <p:cNvPr id="5" name="Rectangle 4">
            <a:extLst>
              <a:ext uri="{FF2B5EF4-FFF2-40B4-BE49-F238E27FC236}">
                <a16:creationId xmlns:a16="http://schemas.microsoft.com/office/drawing/2014/main" id="{FC3FEA74-833C-0C40-3E74-206CEAE9282E}"/>
              </a:ext>
            </a:extLst>
          </p:cNvPr>
          <p:cNvSpPr/>
          <p:nvPr/>
        </p:nvSpPr>
        <p:spPr>
          <a:xfrm>
            <a:off x="365019" y="1675618"/>
            <a:ext cx="5395702" cy="66904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7" name="TextBox 6">
            <a:extLst>
              <a:ext uri="{FF2B5EF4-FFF2-40B4-BE49-F238E27FC236}">
                <a16:creationId xmlns:a16="http://schemas.microsoft.com/office/drawing/2014/main" id="{2F5734DF-FE55-1079-3DE7-CA96C3E6682C}"/>
              </a:ext>
            </a:extLst>
          </p:cNvPr>
          <p:cNvSpPr txBox="1"/>
          <p:nvPr/>
        </p:nvSpPr>
        <p:spPr>
          <a:xfrm>
            <a:off x="2523899" y="1891836"/>
            <a:ext cx="4261386" cy="338554"/>
          </a:xfrm>
          <a:prstGeom prst="rect">
            <a:avLst/>
          </a:prstGeom>
          <a:noFill/>
        </p:spPr>
        <p:txBody>
          <a:bodyPr wrap="square" lIns="0" tIns="0" rIns="0" bIns="0" rtlCol="0">
            <a:noAutofit/>
          </a:bodyPr>
          <a:lstStyle/>
          <a:p>
            <a:r>
              <a:rPr lang="en-US" sz="1600" dirty="0">
                <a:latin typeface="Arial" panose="020B0604020202020204" pitchFamily="34" charset="0"/>
                <a:cs typeface="Arial" panose="020B0604020202020204" pitchFamily="34" charset="0"/>
              </a:rPr>
              <a:t>The 4% rule is not a rule at all.</a:t>
            </a:r>
          </a:p>
        </p:txBody>
      </p:sp>
      <p:cxnSp>
        <p:nvCxnSpPr>
          <p:cNvPr id="8" name="Straight Connector 7">
            <a:extLst>
              <a:ext uri="{FF2B5EF4-FFF2-40B4-BE49-F238E27FC236}">
                <a16:creationId xmlns:a16="http://schemas.microsoft.com/office/drawing/2014/main" id="{D901F2BE-D51C-8385-2304-01EDB71CBBBE}"/>
              </a:ext>
            </a:extLst>
          </p:cNvPr>
          <p:cNvCxnSpPr>
            <a:cxnSpLocks/>
          </p:cNvCxnSpPr>
          <p:nvPr/>
        </p:nvCxnSpPr>
        <p:spPr>
          <a:xfrm>
            <a:off x="2312550" y="1808487"/>
            <a:ext cx="0" cy="425119"/>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197A15B-982E-1C1E-012A-6D9BF3ECDF25}"/>
              </a:ext>
            </a:extLst>
          </p:cNvPr>
          <p:cNvSpPr txBox="1"/>
          <p:nvPr/>
        </p:nvSpPr>
        <p:spPr>
          <a:xfrm>
            <a:off x="570411" y="1743891"/>
            <a:ext cx="1637212" cy="329744"/>
          </a:xfrm>
          <a:prstGeom prst="rect">
            <a:avLst/>
          </a:prstGeom>
          <a:noFill/>
        </p:spPr>
        <p:txBody>
          <a:bodyPr wrap="square" lIns="0" tIns="0" rIns="0" bIns="0" rtlCol="0">
            <a:noAutofit/>
          </a:bodyPr>
          <a:lstStyle/>
          <a:p>
            <a:r>
              <a:rPr lang="en-US" sz="3600" dirty="0">
                <a:solidFill>
                  <a:schemeClr val="accent1"/>
                </a:solidFill>
                <a:latin typeface="Georgia Pro" panose="02040502050405020303" pitchFamily="18" charset="0"/>
                <a:cs typeface="Arial" panose="020B0604020202020204" pitchFamily="34" charset="0"/>
              </a:rPr>
              <a:t>4% rule</a:t>
            </a:r>
          </a:p>
        </p:txBody>
      </p:sp>
      <p:sp>
        <p:nvSpPr>
          <p:cNvPr id="14" name="Content Placeholder 2">
            <a:extLst>
              <a:ext uri="{FF2B5EF4-FFF2-40B4-BE49-F238E27FC236}">
                <a16:creationId xmlns:a16="http://schemas.microsoft.com/office/drawing/2014/main" id="{BEB93375-0FE7-A4FF-7BAA-E912991291D1}"/>
              </a:ext>
            </a:extLst>
          </p:cNvPr>
          <p:cNvSpPr txBox="1">
            <a:spLocks/>
          </p:cNvSpPr>
          <p:nvPr/>
        </p:nvSpPr>
        <p:spPr>
          <a:xfrm>
            <a:off x="351475" y="2495983"/>
            <a:ext cx="7539798" cy="1345020"/>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3988" indent="-153988">
              <a:spcBef>
                <a:spcPts val="1200"/>
              </a:spcBef>
              <a:buClr>
                <a:srgbClr val="40474B"/>
              </a:buClr>
              <a:buFont typeface="Arial"/>
              <a:buChar char="•"/>
            </a:pPr>
            <a:r>
              <a:rPr lang="en-US" sz="1200" dirty="0">
                <a:latin typeface="Arial" panose="020B0604020202020204" pitchFamily="34" charset="0"/>
                <a:cs typeface="Arial" panose="020B0604020202020204" pitchFamily="34" charset="0"/>
              </a:rPr>
              <a:t>It’s a common general recommendation introduced in 1994</a:t>
            </a:r>
          </a:p>
          <a:p>
            <a:pPr marL="153988" indent="-153988">
              <a:spcBef>
                <a:spcPts val="1200"/>
              </a:spcBef>
              <a:buClr>
                <a:srgbClr val="40474B"/>
              </a:buClr>
              <a:buFont typeface="Arial"/>
              <a:buChar char="•"/>
            </a:pPr>
            <a:r>
              <a:rPr lang="en-US" sz="1200" dirty="0">
                <a:latin typeface="Arial" panose="020B0604020202020204" pitchFamily="34" charset="0"/>
                <a:cs typeface="Arial" panose="020B0604020202020204" pitchFamily="34" charset="0"/>
              </a:rPr>
              <a:t>Most commonly defined as withdrawing 4% of initial retirement account balance, and increasing that amount every year based on inflation</a:t>
            </a:r>
          </a:p>
          <a:p>
            <a:pPr marL="153988" indent="-153988">
              <a:spcBef>
                <a:spcPts val="1200"/>
              </a:spcBef>
              <a:buClr>
                <a:srgbClr val="40474B"/>
              </a:buClr>
              <a:buFont typeface="Arial"/>
              <a:buChar char="•"/>
            </a:pPr>
            <a:r>
              <a:rPr lang="en-US" sz="1200" dirty="0">
                <a:latin typeface="Arial" panose="020B0604020202020204" pitchFamily="34" charset="0"/>
                <a:cs typeface="Arial" panose="020B0604020202020204" pitchFamily="34" charset="0"/>
              </a:rPr>
              <a:t>It historically offers a high probability that your assets will last as long as you do</a:t>
            </a:r>
          </a:p>
          <a:p>
            <a:pPr marL="153988" indent="-153988">
              <a:spcBef>
                <a:spcPts val="1200"/>
              </a:spcBef>
              <a:buClr>
                <a:srgbClr val="40474B"/>
              </a:buClr>
              <a:buFont typeface="Arial"/>
              <a:buChar char="•"/>
            </a:pPr>
            <a:r>
              <a:rPr lang="en-US" sz="1200" dirty="0">
                <a:latin typeface="Arial" panose="020B0604020202020204" pitchFamily="34" charset="0"/>
                <a:cs typeface="Arial" panose="020B0604020202020204" pitchFamily="34" charset="0"/>
              </a:rPr>
              <a:t>Other financial professionals say 5% may be more realistic and allow for a more comfortable lifestyle while adding only a little more risk</a:t>
            </a:r>
          </a:p>
        </p:txBody>
      </p:sp>
      <p:sp>
        <p:nvSpPr>
          <p:cNvPr id="15" name="Rectangle 14">
            <a:extLst>
              <a:ext uri="{FF2B5EF4-FFF2-40B4-BE49-F238E27FC236}">
                <a16:creationId xmlns:a16="http://schemas.microsoft.com/office/drawing/2014/main" id="{C6BA3897-D90D-3C66-D1D2-F7800AEFA083}"/>
              </a:ext>
            </a:extLst>
          </p:cNvPr>
          <p:cNvSpPr/>
          <p:nvPr/>
        </p:nvSpPr>
        <p:spPr>
          <a:xfrm>
            <a:off x="333538" y="4682195"/>
            <a:ext cx="3390672" cy="230832"/>
          </a:xfrm>
          <a:prstGeom prst="rect">
            <a:avLst/>
          </a:prstGeom>
        </p:spPr>
        <p:txBody>
          <a:bodyPr wrap="none">
            <a:spAutoFit/>
          </a:bodyPr>
          <a:lstStyle/>
          <a:p>
            <a:r>
              <a:rPr lang="en-US" sz="900" dirty="0"/>
              <a:t>Source: “Four Percent Rule,” Investopedia.com, January 2022</a:t>
            </a:r>
            <a:endParaRPr lang="en-US" sz="900" dirty="0">
              <a:cs typeface="Arial"/>
            </a:endParaRPr>
          </a:p>
        </p:txBody>
      </p:sp>
    </p:spTree>
    <p:extLst>
      <p:ext uri="{BB962C8B-B14F-4D97-AF65-F5344CB8AC3E}">
        <p14:creationId xmlns:p14="http://schemas.microsoft.com/office/powerpoint/2010/main" val="236579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9CDD3F-DEA8-DBDE-BD70-EF75A2EE4CD3}"/>
              </a:ext>
            </a:extLst>
          </p:cNvPr>
          <p:cNvPicPr>
            <a:picLocks noChangeAspect="1"/>
          </p:cNvPicPr>
          <p:nvPr/>
        </p:nvPicPr>
        <p:blipFill>
          <a:blip r:embed="rId3"/>
          <a:srcRect/>
          <a:stretch/>
        </p:blipFill>
        <p:spPr>
          <a:xfrm>
            <a:off x="384116" y="2084228"/>
            <a:ext cx="6673177" cy="2911932"/>
          </a:xfrm>
          <a:prstGeom prst="rect">
            <a:avLst/>
          </a:prstGeom>
        </p:spPr>
      </p:pic>
      <p:sp>
        <p:nvSpPr>
          <p:cNvPr id="2" name="Slide Number Placeholder 1">
            <a:extLst>
              <a:ext uri="{FF2B5EF4-FFF2-40B4-BE49-F238E27FC236}">
                <a16:creationId xmlns:a16="http://schemas.microsoft.com/office/drawing/2014/main" id="{065FE99F-D15B-FA11-66D6-C66AD4585CDA}"/>
              </a:ext>
            </a:extLst>
          </p:cNvPr>
          <p:cNvSpPr>
            <a:spLocks noGrp="1"/>
          </p:cNvSpPr>
          <p:nvPr>
            <p:ph type="sldNum" sz="quarter" idx="10"/>
          </p:nvPr>
        </p:nvSpPr>
        <p:spPr/>
        <p:txBody>
          <a:bodyPr/>
          <a:lstStyle/>
          <a:p>
            <a:fld id="{B860EA5E-C501-EE46-95BA-D6951046621D}" type="slidenum">
              <a:rPr lang="en-US" smtClean="0"/>
              <a:t>24</a:t>
            </a:fld>
            <a:endParaRPr lang="en-US" dirty="0"/>
          </a:p>
        </p:txBody>
      </p:sp>
      <p:sp>
        <p:nvSpPr>
          <p:cNvPr id="3" name="Title 2">
            <a:extLst>
              <a:ext uri="{FF2B5EF4-FFF2-40B4-BE49-F238E27FC236}">
                <a16:creationId xmlns:a16="http://schemas.microsoft.com/office/drawing/2014/main" id="{94B15348-016F-0762-967B-FC8B00F631D1}"/>
              </a:ext>
            </a:extLst>
          </p:cNvPr>
          <p:cNvSpPr>
            <a:spLocks noGrp="1"/>
          </p:cNvSpPr>
          <p:nvPr>
            <p:ph type="title"/>
          </p:nvPr>
        </p:nvSpPr>
        <p:spPr>
          <a:xfrm>
            <a:off x="352698" y="736904"/>
            <a:ext cx="5532119" cy="954736"/>
          </a:xfrm>
        </p:spPr>
        <p:txBody>
          <a:bodyPr/>
          <a:lstStyle/>
          <a:p>
            <a:r>
              <a:rPr lang="en-US" dirty="0"/>
              <a:t>Withdrawal rate vs portfolio performance</a:t>
            </a:r>
          </a:p>
        </p:txBody>
      </p:sp>
      <p:graphicFrame>
        <p:nvGraphicFramePr>
          <p:cNvPr id="4" name="Table 8">
            <a:extLst>
              <a:ext uri="{FF2B5EF4-FFF2-40B4-BE49-F238E27FC236}">
                <a16:creationId xmlns:a16="http://schemas.microsoft.com/office/drawing/2014/main" id="{D97A9905-88CC-AF7F-109F-4E875E9B5DEA}"/>
              </a:ext>
            </a:extLst>
          </p:cNvPr>
          <p:cNvGraphicFramePr>
            <a:graphicFrameLocks noGrp="1"/>
          </p:cNvGraphicFramePr>
          <p:nvPr>
            <p:extLst>
              <p:ext uri="{D42A27DB-BD31-4B8C-83A1-F6EECF244321}">
                <p14:modId xmlns:p14="http://schemas.microsoft.com/office/powerpoint/2010/main" val="1115275021"/>
              </p:ext>
            </p:extLst>
          </p:nvPr>
        </p:nvGraphicFramePr>
        <p:xfrm>
          <a:off x="2005818" y="1307948"/>
          <a:ext cx="4778828" cy="969012"/>
        </p:xfrm>
        <a:graphic>
          <a:graphicData uri="http://schemas.openxmlformats.org/drawingml/2006/table">
            <a:tbl>
              <a:tblPr firstRow="1" bandRow="1">
                <a:tableStyleId>{5C22544A-7EE6-4342-B048-85BDC9FD1C3A}</a:tableStyleId>
              </a:tblPr>
              <a:tblGrid>
                <a:gridCol w="1157138">
                  <a:extLst>
                    <a:ext uri="{9D8B030D-6E8A-4147-A177-3AD203B41FA5}">
                      <a16:colId xmlns:a16="http://schemas.microsoft.com/office/drawing/2014/main" val="2127712295"/>
                    </a:ext>
                  </a:extLst>
                </a:gridCol>
                <a:gridCol w="724338">
                  <a:extLst>
                    <a:ext uri="{9D8B030D-6E8A-4147-A177-3AD203B41FA5}">
                      <a16:colId xmlns:a16="http://schemas.microsoft.com/office/drawing/2014/main" val="838505214"/>
                    </a:ext>
                  </a:extLst>
                </a:gridCol>
                <a:gridCol w="724338">
                  <a:extLst>
                    <a:ext uri="{9D8B030D-6E8A-4147-A177-3AD203B41FA5}">
                      <a16:colId xmlns:a16="http://schemas.microsoft.com/office/drawing/2014/main" val="3610764239"/>
                    </a:ext>
                  </a:extLst>
                </a:gridCol>
                <a:gridCol w="724338">
                  <a:extLst>
                    <a:ext uri="{9D8B030D-6E8A-4147-A177-3AD203B41FA5}">
                      <a16:colId xmlns:a16="http://schemas.microsoft.com/office/drawing/2014/main" val="4288222814"/>
                    </a:ext>
                  </a:extLst>
                </a:gridCol>
                <a:gridCol w="724338">
                  <a:extLst>
                    <a:ext uri="{9D8B030D-6E8A-4147-A177-3AD203B41FA5}">
                      <a16:colId xmlns:a16="http://schemas.microsoft.com/office/drawing/2014/main" val="3274709717"/>
                    </a:ext>
                  </a:extLst>
                </a:gridCol>
                <a:gridCol w="724338">
                  <a:extLst>
                    <a:ext uri="{9D8B030D-6E8A-4147-A177-3AD203B41FA5}">
                      <a16:colId xmlns:a16="http://schemas.microsoft.com/office/drawing/2014/main" val="2803432054"/>
                    </a:ext>
                  </a:extLst>
                </a:gridCol>
              </a:tblGrid>
              <a:tr h="242253">
                <a:tc>
                  <a:txBody>
                    <a:bodyPr/>
                    <a:lstStyle/>
                    <a:p>
                      <a:pPr algn="ctr"/>
                      <a:endParaRPr lang="en-US" sz="9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r>
                        <a:rPr lang="en-US" sz="800" b="1" dirty="0">
                          <a:solidFill>
                            <a:schemeClr val="bg1"/>
                          </a:solidFill>
                        </a:rPr>
                        <a:t>YEAR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algn="ctr"/>
                      <a:r>
                        <a:rPr lang="en-US" sz="800" b="1" dirty="0">
                          <a:solidFill>
                            <a:schemeClr val="bg1"/>
                          </a:solidFill>
                        </a:rPr>
                        <a:t>YEAR 2</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algn="ctr"/>
                      <a:r>
                        <a:rPr lang="en-US" sz="800" b="1" dirty="0">
                          <a:solidFill>
                            <a:schemeClr val="bg1"/>
                          </a:solidFill>
                        </a:rPr>
                        <a:t>YEAR 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algn="ctr"/>
                      <a:r>
                        <a:rPr lang="en-US" sz="800" b="1" dirty="0">
                          <a:solidFill>
                            <a:schemeClr val="bg1"/>
                          </a:solidFill>
                        </a:rPr>
                        <a:t>YEAR 4</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algn="ctr"/>
                      <a:r>
                        <a:rPr lang="en-US" sz="800" b="1" dirty="0">
                          <a:solidFill>
                            <a:schemeClr val="bg1"/>
                          </a:solidFill>
                        </a:rPr>
                        <a:t>YEAR 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47256763"/>
                  </a:ext>
                </a:extLst>
              </a:tr>
              <a:tr h="242253">
                <a:tc>
                  <a:txBody>
                    <a:bodyPr/>
                    <a:lstStyle/>
                    <a:p>
                      <a:pPr algn="ctr"/>
                      <a:r>
                        <a:rPr lang="en-US" sz="900" b="1" dirty="0">
                          <a:solidFill>
                            <a:schemeClr val="accent2"/>
                          </a:solidFill>
                        </a:rPr>
                        <a:t>PORTFOLIO 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r>
                        <a:rPr lang="en-US" sz="800" dirty="0"/>
                        <a:t>20%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800" dirty="0"/>
                        <a:t>13%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800" dirty="0"/>
                        <a:t>12%</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800" dirty="0"/>
                        <a:t>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800" dirty="0"/>
                        <a:t>7%</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48272088"/>
                  </a:ext>
                </a:extLst>
              </a:tr>
              <a:tr h="242253">
                <a:tc>
                  <a:txBody>
                    <a:bodyPr/>
                    <a:lstStyle/>
                    <a:p>
                      <a:pPr algn="ctr"/>
                      <a:r>
                        <a:rPr lang="en-US" sz="900" b="1" dirty="0">
                          <a:solidFill>
                            <a:schemeClr val="tx1"/>
                          </a:solidFill>
                        </a:rPr>
                        <a:t>PORTFOLIO B</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r>
                        <a:rPr lang="en-US" sz="800" dirty="0"/>
                        <a:t>5.93%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74B"/>
                          </a:solidFill>
                          <a:effectLst/>
                          <a:uLnTx/>
                          <a:uFillTx/>
                          <a:latin typeface="Arial" panose="020B0604020202020204"/>
                          <a:ea typeface="+mn-ea"/>
                          <a:cs typeface="+mn-cs"/>
                        </a:rPr>
                        <a:t>5.93%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74B"/>
                          </a:solidFill>
                          <a:effectLst/>
                          <a:uLnTx/>
                          <a:uFillTx/>
                          <a:latin typeface="Arial" panose="020B0604020202020204"/>
                          <a:ea typeface="+mn-ea"/>
                          <a:cs typeface="+mn-cs"/>
                        </a:rPr>
                        <a:t>5.93%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74B"/>
                          </a:solidFill>
                          <a:effectLst/>
                          <a:uLnTx/>
                          <a:uFillTx/>
                          <a:latin typeface="Arial" panose="020B0604020202020204"/>
                          <a:ea typeface="+mn-ea"/>
                          <a:cs typeface="+mn-cs"/>
                        </a:rPr>
                        <a:t>5.93%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74B"/>
                          </a:solidFill>
                          <a:effectLst/>
                          <a:uLnTx/>
                          <a:uFillTx/>
                          <a:latin typeface="Arial" panose="020B0604020202020204"/>
                          <a:ea typeface="+mn-ea"/>
                          <a:cs typeface="+mn-cs"/>
                        </a:rPr>
                        <a:t>5.93%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628648898"/>
                  </a:ext>
                </a:extLst>
              </a:tr>
              <a:tr h="242253">
                <a:tc>
                  <a:txBody>
                    <a:bodyPr/>
                    <a:lstStyle/>
                    <a:p>
                      <a:pPr algn="ctr"/>
                      <a:r>
                        <a:rPr lang="en-US" sz="900" b="1" dirty="0">
                          <a:solidFill>
                            <a:schemeClr val="accent1"/>
                          </a:solidFill>
                        </a:rPr>
                        <a:t>PORTFOLIO 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r>
                        <a:rPr lang="en-US" sz="800" dirty="0"/>
                        <a:t>6%</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74B"/>
                          </a:solidFill>
                          <a:effectLst/>
                          <a:uLnTx/>
                          <a:uFillTx/>
                          <a:latin typeface="Arial" panose="020B0604020202020204"/>
                          <a:ea typeface="+mn-ea"/>
                          <a:cs typeface="+mn-cs"/>
                        </a:rPr>
                        <a:t>7%</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74B"/>
                          </a:solidFill>
                          <a:effectLst/>
                          <a:uLnTx/>
                          <a:uFillTx/>
                          <a:latin typeface="Arial" panose="020B0604020202020204"/>
                          <a:ea typeface="+mn-ea"/>
                          <a:cs typeface="+mn-cs"/>
                        </a:rPr>
                        <a:t>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74B"/>
                          </a:solidFill>
                          <a:effectLst/>
                          <a:uLnTx/>
                          <a:uFillTx/>
                          <a:latin typeface="Arial" panose="020B0604020202020204"/>
                          <a:ea typeface="+mn-ea"/>
                          <a:cs typeface="+mn-cs"/>
                        </a:rPr>
                        <a:t>12%</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0474B"/>
                          </a:solidFill>
                          <a:effectLst/>
                          <a:uLnTx/>
                          <a:uFillTx/>
                          <a:latin typeface="Arial" panose="020B0604020202020204"/>
                          <a:ea typeface="+mn-ea"/>
                          <a:cs typeface="+mn-cs"/>
                        </a:rPr>
                        <a:t>13%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83045926"/>
                  </a:ext>
                </a:extLst>
              </a:tr>
            </a:tbl>
          </a:graphicData>
        </a:graphic>
      </p:graphicFrame>
      <p:sp>
        <p:nvSpPr>
          <p:cNvPr id="5" name="TextBox 4">
            <a:extLst>
              <a:ext uri="{FF2B5EF4-FFF2-40B4-BE49-F238E27FC236}">
                <a16:creationId xmlns:a16="http://schemas.microsoft.com/office/drawing/2014/main" id="{D704D6AE-7089-3E47-0EE2-AD1D53399E06}"/>
              </a:ext>
            </a:extLst>
          </p:cNvPr>
          <p:cNvSpPr txBox="1"/>
          <p:nvPr/>
        </p:nvSpPr>
        <p:spPr>
          <a:xfrm>
            <a:off x="304800" y="4829908"/>
            <a:ext cx="5275384" cy="438582"/>
          </a:xfrm>
          <a:prstGeom prst="rect">
            <a:avLst/>
          </a:prstGeom>
          <a:noFill/>
        </p:spPr>
        <p:txBody>
          <a:bodyPr wrap="square" rtlCol="0">
            <a:spAutoFit/>
          </a:bodyPr>
          <a:lstStyle/>
          <a:p>
            <a:pPr>
              <a:buClr>
                <a:schemeClr val="bg1"/>
              </a:buClr>
              <a:buSzPct val="85000"/>
            </a:pPr>
            <a:r>
              <a:rPr lang="en-US" sz="1050" dirty="0"/>
              <a:t>Hypothetical example used for illustrative purposes. </a:t>
            </a:r>
          </a:p>
          <a:p>
            <a:pPr algn="l">
              <a:buClr>
                <a:schemeClr val="bg1"/>
              </a:buClr>
              <a:buSzPct val="85000"/>
            </a:pPr>
            <a:endParaRPr lang="en-US" sz="1200" dirty="0" err="1"/>
          </a:p>
        </p:txBody>
      </p:sp>
    </p:spTree>
    <p:extLst>
      <p:ext uri="{BB962C8B-B14F-4D97-AF65-F5344CB8AC3E}">
        <p14:creationId xmlns:p14="http://schemas.microsoft.com/office/powerpoint/2010/main" val="152603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65BA2C-77FA-5D4F-B284-04ACAA5613B6}"/>
              </a:ext>
            </a:extLst>
          </p:cNvPr>
          <p:cNvSpPr>
            <a:spLocks noGrp="1"/>
          </p:cNvSpPr>
          <p:nvPr>
            <p:ph type="sldNum" sz="quarter" idx="10"/>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fld id="{B860EA5E-C501-EE46-95BA-D6951046621D}" type="slidenum">
              <a:rPr kumimoji="0" lang="en-US" sz="900" b="0" i="0" u="none" strike="noStrike" kern="1200" cap="none" spc="0" normalizeH="0" baseline="0" noProof="0">
                <a:ln>
                  <a:noFill/>
                </a:ln>
                <a:solidFill>
                  <a:srgbClr val="40474B"/>
                </a:solidFill>
                <a:effectLst/>
                <a:uLnTx/>
                <a:uFillTx/>
                <a:latin typeface="Arial" panose="020B0604020202020204"/>
                <a:ea typeface="+mn-ea"/>
                <a:cs typeface="+mn-cs"/>
              </a:rPr>
              <a:pPr marL="0" marR="0" lvl="0" indent="0" algn="l" defTabSz="457189"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srgbClr val="40474B"/>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FC6F44A4-F72F-08FA-47FA-52C823DA3401}"/>
              </a:ext>
            </a:extLst>
          </p:cNvPr>
          <p:cNvSpPr>
            <a:spLocks noGrp="1"/>
          </p:cNvSpPr>
          <p:nvPr>
            <p:ph type="title"/>
          </p:nvPr>
        </p:nvSpPr>
        <p:spPr/>
        <p:txBody>
          <a:bodyPr/>
          <a:lstStyle/>
          <a:p>
            <a:r>
              <a:rPr lang="en-US" dirty="0"/>
              <a:t>Traditional investments</a:t>
            </a:r>
          </a:p>
        </p:txBody>
      </p:sp>
      <p:sp>
        <p:nvSpPr>
          <p:cNvPr id="4" name="Rectangle 3">
            <a:extLst>
              <a:ext uri="{FF2B5EF4-FFF2-40B4-BE49-F238E27FC236}">
                <a16:creationId xmlns:a16="http://schemas.microsoft.com/office/drawing/2014/main" id="{7BF52C58-2048-F41E-85DC-D77349F8EA2E}"/>
              </a:ext>
            </a:extLst>
          </p:cNvPr>
          <p:cNvSpPr/>
          <p:nvPr/>
        </p:nvSpPr>
        <p:spPr>
          <a:xfrm>
            <a:off x="350520" y="1154937"/>
            <a:ext cx="7866888" cy="276999"/>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EE0000"/>
                </a:solidFill>
                <a:effectLst/>
                <a:uLnTx/>
                <a:uFillTx/>
                <a:latin typeface="Georgia Pro" panose="02040502050405020303" pitchFamily="18" charset="0"/>
                <a:ea typeface="+mn-ea"/>
                <a:cs typeface="+mn-cs"/>
              </a:rPr>
              <a:t>What if the 4% rule doesn’t work for me?</a:t>
            </a:r>
          </a:p>
        </p:txBody>
      </p:sp>
      <p:sp>
        <p:nvSpPr>
          <p:cNvPr id="14" name="Content Placeholder 2">
            <a:extLst>
              <a:ext uri="{FF2B5EF4-FFF2-40B4-BE49-F238E27FC236}">
                <a16:creationId xmlns:a16="http://schemas.microsoft.com/office/drawing/2014/main" id="{BEB93375-0FE7-A4FF-7BAA-E912991291D1}"/>
              </a:ext>
            </a:extLst>
          </p:cNvPr>
          <p:cNvSpPr txBox="1">
            <a:spLocks/>
          </p:cNvSpPr>
          <p:nvPr/>
        </p:nvSpPr>
        <p:spPr>
          <a:xfrm>
            <a:off x="315059" y="1587489"/>
            <a:ext cx="7539798" cy="2936744"/>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3988" marR="0" lvl="0" indent="-153988" fontAlgn="auto">
              <a:lnSpc>
                <a:spcPct val="150000"/>
              </a:lnSpc>
              <a:spcBef>
                <a:spcPts val="1200"/>
              </a:spcBef>
              <a:spcAft>
                <a:spcPts val="0"/>
              </a:spcAft>
              <a:buClr>
                <a:srgbClr val="40474B"/>
              </a:buClr>
              <a:buFont typeface="Arial"/>
              <a:buChar char="•"/>
              <a:tabLst/>
              <a:defRPr/>
            </a:pPr>
            <a:r>
              <a:rPr lang="en-US" sz="1200" b="1" dirty="0">
                <a:latin typeface="Arial" panose="020B0604020202020204" pitchFamily="34" charset="0"/>
                <a:cs typeface="Arial" panose="020B0604020202020204" pitchFamily="34" charset="0"/>
              </a:rPr>
              <a:t>Consider a variable spending strategy: </a:t>
            </a:r>
            <a:r>
              <a:rPr lang="en-US" sz="1200" dirty="0">
                <a:latin typeface="Arial" panose="020B0604020202020204" pitchFamily="34" charset="0"/>
                <a:cs typeface="Arial" panose="020B0604020202020204" pitchFamily="34" charset="0"/>
              </a:rPr>
              <a:t>If the market is down, maybe work to only withdraw 3% that year. When the market recovers, try to increase your spending back to 4%, or even 5%. </a:t>
            </a:r>
          </a:p>
          <a:p>
            <a:pPr marL="153988" marR="0" lvl="0" indent="-153988" fontAlgn="auto">
              <a:lnSpc>
                <a:spcPct val="150000"/>
              </a:lnSpc>
              <a:spcBef>
                <a:spcPts val="1200"/>
              </a:spcBef>
              <a:spcAft>
                <a:spcPts val="0"/>
              </a:spcAft>
              <a:buClr>
                <a:srgbClr val="40474B"/>
              </a:buClr>
              <a:buFont typeface="Arial"/>
              <a:buChar char="•"/>
              <a:tabLst/>
              <a:defRPr/>
            </a:pPr>
            <a:r>
              <a:rPr lang="en-US" sz="1200" b="1" dirty="0">
                <a:latin typeface="Arial" panose="020B0604020202020204" pitchFamily="34" charset="0"/>
                <a:cs typeface="Arial" panose="020B0604020202020204" pitchFamily="34" charset="0"/>
              </a:rPr>
              <a:t>Skip the inflation adjustment:</a:t>
            </a:r>
            <a:r>
              <a:rPr lang="en-US" sz="1200" dirty="0">
                <a:latin typeface="Arial" panose="020B0604020202020204" pitchFamily="34" charset="0"/>
                <a:cs typeface="Arial" panose="020B0604020202020204" pitchFamily="34" charset="0"/>
              </a:rPr>
              <a:t> Withdraw the same amount each year, despite increased inflation, and find ways to cut back on discretionary expenses.</a:t>
            </a:r>
          </a:p>
          <a:p>
            <a:pPr marL="153988" marR="0" lvl="0" indent="-153988" fontAlgn="auto">
              <a:lnSpc>
                <a:spcPct val="150000"/>
              </a:lnSpc>
              <a:spcBef>
                <a:spcPts val="1200"/>
              </a:spcBef>
              <a:spcAft>
                <a:spcPts val="0"/>
              </a:spcAft>
              <a:buClr>
                <a:srgbClr val="40474B"/>
              </a:buClr>
              <a:buFont typeface="Arial"/>
              <a:buChar char="•"/>
              <a:tabLst/>
              <a:defRPr/>
            </a:pPr>
            <a:r>
              <a:rPr lang="en-US" sz="1200" b="1" dirty="0">
                <a:latin typeface="Arial" panose="020B0604020202020204" pitchFamily="34" charset="0"/>
                <a:cs typeface="Arial" panose="020B0604020202020204" pitchFamily="34" charset="0"/>
              </a:rPr>
              <a:t>Continue to review/adjust your plan: </a:t>
            </a:r>
            <a:r>
              <a:rPr lang="en-US" sz="1200" dirty="0">
                <a:latin typeface="Arial" panose="020B0604020202020204" pitchFamily="34" charset="0"/>
                <a:cs typeface="Arial" panose="020B0604020202020204" pitchFamily="34" charset="0"/>
              </a:rPr>
              <a:t>Things can change quickly with our market. Stay flexible and consistently review your spending strategy to ensure your plan stays aligned with your retirement goals.</a:t>
            </a:r>
          </a:p>
          <a:p>
            <a:pPr marL="153988" marR="0" lvl="0" indent="-153988" fontAlgn="auto">
              <a:lnSpc>
                <a:spcPct val="150000"/>
              </a:lnSpc>
              <a:spcBef>
                <a:spcPts val="1200"/>
              </a:spcBef>
              <a:spcAft>
                <a:spcPts val="0"/>
              </a:spcAft>
              <a:buClr>
                <a:srgbClr val="40474B"/>
              </a:buClr>
              <a:buFont typeface="Arial"/>
              <a:buChar char="•"/>
              <a:tabLst/>
              <a:defRPr/>
            </a:pPr>
            <a:r>
              <a:rPr lang="en-US" sz="1200" b="1" dirty="0">
                <a:latin typeface="Arial" panose="020B0604020202020204" pitchFamily="34" charset="0"/>
                <a:cs typeface="Arial" panose="020B0604020202020204" pitchFamily="34" charset="0"/>
              </a:rPr>
              <a:t>Leverage fixed income sources: </a:t>
            </a:r>
            <a:r>
              <a:rPr lang="en-US" sz="1200" dirty="0">
                <a:latin typeface="Arial" panose="020B0604020202020204" pitchFamily="34" charset="0"/>
                <a:cs typeface="Arial" panose="020B0604020202020204" pitchFamily="34" charset="0"/>
              </a:rPr>
              <a:t>Be sure to factor in your Social Security and pension income when developing your spending plan. Consider other fixed income solutions to invest in, like annuities. </a:t>
            </a:r>
          </a:p>
        </p:txBody>
      </p:sp>
    </p:spTree>
    <p:extLst>
      <p:ext uri="{BB962C8B-B14F-4D97-AF65-F5344CB8AC3E}">
        <p14:creationId xmlns:p14="http://schemas.microsoft.com/office/powerpoint/2010/main" val="188084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indoor&#10;&#10;Description automatically generated">
            <a:extLst>
              <a:ext uri="{FF2B5EF4-FFF2-40B4-BE49-F238E27FC236}">
                <a16:creationId xmlns:a16="http://schemas.microsoft.com/office/drawing/2014/main" id="{95A1A33B-20F4-58DB-0203-9E98053A0B7F}"/>
              </a:ext>
            </a:extLst>
          </p:cNvPr>
          <p:cNvPicPr>
            <a:picLocks noChangeAspect="1"/>
          </p:cNvPicPr>
          <p:nvPr/>
        </p:nvPicPr>
        <p:blipFill>
          <a:blip r:embed="rId3"/>
          <a:stretch>
            <a:fillRect/>
          </a:stretch>
        </p:blipFill>
        <p:spPr>
          <a:xfrm>
            <a:off x="0" y="0"/>
            <a:ext cx="9144000" cy="5143500"/>
          </a:xfrm>
          <a:prstGeom prst="rect">
            <a:avLst/>
          </a:prstGeom>
        </p:spPr>
      </p:pic>
      <p:sp>
        <p:nvSpPr>
          <p:cNvPr id="2" name="Slide Number Placeholder 1">
            <a:extLst>
              <a:ext uri="{FF2B5EF4-FFF2-40B4-BE49-F238E27FC236}">
                <a16:creationId xmlns:a16="http://schemas.microsoft.com/office/drawing/2014/main" id="{9B36544B-18B0-B1DB-9281-D76C1EFFF94A}"/>
              </a:ext>
            </a:extLst>
          </p:cNvPr>
          <p:cNvSpPr>
            <a:spLocks noGrp="1"/>
          </p:cNvSpPr>
          <p:nvPr>
            <p:ph type="sldNum" sz="quarter" idx="10"/>
          </p:nvPr>
        </p:nvSpPr>
        <p:spPr/>
        <p:txBody>
          <a:bodyPr/>
          <a:lstStyle/>
          <a:p>
            <a:fld id="{B860EA5E-C501-EE46-95BA-D6951046621D}" type="slidenum">
              <a:rPr lang="en-US" smtClean="0"/>
              <a:t>26</a:t>
            </a:fld>
            <a:endParaRPr lang="en-US" dirty="0"/>
          </a:p>
        </p:txBody>
      </p:sp>
      <p:sp>
        <p:nvSpPr>
          <p:cNvPr id="3" name="Title 2">
            <a:extLst>
              <a:ext uri="{FF2B5EF4-FFF2-40B4-BE49-F238E27FC236}">
                <a16:creationId xmlns:a16="http://schemas.microsoft.com/office/drawing/2014/main" id="{7374DC10-2B25-6F92-FC36-4CBAE1C767DB}"/>
              </a:ext>
            </a:extLst>
          </p:cNvPr>
          <p:cNvSpPr>
            <a:spLocks noGrp="1"/>
          </p:cNvSpPr>
          <p:nvPr>
            <p:ph type="title"/>
          </p:nvPr>
        </p:nvSpPr>
        <p:spPr/>
        <p:txBody>
          <a:bodyPr/>
          <a:lstStyle/>
          <a:p>
            <a:r>
              <a:rPr lang="en-US" dirty="0"/>
              <a:t>ANNUITIES</a:t>
            </a:r>
          </a:p>
        </p:txBody>
      </p:sp>
      <p:sp>
        <p:nvSpPr>
          <p:cNvPr id="4" name="Content Placeholder 14">
            <a:extLst>
              <a:ext uri="{FF2B5EF4-FFF2-40B4-BE49-F238E27FC236}">
                <a16:creationId xmlns:a16="http://schemas.microsoft.com/office/drawing/2014/main" id="{10CC044D-6458-BA62-36CE-4FC43FAB474C}"/>
              </a:ext>
            </a:extLst>
          </p:cNvPr>
          <p:cNvSpPr txBox="1">
            <a:spLocks/>
          </p:cNvSpPr>
          <p:nvPr/>
        </p:nvSpPr>
        <p:spPr>
          <a:xfrm>
            <a:off x="4456475" y="1181804"/>
            <a:ext cx="4454525" cy="30235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200" dirty="0">
                <a:solidFill>
                  <a:schemeClr val="accent1"/>
                </a:solidFill>
                <a:latin typeface="Georgia Pro" panose="02040502050405020303" pitchFamily="18" charset="0"/>
              </a:rPr>
              <a:t>Offer sustainability protection</a:t>
            </a:r>
          </a:p>
        </p:txBody>
      </p:sp>
      <p:sp>
        <p:nvSpPr>
          <p:cNvPr id="5" name="Rectangle 4">
            <a:extLst>
              <a:ext uri="{FF2B5EF4-FFF2-40B4-BE49-F238E27FC236}">
                <a16:creationId xmlns:a16="http://schemas.microsoft.com/office/drawing/2014/main" id="{2CB74278-593B-0998-B802-BFEF6678615D}"/>
              </a:ext>
            </a:extLst>
          </p:cNvPr>
          <p:cNvSpPr/>
          <p:nvPr/>
        </p:nvSpPr>
        <p:spPr>
          <a:xfrm>
            <a:off x="4420110" y="1608142"/>
            <a:ext cx="4409602" cy="1692771"/>
          </a:xfrm>
          <a:prstGeom prst="rect">
            <a:avLst/>
          </a:prstGeom>
        </p:spPr>
        <p:txBody>
          <a:bodyPr wrap="square">
            <a:spAutoFit/>
          </a:bodyPr>
          <a:lstStyle/>
          <a:p>
            <a:pPr marL="203200" indent="-203200">
              <a:spcAft>
                <a:spcPts val="600"/>
              </a:spcAft>
              <a:buSzPct val="85000"/>
              <a:buFont typeface="Arial" panose="020B0604020202020204" pitchFamily="34" charset="0"/>
              <a:buChar char="•"/>
            </a:pPr>
            <a:r>
              <a:rPr lang="en-US" sz="1200" dirty="0"/>
              <a:t>Tax-deferred annuity with an optional rider that provides </a:t>
            </a:r>
            <a:r>
              <a:rPr lang="en-US" sz="1200" b="1" dirty="0"/>
              <a:t>guaranteed </a:t>
            </a:r>
            <a:r>
              <a:rPr lang="en-US" sz="1200" dirty="0"/>
              <a:t>lifetime income</a:t>
            </a:r>
          </a:p>
          <a:p>
            <a:pPr marL="203200" indent="-203200">
              <a:spcAft>
                <a:spcPts val="600"/>
              </a:spcAft>
              <a:buSzPct val="85000"/>
              <a:buFont typeface="Arial" panose="020B0604020202020204" pitchFamily="34" charset="0"/>
              <a:buChar char="•"/>
            </a:pPr>
            <a:r>
              <a:rPr lang="en-US" sz="1200" dirty="0"/>
              <a:t>Limited flexibility </a:t>
            </a:r>
          </a:p>
          <a:p>
            <a:pPr marL="203200" indent="-203200">
              <a:spcAft>
                <a:spcPts val="600"/>
              </a:spcAft>
              <a:buSzPct val="85000"/>
              <a:buFont typeface="Arial" panose="020B0604020202020204" pitchFamily="34" charset="0"/>
              <a:buChar char="•"/>
            </a:pPr>
            <a:r>
              <a:rPr lang="en-US" sz="1200" dirty="0"/>
              <a:t>Typically, no access to cash </a:t>
            </a:r>
          </a:p>
          <a:p>
            <a:pPr marL="203200" indent="-203200">
              <a:spcAft>
                <a:spcPts val="600"/>
              </a:spcAft>
              <a:buSzPct val="85000"/>
              <a:buFont typeface="Arial" panose="020B0604020202020204" pitchFamily="34" charset="0"/>
              <a:buChar char="•"/>
            </a:pPr>
            <a:r>
              <a:rPr lang="en-US" sz="1200" dirty="0"/>
              <a:t>Can offer options allowing you to provide lifetime income to both you and your spouse</a:t>
            </a:r>
          </a:p>
          <a:p>
            <a:pPr marL="203200" indent="-203200">
              <a:spcAft>
                <a:spcPts val="600"/>
              </a:spcAft>
              <a:buSzPct val="85000"/>
              <a:buFont typeface="Arial" panose="020B0604020202020204" pitchFamily="34" charset="0"/>
              <a:buChar char="•"/>
            </a:pPr>
            <a:endParaRPr lang="en-US" sz="1200" dirty="0"/>
          </a:p>
        </p:txBody>
      </p:sp>
      <p:sp>
        <p:nvSpPr>
          <p:cNvPr id="6" name="TextBox 5">
            <a:extLst>
              <a:ext uri="{FF2B5EF4-FFF2-40B4-BE49-F238E27FC236}">
                <a16:creationId xmlns:a16="http://schemas.microsoft.com/office/drawing/2014/main" id="{5D1BDEA6-0611-E2CC-43F3-14A4B164B432}"/>
              </a:ext>
            </a:extLst>
          </p:cNvPr>
          <p:cNvSpPr txBox="1"/>
          <p:nvPr/>
        </p:nvSpPr>
        <p:spPr>
          <a:xfrm>
            <a:off x="4500046" y="3481575"/>
            <a:ext cx="4329666" cy="1600438"/>
          </a:xfrm>
          <a:prstGeom prst="rect">
            <a:avLst/>
          </a:prstGeom>
          <a:noFill/>
        </p:spPr>
        <p:txBody>
          <a:bodyPr wrap="square" rtlCol="0">
            <a:spAutoFit/>
          </a:bodyPr>
          <a:lstStyle/>
          <a:p>
            <a:pPr>
              <a:spcAft>
                <a:spcPts val="600"/>
              </a:spcAft>
            </a:pPr>
            <a:r>
              <a:rPr lang="en-US" sz="1100" dirty="0"/>
              <a:t>Guarantees are based on the claims-paying ability of the issuing company.</a:t>
            </a:r>
          </a:p>
          <a:p>
            <a:pPr>
              <a:spcAft>
                <a:spcPts val="600"/>
              </a:spcAft>
            </a:pPr>
            <a:r>
              <a:rPr lang="en-US" sz="1100" dirty="0"/>
              <a:t>Annuity fees and charges include mortality and expense risk fee and administrative charge, surrender charges, annual fee, and investment option management fee. </a:t>
            </a:r>
          </a:p>
          <a:p>
            <a:pPr>
              <a:spcAft>
                <a:spcPts val="600"/>
              </a:spcAft>
            </a:pPr>
            <a:r>
              <a:rPr lang="en-US" sz="1100" dirty="0"/>
              <a:t>Annuities are long-term, tax-deferred vehicles designed for retirement purposes and are subject to investment risk, including possible loss of principal. </a:t>
            </a:r>
          </a:p>
        </p:txBody>
      </p:sp>
      <p:sp>
        <p:nvSpPr>
          <p:cNvPr id="7" name="Content Placeholder 2">
            <a:extLst>
              <a:ext uri="{FF2B5EF4-FFF2-40B4-BE49-F238E27FC236}">
                <a16:creationId xmlns:a16="http://schemas.microsoft.com/office/drawing/2014/main" id="{18C5F12E-F7CB-1922-6B3C-8681031A4D4F}"/>
              </a:ext>
            </a:extLst>
          </p:cNvPr>
          <p:cNvSpPr txBox="1">
            <a:spLocks/>
          </p:cNvSpPr>
          <p:nvPr/>
        </p:nvSpPr>
        <p:spPr>
          <a:xfrm>
            <a:off x="4454323" y="1449446"/>
            <a:ext cx="4861253" cy="364684"/>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Font typeface="Lucida Grande"/>
              <a:buNone/>
            </a:pPr>
            <a:endParaRPr lang="en-US" sz="1200" b="1" dirty="0">
              <a:solidFill>
                <a:schemeClr val="tx1"/>
              </a:solidFill>
            </a:endParaRPr>
          </a:p>
        </p:txBody>
      </p:sp>
    </p:spTree>
    <p:extLst>
      <p:ext uri="{BB962C8B-B14F-4D97-AF65-F5344CB8AC3E}">
        <p14:creationId xmlns:p14="http://schemas.microsoft.com/office/powerpoint/2010/main" val="105120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5409F5-96B6-FE1B-5A87-D17659F93C38}"/>
              </a:ext>
            </a:extLst>
          </p:cNvPr>
          <p:cNvSpPr>
            <a:spLocks noGrp="1"/>
          </p:cNvSpPr>
          <p:nvPr>
            <p:ph type="sldNum" sz="quarter" idx="10"/>
          </p:nvPr>
        </p:nvSpPr>
        <p:spPr/>
        <p:txBody>
          <a:bodyPr/>
          <a:lstStyle/>
          <a:p>
            <a:fld id="{B860EA5E-C501-EE46-95BA-D6951046621D}" type="slidenum">
              <a:rPr lang="en-US" smtClean="0"/>
              <a:t>27</a:t>
            </a:fld>
            <a:endParaRPr lang="en-US" dirty="0"/>
          </a:p>
        </p:txBody>
      </p:sp>
      <p:sp>
        <p:nvSpPr>
          <p:cNvPr id="3" name="Title 2">
            <a:extLst>
              <a:ext uri="{FF2B5EF4-FFF2-40B4-BE49-F238E27FC236}">
                <a16:creationId xmlns:a16="http://schemas.microsoft.com/office/drawing/2014/main" id="{911873F2-D9B5-8C0E-B8DA-24A3A9A92B44}"/>
              </a:ext>
            </a:extLst>
          </p:cNvPr>
          <p:cNvSpPr>
            <a:spLocks noGrp="1"/>
          </p:cNvSpPr>
          <p:nvPr>
            <p:ph type="title"/>
          </p:nvPr>
        </p:nvSpPr>
        <p:spPr/>
        <p:txBody>
          <a:bodyPr/>
          <a:lstStyle/>
          <a:p>
            <a:r>
              <a:rPr lang="en-US" dirty="0"/>
              <a:t>income SOURCES in action</a:t>
            </a:r>
          </a:p>
        </p:txBody>
      </p:sp>
      <p:sp>
        <p:nvSpPr>
          <p:cNvPr id="4" name="Subtitle 2">
            <a:extLst>
              <a:ext uri="{FF2B5EF4-FFF2-40B4-BE49-F238E27FC236}">
                <a16:creationId xmlns:a16="http://schemas.microsoft.com/office/drawing/2014/main" id="{A1238FA4-F7B6-3AE5-2E9F-A24C7692BA5B}"/>
              </a:ext>
            </a:extLst>
          </p:cNvPr>
          <p:cNvSpPr txBox="1">
            <a:spLocks/>
          </p:cNvSpPr>
          <p:nvPr/>
        </p:nvSpPr>
        <p:spPr>
          <a:xfrm>
            <a:off x="2756115" y="1185729"/>
            <a:ext cx="1011164" cy="258852"/>
          </a:xfrm>
          <a:prstGeom prst="rect">
            <a:avLst/>
          </a:prstGeom>
        </p:spPr>
        <p:txBody>
          <a:bodyPr lIns="0" tIns="0" rIns="0" bIns="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a:solidFill>
                  <a:schemeClr val="tx1">
                    <a:lumMod val="65000"/>
                    <a:lumOff val="3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algn="ctr">
              <a:spcAft>
                <a:spcPts val="450"/>
              </a:spcAft>
              <a:buNone/>
            </a:pPr>
            <a:r>
              <a:rPr lang="en-US" sz="1050" b="1" dirty="0">
                <a:solidFill>
                  <a:schemeClr val="tx1"/>
                </a:solidFill>
              </a:rPr>
              <a:t>Flexibility</a:t>
            </a:r>
          </a:p>
        </p:txBody>
      </p:sp>
      <p:sp>
        <p:nvSpPr>
          <p:cNvPr id="5" name="Subtitle 2">
            <a:extLst>
              <a:ext uri="{FF2B5EF4-FFF2-40B4-BE49-F238E27FC236}">
                <a16:creationId xmlns:a16="http://schemas.microsoft.com/office/drawing/2014/main" id="{26A8E1CD-F917-E781-1238-E8A5B59667FD}"/>
              </a:ext>
            </a:extLst>
          </p:cNvPr>
          <p:cNvSpPr txBox="1">
            <a:spLocks/>
          </p:cNvSpPr>
          <p:nvPr/>
        </p:nvSpPr>
        <p:spPr>
          <a:xfrm>
            <a:off x="2742219" y="4150067"/>
            <a:ext cx="1011164" cy="258852"/>
          </a:xfrm>
          <a:prstGeom prst="rect">
            <a:avLst/>
          </a:prstGeom>
        </p:spPr>
        <p:txBody>
          <a:bodyPr lIns="0" tIns="0" rIns="0" bIns="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0" kern="1200">
                <a:solidFill>
                  <a:schemeClr val="accent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0" kern="1200">
                <a:solidFill>
                  <a:schemeClr val="tx1">
                    <a:lumMod val="65000"/>
                    <a:lumOff val="35000"/>
                  </a:schemeClr>
                </a:solidFill>
                <a:latin typeface="+mj-lt"/>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0" i="0" kern="1200">
                <a:solidFill>
                  <a:schemeClr val="accent4"/>
                </a:solidFill>
                <a:latin typeface="+mj-lt"/>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i="0" kern="1200">
                <a:solidFill>
                  <a:schemeClr val="tx2"/>
                </a:solidFill>
                <a:latin typeface="+mj-lt"/>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i="0" kern="1200" baseline="0">
                <a:solidFill>
                  <a:schemeClr val="tx2"/>
                </a:solidFill>
                <a:latin typeface="+mj-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0" kern="1200" baseline="0">
                <a:solidFill>
                  <a:schemeClr val="bg2"/>
                </a:solidFill>
                <a:latin typeface="+mj-lt"/>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i="0" kern="1200">
                <a:solidFill>
                  <a:schemeClr val="bg2"/>
                </a:solidFill>
                <a:latin typeface="+mj-lt"/>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i="0" kern="1200">
                <a:solidFill>
                  <a:schemeClr val="bg2"/>
                </a:solidFill>
                <a:latin typeface="+mj-lt"/>
                <a:ea typeface="+mn-ea"/>
                <a:cs typeface="+mn-cs"/>
              </a:defRPr>
            </a:lvl9pPr>
          </a:lstStyle>
          <a:p>
            <a:pPr algn="ctr">
              <a:spcAft>
                <a:spcPts val="450"/>
              </a:spcAft>
              <a:buNone/>
            </a:pPr>
            <a:r>
              <a:rPr lang="en-US" sz="1050" b="1" dirty="0">
                <a:solidFill>
                  <a:schemeClr val="tx1"/>
                </a:solidFill>
              </a:rPr>
              <a:t>Sustainability</a:t>
            </a:r>
          </a:p>
        </p:txBody>
      </p:sp>
      <p:cxnSp>
        <p:nvCxnSpPr>
          <p:cNvPr id="6" name="Straight Arrow Connector 5">
            <a:extLst>
              <a:ext uri="{FF2B5EF4-FFF2-40B4-BE49-F238E27FC236}">
                <a16:creationId xmlns:a16="http://schemas.microsoft.com/office/drawing/2014/main" id="{BAA96922-2D89-E905-1A21-B733BBB8D201}"/>
              </a:ext>
            </a:extLst>
          </p:cNvPr>
          <p:cNvCxnSpPr>
            <a:cxnSpLocks/>
          </p:cNvCxnSpPr>
          <p:nvPr/>
        </p:nvCxnSpPr>
        <p:spPr>
          <a:xfrm>
            <a:off x="3227481" y="1451127"/>
            <a:ext cx="1597" cy="2590249"/>
          </a:xfrm>
          <a:prstGeom prst="straightConnector1">
            <a:avLst/>
          </a:prstGeom>
          <a:ln w="28575" cmpd="sng">
            <a:solidFill>
              <a:schemeClr val="accent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7AC895B-7D60-458B-D7BD-4E3F413B28EC}"/>
              </a:ext>
            </a:extLst>
          </p:cNvPr>
          <p:cNvSpPr txBox="1"/>
          <p:nvPr/>
        </p:nvSpPr>
        <p:spPr>
          <a:xfrm>
            <a:off x="3629759" y="1288169"/>
            <a:ext cx="0" cy="0"/>
          </a:xfrm>
          <a:prstGeom prst="rect">
            <a:avLst/>
          </a:prstGeom>
          <a:noFill/>
        </p:spPr>
        <p:txBody>
          <a:bodyPr wrap="none" lIns="0" tIns="0" rIns="0" bIns="0" rtlCol="0">
            <a:noAutofit/>
          </a:bodyPr>
          <a:lstStyle/>
          <a:p>
            <a:endParaRPr lang="en-US" sz="1600" dirty="0">
              <a:latin typeface="Arial"/>
              <a:cs typeface="Arial"/>
            </a:endParaRPr>
          </a:p>
        </p:txBody>
      </p:sp>
      <p:sp>
        <p:nvSpPr>
          <p:cNvPr id="8" name="Rectangle 7">
            <a:extLst>
              <a:ext uri="{FF2B5EF4-FFF2-40B4-BE49-F238E27FC236}">
                <a16:creationId xmlns:a16="http://schemas.microsoft.com/office/drawing/2014/main" id="{E44F06D2-B112-21F8-3449-B1549360752D}"/>
              </a:ext>
            </a:extLst>
          </p:cNvPr>
          <p:cNvSpPr/>
          <p:nvPr/>
        </p:nvSpPr>
        <p:spPr>
          <a:xfrm>
            <a:off x="3482845" y="3056628"/>
            <a:ext cx="2068198" cy="9811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9" name="TextBox 8">
            <a:extLst>
              <a:ext uri="{FF2B5EF4-FFF2-40B4-BE49-F238E27FC236}">
                <a16:creationId xmlns:a16="http://schemas.microsoft.com/office/drawing/2014/main" id="{6DEFCCA3-4A0E-0133-46D3-8B96A2073871}"/>
              </a:ext>
            </a:extLst>
          </p:cNvPr>
          <p:cNvSpPr txBox="1"/>
          <p:nvPr/>
        </p:nvSpPr>
        <p:spPr>
          <a:xfrm>
            <a:off x="3964718" y="3192544"/>
            <a:ext cx="1100047" cy="709328"/>
          </a:xfrm>
          <a:prstGeom prst="rect">
            <a:avLst/>
          </a:prstGeom>
          <a:noFill/>
        </p:spPr>
        <p:txBody>
          <a:bodyPr wrap="none" lIns="0" tIns="0" rIns="0" bIns="0" rtlCol="0" anchor="ctr">
            <a:noAutofit/>
          </a:bodyPr>
          <a:lstStyle/>
          <a:p>
            <a:pPr algn="ctr"/>
            <a:r>
              <a:rPr lang="en-US" sz="1100" b="1" dirty="0">
                <a:solidFill>
                  <a:schemeClr val="bg1"/>
                </a:solidFill>
                <a:latin typeface="Arial"/>
                <a:cs typeface="Arial"/>
              </a:rPr>
              <a:t>RELIABLE</a:t>
            </a:r>
          </a:p>
          <a:p>
            <a:pPr algn="ctr"/>
            <a:r>
              <a:rPr lang="en-US" sz="1100" b="1" dirty="0">
                <a:solidFill>
                  <a:schemeClr val="bg1"/>
                </a:solidFill>
                <a:latin typeface="Arial"/>
                <a:cs typeface="Arial"/>
              </a:rPr>
              <a:t>SOURCES</a:t>
            </a:r>
          </a:p>
          <a:p>
            <a:pPr algn="ctr"/>
            <a:r>
              <a:rPr lang="en-US" sz="1100" b="1" dirty="0">
                <a:solidFill>
                  <a:schemeClr val="bg1"/>
                </a:solidFill>
                <a:latin typeface="Arial"/>
                <a:cs typeface="Arial"/>
              </a:rPr>
              <a:t>OF INCOME</a:t>
            </a:r>
          </a:p>
        </p:txBody>
      </p:sp>
      <p:sp>
        <p:nvSpPr>
          <p:cNvPr id="10" name="Rectangle 9">
            <a:extLst>
              <a:ext uri="{FF2B5EF4-FFF2-40B4-BE49-F238E27FC236}">
                <a16:creationId xmlns:a16="http://schemas.microsoft.com/office/drawing/2014/main" id="{88C9DDC3-F795-7326-9BCA-4C193985CF9B}"/>
              </a:ext>
            </a:extLst>
          </p:cNvPr>
          <p:cNvSpPr/>
          <p:nvPr/>
        </p:nvSpPr>
        <p:spPr>
          <a:xfrm>
            <a:off x="3482845" y="1451119"/>
            <a:ext cx="2068198" cy="1000239"/>
          </a:xfrm>
          <a:prstGeom prst="rect">
            <a:avLst/>
          </a:prstGeom>
          <a:solidFill>
            <a:srgbClr val="087E8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1" name="TextBox 10">
            <a:extLst>
              <a:ext uri="{FF2B5EF4-FFF2-40B4-BE49-F238E27FC236}">
                <a16:creationId xmlns:a16="http://schemas.microsoft.com/office/drawing/2014/main" id="{55AA9C1F-11B9-B1C8-8B46-D807F5EE8A02}"/>
              </a:ext>
            </a:extLst>
          </p:cNvPr>
          <p:cNvSpPr txBox="1"/>
          <p:nvPr/>
        </p:nvSpPr>
        <p:spPr>
          <a:xfrm>
            <a:off x="3815454" y="1418808"/>
            <a:ext cx="1387865" cy="1093064"/>
          </a:xfrm>
          <a:prstGeom prst="rect">
            <a:avLst/>
          </a:prstGeom>
          <a:noFill/>
        </p:spPr>
        <p:txBody>
          <a:bodyPr wrap="none" lIns="0" tIns="0" rIns="0" bIns="0" rtlCol="0" anchor="ctr">
            <a:noAutofit/>
          </a:bodyPr>
          <a:lstStyle/>
          <a:p>
            <a:pPr algn="ctr"/>
            <a:r>
              <a:rPr lang="en-US" sz="1100" b="1" dirty="0">
                <a:solidFill>
                  <a:schemeClr val="bg1"/>
                </a:solidFill>
                <a:latin typeface="Arial"/>
                <a:cs typeface="Arial"/>
              </a:rPr>
              <a:t>TRADITIONAL</a:t>
            </a:r>
            <a:br>
              <a:rPr lang="en-US" sz="1100" b="1" dirty="0">
                <a:solidFill>
                  <a:schemeClr val="bg1"/>
                </a:solidFill>
                <a:latin typeface="Arial"/>
                <a:cs typeface="Arial"/>
              </a:rPr>
            </a:br>
            <a:r>
              <a:rPr lang="en-US" sz="1100" b="1" dirty="0">
                <a:solidFill>
                  <a:schemeClr val="bg1"/>
                </a:solidFill>
                <a:latin typeface="Arial"/>
                <a:cs typeface="Arial"/>
              </a:rPr>
              <a:t>INVESTMENTS</a:t>
            </a:r>
          </a:p>
        </p:txBody>
      </p:sp>
      <p:sp>
        <p:nvSpPr>
          <p:cNvPr id="12" name="Rectangle 11">
            <a:extLst>
              <a:ext uri="{FF2B5EF4-FFF2-40B4-BE49-F238E27FC236}">
                <a16:creationId xmlns:a16="http://schemas.microsoft.com/office/drawing/2014/main" id="{5CACAE6E-84CB-ECC0-58F0-CBA429FC3B1E}"/>
              </a:ext>
            </a:extLst>
          </p:cNvPr>
          <p:cNvSpPr/>
          <p:nvPr/>
        </p:nvSpPr>
        <p:spPr>
          <a:xfrm>
            <a:off x="3482845" y="2482625"/>
            <a:ext cx="2068198" cy="54119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3" name="TextBox 12">
            <a:extLst>
              <a:ext uri="{FF2B5EF4-FFF2-40B4-BE49-F238E27FC236}">
                <a16:creationId xmlns:a16="http://schemas.microsoft.com/office/drawing/2014/main" id="{0A74AA02-C655-13D9-BD8F-AF6EE6E3A580}"/>
              </a:ext>
            </a:extLst>
          </p:cNvPr>
          <p:cNvSpPr txBox="1"/>
          <p:nvPr/>
        </p:nvSpPr>
        <p:spPr>
          <a:xfrm>
            <a:off x="3529354" y="2673714"/>
            <a:ext cx="1914144" cy="198439"/>
          </a:xfrm>
          <a:prstGeom prst="rect">
            <a:avLst/>
          </a:prstGeom>
          <a:noFill/>
        </p:spPr>
        <p:txBody>
          <a:bodyPr wrap="none" lIns="0" tIns="0" rIns="0" bIns="0" rtlCol="0">
            <a:noAutofit/>
          </a:bodyPr>
          <a:lstStyle/>
          <a:p>
            <a:pPr algn="ctr"/>
            <a:r>
              <a:rPr lang="en-US" sz="1100" b="1" dirty="0">
                <a:solidFill>
                  <a:schemeClr val="bg1"/>
                </a:solidFill>
                <a:latin typeface="Arial"/>
                <a:cs typeface="Arial"/>
              </a:rPr>
              <a:t>ANNUITIES</a:t>
            </a:r>
          </a:p>
        </p:txBody>
      </p:sp>
      <p:grpSp>
        <p:nvGrpSpPr>
          <p:cNvPr id="14" name="Group 13">
            <a:extLst>
              <a:ext uri="{FF2B5EF4-FFF2-40B4-BE49-F238E27FC236}">
                <a16:creationId xmlns:a16="http://schemas.microsoft.com/office/drawing/2014/main" id="{AEE2C449-702F-91F4-AF52-4EB9DD58FC99}"/>
              </a:ext>
            </a:extLst>
          </p:cNvPr>
          <p:cNvGrpSpPr/>
          <p:nvPr/>
        </p:nvGrpSpPr>
        <p:grpSpPr>
          <a:xfrm>
            <a:off x="6050356" y="1451118"/>
            <a:ext cx="2570346" cy="2560956"/>
            <a:chOff x="5815781" y="1373628"/>
            <a:chExt cx="2570346" cy="2560956"/>
          </a:xfrm>
        </p:grpSpPr>
        <p:sp>
          <p:nvSpPr>
            <p:cNvPr id="15" name="Rectangle 14">
              <a:extLst>
                <a:ext uri="{FF2B5EF4-FFF2-40B4-BE49-F238E27FC236}">
                  <a16:creationId xmlns:a16="http://schemas.microsoft.com/office/drawing/2014/main" id="{95D598C0-C033-CE7E-1EAF-130A46F711C5}"/>
                </a:ext>
              </a:extLst>
            </p:cNvPr>
            <p:cNvSpPr/>
            <p:nvPr/>
          </p:nvSpPr>
          <p:spPr>
            <a:xfrm>
              <a:off x="5815781" y="3440416"/>
              <a:ext cx="2570346" cy="49416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6" name="TextBox 15">
              <a:extLst>
                <a:ext uri="{FF2B5EF4-FFF2-40B4-BE49-F238E27FC236}">
                  <a16:creationId xmlns:a16="http://schemas.microsoft.com/office/drawing/2014/main" id="{6B412853-09B2-9366-BC17-2795A53D775F}"/>
                </a:ext>
              </a:extLst>
            </p:cNvPr>
            <p:cNvSpPr txBox="1"/>
            <p:nvPr/>
          </p:nvSpPr>
          <p:spPr>
            <a:xfrm>
              <a:off x="6028832" y="3486681"/>
              <a:ext cx="2296807" cy="381615"/>
            </a:xfrm>
            <a:prstGeom prst="rect">
              <a:avLst/>
            </a:prstGeom>
            <a:noFill/>
          </p:spPr>
          <p:txBody>
            <a:bodyPr wrap="none" lIns="0" tIns="0" rIns="0" bIns="0" rtlCol="0" anchor="ctr">
              <a:noAutofit/>
            </a:bodyPr>
            <a:lstStyle/>
            <a:p>
              <a:r>
                <a:rPr lang="en-US" sz="1200" b="1" dirty="0">
                  <a:solidFill>
                    <a:schemeClr val="bg1"/>
                  </a:solidFill>
                  <a:latin typeface="Arial"/>
                  <a:cs typeface="Arial"/>
                </a:rPr>
                <a:t>HEALTH CARE</a:t>
              </a:r>
            </a:p>
          </p:txBody>
        </p:sp>
        <p:sp>
          <p:nvSpPr>
            <p:cNvPr id="17" name="Rectangle 16">
              <a:extLst>
                <a:ext uri="{FF2B5EF4-FFF2-40B4-BE49-F238E27FC236}">
                  <a16:creationId xmlns:a16="http://schemas.microsoft.com/office/drawing/2014/main" id="{D1269514-A433-0795-8E9A-845DD52DC0A2}"/>
                </a:ext>
              </a:extLst>
            </p:cNvPr>
            <p:cNvSpPr/>
            <p:nvPr/>
          </p:nvSpPr>
          <p:spPr>
            <a:xfrm>
              <a:off x="5815781" y="2926482"/>
              <a:ext cx="2570346" cy="494168"/>
            </a:xfrm>
            <a:prstGeom prst="rect">
              <a:avLst/>
            </a:prstGeom>
            <a:solidFill>
              <a:srgbClr val="79387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18" name="TextBox 17">
              <a:extLst>
                <a:ext uri="{FF2B5EF4-FFF2-40B4-BE49-F238E27FC236}">
                  <a16:creationId xmlns:a16="http://schemas.microsoft.com/office/drawing/2014/main" id="{5F5A6288-CA44-6526-947D-150074E18EF1}"/>
                </a:ext>
              </a:extLst>
            </p:cNvPr>
            <p:cNvSpPr txBox="1"/>
            <p:nvPr/>
          </p:nvSpPr>
          <p:spPr>
            <a:xfrm>
              <a:off x="6028832" y="2982576"/>
              <a:ext cx="2296807" cy="381615"/>
            </a:xfrm>
            <a:prstGeom prst="rect">
              <a:avLst/>
            </a:prstGeom>
            <a:noFill/>
          </p:spPr>
          <p:txBody>
            <a:bodyPr wrap="none" lIns="0" tIns="0" rIns="0" bIns="0" rtlCol="0" anchor="ctr">
              <a:noAutofit/>
            </a:bodyPr>
            <a:lstStyle/>
            <a:p>
              <a:r>
                <a:rPr lang="en-US" sz="1200" b="1" dirty="0">
                  <a:solidFill>
                    <a:schemeClr val="bg1"/>
                  </a:solidFill>
                  <a:latin typeface="Arial"/>
                  <a:cs typeface="Arial"/>
                </a:rPr>
                <a:t>ESSENTIAL EXPENSES</a:t>
              </a:r>
            </a:p>
          </p:txBody>
        </p:sp>
        <p:sp>
          <p:nvSpPr>
            <p:cNvPr id="19" name="Rectangle 18">
              <a:extLst>
                <a:ext uri="{FF2B5EF4-FFF2-40B4-BE49-F238E27FC236}">
                  <a16:creationId xmlns:a16="http://schemas.microsoft.com/office/drawing/2014/main" id="{60317534-AC4E-C412-1C8C-912146A836C2}"/>
                </a:ext>
              </a:extLst>
            </p:cNvPr>
            <p:cNvSpPr/>
            <p:nvPr/>
          </p:nvSpPr>
          <p:spPr>
            <a:xfrm>
              <a:off x="5815781" y="2408699"/>
              <a:ext cx="2570346" cy="494168"/>
            </a:xfrm>
            <a:prstGeom prst="rect">
              <a:avLst/>
            </a:prstGeom>
            <a:solidFill>
              <a:srgbClr val="8A4F8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0" name="TextBox 19">
              <a:extLst>
                <a:ext uri="{FF2B5EF4-FFF2-40B4-BE49-F238E27FC236}">
                  <a16:creationId xmlns:a16="http://schemas.microsoft.com/office/drawing/2014/main" id="{E4F620FB-0144-95F2-5B84-C4F18FF6DF00}"/>
                </a:ext>
              </a:extLst>
            </p:cNvPr>
            <p:cNvSpPr txBox="1"/>
            <p:nvPr/>
          </p:nvSpPr>
          <p:spPr>
            <a:xfrm>
              <a:off x="6028832" y="2464793"/>
              <a:ext cx="2296807" cy="381615"/>
            </a:xfrm>
            <a:prstGeom prst="rect">
              <a:avLst/>
            </a:prstGeom>
            <a:noFill/>
          </p:spPr>
          <p:txBody>
            <a:bodyPr wrap="none" lIns="0" tIns="0" rIns="0" bIns="0" rtlCol="0" anchor="ctr">
              <a:noAutofit/>
            </a:bodyPr>
            <a:lstStyle/>
            <a:p>
              <a:r>
                <a:rPr lang="en-US" sz="1200" b="1" dirty="0">
                  <a:solidFill>
                    <a:schemeClr val="bg1"/>
                  </a:solidFill>
                  <a:latin typeface="Arial"/>
                  <a:cs typeface="Arial"/>
                </a:rPr>
                <a:t>DISCRETIONARY EXPENSES</a:t>
              </a:r>
            </a:p>
          </p:txBody>
        </p:sp>
        <p:sp>
          <p:nvSpPr>
            <p:cNvPr id="21" name="Rectangle 20">
              <a:extLst>
                <a:ext uri="{FF2B5EF4-FFF2-40B4-BE49-F238E27FC236}">
                  <a16:creationId xmlns:a16="http://schemas.microsoft.com/office/drawing/2014/main" id="{B5F8E628-36BA-EE44-D5C7-851FFE31812D}"/>
                </a:ext>
              </a:extLst>
            </p:cNvPr>
            <p:cNvSpPr/>
            <p:nvPr/>
          </p:nvSpPr>
          <p:spPr>
            <a:xfrm>
              <a:off x="5815781" y="1891411"/>
              <a:ext cx="2570346" cy="494168"/>
            </a:xfrm>
            <a:prstGeom prst="rect">
              <a:avLst/>
            </a:prstGeom>
            <a:solidFill>
              <a:srgbClr val="9C6C9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accent1">
                    <a:lumMod val="50000"/>
                  </a:schemeClr>
                </a:solidFill>
                <a:latin typeface="Arial"/>
                <a:cs typeface="Arial"/>
              </a:endParaRPr>
            </a:p>
          </p:txBody>
        </p:sp>
        <p:sp>
          <p:nvSpPr>
            <p:cNvPr id="22" name="TextBox 21">
              <a:extLst>
                <a:ext uri="{FF2B5EF4-FFF2-40B4-BE49-F238E27FC236}">
                  <a16:creationId xmlns:a16="http://schemas.microsoft.com/office/drawing/2014/main" id="{2BE299CE-E0AD-0A70-E22E-C557C2277B02}"/>
                </a:ext>
              </a:extLst>
            </p:cNvPr>
            <p:cNvSpPr txBox="1"/>
            <p:nvPr/>
          </p:nvSpPr>
          <p:spPr>
            <a:xfrm>
              <a:off x="6028832" y="1947505"/>
              <a:ext cx="2296807" cy="381615"/>
            </a:xfrm>
            <a:prstGeom prst="rect">
              <a:avLst/>
            </a:prstGeom>
            <a:noFill/>
          </p:spPr>
          <p:txBody>
            <a:bodyPr wrap="none" lIns="0" tIns="0" rIns="0" bIns="0" rtlCol="0" anchor="ctr">
              <a:noAutofit/>
            </a:bodyPr>
            <a:lstStyle/>
            <a:p>
              <a:r>
                <a:rPr lang="en-US" sz="1200" b="1" dirty="0">
                  <a:solidFill>
                    <a:schemeClr val="bg1"/>
                  </a:solidFill>
                  <a:latin typeface="Arial"/>
                  <a:cs typeface="Arial"/>
                </a:rPr>
                <a:t>FREEDOM / FLEXIBILITY</a:t>
              </a:r>
            </a:p>
          </p:txBody>
        </p:sp>
        <p:sp>
          <p:nvSpPr>
            <p:cNvPr id="23" name="Rectangle 22">
              <a:extLst>
                <a:ext uri="{FF2B5EF4-FFF2-40B4-BE49-F238E27FC236}">
                  <a16:creationId xmlns:a16="http://schemas.microsoft.com/office/drawing/2014/main" id="{BA083FE0-6A1D-AF44-B5D8-686B5CA3F13D}"/>
                </a:ext>
              </a:extLst>
            </p:cNvPr>
            <p:cNvSpPr/>
            <p:nvPr/>
          </p:nvSpPr>
          <p:spPr>
            <a:xfrm>
              <a:off x="5815781" y="1373628"/>
              <a:ext cx="2570346" cy="494168"/>
            </a:xfrm>
            <a:prstGeom prst="rect">
              <a:avLst/>
            </a:prstGeom>
            <a:solidFill>
              <a:srgbClr val="B58FB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accent1">
                    <a:lumMod val="50000"/>
                  </a:schemeClr>
                </a:solidFill>
                <a:latin typeface="Arial"/>
                <a:cs typeface="Arial"/>
              </a:endParaRPr>
            </a:p>
          </p:txBody>
        </p:sp>
        <p:sp>
          <p:nvSpPr>
            <p:cNvPr id="24" name="TextBox 23">
              <a:extLst>
                <a:ext uri="{FF2B5EF4-FFF2-40B4-BE49-F238E27FC236}">
                  <a16:creationId xmlns:a16="http://schemas.microsoft.com/office/drawing/2014/main" id="{8EDB71C4-9B53-8E53-4D5E-C3B9C5F251E7}"/>
                </a:ext>
              </a:extLst>
            </p:cNvPr>
            <p:cNvSpPr txBox="1"/>
            <p:nvPr/>
          </p:nvSpPr>
          <p:spPr>
            <a:xfrm>
              <a:off x="6032847" y="1429722"/>
              <a:ext cx="2296807" cy="381615"/>
            </a:xfrm>
            <a:prstGeom prst="rect">
              <a:avLst/>
            </a:prstGeom>
            <a:noFill/>
          </p:spPr>
          <p:txBody>
            <a:bodyPr wrap="none" lIns="0" tIns="0" rIns="0" bIns="0" rtlCol="0" anchor="ctr">
              <a:noAutofit/>
            </a:bodyPr>
            <a:lstStyle/>
            <a:p>
              <a:r>
                <a:rPr lang="en-US" sz="1200" b="1" dirty="0">
                  <a:solidFill>
                    <a:schemeClr val="bg1"/>
                  </a:solidFill>
                  <a:latin typeface="Arial"/>
                  <a:cs typeface="Arial"/>
                </a:rPr>
                <a:t>LEGACY</a:t>
              </a:r>
            </a:p>
          </p:txBody>
        </p:sp>
      </p:grpSp>
      <p:grpSp>
        <p:nvGrpSpPr>
          <p:cNvPr id="25" name="Group 24">
            <a:extLst>
              <a:ext uri="{FF2B5EF4-FFF2-40B4-BE49-F238E27FC236}">
                <a16:creationId xmlns:a16="http://schemas.microsoft.com/office/drawing/2014/main" id="{878DC52D-D210-3A47-40F0-E032439111C9}"/>
              </a:ext>
            </a:extLst>
          </p:cNvPr>
          <p:cNvGrpSpPr/>
          <p:nvPr/>
        </p:nvGrpSpPr>
        <p:grpSpPr>
          <a:xfrm>
            <a:off x="394107" y="1451118"/>
            <a:ext cx="2570346" cy="2587731"/>
            <a:chOff x="3960513" y="1404171"/>
            <a:chExt cx="2570346" cy="2587731"/>
          </a:xfrm>
        </p:grpSpPr>
        <p:sp>
          <p:nvSpPr>
            <p:cNvPr id="26" name="Rectangle 25">
              <a:extLst>
                <a:ext uri="{FF2B5EF4-FFF2-40B4-BE49-F238E27FC236}">
                  <a16:creationId xmlns:a16="http://schemas.microsoft.com/office/drawing/2014/main" id="{C0F9561C-9FF5-25EB-F352-B40F2C948D99}"/>
                </a:ext>
              </a:extLst>
            </p:cNvPr>
            <p:cNvSpPr/>
            <p:nvPr/>
          </p:nvSpPr>
          <p:spPr>
            <a:xfrm>
              <a:off x="3960513" y="1404171"/>
              <a:ext cx="2570346" cy="494168"/>
            </a:xfrm>
            <a:prstGeom prst="rect">
              <a:avLst/>
            </a:prstGeom>
            <a:solidFill>
              <a:srgbClr val="A5C0D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7" name="Rectangle 26">
              <a:extLst>
                <a:ext uri="{FF2B5EF4-FFF2-40B4-BE49-F238E27FC236}">
                  <a16:creationId xmlns:a16="http://schemas.microsoft.com/office/drawing/2014/main" id="{1F75754E-4497-C678-2086-E486A4C024D4}"/>
                </a:ext>
              </a:extLst>
            </p:cNvPr>
            <p:cNvSpPr/>
            <p:nvPr/>
          </p:nvSpPr>
          <p:spPr>
            <a:xfrm>
              <a:off x="3960513" y="1927562"/>
              <a:ext cx="2570346" cy="494168"/>
            </a:xfrm>
            <a:prstGeom prst="rect">
              <a:avLst/>
            </a:prstGeom>
            <a:solidFill>
              <a:srgbClr val="7BA2C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28" name="TextBox 27">
              <a:extLst>
                <a:ext uri="{FF2B5EF4-FFF2-40B4-BE49-F238E27FC236}">
                  <a16:creationId xmlns:a16="http://schemas.microsoft.com/office/drawing/2014/main" id="{C3CA5531-F8DB-9836-83F1-958F0784FA40}"/>
                </a:ext>
              </a:extLst>
            </p:cNvPr>
            <p:cNvSpPr txBox="1"/>
            <p:nvPr/>
          </p:nvSpPr>
          <p:spPr>
            <a:xfrm>
              <a:off x="4173563" y="1457922"/>
              <a:ext cx="2296807" cy="381615"/>
            </a:xfrm>
            <a:prstGeom prst="rect">
              <a:avLst/>
            </a:prstGeom>
            <a:noFill/>
          </p:spPr>
          <p:txBody>
            <a:bodyPr wrap="none" lIns="0" tIns="0" rIns="0" bIns="0" rtlCol="0" anchor="ctr">
              <a:noAutofit/>
            </a:bodyPr>
            <a:lstStyle/>
            <a:p>
              <a:r>
                <a:rPr lang="en-US" sz="1200" b="1" dirty="0">
                  <a:solidFill>
                    <a:schemeClr val="accent4"/>
                  </a:solidFill>
                  <a:latin typeface="Arial"/>
                  <a:cs typeface="Arial"/>
                </a:rPr>
                <a:t>EMPLOYMENT</a:t>
              </a:r>
            </a:p>
          </p:txBody>
        </p:sp>
        <p:sp>
          <p:nvSpPr>
            <p:cNvPr id="29" name="Rectangle 28">
              <a:extLst>
                <a:ext uri="{FF2B5EF4-FFF2-40B4-BE49-F238E27FC236}">
                  <a16:creationId xmlns:a16="http://schemas.microsoft.com/office/drawing/2014/main" id="{11786B48-78CF-A079-00C6-113114B0AC36}"/>
                </a:ext>
              </a:extLst>
            </p:cNvPr>
            <p:cNvSpPr/>
            <p:nvPr/>
          </p:nvSpPr>
          <p:spPr>
            <a:xfrm>
              <a:off x="3960513" y="2450953"/>
              <a:ext cx="2570346" cy="494168"/>
            </a:xfrm>
            <a:prstGeom prst="rect">
              <a:avLst/>
            </a:prstGeom>
            <a:solidFill>
              <a:srgbClr val="497FA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0" name="TextBox 29">
              <a:extLst>
                <a:ext uri="{FF2B5EF4-FFF2-40B4-BE49-F238E27FC236}">
                  <a16:creationId xmlns:a16="http://schemas.microsoft.com/office/drawing/2014/main" id="{89421F32-9F85-2C1E-BCBE-59B6A7B4E46B}"/>
                </a:ext>
              </a:extLst>
            </p:cNvPr>
            <p:cNvSpPr txBox="1"/>
            <p:nvPr/>
          </p:nvSpPr>
          <p:spPr>
            <a:xfrm>
              <a:off x="4173563" y="1979017"/>
              <a:ext cx="2296807" cy="381615"/>
            </a:xfrm>
            <a:prstGeom prst="rect">
              <a:avLst/>
            </a:prstGeom>
            <a:noFill/>
          </p:spPr>
          <p:txBody>
            <a:bodyPr wrap="none" lIns="0" tIns="0" rIns="0" bIns="0" rtlCol="0" anchor="ctr">
              <a:noAutofit/>
            </a:bodyPr>
            <a:lstStyle/>
            <a:p>
              <a:r>
                <a:rPr lang="en-US" sz="1200" b="1" dirty="0">
                  <a:solidFill>
                    <a:srgbClr val="004F86"/>
                  </a:solidFill>
                  <a:latin typeface="Arial"/>
                  <a:cs typeface="Arial"/>
                </a:rPr>
                <a:t>SAVINGS AND INVESTMENTS</a:t>
              </a:r>
            </a:p>
          </p:txBody>
        </p:sp>
        <p:sp>
          <p:nvSpPr>
            <p:cNvPr id="31" name="Rectangle 30">
              <a:extLst>
                <a:ext uri="{FF2B5EF4-FFF2-40B4-BE49-F238E27FC236}">
                  <a16:creationId xmlns:a16="http://schemas.microsoft.com/office/drawing/2014/main" id="{EF6E82ED-7F3B-7631-05F2-4505E1C1362E}"/>
                </a:ext>
              </a:extLst>
            </p:cNvPr>
            <p:cNvSpPr/>
            <p:nvPr/>
          </p:nvSpPr>
          <p:spPr>
            <a:xfrm>
              <a:off x="3960513" y="2974344"/>
              <a:ext cx="2570346" cy="49416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2" name="TextBox 31">
              <a:extLst>
                <a:ext uri="{FF2B5EF4-FFF2-40B4-BE49-F238E27FC236}">
                  <a16:creationId xmlns:a16="http://schemas.microsoft.com/office/drawing/2014/main" id="{19CA8B41-973B-B717-CA71-31A813A1CA03}"/>
                </a:ext>
              </a:extLst>
            </p:cNvPr>
            <p:cNvSpPr txBox="1"/>
            <p:nvPr/>
          </p:nvSpPr>
          <p:spPr>
            <a:xfrm>
              <a:off x="4173563" y="3028483"/>
              <a:ext cx="2296807" cy="381615"/>
            </a:xfrm>
            <a:prstGeom prst="rect">
              <a:avLst/>
            </a:prstGeom>
            <a:solidFill>
              <a:schemeClr val="accent2">
                <a:lumMod val="75000"/>
              </a:schemeClr>
            </a:solidFill>
          </p:spPr>
          <p:txBody>
            <a:bodyPr wrap="none" lIns="0" tIns="0" rIns="0" bIns="0" rtlCol="0" anchor="ctr">
              <a:noAutofit/>
            </a:bodyPr>
            <a:lstStyle/>
            <a:p>
              <a:r>
                <a:rPr lang="en-US" sz="1200" b="1" dirty="0">
                  <a:solidFill>
                    <a:schemeClr val="bg1"/>
                  </a:solidFill>
                  <a:latin typeface="Arial"/>
                  <a:cs typeface="Arial"/>
                </a:rPr>
                <a:t>PENSION</a:t>
              </a:r>
            </a:p>
          </p:txBody>
        </p:sp>
        <p:sp>
          <p:nvSpPr>
            <p:cNvPr id="33" name="Rectangle 32">
              <a:extLst>
                <a:ext uri="{FF2B5EF4-FFF2-40B4-BE49-F238E27FC236}">
                  <a16:creationId xmlns:a16="http://schemas.microsoft.com/office/drawing/2014/main" id="{95721302-4493-463D-BB03-95234EE9DAFA}"/>
                </a:ext>
              </a:extLst>
            </p:cNvPr>
            <p:cNvSpPr/>
            <p:nvPr/>
          </p:nvSpPr>
          <p:spPr>
            <a:xfrm>
              <a:off x="3960513" y="3497734"/>
              <a:ext cx="2570346" cy="494168"/>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4" name="TextBox 33">
              <a:extLst>
                <a:ext uri="{FF2B5EF4-FFF2-40B4-BE49-F238E27FC236}">
                  <a16:creationId xmlns:a16="http://schemas.microsoft.com/office/drawing/2014/main" id="{9E365CDF-7464-C874-ED07-194231EF4E8C}"/>
                </a:ext>
              </a:extLst>
            </p:cNvPr>
            <p:cNvSpPr txBox="1"/>
            <p:nvPr/>
          </p:nvSpPr>
          <p:spPr>
            <a:xfrm>
              <a:off x="4173563" y="3553828"/>
              <a:ext cx="2296807" cy="381615"/>
            </a:xfrm>
            <a:prstGeom prst="rect">
              <a:avLst/>
            </a:prstGeom>
            <a:solidFill>
              <a:schemeClr val="accent2">
                <a:lumMod val="50000"/>
              </a:schemeClr>
            </a:solidFill>
          </p:spPr>
          <p:txBody>
            <a:bodyPr wrap="none" lIns="0" tIns="0" rIns="0" bIns="0" rtlCol="0" anchor="ctr">
              <a:noAutofit/>
            </a:bodyPr>
            <a:lstStyle/>
            <a:p>
              <a:r>
                <a:rPr lang="en-US" sz="1200" b="1" dirty="0">
                  <a:solidFill>
                    <a:schemeClr val="bg1"/>
                  </a:solidFill>
                  <a:latin typeface="Arial"/>
                  <a:cs typeface="Arial"/>
                </a:rPr>
                <a:t>SOCIAL SECURITY</a:t>
              </a:r>
            </a:p>
          </p:txBody>
        </p:sp>
        <p:sp>
          <p:nvSpPr>
            <p:cNvPr id="35" name="TextBox 34">
              <a:extLst>
                <a:ext uri="{FF2B5EF4-FFF2-40B4-BE49-F238E27FC236}">
                  <a16:creationId xmlns:a16="http://schemas.microsoft.com/office/drawing/2014/main" id="{523DA29E-97E3-F1E6-A401-C69A2EC3A417}"/>
                </a:ext>
              </a:extLst>
            </p:cNvPr>
            <p:cNvSpPr txBox="1"/>
            <p:nvPr/>
          </p:nvSpPr>
          <p:spPr>
            <a:xfrm>
              <a:off x="4173563" y="2498237"/>
              <a:ext cx="2296807" cy="381615"/>
            </a:xfrm>
            <a:prstGeom prst="rect">
              <a:avLst/>
            </a:prstGeom>
            <a:noFill/>
          </p:spPr>
          <p:txBody>
            <a:bodyPr wrap="none" lIns="0" tIns="0" rIns="0" bIns="0" rtlCol="0" anchor="ctr">
              <a:noAutofit/>
            </a:bodyPr>
            <a:lstStyle/>
            <a:p>
              <a:r>
                <a:rPr lang="en-US" sz="1200" b="1" dirty="0">
                  <a:solidFill>
                    <a:schemeClr val="bg1"/>
                  </a:solidFill>
                  <a:latin typeface="Arial"/>
                  <a:cs typeface="Arial"/>
                </a:rPr>
                <a:t>RETIREMENT ACCOUNTS</a:t>
              </a:r>
            </a:p>
          </p:txBody>
        </p:sp>
      </p:grpSp>
      <p:sp>
        <p:nvSpPr>
          <p:cNvPr id="36" name="L-Shape 35">
            <a:extLst>
              <a:ext uri="{FF2B5EF4-FFF2-40B4-BE49-F238E27FC236}">
                <a16:creationId xmlns:a16="http://schemas.microsoft.com/office/drawing/2014/main" id="{E7002F9F-2D9B-AF17-AB51-0FF5DD13BC73}"/>
              </a:ext>
            </a:extLst>
          </p:cNvPr>
          <p:cNvSpPr/>
          <p:nvPr/>
        </p:nvSpPr>
        <p:spPr>
          <a:xfrm rot="13464826">
            <a:off x="5646841" y="1891570"/>
            <a:ext cx="207252" cy="207252"/>
          </a:xfrm>
          <a:prstGeom prst="corner">
            <a:avLst>
              <a:gd name="adj1" fmla="val 17950"/>
              <a:gd name="adj2" fmla="val 16811"/>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7" name="L-Shape 36">
            <a:extLst>
              <a:ext uri="{FF2B5EF4-FFF2-40B4-BE49-F238E27FC236}">
                <a16:creationId xmlns:a16="http://schemas.microsoft.com/office/drawing/2014/main" id="{EEA2E54C-3187-7CB1-2B2A-9DBA5AAD7095}"/>
              </a:ext>
            </a:extLst>
          </p:cNvPr>
          <p:cNvSpPr/>
          <p:nvPr/>
        </p:nvSpPr>
        <p:spPr>
          <a:xfrm rot="13464826">
            <a:off x="5646841" y="3395249"/>
            <a:ext cx="207252" cy="207252"/>
          </a:xfrm>
          <a:prstGeom prst="corner">
            <a:avLst>
              <a:gd name="adj1" fmla="val 17950"/>
              <a:gd name="adj2" fmla="val 16811"/>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8" name="L-Shape 37">
            <a:extLst>
              <a:ext uri="{FF2B5EF4-FFF2-40B4-BE49-F238E27FC236}">
                <a16:creationId xmlns:a16="http://schemas.microsoft.com/office/drawing/2014/main" id="{AB345208-E52D-50BF-FCA8-562BAB1E3B03}"/>
              </a:ext>
            </a:extLst>
          </p:cNvPr>
          <p:cNvSpPr/>
          <p:nvPr/>
        </p:nvSpPr>
        <p:spPr>
          <a:xfrm rot="13464826">
            <a:off x="5646840" y="2643410"/>
            <a:ext cx="207252" cy="207252"/>
          </a:xfrm>
          <a:prstGeom prst="corner">
            <a:avLst>
              <a:gd name="adj1" fmla="val 17950"/>
              <a:gd name="adj2" fmla="val 16811"/>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Tree>
    <p:extLst>
      <p:ext uri="{BB962C8B-B14F-4D97-AF65-F5344CB8AC3E}">
        <p14:creationId xmlns:p14="http://schemas.microsoft.com/office/powerpoint/2010/main" val="160818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tablet&#10;&#10;Description automatically generated with low confidence">
            <a:extLst>
              <a:ext uri="{FF2B5EF4-FFF2-40B4-BE49-F238E27FC236}">
                <a16:creationId xmlns:a16="http://schemas.microsoft.com/office/drawing/2014/main" id="{C1D8EF2C-46E5-926B-9662-FE951B316E83}"/>
              </a:ext>
            </a:extLst>
          </p:cNvPr>
          <p:cNvPicPr>
            <a:picLocks noChangeAspect="1"/>
          </p:cNvPicPr>
          <p:nvPr/>
        </p:nvPicPr>
        <p:blipFill>
          <a:blip r:embed="rId3"/>
          <a:stretch>
            <a:fillRect/>
          </a:stretch>
        </p:blipFill>
        <p:spPr>
          <a:xfrm>
            <a:off x="11261" y="0"/>
            <a:ext cx="9121478" cy="5143500"/>
          </a:xfrm>
          <a:prstGeom prst="rect">
            <a:avLst/>
          </a:prstGeom>
        </p:spPr>
      </p:pic>
      <p:sp>
        <p:nvSpPr>
          <p:cNvPr id="2" name="Slide Number Placeholder 1">
            <a:extLst>
              <a:ext uri="{FF2B5EF4-FFF2-40B4-BE49-F238E27FC236}">
                <a16:creationId xmlns:a16="http://schemas.microsoft.com/office/drawing/2014/main" id="{90FB7516-375E-35DB-7042-9F5C754C3126}"/>
              </a:ext>
            </a:extLst>
          </p:cNvPr>
          <p:cNvSpPr>
            <a:spLocks noGrp="1"/>
          </p:cNvSpPr>
          <p:nvPr>
            <p:ph type="sldNum" sz="quarter" idx="10"/>
          </p:nvPr>
        </p:nvSpPr>
        <p:spPr/>
        <p:txBody>
          <a:bodyPr/>
          <a:lstStyle/>
          <a:p>
            <a:fld id="{B860EA5E-C501-EE46-95BA-D6951046621D}" type="slidenum">
              <a:rPr lang="en-US" smtClean="0"/>
              <a:t>28</a:t>
            </a:fld>
            <a:endParaRPr lang="en-US" dirty="0"/>
          </a:p>
        </p:txBody>
      </p:sp>
      <p:sp>
        <p:nvSpPr>
          <p:cNvPr id="3" name="Title 2">
            <a:extLst>
              <a:ext uri="{FF2B5EF4-FFF2-40B4-BE49-F238E27FC236}">
                <a16:creationId xmlns:a16="http://schemas.microsoft.com/office/drawing/2014/main" id="{A096BC42-EB98-5441-CCF8-35E9925C4F83}"/>
              </a:ext>
            </a:extLst>
          </p:cNvPr>
          <p:cNvSpPr>
            <a:spLocks noGrp="1"/>
          </p:cNvSpPr>
          <p:nvPr>
            <p:ph type="title"/>
          </p:nvPr>
        </p:nvSpPr>
        <p:spPr>
          <a:xfrm>
            <a:off x="4604657" y="736904"/>
            <a:ext cx="4027274" cy="425690"/>
          </a:xfrm>
        </p:spPr>
        <p:txBody>
          <a:bodyPr/>
          <a:lstStyle/>
          <a:p>
            <a:r>
              <a:rPr lang="en-US" dirty="0"/>
              <a:t>Creating an income plan that’s right for you</a:t>
            </a:r>
          </a:p>
        </p:txBody>
      </p:sp>
      <p:sp>
        <p:nvSpPr>
          <p:cNvPr id="4" name="Content Placeholder 20">
            <a:extLst>
              <a:ext uri="{FF2B5EF4-FFF2-40B4-BE49-F238E27FC236}">
                <a16:creationId xmlns:a16="http://schemas.microsoft.com/office/drawing/2014/main" id="{413FC729-2119-D2A3-E3A3-7D5E3F1C6E38}"/>
              </a:ext>
            </a:extLst>
          </p:cNvPr>
          <p:cNvSpPr txBox="1">
            <a:spLocks/>
          </p:cNvSpPr>
          <p:nvPr/>
        </p:nvSpPr>
        <p:spPr>
          <a:xfrm>
            <a:off x="4663440" y="1565414"/>
            <a:ext cx="3246119" cy="265935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rgbClr val="40474B"/>
              </a:buClr>
              <a:buFont typeface="Arial" panose="020B0604020202020204" pitchFamily="34" charset="0"/>
              <a:buNone/>
            </a:pPr>
            <a:r>
              <a:rPr lang="en-US" sz="1200" dirty="0">
                <a:solidFill>
                  <a:schemeClr val="accent1"/>
                </a:solidFill>
                <a:latin typeface="Georgia Pro" panose="02040502050405020303" pitchFamily="18" charset="0"/>
              </a:rPr>
              <a:t>Three primary components</a:t>
            </a:r>
          </a:p>
          <a:p>
            <a:pPr>
              <a:spcBef>
                <a:spcPts val="600"/>
              </a:spcBef>
              <a:buClr>
                <a:srgbClr val="40474B"/>
              </a:buClr>
            </a:pPr>
            <a:r>
              <a:rPr lang="en-US" sz="1200" dirty="0"/>
              <a:t>Income floor: An annuity is an example of how you can supplement your reliable sources of income</a:t>
            </a:r>
          </a:p>
          <a:p>
            <a:pPr>
              <a:spcBef>
                <a:spcPts val="600"/>
              </a:spcBef>
              <a:buClr>
                <a:srgbClr val="40474B"/>
              </a:buClr>
            </a:pPr>
            <a:r>
              <a:rPr lang="en-US" sz="1200" dirty="0"/>
              <a:t>Sustainability: Manage the amount you withdraw from traditional income sources</a:t>
            </a:r>
          </a:p>
          <a:p>
            <a:pPr>
              <a:spcBef>
                <a:spcPts val="600"/>
              </a:spcBef>
              <a:buClr>
                <a:srgbClr val="40474B"/>
              </a:buClr>
            </a:pPr>
            <a:r>
              <a:rPr lang="en-US" sz="1200" dirty="0"/>
              <a:t>Balance: Flexibility vs. sustainability</a:t>
            </a:r>
          </a:p>
          <a:p>
            <a:pPr marL="0" indent="0">
              <a:lnSpc>
                <a:spcPct val="130000"/>
              </a:lnSpc>
              <a:buFont typeface="Arial" panose="020B0604020202020204" pitchFamily="34" charset="0"/>
              <a:buNone/>
            </a:pPr>
            <a:endParaRPr lang="en-US" sz="1200" dirty="0"/>
          </a:p>
        </p:txBody>
      </p:sp>
    </p:spTree>
    <p:extLst>
      <p:ext uri="{BB962C8B-B14F-4D97-AF65-F5344CB8AC3E}">
        <p14:creationId xmlns:p14="http://schemas.microsoft.com/office/powerpoint/2010/main" val="258950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4BA8E0F6-E0F1-E05F-CC78-A600CE549984}"/>
              </a:ext>
            </a:extLst>
          </p:cNvPr>
          <p:cNvSpPr/>
          <p:nvPr/>
        </p:nvSpPr>
        <p:spPr>
          <a:xfrm>
            <a:off x="-3175" y="-22170"/>
            <a:ext cx="5188158" cy="5165670"/>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753829 w 1681980"/>
              <a:gd name="connsiteY0" fmla="*/ 0 h 5164817"/>
              <a:gd name="connsiteX1" fmla="*/ 1681980 w 1681980"/>
              <a:gd name="connsiteY1" fmla="*/ 0 h 5164817"/>
              <a:gd name="connsiteX2" fmla="*/ 0 w 1681980"/>
              <a:gd name="connsiteY2" fmla="*/ 5164817 h 5164817"/>
              <a:gd name="connsiteX3" fmla="*/ 286317 w 1681980"/>
              <a:gd name="connsiteY3" fmla="*/ 1382772 h 5164817"/>
              <a:gd name="connsiteX4" fmla="*/ 753829 w 1681980"/>
              <a:gd name="connsiteY4" fmla="*/ 0 h 5164817"/>
              <a:gd name="connsiteX0" fmla="*/ 3286461 w 4214612"/>
              <a:gd name="connsiteY0" fmla="*/ 0 h 5170228"/>
              <a:gd name="connsiteX1" fmla="*/ 4214612 w 4214612"/>
              <a:gd name="connsiteY1" fmla="*/ 0 h 5170228"/>
              <a:gd name="connsiteX2" fmla="*/ 2532632 w 4214612"/>
              <a:gd name="connsiteY2" fmla="*/ 5164817 h 5170228"/>
              <a:gd name="connsiteX3" fmla="*/ 0 w 4214612"/>
              <a:gd name="connsiteY3" fmla="*/ 5170228 h 5170228"/>
              <a:gd name="connsiteX4" fmla="*/ 3286461 w 4214612"/>
              <a:gd name="connsiteY4" fmla="*/ 0 h 5170228"/>
              <a:gd name="connsiteX0" fmla="*/ 0 w 4223237"/>
              <a:gd name="connsiteY0" fmla="*/ 5410 h 5170228"/>
              <a:gd name="connsiteX1" fmla="*/ 4223237 w 4223237"/>
              <a:gd name="connsiteY1" fmla="*/ 0 h 5170228"/>
              <a:gd name="connsiteX2" fmla="*/ 2541257 w 4223237"/>
              <a:gd name="connsiteY2" fmla="*/ 5164817 h 5170228"/>
              <a:gd name="connsiteX3" fmla="*/ 8625 w 4223237"/>
              <a:gd name="connsiteY3" fmla="*/ 5170228 h 5170228"/>
              <a:gd name="connsiteX4" fmla="*/ 0 w 4223237"/>
              <a:gd name="connsiteY4" fmla="*/ 5410 h 5170228"/>
              <a:gd name="connsiteX0" fmla="*/ 7607 w 4230844"/>
              <a:gd name="connsiteY0" fmla="*/ 5410 h 5170228"/>
              <a:gd name="connsiteX1" fmla="*/ 4230844 w 4230844"/>
              <a:gd name="connsiteY1" fmla="*/ 0 h 5170228"/>
              <a:gd name="connsiteX2" fmla="*/ 2548864 w 4230844"/>
              <a:gd name="connsiteY2" fmla="*/ 5164817 h 5170228"/>
              <a:gd name="connsiteX3" fmla="*/ 0 w 4230844"/>
              <a:gd name="connsiteY3" fmla="*/ 5170228 h 5170228"/>
              <a:gd name="connsiteX4" fmla="*/ 7607 w 4230844"/>
              <a:gd name="connsiteY4" fmla="*/ 5410 h 5170228"/>
              <a:gd name="connsiteX0" fmla="*/ 7607 w 4230844"/>
              <a:gd name="connsiteY0" fmla="*/ 0 h 5164818"/>
              <a:gd name="connsiteX1" fmla="*/ 4230844 w 4230844"/>
              <a:gd name="connsiteY1" fmla="*/ 5411 h 5164818"/>
              <a:gd name="connsiteX2" fmla="*/ 2548864 w 4230844"/>
              <a:gd name="connsiteY2" fmla="*/ 5159407 h 5164818"/>
              <a:gd name="connsiteX3" fmla="*/ 0 w 4230844"/>
              <a:gd name="connsiteY3" fmla="*/ 5164818 h 5164818"/>
              <a:gd name="connsiteX4" fmla="*/ 7607 w 4230844"/>
              <a:gd name="connsiteY4" fmla="*/ 0 h 5164818"/>
              <a:gd name="connsiteX0" fmla="*/ 3 w 5494632"/>
              <a:gd name="connsiteY0" fmla="*/ 0 h 5177344"/>
              <a:gd name="connsiteX1" fmla="*/ 5494632 w 5494632"/>
              <a:gd name="connsiteY1" fmla="*/ 17937 h 5177344"/>
              <a:gd name="connsiteX2" fmla="*/ 3812652 w 5494632"/>
              <a:gd name="connsiteY2" fmla="*/ 5171933 h 5177344"/>
              <a:gd name="connsiteX3" fmla="*/ 1263788 w 5494632"/>
              <a:gd name="connsiteY3" fmla="*/ 5177344 h 5177344"/>
              <a:gd name="connsiteX4" fmla="*/ 3 w 5494632"/>
              <a:gd name="connsiteY4" fmla="*/ 0 h 5177344"/>
              <a:gd name="connsiteX0" fmla="*/ 63974 w 5558603"/>
              <a:gd name="connsiteY0" fmla="*/ 0 h 5177344"/>
              <a:gd name="connsiteX1" fmla="*/ 5558603 w 5558603"/>
              <a:gd name="connsiteY1" fmla="*/ 17937 h 5177344"/>
              <a:gd name="connsiteX2" fmla="*/ 3876623 w 5558603"/>
              <a:gd name="connsiteY2" fmla="*/ 5171933 h 5177344"/>
              <a:gd name="connsiteX3" fmla="*/ 0 w 5558603"/>
              <a:gd name="connsiteY3" fmla="*/ 5177344 h 5177344"/>
              <a:gd name="connsiteX4" fmla="*/ 63974 w 5558603"/>
              <a:gd name="connsiteY4" fmla="*/ 0 h 5177344"/>
              <a:gd name="connsiteX0" fmla="*/ 16 w 5494645"/>
              <a:gd name="connsiteY0" fmla="*/ 0 h 5171933"/>
              <a:gd name="connsiteX1" fmla="*/ 5494645 w 5494645"/>
              <a:gd name="connsiteY1" fmla="*/ 17937 h 5171933"/>
              <a:gd name="connsiteX2" fmla="*/ 3812665 w 5494645"/>
              <a:gd name="connsiteY2" fmla="*/ 5171933 h 5171933"/>
              <a:gd name="connsiteX3" fmla="*/ 311823 w 5494645"/>
              <a:gd name="connsiteY3" fmla="*/ 5171081 h 5171933"/>
              <a:gd name="connsiteX4" fmla="*/ 16 w 5494645"/>
              <a:gd name="connsiteY4" fmla="*/ 0 h 5171933"/>
              <a:gd name="connsiteX0" fmla="*/ 417 w 5188158"/>
              <a:gd name="connsiteY0" fmla="*/ 0 h 5165670"/>
              <a:gd name="connsiteX1" fmla="*/ 5188158 w 5188158"/>
              <a:gd name="connsiteY1" fmla="*/ 11674 h 5165670"/>
              <a:gd name="connsiteX2" fmla="*/ 3506178 w 5188158"/>
              <a:gd name="connsiteY2" fmla="*/ 5165670 h 5165670"/>
              <a:gd name="connsiteX3" fmla="*/ 5336 w 5188158"/>
              <a:gd name="connsiteY3" fmla="*/ 5164818 h 5165670"/>
              <a:gd name="connsiteX4" fmla="*/ 417 w 5188158"/>
              <a:gd name="connsiteY4" fmla="*/ 0 h 5165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158" h="5165670">
                <a:moveTo>
                  <a:pt x="417" y="0"/>
                </a:moveTo>
                <a:lnTo>
                  <a:pt x="5188158" y="11674"/>
                </a:lnTo>
                <a:lnTo>
                  <a:pt x="3506178" y="5165670"/>
                </a:lnTo>
                <a:lnTo>
                  <a:pt x="5336" y="5164818"/>
                </a:lnTo>
                <a:cubicBezTo>
                  <a:pt x="7872" y="3443212"/>
                  <a:pt x="-2119" y="1721606"/>
                  <a:pt x="417"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2" name="Slide Number Placeholder 1">
            <a:extLst>
              <a:ext uri="{FF2B5EF4-FFF2-40B4-BE49-F238E27FC236}">
                <a16:creationId xmlns:a16="http://schemas.microsoft.com/office/drawing/2014/main" id="{A665E76C-F4D5-920C-521F-7330D424DF9F}"/>
              </a:ext>
            </a:extLst>
          </p:cNvPr>
          <p:cNvSpPr>
            <a:spLocks noGrp="1"/>
          </p:cNvSpPr>
          <p:nvPr>
            <p:ph type="sldNum" sz="quarter" idx="10"/>
          </p:nvPr>
        </p:nvSpPr>
        <p:spPr/>
        <p:txBody>
          <a:bodyPr/>
          <a:lstStyle/>
          <a:p>
            <a:fld id="{B860EA5E-C501-EE46-95BA-D6951046621D}" type="slidenum">
              <a:rPr lang="en-US" smtClean="0"/>
              <a:t>29</a:t>
            </a:fld>
            <a:endParaRPr lang="en-US" dirty="0"/>
          </a:p>
        </p:txBody>
      </p:sp>
      <p:sp>
        <p:nvSpPr>
          <p:cNvPr id="5" name="Title 4">
            <a:extLst>
              <a:ext uri="{FF2B5EF4-FFF2-40B4-BE49-F238E27FC236}">
                <a16:creationId xmlns:a16="http://schemas.microsoft.com/office/drawing/2014/main" id="{11D90D7C-9CA7-4C70-8131-0B9B179A6154}"/>
              </a:ext>
            </a:extLst>
          </p:cNvPr>
          <p:cNvSpPr>
            <a:spLocks noGrp="1"/>
          </p:cNvSpPr>
          <p:nvPr>
            <p:ph type="title"/>
          </p:nvPr>
        </p:nvSpPr>
        <p:spPr>
          <a:xfrm>
            <a:off x="359413" y="1474178"/>
            <a:ext cx="2148655" cy="779165"/>
          </a:xfrm>
        </p:spPr>
        <p:txBody>
          <a:bodyPr/>
          <a:lstStyle/>
          <a:p>
            <a:r>
              <a:rPr lang="en-US" dirty="0">
                <a:solidFill>
                  <a:schemeClr val="bg1"/>
                </a:solidFill>
              </a:rPr>
              <a:t>Step 5: monitor your plan</a:t>
            </a:r>
          </a:p>
        </p:txBody>
      </p:sp>
      <p:sp>
        <p:nvSpPr>
          <p:cNvPr id="9" name="Content Placeholder 14">
            <a:extLst>
              <a:ext uri="{FF2B5EF4-FFF2-40B4-BE49-F238E27FC236}">
                <a16:creationId xmlns:a16="http://schemas.microsoft.com/office/drawing/2014/main" id="{3E2E9DD2-5502-C96D-E6E6-1078D79601BE}"/>
              </a:ext>
            </a:extLst>
          </p:cNvPr>
          <p:cNvSpPr txBox="1">
            <a:spLocks/>
          </p:cNvSpPr>
          <p:nvPr/>
        </p:nvSpPr>
        <p:spPr>
          <a:xfrm>
            <a:off x="4846297" y="1646397"/>
            <a:ext cx="4210050" cy="173376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3050" lvl="1" indent="-139700">
              <a:spcBef>
                <a:spcPts val="600"/>
              </a:spcBef>
              <a:buClr>
                <a:schemeClr val="tx1"/>
              </a:buClr>
            </a:pPr>
            <a:r>
              <a:rPr lang="en-US" sz="1200" dirty="0"/>
              <a:t>Change in retirement goals</a:t>
            </a:r>
          </a:p>
          <a:p>
            <a:pPr marL="273050" lvl="1" indent="-139700">
              <a:spcBef>
                <a:spcPts val="600"/>
              </a:spcBef>
              <a:buClr>
                <a:schemeClr val="tx1"/>
              </a:buClr>
            </a:pPr>
            <a:r>
              <a:rPr lang="en-US" sz="1200" dirty="0"/>
              <a:t>Increase or decrease in expenses</a:t>
            </a:r>
          </a:p>
          <a:p>
            <a:pPr marL="273050" lvl="1" indent="-139700">
              <a:spcBef>
                <a:spcPts val="600"/>
              </a:spcBef>
              <a:buClr>
                <a:schemeClr val="tx1"/>
              </a:buClr>
            </a:pPr>
            <a:r>
              <a:rPr lang="en-US" sz="1200" dirty="0"/>
              <a:t>Investment performance</a:t>
            </a:r>
          </a:p>
          <a:p>
            <a:pPr marL="273050" lvl="1" indent="-139700">
              <a:spcBef>
                <a:spcPts val="600"/>
              </a:spcBef>
              <a:buClr>
                <a:schemeClr val="tx1"/>
              </a:buClr>
            </a:pPr>
            <a:r>
              <a:rPr lang="en-US" sz="1200" dirty="0"/>
              <a:t>Change in legacy desires</a:t>
            </a:r>
          </a:p>
          <a:p>
            <a:pPr marL="273050" lvl="1" indent="-139700">
              <a:spcBef>
                <a:spcPts val="600"/>
              </a:spcBef>
              <a:buClr>
                <a:schemeClr val="tx1"/>
              </a:buClr>
            </a:pPr>
            <a:r>
              <a:rPr lang="en-US" sz="1200" dirty="0"/>
              <a:t>Impact of taxes</a:t>
            </a:r>
          </a:p>
        </p:txBody>
      </p:sp>
      <p:sp>
        <p:nvSpPr>
          <p:cNvPr id="10" name="Content Placeholder 14">
            <a:extLst>
              <a:ext uri="{FF2B5EF4-FFF2-40B4-BE49-F238E27FC236}">
                <a16:creationId xmlns:a16="http://schemas.microsoft.com/office/drawing/2014/main" id="{A3BB21EF-800B-8313-9D71-D95AB2E3F9EB}"/>
              </a:ext>
            </a:extLst>
          </p:cNvPr>
          <p:cNvSpPr txBox="1">
            <a:spLocks/>
          </p:cNvSpPr>
          <p:nvPr/>
        </p:nvSpPr>
        <p:spPr>
          <a:xfrm>
            <a:off x="4956748" y="1137198"/>
            <a:ext cx="3596279" cy="681455"/>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accent1"/>
                </a:solidFill>
                <a:latin typeface="Georgia Pro" panose="02040502050405020303" pitchFamily="18" charset="0"/>
              </a:rPr>
              <a:t>As life changes, your retirement income plan </a:t>
            </a:r>
            <a:br>
              <a:rPr lang="en-US" sz="1200" dirty="0">
                <a:solidFill>
                  <a:schemeClr val="accent1"/>
                </a:solidFill>
                <a:latin typeface="Georgia Pro" panose="02040502050405020303" pitchFamily="18" charset="0"/>
              </a:rPr>
            </a:br>
            <a:r>
              <a:rPr lang="en-US" sz="1200" dirty="0">
                <a:solidFill>
                  <a:schemeClr val="accent1"/>
                </a:solidFill>
                <a:latin typeface="Georgia Pro" panose="02040502050405020303" pitchFamily="18" charset="0"/>
              </a:rPr>
              <a:t>may need to change as well</a:t>
            </a:r>
            <a:endParaRPr lang="en-US" sz="1200" dirty="0">
              <a:solidFill>
                <a:schemeClr val="tx1"/>
              </a:solidFill>
              <a:latin typeface="Georgia Pro" panose="02040502050405020303" pitchFamily="18" charset="0"/>
            </a:endParaRPr>
          </a:p>
        </p:txBody>
      </p:sp>
      <p:sp>
        <p:nvSpPr>
          <p:cNvPr id="11" name="Content Placeholder 14">
            <a:extLst>
              <a:ext uri="{FF2B5EF4-FFF2-40B4-BE49-F238E27FC236}">
                <a16:creationId xmlns:a16="http://schemas.microsoft.com/office/drawing/2014/main" id="{7E95C3E7-502A-C309-AC49-AF0514EE6093}"/>
              </a:ext>
            </a:extLst>
          </p:cNvPr>
          <p:cNvSpPr txBox="1">
            <a:spLocks/>
          </p:cNvSpPr>
          <p:nvPr/>
        </p:nvSpPr>
        <p:spPr>
          <a:xfrm>
            <a:off x="4828385" y="2882659"/>
            <a:ext cx="3878009" cy="1068855"/>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sz="1200" dirty="0">
                <a:solidFill>
                  <a:schemeClr val="tx1"/>
                </a:solidFill>
              </a:rPr>
              <a:t>[Consider working with a financial professional / checking in on your </a:t>
            </a:r>
            <a:r>
              <a:rPr lang="en-US" sz="1200" dirty="0">
                <a:solidFill>
                  <a:schemeClr val="tx1">
                    <a:lumMod val="50000"/>
                  </a:schemeClr>
                </a:solidFill>
              </a:rPr>
              <a:t>retirement strategy </a:t>
            </a:r>
            <a:r>
              <a:rPr lang="en-US" sz="1200" dirty="0">
                <a:solidFill>
                  <a:schemeClr val="tx1"/>
                </a:solidFill>
              </a:rPr>
              <a:t>with a Transamerica advisor</a:t>
            </a:r>
            <a:r>
              <a:rPr lang="en-US" sz="1200" strike="sngStrike" dirty="0">
                <a:solidFill>
                  <a:schemeClr val="tx1"/>
                </a:solidFill>
              </a:rPr>
              <a:t>]</a:t>
            </a:r>
          </a:p>
        </p:txBody>
      </p:sp>
      <p:sp>
        <p:nvSpPr>
          <p:cNvPr id="12" name="TextBox 11">
            <a:extLst>
              <a:ext uri="{FF2B5EF4-FFF2-40B4-BE49-F238E27FC236}">
                <a16:creationId xmlns:a16="http://schemas.microsoft.com/office/drawing/2014/main" id="{407451B2-1398-5E8B-E7DE-66898250422D}"/>
              </a:ext>
            </a:extLst>
          </p:cNvPr>
          <p:cNvSpPr txBox="1"/>
          <p:nvPr/>
        </p:nvSpPr>
        <p:spPr>
          <a:xfrm>
            <a:off x="4237446" y="4322640"/>
            <a:ext cx="4005440" cy="679076"/>
          </a:xfrm>
          <a:prstGeom prst="rect">
            <a:avLst/>
          </a:prstGeom>
          <a:noFill/>
        </p:spPr>
        <p:txBody>
          <a:bodyPr wrap="square" lIns="0" tIns="0" rIns="0" bIns="0" rtlCol="0">
            <a:noAutofit/>
          </a:bodyPr>
          <a:lstStyle/>
          <a:p>
            <a:r>
              <a:rPr lang="en-US" sz="1000" dirty="0"/>
              <a:t>Transamerica and its agents and representatives do not provide tax or legal advice. This material is for informational purposes and should not be construed as legal or tax advice. For legal or tax advice concerning your situation, please consult your attorney or tax professional.</a:t>
            </a:r>
          </a:p>
          <a:p>
            <a:endParaRPr lang="en-US" sz="1600" dirty="0">
              <a:latin typeface="Arial"/>
              <a:cs typeface="Arial"/>
            </a:endParaRPr>
          </a:p>
        </p:txBody>
      </p:sp>
    </p:spTree>
    <p:extLst>
      <p:ext uri="{BB962C8B-B14F-4D97-AF65-F5344CB8AC3E}">
        <p14:creationId xmlns:p14="http://schemas.microsoft.com/office/powerpoint/2010/main" val="154948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EF70E4-C3D1-BE4F-9778-DFD7C8604CE6}"/>
              </a:ext>
            </a:extLst>
          </p:cNvPr>
          <p:cNvSpPr>
            <a:spLocks noGrp="1"/>
          </p:cNvSpPr>
          <p:nvPr>
            <p:ph type="title"/>
          </p:nvPr>
        </p:nvSpPr>
        <p:spPr/>
        <p:txBody>
          <a:bodyPr/>
          <a:lstStyle/>
          <a:p>
            <a:r>
              <a:rPr lang="en-US" dirty="0"/>
              <a:t>Five key areas for retirement planning</a:t>
            </a:r>
          </a:p>
        </p:txBody>
      </p:sp>
      <p:sp>
        <p:nvSpPr>
          <p:cNvPr id="4" name="Slide Number Placeholder 3">
            <a:extLst>
              <a:ext uri="{FF2B5EF4-FFF2-40B4-BE49-F238E27FC236}">
                <a16:creationId xmlns:a16="http://schemas.microsoft.com/office/drawing/2014/main" id="{624079C1-66B8-C343-A968-300C6270E6CB}"/>
              </a:ext>
            </a:extLst>
          </p:cNvPr>
          <p:cNvSpPr>
            <a:spLocks noGrp="1"/>
          </p:cNvSpPr>
          <p:nvPr>
            <p:ph type="sldNum" sz="quarter" idx="10"/>
          </p:nvPr>
        </p:nvSpPr>
        <p:spPr>
          <a:xfrm>
            <a:off x="8732520" y="4846320"/>
            <a:ext cx="365760" cy="273844"/>
          </a:xfrm>
        </p:spPr>
        <p:txBody>
          <a:bodyPr/>
          <a:lstStyle/>
          <a:p>
            <a:fld id="{716BC1C3-C832-FA4C-9911-3E1C355083BA}" type="slidenum">
              <a:rPr lang="en-US" smtClean="0"/>
              <a:pPr/>
              <a:t>3</a:t>
            </a:fld>
            <a:endParaRPr lang="en-US" dirty="0"/>
          </a:p>
        </p:txBody>
      </p:sp>
      <p:pic>
        <p:nvPicPr>
          <p:cNvPr id="5" name="Picture 4" descr="Diagram&#10;&#10;Description automatically generated">
            <a:extLst>
              <a:ext uri="{FF2B5EF4-FFF2-40B4-BE49-F238E27FC236}">
                <a16:creationId xmlns:a16="http://schemas.microsoft.com/office/drawing/2014/main" id="{74669C72-895B-C757-2D19-43E1147ADE9E}"/>
              </a:ext>
            </a:extLst>
          </p:cNvPr>
          <p:cNvPicPr>
            <a:picLocks noChangeAspect="1"/>
          </p:cNvPicPr>
          <p:nvPr/>
        </p:nvPicPr>
        <p:blipFill>
          <a:blip r:embed="rId3"/>
          <a:stretch>
            <a:fillRect/>
          </a:stretch>
        </p:blipFill>
        <p:spPr>
          <a:xfrm>
            <a:off x="1305306" y="1435032"/>
            <a:ext cx="6421374" cy="3236790"/>
          </a:xfrm>
          <a:prstGeom prst="rect">
            <a:avLst/>
          </a:prstGeom>
        </p:spPr>
      </p:pic>
    </p:spTree>
    <p:extLst>
      <p:ext uri="{BB962C8B-B14F-4D97-AF65-F5344CB8AC3E}">
        <p14:creationId xmlns:p14="http://schemas.microsoft.com/office/powerpoint/2010/main" val="335521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E7F55E-308E-C327-0669-1058AD664733}"/>
              </a:ext>
            </a:extLst>
          </p:cNvPr>
          <p:cNvPicPr>
            <a:picLocks noChangeAspect="1"/>
          </p:cNvPicPr>
          <p:nvPr/>
        </p:nvPicPr>
        <p:blipFill>
          <a:blip r:embed="rId3"/>
          <a:srcRect/>
          <a:stretch/>
        </p:blipFill>
        <p:spPr>
          <a:xfrm>
            <a:off x="11261" y="0"/>
            <a:ext cx="9121477" cy="5143500"/>
          </a:xfrm>
          <a:prstGeom prst="rect">
            <a:avLst/>
          </a:prstGeom>
        </p:spPr>
      </p:pic>
      <p:sp>
        <p:nvSpPr>
          <p:cNvPr id="3" name="Slide Number Placeholder 2"/>
          <p:cNvSpPr>
            <a:spLocks noGrp="1"/>
          </p:cNvSpPr>
          <p:nvPr>
            <p:ph type="sldNum" sz="quarter" idx="10"/>
          </p:nvPr>
        </p:nvSpPr>
        <p:spPr/>
        <p:txBody>
          <a:bodyPr/>
          <a:lstStyle/>
          <a:p>
            <a:fld id="{716BC1C3-C832-FA4C-9911-3E1C355083BA}" type="slidenum">
              <a:rPr lang="en-US" smtClean="0">
                <a:solidFill>
                  <a:prstClr val="white"/>
                </a:solidFill>
              </a:rPr>
              <a:pPr/>
              <a:t>30</a:t>
            </a:fld>
            <a:endParaRPr lang="en-US" dirty="0">
              <a:solidFill>
                <a:prstClr val="white"/>
              </a:solidFill>
            </a:endParaRPr>
          </a:p>
        </p:txBody>
      </p:sp>
      <p:sp>
        <p:nvSpPr>
          <p:cNvPr id="12" name="Title 11"/>
          <p:cNvSpPr>
            <a:spLocks noGrp="1"/>
          </p:cNvSpPr>
          <p:nvPr>
            <p:ph type="title"/>
          </p:nvPr>
        </p:nvSpPr>
        <p:spPr>
          <a:xfrm>
            <a:off x="4572000" y="736904"/>
            <a:ext cx="2867297" cy="320913"/>
          </a:xfrm>
        </p:spPr>
        <p:txBody>
          <a:bodyPr/>
          <a:lstStyle/>
          <a:p>
            <a:pPr>
              <a:tabLst>
                <a:tab pos="852467" algn="l"/>
              </a:tabLst>
            </a:pPr>
            <a:r>
              <a:rPr lang="en-US" dirty="0"/>
              <a:t>Reviewing the five steps</a:t>
            </a:r>
          </a:p>
        </p:txBody>
      </p:sp>
      <p:sp>
        <p:nvSpPr>
          <p:cNvPr id="24" name="Shape 111"/>
          <p:cNvSpPr/>
          <p:nvPr/>
        </p:nvSpPr>
        <p:spPr>
          <a:xfrm>
            <a:off x="8693871" y="4721044"/>
            <a:ext cx="449719" cy="0"/>
          </a:xfrm>
          <a:prstGeom prst="line">
            <a:avLst/>
          </a:prstGeom>
          <a:ln w="6350" cmpd="sng">
            <a:solidFill>
              <a:schemeClr val="bg1"/>
            </a:solidFill>
            <a:miter lim="400000"/>
          </a:ln>
        </p:spPr>
        <p:txBody>
          <a:bodyPr lIns="50753" tIns="50753" rIns="50753" bIns="50753" anchor="ctr"/>
          <a:lstStyle/>
          <a:p>
            <a:pPr defTabSz="457189">
              <a:defRPr sz="3200"/>
            </a:pPr>
            <a:endParaRPr sz="3197" dirty="0">
              <a:solidFill>
                <a:srgbClr val="40474B"/>
              </a:solidFill>
            </a:endParaRPr>
          </a:p>
        </p:txBody>
      </p:sp>
      <p:sp>
        <p:nvSpPr>
          <p:cNvPr id="7" name="Content Placeholder 12">
            <a:extLst>
              <a:ext uri="{FF2B5EF4-FFF2-40B4-BE49-F238E27FC236}">
                <a16:creationId xmlns:a16="http://schemas.microsoft.com/office/drawing/2014/main" id="{BC639D99-0CE6-809B-2DFD-3519B6A01762}"/>
              </a:ext>
            </a:extLst>
          </p:cNvPr>
          <p:cNvSpPr txBox="1">
            <a:spLocks/>
          </p:cNvSpPr>
          <p:nvPr/>
        </p:nvSpPr>
        <p:spPr>
          <a:xfrm>
            <a:off x="4880757" y="2111271"/>
            <a:ext cx="3708071" cy="266169"/>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mn-lt"/>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mn-lt"/>
                <a:ea typeface="+mn-ea"/>
                <a:cs typeface="Arial"/>
              </a:defRPr>
            </a:lvl2pPr>
            <a:lvl3pPr marL="525463" indent="-200025" algn="l" defTabSz="457200" rtl="0" eaLnBrk="1" latinLnBrk="0" hangingPunct="1">
              <a:spcBef>
                <a:spcPts val="0"/>
              </a:spcBef>
              <a:buSzPct val="85000"/>
              <a:buFont typeface="Lucida Grande"/>
              <a:buChar char="-"/>
              <a:tabLst/>
              <a:defRPr sz="1400" kern="1200">
                <a:solidFill>
                  <a:srgbClr val="40474B"/>
                </a:solidFill>
                <a:latin typeface="+mn-lt"/>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Aft>
                <a:spcPts val="1300"/>
              </a:spcAft>
              <a:buFont typeface="Arial"/>
              <a:buNone/>
            </a:pPr>
            <a:r>
              <a:rPr lang="en-US" sz="1200" dirty="0"/>
              <a:t>Identify income sources and their reliability</a:t>
            </a:r>
          </a:p>
        </p:txBody>
      </p:sp>
      <p:sp>
        <p:nvSpPr>
          <p:cNvPr id="8" name="Content Placeholder 12">
            <a:extLst>
              <a:ext uri="{FF2B5EF4-FFF2-40B4-BE49-F238E27FC236}">
                <a16:creationId xmlns:a16="http://schemas.microsoft.com/office/drawing/2014/main" id="{962754AC-227C-E8C8-6B4E-374AAEA895C7}"/>
              </a:ext>
            </a:extLst>
          </p:cNvPr>
          <p:cNvSpPr txBox="1">
            <a:spLocks/>
          </p:cNvSpPr>
          <p:nvPr/>
        </p:nvSpPr>
        <p:spPr>
          <a:xfrm>
            <a:off x="4880757" y="2776734"/>
            <a:ext cx="3655820" cy="273444"/>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mn-lt"/>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mn-lt"/>
                <a:ea typeface="+mn-ea"/>
                <a:cs typeface="Arial"/>
              </a:defRPr>
            </a:lvl2pPr>
            <a:lvl3pPr marL="525463" indent="-200025" algn="l" defTabSz="457200" rtl="0" eaLnBrk="1" latinLnBrk="0" hangingPunct="1">
              <a:spcBef>
                <a:spcPts val="0"/>
              </a:spcBef>
              <a:buSzPct val="85000"/>
              <a:buFont typeface="Lucida Grande"/>
              <a:buChar char="-"/>
              <a:tabLst/>
              <a:defRPr sz="1400" kern="1200">
                <a:solidFill>
                  <a:srgbClr val="40474B"/>
                </a:solidFill>
                <a:latin typeface="+mn-lt"/>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Aft>
                <a:spcPts val="1300"/>
              </a:spcAft>
              <a:buFont typeface="Arial"/>
              <a:buNone/>
            </a:pPr>
            <a:r>
              <a:rPr lang="en-US" sz="1200" dirty="0"/>
              <a:t>Calculate the income gap – and address it </a:t>
            </a:r>
          </a:p>
        </p:txBody>
      </p:sp>
      <p:sp>
        <p:nvSpPr>
          <p:cNvPr id="9" name="Content Placeholder 12">
            <a:extLst>
              <a:ext uri="{FF2B5EF4-FFF2-40B4-BE49-F238E27FC236}">
                <a16:creationId xmlns:a16="http://schemas.microsoft.com/office/drawing/2014/main" id="{D6394B52-2123-616D-5779-E0B307A0A4B3}"/>
              </a:ext>
            </a:extLst>
          </p:cNvPr>
          <p:cNvSpPr txBox="1">
            <a:spLocks/>
          </p:cNvSpPr>
          <p:nvPr/>
        </p:nvSpPr>
        <p:spPr>
          <a:xfrm>
            <a:off x="4880757" y="4219934"/>
            <a:ext cx="3864826" cy="332201"/>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mn-lt"/>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mn-lt"/>
                <a:ea typeface="+mn-ea"/>
                <a:cs typeface="Arial"/>
              </a:defRPr>
            </a:lvl2pPr>
            <a:lvl3pPr marL="525463" indent="-200025" algn="l" defTabSz="457200" rtl="0" eaLnBrk="1" latinLnBrk="0" hangingPunct="1">
              <a:spcBef>
                <a:spcPts val="0"/>
              </a:spcBef>
              <a:buSzPct val="85000"/>
              <a:buFont typeface="Lucida Grande"/>
              <a:buChar char="-"/>
              <a:tabLst/>
              <a:defRPr sz="1400" kern="1200">
                <a:solidFill>
                  <a:srgbClr val="40474B"/>
                </a:solidFill>
                <a:latin typeface="+mn-lt"/>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Aft>
                <a:spcPts val="1300"/>
              </a:spcAft>
              <a:buFont typeface="Arial"/>
              <a:buNone/>
            </a:pPr>
            <a:r>
              <a:rPr lang="en-US" sz="1200" dirty="0"/>
              <a:t>Monitor and update your plan periodically</a:t>
            </a:r>
          </a:p>
        </p:txBody>
      </p:sp>
      <p:sp>
        <p:nvSpPr>
          <p:cNvPr id="11" name="Content Placeholder 12">
            <a:extLst>
              <a:ext uri="{FF2B5EF4-FFF2-40B4-BE49-F238E27FC236}">
                <a16:creationId xmlns:a16="http://schemas.microsoft.com/office/drawing/2014/main" id="{B0D0EC61-E2C0-0523-FB3E-037C9A2D6D33}"/>
              </a:ext>
            </a:extLst>
          </p:cNvPr>
          <p:cNvSpPr txBox="1">
            <a:spLocks/>
          </p:cNvSpPr>
          <p:nvPr/>
        </p:nvSpPr>
        <p:spPr>
          <a:xfrm>
            <a:off x="4880757" y="3528160"/>
            <a:ext cx="4171803" cy="286195"/>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mn-lt"/>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mn-lt"/>
                <a:ea typeface="+mn-ea"/>
                <a:cs typeface="Arial"/>
              </a:defRPr>
            </a:lvl2pPr>
            <a:lvl3pPr marL="525463" indent="-200025" algn="l" defTabSz="457200" rtl="0" eaLnBrk="1" latinLnBrk="0" hangingPunct="1">
              <a:spcBef>
                <a:spcPts val="0"/>
              </a:spcBef>
              <a:buSzPct val="85000"/>
              <a:buFont typeface="Lucida Grande"/>
              <a:buChar char="-"/>
              <a:tabLst/>
              <a:defRPr sz="1400" kern="1200">
                <a:solidFill>
                  <a:srgbClr val="40474B"/>
                </a:solidFill>
                <a:latin typeface="+mn-lt"/>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Aft>
                <a:spcPts val="1300"/>
              </a:spcAft>
              <a:buFont typeface="Arial"/>
              <a:buNone/>
            </a:pPr>
            <a:r>
              <a:rPr lang="en-US" sz="1200" dirty="0"/>
              <a:t>Consider the different approaches to filling the gap</a:t>
            </a:r>
          </a:p>
        </p:txBody>
      </p:sp>
      <p:sp>
        <p:nvSpPr>
          <p:cNvPr id="13" name="Content Placeholder 12">
            <a:extLst>
              <a:ext uri="{FF2B5EF4-FFF2-40B4-BE49-F238E27FC236}">
                <a16:creationId xmlns:a16="http://schemas.microsoft.com/office/drawing/2014/main" id="{3546B66D-81B0-D44F-7F7C-89E138D1D62A}"/>
              </a:ext>
            </a:extLst>
          </p:cNvPr>
          <p:cNvSpPr txBox="1">
            <a:spLocks/>
          </p:cNvSpPr>
          <p:nvPr/>
        </p:nvSpPr>
        <p:spPr>
          <a:xfrm>
            <a:off x="4880757" y="1315998"/>
            <a:ext cx="3721133" cy="271140"/>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mn-lt"/>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mn-lt"/>
                <a:ea typeface="+mn-ea"/>
                <a:cs typeface="Arial"/>
              </a:defRPr>
            </a:lvl2pPr>
            <a:lvl3pPr marL="525463" indent="-200025" algn="l" defTabSz="457200" rtl="0" eaLnBrk="1" latinLnBrk="0" hangingPunct="1">
              <a:spcBef>
                <a:spcPts val="0"/>
              </a:spcBef>
              <a:buSzPct val="85000"/>
              <a:buFont typeface="Lucida Grande"/>
              <a:buChar char="-"/>
              <a:tabLst/>
              <a:defRPr sz="1400" kern="1200">
                <a:solidFill>
                  <a:srgbClr val="40474B"/>
                </a:solidFill>
                <a:latin typeface="+mn-lt"/>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Aft>
                <a:spcPts val="1300"/>
              </a:spcAft>
              <a:buFont typeface="Arial"/>
              <a:buNone/>
            </a:pPr>
            <a:r>
              <a:rPr lang="en-US" sz="1200" dirty="0"/>
              <a:t>Estimate your expected expenses in retirement</a:t>
            </a:r>
          </a:p>
        </p:txBody>
      </p:sp>
      <p:sp>
        <p:nvSpPr>
          <p:cNvPr id="14" name="Content Placeholder 20">
            <a:extLst>
              <a:ext uri="{FF2B5EF4-FFF2-40B4-BE49-F238E27FC236}">
                <a16:creationId xmlns:a16="http://schemas.microsoft.com/office/drawing/2014/main" id="{3FE4864B-B812-DC85-D513-44F46D934985}"/>
              </a:ext>
            </a:extLst>
          </p:cNvPr>
          <p:cNvSpPr txBox="1">
            <a:spLocks/>
          </p:cNvSpPr>
          <p:nvPr/>
        </p:nvSpPr>
        <p:spPr>
          <a:xfrm>
            <a:off x="4652647" y="1309007"/>
            <a:ext cx="494119" cy="447947"/>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0474B"/>
              </a:buClr>
              <a:buNone/>
            </a:pPr>
            <a:r>
              <a:rPr lang="en-US" dirty="0">
                <a:solidFill>
                  <a:schemeClr val="accent1"/>
                </a:solidFill>
                <a:latin typeface="Georgia Pro" panose="02040502050405020303" pitchFamily="18" charset="0"/>
              </a:rPr>
              <a:t>1.</a:t>
            </a:r>
            <a:endParaRPr lang="en-US" b="1" dirty="0">
              <a:solidFill>
                <a:schemeClr val="accent1"/>
              </a:solidFill>
              <a:latin typeface="Georgia Pro" panose="02040502050405020303" pitchFamily="18" charset="0"/>
            </a:endParaRPr>
          </a:p>
        </p:txBody>
      </p:sp>
      <p:sp>
        <p:nvSpPr>
          <p:cNvPr id="15" name="Content Placeholder 20">
            <a:extLst>
              <a:ext uri="{FF2B5EF4-FFF2-40B4-BE49-F238E27FC236}">
                <a16:creationId xmlns:a16="http://schemas.microsoft.com/office/drawing/2014/main" id="{5A20AF6C-17C0-B430-4B6E-A5AFE9C234B1}"/>
              </a:ext>
            </a:extLst>
          </p:cNvPr>
          <p:cNvSpPr txBox="1">
            <a:spLocks/>
          </p:cNvSpPr>
          <p:nvPr/>
        </p:nvSpPr>
        <p:spPr>
          <a:xfrm>
            <a:off x="4652647" y="2081893"/>
            <a:ext cx="494119" cy="447947"/>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0474B"/>
              </a:buClr>
              <a:buNone/>
            </a:pPr>
            <a:r>
              <a:rPr lang="en-US" dirty="0">
                <a:solidFill>
                  <a:schemeClr val="accent1"/>
                </a:solidFill>
                <a:latin typeface="Georgia Pro" panose="02040502050405020303" pitchFamily="18" charset="0"/>
              </a:rPr>
              <a:t>2.</a:t>
            </a:r>
            <a:endParaRPr lang="en-US" b="1" dirty="0">
              <a:solidFill>
                <a:schemeClr val="accent1"/>
              </a:solidFill>
              <a:latin typeface="Georgia Pro" panose="02040502050405020303" pitchFamily="18" charset="0"/>
            </a:endParaRPr>
          </a:p>
        </p:txBody>
      </p:sp>
      <p:sp>
        <p:nvSpPr>
          <p:cNvPr id="16" name="Content Placeholder 20">
            <a:extLst>
              <a:ext uri="{FF2B5EF4-FFF2-40B4-BE49-F238E27FC236}">
                <a16:creationId xmlns:a16="http://schemas.microsoft.com/office/drawing/2014/main" id="{35FAEED9-27A7-6C9F-CC75-E520BD4B34AF}"/>
              </a:ext>
            </a:extLst>
          </p:cNvPr>
          <p:cNvSpPr txBox="1">
            <a:spLocks/>
          </p:cNvSpPr>
          <p:nvPr/>
        </p:nvSpPr>
        <p:spPr>
          <a:xfrm>
            <a:off x="4652647" y="2765516"/>
            <a:ext cx="494119" cy="447947"/>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0474B"/>
              </a:buClr>
              <a:buNone/>
            </a:pPr>
            <a:r>
              <a:rPr lang="en-US" dirty="0">
                <a:solidFill>
                  <a:schemeClr val="accent1"/>
                </a:solidFill>
                <a:latin typeface="Georgia Pro" panose="02040502050405020303" pitchFamily="18" charset="0"/>
              </a:rPr>
              <a:t>3.</a:t>
            </a:r>
            <a:endParaRPr lang="en-US" b="1" dirty="0">
              <a:solidFill>
                <a:schemeClr val="accent1"/>
              </a:solidFill>
              <a:latin typeface="Georgia Pro" panose="02040502050405020303" pitchFamily="18" charset="0"/>
            </a:endParaRPr>
          </a:p>
        </p:txBody>
      </p:sp>
      <p:sp>
        <p:nvSpPr>
          <p:cNvPr id="17" name="Content Placeholder 20">
            <a:extLst>
              <a:ext uri="{FF2B5EF4-FFF2-40B4-BE49-F238E27FC236}">
                <a16:creationId xmlns:a16="http://schemas.microsoft.com/office/drawing/2014/main" id="{AE8687F1-F648-3E43-4718-0931128278F1}"/>
              </a:ext>
            </a:extLst>
          </p:cNvPr>
          <p:cNvSpPr txBox="1">
            <a:spLocks/>
          </p:cNvSpPr>
          <p:nvPr/>
        </p:nvSpPr>
        <p:spPr>
          <a:xfrm>
            <a:off x="4652647" y="3486150"/>
            <a:ext cx="494119" cy="447947"/>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0474B"/>
              </a:buClr>
              <a:buNone/>
            </a:pPr>
            <a:r>
              <a:rPr lang="en-US" dirty="0">
                <a:solidFill>
                  <a:schemeClr val="accent1"/>
                </a:solidFill>
                <a:latin typeface="Georgia Pro" panose="02040502050405020303" pitchFamily="18" charset="0"/>
              </a:rPr>
              <a:t>4.</a:t>
            </a:r>
            <a:endParaRPr lang="en-US" b="1" dirty="0">
              <a:solidFill>
                <a:schemeClr val="accent1"/>
              </a:solidFill>
              <a:latin typeface="Georgia Pro" panose="02040502050405020303" pitchFamily="18" charset="0"/>
            </a:endParaRPr>
          </a:p>
        </p:txBody>
      </p:sp>
      <p:sp>
        <p:nvSpPr>
          <p:cNvPr id="18" name="Content Placeholder 20">
            <a:extLst>
              <a:ext uri="{FF2B5EF4-FFF2-40B4-BE49-F238E27FC236}">
                <a16:creationId xmlns:a16="http://schemas.microsoft.com/office/drawing/2014/main" id="{7F6DD639-9105-27E4-4436-80F1888A7944}"/>
              </a:ext>
            </a:extLst>
          </p:cNvPr>
          <p:cNvSpPr txBox="1">
            <a:spLocks/>
          </p:cNvSpPr>
          <p:nvPr/>
        </p:nvSpPr>
        <p:spPr>
          <a:xfrm>
            <a:off x="4652647" y="4204605"/>
            <a:ext cx="494119" cy="447947"/>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0474B"/>
              </a:buClr>
              <a:buNone/>
            </a:pPr>
            <a:r>
              <a:rPr lang="en-US" dirty="0">
                <a:solidFill>
                  <a:schemeClr val="accent1"/>
                </a:solidFill>
                <a:latin typeface="Georgia Pro" panose="02040502050405020303" pitchFamily="18" charset="0"/>
              </a:rPr>
              <a:t>5.</a:t>
            </a:r>
            <a:endParaRPr lang="en-US" b="1" dirty="0">
              <a:solidFill>
                <a:schemeClr val="accent1"/>
              </a:solidFill>
              <a:latin typeface="Georgia Pro" panose="02040502050405020303" pitchFamily="18" charset="0"/>
            </a:endParaRPr>
          </a:p>
        </p:txBody>
      </p:sp>
    </p:spTree>
    <p:extLst>
      <p:ext uri="{BB962C8B-B14F-4D97-AF65-F5344CB8AC3E}">
        <p14:creationId xmlns:p14="http://schemas.microsoft.com/office/powerpoint/2010/main" val="95949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at a desk&#10;&#10;Description automatically generated with medium confidence">
            <a:extLst>
              <a:ext uri="{FF2B5EF4-FFF2-40B4-BE49-F238E27FC236}">
                <a16:creationId xmlns:a16="http://schemas.microsoft.com/office/drawing/2014/main" id="{D8EB615F-5BA1-AD8F-DFAF-A493B20986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 y="755374"/>
            <a:ext cx="8312150" cy="1040228"/>
          </a:xfrm>
          <a:custGeom>
            <a:avLst/>
            <a:gdLst>
              <a:gd name="connsiteX0" fmla="*/ 0 w 8312150"/>
              <a:gd name="connsiteY0" fmla="*/ 0 h 1040228"/>
              <a:gd name="connsiteX1" fmla="*/ 8312150 w 8312150"/>
              <a:gd name="connsiteY1" fmla="*/ 0 h 1040228"/>
              <a:gd name="connsiteX2" fmla="*/ 7956550 w 8312150"/>
              <a:gd name="connsiteY2" fmla="*/ 1040228 h 1040228"/>
              <a:gd name="connsiteX3" fmla="*/ 0 w 8312150"/>
              <a:gd name="connsiteY3" fmla="*/ 1033878 h 1040228"/>
            </a:gdLst>
            <a:ahLst/>
            <a:cxnLst>
              <a:cxn ang="0">
                <a:pos x="connsiteX0" y="connsiteY0"/>
              </a:cxn>
              <a:cxn ang="0">
                <a:pos x="connsiteX1" y="connsiteY1"/>
              </a:cxn>
              <a:cxn ang="0">
                <a:pos x="connsiteX2" y="connsiteY2"/>
              </a:cxn>
              <a:cxn ang="0">
                <a:pos x="connsiteX3" y="connsiteY3"/>
              </a:cxn>
            </a:cxnLst>
            <a:rect l="l" t="t" r="r" b="b"/>
            <a:pathLst>
              <a:path w="8312150" h="1040228">
                <a:moveTo>
                  <a:pt x="0" y="0"/>
                </a:moveTo>
                <a:lnTo>
                  <a:pt x="8312150" y="0"/>
                </a:lnTo>
                <a:lnTo>
                  <a:pt x="7956550" y="1040228"/>
                </a:lnTo>
                <a:lnTo>
                  <a:pt x="0" y="1033878"/>
                </a:lnTo>
                <a:close/>
              </a:path>
            </a:pathLst>
          </a:custGeom>
        </p:spPr>
      </p:pic>
      <p:sp>
        <p:nvSpPr>
          <p:cNvPr id="2" name="Slide Number Placeholder 1">
            <a:extLst>
              <a:ext uri="{FF2B5EF4-FFF2-40B4-BE49-F238E27FC236}">
                <a16:creationId xmlns:a16="http://schemas.microsoft.com/office/drawing/2014/main" id="{CF8A72C6-568D-499D-A107-E8722C9BC5B8}"/>
              </a:ext>
            </a:extLst>
          </p:cNvPr>
          <p:cNvSpPr>
            <a:spLocks noGrp="1"/>
          </p:cNvSpPr>
          <p:nvPr>
            <p:ph type="sldNum" sz="quarter" idx="10"/>
          </p:nvPr>
        </p:nvSpPr>
        <p:spPr/>
        <p:txBody>
          <a:bodyPr/>
          <a:lstStyle/>
          <a:p>
            <a:fld id="{B860EA5E-C501-EE46-95BA-D6951046621D}" type="slidenum">
              <a:rPr lang="en-US" smtClean="0"/>
              <a:t>31</a:t>
            </a:fld>
            <a:endParaRPr lang="en-US" dirty="0"/>
          </a:p>
        </p:txBody>
      </p:sp>
      <p:sp>
        <p:nvSpPr>
          <p:cNvPr id="4" name="Title 3">
            <a:extLst>
              <a:ext uri="{FF2B5EF4-FFF2-40B4-BE49-F238E27FC236}">
                <a16:creationId xmlns:a16="http://schemas.microsoft.com/office/drawing/2014/main" id="{00A46950-F7AE-42D4-A2CA-7D6689934313}"/>
              </a:ext>
            </a:extLst>
          </p:cNvPr>
          <p:cNvSpPr txBox="1">
            <a:spLocks/>
          </p:cNvSpPr>
          <p:nvPr/>
        </p:nvSpPr>
        <p:spPr>
          <a:xfrm>
            <a:off x="362190" y="1829105"/>
            <a:ext cx="6822381" cy="433449"/>
          </a:xfrm>
          <a:prstGeom prst="rect">
            <a:avLst/>
          </a:prstGeom>
        </p:spPr>
        <p:txBody>
          <a:bodyPr/>
          <a:lstStyle>
            <a:lvl1pPr algn="l" defTabSz="685800" rtl="0" eaLnBrk="1" latinLnBrk="0" hangingPunct="1">
              <a:lnSpc>
                <a:spcPct val="100000"/>
              </a:lnSpc>
              <a:spcBef>
                <a:spcPct val="0"/>
              </a:spcBef>
              <a:buNone/>
              <a:defRPr sz="2000" kern="1200" cap="all" baseline="0">
                <a:solidFill>
                  <a:schemeClr val="tx1"/>
                </a:solidFill>
                <a:latin typeface="Impact" panose="020B0806030902050204" pitchFamily="34" charset="0"/>
                <a:ea typeface="+mj-ea"/>
                <a:cs typeface="+mj-cs"/>
              </a:defRPr>
            </a:lvl1pPr>
          </a:lstStyle>
          <a:p>
            <a:r>
              <a:rPr lang="en-US" dirty="0"/>
              <a:t>Your </a:t>
            </a:r>
            <a:r>
              <a:rPr lang="en-US" dirty="0" err="1"/>
              <a:t>transamerica</a:t>
            </a:r>
            <a:r>
              <a:rPr lang="en-US" dirty="0"/>
              <a:t> resources</a:t>
            </a:r>
          </a:p>
        </p:txBody>
      </p:sp>
      <p:sp>
        <p:nvSpPr>
          <p:cNvPr id="5" name="TextBox 4">
            <a:extLst>
              <a:ext uri="{FF2B5EF4-FFF2-40B4-BE49-F238E27FC236}">
                <a16:creationId xmlns:a16="http://schemas.microsoft.com/office/drawing/2014/main" id="{190317FA-3F2E-4E71-A565-FAD6AEE7E9A6}"/>
              </a:ext>
            </a:extLst>
          </p:cNvPr>
          <p:cNvSpPr txBox="1"/>
          <p:nvPr/>
        </p:nvSpPr>
        <p:spPr>
          <a:xfrm>
            <a:off x="362190" y="2298296"/>
            <a:ext cx="7928264" cy="672492"/>
          </a:xfrm>
          <a:prstGeom prst="rect">
            <a:avLst/>
          </a:prstGeom>
          <a:noFill/>
        </p:spPr>
        <p:txBody>
          <a:bodyPr wrap="square" rtlCol="0">
            <a:spAutoFit/>
          </a:bodyPr>
          <a:lstStyle/>
          <a:p>
            <a:pPr marL="171450" indent="-171450" algn="l">
              <a:lnSpc>
                <a:spcPts val="2380"/>
              </a:lnSpc>
              <a:buClr>
                <a:schemeClr val="tx1"/>
              </a:buClr>
              <a:buSzPct val="85000"/>
              <a:buFont typeface="Arial" panose="020B0604020202020204" pitchFamily="34" charset="0"/>
              <a:buChar char="•"/>
            </a:pPr>
            <a:r>
              <a:rPr lang="en-US" sz="1400" dirty="0">
                <a:latin typeface="Georgia" panose="02040502050405020303" pitchFamily="18" charset="0"/>
              </a:rPr>
              <a:t>Transamerica.com/portal/financial-wellness</a:t>
            </a:r>
          </a:p>
          <a:p>
            <a:pPr marL="171450" indent="-171450" algn="l">
              <a:lnSpc>
                <a:spcPts val="2380"/>
              </a:lnSpc>
              <a:buClr>
                <a:schemeClr val="tx1"/>
              </a:buClr>
              <a:buSzPct val="85000"/>
              <a:buFont typeface="Arial" panose="020B0604020202020204" pitchFamily="34" charset="0"/>
              <a:buChar char="•"/>
            </a:pPr>
            <a:r>
              <a:rPr lang="en-US" sz="1400" dirty="0">
                <a:latin typeface="Georgia" panose="02040502050405020303" pitchFamily="18" charset="0"/>
              </a:rPr>
              <a:t>Transamerica.com/webinars</a:t>
            </a:r>
          </a:p>
        </p:txBody>
      </p:sp>
      <p:sp>
        <p:nvSpPr>
          <p:cNvPr id="7" name="Title 3">
            <a:extLst>
              <a:ext uri="{FF2B5EF4-FFF2-40B4-BE49-F238E27FC236}">
                <a16:creationId xmlns:a16="http://schemas.microsoft.com/office/drawing/2014/main" id="{AA3DB9F3-9A33-47E8-B0ED-1D7FC6EA4D2C}"/>
              </a:ext>
            </a:extLst>
          </p:cNvPr>
          <p:cNvSpPr txBox="1">
            <a:spLocks/>
          </p:cNvSpPr>
          <p:nvPr/>
        </p:nvSpPr>
        <p:spPr>
          <a:xfrm>
            <a:off x="362189" y="3069466"/>
            <a:ext cx="6822381" cy="433449"/>
          </a:xfrm>
          <a:prstGeom prst="rect">
            <a:avLst/>
          </a:prstGeom>
        </p:spPr>
        <p:txBody>
          <a:bodyPr/>
          <a:lstStyle>
            <a:lvl1pPr algn="l" defTabSz="685800" rtl="0" eaLnBrk="1" latinLnBrk="0" hangingPunct="1">
              <a:lnSpc>
                <a:spcPct val="100000"/>
              </a:lnSpc>
              <a:spcBef>
                <a:spcPct val="0"/>
              </a:spcBef>
              <a:buNone/>
              <a:defRPr sz="2000" kern="1200" cap="all" baseline="0">
                <a:solidFill>
                  <a:schemeClr val="tx1"/>
                </a:solidFill>
                <a:latin typeface="Impact" panose="020B0806030902050204" pitchFamily="34" charset="0"/>
                <a:ea typeface="+mj-ea"/>
                <a:cs typeface="+mj-cs"/>
              </a:defRPr>
            </a:lvl1pPr>
          </a:lstStyle>
          <a:p>
            <a:r>
              <a:rPr lang="en-US" dirty="0"/>
              <a:t>ADDITIONAL resources</a:t>
            </a:r>
          </a:p>
        </p:txBody>
      </p:sp>
      <p:sp>
        <p:nvSpPr>
          <p:cNvPr id="3" name="TextBox 2">
            <a:extLst>
              <a:ext uri="{FF2B5EF4-FFF2-40B4-BE49-F238E27FC236}">
                <a16:creationId xmlns:a16="http://schemas.microsoft.com/office/drawing/2014/main" id="{6DB7F8F1-3508-4C11-9297-6A2368753B28}"/>
              </a:ext>
            </a:extLst>
          </p:cNvPr>
          <p:cNvSpPr txBox="1"/>
          <p:nvPr/>
        </p:nvSpPr>
        <p:spPr>
          <a:xfrm>
            <a:off x="457199" y="3502915"/>
            <a:ext cx="6727371" cy="1200329"/>
          </a:xfrm>
          <a:prstGeom prst="rect">
            <a:avLst/>
          </a:prstGeom>
          <a:noFill/>
        </p:spPr>
        <p:txBody>
          <a:bodyPr wrap="square" rtlCol="0">
            <a:spAutoFit/>
          </a:bodyPr>
          <a:lstStyle/>
          <a:p>
            <a:pPr marL="171450" indent="-171450" algn="l">
              <a:spcAft>
                <a:spcPts val="600"/>
              </a:spcAft>
              <a:buClr>
                <a:srgbClr val="40474B"/>
              </a:buClr>
              <a:buSzPct val="85000"/>
              <a:buFont typeface="Arial" panose="020B0604020202020204" pitchFamily="34" charset="0"/>
              <a:buChar char="•"/>
            </a:pPr>
            <a:r>
              <a:rPr lang="en-US" sz="1400" dirty="0">
                <a:latin typeface="Georgia" panose="02040502050405020303" pitchFamily="18" charset="0"/>
              </a:rPr>
              <a:t>Medicare.gov</a:t>
            </a:r>
          </a:p>
          <a:p>
            <a:pPr marL="171450" indent="-171450" algn="l">
              <a:spcAft>
                <a:spcPts val="600"/>
              </a:spcAft>
              <a:buClr>
                <a:srgbClr val="40474B"/>
              </a:buClr>
              <a:buSzPct val="85000"/>
              <a:buFont typeface="Arial" panose="020B0604020202020204" pitchFamily="34" charset="0"/>
              <a:buChar char="•"/>
            </a:pPr>
            <a:r>
              <a:rPr lang="en-US" sz="1400" dirty="0">
                <a:latin typeface="Georgia" panose="02040502050405020303" pitchFamily="18" charset="0"/>
              </a:rPr>
              <a:t>SSA.gov</a:t>
            </a:r>
          </a:p>
          <a:p>
            <a:pPr marL="171450" indent="-171450">
              <a:spcAft>
                <a:spcPts val="600"/>
              </a:spcAft>
              <a:buClr>
                <a:srgbClr val="40474B"/>
              </a:buClr>
              <a:buSzPct val="85000"/>
              <a:buFont typeface="Arial" panose="020B0604020202020204" pitchFamily="34" charset="0"/>
              <a:buChar char="•"/>
            </a:pPr>
            <a:r>
              <a:rPr lang="en-US" sz="1400" dirty="0">
                <a:latin typeface="Georgia" panose="02040502050405020303" pitchFamily="18" charset="0"/>
              </a:rPr>
              <a:t>[Speak to a financial professional about your annuity options] </a:t>
            </a:r>
          </a:p>
          <a:p>
            <a:pPr marL="171450" indent="-171450" algn="l">
              <a:spcAft>
                <a:spcPts val="600"/>
              </a:spcAft>
              <a:buClr>
                <a:srgbClr val="40474B"/>
              </a:buClr>
              <a:buSzPct val="85000"/>
              <a:buFont typeface="Arial" panose="020B0604020202020204" pitchFamily="34" charset="0"/>
              <a:buChar char="•"/>
            </a:pPr>
            <a:endParaRPr lang="en-US" sz="1400" dirty="0">
              <a:latin typeface="Georgia" panose="02040502050405020303" pitchFamily="18" charset="0"/>
            </a:endParaRPr>
          </a:p>
        </p:txBody>
      </p:sp>
      <p:sp>
        <p:nvSpPr>
          <p:cNvPr id="8" name="TextBox 7">
            <a:extLst>
              <a:ext uri="{FF2B5EF4-FFF2-40B4-BE49-F238E27FC236}">
                <a16:creationId xmlns:a16="http://schemas.microsoft.com/office/drawing/2014/main" id="{2A3963DD-EB79-42F0-BF3B-EB8B37D199E8}"/>
              </a:ext>
            </a:extLst>
          </p:cNvPr>
          <p:cNvSpPr txBox="1"/>
          <p:nvPr/>
        </p:nvSpPr>
        <p:spPr>
          <a:xfrm>
            <a:off x="457200" y="4611769"/>
            <a:ext cx="8101014" cy="400110"/>
          </a:xfrm>
          <a:prstGeom prst="rect">
            <a:avLst/>
          </a:prstGeom>
          <a:noFill/>
        </p:spPr>
        <p:txBody>
          <a:bodyPr wrap="square" rtlCol="0">
            <a:spAutoFit/>
          </a:bodyPr>
          <a:lstStyle/>
          <a:p>
            <a:pPr algn="l">
              <a:buClr>
                <a:schemeClr val="bg1"/>
              </a:buClr>
              <a:buSzPct val="85000"/>
            </a:pPr>
            <a:r>
              <a:rPr lang="en-US" sz="1000" dirty="0">
                <a:solidFill>
                  <a:srgbClr val="000000"/>
                </a:solidFill>
                <a:latin typeface="Arial" panose="020B0604020202020204" pitchFamily="34" charset="0"/>
                <a:cs typeface="Arial" panose="020B0604020202020204" pitchFamily="34" charset="0"/>
              </a:rPr>
              <a:t>Transamerica is sponsoring financial education programs developed by EVERFI, a third party unaffiliated with Transamerica that is responsible for the content of the financial education program.</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751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16BC1C3-C832-FA4C-9911-3E1C355083BA}" type="slidenum">
              <a:rPr kumimoji="0" lang="en-US" sz="900" b="0" i="0" u="none" strike="noStrike" kern="1200" cap="none" spc="0" normalizeH="0" baseline="0" noProof="0" smtClean="0">
                <a:ln>
                  <a:noFill/>
                </a:ln>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a:ln>
                <a:noFill/>
              </a:ln>
              <a:effectLst/>
              <a:uLnTx/>
              <a:uFillTx/>
              <a:latin typeface="Arial"/>
              <a:ea typeface="+mn-ea"/>
              <a:cs typeface="+mn-cs"/>
            </a:endParaRPr>
          </a:p>
        </p:txBody>
      </p:sp>
      <p:sp>
        <p:nvSpPr>
          <p:cNvPr id="13" name="Title 3">
            <a:extLst>
              <a:ext uri="{FF2B5EF4-FFF2-40B4-BE49-F238E27FC236}">
                <a16:creationId xmlns:a16="http://schemas.microsoft.com/office/drawing/2014/main" id="{AE5B032E-8939-A14B-940C-6F1D40DD9C8B}"/>
              </a:ext>
            </a:extLst>
          </p:cNvPr>
          <p:cNvSpPr>
            <a:spLocks noGrp="1"/>
          </p:cNvSpPr>
          <p:nvPr>
            <p:ph type="title"/>
          </p:nvPr>
        </p:nvSpPr>
        <p:spPr/>
        <p:txBody>
          <a:bodyPr/>
          <a:lstStyle/>
          <a:p>
            <a:r>
              <a:rPr lang="en-US" dirty="0"/>
              <a:t>I can help</a:t>
            </a:r>
          </a:p>
        </p:txBody>
      </p:sp>
      <p:sp>
        <p:nvSpPr>
          <p:cNvPr id="14" name="TextBox 13">
            <a:extLst>
              <a:ext uri="{FF2B5EF4-FFF2-40B4-BE49-F238E27FC236}">
                <a16:creationId xmlns:a16="http://schemas.microsoft.com/office/drawing/2014/main" id="{5A0DACD9-309B-6142-BC7A-8824173FDD7F}"/>
              </a:ext>
            </a:extLst>
          </p:cNvPr>
          <p:cNvSpPr txBox="1"/>
          <p:nvPr/>
        </p:nvSpPr>
        <p:spPr>
          <a:xfrm>
            <a:off x="2069098" y="2273945"/>
            <a:ext cx="3086099" cy="263284"/>
          </a:xfrm>
          <a:prstGeom prst="rect">
            <a:avLst/>
          </a:prstGeom>
          <a:noFill/>
        </p:spPr>
        <p:txBody>
          <a:bodyPr wrap="square" lIns="0" tIns="0" rIns="0" bIns="0" rtlCol="0">
            <a:noAutofit/>
          </a:bodyPr>
          <a:lstStyle/>
          <a:p>
            <a:pPr algn="ctr"/>
            <a:r>
              <a:rPr lang="en-US" sz="1400" dirty="0">
                <a:solidFill>
                  <a:srgbClr val="EE2326"/>
                </a:solidFill>
                <a:latin typeface="Georgia Pro" panose="02040502050405020303" pitchFamily="18" charset="0"/>
                <a:cs typeface="Arial"/>
              </a:rPr>
              <a:t>Make an appointment</a:t>
            </a:r>
          </a:p>
        </p:txBody>
      </p:sp>
      <p:cxnSp>
        <p:nvCxnSpPr>
          <p:cNvPr id="16" name="Straight Connector 15">
            <a:extLst>
              <a:ext uri="{FF2B5EF4-FFF2-40B4-BE49-F238E27FC236}">
                <a16:creationId xmlns:a16="http://schemas.microsoft.com/office/drawing/2014/main" id="{3977A842-8E1A-8A4E-8A69-4456C893C0C8}"/>
              </a:ext>
            </a:extLst>
          </p:cNvPr>
          <p:cNvCxnSpPr>
            <a:cxnSpLocks/>
          </p:cNvCxnSpPr>
          <p:nvPr/>
        </p:nvCxnSpPr>
        <p:spPr>
          <a:xfrm>
            <a:off x="2213955" y="2297885"/>
            <a:ext cx="0" cy="1667447"/>
          </a:xfrm>
          <a:prstGeom prst="line">
            <a:avLst/>
          </a:prstGeom>
          <a:ln w="635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AD0FAB0-1ADC-3B4F-9383-397E7C484030}"/>
              </a:ext>
            </a:extLst>
          </p:cNvPr>
          <p:cNvSpPr txBox="1"/>
          <p:nvPr/>
        </p:nvSpPr>
        <p:spPr>
          <a:xfrm>
            <a:off x="426923" y="2277259"/>
            <a:ext cx="3517555" cy="263284"/>
          </a:xfrm>
          <a:prstGeom prst="rect">
            <a:avLst/>
          </a:prstGeom>
          <a:noFill/>
        </p:spPr>
        <p:txBody>
          <a:bodyPr wrap="square" lIns="0" tIns="0" rIns="0" bIns="0" rtlCol="0">
            <a:noAutofit/>
          </a:bodyPr>
          <a:lstStyle/>
          <a:p>
            <a:r>
              <a:rPr lang="en-US" sz="1400" dirty="0">
                <a:solidFill>
                  <a:schemeClr val="accent1"/>
                </a:solidFill>
                <a:latin typeface="Georgia Pro" panose="02040502050405020303" pitchFamily="18" charset="0"/>
                <a:cs typeface="Arial"/>
              </a:rPr>
              <a:t>Get in touch</a:t>
            </a:r>
          </a:p>
        </p:txBody>
      </p:sp>
      <p:sp>
        <p:nvSpPr>
          <p:cNvPr id="21" name="Content Placeholder 23">
            <a:extLst>
              <a:ext uri="{FF2B5EF4-FFF2-40B4-BE49-F238E27FC236}">
                <a16:creationId xmlns:a16="http://schemas.microsoft.com/office/drawing/2014/main" id="{AC9F828D-CA48-CF4D-8F62-160BEDAC5F1B}"/>
              </a:ext>
            </a:extLst>
          </p:cNvPr>
          <p:cNvSpPr txBox="1">
            <a:spLocks/>
          </p:cNvSpPr>
          <p:nvPr/>
        </p:nvSpPr>
        <p:spPr>
          <a:xfrm>
            <a:off x="5399519" y="2675278"/>
            <a:ext cx="3297594" cy="2027892"/>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227" lvl="1" indent="0" defTabSz="457189">
              <a:spcAft>
                <a:spcPts val="800"/>
              </a:spcAft>
              <a:buNone/>
            </a:pPr>
            <a:r>
              <a:rPr lang="en-US" sz="1200" dirty="0"/>
              <a:t>Access your account: </a:t>
            </a:r>
            <a:r>
              <a:rPr lang="en-US" sz="1200" b="1" dirty="0"/>
              <a:t>[transamerica.com/portal]</a:t>
            </a:r>
          </a:p>
          <a:p>
            <a:pPr marL="327537" lvl="1" indent="-194310" defTabSz="457189">
              <a:spcAft>
                <a:spcPts val="800"/>
              </a:spcAft>
            </a:pPr>
            <a:r>
              <a:rPr lang="en-US" sz="1200" dirty="0"/>
              <a:t>Market Outlook</a:t>
            </a:r>
          </a:p>
          <a:p>
            <a:pPr marL="327537" lvl="1" indent="-194310" defTabSz="457189">
              <a:spcAft>
                <a:spcPts val="800"/>
              </a:spcAft>
            </a:pPr>
            <a:r>
              <a:rPr lang="en-US" sz="1200" dirty="0"/>
              <a:t>Knowledge Place</a:t>
            </a:r>
          </a:p>
          <a:p>
            <a:pPr marL="327537" lvl="1" indent="-194310" defTabSz="457189">
              <a:spcAft>
                <a:spcPts val="800"/>
              </a:spcAft>
            </a:pPr>
            <a:r>
              <a:rPr lang="en-US" sz="1200" dirty="0"/>
              <a:t>Financial Wellness Center</a:t>
            </a:r>
          </a:p>
          <a:p>
            <a:pPr marL="133227" lvl="1" indent="0" defTabSz="457189">
              <a:buNone/>
            </a:pPr>
            <a:endParaRPr lang="en-US" sz="1200" dirty="0"/>
          </a:p>
        </p:txBody>
      </p:sp>
      <p:sp>
        <p:nvSpPr>
          <p:cNvPr id="27" name="TextBox 26">
            <a:extLst>
              <a:ext uri="{FF2B5EF4-FFF2-40B4-BE49-F238E27FC236}">
                <a16:creationId xmlns:a16="http://schemas.microsoft.com/office/drawing/2014/main" id="{5C29E644-B905-B14D-90BB-3EB06BC58120}"/>
              </a:ext>
            </a:extLst>
          </p:cNvPr>
          <p:cNvSpPr txBox="1"/>
          <p:nvPr/>
        </p:nvSpPr>
        <p:spPr>
          <a:xfrm>
            <a:off x="448006" y="4703169"/>
            <a:ext cx="8264463" cy="320651"/>
          </a:xfrm>
          <a:prstGeom prst="rect">
            <a:avLst/>
          </a:prstGeom>
          <a:noFill/>
        </p:spPr>
        <p:txBody>
          <a:bodyPr wrap="square" lIns="0" tIns="0" rIns="0" bIns="0" rtlCol="0">
            <a:noAutofit/>
          </a:bodyPr>
          <a:lstStyle/>
          <a:p>
            <a:pPr defTabSz="456778"/>
            <a:r>
              <a:rPr lang="en-US" sz="1000" dirty="0">
                <a:solidFill>
                  <a:srgbClr val="40474B"/>
                </a:solidFill>
                <a:latin typeface="Arial" panose="020B0604020202020204"/>
              </a:rPr>
              <a:t>Registered representative of [firm name &amp; address]. Transamerica is not affiliated with [firm name] or its affiliates.</a:t>
            </a:r>
          </a:p>
        </p:txBody>
      </p:sp>
      <p:cxnSp>
        <p:nvCxnSpPr>
          <p:cNvPr id="28" name="Straight Connector 27">
            <a:extLst>
              <a:ext uri="{FF2B5EF4-FFF2-40B4-BE49-F238E27FC236}">
                <a16:creationId xmlns:a16="http://schemas.microsoft.com/office/drawing/2014/main" id="{3F4F9CCA-E1CE-744D-BDE7-232B050AA7D2}"/>
              </a:ext>
            </a:extLst>
          </p:cNvPr>
          <p:cNvCxnSpPr>
            <a:cxnSpLocks/>
          </p:cNvCxnSpPr>
          <p:nvPr/>
        </p:nvCxnSpPr>
        <p:spPr>
          <a:xfrm>
            <a:off x="5029200" y="2297885"/>
            <a:ext cx="0" cy="1667447"/>
          </a:xfrm>
          <a:prstGeom prst="line">
            <a:avLst/>
          </a:prstGeom>
          <a:ln w="635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6DBAE97-5590-4C47-82C4-9642DBBD736F}"/>
              </a:ext>
            </a:extLst>
          </p:cNvPr>
          <p:cNvSpPr txBox="1"/>
          <p:nvPr/>
        </p:nvSpPr>
        <p:spPr>
          <a:xfrm>
            <a:off x="5009212" y="2273945"/>
            <a:ext cx="3086099" cy="263284"/>
          </a:xfrm>
          <a:prstGeom prst="rect">
            <a:avLst/>
          </a:prstGeom>
          <a:noFill/>
        </p:spPr>
        <p:txBody>
          <a:bodyPr wrap="square" lIns="0" tIns="0" rIns="0" bIns="0" rtlCol="0">
            <a:noAutofit/>
          </a:bodyPr>
          <a:lstStyle/>
          <a:p>
            <a:pPr marL="6350" algn="ctr"/>
            <a:r>
              <a:rPr lang="en-US" sz="1400" dirty="0">
                <a:solidFill>
                  <a:srgbClr val="EE2326"/>
                </a:solidFill>
                <a:latin typeface="Georgia Pro" panose="02040502050405020303" pitchFamily="18" charset="0"/>
                <a:cs typeface="Arial"/>
              </a:rPr>
              <a:t>Transamerica Resources</a:t>
            </a:r>
          </a:p>
        </p:txBody>
      </p:sp>
      <p:sp>
        <p:nvSpPr>
          <p:cNvPr id="30" name="Content Placeholder 23">
            <a:extLst>
              <a:ext uri="{FF2B5EF4-FFF2-40B4-BE49-F238E27FC236}">
                <a16:creationId xmlns:a16="http://schemas.microsoft.com/office/drawing/2014/main" id="{23B46217-DFC9-C342-9281-75817FF1233B}"/>
              </a:ext>
            </a:extLst>
          </p:cNvPr>
          <p:cNvSpPr txBox="1">
            <a:spLocks/>
          </p:cNvSpPr>
          <p:nvPr/>
        </p:nvSpPr>
        <p:spPr>
          <a:xfrm>
            <a:off x="2597393" y="2747573"/>
            <a:ext cx="1804244" cy="1539296"/>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mn-lt"/>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mn-lt"/>
                <a:ea typeface="+mn-ea"/>
                <a:cs typeface="Arial"/>
              </a:defRPr>
            </a:lvl2pPr>
            <a:lvl3pPr marL="498475" indent="-173038" algn="l" defTabSz="457200" rtl="0" eaLnBrk="1" latinLnBrk="0" hangingPunct="1">
              <a:spcBef>
                <a:spcPts val="0"/>
              </a:spcBef>
              <a:buSzPct val="85000"/>
              <a:buFont typeface="Lucida Grande"/>
              <a:buChar char="-"/>
              <a:tabLst/>
              <a:defRPr sz="1400" kern="1200">
                <a:solidFill>
                  <a:srgbClr val="40474B"/>
                </a:solidFill>
                <a:latin typeface="+mn-lt"/>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350" lvl="1" indent="0" algn="ctr" defTabSz="457189">
              <a:buNone/>
            </a:pPr>
            <a:r>
              <a:rPr lang="en-US" sz="1100" dirty="0">
                <a:latin typeface="Arial" panose="020B0604020202020204"/>
              </a:rPr>
              <a:t>[COPY IN QR CODE HERE]</a:t>
            </a:r>
          </a:p>
          <a:p>
            <a:pPr marL="133347" lvl="1" indent="0" algn="ctr" defTabSz="457189">
              <a:buNone/>
            </a:pPr>
            <a:endParaRPr lang="en-US" sz="1100" b="1" dirty="0">
              <a:latin typeface="Arial" panose="020B0604020202020204"/>
            </a:endParaRPr>
          </a:p>
          <a:p>
            <a:pPr marL="320667" lvl="1" indent="-187320" algn="ctr" defTabSz="457189"/>
            <a:endParaRPr lang="en-US" sz="1100" dirty="0">
              <a:latin typeface="Arial" panose="020B0604020202020204"/>
            </a:endParaRPr>
          </a:p>
        </p:txBody>
      </p:sp>
      <p:sp>
        <p:nvSpPr>
          <p:cNvPr id="31" name="Content Placeholder 23">
            <a:extLst>
              <a:ext uri="{FF2B5EF4-FFF2-40B4-BE49-F238E27FC236}">
                <a16:creationId xmlns:a16="http://schemas.microsoft.com/office/drawing/2014/main" id="{21B1EDA1-1D41-4F4E-9CF1-525E48E3DF19}"/>
              </a:ext>
            </a:extLst>
          </p:cNvPr>
          <p:cNvSpPr txBox="1">
            <a:spLocks/>
          </p:cNvSpPr>
          <p:nvPr/>
        </p:nvSpPr>
        <p:spPr>
          <a:xfrm>
            <a:off x="219259" y="2575876"/>
            <a:ext cx="2095857" cy="202789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3227" lvl="1" indent="0">
              <a:spcAft>
                <a:spcPts val="1200"/>
              </a:spcAft>
              <a:buFont typeface="Arial" panose="020B0604020202020204" pitchFamily="34" charset="0"/>
              <a:buNone/>
            </a:pPr>
            <a:r>
              <a:rPr lang="en-US" sz="1200" b="1" dirty="0"/>
              <a:t>[ADVISOR NAME]</a:t>
            </a:r>
            <a:endParaRPr lang="en-US" sz="1200" dirty="0"/>
          </a:p>
          <a:p>
            <a:pPr marL="133227" lvl="1" indent="0">
              <a:spcAft>
                <a:spcPts val="1200"/>
              </a:spcAft>
              <a:buFont typeface="Arial" panose="020B0604020202020204" pitchFamily="34" charset="0"/>
              <a:buNone/>
            </a:pPr>
            <a:r>
              <a:rPr lang="en-US" sz="1200" dirty="0"/>
              <a:t>[Advisor email address]</a:t>
            </a:r>
          </a:p>
          <a:p>
            <a:pPr marL="133227" lvl="1" indent="0">
              <a:spcAft>
                <a:spcPts val="1200"/>
              </a:spcAft>
              <a:buFont typeface="Arial" panose="020B0604020202020204" pitchFamily="34" charset="0"/>
              <a:buNone/>
            </a:pPr>
            <a:r>
              <a:rPr lang="en-US" sz="1200" dirty="0"/>
              <a:t>[Advisor phone number]  </a:t>
            </a:r>
          </a:p>
          <a:p>
            <a:pPr marL="133227" lvl="1" indent="0">
              <a:spcAft>
                <a:spcPts val="1200"/>
              </a:spcAft>
              <a:buFont typeface="Arial" panose="020B0604020202020204" pitchFamily="34" charset="0"/>
              <a:buNone/>
            </a:pPr>
            <a:r>
              <a:rPr lang="en-US" sz="1200" dirty="0"/>
              <a:t>[Onsite location </a:t>
            </a:r>
            <a:br>
              <a:rPr lang="en-US" sz="1200" dirty="0"/>
            </a:br>
            <a:r>
              <a:rPr lang="en-US" sz="1200" dirty="0"/>
              <a:t>if applicable]</a:t>
            </a:r>
          </a:p>
          <a:p>
            <a:pPr marL="133227" lvl="1" indent="0">
              <a:buFont typeface="Arial" panose="020B0604020202020204" pitchFamily="34" charset="0"/>
              <a:buNone/>
            </a:pPr>
            <a:endParaRPr lang="en-US" sz="1200" dirty="0"/>
          </a:p>
        </p:txBody>
      </p:sp>
    </p:spTree>
    <p:extLst>
      <p:ext uri="{BB962C8B-B14F-4D97-AF65-F5344CB8AC3E}">
        <p14:creationId xmlns:p14="http://schemas.microsoft.com/office/powerpoint/2010/main" val="399267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E5D88-263F-1247-80E6-943F509D711A}"/>
              </a:ext>
            </a:extLst>
          </p:cNvPr>
          <p:cNvSpPr>
            <a:spLocks noGrp="1"/>
          </p:cNvSpPr>
          <p:nvPr>
            <p:ph type="title"/>
          </p:nvPr>
        </p:nvSpPr>
        <p:spPr>
          <a:xfrm>
            <a:off x="352094" y="753769"/>
            <a:ext cx="8439812" cy="305266"/>
          </a:xfrm>
        </p:spPr>
        <p:txBody>
          <a:bodyPr/>
          <a:lstStyle/>
          <a:p>
            <a:r>
              <a:rPr lang="en-US" dirty="0"/>
              <a:t>disclosures</a:t>
            </a:r>
          </a:p>
        </p:txBody>
      </p:sp>
      <p:sp>
        <p:nvSpPr>
          <p:cNvPr id="4" name="Slide Number Placeholder 3">
            <a:extLst>
              <a:ext uri="{FF2B5EF4-FFF2-40B4-BE49-F238E27FC236}">
                <a16:creationId xmlns:a16="http://schemas.microsoft.com/office/drawing/2014/main" id="{22409326-ABA1-2F44-A433-B8FF794FEAE0}"/>
              </a:ext>
            </a:extLst>
          </p:cNvPr>
          <p:cNvSpPr>
            <a:spLocks noGrp="1"/>
          </p:cNvSpPr>
          <p:nvPr>
            <p:ph type="sldNum" sz="quarter" idx="10"/>
          </p:nvPr>
        </p:nvSpPr>
        <p:spPr/>
        <p:txBody>
          <a:bodyPr/>
          <a:lstStyle/>
          <a:p>
            <a:fld id="{B860EA5E-C501-EE46-95BA-D6951046621D}" type="slidenum">
              <a:rPr lang="en-US" smtClean="0"/>
              <a:pPr/>
              <a:t>33</a:t>
            </a:fld>
            <a:endParaRPr lang="en-US" dirty="0"/>
          </a:p>
        </p:txBody>
      </p:sp>
      <p:sp>
        <p:nvSpPr>
          <p:cNvPr id="5" name="Content Placeholder 2">
            <a:extLst>
              <a:ext uri="{FF2B5EF4-FFF2-40B4-BE49-F238E27FC236}">
                <a16:creationId xmlns:a16="http://schemas.microsoft.com/office/drawing/2014/main" id="{F4EA829B-EED7-2F45-93A0-D4FF55EB3DBC}"/>
              </a:ext>
            </a:extLst>
          </p:cNvPr>
          <p:cNvSpPr txBox="1">
            <a:spLocks noGrp="1"/>
          </p:cNvSpPr>
          <p:nvPr>
            <p:ph type="body" sz="quarter" idx="15"/>
          </p:nvPr>
        </p:nvSpPr>
        <p:spPr>
          <a:xfrm>
            <a:off x="247426" y="1194100"/>
            <a:ext cx="8670663" cy="3926064"/>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100" dirty="0"/>
              <a:t>All investments involve risk, including loss of principal, and there is no guarantee of profits. Investors should carefully consider their objectives, risk tolerance, and time horizon before investing. There is no assurance that any fund will meet its stated objective.</a:t>
            </a:r>
          </a:p>
          <a:p>
            <a:pPr>
              <a:spcAft>
                <a:spcPts val="600"/>
              </a:spcAft>
            </a:pPr>
            <a:r>
              <a:rPr lang="en-US" sz="1100" dirty="0"/>
              <a:t>A variable annuity is suitable for long-term investing, such as for retirement. There are no additional tax-deferral benefits when a variable annuity is offered inside a tax-deferred retirement plan.  As with any early distribution from a tax-deferred retirement plan, a 10% tax penalty may apply for a withdrawal before age 59-1/2 unless an applicable exception is available. You should consider a variable annuity's investment objectives, risks, rates, charges and expenses carefully before signing a contract. More information can be found in the prospectus. You are encouraged to read it carefully.</a:t>
            </a:r>
          </a:p>
          <a:p>
            <a:pPr>
              <a:spcAft>
                <a:spcPts val="600"/>
              </a:spcAft>
            </a:pPr>
            <a:r>
              <a:rPr lang="en-US" sz="1100" dirty="0"/>
              <a:t>Securities offered through Transamerica Investors Securities Corporation (TISC), member FINRA, 440 Mamaroneck Avenue, Harrison, NY 10528. Investment advisory services are offered through Transamerica Retirement Advisors, LLC (TRA), registered investment advisor.</a:t>
            </a:r>
          </a:p>
          <a:p>
            <a:pPr>
              <a:spcAft>
                <a:spcPts val="600"/>
              </a:spcAft>
            </a:pPr>
            <a:r>
              <a:rPr lang="en-US" sz="1100" dirty="0"/>
              <a:t>Variable annuities issued by Transamerica Life Insurance Company (TLIC) in Cedar Rapids, Iowa and Transamerica Financial Life Insurance Company (TFLIC) in Harrison, New York (Transamerica). Variable annuities are underwritten and distributed by Transamerica Capital, Inc. (TCI), member FINRA, 1801 California Street, Denver, CO 80202. Securities are offered by TISC. </a:t>
            </a:r>
            <a:br>
              <a:rPr lang="en-US" sz="1100" dirty="0"/>
            </a:br>
            <a:r>
              <a:rPr lang="en-US" sz="1100" dirty="0"/>
              <a:t>All Transamerica companies identified are affiliated, but are not affiliated with your employer.</a:t>
            </a:r>
          </a:p>
          <a:p>
            <a:pPr>
              <a:spcAft>
                <a:spcPts val="600"/>
              </a:spcAft>
            </a:pPr>
            <a:r>
              <a:rPr lang="en-US" sz="1100" dirty="0"/>
              <a:t>This material was prepared for general distribution. It is being provided for informational purposes only and should not be viewed as an investment recommendation. If you need advice regarding your particular investment needs, contact your financial professional.</a:t>
            </a:r>
          </a:p>
          <a:p>
            <a:pPr>
              <a:spcAft>
                <a:spcPts val="600"/>
              </a:spcAft>
            </a:pPr>
            <a:r>
              <a:rPr lang="en-US" sz="1100" dirty="0"/>
              <a:t>Transamerica and its agents and representatives do not provide tax or legal advice. This material is for informational purposes and should not be construed as legal or tax advice. For legal or tax advice concerning your situation, please consult your attorney or professional tax advisor.</a:t>
            </a:r>
          </a:p>
        </p:txBody>
      </p:sp>
    </p:spTree>
    <p:extLst>
      <p:ext uri="{BB962C8B-B14F-4D97-AF65-F5344CB8AC3E}">
        <p14:creationId xmlns:p14="http://schemas.microsoft.com/office/powerpoint/2010/main" val="180560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8955FA-10FC-384D-ABC9-2A27F1B797CB}"/>
              </a:ext>
            </a:extLst>
          </p:cNvPr>
          <p:cNvSpPr>
            <a:spLocks noGrp="1"/>
          </p:cNvSpPr>
          <p:nvPr>
            <p:ph type="sldNum" sz="quarter" idx="10"/>
          </p:nvPr>
        </p:nvSpPr>
        <p:spPr/>
        <p:txBody>
          <a:bodyPr/>
          <a:lstStyle/>
          <a:p>
            <a:fld id="{B860EA5E-C501-EE46-95BA-D6951046621D}" type="slidenum">
              <a:rPr lang="en-US" smtClean="0"/>
              <a:t>34</a:t>
            </a:fld>
            <a:endParaRPr lang="en-US" dirty="0"/>
          </a:p>
        </p:txBody>
      </p:sp>
      <p:sp>
        <p:nvSpPr>
          <p:cNvPr id="3" name="Title 2">
            <a:extLst>
              <a:ext uri="{FF2B5EF4-FFF2-40B4-BE49-F238E27FC236}">
                <a16:creationId xmlns:a16="http://schemas.microsoft.com/office/drawing/2014/main" id="{243054B3-75D3-0440-BE64-DF7AD2E80741}"/>
              </a:ext>
            </a:extLst>
          </p:cNvPr>
          <p:cNvSpPr>
            <a:spLocks noGrp="1"/>
          </p:cNvSpPr>
          <p:nvPr>
            <p:ph type="title"/>
          </p:nvPr>
        </p:nvSpPr>
        <p:spPr/>
        <p:txBody>
          <a:bodyPr/>
          <a:lstStyle/>
          <a:p>
            <a:r>
              <a:rPr lang="en-US" dirty="0"/>
              <a:t>Thank you</a:t>
            </a:r>
          </a:p>
        </p:txBody>
      </p:sp>
      <p:sp>
        <p:nvSpPr>
          <p:cNvPr id="8" name="Rectangle 7">
            <a:extLst>
              <a:ext uri="{FF2B5EF4-FFF2-40B4-BE49-F238E27FC236}">
                <a16:creationId xmlns:a16="http://schemas.microsoft.com/office/drawing/2014/main" id="{C1F49E5E-C68E-A048-9947-102D2846503F}"/>
              </a:ext>
            </a:extLst>
          </p:cNvPr>
          <p:cNvSpPr/>
          <p:nvPr/>
        </p:nvSpPr>
        <p:spPr>
          <a:xfrm>
            <a:off x="359356" y="4841466"/>
            <a:ext cx="2952804" cy="230832"/>
          </a:xfrm>
          <a:prstGeom prst="rect">
            <a:avLst/>
          </a:prstGeom>
        </p:spPr>
        <p:txBody>
          <a:bodyPr wrap="square">
            <a:spAutoFit/>
          </a:bodyPr>
          <a:lstStyle/>
          <a:p>
            <a:r>
              <a:rPr lang="de-DE" sz="900" dirty="0">
                <a:solidFill>
                  <a:schemeClr val="bg1"/>
                </a:solidFill>
                <a:ea typeface="Arial"/>
                <a:cs typeface="Arial"/>
              </a:rPr>
              <a:t>© 2022 Transamerica Corporation</a:t>
            </a:r>
          </a:p>
        </p:txBody>
      </p:sp>
      <p:sp>
        <p:nvSpPr>
          <p:cNvPr id="9" name="Rectangle 8">
            <a:extLst>
              <a:ext uri="{FF2B5EF4-FFF2-40B4-BE49-F238E27FC236}">
                <a16:creationId xmlns:a16="http://schemas.microsoft.com/office/drawing/2014/main" id="{AC3CC680-FC9E-2C4F-ACE6-A80932F234A5}"/>
              </a:ext>
            </a:extLst>
          </p:cNvPr>
          <p:cNvSpPr/>
          <p:nvPr/>
        </p:nvSpPr>
        <p:spPr>
          <a:xfrm>
            <a:off x="359356" y="4690110"/>
            <a:ext cx="1677724" cy="230832"/>
          </a:xfrm>
          <a:prstGeom prst="rect">
            <a:avLst/>
          </a:prstGeom>
        </p:spPr>
        <p:txBody>
          <a:bodyPr wrap="square">
            <a:spAutoFit/>
          </a:bodyPr>
          <a:lstStyle/>
          <a:p>
            <a:r>
              <a:rPr lang="en-US" sz="900" b="0" i="0" dirty="0">
                <a:solidFill>
                  <a:schemeClr val="bg1"/>
                </a:solidFill>
                <a:effectLst/>
                <a:latin typeface="-apple-system"/>
              </a:rPr>
              <a:t>2318820</a:t>
            </a:r>
            <a:endParaRPr lang="en-US" sz="900" dirty="0">
              <a:solidFill>
                <a:schemeClr val="bg1"/>
              </a:solidFill>
            </a:endParaRPr>
          </a:p>
        </p:txBody>
      </p:sp>
      <p:sp>
        <p:nvSpPr>
          <p:cNvPr id="10" name="Rectangle 9">
            <a:extLst>
              <a:ext uri="{FF2B5EF4-FFF2-40B4-BE49-F238E27FC236}">
                <a16:creationId xmlns:a16="http://schemas.microsoft.com/office/drawing/2014/main" id="{BD434C16-0E73-3A4D-AF60-4C2FB0DA42A3}"/>
              </a:ext>
            </a:extLst>
          </p:cNvPr>
          <p:cNvSpPr/>
          <p:nvPr/>
        </p:nvSpPr>
        <p:spPr>
          <a:xfrm>
            <a:off x="8628089" y="67144"/>
            <a:ext cx="515911" cy="230832"/>
          </a:xfrm>
          <a:prstGeom prst="rect">
            <a:avLst/>
          </a:prstGeom>
        </p:spPr>
        <p:txBody>
          <a:bodyPr wrap="square">
            <a:spAutoFit/>
          </a:bodyPr>
          <a:lstStyle/>
          <a:p>
            <a:r>
              <a:rPr lang="de-DE" sz="900" dirty="0">
                <a:ea typeface="Arial"/>
                <a:cs typeface="Arial"/>
              </a:rPr>
              <a:t>08/22</a:t>
            </a:r>
          </a:p>
        </p:txBody>
      </p:sp>
    </p:spTree>
    <p:extLst>
      <p:ext uri="{BB962C8B-B14F-4D97-AF65-F5344CB8AC3E}">
        <p14:creationId xmlns:p14="http://schemas.microsoft.com/office/powerpoint/2010/main" val="8508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E9ADC5-4664-A044-8350-80CCFBC47FA0}"/>
              </a:ext>
            </a:extLst>
          </p:cNvPr>
          <p:cNvPicPr>
            <a:picLocks noChangeAspect="1"/>
          </p:cNvPicPr>
          <p:nvPr/>
        </p:nvPicPr>
        <p:blipFill>
          <a:blip r:embed="rId3"/>
          <a:srcRect/>
          <a:stretch/>
        </p:blipFill>
        <p:spPr>
          <a:xfrm>
            <a:off x="0" y="0"/>
            <a:ext cx="9121477" cy="5143500"/>
          </a:xfrm>
          <a:prstGeom prst="rect">
            <a:avLst/>
          </a:prstGeom>
        </p:spPr>
      </p:pic>
      <p:sp>
        <p:nvSpPr>
          <p:cNvPr id="4" name="Slide Number Placeholder 3">
            <a:extLst>
              <a:ext uri="{FF2B5EF4-FFF2-40B4-BE49-F238E27FC236}">
                <a16:creationId xmlns:a16="http://schemas.microsoft.com/office/drawing/2014/main" id="{9BA54BEC-645C-C141-941A-46C82091108D}"/>
              </a:ext>
            </a:extLst>
          </p:cNvPr>
          <p:cNvSpPr>
            <a:spLocks noGrp="1"/>
          </p:cNvSpPr>
          <p:nvPr>
            <p:ph type="sldNum" sz="quarter" idx="10"/>
          </p:nvPr>
        </p:nvSpPr>
        <p:spPr/>
        <p:txBody>
          <a:bodyPr/>
          <a:lstStyle/>
          <a:p>
            <a:fld id="{B860EA5E-C501-EE46-95BA-D6951046621D}" type="slidenum">
              <a:rPr lang="en-US" smtClean="0"/>
              <a:pPr/>
              <a:t>4</a:t>
            </a:fld>
            <a:endParaRPr lang="en-US" dirty="0"/>
          </a:p>
        </p:txBody>
      </p:sp>
      <p:sp>
        <p:nvSpPr>
          <p:cNvPr id="16" name="Title 15">
            <a:extLst>
              <a:ext uri="{FF2B5EF4-FFF2-40B4-BE49-F238E27FC236}">
                <a16:creationId xmlns:a16="http://schemas.microsoft.com/office/drawing/2014/main" id="{BD8F554C-241D-B048-92DA-54BF74052D75}"/>
              </a:ext>
            </a:extLst>
          </p:cNvPr>
          <p:cNvSpPr>
            <a:spLocks noGrp="1"/>
          </p:cNvSpPr>
          <p:nvPr>
            <p:ph type="title"/>
          </p:nvPr>
        </p:nvSpPr>
        <p:spPr/>
        <p:txBody>
          <a:bodyPr/>
          <a:lstStyle/>
          <a:p>
            <a:r>
              <a:rPr lang="en-US" dirty="0"/>
              <a:t>How do you visualize retirement?</a:t>
            </a:r>
          </a:p>
        </p:txBody>
      </p:sp>
      <p:sp>
        <p:nvSpPr>
          <p:cNvPr id="6" name="Content Placeholder 2">
            <a:extLst>
              <a:ext uri="{FF2B5EF4-FFF2-40B4-BE49-F238E27FC236}">
                <a16:creationId xmlns:a16="http://schemas.microsoft.com/office/drawing/2014/main" id="{8C106EAD-6EE1-4F63-5500-589B9AEF9C9F}"/>
              </a:ext>
            </a:extLst>
          </p:cNvPr>
          <p:cNvSpPr txBox="1">
            <a:spLocks/>
          </p:cNvSpPr>
          <p:nvPr/>
        </p:nvSpPr>
        <p:spPr>
          <a:xfrm>
            <a:off x="4302226" y="1140103"/>
            <a:ext cx="4558309" cy="313794"/>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796" lvl="1" indent="0">
              <a:buFont typeface="Arial"/>
              <a:buNone/>
            </a:pPr>
            <a:r>
              <a:rPr lang="en-US" sz="1400" dirty="0">
                <a:solidFill>
                  <a:schemeClr val="accent1"/>
                </a:solidFill>
                <a:latin typeface="Georgia Pro" panose="02040502050405020303" pitchFamily="18" charset="0"/>
              </a:rPr>
              <a:t>Retirement aspirations have never been more active</a:t>
            </a:r>
            <a:endParaRPr lang="en-US" u="sng" dirty="0">
              <a:latin typeface="Georgia Pro" panose="02040502050405020303" pitchFamily="18" charset="0"/>
            </a:endParaRPr>
          </a:p>
        </p:txBody>
      </p:sp>
      <p:sp>
        <p:nvSpPr>
          <p:cNvPr id="8" name="TextBox 7">
            <a:extLst>
              <a:ext uri="{FF2B5EF4-FFF2-40B4-BE49-F238E27FC236}">
                <a16:creationId xmlns:a16="http://schemas.microsoft.com/office/drawing/2014/main" id="{88A57E27-867A-D3B0-D1FF-6810E24EBF86}"/>
              </a:ext>
            </a:extLst>
          </p:cNvPr>
          <p:cNvSpPr txBox="1"/>
          <p:nvPr/>
        </p:nvSpPr>
        <p:spPr>
          <a:xfrm>
            <a:off x="3448594" y="4336870"/>
            <a:ext cx="5103644" cy="227042"/>
          </a:xfrm>
          <a:prstGeom prst="rect">
            <a:avLst/>
          </a:prstGeom>
          <a:noFill/>
        </p:spPr>
        <p:txBody>
          <a:bodyPr wrap="square" lIns="0" tIns="0" rIns="0" bIns="0" rtlCol="0">
            <a:noAutofit/>
          </a:bodyPr>
          <a:lstStyle/>
          <a:p>
            <a:r>
              <a:rPr lang="en-US" sz="820" dirty="0">
                <a:cs typeface="Arial"/>
              </a:rPr>
              <a:t>BASE: ALL QUALIFIED RESPONDENTS</a:t>
            </a:r>
          </a:p>
          <a:p>
            <a:r>
              <a:rPr lang="en-US" sz="820" dirty="0">
                <a:cs typeface="Arial"/>
              </a:rPr>
              <a:t>Q1418. How do you dream of spending your retirement? Select all. </a:t>
            </a:r>
          </a:p>
          <a:p>
            <a:r>
              <a:rPr lang="en-US" sz="820" dirty="0">
                <a:cs typeface="Arial"/>
              </a:rPr>
              <a:t>“21st Annual Transamerica Retirement Survey of Workers,” nonprofit Transamerica Center for Retirement Studies, November 2021</a:t>
            </a:r>
            <a:endParaRPr lang="en-US" sz="820" dirty="0">
              <a:latin typeface="Arial"/>
              <a:cs typeface="Arial"/>
            </a:endParaRPr>
          </a:p>
        </p:txBody>
      </p:sp>
      <p:grpSp>
        <p:nvGrpSpPr>
          <p:cNvPr id="11" name="Group 10">
            <a:extLst>
              <a:ext uri="{FF2B5EF4-FFF2-40B4-BE49-F238E27FC236}">
                <a16:creationId xmlns:a16="http://schemas.microsoft.com/office/drawing/2014/main" id="{4CFE97F3-5EBE-FBF9-2894-388749ACF861}"/>
              </a:ext>
            </a:extLst>
          </p:cNvPr>
          <p:cNvGrpSpPr/>
          <p:nvPr/>
        </p:nvGrpSpPr>
        <p:grpSpPr>
          <a:xfrm>
            <a:off x="4425657" y="1943344"/>
            <a:ext cx="4272662" cy="2265983"/>
            <a:chOff x="3702105" y="2015981"/>
            <a:chExt cx="4460588" cy="2365649"/>
          </a:xfrm>
        </p:grpSpPr>
        <p:sp>
          <p:nvSpPr>
            <p:cNvPr id="12" name="Rectangle 11">
              <a:extLst>
                <a:ext uri="{FF2B5EF4-FFF2-40B4-BE49-F238E27FC236}">
                  <a16:creationId xmlns:a16="http://schemas.microsoft.com/office/drawing/2014/main" id="{F4AD3372-2BD6-1B0B-064B-4AE82CDD460B}"/>
                </a:ext>
              </a:extLst>
            </p:cNvPr>
            <p:cNvSpPr/>
            <p:nvPr/>
          </p:nvSpPr>
          <p:spPr>
            <a:xfrm>
              <a:off x="6161348" y="2700829"/>
              <a:ext cx="1936300" cy="240985"/>
            </a:xfrm>
            <a:prstGeom prst="rect">
              <a:avLst/>
            </a:prstGeom>
          </p:spPr>
          <p:txBody>
            <a:bodyPr wrap="square">
              <a:spAutoFit/>
            </a:bodyPr>
            <a:lstStyle/>
            <a:p>
              <a:pPr algn="ctr"/>
              <a:r>
                <a:rPr lang="en-US" sz="900" b="1" dirty="0">
                  <a:solidFill>
                    <a:srgbClr val="40474B"/>
                  </a:solidFill>
                </a:rPr>
                <a:t>Working – </a:t>
              </a:r>
              <a:r>
                <a:rPr lang="en-US" sz="900" b="1" dirty="0">
                  <a:solidFill>
                    <a:srgbClr val="40474B"/>
                  </a:solidFill>
                  <a:latin typeface="Georgia" panose="02040502050405020303" pitchFamily="18" charset="0"/>
                </a:rPr>
                <a:t>51%</a:t>
              </a:r>
              <a:r>
                <a:rPr lang="en-US" sz="900" b="1" dirty="0">
                  <a:solidFill>
                    <a:srgbClr val="40474B"/>
                  </a:solidFill>
                </a:rPr>
                <a:t> </a:t>
              </a:r>
            </a:p>
          </p:txBody>
        </p:sp>
        <p:sp>
          <p:nvSpPr>
            <p:cNvPr id="13" name="Rectangle 12">
              <a:extLst>
                <a:ext uri="{FF2B5EF4-FFF2-40B4-BE49-F238E27FC236}">
                  <a16:creationId xmlns:a16="http://schemas.microsoft.com/office/drawing/2014/main" id="{10C6AB1B-1FFC-6196-2FF5-DCF861674DA2}"/>
                </a:ext>
              </a:extLst>
            </p:cNvPr>
            <p:cNvSpPr/>
            <p:nvPr/>
          </p:nvSpPr>
          <p:spPr>
            <a:xfrm>
              <a:off x="3930263" y="2302727"/>
              <a:ext cx="239831" cy="14320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solidFill>
                  <a:schemeClr val="tx1">
                    <a:lumMod val="75000"/>
                  </a:schemeClr>
                </a:solidFill>
                <a:latin typeface="Arial"/>
                <a:cs typeface="Arial"/>
              </a:endParaRPr>
            </a:p>
          </p:txBody>
        </p:sp>
        <p:sp>
          <p:nvSpPr>
            <p:cNvPr id="14" name="Rectangle 13">
              <a:extLst>
                <a:ext uri="{FF2B5EF4-FFF2-40B4-BE49-F238E27FC236}">
                  <a16:creationId xmlns:a16="http://schemas.microsoft.com/office/drawing/2014/main" id="{257119F5-7E33-695E-5DA6-5A5A2F690DAC}"/>
                </a:ext>
              </a:extLst>
            </p:cNvPr>
            <p:cNvSpPr/>
            <p:nvPr/>
          </p:nvSpPr>
          <p:spPr>
            <a:xfrm>
              <a:off x="4529840" y="2441895"/>
              <a:ext cx="239831" cy="129292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solidFill>
                  <a:schemeClr val="tx1">
                    <a:lumMod val="75000"/>
                  </a:schemeClr>
                </a:solidFill>
                <a:latin typeface="Arial"/>
                <a:cs typeface="Arial"/>
              </a:endParaRPr>
            </a:p>
          </p:txBody>
        </p:sp>
        <p:sp>
          <p:nvSpPr>
            <p:cNvPr id="15" name="Rectangle 14">
              <a:extLst>
                <a:ext uri="{FF2B5EF4-FFF2-40B4-BE49-F238E27FC236}">
                  <a16:creationId xmlns:a16="http://schemas.microsoft.com/office/drawing/2014/main" id="{A6429293-AE07-5B5C-F03E-5AFAE519844D}"/>
                </a:ext>
              </a:extLst>
            </p:cNvPr>
            <p:cNvSpPr/>
            <p:nvPr/>
          </p:nvSpPr>
          <p:spPr>
            <a:xfrm>
              <a:off x="5150273" y="2605546"/>
              <a:ext cx="239831" cy="11292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solidFill>
                  <a:schemeClr val="tx1">
                    <a:lumMod val="75000"/>
                  </a:schemeClr>
                </a:solidFill>
                <a:latin typeface="Arial"/>
                <a:cs typeface="Arial"/>
              </a:endParaRPr>
            </a:p>
          </p:txBody>
        </p:sp>
        <p:sp>
          <p:nvSpPr>
            <p:cNvPr id="17" name="Rectangle 16">
              <a:extLst>
                <a:ext uri="{FF2B5EF4-FFF2-40B4-BE49-F238E27FC236}">
                  <a16:creationId xmlns:a16="http://schemas.microsoft.com/office/drawing/2014/main" id="{A405F3D1-E531-932C-73E6-225D9CAEE74A}"/>
                </a:ext>
              </a:extLst>
            </p:cNvPr>
            <p:cNvSpPr/>
            <p:nvPr/>
          </p:nvSpPr>
          <p:spPr>
            <a:xfrm>
              <a:off x="5760277" y="3164678"/>
              <a:ext cx="239831" cy="570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solidFill>
                  <a:schemeClr val="tx1">
                    <a:lumMod val="75000"/>
                  </a:schemeClr>
                </a:solidFill>
                <a:latin typeface="Arial"/>
                <a:cs typeface="Arial"/>
              </a:endParaRPr>
            </a:p>
          </p:txBody>
        </p:sp>
        <p:sp>
          <p:nvSpPr>
            <p:cNvPr id="18" name="Rectangle 17">
              <a:extLst>
                <a:ext uri="{FF2B5EF4-FFF2-40B4-BE49-F238E27FC236}">
                  <a16:creationId xmlns:a16="http://schemas.microsoft.com/office/drawing/2014/main" id="{43E5E218-B8A4-FBB6-B513-964EC76D5962}"/>
                </a:ext>
              </a:extLst>
            </p:cNvPr>
            <p:cNvSpPr/>
            <p:nvPr/>
          </p:nvSpPr>
          <p:spPr>
            <a:xfrm>
              <a:off x="6363323" y="3362420"/>
              <a:ext cx="239831" cy="37240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solidFill>
                  <a:schemeClr val="tx1">
                    <a:lumMod val="75000"/>
                  </a:schemeClr>
                </a:solidFill>
                <a:latin typeface="Arial"/>
                <a:cs typeface="Arial"/>
              </a:endParaRPr>
            </a:p>
          </p:txBody>
        </p:sp>
        <p:sp>
          <p:nvSpPr>
            <p:cNvPr id="19" name="Rectangle 18">
              <a:extLst>
                <a:ext uri="{FF2B5EF4-FFF2-40B4-BE49-F238E27FC236}">
                  <a16:creationId xmlns:a16="http://schemas.microsoft.com/office/drawing/2014/main" id="{86821A36-C4D9-ACB0-E74F-AE94E138E120}"/>
                </a:ext>
              </a:extLst>
            </p:cNvPr>
            <p:cNvSpPr/>
            <p:nvPr/>
          </p:nvSpPr>
          <p:spPr>
            <a:xfrm>
              <a:off x="6973329" y="3287414"/>
              <a:ext cx="239831" cy="44740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solidFill>
                  <a:schemeClr val="tx1">
                    <a:lumMod val="75000"/>
                  </a:schemeClr>
                </a:solidFill>
                <a:latin typeface="Arial"/>
                <a:cs typeface="Arial"/>
              </a:endParaRPr>
            </a:p>
          </p:txBody>
        </p:sp>
        <p:sp>
          <p:nvSpPr>
            <p:cNvPr id="20" name="Rectangle 19">
              <a:extLst>
                <a:ext uri="{FF2B5EF4-FFF2-40B4-BE49-F238E27FC236}">
                  <a16:creationId xmlns:a16="http://schemas.microsoft.com/office/drawing/2014/main" id="{C9197D02-F1F3-A387-F7F8-931460164066}"/>
                </a:ext>
              </a:extLst>
            </p:cNvPr>
            <p:cNvSpPr/>
            <p:nvPr/>
          </p:nvSpPr>
          <p:spPr>
            <a:xfrm>
              <a:off x="7583334" y="3416970"/>
              <a:ext cx="239831" cy="3178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solidFill>
                  <a:schemeClr val="tx1">
                    <a:lumMod val="75000"/>
                  </a:schemeClr>
                </a:solidFill>
                <a:latin typeface="Arial"/>
                <a:cs typeface="Arial"/>
              </a:endParaRPr>
            </a:p>
          </p:txBody>
        </p:sp>
        <p:cxnSp>
          <p:nvCxnSpPr>
            <p:cNvPr id="21" name="Straight Connector 20">
              <a:extLst>
                <a:ext uri="{FF2B5EF4-FFF2-40B4-BE49-F238E27FC236}">
                  <a16:creationId xmlns:a16="http://schemas.microsoft.com/office/drawing/2014/main" id="{19B7C9FF-9740-EEEE-A146-35EA6D0468A8}"/>
                </a:ext>
              </a:extLst>
            </p:cNvPr>
            <p:cNvCxnSpPr>
              <a:cxnSpLocks/>
            </p:cNvCxnSpPr>
            <p:nvPr/>
          </p:nvCxnSpPr>
          <p:spPr>
            <a:xfrm>
              <a:off x="3737675" y="3733169"/>
              <a:ext cx="4425018"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Right Brace 21">
              <a:extLst>
                <a:ext uri="{FF2B5EF4-FFF2-40B4-BE49-F238E27FC236}">
                  <a16:creationId xmlns:a16="http://schemas.microsoft.com/office/drawing/2014/main" id="{F6A84CF6-D591-AE89-64C2-34D5780110C0}"/>
                </a:ext>
              </a:extLst>
            </p:cNvPr>
            <p:cNvSpPr/>
            <p:nvPr/>
          </p:nvSpPr>
          <p:spPr>
            <a:xfrm rot="16200000">
              <a:off x="7008800" y="2178633"/>
              <a:ext cx="241396" cy="1761260"/>
            </a:xfrm>
            <a:prstGeom prst="rightBrac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dirty="0"/>
            </a:p>
          </p:txBody>
        </p:sp>
        <p:sp>
          <p:nvSpPr>
            <p:cNvPr id="23" name="Rectangle 22">
              <a:extLst>
                <a:ext uri="{FF2B5EF4-FFF2-40B4-BE49-F238E27FC236}">
                  <a16:creationId xmlns:a16="http://schemas.microsoft.com/office/drawing/2014/main" id="{79F77DCB-706F-0A16-4219-DA0F73482968}"/>
                </a:ext>
              </a:extLst>
            </p:cNvPr>
            <p:cNvSpPr/>
            <p:nvPr/>
          </p:nvSpPr>
          <p:spPr>
            <a:xfrm>
              <a:off x="3702105" y="3796855"/>
              <a:ext cx="666328" cy="215444"/>
            </a:xfrm>
            <a:prstGeom prst="rect">
              <a:avLst/>
            </a:prstGeom>
          </p:spPr>
          <p:txBody>
            <a:bodyPr wrap="square">
              <a:spAutoFit/>
            </a:bodyPr>
            <a:lstStyle/>
            <a:p>
              <a:pPr algn="ctr"/>
              <a:r>
                <a:rPr lang="en-US" sz="800" dirty="0"/>
                <a:t>Traveling</a:t>
              </a:r>
            </a:p>
          </p:txBody>
        </p:sp>
        <p:sp>
          <p:nvSpPr>
            <p:cNvPr id="24" name="Rectangle 23">
              <a:extLst>
                <a:ext uri="{FF2B5EF4-FFF2-40B4-BE49-F238E27FC236}">
                  <a16:creationId xmlns:a16="http://schemas.microsoft.com/office/drawing/2014/main" id="{0E0D05DE-D45B-0799-55EE-A6D206AAEECF}"/>
                </a:ext>
              </a:extLst>
            </p:cNvPr>
            <p:cNvSpPr/>
            <p:nvPr/>
          </p:nvSpPr>
          <p:spPr>
            <a:xfrm>
              <a:off x="4254042" y="3796855"/>
              <a:ext cx="797830" cy="584775"/>
            </a:xfrm>
            <a:prstGeom prst="rect">
              <a:avLst/>
            </a:prstGeom>
          </p:spPr>
          <p:txBody>
            <a:bodyPr wrap="square">
              <a:spAutoFit/>
            </a:bodyPr>
            <a:lstStyle/>
            <a:p>
              <a:pPr algn="ctr"/>
              <a:r>
                <a:rPr lang="en-US" sz="800" dirty="0"/>
                <a:t>Spending more time with family </a:t>
              </a:r>
              <a:br>
                <a:rPr lang="en-US" sz="800" dirty="0"/>
              </a:br>
              <a:r>
                <a:rPr lang="en-US" sz="800" dirty="0"/>
                <a:t>&amp; friends</a:t>
              </a:r>
            </a:p>
          </p:txBody>
        </p:sp>
        <p:sp>
          <p:nvSpPr>
            <p:cNvPr id="25" name="Rectangle 24">
              <a:extLst>
                <a:ext uri="{FF2B5EF4-FFF2-40B4-BE49-F238E27FC236}">
                  <a16:creationId xmlns:a16="http://schemas.microsoft.com/office/drawing/2014/main" id="{51BFEA46-DE85-D102-2D71-647FAFD9E2B5}"/>
                </a:ext>
              </a:extLst>
            </p:cNvPr>
            <p:cNvSpPr/>
            <p:nvPr/>
          </p:nvSpPr>
          <p:spPr>
            <a:xfrm>
              <a:off x="4874013" y="3796855"/>
              <a:ext cx="797830" cy="338554"/>
            </a:xfrm>
            <a:prstGeom prst="rect">
              <a:avLst/>
            </a:prstGeom>
          </p:spPr>
          <p:txBody>
            <a:bodyPr wrap="square">
              <a:spAutoFit/>
            </a:bodyPr>
            <a:lstStyle/>
            <a:p>
              <a:pPr algn="ctr"/>
              <a:r>
                <a:rPr lang="en-US" sz="800" dirty="0"/>
                <a:t>Pursuing</a:t>
              </a:r>
              <a:br>
                <a:rPr lang="en-US" sz="800" dirty="0"/>
              </a:br>
              <a:r>
                <a:rPr lang="en-US" sz="800" dirty="0"/>
                <a:t>hobbies</a:t>
              </a:r>
            </a:p>
          </p:txBody>
        </p:sp>
        <p:sp>
          <p:nvSpPr>
            <p:cNvPr id="26" name="Rectangle 25">
              <a:extLst>
                <a:ext uri="{FF2B5EF4-FFF2-40B4-BE49-F238E27FC236}">
                  <a16:creationId xmlns:a16="http://schemas.microsoft.com/office/drawing/2014/main" id="{F7DEFE7E-5A7C-D163-7E91-91E749F96687}"/>
                </a:ext>
              </a:extLst>
            </p:cNvPr>
            <p:cNvSpPr/>
            <p:nvPr/>
          </p:nvSpPr>
          <p:spPr>
            <a:xfrm>
              <a:off x="5476399" y="3796855"/>
              <a:ext cx="797830" cy="461665"/>
            </a:xfrm>
            <a:prstGeom prst="rect">
              <a:avLst/>
            </a:prstGeom>
          </p:spPr>
          <p:txBody>
            <a:bodyPr wrap="square">
              <a:spAutoFit/>
            </a:bodyPr>
            <a:lstStyle/>
            <a:p>
              <a:pPr algn="ctr"/>
              <a:r>
                <a:rPr lang="en-US" sz="800" dirty="0"/>
                <a:t>Doing volunteer work</a:t>
              </a:r>
            </a:p>
          </p:txBody>
        </p:sp>
        <p:sp>
          <p:nvSpPr>
            <p:cNvPr id="27" name="Rectangle 26">
              <a:extLst>
                <a:ext uri="{FF2B5EF4-FFF2-40B4-BE49-F238E27FC236}">
                  <a16:creationId xmlns:a16="http://schemas.microsoft.com/office/drawing/2014/main" id="{2CEAC80E-96D4-F0F9-0374-B163B74226E0}"/>
                </a:ext>
              </a:extLst>
            </p:cNvPr>
            <p:cNvSpPr/>
            <p:nvPr/>
          </p:nvSpPr>
          <p:spPr>
            <a:xfrm>
              <a:off x="6088546" y="3796855"/>
              <a:ext cx="797830" cy="481971"/>
            </a:xfrm>
            <a:prstGeom prst="rect">
              <a:avLst/>
            </a:prstGeom>
          </p:spPr>
          <p:txBody>
            <a:bodyPr wrap="square">
              <a:spAutoFit/>
            </a:bodyPr>
            <a:lstStyle/>
            <a:p>
              <a:pPr algn="ctr"/>
              <a:r>
                <a:rPr lang="en-US" sz="800" dirty="0"/>
                <a:t>Pursuing </a:t>
              </a:r>
              <a:br>
                <a:rPr lang="en-US" sz="800" dirty="0"/>
              </a:br>
              <a:r>
                <a:rPr lang="en-US" sz="800" dirty="0"/>
                <a:t>an encore career</a:t>
              </a:r>
            </a:p>
          </p:txBody>
        </p:sp>
        <p:sp>
          <p:nvSpPr>
            <p:cNvPr id="28" name="Rectangle 27">
              <a:extLst>
                <a:ext uri="{FF2B5EF4-FFF2-40B4-BE49-F238E27FC236}">
                  <a16:creationId xmlns:a16="http://schemas.microsoft.com/office/drawing/2014/main" id="{5CA74003-4FD0-46C9-89C2-C97A570C1181}"/>
                </a:ext>
              </a:extLst>
            </p:cNvPr>
            <p:cNvSpPr/>
            <p:nvPr/>
          </p:nvSpPr>
          <p:spPr>
            <a:xfrm>
              <a:off x="6714655" y="3796855"/>
              <a:ext cx="797830" cy="338554"/>
            </a:xfrm>
            <a:prstGeom prst="rect">
              <a:avLst/>
            </a:prstGeom>
          </p:spPr>
          <p:txBody>
            <a:bodyPr wrap="square">
              <a:spAutoFit/>
            </a:bodyPr>
            <a:lstStyle/>
            <a:p>
              <a:pPr algn="ctr"/>
              <a:r>
                <a:rPr lang="en-US" sz="800" dirty="0"/>
                <a:t>Starting a business</a:t>
              </a:r>
            </a:p>
          </p:txBody>
        </p:sp>
        <p:sp>
          <p:nvSpPr>
            <p:cNvPr id="29" name="Rectangle 28">
              <a:extLst>
                <a:ext uri="{FF2B5EF4-FFF2-40B4-BE49-F238E27FC236}">
                  <a16:creationId xmlns:a16="http://schemas.microsoft.com/office/drawing/2014/main" id="{D2C51B1F-C4F8-7E16-A75B-88B0579958F8}"/>
                </a:ext>
              </a:extLst>
            </p:cNvPr>
            <p:cNvSpPr/>
            <p:nvPr/>
          </p:nvSpPr>
          <p:spPr>
            <a:xfrm>
              <a:off x="7334623" y="3796855"/>
              <a:ext cx="797830" cy="584775"/>
            </a:xfrm>
            <a:prstGeom prst="rect">
              <a:avLst/>
            </a:prstGeom>
          </p:spPr>
          <p:txBody>
            <a:bodyPr wrap="square">
              <a:spAutoFit/>
            </a:bodyPr>
            <a:lstStyle/>
            <a:p>
              <a:pPr algn="ctr"/>
              <a:r>
                <a:rPr lang="en-US" sz="800" dirty="0"/>
                <a:t>Continue working in the same field</a:t>
              </a:r>
            </a:p>
          </p:txBody>
        </p:sp>
        <p:sp>
          <p:nvSpPr>
            <p:cNvPr id="30" name="TextBox 29">
              <a:extLst>
                <a:ext uri="{FF2B5EF4-FFF2-40B4-BE49-F238E27FC236}">
                  <a16:creationId xmlns:a16="http://schemas.microsoft.com/office/drawing/2014/main" id="{32DABC58-D3A1-B406-4326-2A6B71752545}"/>
                </a:ext>
              </a:extLst>
            </p:cNvPr>
            <p:cNvSpPr txBox="1"/>
            <p:nvPr/>
          </p:nvSpPr>
          <p:spPr>
            <a:xfrm>
              <a:off x="3914455" y="2015981"/>
              <a:ext cx="255639" cy="294968"/>
            </a:xfrm>
            <a:prstGeom prst="rect">
              <a:avLst/>
            </a:prstGeom>
            <a:noFill/>
          </p:spPr>
          <p:txBody>
            <a:bodyPr wrap="none" lIns="0" tIns="0" rIns="0" bIns="0" rtlCol="0" anchor="ctr">
              <a:noAutofit/>
            </a:bodyPr>
            <a:lstStyle/>
            <a:p>
              <a:pPr algn="ctr"/>
              <a:r>
                <a:rPr lang="en-US" sz="1200" b="1" dirty="0">
                  <a:solidFill>
                    <a:schemeClr val="accent2"/>
                  </a:solidFill>
                  <a:latin typeface="Georgia" panose="02040502050405020303" pitchFamily="18" charset="0"/>
                  <a:cs typeface="Arial"/>
                </a:rPr>
                <a:t>65</a:t>
              </a:r>
            </a:p>
          </p:txBody>
        </p:sp>
        <p:sp>
          <p:nvSpPr>
            <p:cNvPr id="31" name="TextBox 30">
              <a:extLst>
                <a:ext uri="{FF2B5EF4-FFF2-40B4-BE49-F238E27FC236}">
                  <a16:creationId xmlns:a16="http://schemas.microsoft.com/office/drawing/2014/main" id="{6AEFD090-3EB8-F42A-AADE-668A706B3FBE}"/>
                </a:ext>
              </a:extLst>
            </p:cNvPr>
            <p:cNvSpPr txBox="1"/>
            <p:nvPr/>
          </p:nvSpPr>
          <p:spPr>
            <a:xfrm>
              <a:off x="4529100" y="2127658"/>
              <a:ext cx="255639" cy="294968"/>
            </a:xfrm>
            <a:prstGeom prst="rect">
              <a:avLst/>
            </a:prstGeom>
            <a:noFill/>
          </p:spPr>
          <p:txBody>
            <a:bodyPr wrap="none" lIns="0" tIns="0" rIns="0" bIns="0" rtlCol="0" anchor="ctr">
              <a:noAutofit/>
            </a:bodyPr>
            <a:lstStyle/>
            <a:p>
              <a:pPr algn="ctr"/>
              <a:r>
                <a:rPr lang="en-US" sz="1200" b="1" dirty="0">
                  <a:solidFill>
                    <a:schemeClr val="accent2"/>
                  </a:solidFill>
                  <a:latin typeface="Georgia" panose="02040502050405020303" pitchFamily="18" charset="0"/>
                  <a:cs typeface="Arial"/>
                </a:rPr>
                <a:t>59</a:t>
              </a:r>
            </a:p>
          </p:txBody>
        </p:sp>
        <p:sp>
          <p:nvSpPr>
            <p:cNvPr id="32" name="TextBox 31">
              <a:extLst>
                <a:ext uri="{FF2B5EF4-FFF2-40B4-BE49-F238E27FC236}">
                  <a16:creationId xmlns:a16="http://schemas.microsoft.com/office/drawing/2014/main" id="{D338544F-E4BC-1817-151B-8460D170A0E6}"/>
                </a:ext>
              </a:extLst>
            </p:cNvPr>
            <p:cNvSpPr txBox="1"/>
            <p:nvPr/>
          </p:nvSpPr>
          <p:spPr>
            <a:xfrm>
              <a:off x="5135875" y="2323776"/>
              <a:ext cx="255639" cy="294968"/>
            </a:xfrm>
            <a:prstGeom prst="rect">
              <a:avLst/>
            </a:prstGeom>
            <a:noFill/>
          </p:spPr>
          <p:txBody>
            <a:bodyPr wrap="none" lIns="0" tIns="0" rIns="0" bIns="0" rtlCol="0" anchor="ctr">
              <a:noAutofit/>
            </a:bodyPr>
            <a:lstStyle/>
            <a:p>
              <a:pPr algn="ctr"/>
              <a:r>
                <a:rPr lang="en-US" sz="1200" b="1" dirty="0">
                  <a:solidFill>
                    <a:schemeClr val="accent2"/>
                  </a:solidFill>
                  <a:latin typeface="Georgia" panose="02040502050405020303" pitchFamily="18" charset="0"/>
                  <a:cs typeface="Arial"/>
                </a:rPr>
                <a:t>51</a:t>
              </a:r>
            </a:p>
          </p:txBody>
        </p:sp>
        <p:sp>
          <p:nvSpPr>
            <p:cNvPr id="33" name="TextBox 32">
              <a:extLst>
                <a:ext uri="{FF2B5EF4-FFF2-40B4-BE49-F238E27FC236}">
                  <a16:creationId xmlns:a16="http://schemas.microsoft.com/office/drawing/2014/main" id="{B117CC01-638C-D2D7-2D8D-BEBD392B525C}"/>
                </a:ext>
              </a:extLst>
            </p:cNvPr>
            <p:cNvSpPr txBox="1"/>
            <p:nvPr/>
          </p:nvSpPr>
          <p:spPr>
            <a:xfrm>
              <a:off x="5752372" y="2869324"/>
              <a:ext cx="255639" cy="294968"/>
            </a:xfrm>
            <a:prstGeom prst="rect">
              <a:avLst/>
            </a:prstGeom>
            <a:noFill/>
          </p:spPr>
          <p:txBody>
            <a:bodyPr wrap="none" lIns="0" tIns="0" rIns="0" bIns="0" rtlCol="0" anchor="ctr">
              <a:noAutofit/>
            </a:bodyPr>
            <a:lstStyle/>
            <a:p>
              <a:pPr algn="ctr"/>
              <a:r>
                <a:rPr lang="en-US" sz="1200" b="1" dirty="0">
                  <a:solidFill>
                    <a:schemeClr val="accent2"/>
                  </a:solidFill>
                  <a:latin typeface="Georgia" panose="02040502050405020303" pitchFamily="18" charset="0"/>
                  <a:cs typeface="Arial"/>
                </a:rPr>
                <a:t>26</a:t>
              </a:r>
            </a:p>
          </p:txBody>
        </p:sp>
        <p:sp>
          <p:nvSpPr>
            <p:cNvPr id="34" name="TextBox 33">
              <a:extLst>
                <a:ext uri="{FF2B5EF4-FFF2-40B4-BE49-F238E27FC236}">
                  <a16:creationId xmlns:a16="http://schemas.microsoft.com/office/drawing/2014/main" id="{51759623-3D91-265D-9C25-BFE80B83BF51}"/>
                </a:ext>
              </a:extLst>
            </p:cNvPr>
            <p:cNvSpPr txBox="1"/>
            <p:nvPr/>
          </p:nvSpPr>
          <p:spPr>
            <a:xfrm>
              <a:off x="6349139" y="3107911"/>
              <a:ext cx="255639" cy="294968"/>
            </a:xfrm>
            <a:prstGeom prst="rect">
              <a:avLst/>
            </a:prstGeom>
            <a:noFill/>
          </p:spPr>
          <p:txBody>
            <a:bodyPr wrap="none" lIns="0" tIns="0" rIns="0" bIns="0" rtlCol="0" anchor="ctr">
              <a:noAutofit/>
            </a:bodyPr>
            <a:lstStyle/>
            <a:p>
              <a:pPr algn="ctr"/>
              <a:r>
                <a:rPr lang="en-US" sz="1200" b="1" dirty="0">
                  <a:solidFill>
                    <a:schemeClr val="accent2"/>
                  </a:solidFill>
                  <a:latin typeface="Georgia" panose="02040502050405020303" pitchFamily="18" charset="0"/>
                  <a:cs typeface="Arial"/>
                </a:rPr>
                <a:t>17</a:t>
              </a:r>
            </a:p>
          </p:txBody>
        </p:sp>
        <p:sp>
          <p:nvSpPr>
            <p:cNvPr id="35" name="TextBox 34">
              <a:extLst>
                <a:ext uri="{FF2B5EF4-FFF2-40B4-BE49-F238E27FC236}">
                  <a16:creationId xmlns:a16="http://schemas.microsoft.com/office/drawing/2014/main" id="{FC7ECA45-5F9F-5EE5-41B8-2097A7D402E8}"/>
                </a:ext>
              </a:extLst>
            </p:cNvPr>
            <p:cNvSpPr txBox="1"/>
            <p:nvPr/>
          </p:nvSpPr>
          <p:spPr>
            <a:xfrm>
              <a:off x="6971572" y="3039193"/>
              <a:ext cx="255639" cy="294968"/>
            </a:xfrm>
            <a:prstGeom prst="rect">
              <a:avLst/>
            </a:prstGeom>
            <a:noFill/>
          </p:spPr>
          <p:txBody>
            <a:bodyPr wrap="none" lIns="0" tIns="0" rIns="0" bIns="0" rtlCol="0" anchor="ctr">
              <a:noAutofit/>
            </a:bodyPr>
            <a:lstStyle/>
            <a:p>
              <a:pPr algn="ctr"/>
              <a:r>
                <a:rPr lang="en-US" sz="1200" b="1" dirty="0">
                  <a:solidFill>
                    <a:schemeClr val="accent2"/>
                  </a:solidFill>
                  <a:latin typeface="Georgia" panose="02040502050405020303" pitchFamily="18" charset="0"/>
                  <a:cs typeface="Arial"/>
                </a:rPr>
                <a:t>20</a:t>
              </a:r>
            </a:p>
          </p:txBody>
        </p:sp>
        <p:sp>
          <p:nvSpPr>
            <p:cNvPr id="36" name="TextBox 35">
              <a:extLst>
                <a:ext uri="{FF2B5EF4-FFF2-40B4-BE49-F238E27FC236}">
                  <a16:creationId xmlns:a16="http://schemas.microsoft.com/office/drawing/2014/main" id="{4C08DDD7-7A90-99D5-8CD4-AD767EBBBB64}"/>
                </a:ext>
              </a:extLst>
            </p:cNvPr>
            <p:cNvSpPr txBox="1"/>
            <p:nvPr/>
          </p:nvSpPr>
          <p:spPr>
            <a:xfrm>
              <a:off x="7574899" y="3137282"/>
              <a:ext cx="255639" cy="294968"/>
            </a:xfrm>
            <a:prstGeom prst="rect">
              <a:avLst/>
            </a:prstGeom>
            <a:noFill/>
          </p:spPr>
          <p:txBody>
            <a:bodyPr wrap="none" lIns="0" tIns="0" rIns="0" bIns="0" rtlCol="0" anchor="ctr">
              <a:noAutofit/>
            </a:bodyPr>
            <a:lstStyle/>
            <a:p>
              <a:pPr algn="ctr"/>
              <a:r>
                <a:rPr lang="en-US" sz="1200" b="1" dirty="0">
                  <a:solidFill>
                    <a:schemeClr val="accent2"/>
                  </a:solidFill>
                  <a:latin typeface="Georgia" panose="02040502050405020303" pitchFamily="18" charset="0"/>
                  <a:cs typeface="Arial"/>
                </a:rPr>
                <a:t>14</a:t>
              </a:r>
            </a:p>
          </p:txBody>
        </p:sp>
      </p:grpSp>
      <p:sp>
        <p:nvSpPr>
          <p:cNvPr id="37" name="Rectangle 36">
            <a:extLst>
              <a:ext uri="{FF2B5EF4-FFF2-40B4-BE49-F238E27FC236}">
                <a16:creationId xmlns:a16="http://schemas.microsoft.com/office/drawing/2014/main" id="{C6FE1C3A-1C75-F576-915C-4E81CE8A8B15}"/>
              </a:ext>
            </a:extLst>
          </p:cNvPr>
          <p:cNvSpPr/>
          <p:nvPr/>
        </p:nvSpPr>
        <p:spPr>
          <a:xfrm>
            <a:off x="4993439" y="1805961"/>
            <a:ext cx="3928666" cy="246221"/>
          </a:xfrm>
          <a:prstGeom prst="rect">
            <a:avLst/>
          </a:prstGeom>
        </p:spPr>
        <p:txBody>
          <a:bodyPr wrap="square">
            <a:spAutoFit/>
          </a:bodyPr>
          <a:lstStyle/>
          <a:p>
            <a:pPr algn="ctr"/>
            <a:r>
              <a:rPr lang="en-US" sz="1000" b="1" dirty="0">
                <a:latin typeface="Georgia" panose="02040502050405020303" pitchFamily="18" charset="0"/>
              </a:rPr>
              <a:t>How do you dream of spending your retirement? </a:t>
            </a:r>
          </a:p>
        </p:txBody>
      </p:sp>
      <p:sp>
        <p:nvSpPr>
          <p:cNvPr id="38" name="Rectangle 37">
            <a:extLst>
              <a:ext uri="{FF2B5EF4-FFF2-40B4-BE49-F238E27FC236}">
                <a16:creationId xmlns:a16="http://schemas.microsoft.com/office/drawing/2014/main" id="{4D9A89EA-99C5-1180-D1B5-93E9373ADFA1}"/>
              </a:ext>
            </a:extLst>
          </p:cNvPr>
          <p:cNvSpPr/>
          <p:nvPr/>
        </p:nvSpPr>
        <p:spPr>
          <a:xfrm>
            <a:off x="5375759" y="2012707"/>
            <a:ext cx="3164026" cy="246221"/>
          </a:xfrm>
          <a:prstGeom prst="rect">
            <a:avLst/>
          </a:prstGeom>
        </p:spPr>
        <p:txBody>
          <a:bodyPr wrap="square">
            <a:spAutoFit/>
          </a:bodyPr>
          <a:lstStyle/>
          <a:p>
            <a:pPr algn="ctr"/>
            <a:r>
              <a:rPr lang="en-US" sz="1000" dirty="0"/>
              <a:t>All Workers (%)</a:t>
            </a:r>
          </a:p>
        </p:txBody>
      </p:sp>
    </p:spTree>
    <p:extLst>
      <p:ext uri="{BB962C8B-B14F-4D97-AF65-F5344CB8AC3E}">
        <p14:creationId xmlns:p14="http://schemas.microsoft.com/office/powerpoint/2010/main" val="191305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4B5748-C25F-7B74-23DF-BE5281298EC7}"/>
              </a:ext>
            </a:extLst>
          </p:cNvPr>
          <p:cNvPicPr>
            <a:picLocks noChangeAspect="1"/>
          </p:cNvPicPr>
          <p:nvPr/>
        </p:nvPicPr>
        <p:blipFill>
          <a:blip r:embed="rId3"/>
          <a:srcRect/>
          <a:stretch/>
        </p:blipFill>
        <p:spPr>
          <a:xfrm>
            <a:off x="-1801" y="0"/>
            <a:ext cx="9121477" cy="5143500"/>
          </a:xfrm>
          <a:prstGeom prst="rect">
            <a:avLst/>
          </a:prstGeom>
        </p:spPr>
      </p:pic>
      <p:sp>
        <p:nvSpPr>
          <p:cNvPr id="2" name="Slide Number Placeholder 1">
            <a:extLst>
              <a:ext uri="{FF2B5EF4-FFF2-40B4-BE49-F238E27FC236}">
                <a16:creationId xmlns:a16="http://schemas.microsoft.com/office/drawing/2014/main" id="{C5679F9B-201C-BD48-83AD-2EE2E387A3A9}"/>
              </a:ext>
            </a:extLst>
          </p:cNvPr>
          <p:cNvSpPr>
            <a:spLocks noGrp="1"/>
          </p:cNvSpPr>
          <p:nvPr>
            <p:ph type="sldNum" sz="quarter" idx="10"/>
          </p:nvPr>
        </p:nvSpPr>
        <p:spPr/>
        <p:txBody>
          <a:bodyPr/>
          <a:lstStyle/>
          <a:p>
            <a:fld id="{B860EA5E-C501-EE46-95BA-D6951046621D}" type="slidenum">
              <a:rPr lang="en-US" smtClean="0"/>
              <a:pPr/>
              <a:t>5</a:t>
            </a:fld>
            <a:endParaRPr lang="en-US" dirty="0"/>
          </a:p>
        </p:txBody>
      </p:sp>
      <p:sp>
        <p:nvSpPr>
          <p:cNvPr id="3" name="Title 2">
            <a:extLst>
              <a:ext uri="{FF2B5EF4-FFF2-40B4-BE49-F238E27FC236}">
                <a16:creationId xmlns:a16="http://schemas.microsoft.com/office/drawing/2014/main" id="{2501A022-7D14-514D-B660-4343F76443EF}"/>
              </a:ext>
            </a:extLst>
          </p:cNvPr>
          <p:cNvSpPr>
            <a:spLocks noGrp="1"/>
          </p:cNvSpPr>
          <p:nvPr>
            <p:ph type="title"/>
          </p:nvPr>
        </p:nvSpPr>
        <p:spPr>
          <a:xfrm>
            <a:off x="4474029" y="736904"/>
            <a:ext cx="4291147" cy="747122"/>
          </a:xfrm>
        </p:spPr>
        <p:txBody>
          <a:bodyPr/>
          <a:lstStyle/>
          <a:p>
            <a:r>
              <a:rPr lang="en-US" dirty="0"/>
              <a:t>PLANNING FOR RETIREMENT INCOME</a:t>
            </a:r>
          </a:p>
        </p:txBody>
      </p:sp>
      <p:sp>
        <p:nvSpPr>
          <p:cNvPr id="8" name="Content Placeholder 2">
            <a:extLst>
              <a:ext uri="{FF2B5EF4-FFF2-40B4-BE49-F238E27FC236}">
                <a16:creationId xmlns:a16="http://schemas.microsoft.com/office/drawing/2014/main" id="{0254228E-9FA9-534F-B653-BF318FA8F5AA}"/>
              </a:ext>
            </a:extLst>
          </p:cNvPr>
          <p:cNvSpPr txBox="1">
            <a:spLocks/>
          </p:cNvSpPr>
          <p:nvPr/>
        </p:nvSpPr>
        <p:spPr>
          <a:xfrm>
            <a:off x="4314179" y="1688009"/>
            <a:ext cx="3471205" cy="764049"/>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600"/>
              </a:spcBef>
              <a:buFont typeface="Arial" panose="020B0604020202020204" pitchFamily="34" charset="0"/>
              <a:buChar char="•"/>
            </a:pPr>
            <a:r>
              <a:rPr lang="en-US" sz="1200" dirty="0">
                <a:solidFill>
                  <a:schemeClr val="tx1"/>
                </a:solidFill>
              </a:rPr>
              <a:t>Independence</a:t>
            </a:r>
          </a:p>
          <a:p>
            <a:pPr lvl="1">
              <a:spcBef>
                <a:spcPts val="600"/>
              </a:spcBef>
              <a:buFont typeface="Arial" panose="020B0604020202020204" pitchFamily="34" charset="0"/>
              <a:buChar char="•"/>
            </a:pPr>
            <a:r>
              <a:rPr lang="en-US" sz="1200" dirty="0">
                <a:solidFill>
                  <a:schemeClr val="tx1"/>
                </a:solidFill>
              </a:rPr>
              <a:t>Security</a:t>
            </a:r>
          </a:p>
          <a:p>
            <a:pPr lvl="1">
              <a:spcBef>
                <a:spcPts val="600"/>
              </a:spcBef>
              <a:buFont typeface="Arial" panose="020B0604020202020204" pitchFamily="34" charset="0"/>
              <a:buChar char="•"/>
            </a:pPr>
            <a:r>
              <a:rPr lang="en-US" sz="1200" dirty="0">
                <a:solidFill>
                  <a:schemeClr val="tx1"/>
                </a:solidFill>
              </a:rPr>
              <a:t>Freedom</a:t>
            </a:r>
          </a:p>
          <a:p>
            <a:pPr lvl="1">
              <a:spcBef>
                <a:spcPts val="600"/>
              </a:spcBef>
              <a:buFont typeface="Arial" panose="020B0604020202020204" pitchFamily="34" charset="0"/>
              <a:buChar char="•"/>
            </a:pPr>
            <a:r>
              <a:rPr lang="en-US" sz="1200" dirty="0">
                <a:solidFill>
                  <a:schemeClr val="tx1"/>
                </a:solidFill>
              </a:rPr>
              <a:t>Flexibility</a:t>
            </a:r>
          </a:p>
        </p:txBody>
      </p:sp>
      <p:sp>
        <p:nvSpPr>
          <p:cNvPr id="10" name="TextBox 9">
            <a:extLst>
              <a:ext uri="{FF2B5EF4-FFF2-40B4-BE49-F238E27FC236}">
                <a16:creationId xmlns:a16="http://schemas.microsoft.com/office/drawing/2014/main" id="{9ABBB691-9391-0243-8FF6-1BCE794C1AD2}"/>
              </a:ext>
            </a:extLst>
          </p:cNvPr>
          <p:cNvSpPr txBox="1"/>
          <p:nvPr/>
        </p:nvSpPr>
        <p:spPr>
          <a:xfrm>
            <a:off x="4528363" y="1403753"/>
            <a:ext cx="2282075" cy="295473"/>
          </a:xfrm>
          <a:prstGeom prst="rect">
            <a:avLst/>
          </a:prstGeom>
          <a:noFill/>
        </p:spPr>
        <p:txBody>
          <a:bodyPr wrap="square" lIns="0" tIns="0" rIns="0" bIns="0" rtlCol="0">
            <a:noAutofit/>
          </a:bodyPr>
          <a:lstStyle/>
          <a:p>
            <a:r>
              <a:rPr lang="en-US" sz="1400" dirty="0">
                <a:solidFill>
                  <a:schemeClr val="accent1"/>
                </a:solidFill>
                <a:latin typeface="Georgia Pro" panose="02040502050405020303" pitchFamily="18" charset="0"/>
                <a:cs typeface="Arial"/>
              </a:rPr>
              <a:t>Here’s what we want:</a:t>
            </a:r>
          </a:p>
        </p:txBody>
      </p:sp>
      <p:sp>
        <p:nvSpPr>
          <p:cNvPr id="14" name="Content Placeholder 2">
            <a:extLst>
              <a:ext uri="{FF2B5EF4-FFF2-40B4-BE49-F238E27FC236}">
                <a16:creationId xmlns:a16="http://schemas.microsoft.com/office/drawing/2014/main" id="{3B3ABACB-60C4-8F96-E3C7-906B907C36CE}"/>
              </a:ext>
            </a:extLst>
          </p:cNvPr>
          <p:cNvSpPr txBox="1">
            <a:spLocks/>
          </p:cNvSpPr>
          <p:nvPr/>
        </p:nvSpPr>
        <p:spPr>
          <a:xfrm>
            <a:off x="6720016" y="1688009"/>
            <a:ext cx="3471205" cy="764049"/>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600"/>
              </a:spcBef>
              <a:buFont typeface="Arial" panose="020B0604020202020204" pitchFamily="34" charset="0"/>
              <a:buChar char="•"/>
            </a:pPr>
            <a:r>
              <a:rPr lang="en-US" sz="1200" dirty="0">
                <a:solidFill>
                  <a:schemeClr val="tx1"/>
                </a:solidFill>
              </a:rPr>
              <a:t>Income</a:t>
            </a:r>
          </a:p>
          <a:p>
            <a:pPr lvl="1">
              <a:spcBef>
                <a:spcPts val="600"/>
              </a:spcBef>
              <a:buFont typeface="Arial" panose="020B0604020202020204" pitchFamily="34" charset="0"/>
              <a:buChar char="•"/>
            </a:pPr>
            <a:r>
              <a:rPr lang="en-US" sz="1200" dirty="0">
                <a:solidFill>
                  <a:schemeClr val="tx1"/>
                </a:solidFill>
              </a:rPr>
              <a:t>Expenses</a:t>
            </a:r>
          </a:p>
          <a:p>
            <a:pPr lvl="1">
              <a:spcBef>
                <a:spcPts val="600"/>
              </a:spcBef>
              <a:buFont typeface="Arial" panose="020B0604020202020204" pitchFamily="34" charset="0"/>
              <a:buChar char="•"/>
            </a:pPr>
            <a:r>
              <a:rPr lang="en-US" sz="1200" dirty="0">
                <a:solidFill>
                  <a:schemeClr val="tx1"/>
                </a:solidFill>
              </a:rPr>
              <a:t>Uncertainty</a:t>
            </a:r>
          </a:p>
        </p:txBody>
      </p:sp>
      <p:sp>
        <p:nvSpPr>
          <p:cNvPr id="15" name="TextBox 14">
            <a:extLst>
              <a:ext uri="{FF2B5EF4-FFF2-40B4-BE49-F238E27FC236}">
                <a16:creationId xmlns:a16="http://schemas.microsoft.com/office/drawing/2014/main" id="{F8022159-76AC-B017-B91A-22403EBF8463}"/>
              </a:ext>
            </a:extLst>
          </p:cNvPr>
          <p:cNvSpPr txBox="1"/>
          <p:nvPr/>
        </p:nvSpPr>
        <p:spPr>
          <a:xfrm>
            <a:off x="6934200" y="1403753"/>
            <a:ext cx="2282075" cy="295473"/>
          </a:xfrm>
          <a:prstGeom prst="rect">
            <a:avLst/>
          </a:prstGeom>
          <a:noFill/>
        </p:spPr>
        <p:txBody>
          <a:bodyPr wrap="square" lIns="0" tIns="0" rIns="0" bIns="0" rtlCol="0">
            <a:noAutofit/>
          </a:bodyPr>
          <a:lstStyle/>
          <a:p>
            <a:r>
              <a:rPr lang="en-US" sz="1400" dirty="0">
                <a:solidFill>
                  <a:schemeClr val="accent1"/>
                </a:solidFill>
                <a:latin typeface="Georgia Pro" panose="02040502050405020303" pitchFamily="18" charset="0"/>
                <a:cs typeface="Arial"/>
              </a:rPr>
              <a:t>Here’s what we have:</a:t>
            </a:r>
          </a:p>
        </p:txBody>
      </p:sp>
      <p:sp>
        <p:nvSpPr>
          <p:cNvPr id="16" name="TextBox 15">
            <a:extLst>
              <a:ext uri="{FF2B5EF4-FFF2-40B4-BE49-F238E27FC236}">
                <a16:creationId xmlns:a16="http://schemas.microsoft.com/office/drawing/2014/main" id="{06F05D59-4241-DC2F-3F12-3749DA398FA6}"/>
              </a:ext>
            </a:extLst>
          </p:cNvPr>
          <p:cNvSpPr txBox="1"/>
          <p:nvPr/>
        </p:nvSpPr>
        <p:spPr>
          <a:xfrm>
            <a:off x="4528363" y="3227071"/>
            <a:ext cx="3348540" cy="295473"/>
          </a:xfrm>
          <a:prstGeom prst="rect">
            <a:avLst/>
          </a:prstGeom>
          <a:noFill/>
        </p:spPr>
        <p:txBody>
          <a:bodyPr wrap="square" lIns="0" tIns="0" rIns="0" bIns="0" rtlCol="0">
            <a:noAutofit/>
          </a:bodyPr>
          <a:lstStyle/>
          <a:p>
            <a:r>
              <a:rPr lang="en-US" sz="1400" b="1" dirty="0">
                <a:solidFill>
                  <a:schemeClr val="accent1"/>
                </a:solidFill>
                <a:latin typeface="Georgia Pro" panose="02040502050405020303" pitchFamily="18" charset="0"/>
              </a:rPr>
              <a:t>How do we close the gap between what we want and what we have?</a:t>
            </a:r>
          </a:p>
        </p:txBody>
      </p:sp>
      <p:cxnSp>
        <p:nvCxnSpPr>
          <p:cNvPr id="18" name="Straight Connector 17">
            <a:extLst>
              <a:ext uri="{FF2B5EF4-FFF2-40B4-BE49-F238E27FC236}">
                <a16:creationId xmlns:a16="http://schemas.microsoft.com/office/drawing/2014/main" id="{9168E203-73CD-8739-68FC-C167BC82CE84}"/>
              </a:ext>
            </a:extLst>
          </p:cNvPr>
          <p:cNvCxnSpPr>
            <a:cxnSpLocks/>
          </p:cNvCxnSpPr>
          <p:nvPr/>
        </p:nvCxnSpPr>
        <p:spPr>
          <a:xfrm>
            <a:off x="6530798" y="1361494"/>
            <a:ext cx="0" cy="1452593"/>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8578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6BD06CC-91EB-D04F-A947-1396D758F3A0}"/>
              </a:ext>
            </a:extLst>
          </p:cNvPr>
          <p:cNvPicPr>
            <a:picLocks noChangeAspect="1"/>
          </p:cNvPicPr>
          <p:nvPr/>
        </p:nvPicPr>
        <p:blipFill>
          <a:blip r:embed="rId3"/>
          <a:srcRect/>
          <a:stretch/>
        </p:blipFill>
        <p:spPr>
          <a:xfrm>
            <a:off x="0" y="6334"/>
            <a:ext cx="9121478" cy="5130831"/>
          </a:xfrm>
          <a:prstGeom prst="rect">
            <a:avLst/>
          </a:prstGeom>
        </p:spPr>
      </p:pic>
      <p:sp>
        <p:nvSpPr>
          <p:cNvPr id="2" name="Slide Number Placeholder 1">
            <a:extLst>
              <a:ext uri="{FF2B5EF4-FFF2-40B4-BE49-F238E27FC236}">
                <a16:creationId xmlns:a16="http://schemas.microsoft.com/office/drawing/2014/main" id="{C5679F9B-201C-BD48-83AD-2EE2E387A3A9}"/>
              </a:ext>
            </a:extLst>
          </p:cNvPr>
          <p:cNvSpPr>
            <a:spLocks noGrp="1"/>
          </p:cNvSpPr>
          <p:nvPr>
            <p:ph type="sldNum" sz="quarter" idx="10"/>
          </p:nvPr>
        </p:nvSpPr>
        <p:spPr/>
        <p:txBody>
          <a:bodyPr/>
          <a:lstStyle/>
          <a:p>
            <a:fld id="{B860EA5E-C501-EE46-95BA-D6951046621D}" type="slidenum">
              <a:rPr lang="en-US" smtClean="0"/>
              <a:pPr/>
              <a:t>6</a:t>
            </a:fld>
            <a:endParaRPr lang="en-US" dirty="0"/>
          </a:p>
        </p:txBody>
      </p:sp>
      <p:sp>
        <p:nvSpPr>
          <p:cNvPr id="3" name="Title 2">
            <a:extLst>
              <a:ext uri="{FF2B5EF4-FFF2-40B4-BE49-F238E27FC236}">
                <a16:creationId xmlns:a16="http://schemas.microsoft.com/office/drawing/2014/main" id="{2501A022-7D14-514D-B660-4343F76443EF}"/>
              </a:ext>
            </a:extLst>
          </p:cNvPr>
          <p:cNvSpPr>
            <a:spLocks noGrp="1"/>
          </p:cNvSpPr>
          <p:nvPr>
            <p:ph type="title"/>
          </p:nvPr>
        </p:nvSpPr>
        <p:spPr>
          <a:xfrm>
            <a:off x="5901140" y="736904"/>
            <a:ext cx="2929351" cy="747122"/>
          </a:xfrm>
        </p:spPr>
        <p:txBody>
          <a:bodyPr/>
          <a:lstStyle/>
          <a:p>
            <a:r>
              <a:rPr lang="en-US" dirty="0"/>
              <a:t>Having a plan is critical</a:t>
            </a:r>
          </a:p>
        </p:txBody>
      </p:sp>
      <p:sp>
        <p:nvSpPr>
          <p:cNvPr id="12" name="Content Placeholder 20">
            <a:extLst>
              <a:ext uri="{FF2B5EF4-FFF2-40B4-BE49-F238E27FC236}">
                <a16:creationId xmlns:a16="http://schemas.microsoft.com/office/drawing/2014/main" id="{4C0FA420-78C8-DCB7-6B9C-36075DF8FD3B}"/>
              </a:ext>
            </a:extLst>
          </p:cNvPr>
          <p:cNvSpPr txBox="1">
            <a:spLocks/>
          </p:cNvSpPr>
          <p:nvPr/>
        </p:nvSpPr>
        <p:spPr>
          <a:xfrm>
            <a:off x="5887087" y="1164297"/>
            <a:ext cx="3172003" cy="749412"/>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0474B"/>
              </a:buClr>
              <a:buNone/>
            </a:pPr>
            <a:r>
              <a:rPr lang="en-US" sz="1400" dirty="0">
                <a:solidFill>
                  <a:schemeClr val="tx1"/>
                </a:solidFill>
                <a:latin typeface="Georgia Pro" panose="02040502050405020303" pitchFamily="18" charset="0"/>
              </a:rPr>
              <a:t>Regardless of how much you have saved for retirement, </a:t>
            </a:r>
            <a:r>
              <a:rPr lang="en-US" sz="1400" b="1" dirty="0">
                <a:solidFill>
                  <a:schemeClr val="tx1"/>
                </a:solidFill>
                <a:latin typeface="Georgia Pro" panose="02040502050405020303" pitchFamily="18" charset="0"/>
              </a:rPr>
              <a:t>everyone needs a retirement income plan. </a:t>
            </a:r>
          </a:p>
        </p:txBody>
      </p:sp>
      <p:sp>
        <p:nvSpPr>
          <p:cNvPr id="20" name="Content Placeholder 20">
            <a:extLst>
              <a:ext uri="{FF2B5EF4-FFF2-40B4-BE49-F238E27FC236}">
                <a16:creationId xmlns:a16="http://schemas.microsoft.com/office/drawing/2014/main" id="{A9B089A1-9605-E3A2-86EE-253F090A0DDA}"/>
              </a:ext>
            </a:extLst>
          </p:cNvPr>
          <p:cNvSpPr txBox="1">
            <a:spLocks/>
          </p:cNvSpPr>
          <p:nvPr/>
        </p:nvSpPr>
        <p:spPr>
          <a:xfrm>
            <a:off x="5858691" y="2581680"/>
            <a:ext cx="3056709" cy="1781314"/>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300"/>
              </a:spcBef>
              <a:buNone/>
            </a:pPr>
            <a:r>
              <a:rPr lang="en-US" sz="1200" b="1" dirty="0">
                <a:solidFill>
                  <a:schemeClr val="tx1"/>
                </a:solidFill>
                <a:latin typeface="+mn-lt"/>
              </a:rPr>
              <a:t>Planning — while not perfect </a:t>
            </a:r>
            <a:r>
              <a:rPr lang="en-US" sz="1200" b="1" dirty="0">
                <a:solidFill>
                  <a:schemeClr val="tx1"/>
                </a:solidFill>
              </a:rPr>
              <a:t>—</a:t>
            </a:r>
            <a:r>
              <a:rPr lang="en-US" sz="1200" b="1" dirty="0">
                <a:solidFill>
                  <a:schemeClr val="tx1"/>
                </a:solidFill>
                <a:latin typeface="+mn-lt"/>
              </a:rPr>
              <a:t> </a:t>
            </a:r>
            <a:br>
              <a:rPr lang="en-US" sz="1200" b="1" dirty="0">
                <a:solidFill>
                  <a:schemeClr val="tx1"/>
                </a:solidFill>
                <a:latin typeface="+mn-lt"/>
              </a:rPr>
            </a:br>
            <a:r>
              <a:rPr lang="en-US" sz="1200" b="1" dirty="0">
                <a:solidFill>
                  <a:schemeClr val="tx1"/>
                </a:solidFill>
                <a:latin typeface="+mn-lt"/>
              </a:rPr>
              <a:t>can help you:</a:t>
            </a:r>
          </a:p>
          <a:p>
            <a:pPr marL="155575" lvl="1" indent="-139700">
              <a:spcBef>
                <a:spcPts val="300"/>
              </a:spcBef>
              <a:buFont typeface="Arial" panose="020B0604020202020204" pitchFamily="34" charset="0"/>
              <a:buChar char="•"/>
            </a:pPr>
            <a:r>
              <a:rPr lang="en-US" sz="1200" dirty="0">
                <a:solidFill>
                  <a:schemeClr val="tx1"/>
                </a:solidFill>
              </a:rPr>
              <a:t>Address the risks inherent in any </a:t>
            </a:r>
            <a:br>
              <a:rPr lang="en-US" sz="1200" dirty="0">
                <a:solidFill>
                  <a:schemeClr val="tx1"/>
                </a:solidFill>
              </a:rPr>
            </a:br>
            <a:r>
              <a:rPr lang="en-US" sz="1200" dirty="0">
                <a:solidFill>
                  <a:schemeClr val="tx1"/>
                </a:solidFill>
              </a:rPr>
              <a:t>retirement income plan</a:t>
            </a:r>
          </a:p>
          <a:p>
            <a:pPr marL="155575" lvl="1" indent="-139700">
              <a:spcBef>
                <a:spcPts val="300"/>
              </a:spcBef>
              <a:buFont typeface="Arial" panose="020B0604020202020204" pitchFamily="34" charset="0"/>
              <a:buChar char="•"/>
            </a:pPr>
            <a:r>
              <a:rPr lang="en-US" sz="1200" dirty="0">
                <a:solidFill>
                  <a:schemeClr val="tx1"/>
                </a:solidFill>
              </a:rPr>
              <a:t>Create a sustainable stream of income </a:t>
            </a:r>
            <a:br>
              <a:rPr lang="en-US" sz="1200" dirty="0">
                <a:solidFill>
                  <a:schemeClr val="tx1"/>
                </a:solidFill>
              </a:rPr>
            </a:br>
            <a:r>
              <a:rPr lang="en-US" sz="1200" dirty="0">
                <a:solidFill>
                  <a:schemeClr val="tx1"/>
                </a:solidFill>
              </a:rPr>
              <a:t>to meet your needs over the course of your retirement</a:t>
            </a:r>
          </a:p>
          <a:p>
            <a:pPr marL="155575" lvl="1" indent="-139700">
              <a:spcBef>
                <a:spcPts val="300"/>
              </a:spcBef>
              <a:buFont typeface="Arial" panose="020B0604020202020204" pitchFamily="34" charset="0"/>
              <a:buChar char="•"/>
            </a:pPr>
            <a:r>
              <a:rPr lang="en-US" sz="1200" dirty="0">
                <a:solidFill>
                  <a:schemeClr val="tx1"/>
                </a:solidFill>
              </a:rPr>
              <a:t>Address the need for flexibility to accommodate uncertainty and changes in your life or income needs</a:t>
            </a:r>
          </a:p>
        </p:txBody>
      </p:sp>
      <p:sp>
        <p:nvSpPr>
          <p:cNvPr id="21" name="Content Placeholder 20">
            <a:extLst>
              <a:ext uri="{FF2B5EF4-FFF2-40B4-BE49-F238E27FC236}">
                <a16:creationId xmlns:a16="http://schemas.microsoft.com/office/drawing/2014/main" id="{B118C4E2-FEF6-698A-0FD3-E5D317DD15E5}"/>
              </a:ext>
            </a:extLst>
          </p:cNvPr>
          <p:cNvSpPr txBox="1">
            <a:spLocks/>
          </p:cNvSpPr>
          <p:nvPr/>
        </p:nvSpPr>
        <p:spPr>
          <a:xfrm>
            <a:off x="5887087" y="2053590"/>
            <a:ext cx="3172003" cy="749412"/>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0474B"/>
              </a:buClr>
              <a:buNone/>
            </a:pPr>
            <a:r>
              <a:rPr lang="en-US" sz="2400" dirty="0">
                <a:solidFill>
                  <a:schemeClr val="accent1"/>
                </a:solidFill>
                <a:latin typeface="Georgia Pro" panose="02040502050405020303" pitchFamily="18" charset="0"/>
              </a:rPr>
              <a:t>Why?</a:t>
            </a:r>
            <a:endParaRPr lang="en-US" sz="2400" b="1" dirty="0">
              <a:solidFill>
                <a:schemeClr val="accent1"/>
              </a:solidFill>
              <a:latin typeface="Georgia Pro" panose="02040502050405020303" pitchFamily="18" charset="0"/>
            </a:endParaRPr>
          </a:p>
        </p:txBody>
      </p:sp>
    </p:spTree>
    <p:extLst>
      <p:ext uri="{BB962C8B-B14F-4D97-AF65-F5344CB8AC3E}">
        <p14:creationId xmlns:p14="http://schemas.microsoft.com/office/powerpoint/2010/main" val="263224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phone&#10;&#10;Description automatically generated with low confidence">
            <a:extLst>
              <a:ext uri="{FF2B5EF4-FFF2-40B4-BE49-F238E27FC236}">
                <a16:creationId xmlns:a16="http://schemas.microsoft.com/office/drawing/2014/main" id="{6482515A-6085-4243-989E-B9E3ED8F7FC4}"/>
              </a:ext>
            </a:extLst>
          </p:cNvPr>
          <p:cNvPicPr>
            <a:picLocks noChangeAspect="1"/>
          </p:cNvPicPr>
          <p:nvPr/>
        </p:nvPicPr>
        <p:blipFill>
          <a:blip r:embed="rId3"/>
          <a:stretch>
            <a:fillRect/>
          </a:stretch>
        </p:blipFill>
        <p:spPr>
          <a:xfrm>
            <a:off x="11261" y="0"/>
            <a:ext cx="9121478" cy="5143500"/>
          </a:xfrm>
          <a:prstGeom prst="rect">
            <a:avLst/>
          </a:prstGeom>
        </p:spPr>
      </p:pic>
      <p:sp>
        <p:nvSpPr>
          <p:cNvPr id="2" name="Slide Number Placeholder 1">
            <a:extLst>
              <a:ext uri="{FF2B5EF4-FFF2-40B4-BE49-F238E27FC236}">
                <a16:creationId xmlns:a16="http://schemas.microsoft.com/office/drawing/2014/main" id="{C5E36897-A90C-4C46-851D-091D1195D96B}"/>
              </a:ext>
            </a:extLst>
          </p:cNvPr>
          <p:cNvSpPr>
            <a:spLocks noGrp="1"/>
          </p:cNvSpPr>
          <p:nvPr>
            <p:ph type="sldNum" sz="quarter" idx="10"/>
          </p:nvPr>
        </p:nvSpPr>
        <p:spPr/>
        <p:txBody>
          <a:bodyPr/>
          <a:lstStyle/>
          <a:p>
            <a:fld id="{B860EA5E-C501-EE46-95BA-D6951046621D}" type="slidenum">
              <a:rPr lang="en-US" smtClean="0"/>
              <a:t>7</a:t>
            </a:fld>
            <a:endParaRPr lang="en-US" dirty="0"/>
          </a:p>
        </p:txBody>
      </p:sp>
      <p:sp>
        <p:nvSpPr>
          <p:cNvPr id="3" name="Title 2">
            <a:extLst>
              <a:ext uri="{FF2B5EF4-FFF2-40B4-BE49-F238E27FC236}">
                <a16:creationId xmlns:a16="http://schemas.microsoft.com/office/drawing/2014/main" id="{5FEA60CA-82AB-2940-8CFF-56467E08DD66}"/>
              </a:ext>
            </a:extLst>
          </p:cNvPr>
          <p:cNvSpPr>
            <a:spLocks noGrp="1"/>
          </p:cNvSpPr>
          <p:nvPr>
            <p:ph type="title"/>
          </p:nvPr>
        </p:nvSpPr>
        <p:spPr>
          <a:xfrm>
            <a:off x="6026046" y="736904"/>
            <a:ext cx="2605885" cy="360376"/>
          </a:xfrm>
        </p:spPr>
        <p:txBody>
          <a:bodyPr/>
          <a:lstStyle/>
          <a:p>
            <a:r>
              <a:rPr lang="en-US" dirty="0"/>
              <a:t>Today’s Goals</a:t>
            </a:r>
          </a:p>
        </p:txBody>
      </p:sp>
      <p:sp>
        <p:nvSpPr>
          <p:cNvPr id="7" name="Content Placeholder 2">
            <a:extLst>
              <a:ext uri="{FF2B5EF4-FFF2-40B4-BE49-F238E27FC236}">
                <a16:creationId xmlns:a16="http://schemas.microsoft.com/office/drawing/2014/main" id="{B3A7A1C1-168E-D0C4-AF41-AD4913CA540D}"/>
              </a:ext>
            </a:extLst>
          </p:cNvPr>
          <p:cNvSpPr txBox="1">
            <a:spLocks/>
          </p:cNvSpPr>
          <p:nvPr/>
        </p:nvSpPr>
        <p:spPr>
          <a:xfrm>
            <a:off x="6316038" y="1581672"/>
            <a:ext cx="2827962" cy="55949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300"/>
              </a:spcBef>
              <a:buFont typeface="Arial" panose="020B0604020202020204" pitchFamily="34" charset="0"/>
              <a:buNone/>
              <a:tabLst>
                <a:tab pos="311150" algn="l"/>
              </a:tabLst>
            </a:pPr>
            <a:r>
              <a:rPr lang="en-US" sz="1200" dirty="0"/>
              <a:t>Review the risks inherent in any retirement income plan</a:t>
            </a:r>
          </a:p>
        </p:txBody>
      </p:sp>
      <p:sp>
        <p:nvSpPr>
          <p:cNvPr id="8" name="Content Placeholder 2">
            <a:extLst>
              <a:ext uri="{FF2B5EF4-FFF2-40B4-BE49-F238E27FC236}">
                <a16:creationId xmlns:a16="http://schemas.microsoft.com/office/drawing/2014/main" id="{F5960400-F3AB-B2A4-3B81-391143C1BA7E}"/>
              </a:ext>
            </a:extLst>
          </p:cNvPr>
          <p:cNvSpPr txBox="1">
            <a:spLocks/>
          </p:cNvSpPr>
          <p:nvPr/>
        </p:nvSpPr>
        <p:spPr>
          <a:xfrm>
            <a:off x="6316038" y="3122845"/>
            <a:ext cx="2420571" cy="713895"/>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300"/>
              </a:spcBef>
              <a:buNone/>
              <a:tabLst>
                <a:tab pos="301625" algn="l"/>
              </a:tabLst>
            </a:pPr>
            <a:r>
              <a:rPr lang="en-US" sz="1200" dirty="0">
                <a:solidFill>
                  <a:schemeClr val="tx1"/>
                </a:solidFill>
              </a:rPr>
              <a:t>Provide clarity and confidence </a:t>
            </a:r>
            <a:br>
              <a:rPr lang="en-US" sz="1200" dirty="0">
                <a:solidFill>
                  <a:schemeClr val="tx1"/>
                </a:solidFill>
              </a:rPr>
            </a:br>
            <a:r>
              <a:rPr lang="en-US" sz="1200" dirty="0">
                <a:solidFill>
                  <a:schemeClr val="tx1"/>
                </a:solidFill>
              </a:rPr>
              <a:t>in building an income plan that’s right for you</a:t>
            </a:r>
          </a:p>
        </p:txBody>
      </p:sp>
      <p:sp>
        <p:nvSpPr>
          <p:cNvPr id="9" name="Content Placeholder 2">
            <a:extLst>
              <a:ext uri="{FF2B5EF4-FFF2-40B4-BE49-F238E27FC236}">
                <a16:creationId xmlns:a16="http://schemas.microsoft.com/office/drawing/2014/main" id="{3DDFD951-38C6-D18D-8727-0FDD810B251C}"/>
              </a:ext>
            </a:extLst>
          </p:cNvPr>
          <p:cNvSpPr txBox="1">
            <a:spLocks/>
          </p:cNvSpPr>
          <p:nvPr/>
        </p:nvSpPr>
        <p:spPr>
          <a:xfrm>
            <a:off x="6316038" y="2356919"/>
            <a:ext cx="2394446" cy="559498"/>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938" indent="-7938">
              <a:spcBef>
                <a:spcPts val="300"/>
              </a:spcBef>
              <a:buNone/>
            </a:pPr>
            <a:r>
              <a:rPr lang="en-US" sz="1200" dirty="0">
                <a:solidFill>
                  <a:schemeClr val="tx1"/>
                </a:solidFill>
              </a:rPr>
              <a:t>Walk through the five key steps to building an income plan</a:t>
            </a:r>
          </a:p>
          <a:p>
            <a:pPr>
              <a:spcBef>
                <a:spcPts val="300"/>
              </a:spcBef>
              <a:tabLst>
                <a:tab pos="311150" algn="l"/>
              </a:tabLst>
            </a:pPr>
            <a:endParaRPr lang="en-US" sz="1200" dirty="0">
              <a:solidFill>
                <a:schemeClr val="tx1"/>
              </a:solidFill>
            </a:endParaRPr>
          </a:p>
        </p:txBody>
      </p:sp>
      <p:sp>
        <p:nvSpPr>
          <p:cNvPr id="10" name="Content Placeholder 20">
            <a:extLst>
              <a:ext uri="{FF2B5EF4-FFF2-40B4-BE49-F238E27FC236}">
                <a16:creationId xmlns:a16="http://schemas.microsoft.com/office/drawing/2014/main" id="{8829104C-DA89-B9C9-B3FF-3A7CA34789EA}"/>
              </a:ext>
            </a:extLst>
          </p:cNvPr>
          <p:cNvSpPr txBox="1">
            <a:spLocks/>
          </p:cNvSpPr>
          <p:nvPr/>
        </p:nvSpPr>
        <p:spPr>
          <a:xfrm>
            <a:off x="6024247" y="1570264"/>
            <a:ext cx="494119" cy="447947"/>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0474B"/>
              </a:buClr>
              <a:buNone/>
            </a:pPr>
            <a:r>
              <a:rPr lang="en-US" dirty="0">
                <a:solidFill>
                  <a:schemeClr val="accent1"/>
                </a:solidFill>
                <a:latin typeface="Georgia Pro" panose="02040502050405020303" pitchFamily="18" charset="0"/>
              </a:rPr>
              <a:t>1.</a:t>
            </a:r>
            <a:endParaRPr lang="en-US" b="1" dirty="0">
              <a:solidFill>
                <a:schemeClr val="accent1"/>
              </a:solidFill>
              <a:latin typeface="Georgia Pro" panose="02040502050405020303" pitchFamily="18" charset="0"/>
            </a:endParaRPr>
          </a:p>
        </p:txBody>
      </p:sp>
      <p:sp>
        <p:nvSpPr>
          <p:cNvPr id="11" name="Content Placeholder 20">
            <a:extLst>
              <a:ext uri="{FF2B5EF4-FFF2-40B4-BE49-F238E27FC236}">
                <a16:creationId xmlns:a16="http://schemas.microsoft.com/office/drawing/2014/main" id="{F203D0B2-8119-85B9-DB01-692A3A3E0FF6}"/>
              </a:ext>
            </a:extLst>
          </p:cNvPr>
          <p:cNvSpPr txBox="1">
            <a:spLocks/>
          </p:cNvSpPr>
          <p:nvPr/>
        </p:nvSpPr>
        <p:spPr>
          <a:xfrm>
            <a:off x="6024247" y="2343150"/>
            <a:ext cx="494119" cy="447947"/>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0474B"/>
              </a:buClr>
              <a:buNone/>
            </a:pPr>
            <a:r>
              <a:rPr lang="en-US" dirty="0">
                <a:solidFill>
                  <a:schemeClr val="accent1"/>
                </a:solidFill>
                <a:latin typeface="Georgia Pro" panose="02040502050405020303" pitchFamily="18" charset="0"/>
              </a:rPr>
              <a:t>2.</a:t>
            </a:r>
            <a:endParaRPr lang="en-US" b="1" dirty="0">
              <a:solidFill>
                <a:schemeClr val="accent1"/>
              </a:solidFill>
              <a:latin typeface="Georgia Pro" panose="02040502050405020303" pitchFamily="18" charset="0"/>
            </a:endParaRPr>
          </a:p>
        </p:txBody>
      </p:sp>
      <p:sp>
        <p:nvSpPr>
          <p:cNvPr id="12" name="Content Placeholder 20">
            <a:extLst>
              <a:ext uri="{FF2B5EF4-FFF2-40B4-BE49-F238E27FC236}">
                <a16:creationId xmlns:a16="http://schemas.microsoft.com/office/drawing/2014/main" id="{F24A29E4-61C3-C422-EED7-E0A26DC60CE7}"/>
              </a:ext>
            </a:extLst>
          </p:cNvPr>
          <p:cNvSpPr txBox="1">
            <a:spLocks/>
          </p:cNvSpPr>
          <p:nvPr/>
        </p:nvSpPr>
        <p:spPr>
          <a:xfrm>
            <a:off x="6024247" y="3105150"/>
            <a:ext cx="494119" cy="447947"/>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0474B"/>
              </a:buClr>
              <a:buNone/>
            </a:pPr>
            <a:r>
              <a:rPr lang="en-US" dirty="0">
                <a:solidFill>
                  <a:schemeClr val="accent1"/>
                </a:solidFill>
                <a:latin typeface="Georgia Pro" panose="02040502050405020303" pitchFamily="18" charset="0"/>
              </a:rPr>
              <a:t>3.</a:t>
            </a:r>
            <a:endParaRPr lang="en-US" b="1" dirty="0">
              <a:solidFill>
                <a:schemeClr val="accent1"/>
              </a:solidFill>
              <a:latin typeface="Georgia Pro" panose="02040502050405020303" pitchFamily="18" charset="0"/>
            </a:endParaRPr>
          </a:p>
        </p:txBody>
      </p:sp>
    </p:spTree>
    <p:extLst>
      <p:ext uri="{BB962C8B-B14F-4D97-AF65-F5344CB8AC3E}">
        <p14:creationId xmlns:p14="http://schemas.microsoft.com/office/powerpoint/2010/main" val="195131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person, indoor&#10;&#10;Description automatically generated">
            <a:extLst>
              <a:ext uri="{FF2B5EF4-FFF2-40B4-BE49-F238E27FC236}">
                <a16:creationId xmlns:a16="http://schemas.microsoft.com/office/drawing/2014/main" id="{301E853F-93F9-AC27-44E7-BDC23ACCBB31}"/>
              </a:ext>
            </a:extLst>
          </p:cNvPr>
          <p:cNvPicPr>
            <a:picLocks noChangeAspect="1"/>
          </p:cNvPicPr>
          <p:nvPr/>
        </p:nvPicPr>
        <p:blipFill>
          <a:blip r:embed="rId3"/>
          <a:stretch>
            <a:fillRect/>
          </a:stretch>
        </p:blipFill>
        <p:spPr>
          <a:xfrm>
            <a:off x="11261" y="0"/>
            <a:ext cx="9121478" cy="5143500"/>
          </a:xfrm>
          <a:prstGeom prst="rect">
            <a:avLst/>
          </a:prstGeom>
        </p:spPr>
      </p:pic>
      <p:sp>
        <p:nvSpPr>
          <p:cNvPr id="2" name="Slide Number Placeholder 1">
            <a:extLst>
              <a:ext uri="{FF2B5EF4-FFF2-40B4-BE49-F238E27FC236}">
                <a16:creationId xmlns:a16="http://schemas.microsoft.com/office/drawing/2014/main" id="{C5E36897-A90C-4C46-851D-091D1195D96B}"/>
              </a:ext>
            </a:extLst>
          </p:cNvPr>
          <p:cNvSpPr>
            <a:spLocks noGrp="1"/>
          </p:cNvSpPr>
          <p:nvPr>
            <p:ph type="sldNum" sz="quarter" idx="10"/>
          </p:nvPr>
        </p:nvSpPr>
        <p:spPr/>
        <p:txBody>
          <a:bodyPr/>
          <a:lstStyle/>
          <a:p>
            <a:fld id="{B860EA5E-C501-EE46-95BA-D6951046621D}" type="slidenum">
              <a:rPr lang="en-US" smtClean="0"/>
              <a:t>8</a:t>
            </a:fld>
            <a:endParaRPr lang="en-US" dirty="0"/>
          </a:p>
        </p:txBody>
      </p:sp>
      <p:sp>
        <p:nvSpPr>
          <p:cNvPr id="3" name="Title 2">
            <a:extLst>
              <a:ext uri="{FF2B5EF4-FFF2-40B4-BE49-F238E27FC236}">
                <a16:creationId xmlns:a16="http://schemas.microsoft.com/office/drawing/2014/main" id="{5FEA60CA-82AB-2940-8CFF-56467E08DD66}"/>
              </a:ext>
            </a:extLst>
          </p:cNvPr>
          <p:cNvSpPr>
            <a:spLocks noGrp="1"/>
          </p:cNvSpPr>
          <p:nvPr>
            <p:ph type="title"/>
          </p:nvPr>
        </p:nvSpPr>
        <p:spPr>
          <a:xfrm>
            <a:off x="6026046" y="736904"/>
            <a:ext cx="2605885" cy="360376"/>
          </a:xfrm>
        </p:spPr>
        <p:txBody>
          <a:bodyPr/>
          <a:lstStyle/>
          <a:p>
            <a:r>
              <a:rPr lang="en-US" dirty="0"/>
              <a:t>Risks in retirement</a:t>
            </a:r>
          </a:p>
        </p:txBody>
      </p:sp>
      <p:sp>
        <p:nvSpPr>
          <p:cNvPr id="4" name="Rectangle 3">
            <a:extLst>
              <a:ext uri="{FF2B5EF4-FFF2-40B4-BE49-F238E27FC236}">
                <a16:creationId xmlns:a16="http://schemas.microsoft.com/office/drawing/2014/main" id="{000F27C6-8B13-80A5-7319-79155BCEF1A3}"/>
              </a:ext>
            </a:extLst>
          </p:cNvPr>
          <p:cNvSpPr/>
          <p:nvPr/>
        </p:nvSpPr>
        <p:spPr>
          <a:xfrm>
            <a:off x="6028508" y="1498479"/>
            <a:ext cx="2233749" cy="2123658"/>
          </a:xfrm>
          <a:prstGeom prst="rect">
            <a:avLst/>
          </a:prstGeom>
        </p:spPr>
        <p:txBody>
          <a:bodyPr wrap="square">
            <a:spAutoFit/>
          </a:bodyPr>
          <a:lstStyle/>
          <a:p>
            <a:pPr>
              <a:spcAft>
                <a:spcPts val="2400"/>
              </a:spcAft>
            </a:pPr>
            <a:r>
              <a:rPr lang="en-US" dirty="0">
                <a:latin typeface="Georgia Pro" panose="02040502050405020303" pitchFamily="18" charset="0"/>
              </a:rPr>
              <a:t>Longevity</a:t>
            </a:r>
          </a:p>
          <a:p>
            <a:pPr>
              <a:spcAft>
                <a:spcPts val="2400"/>
              </a:spcAft>
            </a:pPr>
            <a:r>
              <a:rPr lang="en-US" dirty="0">
                <a:latin typeface="Georgia Pro" panose="02040502050405020303" pitchFamily="18" charset="0"/>
              </a:rPr>
              <a:t>Inflation</a:t>
            </a:r>
          </a:p>
          <a:p>
            <a:pPr>
              <a:spcAft>
                <a:spcPts val="2400"/>
              </a:spcAft>
            </a:pPr>
            <a:r>
              <a:rPr lang="en-US" dirty="0">
                <a:latin typeface="Georgia Pro" panose="02040502050405020303" pitchFamily="18" charset="0"/>
              </a:rPr>
              <a:t>Market volatility</a:t>
            </a:r>
          </a:p>
          <a:p>
            <a:pPr>
              <a:spcAft>
                <a:spcPts val="2400"/>
              </a:spcAft>
            </a:pPr>
            <a:r>
              <a:rPr lang="en-US" dirty="0">
                <a:latin typeface="Georgia Pro" panose="02040502050405020303" pitchFamily="18" charset="0"/>
              </a:rPr>
              <a:t>Uncertainty</a:t>
            </a:r>
          </a:p>
        </p:txBody>
      </p:sp>
    </p:spTree>
    <p:extLst>
      <p:ext uri="{BB962C8B-B14F-4D97-AF65-F5344CB8AC3E}">
        <p14:creationId xmlns:p14="http://schemas.microsoft.com/office/powerpoint/2010/main" val="297567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0D625F-D39F-EA48-AD1D-78721ACD03AE}"/>
              </a:ext>
            </a:extLst>
          </p:cNvPr>
          <p:cNvSpPr>
            <a:spLocks noGrp="1"/>
          </p:cNvSpPr>
          <p:nvPr>
            <p:ph type="sldNum" sz="quarter" idx="10"/>
          </p:nvPr>
        </p:nvSpPr>
        <p:spPr/>
        <p:txBody>
          <a:bodyPr/>
          <a:lstStyle/>
          <a:p>
            <a:fld id="{B860EA5E-C501-EE46-95BA-D6951046621D}" type="slidenum">
              <a:rPr lang="en-US" smtClean="0"/>
              <a:pPr/>
              <a:t>9</a:t>
            </a:fld>
            <a:endParaRPr lang="en-US" dirty="0"/>
          </a:p>
        </p:txBody>
      </p:sp>
      <p:sp>
        <p:nvSpPr>
          <p:cNvPr id="10" name="Title 9">
            <a:extLst>
              <a:ext uri="{FF2B5EF4-FFF2-40B4-BE49-F238E27FC236}">
                <a16:creationId xmlns:a16="http://schemas.microsoft.com/office/drawing/2014/main" id="{7EBBCDE0-37BD-F144-AB02-EB05E80C77BE}"/>
              </a:ext>
            </a:extLst>
          </p:cNvPr>
          <p:cNvSpPr>
            <a:spLocks noGrp="1"/>
          </p:cNvSpPr>
          <p:nvPr>
            <p:ph type="title"/>
          </p:nvPr>
        </p:nvSpPr>
        <p:spPr/>
        <p:txBody>
          <a:bodyPr/>
          <a:lstStyle/>
          <a:p>
            <a:r>
              <a:rPr lang="en-US" dirty="0"/>
              <a:t>The longevity reality</a:t>
            </a:r>
          </a:p>
        </p:txBody>
      </p:sp>
      <p:pic>
        <p:nvPicPr>
          <p:cNvPr id="4" name="Picture 3" descr="A picture containing mammal&#10;&#10;Description automatically generated">
            <a:extLst>
              <a:ext uri="{FF2B5EF4-FFF2-40B4-BE49-F238E27FC236}">
                <a16:creationId xmlns:a16="http://schemas.microsoft.com/office/drawing/2014/main" id="{FE838725-35A5-FA20-F15E-D433DA3171C8}"/>
              </a:ext>
            </a:extLst>
          </p:cNvPr>
          <p:cNvPicPr>
            <a:picLocks noChangeAspect="1"/>
          </p:cNvPicPr>
          <p:nvPr/>
        </p:nvPicPr>
        <p:blipFill>
          <a:blip r:embed="rId3"/>
          <a:stretch>
            <a:fillRect/>
          </a:stretch>
        </p:blipFill>
        <p:spPr>
          <a:xfrm>
            <a:off x="444136" y="750861"/>
            <a:ext cx="8340635" cy="1046020"/>
          </a:xfrm>
          <a:prstGeom prst="rect">
            <a:avLst/>
          </a:prstGeom>
        </p:spPr>
      </p:pic>
      <p:sp>
        <p:nvSpPr>
          <p:cNvPr id="12" name="TextBox 11">
            <a:extLst>
              <a:ext uri="{FF2B5EF4-FFF2-40B4-BE49-F238E27FC236}">
                <a16:creationId xmlns:a16="http://schemas.microsoft.com/office/drawing/2014/main" id="{EC57C0FC-F86B-FC77-9028-A597D49AB9EC}"/>
              </a:ext>
            </a:extLst>
          </p:cNvPr>
          <p:cNvSpPr txBox="1"/>
          <p:nvPr/>
        </p:nvSpPr>
        <p:spPr>
          <a:xfrm>
            <a:off x="457220" y="2370617"/>
            <a:ext cx="3465528" cy="281609"/>
          </a:xfrm>
          <a:prstGeom prst="rect">
            <a:avLst/>
          </a:prstGeom>
          <a:noFill/>
        </p:spPr>
        <p:txBody>
          <a:bodyPr wrap="square" lIns="0" tIns="0" rIns="0" bIns="0" rtlCol="0">
            <a:noAutofit/>
          </a:bodyPr>
          <a:lstStyle/>
          <a:p>
            <a:r>
              <a:rPr lang="en-US" sz="1200" dirty="0">
                <a:solidFill>
                  <a:schemeClr val="accent1"/>
                </a:solidFill>
                <a:latin typeface="Georgia Pro" panose="02040502050405020303" pitchFamily="18" charset="0"/>
                <a:cs typeface="Arial"/>
              </a:rPr>
              <a:t>Life expectancy at age 65</a:t>
            </a:r>
          </a:p>
        </p:txBody>
      </p:sp>
      <p:sp>
        <p:nvSpPr>
          <p:cNvPr id="13" name="TextBox 12">
            <a:extLst>
              <a:ext uri="{FF2B5EF4-FFF2-40B4-BE49-F238E27FC236}">
                <a16:creationId xmlns:a16="http://schemas.microsoft.com/office/drawing/2014/main" id="{BAE104F9-C6FC-275D-363E-74D0ADAD7D97}"/>
              </a:ext>
            </a:extLst>
          </p:cNvPr>
          <p:cNvSpPr txBox="1"/>
          <p:nvPr/>
        </p:nvSpPr>
        <p:spPr>
          <a:xfrm>
            <a:off x="3749735" y="2902495"/>
            <a:ext cx="4315809" cy="281609"/>
          </a:xfrm>
          <a:prstGeom prst="rect">
            <a:avLst/>
          </a:prstGeom>
          <a:noFill/>
        </p:spPr>
        <p:txBody>
          <a:bodyPr wrap="square" lIns="0" tIns="0" rIns="0" bIns="0" rtlCol="0">
            <a:noAutofit/>
          </a:bodyPr>
          <a:lstStyle/>
          <a:p>
            <a:r>
              <a:rPr lang="en-US" sz="1100" b="1" dirty="0">
                <a:cs typeface="Arial"/>
              </a:rPr>
              <a:t>ONE OUT OF THREE 65-YEAR-OLDS TODAY WILL LIVE PAST 90</a:t>
            </a:r>
          </a:p>
        </p:txBody>
      </p:sp>
      <p:sp>
        <p:nvSpPr>
          <p:cNvPr id="14" name="TextBox 13">
            <a:extLst>
              <a:ext uri="{FF2B5EF4-FFF2-40B4-BE49-F238E27FC236}">
                <a16:creationId xmlns:a16="http://schemas.microsoft.com/office/drawing/2014/main" id="{63AF0344-3A9F-BD77-D873-3E194C106A7C}"/>
              </a:ext>
            </a:extLst>
          </p:cNvPr>
          <p:cNvSpPr txBox="1"/>
          <p:nvPr/>
        </p:nvSpPr>
        <p:spPr>
          <a:xfrm>
            <a:off x="3749735" y="4324672"/>
            <a:ext cx="4315810" cy="281609"/>
          </a:xfrm>
          <a:prstGeom prst="rect">
            <a:avLst/>
          </a:prstGeom>
          <a:noFill/>
        </p:spPr>
        <p:txBody>
          <a:bodyPr wrap="square" lIns="0" tIns="0" rIns="0" bIns="0" rtlCol="0">
            <a:noAutofit/>
          </a:bodyPr>
          <a:lstStyle/>
          <a:p>
            <a:r>
              <a:rPr lang="en-US" sz="1100" b="1" dirty="0">
                <a:cs typeface="Arial"/>
              </a:rPr>
              <a:t>ONE OUT OF SEVEN 65-YEAR-OLDS TODAY WILL LIVE PAST 95</a:t>
            </a:r>
          </a:p>
        </p:txBody>
      </p:sp>
      <p:pic>
        <p:nvPicPr>
          <p:cNvPr id="15" name="Picture 14" descr="A picture containing speaker, computer&#10;&#10;Description automatically generated">
            <a:extLst>
              <a:ext uri="{FF2B5EF4-FFF2-40B4-BE49-F238E27FC236}">
                <a16:creationId xmlns:a16="http://schemas.microsoft.com/office/drawing/2014/main" id="{1DD0CC4F-6EE5-0E5A-0CD4-5BB45E7D0D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3754726" y="2095712"/>
            <a:ext cx="272417" cy="749808"/>
          </a:xfrm>
          <a:prstGeom prst="rect">
            <a:avLst/>
          </a:prstGeom>
        </p:spPr>
      </p:pic>
      <p:pic>
        <p:nvPicPr>
          <p:cNvPr id="16" name="Picture 15" descr="A picture containing light&#10;&#10;Description automatically generated">
            <a:extLst>
              <a:ext uri="{FF2B5EF4-FFF2-40B4-BE49-F238E27FC236}">
                <a16:creationId xmlns:a16="http://schemas.microsoft.com/office/drawing/2014/main" id="{38481519-DEE6-E4FB-2799-488F0441578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60764" y="2098497"/>
            <a:ext cx="344698" cy="758948"/>
          </a:xfrm>
          <a:prstGeom prst="rect">
            <a:avLst/>
          </a:prstGeom>
        </p:spPr>
      </p:pic>
      <p:pic>
        <p:nvPicPr>
          <p:cNvPr id="17" name="Picture 16" descr="A picture containing speaker, computer&#10;&#10;Description automatically generated">
            <a:extLst>
              <a:ext uri="{FF2B5EF4-FFF2-40B4-BE49-F238E27FC236}">
                <a16:creationId xmlns:a16="http://schemas.microsoft.com/office/drawing/2014/main" id="{97844054-D825-2044-FF85-5DE15A14BEA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26668" y="3515443"/>
            <a:ext cx="271135" cy="749808"/>
          </a:xfrm>
          <a:prstGeom prst="rect">
            <a:avLst/>
          </a:prstGeom>
        </p:spPr>
      </p:pic>
      <p:pic>
        <p:nvPicPr>
          <p:cNvPr id="18" name="Picture 17" descr="A picture containing light&#10;&#10;Description automatically generated">
            <a:extLst>
              <a:ext uri="{FF2B5EF4-FFF2-40B4-BE49-F238E27FC236}">
                <a16:creationId xmlns:a16="http://schemas.microsoft.com/office/drawing/2014/main" id="{E64431BF-4649-DBA6-EE24-C0C426D0E8C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54726" y="3515443"/>
            <a:ext cx="348223" cy="758948"/>
          </a:xfrm>
          <a:prstGeom prst="rect">
            <a:avLst/>
          </a:prstGeom>
        </p:spPr>
      </p:pic>
      <p:pic>
        <p:nvPicPr>
          <p:cNvPr id="19" name="Picture 18" descr="A picture containing speaker, computer&#10;&#10;Description automatically generated">
            <a:extLst>
              <a:ext uri="{FF2B5EF4-FFF2-40B4-BE49-F238E27FC236}">
                <a16:creationId xmlns:a16="http://schemas.microsoft.com/office/drawing/2014/main" id="{B84FEF15-1EAC-325A-07EC-EF72F4F011E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109895" y="3515443"/>
            <a:ext cx="270254" cy="749808"/>
          </a:xfrm>
          <a:prstGeom prst="rect">
            <a:avLst/>
          </a:prstGeom>
        </p:spPr>
      </p:pic>
      <p:pic>
        <p:nvPicPr>
          <p:cNvPr id="20" name="Picture 19" descr="A picture containing light&#10;&#10;Description automatically generated">
            <a:extLst>
              <a:ext uri="{FF2B5EF4-FFF2-40B4-BE49-F238E27FC236}">
                <a16:creationId xmlns:a16="http://schemas.microsoft.com/office/drawing/2014/main" id="{9BE36494-BA3F-C1AC-D8D7-3FF9BCFCCC0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09345" y="3515443"/>
            <a:ext cx="348223" cy="758948"/>
          </a:xfrm>
          <a:prstGeom prst="rect">
            <a:avLst/>
          </a:prstGeom>
        </p:spPr>
      </p:pic>
      <p:pic>
        <p:nvPicPr>
          <p:cNvPr id="21" name="Picture 20" descr="A picture containing speaker, computer&#10;&#10;Description automatically generated">
            <a:extLst>
              <a:ext uri="{FF2B5EF4-FFF2-40B4-BE49-F238E27FC236}">
                <a16:creationId xmlns:a16="http://schemas.microsoft.com/office/drawing/2014/main" id="{D2522D49-429A-8B0F-76E4-C79E59A7854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986764" y="3515443"/>
            <a:ext cx="272548" cy="749808"/>
          </a:xfrm>
          <a:prstGeom prst="rect">
            <a:avLst/>
          </a:prstGeom>
        </p:spPr>
      </p:pic>
      <p:pic>
        <p:nvPicPr>
          <p:cNvPr id="22" name="Picture 21" descr="A picture containing light&#10;&#10;Description automatically generated">
            <a:extLst>
              <a:ext uri="{FF2B5EF4-FFF2-40B4-BE49-F238E27FC236}">
                <a16:creationId xmlns:a16="http://schemas.microsoft.com/office/drawing/2014/main" id="{4B89D36A-751E-4A13-72B7-3BA43443994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32476" y="3515443"/>
            <a:ext cx="348223" cy="758948"/>
          </a:xfrm>
          <a:prstGeom prst="rect">
            <a:avLst/>
          </a:prstGeom>
        </p:spPr>
      </p:pic>
      <p:pic>
        <p:nvPicPr>
          <p:cNvPr id="23" name="Picture 22" descr="A close up of a logo&#10;&#10;Description automatically generated">
            <a:extLst>
              <a:ext uri="{FF2B5EF4-FFF2-40B4-BE49-F238E27FC236}">
                <a16:creationId xmlns:a16="http://schemas.microsoft.com/office/drawing/2014/main" id="{A60DDF73-0541-85BA-9B42-E8AB1CA2FC2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628788" y="2094712"/>
            <a:ext cx="277132" cy="754404"/>
          </a:xfrm>
          <a:prstGeom prst="rect">
            <a:avLst/>
          </a:prstGeom>
        </p:spPr>
      </p:pic>
      <p:pic>
        <p:nvPicPr>
          <p:cNvPr id="24" name="Picture 23" descr="A picture containing animal&#10;&#10;Description automatically generated">
            <a:extLst>
              <a:ext uri="{FF2B5EF4-FFF2-40B4-BE49-F238E27FC236}">
                <a16:creationId xmlns:a16="http://schemas.microsoft.com/office/drawing/2014/main" id="{F086BF7D-8519-BE67-A691-43F1C6ACDD8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88510" y="3514258"/>
            <a:ext cx="348223" cy="758948"/>
          </a:xfrm>
          <a:prstGeom prst="rect">
            <a:avLst/>
          </a:prstGeom>
        </p:spPr>
      </p:pic>
      <p:sp>
        <p:nvSpPr>
          <p:cNvPr id="25" name="TextBox 24">
            <a:extLst>
              <a:ext uri="{FF2B5EF4-FFF2-40B4-BE49-F238E27FC236}">
                <a16:creationId xmlns:a16="http://schemas.microsoft.com/office/drawing/2014/main" id="{A08BF534-A74C-2C3C-7D04-5C65524ABC60}"/>
              </a:ext>
            </a:extLst>
          </p:cNvPr>
          <p:cNvSpPr txBox="1"/>
          <p:nvPr/>
        </p:nvSpPr>
        <p:spPr>
          <a:xfrm>
            <a:off x="553111" y="4806730"/>
            <a:ext cx="5345903" cy="102702"/>
          </a:xfrm>
          <a:prstGeom prst="rect">
            <a:avLst/>
          </a:prstGeom>
          <a:noFill/>
        </p:spPr>
        <p:txBody>
          <a:bodyPr wrap="square" lIns="0" tIns="0" rIns="0" bIns="0" rtlCol="0">
            <a:noAutofit/>
          </a:bodyPr>
          <a:lstStyle/>
          <a:p>
            <a:r>
              <a:rPr lang="en-US" sz="1000" dirty="0"/>
              <a:t>“When to Start Receiving Retirement Benefits,” Social Security Administration, January 2022</a:t>
            </a:r>
          </a:p>
        </p:txBody>
      </p:sp>
    </p:spTree>
    <p:extLst>
      <p:ext uri="{BB962C8B-B14F-4D97-AF65-F5344CB8AC3E}">
        <p14:creationId xmlns:p14="http://schemas.microsoft.com/office/powerpoint/2010/main" val="325883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2021 TA Colors">
      <a:dk1>
        <a:srgbClr val="40474B"/>
      </a:dk1>
      <a:lt1>
        <a:srgbClr val="FFFFFF"/>
      </a:lt1>
      <a:dk2>
        <a:srgbClr val="939598"/>
      </a:dk2>
      <a:lt2>
        <a:srgbClr val="007C86"/>
      </a:lt2>
      <a:accent1>
        <a:srgbClr val="EE0000"/>
      </a:accent1>
      <a:accent2>
        <a:srgbClr val="0069B3"/>
      </a:accent2>
      <a:accent3>
        <a:srgbClr val="FFAD00"/>
      </a:accent3>
      <a:accent4>
        <a:srgbClr val="1F345E"/>
      </a:accent4>
      <a:accent5>
        <a:srgbClr val="D61E58"/>
      </a:accent5>
      <a:accent6>
        <a:srgbClr val="6C2365"/>
      </a:accent6>
      <a:hlink>
        <a:srgbClr val="529946"/>
      </a:hlink>
      <a:folHlink>
        <a:srgbClr val="4046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buClr>
            <a:schemeClr val="bg1"/>
          </a:buClr>
          <a:buSzPct val="85000"/>
          <a:defRPr sz="1200" dirty="0" err="1" smtClean="0"/>
        </a:defPPr>
      </a:lstStyle>
    </a:txDef>
  </a:objectDefaults>
  <a:extraClrSchemeLst/>
  <a:extLst>
    <a:ext uri="{05A4C25C-085E-4340-85A3-A5531E510DB2}">
      <thm15:themeFamily xmlns:thm15="http://schemas.microsoft.com/office/thememl/2012/main" name="120859R2_0122_RPC_Welcome_to_Transamerica_Presentation_V1" id="{EF1CFD64-C616-1E44-99DC-888D6D31147E}" vid="{7B45076C-A548-F740-96C8-D3E38C2221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1A32E4A8E00DF4C90327E55BFB852F5" ma:contentTypeVersion="7" ma:contentTypeDescription="Create a new document." ma:contentTypeScope="" ma:versionID="91f1d95f0893762698bf205f956cb401">
  <xsd:schema xmlns:xsd="http://www.w3.org/2001/XMLSchema" xmlns:xs="http://www.w3.org/2001/XMLSchema" xmlns:p="http://schemas.microsoft.com/office/2006/metadata/properties" xmlns:ns2="f4191670-dbf9-4832-b939-5aeaaa587b68" xmlns:ns3="bd2e9101-24b6-4ff9-8626-baef74314f0d" targetNamespace="http://schemas.microsoft.com/office/2006/metadata/properties" ma:root="true" ma:fieldsID="01224aae2000da510288b97c0472ac8f" ns2:_="" ns3:_="">
    <xsd:import namespace="f4191670-dbf9-4832-b939-5aeaaa587b68"/>
    <xsd:import namespace="bd2e9101-24b6-4ff9-8626-baef74314f0d"/>
    <xsd:element name="properties">
      <xsd:complexType>
        <xsd:sequence>
          <xsd:element name="documentManagement">
            <xsd:complexType>
              <xsd:all>
                <xsd:element ref="ns2:SharedWithUsers" minOccurs="0"/>
                <xsd:element ref="ns2:SharedWithDetails" minOccurs="0"/>
                <xsd:element ref="ns3:MediaServiceAutoTag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191670-dbf9-4832-b939-5aeaaa587b6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d2e9101-24b6-4ff9-8626-baef74314f0d" elementFormDefault="qualified">
    <xsd:import namespace="http://schemas.microsoft.com/office/2006/documentManagement/types"/>
    <xsd:import namespace="http://schemas.microsoft.com/office/infopath/2007/PartnerControls"/>
    <xsd:element name="MediaServiceAutoTags" ma:index="10" nillable="true" ma:displayName="Tags" ma:internalName="MediaServiceAutoTags" ma:readOnly="true">
      <xsd:simpleType>
        <xsd:restriction base="dms:Text"/>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1CF47C-76D2-4045-8B50-A41CD6921DBD}">
  <ds:schemaRefs>
    <ds:schemaRef ds:uri="http://schemas.openxmlformats.org/package/2006/metadata/core-properties"/>
    <ds:schemaRef ds:uri="bd2e9101-24b6-4ff9-8626-baef74314f0d"/>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f4191670-dbf9-4832-b939-5aeaaa587b68"/>
    <ds:schemaRef ds:uri="http://www.w3.org/XML/1998/namespace"/>
    <ds:schemaRef ds:uri="http://purl.org/dc/dcmitype/"/>
  </ds:schemaRefs>
</ds:datastoreItem>
</file>

<file path=customXml/itemProps2.xml><?xml version="1.0" encoding="utf-8"?>
<ds:datastoreItem xmlns:ds="http://schemas.openxmlformats.org/officeDocument/2006/customXml" ds:itemID="{B3D9ED7E-525C-4965-BA59-7B2E4EDEC1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191670-dbf9-4832-b939-5aeaaa587b68"/>
    <ds:schemaRef ds:uri="bd2e9101-24b6-4ff9-8626-baef74314f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4AEEBD-8214-494D-A0C4-EB3304CF27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2747</TotalTime>
  <Words>7208</Words>
  <Application>Microsoft Macintosh PowerPoint</Application>
  <PresentationFormat>On-screen Show (16:9)</PresentationFormat>
  <Paragraphs>599</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-apple-system</vt:lpstr>
      <vt:lpstr>Arial</vt:lpstr>
      <vt:lpstr>Georgia</vt:lpstr>
      <vt:lpstr>Georgia Pro</vt:lpstr>
      <vt:lpstr>Impact</vt:lpstr>
      <vt:lpstr>Lucida Grande</vt:lpstr>
      <vt:lpstr>System Font Regular</vt:lpstr>
      <vt:lpstr>Times New Roman</vt:lpstr>
      <vt:lpstr>Office Theme</vt:lpstr>
      <vt:lpstr>PowerPoint Presentation</vt:lpstr>
      <vt:lpstr>PowerPoint Presentation</vt:lpstr>
      <vt:lpstr>Five key areas for retirement planning</vt:lpstr>
      <vt:lpstr>How do you visualize retirement?</vt:lpstr>
      <vt:lpstr>PLANNING FOR RETIREMENT INCOME</vt:lpstr>
      <vt:lpstr>Having a plan is critical</vt:lpstr>
      <vt:lpstr>Today’s Goals</vt:lpstr>
      <vt:lpstr>Risks in retirement</vt:lpstr>
      <vt:lpstr>The longevity reality</vt:lpstr>
      <vt:lpstr>Inflation risk</vt:lpstr>
      <vt:lpstr>Market volatility risk</vt:lpstr>
      <vt:lpstr>uncertainty</vt:lpstr>
      <vt:lpstr>Developing a plan</vt:lpstr>
      <vt:lpstr>The five key steps</vt:lpstr>
      <vt:lpstr>Step 1: estimating your expenses</vt:lpstr>
      <vt:lpstr>Don’t forget about healthcare</vt:lpstr>
      <vt:lpstr>Step 2: identify sources of income</vt:lpstr>
      <vt:lpstr>Reliable sources of retirement income</vt:lpstr>
      <vt:lpstr>Discretionary sources of retirement income</vt:lpstr>
      <vt:lpstr>Matching sources of income with expenses</vt:lpstr>
      <vt:lpstr>Step 3: calculating the income gap</vt:lpstr>
      <vt:lpstr>Step 4: filling the income gap</vt:lpstr>
      <vt:lpstr>Traditional investments</vt:lpstr>
      <vt:lpstr>Withdrawal rate vs portfolio performance</vt:lpstr>
      <vt:lpstr>Traditional investments</vt:lpstr>
      <vt:lpstr>ANNUITIES</vt:lpstr>
      <vt:lpstr>income SOURCES in action</vt:lpstr>
      <vt:lpstr>Creating an income plan that’s right for you</vt:lpstr>
      <vt:lpstr>Step 5: monitor your plan</vt:lpstr>
      <vt:lpstr>Reviewing the five steps</vt:lpstr>
      <vt:lpstr>PowerPoint Presentation</vt:lpstr>
      <vt:lpstr>I can help</vt:lpstr>
      <vt:lpstr>disclosures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Jackie Houle</dc:creator>
  <cp:keywords/>
  <dc:description/>
  <cp:lastModifiedBy>Kostic, Melissa</cp:lastModifiedBy>
  <cp:revision>50</cp:revision>
  <dcterms:created xsi:type="dcterms:W3CDTF">2022-01-05T23:42:14Z</dcterms:created>
  <dcterms:modified xsi:type="dcterms:W3CDTF">2022-08-26T17:39:23Z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completed">
    <vt:filetime>2021-06-09T10:00:00Z</vt:filetime>
  </property>
  <property fmtid="{D5CDD505-2E9C-101B-9397-08002B2CF9AE}" pid="3" name="ContentTypeId">
    <vt:lpwstr>0x010100C1A32E4A8E00DF4C90327E55BFB852F5</vt:lpwstr>
  </property>
</Properties>
</file>