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7"/>
  </p:notesMasterIdLst>
  <p:handoutMasterIdLst>
    <p:handoutMasterId r:id="rId48"/>
  </p:handoutMasterIdLst>
  <p:sldIdLst>
    <p:sldId id="333" r:id="rId2"/>
    <p:sldId id="397" r:id="rId3"/>
    <p:sldId id="324" r:id="rId4"/>
    <p:sldId id="401" r:id="rId5"/>
    <p:sldId id="332" r:id="rId6"/>
    <p:sldId id="363" r:id="rId7"/>
    <p:sldId id="399" r:id="rId8"/>
    <p:sldId id="337" r:id="rId9"/>
    <p:sldId id="338" r:id="rId10"/>
    <p:sldId id="365" r:id="rId11"/>
    <p:sldId id="366" r:id="rId12"/>
    <p:sldId id="367" r:id="rId13"/>
    <p:sldId id="395" r:id="rId14"/>
    <p:sldId id="370" r:id="rId15"/>
    <p:sldId id="339" r:id="rId16"/>
    <p:sldId id="369" r:id="rId17"/>
    <p:sldId id="371" r:id="rId18"/>
    <p:sldId id="393" r:id="rId19"/>
    <p:sldId id="400" r:id="rId20"/>
    <p:sldId id="343" r:id="rId21"/>
    <p:sldId id="374" r:id="rId22"/>
    <p:sldId id="375" r:id="rId23"/>
    <p:sldId id="376" r:id="rId24"/>
    <p:sldId id="378" r:id="rId25"/>
    <p:sldId id="380" r:id="rId26"/>
    <p:sldId id="381" r:id="rId27"/>
    <p:sldId id="396" r:id="rId28"/>
    <p:sldId id="382" r:id="rId29"/>
    <p:sldId id="383" r:id="rId30"/>
    <p:sldId id="384" r:id="rId31"/>
    <p:sldId id="385" r:id="rId32"/>
    <p:sldId id="386" r:id="rId33"/>
    <p:sldId id="387" r:id="rId34"/>
    <p:sldId id="398" r:id="rId35"/>
    <p:sldId id="388" r:id="rId36"/>
    <p:sldId id="347" r:id="rId37"/>
    <p:sldId id="389" r:id="rId38"/>
    <p:sldId id="351" r:id="rId39"/>
    <p:sldId id="391" r:id="rId40"/>
    <p:sldId id="354" r:id="rId41"/>
    <p:sldId id="392" r:id="rId42"/>
    <p:sldId id="403" r:id="rId43"/>
    <p:sldId id="358" r:id="rId44"/>
    <p:sldId id="394" r:id="rId45"/>
    <p:sldId id="308" r:id="rId46"/>
  </p:sldIdLst>
  <p:sldSz cx="9144000" cy="5143500" type="screen16x9"/>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rand Template Guidelines" id="{BEB93CF3-0551-BA4F-A02E-19CA8FBE967A}">
          <p14:sldIdLst>
            <p14:sldId id="333"/>
            <p14:sldId id="397"/>
            <p14:sldId id="324"/>
            <p14:sldId id="401"/>
            <p14:sldId id="332"/>
            <p14:sldId id="363"/>
            <p14:sldId id="399"/>
            <p14:sldId id="337"/>
            <p14:sldId id="338"/>
            <p14:sldId id="365"/>
            <p14:sldId id="366"/>
            <p14:sldId id="367"/>
            <p14:sldId id="395"/>
            <p14:sldId id="370"/>
            <p14:sldId id="339"/>
            <p14:sldId id="369"/>
            <p14:sldId id="371"/>
            <p14:sldId id="393"/>
            <p14:sldId id="400"/>
            <p14:sldId id="343"/>
            <p14:sldId id="374"/>
            <p14:sldId id="375"/>
            <p14:sldId id="376"/>
            <p14:sldId id="378"/>
            <p14:sldId id="380"/>
            <p14:sldId id="381"/>
            <p14:sldId id="396"/>
            <p14:sldId id="382"/>
            <p14:sldId id="383"/>
            <p14:sldId id="384"/>
            <p14:sldId id="385"/>
            <p14:sldId id="386"/>
            <p14:sldId id="387"/>
            <p14:sldId id="398"/>
            <p14:sldId id="388"/>
            <p14:sldId id="347"/>
            <p14:sldId id="389"/>
            <p14:sldId id="351"/>
            <p14:sldId id="391"/>
            <p14:sldId id="354"/>
            <p14:sldId id="392"/>
            <p14:sldId id="403"/>
            <p14:sldId id="358"/>
            <p14:sldId id="394"/>
          </p14:sldIdLst>
        </p14:section>
        <p14:section name="Closing Slides" id="{ACFF73FA-CA64-0F43-896D-EBC9173B9E42}">
          <p14:sldIdLst>
            <p14:sldId id="308"/>
          </p14:sldIdLst>
        </p14:section>
      </p14:sectionLst>
    </p:ext>
    <p:ext uri="{EFAFB233-063F-42B5-8137-9DF3F51BA10A}">
      <p15:sldGuideLst xmlns:p15="http://schemas.microsoft.com/office/powerpoint/2012/main">
        <p15:guide id="1" orient="horz" pos="1620">
          <p15:clr>
            <a:srgbClr val="A4A3A4"/>
          </p15:clr>
        </p15:guide>
        <p15:guide id="2" pos="936" userDrawn="1">
          <p15:clr>
            <a:srgbClr val="A4A3A4"/>
          </p15:clr>
        </p15:guide>
        <p15:guide id="3" orient="horz">
          <p15:clr>
            <a:srgbClr val="A4A3A4"/>
          </p15:clr>
        </p15:guide>
        <p15:guide id="4">
          <p15:clr>
            <a:srgbClr val="A4A3A4"/>
          </p15:clr>
        </p15:guide>
        <p15:guide id="5" orient="horz" pos="1244">
          <p15:clr>
            <a:srgbClr val="A4A3A4"/>
          </p15:clr>
        </p15:guide>
        <p15:guide id="6" pos="2887">
          <p15:clr>
            <a:srgbClr val="A4A3A4"/>
          </p15:clr>
        </p15:guide>
        <p15:guide id="7" orient="horz" pos="1619">
          <p15:clr>
            <a:srgbClr val="A4A3A4"/>
          </p15:clr>
        </p15:guide>
        <p15:guide id="8" pos="2882">
          <p15:clr>
            <a:srgbClr val="A4A3A4"/>
          </p15:clr>
        </p15:guide>
        <p15:guide id="9" orient="horz" pos="161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ndt, Nick" initials="AN" lastIdx="7" clrIdx="0">
    <p:extLst>
      <p:ext uri="{19B8F6BF-5375-455C-9EA6-DF929625EA0E}">
        <p15:presenceInfo xmlns:p15="http://schemas.microsoft.com/office/powerpoint/2012/main" userId="S-1-5-21-2380165290-1749897186-383349493-2914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4298"/>
    <a:srgbClr val="D2E1D8"/>
    <a:srgbClr val="D2D2D0"/>
    <a:srgbClr val="E3F0F9"/>
    <a:srgbClr val="DA001F"/>
    <a:srgbClr val="455D81"/>
    <a:srgbClr val="AB6937"/>
    <a:srgbClr val="964F2C"/>
    <a:srgbClr val="95968E"/>
    <a:srgbClr val="8F9AA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881" autoAdjust="0"/>
    <p:restoredTop sz="77241" autoAdjust="0"/>
  </p:normalViewPr>
  <p:slideViewPr>
    <p:cSldViewPr snapToGrid="0" snapToObjects="1">
      <p:cViewPr varScale="1">
        <p:scale>
          <a:sx n="119" d="100"/>
          <a:sy n="119" d="100"/>
        </p:scale>
        <p:origin x="192" y="232"/>
      </p:cViewPr>
      <p:guideLst>
        <p:guide orient="horz" pos="1620"/>
        <p:guide pos="936"/>
        <p:guide orient="horz"/>
        <p:guide/>
        <p:guide orient="horz" pos="1244"/>
        <p:guide pos="2887"/>
        <p:guide orient="horz" pos="1619"/>
        <p:guide pos="2882"/>
        <p:guide orient="horz" pos="1611"/>
      </p:guideLst>
    </p:cSldViewPr>
  </p:slideViewPr>
  <p:outlineViewPr>
    <p:cViewPr>
      <p:scale>
        <a:sx n="33" d="100"/>
        <a:sy n="33" d="100"/>
      </p:scale>
      <p:origin x="0" y="8088"/>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p:scale>
          <a:sx n="140" d="100"/>
          <a:sy n="140" d="100"/>
        </p:scale>
        <p:origin x="1904" y="-10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810" cy="479733"/>
          </a:xfrm>
          <a:prstGeom prst="rect">
            <a:avLst/>
          </a:prstGeom>
        </p:spPr>
        <p:txBody>
          <a:bodyPr vert="horz" lIns="94704" tIns="47352" rIns="94704" bIns="47352" rtlCol="0"/>
          <a:lstStyle>
            <a:lvl1pPr algn="l">
              <a:defRPr sz="1200"/>
            </a:lvl1pPr>
          </a:lstStyle>
          <a:p>
            <a:endParaRPr lang="en-US" dirty="0"/>
          </a:p>
        </p:txBody>
      </p:sp>
      <p:sp>
        <p:nvSpPr>
          <p:cNvPr id="3" name="Date Placeholder 2"/>
          <p:cNvSpPr>
            <a:spLocks noGrp="1"/>
          </p:cNvSpPr>
          <p:nvPr>
            <p:ph type="dt" sz="quarter" idx="1"/>
          </p:nvPr>
        </p:nvSpPr>
        <p:spPr>
          <a:xfrm>
            <a:off x="4143737" y="0"/>
            <a:ext cx="3169810" cy="479733"/>
          </a:xfrm>
          <a:prstGeom prst="rect">
            <a:avLst/>
          </a:prstGeom>
        </p:spPr>
        <p:txBody>
          <a:bodyPr vert="horz" lIns="94704" tIns="47352" rIns="94704" bIns="47352" rtlCol="0"/>
          <a:lstStyle>
            <a:lvl1pPr algn="r">
              <a:defRPr sz="1200"/>
            </a:lvl1pPr>
          </a:lstStyle>
          <a:p>
            <a:fld id="{218189EF-28F7-2B4D-9F8D-8C146237585D}" type="datetimeFigureOut">
              <a:rPr lang="en-US" smtClean="0"/>
              <a:t>4/5/24</a:t>
            </a:fld>
            <a:endParaRPr lang="en-US" dirty="0"/>
          </a:p>
        </p:txBody>
      </p:sp>
      <p:sp>
        <p:nvSpPr>
          <p:cNvPr id="4" name="Footer Placeholder 3"/>
          <p:cNvSpPr>
            <a:spLocks noGrp="1"/>
          </p:cNvSpPr>
          <p:nvPr>
            <p:ph type="ftr" sz="quarter" idx="2"/>
          </p:nvPr>
        </p:nvSpPr>
        <p:spPr>
          <a:xfrm>
            <a:off x="0" y="9119830"/>
            <a:ext cx="3169810" cy="479733"/>
          </a:xfrm>
          <a:prstGeom prst="rect">
            <a:avLst/>
          </a:prstGeom>
        </p:spPr>
        <p:txBody>
          <a:bodyPr vert="horz" lIns="94704" tIns="47352" rIns="94704" bIns="47352"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737" y="9119830"/>
            <a:ext cx="3169810" cy="479733"/>
          </a:xfrm>
          <a:prstGeom prst="rect">
            <a:avLst/>
          </a:prstGeom>
        </p:spPr>
        <p:txBody>
          <a:bodyPr vert="horz" lIns="94704" tIns="47352" rIns="94704" bIns="47352" rtlCol="0" anchor="b"/>
          <a:lstStyle>
            <a:lvl1pPr algn="r">
              <a:defRPr sz="1200"/>
            </a:lvl1pPr>
          </a:lstStyle>
          <a:p>
            <a:fld id="{B18A180E-4FB0-D346-9593-FB2251E33FAE}" type="slidenum">
              <a:rPr lang="en-US" smtClean="0"/>
              <a:t>‹#›</a:t>
            </a:fld>
            <a:endParaRPr lang="en-US" dirty="0"/>
          </a:p>
        </p:txBody>
      </p:sp>
    </p:spTree>
    <p:extLst>
      <p:ext uri="{BB962C8B-B14F-4D97-AF65-F5344CB8AC3E}">
        <p14:creationId xmlns:p14="http://schemas.microsoft.com/office/powerpoint/2010/main" val="6222725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810" cy="479733"/>
          </a:xfrm>
          <a:prstGeom prst="rect">
            <a:avLst/>
          </a:prstGeom>
        </p:spPr>
        <p:txBody>
          <a:bodyPr vert="horz" lIns="94704" tIns="47352" rIns="94704" bIns="47352" rtlCol="0"/>
          <a:lstStyle>
            <a:lvl1pPr algn="l">
              <a:defRPr sz="1200"/>
            </a:lvl1pPr>
          </a:lstStyle>
          <a:p>
            <a:endParaRPr lang="en-US" dirty="0"/>
          </a:p>
        </p:txBody>
      </p:sp>
      <p:sp>
        <p:nvSpPr>
          <p:cNvPr id="3" name="Date Placeholder 2"/>
          <p:cNvSpPr>
            <a:spLocks noGrp="1"/>
          </p:cNvSpPr>
          <p:nvPr>
            <p:ph type="dt" idx="1"/>
          </p:nvPr>
        </p:nvSpPr>
        <p:spPr>
          <a:xfrm>
            <a:off x="4143737" y="0"/>
            <a:ext cx="3169810" cy="479733"/>
          </a:xfrm>
          <a:prstGeom prst="rect">
            <a:avLst/>
          </a:prstGeom>
        </p:spPr>
        <p:txBody>
          <a:bodyPr vert="horz" lIns="94704" tIns="47352" rIns="94704" bIns="47352" rtlCol="0"/>
          <a:lstStyle>
            <a:lvl1pPr algn="r">
              <a:defRPr sz="1200"/>
            </a:lvl1pPr>
          </a:lstStyle>
          <a:p>
            <a:fld id="{B7D806FB-E9AC-9C45-B0C5-F68F355E0D15}" type="datetimeFigureOut">
              <a:rPr lang="en-US" smtClean="0"/>
              <a:t>4/5/24</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4704" tIns="47352" rIns="94704" bIns="47352" rtlCol="0" anchor="ctr"/>
          <a:lstStyle/>
          <a:p>
            <a:endParaRPr lang="en-US" dirty="0"/>
          </a:p>
        </p:txBody>
      </p:sp>
      <p:sp>
        <p:nvSpPr>
          <p:cNvPr id="5" name="Notes Placeholder 4"/>
          <p:cNvSpPr>
            <a:spLocks noGrp="1"/>
          </p:cNvSpPr>
          <p:nvPr>
            <p:ph type="body" sz="quarter" idx="3"/>
          </p:nvPr>
        </p:nvSpPr>
        <p:spPr>
          <a:xfrm>
            <a:off x="730859" y="4559916"/>
            <a:ext cx="5853483" cy="4320867"/>
          </a:xfrm>
          <a:prstGeom prst="rect">
            <a:avLst/>
          </a:prstGeom>
        </p:spPr>
        <p:txBody>
          <a:bodyPr vert="horz" lIns="94704" tIns="47352" rIns="94704" bIns="473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830"/>
            <a:ext cx="3169810" cy="479733"/>
          </a:xfrm>
          <a:prstGeom prst="rect">
            <a:avLst/>
          </a:prstGeom>
        </p:spPr>
        <p:txBody>
          <a:bodyPr vert="horz" lIns="94704" tIns="47352" rIns="94704" bIns="47352"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737" y="9119830"/>
            <a:ext cx="3169810" cy="479733"/>
          </a:xfrm>
          <a:prstGeom prst="rect">
            <a:avLst/>
          </a:prstGeom>
        </p:spPr>
        <p:txBody>
          <a:bodyPr vert="horz" lIns="94704" tIns="47352" rIns="94704" bIns="47352" rtlCol="0" anchor="b"/>
          <a:lstStyle>
            <a:lvl1pPr algn="r">
              <a:defRPr sz="1200"/>
            </a:lvl1pPr>
          </a:lstStyle>
          <a:p>
            <a:fld id="{AB5E336D-5138-4F47-858D-FA78D87F2E6A}" type="slidenum">
              <a:rPr lang="en-US" smtClean="0"/>
              <a:t>‹#›</a:t>
            </a:fld>
            <a:endParaRPr lang="en-US" dirty="0"/>
          </a:p>
        </p:txBody>
      </p:sp>
    </p:spTree>
    <p:extLst>
      <p:ext uri="{BB962C8B-B14F-4D97-AF65-F5344CB8AC3E}">
        <p14:creationId xmlns:p14="http://schemas.microsoft.com/office/powerpoint/2010/main" val="422039725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559915"/>
            <a:ext cx="6543674" cy="5039647"/>
          </a:xfrm>
        </p:spPr>
        <p:txBody>
          <a:bodyPr/>
          <a:lstStyle/>
          <a:p>
            <a:pPr>
              <a:spcAft>
                <a:spcPts val="600"/>
              </a:spcAft>
            </a:pPr>
            <a:r>
              <a:rPr lang="en-US" sz="1000" dirty="0"/>
              <a:t>Good _________________________!</a:t>
            </a:r>
          </a:p>
          <a:p>
            <a:pPr>
              <a:spcAft>
                <a:spcPts val="600"/>
              </a:spcAft>
            </a:pPr>
            <a:r>
              <a:rPr lang="en-US" sz="1000" dirty="0"/>
              <a:t>How many of you here know of someone who’s family lost a significant amount of money because they didn’t have a proper estate plan? Even if you don’t know of someone personally, I’m sure you’re all familiar with the stories of famous people like Philip Seymour Hoffman, Heath Ledger, James Brown, or Prince. It seems like there is a new story every year. So I’m confident you recognize the importance of proper estate planning. In fact, as financial professionals, you all engage in estate planning. Every time you title an account or help a client complete a beneficiary designation — that’s estate planning!</a:t>
            </a:r>
          </a:p>
          <a:p>
            <a:pPr>
              <a:spcAft>
                <a:spcPts val="600"/>
              </a:spcAft>
            </a:pPr>
            <a:r>
              <a:rPr lang="en-US" sz="1000" dirty="0"/>
              <a:t>Has anyone here ever invested a considerable amount of time and energy to resolve an estate planning problem? If not, you’re lucky. Because most of the financial professionals I work with often tell me that fixing estate planning problems is one of their biggest frustrations. Would anyone here agree with that? So I think we can all agree that estate planning is important to our clients and when mistakes are made, it can create problems and issues we would all prefer to avoid.  </a:t>
            </a:r>
          </a:p>
          <a:p>
            <a:pPr>
              <a:spcAft>
                <a:spcPts val="600"/>
              </a:spcAft>
            </a:pPr>
            <a:r>
              <a:rPr lang="en-US" sz="1000" dirty="0"/>
              <a:t>My name is ___________________, and I’m a __________________ with Transamerica’s Advanced Markets Group and from my experience working with top producers across the country, the primary reason they do estate planning with their clients is:</a:t>
            </a:r>
          </a:p>
          <a:p>
            <a:pPr marL="236761" indent="-236761">
              <a:buAutoNum type="arabicPeriod"/>
            </a:pPr>
            <a:r>
              <a:rPr lang="en-US" sz="1000" dirty="0"/>
              <a:t>It helps to ensure they retain their high net worth and most valued clients.</a:t>
            </a:r>
          </a:p>
          <a:p>
            <a:pPr marL="236761" indent="-236761">
              <a:buAutoNum type="arabicPeriod"/>
            </a:pPr>
            <a:r>
              <a:rPr lang="en-US" sz="1000" dirty="0"/>
              <a:t>It helps them to protect their clients and their practice.</a:t>
            </a:r>
          </a:p>
          <a:p>
            <a:pPr marL="236761" indent="-236761">
              <a:spcAft>
                <a:spcPts val="600"/>
              </a:spcAft>
              <a:buAutoNum type="arabicPeriod"/>
            </a:pPr>
            <a:r>
              <a:rPr lang="en-US" sz="1000" dirty="0"/>
              <a:t>It helps them build the critical bridge to the beneficiaries and family members who will inherit the assets.</a:t>
            </a:r>
          </a:p>
          <a:p>
            <a:pPr>
              <a:spcAft>
                <a:spcPts val="600"/>
              </a:spcAft>
            </a:pPr>
            <a:r>
              <a:rPr lang="en-US" sz="1000" dirty="0"/>
              <a:t>That all sounds good right? So why doesn’t every financial professional create an estate plan for every client? Well, besides being time-consuming and complex, what many financial professionals have told me is that one of the biggest roadblocks to estate planning is the client themselves. Would you agree?</a:t>
            </a:r>
          </a:p>
          <a:p>
            <a:pPr>
              <a:spcAft>
                <a:spcPts val="600"/>
              </a:spcAft>
            </a:pPr>
            <a:r>
              <a:rPr lang="en-US" sz="1000" dirty="0"/>
              <a:t>It can be hard to get clients to sit down and actually put together a proper estate plan because most people don’t like to think about their own mortality or end of life issues. Not to mention that it requires time and attention.</a:t>
            </a:r>
          </a:p>
          <a:p>
            <a:pPr>
              <a:spcAft>
                <a:spcPts val="600"/>
              </a:spcAft>
            </a:pPr>
            <a:r>
              <a:rPr lang="en-US" sz="1000" dirty="0"/>
              <a:t>So, what we recommend is a process. A process that is simple, creates a sense of urgency, and helps you put in place an estate plan that is appropriate for your client. Today, we’re going to share with you some suggestions on how to do that. The one thing I hope all of you remember at the end of today’s presentation is that by incorporating an estate planning process into your practice, you can serve the needs of the clients you value most by assisting them in retaining the assets you have worked so hard to help them acquire.</a:t>
            </a:r>
          </a:p>
          <a:p>
            <a:endParaRPr lang="en-US" sz="1000" dirty="0"/>
          </a:p>
        </p:txBody>
      </p:sp>
      <p:sp>
        <p:nvSpPr>
          <p:cNvPr id="4" name="Slide Number Placeholder 3"/>
          <p:cNvSpPr>
            <a:spLocks noGrp="1"/>
          </p:cNvSpPr>
          <p:nvPr>
            <p:ph type="sldNum" sz="quarter" idx="10"/>
          </p:nvPr>
        </p:nvSpPr>
        <p:spPr/>
        <p:txBody>
          <a:bodyPr/>
          <a:lstStyle/>
          <a:p>
            <a:fld id="{AB5E336D-5138-4F47-858D-FA78D87F2E6A}" type="slidenum">
              <a:rPr lang="en-US" smtClean="0"/>
              <a:t>1</a:t>
            </a:fld>
            <a:endParaRPr lang="en-US" dirty="0"/>
          </a:p>
        </p:txBody>
      </p:sp>
    </p:spTree>
    <p:extLst>
      <p:ext uri="{BB962C8B-B14F-4D97-AF65-F5344CB8AC3E}">
        <p14:creationId xmlns:p14="http://schemas.microsoft.com/office/powerpoint/2010/main" val="464366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AB5E336D-5138-4F47-858D-FA78D87F2E6A}" type="slidenum">
              <a:rPr lang="en-US" smtClean="0"/>
              <a:t>10</a:t>
            </a:fld>
            <a:endParaRPr lang="en-US" dirty="0"/>
          </a:p>
        </p:txBody>
      </p:sp>
    </p:spTree>
    <p:extLst>
      <p:ext uri="{BB962C8B-B14F-4D97-AF65-F5344CB8AC3E}">
        <p14:creationId xmlns:p14="http://schemas.microsoft.com/office/powerpoint/2010/main" val="109997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assets that pass through</a:t>
            </a:r>
            <a:r>
              <a:rPr lang="en-US" baseline="0" dirty="0"/>
              <a:t> probate, a well-constructed will is the key to efficient wealth transfer. The probate court uses the will as the primary document, or the road map, to whom assets should legally transfer. </a:t>
            </a:r>
          </a:p>
          <a:p>
            <a:endParaRPr lang="en-US" baseline="0" dirty="0"/>
          </a:p>
          <a:p>
            <a:r>
              <a:rPr lang="en-US" baseline="0" dirty="0"/>
              <a:t>It is not merely enough to have a will. The will should be well constructed, up to date, and integrated with the client’s overall financial plan. As client circumstances change, a review and redrafting of their will may be in order.</a:t>
            </a:r>
          </a:p>
          <a:p>
            <a:endParaRPr lang="en-US" baseline="0" dirty="0"/>
          </a:p>
          <a:p>
            <a:r>
              <a:rPr lang="en-US" baseline="0" dirty="0"/>
              <a:t>Here are three steps you can follow:</a:t>
            </a:r>
          </a:p>
          <a:p>
            <a:endParaRPr lang="en-US" baseline="0" dirty="0"/>
          </a:p>
          <a:p>
            <a:r>
              <a:rPr lang="en-US" baseline="0" dirty="0"/>
              <a:t>(Read slide)</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11</a:t>
            </a:fld>
            <a:endParaRPr lang="en-US" dirty="0"/>
          </a:p>
        </p:txBody>
      </p:sp>
    </p:spTree>
    <p:extLst>
      <p:ext uri="{BB962C8B-B14F-4D97-AF65-F5344CB8AC3E}">
        <p14:creationId xmlns:p14="http://schemas.microsoft.com/office/powerpoint/2010/main" val="1175052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way an asset is owned will determine how the asset transfers after death. Assets that are owned through Joint Tenants with Rights of Survivorship (JTWROS) pass automatically to the surviving joint owner by title and do not go through the probate process. Assets owned through Tenants by the Entirety will also pass this way to the surviving spouse outside of probate. Keep in mind, Tenants by the Entirety is only allowed by married couples.</a:t>
            </a:r>
          </a:p>
          <a:p>
            <a:endParaRPr lang="en-US" baseline="0" dirty="0"/>
          </a:p>
          <a:p>
            <a:r>
              <a:rPr lang="en-US" baseline="0" dirty="0"/>
              <a:t>Assets that are owned as Tenants in Common pass differently. Instead of the property passing by title to the surviving joint owner, the asset passes to the estate of the deceased owner and passes through probate.  </a:t>
            </a:r>
          </a:p>
          <a:p>
            <a:endParaRPr lang="en-US" baseline="0" dirty="0"/>
          </a:p>
          <a:p>
            <a:r>
              <a:rPr lang="en-US" baseline="0" dirty="0"/>
              <a:t>Assets can also be owned by a trust. Assets owned by a trust pass directly from the trust to the beneficiaries listed in the trust without going through probate. Trusts that are created through a will as testamentary trusts are subject to probate when funded.</a:t>
            </a:r>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12</a:t>
            </a:fld>
            <a:endParaRPr lang="en-US" dirty="0"/>
          </a:p>
        </p:txBody>
      </p:sp>
    </p:spTree>
    <p:extLst>
      <p:ext uri="{BB962C8B-B14F-4D97-AF65-F5344CB8AC3E}">
        <p14:creationId xmlns:p14="http://schemas.microsoft.com/office/powerpoint/2010/main" val="463162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522">
              <a:defRPr/>
            </a:pPr>
            <a:r>
              <a:rPr lang="en-US" dirty="0"/>
              <a:t>Community property is an issue for married couples to consider on a state-by-state basis. </a:t>
            </a:r>
          </a:p>
          <a:p>
            <a:pPr defTabSz="473522">
              <a:defRPr/>
            </a:pPr>
            <a:endParaRPr lang="en-US" dirty="0"/>
          </a:p>
          <a:p>
            <a:pPr defTabSz="473522">
              <a:defRPr/>
            </a:pPr>
            <a:r>
              <a:rPr lang="en-US" dirty="0"/>
              <a:t>Remember: There are no universal community property laws and each state operates slightly differently. Contact an attorney to determine how community laws may impact clients in these states.</a:t>
            </a:r>
          </a:p>
          <a:p>
            <a:endParaRPr lang="en-US" dirty="0"/>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13</a:t>
            </a:fld>
            <a:endParaRPr lang="en-US" dirty="0"/>
          </a:p>
        </p:txBody>
      </p:sp>
    </p:spTree>
    <p:extLst>
      <p:ext uri="{BB962C8B-B14F-4D97-AF65-F5344CB8AC3E}">
        <p14:creationId xmlns:p14="http://schemas.microsoft.com/office/powerpoint/2010/main" val="200080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method for transferring assets upon death is via beneficiary designation. </a:t>
            </a:r>
          </a:p>
          <a:p>
            <a:r>
              <a:rPr lang="en-US" dirty="0"/>
              <a:t> </a:t>
            </a:r>
          </a:p>
          <a:p>
            <a:r>
              <a:rPr lang="en-US" dirty="0"/>
              <a:t>(Read slide)</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14</a:t>
            </a:fld>
            <a:endParaRPr lang="en-US" dirty="0"/>
          </a:p>
        </p:txBody>
      </p:sp>
    </p:spTree>
    <p:extLst>
      <p:ext uri="{BB962C8B-B14F-4D97-AF65-F5344CB8AC3E}">
        <p14:creationId xmlns:p14="http://schemas.microsoft.com/office/powerpoint/2010/main" val="1796678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your clients have the right person listed as their beneficiary. Relatives who’ve passed or former spouses may be listed.</a:t>
            </a:r>
          </a:p>
          <a:p>
            <a:r>
              <a:rPr lang="en-US" dirty="0"/>
              <a:t> </a:t>
            </a:r>
          </a:p>
          <a:p>
            <a:r>
              <a:rPr lang="en-US" dirty="0"/>
              <a:t>This beneficiary designation is crucial. Once someone is named as a beneficiary, it doesn’t matter what the will says; assets go directly to the designated beneficiary.</a:t>
            </a:r>
          </a:p>
          <a:p>
            <a:r>
              <a:rPr lang="en-US" dirty="0"/>
              <a:t> </a:t>
            </a:r>
          </a:p>
          <a:p>
            <a:r>
              <a:rPr lang="en-US" dirty="0"/>
              <a:t>Remind clients to check so they can avoid disinheritance.</a:t>
            </a:r>
          </a:p>
          <a:p>
            <a:r>
              <a:rPr lang="en-US" dirty="0"/>
              <a:t>  </a:t>
            </a:r>
          </a:p>
          <a:p>
            <a:r>
              <a:rPr lang="en-US" dirty="0"/>
              <a:t>Beneficiary designations are one of the best and simplest areas to add value. Properly designating beneficiaries is critical and can help avoid unnecessary expenses and taxes. Remind clients to check these so they can help avoid disinheritance and unnecessary delays.</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15</a:t>
            </a:fld>
            <a:endParaRPr lang="en-US" dirty="0"/>
          </a:p>
        </p:txBody>
      </p:sp>
    </p:spTree>
    <p:extLst>
      <p:ext uri="{BB962C8B-B14F-4D97-AF65-F5344CB8AC3E}">
        <p14:creationId xmlns:p14="http://schemas.microsoft.com/office/powerpoint/2010/main" val="1869037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extremely important to identify beneficiary designation warning signs.</a:t>
            </a:r>
          </a:p>
          <a:p>
            <a:r>
              <a:rPr lang="en-US" dirty="0"/>
              <a:t> </a:t>
            </a:r>
          </a:p>
          <a:p>
            <a:r>
              <a:rPr lang="en-US" dirty="0"/>
              <a:t>(Read slide)</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16</a:t>
            </a:fld>
            <a:endParaRPr lang="en-US" dirty="0"/>
          </a:p>
        </p:txBody>
      </p:sp>
    </p:spTree>
    <p:extLst>
      <p:ext uri="{BB962C8B-B14F-4D97-AF65-F5344CB8AC3E}">
        <p14:creationId xmlns:p14="http://schemas.microsoft.com/office/powerpoint/2010/main" val="1714221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important consideration is what may happen if one of the primary beneficiaries is deceased but the other or others are still alive. </a:t>
            </a:r>
          </a:p>
          <a:p>
            <a:r>
              <a:rPr lang="en-US" dirty="0"/>
              <a:t> </a:t>
            </a:r>
          </a:p>
          <a:p>
            <a:r>
              <a:rPr lang="en-US" dirty="0"/>
              <a:t>Would the client like the assets to be divided among the surviving beneficiaries (per capita) or would they like the deceased beneficiary’s share to pass to that beneficiary’s children (per stirpes). It’s important to note that many custodians may have a default provision (either per capita or per stirpes) that may not be consistent with the client’s wishes.</a:t>
            </a:r>
          </a:p>
          <a:p>
            <a:r>
              <a:rPr lang="en-US" dirty="0"/>
              <a:t> </a:t>
            </a:r>
          </a:p>
          <a:p>
            <a:r>
              <a:rPr lang="en-US" dirty="0"/>
              <a:t>Check to see which options the custodian accommodates and ensure the client understands the differences. </a:t>
            </a:r>
          </a:p>
          <a:p>
            <a:r>
              <a:rPr lang="en-US" dirty="0"/>
              <a:t> </a:t>
            </a:r>
          </a:p>
          <a:p>
            <a:r>
              <a:rPr lang="en-US" dirty="0"/>
              <a:t>(Read remaining bullets)</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17</a:t>
            </a:fld>
            <a:endParaRPr lang="en-US" dirty="0"/>
          </a:p>
        </p:txBody>
      </p:sp>
    </p:spTree>
    <p:extLst>
      <p:ext uri="{BB962C8B-B14F-4D97-AF65-F5344CB8AC3E}">
        <p14:creationId xmlns:p14="http://schemas.microsoft.com/office/powerpoint/2010/main" val="468750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these practices</a:t>
            </a:r>
            <a:r>
              <a:rPr lang="en-US" baseline="0" dirty="0"/>
              <a:t> may</a:t>
            </a:r>
            <a:r>
              <a:rPr lang="en-US" dirty="0"/>
              <a:t> make wealth transfer easier:</a:t>
            </a:r>
          </a:p>
          <a:p>
            <a:endParaRPr lang="en-US" dirty="0"/>
          </a:p>
          <a:p>
            <a:r>
              <a:rPr lang="en-US" dirty="0"/>
              <a:t>(Read slide)</a:t>
            </a:r>
          </a:p>
        </p:txBody>
      </p:sp>
      <p:sp>
        <p:nvSpPr>
          <p:cNvPr id="4" name="Slide Number Placeholder 3"/>
          <p:cNvSpPr>
            <a:spLocks noGrp="1"/>
          </p:cNvSpPr>
          <p:nvPr>
            <p:ph type="sldNum" sz="quarter" idx="10"/>
          </p:nvPr>
        </p:nvSpPr>
        <p:spPr/>
        <p:txBody>
          <a:bodyPr/>
          <a:lstStyle/>
          <a:p>
            <a:fld id="{AB5E336D-5138-4F47-858D-FA78D87F2E6A}" type="slidenum">
              <a:rPr lang="en-US" smtClean="0"/>
              <a:t>18</a:t>
            </a:fld>
            <a:endParaRPr lang="en-US" dirty="0"/>
          </a:p>
        </p:txBody>
      </p:sp>
    </p:spTree>
    <p:extLst>
      <p:ext uri="{BB962C8B-B14F-4D97-AF65-F5344CB8AC3E}">
        <p14:creationId xmlns:p14="http://schemas.microsoft.com/office/powerpoint/2010/main" val="292708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19</a:t>
            </a:fld>
            <a:endParaRPr lang="en-US" dirty="0"/>
          </a:p>
        </p:txBody>
      </p:sp>
    </p:spTree>
    <p:extLst>
      <p:ext uri="{BB962C8B-B14F-4D97-AF65-F5344CB8AC3E}">
        <p14:creationId xmlns:p14="http://schemas.microsoft.com/office/powerpoint/2010/main" val="671388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522">
              <a:defRPr/>
            </a:pPr>
            <a:r>
              <a:rPr lang="en-US" dirty="0"/>
              <a:t>Please note: This presentation is not to be construed as legal or tax advice, nor can I offer legal or tax advice. Please take a moment to read these important disclaimers. Please consult with a licensed attorney for any questions that you may have regarding the laws applicable to your client's situation and to draft the appropriate legal documents including wills, trusts, and powers of attorney.</a:t>
            </a:r>
          </a:p>
          <a:p>
            <a:endParaRPr lang="en-US" dirty="0"/>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2</a:t>
            </a:fld>
            <a:endParaRPr lang="en-US" dirty="0"/>
          </a:p>
        </p:txBody>
      </p:sp>
    </p:spTree>
    <p:extLst>
      <p:ext uri="{BB962C8B-B14F-4D97-AF65-F5344CB8AC3E}">
        <p14:creationId xmlns:p14="http://schemas.microsoft.com/office/powerpoint/2010/main" val="1595696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Estate planning is not just about planning for what happens after a client passes, it’s about increasing</a:t>
            </a:r>
            <a:r>
              <a:rPr lang="en-US" baseline="0" dirty="0"/>
              <a:t> the</a:t>
            </a:r>
            <a:r>
              <a:rPr lang="en-US" dirty="0"/>
              <a:t> control for clients when they’ll need it most.</a:t>
            </a:r>
          </a:p>
          <a:p>
            <a:endParaRPr lang="en-US" dirty="0"/>
          </a:p>
          <a:p>
            <a:r>
              <a:rPr lang="en-US" dirty="0"/>
              <a:t>(Read slide)</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20</a:t>
            </a:fld>
            <a:endParaRPr lang="en-US" dirty="0"/>
          </a:p>
        </p:txBody>
      </p:sp>
    </p:spTree>
    <p:extLst>
      <p:ext uri="{BB962C8B-B14F-4D97-AF65-F5344CB8AC3E}">
        <p14:creationId xmlns:p14="http://schemas.microsoft.com/office/powerpoint/2010/main" val="304560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Alzheimer’s and dementia are particularly challenging for financial professionals. It may be difficult to tell if someone has diminished mental capacity and knowing how to proceed when you suspect it. One constructive exercise is to help clients understand preemptive steps they should take to direct their wishes if they become incapacitated.</a:t>
            </a:r>
          </a:p>
          <a:p>
            <a:r>
              <a:rPr lang="en-US" dirty="0"/>
              <a:t> </a:t>
            </a:r>
          </a:p>
          <a:p>
            <a:r>
              <a:rPr lang="en-US" dirty="0"/>
              <a:t>(Read slide)</a:t>
            </a:r>
          </a:p>
          <a:p>
            <a:r>
              <a:rPr lang="en-US" dirty="0"/>
              <a:t> </a:t>
            </a:r>
          </a:p>
        </p:txBody>
      </p:sp>
      <p:sp>
        <p:nvSpPr>
          <p:cNvPr id="4" name="Slide Number Placeholder 3"/>
          <p:cNvSpPr>
            <a:spLocks noGrp="1"/>
          </p:cNvSpPr>
          <p:nvPr>
            <p:ph type="sldNum" sz="quarter" idx="10"/>
          </p:nvPr>
        </p:nvSpPr>
        <p:spPr/>
        <p:txBody>
          <a:bodyPr/>
          <a:lstStyle/>
          <a:p>
            <a:fld id="{AB5E336D-5138-4F47-858D-FA78D87F2E6A}" type="slidenum">
              <a:rPr lang="en-US" smtClean="0"/>
              <a:t>21</a:t>
            </a:fld>
            <a:endParaRPr lang="en-US" dirty="0"/>
          </a:p>
        </p:txBody>
      </p:sp>
    </p:spTree>
    <p:extLst>
      <p:ext uri="{BB962C8B-B14F-4D97-AF65-F5344CB8AC3E}">
        <p14:creationId xmlns:p14="http://schemas.microsoft.com/office/powerpoint/2010/main" val="1150405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client lacks the capacity to care for him or herself legally or financially and no previous directives or planning has been done, a guardian is appointed through due process.</a:t>
            </a:r>
          </a:p>
          <a:p>
            <a:r>
              <a:rPr lang="en-US" dirty="0"/>
              <a:t> </a:t>
            </a:r>
          </a:p>
          <a:p>
            <a:r>
              <a:rPr lang="en-US" dirty="0"/>
              <a:t>Now referred to as a “ward,” the client would lack power to act on their own behalf. Surely, this is the last thing your client would want — to be governed by someone else during difficult times.</a:t>
            </a:r>
          </a:p>
          <a:p>
            <a:r>
              <a:rPr lang="en-US" dirty="0"/>
              <a:t> </a:t>
            </a:r>
          </a:p>
          <a:p>
            <a:r>
              <a:rPr lang="en-US" dirty="0"/>
              <a:t>(Read slide)</a:t>
            </a:r>
          </a:p>
          <a:p>
            <a:r>
              <a:rPr lang="en-US" dirty="0"/>
              <a:t> </a:t>
            </a:r>
          </a:p>
          <a:p>
            <a:r>
              <a:rPr lang="en-US" dirty="0"/>
              <a:t>Also note: This process may not look as clean in real life as it does here. There may be competing familial interests to deal with, poor guardian selection, not to mention the anguish or humiliation the ward experiences throughout. Additionally, the process may carry expenses. </a:t>
            </a:r>
          </a:p>
          <a:p>
            <a:r>
              <a:rPr lang="en-US" dirty="0"/>
              <a:t> </a:t>
            </a:r>
          </a:p>
          <a:p>
            <a:r>
              <a:rPr lang="en-US" dirty="0"/>
              <a:t>Not only does the guardian bear the weight of caring for the ward and their finances, they must also periodically report back to court.</a:t>
            </a:r>
          </a:p>
          <a:p>
            <a:r>
              <a:rPr lang="en-US" dirty="0"/>
              <a:t> </a:t>
            </a:r>
          </a:p>
          <a:p>
            <a:r>
              <a:rPr lang="en-US" dirty="0"/>
              <a:t>This is a situation you want to help protect clients from.</a:t>
            </a:r>
          </a:p>
        </p:txBody>
      </p:sp>
      <p:sp>
        <p:nvSpPr>
          <p:cNvPr id="4" name="Slide Number Placeholder 3"/>
          <p:cNvSpPr>
            <a:spLocks noGrp="1"/>
          </p:cNvSpPr>
          <p:nvPr>
            <p:ph type="sldNum" sz="quarter" idx="10"/>
          </p:nvPr>
        </p:nvSpPr>
        <p:spPr/>
        <p:txBody>
          <a:bodyPr/>
          <a:lstStyle/>
          <a:p>
            <a:fld id="{AB5E336D-5138-4F47-858D-FA78D87F2E6A}" type="slidenum">
              <a:rPr lang="en-US" smtClean="0"/>
              <a:t>22</a:t>
            </a:fld>
            <a:endParaRPr lang="en-US" dirty="0"/>
          </a:p>
        </p:txBody>
      </p:sp>
    </p:spTree>
    <p:extLst>
      <p:ext uri="{BB962C8B-B14F-4D97-AF65-F5344CB8AC3E}">
        <p14:creationId xmlns:p14="http://schemas.microsoft.com/office/powerpoint/2010/main" val="459162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Appointment of a power of attorney before a client becomes incapacitated puts the power in their hands. With it, they may appoint a person to care for them or manage affairs if they become incapacitated. </a:t>
            </a:r>
          </a:p>
          <a:p>
            <a:r>
              <a:rPr lang="en-US" dirty="0"/>
              <a:t> </a:t>
            </a:r>
          </a:p>
          <a:p>
            <a:r>
              <a:rPr lang="en-US" dirty="0"/>
              <a:t>There are several different types of POAs. </a:t>
            </a:r>
          </a:p>
          <a:p>
            <a:r>
              <a:rPr lang="en-US" dirty="0"/>
              <a:t> </a:t>
            </a:r>
          </a:p>
          <a:p>
            <a:r>
              <a:rPr lang="en-US" dirty="0"/>
              <a:t>(Read slide)</a:t>
            </a:r>
          </a:p>
        </p:txBody>
      </p:sp>
      <p:sp>
        <p:nvSpPr>
          <p:cNvPr id="4" name="Slide Number Placeholder 3"/>
          <p:cNvSpPr>
            <a:spLocks noGrp="1"/>
          </p:cNvSpPr>
          <p:nvPr>
            <p:ph type="sldNum" sz="quarter" idx="10"/>
          </p:nvPr>
        </p:nvSpPr>
        <p:spPr/>
        <p:txBody>
          <a:bodyPr/>
          <a:lstStyle/>
          <a:p>
            <a:fld id="{AB5E336D-5138-4F47-858D-FA78D87F2E6A}" type="slidenum">
              <a:rPr lang="en-US" smtClean="0"/>
              <a:t>23</a:t>
            </a:fld>
            <a:endParaRPr lang="en-US" dirty="0"/>
          </a:p>
        </p:txBody>
      </p:sp>
    </p:spTree>
    <p:extLst>
      <p:ext uri="{BB962C8B-B14F-4D97-AF65-F5344CB8AC3E}">
        <p14:creationId xmlns:p14="http://schemas.microsoft.com/office/powerpoint/2010/main" val="202139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It should be noted that some</a:t>
            </a:r>
            <a:r>
              <a:rPr lang="en-US" baseline="0" dirty="0">
                <a:latin typeface="+mn-lt"/>
              </a:rPr>
              <a:t> legal documents used in incapacity planning serve a redundant purpose. For example, both a living will and healthcare proxy provide direction on healthcare decisions. However, they differ in the scope and powers afforded. A living will is a static document outlining the wishes of the incapacitated individual regarding healthcare decisions, whereas the healthcare proxy provides power over those types of decisions to another person. That person generally has discretion to make decisions which may be influenced by their own personal experiences. Therefore, selection of the healthcare proxy and making wishes known to that individual is important to ensure intentions are met. It is also important to note that a living will may need a court order to permit certain medical decisions, such as the removal of a feeding tube, etc., whereas a health proxy will not.</a:t>
            </a:r>
          </a:p>
          <a:p>
            <a:endParaRPr lang="en-US" baseline="0" dirty="0">
              <a:latin typeface="+mn-lt"/>
            </a:endParaRPr>
          </a:p>
          <a:p>
            <a:r>
              <a:rPr lang="en-US" baseline="0" dirty="0">
                <a:latin typeface="+mn-lt"/>
              </a:rPr>
              <a:t>(Read DNR bullet)</a:t>
            </a:r>
          </a:p>
          <a:p>
            <a:endParaRPr lang="en-US" baseline="0" dirty="0">
              <a:latin typeface="+mn-lt"/>
            </a:endParaRPr>
          </a:p>
          <a:p>
            <a:r>
              <a:rPr lang="en-US" baseline="0" dirty="0">
                <a:latin typeface="+mn-lt"/>
              </a:rPr>
              <a:t>There are also uniform comprehensive advance directives that are intended to convey the basic intentions of the individual in an easy-to-follow format. An example of this type is The Five Wishes</a:t>
            </a:r>
            <a:r>
              <a:rPr lang="en-US" baseline="30000" dirty="0">
                <a:latin typeface="+mn-lt"/>
              </a:rPr>
              <a:t>®</a:t>
            </a:r>
            <a:r>
              <a:rPr lang="en-US" baseline="0" dirty="0">
                <a:latin typeface="+mn-lt"/>
              </a:rPr>
              <a:t>.  This uniform advance directive is valid in 46 states and can serve as a template to give you an idea of what to expect from an advance directive. Visit the website above to review what may be involved.  </a:t>
            </a:r>
            <a:endParaRPr lang="en-US" baseline="0" dirty="0">
              <a:latin typeface="+mn-lt"/>
              <a:cs typeface="Times New Roman" pitchFamily="18" charset="0"/>
            </a:endParaRPr>
          </a:p>
          <a:p>
            <a:r>
              <a:rPr lang="en-US" dirty="0"/>
              <a:t> </a:t>
            </a:r>
          </a:p>
        </p:txBody>
      </p:sp>
      <p:sp>
        <p:nvSpPr>
          <p:cNvPr id="4" name="Slide Number Placeholder 3"/>
          <p:cNvSpPr>
            <a:spLocks noGrp="1"/>
          </p:cNvSpPr>
          <p:nvPr>
            <p:ph type="sldNum" sz="quarter" idx="10"/>
          </p:nvPr>
        </p:nvSpPr>
        <p:spPr/>
        <p:txBody>
          <a:bodyPr/>
          <a:lstStyle/>
          <a:p>
            <a:fld id="{AB5E336D-5138-4F47-858D-FA78D87F2E6A}" type="slidenum">
              <a:rPr lang="en-US" smtClean="0"/>
              <a:t>24</a:t>
            </a:fld>
            <a:endParaRPr lang="en-US" dirty="0"/>
          </a:p>
        </p:txBody>
      </p:sp>
    </p:spTree>
    <p:extLst>
      <p:ext uri="{BB962C8B-B14F-4D97-AF65-F5344CB8AC3E}">
        <p14:creationId xmlns:p14="http://schemas.microsoft.com/office/powerpoint/2010/main" val="1637298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Preparing for incapacity can have a major impact on how a client’s finances are managed in the event it occurs.</a:t>
            </a:r>
          </a:p>
          <a:p>
            <a:r>
              <a:rPr lang="en-US" dirty="0"/>
              <a:t> </a:t>
            </a:r>
          </a:p>
          <a:p>
            <a:r>
              <a:rPr lang="en-US" dirty="0"/>
              <a:t>(Read slide)</a:t>
            </a:r>
          </a:p>
        </p:txBody>
      </p:sp>
      <p:sp>
        <p:nvSpPr>
          <p:cNvPr id="4" name="Slide Number Placeholder 3"/>
          <p:cNvSpPr>
            <a:spLocks noGrp="1"/>
          </p:cNvSpPr>
          <p:nvPr>
            <p:ph type="sldNum" sz="quarter" idx="10"/>
          </p:nvPr>
        </p:nvSpPr>
        <p:spPr/>
        <p:txBody>
          <a:bodyPr/>
          <a:lstStyle/>
          <a:p>
            <a:fld id="{AB5E336D-5138-4F47-858D-FA78D87F2E6A}" type="slidenum">
              <a:rPr lang="en-US" smtClean="0"/>
              <a:t>25</a:t>
            </a:fld>
            <a:endParaRPr lang="en-US" dirty="0"/>
          </a:p>
        </p:txBody>
      </p:sp>
    </p:spTree>
    <p:extLst>
      <p:ext uri="{BB962C8B-B14F-4D97-AF65-F5344CB8AC3E}">
        <p14:creationId xmlns:p14="http://schemas.microsoft.com/office/powerpoint/2010/main" val="1959274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Arranging effective wealth transfer is only one piece in the estate planning puzzle. Another major facet of estate planning is controlling how and when beneficiaries inherit assets. </a:t>
            </a:r>
          </a:p>
          <a:p>
            <a:endParaRPr lang="en-US" dirty="0"/>
          </a:p>
          <a:p>
            <a:r>
              <a:rPr lang="en-US" dirty="0"/>
              <a:t>(Read slide)</a:t>
            </a:r>
          </a:p>
          <a:p>
            <a:endParaRPr lang="en-US" altLang="en-US" dirty="0">
              <a:ea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26</a:t>
            </a:fld>
            <a:endParaRPr lang="en-US" dirty="0"/>
          </a:p>
        </p:txBody>
      </p:sp>
    </p:spTree>
    <p:extLst>
      <p:ext uri="{BB962C8B-B14F-4D97-AF65-F5344CB8AC3E}">
        <p14:creationId xmlns:p14="http://schemas.microsoft.com/office/powerpoint/2010/main" val="207465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I’ve mentioned, a fundamental way to control the distribution of assets is through the use of a will. However, controlling the distribution of assets via a will can be problematic for the executor, especially if the will demands assets be distributed at some future date.</a:t>
            </a:r>
          </a:p>
          <a:p>
            <a:r>
              <a:rPr lang="en-US" dirty="0"/>
              <a:t> </a:t>
            </a:r>
          </a:p>
          <a:p>
            <a:r>
              <a:rPr lang="en-US" dirty="0"/>
              <a:t>(Read advantages and disadvantages)</a:t>
            </a:r>
            <a:r>
              <a:rPr lang="en-US" b="1" u="sng" dirty="0"/>
              <a:t> </a:t>
            </a:r>
            <a:endParaRPr lang="en-US" dirty="0"/>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27</a:t>
            </a:fld>
            <a:endParaRPr lang="en-US" dirty="0"/>
          </a:p>
        </p:txBody>
      </p:sp>
    </p:spTree>
    <p:extLst>
      <p:ext uri="{BB962C8B-B14F-4D97-AF65-F5344CB8AC3E}">
        <p14:creationId xmlns:p14="http://schemas.microsoft.com/office/powerpoint/2010/main" val="219758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way to provide control is through the beneficiary designation. Some custodians provide the option for the client to limit or restrict how and when their designated beneficiaries will receive an inheritance.</a:t>
            </a:r>
          </a:p>
          <a:p>
            <a:r>
              <a:rPr lang="en-US" dirty="0"/>
              <a:t> </a:t>
            </a:r>
          </a:p>
          <a:p>
            <a:r>
              <a:rPr lang="en-US" dirty="0"/>
              <a:t>(Read advantages and disadvantages)</a:t>
            </a:r>
          </a:p>
          <a:p>
            <a:r>
              <a:rPr lang="en-US" dirty="0"/>
              <a:t> </a:t>
            </a:r>
          </a:p>
          <a:p>
            <a:r>
              <a:rPr lang="en-US" dirty="0"/>
              <a:t>This can be a relatively simple and low cost way to meet client objectives for assets held in accounts with beneficiary designations.</a:t>
            </a:r>
          </a:p>
        </p:txBody>
      </p:sp>
      <p:sp>
        <p:nvSpPr>
          <p:cNvPr id="4" name="Slide Number Placeholder 3"/>
          <p:cNvSpPr>
            <a:spLocks noGrp="1"/>
          </p:cNvSpPr>
          <p:nvPr>
            <p:ph type="sldNum" sz="quarter" idx="10"/>
          </p:nvPr>
        </p:nvSpPr>
        <p:spPr/>
        <p:txBody>
          <a:bodyPr/>
          <a:lstStyle/>
          <a:p>
            <a:fld id="{AB5E336D-5138-4F47-858D-FA78D87F2E6A}" type="slidenum">
              <a:rPr lang="en-US" smtClean="0"/>
              <a:t>28</a:t>
            </a:fld>
            <a:endParaRPr lang="en-US" dirty="0"/>
          </a:p>
        </p:txBody>
      </p:sp>
    </p:spTree>
    <p:extLst>
      <p:ext uri="{BB962C8B-B14F-4D97-AF65-F5344CB8AC3E}">
        <p14:creationId xmlns:p14="http://schemas.microsoft.com/office/powerpoint/2010/main" val="254183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more complex side of estate planning is using trusts to guide wealth transfer.</a:t>
            </a:r>
          </a:p>
          <a:p>
            <a:r>
              <a:rPr lang="en-US" dirty="0"/>
              <a:t> </a:t>
            </a:r>
          </a:p>
          <a:p>
            <a:r>
              <a:rPr lang="en-US" dirty="0"/>
              <a:t>(Read advantages and disadvantages)</a:t>
            </a:r>
          </a:p>
          <a:p>
            <a:r>
              <a:rPr lang="en-US" dirty="0"/>
              <a:t> </a:t>
            </a:r>
          </a:p>
          <a:p>
            <a:r>
              <a:rPr lang="en-US" dirty="0"/>
              <a:t>Trust ownership is something we’ll discuss in more detail because of the common use of trusts in estate planning.</a:t>
            </a:r>
          </a:p>
          <a:p>
            <a:r>
              <a:rPr lang="en-US" dirty="0"/>
              <a:t> </a:t>
            </a:r>
          </a:p>
        </p:txBody>
      </p:sp>
      <p:sp>
        <p:nvSpPr>
          <p:cNvPr id="4" name="Slide Number Placeholder 3"/>
          <p:cNvSpPr>
            <a:spLocks noGrp="1"/>
          </p:cNvSpPr>
          <p:nvPr>
            <p:ph type="sldNum" sz="quarter" idx="10"/>
          </p:nvPr>
        </p:nvSpPr>
        <p:spPr/>
        <p:txBody>
          <a:bodyPr/>
          <a:lstStyle/>
          <a:p>
            <a:fld id="{AB5E336D-5138-4F47-858D-FA78D87F2E6A}" type="slidenum">
              <a:rPr lang="en-US" smtClean="0"/>
              <a:t>29</a:t>
            </a:fld>
            <a:endParaRPr lang="en-US" dirty="0"/>
          </a:p>
        </p:txBody>
      </p:sp>
    </p:spTree>
    <p:extLst>
      <p:ext uri="{BB962C8B-B14F-4D97-AF65-F5344CB8AC3E}">
        <p14:creationId xmlns:p14="http://schemas.microsoft.com/office/powerpoint/2010/main" val="1996726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366592" defTabSz="977579" fontAlgn="base">
              <a:spcBef>
                <a:spcPct val="35000"/>
              </a:spcBef>
              <a:spcAft>
                <a:spcPct val="0"/>
              </a:spcAft>
              <a:defRPr/>
            </a:pPr>
            <a:r>
              <a:rPr lang="en-US" kern="0" dirty="0"/>
              <a:t>Whether you want to acknowledge it or not, you probably already do some estate planning. When you help a client register an account or fill out a beneficiary designation, you are helping construct important elements of their wealth transfer. Since you may already be doing this, why not take credit for it? Also, the primary reason people have an estate plan has little to do with affluence. The primary reason people estate plan is to avoid probate and the family chaos that ensues after death.</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3</a:t>
            </a:fld>
            <a:endParaRPr lang="en-US" dirty="0"/>
          </a:p>
        </p:txBody>
      </p:sp>
    </p:spTree>
    <p:extLst>
      <p:ext uri="{BB962C8B-B14F-4D97-AF65-F5344CB8AC3E}">
        <p14:creationId xmlns:p14="http://schemas.microsoft.com/office/powerpoint/2010/main" val="18740727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important facts to keep in mind about revocable trusts include:</a:t>
            </a:r>
          </a:p>
          <a:p>
            <a:endParaRPr lang="en-US" dirty="0"/>
          </a:p>
          <a:p>
            <a:r>
              <a:rPr lang="en-US" dirty="0"/>
              <a:t>(Read top portion of slide)</a:t>
            </a:r>
          </a:p>
          <a:p>
            <a:endParaRPr lang="en-US" dirty="0"/>
          </a:p>
          <a:p>
            <a:r>
              <a:rPr lang="en-US" dirty="0"/>
              <a:t>And here are some of the reasons why you might want to use them:</a:t>
            </a:r>
          </a:p>
          <a:p>
            <a:endParaRPr lang="en-US" dirty="0"/>
          </a:p>
          <a:p>
            <a:r>
              <a:rPr lang="en-US" dirty="0"/>
              <a:t>(Read purposes)</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30</a:t>
            </a:fld>
            <a:endParaRPr lang="en-US" dirty="0"/>
          </a:p>
        </p:txBody>
      </p:sp>
    </p:spTree>
    <p:extLst>
      <p:ext uri="{BB962C8B-B14F-4D97-AF65-F5344CB8AC3E}">
        <p14:creationId xmlns:p14="http://schemas.microsoft.com/office/powerpoint/2010/main" val="16932905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critical points to know about irrevocable trusts include:</a:t>
            </a:r>
          </a:p>
          <a:p>
            <a:br>
              <a:rPr lang="en-US" dirty="0"/>
            </a:br>
            <a:r>
              <a:rPr lang="en-US" dirty="0"/>
              <a:t>(Read top portion of slide)</a:t>
            </a:r>
          </a:p>
          <a:p>
            <a:br>
              <a:rPr lang="en-US" dirty="0"/>
            </a:br>
            <a:r>
              <a:rPr lang="en-US" dirty="0"/>
              <a:t>And here are some of the reasons why you might want to use them:</a:t>
            </a:r>
          </a:p>
          <a:p>
            <a:endParaRPr lang="en-US" dirty="0"/>
          </a:p>
          <a:p>
            <a:r>
              <a:rPr lang="en-US" dirty="0"/>
              <a:t>(Read purposes)</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31</a:t>
            </a:fld>
            <a:endParaRPr lang="en-US" dirty="0"/>
          </a:p>
        </p:txBody>
      </p:sp>
    </p:spTree>
    <p:extLst>
      <p:ext uri="{BB962C8B-B14F-4D97-AF65-F5344CB8AC3E}">
        <p14:creationId xmlns:p14="http://schemas.microsoft.com/office/powerpoint/2010/main" val="15398065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Irrevocable trusts are typically created for one of three reasons:</a:t>
            </a:r>
          </a:p>
          <a:p>
            <a:r>
              <a:rPr lang="en-US" dirty="0"/>
              <a:t> </a:t>
            </a:r>
          </a:p>
          <a:p>
            <a:pPr marL="236761" indent="-236761">
              <a:buFont typeface="+mj-lt"/>
              <a:buAutoNum type="arabicPeriod"/>
            </a:pPr>
            <a:r>
              <a:rPr lang="en-US" dirty="0"/>
              <a:t>Control</a:t>
            </a:r>
            <a:endParaRPr lang="en-US" u="none" strike="noStrike" dirty="0">
              <a:effectLst/>
            </a:endParaRPr>
          </a:p>
          <a:p>
            <a:pPr marL="236761" indent="-236761">
              <a:buFont typeface="+mj-lt"/>
              <a:buAutoNum type="arabicPeriod"/>
            </a:pPr>
            <a:r>
              <a:rPr lang="en-US" dirty="0"/>
              <a:t>Tax planning</a:t>
            </a:r>
            <a:endParaRPr lang="en-US" u="none" strike="noStrike" dirty="0">
              <a:effectLst/>
            </a:endParaRPr>
          </a:p>
          <a:p>
            <a:pPr marL="236761" indent="-236761">
              <a:buFont typeface="+mj-lt"/>
              <a:buAutoNum type="arabicPeriod"/>
            </a:pPr>
            <a:r>
              <a:rPr lang="en-US" dirty="0"/>
              <a:t>Charitable planning</a:t>
            </a:r>
            <a:endParaRPr lang="en-US" u="none" strike="noStrike" dirty="0">
              <a:effectLst/>
            </a:endParaRPr>
          </a:p>
          <a:p>
            <a:r>
              <a:rPr lang="en-US" dirty="0"/>
              <a:t> </a:t>
            </a:r>
          </a:p>
          <a:p>
            <a:r>
              <a:rPr lang="en-US" dirty="0"/>
              <a:t>Here are a few common types of irrevocable trusts:</a:t>
            </a:r>
          </a:p>
          <a:p>
            <a:r>
              <a:rPr lang="en-US" dirty="0"/>
              <a:t> </a:t>
            </a:r>
          </a:p>
          <a:p>
            <a:r>
              <a:rPr lang="en-US" dirty="0"/>
              <a:t>(Read bullets)</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32</a:t>
            </a:fld>
            <a:endParaRPr lang="en-US" dirty="0"/>
          </a:p>
        </p:txBody>
      </p:sp>
    </p:spTree>
    <p:extLst>
      <p:ext uri="{BB962C8B-B14F-4D97-AF65-F5344CB8AC3E}">
        <p14:creationId xmlns:p14="http://schemas.microsoft.com/office/powerpoint/2010/main" val="17286794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controlling asset distribution, the following are some best practices:</a:t>
            </a:r>
          </a:p>
          <a:p>
            <a:r>
              <a:rPr lang="en-US" dirty="0"/>
              <a:t> </a:t>
            </a:r>
          </a:p>
          <a:p>
            <a:r>
              <a:rPr lang="en-US" dirty="0"/>
              <a:t>(Read slide)</a:t>
            </a:r>
          </a:p>
        </p:txBody>
      </p:sp>
      <p:sp>
        <p:nvSpPr>
          <p:cNvPr id="4" name="Slide Number Placeholder 3"/>
          <p:cNvSpPr>
            <a:spLocks noGrp="1"/>
          </p:cNvSpPr>
          <p:nvPr>
            <p:ph type="sldNum" sz="quarter" idx="10"/>
          </p:nvPr>
        </p:nvSpPr>
        <p:spPr/>
        <p:txBody>
          <a:bodyPr/>
          <a:lstStyle/>
          <a:p>
            <a:fld id="{AB5E336D-5138-4F47-858D-FA78D87F2E6A}" type="slidenum">
              <a:rPr lang="en-US" smtClean="0"/>
              <a:t>33</a:t>
            </a:fld>
            <a:endParaRPr lang="en-US" dirty="0"/>
          </a:p>
        </p:txBody>
      </p:sp>
    </p:spTree>
    <p:extLst>
      <p:ext uri="{BB962C8B-B14F-4D97-AF65-F5344CB8AC3E}">
        <p14:creationId xmlns:p14="http://schemas.microsoft.com/office/powerpoint/2010/main" val="1824848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34</a:t>
            </a:fld>
            <a:endParaRPr lang="en-US" dirty="0"/>
          </a:p>
        </p:txBody>
      </p:sp>
    </p:spTree>
    <p:extLst>
      <p:ext uri="{BB962C8B-B14F-4D97-AF65-F5344CB8AC3E}">
        <p14:creationId xmlns:p14="http://schemas.microsoft.com/office/powerpoint/2010/main" val="16845423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goal of estate planning we’ll discuss is tax reduction. When many people think of estate planning, they think of estate taxes. However, income tax, gift tax, and generation-skipping transfer tax are additional types of taxes that impact estate planning.</a:t>
            </a:r>
          </a:p>
          <a:p>
            <a:r>
              <a:rPr lang="en-US" dirty="0"/>
              <a:t> </a:t>
            </a:r>
          </a:p>
          <a:p>
            <a:r>
              <a:rPr lang="en-US" dirty="0"/>
              <a:t>That’s why tax planning and tax reduction matter. The objective is to reduce the amount of the inheritance subject to taxation and increasing the actual wealth transferred. But it doesn’t stop there.</a:t>
            </a:r>
          </a:p>
          <a:p>
            <a:r>
              <a:rPr lang="en-US" dirty="0"/>
              <a:t> </a:t>
            </a:r>
          </a:p>
          <a:p>
            <a:r>
              <a:rPr lang="en-US" dirty="0"/>
              <a:t>It also reduces the future impact of taxes.</a:t>
            </a:r>
          </a:p>
          <a:p>
            <a:r>
              <a:rPr lang="en-US" dirty="0"/>
              <a:t> </a:t>
            </a:r>
          </a:p>
          <a:p>
            <a:r>
              <a:rPr lang="en-US" dirty="0"/>
              <a:t>That said, in some circumstances, a large tax bill may be unavoidable. </a:t>
            </a:r>
          </a:p>
        </p:txBody>
      </p:sp>
      <p:sp>
        <p:nvSpPr>
          <p:cNvPr id="4" name="Slide Number Placeholder 3"/>
          <p:cNvSpPr>
            <a:spLocks noGrp="1"/>
          </p:cNvSpPr>
          <p:nvPr>
            <p:ph type="sldNum" sz="quarter" idx="10"/>
          </p:nvPr>
        </p:nvSpPr>
        <p:spPr/>
        <p:txBody>
          <a:bodyPr/>
          <a:lstStyle/>
          <a:p>
            <a:fld id="{AB5E336D-5138-4F47-858D-FA78D87F2E6A}" type="slidenum">
              <a:rPr lang="en-US" smtClean="0"/>
              <a:t>35</a:t>
            </a:fld>
            <a:endParaRPr lang="en-US" dirty="0"/>
          </a:p>
        </p:txBody>
      </p:sp>
    </p:spTree>
    <p:extLst>
      <p:ext uri="{BB962C8B-B14F-4D97-AF65-F5344CB8AC3E}">
        <p14:creationId xmlns:p14="http://schemas.microsoft.com/office/powerpoint/2010/main" val="20111342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if an irrevocable trust receives taxable income, it is taxed under a different set of rules than typical individual income.</a:t>
            </a:r>
          </a:p>
          <a:p>
            <a:r>
              <a:rPr lang="en-US" dirty="0"/>
              <a:t> </a:t>
            </a:r>
          </a:p>
          <a:p>
            <a:r>
              <a:rPr lang="en-US" dirty="0"/>
              <a:t>Irrevocable trusts generally operate under a separate income tax schedule that is more compressed than the rate used by individual or married taxpayers. Any taxable income (such as a distribution from an IRA) retained in the trust beyond year-end is taxed at these brackets.</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36</a:t>
            </a:fld>
            <a:endParaRPr lang="en-US" dirty="0"/>
          </a:p>
        </p:txBody>
      </p:sp>
    </p:spTree>
    <p:extLst>
      <p:ext uri="{BB962C8B-B14F-4D97-AF65-F5344CB8AC3E}">
        <p14:creationId xmlns:p14="http://schemas.microsoft.com/office/powerpoint/2010/main" val="20970569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an estate planning and income tax standpoint, there are two types of assets: those that receive a step-up in cost basis upon death and those that do not.</a:t>
            </a:r>
          </a:p>
          <a:p>
            <a:r>
              <a:rPr lang="en-US" dirty="0"/>
              <a:t> </a:t>
            </a:r>
          </a:p>
          <a:p>
            <a:r>
              <a:rPr lang="en-US" dirty="0"/>
              <a:t>(Read slide)</a:t>
            </a:r>
          </a:p>
        </p:txBody>
      </p:sp>
      <p:sp>
        <p:nvSpPr>
          <p:cNvPr id="4" name="Slide Number Placeholder 3"/>
          <p:cNvSpPr>
            <a:spLocks noGrp="1"/>
          </p:cNvSpPr>
          <p:nvPr>
            <p:ph type="sldNum" sz="quarter" idx="10"/>
          </p:nvPr>
        </p:nvSpPr>
        <p:spPr/>
        <p:txBody>
          <a:bodyPr/>
          <a:lstStyle/>
          <a:p>
            <a:fld id="{AB5E336D-5138-4F47-858D-FA78D87F2E6A}" type="slidenum">
              <a:rPr lang="en-US" smtClean="0"/>
              <a:t>37</a:t>
            </a:fld>
            <a:endParaRPr lang="en-US" dirty="0"/>
          </a:p>
        </p:txBody>
      </p:sp>
    </p:spTree>
    <p:extLst>
      <p:ext uri="{BB962C8B-B14F-4D97-AF65-F5344CB8AC3E}">
        <p14:creationId xmlns:p14="http://schemas.microsoft.com/office/powerpoint/2010/main" val="13250705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federal estate tax applies to the value of one’s estate. If an individual owns an asset, it will be itemized and evaluated at their death. Then, all of their property and wealth are added up to determine the size of the gross estate.</a:t>
            </a:r>
          </a:p>
          <a:p>
            <a:r>
              <a:rPr lang="en-US" dirty="0"/>
              <a:t> </a:t>
            </a:r>
          </a:p>
          <a:p>
            <a:r>
              <a:rPr lang="en-US" dirty="0"/>
              <a:t>(Read slide)</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38</a:t>
            </a:fld>
            <a:endParaRPr lang="en-US" dirty="0"/>
          </a:p>
        </p:txBody>
      </p:sp>
    </p:spTree>
    <p:extLst>
      <p:ext uri="{BB962C8B-B14F-4D97-AF65-F5344CB8AC3E}">
        <p14:creationId xmlns:p14="http://schemas.microsoft.com/office/powerpoint/2010/main" val="98827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assets outside of one’s estate is a major element of estate planning. This is generally done through means such as spending down one’s estate during life and/or making gifts. </a:t>
            </a:r>
          </a:p>
          <a:p>
            <a:r>
              <a:rPr lang="en-US" dirty="0"/>
              <a:t> </a:t>
            </a:r>
          </a:p>
          <a:p>
            <a:r>
              <a:rPr lang="en-US" dirty="0"/>
              <a:t>Because of the changing nature of estate tax planning, it’s important to consult with the client’s estate planning attorney for guidance in this area.</a:t>
            </a:r>
          </a:p>
          <a:p>
            <a:r>
              <a:rPr lang="en-US" dirty="0"/>
              <a:t> </a:t>
            </a:r>
          </a:p>
          <a:p>
            <a:r>
              <a:rPr lang="en-US" dirty="0"/>
              <a:t>(Read slide)</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39</a:t>
            </a:fld>
            <a:endParaRPr lang="en-US" dirty="0"/>
          </a:p>
        </p:txBody>
      </p:sp>
    </p:spTree>
    <p:extLst>
      <p:ext uri="{BB962C8B-B14F-4D97-AF65-F5344CB8AC3E}">
        <p14:creationId xmlns:p14="http://schemas.microsoft.com/office/powerpoint/2010/main" val="1193723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366592" defTabSz="977579" fontAlgn="base">
              <a:spcBef>
                <a:spcPct val="35000"/>
              </a:spcBef>
              <a:spcAft>
                <a:spcPct val="0"/>
              </a:spcAft>
              <a:defRPr/>
            </a:pPr>
            <a:r>
              <a:rPr lang="en-US" kern="0" dirty="0"/>
              <a:t>Estate planning is a valuable service to your clients. A well-crafted estate plan can help you build a bridge to your client’s family after they pass away. According to an Investment News article, many</a:t>
            </a:r>
            <a:r>
              <a:rPr lang="en-US" kern="0" baseline="0" dirty="0"/>
              <a:t> </a:t>
            </a:r>
            <a:r>
              <a:rPr lang="en-US" kern="0" dirty="0"/>
              <a:t>children fire their parents’ financial professional after receiving an inheritance. </a:t>
            </a:r>
          </a:p>
          <a:p>
            <a:pPr indent="-366592" defTabSz="977579" fontAlgn="base">
              <a:spcBef>
                <a:spcPct val="35000"/>
              </a:spcBef>
              <a:spcAft>
                <a:spcPct val="0"/>
              </a:spcAft>
              <a:defRPr/>
            </a:pPr>
            <a:endParaRPr lang="en-US" kern="0" dirty="0"/>
          </a:p>
          <a:p>
            <a:pPr indent="-366592" defTabSz="977579" fontAlgn="base">
              <a:spcBef>
                <a:spcPct val="35000"/>
              </a:spcBef>
              <a:spcAft>
                <a:spcPct val="0"/>
              </a:spcAft>
              <a:defRPr/>
            </a:pPr>
            <a:r>
              <a:rPr lang="en-US" kern="0" dirty="0"/>
              <a:t>Beyond client retention, estate planning poses unique challenges to your practice. For example, incapacity planning is part of estate planning while your client is alive. In the face of incapacity, the way you help your clients prepare dictates who you will work with as a fiduciary for the client.</a:t>
            </a:r>
          </a:p>
          <a:p>
            <a:pPr indent="-366592" defTabSz="977579" fontAlgn="base">
              <a:spcBef>
                <a:spcPct val="35000"/>
              </a:spcBef>
              <a:spcAft>
                <a:spcPct val="0"/>
              </a:spcAft>
              <a:defRPr/>
            </a:pPr>
            <a:endParaRPr lang="en-US" kern="0" dirty="0"/>
          </a:p>
          <a:p>
            <a:pPr indent="-366592" defTabSz="977579" fontAlgn="base">
              <a:spcBef>
                <a:spcPct val="35000"/>
              </a:spcBef>
              <a:spcAft>
                <a:spcPct val="0"/>
              </a:spcAft>
              <a:defRPr/>
            </a:pPr>
            <a:r>
              <a:rPr lang="en-US" kern="0" dirty="0"/>
              <a:t>Finally, high net worth clients are the most logical clients for estate planning, and they may expect this guidance from their financial professional.   </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4</a:t>
            </a:fld>
            <a:endParaRPr lang="en-US" dirty="0"/>
          </a:p>
        </p:txBody>
      </p:sp>
    </p:spTree>
    <p:extLst>
      <p:ext uri="{BB962C8B-B14F-4D97-AF65-F5344CB8AC3E}">
        <p14:creationId xmlns:p14="http://schemas.microsoft.com/office/powerpoint/2010/main" val="39957418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559916"/>
            <a:ext cx="6400799" cy="5039647"/>
          </a:xfrm>
        </p:spPr>
        <p:txBody>
          <a:bodyPr/>
          <a:lstStyle/>
          <a:p>
            <a:pPr>
              <a:spcAft>
                <a:spcPts val="600"/>
              </a:spcAft>
            </a:pPr>
            <a:r>
              <a:rPr lang="en-US" dirty="0"/>
              <a:t>There are many strategies a client can use that may help reduce the impact of income taxes on an inheritance.</a:t>
            </a:r>
          </a:p>
          <a:p>
            <a:r>
              <a:rPr lang="en-US" dirty="0"/>
              <a:t>Some of these include:</a:t>
            </a:r>
          </a:p>
          <a:p>
            <a:pPr marL="236761" indent="-236761">
              <a:buFont typeface="+mj-lt"/>
              <a:buAutoNum type="arabicPeriod"/>
            </a:pPr>
            <a:r>
              <a:rPr lang="en-US" dirty="0"/>
              <a:t>Roth IRAs</a:t>
            </a:r>
            <a:endParaRPr lang="en-US" u="none" strike="noStrike" dirty="0">
              <a:effectLst/>
            </a:endParaRPr>
          </a:p>
          <a:p>
            <a:pPr marL="236761" marR="0" lvl="0" indent="-236761" algn="l" defTabSz="4572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Delay receiving</a:t>
            </a:r>
            <a:r>
              <a:rPr lang="en-US" dirty="0"/>
              <a:t> </a:t>
            </a:r>
            <a:r>
              <a:rPr lang="en-US" sz="1200" b="0" i="0" u="none" strike="noStrike" kern="1200" dirty="0">
                <a:solidFill>
                  <a:schemeClr val="tx1"/>
                </a:solidFill>
                <a:effectLst/>
                <a:latin typeface="+mn-lt"/>
                <a:ea typeface="+mn-ea"/>
                <a:cs typeface="+mn-cs"/>
              </a:rPr>
              <a:t>Income in Respect of a Decedent (</a:t>
            </a:r>
            <a:r>
              <a:rPr lang="en-US" dirty="0"/>
              <a:t>IRD) </a:t>
            </a:r>
            <a:r>
              <a:rPr lang="en-US" sz="1200" kern="1200" dirty="0">
                <a:solidFill>
                  <a:schemeClr val="tx1"/>
                </a:solidFill>
                <a:effectLst/>
                <a:latin typeface="+mn-lt"/>
                <a:ea typeface="+mn-ea"/>
                <a:cs typeface="+mn-cs"/>
              </a:rPr>
              <a:t>assets for up to 10 years (for most beneficiaries)</a:t>
            </a:r>
            <a:endParaRPr lang="en-US" u="none" strike="noStrike" dirty="0">
              <a:effectLst/>
            </a:endParaRPr>
          </a:p>
          <a:p>
            <a:pPr marL="236761" indent="-236761">
              <a:spcAft>
                <a:spcPts val="600"/>
              </a:spcAft>
              <a:buFont typeface="+mj-lt"/>
              <a:buAutoNum type="arabicPeriod"/>
            </a:pPr>
            <a:r>
              <a:rPr lang="en-US" dirty="0"/>
              <a:t>Trusts</a:t>
            </a:r>
            <a:endParaRPr lang="en-US" u="none" strike="noStrike" dirty="0">
              <a:effectLst/>
            </a:endParaRPr>
          </a:p>
          <a:p>
            <a:pPr>
              <a:spcAft>
                <a:spcPts val="600"/>
              </a:spcAft>
            </a:pPr>
            <a:r>
              <a:rPr lang="en-US" dirty="0"/>
              <a:t>Let’s look into the details of each.</a:t>
            </a:r>
          </a:p>
          <a:p>
            <a:pPr>
              <a:spcAft>
                <a:spcPts val="600"/>
              </a:spcAft>
            </a:pPr>
            <a:r>
              <a:rPr lang="en-US" dirty="0"/>
              <a:t>Funding or converting to a Roth IRA during life can create a tax-free inheritance. This can help reduce the income tax burden for beneficiaries and provides a source from which to pay estate taxes.</a:t>
            </a:r>
          </a:p>
          <a:p>
            <a:pPr marL="0" marR="0" lvl="0" indent="0" algn="l" defTabSz="457200" rtl="0" eaLnBrk="1" fontAlgn="auto" latinLnBrk="0" hangingPunct="1">
              <a:lnSpc>
                <a:spcPct val="100000"/>
              </a:lnSpc>
              <a:spcAft>
                <a:spcPts val="600"/>
              </a:spcAft>
              <a:buClrTx/>
              <a:buSzTx/>
              <a:buFontTx/>
              <a:buNone/>
              <a:tabLst/>
              <a:defRPr/>
            </a:pPr>
            <a:r>
              <a:rPr lang="en-US" sz="1200" kern="1200" dirty="0">
                <a:solidFill>
                  <a:schemeClr val="tx1"/>
                </a:solidFill>
                <a:effectLst/>
                <a:latin typeface="+mn-lt"/>
                <a:ea typeface="+mn-ea"/>
                <a:cs typeface="+mn-cs"/>
              </a:rPr>
              <a:t>Delaying receiving IRD</a:t>
            </a:r>
            <a:r>
              <a:rPr lang="en-US" dirty="0"/>
              <a:t> can provide tax management and continued tax-deferral for beneficiaries.</a:t>
            </a:r>
          </a:p>
          <a:p>
            <a:pPr>
              <a:spcAft>
                <a:spcPts val="600"/>
              </a:spcAft>
            </a:pPr>
            <a:r>
              <a:rPr lang="en-US" dirty="0"/>
              <a:t>Preserving low-cost basis assets is a smart move. Non-IRD assets receive a step-up in cost basis at death. Therefore, the client may want to spend down IRD assets or high cost basis assets during life while preserving low cost basis assets for heirs.</a:t>
            </a:r>
          </a:p>
          <a:p>
            <a:pPr>
              <a:spcAft>
                <a:spcPts val="600"/>
              </a:spcAft>
            </a:pPr>
            <a:r>
              <a:rPr lang="en-US" dirty="0"/>
              <a:t>Clients may benefit from taking advantage of the IRD deduction. IRD assets are taxable to the beneficiaries, but there is an income tax deduction for federal estate taxes paid on inherited IRD assets that can be used to help offset the income tax liability.</a:t>
            </a:r>
          </a:p>
          <a:p>
            <a:pPr>
              <a:spcAft>
                <a:spcPts val="600"/>
              </a:spcAft>
            </a:pPr>
            <a:r>
              <a:rPr lang="en-US" dirty="0"/>
              <a:t>Remember trusts? Well, a Charitable Remainder trust can help clients address capital gain and income taxes during life.</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40</a:t>
            </a:fld>
            <a:endParaRPr lang="en-US" dirty="0"/>
          </a:p>
        </p:txBody>
      </p:sp>
    </p:spTree>
    <p:extLst>
      <p:ext uri="{BB962C8B-B14F-4D97-AF65-F5344CB8AC3E}">
        <p14:creationId xmlns:p14="http://schemas.microsoft.com/office/powerpoint/2010/main" val="5551665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0859" y="4559916"/>
            <a:ext cx="5853483" cy="4784109"/>
          </a:xfrm>
        </p:spPr>
        <p:txBody>
          <a:bodyPr/>
          <a:lstStyle/>
          <a:p>
            <a:r>
              <a:rPr lang="en-US" dirty="0"/>
              <a:t>Here are some strategies for helping to reduce the impact of estate taxes on an inheritance. They come in three forms:</a:t>
            </a:r>
          </a:p>
          <a:p>
            <a:r>
              <a:rPr lang="en-US" dirty="0"/>
              <a:t> </a:t>
            </a:r>
          </a:p>
          <a:p>
            <a:pPr marL="236761" indent="-236761">
              <a:buFont typeface="+mj-lt"/>
              <a:buAutoNum type="arabicPeriod"/>
            </a:pPr>
            <a:r>
              <a:rPr lang="en-US" dirty="0"/>
              <a:t>Annual gifts to heirs</a:t>
            </a:r>
            <a:endParaRPr lang="en-US" u="none" strike="noStrike" dirty="0">
              <a:effectLst/>
            </a:endParaRPr>
          </a:p>
          <a:p>
            <a:pPr marL="236761" indent="-236761">
              <a:buFont typeface="+mj-lt"/>
              <a:buAutoNum type="arabicPeriod"/>
            </a:pPr>
            <a:r>
              <a:rPr lang="en-US" dirty="0"/>
              <a:t>Charitable gifts</a:t>
            </a:r>
            <a:endParaRPr lang="en-US" u="none" strike="noStrike" dirty="0">
              <a:effectLst/>
            </a:endParaRPr>
          </a:p>
          <a:p>
            <a:pPr marL="236761" indent="-236761">
              <a:buFont typeface="+mj-lt"/>
              <a:buAutoNum type="arabicPeriod"/>
            </a:pPr>
            <a:r>
              <a:rPr lang="en-US" dirty="0"/>
              <a:t>Lifetime gifts to heirs</a:t>
            </a:r>
            <a:endParaRPr lang="en-US" u="none" strike="noStrike" dirty="0">
              <a:effectLst/>
            </a:endParaRPr>
          </a:p>
          <a:p>
            <a:r>
              <a:rPr lang="en-US" dirty="0"/>
              <a:t> </a:t>
            </a:r>
          </a:p>
          <a:p>
            <a:r>
              <a:rPr lang="en-US" dirty="0"/>
              <a:t>So let’s talk about gifting.</a:t>
            </a:r>
          </a:p>
          <a:p>
            <a:r>
              <a:rPr lang="en-US" dirty="0"/>
              <a:t> </a:t>
            </a:r>
          </a:p>
          <a:p>
            <a:r>
              <a:rPr lang="en-US" dirty="0"/>
              <a:t>Giving money away is one way to reduce the size of an estate. There are many ways to do this. For example, gifts to qualifying charities is an option. Gifting to an Irrevocable Life Insurance Trust (ILIT) is another way to fund life insurance so that it is not included in the insured estate at the time of death. ILITs can also be a solution for covering administrative expenses and taxes.</a:t>
            </a:r>
          </a:p>
          <a:p>
            <a:r>
              <a:rPr lang="en-US" dirty="0"/>
              <a:t> </a:t>
            </a:r>
          </a:p>
          <a:p>
            <a:r>
              <a:rPr lang="en-US" dirty="0"/>
              <a:t>Trusts: Gifting money to a trust can remove assets from the estate while still retaining control of it through trust provisions.</a:t>
            </a:r>
          </a:p>
          <a:p>
            <a:r>
              <a:rPr lang="en-US" dirty="0"/>
              <a:t> </a:t>
            </a:r>
          </a:p>
          <a:p>
            <a:r>
              <a:rPr lang="en-US" dirty="0"/>
              <a:t>Systematic gifting of the annual exclusion is another strategy. Over time, systematic gifting of the annual exclusion, or split gifts with a spouse, can reduce the size of the estate.</a:t>
            </a:r>
          </a:p>
          <a:p>
            <a:r>
              <a:rPr lang="en-US" dirty="0"/>
              <a:t> </a:t>
            </a:r>
          </a:p>
          <a:p>
            <a:r>
              <a:rPr lang="en-US" dirty="0"/>
              <a:t>And then there are charitable gifts. Gifts made to charitable organizations are not subject to gift tax so they are not included in the estate of the deceased for estate tax purposes. It’s both a way to help others and your estate at the same time.</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41</a:t>
            </a:fld>
            <a:endParaRPr lang="en-US" dirty="0"/>
          </a:p>
        </p:txBody>
      </p:sp>
    </p:spTree>
    <p:extLst>
      <p:ext uri="{BB962C8B-B14F-4D97-AF65-F5344CB8AC3E}">
        <p14:creationId xmlns:p14="http://schemas.microsoft.com/office/powerpoint/2010/main" val="16736588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controlling the distribution of assets, here are some of the best practices to consider:</a:t>
            </a:r>
          </a:p>
          <a:p>
            <a:r>
              <a:rPr lang="en-US" dirty="0"/>
              <a:t> </a:t>
            </a:r>
          </a:p>
          <a:p>
            <a:r>
              <a:rPr lang="en-US" dirty="0"/>
              <a:t>(Read slide)</a:t>
            </a:r>
          </a:p>
        </p:txBody>
      </p:sp>
      <p:sp>
        <p:nvSpPr>
          <p:cNvPr id="4" name="Slide Number Placeholder 3"/>
          <p:cNvSpPr>
            <a:spLocks noGrp="1"/>
          </p:cNvSpPr>
          <p:nvPr>
            <p:ph type="sldNum" sz="quarter" idx="10"/>
          </p:nvPr>
        </p:nvSpPr>
        <p:spPr/>
        <p:txBody>
          <a:bodyPr/>
          <a:lstStyle/>
          <a:p>
            <a:fld id="{AB5E336D-5138-4F47-858D-FA78D87F2E6A}" type="slidenum">
              <a:rPr lang="en-US" smtClean="0"/>
              <a:t>42</a:t>
            </a:fld>
            <a:endParaRPr lang="en-US" dirty="0"/>
          </a:p>
        </p:txBody>
      </p:sp>
    </p:spTree>
    <p:extLst>
      <p:ext uri="{BB962C8B-B14F-4D97-AF65-F5344CB8AC3E}">
        <p14:creationId xmlns:p14="http://schemas.microsoft.com/office/powerpoint/2010/main" val="41320845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covered strategies, how do we bring it all together?</a:t>
            </a:r>
          </a:p>
          <a:p>
            <a:r>
              <a:rPr lang="en-US" dirty="0"/>
              <a:t> </a:t>
            </a:r>
          </a:p>
          <a:p>
            <a:r>
              <a:rPr lang="en-US" dirty="0"/>
              <a:t>I recommend listing out estate planning topics you want to talk with clients about. Make it your own to best fit your practice.</a:t>
            </a:r>
          </a:p>
          <a:p>
            <a:r>
              <a:rPr lang="en-US" dirty="0"/>
              <a:t> </a:t>
            </a:r>
          </a:p>
          <a:p>
            <a:r>
              <a:rPr lang="en-US" dirty="0"/>
              <a:t>Just remember to have your clients work with a qualified estate planning attorney to create these documents.</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43</a:t>
            </a:fld>
            <a:endParaRPr lang="en-US" dirty="0"/>
          </a:p>
        </p:txBody>
      </p:sp>
    </p:spTree>
    <p:extLst>
      <p:ext uri="{BB962C8B-B14F-4D97-AF65-F5344CB8AC3E}">
        <p14:creationId xmlns:p14="http://schemas.microsoft.com/office/powerpoint/2010/main" val="15013295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Transamerica, we support your mission to honor your clients’ intent and plans for financial and physical wellness.</a:t>
            </a:r>
          </a:p>
          <a:p>
            <a:r>
              <a:rPr lang="en-US" dirty="0"/>
              <a:t> </a:t>
            </a:r>
          </a:p>
          <a:p>
            <a:r>
              <a:rPr lang="en-US" dirty="0"/>
              <a:t>Keeping that and you in mind, we created this presentation to cover estate planning essentials financial professionals would find helpful.</a:t>
            </a:r>
          </a:p>
          <a:p>
            <a:r>
              <a:rPr lang="en-US" dirty="0"/>
              <a:t> </a:t>
            </a:r>
          </a:p>
          <a:p>
            <a:r>
              <a:rPr lang="en-US" dirty="0"/>
              <a:t>We also have a variety of resources that can assist you moving forward like our Knowledge Place, the Advanced Markets Group, and access to this program if you’d like.</a:t>
            </a:r>
          </a:p>
          <a:p>
            <a:r>
              <a:rPr lang="en-US" dirty="0"/>
              <a:t> </a:t>
            </a:r>
          </a:p>
          <a:p>
            <a:r>
              <a:rPr lang="en-US" dirty="0"/>
              <a:t>Like you, our goal is to help your clients prosper and live their best lives.</a:t>
            </a:r>
            <a:r>
              <a:rPr lang="en-US" b="1" dirty="0"/>
              <a:t> </a:t>
            </a:r>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44</a:t>
            </a:fld>
            <a:endParaRPr lang="en-US" dirty="0"/>
          </a:p>
        </p:txBody>
      </p:sp>
    </p:spTree>
    <p:extLst>
      <p:ext uri="{BB962C8B-B14F-4D97-AF65-F5344CB8AC3E}">
        <p14:creationId xmlns:p14="http://schemas.microsoft.com/office/powerpoint/2010/main" val="17759447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learning with us today. I’m happy to answer any questions you might have.</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45</a:t>
            </a:fld>
            <a:endParaRPr lang="en-US" dirty="0"/>
          </a:p>
        </p:txBody>
      </p:sp>
    </p:spTree>
    <p:extLst>
      <p:ext uri="{BB962C8B-B14F-4D97-AF65-F5344CB8AC3E}">
        <p14:creationId xmlns:p14="http://schemas.microsoft.com/office/powerpoint/2010/main" val="567164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325860" defTabSz="977579" fontAlgn="base">
              <a:spcBef>
                <a:spcPct val="20000"/>
              </a:spcBef>
              <a:spcAft>
                <a:spcPct val="40000"/>
              </a:spcAft>
              <a:buClr>
                <a:srgbClr val="5D9732"/>
              </a:buClr>
              <a:defRPr/>
            </a:pPr>
            <a:r>
              <a:rPr lang="en-US" kern="0" dirty="0"/>
              <a:t>Although clients may not want to address it, you cannot ignore it. Estate planning is just too important. Therefore, you may want to develop a process that can help get your clients to do it. Clients may be intimidated by the complexity of the strategies involved with estate planning. Keep everything as simple as possible. If the client cannot understand the concept or strategy, they may be dissuaded from doing estate planning at all.  </a:t>
            </a:r>
          </a:p>
          <a:p>
            <a:pPr marL="0" lvl="1" indent="-325860" defTabSz="977579" fontAlgn="base">
              <a:spcBef>
                <a:spcPct val="20000"/>
              </a:spcBef>
              <a:spcAft>
                <a:spcPct val="40000"/>
              </a:spcAft>
              <a:buClr>
                <a:srgbClr val="5D9732"/>
              </a:buClr>
              <a:defRPr/>
            </a:pPr>
            <a:endParaRPr lang="en-US" kern="0" dirty="0"/>
          </a:p>
          <a:p>
            <a:pPr marL="0" lvl="1" indent="-325860" defTabSz="977579" fontAlgn="base">
              <a:spcBef>
                <a:spcPct val="20000"/>
              </a:spcBef>
              <a:spcAft>
                <a:spcPct val="40000"/>
              </a:spcAft>
              <a:buClr>
                <a:srgbClr val="5D9732"/>
              </a:buClr>
              <a:defRPr/>
            </a:pPr>
            <a:r>
              <a:rPr lang="en-US" kern="0" dirty="0"/>
              <a:t>Consider taking it one step at a time. One approach is to introduce different estate planning concepts and strategies incrementally. Clients may be more likely to build an estate plan over time by implementing strategies at specific ages or milestones instead of all at once. Once a plan is in place, it is essential to ensure it is updated periodically. </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5</a:t>
            </a:fld>
            <a:endParaRPr lang="en-US" dirty="0"/>
          </a:p>
        </p:txBody>
      </p:sp>
    </p:spTree>
    <p:extLst>
      <p:ext uri="{BB962C8B-B14F-4D97-AF65-F5344CB8AC3E}">
        <p14:creationId xmlns:p14="http://schemas.microsoft.com/office/powerpoint/2010/main" val="508453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Organizing estate planning by client need is one way to make things straightforward. There are estate planning needs universal to everyone, the essentials. They include wills, proper beneficiary designations, and account titling. </a:t>
            </a:r>
          </a:p>
          <a:p>
            <a:endParaRPr lang="en-US" dirty="0"/>
          </a:p>
          <a:p>
            <a:r>
              <a:rPr lang="en-US" dirty="0"/>
              <a:t>There are also estate planning needs that are situational. Appointment of fiduciaries and directives for medical care are examples of these needs. </a:t>
            </a:r>
          </a:p>
          <a:p>
            <a:endParaRPr lang="en-US" dirty="0"/>
          </a:p>
          <a:p>
            <a:r>
              <a:rPr lang="en-US" dirty="0"/>
              <a:t>High net worth clients have their own specific needs. These typically entail the use of trusts, gifting, and strategies that reduce exposure to taxes.     </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6</a:t>
            </a:fld>
            <a:endParaRPr lang="en-US" dirty="0"/>
          </a:p>
        </p:txBody>
      </p:sp>
    </p:spTree>
    <p:extLst>
      <p:ext uri="{BB962C8B-B14F-4D97-AF65-F5344CB8AC3E}">
        <p14:creationId xmlns:p14="http://schemas.microsoft.com/office/powerpoint/2010/main" val="370177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522">
              <a:defRPr/>
            </a:pPr>
            <a:r>
              <a:rPr lang="en-US" baseline="0" dirty="0">
                <a:latin typeface="+mn-lt"/>
                <a:cs typeface="Times New Roman" pitchFamily="18" charset="0"/>
              </a:rPr>
              <a:t>Let’s look at the essentials.</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7</a:t>
            </a:fld>
            <a:endParaRPr lang="en-US" dirty="0"/>
          </a:p>
        </p:txBody>
      </p:sp>
    </p:spTree>
    <p:extLst>
      <p:ext uri="{BB962C8B-B14F-4D97-AF65-F5344CB8AC3E}">
        <p14:creationId xmlns:p14="http://schemas.microsoft.com/office/powerpoint/2010/main" val="1149494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The fundamental</a:t>
            </a:r>
            <a:r>
              <a:rPr lang="en-US" baseline="0" dirty="0">
                <a:latin typeface="+mn-lt"/>
              </a:rPr>
              <a:t> </a:t>
            </a:r>
            <a:r>
              <a:rPr lang="en-US" dirty="0">
                <a:latin typeface="+mn-lt"/>
              </a:rPr>
              <a:t>element of any estate plan is the physical process of transferring wealth. </a:t>
            </a:r>
            <a:r>
              <a:rPr lang="en-US" baseline="0" dirty="0">
                <a:latin typeface="+mn-lt"/>
              </a:rPr>
              <a:t>When formulating a wealth transfer plan, the goals should be to:</a:t>
            </a:r>
          </a:p>
          <a:p>
            <a:endParaRPr lang="en-US" baseline="0" dirty="0">
              <a:latin typeface="+mn-lt"/>
            </a:endParaRPr>
          </a:p>
          <a:p>
            <a:pPr>
              <a:buFontTx/>
              <a:buNone/>
            </a:pPr>
            <a:r>
              <a:rPr lang="en-US" baseline="0" dirty="0">
                <a:latin typeface="+mn-lt"/>
              </a:rPr>
              <a:t>(Read</a:t>
            </a:r>
            <a:r>
              <a:rPr lang="en-US" dirty="0">
                <a:latin typeface="+mn-lt"/>
              </a:rPr>
              <a:t> slide)</a:t>
            </a:r>
          </a:p>
          <a:p>
            <a:pPr>
              <a:buFontTx/>
              <a:buNone/>
            </a:pPr>
            <a:endParaRPr lang="en-US" baseline="0" dirty="0">
              <a:latin typeface="+mn-lt"/>
            </a:endParaRPr>
          </a:p>
          <a:p>
            <a:pPr defTabSz="1000832">
              <a:defRPr/>
            </a:pPr>
            <a:r>
              <a:rPr lang="en-US" baseline="0" dirty="0">
                <a:latin typeface="+mn-lt"/>
                <a:cs typeface="Times New Roman" pitchFamily="18" charset="0"/>
              </a:rPr>
              <a:t>Each of these are important and need to be kept up to date to ensure that your client’s intentions are fulfilled upon their death.</a:t>
            </a:r>
          </a:p>
          <a:p>
            <a:r>
              <a:rPr lang="en-US" b="1" dirty="0"/>
              <a:t> </a:t>
            </a:r>
            <a:endParaRPr lang="en-US" dirty="0"/>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8</a:t>
            </a:fld>
            <a:endParaRPr lang="en-US" dirty="0"/>
          </a:p>
        </p:txBody>
      </p:sp>
    </p:spTree>
    <p:extLst>
      <p:ext uri="{BB962C8B-B14F-4D97-AF65-F5344CB8AC3E}">
        <p14:creationId xmlns:p14="http://schemas.microsoft.com/office/powerpoint/2010/main" val="1753029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Arial" pitchFamily="34" charset="0"/>
              <a:buNone/>
            </a:pPr>
            <a:r>
              <a:rPr lang="en-US" dirty="0">
                <a:latin typeface="+mn-lt"/>
              </a:rPr>
              <a:t>By educating your clients about the probate process you can demonstrate the importance of fundamental estate planning and create a foundational value for working with you, a knowledgeable professional about financial issues.</a:t>
            </a:r>
          </a:p>
          <a:p>
            <a:pPr eaLnBrk="1" hangingPunct="1">
              <a:buFont typeface="Arial" pitchFamily="34" charset="0"/>
              <a:buNone/>
            </a:pPr>
            <a:endParaRPr lang="en-US" dirty="0">
              <a:latin typeface="+mn-lt"/>
            </a:endParaRPr>
          </a:p>
          <a:p>
            <a:pPr eaLnBrk="1" hangingPunct="1">
              <a:buFont typeface="Arial" pitchFamily="34" charset="0"/>
              <a:buNone/>
            </a:pPr>
            <a:r>
              <a:rPr lang="en-US" dirty="0">
                <a:latin typeface="+mn-lt"/>
              </a:rPr>
              <a:t>(Read slide)</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9</a:t>
            </a:fld>
            <a:endParaRPr lang="en-US" dirty="0"/>
          </a:p>
        </p:txBody>
      </p:sp>
    </p:spTree>
    <p:extLst>
      <p:ext uri="{BB962C8B-B14F-4D97-AF65-F5344CB8AC3E}">
        <p14:creationId xmlns:p14="http://schemas.microsoft.com/office/powerpoint/2010/main" val="20770638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no image_red">
    <p:bg>
      <p:bgPr>
        <a:solidFill>
          <a:schemeClr val="accent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16BC1C3-C832-FA4C-9911-3E1C355083BA}" type="slidenum">
              <a:rPr lang="en-US" smtClean="0"/>
              <a:pPr/>
              <a:t>‹#›</a:t>
            </a:fld>
            <a:endParaRPr lang="en-US" dirty="0"/>
          </a:p>
        </p:txBody>
      </p:sp>
      <p:sp>
        <p:nvSpPr>
          <p:cNvPr id="4" name="Shape 258"/>
          <p:cNvSpPr/>
          <p:nvPr userDrawn="1"/>
        </p:nvSpPr>
        <p:spPr>
          <a:xfrm flipH="1">
            <a:off x="7512936" y="3516038"/>
            <a:ext cx="1631064" cy="16310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50800" tIns="50800" rIns="50800" bIns="50800" anchor="ctr"/>
          <a:lstStyle/>
          <a:p>
            <a:pPr>
              <a:defRPr sz="3200">
                <a:solidFill>
                  <a:srgbClr val="FFFFFF"/>
                </a:solidFill>
              </a:defRPr>
            </a:pPr>
            <a:endParaRPr dirty="0"/>
          </a:p>
        </p:txBody>
      </p:sp>
      <p:pic>
        <p:nvPicPr>
          <p:cNvPr id="8" name="Picture 7" descr="TA_stacked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2043" y="4489275"/>
            <a:ext cx="796043" cy="522767"/>
          </a:xfrm>
          <a:prstGeom prst="rect">
            <a:avLst/>
          </a:prstGeom>
        </p:spPr>
      </p:pic>
      <p:sp>
        <p:nvSpPr>
          <p:cNvPr id="5" name="TextBox 4"/>
          <p:cNvSpPr txBox="1"/>
          <p:nvPr userDrawn="1"/>
        </p:nvSpPr>
        <p:spPr>
          <a:xfrm>
            <a:off x="2689412" y="-995082"/>
            <a:ext cx="914400" cy="914400"/>
          </a:xfrm>
          <a:prstGeom prst="rect">
            <a:avLst/>
          </a:prstGeom>
          <a:noFill/>
        </p:spPr>
        <p:txBody>
          <a:bodyPr wrap="none" lIns="0" tIns="0" rIns="0" bIns="0" rtlCol="0">
            <a:noAutofit/>
          </a:bodyPr>
          <a:lstStyle/>
          <a:p>
            <a:endParaRPr lang="en-US" sz="1600" dirty="0">
              <a:latin typeface="Arial"/>
              <a:cs typeface="Arial"/>
            </a:endParaRPr>
          </a:p>
        </p:txBody>
      </p:sp>
      <p:sp>
        <p:nvSpPr>
          <p:cNvPr id="7" name="Title 1"/>
          <p:cNvSpPr>
            <a:spLocks noGrp="1"/>
          </p:cNvSpPr>
          <p:nvPr>
            <p:ph type="title" hasCustomPrompt="1"/>
          </p:nvPr>
        </p:nvSpPr>
        <p:spPr>
          <a:xfrm>
            <a:off x="700379" y="1589438"/>
            <a:ext cx="8162884" cy="521208"/>
          </a:xfrm>
          <a:prstGeom prst="rect">
            <a:avLst/>
          </a:prstGeom>
        </p:spPr>
        <p:txBody>
          <a:bodyPr/>
          <a:lstStyle>
            <a:lvl1pPr>
              <a:defRPr sz="2800">
                <a:solidFill>
                  <a:schemeClr val="bg1"/>
                </a:solidFill>
                <a:latin typeface="Impact" charset="0"/>
                <a:ea typeface="Impact" charset="0"/>
                <a:cs typeface="Impact" charset="0"/>
              </a:defRPr>
            </a:lvl1pPr>
          </a:lstStyle>
          <a:p>
            <a:r>
              <a:rPr lang="en-US" dirty="0"/>
              <a:t>FINANCIAL PROFESIONALS’ GUIDE TO ESTATE PLANNING</a:t>
            </a:r>
          </a:p>
        </p:txBody>
      </p:sp>
      <p:sp>
        <p:nvSpPr>
          <p:cNvPr id="9" name="Title 6"/>
          <p:cNvSpPr txBox="1">
            <a:spLocks/>
          </p:cNvSpPr>
          <p:nvPr userDrawn="1"/>
        </p:nvSpPr>
        <p:spPr>
          <a:xfrm>
            <a:off x="733341" y="2379955"/>
            <a:ext cx="2563253" cy="369645"/>
          </a:xfrm>
          <a:prstGeom prst="rect">
            <a:avLst/>
          </a:prstGeom>
        </p:spPr>
        <p:txBody>
          <a:bodyPr anchor="ctr"/>
          <a:lstStyle>
            <a:lvl1pPr algn="l" defTabSz="457200" rtl="0" eaLnBrk="1" latinLnBrk="0" hangingPunct="1">
              <a:spcBef>
                <a:spcPct val="0"/>
              </a:spcBef>
              <a:buNone/>
              <a:defRPr sz="2800" b="0" i="0" kern="1200" baseline="0">
                <a:solidFill>
                  <a:schemeClr val="tx1"/>
                </a:solidFill>
                <a:latin typeface="Gobold Bold"/>
                <a:ea typeface="+mj-ea"/>
                <a:cs typeface="Gobold Bold"/>
              </a:defRPr>
            </a:lvl1pPr>
          </a:lstStyle>
          <a:p>
            <a:r>
              <a:rPr lang="en-US" sz="1000" cap="all" dirty="0">
                <a:solidFill>
                  <a:schemeClr val="bg1"/>
                </a:solidFill>
                <a:latin typeface="Arial"/>
                <a:cs typeface="Arial"/>
              </a:rPr>
              <a:t>HELPING YOU BE PREPARED</a:t>
            </a:r>
            <a:endParaRPr lang="en-US" sz="1000" dirty="0">
              <a:solidFill>
                <a:schemeClr val="bg1"/>
              </a:solidFill>
              <a:latin typeface="Arial"/>
              <a:cs typeface="Arial"/>
            </a:endParaRPr>
          </a:p>
        </p:txBody>
      </p:sp>
      <p:grpSp>
        <p:nvGrpSpPr>
          <p:cNvPr id="10" name="Group 9"/>
          <p:cNvGrpSpPr/>
          <p:nvPr userDrawn="1"/>
        </p:nvGrpSpPr>
        <p:grpSpPr>
          <a:xfrm>
            <a:off x="-1" y="2371329"/>
            <a:ext cx="2610953" cy="397122"/>
            <a:chOff x="-1" y="2623083"/>
            <a:chExt cx="2932545" cy="397122"/>
          </a:xfrm>
        </p:grpSpPr>
        <p:cxnSp>
          <p:nvCxnSpPr>
            <p:cNvPr id="11" name="Straight Connector 10"/>
            <p:cNvCxnSpPr/>
            <p:nvPr/>
          </p:nvCxnSpPr>
          <p:spPr>
            <a:xfrm>
              <a:off x="-1" y="2623083"/>
              <a:ext cx="2932545" cy="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 y="3020205"/>
              <a:ext cx="2932545" cy="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99445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o sid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805548" y="1688838"/>
            <a:ext cx="8229600" cy="857250"/>
          </a:xfrm>
          <a:prstGeom prst="rect">
            <a:avLst/>
          </a:prstGeom>
        </p:spPr>
        <p:txBody>
          <a:bodyPr vert="horz" lIns="91440" tIns="45720" rIns="91440" bIns="45720" rtlCol="0" anchor="b">
            <a:noAutofit/>
          </a:bodyPr>
          <a:lstStyle>
            <a:lvl1pPr>
              <a:defRPr sz="3600" b="0" i="0" kern="0" cap="all" spc="200">
                <a:solidFill>
                  <a:schemeClr val="tx1"/>
                </a:solidFill>
                <a:latin typeface="Impact"/>
                <a:cs typeface="Impact"/>
              </a:defRPr>
            </a:lvl1pPr>
          </a:lstStyle>
          <a:p>
            <a:r>
              <a:rPr lang="en-US" dirty="0"/>
              <a:t>HEADLINE NO SIDE IMAGE</a:t>
            </a:r>
          </a:p>
        </p:txBody>
      </p:sp>
      <p:sp>
        <p:nvSpPr>
          <p:cNvPr id="20" name="Text Placeholder 13"/>
          <p:cNvSpPr>
            <a:spLocks noGrp="1"/>
          </p:cNvSpPr>
          <p:nvPr>
            <p:ph idx="1" hasCustomPrompt="1"/>
          </p:nvPr>
        </p:nvSpPr>
        <p:spPr>
          <a:xfrm>
            <a:off x="829029" y="2693670"/>
            <a:ext cx="6242852" cy="2051050"/>
          </a:xfrm>
          <a:prstGeom prst="rect">
            <a:avLst/>
          </a:prstGeom>
        </p:spPr>
        <p:txBody>
          <a:bodyPr vert="horz" lIns="91440" tIns="45720" rIns="91440" bIns="45720" rtlCol="0">
            <a:noAutofit/>
          </a:bodyPr>
          <a:lstStyle>
            <a:lvl1pPr marL="0" indent="0">
              <a:buNone/>
              <a:defRPr sz="1600">
                <a:solidFill>
                  <a:schemeClr val="tx1"/>
                </a:solidFill>
                <a:latin typeface="Arial"/>
                <a:cs typeface="Arial"/>
              </a:defRPr>
            </a:lvl1pPr>
            <a:lvl2pPr marL="173038" indent="-173038">
              <a:buSzPct val="85000"/>
              <a:buFont typeface="Arial"/>
              <a:buChar char="•"/>
              <a:defRPr sz="1600">
                <a:solidFill>
                  <a:schemeClr val="tx1"/>
                </a:solidFill>
                <a:latin typeface="Arial"/>
                <a:cs typeface="Arial"/>
              </a:defRPr>
            </a:lvl2pPr>
            <a:lvl3pPr>
              <a:defRPr sz="1800">
                <a:solidFill>
                  <a:schemeClr val="tx1"/>
                </a:solidFill>
                <a:latin typeface="Arial"/>
                <a:cs typeface="Arial"/>
              </a:defRPr>
            </a:lvl3pPr>
            <a:lvl4pPr>
              <a:defRPr sz="1800">
                <a:solidFill>
                  <a:schemeClr val="tx1"/>
                </a:solidFill>
                <a:latin typeface="Arial"/>
                <a:cs typeface="Arial"/>
              </a:defRPr>
            </a:lvl4pPr>
            <a:lvl6pPr marL="334963" indent="-161925">
              <a:buFont typeface="Lucida Grande"/>
              <a:buChar char="-"/>
              <a:defRPr sz="1600">
                <a:solidFill>
                  <a:schemeClr val="tx1"/>
                </a:solidFill>
              </a:defRPr>
            </a:lvl6pPr>
          </a:lstStyle>
          <a:p>
            <a:pPr lvl="0"/>
            <a:r>
              <a:rPr lang="en-US" dirty="0"/>
              <a:t>Click to edit Master text styles</a:t>
            </a:r>
          </a:p>
          <a:p>
            <a:pPr lvl="1"/>
            <a:r>
              <a:rPr lang="en-US" dirty="0"/>
              <a:t>Second level</a:t>
            </a:r>
          </a:p>
          <a:p>
            <a:pPr lvl="5"/>
            <a:r>
              <a:rPr lang="en-US" dirty="0"/>
              <a:t>Third level</a:t>
            </a:r>
          </a:p>
        </p:txBody>
      </p:sp>
      <p:sp>
        <p:nvSpPr>
          <p:cNvPr id="19" name="Slide Number Placeholder 5"/>
          <p:cNvSpPr>
            <a:spLocks noGrp="1"/>
          </p:cNvSpPr>
          <p:nvPr>
            <p:ph type="sldNum" sz="quarter" idx="12"/>
          </p:nvPr>
        </p:nvSpPr>
        <p:spPr>
          <a:xfrm>
            <a:off x="8728635" y="4842778"/>
            <a:ext cx="364393" cy="273844"/>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Tree>
    <p:extLst>
      <p:ext uri="{BB962C8B-B14F-4D97-AF65-F5344CB8AC3E}">
        <p14:creationId xmlns:p14="http://schemas.microsoft.com/office/powerpoint/2010/main" val="4215153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nockout divider 2 Headline">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237744" y="2213067"/>
            <a:ext cx="8229600" cy="859536"/>
          </a:xfrm>
          <a:prstGeom prst="rect">
            <a:avLst/>
          </a:prstGeom>
        </p:spPr>
        <p:txBody>
          <a:bodyPr vert="horz"/>
          <a:lstStyle>
            <a:lvl1pPr marL="0" indent="0">
              <a:buNone/>
              <a:tabLst>
                <a:tab pos="1431925" algn="l"/>
              </a:tabLst>
              <a:defRPr sz="3600" b="0" i="0" kern="0" cap="all" spc="200">
                <a:solidFill>
                  <a:srgbClr val="3E6B9C"/>
                </a:solidFill>
                <a:latin typeface="Impact"/>
                <a:cs typeface="Impact"/>
              </a:defRPr>
            </a:lvl1pPr>
            <a:lvl2pPr>
              <a:defRPr sz="3600"/>
            </a:lvl2pPr>
            <a:lvl3pPr>
              <a:defRPr sz="3600"/>
            </a:lvl3pPr>
            <a:lvl4pPr>
              <a:defRPr sz="3600"/>
            </a:lvl4pPr>
            <a:lvl5pPr>
              <a:defRPr sz="3600"/>
            </a:lvl5pPr>
          </a:lstStyle>
          <a:p>
            <a:pPr lvl="0"/>
            <a:r>
              <a:rPr lang="en-US" dirty="0"/>
              <a:t>DIVIDER SLIDE TWO HEADLINES</a:t>
            </a:r>
          </a:p>
        </p:txBody>
      </p:sp>
      <p:sp>
        <p:nvSpPr>
          <p:cNvPr id="22" name="Text Placeholder 21"/>
          <p:cNvSpPr>
            <a:spLocks noGrp="1"/>
          </p:cNvSpPr>
          <p:nvPr>
            <p:ph type="body" sz="quarter" idx="12" hasCustomPrompt="1"/>
          </p:nvPr>
        </p:nvSpPr>
        <p:spPr>
          <a:xfrm>
            <a:off x="237744" y="1470736"/>
            <a:ext cx="8229600" cy="859536"/>
          </a:xfrm>
          <a:prstGeom prst="rect">
            <a:avLst/>
          </a:prstGeom>
        </p:spPr>
        <p:txBody>
          <a:bodyPr vert="horz"/>
          <a:lstStyle>
            <a:lvl1pPr marL="0" indent="0">
              <a:buNone/>
              <a:defRPr sz="3600" b="0" i="0" kern="0" cap="all" spc="200">
                <a:solidFill>
                  <a:srgbClr val="3E6B9C"/>
                </a:solidFill>
                <a:latin typeface="Impact"/>
                <a:cs typeface="Impact"/>
              </a:defRPr>
            </a:lvl1pPr>
          </a:lstStyle>
          <a:p>
            <a:pPr lvl="0"/>
            <a:r>
              <a:rPr lang="en-US" dirty="0"/>
              <a:t>DIVIDER SLIDE TWO HEADLINES</a:t>
            </a:r>
          </a:p>
        </p:txBody>
      </p:sp>
      <p:sp>
        <p:nvSpPr>
          <p:cNvPr id="16" name="Slide Number Placeholder 5"/>
          <p:cNvSpPr>
            <a:spLocks noGrp="1"/>
          </p:cNvSpPr>
          <p:nvPr>
            <p:ph type="sldNum" sz="quarter" idx="13"/>
          </p:nvPr>
        </p:nvSpPr>
        <p:spPr>
          <a:xfrm>
            <a:off x="8728635" y="4842778"/>
            <a:ext cx="364393" cy="273844"/>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Tree>
    <p:extLst>
      <p:ext uri="{BB962C8B-B14F-4D97-AF65-F5344CB8AC3E}">
        <p14:creationId xmlns:p14="http://schemas.microsoft.com/office/powerpoint/2010/main" val="4233514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closur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28635" y="4842778"/>
            <a:ext cx="364393" cy="273844"/>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
        <p:nvSpPr>
          <p:cNvPr id="7" name="Text Placeholder 13"/>
          <p:cNvSpPr>
            <a:spLocks noGrp="1"/>
          </p:cNvSpPr>
          <p:nvPr>
            <p:ph idx="1"/>
          </p:nvPr>
        </p:nvSpPr>
        <p:spPr>
          <a:xfrm>
            <a:off x="236220" y="993469"/>
            <a:ext cx="8026400" cy="3394075"/>
          </a:xfrm>
          <a:prstGeom prst="rect">
            <a:avLst/>
          </a:prstGeom>
        </p:spPr>
        <p:txBody>
          <a:bodyPr vert="horz" lIns="91440" tIns="45720" rIns="91440" bIns="45720" rtlCol="0">
            <a:noAutofit/>
          </a:bodyPr>
          <a:lstStyle>
            <a:lvl1pPr>
              <a:spcBef>
                <a:spcPts val="0"/>
              </a:spcBef>
              <a:defRPr sz="1600">
                <a:solidFill>
                  <a:srgbClr val="40474B"/>
                </a:solidFill>
              </a:defRPr>
            </a:lvl1pPr>
            <a:lvl2pPr>
              <a:spcBef>
                <a:spcPts val="0"/>
              </a:spcBef>
              <a:defRPr sz="1600">
                <a:solidFill>
                  <a:srgbClr val="40474B"/>
                </a:solidFill>
              </a:defRPr>
            </a:lvl2pPr>
            <a:lvl3pPr>
              <a:spcBef>
                <a:spcPts val="0"/>
              </a:spcBef>
              <a:defRPr sz="1600">
                <a:solidFill>
                  <a:srgbClr val="40474B"/>
                </a:solidFill>
              </a:defRPr>
            </a:lvl3pPr>
            <a:lvl4pPr>
              <a:spcBef>
                <a:spcPts val="0"/>
              </a:spcBef>
              <a:defRPr sz="1600">
                <a:solidFill>
                  <a:srgbClr val="40474B"/>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hasCustomPrompt="1"/>
          </p:nvPr>
        </p:nvSpPr>
        <p:spPr>
          <a:xfrm>
            <a:off x="349751" y="136768"/>
            <a:ext cx="8037329" cy="489465"/>
          </a:xfrm>
          <a:prstGeom prst="rect">
            <a:avLst/>
          </a:prstGeom>
        </p:spPr>
        <p:txBody>
          <a:bodyPr anchor="t" anchorCtr="0"/>
          <a:lstStyle>
            <a:lvl1pPr>
              <a:lnSpc>
                <a:spcPct val="100000"/>
              </a:lnSpc>
              <a:defRPr sz="2000" b="1" i="0" cap="all">
                <a:solidFill>
                  <a:schemeClr val="bg1"/>
                </a:solidFill>
                <a:latin typeface="Arial"/>
                <a:cs typeface="Arial"/>
              </a:defRPr>
            </a:lvl1pPr>
          </a:lstStyle>
          <a:p>
            <a:r>
              <a:rPr lang="en-US" dirty="0"/>
              <a:t>CLICK TO EDIT TITLE</a:t>
            </a:r>
          </a:p>
        </p:txBody>
      </p:sp>
    </p:spTree>
    <p:extLst>
      <p:ext uri="{BB962C8B-B14F-4D97-AF65-F5344CB8AC3E}">
        <p14:creationId xmlns:p14="http://schemas.microsoft.com/office/powerpoint/2010/main" val="1098418295"/>
      </p:ext>
    </p:extLst>
  </p:cSld>
  <p:clrMapOvr>
    <a:masterClrMapping/>
  </p:clrMapOvr>
  <p:extLst>
    <p:ext uri="{DCECCB84-F9BA-43D5-87BE-67443E8EF086}">
      <p15:sldGuideLst xmlns:p15="http://schemas.microsoft.com/office/powerpoint/2012/main">
        <p15:guide id="1" orient="horz" pos="84" userDrawn="1">
          <p15:clr>
            <a:srgbClr val="FBAE40"/>
          </p15:clr>
        </p15:guide>
        <p15:guide id="3" orient="horz" pos="70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nockout divider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680" y="2217000"/>
            <a:ext cx="8229600" cy="857250"/>
          </a:xfrm>
          <a:prstGeom prst="rect">
            <a:avLst/>
          </a:prstGeom>
        </p:spPr>
        <p:txBody>
          <a:bodyPr vert="horz"/>
          <a:lstStyle>
            <a:lvl1pPr>
              <a:defRPr sz="3600" b="0" i="0" kern="0" cap="all" spc="200">
                <a:solidFill>
                  <a:schemeClr val="bg1"/>
                </a:solidFill>
                <a:latin typeface="Impact"/>
                <a:cs typeface="Impact"/>
              </a:defRPr>
            </a:lvl1pPr>
          </a:lstStyle>
          <a:p>
            <a:r>
              <a:rPr lang="en-US" dirty="0"/>
              <a:t>DIVIDER SLIDE ONE HEADLINE</a:t>
            </a:r>
          </a:p>
        </p:txBody>
      </p:sp>
      <p:sp>
        <p:nvSpPr>
          <p:cNvPr id="15" name="Slide Number Placeholder 5"/>
          <p:cNvSpPr>
            <a:spLocks noGrp="1"/>
          </p:cNvSpPr>
          <p:nvPr>
            <p:ph type="sldNum" sz="quarter" idx="12"/>
          </p:nvPr>
        </p:nvSpPr>
        <p:spPr>
          <a:xfrm>
            <a:off x="8728635" y="4842778"/>
            <a:ext cx="364393" cy="273844"/>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Tree>
    <p:extLst>
      <p:ext uri="{BB962C8B-B14F-4D97-AF65-F5344CB8AC3E}">
        <p14:creationId xmlns:p14="http://schemas.microsoft.com/office/powerpoint/2010/main" val="3535295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divider">
    <p:bg>
      <p:bgPr>
        <a:solidFill>
          <a:schemeClr val="accent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716BC1C3-C832-FA4C-9911-3E1C355083BA}" type="slidenum">
              <a:rPr lang="en-US" smtClean="0"/>
              <a:pPr/>
              <a:t>‹#›</a:t>
            </a:fld>
            <a:endParaRPr lang="en-US" dirty="0"/>
          </a:p>
        </p:txBody>
      </p:sp>
      <p:sp>
        <p:nvSpPr>
          <p:cNvPr id="5" name="Shape 111"/>
          <p:cNvSpPr/>
          <p:nvPr userDrawn="1"/>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
        <p:nvSpPr>
          <p:cNvPr id="13" name="Text Placeholder 12"/>
          <p:cNvSpPr>
            <a:spLocks noGrp="1"/>
          </p:cNvSpPr>
          <p:nvPr>
            <p:ph type="body" sz="quarter" idx="12" hasCustomPrompt="1"/>
          </p:nvPr>
        </p:nvSpPr>
        <p:spPr>
          <a:xfrm>
            <a:off x="242246" y="3163824"/>
            <a:ext cx="3748545" cy="433388"/>
          </a:xfrm>
          <a:prstGeom prst="rect">
            <a:avLst/>
          </a:prstGeom>
        </p:spPr>
        <p:txBody>
          <a:bodyPr vert="horz" anchor="ctr"/>
          <a:lstStyle>
            <a:lvl1pPr marL="0" indent="0">
              <a:buNone/>
              <a:defRPr sz="1200" b="1" baseline="0">
                <a:solidFill>
                  <a:schemeClr val="bg1"/>
                </a:solidFill>
              </a:defRPr>
            </a:lvl1pPr>
          </a:lstStyle>
          <a:p>
            <a:pPr lvl="0"/>
            <a:r>
              <a:rPr lang="en-US" dirty="0"/>
              <a:t>CLICK TO ADD TEXT</a:t>
            </a:r>
          </a:p>
        </p:txBody>
      </p:sp>
      <p:sp>
        <p:nvSpPr>
          <p:cNvPr id="7" name="Text Placeholder 6"/>
          <p:cNvSpPr>
            <a:spLocks noGrp="1"/>
          </p:cNvSpPr>
          <p:nvPr>
            <p:ph type="body" sz="quarter" idx="13" hasCustomPrompt="1"/>
          </p:nvPr>
        </p:nvSpPr>
        <p:spPr>
          <a:xfrm>
            <a:off x="237744" y="2212848"/>
            <a:ext cx="7616952" cy="667512"/>
          </a:xfrm>
          <a:prstGeom prst="rect">
            <a:avLst/>
          </a:prstGeom>
        </p:spPr>
        <p:txBody>
          <a:bodyPr vert="horz"/>
          <a:lstStyle>
            <a:lvl1pPr marL="0" indent="0">
              <a:buNone/>
              <a:defRPr sz="3600" b="0" i="0" kern="0" cap="all" spc="200">
                <a:solidFill>
                  <a:schemeClr val="accent2"/>
                </a:solidFill>
                <a:latin typeface="Impact"/>
                <a:cs typeface="Impact"/>
              </a:defRPr>
            </a:lvl1pPr>
          </a:lstStyle>
          <a:p>
            <a:pPr lvl="0"/>
            <a:r>
              <a:rPr lang="en-US" dirty="0"/>
              <a:t>HEADLINE FOR DIVIDER SLIDE</a:t>
            </a:r>
          </a:p>
        </p:txBody>
      </p:sp>
    </p:spTree>
    <p:extLst>
      <p:ext uri="{BB962C8B-B14F-4D97-AF65-F5344CB8AC3E}">
        <p14:creationId xmlns:p14="http://schemas.microsoft.com/office/powerpoint/2010/main" val="472968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y divider">
    <p:bg>
      <p:bgPr>
        <a:solidFill>
          <a:schemeClr val="tx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716BC1C3-C832-FA4C-9911-3E1C355083BA}" type="slidenum">
              <a:rPr lang="en-US" smtClean="0"/>
              <a:pPr/>
              <a:t>‹#›</a:t>
            </a:fld>
            <a:endParaRPr lang="en-US" dirty="0"/>
          </a:p>
        </p:txBody>
      </p:sp>
      <p:sp>
        <p:nvSpPr>
          <p:cNvPr id="5" name="Shape 111"/>
          <p:cNvSpPr/>
          <p:nvPr userDrawn="1"/>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
        <p:nvSpPr>
          <p:cNvPr id="10" name="Text Placeholder 12"/>
          <p:cNvSpPr>
            <a:spLocks noGrp="1"/>
          </p:cNvSpPr>
          <p:nvPr>
            <p:ph type="body" sz="quarter" idx="12" hasCustomPrompt="1"/>
          </p:nvPr>
        </p:nvSpPr>
        <p:spPr>
          <a:xfrm>
            <a:off x="242246" y="3163824"/>
            <a:ext cx="3748545" cy="433388"/>
          </a:xfrm>
          <a:prstGeom prst="rect">
            <a:avLst/>
          </a:prstGeom>
        </p:spPr>
        <p:txBody>
          <a:bodyPr vert="horz" anchor="ctr"/>
          <a:lstStyle>
            <a:lvl1pPr marL="0" indent="0">
              <a:buNone/>
              <a:defRPr sz="1200" b="1" baseline="0">
                <a:solidFill>
                  <a:schemeClr val="bg1"/>
                </a:solidFill>
              </a:defRPr>
            </a:lvl1pPr>
          </a:lstStyle>
          <a:p>
            <a:pPr lvl="0"/>
            <a:r>
              <a:rPr lang="en-US" dirty="0"/>
              <a:t>SUB-HEADLINE GOES HERE</a:t>
            </a:r>
          </a:p>
        </p:txBody>
      </p:sp>
      <p:sp>
        <p:nvSpPr>
          <p:cNvPr id="11" name="Text Placeholder 6"/>
          <p:cNvSpPr>
            <a:spLocks noGrp="1"/>
          </p:cNvSpPr>
          <p:nvPr>
            <p:ph type="body" sz="quarter" idx="13" hasCustomPrompt="1"/>
          </p:nvPr>
        </p:nvSpPr>
        <p:spPr>
          <a:xfrm>
            <a:off x="237744" y="2212848"/>
            <a:ext cx="7616952" cy="667512"/>
          </a:xfrm>
          <a:prstGeom prst="rect">
            <a:avLst/>
          </a:prstGeom>
        </p:spPr>
        <p:txBody>
          <a:bodyPr vert="horz"/>
          <a:lstStyle>
            <a:lvl1pPr marL="0" indent="0">
              <a:buNone/>
              <a:defRPr sz="3600" b="0" i="0" kern="0" cap="all" spc="200">
                <a:solidFill>
                  <a:schemeClr val="tx2"/>
                </a:solidFill>
                <a:latin typeface="Impact"/>
                <a:cs typeface="Impact"/>
              </a:defRPr>
            </a:lvl1pPr>
          </a:lstStyle>
          <a:p>
            <a:pPr lvl="0"/>
            <a:r>
              <a:rPr lang="en-US" dirty="0"/>
              <a:t>HEADLINE FOR DIVIDER SLIDE</a:t>
            </a:r>
          </a:p>
        </p:txBody>
      </p:sp>
    </p:spTree>
    <p:extLst>
      <p:ext uri="{BB962C8B-B14F-4D97-AF65-F5344CB8AC3E}">
        <p14:creationId xmlns:p14="http://schemas.microsoft.com/office/powerpoint/2010/main" val="4023594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d divider">
    <p:bg>
      <p:bgPr>
        <a:solidFill>
          <a:schemeClr val="accent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716BC1C3-C832-FA4C-9911-3E1C355083BA}" type="slidenum">
              <a:rPr lang="en-US" smtClean="0"/>
              <a:pPr/>
              <a:t>‹#›</a:t>
            </a:fld>
            <a:endParaRPr lang="en-US" dirty="0"/>
          </a:p>
        </p:txBody>
      </p:sp>
      <p:sp>
        <p:nvSpPr>
          <p:cNvPr id="5" name="Shape 111"/>
          <p:cNvSpPr/>
          <p:nvPr userDrawn="1"/>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
        <p:nvSpPr>
          <p:cNvPr id="10" name="Text Placeholder 12"/>
          <p:cNvSpPr>
            <a:spLocks noGrp="1"/>
          </p:cNvSpPr>
          <p:nvPr userDrawn="1">
            <p:ph type="body" sz="quarter" idx="12" hasCustomPrompt="1"/>
          </p:nvPr>
        </p:nvSpPr>
        <p:spPr>
          <a:xfrm>
            <a:off x="242246" y="3163824"/>
            <a:ext cx="2315591" cy="433388"/>
          </a:xfrm>
          <a:prstGeom prst="rect">
            <a:avLst/>
          </a:prstGeom>
        </p:spPr>
        <p:txBody>
          <a:bodyPr vert="horz" anchor="ctr"/>
          <a:lstStyle>
            <a:lvl1pPr marL="0" indent="0">
              <a:buNone/>
              <a:defRPr sz="1200" b="1" baseline="0">
                <a:solidFill>
                  <a:schemeClr val="bg1"/>
                </a:solidFill>
              </a:defRPr>
            </a:lvl1pPr>
          </a:lstStyle>
          <a:p>
            <a:pPr lvl="0"/>
            <a:r>
              <a:rPr lang="en-US" dirty="0"/>
              <a:t>SUB-HEADLINE GOES HERE TWO LINE EXAMPLE</a:t>
            </a:r>
          </a:p>
        </p:txBody>
      </p:sp>
      <p:sp>
        <p:nvSpPr>
          <p:cNvPr id="11" name="Text Placeholder 6"/>
          <p:cNvSpPr>
            <a:spLocks noGrp="1"/>
          </p:cNvSpPr>
          <p:nvPr userDrawn="1">
            <p:ph type="body" sz="quarter" idx="13" hasCustomPrompt="1"/>
          </p:nvPr>
        </p:nvSpPr>
        <p:spPr>
          <a:xfrm>
            <a:off x="237744" y="2212848"/>
            <a:ext cx="7616952" cy="667512"/>
          </a:xfrm>
          <a:prstGeom prst="rect">
            <a:avLst/>
          </a:prstGeom>
        </p:spPr>
        <p:txBody>
          <a:bodyPr vert="horz"/>
          <a:lstStyle>
            <a:lvl1pPr marL="0" indent="0">
              <a:buNone/>
              <a:defRPr sz="3600" b="0" i="0" kern="0" cap="all" spc="200">
                <a:solidFill>
                  <a:srgbClr val="EE0000"/>
                </a:solidFill>
                <a:latin typeface="Impact"/>
                <a:cs typeface="Impact"/>
              </a:defRPr>
            </a:lvl1pPr>
          </a:lstStyle>
          <a:p>
            <a:pPr lvl="0"/>
            <a:r>
              <a:rPr lang="en-US" dirty="0"/>
              <a:t>HEADLINE FOR DIVIDER SLIDE</a:t>
            </a:r>
          </a:p>
        </p:txBody>
      </p:sp>
    </p:spTree>
    <p:extLst>
      <p:ext uri="{BB962C8B-B14F-4D97-AF65-F5344CB8AC3E}">
        <p14:creationId xmlns:p14="http://schemas.microsoft.com/office/powerpoint/2010/main" val="2823219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716BC1C3-C832-FA4C-9911-3E1C355083BA}" type="slidenum">
              <a:rPr lang="en-US" smtClean="0"/>
              <a:pPr/>
              <a:t>‹#›</a:t>
            </a:fld>
            <a:endParaRPr lang="en-US" dirty="0"/>
          </a:p>
        </p:txBody>
      </p:sp>
      <p:sp>
        <p:nvSpPr>
          <p:cNvPr id="4" name="Shape 111"/>
          <p:cNvSpPr/>
          <p:nvPr userDrawn="1"/>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3438799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 image_red bar">
    <p:spTree>
      <p:nvGrpSpPr>
        <p:cNvPr id="1" name=""/>
        <p:cNvGrpSpPr/>
        <p:nvPr/>
      </p:nvGrpSpPr>
      <p:grpSpPr>
        <a:xfrm>
          <a:off x="0" y="0"/>
          <a:ext cx="0" cy="0"/>
          <a:chOff x="0" y="0"/>
          <a:chExt cx="0" cy="0"/>
        </a:xfrm>
      </p:grpSpPr>
      <p:sp>
        <p:nvSpPr>
          <p:cNvPr id="12" name="Slide Number Placeholder 1"/>
          <p:cNvSpPr>
            <a:spLocks noGrp="1"/>
          </p:cNvSpPr>
          <p:nvPr>
            <p:ph type="sldNum" sz="quarter" idx="12"/>
          </p:nvPr>
        </p:nvSpPr>
        <p:spPr>
          <a:xfrm>
            <a:off x="8728635" y="4842778"/>
            <a:ext cx="364393" cy="273844"/>
          </a:xfrm>
        </p:spPr>
        <p:txBody>
          <a:bodyPr/>
          <a:lstStyle/>
          <a:p>
            <a:fld id="{716BC1C3-C832-FA4C-9911-3E1C355083BA}" type="slidenum">
              <a:rPr lang="en-US" smtClean="0"/>
              <a:pPr/>
              <a:t>‹#›</a:t>
            </a:fld>
            <a:endParaRPr lang="en-US" dirty="0"/>
          </a:p>
        </p:txBody>
      </p:sp>
      <p:sp>
        <p:nvSpPr>
          <p:cNvPr id="13" name="Content Placeholder 2"/>
          <p:cNvSpPr>
            <a:spLocks noGrp="1"/>
          </p:cNvSpPr>
          <p:nvPr>
            <p:ph idx="1" hasCustomPrompt="1"/>
          </p:nvPr>
        </p:nvSpPr>
        <p:spPr>
          <a:xfrm>
            <a:off x="236220" y="993469"/>
            <a:ext cx="8026400" cy="3394075"/>
          </a:xfrm>
          <a:prstGeom prst="rect">
            <a:avLst/>
          </a:prstGeom>
        </p:spPr>
        <p:txBody>
          <a:bodyPr/>
          <a:lstStyle/>
          <a:p>
            <a:r>
              <a:rPr lang="en-US" b="1" dirty="0"/>
              <a:t>DISCLOSURE </a:t>
            </a:r>
          </a:p>
          <a:p>
            <a:r>
              <a:rPr lang="en-US" dirty="0"/>
              <a:t>It is the responsibility of each individual to submit presentations for compliance review (via AdTrax). Appropriate disclosures must be on all necessary slides. For information on training on AdTrax, please contact Ashlee Vogt (ashlee.vogt@transamerica.com).</a:t>
            </a:r>
          </a:p>
          <a:p>
            <a:endParaRPr lang="en-US" dirty="0"/>
          </a:p>
          <a:p>
            <a:r>
              <a:rPr lang="en-US" b="1" dirty="0"/>
              <a:t>PRESENTATIONS &amp; SPEAKER’S NOTES</a:t>
            </a:r>
          </a:p>
          <a:p>
            <a:r>
              <a:rPr lang="en-US" dirty="0"/>
              <a:t>Seminars, webinars, or other prepared presentations must be submitted with complete speaker’s notes. If speaker’s notes are not included because slides are detailed and self-explanatory, then “Read Slide” should be added to the notes section.</a:t>
            </a:r>
          </a:p>
        </p:txBody>
      </p:sp>
      <p:sp>
        <p:nvSpPr>
          <p:cNvPr id="14" name="Title 3"/>
          <p:cNvSpPr>
            <a:spLocks noGrp="1"/>
          </p:cNvSpPr>
          <p:nvPr>
            <p:ph type="title" hasCustomPrompt="1"/>
          </p:nvPr>
        </p:nvSpPr>
        <p:spPr>
          <a:xfrm>
            <a:off x="350520" y="215319"/>
            <a:ext cx="8037329" cy="489465"/>
          </a:xfrm>
          <a:prstGeom prst="rect">
            <a:avLst/>
          </a:prstGeom>
        </p:spPr>
        <p:txBody>
          <a:bodyPr/>
          <a:lstStyle>
            <a:lvl1pPr>
              <a:defRPr>
                <a:latin typeface="Impact" charset="0"/>
                <a:ea typeface="Impact" charset="0"/>
                <a:cs typeface="Impact" charset="0"/>
              </a:defRPr>
            </a:lvl1pPr>
          </a:lstStyle>
          <a:p>
            <a:r>
              <a:rPr lang="en-US" dirty="0"/>
              <a:t>COMPLIANCE BEST PRACTICES</a:t>
            </a:r>
          </a:p>
        </p:txBody>
      </p:sp>
      <p:cxnSp>
        <p:nvCxnSpPr>
          <p:cNvPr id="15" name="Straight Connector 14"/>
          <p:cNvCxnSpPr/>
          <p:nvPr userDrawn="1"/>
        </p:nvCxnSpPr>
        <p:spPr>
          <a:xfrm>
            <a:off x="0" y="728032"/>
            <a:ext cx="5175836"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userDrawn="1"/>
        </p:nvSpPr>
        <p:spPr>
          <a:xfrm>
            <a:off x="8525435" y="3281082"/>
            <a:ext cx="914400" cy="914400"/>
          </a:xfrm>
          <a:prstGeom prst="rect">
            <a:avLst/>
          </a:prstGeom>
          <a:noFill/>
        </p:spPr>
        <p:txBody>
          <a:bodyPr wrap="none" lIns="0" tIns="0" rIns="0" bIns="0" rtlCol="0">
            <a:noAutofit/>
          </a:bodyPr>
          <a:lstStyle/>
          <a:p>
            <a:endParaRPr lang="en-US" sz="1600" dirty="0">
              <a:latin typeface="Arial"/>
              <a:cs typeface="Arial"/>
            </a:endParaRPr>
          </a:p>
        </p:txBody>
      </p:sp>
    </p:spTree>
    <p:extLst>
      <p:ext uri="{BB962C8B-B14F-4D97-AF65-F5344CB8AC3E}">
        <p14:creationId xmlns:p14="http://schemas.microsoft.com/office/powerpoint/2010/main" val="3455552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Line Impact Headline ">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28635" y="4842778"/>
            <a:ext cx="364393" cy="273844"/>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
        <p:nvSpPr>
          <p:cNvPr id="9" name="Content Placeholder 2"/>
          <p:cNvSpPr>
            <a:spLocks noGrp="1"/>
          </p:cNvSpPr>
          <p:nvPr>
            <p:ph idx="1"/>
          </p:nvPr>
        </p:nvSpPr>
        <p:spPr>
          <a:xfrm>
            <a:off x="236220" y="993469"/>
            <a:ext cx="8026400" cy="3394075"/>
          </a:xfrm>
          <a:prstGeom prst="rect">
            <a:avLst/>
          </a:prstGeom>
        </p:spPr>
        <p:txBody>
          <a:bodyPr/>
          <a:lstStyle/>
          <a:p>
            <a:r>
              <a:rPr lang="en-US" b="1" dirty="0">
                <a:solidFill>
                  <a:schemeClr val="accent1"/>
                </a:solidFill>
              </a:rPr>
              <a:t>SUB-HEADLINES ARE CAPPED AND BOLD AND 16 POINT</a:t>
            </a:r>
          </a:p>
          <a:p>
            <a:r>
              <a:rPr lang="en-US" dirty="0"/>
              <a:t>The first level of copy is flush left with the headline and subhead. </a:t>
            </a:r>
          </a:p>
          <a:p>
            <a:pPr lvl="1"/>
            <a:r>
              <a:rPr lang="en-US" dirty="0"/>
              <a:t>Supporting points</a:t>
            </a:r>
          </a:p>
          <a:p>
            <a:pPr lvl="1"/>
            <a:r>
              <a:rPr lang="en-US" dirty="0"/>
              <a:t>Can be made with bullets</a:t>
            </a:r>
          </a:p>
          <a:p>
            <a:pPr lvl="1"/>
            <a:endParaRPr lang="en-US" dirty="0"/>
          </a:p>
          <a:p>
            <a:r>
              <a:rPr lang="en-US" dirty="0"/>
              <a:t>This type of master is used for text heavy content pages.  </a:t>
            </a:r>
          </a:p>
        </p:txBody>
      </p:sp>
      <p:sp>
        <p:nvSpPr>
          <p:cNvPr id="10" name="Title 3"/>
          <p:cNvSpPr>
            <a:spLocks noGrp="1"/>
          </p:cNvSpPr>
          <p:nvPr>
            <p:ph type="title"/>
          </p:nvPr>
        </p:nvSpPr>
        <p:spPr>
          <a:xfrm>
            <a:off x="350520" y="215319"/>
            <a:ext cx="8037329" cy="489465"/>
          </a:xfrm>
          <a:prstGeom prst="rect">
            <a:avLst/>
          </a:prstGeom>
        </p:spPr>
        <p:txBody>
          <a:bodyPr/>
          <a:lstStyle>
            <a:lvl1pPr>
              <a:defRPr>
                <a:latin typeface="Impact" charset="0"/>
                <a:ea typeface="Impact" charset="0"/>
                <a:cs typeface="Impact" charset="0"/>
              </a:defRPr>
            </a:lvl1pPr>
          </a:lstStyle>
          <a:p>
            <a:r>
              <a:rPr lang="en-US" dirty="0"/>
              <a:t>ONE LINE HEADLINE</a:t>
            </a:r>
          </a:p>
        </p:txBody>
      </p:sp>
    </p:spTree>
    <p:extLst>
      <p:ext uri="{BB962C8B-B14F-4D97-AF65-F5344CB8AC3E}">
        <p14:creationId xmlns:p14="http://schemas.microsoft.com/office/powerpoint/2010/main" val="2729292693"/>
      </p:ext>
    </p:extLst>
  </p:cSld>
  <p:clrMapOvr>
    <a:masterClrMapping/>
  </p:clrMapOvr>
  <p:extLst>
    <p:ext uri="{DCECCB84-F9BA-43D5-87BE-67443E8EF086}">
      <p15:sldGuideLst xmlns:p15="http://schemas.microsoft.com/office/powerpoint/2012/main">
        <p15:guide id="1" orient="horz" pos="84" userDrawn="1">
          <p15:clr>
            <a:srgbClr val="FBAE40"/>
          </p15:clr>
        </p15:guide>
        <p15:guide id="3" orient="horz" pos="70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1 Line Impact Headline with side image">
    <p:spTree>
      <p:nvGrpSpPr>
        <p:cNvPr id="1" name=""/>
        <p:cNvGrpSpPr/>
        <p:nvPr/>
      </p:nvGrpSpPr>
      <p:grpSpPr>
        <a:xfrm>
          <a:off x="0" y="0"/>
          <a:ext cx="0" cy="0"/>
          <a:chOff x="0" y="0"/>
          <a:chExt cx="0" cy="0"/>
        </a:xfrm>
      </p:grpSpPr>
      <p:cxnSp>
        <p:nvCxnSpPr>
          <p:cNvPr id="9" name="Straight Connector 8"/>
          <p:cNvCxnSpPr/>
          <p:nvPr userDrawn="1"/>
        </p:nvCxnSpPr>
        <p:spPr bwMode="auto">
          <a:xfrm rot="5400000">
            <a:off x="-220407" y="-240302"/>
            <a:ext cx="457200" cy="0"/>
          </a:xfrm>
          <a:prstGeom prst="line">
            <a:avLst/>
          </a:prstGeom>
          <a:solidFill>
            <a:schemeClr val="folHlink"/>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3" name="Slide Number Placeholder 5"/>
          <p:cNvSpPr>
            <a:spLocks noGrp="1"/>
          </p:cNvSpPr>
          <p:nvPr>
            <p:ph type="sldNum" sz="quarter" idx="12"/>
          </p:nvPr>
        </p:nvSpPr>
        <p:spPr>
          <a:xfrm>
            <a:off x="8728635" y="4842778"/>
            <a:ext cx="364393" cy="273844"/>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Tree>
    <p:extLst>
      <p:ext uri="{BB962C8B-B14F-4D97-AF65-F5344CB8AC3E}">
        <p14:creationId xmlns:p14="http://schemas.microsoft.com/office/powerpoint/2010/main" val="3849125267"/>
      </p:ext>
    </p:extLst>
  </p:cSld>
  <p:clrMapOvr>
    <a:masterClrMapping/>
  </p:clrMapOvr>
  <p:extLst>
    <p:ext uri="{DCECCB84-F9BA-43D5-87BE-67443E8EF086}">
      <p15:sldGuideLst xmlns:p15="http://schemas.microsoft.com/office/powerpoint/2012/main">
        <p15:guide id="1" orient="horz" pos="84" userDrawn="1">
          <p15:clr>
            <a:srgbClr val="FBAE40"/>
          </p15:clr>
        </p15:guide>
        <p15:guide id="3" orient="horz" pos="70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Title Slide_white ba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16BC1C3-C832-FA4C-9911-3E1C355083BA}" type="slidenum">
              <a:rPr lang="en-US" smtClean="0"/>
              <a:pPr/>
              <a:t>‹#›</a:t>
            </a:fld>
            <a:endParaRPr lang="en-US" dirty="0"/>
          </a:p>
        </p:txBody>
      </p:sp>
      <p:sp>
        <p:nvSpPr>
          <p:cNvPr id="5" name="Slide Number Placeholder 1"/>
          <p:cNvSpPr txBox="1">
            <a:spLocks/>
          </p:cNvSpPr>
          <p:nvPr userDrawn="1"/>
        </p:nvSpPr>
        <p:spPr>
          <a:xfrm>
            <a:off x="8728635" y="4842778"/>
            <a:ext cx="364393" cy="273844"/>
          </a:xfrm>
          <a:prstGeom prst="rect">
            <a:avLst/>
          </a:prstGeom>
        </p:spPr>
        <p:txBody>
          <a:bodyPr/>
          <a:lstStyle>
            <a:defPPr>
              <a:defRPr lang="en-US"/>
            </a:defPPr>
            <a:lvl1pPr marL="0" algn="l" defTabSz="457200" rtl="0" eaLnBrk="1" latinLnBrk="0" hangingPunct="1">
              <a:defRPr sz="900" kern="1200">
                <a:solidFill>
                  <a:srgbClr val="474747"/>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16BC1C3-C832-FA4C-9911-3E1C355083BA}" type="slidenum">
              <a:rPr lang="en-US" smtClean="0"/>
              <a:pPr/>
              <a:t>‹#›</a:t>
            </a:fld>
            <a:endParaRPr lang="en-US" dirty="0"/>
          </a:p>
        </p:txBody>
      </p:sp>
      <p:sp>
        <p:nvSpPr>
          <p:cNvPr id="6" name="Shape 258"/>
          <p:cNvSpPr/>
          <p:nvPr userDrawn="1"/>
        </p:nvSpPr>
        <p:spPr>
          <a:xfrm flipH="1">
            <a:off x="7512936" y="3512228"/>
            <a:ext cx="1631064" cy="16310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50800" tIns="50800" rIns="50800" bIns="50800" anchor="ctr"/>
          <a:lstStyle/>
          <a:p>
            <a:pPr>
              <a:defRPr sz="3200">
                <a:solidFill>
                  <a:srgbClr val="FFFFFF"/>
                </a:solidFill>
              </a:defRPr>
            </a:pPr>
            <a:endParaRPr dirty="0"/>
          </a:p>
        </p:txBody>
      </p:sp>
      <p:pic>
        <p:nvPicPr>
          <p:cNvPr id="8" name="Picture 7" descr="TA_stacked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2043" y="4489275"/>
            <a:ext cx="796043" cy="522767"/>
          </a:xfrm>
          <a:prstGeom prst="rect">
            <a:avLst/>
          </a:prstGeom>
        </p:spPr>
      </p:pic>
    </p:spTree>
    <p:extLst>
      <p:ext uri="{BB962C8B-B14F-4D97-AF65-F5344CB8AC3E}">
        <p14:creationId xmlns:p14="http://schemas.microsoft.com/office/powerpoint/2010/main" val="3265321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Headline Title Slide_white bars">
    <p:spTree>
      <p:nvGrpSpPr>
        <p:cNvPr id="1" name=""/>
        <p:cNvGrpSpPr/>
        <p:nvPr/>
      </p:nvGrpSpPr>
      <p:grpSpPr>
        <a:xfrm>
          <a:off x="0" y="0"/>
          <a:ext cx="0" cy="0"/>
          <a:chOff x="0" y="0"/>
          <a:chExt cx="0" cy="0"/>
        </a:xfrm>
      </p:grpSpPr>
      <p:sp>
        <p:nvSpPr>
          <p:cNvPr id="7" name="Shape 258"/>
          <p:cNvSpPr/>
          <p:nvPr userDrawn="1"/>
        </p:nvSpPr>
        <p:spPr>
          <a:xfrm flipH="1">
            <a:off x="7512936" y="3509053"/>
            <a:ext cx="1631064" cy="16310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50800" tIns="50800" rIns="50800" bIns="50800" anchor="ctr"/>
          <a:lstStyle/>
          <a:p>
            <a:pPr>
              <a:defRPr sz="3200">
                <a:solidFill>
                  <a:srgbClr val="FFFFFF"/>
                </a:solidFill>
              </a:defRPr>
            </a:pPr>
            <a:endParaRPr dirty="0"/>
          </a:p>
        </p:txBody>
      </p:sp>
      <p:pic>
        <p:nvPicPr>
          <p:cNvPr id="10" name="Picture 9" descr="TA_stacked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2043" y="4488612"/>
            <a:ext cx="796043" cy="522767"/>
          </a:xfrm>
          <a:prstGeom prst="rect">
            <a:avLst/>
          </a:prstGeom>
        </p:spPr>
      </p:pic>
      <p:sp>
        <p:nvSpPr>
          <p:cNvPr id="2" name="Title 1"/>
          <p:cNvSpPr>
            <a:spLocks noGrp="1"/>
          </p:cNvSpPr>
          <p:nvPr>
            <p:ph type="title" hasCustomPrompt="1"/>
          </p:nvPr>
        </p:nvSpPr>
        <p:spPr>
          <a:xfrm>
            <a:off x="704088" y="1170432"/>
            <a:ext cx="7351776" cy="521208"/>
          </a:xfrm>
          <a:prstGeom prst="rect">
            <a:avLst/>
          </a:prstGeom>
        </p:spPr>
        <p:txBody>
          <a:bodyPr vert="horz"/>
          <a:lstStyle>
            <a:lvl1pPr>
              <a:defRPr sz="3200" kern="0" cap="all" spc="200">
                <a:solidFill>
                  <a:schemeClr val="accent1"/>
                </a:solidFill>
                <a:latin typeface="Impact"/>
                <a:cs typeface="Impact"/>
              </a:defRPr>
            </a:lvl1pPr>
          </a:lstStyle>
          <a:p>
            <a:r>
              <a:rPr lang="en-US" dirty="0"/>
              <a:t>Image presentation title page</a:t>
            </a:r>
          </a:p>
        </p:txBody>
      </p:sp>
      <p:sp>
        <p:nvSpPr>
          <p:cNvPr id="11" name="Text Placeholder 4"/>
          <p:cNvSpPr>
            <a:spLocks noGrp="1"/>
          </p:cNvSpPr>
          <p:nvPr>
            <p:ph type="body" sz="quarter" idx="10" hasCustomPrompt="1"/>
          </p:nvPr>
        </p:nvSpPr>
        <p:spPr>
          <a:xfrm>
            <a:off x="704088" y="1712888"/>
            <a:ext cx="7354888" cy="548640"/>
          </a:xfrm>
          <a:prstGeom prst="rect">
            <a:avLst/>
          </a:prstGeom>
        </p:spPr>
        <p:txBody>
          <a:bodyPr vert="horz"/>
          <a:lstStyle>
            <a:lvl1pPr marL="0" indent="0">
              <a:buNone/>
              <a:defRPr sz="3200" kern="0" cap="all" spc="200" baseline="0">
                <a:solidFill>
                  <a:srgbClr val="EE0000"/>
                </a:solidFill>
                <a:latin typeface="Impact"/>
                <a:cs typeface="Impact"/>
              </a:defRPr>
            </a:lvl1pPr>
          </a:lstStyle>
          <a:p>
            <a:pPr lvl="0"/>
            <a:r>
              <a:rPr lang="en-US" dirty="0"/>
              <a:t>Page with two lines</a:t>
            </a:r>
          </a:p>
        </p:txBody>
      </p:sp>
    </p:spTree>
    <p:extLst>
      <p:ext uri="{BB962C8B-B14F-4D97-AF65-F5344CB8AC3E}">
        <p14:creationId xmlns:p14="http://schemas.microsoft.com/office/powerpoint/2010/main" val="3032426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28635" y="4842778"/>
            <a:ext cx="364393" cy="273844"/>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
        <p:nvSpPr>
          <p:cNvPr id="8" name="Title 1"/>
          <p:cNvSpPr>
            <a:spLocks noGrp="1"/>
          </p:cNvSpPr>
          <p:nvPr>
            <p:ph type="title" hasCustomPrompt="1"/>
          </p:nvPr>
        </p:nvSpPr>
        <p:spPr>
          <a:xfrm>
            <a:off x="350520" y="215319"/>
            <a:ext cx="8037329" cy="489465"/>
          </a:xfrm>
          <a:prstGeom prst="rect">
            <a:avLst/>
          </a:prstGeom>
        </p:spPr>
        <p:txBody>
          <a:bodyPr anchor="t" anchorCtr="0"/>
          <a:lstStyle>
            <a:lvl1pPr>
              <a:lnSpc>
                <a:spcPct val="100000"/>
              </a:lnSpc>
              <a:defRPr sz="2800" b="0" i="0" kern="0" cap="all" spc="200">
                <a:solidFill>
                  <a:schemeClr val="tx1"/>
                </a:solidFill>
                <a:latin typeface="Impact"/>
                <a:cs typeface="Impact"/>
              </a:defRPr>
            </a:lvl1pPr>
          </a:lstStyle>
          <a:p>
            <a:r>
              <a:rPr lang="en-US" dirty="0"/>
              <a:t>CLICK TO EDIT HEADLINE</a:t>
            </a:r>
          </a:p>
        </p:txBody>
      </p:sp>
    </p:spTree>
    <p:extLst>
      <p:ext uri="{BB962C8B-B14F-4D97-AF65-F5344CB8AC3E}">
        <p14:creationId xmlns:p14="http://schemas.microsoft.com/office/powerpoint/2010/main" val="3690228395"/>
      </p:ext>
    </p:extLst>
  </p:cSld>
  <p:clrMapOvr>
    <a:masterClrMapping/>
  </p:clrMapOvr>
  <p:extLst>
    <p:ext uri="{DCECCB84-F9BA-43D5-87BE-67443E8EF086}">
      <p15:sldGuideLst xmlns:p15="http://schemas.microsoft.com/office/powerpoint/2012/main">
        <p15:guide id="1" orient="horz" pos="84" userDrawn="1">
          <p15:clr>
            <a:srgbClr val="FBAE40"/>
          </p15:clr>
        </p15:guide>
        <p15:guide id="3" orient="horz" pos="70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Line Impact Headlin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28635" y="4842778"/>
            <a:ext cx="364393" cy="273844"/>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
        <p:nvSpPr>
          <p:cNvPr id="7" name="Text Placeholder 13"/>
          <p:cNvSpPr>
            <a:spLocks noGrp="1"/>
          </p:cNvSpPr>
          <p:nvPr>
            <p:ph idx="1"/>
          </p:nvPr>
        </p:nvSpPr>
        <p:spPr>
          <a:xfrm>
            <a:off x="236220" y="1408608"/>
            <a:ext cx="8026400" cy="3085523"/>
          </a:xfrm>
          <a:prstGeom prst="rect">
            <a:avLst/>
          </a:prstGeom>
        </p:spPr>
        <p:txBody>
          <a:bodyPr vert="horz" lIns="91440" tIns="45720" rIns="91440" bIns="45720" rtlCol="0">
            <a:noAutofit/>
          </a:bodyPr>
          <a:lstStyle>
            <a:lvl1pPr>
              <a:spcBef>
                <a:spcPts val="0"/>
              </a:spcBef>
              <a:defRPr sz="1600">
                <a:solidFill>
                  <a:srgbClr val="40474B"/>
                </a:solidFill>
              </a:defRPr>
            </a:lvl1pPr>
            <a:lvl2pPr>
              <a:spcBef>
                <a:spcPts val="0"/>
              </a:spcBef>
              <a:defRPr sz="1600">
                <a:solidFill>
                  <a:srgbClr val="40474B"/>
                </a:solidFill>
              </a:defRPr>
            </a:lvl2pPr>
            <a:lvl3pPr>
              <a:spcBef>
                <a:spcPts val="0"/>
              </a:spcBef>
              <a:defRPr sz="1600">
                <a:solidFill>
                  <a:srgbClr val="40474B"/>
                </a:solidFill>
              </a:defRPr>
            </a:lvl3pPr>
            <a:lvl4pPr>
              <a:spcBef>
                <a:spcPts val="0"/>
              </a:spcBef>
              <a:defRPr sz="1600">
                <a:solidFill>
                  <a:srgbClr val="40474B"/>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p:cNvSpPr>
            <a:spLocks noGrp="1"/>
          </p:cNvSpPr>
          <p:nvPr>
            <p:ph type="title" hasCustomPrompt="1"/>
          </p:nvPr>
        </p:nvSpPr>
        <p:spPr>
          <a:xfrm>
            <a:off x="350520" y="215319"/>
            <a:ext cx="8037329" cy="489465"/>
          </a:xfrm>
          <a:prstGeom prst="rect">
            <a:avLst/>
          </a:prstGeom>
        </p:spPr>
        <p:txBody>
          <a:bodyPr anchor="t" anchorCtr="0"/>
          <a:lstStyle>
            <a:lvl1pPr>
              <a:lnSpc>
                <a:spcPct val="100000"/>
              </a:lnSpc>
              <a:defRPr sz="2800" b="0" i="0" kern="0" cap="all" spc="200" baseline="0">
                <a:solidFill>
                  <a:schemeClr val="tx1"/>
                </a:solidFill>
                <a:latin typeface="Impact"/>
                <a:cs typeface="Impact"/>
              </a:defRPr>
            </a:lvl1pPr>
          </a:lstStyle>
          <a:p>
            <a:r>
              <a:rPr lang="en-US" dirty="0"/>
              <a:t>CLICK TO EDIT HEADLINE UTILIZE THIS VERSION WHEN YOU HAVE TWO LINES IN A HEADLINE</a:t>
            </a:r>
          </a:p>
        </p:txBody>
      </p:sp>
    </p:spTree>
    <p:extLst>
      <p:ext uri="{BB962C8B-B14F-4D97-AF65-F5344CB8AC3E}">
        <p14:creationId xmlns:p14="http://schemas.microsoft.com/office/powerpoint/2010/main" val="4208718845"/>
      </p:ext>
    </p:extLst>
  </p:cSld>
  <p:clrMapOvr>
    <a:masterClrMapping/>
  </p:clrMapOvr>
  <p:extLst>
    <p:ext uri="{DCECCB84-F9BA-43D5-87BE-67443E8EF086}">
      <p15:sldGuideLst xmlns:p15="http://schemas.microsoft.com/office/powerpoint/2012/main">
        <p15:guide id="1" orient="horz" pos="84" userDrawn="1">
          <p15:clr>
            <a:srgbClr val="FBAE40"/>
          </p15:clr>
        </p15:guide>
        <p15:guide id="3" orient="horz" pos="70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cxnSp>
        <p:nvCxnSpPr>
          <p:cNvPr id="18" name="Straight Connector 17"/>
          <p:cNvCxnSpPr/>
          <p:nvPr userDrawn="1"/>
        </p:nvCxnSpPr>
        <p:spPr bwMode="auto">
          <a:xfrm rot="5400000">
            <a:off x="1056096" y="-240302"/>
            <a:ext cx="457200" cy="0"/>
          </a:xfrm>
          <a:prstGeom prst="line">
            <a:avLst/>
          </a:prstGeom>
          <a:solidFill>
            <a:schemeClr val="folHlink"/>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5" name="Title Placeholder 1"/>
          <p:cNvSpPr>
            <a:spLocks noGrp="1"/>
          </p:cNvSpPr>
          <p:nvPr>
            <p:ph type="title" hasCustomPrompt="1"/>
          </p:nvPr>
        </p:nvSpPr>
        <p:spPr>
          <a:xfrm>
            <a:off x="1422405" y="1697026"/>
            <a:ext cx="6443401" cy="857250"/>
          </a:xfrm>
          <a:prstGeom prst="rect">
            <a:avLst/>
          </a:prstGeom>
        </p:spPr>
        <p:txBody>
          <a:bodyPr vert="horz" lIns="91440" tIns="45720" rIns="91440" bIns="45720" rtlCol="0" anchor="b">
            <a:noAutofit/>
          </a:bodyPr>
          <a:lstStyle>
            <a:lvl1pPr>
              <a:defRPr sz="3600" b="0" i="0" kern="0" cap="all" spc="200">
                <a:solidFill>
                  <a:schemeClr val="tx1"/>
                </a:solidFill>
                <a:latin typeface="Impact"/>
                <a:cs typeface="Impact"/>
              </a:defRPr>
            </a:lvl1pPr>
          </a:lstStyle>
          <a:p>
            <a:r>
              <a:rPr lang="en-US" dirty="0"/>
              <a:t>HEADLINE WITH SIDE IMAGE</a:t>
            </a:r>
          </a:p>
        </p:txBody>
      </p:sp>
      <p:cxnSp>
        <p:nvCxnSpPr>
          <p:cNvPr id="17" name="Straight Connector 16"/>
          <p:cNvCxnSpPr/>
          <p:nvPr userDrawn="1"/>
        </p:nvCxnSpPr>
        <p:spPr bwMode="auto">
          <a:xfrm rot="5400000">
            <a:off x="-220407" y="-240302"/>
            <a:ext cx="457200" cy="0"/>
          </a:xfrm>
          <a:prstGeom prst="line">
            <a:avLst/>
          </a:prstGeom>
          <a:solidFill>
            <a:schemeClr val="folHlink"/>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23" name="Content Placeholder 22"/>
          <p:cNvSpPr>
            <a:spLocks noGrp="1"/>
          </p:cNvSpPr>
          <p:nvPr>
            <p:ph sz="quarter" idx="11"/>
          </p:nvPr>
        </p:nvSpPr>
        <p:spPr>
          <a:xfrm>
            <a:off x="1322539" y="2692500"/>
            <a:ext cx="6149978" cy="2051566"/>
          </a:xfrm>
          <a:prstGeom prst="rect">
            <a:avLst/>
          </a:prstGeom>
        </p:spPr>
        <p:txBody>
          <a:bodyPr vert="horz"/>
          <a:lstStyle>
            <a:lvl1pPr>
              <a:spcBef>
                <a:spcPts val="0"/>
              </a:spcBef>
              <a:defRPr sz="1600"/>
            </a:lvl1pPr>
            <a:lvl2pPr>
              <a:spcBef>
                <a:spcPts val="0"/>
              </a:spcBef>
              <a:defRPr sz="1600"/>
            </a:lvl2pPr>
            <a:lvl3pPr>
              <a:spcBef>
                <a:spcPts val="0"/>
              </a:spcBef>
              <a:defRPr sz="1600"/>
            </a:lvl3pPr>
          </a:lstStyle>
          <a:p>
            <a:pPr lvl="0"/>
            <a:r>
              <a:rPr lang="en-US"/>
              <a:t>Click to edit Master text styles</a:t>
            </a:r>
          </a:p>
          <a:p>
            <a:pPr lvl="1"/>
            <a:r>
              <a:rPr lang="en-US"/>
              <a:t>Second level</a:t>
            </a:r>
          </a:p>
          <a:p>
            <a:pPr lvl="2"/>
            <a:r>
              <a:rPr lang="en-US"/>
              <a:t>Third level</a:t>
            </a:r>
          </a:p>
        </p:txBody>
      </p:sp>
      <p:sp>
        <p:nvSpPr>
          <p:cNvPr id="16" name="TextBox 15"/>
          <p:cNvSpPr txBox="1"/>
          <p:nvPr userDrawn="1"/>
        </p:nvSpPr>
        <p:spPr>
          <a:xfrm>
            <a:off x="104056" y="-497949"/>
            <a:ext cx="1133928" cy="461665"/>
          </a:xfrm>
          <a:prstGeom prst="rect">
            <a:avLst/>
          </a:prstGeom>
          <a:noFill/>
        </p:spPr>
        <p:txBody>
          <a:bodyPr wrap="square" rtlCol="0">
            <a:spAutoFit/>
          </a:bodyPr>
          <a:lstStyle/>
          <a:p>
            <a:pPr algn="ctr"/>
            <a:r>
              <a:rPr lang="en-US" sz="1200" dirty="0">
                <a:latin typeface="Arial"/>
                <a:cs typeface="Arial"/>
              </a:rPr>
              <a:t>sidebar image space</a:t>
            </a:r>
          </a:p>
        </p:txBody>
      </p:sp>
      <p:sp>
        <p:nvSpPr>
          <p:cNvPr id="24" name="Slide Number Placeholder 5"/>
          <p:cNvSpPr>
            <a:spLocks noGrp="1"/>
          </p:cNvSpPr>
          <p:nvPr userDrawn="1">
            <p:ph type="sldNum" sz="quarter" idx="12"/>
          </p:nvPr>
        </p:nvSpPr>
        <p:spPr>
          <a:xfrm>
            <a:off x="8728635" y="4842778"/>
            <a:ext cx="364393" cy="273844"/>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Tree>
    <p:extLst>
      <p:ext uri="{BB962C8B-B14F-4D97-AF65-F5344CB8AC3E}">
        <p14:creationId xmlns:p14="http://schemas.microsoft.com/office/powerpoint/2010/main" val="1193138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hape 111"/>
          <p:cNvSpPr/>
          <p:nvPr/>
        </p:nvSpPr>
        <p:spPr>
          <a:xfrm>
            <a:off x="8697685" y="4721043"/>
            <a:ext cx="450135" cy="0"/>
          </a:xfrm>
          <a:prstGeom prst="line">
            <a:avLst/>
          </a:prstGeom>
          <a:ln w="6350" cmpd="sng">
            <a:solidFill>
              <a:srgbClr val="58595B"/>
            </a:solidFill>
            <a:miter lim="400000"/>
          </a:ln>
        </p:spPr>
        <p:txBody>
          <a:bodyPr lIns="50800" tIns="50800" rIns="50800" bIns="50800" anchor="ctr"/>
          <a:lstStyle/>
          <a:p>
            <a:pPr>
              <a:defRPr sz="3200"/>
            </a:pPr>
            <a:endParaRPr dirty="0"/>
          </a:p>
        </p:txBody>
      </p:sp>
      <p:sp>
        <p:nvSpPr>
          <p:cNvPr id="4" name="Slide Number Placeholder 5"/>
          <p:cNvSpPr>
            <a:spLocks noGrp="1"/>
          </p:cNvSpPr>
          <p:nvPr>
            <p:ph type="sldNum" sz="quarter" idx="4"/>
          </p:nvPr>
        </p:nvSpPr>
        <p:spPr>
          <a:xfrm>
            <a:off x="8728635" y="4842778"/>
            <a:ext cx="364393" cy="273844"/>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Tree>
    <p:extLst>
      <p:ext uri="{BB962C8B-B14F-4D97-AF65-F5344CB8AC3E}">
        <p14:creationId xmlns:p14="http://schemas.microsoft.com/office/powerpoint/2010/main" val="4075977746"/>
      </p:ext>
    </p:extLst>
  </p:cSld>
  <p:clrMap bg1="lt1" tx1="dk1" bg2="lt2" tx2="dk2" accent1="accent1" accent2="accent2" accent3="accent3" accent4="accent4" accent5="accent5" accent6="accent6" hlink="hlink" folHlink="folHlink"/>
  <p:sldLayoutIdLst>
    <p:sldLayoutId id="2147483732" r:id="rId1"/>
    <p:sldLayoutId id="2147483721" r:id="rId2"/>
    <p:sldLayoutId id="2147483729" r:id="rId3"/>
    <p:sldLayoutId id="2147483731" r:id="rId4"/>
    <p:sldLayoutId id="2147483724" r:id="rId5"/>
    <p:sldLayoutId id="2147483725" r:id="rId6"/>
    <p:sldLayoutId id="2147483730" r:id="rId7"/>
    <p:sldLayoutId id="2147483728" r:id="rId8"/>
    <p:sldLayoutId id="2147483717" r:id="rId9"/>
    <p:sldLayoutId id="2147483716" r:id="rId10"/>
    <p:sldLayoutId id="2147483718" r:id="rId11"/>
    <p:sldLayoutId id="2147483675" r:id="rId12"/>
    <p:sldLayoutId id="2147483719" r:id="rId13"/>
    <p:sldLayoutId id="2147483720" r:id="rId14"/>
    <p:sldLayoutId id="2147483722" r:id="rId15"/>
    <p:sldLayoutId id="2147483723" r:id="rId16"/>
    <p:sldLayoutId id="2147483727" r:id="rId17"/>
  </p:sldLayoutIdLst>
  <p:hf hdr="0" ftr="0" dt="0"/>
  <p:txStyles>
    <p:titleStyle>
      <a:lvl1pPr algn="l" defTabSz="457200" rtl="0" eaLnBrk="1" latinLnBrk="0" hangingPunct="1">
        <a:spcBef>
          <a:spcPct val="0"/>
        </a:spcBef>
        <a:buNone/>
        <a:defRPr sz="2800" b="0" i="0" kern="1200" baseline="0">
          <a:solidFill>
            <a:schemeClr val="tx1"/>
          </a:solidFill>
          <a:latin typeface="Gobold Bold"/>
          <a:ea typeface="+mj-ea"/>
          <a:cs typeface="Gobold Bold"/>
        </a:defRPr>
      </a:lvl1pPr>
    </p:titleStyle>
    <p:body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file://localhost/Volumes/Shared%20Files/_Graphic%20Designers/-2017/Investments/Advanced_Markets/24000_Job%20Folder/24872_AMTAII0617%20-%20Turning%20Assets%20Into%20Income%20PPT/Art/_Photos/Slide18_iStock-183343628.jp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52" y="1984"/>
            <a:ext cx="9144000" cy="5143501"/>
          </a:xfrm>
          <a:prstGeom prst="rect">
            <a:avLst/>
          </a:prstGeom>
        </p:spPr>
      </p:pic>
      <p:sp>
        <p:nvSpPr>
          <p:cNvPr id="4" name="TextBox 3">
            <a:extLst>
              <a:ext uri="{FF2B5EF4-FFF2-40B4-BE49-F238E27FC236}">
                <a16:creationId xmlns:a16="http://schemas.microsoft.com/office/drawing/2014/main" id="{C4AD102D-40D3-430E-8728-5D3A4064C1F2}"/>
              </a:ext>
            </a:extLst>
          </p:cNvPr>
          <p:cNvSpPr txBox="1"/>
          <p:nvPr/>
        </p:nvSpPr>
        <p:spPr>
          <a:xfrm>
            <a:off x="419751" y="4879480"/>
            <a:ext cx="4152250" cy="262036"/>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15" name="Shape 154">
            <a:extLst>
              <a:ext uri="{FF2B5EF4-FFF2-40B4-BE49-F238E27FC236}">
                <a16:creationId xmlns:a16="http://schemas.microsoft.com/office/drawing/2014/main" id="{066AEC43-7E37-8542-A62A-865C1C2CBDB5}"/>
              </a:ext>
            </a:extLst>
          </p:cNvPr>
          <p:cNvSpPr/>
          <p:nvPr/>
        </p:nvSpPr>
        <p:spPr>
          <a:xfrm>
            <a:off x="-3652" y="2805317"/>
            <a:ext cx="5289312" cy="469088"/>
          </a:xfrm>
          <a:prstGeom prst="rect">
            <a:avLst/>
          </a:prstGeom>
          <a:solidFill>
            <a:schemeClr val="accent1"/>
          </a:solidFill>
          <a:ln w="12700">
            <a:miter lim="400000"/>
          </a:ln>
        </p:spPr>
        <p:txBody>
          <a:bodyPr lIns="50800" tIns="50800" rIns="50800" bIns="50800" anchor="ctr"/>
          <a:lstStyle/>
          <a:p>
            <a:pPr>
              <a:defRPr sz="3200">
                <a:solidFill>
                  <a:srgbClr val="FFFFFF"/>
                </a:solidFill>
              </a:defRPr>
            </a:pPr>
            <a:endParaRPr dirty="0"/>
          </a:p>
        </p:txBody>
      </p:sp>
      <p:sp>
        <p:nvSpPr>
          <p:cNvPr id="16" name="Shape 154">
            <a:extLst>
              <a:ext uri="{FF2B5EF4-FFF2-40B4-BE49-F238E27FC236}">
                <a16:creationId xmlns:a16="http://schemas.microsoft.com/office/drawing/2014/main" id="{D80A535E-EDE0-2048-B7F7-4AAC2FB03250}"/>
              </a:ext>
            </a:extLst>
          </p:cNvPr>
          <p:cNvSpPr/>
          <p:nvPr/>
        </p:nvSpPr>
        <p:spPr>
          <a:xfrm>
            <a:off x="0" y="2266402"/>
            <a:ext cx="5285660" cy="469088"/>
          </a:xfrm>
          <a:prstGeom prst="rect">
            <a:avLst/>
          </a:prstGeom>
          <a:solidFill>
            <a:schemeClr val="accent1"/>
          </a:solidFill>
          <a:ln w="12700">
            <a:miter lim="400000"/>
          </a:ln>
        </p:spPr>
        <p:txBody>
          <a:bodyPr lIns="50800" tIns="50800" rIns="50800" bIns="50800" anchor="ctr"/>
          <a:lstStyle/>
          <a:p>
            <a:pPr>
              <a:defRPr sz="3200">
                <a:solidFill>
                  <a:srgbClr val="FFFFFF"/>
                </a:solidFill>
              </a:defRPr>
            </a:pPr>
            <a:endParaRPr dirty="0"/>
          </a:p>
        </p:txBody>
      </p:sp>
      <p:sp>
        <p:nvSpPr>
          <p:cNvPr id="17" name="Title 1"/>
          <p:cNvSpPr>
            <a:spLocks noGrp="1"/>
          </p:cNvSpPr>
          <p:nvPr>
            <p:ph type="title"/>
          </p:nvPr>
        </p:nvSpPr>
        <p:spPr>
          <a:xfrm>
            <a:off x="351972" y="2207491"/>
            <a:ext cx="6325275" cy="1259201"/>
          </a:xfrm>
        </p:spPr>
        <p:txBody>
          <a:bodyPr/>
          <a:lstStyle/>
          <a:p>
            <a:pPr>
              <a:lnSpc>
                <a:spcPts val="4300"/>
              </a:lnSpc>
              <a:spcAft>
                <a:spcPts val="1200"/>
              </a:spcAft>
            </a:pPr>
            <a:r>
              <a:rPr lang="en-US" sz="3400" dirty="0"/>
              <a:t>FINANCIAL PROFESSIONALS’</a:t>
            </a:r>
            <a:br>
              <a:rPr lang="en-US" sz="3400" dirty="0"/>
            </a:br>
            <a:r>
              <a:rPr lang="en-US" sz="3400" dirty="0"/>
              <a:t>GUIDE TO ESTATE PLANNING</a:t>
            </a:r>
          </a:p>
        </p:txBody>
      </p:sp>
      <p:sp>
        <p:nvSpPr>
          <p:cNvPr id="18" name="Shape 258">
            <a:extLst>
              <a:ext uri="{FF2B5EF4-FFF2-40B4-BE49-F238E27FC236}">
                <a16:creationId xmlns:a16="http://schemas.microsoft.com/office/drawing/2014/main" id="{BB8E9643-1B48-8846-9618-659FEE55093F}"/>
              </a:ext>
            </a:extLst>
          </p:cNvPr>
          <p:cNvSpPr/>
          <p:nvPr/>
        </p:nvSpPr>
        <p:spPr>
          <a:xfrm flipH="1">
            <a:off x="7879452" y="1582287"/>
            <a:ext cx="1264548" cy="35631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bg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pic>
        <p:nvPicPr>
          <p:cNvPr id="19" name="Picture 18" descr="A close up of a logo&#10;&#10;Description automatically generated">
            <a:extLst>
              <a:ext uri="{FF2B5EF4-FFF2-40B4-BE49-F238E27FC236}">
                <a16:creationId xmlns:a16="http://schemas.microsoft.com/office/drawing/2014/main" id="{A3375419-B8EF-654F-B805-2B85A869DAAA}"/>
              </a:ext>
            </a:extLst>
          </p:cNvPr>
          <p:cNvPicPr>
            <a:picLocks noChangeAspect="1"/>
          </p:cNvPicPr>
          <p:nvPr/>
        </p:nvPicPr>
        <p:blipFill>
          <a:blip r:embed="rId4"/>
          <a:stretch>
            <a:fillRect/>
          </a:stretch>
        </p:blipFill>
        <p:spPr>
          <a:xfrm>
            <a:off x="8144286" y="4358944"/>
            <a:ext cx="854265" cy="654381"/>
          </a:xfrm>
          <a:prstGeom prst="rect">
            <a:avLst/>
          </a:prstGeom>
        </p:spPr>
      </p:pic>
      <p:sp>
        <p:nvSpPr>
          <p:cNvPr id="10" name="Rectangle 9">
            <a:extLst>
              <a:ext uri="{FF2B5EF4-FFF2-40B4-BE49-F238E27FC236}">
                <a16:creationId xmlns:a16="http://schemas.microsoft.com/office/drawing/2014/main" id="{021E6025-54DA-4445-A9ED-E4463689F349}"/>
              </a:ext>
            </a:extLst>
          </p:cNvPr>
          <p:cNvSpPr/>
          <p:nvPr/>
        </p:nvSpPr>
        <p:spPr>
          <a:xfrm>
            <a:off x="419751" y="4021457"/>
            <a:ext cx="7225583" cy="761550"/>
          </a:xfrm>
          <a:prstGeom prst="rect">
            <a:avLst/>
          </a:prstGeom>
          <a:solidFill>
            <a:schemeClr val="bg2">
              <a:alpha val="24000"/>
            </a:schemeClr>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050" b="1" dirty="0"/>
              <a:t>INVESTMENT AND INSURANCE PRODUCTS ARE:</a:t>
            </a:r>
            <a:br>
              <a:rPr lang="en-US" sz="1050" b="1" dirty="0"/>
            </a:br>
            <a:r>
              <a:rPr lang="en-US" sz="1050" b="1" dirty="0"/>
              <a:t>• NOT FDIC INSURED • NOT INSURED BY ANY FEDERAL GOVERNMENT AGENCY</a:t>
            </a:r>
            <a:br>
              <a:rPr lang="en-US" sz="1050" b="1" dirty="0"/>
            </a:br>
            <a:r>
              <a:rPr lang="en-US" sz="1050" b="1" dirty="0"/>
              <a:t>• NOT A DEPOSIT OR OTHER OBLIGATION OF, OR GUARANTEED BY, THE BANK OR ANY OF ITS AFFILIATES</a:t>
            </a:r>
            <a:br>
              <a:rPr lang="en-US" sz="1050" b="1" dirty="0"/>
            </a:br>
            <a:r>
              <a:rPr lang="en-US" sz="1050" b="1" dirty="0"/>
              <a:t>• SUBJECT TO INVESTMENT RISKS, INCLUDING POSSIBLE LOSS OF THE PRINCIPAL AMOUNT INVESTED</a:t>
            </a:r>
          </a:p>
          <a:p>
            <a:endParaRPr lang="en-US" dirty="0"/>
          </a:p>
        </p:txBody>
      </p:sp>
    </p:spTree>
    <p:extLst>
      <p:ext uri="{BB962C8B-B14F-4D97-AF65-F5344CB8AC3E}">
        <p14:creationId xmlns:p14="http://schemas.microsoft.com/office/powerpoint/2010/main" val="313639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2822"/>
            <a:ext cx="9144000" cy="5170378"/>
          </a:xfrm>
          <a:prstGeom prst="rect">
            <a:avLst/>
          </a:prstGeom>
        </p:spPr>
      </p:pic>
      <p:sp>
        <p:nvSpPr>
          <p:cNvPr id="3" name="Slide Number Placeholder 2"/>
          <p:cNvSpPr>
            <a:spLocks noGrp="1"/>
          </p:cNvSpPr>
          <p:nvPr>
            <p:ph type="sldNum" sz="quarter" idx="12"/>
          </p:nvPr>
        </p:nvSpPr>
        <p:spPr/>
        <p:txBody>
          <a:bodyPr/>
          <a:lstStyle/>
          <a:p>
            <a:fld id="{716BC1C3-C832-FA4C-9911-3E1C355083BA}" type="slidenum">
              <a:rPr lang="en-US" smtClean="0"/>
              <a:pPr/>
              <a:t>10</a:t>
            </a:fld>
            <a:endParaRPr lang="en-US" dirty="0"/>
          </a:p>
        </p:txBody>
      </p:sp>
      <p:sp>
        <p:nvSpPr>
          <p:cNvPr id="4" name="TextBox 3"/>
          <p:cNvSpPr txBox="1"/>
          <p:nvPr/>
        </p:nvSpPr>
        <p:spPr>
          <a:xfrm>
            <a:off x="2959132" y="1476829"/>
            <a:ext cx="1548518" cy="478301"/>
          </a:xfrm>
          <a:prstGeom prst="rect">
            <a:avLst/>
          </a:prstGeom>
          <a:noFill/>
          <a:ln>
            <a:solidFill>
              <a:schemeClr val="bg1"/>
            </a:solidFill>
          </a:ln>
        </p:spPr>
        <p:txBody>
          <a:bodyPr wrap="square" lIns="0" tIns="0" rIns="0" bIns="0" rtlCol="0" anchor="ctr">
            <a:noAutofit/>
          </a:bodyPr>
          <a:lstStyle/>
          <a:p>
            <a:pPr algn="ctr"/>
            <a:r>
              <a:rPr lang="en-US" dirty="0">
                <a:solidFill>
                  <a:srgbClr val="AC4298"/>
                </a:solidFill>
                <a:latin typeface="Impact" charset="0"/>
                <a:ea typeface="Impact" charset="0"/>
                <a:cs typeface="Impact" charset="0"/>
              </a:rPr>
              <a:t>DEAD</a:t>
            </a:r>
          </a:p>
        </p:txBody>
      </p:sp>
      <p:grpSp>
        <p:nvGrpSpPr>
          <p:cNvPr id="12" name="Group 11"/>
          <p:cNvGrpSpPr/>
          <p:nvPr/>
        </p:nvGrpSpPr>
        <p:grpSpPr>
          <a:xfrm>
            <a:off x="4462193" y="312082"/>
            <a:ext cx="3529412" cy="2857144"/>
            <a:chOff x="5834472" y="312082"/>
            <a:chExt cx="3529412" cy="2857144"/>
          </a:xfrm>
        </p:grpSpPr>
        <p:cxnSp>
          <p:nvCxnSpPr>
            <p:cNvPr id="10" name="Straight Connector 9"/>
            <p:cNvCxnSpPr/>
            <p:nvPr/>
          </p:nvCxnSpPr>
          <p:spPr>
            <a:xfrm>
              <a:off x="6512769" y="545520"/>
              <a:ext cx="0" cy="2384554"/>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flipV="1">
              <a:off x="6498801" y="2930074"/>
              <a:ext cx="175335" cy="1"/>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5930783" y="1725055"/>
              <a:ext cx="581986" cy="1265"/>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5834472" y="1676899"/>
              <a:ext cx="96311" cy="9631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26" name="TextBox 25"/>
            <p:cNvSpPr txBox="1"/>
            <p:nvPr/>
          </p:nvSpPr>
          <p:spPr>
            <a:xfrm>
              <a:off x="6678089" y="312082"/>
              <a:ext cx="1395615" cy="478301"/>
            </a:xfrm>
            <a:prstGeom prst="rect">
              <a:avLst/>
            </a:prstGeom>
            <a:noFill/>
            <a:ln>
              <a:solidFill>
                <a:schemeClr val="bg1"/>
              </a:solidFill>
            </a:ln>
          </p:spPr>
          <p:txBody>
            <a:bodyPr wrap="square" lIns="0" tIns="0" rIns="0" bIns="0" rtlCol="0" anchor="ctr">
              <a:noAutofit/>
            </a:bodyPr>
            <a:lstStyle/>
            <a:p>
              <a:pPr algn="ctr"/>
              <a:r>
                <a:rPr lang="en-US" dirty="0">
                  <a:latin typeface="Impact" charset="0"/>
                  <a:ea typeface="Impact" charset="0"/>
                  <a:cs typeface="Impact" charset="0"/>
                </a:rPr>
                <a:t>D</a:t>
              </a:r>
              <a:r>
                <a:rPr lang="en-US" dirty="0">
                  <a:ea typeface="Impact" charset="0"/>
                  <a:cs typeface="Impact" charset="0"/>
                </a:rPr>
                <a:t>elays</a:t>
              </a:r>
            </a:p>
          </p:txBody>
        </p:sp>
        <p:sp>
          <p:nvSpPr>
            <p:cNvPr id="29" name="TextBox 28"/>
            <p:cNvSpPr txBox="1"/>
            <p:nvPr/>
          </p:nvSpPr>
          <p:spPr>
            <a:xfrm>
              <a:off x="6678089" y="1105030"/>
              <a:ext cx="1646135" cy="478301"/>
            </a:xfrm>
            <a:prstGeom prst="rect">
              <a:avLst/>
            </a:prstGeom>
            <a:noFill/>
            <a:ln>
              <a:solidFill>
                <a:schemeClr val="bg1"/>
              </a:solidFill>
            </a:ln>
          </p:spPr>
          <p:txBody>
            <a:bodyPr wrap="square" lIns="0" tIns="0" rIns="0" bIns="0" rtlCol="0" anchor="ctr">
              <a:noAutofit/>
            </a:bodyPr>
            <a:lstStyle/>
            <a:p>
              <a:pPr algn="ctr"/>
              <a:r>
                <a:rPr lang="en-US" dirty="0">
                  <a:latin typeface="Impact" charset="0"/>
                  <a:ea typeface="Impact" charset="0"/>
                  <a:cs typeface="Impact" charset="0"/>
                </a:rPr>
                <a:t>E</a:t>
              </a:r>
              <a:r>
                <a:rPr lang="en-US" dirty="0">
                  <a:ea typeface="Impact" charset="0"/>
                  <a:cs typeface="Impact" charset="0"/>
                </a:rPr>
                <a:t>xpenses</a:t>
              </a:r>
            </a:p>
          </p:txBody>
        </p:sp>
        <p:sp>
          <p:nvSpPr>
            <p:cNvPr id="30" name="TextBox 29"/>
            <p:cNvSpPr txBox="1"/>
            <p:nvPr/>
          </p:nvSpPr>
          <p:spPr>
            <a:xfrm>
              <a:off x="6678089" y="1897978"/>
              <a:ext cx="2685795" cy="478301"/>
            </a:xfrm>
            <a:prstGeom prst="rect">
              <a:avLst/>
            </a:prstGeom>
            <a:noFill/>
            <a:ln>
              <a:solidFill>
                <a:schemeClr val="bg1"/>
              </a:solidFill>
            </a:ln>
          </p:spPr>
          <p:txBody>
            <a:bodyPr wrap="square" lIns="0" tIns="0" rIns="0" bIns="0" rtlCol="0" anchor="ctr">
              <a:noAutofit/>
            </a:bodyPr>
            <a:lstStyle/>
            <a:p>
              <a:pPr algn="ctr"/>
              <a:r>
                <a:rPr lang="en-US" dirty="0">
                  <a:latin typeface="Impact" charset="0"/>
                  <a:ea typeface="Impact" charset="0"/>
                  <a:cs typeface="Impact" charset="0"/>
                </a:rPr>
                <a:t>A</a:t>
              </a:r>
              <a:r>
                <a:rPr lang="en-US" dirty="0">
                  <a:ea typeface="Impact" charset="0"/>
                  <a:cs typeface="Impact" charset="0"/>
                </a:rPr>
                <a:t>ccess to creditors</a:t>
              </a:r>
            </a:p>
          </p:txBody>
        </p:sp>
        <p:sp>
          <p:nvSpPr>
            <p:cNvPr id="31" name="TextBox 30"/>
            <p:cNvSpPr txBox="1"/>
            <p:nvPr/>
          </p:nvSpPr>
          <p:spPr>
            <a:xfrm>
              <a:off x="6678090" y="2690925"/>
              <a:ext cx="2134650" cy="478301"/>
            </a:xfrm>
            <a:prstGeom prst="rect">
              <a:avLst/>
            </a:prstGeom>
            <a:noFill/>
            <a:ln>
              <a:solidFill>
                <a:schemeClr val="bg1"/>
              </a:solidFill>
            </a:ln>
          </p:spPr>
          <p:txBody>
            <a:bodyPr wrap="square" lIns="0" tIns="0" rIns="0" bIns="0" rtlCol="0" anchor="ctr">
              <a:noAutofit/>
            </a:bodyPr>
            <a:lstStyle/>
            <a:p>
              <a:pPr algn="ctr"/>
              <a:r>
                <a:rPr lang="en-US" dirty="0">
                  <a:latin typeface="Impact" charset="0"/>
                  <a:ea typeface="Impact" charset="0"/>
                  <a:cs typeface="Impact" charset="0"/>
                </a:rPr>
                <a:t>D</a:t>
              </a:r>
              <a:r>
                <a:rPr lang="en-US" dirty="0">
                  <a:ea typeface="Impact" charset="0"/>
                  <a:cs typeface="Impact" charset="0"/>
                </a:rPr>
                <a:t>isinheritance</a:t>
              </a:r>
            </a:p>
          </p:txBody>
        </p:sp>
        <p:cxnSp>
          <p:nvCxnSpPr>
            <p:cNvPr id="32" name="Straight Connector 31"/>
            <p:cNvCxnSpPr/>
            <p:nvPr/>
          </p:nvCxnSpPr>
          <p:spPr>
            <a:xfrm flipH="1" flipV="1">
              <a:off x="6512769" y="2131816"/>
              <a:ext cx="175335" cy="1"/>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flipV="1">
              <a:off x="6512769" y="1338668"/>
              <a:ext cx="175335" cy="1"/>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flipV="1">
              <a:off x="6512769" y="545520"/>
              <a:ext cx="175335" cy="1"/>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2" name="TextBox 21">
            <a:extLst>
              <a:ext uri="{FF2B5EF4-FFF2-40B4-BE49-F238E27FC236}">
                <a16:creationId xmlns:a16="http://schemas.microsoft.com/office/drawing/2014/main" id="{C4AD102D-40D3-430E-8728-5D3A4064C1F2}"/>
              </a:ext>
            </a:extLst>
          </p:cNvPr>
          <p:cNvSpPr txBox="1"/>
          <p:nvPr/>
        </p:nvSpPr>
        <p:spPr>
          <a:xfrm>
            <a:off x="419751" y="4879480"/>
            <a:ext cx="4152250" cy="263797"/>
          </a:xfrm>
          <a:prstGeom prst="rect">
            <a:avLst/>
          </a:prstGeom>
          <a:noFill/>
        </p:spPr>
        <p:txBody>
          <a:bodyPr wrap="none" lIns="0" tIns="0" rIns="0" bIns="0" rtlCol="0">
            <a:noAutofit/>
          </a:bodyPr>
          <a:lstStyle/>
          <a:p>
            <a:r>
              <a:rPr lang="en-US" sz="900" b="1" dirty="0">
                <a:solidFill>
                  <a:schemeClr val="bg1"/>
                </a:solidFill>
              </a:rPr>
              <a:t>For Financial Professional Use Only. Not for Use With the Public.</a:t>
            </a:r>
            <a:endParaRPr lang="en-US" sz="900" dirty="0">
              <a:solidFill>
                <a:schemeClr val="bg1"/>
              </a:solidFill>
              <a:latin typeface="Arial"/>
              <a:cs typeface="Arial"/>
            </a:endParaRPr>
          </a:p>
        </p:txBody>
      </p:sp>
      <p:sp>
        <p:nvSpPr>
          <p:cNvPr id="24" name="Shape 154">
            <a:extLst>
              <a:ext uri="{FF2B5EF4-FFF2-40B4-BE49-F238E27FC236}">
                <a16:creationId xmlns:a16="http://schemas.microsoft.com/office/drawing/2014/main" id="{D80A535E-EDE0-2048-B7F7-4AAC2FB03250}"/>
              </a:ext>
            </a:extLst>
          </p:cNvPr>
          <p:cNvSpPr/>
          <p:nvPr/>
        </p:nvSpPr>
        <p:spPr>
          <a:xfrm>
            <a:off x="-7903" y="3610024"/>
            <a:ext cx="7448363" cy="469088"/>
          </a:xfrm>
          <a:prstGeom prst="rect">
            <a:avLst/>
          </a:prstGeom>
          <a:solidFill>
            <a:schemeClr val="bg1"/>
          </a:solidFill>
          <a:ln w="12700">
            <a:miter lim="400000"/>
          </a:ln>
        </p:spPr>
        <p:txBody>
          <a:bodyPr lIns="50800" tIns="50800" rIns="50800" bIns="50800" anchor="ctr"/>
          <a:lstStyle/>
          <a:p>
            <a:pPr>
              <a:defRPr sz="3200">
                <a:solidFill>
                  <a:srgbClr val="FFFFFF"/>
                </a:solidFill>
              </a:defRPr>
            </a:pPr>
            <a:endParaRPr dirty="0"/>
          </a:p>
        </p:txBody>
      </p:sp>
      <p:sp>
        <p:nvSpPr>
          <p:cNvPr id="20" name="Text Placeholder 3"/>
          <p:cNvSpPr txBox="1">
            <a:spLocks/>
          </p:cNvSpPr>
          <p:nvPr/>
        </p:nvSpPr>
        <p:spPr>
          <a:xfrm>
            <a:off x="314958" y="3543204"/>
            <a:ext cx="8294470" cy="891870"/>
          </a:xfrm>
          <a:prstGeom prst="rect">
            <a:avLst/>
          </a:prstGeom>
        </p:spPr>
        <p:txBody>
          <a:bodyPr vert="horz"/>
          <a:lstStyle>
            <a:lvl1pPr marL="0" indent="0" algn="l" defTabSz="457200" rtl="0" eaLnBrk="1" latinLnBrk="0" hangingPunct="1">
              <a:spcBef>
                <a:spcPct val="20000"/>
              </a:spcBef>
              <a:buClr>
                <a:schemeClr val="bg1"/>
              </a:buClr>
              <a:buSzPct val="85000"/>
              <a:buFont typeface="Lucida Grande"/>
              <a:buNone/>
              <a:defRPr sz="3600" b="0" i="0" kern="0" spc="200">
                <a:solidFill>
                  <a:srgbClr val="3E6B9C"/>
                </a:solidFill>
                <a:latin typeface="Impact"/>
                <a:ea typeface="+mn-ea"/>
                <a:cs typeface="Impact"/>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400" kern="2100" spc="0" dirty="0">
                <a:solidFill>
                  <a:srgbClr val="9B2B86"/>
                </a:solidFill>
              </a:rPr>
              <a:t>POTENTIAL DISADVANTAGES OF PROBATE</a:t>
            </a:r>
          </a:p>
        </p:txBody>
      </p:sp>
      <p:sp>
        <p:nvSpPr>
          <p:cNvPr id="25" name="Shape 111"/>
          <p:cNvSpPr/>
          <p:nvPr/>
        </p:nvSpPr>
        <p:spPr>
          <a:xfrm>
            <a:off x="8697685" y="4721043"/>
            <a:ext cx="450135" cy="0"/>
          </a:xfrm>
          <a:prstGeom prst="line">
            <a:avLst/>
          </a:prstGeom>
          <a:ln w="6350" cmpd="sng">
            <a:solidFill>
              <a:schemeClr val="tx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119660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68505" y="1005840"/>
            <a:ext cx="6459076" cy="3394075"/>
          </a:xfrm>
          <a:prstGeom prst="rect">
            <a:avLst/>
          </a:prstGeom>
        </p:spPr>
        <p:txBody>
          <a:bodyPr lIns="91440"/>
          <a:lstStyle/>
          <a:p>
            <a:pPr marL="0" indent="0">
              <a:buNone/>
            </a:pPr>
            <a:r>
              <a:rPr lang="en-US" sz="1400" b="1" dirty="0">
                <a:solidFill>
                  <a:schemeClr val="accent1"/>
                </a:solidFill>
              </a:rPr>
              <a:t>FOR ASSETS THAT PASS THROUGH PROBATE, A WELL-CONSTRUCTED AND UP-TO-DATE WILL IS KEY TO EFFICIENT WEALTH TRANSFER</a:t>
            </a:r>
          </a:p>
          <a:p>
            <a:pPr marL="0" indent="0">
              <a:buNone/>
            </a:pPr>
            <a:endParaRPr lang="en-US" sz="1400" b="1" dirty="0"/>
          </a:p>
          <a:p>
            <a:pPr marL="0" indent="0">
              <a:spcAft>
                <a:spcPts val="600"/>
              </a:spcAft>
              <a:buNone/>
            </a:pPr>
            <a:r>
              <a:rPr lang="en-US" sz="1400" b="1" dirty="0"/>
              <a:t>THREE ACTION STEPS FOR THE WILL</a:t>
            </a:r>
          </a:p>
          <a:p>
            <a:pPr marL="342900" indent="-342900">
              <a:spcAft>
                <a:spcPts val="600"/>
              </a:spcAft>
              <a:buClrTx/>
              <a:buFont typeface="+mj-lt"/>
              <a:buAutoNum type="arabicPeriod"/>
            </a:pPr>
            <a:r>
              <a:rPr lang="en-US" sz="1400" dirty="0"/>
              <a:t>Ensure the client has a will and/or some other estate planning document such as a trust. </a:t>
            </a:r>
            <a:r>
              <a:rPr lang="en-US" sz="1400" b="1" dirty="0"/>
              <a:t>Make sure it’s up to date.</a:t>
            </a:r>
            <a:endParaRPr lang="en-US" sz="1400" dirty="0"/>
          </a:p>
          <a:p>
            <a:pPr marL="342900" indent="-342900">
              <a:spcAft>
                <a:spcPts val="600"/>
              </a:spcAft>
              <a:buClrTx/>
              <a:buFont typeface="+mj-lt"/>
              <a:buAutoNum type="arabicPeriod"/>
            </a:pPr>
            <a:r>
              <a:rPr lang="en-US" sz="1400" dirty="0"/>
              <a:t>Suggest clients review their will periodically with a legal professional. </a:t>
            </a:r>
            <a:br>
              <a:rPr lang="en-US" sz="1400" dirty="0"/>
            </a:br>
            <a:r>
              <a:rPr lang="en-US" sz="1400" b="1" dirty="0"/>
              <a:t>It should fit with the financial goals and the client’s intentions.</a:t>
            </a:r>
            <a:endParaRPr lang="en-US" sz="1400" dirty="0"/>
          </a:p>
          <a:p>
            <a:pPr marL="342900" indent="-342900">
              <a:buClrTx/>
              <a:buFont typeface="+mj-lt"/>
              <a:buAutoNum type="arabicPeriod"/>
            </a:pPr>
            <a:r>
              <a:rPr lang="en-US" sz="1400" dirty="0"/>
              <a:t>Identify property that does not pass by will. </a:t>
            </a:r>
            <a:r>
              <a:rPr lang="en-US" sz="1400" b="1" dirty="0"/>
              <a:t>The will may be superseded by the way assets are owned or through beneficiary designations.</a:t>
            </a:r>
            <a:endParaRPr lang="en-US" sz="1400" dirty="0"/>
          </a:p>
        </p:txBody>
      </p:sp>
      <p:sp>
        <p:nvSpPr>
          <p:cNvPr id="4" name="Title 3"/>
          <p:cNvSpPr>
            <a:spLocks noGrp="1"/>
          </p:cNvSpPr>
          <p:nvPr>
            <p:ph type="title"/>
          </p:nvPr>
        </p:nvSpPr>
        <p:spPr>
          <a:xfrm>
            <a:off x="1519196" y="195016"/>
            <a:ext cx="6137221" cy="489465"/>
          </a:xfrm>
          <a:prstGeom prst="rect">
            <a:avLst/>
          </a:prstGeom>
        </p:spPr>
        <p:txBody>
          <a:bodyPr/>
          <a:lstStyle/>
          <a:p>
            <a:r>
              <a:rPr lang="en-US" dirty="0"/>
              <a:t>ESSENTIALS: TRANSFERRING WEALTH</a:t>
            </a:r>
          </a:p>
        </p:txBody>
      </p:sp>
      <p:cxnSp>
        <p:nvCxnSpPr>
          <p:cNvPr id="6" name="Straight Connector 5"/>
          <p:cNvCxnSpPr/>
          <p:nvPr/>
        </p:nvCxnSpPr>
        <p:spPr>
          <a:xfrm>
            <a:off x="0" y="728032"/>
            <a:ext cx="6591300"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9" name="Picture 8" descr="health+wealth-prop.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69" y="0"/>
            <a:ext cx="1297769" cy="5152906"/>
          </a:xfrm>
          <a:prstGeom prst="rect">
            <a:avLst/>
          </a:prstGeom>
        </p:spPr>
      </p:pic>
      <p:sp>
        <p:nvSpPr>
          <p:cNvPr id="8" name="TextBox 7">
            <a:extLst>
              <a:ext uri="{FF2B5EF4-FFF2-40B4-BE49-F238E27FC236}">
                <a16:creationId xmlns:a16="http://schemas.microsoft.com/office/drawing/2014/main" id="{C4AD102D-40D3-430E-8728-5D3A4064C1F2}"/>
              </a:ext>
            </a:extLst>
          </p:cNvPr>
          <p:cNvSpPr txBox="1"/>
          <p:nvPr/>
        </p:nvSpPr>
        <p:spPr>
          <a:xfrm>
            <a:off x="154717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10" name="Shape 258">
            <a:extLst>
              <a:ext uri="{FF2B5EF4-FFF2-40B4-BE49-F238E27FC236}">
                <a16:creationId xmlns:a16="http://schemas.microsoft.com/office/drawing/2014/main" id="{0AF97395-1A8C-C24B-9A73-BAD1189A3081}"/>
              </a:ext>
            </a:extLst>
          </p:cNvPr>
          <p:cNvSpPr/>
          <p:nvPr/>
        </p:nvSpPr>
        <p:spPr>
          <a:xfrm flipH="1">
            <a:off x="8201067"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11" name="Slide Number Placeholder 1"/>
          <p:cNvSpPr>
            <a:spLocks noGrp="1"/>
          </p:cNvSpPr>
          <p:nvPr>
            <p:ph type="sldNum" sz="quarter" idx="12"/>
          </p:nvPr>
        </p:nvSpPr>
        <p:spPr>
          <a:xfrm>
            <a:off x="8728635" y="4842778"/>
            <a:ext cx="364393" cy="273844"/>
          </a:xfrm>
        </p:spPr>
        <p:txBody>
          <a:bodyPr/>
          <a:lstStyle/>
          <a:p>
            <a:r>
              <a:rPr lang="en-US" dirty="0">
                <a:solidFill>
                  <a:schemeClr val="bg1"/>
                </a:solidFill>
              </a:rPr>
              <a:t>11</a:t>
            </a:r>
          </a:p>
        </p:txBody>
      </p:sp>
      <p:sp>
        <p:nvSpPr>
          <p:cNvPr id="12"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19735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36220" y="993469"/>
            <a:ext cx="7738199" cy="3534005"/>
          </a:xfrm>
          <a:prstGeom prst="rect">
            <a:avLst/>
          </a:prstGeom>
        </p:spPr>
        <p:txBody>
          <a:bodyPr/>
          <a:lstStyle/>
          <a:p>
            <a:pPr>
              <a:spcBef>
                <a:spcPts val="0"/>
              </a:spcBef>
              <a:spcAft>
                <a:spcPts val="1500"/>
              </a:spcAft>
            </a:pPr>
            <a:r>
              <a:rPr lang="en-US" sz="1400" b="1" cap="all" dirty="0">
                <a:solidFill>
                  <a:schemeClr val="accent1"/>
                </a:solidFill>
              </a:rPr>
              <a:t>THE WAY AN ASSET IS OWNED WILL DETERMINE HOW IT TRANSFERS AFTER DEATH</a:t>
            </a:r>
            <a:endParaRPr lang="en-US" sz="1400" b="1" cap="all" dirty="0"/>
          </a:p>
          <a:p>
            <a:pPr>
              <a:spcBef>
                <a:spcPts val="0"/>
              </a:spcBef>
            </a:pPr>
            <a:r>
              <a:rPr lang="en-US" sz="1400" b="1" cap="all" dirty="0"/>
              <a:t>Joint Tenants with Rights of Survivorship (JTWROS)</a:t>
            </a:r>
          </a:p>
          <a:p>
            <a:pPr>
              <a:spcBef>
                <a:spcPts val="0"/>
              </a:spcBef>
              <a:spcAft>
                <a:spcPts val="1500"/>
              </a:spcAft>
            </a:pPr>
            <a:r>
              <a:rPr lang="en-US" sz="1400" dirty="0"/>
              <a:t>Assets pass automatically to the surviving joint owner by title and do not go through probate. </a:t>
            </a:r>
            <a:endParaRPr lang="en-US" sz="1400" b="1" dirty="0"/>
          </a:p>
          <a:p>
            <a:pPr>
              <a:spcBef>
                <a:spcPts val="0"/>
              </a:spcBef>
            </a:pPr>
            <a:r>
              <a:rPr lang="en-US" sz="1400" b="1" dirty="0"/>
              <a:t>TENANTS BY THE ENTIRETY</a:t>
            </a:r>
          </a:p>
          <a:p>
            <a:pPr>
              <a:spcBef>
                <a:spcPts val="0"/>
              </a:spcBef>
              <a:spcAft>
                <a:spcPts val="1600"/>
              </a:spcAft>
            </a:pPr>
            <a:r>
              <a:rPr lang="en-US" sz="1400" dirty="0"/>
              <a:t>A form of ownership used by spouses. Assets will pass directly to the surviving spouse </a:t>
            </a:r>
            <a:br>
              <a:rPr lang="en-US" sz="1400" dirty="0"/>
            </a:br>
            <a:r>
              <a:rPr lang="en-US" sz="1400" dirty="0"/>
              <a:t>outside of probate.</a:t>
            </a:r>
            <a:endParaRPr lang="en-US" sz="1400" b="1" cap="all" dirty="0"/>
          </a:p>
          <a:p>
            <a:pPr>
              <a:spcBef>
                <a:spcPts val="0"/>
              </a:spcBef>
            </a:pPr>
            <a:r>
              <a:rPr lang="en-US" sz="1400" b="1" cap="all" dirty="0"/>
              <a:t>TENANTS IN COMMON (TIC)</a:t>
            </a:r>
          </a:p>
          <a:p>
            <a:pPr>
              <a:spcBef>
                <a:spcPts val="0"/>
              </a:spcBef>
              <a:spcAft>
                <a:spcPts val="1400"/>
              </a:spcAft>
            </a:pPr>
            <a:r>
              <a:rPr lang="en-US" sz="1400" dirty="0"/>
              <a:t>Instead of the property passing by title to the surviving joint owner, the asset passes to the estate of the nonliving owner and passes through probate. </a:t>
            </a:r>
            <a:endParaRPr lang="en-US" sz="1400" b="1" dirty="0"/>
          </a:p>
          <a:p>
            <a:pPr>
              <a:spcBef>
                <a:spcPts val="0"/>
              </a:spcBef>
            </a:pPr>
            <a:r>
              <a:rPr lang="en-US" sz="1400" b="1" dirty="0"/>
              <a:t>TRUST OWNERSHIP</a:t>
            </a:r>
          </a:p>
          <a:p>
            <a:pPr>
              <a:spcBef>
                <a:spcPts val="0"/>
              </a:spcBef>
            </a:pPr>
            <a:r>
              <a:rPr lang="en-US" sz="1400" dirty="0"/>
              <a:t>Assets owned by a trust pass directly from the trust to the beneficiaries listed in the trust without going through probate.*</a:t>
            </a:r>
          </a:p>
          <a:p>
            <a:endParaRPr lang="en-US" sz="1600" dirty="0"/>
          </a:p>
        </p:txBody>
      </p:sp>
      <p:sp>
        <p:nvSpPr>
          <p:cNvPr id="4" name="Title 3"/>
          <p:cNvSpPr>
            <a:spLocks noGrp="1"/>
          </p:cNvSpPr>
          <p:nvPr>
            <p:ph type="title"/>
          </p:nvPr>
        </p:nvSpPr>
        <p:spPr>
          <a:xfrm>
            <a:off x="350520" y="215319"/>
            <a:ext cx="5387927" cy="489465"/>
          </a:xfrm>
          <a:prstGeom prst="rect">
            <a:avLst/>
          </a:prstGeom>
        </p:spPr>
        <p:txBody>
          <a:bodyPr/>
          <a:lstStyle/>
          <a:p>
            <a:r>
              <a:rPr lang="en-US" dirty="0"/>
              <a:t>ESSENTIALS: TRANSFERRING WEALTH</a:t>
            </a:r>
          </a:p>
        </p:txBody>
      </p:sp>
      <p:cxnSp>
        <p:nvCxnSpPr>
          <p:cNvPr id="6" name="Straight Connector 5"/>
          <p:cNvCxnSpPr/>
          <p:nvPr/>
        </p:nvCxnSpPr>
        <p:spPr>
          <a:xfrm>
            <a:off x="0" y="728032"/>
            <a:ext cx="5387926"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31829" y="4603888"/>
            <a:ext cx="5227713" cy="246221"/>
          </a:xfrm>
          <a:prstGeom prst="rect">
            <a:avLst/>
          </a:prstGeom>
        </p:spPr>
        <p:txBody>
          <a:bodyPr wrap="none">
            <a:spAutoFit/>
          </a:bodyPr>
          <a:lstStyle/>
          <a:p>
            <a:r>
              <a:rPr lang="en-US" sz="1000" dirty="0"/>
              <a:t>* Trusts created through a will as testamentary trusts are subject to probate when funded.</a:t>
            </a:r>
          </a:p>
        </p:txBody>
      </p:sp>
      <p:sp>
        <p:nvSpPr>
          <p:cNvPr id="7" name="TextBox 6">
            <a:extLst>
              <a:ext uri="{FF2B5EF4-FFF2-40B4-BE49-F238E27FC236}">
                <a16:creationId xmlns:a16="http://schemas.microsoft.com/office/drawing/2014/main" id="{BDA0DE1B-3ABE-4F79-8B46-BBA28051365C}"/>
              </a:ext>
            </a:extLst>
          </p:cNvPr>
          <p:cNvSpPr txBox="1"/>
          <p:nvPr/>
        </p:nvSpPr>
        <p:spPr>
          <a:xfrm>
            <a:off x="41975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cs typeface="Arial"/>
            </a:endParaRPr>
          </a:p>
        </p:txBody>
      </p:sp>
      <p:sp>
        <p:nvSpPr>
          <p:cNvPr id="9" name="Shape 258">
            <a:extLst>
              <a:ext uri="{FF2B5EF4-FFF2-40B4-BE49-F238E27FC236}">
                <a16:creationId xmlns:a16="http://schemas.microsoft.com/office/drawing/2014/main" id="{0AF97395-1A8C-C24B-9A73-BAD1189A3081}"/>
              </a:ext>
            </a:extLst>
          </p:cNvPr>
          <p:cNvSpPr/>
          <p:nvPr/>
        </p:nvSpPr>
        <p:spPr>
          <a:xfrm flipH="1">
            <a:off x="8201067"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10" name="Slide Number Placeholder 1"/>
          <p:cNvSpPr>
            <a:spLocks noGrp="1"/>
          </p:cNvSpPr>
          <p:nvPr>
            <p:ph type="sldNum" sz="quarter" idx="12"/>
          </p:nvPr>
        </p:nvSpPr>
        <p:spPr>
          <a:xfrm>
            <a:off x="8728635" y="4842778"/>
            <a:ext cx="364393" cy="273844"/>
          </a:xfrm>
        </p:spPr>
        <p:txBody>
          <a:bodyPr/>
          <a:lstStyle/>
          <a:p>
            <a:r>
              <a:rPr lang="en-US" dirty="0">
                <a:solidFill>
                  <a:schemeClr val="bg1"/>
                </a:solidFill>
              </a:rPr>
              <a:t>12</a:t>
            </a:r>
          </a:p>
        </p:txBody>
      </p:sp>
      <p:sp>
        <p:nvSpPr>
          <p:cNvPr id="11"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109670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16BC1C3-C832-FA4C-9911-3E1C355083BA}" type="slidenum">
              <a:rPr lang="en-US" smtClean="0"/>
              <a:pPr/>
              <a:t>13</a:t>
            </a:fld>
            <a:endParaRPr lang="en-US" dirty="0"/>
          </a:p>
        </p:txBody>
      </p:sp>
      <p:sp>
        <p:nvSpPr>
          <p:cNvPr id="36" name="Title 3"/>
          <p:cNvSpPr>
            <a:spLocks noGrp="1"/>
          </p:cNvSpPr>
          <p:nvPr>
            <p:ph type="title"/>
          </p:nvPr>
        </p:nvSpPr>
        <p:spPr>
          <a:xfrm>
            <a:off x="350520" y="215319"/>
            <a:ext cx="4469007" cy="489465"/>
          </a:xfrm>
          <a:prstGeom prst="rect">
            <a:avLst/>
          </a:prstGeom>
        </p:spPr>
        <p:txBody>
          <a:bodyPr/>
          <a:lstStyle/>
          <a:p>
            <a:r>
              <a:rPr lang="en-US" sz="2800" spc="0" dirty="0"/>
              <a:t>COMMUNITY PROPERTY LAWS</a:t>
            </a:r>
          </a:p>
        </p:txBody>
      </p:sp>
      <p:cxnSp>
        <p:nvCxnSpPr>
          <p:cNvPr id="37" name="Straight Connector 36"/>
          <p:cNvCxnSpPr/>
          <p:nvPr/>
        </p:nvCxnSpPr>
        <p:spPr>
          <a:xfrm>
            <a:off x="0" y="728032"/>
            <a:ext cx="4469007"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E78C2AAB-B8D3-2C49-921A-DB30ED3EC846}"/>
              </a:ext>
            </a:extLst>
          </p:cNvPr>
          <p:cNvSpPr txBox="1"/>
          <p:nvPr/>
        </p:nvSpPr>
        <p:spPr>
          <a:xfrm>
            <a:off x="7640320" y="3840480"/>
            <a:ext cx="0" cy="0"/>
          </a:xfrm>
          <a:prstGeom prst="rect">
            <a:avLst/>
          </a:prstGeom>
          <a:noFill/>
        </p:spPr>
        <p:txBody>
          <a:bodyPr wrap="none" lIns="0" tIns="0" rIns="0" bIns="0" rtlCol="0">
            <a:noAutofit/>
          </a:bodyPr>
          <a:lstStyle/>
          <a:p>
            <a:endParaRPr lang="en-US" sz="1600" dirty="0">
              <a:latin typeface="Arial"/>
              <a:cs typeface="Arial"/>
            </a:endParaRPr>
          </a:p>
        </p:txBody>
      </p:sp>
      <p:pic>
        <p:nvPicPr>
          <p:cNvPr id="16" name="Picture 15">
            <a:extLst>
              <a:ext uri="{FF2B5EF4-FFF2-40B4-BE49-F238E27FC236}">
                <a16:creationId xmlns:a16="http://schemas.microsoft.com/office/drawing/2014/main" id="{F6CA1B1A-98A1-C841-A0BC-1549849A9192}"/>
              </a:ext>
            </a:extLst>
          </p:cNvPr>
          <p:cNvPicPr>
            <a:picLocks noChangeAspect="1"/>
          </p:cNvPicPr>
          <p:nvPr/>
        </p:nvPicPr>
        <p:blipFill>
          <a:blip r:embed="rId3"/>
          <a:srcRect/>
          <a:stretch/>
        </p:blipFill>
        <p:spPr>
          <a:xfrm>
            <a:off x="831142" y="784425"/>
            <a:ext cx="7587896" cy="4095055"/>
          </a:xfrm>
          <a:prstGeom prst="rect">
            <a:avLst/>
          </a:prstGeom>
        </p:spPr>
      </p:pic>
      <p:sp>
        <p:nvSpPr>
          <p:cNvPr id="8" name="TextBox 7">
            <a:extLst>
              <a:ext uri="{FF2B5EF4-FFF2-40B4-BE49-F238E27FC236}">
                <a16:creationId xmlns:a16="http://schemas.microsoft.com/office/drawing/2014/main" id="{C4AD102D-40D3-430E-8728-5D3A4064C1F2}"/>
              </a:ext>
            </a:extLst>
          </p:cNvPr>
          <p:cNvSpPr txBox="1"/>
          <p:nvPr/>
        </p:nvSpPr>
        <p:spPr>
          <a:xfrm>
            <a:off x="41975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Tree>
    <p:extLst>
      <p:ext uri="{BB962C8B-B14F-4D97-AF65-F5344CB8AC3E}">
        <p14:creationId xmlns:p14="http://schemas.microsoft.com/office/powerpoint/2010/main" val="100290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728032"/>
            <a:ext cx="7739270"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a:xfrm>
            <a:off x="8728635" y="4842778"/>
            <a:ext cx="364393" cy="273844"/>
          </a:xfrm>
        </p:spPr>
        <p:txBody>
          <a:bodyPr/>
          <a:lstStyle/>
          <a:p>
            <a:fld id="{716BC1C3-C832-FA4C-9911-3E1C355083BA}" type="slidenum">
              <a:rPr lang="en-US" smtClean="0"/>
              <a:pPr/>
              <a:t>14</a:t>
            </a:fld>
            <a:r>
              <a:rPr lang="en-US" dirty="0"/>
              <a:t>\</a:t>
            </a:r>
          </a:p>
        </p:txBody>
      </p:sp>
      <p:sp>
        <p:nvSpPr>
          <p:cNvPr id="3" name="Content Placeholder 2"/>
          <p:cNvSpPr>
            <a:spLocks noGrp="1"/>
          </p:cNvSpPr>
          <p:nvPr>
            <p:ph idx="4294967295"/>
          </p:nvPr>
        </p:nvSpPr>
        <p:spPr>
          <a:xfrm>
            <a:off x="1323340" y="1005840"/>
            <a:ext cx="6938010" cy="2972244"/>
          </a:xfrm>
          <a:prstGeom prst="rect">
            <a:avLst/>
          </a:prstGeom>
        </p:spPr>
        <p:txBody>
          <a:bodyPr/>
          <a:lstStyle/>
          <a:p>
            <a:pPr>
              <a:spcBef>
                <a:spcPts val="0"/>
              </a:spcBef>
            </a:pPr>
            <a:r>
              <a:rPr lang="en-US" sz="1400" b="1" dirty="0">
                <a:solidFill>
                  <a:schemeClr val="accent1"/>
                </a:solidFill>
              </a:rPr>
              <a:t>THE THIRD METHOD FOR TRANSFERRING ASSETS AFTER DEATH IS VIA BENEFICIARY DESIGNATION</a:t>
            </a:r>
          </a:p>
          <a:p>
            <a:pPr>
              <a:spcBef>
                <a:spcPts val="0"/>
              </a:spcBef>
            </a:pPr>
            <a:endParaRPr lang="en-US" sz="1400" b="1" dirty="0">
              <a:solidFill>
                <a:schemeClr val="accent1"/>
              </a:solidFill>
            </a:endParaRPr>
          </a:p>
          <a:p>
            <a:pPr>
              <a:spcBef>
                <a:spcPts val="0"/>
              </a:spcBef>
            </a:pPr>
            <a:r>
              <a:rPr lang="en-US" sz="1400" b="1" dirty="0"/>
              <a:t>TYPES OF ACCOUNTS WITH BENEFICIARY DESIGNATIONS </a:t>
            </a:r>
          </a:p>
          <a:p>
            <a:pPr lvl="1">
              <a:spcBef>
                <a:spcPts val="0"/>
              </a:spcBef>
            </a:pPr>
            <a:r>
              <a:rPr lang="en-US" sz="1400" dirty="0"/>
              <a:t>Qualified plans</a:t>
            </a:r>
          </a:p>
          <a:p>
            <a:pPr lvl="1">
              <a:spcBef>
                <a:spcPts val="0"/>
              </a:spcBef>
            </a:pPr>
            <a:r>
              <a:rPr lang="en-US" sz="1400" dirty="0"/>
              <a:t>IRAs</a:t>
            </a:r>
          </a:p>
          <a:p>
            <a:pPr lvl="1">
              <a:spcBef>
                <a:spcPts val="0"/>
              </a:spcBef>
            </a:pPr>
            <a:r>
              <a:rPr lang="en-US" sz="1400" dirty="0"/>
              <a:t>Annuities</a:t>
            </a:r>
          </a:p>
          <a:p>
            <a:pPr lvl="1">
              <a:spcBef>
                <a:spcPts val="0"/>
              </a:spcBef>
            </a:pPr>
            <a:r>
              <a:rPr lang="en-US" sz="1400" dirty="0"/>
              <a:t>Life insurance</a:t>
            </a:r>
          </a:p>
          <a:p>
            <a:pPr lvl="1">
              <a:spcBef>
                <a:spcPts val="0"/>
              </a:spcBef>
            </a:pPr>
            <a:r>
              <a:rPr lang="en-US" sz="1400" dirty="0"/>
              <a:t>Transfer on Death (TOD) accounts</a:t>
            </a:r>
          </a:p>
          <a:p>
            <a:pPr lvl="1">
              <a:spcBef>
                <a:spcPts val="0"/>
              </a:spcBef>
            </a:pPr>
            <a:r>
              <a:rPr lang="en-US" sz="1400" dirty="0"/>
              <a:t>Pay on Death (POD) accounts</a:t>
            </a:r>
          </a:p>
        </p:txBody>
      </p:sp>
      <p:sp>
        <p:nvSpPr>
          <p:cNvPr id="4" name="Title 3"/>
          <p:cNvSpPr>
            <a:spLocks noGrp="1"/>
          </p:cNvSpPr>
          <p:nvPr>
            <p:ph type="title" idx="4294967295"/>
          </p:nvPr>
        </p:nvSpPr>
        <p:spPr>
          <a:xfrm>
            <a:off x="1437640" y="215319"/>
            <a:ext cx="6938011" cy="489465"/>
          </a:xfrm>
          <a:prstGeom prst="rect">
            <a:avLst/>
          </a:prstGeom>
        </p:spPr>
        <p:txBody>
          <a:bodyPr/>
          <a:lstStyle/>
          <a:p>
            <a:r>
              <a:rPr lang="en-US" dirty="0">
                <a:latin typeface="Impact" charset="0"/>
                <a:ea typeface="Impact" charset="0"/>
                <a:cs typeface="Impact" charset="0"/>
              </a:rPr>
              <a:t>ACCOUNTS WITH BENEFICIARY DESIGNATIONS</a:t>
            </a:r>
          </a:p>
        </p:txBody>
      </p:sp>
      <p:pic>
        <p:nvPicPr>
          <p:cNvPr id="8" name="Picture 7" descr="Stocksy_txp54d3d1d1noP100_Original_1265527.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1282860" cy="5152644"/>
          </a:xfrm>
          <a:prstGeom prst="rect">
            <a:avLst/>
          </a:prstGeom>
        </p:spPr>
      </p:pic>
      <p:sp>
        <p:nvSpPr>
          <p:cNvPr id="9" name="TextBox 8">
            <a:extLst>
              <a:ext uri="{FF2B5EF4-FFF2-40B4-BE49-F238E27FC236}">
                <a16:creationId xmlns:a16="http://schemas.microsoft.com/office/drawing/2014/main" id="{C4AD102D-40D3-430E-8728-5D3A4064C1F2}"/>
              </a:ext>
            </a:extLst>
          </p:cNvPr>
          <p:cNvSpPr txBox="1"/>
          <p:nvPr/>
        </p:nvSpPr>
        <p:spPr>
          <a:xfrm>
            <a:off x="154717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10" name="Shape 258">
            <a:extLst>
              <a:ext uri="{FF2B5EF4-FFF2-40B4-BE49-F238E27FC236}">
                <a16:creationId xmlns:a16="http://schemas.microsoft.com/office/drawing/2014/main" id="{0AF97395-1A8C-C24B-9A73-BAD1189A3081}"/>
              </a:ext>
            </a:extLst>
          </p:cNvPr>
          <p:cNvSpPr/>
          <p:nvPr/>
        </p:nvSpPr>
        <p:spPr>
          <a:xfrm flipH="1">
            <a:off x="8201067"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11" name="Slide Number Placeholder 1"/>
          <p:cNvSpPr txBox="1">
            <a:spLocks/>
          </p:cNvSpPr>
          <p:nvPr/>
        </p:nvSpPr>
        <p:spPr>
          <a:xfrm>
            <a:off x="8728635" y="4842778"/>
            <a:ext cx="364393" cy="273844"/>
          </a:xfrm>
          <a:prstGeom prst="rect">
            <a:avLst/>
          </a:prstGeom>
        </p:spPr>
        <p:txBody>
          <a:bodyPr/>
          <a:lstStyle>
            <a:defPPr>
              <a:defRPr lang="en-US"/>
            </a:defPPr>
            <a:lvl1pPr marL="0" algn="l" defTabSz="457200" rtl="0" eaLnBrk="1" latinLnBrk="0" hangingPunct="1">
              <a:defRPr sz="900" kern="1200">
                <a:solidFill>
                  <a:srgbClr val="474747"/>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14</a:t>
            </a:r>
          </a:p>
        </p:txBody>
      </p:sp>
      <p:sp>
        <p:nvSpPr>
          <p:cNvPr id="12"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28133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728032"/>
            <a:ext cx="7739270"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4294967295"/>
          </p:nvPr>
        </p:nvSpPr>
        <p:spPr>
          <a:xfrm>
            <a:off x="1323340" y="1005840"/>
            <a:ext cx="7405296" cy="2395774"/>
          </a:xfrm>
          <a:prstGeom prst="rect">
            <a:avLst/>
          </a:prstGeom>
        </p:spPr>
        <p:txBody>
          <a:bodyPr/>
          <a:lstStyle/>
          <a:p>
            <a:pPr>
              <a:spcAft>
                <a:spcPts val="600"/>
              </a:spcAft>
            </a:pPr>
            <a:r>
              <a:rPr lang="en-US" sz="1400" dirty="0"/>
              <a:t>Beneficiary designations supersede the will, avoiding probate and allowing assets </a:t>
            </a:r>
            <a:br>
              <a:rPr lang="en-US" sz="1400" dirty="0"/>
            </a:br>
            <a:r>
              <a:rPr lang="en-US" sz="1400" dirty="0"/>
              <a:t>to pass directly to the listed beneficiary.</a:t>
            </a:r>
          </a:p>
          <a:p>
            <a:r>
              <a:rPr lang="en-US" sz="1400" dirty="0"/>
              <a:t>Incorrect or out-of-date beneficiary designations may result in disinheritance.</a:t>
            </a:r>
          </a:p>
          <a:p>
            <a:pPr marL="0" indent="0">
              <a:buNone/>
            </a:pPr>
            <a:endParaRPr lang="en-US" sz="1400" b="1" dirty="0">
              <a:solidFill>
                <a:schemeClr val="accent1"/>
              </a:solidFill>
            </a:endParaRPr>
          </a:p>
          <a:p>
            <a:r>
              <a:rPr lang="en-US" sz="1400" b="1" dirty="0">
                <a:solidFill>
                  <a:schemeClr val="accent1"/>
                </a:solidFill>
              </a:rPr>
              <a:t>PROPERLY DESIGNATING BENEFICIARIES CAN HELP AVOID</a:t>
            </a:r>
          </a:p>
          <a:p>
            <a:pPr lvl="1"/>
            <a:r>
              <a:rPr lang="en-US" sz="1400" dirty="0"/>
              <a:t>Unnecessary expenses and taxes</a:t>
            </a:r>
          </a:p>
          <a:p>
            <a:pPr lvl="1"/>
            <a:r>
              <a:rPr lang="en-US" sz="1400" dirty="0"/>
              <a:t>Disinheriting the intended beneficiaries </a:t>
            </a:r>
          </a:p>
          <a:p>
            <a:pPr lvl="1"/>
            <a:r>
              <a:rPr lang="en-US" sz="1400" dirty="0"/>
              <a:t>Unnecessary delays </a:t>
            </a:r>
          </a:p>
          <a:p>
            <a:pPr marL="133350" lvl="1" indent="0">
              <a:buNone/>
            </a:pPr>
            <a:endParaRPr lang="en-US" sz="1600" dirty="0"/>
          </a:p>
        </p:txBody>
      </p:sp>
      <p:sp>
        <p:nvSpPr>
          <p:cNvPr id="4" name="Title 3"/>
          <p:cNvSpPr>
            <a:spLocks noGrp="1"/>
          </p:cNvSpPr>
          <p:nvPr>
            <p:ph type="title" idx="4294967295"/>
          </p:nvPr>
        </p:nvSpPr>
        <p:spPr>
          <a:xfrm>
            <a:off x="1437640" y="215319"/>
            <a:ext cx="6851595" cy="489465"/>
          </a:xfrm>
          <a:prstGeom prst="rect">
            <a:avLst/>
          </a:prstGeom>
        </p:spPr>
        <p:txBody>
          <a:bodyPr/>
          <a:lstStyle/>
          <a:p>
            <a:r>
              <a:rPr lang="en-US" dirty="0">
                <a:latin typeface="Impact" charset="0"/>
                <a:ea typeface="Impact" charset="0"/>
                <a:cs typeface="Impact" charset="0"/>
              </a:rPr>
              <a:t>ACCOUNTS WITH BENEFICIARY DESIGNATIONS</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82859" cy="5165348"/>
          </a:xfrm>
          <a:prstGeom prst="rect">
            <a:avLst/>
          </a:prstGeom>
        </p:spPr>
      </p:pic>
      <p:sp>
        <p:nvSpPr>
          <p:cNvPr id="8" name="TextBox 7">
            <a:extLst>
              <a:ext uri="{FF2B5EF4-FFF2-40B4-BE49-F238E27FC236}">
                <a16:creationId xmlns:a16="http://schemas.microsoft.com/office/drawing/2014/main" id="{C4AD102D-40D3-430E-8728-5D3A4064C1F2}"/>
              </a:ext>
            </a:extLst>
          </p:cNvPr>
          <p:cNvSpPr txBox="1"/>
          <p:nvPr/>
        </p:nvSpPr>
        <p:spPr>
          <a:xfrm>
            <a:off x="154717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9" name="Shape 258">
            <a:extLst>
              <a:ext uri="{FF2B5EF4-FFF2-40B4-BE49-F238E27FC236}">
                <a16:creationId xmlns:a16="http://schemas.microsoft.com/office/drawing/2014/main" id="{0AF97395-1A8C-C24B-9A73-BAD1189A3081}"/>
              </a:ext>
            </a:extLst>
          </p:cNvPr>
          <p:cNvSpPr/>
          <p:nvPr/>
        </p:nvSpPr>
        <p:spPr>
          <a:xfrm flipH="1">
            <a:off x="8201067"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10" name="Slide Number Placeholder 1"/>
          <p:cNvSpPr>
            <a:spLocks noGrp="1"/>
          </p:cNvSpPr>
          <p:nvPr>
            <p:ph type="sldNum" sz="quarter" idx="12"/>
          </p:nvPr>
        </p:nvSpPr>
        <p:spPr>
          <a:xfrm>
            <a:off x="8728635" y="4842778"/>
            <a:ext cx="364393" cy="273844"/>
          </a:xfrm>
        </p:spPr>
        <p:txBody>
          <a:bodyPr/>
          <a:lstStyle/>
          <a:p>
            <a:r>
              <a:rPr lang="en-US" dirty="0">
                <a:solidFill>
                  <a:schemeClr val="bg1"/>
                </a:solidFill>
              </a:rPr>
              <a:t>15</a:t>
            </a:r>
          </a:p>
        </p:txBody>
      </p:sp>
      <p:sp>
        <p:nvSpPr>
          <p:cNvPr id="12"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186598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728032"/>
            <a:ext cx="7739270"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4294967295"/>
          </p:nvPr>
        </p:nvSpPr>
        <p:spPr>
          <a:xfrm>
            <a:off x="1323340" y="1005840"/>
            <a:ext cx="6938010" cy="3394075"/>
          </a:xfrm>
          <a:prstGeom prst="rect">
            <a:avLst/>
          </a:prstGeom>
        </p:spPr>
        <p:txBody>
          <a:bodyPr/>
          <a:lstStyle/>
          <a:p>
            <a:pPr>
              <a:spcBef>
                <a:spcPts val="0"/>
              </a:spcBef>
            </a:pPr>
            <a:r>
              <a:rPr lang="en-US" sz="1400" b="1" cap="all" dirty="0">
                <a:solidFill>
                  <a:schemeClr val="accent1"/>
                </a:solidFill>
              </a:rPr>
              <a:t>Watch for warning signs that beneficiary designations are incomplete, incorrect, or poorly constructed</a:t>
            </a:r>
          </a:p>
          <a:p>
            <a:pPr>
              <a:spcBef>
                <a:spcPts val="0"/>
              </a:spcBef>
            </a:pPr>
            <a:endParaRPr lang="en-US" sz="1400" b="1" dirty="0"/>
          </a:p>
          <a:p>
            <a:pPr>
              <a:spcBef>
                <a:spcPts val="0"/>
              </a:spcBef>
            </a:pPr>
            <a:r>
              <a:rPr lang="en-US" sz="1400" b="1" dirty="0"/>
              <a:t>BLANK DESIGNATIONS</a:t>
            </a:r>
          </a:p>
          <a:p>
            <a:pPr lvl="1">
              <a:spcBef>
                <a:spcPts val="0"/>
              </a:spcBef>
            </a:pPr>
            <a:r>
              <a:rPr lang="en-US" sz="1400" dirty="0"/>
              <a:t>Assets pay to the estate and are subject to probate. </a:t>
            </a:r>
          </a:p>
          <a:p>
            <a:pPr lvl="1">
              <a:spcBef>
                <a:spcPts val="0"/>
              </a:spcBef>
            </a:pPr>
            <a:r>
              <a:rPr lang="en-US" sz="1400" dirty="0"/>
              <a:t>Check to ensure contingent designations are listed</a:t>
            </a:r>
            <a:br>
              <a:rPr lang="en-US" sz="1400" dirty="0"/>
            </a:br>
            <a:endParaRPr lang="en-US" sz="1400" b="1" dirty="0"/>
          </a:p>
          <a:p>
            <a:pPr>
              <a:spcBef>
                <a:spcPts val="0"/>
              </a:spcBef>
            </a:pPr>
            <a:r>
              <a:rPr lang="en-US" sz="1400" b="1" dirty="0"/>
              <a:t>ESTATE IS LISTED </a:t>
            </a:r>
          </a:p>
          <a:p>
            <a:pPr lvl="1">
              <a:spcBef>
                <a:spcPts val="0"/>
              </a:spcBef>
            </a:pPr>
            <a:r>
              <a:rPr lang="en-US" sz="1400" dirty="0"/>
              <a:t>Probate issues </a:t>
            </a:r>
            <a:br>
              <a:rPr lang="en-US" sz="1400" dirty="0"/>
            </a:br>
            <a:endParaRPr lang="en-US" sz="1400" b="1" dirty="0"/>
          </a:p>
          <a:p>
            <a:pPr>
              <a:spcBef>
                <a:spcPts val="0"/>
              </a:spcBef>
            </a:pPr>
            <a:r>
              <a:rPr lang="en-US" sz="1400" b="1" dirty="0"/>
              <a:t>OUT-OF-DATE BENEFICIARY DESIGNATIONS</a:t>
            </a:r>
          </a:p>
          <a:p>
            <a:pPr lvl="1">
              <a:spcBef>
                <a:spcPts val="0"/>
              </a:spcBef>
            </a:pPr>
            <a:r>
              <a:rPr lang="en-US" sz="1400" dirty="0"/>
              <a:t>Death, disability, divorce, birth, and marriage can fundamentally </a:t>
            </a:r>
            <a:br>
              <a:rPr lang="en-US" sz="1400" dirty="0"/>
            </a:br>
            <a:r>
              <a:rPr lang="en-US" sz="1400" dirty="0"/>
              <a:t>alter a beneficiary designation.</a:t>
            </a:r>
          </a:p>
          <a:p>
            <a:pPr lvl="1"/>
            <a:endParaRPr lang="en-US" sz="1600" dirty="0"/>
          </a:p>
        </p:txBody>
      </p:sp>
      <p:sp>
        <p:nvSpPr>
          <p:cNvPr id="4" name="Title 3"/>
          <p:cNvSpPr>
            <a:spLocks noGrp="1"/>
          </p:cNvSpPr>
          <p:nvPr>
            <p:ph type="title" idx="4294967295"/>
          </p:nvPr>
        </p:nvSpPr>
        <p:spPr>
          <a:xfrm>
            <a:off x="1437640" y="215319"/>
            <a:ext cx="6938011" cy="489465"/>
          </a:xfrm>
          <a:prstGeom prst="rect">
            <a:avLst/>
          </a:prstGeom>
        </p:spPr>
        <p:txBody>
          <a:bodyPr/>
          <a:lstStyle/>
          <a:p>
            <a:r>
              <a:rPr lang="en-US" dirty="0">
                <a:latin typeface="Impact" charset="0"/>
                <a:ea typeface="Impact" charset="0"/>
                <a:cs typeface="Impact" charset="0"/>
              </a:rPr>
              <a:t>ACCOUNTS WITH BENEFICIARY DESIGNATIONS</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95399" cy="5143500"/>
          </a:xfrm>
          <a:prstGeom prst="rect">
            <a:avLst/>
          </a:prstGeom>
        </p:spPr>
      </p:pic>
      <p:sp>
        <p:nvSpPr>
          <p:cNvPr id="8" name="TextBox 7">
            <a:extLst>
              <a:ext uri="{FF2B5EF4-FFF2-40B4-BE49-F238E27FC236}">
                <a16:creationId xmlns:a16="http://schemas.microsoft.com/office/drawing/2014/main" id="{C4AD102D-40D3-430E-8728-5D3A4064C1F2}"/>
              </a:ext>
            </a:extLst>
          </p:cNvPr>
          <p:cNvSpPr txBox="1"/>
          <p:nvPr/>
        </p:nvSpPr>
        <p:spPr>
          <a:xfrm>
            <a:off x="154717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9" name="Shape 258">
            <a:extLst>
              <a:ext uri="{FF2B5EF4-FFF2-40B4-BE49-F238E27FC236}">
                <a16:creationId xmlns:a16="http://schemas.microsoft.com/office/drawing/2014/main" id="{0AF97395-1A8C-C24B-9A73-BAD1189A3081}"/>
              </a:ext>
            </a:extLst>
          </p:cNvPr>
          <p:cNvSpPr/>
          <p:nvPr/>
        </p:nvSpPr>
        <p:spPr>
          <a:xfrm flipH="1">
            <a:off x="8201067"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10" name="Slide Number Placeholder 1"/>
          <p:cNvSpPr>
            <a:spLocks noGrp="1"/>
          </p:cNvSpPr>
          <p:nvPr>
            <p:ph type="sldNum" sz="quarter" idx="12"/>
          </p:nvPr>
        </p:nvSpPr>
        <p:spPr>
          <a:xfrm>
            <a:off x="8728635" y="4842778"/>
            <a:ext cx="364393" cy="273844"/>
          </a:xfrm>
        </p:spPr>
        <p:txBody>
          <a:bodyPr/>
          <a:lstStyle/>
          <a:p>
            <a:r>
              <a:rPr lang="en-US" dirty="0">
                <a:solidFill>
                  <a:schemeClr val="bg1"/>
                </a:solidFill>
              </a:rPr>
              <a:t>16</a:t>
            </a:r>
          </a:p>
        </p:txBody>
      </p:sp>
      <p:sp>
        <p:nvSpPr>
          <p:cNvPr id="12"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156187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36220" y="1005840"/>
            <a:ext cx="7249101" cy="3549862"/>
          </a:xfrm>
          <a:prstGeom prst="rect">
            <a:avLst/>
          </a:prstGeom>
        </p:spPr>
        <p:txBody>
          <a:bodyPr/>
          <a:lstStyle/>
          <a:p>
            <a:pPr>
              <a:spcAft>
                <a:spcPts val="1200"/>
              </a:spcAft>
            </a:pPr>
            <a:r>
              <a:rPr lang="en-US" sz="1400" b="1" cap="all" dirty="0">
                <a:solidFill>
                  <a:schemeClr val="accent1"/>
                </a:solidFill>
              </a:rPr>
              <a:t>Other warning signs include:</a:t>
            </a:r>
          </a:p>
          <a:p>
            <a:r>
              <a:rPr lang="en-US" sz="1400" b="1" dirty="0"/>
              <a:t>MULTIPLE BENEFICIARIES</a:t>
            </a:r>
          </a:p>
          <a:p>
            <a:pPr lvl="1">
              <a:spcBef>
                <a:spcPts val="0"/>
              </a:spcBef>
            </a:pPr>
            <a:r>
              <a:rPr lang="en-US" sz="1400" dirty="0"/>
              <a:t>What happens if one beneficiary passes away?</a:t>
            </a:r>
          </a:p>
          <a:p>
            <a:pPr lvl="1">
              <a:spcBef>
                <a:spcPts val="0"/>
              </a:spcBef>
              <a:spcAft>
                <a:spcPts val="1200"/>
              </a:spcAft>
            </a:pPr>
            <a:r>
              <a:rPr lang="en-US" sz="1400" dirty="0"/>
              <a:t>Per capita vs. per stirpes</a:t>
            </a:r>
          </a:p>
          <a:p>
            <a:r>
              <a:rPr lang="en-US" sz="1400" b="1" dirty="0"/>
              <a:t>JUVENILE BENEFICIARY LISTED</a:t>
            </a:r>
          </a:p>
          <a:p>
            <a:pPr lvl="1">
              <a:spcBef>
                <a:spcPts val="0"/>
              </a:spcBef>
            </a:pPr>
            <a:r>
              <a:rPr lang="en-US" sz="1400" dirty="0"/>
              <a:t>Minors generally lack legal capacity; a guardian may be required.</a:t>
            </a:r>
          </a:p>
          <a:p>
            <a:pPr lvl="1">
              <a:spcBef>
                <a:spcPts val="0"/>
              </a:spcBef>
            </a:pPr>
            <a:r>
              <a:rPr lang="en-US" sz="1400" dirty="0"/>
              <a:t>UTMA/UGMA as beneficiary may be an option. (Keep in mind, once the beneficiary reaches the age of majority in his or her state, the guardian/custodian no longer has any control over the account.)</a:t>
            </a:r>
          </a:p>
          <a:p>
            <a:pPr lvl="1">
              <a:spcBef>
                <a:spcPts val="0"/>
              </a:spcBef>
              <a:spcAft>
                <a:spcPts val="1200"/>
              </a:spcAft>
            </a:pPr>
            <a:r>
              <a:rPr lang="en-US" sz="1400" dirty="0"/>
              <a:t>If long-term control is needed, a trust may be considered.</a:t>
            </a:r>
          </a:p>
          <a:p>
            <a:r>
              <a:rPr lang="en-US" sz="1400" b="1" dirty="0"/>
              <a:t>TRUST LISTED AS BENEFICIARY</a:t>
            </a:r>
          </a:p>
          <a:p>
            <a:pPr lvl="1">
              <a:spcBef>
                <a:spcPts val="0"/>
              </a:spcBef>
            </a:pPr>
            <a:r>
              <a:rPr lang="en-US" sz="1400" dirty="0"/>
              <a:t>Ensure the trust is necessary</a:t>
            </a:r>
          </a:p>
          <a:p>
            <a:pPr lvl="1">
              <a:spcBef>
                <a:spcPts val="0"/>
              </a:spcBef>
            </a:pPr>
            <a:r>
              <a:rPr lang="en-US" sz="1400" dirty="0"/>
              <a:t>May limit beneficiary distribution options</a:t>
            </a:r>
          </a:p>
          <a:p>
            <a:pPr lvl="1"/>
            <a:endParaRPr lang="en-US" sz="1600" dirty="0"/>
          </a:p>
        </p:txBody>
      </p:sp>
      <p:sp>
        <p:nvSpPr>
          <p:cNvPr id="4" name="Title 3"/>
          <p:cNvSpPr>
            <a:spLocks noGrp="1"/>
          </p:cNvSpPr>
          <p:nvPr>
            <p:ph type="title"/>
          </p:nvPr>
        </p:nvSpPr>
        <p:spPr>
          <a:xfrm>
            <a:off x="350521" y="215319"/>
            <a:ext cx="3843130" cy="489465"/>
          </a:xfrm>
          <a:prstGeom prst="rect">
            <a:avLst/>
          </a:prstGeom>
        </p:spPr>
        <p:txBody>
          <a:bodyPr/>
          <a:lstStyle/>
          <a:p>
            <a:r>
              <a:rPr lang="en-US" dirty="0"/>
              <a:t>DESIGNATION WARNINGS</a:t>
            </a:r>
          </a:p>
        </p:txBody>
      </p:sp>
      <p:cxnSp>
        <p:nvCxnSpPr>
          <p:cNvPr id="6" name="Straight Connector 5"/>
          <p:cNvCxnSpPr/>
          <p:nvPr/>
        </p:nvCxnSpPr>
        <p:spPr>
          <a:xfrm>
            <a:off x="0" y="728032"/>
            <a:ext cx="3843130"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C4AD102D-40D3-430E-8728-5D3A4064C1F2}"/>
              </a:ext>
            </a:extLst>
          </p:cNvPr>
          <p:cNvSpPr txBox="1"/>
          <p:nvPr/>
        </p:nvSpPr>
        <p:spPr>
          <a:xfrm>
            <a:off x="41975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12" name="Shape 258">
            <a:extLst>
              <a:ext uri="{FF2B5EF4-FFF2-40B4-BE49-F238E27FC236}">
                <a16:creationId xmlns:a16="http://schemas.microsoft.com/office/drawing/2014/main" id="{0AF97395-1A8C-C24B-9A73-BAD1189A3081}"/>
              </a:ext>
            </a:extLst>
          </p:cNvPr>
          <p:cNvSpPr/>
          <p:nvPr/>
        </p:nvSpPr>
        <p:spPr>
          <a:xfrm flipH="1">
            <a:off x="8201067"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13" name="Slide Number Placeholder 1"/>
          <p:cNvSpPr>
            <a:spLocks noGrp="1"/>
          </p:cNvSpPr>
          <p:nvPr>
            <p:ph type="sldNum" sz="quarter" idx="12"/>
          </p:nvPr>
        </p:nvSpPr>
        <p:spPr>
          <a:xfrm>
            <a:off x="8728635" y="4842778"/>
            <a:ext cx="364393" cy="273844"/>
          </a:xfrm>
        </p:spPr>
        <p:txBody>
          <a:bodyPr/>
          <a:lstStyle/>
          <a:p>
            <a:r>
              <a:rPr lang="en-US" dirty="0">
                <a:solidFill>
                  <a:schemeClr val="bg1"/>
                </a:solidFill>
              </a:rPr>
              <a:t>17</a:t>
            </a:r>
          </a:p>
        </p:txBody>
      </p:sp>
      <p:sp>
        <p:nvSpPr>
          <p:cNvPr id="14"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53373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cstate="email">
            <a:extLst>
              <a:ext uri="{28A0092B-C50C-407E-A947-70E740481C1C}">
                <a14:useLocalDpi xmlns:a14="http://schemas.microsoft.com/office/drawing/2010/main"/>
              </a:ext>
            </a:extLst>
          </a:blip>
          <a:srcRect r="23222" b="23584"/>
          <a:stretch/>
        </p:blipFill>
        <p:spPr>
          <a:xfrm>
            <a:off x="0" y="0"/>
            <a:ext cx="9144000" cy="5130800"/>
          </a:xfrm>
          <a:prstGeom prst="rect">
            <a:avLst/>
          </a:prstGeom>
        </p:spPr>
      </p:pic>
      <p:sp>
        <p:nvSpPr>
          <p:cNvPr id="3" name="Slide Number Placeholder 2"/>
          <p:cNvSpPr>
            <a:spLocks noGrp="1"/>
          </p:cNvSpPr>
          <p:nvPr>
            <p:ph type="sldNum" sz="quarter" idx="12"/>
          </p:nvPr>
        </p:nvSpPr>
        <p:spPr/>
        <p:txBody>
          <a:bodyPr/>
          <a:lstStyle/>
          <a:p>
            <a:fld id="{716BC1C3-C832-FA4C-9911-3E1C355083BA}" type="slidenum">
              <a:rPr lang="en-US" smtClean="0">
                <a:solidFill>
                  <a:schemeClr val="bg1"/>
                </a:solidFill>
              </a:rPr>
              <a:pPr/>
              <a:t>18</a:t>
            </a:fld>
            <a:endParaRPr lang="en-US" dirty="0">
              <a:solidFill>
                <a:schemeClr val="bg1"/>
              </a:solidFill>
            </a:endParaRPr>
          </a:p>
        </p:txBody>
      </p:sp>
      <p:cxnSp>
        <p:nvCxnSpPr>
          <p:cNvPr id="18" name="Straight Connector 17"/>
          <p:cNvCxnSpPr/>
          <p:nvPr/>
        </p:nvCxnSpPr>
        <p:spPr>
          <a:xfrm flipV="1">
            <a:off x="4171200" y="-1227381"/>
            <a:ext cx="581986" cy="1265"/>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4085360" y="-1275537"/>
            <a:ext cx="96311" cy="9631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22" name="TextBox 21"/>
          <p:cNvSpPr txBox="1"/>
          <p:nvPr/>
        </p:nvSpPr>
        <p:spPr>
          <a:xfrm>
            <a:off x="387406" y="1118835"/>
            <a:ext cx="2049514" cy="1672216"/>
          </a:xfrm>
          <a:prstGeom prst="rect">
            <a:avLst/>
          </a:prstGeom>
          <a:solidFill>
            <a:schemeClr val="bg1">
              <a:alpha val="35000"/>
            </a:schemeClr>
          </a:solidFill>
          <a:ln>
            <a:solidFill>
              <a:schemeClr val="bg1"/>
            </a:solidFill>
          </a:ln>
        </p:spPr>
        <p:txBody>
          <a:bodyPr wrap="square" lIns="182880" tIns="182880" rIns="182880" bIns="182880" rtlCol="0" anchor="ctr">
            <a:noAutofit/>
          </a:bodyPr>
          <a:lstStyle/>
          <a:p>
            <a:r>
              <a:rPr lang="en-US" sz="1400" b="1" dirty="0">
                <a:solidFill>
                  <a:schemeClr val="accent2"/>
                </a:solidFill>
              </a:rPr>
              <a:t>Ensure</a:t>
            </a:r>
            <a:r>
              <a:rPr lang="en-US" sz="1400" dirty="0">
                <a:solidFill>
                  <a:srgbClr val="AC4298"/>
                </a:solidFill>
              </a:rPr>
              <a:t> </a:t>
            </a:r>
            <a:r>
              <a:rPr lang="en-US" sz="1400" dirty="0"/>
              <a:t>the </a:t>
            </a:r>
            <a:br>
              <a:rPr lang="en-US" sz="1400" dirty="0"/>
            </a:br>
            <a:r>
              <a:rPr lang="en-US" sz="1400" dirty="0"/>
              <a:t>client has an </a:t>
            </a:r>
            <a:br>
              <a:rPr lang="en-US" sz="1400" dirty="0"/>
            </a:br>
            <a:r>
              <a:rPr lang="en-US" sz="1400" dirty="0"/>
              <a:t>up-to-date will</a:t>
            </a:r>
          </a:p>
        </p:txBody>
      </p:sp>
      <p:sp>
        <p:nvSpPr>
          <p:cNvPr id="27" name="TextBox 26"/>
          <p:cNvSpPr txBox="1"/>
          <p:nvPr/>
        </p:nvSpPr>
        <p:spPr>
          <a:xfrm>
            <a:off x="2436920" y="1111992"/>
            <a:ext cx="2049514" cy="1672216"/>
          </a:xfrm>
          <a:prstGeom prst="rect">
            <a:avLst/>
          </a:prstGeom>
          <a:solidFill>
            <a:schemeClr val="bg1">
              <a:alpha val="35000"/>
            </a:schemeClr>
          </a:solidFill>
          <a:ln>
            <a:solidFill>
              <a:schemeClr val="bg1"/>
            </a:solidFill>
          </a:ln>
        </p:spPr>
        <p:txBody>
          <a:bodyPr wrap="square" lIns="182880" tIns="182880" rIns="182880" bIns="182880" rtlCol="0" anchor="ctr">
            <a:noAutofit/>
          </a:bodyPr>
          <a:lstStyle/>
          <a:p>
            <a:r>
              <a:rPr lang="en-US" sz="1400" b="1" dirty="0">
                <a:solidFill>
                  <a:schemeClr val="accent2"/>
                </a:solidFill>
              </a:rPr>
              <a:t>Review</a:t>
            </a:r>
            <a:r>
              <a:rPr lang="en-US" sz="1400" dirty="0">
                <a:solidFill>
                  <a:schemeClr val="accent2"/>
                </a:solidFill>
              </a:rPr>
              <a:t> </a:t>
            </a:r>
            <a:r>
              <a:rPr lang="en-US" sz="1400" dirty="0"/>
              <a:t>the </a:t>
            </a:r>
          </a:p>
          <a:p>
            <a:r>
              <a:rPr lang="en-US" sz="1400" dirty="0"/>
              <a:t>impacts of property ownership and who inherits assets</a:t>
            </a:r>
          </a:p>
        </p:txBody>
      </p:sp>
      <p:sp>
        <p:nvSpPr>
          <p:cNvPr id="28" name="TextBox 27"/>
          <p:cNvSpPr txBox="1"/>
          <p:nvPr/>
        </p:nvSpPr>
        <p:spPr>
          <a:xfrm>
            <a:off x="387406" y="2791051"/>
            <a:ext cx="2049514" cy="1672216"/>
          </a:xfrm>
          <a:prstGeom prst="rect">
            <a:avLst/>
          </a:prstGeom>
          <a:solidFill>
            <a:schemeClr val="bg1">
              <a:alpha val="35000"/>
            </a:schemeClr>
          </a:solidFill>
          <a:ln>
            <a:solidFill>
              <a:schemeClr val="bg1"/>
            </a:solidFill>
          </a:ln>
        </p:spPr>
        <p:txBody>
          <a:bodyPr wrap="square" lIns="182880" tIns="182880" rIns="182880" bIns="182880" rtlCol="0" anchor="ctr">
            <a:noAutofit/>
          </a:bodyPr>
          <a:lstStyle/>
          <a:p>
            <a:r>
              <a:rPr lang="en-US" sz="1400" b="1" dirty="0">
                <a:solidFill>
                  <a:schemeClr val="accent2"/>
                </a:solidFill>
              </a:rPr>
              <a:t>Involve</a:t>
            </a:r>
            <a:r>
              <a:rPr lang="en-US" sz="1400" b="1" dirty="0">
                <a:solidFill>
                  <a:srgbClr val="AC4298"/>
                </a:solidFill>
              </a:rPr>
              <a:t> </a:t>
            </a:r>
            <a:r>
              <a:rPr lang="en-US" sz="1400" dirty="0"/>
              <a:t>the </a:t>
            </a:r>
            <a:br>
              <a:rPr lang="en-US" sz="1400" dirty="0"/>
            </a:br>
            <a:r>
              <a:rPr lang="en-US" sz="1400" dirty="0"/>
              <a:t>client’s beneficiaries in the process</a:t>
            </a:r>
          </a:p>
        </p:txBody>
      </p:sp>
      <p:sp>
        <p:nvSpPr>
          <p:cNvPr id="35" name="TextBox 34"/>
          <p:cNvSpPr txBox="1"/>
          <p:nvPr/>
        </p:nvSpPr>
        <p:spPr>
          <a:xfrm>
            <a:off x="2436920" y="2791051"/>
            <a:ext cx="2049514" cy="1672216"/>
          </a:xfrm>
          <a:prstGeom prst="rect">
            <a:avLst/>
          </a:prstGeom>
          <a:solidFill>
            <a:schemeClr val="bg1">
              <a:alpha val="35000"/>
            </a:schemeClr>
          </a:solidFill>
          <a:ln>
            <a:solidFill>
              <a:schemeClr val="bg1"/>
            </a:solidFill>
          </a:ln>
        </p:spPr>
        <p:txBody>
          <a:bodyPr wrap="square" lIns="182880" tIns="182880" rIns="182880" bIns="182880" rtlCol="0" anchor="ctr">
            <a:noAutofit/>
          </a:bodyPr>
          <a:lstStyle/>
          <a:p>
            <a:r>
              <a:rPr lang="en-US" sz="1400" b="1" dirty="0">
                <a:solidFill>
                  <a:schemeClr val="accent2"/>
                </a:solidFill>
              </a:rPr>
              <a:t>Organize</a:t>
            </a:r>
            <a:r>
              <a:rPr lang="en-US" sz="1400" dirty="0">
                <a:solidFill>
                  <a:schemeClr val="accent2"/>
                </a:solidFill>
              </a:rPr>
              <a:t> </a:t>
            </a:r>
            <a:r>
              <a:rPr lang="en-US" sz="1400" dirty="0"/>
              <a:t>the </a:t>
            </a:r>
          </a:p>
          <a:p>
            <a:r>
              <a:rPr lang="en-US" sz="1400" dirty="0"/>
              <a:t>client’s beneficiary designations</a:t>
            </a:r>
          </a:p>
        </p:txBody>
      </p:sp>
      <p:sp>
        <p:nvSpPr>
          <p:cNvPr id="16" name="TextBox 15"/>
          <p:cNvSpPr txBox="1"/>
          <p:nvPr/>
        </p:nvSpPr>
        <p:spPr>
          <a:xfrm>
            <a:off x="4486434" y="1111992"/>
            <a:ext cx="2049514" cy="1672216"/>
          </a:xfrm>
          <a:prstGeom prst="rect">
            <a:avLst/>
          </a:prstGeom>
          <a:solidFill>
            <a:schemeClr val="bg1">
              <a:alpha val="35000"/>
            </a:schemeClr>
          </a:solidFill>
          <a:ln>
            <a:solidFill>
              <a:schemeClr val="bg1"/>
            </a:solidFill>
          </a:ln>
        </p:spPr>
        <p:txBody>
          <a:bodyPr wrap="square" lIns="182880" tIns="182880" rIns="182880" bIns="182880" rtlCol="0" anchor="ctr">
            <a:noAutofit/>
          </a:bodyPr>
          <a:lstStyle/>
          <a:p>
            <a:r>
              <a:rPr lang="en-US" sz="1400" b="1" dirty="0">
                <a:solidFill>
                  <a:schemeClr val="accent2"/>
                </a:solidFill>
              </a:rPr>
              <a:t>Make </a:t>
            </a:r>
            <a:r>
              <a:rPr lang="en-US" sz="1400" dirty="0"/>
              <a:t>beneficiary reviews an ongoing exercise</a:t>
            </a:r>
          </a:p>
        </p:txBody>
      </p:sp>
      <p:sp>
        <p:nvSpPr>
          <p:cNvPr id="17" name="TextBox 16"/>
          <p:cNvSpPr txBox="1"/>
          <p:nvPr/>
        </p:nvSpPr>
        <p:spPr>
          <a:xfrm>
            <a:off x="4486434" y="2791051"/>
            <a:ext cx="2049514" cy="1672216"/>
          </a:xfrm>
          <a:prstGeom prst="rect">
            <a:avLst/>
          </a:prstGeom>
          <a:solidFill>
            <a:schemeClr val="bg1">
              <a:alpha val="35000"/>
            </a:schemeClr>
          </a:solidFill>
          <a:ln>
            <a:solidFill>
              <a:schemeClr val="bg1"/>
            </a:solidFill>
          </a:ln>
        </p:spPr>
        <p:txBody>
          <a:bodyPr wrap="square" lIns="182880" tIns="182880" rIns="182880" bIns="182880" rtlCol="0" anchor="ctr">
            <a:noAutofit/>
          </a:bodyPr>
          <a:lstStyle/>
          <a:p>
            <a:r>
              <a:rPr lang="en-US" sz="1400" b="1" dirty="0">
                <a:solidFill>
                  <a:schemeClr val="accent2"/>
                </a:solidFill>
              </a:rPr>
              <a:t>Encourage</a:t>
            </a:r>
            <a:r>
              <a:rPr lang="en-US" sz="1400" dirty="0">
                <a:solidFill>
                  <a:schemeClr val="accent2"/>
                </a:solidFill>
              </a:rPr>
              <a:t> </a:t>
            </a:r>
            <a:r>
              <a:rPr lang="en-US" sz="1400" dirty="0"/>
              <a:t>clients </a:t>
            </a:r>
            <a:br>
              <a:rPr lang="en-US" sz="1400" dirty="0"/>
            </a:br>
            <a:r>
              <a:rPr lang="en-US" sz="1400" dirty="0"/>
              <a:t>to keep account information and beneficiary designations in </a:t>
            </a:r>
            <a:br>
              <a:rPr lang="en-US" sz="1400" dirty="0"/>
            </a:br>
            <a:r>
              <a:rPr lang="en-US" sz="1400" dirty="0"/>
              <a:t>a safe location</a:t>
            </a:r>
          </a:p>
        </p:txBody>
      </p:sp>
      <p:sp>
        <p:nvSpPr>
          <p:cNvPr id="15" name="TextBox 14">
            <a:extLst>
              <a:ext uri="{FF2B5EF4-FFF2-40B4-BE49-F238E27FC236}">
                <a16:creationId xmlns:a16="http://schemas.microsoft.com/office/drawing/2014/main" id="{C4AD102D-40D3-430E-8728-5D3A4064C1F2}"/>
              </a:ext>
            </a:extLst>
          </p:cNvPr>
          <p:cNvSpPr txBox="1"/>
          <p:nvPr/>
        </p:nvSpPr>
        <p:spPr>
          <a:xfrm>
            <a:off x="41975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19" name="Shape 154">
            <a:extLst>
              <a:ext uri="{FF2B5EF4-FFF2-40B4-BE49-F238E27FC236}">
                <a16:creationId xmlns:a16="http://schemas.microsoft.com/office/drawing/2014/main" id="{D80A535E-EDE0-2048-B7F7-4AAC2FB03250}"/>
              </a:ext>
            </a:extLst>
          </p:cNvPr>
          <p:cNvSpPr/>
          <p:nvPr/>
        </p:nvSpPr>
        <p:spPr>
          <a:xfrm>
            <a:off x="-95693" y="328681"/>
            <a:ext cx="7591646" cy="469088"/>
          </a:xfrm>
          <a:prstGeom prst="rect">
            <a:avLst/>
          </a:prstGeom>
          <a:solidFill>
            <a:schemeClr val="bg1"/>
          </a:solidFill>
          <a:ln w="12700">
            <a:miter lim="400000"/>
          </a:ln>
        </p:spPr>
        <p:txBody>
          <a:bodyPr lIns="50800" tIns="50800" rIns="50800" bIns="50800" anchor="ctr"/>
          <a:lstStyle/>
          <a:p>
            <a:pPr>
              <a:defRPr sz="3200">
                <a:solidFill>
                  <a:srgbClr val="FFFFFF"/>
                </a:solidFill>
              </a:defRPr>
            </a:pPr>
            <a:endParaRPr dirty="0"/>
          </a:p>
        </p:txBody>
      </p:sp>
      <p:sp>
        <p:nvSpPr>
          <p:cNvPr id="20" name="Text Placeholder 3"/>
          <p:cNvSpPr txBox="1">
            <a:spLocks/>
          </p:cNvSpPr>
          <p:nvPr/>
        </p:nvSpPr>
        <p:spPr>
          <a:xfrm>
            <a:off x="322948" y="268063"/>
            <a:ext cx="8286480" cy="656462"/>
          </a:xfrm>
          <a:prstGeom prst="rect">
            <a:avLst/>
          </a:prstGeom>
        </p:spPr>
        <p:txBody>
          <a:bodyPr vert="horz"/>
          <a:lstStyle>
            <a:lvl1pPr marL="0" indent="0" algn="l" defTabSz="457200" rtl="0" eaLnBrk="1" latinLnBrk="0" hangingPunct="1">
              <a:spcBef>
                <a:spcPct val="20000"/>
              </a:spcBef>
              <a:buClr>
                <a:schemeClr val="bg1"/>
              </a:buClr>
              <a:buSzPct val="85000"/>
              <a:buFont typeface="Lucida Grande"/>
              <a:buNone/>
              <a:defRPr sz="3600" b="0" i="0" kern="0" spc="200">
                <a:solidFill>
                  <a:srgbClr val="3E6B9C"/>
                </a:solidFill>
                <a:latin typeface="Impact"/>
                <a:ea typeface="+mn-ea"/>
                <a:cs typeface="Impact"/>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400" kern="2100" spc="0" dirty="0">
                <a:solidFill>
                  <a:schemeClr val="accent2"/>
                </a:solidFill>
              </a:rPr>
              <a:t>TRANSFERRING WEALTH BEST PRACTICES</a:t>
            </a:r>
          </a:p>
        </p:txBody>
      </p:sp>
      <p:sp>
        <p:nvSpPr>
          <p:cNvPr id="24" name="Shape 111"/>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132221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9874DB1-F951-4C43-B244-07A6A72A79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3820" y="0"/>
            <a:ext cx="9144000" cy="5143500"/>
          </a:xfrm>
          <a:prstGeom prst="rect">
            <a:avLst/>
          </a:prstGeom>
        </p:spPr>
      </p:pic>
      <p:sp>
        <p:nvSpPr>
          <p:cNvPr id="10" name="Shape 111"/>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
        <p:nvSpPr>
          <p:cNvPr id="11" name="Slide Number Placeholder 5"/>
          <p:cNvSpPr>
            <a:spLocks noGrp="1"/>
          </p:cNvSpPr>
          <p:nvPr>
            <p:ph type="sldNum" sz="quarter" idx="4294967295"/>
          </p:nvPr>
        </p:nvSpPr>
        <p:spPr>
          <a:xfrm>
            <a:off x="8728635" y="4842778"/>
            <a:ext cx="364393" cy="273844"/>
          </a:xfrm>
          <a:prstGeom prst="rect">
            <a:avLst/>
          </a:prstGeom>
        </p:spPr>
        <p:txBody>
          <a:bodyPr/>
          <a:lstStyle>
            <a:lvl1pPr algn="l">
              <a:defRPr sz="900">
                <a:solidFill>
                  <a:srgbClr val="474747"/>
                </a:solidFill>
                <a:latin typeface="Arial"/>
              </a:defRPr>
            </a:lvl1pPr>
          </a:lstStyle>
          <a:p>
            <a:fld id="{716BC1C3-C832-FA4C-9911-3E1C355083BA}" type="slidenum">
              <a:rPr lang="en-US" smtClean="0">
                <a:solidFill>
                  <a:schemeClr val="bg1"/>
                </a:solidFill>
              </a:rPr>
              <a:pPr/>
              <a:t>19</a:t>
            </a:fld>
            <a:endParaRPr lang="en-US" dirty="0">
              <a:solidFill>
                <a:schemeClr val="bg1"/>
              </a:solidFill>
            </a:endParaRPr>
          </a:p>
        </p:txBody>
      </p:sp>
      <p:sp>
        <p:nvSpPr>
          <p:cNvPr id="12" name="TextBox 11">
            <a:extLst>
              <a:ext uri="{FF2B5EF4-FFF2-40B4-BE49-F238E27FC236}">
                <a16:creationId xmlns:a16="http://schemas.microsoft.com/office/drawing/2014/main" id="{C4AD102D-40D3-430E-8728-5D3A4064C1F2}"/>
              </a:ext>
            </a:extLst>
          </p:cNvPr>
          <p:cNvSpPr txBox="1"/>
          <p:nvPr/>
        </p:nvSpPr>
        <p:spPr>
          <a:xfrm>
            <a:off x="41975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16" name="Shape 154">
            <a:extLst>
              <a:ext uri="{FF2B5EF4-FFF2-40B4-BE49-F238E27FC236}">
                <a16:creationId xmlns:a16="http://schemas.microsoft.com/office/drawing/2014/main" id="{D80A535E-EDE0-2048-B7F7-4AAC2FB03250}"/>
              </a:ext>
            </a:extLst>
          </p:cNvPr>
          <p:cNvSpPr/>
          <p:nvPr/>
        </p:nvSpPr>
        <p:spPr>
          <a:xfrm>
            <a:off x="0" y="333734"/>
            <a:ext cx="2913321" cy="469088"/>
          </a:xfrm>
          <a:prstGeom prst="rect">
            <a:avLst/>
          </a:prstGeom>
          <a:solidFill>
            <a:schemeClr val="bg1"/>
          </a:solidFill>
          <a:ln w="12700">
            <a:miter lim="400000"/>
          </a:ln>
        </p:spPr>
        <p:txBody>
          <a:bodyPr lIns="50800" tIns="50800" rIns="50800" bIns="50800" anchor="ctr"/>
          <a:lstStyle/>
          <a:p>
            <a:pPr>
              <a:defRPr sz="3200">
                <a:solidFill>
                  <a:srgbClr val="FFFFFF"/>
                </a:solidFill>
              </a:defRPr>
            </a:pPr>
            <a:endParaRPr dirty="0"/>
          </a:p>
        </p:txBody>
      </p:sp>
      <p:sp>
        <p:nvSpPr>
          <p:cNvPr id="22" name="Text Placeholder 3"/>
          <p:cNvSpPr txBox="1">
            <a:spLocks/>
          </p:cNvSpPr>
          <p:nvPr/>
        </p:nvSpPr>
        <p:spPr>
          <a:xfrm>
            <a:off x="242756" y="274349"/>
            <a:ext cx="5064030" cy="891870"/>
          </a:xfrm>
          <a:prstGeom prst="rect">
            <a:avLst/>
          </a:prstGeom>
        </p:spPr>
        <p:txBody>
          <a:bodyPr vert="horz"/>
          <a:lstStyle>
            <a:lvl1pPr marL="0" indent="0" algn="l" defTabSz="457200" rtl="0" eaLnBrk="1" latinLnBrk="0" hangingPunct="1">
              <a:spcBef>
                <a:spcPct val="20000"/>
              </a:spcBef>
              <a:buClr>
                <a:schemeClr val="bg1"/>
              </a:buClr>
              <a:buSzPct val="85000"/>
              <a:buFont typeface="Lucida Grande"/>
              <a:buNone/>
              <a:defRPr sz="3600" b="0" i="0" kern="0" spc="200">
                <a:solidFill>
                  <a:srgbClr val="3E6B9C"/>
                </a:solidFill>
                <a:latin typeface="Impact"/>
                <a:ea typeface="+mn-ea"/>
                <a:cs typeface="Impact"/>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400" kern="2100" spc="0" dirty="0">
                <a:solidFill>
                  <a:schemeClr val="accent6"/>
                </a:solidFill>
              </a:rPr>
              <a:t>SITUATIONAL:</a:t>
            </a:r>
          </a:p>
        </p:txBody>
      </p:sp>
      <p:sp>
        <p:nvSpPr>
          <p:cNvPr id="18" name="Shape 154">
            <a:extLst>
              <a:ext uri="{FF2B5EF4-FFF2-40B4-BE49-F238E27FC236}">
                <a16:creationId xmlns:a16="http://schemas.microsoft.com/office/drawing/2014/main" id="{D80A535E-EDE0-2048-B7F7-4AAC2FB03250}"/>
              </a:ext>
            </a:extLst>
          </p:cNvPr>
          <p:cNvSpPr/>
          <p:nvPr/>
        </p:nvSpPr>
        <p:spPr>
          <a:xfrm>
            <a:off x="-54894" y="883860"/>
            <a:ext cx="7591646" cy="469088"/>
          </a:xfrm>
          <a:prstGeom prst="rect">
            <a:avLst/>
          </a:prstGeom>
          <a:solidFill>
            <a:schemeClr val="bg1"/>
          </a:solidFill>
          <a:ln w="12700">
            <a:miter lim="400000"/>
          </a:ln>
        </p:spPr>
        <p:txBody>
          <a:bodyPr lIns="50800" tIns="50800" rIns="50800" bIns="50800" anchor="ctr"/>
          <a:lstStyle/>
          <a:p>
            <a:pPr>
              <a:defRPr sz="3200">
                <a:solidFill>
                  <a:srgbClr val="FFFFFF"/>
                </a:solidFill>
              </a:defRPr>
            </a:pPr>
            <a:endParaRPr dirty="0"/>
          </a:p>
        </p:txBody>
      </p:sp>
      <p:sp>
        <p:nvSpPr>
          <p:cNvPr id="14" name="Text Placeholder 3"/>
          <p:cNvSpPr txBox="1">
            <a:spLocks/>
          </p:cNvSpPr>
          <p:nvPr/>
        </p:nvSpPr>
        <p:spPr>
          <a:xfrm>
            <a:off x="237743" y="819675"/>
            <a:ext cx="8354713" cy="519715"/>
          </a:xfrm>
          <a:prstGeom prst="rect">
            <a:avLst/>
          </a:prstGeom>
        </p:spPr>
        <p:txBody>
          <a:bodyPr vert="horz"/>
          <a:lstStyle>
            <a:lvl1pPr marL="0" indent="0" algn="l" defTabSz="457200" rtl="0" eaLnBrk="1" latinLnBrk="0" hangingPunct="1">
              <a:spcBef>
                <a:spcPct val="20000"/>
              </a:spcBef>
              <a:buClr>
                <a:schemeClr val="bg1"/>
              </a:buClr>
              <a:buSzPct val="85000"/>
              <a:buFont typeface="Lucida Grande"/>
              <a:buNone/>
              <a:defRPr sz="3600" b="0" i="0" kern="0" spc="200">
                <a:solidFill>
                  <a:srgbClr val="3E6B9C"/>
                </a:solidFill>
                <a:latin typeface="Impact"/>
                <a:ea typeface="+mn-ea"/>
                <a:cs typeface="Impact"/>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400" kern="2100" spc="0" dirty="0">
                <a:solidFill>
                  <a:schemeClr val="accent6"/>
                </a:solidFill>
              </a:rPr>
              <a:t>PLANNING FOR INCAPACITY AND CONTROL</a:t>
            </a:r>
          </a:p>
        </p:txBody>
      </p:sp>
    </p:spTree>
    <p:extLst>
      <p:ext uri="{BB962C8B-B14F-4D97-AF65-F5344CB8AC3E}">
        <p14:creationId xmlns:p14="http://schemas.microsoft.com/office/powerpoint/2010/main" val="79517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6BC1C3-C832-FA4C-9911-3E1C355083BA}" type="slidenum">
              <a:rPr lang="en-US" smtClean="0"/>
              <a:pPr/>
              <a:t>2</a:t>
            </a:fld>
            <a:endParaRPr lang="en-US" dirty="0"/>
          </a:p>
        </p:txBody>
      </p:sp>
      <p:sp>
        <p:nvSpPr>
          <p:cNvPr id="5" name="Shape 219"/>
          <p:cNvSpPr/>
          <p:nvPr/>
        </p:nvSpPr>
        <p:spPr>
          <a:xfrm>
            <a:off x="1" y="203189"/>
            <a:ext cx="2468879" cy="311507"/>
          </a:xfrm>
          <a:prstGeom prst="rect">
            <a:avLst/>
          </a:prstGeom>
          <a:solidFill>
            <a:schemeClr val="accent1"/>
          </a:solidFill>
          <a:ln w="12700">
            <a:miter lim="400000"/>
          </a:ln>
        </p:spPr>
        <p:txBody>
          <a:bodyPr lIns="50800" tIns="50800" rIns="50800" bIns="50800" anchor="ctr"/>
          <a:lstStyle/>
          <a:p>
            <a:pPr algn="l">
              <a:defRPr sz="3200">
                <a:solidFill>
                  <a:srgbClr val="FFFFFF"/>
                </a:solidFill>
              </a:defRPr>
            </a:pPr>
            <a:endParaRPr dirty="0"/>
          </a:p>
        </p:txBody>
      </p:sp>
      <p:sp>
        <p:nvSpPr>
          <p:cNvPr id="6" name="Slide Number Placeholder 1"/>
          <p:cNvSpPr txBox="1">
            <a:spLocks/>
          </p:cNvSpPr>
          <p:nvPr/>
        </p:nvSpPr>
        <p:spPr>
          <a:xfrm>
            <a:off x="8728635" y="4842778"/>
            <a:ext cx="364393" cy="273844"/>
          </a:xfrm>
          <a:prstGeom prst="rect">
            <a:avLst/>
          </a:prstGeom>
        </p:spPr>
        <p:txBody>
          <a:bodyPr/>
          <a:lstStyle>
            <a:defPPr>
              <a:defRPr lang="en-US"/>
            </a:defPPr>
            <a:lvl1pPr marL="0" algn="l" defTabSz="457200" rtl="0" eaLnBrk="1" latinLnBrk="0" hangingPunct="1">
              <a:defRPr sz="900" kern="1200">
                <a:solidFill>
                  <a:srgbClr val="474747"/>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16BC1C3-C832-FA4C-9911-3E1C355083BA}" type="slidenum">
              <a:rPr lang="en-US" smtClean="0">
                <a:solidFill>
                  <a:schemeClr val="tx1"/>
                </a:solidFill>
              </a:rPr>
              <a:pPr/>
              <a:t>2</a:t>
            </a:fld>
            <a:endParaRPr lang="en-US" dirty="0">
              <a:solidFill>
                <a:schemeClr val="tx1"/>
              </a:solidFill>
            </a:endParaRPr>
          </a:p>
        </p:txBody>
      </p:sp>
      <p:sp>
        <p:nvSpPr>
          <p:cNvPr id="8" name="Title 4"/>
          <p:cNvSpPr>
            <a:spLocks noGrp="1"/>
          </p:cNvSpPr>
          <p:nvPr>
            <p:ph type="title"/>
          </p:nvPr>
        </p:nvSpPr>
        <p:spPr>
          <a:xfrm>
            <a:off x="349751" y="157088"/>
            <a:ext cx="2468879" cy="346975"/>
          </a:xfrm>
        </p:spPr>
        <p:txBody>
          <a:bodyPr/>
          <a:lstStyle/>
          <a:p>
            <a:r>
              <a:rPr lang="en-US" dirty="0"/>
              <a:t>DISCLOSURES</a:t>
            </a:r>
          </a:p>
        </p:txBody>
      </p:sp>
      <p:sp>
        <p:nvSpPr>
          <p:cNvPr id="10" name="Content Placeholder 2"/>
          <p:cNvSpPr txBox="1">
            <a:spLocks noGrp="1"/>
          </p:cNvSpPr>
          <p:nvPr>
            <p:ph idx="1"/>
          </p:nvPr>
        </p:nvSpPr>
        <p:spPr>
          <a:xfrm>
            <a:off x="236219" y="828675"/>
            <a:ext cx="8155305" cy="3371850"/>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6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solidFill>
                  <a:schemeClr val="tx1"/>
                </a:solidFill>
                <a:latin typeface="Arial" panose="020B0604020202020204" pitchFamily="34" charset="0"/>
                <a:cs typeface="Arial" panose="020B0604020202020204" pitchFamily="34" charset="0"/>
              </a:rPr>
              <a:t>Neither Transamerica nor its agents or representatives may provide tax or legal advice. Anyone to </a:t>
            </a:r>
            <a:br>
              <a:rPr lang="en-US" sz="1400" dirty="0">
                <a:solidFill>
                  <a:schemeClr val="tx1"/>
                </a:solidFill>
                <a:latin typeface="Arial" panose="020B0604020202020204" pitchFamily="34" charset="0"/>
                <a:cs typeface="Arial" panose="020B0604020202020204" pitchFamily="34" charset="0"/>
              </a:rPr>
            </a:br>
            <a:r>
              <a:rPr lang="en-US" sz="1400" dirty="0">
                <a:solidFill>
                  <a:schemeClr val="tx1"/>
                </a:solidFill>
                <a:latin typeface="Arial" panose="020B0604020202020204" pitchFamily="34" charset="0"/>
                <a:cs typeface="Arial" panose="020B0604020202020204" pitchFamily="34" charset="0"/>
              </a:rPr>
              <a:t>whom this material is promoted, marketed, or recommended should consult with and rely on their own independent tax and legal advisors regarding their particular situation and the concepts presented herein. Transamerica Resources, Inc. is an Aegon company and is affiliated with various companies which include, but are not </a:t>
            </a:r>
            <a:r>
              <a:rPr lang="en-US" sz="1400" dirty="0">
                <a:latin typeface="Arial" panose="020B0604020202020204" pitchFamily="34" charset="0"/>
                <a:cs typeface="Arial" panose="020B0604020202020204" pitchFamily="34" charset="0"/>
              </a:rPr>
              <a:t>limited to, insurance companies and broker-dealers. Transamerica Resources, Inc. does not offer insurance products or securities. The information </a:t>
            </a:r>
            <a:r>
              <a:rPr lang="en-US" sz="1400" dirty="0">
                <a:solidFill>
                  <a:schemeClr val="tx1"/>
                </a:solidFill>
                <a:latin typeface="Arial" panose="020B0604020202020204" pitchFamily="34" charset="0"/>
                <a:cs typeface="Arial" panose="020B0604020202020204" pitchFamily="34" charset="0"/>
              </a:rPr>
              <a:t>provided is for educational purposes only and should not be construed as insurance, securities, ERISA, tax, legal, or financial advice or guidance. Please consult your personal independent advisors for answers to your specific questions.</a:t>
            </a:r>
          </a:p>
          <a:p>
            <a:endParaRPr lang="en-US" sz="1400" dirty="0">
              <a:solidFill>
                <a:schemeClr val="tx1"/>
              </a:solidFill>
              <a:latin typeface="Arial" panose="020B0604020202020204" pitchFamily="34" charset="0"/>
              <a:cs typeface="Arial" panose="020B0604020202020204" pitchFamily="34" charset="0"/>
            </a:endParaRPr>
          </a:p>
          <a:p>
            <a:r>
              <a:rPr lang="en-US" sz="1400" b="1" dirty="0">
                <a:solidFill>
                  <a:schemeClr val="tx1"/>
                </a:solidFill>
                <a:latin typeface="Arial" panose="020B0604020202020204" pitchFamily="34" charset="0"/>
                <a:cs typeface="Arial" panose="020B0604020202020204" pitchFamily="34" charset="0"/>
              </a:rPr>
              <a:t>IMPORTANT INFORMATION FOR PRESENTER </a:t>
            </a:r>
          </a:p>
          <a:p>
            <a:r>
              <a:rPr lang="en-US" sz="1400" dirty="0">
                <a:solidFill>
                  <a:schemeClr val="tx1"/>
                </a:solidFill>
                <a:latin typeface="Arial" panose="020B0604020202020204" pitchFamily="34" charset="0"/>
                <a:cs typeface="Arial" panose="020B0604020202020204" pitchFamily="34" charset="0"/>
              </a:rPr>
              <a:t>This presentation is the property of Transamerica and its affiliates. By delivering the presentation, you acknowledge that it cannot be altered, edited or reproduced in any way. You further understand you may not misrepresent the information in this presentation or deviate from its approved content.  </a:t>
            </a:r>
            <a:endParaRPr lang="en-US" sz="1300" dirty="0">
              <a:solidFill>
                <a:schemeClr val="tx1"/>
              </a:solidFill>
            </a:endParaRPr>
          </a:p>
        </p:txBody>
      </p:sp>
      <p:sp>
        <p:nvSpPr>
          <p:cNvPr id="9" name="TextBox 8">
            <a:extLst>
              <a:ext uri="{FF2B5EF4-FFF2-40B4-BE49-F238E27FC236}">
                <a16:creationId xmlns:a16="http://schemas.microsoft.com/office/drawing/2014/main" id="{C4AD102D-40D3-430E-8728-5D3A4064C1F2}"/>
              </a:ext>
            </a:extLst>
          </p:cNvPr>
          <p:cNvSpPr txBox="1"/>
          <p:nvPr/>
        </p:nvSpPr>
        <p:spPr>
          <a:xfrm>
            <a:off x="41975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Tree>
    <p:extLst>
      <p:ext uri="{BB962C8B-B14F-4D97-AF65-F5344CB8AC3E}">
        <p14:creationId xmlns:p14="http://schemas.microsoft.com/office/powerpoint/2010/main" val="2075873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046639" y="728032"/>
            <a:ext cx="4121300"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A person and person riding bicycles&#10;&#10;Description automatically generated">
            <a:extLst>
              <a:ext uri="{FF2B5EF4-FFF2-40B4-BE49-F238E27FC236}">
                <a16:creationId xmlns:a16="http://schemas.microsoft.com/office/drawing/2014/main" id="{D3D2A8DC-CB5E-E0C0-25ED-071AB0596FCE}"/>
              </a:ext>
            </a:extLst>
          </p:cNvPr>
          <p:cNvPicPr>
            <a:picLocks noChangeAspect="1"/>
          </p:cNvPicPr>
          <p:nvPr/>
        </p:nvPicPr>
        <p:blipFill rotWithShape="1">
          <a:blip r:embed="rId3"/>
          <a:srcRect l="11051" r="51701"/>
          <a:stretch/>
        </p:blipFill>
        <p:spPr>
          <a:xfrm>
            <a:off x="9508" y="0"/>
            <a:ext cx="1278311" cy="5143500"/>
          </a:xfrm>
          <a:prstGeom prst="rect">
            <a:avLst/>
          </a:prstGeom>
        </p:spPr>
      </p:pic>
      <p:sp>
        <p:nvSpPr>
          <p:cNvPr id="3" name="Content Placeholder 2"/>
          <p:cNvSpPr>
            <a:spLocks noGrp="1"/>
          </p:cNvSpPr>
          <p:nvPr>
            <p:ph idx="4294967295"/>
          </p:nvPr>
        </p:nvSpPr>
        <p:spPr>
          <a:xfrm>
            <a:off x="1282859" y="1005840"/>
            <a:ext cx="7445776" cy="2326200"/>
          </a:xfrm>
          <a:prstGeom prst="rect">
            <a:avLst/>
          </a:prstGeom>
        </p:spPr>
        <p:txBody>
          <a:bodyPr/>
          <a:lstStyle/>
          <a:p>
            <a:pPr>
              <a:spcBef>
                <a:spcPts val="0"/>
              </a:spcBef>
            </a:pPr>
            <a:r>
              <a:rPr lang="en-US" sz="1400" b="1" dirty="0">
                <a:solidFill>
                  <a:schemeClr val="accent1"/>
                </a:solidFill>
              </a:rPr>
              <a:t>INCAPACITY PLANNING IS A CRUCIAL PART </a:t>
            </a:r>
            <a:br>
              <a:rPr lang="en-US" sz="1400" b="1" dirty="0">
                <a:solidFill>
                  <a:schemeClr val="accent1"/>
                </a:solidFill>
              </a:rPr>
            </a:br>
            <a:r>
              <a:rPr lang="en-US" sz="1400" b="1" dirty="0">
                <a:solidFill>
                  <a:schemeClr val="accent1"/>
                </a:solidFill>
              </a:rPr>
              <a:t>OF COMPREHENSIVE ESTATE PLANNING</a:t>
            </a:r>
          </a:p>
          <a:p>
            <a:pPr>
              <a:spcBef>
                <a:spcPts val="0"/>
              </a:spcBef>
            </a:pPr>
            <a:endParaRPr lang="en-US" sz="1400" b="1" dirty="0">
              <a:solidFill>
                <a:schemeClr val="accent1"/>
              </a:solidFill>
            </a:endParaRPr>
          </a:p>
          <a:p>
            <a:pPr>
              <a:spcBef>
                <a:spcPts val="0"/>
              </a:spcBef>
            </a:pPr>
            <a:r>
              <a:rPr lang="en-US" sz="1400" dirty="0"/>
              <a:t>Incapacity may leave a person unable to make legal and financial decisions.</a:t>
            </a:r>
          </a:p>
          <a:p>
            <a:pPr>
              <a:spcBef>
                <a:spcPts val="0"/>
              </a:spcBef>
            </a:pPr>
            <a:endParaRPr lang="en-US" sz="1400" dirty="0"/>
          </a:p>
          <a:p>
            <a:pPr>
              <a:spcBef>
                <a:spcPts val="0"/>
              </a:spcBef>
            </a:pPr>
            <a:r>
              <a:rPr lang="en-US" sz="1400" dirty="0"/>
              <a:t>Conditions that could lead to incapacity include: </a:t>
            </a:r>
          </a:p>
          <a:p>
            <a:pPr lvl="1">
              <a:spcBef>
                <a:spcPts val="0"/>
              </a:spcBef>
            </a:pPr>
            <a:r>
              <a:rPr lang="en-US" sz="1400" dirty="0"/>
              <a:t>Stroke</a:t>
            </a:r>
          </a:p>
          <a:p>
            <a:pPr lvl="1">
              <a:spcBef>
                <a:spcPts val="0"/>
              </a:spcBef>
            </a:pPr>
            <a:r>
              <a:rPr lang="en-US" sz="1400" dirty="0"/>
              <a:t>Terminal stage diseases</a:t>
            </a:r>
          </a:p>
          <a:p>
            <a:pPr lvl="1">
              <a:spcBef>
                <a:spcPts val="0"/>
              </a:spcBef>
            </a:pPr>
            <a:r>
              <a:rPr lang="en-US" sz="1400" dirty="0"/>
              <a:t>Dementia</a:t>
            </a:r>
          </a:p>
          <a:p>
            <a:pPr lvl="1">
              <a:spcBef>
                <a:spcPts val="0"/>
              </a:spcBef>
            </a:pPr>
            <a:r>
              <a:rPr lang="en-US" sz="1400" dirty="0"/>
              <a:t>Alzheimer’s</a:t>
            </a:r>
          </a:p>
          <a:p>
            <a:pPr lvl="1"/>
            <a:endParaRPr lang="en-US" sz="1600" dirty="0"/>
          </a:p>
        </p:txBody>
      </p:sp>
      <p:sp>
        <p:nvSpPr>
          <p:cNvPr id="4" name="Title 3"/>
          <p:cNvSpPr>
            <a:spLocks noGrp="1"/>
          </p:cNvSpPr>
          <p:nvPr>
            <p:ph type="title"/>
          </p:nvPr>
        </p:nvSpPr>
        <p:spPr>
          <a:xfrm>
            <a:off x="1397160" y="215319"/>
            <a:ext cx="4121300" cy="489465"/>
          </a:xfrm>
          <a:prstGeom prst="rect">
            <a:avLst/>
          </a:prstGeom>
        </p:spPr>
        <p:txBody>
          <a:bodyPr/>
          <a:lstStyle/>
          <a:p>
            <a:r>
              <a:rPr lang="en-US" dirty="0"/>
              <a:t>PLANNING FOR INCAPACITY</a:t>
            </a:r>
          </a:p>
        </p:txBody>
      </p:sp>
      <p:sp>
        <p:nvSpPr>
          <p:cNvPr id="9" name="TextBox 8">
            <a:extLst>
              <a:ext uri="{FF2B5EF4-FFF2-40B4-BE49-F238E27FC236}">
                <a16:creationId xmlns:a16="http://schemas.microsoft.com/office/drawing/2014/main" id="{C4AD102D-40D3-430E-8728-5D3A4064C1F2}"/>
              </a:ext>
            </a:extLst>
          </p:cNvPr>
          <p:cNvSpPr txBox="1"/>
          <p:nvPr/>
        </p:nvSpPr>
        <p:spPr>
          <a:xfrm>
            <a:off x="154717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10" name="Shape 258">
            <a:extLst>
              <a:ext uri="{FF2B5EF4-FFF2-40B4-BE49-F238E27FC236}">
                <a16:creationId xmlns:a16="http://schemas.microsoft.com/office/drawing/2014/main" id="{0AF97395-1A8C-C24B-9A73-BAD1189A3081}"/>
              </a:ext>
            </a:extLst>
          </p:cNvPr>
          <p:cNvSpPr/>
          <p:nvPr/>
        </p:nvSpPr>
        <p:spPr>
          <a:xfrm flipH="1">
            <a:off x="8201067"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11" name="Slide Number Placeholder 1"/>
          <p:cNvSpPr>
            <a:spLocks noGrp="1"/>
          </p:cNvSpPr>
          <p:nvPr>
            <p:ph type="sldNum" sz="quarter" idx="12"/>
          </p:nvPr>
        </p:nvSpPr>
        <p:spPr>
          <a:xfrm>
            <a:off x="8728635" y="4842778"/>
            <a:ext cx="364393" cy="273844"/>
          </a:xfrm>
        </p:spPr>
        <p:txBody>
          <a:bodyPr/>
          <a:lstStyle/>
          <a:p>
            <a:r>
              <a:rPr lang="en-US" dirty="0">
                <a:solidFill>
                  <a:schemeClr val="bg1"/>
                </a:solidFill>
              </a:rPr>
              <a:t>20</a:t>
            </a:r>
          </a:p>
        </p:txBody>
      </p:sp>
      <p:sp>
        <p:nvSpPr>
          <p:cNvPr id="12"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177414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82859" y="1005840"/>
            <a:ext cx="7445776" cy="3622074"/>
          </a:xfrm>
          <a:prstGeom prst="rect">
            <a:avLst/>
          </a:prstGeom>
        </p:spPr>
        <p:txBody>
          <a:bodyPr>
            <a:noAutofit/>
          </a:bodyPr>
          <a:lstStyle/>
          <a:p>
            <a:pPr>
              <a:spcBef>
                <a:spcPts val="0"/>
              </a:spcBef>
            </a:pPr>
            <a:r>
              <a:rPr lang="en-US" sz="1400" b="1" cap="all" dirty="0">
                <a:solidFill>
                  <a:schemeClr val="accent1"/>
                </a:solidFill>
              </a:rPr>
              <a:t>Alzheimer’s and dementia can be challenging </a:t>
            </a:r>
            <a:br>
              <a:rPr lang="en-US" sz="1400" b="1" cap="all" dirty="0">
                <a:solidFill>
                  <a:schemeClr val="accent1"/>
                </a:solidFill>
              </a:rPr>
            </a:br>
            <a:r>
              <a:rPr lang="en-US" sz="1400" b="1" cap="all" dirty="0">
                <a:solidFill>
                  <a:schemeClr val="accent1"/>
                </a:solidFill>
              </a:rPr>
              <a:t>for financial professionals</a:t>
            </a:r>
          </a:p>
          <a:p>
            <a:pPr>
              <a:spcBef>
                <a:spcPts val="0"/>
              </a:spcBef>
            </a:pPr>
            <a:endParaRPr lang="en-US" sz="1400" b="1" cap="all" dirty="0">
              <a:solidFill>
                <a:schemeClr val="accent1"/>
              </a:solidFill>
            </a:endParaRPr>
          </a:p>
          <a:p>
            <a:pPr>
              <a:spcBef>
                <a:spcPts val="0"/>
              </a:spcBef>
            </a:pPr>
            <a:r>
              <a:rPr lang="en-US" sz="1400" b="1" dirty="0"/>
              <a:t>LEGAL CAPACITY</a:t>
            </a:r>
          </a:p>
          <a:p>
            <a:pPr>
              <a:spcBef>
                <a:spcPts val="0"/>
              </a:spcBef>
            </a:pPr>
            <a:r>
              <a:rPr lang="en-US" sz="1400" dirty="0"/>
              <a:t>To draft certain legal documents, the client may be required </a:t>
            </a:r>
            <a:br>
              <a:rPr lang="en-US" sz="1400" dirty="0"/>
            </a:br>
            <a:r>
              <a:rPr lang="en-US" sz="1400" dirty="0"/>
              <a:t>to demonstrate “legal capacity” to make decisions:</a:t>
            </a:r>
          </a:p>
          <a:p>
            <a:pPr lvl="1">
              <a:spcBef>
                <a:spcPts val="0"/>
              </a:spcBef>
            </a:pPr>
            <a:r>
              <a:rPr lang="en-US" sz="1400" dirty="0"/>
              <a:t>Wills</a:t>
            </a:r>
          </a:p>
          <a:p>
            <a:pPr lvl="1">
              <a:spcBef>
                <a:spcPts val="0"/>
              </a:spcBef>
            </a:pPr>
            <a:r>
              <a:rPr lang="en-US" sz="1400" dirty="0"/>
              <a:t>Advance directives</a:t>
            </a:r>
          </a:p>
          <a:p>
            <a:pPr lvl="1">
              <a:spcBef>
                <a:spcPts val="0"/>
              </a:spcBef>
            </a:pPr>
            <a:r>
              <a:rPr lang="en-US" sz="1400" dirty="0"/>
              <a:t>POAs</a:t>
            </a:r>
          </a:p>
          <a:p>
            <a:pPr>
              <a:spcBef>
                <a:spcPts val="0"/>
              </a:spcBef>
            </a:pPr>
            <a:endParaRPr lang="en-US" sz="1400" b="1" dirty="0"/>
          </a:p>
          <a:p>
            <a:pPr>
              <a:spcBef>
                <a:spcPts val="0"/>
              </a:spcBef>
            </a:pPr>
            <a:r>
              <a:rPr lang="en-US" sz="1400" b="1" dirty="0"/>
              <a:t>DIAGNOSIS AND TIMING</a:t>
            </a:r>
          </a:p>
          <a:p>
            <a:pPr lvl="1">
              <a:spcBef>
                <a:spcPts val="0"/>
              </a:spcBef>
            </a:pPr>
            <a:r>
              <a:rPr lang="en-US" sz="1400" dirty="0"/>
              <a:t>Alzheimer’s is a progressive disease.</a:t>
            </a:r>
          </a:p>
          <a:p>
            <a:pPr lvl="1">
              <a:spcBef>
                <a:spcPts val="0"/>
              </a:spcBef>
            </a:pPr>
            <a:r>
              <a:rPr lang="en-US" sz="1400" dirty="0"/>
              <a:t>People living with Alzheimer’s may be challenged by </a:t>
            </a:r>
            <a:br>
              <a:rPr lang="en-US" sz="1400" dirty="0"/>
            </a:br>
            <a:r>
              <a:rPr lang="en-US" sz="1400" dirty="0"/>
              <a:t>money management, fraud, and poor financial choices.</a:t>
            </a:r>
          </a:p>
        </p:txBody>
      </p:sp>
      <p:sp>
        <p:nvSpPr>
          <p:cNvPr id="4" name="Title 3"/>
          <p:cNvSpPr>
            <a:spLocks noGrp="1"/>
          </p:cNvSpPr>
          <p:nvPr>
            <p:ph type="title"/>
          </p:nvPr>
        </p:nvSpPr>
        <p:spPr>
          <a:xfrm>
            <a:off x="1397160" y="215319"/>
            <a:ext cx="4093030" cy="489465"/>
          </a:xfrm>
          <a:prstGeom prst="rect">
            <a:avLst/>
          </a:prstGeom>
        </p:spPr>
        <p:txBody>
          <a:bodyPr/>
          <a:lstStyle/>
          <a:p>
            <a:r>
              <a:rPr lang="en-US" dirty="0"/>
              <a:t>PLANNING FOR INCAPACITY</a:t>
            </a:r>
          </a:p>
        </p:txBody>
      </p:sp>
      <p:cxnSp>
        <p:nvCxnSpPr>
          <p:cNvPr id="6" name="Straight Connector 5"/>
          <p:cNvCxnSpPr/>
          <p:nvPr/>
        </p:nvCxnSpPr>
        <p:spPr>
          <a:xfrm>
            <a:off x="1046639" y="728032"/>
            <a:ext cx="4093029"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FF8AFC58-7504-F741-A3C9-D629D86B223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0"/>
            <a:ext cx="1277471" cy="5143500"/>
          </a:xfrm>
          <a:prstGeom prst="rect">
            <a:avLst/>
          </a:prstGeom>
        </p:spPr>
      </p:pic>
      <p:sp>
        <p:nvSpPr>
          <p:cNvPr id="8" name="TextBox 7">
            <a:extLst>
              <a:ext uri="{FF2B5EF4-FFF2-40B4-BE49-F238E27FC236}">
                <a16:creationId xmlns:a16="http://schemas.microsoft.com/office/drawing/2014/main" id="{C4AD102D-40D3-430E-8728-5D3A4064C1F2}"/>
              </a:ext>
            </a:extLst>
          </p:cNvPr>
          <p:cNvSpPr txBox="1"/>
          <p:nvPr/>
        </p:nvSpPr>
        <p:spPr>
          <a:xfrm>
            <a:off x="154717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10" name="Shape 258">
            <a:extLst>
              <a:ext uri="{FF2B5EF4-FFF2-40B4-BE49-F238E27FC236}">
                <a16:creationId xmlns:a16="http://schemas.microsoft.com/office/drawing/2014/main" id="{0AF97395-1A8C-C24B-9A73-BAD1189A3081}"/>
              </a:ext>
            </a:extLst>
          </p:cNvPr>
          <p:cNvSpPr/>
          <p:nvPr/>
        </p:nvSpPr>
        <p:spPr>
          <a:xfrm flipH="1">
            <a:off x="8201067"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11" name="Slide Number Placeholder 1"/>
          <p:cNvSpPr>
            <a:spLocks noGrp="1"/>
          </p:cNvSpPr>
          <p:nvPr>
            <p:ph type="sldNum" sz="quarter" idx="12"/>
          </p:nvPr>
        </p:nvSpPr>
        <p:spPr>
          <a:xfrm>
            <a:off x="8728635" y="4842778"/>
            <a:ext cx="364393" cy="273844"/>
          </a:xfrm>
        </p:spPr>
        <p:txBody>
          <a:bodyPr/>
          <a:lstStyle/>
          <a:p>
            <a:r>
              <a:rPr lang="en-US" dirty="0">
                <a:solidFill>
                  <a:schemeClr val="bg1"/>
                </a:solidFill>
              </a:rPr>
              <a:t>21</a:t>
            </a:r>
          </a:p>
        </p:txBody>
      </p:sp>
      <p:sp>
        <p:nvSpPr>
          <p:cNvPr id="12"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106927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82859" y="1005840"/>
            <a:ext cx="7289641" cy="3394075"/>
          </a:xfrm>
          <a:prstGeom prst="rect">
            <a:avLst/>
          </a:prstGeom>
        </p:spPr>
        <p:txBody>
          <a:bodyPr/>
          <a:lstStyle/>
          <a:p>
            <a:pPr>
              <a:spcBef>
                <a:spcPts val="0"/>
              </a:spcBef>
            </a:pPr>
            <a:r>
              <a:rPr lang="en-US" sz="1400" b="1" cap="all" dirty="0">
                <a:solidFill>
                  <a:schemeClr val="accent1"/>
                </a:solidFill>
              </a:rPr>
              <a:t>Appointment of a guardian may be necessary if clients are unable to care for themselves or their financial affairs</a:t>
            </a:r>
          </a:p>
          <a:p>
            <a:pPr marL="0" indent="0">
              <a:spcBef>
                <a:spcPts val="0"/>
              </a:spcBef>
              <a:buNone/>
            </a:pPr>
            <a:endParaRPr lang="en-US" sz="1400" b="1" cap="all" dirty="0">
              <a:solidFill>
                <a:schemeClr val="accent1"/>
              </a:solidFill>
            </a:endParaRPr>
          </a:p>
          <a:p>
            <a:pPr>
              <a:spcBef>
                <a:spcPts val="0"/>
              </a:spcBef>
            </a:pPr>
            <a:r>
              <a:rPr lang="en-US" sz="1400" b="1" dirty="0"/>
              <a:t>A PICTURE OF INCAPACITY WITHOUT PLANNING</a:t>
            </a:r>
            <a:endParaRPr lang="en-US" sz="1400" dirty="0"/>
          </a:p>
          <a:p>
            <a:pPr lvl="1">
              <a:spcBef>
                <a:spcPts val="0"/>
              </a:spcBef>
              <a:spcAft>
                <a:spcPts val="600"/>
              </a:spcAft>
              <a:buFont typeface="Arial" panose="020B0604020202020204" pitchFamily="34" charset="0"/>
              <a:buChar char="•"/>
            </a:pPr>
            <a:r>
              <a:rPr lang="en-US" sz="1400" dirty="0"/>
              <a:t>Individual becomes incapable of handling affairs and lacks legal capacity to make decisions or care for their well-being.</a:t>
            </a:r>
          </a:p>
          <a:p>
            <a:pPr lvl="1">
              <a:spcBef>
                <a:spcPts val="0"/>
              </a:spcBef>
              <a:spcAft>
                <a:spcPts val="600"/>
              </a:spcAft>
              <a:buFont typeface="Arial" panose="020B0604020202020204" pitchFamily="34" charset="0"/>
              <a:buChar char="•"/>
            </a:pPr>
            <a:r>
              <a:rPr lang="en-US" sz="1400" dirty="0"/>
              <a:t>A petition is filed with the court to have a guardian appointed.*</a:t>
            </a:r>
          </a:p>
          <a:p>
            <a:pPr lvl="1">
              <a:spcBef>
                <a:spcPts val="0"/>
              </a:spcBef>
              <a:spcAft>
                <a:spcPts val="600"/>
              </a:spcAft>
              <a:buFont typeface="Arial" panose="020B0604020202020204" pitchFamily="34" charset="0"/>
              <a:buChar char="•"/>
            </a:pPr>
            <a:r>
              <a:rPr lang="en-US" sz="1400" dirty="0"/>
              <a:t>A hearing will be held to prove the individual is incapable of handling his or her affairs.</a:t>
            </a:r>
          </a:p>
          <a:p>
            <a:pPr lvl="1">
              <a:spcBef>
                <a:spcPts val="0"/>
              </a:spcBef>
              <a:buFont typeface="Arial" panose="020B0604020202020204" pitchFamily="34" charset="0"/>
              <a:buChar char="•"/>
            </a:pPr>
            <a:r>
              <a:rPr lang="en-US" sz="1400" dirty="0"/>
              <a:t>The guardian appointed will be responsible for the individual and will be required to report back to the court periodically.</a:t>
            </a:r>
          </a:p>
        </p:txBody>
      </p:sp>
      <p:sp>
        <p:nvSpPr>
          <p:cNvPr id="4" name="Title 3"/>
          <p:cNvSpPr>
            <a:spLocks noGrp="1"/>
          </p:cNvSpPr>
          <p:nvPr>
            <p:ph type="title"/>
          </p:nvPr>
        </p:nvSpPr>
        <p:spPr>
          <a:xfrm>
            <a:off x="1397161" y="215319"/>
            <a:ext cx="3125310" cy="489465"/>
          </a:xfrm>
          <a:prstGeom prst="rect">
            <a:avLst/>
          </a:prstGeom>
        </p:spPr>
        <p:txBody>
          <a:bodyPr/>
          <a:lstStyle/>
          <a:p>
            <a:r>
              <a:rPr lang="en-US" dirty="0"/>
              <a:t>ABSENCE OF A PLAN</a:t>
            </a:r>
          </a:p>
        </p:txBody>
      </p:sp>
      <p:cxnSp>
        <p:nvCxnSpPr>
          <p:cNvPr id="6" name="Straight Connector 5"/>
          <p:cNvCxnSpPr/>
          <p:nvPr/>
        </p:nvCxnSpPr>
        <p:spPr>
          <a:xfrm>
            <a:off x="1046640" y="728032"/>
            <a:ext cx="3125310"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6684" y="4603969"/>
            <a:ext cx="3868367" cy="246221"/>
          </a:xfrm>
          <a:prstGeom prst="rect">
            <a:avLst/>
          </a:prstGeom>
        </p:spPr>
        <p:txBody>
          <a:bodyPr wrap="none">
            <a:spAutoFit/>
          </a:bodyPr>
          <a:lstStyle/>
          <a:p>
            <a:r>
              <a:rPr lang="en-US" sz="1000" dirty="0"/>
              <a:t>* In some states a guardianship may be called a conservatorship. </a:t>
            </a:r>
          </a:p>
        </p:txBody>
      </p:sp>
      <p:pic>
        <p:nvPicPr>
          <p:cNvPr id="10" name="Picture 9">
            <a:extLst>
              <a:ext uri="{FF2B5EF4-FFF2-40B4-BE49-F238E27FC236}">
                <a16:creationId xmlns:a16="http://schemas.microsoft.com/office/drawing/2014/main" id="{DD4EEAB3-B921-7744-BC74-F2ED9907FD3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307" y="0"/>
            <a:ext cx="1361660" cy="5143500"/>
          </a:xfrm>
          <a:prstGeom prst="rect">
            <a:avLst/>
          </a:prstGeom>
        </p:spPr>
      </p:pic>
      <p:sp>
        <p:nvSpPr>
          <p:cNvPr id="11" name="TextBox 10">
            <a:extLst>
              <a:ext uri="{FF2B5EF4-FFF2-40B4-BE49-F238E27FC236}">
                <a16:creationId xmlns:a16="http://schemas.microsoft.com/office/drawing/2014/main" id="{C4AD102D-40D3-430E-8728-5D3A4064C1F2}"/>
              </a:ext>
            </a:extLst>
          </p:cNvPr>
          <p:cNvSpPr txBox="1"/>
          <p:nvPr/>
        </p:nvSpPr>
        <p:spPr>
          <a:xfrm>
            <a:off x="154717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12" name="Shape 258">
            <a:extLst>
              <a:ext uri="{FF2B5EF4-FFF2-40B4-BE49-F238E27FC236}">
                <a16:creationId xmlns:a16="http://schemas.microsoft.com/office/drawing/2014/main" id="{0AF97395-1A8C-C24B-9A73-BAD1189A3081}"/>
              </a:ext>
            </a:extLst>
          </p:cNvPr>
          <p:cNvSpPr/>
          <p:nvPr/>
        </p:nvSpPr>
        <p:spPr>
          <a:xfrm flipH="1">
            <a:off x="8201067"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13" name="Slide Number Placeholder 1"/>
          <p:cNvSpPr>
            <a:spLocks noGrp="1"/>
          </p:cNvSpPr>
          <p:nvPr>
            <p:ph type="sldNum" sz="quarter" idx="12"/>
          </p:nvPr>
        </p:nvSpPr>
        <p:spPr>
          <a:xfrm>
            <a:off x="8728635" y="4842778"/>
            <a:ext cx="364393" cy="273844"/>
          </a:xfrm>
        </p:spPr>
        <p:txBody>
          <a:bodyPr/>
          <a:lstStyle/>
          <a:p>
            <a:r>
              <a:rPr lang="en-US" dirty="0">
                <a:solidFill>
                  <a:schemeClr val="bg1"/>
                </a:solidFill>
              </a:rPr>
              <a:t>22</a:t>
            </a:r>
          </a:p>
          <a:p>
            <a:endParaRPr lang="en-US" dirty="0">
              <a:solidFill>
                <a:schemeClr val="bg1"/>
              </a:solidFill>
            </a:endParaRPr>
          </a:p>
        </p:txBody>
      </p:sp>
      <p:sp>
        <p:nvSpPr>
          <p:cNvPr id="14"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144501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82860" y="1005840"/>
            <a:ext cx="7185280" cy="3849309"/>
          </a:xfrm>
          <a:prstGeom prst="rect">
            <a:avLst/>
          </a:prstGeom>
        </p:spPr>
        <p:txBody>
          <a:bodyPr/>
          <a:lstStyle/>
          <a:p>
            <a:pPr>
              <a:spcBef>
                <a:spcPts val="0"/>
              </a:spcBef>
            </a:pPr>
            <a:r>
              <a:rPr lang="en-US" sz="1400" b="1" cap="all" dirty="0">
                <a:solidFill>
                  <a:schemeClr val="accent1"/>
                </a:solidFill>
              </a:rPr>
              <a:t>Avoid the appointment of a guardian by setting up a power of attorney (POA) before incapacity occurs</a:t>
            </a:r>
          </a:p>
          <a:p>
            <a:pPr>
              <a:spcBef>
                <a:spcPts val="0"/>
              </a:spcBef>
            </a:pPr>
            <a:endParaRPr lang="en-US" sz="1400" b="1" cap="all" dirty="0">
              <a:solidFill>
                <a:schemeClr val="accent1"/>
              </a:solidFill>
            </a:endParaRPr>
          </a:p>
          <a:p>
            <a:pPr>
              <a:spcBef>
                <a:spcPts val="0"/>
              </a:spcBef>
            </a:pPr>
            <a:r>
              <a:rPr lang="en-US" sz="1400" b="1" dirty="0"/>
              <a:t>TYPES OF POAs</a:t>
            </a:r>
            <a:endParaRPr lang="en-US" sz="1400" dirty="0"/>
          </a:p>
          <a:p>
            <a:pPr>
              <a:spcBef>
                <a:spcPts val="0"/>
              </a:spcBef>
            </a:pPr>
            <a:r>
              <a:rPr lang="en-US" sz="1400" b="1" dirty="0"/>
              <a:t>General Power of Attorney</a:t>
            </a:r>
          </a:p>
          <a:p>
            <a:pPr>
              <a:spcBef>
                <a:spcPts val="0"/>
              </a:spcBef>
            </a:pPr>
            <a:r>
              <a:rPr lang="en-US" sz="1400" dirty="0"/>
              <a:t>Grants broad powers, which ends upon death, disability, or incapacitation</a:t>
            </a:r>
            <a:endParaRPr lang="en-US" sz="1400" b="1" dirty="0"/>
          </a:p>
          <a:p>
            <a:pPr>
              <a:spcBef>
                <a:spcPts val="1200"/>
              </a:spcBef>
            </a:pPr>
            <a:r>
              <a:rPr lang="en-US" sz="1400" b="1" dirty="0"/>
              <a:t>Durable Power of Attorney</a:t>
            </a:r>
            <a:endParaRPr lang="en-US" sz="1400" dirty="0"/>
          </a:p>
          <a:p>
            <a:pPr>
              <a:spcBef>
                <a:spcPts val="0"/>
              </a:spcBef>
            </a:pPr>
            <a:r>
              <a:rPr lang="en-US" sz="1400" dirty="0"/>
              <a:t>Includes a durable clause that keeps the POA in force after the principal becomes incapable of handling affairs but will end after death</a:t>
            </a:r>
            <a:endParaRPr lang="en-US" sz="1400" b="1" dirty="0"/>
          </a:p>
          <a:p>
            <a:pPr>
              <a:spcBef>
                <a:spcPts val="1200"/>
              </a:spcBef>
            </a:pPr>
            <a:r>
              <a:rPr lang="en-US" sz="1400" b="1" dirty="0"/>
              <a:t>Special or Limited Power of Attorney</a:t>
            </a:r>
          </a:p>
          <a:p>
            <a:pPr>
              <a:spcBef>
                <a:spcPts val="0"/>
              </a:spcBef>
              <a:spcAft>
                <a:spcPts val="1200"/>
              </a:spcAft>
            </a:pPr>
            <a:r>
              <a:rPr lang="en-US" sz="1400" dirty="0"/>
              <a:t>The agent is only granted power over limited or specific areas, such as finances </a:t>
            </a:r>
            <a:br>
              <a:rPr lang="en-US" sz="1400" dirty="0"/>
            </a:br>
            <a:r>
              <a:rPr lang="en-US" sz="1400" dirty="0"/>
              <a:t>or healthcare.</a:t>
            </a:r>
          </a:p>
          <a:p>
            <a:pPr>
              <a:spcBef>
                <a:spcPts val="0"/>
              </a:spcBef>
            </a:pPr>
            <a:r>
              <a:rPr lang="en-US" sz="1400" b="1" dirty="0"/>
              <a:t>Springing Power of Attorney</a:t>
            </a:r>
            <a:endParaRPr lang="en-US" sz="1400" dirty="0"/>
          </a:p>
          <a:p>
            <a:pPr>
              <a:spcBef>
                <a:spcPts val="0"/>
              </a:spcBef>
            </a:pPr>
            <a:r>
              <a:rPr lang="en-US" sz="1400" dirty="0"/>
              <a:t>The POA is not active until the occurrence of a specific event.</a:t>
            </a:r>
          </a:p>
        </p:txBody>
      </p:sp>
      <p:sp>
        <p:nvSpPr>
          <p:cNvPr id="4" name="Title 3"/>
          <p:cNvSpPr>
            <a:spLocks noGrp="1"/>
          </p:cNvSpPr>
          <p:nvPr>
            <p:ph type="title"/>
          </p:nvPr>
        </p:nvSpPr>
        <p:spPr>
          <a:xfrm>
            <a:off x="1397160" y="215319"/>
            <a:ext cx="4142049" cy="489465"/>
          </a:xfrm>
          <a:prstGeom prst="rect">
            <a:avLst/>
          </a:prstGeom>
        </p:spPr>
        <p:txBody>
          <a:bodyPr/>
          <a:lstStyle/>
          <a:p>
            <a:r>
              <a:rPr lang="en-US" dirty="0"/>
              <a:t>PLANNING FOR INCAPACITY</a:t>
            </a:r>
          </a:p>
        </p:txBody>
      </p:sp>
      <p:cxnSp>
        <p:nvCxnSpPr>
          <p:cNvPr id="6" name="Straight Connector 5"/>
          <p:cNvCxnSpPr/>
          <p:nvPr/>
        </p:nvCxnSpPr>
        <p:spPr>
          <a:xfrm>
            <a:off x="1046640" y="728032"/>
            <a:ext cx="414204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19" y="0"/>
            <a:ext cx="1270225" cy="5143500"/>
          </a:xfrm>
          <a:prstGeom prst="rect">
            <a:avLst/>
          </a:prstGeom>
        </p:spPr>
      </p:pic>
      <p:sp>
        <p:nvSpPr>
          <p:cNvPr id="8" name="TextBox 7">
            <a:extLst>
              <a:ext uri="{FF2B5EF4-FFF2-40B4-BE49-F238E27FC236}">
                <a16:creationId xmlns:a16="http://schemas.microsoft.com/office/drawing/2014/main" id="{C4AD102D-40D3-430E-8728-5D3A4064C1F2}"/>
              </a:ext>
            </a:extLst>
          </p:cNvPr>
          <p:cNvSpPr txBox="1"/>
          <p:nvPr/>
        </p:nvSpPr>
        <p:spPr>
          <a:xfrm>
            <a:off x="154717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9" name="Shape 258">
            <a:extLst>
              <a:ext uri="{FF2B5EF4-FFF2-40B4-BE49-F238E27FC236}">
                <a16:creationId xmlns:a16="http://schemas.microsoft.com/office/drawing/2014/main" id="{0AF97395-1A8C-C24B-9A73-BAD1189A3081}"/>
              </a:ext>
            </a:extLst>
          </p:cNvPr>
          <p:cNvSpPr/>
          <p:nvPr/>
        </p:nvSpPr>
        <p:spPr>
          <a:xfrm flipH="1">
            <a:off x="8201067"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11" name="Slide Number Placeholder 1"/>
          <p:cNvSpPr>
            <a:spLocks noGrp="1"/>
          </p:cNvSpPr>
          <p:nvPr>
            <p:ph type="sldNum" sz="quarter" idx="12"/>
          </p:nvPr>
        </p:nvSpPr>
        <p:spPr>
          <a:xfrm>
            <a:off x="8728635" y="4842778"/>
            <a:ext cx="364393" cy="273844"/>
          </a:xfrm>
        </p:spPr>
        <p:txBody>
          <a:bodyPr/>
          <a:lstStyle/>
          <a:p>
            <a:r>
              <a:rPr lang="en-US" dirty="0">
                <a:solidFill>
                  <a:schemeClr val="bg1"/>
                </a:solidFill>
              </a:rPr>
              <a:t>23</a:t>
            </a:r>
          </a:p>
        </p:txBody>
      </p:sp>
      <p:sp>
        <p:nvSpPr>
          <p:cNvPr id="12"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191418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029386" y="718584"/>
            <a:ext cx="4138037"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1265606" y="1005840"/>
            <a:ext cx="6113389" cy="3683118"/>
          </a:xfrm>
          <a:prstGeom prst="rect">
            <a:avLst/>
          </a:prstGeom>
        </p:spPr>
        <p:txBody>
          <a:bodyPr/>
          <a:lstStyle/>
          <a:p>
            <a:r>
              <a:rPr lang="en-US" sz="1400" b="1" cap="all" dirty="0">
                <a:solidFill>
                  <a:schemeClr val="accent1"/>
                </a:solidFill>
              </a:rPr>
              <a:t>ADVANCE HEALTHCARE DIRECTIVES</a:t>
            </a:r>
          </a:p>
          <a:p>
            <a:endParaRPr lang="en-US" sz="1400" b="1" cap="all" dirty="0">
              <a:solidFill>
                <a:schemeClr val="accent1"/>
              </a:solidFill>
            </a:endParaRPr>
          </a:p>
          <a:p>
            <a:r>
              <a:rPr lang="en-US" sz="1400" b="1" dirty="0"/>
              <a:t>LIVING WILLS</a:t>
            </a:r>
          </a:p>
          <a:p>
            <a:pPr lvl="1">
              <a:spcAft>
                <a:spcPts val="1200"/>
              </a:spcAft>
            </a:pPr>
            <a:r>
              <a:rPr lang="en-US" sz="1400" dirty="0"/>
              <a:t>A document that controls healthcare decisions only when a person becomes unable to make decisions on his or her own</a:t>
            </a:r>
            <a:endParaRPr lang="en-US" sz="1400" b="1" dirty="0"/>
          </a:p>
          <a:p>
            <a:r>
              <a:rPr lang="en-US" sz="1400" b="1" dirty="0"/>
              <a:t>HEALTHCARE PROXY</a:t>
            </a:r>
          </a:p>
          <a:p>
            <a:pPr lvl="1">
              <a:spcAft>
                <a:spcPts val="1200"/>
              </a:spcAft>
            </a:pPr>
            <a:r>
              <a:rPr lang="en-US" sz="1400" dirty="0"/>
              <a:t>Another term for a healthcare POA. Designates another person to be a proxy for healthcare decisions.</a:t>
            </a:r>
          </a:p>
          <a:p>
            <a:r>
              <a:rPr lang="en-US" sz="1400" b="1" dirty="0"/>
              <a:t>DO NOT RESUSCITATE (DNR)</a:t>
            </a:r>
          </a:p>
          <a:p>
            <a:pPr lvl="1">
              <a:spcAft>
                <a:spcPts val="1200"/>
              </a:spcAft>
            </a:pPr>
            <a:r>
              <a:rPr lang="en-US" sz="1400" dirty="0"/>
              <a:t>A legal document that prevents medical intervention to prolong life artificially, through means such as CPR or life support</a:t>
            </a:r>
            <a:endParaRPr lang="en-US" sz="1400" b="1" dirty="0"/>
          </a:p>
          <a:p>
            <a:r>
              <a:rPr lang="en-US" sz="1400" b="1" dirty="0"/>
              <a:t>THE FIVE WISHES</a:t>
            </a:r>
            <a:r>
              <a:rPr lang="en-US" sz="1400" b="1" baseline="30000" dirty="0"/>
              <a:t>®</a:t>
            </a:r>
          </a:p>
          <a:p>
            <a:pPr lvl="1"/>
            <a:r>
              <a:rPr lang="en-US" sz="1400" dirty="0"/>
              <a:t>Uniform comprehensive advance directive that is valid in 46 states and in the District of Columbia. </a:t>
            </a:r>
            <a:br>
              <a:rPr lang="en-US" sz="1400" dirty="0"/>
            </a:br>
            <a:r>
              <a:rPr lang="en-US" sz="1400" dirty="0"/>
              <a:t>Learn more at </a:t>
            </a:r>
            <a:r>
              <a:rPr lang="en-US" sz="1400" b="1" dirty="0"/>
              <a:t>agingwithdignity.org</a:t>
            </a:r>
            <a:r>
              <a:rPr lang="en-US" sz="1400" dirty="0"/>
              <a:t>.</a:t>
            </a:r>
          </a:p>
          <a:p>
            <a:pPr lvl="1"/>
            <a:endParaRPr lang="en-US" sz="1400" dirty="0"/>
          </a:p>
        </p:txBody>
      </p:sp>
      <p:sp>
        <p:nvSpPr>
          <p:cNvPr id="10" name="Title 3"/>
          <p:cNvSpPr>
            <a:spLocks noGrp="1"/>
          </p:cNvSpPr>
          <p:nvPr>
            <p:ph type="title"/>
          </p:nvPr>
        </p:nvSpPr>
        <p:spPr>
          <a:xfrm>
            <a:off x="1379538" y="215900"/>
            <a:ext cx="4138037" cy="488950"/>
          </a:xfrm>
          <a:prstGeom prst="rect">
            <a:avLst/>
          </a:prstGeom>
        </p:spPr>
        <p:txBody>
          <a:bodyPr/>
          <a:lstStyle/>
          <a:p>
            <a:r>
              <a:rPr lang="en-US" spc="0" dirty="0"/>
              <a:t>PLANNING FOR INCAPACITY</a:t>
            </a:r>
          </a:p>
        </p:txBody>
      </p:sp>
      <p:pic>
        <p:nvPicPr>
          <p:cNvPr id="11" name="Picture 10">
            <a:extLst>
              <a:ext uri="{FF2B5EF4-FFF2-40B4-BE49-F238E27FC236}">
                <a16:creationId xmlns:a16="http://schemas.microsoft.com/office/drawing/2014/main" id="{077E3B5D-1B2B-514D-B354-1435DDAEABD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001" y="0"/>
            <a:ext cx="1326911" cy="5143500"/>
          </a:xfrm>
          <a:prstGeom prst="rect">
            <a:avLst/>
          </a:prstGeom>
        </p:spPr>
      </p:pic>
      <p:sp>
        <p:nvSpPr>
          <p:cNvPr id="8" name="TextBox 7">
            <a:extLst>
              <a:ext uri="{FF2B5EF4-FFF2-40B4-BE49-F238E27FC236}">
                <a16:creationId xmlns:a16="http://schemas.microsoft.com/office/drawing/2014/main" id="{C4AD102D-40D3-430E-8728-5D3A4064C1F2}"/>
              </a:ext>
            </a:extLst>
          </p:cNvPr>
          <p:cNvSpPr txBox="1"/>
          <p:nvPr/>
        </p:nvSpPr>
        <p:spPr>
          <a:xfrm>
            <a:off x="154717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12" name="Shape 258">
            <a:extLst>
              <a:ext uri="{FF2B5EF4-FFF2-40B4-BE49-F238E27FC236}">
                <a16:creationId xmlns:a16="http://schemas.microsoft.com/office/drawing/2014/main" id="{0AF97395-1A8C-C24B-9A73-BAD1189A3081}"/>
              </a:ext>
            </a:extLst>
          </p:cNvPr>
          <p:cNvSpPr/>
          <p:nvPr/>
        </p:nvSpPr>
        <p:spPr>
          <a:xfrm flipH="1">
            <a:off x="8201067"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13" name="Slide Number Placeholder 1"/>
          <p:cNvSpPr>
            <a:spLocks noGrp="1"/>
          </p:cNvSpPr>
          <p:nvPr>
            <p:ph type="sldNum" sz="quarter" idx="12"/>
          </p:nvPr>
        </p:nvSpPr>
        <p:spPr>
          <a:xfrm>
            <a:off x="8728635" y="4842778"/>
            <a:ext cx="364393" cy="273844"/>
          </a:xfrm>
        </p:spPr>
        <p:txBody>
          <a:bodyPr/>
          <a:lstStyle/>
          <a:p>
            <a:r>
              <a:rPr lang="en-US" dirty="0">
                <a:solidFill>
                  <a:schemeClr val="bg1"/>
                </a:solidFill>
              </a:rPr>
              <a:t>24</a:t>
            </a:r>
          </a:p>
        </p:txBody>
      </p:sp>
      <p:sp>
        <p:nvSpPr>
          <p:cNvPr id="14"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88479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78192" y="1005840"/>
            <a:ext cx="7291797" cy="3428916"/>
          </a:xfrm>
          <a:prstGeom prst="rect">
            <a:avLst/>
          </a:prstGeom>
        </p:spPr>
        <p:txBody>
          <a:bodyPr>
            <a:normAutofit/>
          </a:bodyPr>
          <a:lstStyle/>
          <a:p>
            <a:pPr lvl="1">
              <a:spcBef>
                <a:spcPts val="0"/>
              </a:spcBef>
            </a:pPr>
            <a:r>
              <a:rPr lang="en-US" sz="1400" dirty="0"/>
              <a:t>Pick an age to discuss POAs with your clients</a:t>
            </a:r>
          </a:p>
          <a:p>
            <a:pPr lvl="1">
              <a:spcBef>
                <a:spcPts val="0"/>
              </a:spcBef>
            </a:pPr>
            <a:endParaRPr lang="en-US" sz="1400" dirty="0"/>
          </a:p>
          <a:p>
            <a:pPr lvl="1">
              <a:spcBef>
                <a:spcPts val="0"/>
              </a:spcBef>
            </a:pPr>
            <a:r>
              <a:rPr lang="en-US" sz="1400" dirty="0"/>
              <a:t>When possible, ensure you have a relationship with your client’s POA or the name of a “trusted contact person.” </a:t>
            </a:r>
          </a:p>
          <a:p>
            <a:pPr lvl="2">
              <a:spcBef>
                <a:spcPts val="0"/>
              </a:spcBef>
            </a:pPr>
            <a:r>
              <a:rPr lang="en-US" sz="1400" dirty="0"/>
              <a:t>Amendment to FINRA Rule 4512</a:t>
            </a:r>
          </a:p>
          <a:p>
            <a:pPr lvl="2">
              <a:spcBef>
                <a:spcPts val="0"/>
              </a:spcBef>
            </a:pPr>
            <a:endParaRPr lang="en-US" sz="1400" dirty="0"/>
          </a:p>
          <a:p>
            <a:pPr lvl="1">
              <a:spcBef>
                <a:spcPts val="0"/>
              </a:spcBef>
            </a:pPr>
            <a:r>
              <a:rPr lang="en-US" sz="1400" dirty="0"/>
              <a:t>Review POAs to determine if they are providing the desired powers </a:t>
            </a:r>
          </a:p>
          <a:p>
            <a:pPr lvl="2">
              <a:spcBef>
                <a:spcPts val="0"/>
              </a:spcBef>
            </a:pPr>
            <a:r>
              <a:rPr lang="en-US" sz="1400" dirty="0"/>
              <a:t>Does the POA cover paying bills, banking, investment activities, gifting, filing tax returns, etc.?</a:t>
            </a:r>
          </a:p>
          <a:p>
            <a:pPr lvl="2">
              <a:spcBef>
                <a:spcPts val="0"/>
              </a:spcBef>
            </a:pPr>
            <a:r>
              <a:rPr lang="en-US" sz="1400" dirty="0"/>
              <a:t>Does the healthcare POA meet the client’s objectives, identify the right person to make decisions, etc.?</a:t>
            </a:r>
          </a:p>
          <a:p>
            <a:pPr lvl="2">
              <a:spcBef>
                <a:spcPts val="0"/>
              </a:spcBef>
            </a:pPr>
            <a:r>
              <a:rPr lang="en-US" sz="1400" dirty="0"/>
              <a:t>Can the POA change beneficiary designations?</a:t>
            </a:r>
          </a:p>
          <a:p>
            <a:pPr lvl="2">
              <a:spcBef>
                <a:spcPts val="0"/>
              </a:spcBef>
            </a:pPr>
            <a:endParaRPr lang="en-US" sz="1400" dirty="0"/>
          </a:p>
          <a:p>
            <a:pPr lvl="1">
              <a:spcBef>
                <a:spcPts val="0"/>
              </a:spcBef>
            </a:pPr>
            <a:r>
              <a:rPr lang="en-US" sz="1400" dirty="0"/>
              <a:t>Suggest your client consider an advance directive</a:t>
            </a:r>
          </a:p>
        </p:txBody>
      </p:sp>
      <p:sp>
        <p:nvSpPr>
          <p:cNvPr id="4" name="Title 3"/>
          <p:cNvSpPr>
            <a:spLocks noGrp="1"/>
          </p:cNvSpPr>
          <p:nvPr>
            <p:ph type="title"/>
          </p:nvPr>
        </p:nvSpPr>
        <p:spPr>
          <a:xfrm>
            <a:off x="1379908" y="215319"/>
            <a:ext cx="5574614" cy="489465"/>
          </a:xfrm>
          <a:prstGeom prst="rect">
            <a:avLst/>
          </a:prstGeom>
        </p:spPr>
        <p:txBody>
          <a:bodyPr/>
          <a:lstStyle/>
          <a:p>
            <a:r>
              <a:rPr lang="en-US" dirty="0"/>
              <a:t>PLANNING FOR INCAPACITY ROADMAP</a:t>
            </a:r>
          </a:p>
        </p:txBody>
      </p:sp>
      <p:cxnSp>
        <p:nvCxnSpPr>
          <p:cNvPr id="6" name="Straight Connector 5"/>
          <p:cNvCxnSpPr/>
          <p:nvPr/>
        </p:nvCxnSpPr>
        <p:spPr>
          <a:xfrm>
            <a:off x="1029387" y="728032"/>
            <a:ext cx="5574613"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F7C3EBE9-1C12-F145-99BF-B6589F561AC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117988" y="0"/>
            <a:ext cx="1396180" cy="5143500"/>
          </a:xfrm>
          <a:prstGeom prst="rect">
            <a:avLst/>
          </a:prstGeom>
        </p:spPr>
      </p:pic>
      <p:sp>
        <p:nvSpPr>
          <p:cNvPr id="8" name="TextBox 7">
            <a:extLst>
              <a:ext uri="{FF2B5EF4-FFF2-40B4-BE49-F238E27FC236}">
                <a16:creationId xmlns:a16="http://schemas.microsoft.com/office/drawing/2014/main" id="{C4AD102D-40D3-430E-8728-5D3A4064C1F2}"/>
              </a:ext>
            </a:extLst>
          </p:cNvPr>
          <p:cNvSpPr txBox="1"/>
          <p:nvPr/>
        </p:nvSpPr>
        <p:spPr>
          <a:xfrm>
            <a:off x="154717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10" name="Shape 258">
            <a:extLst>
              <a:ext uri="{FF2B5EF4-FFF2-40B4-BE49-F238E27FC236}">
                <a16:creationId xmlns:a16="http://schemas.microsoft.com/office/drawing/2014/main" id="{0AF97395-1A8C-C24B-9A73-BAD1189A3081}"/>
              </a:ext>
            </a:extLst>
          </p:cNvPr>
          <p:cNvSpPr/>
          <p:nvPr/>
        </p:nvSpPr>
        <p:spPr>
          <a:xfrm flipH="1">
            <a:off x="8201067"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11" name="Slide Number Placeholder 1"/>
          <p:cNvSpPr>
            <a:spLocks noGrp="1"/>
          </p:cNvSpPr>
          <p:nvPr>
            <p:ph type="sldNum" sz="quarter" idx="12"/>
          </p:nvPr>
        </p:nvSpPr>
        <p:spPr>
          <a:xfrm>
            <a:off x="8728635" y="4842778"/>
            <a:ext cx="364393" cy="273844"/>
          </a:xfrm>
        </p:spPr>
        <p:txBody>
          <a:bodyPr/>
          <a:lstStyle/>
          <a:p>
            <a:r>
              <a:rPr lang="en-US" dirty="0">
                <a:solidFill>
                  <a:schemeClr val="bg1"/>
                </a:solidFill>
              </a:rPr>
              <a:t>25</a:t>
            </a:r>
          </a:p>
        </p:txBody>
      </p:sp>
      <p:sp>
        <p:nvSpPr>
          <p:cNvPr id="12"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31520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a:cxnSpLocks/>
          </p:cNvCxnSpPr>
          <p:nvPr/>
        </p:nvCxnSpPr>
        <p:spPr>
          <a:xfrm>
            <a:off x="0" y="726764"/>
            <a:ext cx="2779776"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pic>
        <p:nvPicPr>
          <p:cNvPr id="3" name="Picture 2" descr="A person teaching a child to ride a bike&#10;&#10;Description automatically generated">
            <a:extLst>
              <a:ext uri="{FF2B5EF4-FFF2-40B4-BE49-F238E27FC236}">
                <a16:creationId xmlns:a16="http://schemas.microsoft.com/office/drawing/2014/main" id="{9189E812-33F5-1EF1-E18B-A0A959EF5C02}"/>
              </a:ext>
            </a:extLst>
          </p:cNvPr>
          <p:cNvPicPr>
            <a:picLocks noChangeAspect="1"/>
          </p:cNvPicPr>
          <p:nvPr/>
        </p:nvPicPr>
        <p:blipFill rotWithShape="1">
          <a:blip r:embed="rId3"/>
          <a:srcRect l="57090" r="26368"/>
          <a:stretch/>
        </p:blipFill>
        <p:spPr>
          <a:xfrm>
            <a:off x="-50972" y="-35444"/>
            <a:ext cx="1302169" cy="5214387"/>
          </a:xfrm>
          <a:prstGeom prst="rect">
            <a:avLst/>
          </a:prstGeom>
        </p:spPr>
      </p:pic>
      <p:sp>
        <p:nvSpPr>
          <p:cNvPr id="12" name="Title 11"/>
          <p:cNvSpPr>
            <a:spLocks noGrp="1"/>
          </p:cNvSpPr>
          <p:nvPr>
            <p:ph type="title"/>
          </p:nvPr>
        </p:nvSpPr>
        <p:spPr>
          <a:xfrm>
            <a:off x="1425321" y="246088"/>
            <a:ext cx="2779776" cy="467455"/>
          </a:xfrm>
        </p:spPr>
        <p:txBody>
          <a:bodyPr/>
          <a:lstStyle/>
          <a:p>
            <a:r>
              <a:rPr lang="en-US" sz="2800" spc="0" dirty="0"/>
              <a:t>CONTROL</a:t>
            </a:r>
          </a:p>
        </p:txBody>
      </p:sp>
      <p:sp>
        <p:nvSpPr>
          <p:cNvPr id="13" name="Content Placeholder 12"/>
          <p:cNvSpPr>
            <a:spLocks noGrp="1"/>
          </p:cNvSpPr>
          <p:nvPr>
            <p:ph sz="quarter" idx="11"/>
          </p:nvPr>
        </p:nvSpPr>
        <p:spPr>
          <a:xfrm>
            <a:off x="1325547" y="1005840"/>
            <a:ext cx="6255467" cy="3158191"/>
          </a:xfrm>
        </p:spPr>
        <p:txBody>
          <a:bodyPr/>
          <a:lstStyle/>
          <a:p>
            <a:r>
              <a:rPr lang="en-US" sz="1400" b="1" cap="all" dirty="0">
                <a:solidFill>
                  <a:schemeClr val="accent1"/>
                </a:solidFill>
              </a:rPr>
              <a:t>A major part of estate planning is guiding how and when beneficiaries inherit assets</a:t>
            </a:r>
            <a:endParaRPr lang="en-US" sz="1400" b="1" dirty="0"/>
          </a:p>
          <a:p>
            <a:endParaRPr lang="en-US" sz="1400" b="1" dirty="0"/>
          </a:p>
          <a:p>
            <a:r>
              <a:rPr lang="en-US" sz="1400" b="1" dirty="0"/>
              <a:t>THE GOALS</a:t>
            </a:r>
            <a:endParaRPr lang="en-US" sz="1400" dirty="0"/>
          </a:p>
          <a:p>
            <a:pPr lvl="1"/>
            <a:r>
              <a:rPr lang="en-US" sz="1400" dirty="0"/>
              <a:t>Guide how the inheritance is distributed — spendthrifts</a:t>
            </a:r>
          </a:p>
          <a:p>
            <a:pPr lvl="1"/>
            <a:r>
              <a:rPr lang="en-US" sz="1400" dirty="0"/>
              <a:t>Stipulate when assets are inherited: all at once, periodically, or at a specific time</a:t>
            </a:r>
          </a:p>
          <a:p>
            <a:pPr lvl="1"/>
            <a:r>
              <a:rPr lang="en-US" sz="1400" dirty="0"/>
              <a:t>Account for special considerations: special needs beneficiaries</a:t>
            </a:r>
          </a:p>
          <a:p>
            <a:pPr lvl="1"/>
            <a:endParaRPr lang="en-US" sz="1400" dirty="0"/>
          </a:p>
          <a:p>
            <a:r>
              <a:rPr lang="en-US" sz="1400" b="1" dirty="0"/>
              <a:t>INSTRUMENTS THAT CONTROL WEALTH TRANSFER</a:t>
            </a:r>
            <a:endParaRPr lang="en-US" sz="1400" dirty="0"/>
          </a:p>
          <a:p>
            <a:pPr lvl="1"/>
            <a:r>
              <a:rPr lang="en-US" sz="1400" dirty="0"/>
              <a:t>Wills</a:t>
            </a:r>
          </a:p>
          <a:p>
            <a:pPr lvl="1"/>
            <a:r>
              <a:rPr lang="en-US" sz="1400" dirty="0"/>
              <a:t>Restricted beneficiary designations</a:t>
            </a:r>
          </a:p>
          <a:p>
            <a:pPr lvl="1"/>
            <a:r>
              <a:rPr lang="en-US" sz="1400" dirty="0"/>
              <a:t>Trusts</a:t>
            </a:r>
          </a:p>
        </p:txBody>
      </p:sp>
      <p:sp>
        <p:nvSpPr>
          <p:cNvPr id="8" name="TextBox 7">
            <a:extLst>
              <a:ext uri="{FF2B5EF4-FFF2-40B4-BE49-F238E27FC236}">
                <a16:creationId xmlns:a16="http://schemas.microsoft.com/office/drawing/2014/main" id="{C4AD102D-40D3-430E-8728-5D3A4064C1F2}"/>
              </a:ext>
            </a:extLst>
          </p:cNvPr>
          <p:cNvSpPr txBox="1"/>
          <p:nvPr/>
        </p:nvSpPr>
        <p:spPr>
          <a:xfrm>
            <a:off x="154717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10" name="Shape 258">
            <a:extLst>
              <a:ext uri="{FF2B5EF4-FFF2-40B4-BE49-F238E27FC236}">
                <a16:creationId xmlns:a16="http://schemas.microsoft.com/office/drawing/2014/main" id="{0AF97395-1A8C-C24B-9A73-BAD1189A3081}"/>
              </a:ext>
            </a:extLst>
          </p:cNvPr>
          <p:cNvSpPr/>
          <p:nvPr/>
        </p:nvSpPr>
        <p:spPr>
          <a:xfrm flipH="1">
            <a:off x="8201067"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14" name="Slide Number Placeholder 1"/>
          <p:cNvSpPr>
            <a:spLocks noGrp="1"/>
          </p:cNvSpPr>
          <p:nvPr>
            <p:ph type="sldNum" sz="quarter" idx="12"/>
          </p:nvPr>
        </p:nvSpPr>
        <p:spPr>
          <a:xfrm>
            <a:off x="8728635" y="4842778"/>
            <a:ext cx="364393" cy="273844"/>
          </a:xfrm>
        </p:spPr>
        <p:txBody>
          <a:bodyPr/>
          <a:lstStyle/>
          <a:p>
            <a:r>
              <a:rPr lang="en-US" dirty="0">
                <a:solidFill>
                  <a:schemeClr val="bg1"/>
                </a:solidFill>
              </a:rPr>
              <a:t>26</a:t>
            </a:r>
          </a:p>
        </p:txBody>
      </p:sp>
      <p:sp>
        <p:nvSpPr>
          <p:cNvPr id="15"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136833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1029388" y="728032"/>
            <a:ext cx="2685143"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2" name="Picture 1" descr="A person and child playing guitar&#10;&#10;Description automatically generated">
            <a:extLst>
              <a:ext uri="{FF2B5EF4-FFF2-40B4-BE49-F238E27FC236}">
                <a16:creationId xmlns:a16="http://schemas.microsoft.com/office/drawing/2014/main" id="{45022171-9CF0-167D-2E13-D5FAC546525A}"/>
              </a:ext>
            </a:extLst>
          </p:cNvPr>
          <p:cNvPicPr>
            <a:picLocks noChangeAspect="1"/>
          </p:cNvPicPr>
          <p:nvPr/>
        </p:nvPicPr>
        <p:blipFill rotWithShape="1">
          <a:blip r:embed="rId3"/>
          <a:srcRect l="57902" r="25324"/>
          <a:stretch/>
        </p:blipFill>
        <p:spPr>
          <a:xfrm>
            <a:off x="1" y="4571"/>
            <a:ext cx="1295400" cy="5148072"/>
          </a:xfrm>
          <a:prstGeom prst="rect">
            <a:avLst/>
          </a:prstGeom>
        </p:spPr>
      </p:pic>
      <p:sp>
        <p:nvSpPr>
          <p:cNvPr id="13" name="Content Placeholder 2"/>
          <p:cNvSpPr txBox="1">
            <a:spLocks/>
          </p:cNvSpPr>
          <p:nvPr/>
        </p:nvSpPr>
        <p:spPr>
          <a:xfrm>
            <a:off x="1265606" y="993470"/>
            <a:ext cx="7463029" cy="3638166"/>
          </a:xfrm>
          <a:prstGeom prst="rect">
            <a:avLst/>
          </a:prstGeom>
        </p:spPr>
        <p:txBody>
          <a:bodyPr>
            <a:noAutofit/>
          </a:bodyPr>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400" b="1" dirty="0">
                <a:solidFill>
                  <a:srgbClr val="FF0000"/>
                </a:solidFill>
              </a:rPr>
              <a:t>CREATING WILLS THAT HELP GUIDE INHERITANCE </a:t>
            </a:r>
          </a:p>
          <a:p>
            <a:pPr>
              <a:spcBef>
                <a:spcPts val="0"/>
              </a:spcBef>
            </a:pPr>
            <a:endParaRPr lang="en-US" sz="1400" b="1" dirty="0">
              <a:solidFill>
                <a:schemeClr val="tx1"/>
              </a:solidFill>
            </a:endParaRPr>
          </a:p>
          <a:p>
            <a:pPr>
              <a:spcBef>
                <a:spcPts val="0"/>
              </a:spcBef>
            </a:pPr>
            <a:r>
              <a:rPr lang="en-US" sz="1400" b="1" dirty="0">
                <a:solidFill>
                  <a:schemeClr val="tx1"/>
                </a:solidFill>
              </a:rPr>
              <a:t>ADVANTAGES</a:t>
            </a:r>
          </a:p>
          <a:p>
            <a:pPr lvl="1">
              <a:spcBef>
                <a:spcPts val="0"/>
              </a:spcBef>
            </a:pPr>
            <a:r>
              <a:rPr lang="en-US" sz="1400" dirty="0"/>
              <a:t>Ease of setup </a:t>
            </a:r>
          </a:p>
          <a:p>
            <a:pPr lvl="2">
              <a:spcBef>
                <a:spcPts val="0"/>
              </a:spcBef>
            </a:pPr>
            <a:r>
              <a:rPr lang="en-US" sz="1400" dirty="0"/>
              <a:t>All that is necessary is a proper will.</a:t>
            </a:r>
          </a:p>
          <a:p>
            <a:pPr lvl="1">
              <a:spcBef>
                <a:spcPts val="0"/>
              </a:spcBef>
            </a:pPr>
            <a:r>
              <a:rPr lang="en-US" sz="1400" dirty="0"/>
              <a:t>Simplicity </a:t>
            </a:r>
          </a:p>
          <a:p>
            <a:pPr lvl="2">
              <a:spcBef>
                <a:spcPts val="0"/>
              </a:spcBef>
            </a:pPr>
            <a:r>
              <a:rPr lang="en-US" sz="1400" dirty="0"/>
              <a:t>The intent of the deceased person can be expressed easily.</a:t>
            </a:r>
          </a:p>
          <a:p>
            <a:pPr lvl="2">
              <a:spcBef>
                <a:spcPts val="0"/>
              </a:spcBef>
            </a:pPr>
            <a:r>
              <a:rPr lang="en-US" sz="1400" dirty="0"/>
              <a:t>Not as involved or as expensive as drafting a trust</a:t>
            </a:r>
          </a:p>
          <a:p>
            <a:pPr lvl="2">
              <a:spcBef>
                <a:spcPts val="0"/>
              </a:spcBef>
            </a:pPr>
            <a:endParaRPr lang="en-US" sz="1400" b="1" dirty="0">
              <a:solidFill>
                <a:schemeClr val="tx1"/>
              </a:solidFill>
            </a:endParaRPr>
          </a:p>
          <a:p>
            <a:pPr>
              <a:spcBef>
                <a:spcPts val="0"/>
              </a:spcBef>
            </a:pPr>
            <a:r>
              <a:rPr lang="en-US" sz="1400" b="1" dirty="0">
                <a:solidFill>
                  <a:schemeClr val="tx1"/>
                </a:solidFill>
              </a:rPr>
              <a:t>DISADVANTAGES</a:t>
            </a:r>
            <a:endParaRPr lang="en-US" sz="1400" dirty="0">
              <a:solidFill>
                <a:schemeClr val="tx1"/>
              </a:solidFill>
            </a:endParaRPr>
          </a:p>
          <a:p>
            <a:pPr lvl="1">
              <a:spcBef>
                <a:spcPts val="0"/>
              </a:spcBef>
            </a:pPr>
            <a:r>
              <a:rPr lang="en-US" sz="1400" dirty="0"/>
              <a:t>Assets are subject to probate.</a:t>
            </a:r>
          </a:p>
          <a:p>
            <a:pPr lvl="1">
              <a:spcBef>
                <a:spcPts val="0"/>
              </a:spcBef>
            </a:pPr>
            <a:r>
              <a:rPr lang="en-US" sz="1400" kern="700" dirty="0"/>
              <a:t>The estate must remain open and the executor of the estate is</a:t>
            </a:r>
            <a:br>
              <a:rPr lang="en-US" sz="1400" kern="700" dirty="0"/>
            </a:br>
            <a:r>
              <a:rPr lang="en-US" sz="1400" kern="700" dirty="0"/>
              <a:t>responsible for management</a:t>
            </a:r>
            <a:r>
              <a:rPr lang="en-US" sz="1400" dirty="0"/>
              <a:t>.</a:t>
            </a:r>
          </a:p>
          <a:p>
            <a:pPr lvl="1">
              <a:spcBef>
                <a:spcPts val="0"/>
              </a:spcBef>
            </a:pPr>
            <a:r>
              <a:rPr lang="en-US" sz="1400" dirty="0"/>
              <a:t>Privacy concerns as the estate is open to the public</a:t>
            </a:r>
          </a:p>
        </p:txBody>
      </p:sp>
      <p:sp>
        <p:nvSpPr>
          <p:cNvPr id="14" name="Title 3"/>
          <p:cNvSpPr txBox="1">
            <a:spLocks/>
          </p:cNvSpPr>
          <p:nvPr/>
        </p:nvSpPr>
        <p:spPr>
          <a:xfrm>
            <a:off x="1379908" y="215319"/>
            <a:ext cx="2685143" cy="489465"/>
          </a:xfrm>
          <a:prstGeom prst="rect">
            <a:avLst/>
          </a:prstGeom>
        </p:spPr>
        <p:txBody>
          <a:bodyPr/>
          <a:lstStyle>
            <a:lvl1pPr algn="l" defTabSz="457200" rtl="0" eaLnBrk="1" latinLnBrk="0" hangingPunct="1">
              <a:spcBef>
                <a:spcPct val="0"/>
              </a:spcBef>
              <a:buNone/>
              <a:defRPr sz="2800" b="0" i="0" kern="1200" baseline="0">
                <a:solidFill>
                  <a:schemeClr val="tx1"/>
                </a:solidFill>
                <a:latin typeface="Gobold Bold"/>
                <a:ea typeface="+mj-ea"/>
                <a:cs typeface="Gobold Bold"/>
              </a:defRPr>
            </a:lvl1pPr>
          </a:lstStyle>
          <a:p>
            <a:r>
              <a:rPr lang="en-US" dirty="0">
                <a:latin typeface="Impact" charset="0"/>
                <a:ea typeface="Impact" charset="0"/>
                <a:cs typeface="Impact" charset="0"/>
              </a:rPr>
              <a:t>CONTROL: WILLS</a:t>
            </a:r>
          </a:p>
        </p:txBody>
      </p:sp>
      <p:sp>
        <p:nvSpPr>
          <p:cNvPr id="9" name="TextBox 8">
            <a:extLst>
              <a:ext uri="{FF2B5EF4-FFF2-40B4-BE49-F238E27FC236}">
                <a16:creationId xmlns:a16="http://schemas.microsoft.com/office/drawing/2014/main" id="{C4AD102D-40D3-430E-8728-5D3A4064C1F2}"/>
              </a:ext>
            </a:extLst>
          </p:cNvPr>
          <p:cNvSpPr txBox="1"/>
          <p:nvPr/>
        </p:nvSpPr>
        <p:spPr>
          <a:xfrm>
            <a:off x="154717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10" name="Shape 258">
            <a:extLst>
              <a:ext uri="{FF2B5EF4-FFF2-40B4-BE49-F238E27FC236}">
                <a16:creationId xmlns:a16="http://schemas.microsoft.com/office/drawing/2014/main" id="{0AF97395-1A8C-C24B-9A73-BAD1189A3081}"/>
              </a:ext>
            </a:extLst>
          </p:cNvPr>
          <p:cNvSpPr/>
          <p:nvPr/>
        </p:nvSpPr>
        <p:spPr>
          <a:xfrm flipH="1">
            <a:off x="8201067"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11" name="Slide Number Placeholder 1"/>
          <p:cNvSpPr>
            <a:spLocks noGrp="1"/>
          </p:cNvSpPr>
          <p:nvPr>
            <p:ph type="sldNum" sz="quarter" idx="12"/>
          </p:nvPr>
        </p:nvSpPr>
        <p:spPr>
          <a:xfrm>
            <a:off x="8728635" y="4842778"/>
            <a:ext cx="364393" cy="273844"/>
          </a:xfrm>
        </p:spPr>
        <p:txBody>
          <a:bodyPr/>
          <a:lstStyle/>
          <a:p>
            <a:r>
              <a:rPr lang="en-US" dirty="0">
                <a:solidFill>
                  <a:schemeClr val="bg1"/>
                </a:solidFill>
              </a:rPr>
              <a:t>27</a:t>
            </a:r>
          </a:p>
        </p:txBody>
      </p:sp>
      <p:sp>
        <p:nvSpPr>
          <p:cNvPr id="12"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35560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65607" y="1005840"/>
            <a:ext cx="7371445" cy="3394075"/>
          </a:xfrm>
          <a:prstGeom prst="rect">
            <a:avLst/>
          </a:prstGeom>
        </p:spPr>
        <p:txBody>
          <a:bodyPr/>
          <a:lstStyle/>
          <a:p>
            <a:pPr>
              <a:spcAft>
                <a:spcPts val="1200"/>
              </a:spcAft>
            </a:pPr>
            <a:r>
              <a:rPr lang="en-US" sz="1400" b="1" cap="all" dirty="0">
                <a:solidFill>
                  <a:schemeClr val="accent1"/>
                </a:solidFill>
              </a:rPr>
              <a:t>Another way to provide wealth control is through </a:t>
            </a:r>
            <a:br>
              <a:rPr lang="en-US" sz="1400" b="1" cap="all" dirty="0">
                <a:solidFill>
                  <a:schemeClr val="accent1"/>
                </a:solidFill>
              </a:rPr>
            </a:br>
            <a:r>
              <a:rPr lang="en-US" sz="1400" b="1" cap="all" dirty="0">
                <a:solidFill>
                  <a:schemeClr val="accent1"/>
                </a:solidFill>
              </a:rPr>
              <a:t>a restricted beneficiary designation</a:t>
            </a:r>
          </a:p>
          <a:p>
            <a:pPr>
              <a:spcAft>
                <a:spcPts val="600"/>
              </a:spcAft>
            </a:pPr>
            <a:r>
              <a:rPr lang="en-US" sz="1400" dirty="0"/>
              <a:t>This is a custodian-provided program that controls the beneficiary’s access to the account via the beneficiary designation.</a:t>
            </a:r>
          </a:p>
          <a:p>
            <a:r>
              <a:rPr lang="en-US" sz="1400" dirty="0"/>
              <a:t>Restrictions can be based on age, a number of years, or a specific distribution amount. Tax law may limit the restrictions that can be placed on certain payouts.</a:t>
            </a:r>
          </a:p>
          <a:p>
            <a:endParaRPr lang="en-US" sz="1400" b="1" dirty="0">
              <a:solidFill>
                <a:schemeClr val="tx1"/>
              </a:solidFill>
            </a:endParaRPr>
          </a:p>
          <a:p>
            <a:r>
              <a:rPr lang="en-US" sz="1400" b="1" dirty="0">
                <a:solidFill>
                  <a:schemeClr val="tx1"/>
                </a:solidFill>
              </a:rPr>
              <a:t>ADVANTAGES:</a:t>
            </a:r>
            <a:endParaRPr lang="en-US" sz="1400" dirty="0">
              <a:solidFill>
                <a:schemeClr val="tx1"/>
              </a:solidFill>
            </a:endParaRPr>
          </a:p>
          <a:p>
            <a:pPr lvl="1"/>
            <a:r>
              <a:rPr lang="en-US" sz="1400" dirty="0"/>
              <a:t>Ease of setup</a:t>
            </a:r>
          </a:p>
          <a:p>
            <a:pPr lvl="1"/>
            <a:r>
              <a:rPr lang="en-US" sz="1400" dirty="0"/>
              <a:t>No cost</a:t>
            </a:r>
          </a:p>
          <a:p>
            <a:pPr lvl="1"/>
            <a:r>
              <a:rPr lang="en-US" sz="1400" dirty="0"/>
              <a:t>Beneficiary customization</a:t>
            </a:r>
          </a:p>
        </p:txBody>
      </p:sp>
      <p:sp>
        <p:nvSpPr>
          <p:cNvPr id="4" name="Title 3"/>
          <p:cNvSpPr>
            <a:spLocks noGrp="1"/>
          </p:cNvSpPr>
          <p:nvPr>
            <p:ph type="title"/>
          </p:nvPr>
        </p:nvSpPr>
        <p:spPr>
          <a:xfrm>
            <a:off x="1379908" y="215319"/>
            <a:ext cx="7257144" cy="489465"/>
          </a:xfrm>
          <a:prstGeom prst="rect">
            <a:avLst/>
          </a:prstGeom>
        </p:spPr>
        <p:txBody>
          <a:bodyPr/>
          <a:lstStyle/>
          <a:p>
            <a:r>
              <a:rPr lang="en-US" dirty="0"/>
              <a:t>CONTROL: RESTRICTED BENEFICIARY DESIGNATION</a:t>
            </a:r>
          </a:p>
        </p:txBody>
      </p:sp>
      <p:cxnSp>
        <p:nvCxnSpPr>
          <p:cNvPr id="6" name="Straight Connector 5"/>
          <p:cNvCxnSpPr/>
          <p:nvPr/>
        </p:nvCxnSpPr>
        <p:spPr>
          <a:xfrm>
            <a:off x="1029387" y="728032"/>
            <a:ext cx="7257143"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8" name="Content Placeholder 2"/>
          <p:cNvSpPr>
            <a:spLocks noGrp="1"/>
          </p:cNvSpPr>
          <p:nvPr>
            <p:ph idx="4294967295"/>
          </p:nvPr>
        </p:nvSpPr>
        <p:spPr>
          <a:xfrm>
            <a:off x="4557018" y="2897864"/>
            <a:ext cx="3279547" cy="1765749"/>
          </a:xfrm>
          <a:prstGeom prst="rect">
            <a:avLst/>
          </a:prstGeom>
        </p:spPr>
        <p:txBody>
          <a:bodyPr/>
          <a:lstStyle/>
          <a:p>
            <a:r>
              <a:rPr lang="en-US" sz="1400" b="1" dirty="0">
                <a:solidFill>
                  <a:schemeClr val="tx1"/>
                </a:solidFill>
              </a:rPr>
              <a:t>DISADVANTAGES:</a:t>
            </a:r>
            <a:endParaRPr lang="en-US" sz="1400" dirty="0">
              <a:solidFill>
                <a:schemeClr val="tx1"/>
              </a:solidFill>
            </a:endParaRPr>
          </a:p>
          <a:p>
            <a:pPr lvl="1"/>
            <a:r>
              <a:rPr lang="en-US" sz="1400" dirty="0"/>
              <a:t>Limited capabilities</a:t>
            </a:r>
          </a:p>
          <a:p>
            <a:pPr lvl="1"/>
            <a:r>
              <a:rPr lang="en-US" sz="1400" dirty="0"/>
              <a:t>Limited to specific asset</a:t>
            </a:r>
          </a:p>
          <a:p>
            <a:pPr lvl="1"/>
            <a:r>
              <a:rPr lang="en-US" sz="1400" dirty="0"/>
              <a:t>Lacks flexibility</a:t>
            </a:r>
          </a:p>
          <a:p>
            <a:pPr lvl="1"/>
            <a:r>
              <a:rPr lang="en-US" sz="1400" dirty="0"/>
              <a:t>Only as good as the custodian</a:t>
            </a:r>
          </a:p>
        </p:txBody>
      </p:sp>
      <p:sp>
        <p:nvSpPr>
          <p:cNvPr id="10" name="TextBox 9">
            <a:extLst>
              <a:ext uri="{FF2B5EF4-FFF2-40B4-BE49-F238E27FC236}">
                <a16:creationId xmlns:a16="http://schemas.microsoft.com/office/drawing/2014/main" id="{C4AD102D-40D3-430E-8728-5D3A4064C1F2}"/>
              </a:ext>
            </a:extLst>
          </p:cNvPr>
          <p:cNvSpPr txBox="1"/>
          <p:nvPr/>
        </p:nvSpPr>
        <p:spPr>
          <a:xfrm>
            <a:off x="154717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12" name="Shape 258">
            <a:extLst>
              <a:ext uri="{FF2B5EF4-FFF2-40B4-BE49-F238E27FC236}">
                <a16:creationId xmlns:a16="http://schemas.microsoft.com/office/drawing/2014/main" id="{0AF97395-1A8C-C24B-9A73-BAD1189A3081}"/>
              </a:ext>
            </a:extLst>
          </p:cNvPr>
          <p:cNvSpPr/>
          <p:nvPr/>
        </p:nvSpPr>
        <p:spPr>
          <a:xfrm flipH="1">
            <a:off x="8201067"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13" name="Slide Number Placeholder 1"/>
          <p:cNvSpPr>
            <a:spLocks noGrp="1"/>
          </p:cNvSpPr>
          <p:nvPr>
            <p:ph type="sldNum" sz="quarter" idx="12"/>
          </p:nvPr>
        </p:nvSpPr>
        <p:spPr>
          <a:xfrm>
            <a:off x="8728635" y="4842778"/>
            <a:ext cx="364393" cy="273844"/>
          </a:xfrm>
        </p:spPr>
        <p:txBody>
          <a:bodyPr/>
          <a:lstStyle/>
          <a:p>
            <a:r>
              <a:rPr lang="en-US" dirty="0">
                <a:solidFill>
                  <a:schemeClr val="bg1"/>
                </a:solidFill>
              </a:rPr>
              <a:t>28</a:t>
            </a:r>
          </a:p>
        </p:txBody>
      </p:sp>
      <p:sp>
        <p:nvSpPr>
          <p:cNvPr id="14"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pic>
        <p:nvPicPr>
          <p:cNvPr id="5" name="Picture 4" descr="A person and two children digging in the ground&#10;&#10;Description automatically generated">
            <a:extLst>
              <a:ext uri="{FF2B5EF4-FFF2-40B4-BE49-F238E27FC236}">
                <a16:creationId xmlns:a16="http://schemas.microsoft.com/office/drawing/2014/main" id="{CB3452C2-06A0-A519-C18E-AC5AE93E9750}"/>
              </a:ext>
            </a:extLst>
          </p:cNvPr>
          <p:cNvPicPr>
            <a:picLocks noChangeAspect="1"/>
          </p:cNvPicPr>
          <p:nvPr/>
        </p:nvPicPr>
        <p:blipFill rotWithShape="1">
          <a:blip r:embed="rId3"/>
          <a:srcRect l="47476" r="36295"/>
          <a:stretch/>
        </p:blipFill>
        <p:spPr>
          <a:xfrm>
            <a:off x="0" y="0"/>
            <a:ext cx="1295400" cy="5167843"/>
          </a:xfrm>
          <a:prstGeom prst="rect">
            <a:avLst/>
          </a:prstGeom>
        </p:spPr>
      </p:pic>
    </p:spTree>
    <p:extLst>
      <p:ext uri="{BB962C8B-B14F-4D97-AF65-F5344CB8AC3E}">
        <p14:creationId xmlns:p14="http://schemas.microsoft.com/office/powerpoint/2010/main" val="107854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65606" y="1005840"/>
            <a:ext cx="7463029" cy="3534988"/>
          </a:xfrm>
          <a:prstGeom prst="rect">
            <a:avLst/>
          </a:prstGeom>
        </p:spPr>
        <p:txBody>
          <a:bodyPr>
            <a:normAutofit/>
          </a:bodyPr>
          <a:lstStyle/>
          <a:p>
            <a:pPr>
              <a:spcBef>
                <a:spcPts val="0"/>
              </a:spcBef>
            </a:pPr>
            <a:r>
              <a:rPr lang="en-US" sz="1400" b="1" cap="all" dirty="0">
                <a:solidFill>
                  <a:schemeClr val="accent1"/>
                </a:solidFill>
              </a:rPr>
              <a:t>TRUSTS CAN HELP GUIDE MORE COMPLEX WEALTH TRANSFERS</a:t>
            </a:r>
          </a:p>
          <a:p>
            <a:pPr>
              <a:spcBef>
                <a:spcPts val="0"/>
              </a:spcBef>
            </a:pPr>
            <a:endParaRPr lang="en-US" sz="1400" b="1" cap="all" dirty="0">
              <a:solidFill>
                <a:schemeClr val="accent1"/>
              </a:solidFill>
            </a:endParaRPr>
          </a:p>
          <a:p>
            <a:pPr>
              <a:spcBef>
                <a:spcPts val="0"/>
              </a:spcBef>
            </a:pPr>
            <a:r>
              <a:rPr lang="en-US" sz="1400" b="1" dirty="0"/>
              <a:t>ADVANTAGES</a:t>
            </a:r>
            <a:endParaRPr lang="en-US" sz="1400" dirty="0"/>
          </a:p>
          <a:p>
            <a:pPr lvl="1">
              <a:spcBef>
                <a:spcPts val="0"/>
              </a:spcBef>
            </a:pPr>
            <a:r>
              <a:rPr lang="en-US" sz="1400" b="1" dirty="0"/>
              <a:t>Customization</a:t>
            </a:r>
            <a:r>
              <a:rPr lang="en-US" sz="1400" dirty="0"/>
              <a:t> - Trust language provides power to guide funds.</a:t>
            </a:r>
          </a:p>
          <a:p>
            <a:pPr lvl="1">
              <a:spcBef>
                <a:spcPts val="0"/>
              </a:spcBef>
            </a:pPr>
            <a:r>
              <a:rPr lang="en-US" sz="1400" b="1" dirty="0"/>
              <a:t>Flexibility</a:t>
            </a:r>
            <a:r>
              <a:rPr lang="en-US" sz="1400" dirty="0"/>
              <a:t> - Trustees may be granted discretion over assets.</a:t>
            </a:r>
          </a:p>
          <a:p>
            <a:pPr lvl="1">
              <a:spcBef>
                <a:spcPts val="0"/>
              </a:spcBef>
            </a:pPr>
            <a:r>
              <a:rPr lang="en-US" sz="1400" b="1" dirty="0"/>
              <a:t>Capabilities</a:t>
            </a:r>
            <a:r>
              <a:rPr lang="en-US" sz="1400" dirty="0"/>
              <a:t> - Trusts can accomplish multiple objectives.</a:t>
            </a:r>
          </a:p>
          <a:p>
            <a:pPr lvl="1">
              <a:spcBef>
                <a:spcPts val="0"/>
              </a:spcBef>
            </a:pPr>
            <a:r>
              <a:rPr lang="en-US" sz="1400" b="1" dirty="0"/>
              <a:t>Confidentiality</a:t>
            </a:r>
            <a:r>
              <a:rPr lang="en-US" sz="1400" dirty="0"/>
              <a:t> - Clients can keep financial and beneficiary information private.</a:t>
            </a:r>
          </a:p>
          <a:p>
            <a:pPr>
              <a:spcBef>
                <a:spcPts val="0"/>
              </a:spcBef>
            </a:pPr>
            <a:endParaRPr lang="en-US" sz="1400" dirty="0"/>
          </a:p>
          <a:p>
            <a:pPr>
              <a:spcBef>
                <a:spcPts val="0"/>
              </a:spcBef>
            </a:pPr>
            <a:r>
              <a:rPr lang="en-US" sz="1400" b="1" dirty="0"/>
              <a:t>DISADVANTAGES</a:t>
            </a:r>
            <a:endParaRPr lang="en-US" sz="1400" dirty="0"/>
          </a:p>
          <a:p>
            <a:pPr lvl="1">
              <a:spcBef>
                <a:spcPts val="0"/>
              </a:spcBef>
            </a:pPr>
            <a:r>
              <a:rPr lang="en-US" sz="1400" b="1" dirty="0"/>
              <a:t>Cost </a:t>
            </a:r>
            <a:r>
              <a:rPr lang="en-US" sz="1400" dirty="0"/>
              <a:t>- Attorney and potential administration fees</a:t>
            </a:r>
          </a:p>
          <a:p>
            <a:pPr lvl="1">
              <a:spcBef>
                <a:spcPts val="0"/>
              </a:spcBef>
            </a:pPr>
            <a:r>
              <a:rPr lang="en-US" sz="1400" b="1" dirty="0"/>
              <a:t>Rigid </a:t>
            </a:r>
            <a:r>
              <a:rPr lang="en-US" sz="1400" dirty="0"/>
              <a:t>- Terms of the trust might be locked in.</a:t>
            </a:r>
          </a:p>
          <a:p>
            <a:pPr lvl="1"/>
            <a:r>
              <a:rPr lang="en-US" sz="1400" b="1" dirty="0"/>
              <a:t>Complexity </a:t>
            </a:r>
            <a:r>
              <a:rPr lang="en-US" sz="1400" dirty="0"/>
              <a:t>- Features and terms of the trusts may be difficult to understand.</a:t>
            </a:r>
          </a:p>
        </p:txBody>
      </p:sp>
      <p:sp>
        <p:nvSpPr>
          <p:cNvPr id="4" name="Title 3"/>
          <p:cNvSpPr>
            <a:spLocks noGrp="1"/>
          </p:cNvSpPr>
          <p:nvPr>
            <p:ph type="title"/>
          </p:nvPr>
        </p:nvSpPr>
        <p:spPr>
          <a:xfrm>
            <a:off x="1379908" y="215319"/>
            <a:ext cx="4470400" cy="489465"/>
          </a:xfrm>
          <a:prstGeom prst="rect">
            <a:avLst/>
          </a:prstGeom>
        </p:spPr>
        <p:txBody>
          <a:bodyPr/>
          <a:lstStyle/>
          <a:p>
            <a:r>
              <a:rPr lang="en-US" dirty="0"/>
              <a:t>CONTROL: TRUST OWNERSHIP</a:t>
            </a:r>
          </a:p>
        </p:txBody>
      </p:sp>
      <p:cxnSp>
        <p:nvCxnSpPr>
          <p:cNvPr id="6" name="Straight Connector 5"/>
          <p:cNvCxnSpPr/>
          <p:nvPr/>
        </p:nvCxnSpPr>
        <p:spPr>
          <a:xfrm>
            <a:off x="1029387" y="728032"/>
            <a:ext cx="4470400"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78F4AF09-08B8-DC42-95EB-F07B038522F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41" y="0"/>
            <a:ext cx="1270747" cy="5143500"/>
          </a:xfrm>
          <a:prstGeom prst="rect">
            <a:avLst/>
          </a:prstGeom>
        </p:spPr>
      </p:pic>
      <p:sp>
        <p:nvSpPr>
          <p:cNvPr id="9" name="TextBox 8">
            <a:extLst>
              <a:ext uri="{FF2B5EF4-FFF2-40B4-BE49-F238E27FC236}">
                <a16:creationId xmlns:a16="http://schemas.microsoft.com/office/drawing/2014/main" id="{C4AD102D-40D3-430E-8728-5D3A4064C1F2}"/>
              </a:ext>
            </a:extLst>
          </p:cNvPr>
          <p:cNvSpPr txBox="1"/>
          <p:nvPr/>
        </p:nvSpPr>
        <p:spPr>
          <a:xfrm>
            <a:off x="154717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10" name="Shape 258">
            <a:extLst>
              <a:ext uri="{FF2B5EF4-FFF2-40B4-BE49-F238E27FC236}">
                <a16:creationId xmlns:a16="http://schemas.microsoft.com/office/drawing/2014/main" id="{0AF97395-1A8C-C24B-9A73-BAD1189A3081}"/>
              </a:ext>
            </a:extLst>
          </p:cNvPr>
          <p:cNvSpPr/>
          <p:nvPr/>
        </p:nvSpPr>
        <p:spPr>
          <a:xfrm flipH="1">
            <a:off x="8201067"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11" name="Slide Number Placeholder 1"/>
          <p:cNvSpPr>
            <a:spLocks noGrp="1"/>
          </p:cNvSpPr>
          <p:nvPr>
            <p:ph type="sldNum" sz="quarter" idx="12"/>
          </p:nvPr>
        </p:nvSpPr>
        <p:spPr>
          <a:xfrm>
            <a:off x="8728635" y="4842778"/>
            <a:ext cx="364393" cy="273844"/>
          </a:xfrm>
        </p:spPr>
        <p:txBody>
          <a:bodyPr/>
          <a:lstStyle/>
          <a:p>
            <a:r>
              <a:rPr lang="en-US" dirty="0">
                <a:solidFill>
                  <a:schemeClr val="bg1"/>
                </a:solidFill>
              </a:rPr>
              <a:t>29</a:t>
            </a:r>
          </a:p>
        </p:txBody>
      </p:sp>
      <p:sp>
        <p:nvSpPr>
          <p:cNvPr id="12"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130762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0E03ACB-A645-4348-BDDB-E5C03A543C59}"/>
              </a:ext>
            </a:extLst>
          </p:cNvPr>
          <p:cNvPicPr>
            <a:picLocks noChangeAspect="1"/>
          </p:cNvPicPr>
          <p:nvPr/>
        </p:nvPicPr>
        <p:blipFill rotWithShape="1">
          <a:blip r:embed="rId3" r:link="rId4" cstate="email">
            <a:extLst>
              <a:ext uri="{28A0092B-C50C-407E-A947-70E740481C1C}">
                <a14:useLocalDpi xmlns:a14="http://schemas.microsoft.com/office/drawing/2010/main"/>
              </a:ext>
            </a:extLst>
          </a:blip>
          <a:srcRect r="3016"/>
          <a:stretch/>
        </p:blipFill>
        <p:spPr>
          <a:xfrm>
            <a:off x="4763386" y="134815"/>
            <a:ext cx="4380614" cy="5161085"/>
          </a:xfrm>
          <a:prstGeom prst="rect">
            <a:avLst/>
          </a:prstGeom>
        </p:spPr>
      </p:pic>
      <p:sp>
        <p:nvSpPr>
          <p:cNvPr id="2" name="Slide Number Placeholder 1"/>
          <p:cNvSpPr>
            <a:spLocks noGrp="1"/>
          </p:cNvSpPr>
          <p:nvPr>
            <p:ph type="sldNum" sz="quarter" idx="12"/>
          </p:nvPr>
        </p:nvSpPr>
        <p:spPr/>
        <p:txBody>
          <a:bodyPr/>
          <a:lstStyle/>
          <a:p>
            <a:fld id="{716BC1C3-C832-FA4C-9911-3E1C355083BA}" type="slidenum">
              <a:rPr lang="en-US" smtClean="0">
                <a:solidFill>
                  <a:schemeClr val="bg1"/>
                </a:solidFill>
              </a:rPr>
              <a:pPr/>
              <a:t>3</a:t>
            </a:fld>
            <a:endParaRPr lang="en-US" dirty="0">
              <a:solidFill>
                <a:schemeClr val="bg1"/>
              </a:solidFill>
            </a:endParaRPr>
          </a:p>
        </p:txBody>
      </p:sp>
      <p:sp>
        <p:nvSpPr>
          <p:cNvPr id="3" name="Content Placeholder 2"/>
          <p:cNvSpPr>
            <a:spLocks noGrp="1"/>
          </p:cNvSpPr>
          <p:nvPr>
            <p:ph idx="4294967295"/>
          </p:nvPr>
        </p:nvSpPr>
        <p:spPr>
          <a:xfrm>
            <a:off x="236220" y="1526815"/>
            <a:ext cx="4097656" cy="2436994"/>
          </a:xfrm>
          <a:prstGeom prst="rect">
            <a:avLst/>
          </a:prstGeom>
        </p:spPr>
        <p:txBody>
          <a:bodyPr/>
          <a:lstStyle/>
          <a:p>
            <a:r>
              <a:rPr lang="en-US" sz="1400" b="1" dirty="0">
                <a:solidFill>
                  <a:schemeClr val="accent1"/>
                </a:solidFill>
              </a:rPr>
              <a:t>ESTATE PLANNING IS A VALUABLE SERVICE TO YOUR CLIENTS THAT WILL BENEFIT YOU IN THE LONG RUN</a:t>
            </a:r>
          </a:p>
          <a:p>
            <a:endParaRPr lang="en-US" sz="1600" b="1" dirty="0">
              <a:solidFill>
                <a:schemeClr val="accent1"/>
              </a:solidFill>
            </a:endParaRPr>
          </a:p>
          <a:p>
            <a:pPr lvl="1">
              <a:spcAft>
                <a:spcPts val="600"/>
              </a:spcAft>
              <a:buFont typeface="Arial" panose="020B0604020202020204" pitchFamily="34" charset="0"/>
              <a:buChar char="•"/>
            </a:pPr>
            <a:r>
              <a:rPr lang="en-US" sz="1400" dirty="0"/>
              <a:t>You are already doing it. So why not take credit for it? </a:t>
            </a:r>
          </a:p>
          <a:p>
            <a:pPr lvl="1">
              <a:buFont typeface="Arial" panose="020B0604020202020204" pitchFamily="34" charset="0"/>
              <a:buChar char="•"/>
            </a:pPr>
            <a:r>
              <a:rPr lang="en-US" sz="1400" dirty="0"/>
              <a:t>Not addressing estate planning can create challenges for your practice.</a:t>
            </a:r>
          </a:p>
          <a:p>
            <a:endParaRPr lang="en-US" sz="1600" dirty="0"/>
          </a:p>
        </p:txBody>
      </p:sp>
      <p:sp>
        <p:nvSpPr>
          <p:cNvPr id="4" name="Title 3"/>
          <p:cNvSpPr>
            <a:spLocks noGrp="1"/>
          </p:cNvSpPr>
          <p:nvPr>
            <p:ph type="title"/>
          </p:nvPr>
        </p:nvSpPr>
        <p:spPr>
          <a:xfrm>
            <a:off x="350520" y="215319"/>
            <a:ext cx="3878581" cy="1017538"/>
          </a:xfrm>
          <a:prstGeom prst="rect">
            <a:avLst/>
          </a:prstGeom>
        </p:spPr>
        <p:txBody>
          <a:bodyPr/>
          <a:lstStyle/>
          <a:p>
            <a:r>
              <a:rPr lang="en-US" dirty="0"/>
              <a:t>WHY IS ESTATE PLANNING IMPORTANT TO YOU?</a:t>
            </a:r>
          </a:p>
        </p:txBody>
      </p:sp>
      <p:cxnSp>
        <p:nvCxnSpPr>
          <p:cNvPr id="6" name="Straight Connector 5"/>
          <p:cNvCxnSpPr>
            <a:cxnSpLocks/>
          </p:cNvCxnSpPr>
          <p:nvPr/>
        </p:nvCxnSpPr>
        <p:spPr>
          <a:xfrm>
            <a:off x="0" y="1232857"/>
            <a:ext cx="3276600"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C4AD102D-40D3-430E-8728-5D3A4064C1F2}"/>
              </a:ext>
            </a:extLst>
          </p:cNvPr>
          <p:cNvSpPr txBox="1"/>
          <p:nvPr/>
        </p:nvSpPr>
        <p:spPr>
          <a:xfrm>
            <a:off x="421066"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13"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414116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65606" y="1005840"/>
            <a:ext cx="7463029" cy="3534988"/>
          </a:xfrm>
          <a:prstGeom prst="rect">
            <a:avLst/>
          </a:prstGeom>
        </p:spPr>
        <p:txBody>
          <a:bodyPr>
            <a:noAutofit/>
          </a:bodyPr>
          <a:lstStyle/>
          <a:p>
            <a:pPr>
              <a:spcBef>
                <a:spcPts val="0"/>
              </a:spcBef>
            </a:pPr>
            <a:r>
              <a:rPr lang="en-US" sz="1400" b="1" cap="all" dirty="0">
                <a:solidFill>
                  <a:schemeClr val="accent1"/>
                </a:solidFill>
              </a:rPr>
              <a:t>REVOCABLE TRUSTS (LIVING TRUSTS)</a:t>
            </a:r>
          </a:p>
          <a:p>
            <a:pPr>
              <a:spcBef>
                <a:spcPts val="0"/>
              </a:spcBef>
            </a:pPr>
            <a:endParaRPr lang="en-US" sz="1400" b="1" cap="all" dirty="0">
              <a:solidFill>
                <a:schemeClr val="accent1"/>
              </a:solidFill>
            </a:endParaRPr>
          </a:p>
          <a:p>
            <a:pPr lvl="1">
              <a:spcBef>
                <a:spcPts val="0"/>
              </a:spcBef>
            </a:pPr>
            <a:r>
              <a:rPr lang="en-US" sz="1400" dirty="0"/>
              <a:t>Treated as grantor for tax purposes </a:t>
            </a:r>
          </a:p>
          <a:p>
            <a:pPr lvl="1">
              <a:spcBef>
                <a:spcPts val="0"/>
              </a:spcBef>
            </a:pPr>
            <a:r>
              <a:rPr lang="en-US" sz="1400" dirty="0"/>
              <a:t>Can be changed or revoked </a:t>
            </a:r>
          </a:p>
          <a:p>
            <a:pPr lvl="1">
              <a:spcBef>
                <a:spcPts val="0"/>
              </a:spcBef>
            </a:pPr>
            <a:r>
              <a:rPr lang="en-US" sz="1400" dirty="0"/>
              <a:t>Trust may use the grantor’s SSN. </a:t>
            </a:r>
          </a:p>
          <a:p>
            <a:pPr lvl="1">
              <a:spcBef>
                <a:spcPts val="0"/>
              </a:spcBef>
            </a:pPr>
            <a:r>
              <a:rPr lang="en-US" sz="1400" dirty="0"/>
              <a:t>All taxes pass through to the grantor. </a:t>
            </a:r>
          </a:p>
          <a:p>
            <a:pPr lvl="1">
              <a:spcBef>
                <a:spcPts val="0"/>
              </a:spcBef>
            </a:pPr>
            <a:r>
              <a:rPr lang="en-US" sz="1400" dirty="0"/>
              <a:t>Does not separate the asset from the grantor for tax purposes</a:t>
            </a:r>
          </a:p>
          <a:p>
            <a:pPr>
              <a:spcBef>
                <a:spcPts val="0"/>
              </a:spcBef>
            </a:pPr>
            <a:br>
              <a:rPr lang="en-US" sz="1400" b="1" dirty="0"/>
            </a:br>
            <a:r>
              <a:rPr lang="en-US" sz="1400" b="1" dirty="0"/>
              <a:t>PURPOSES</a:t>
            </a:r>
            <a:endParaRPr lang="en-US" sz="1400" dirty="0"/>
          </a:p>
          <a:p>
            <a:pPr lvl="1">
              <a:spcBef>
                <a:spcPts val="0"/>
              </a:spcBef>
            </a:pPr>
            <a:r>
              <a:rPr lang="en-US" sz="1400" dirty="0"/>
              <a:t>Avoid probate</a:t>
            </a:r>
          </a:p>
          <a:p>
            <a:pPr lvl="1">
              <a:spcBef>
                <a:spcPts val="0"/>
              </a:spcBef>
            </a:pPr>
            <a:r>
              <a:rPr lang="en-US" sz="1400" dirty="0"/>
              <a:t>Asset consolidation</a:t>
            </a:r>
          </a:p>
          <a:p>
            <a:pPr lvl="1">
              <a:spcBef>
                <a:spcPts val="0"/>
              </a:spcBef>
            </a:pPr>
            <a:r>
              <a:rPr lang="en-US" sz="1400" dirty="0"/>
              <a:t>Asset distribution</a:t>
            </a:r>
          </a:p>
          <a:p>
            <a:pPr lvl="1">
              <a:spcBef>
                <a:spcPts val="0"/>
              </a:spcBef>
            </a:pPr>
            <a:r>
              <a:rPr lang="en-US" sz="1400" dirty="0"/>
              <a:t>Incapacity provisions</a:t>
            </a:r>
          </a:p>
        </p:txBody>
      </p:sp>
      <p:sp>
        <p:nvSpPr>
          <p:cNvPr id="4" name="Title 3"/>
          <p:cNvSpPr>
            <a:spLocks noGrp="1"/>
          </p:cNvSpPr>
          <p:nvPr>
            <p:ph type="title"/>
          </p:nvPr>
        </p:nvSpPr>
        <p:spPr>
          <a:xfrm>
            <a:off x="1379907" y="215319"/>
            <a:ext cx="4978401" cy="489465"/>
          </a:xfrm>
          <a:prstGeom prst="rect">
            <a:avLst/>
          </a:prstGeom>
        </p:spPr>
        <p:txBody>
          <a:bodyPr/>
          <a:lstStyle/>
          <a:p>
            <a:r>
              <a:rPr lang="en-US" dirty="0"/>
              <a:t>CONTROL: TWO TYPES OF TRUSTS</a:t>
            </a:r>
          </a:p>
        </p:txBody>
      </p:sp>
      <p:cxnSp>
        <p:nvCxnSpPr>
          <p:cNvPr id="6" name="Straight Connector 5"/>
          <p:cNvCxnSpPr>
            <a:cxnSpLocks/>
          </p:cNvCxnSpPr>
          <p:nvPr/>
        </p:nvCxnSpPr>
        <p:spPr>
          <a:xfrm>
            <a:off x="1029387" y="728032"/>
            <a:ext cx="4924723"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B576CABB-6003-6945-AAFD-2F601F29A6E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324" y="0"/>
            <a:ext cx="1376517" cy="5143500"/>
          </a:xfrm>
          <a:prstGeom prst="rect">
            <a:avLst/>
          </a:prstGeom>
        </p:spPr>
      </p:pic>
      <p:sp>
        <p:nvSpPr>
          <p:cNvPr id="8" name="TextBox 7">
            <a:extLst>
              <a:ext uri="{FF2B5EF4-FFF2-40B4-BE49-F238E27FC236}">
                <a16:creationId xmlns:a16="http://schemas.microsoft.com/office/drawing/2014/main" id="{C4AD102D-40D3-430E-8728-5D3A4064C1F2}"/>
              </a:ext>
            </a:extLst>
          </p:cNvPr>
          <p:cNvSpPr txBox="1"/>
          <p:nvPr/>
        </p:nvSpPr>
        <p:spPr>
          <a:xfrm>
            <a:off x="154717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10" name="Shape 258">
            <a:extLst>
              <a:ext uri="{FF2B5EF4-FFF2-40B4-BE49-F238E27FC236}">
                <a16:creationId xmlns:a16="http://schemas.microsoft.com/office/drawing/2014/main" id="{0AF97395-1A8C-C24B-9A73-BAD1189A3081}"/>
              </a:ext>
            </a:extLst>
          </p:cNvPr>
          <p:cNvSpPr/>
          <p:nvPr/>
        </p:nvSpPr>
        <p:spPr>
          <a:xfrm flipH="1">
            <a:off x="8201067"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11" name="Slide Number Placeholder 1"/>
          <p:cNvSpPr>
            <a:spLocks noGrp="1"/>
          </p:cNvSpPr>
          <p:nvPr>
            <p:ph type="sldNum" sz="quarter" idx="12"/>
          </p:nvPr>
        </p:nvSpPr>
        <p:spPr>
          <a:xfrm>
            <a:off x="8728635" y="4842778"/>
            <a:ext cx="364393" cy="273844"/>
          </a:xfrm>
        </p:spPr>
        <p:txBody>
          <a:bodyPr/>
          <a:lstStyle/>
          <a:p>
            <a:r>
              <a:rPr lang="en-US" dirty="0">
                <a:solidFill>
                  <a:schemeClr val="bg1"/>
                </a:solidFill>
              </a:rPr>
              <a:t>30</a:t>
            </a:r>
          </a:p>
        </p:txBody>
      </p:sp>
      <p:sp>
        <p:nvSpPr>
          <p:cNvPr id="12"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58836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65606" y="1005840"/>
            <a:ext cx="7463029" cy="3349927"/>
          </a:xfrm>
          <a:prstGeom prst="rect">
            <a:avLst/>
          </a:prstGeom>
        </p:spPr>
        <p:txBody>
          <a:bodyPr>
            <a:noAutofit/>
          </a:bodyPr>
          <a:lstStyle/>
          <a:p>
            <a:pPr>
              <a:spcBef>
                <a:spcPts val="0"/>
              </a:spcBef>
            </a:pPr>
            <a:r>
              <a:rPr lang="en-US" sz="1400" b="1" cap="all" dirty="0">
                <a:solidFill>
                  <a:schemeClr val="accent1"/>
                </a:solidFill>
              </a:rPr>
              <a:t>IRREVOCABLE TRUSTS</a:t>
            </a:r>
          </a:p>
          <a:p>
            <a:pPr>
              <a:spcBef>
                <a:spcPts val="0"/>
              </a:spcBef>
            </a:pPr>
            <a:endParaRPr lang="en-US" sz="1400" b="1" cap="all" dirty="0">
              <a:solidFill>
                <a:schemeClr val="accent1"/>
              </a:solidFill>
            </a:endParaRPr>
          </a:p>
          <a:p>
            <a:pPr lvl="1">
              <a:spcBef>
                <a:spcPts val="0"/>
              </a:spcBef>
            </a:pPr>
            <a:r>
              <a:rPr lang="en-US" sz="1400" dirty="0"/>
              <a:t>Separate legal entity from the grantor</a:t>
            </a:r>
          </a:p>
          <a:p>
            <a:pPr lvl="1">
              <a:spcBef>
                <a:spcPts val="0"/>
              </a:spcBef>
            </a:pPr>
            <a:r>
              <a:rPr lang="en-US" sz="1400" dirty="0"/>
              <a:t>Uses a Tax Identification Number (TIN) </a:t>
            </a:r>
          </a:p>
          <a:p>
            <a:pPr lvl="1">
              <a:spcBef>
                <a:spcPts val="0"/>
              </a:spcBef>
            </a:pPr>
            <a:r>
              <a:rPr lang="en-US" sz="1400" dirty="0"/>
              <a:t>Files a separate tax return (1041) </a:t>
            </a:r>
          </a:p>
          <a:p>
            <a:pPr lvl="1">
              <a:spcBef>
                <a:spcPts val="0"/>
              </a:spcBef>
            </a:pPr>
            <a:r>
              <a:rPr lang="en-US" sz="1400" dirty="0"/>
              <a:t>Provides separation of assets from the grantor, including for tax purposes </a:t>
            </a:r>
          </a:p>
          <a:p>
            <a:pPr lvl="1">
              <a:spcBef>
                <a:spcPts val="0"/>
              </a:spcBef>
            </a:pPr>
            <a:r>
              <a:rPr lang="en-US" sz="1400" dirty="0"/>
              <a:t>Special tax reporting rules apply to Irrevocable Grantor Trusts.</a:t>
            </a:r>
          </a:p>
          <a:p>
            <a:pPr>
              <a:spcBef>
                <a:spcPts val="0"/>
              </a:spcBef>
            </a:pPr>
            <a:br>
              <a:rPr lang="en-US" sz="1400" b="1" dirty="0"/>
            </a:br>
            <a:r>
              <a:rPr lang="en-US" sz="1400" b="1" dirty="0"/>
              <a:t>PURPOSES</a:t>
            </a:r>
            <a:endParaRPr lang="en-US" sz="1400" dirty="0"/>
          </a:p>
          <a:p>
            <a:pPr lvl="1">
              <a:spcBef>
                <a:spcPts val="0"/>
              </a:spcBef>
            </a:pPr>
            <a:r>
              <a:rPr lang="en-US" sz="1400" dirty="0"/>
              <a:t>Asset distribution</a:t>
            </a:r>
          </a:p>
          <a:p>
            <a:pPr lvl="1">
              <a:spcBef>
                <a:spcPts val="0"/>
              </a:spcBef>
            </a:pPr>
            <a:r>
              <a:rPr lang="en-US" sz="1400" dirty="0"/>
              <a:t>Wealth transfer</a:t>
            </a:r>
          </a:p>
          <a:p>
            <a:pPr lvl="1">
              <a:spcBef>
                <a:spcPts val="0"/>
              </a:spcBef>
            </a:pPr>
            <a:r>
              <a:rPr lang="en-US" sz="1400" dirty="0"/>
              <a:t>Tax planning</a:t>
            </a:r>
          </a:p>
        </p:txBody>
      </p:sp>
      <p:sp>
        <p:nvSpPr>
          <p:cNvPr id="4" name="Title 3"/>
          <p:cNvSpPr>
            <a:spLocks noGrp="1"/>
          </p:cNvSpPr>
          <p:nvPr>
            <p:ph type="title"/>
          </p:nvPr>
        </p:nvSpPr>
        <p:spPr>
          <a:xfrm>
            <a:off x="1379908" y="215319"/>
            <a:ext cx="4978400" cy="489465"/>
          </a:xfrm>
          <a:prstGeom prst="rect">
            <a:avLst/>
          </a:prstGeom>
        </p:spPr>
        <p:txBody>
          <a:bodyPr/>
          <a:lstStyle/>
          <a:p>
            <a:r>
              <a:rPr lang="en-US" dirty="0"/>
              <a:t>CONTROL: TWO TYPES OF TRUSTS</a:t>
            </a:r>
          </a:p>
        </p:txBody>
      </p:sp>
      <p:cxnSp>
        <p:nvCxnSpPr>
          <p:cNvPr id="6" name="Straight Connector 5"/>
          <p:cNvCxnSpPr>
            <a:cxnSpLocks/>
          </p:cNvCxnSpPr>
          <p:nvPr/>
        </p:nvCxnSpPr>
        <p:spPr>
          <a:xfrm>
            <a:off x="1029387" y="728032"/>
            <a:ext cx="491946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EC9695B5-EEA5-5048-A394-74B0A3BE3F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512" y="0"/>
            <a:ext cx="1343508" cy="5143500"/>
          </a:xfrm>
          <a:prstGeom prst="rect">
            <a:avLst/>
          </a:prstGeom>
        </p:spPr>
      </p:pic>
      <p:sp>
        <p:nvSpPr>
          <p:cNvPr id="8" name="TextBox 7">
            <a:extLst>
              <a:ext uri="{FF2B5EF4-FFF2-40B4-BE49-F238E27FC236}">
                <a16:creationId xmlns:a16="http://schemas.microsoft.com/office/drawing/2014/main" id="{C4AD102D-40D3-430E-8728-5D3A4064C1F2}"/>
              </a:ext>
            </a:extLst>
          </p:cNvPr>
          <p:cNvSpPr txBox="1"/>
          <p:nvPr/>
        </p:nvSpPr>
        <p:spPr>
          <a:xfrm>
            <a:off x="154717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10" name="Shape 258">
            <a:extLst>
              <a:ext uri="{FF2B5EF4-FFF2-40B4-BE49-F238E27FC236}">
                <a16:creationId xmlns:a16="http://schemas.microsoft.com/office/drawing/2014/main" id="{0AF97395-1A8C-C24B-9A73-BAD1189A3081}"/>
              </a:ext>
            </a:extLst>
          </p:cNvPr>
          <p:cNvSpPr/>
          <p:nvPr/>
        </p:nvSpPr>
        <p:spPr>
          <a:xfrm flipH="1">
            <a:off x="8201067"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11" name="Slide Number Placeholder 1"/>
          <p:cNvSpPr>
            <a:spLocks noGrp="1"/>
          </p:cNvSpPr>
          <p:nvPr>
            <p:ph type="sldNum" sz="quarter" idx="12"/>
          </p:nvPr>
        </p:nvSpPr>
        <p:spPr>
          <a:xfrm>
            <a:off x="8728635" y="4842778"/>
            <a:ext cx="364393" cy="273844"/>
          </a:xfrm>
        </p:spPr>
        <p:txBody>
          <a:bodyPr/>
          <a:lstStyle/>
          <a:p>
            <a:r>
              <a:rPr lang="en-US" dirty="0">
                <a:solidFill>
                  <a:schemeClr val="bg1"/>
                </a:solidFill>
              </a:rPr>
              <a:t>31</a:t>
            </a:r>
          </a:p>
        </p:txBody>
      </p:sp>
      <p:sp>
        <p:nvSpPr>
          <p:cNvPr id="12"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4226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65606" y="993469"/>
            <a:ext cx="7752772" cy="3534988"/>
          </a:xfrm>
          <a:prstGeom prst="rect">
            <a:avLst/>
          </a:prstGeom>
        </p:spPr>
        <p:txBody>
          <a:bodyPr>
            <a:noAutofit/>
          </a:bodyPr>
          <a:lstStyle/>
          <a:p>
            <a:r>
              <a:rPr lang="en-US" sz="1400" b="1" cap="all" dirty="0">
                <a:solidFill>
                  <a:schemeClr val="accent1"/>
                </a:solidFill>
              </a:rPr>
              <a:t>IRREVOCABLE TRUSTS ARE TYPICALLY CREATED WITH ONE OF THREE </a:t>
            </a:r>
            <a:br>
              <a:rPr lang="en-US" sz="1400" b="1" cap="all" dirty="0">
                <a:solidFill>
                  <a:schemeClr val="accent1"/>
                </a:solidFill>
              </a:rPr>
            </a:br>
            <a:r>
              <a:rPr lang="en-US" sz="1400" b="1" cap="all" dirty="0">
                <a:solidFill>
                  <a:schemeClr val="accent1"/>
                </a:solidFill>
              </a:rPr>
              <a:t>OBJECTIVES IN MIND</a:t>
            </a:r>
          </a:p>
          <a:p>
            <a:endParaRPr lang="en-US" sz="1400" b="1" cap="all" dirty="0">
              <a:solidFill>
                <a:schemeClr val="accent1"/>
              </a:solidFill>
            </a:endParaRPr>
          </a:p>
          <a:p>
            <a:r>
              <a:rPr lang="en-US" sz="1400" b="1" dirty="0"/>
              <a:t>CONTROL</a:t>
            </a:r>
            <a:endParaRPr lang="en-US" sz="1400" dirty="0"/>
          </a:p>
          <a:p>
            <a:pPr lvl="1"/>
            <a:r>
              <a:rPr lang="en-US" sz="1400" dirty="0"/>
              <a:t>Spendthrift Trusts</a:t>
            </a:r>
          </a:p>
          <a:p>
            <a:pPr lvl="1"/>
            <a:r>
              <a:rPr lang="en-US" sz="1400" dirty="0"/>
              <a:t>Special Needs Trusts</a:t>
            </a:r>
          </a:p>
          <a:p>
            <a:pPr lvl="1"/>
            <a:r>
              <a:rPr lang="en-US" sz="1400" dirty="0"/>
              <a:t>QTIP Trusts</a:t>
            </a:r>
          </a:p>
        </p:txBody>
      </p:sp>
      <p:sp>
        <p:nvSpPr>
          <p:cNvPr id="4" name="Title 3"/>
          <p:cNvSpPr>
            <a:spLocks noGrp="1"/>
          </p:cNvSpPr>
          <p:nvPr>
            <p:ph type="title"/>
          </p:nvPr>
        </p:nvSpPr>
        <p:spPr>
          <a:xfrm>
            <a:off x="1379908" y="215319"/>
            <a:ext cx="4847772" cy="489465"/>
          </a:xfrm>
          <a:prstGeom prst="rect">
            <a:avLst/>
          </a:prstGeom>
        </p:spPr>
        <p:txBody>
          <a:bodyPr/>
          <a:lstStyle/>
          <a:p>
            <a:r>
              <a:rPr lang="en-US" dirty="0"/>
              <a:t>CONTROL: IRREVOCABLE TRUSTS</a:t>
            </a:r>
          </a:p>
        </p:txBody>
      </p:sp>
      <p:cxnSp>
        <p:nvCxnSpPr>
          <p:cNvPr id="6" name="Straight Connector 5"/>
          <p:cNvCxnSpPr/>
          <p:nvPr/>
        </p:nvCxnSpPr>
        <p:spPr>
          <a:xfrm>
            <a:off x="1029387" y="728032"/>
            <a:ext cx="4847771"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idx="4294967295"/>
          </p:nvPr>
        </p:nvSpPr>
        <p:spPr>
          <a:xfrm>
            <a:off x="3432006" y="1723724"/>
            <a:ext cx="2664946" cy="2306016"/>
          </a:xfrm>
          <a:prstGeom prst="rect">
            <a:avLst/>
          </a:prstGeom>
        </p:spPr>
        <p:txBody>
          <a:bodyPr>
            <a:noAutofit/>
          </a:bodyPr>
          <a:lstStyle/>
          <a:p>
            <a:r>
              <a:rPr lang="en-US" sz="1400" b="1" dirty="0"/>
              <a:t>TAX PLANNING</a:t>
            </a:r>
            <a:endParaRPr lang="en-US" sz="1400" dirty="0"/>
          </a:p>
          <a:p>
            <a:pPr lvl="1"/>
            <a:r>
              <a:rPr lang="en-US" sz="1400" dirty="0"/>
              <a:t>Credit Shelter Trusts</a:t>
            </a:r>
          </a:p>
          <a:p>
            <a:pPr lvl="1"/>
            <a:r>
              <a:rPr lang="en-US" sz="1400" dirty="0"/>
              <a:t>Irrevocable Life Insurance Trusts</a:t>
            </a:r>
          </a:p>
          <a:p>
            <a:pPr lvl="1"/>
            <a:r>
              <a:rPr lang="en-US" sz="1400" dirty="0"/>
              <a:t>Generation-Skipping Trusts</a:t>
            </a:r>
          </a:p>
          <a:p>
            <a:pPr lvl="1"/>
            <a:r>
              <a:rPr lang="en-US" sz="1400" dirty="0"/>
              <a:t>Grantor Retained Trusts</a:t>
            </a:r>
          </a:p>
          <a:p>
            <a:pPr lvl="1"/>
            <a:r>
              <a:rPr lang="en-US" sz="1400" dirty="0"/>
              <a:t>Intentionally Defective Trusts</a:t>
            </a:r>
          </a:p>
        </p:txBody>
      </p:sp>
      <p:sp>
        <p:nvSpPr>
          <p:cNvPr id="8" name="Content Placeholder 2"/>
          <p:cNvSpPr>
            <a:spLocks noGrp="1"/>
          </p:cNvSpPr>
          <p:nvPr>
            <p:ph idx="4294967295"/>
          </p:nvPr>
        </p:nvSpPr>
        <p:spPr>
          <a:xfrm>
            <a:off x="5970698" y="1714190"/>
            <a:ext cx="2819087" cy="1284192"/>
          </a:xfrm>
          <a:prstGeom prst="rect">
            <a:avLst/>
          </a:prstGeom>
        </p:spPr>
        <p:txBody>
          <a:bodyPr>
            <a:noAutofit/>
          </a:bodyPr>
          <a:lstStyle/>
          <a:p>
            <a:r>
              <a:rPr lang="en-US" sz="1400" b="1" dirty="0"/>
              <a:t>CHARITABLE PLANNING</a:t>
            </a:r>
            <a:endParaRPr lang="en-US" sz="1400" dirty="0"/>
          </a:p>
          <a:p>
            <a:pPr lvl="1"/>
            <a:r>
              <a:rPr lang="en-US" sz="1400" dirty="0"/>
              <a:t>Charitable Lead Trusts</a:t>
            </a:r>
          </a:p>
          <a:p>
            <a:pPr lvl="1"/>
            <a:r>
              <a:rPr lang="en-US" sz="1400" dirty="0"/>
              <a:t>Charitable Remainder Trusts</a:t>
            </a:r>
          </a:p>
        </p:txBody>
      </p:sp>
      <p:pic>
        <p:nvPicPr>
          <p:cNvPr id="11" name="Picture 10" descr="boot.jpg"/>
          <p:cNvPicPr>
            <a:picLocks noChangeAspect="1"/>
          </p:cNvPicPr>
          <p:nvPr/>
        </p:nvPicPr>
        <p:blipFill rotWithShape="1">
          <a:blip r:embed="rId3" cstate="email">
            <a:extLst>
              <a:ext uri="{28A0092B-C50C-407E-A947-70E740481C1C}">
                <a14:useLocalDpi xmlns:a14="http://schemas.microsoft.com/office/drawing/2010/main"/>
              </a:ext>
            </a:extLst>
          </a:blip>
          <a:srcRect l="22735"/>
          <a:stretch/>
        </p:blipFill>
        <p:spPr>
          <a:xfrm>
            <a:off x="1" y="0"/>
            <a:ext cx="1297454" cy="5150971"/>
          </a:xfrm>
          <a:prstGeom prst="rect">
            <a:avLst/>
          </a:prstGeom>
        </p:spPr>
      </p:pic>
      <p:sp>
        <p:nvSpPr>
          <p:cNvPr id="10" name="TextBox 9">
            <a:extLst>
              <a:ext uri="{FF2B5EF4-FFF2-40B4-BE49-F238E27FC236}">
                <a16:creationId xmlns:a16="http://schemas.microsoft.com/office/drawing/2014/main" id="{C4AD102D-40D3-430E-8728-5D3A4064C1F2}"/>
              </a:ext>
            </a:extLst>
          </p:cNvPr>
          <p:cNvSpPr txBox="1"/>
          <p:nvPr/>
        </p:nvSpPr>
        <p:spPr>
          <a:xfrm>
            <a:off x="154717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12" name="Shape 258">
            <a:extLst>
              <a:ext uri="{FF2B5EF4-FFF2-40B4-BE49-F238E27FC236}">
                <a16:creationId xmlns:a16="http://schemas.microsoft.com/office/drawing/2014/main" id="{0AF97395-1A8C-C24B-9A73-BAD1189A3081}"/>
              </a:ext>
            </a:extLst>
          </p:cNvPr>
          <p:cNvSpPr/>
          <p:nvPr/>
        </p:nvSpPr>
        <p:spPr>
          <a:xfrm flipH="1">
            <a:off x="8201067"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13" name="Slide Number Placeholder 1"/>
          <p:cNvSpPr>
            <a:spLocks noGrp="1"/>
          </p:cNvSpPr>
          <p:nvPr>
            <p:ph type="sldNum" sz="quarter" idx="12"/>
          </p:nvPr>
        </p:nvSpPr>
        <p:spPr>
          <a:xfrm>
            <a:off x="8728635" y="4842778"/>
            <a:ext cx="364393" cy="273844"/>
          </a:xfrm>
        </p:spPr>
        <p:txBody>
          <a:bodyPr/>
          <a:lstStyle/>
          <a:p>
            <a:r>
              <a:rPr lang="en-US" dirty="0">
                <a:solidFill>
                  <a:schemeClr val="bg1"/>
                </a:solidFill>
              </a:rPr>
              <a:t>32</a:t>
            </a:r>
          </a:p>
        </p:txBody>
      </p:sp>
      <p:sp>
        <p:nvSpPr>
          <p:cNvPr id="14"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43798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615" y="1"/>
            <a:ext cx="9181615" cy="5143500"/>
          </a:xfrm>
          <a:prstGeom prst="rect">
            <a:avLst/>
          </a:prstGeom>
        </p:spPr>
      </p:pic>
      <p:sp>
        <p:nvSpPr>
          <p:cNvPr id="3" name="Slide Number Placeholder 2"/>
          <p:cNvSpPr>
            <a:spLocks noGrp="1"/>
          </p:cNvSpPr>
          <p:nvPr>
            <p:ph type="sldNum" sz="quarter" idx="10"/>
          </p:nvPr>
        </p:nvSpPr>
        <p:spPr/>
        <p:txBody>
          <a:bodyPr/>
          <a:lstStyle/>
          <a:p>
            <a:fld id="{716BC1C3-C832-FA4C-9911-3E1C355083BA}" type="slidenum">
              <a:rPr lang="en-US" smtClean="0"/>
              <a:pPr/>
              <a:t>33</a:t>
            </a:fld>
            <a:endParaRPr lang="en-US" dirty="0"/>
          </a:p>
        </p:txBody>
      </p:sp>
      <p:cxnSp>
        <p:nvCxnSpPr>
          <p:cNvPr id="18" name="Straight Connector 17"/>
          <p:cNvCxnSpPr/>
          <p:nvPr/>
        </p:nvCxnSpPr>
        <p:spPr>
          <a:xfrm flipV="1">
            <a:off x="4171200" y="-1227381"/>
            <a:ext cx="581986" cy="1265"/>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4085360" y="-1275537"/>
            <a:ext cx="96311" cy="9631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22" name="TextBox 21"/>
          <p:cNvSpPr txBox="1"/>
          <p:nvPr/>
        </p:nvSpPr>
        <p:spPr>
          <a:xfrm>
            <a:off x="264609" y="1305824"/>
            <a:ext cx="3153677" cy="1675920"/>
          </a:xfrm>
          <a:prstGeom prst="rect">
            <a:avLst/>
          </a:prstGeom>
          <a:solidFill>
            <a:schemeClr val="bg1">
              <a:alpha val="40000"/>
            </a:schemeClr>
          </a:solidFill>
          <a:ln>
            <a:solidFill>
              <a:schemeClr val="bg1"/>
            </a:solidFill>
          </a:ln>
        </p:spPr>
        <p:txBody>
          <a:bodyPr wrap="square" lIns="182880" tIns="0" rIns="0" bIns="0" rtlCol="0" anchor="ctr">
            <a:noAutofit/>
          </a:bodyPr>
          <a:lstStyle/>
          <a:p>
            <a:r>
              <a:rPr lang="en-US" sz="1400" b="1" dirty="0">
                <a:solidFill>
                  <a:srgbClr val="AC4298"/>
                </a:solidFill>
              </a:rPr>
              <a:t>Look for control solutions </a:t>
            </a:r>
            <a:br>
              <a:rPr lang="en-US" sz="1400" b="1" dirty="0">
                <a:solidFill>
                  <a:srgbClr val="AC4298"/>
                </a:solidFill>
              </a:rPr>
            </a:br>
            <a:r>
              <a:rPr lang="en-US" sz="1400" dirty="0"/>
              <a:t>your client already has in </a:t>
            </a:r>
            <a:br>
              <a:rPr lang="en-US" sz="1400" dirty="0"/>
            </a:br>
            <a:r>
              <a:rPr lang="en-US" sz="1400" dirty="0"/>
              <a:t>place or has access to</a:t>
            </a:r>
          </a:p>
        </p:txBody>
      </p:sp>
      <p:sp>
        <p:nvSpPr>
          <p:cNvPr id="27" name="TextBox 26"/>
          <p:cNvSpPr txBox="1"/>
          <p:nvPr/>
        </p:nvSpPr>
        <p:spPr>
          <a:xfrm>
            <a:off x="3464838" y="1313971"/>
            <a:ext cx="3153677" cy="1672216"/>
          </a:xfrm>
          <a:prstGeom prst="rect">
            <a:avLst/>
          </a:prstGeom>
          <a:solidFill>
            <a:schemeClr val="bg1">
              <a:alpha val="40000"/>
            </a:schemeClr>
          </a:solidFill>
          <a:ln>
            <a:solidFill>
              <a:schemeClr val="bg1"/>
            </a:solidFill>
          </a:ln>
        </p:spPr>
        <p:txBody>
          <a:bodyPr wrap="square" lIns="182880" tIns="0" rIns="0" bIns="0" rtlCol="0" anchor="ctr">
            <a:noAutofit/>
          </a:bodyPr>
          <a:lstStyle/>
          <a:p>
            <a:r>
              <a:rPr lang="en-US" sz="1400" b="1" dirty="0">
                <a:solidFill>
                  <a:srgbClr val="AC4298"/>
                </a:solidFill>
              </a:rPr>
              <a:t>Identify the method of control </a:t>
            </a:r>
            <a:br>
              <a:rPr lang="en-US" sz="1400" b="1" dirty="0">
                <a:solidFill>
                  <a:srgbClr val="AC4298"/>
                </a:solidFill>
              </a:rPr>
            </a:br>
            <a:r>
              <a:rPr lang="en-US" sz="1400" dirty="0"/>
              <a:t>that makes the most sense for </a:t>
            </a:r>
            <a:br>
              <a:rPr lang="en-US" sz="1400" dirty="0"/>
            </a:br>
            <a:r>
              <a:rPr lang="en-US" sz="1400" dirty="0"/>
              <a:t>the client (e.g., cost, ease of implementation, objectives)</a:t>
            </a:r>
          </a:p>
        </p:txBody>
      </p:sp>
      <p:sp>
        <p:nvSpPr>
          <p:cNvPr id="28" name="TextBox 27"/>
          <p:cNvSpPr txBox="1"/>
          <p:nvPr/>
        </p:nvSpPr>
        <p:spPr>
          <a:xfrm>
            <a:off x="264609" y="3026459"/>
            <a:ext cx="3153677" cy="1672216"/>
          </a:xfrm>
          <a:prstGeom prst="rect">
            <a:avLst/>
          </a:prstGeom>
          <a:solidFill>
            <a:schemeClr val="bg1">
              <a:alpha val="40000"/>
            </a:schemeClr>
          </a:solidFill>
          <a:ln>
            <a:solidFill>
              <a:schemeClr val="bg1"/>
            </a:solidFill>
          </a:ln>
        </p:spPr>
        <p:txBody>
          <a:bodyPr wrap="square" lIns="182880" tIns="0" rIns="0" bIns="0" rtlCol="0" anchor="ctr">
            <a:noAutofit/>
          </a:bodyPr>
          <a:lstStyle/>
          <a:p>
            <a:r>
              <a:rPr lang="en-US" sz="1400" b="1" dirty="0">
                <a:solidFill>
                  <a:srgbClr val="AC4298"/>
                </a:solidFill>
              </a:rPr>
              <a:t>Communicate and collaborate </a:t>
            </a:r>
            <a:br>
              <a:rPr lang="en-US" sz="1400" b="1" dirty="0">
                <a:solidFill>
                  <a:srgbClr val="AC4298"/>
                </a:solidFill>
              </a:rPr>
            </a:br>
            <a:r>
              <a:rPr lang="en-US" sz="1400" dirty="0"/>
              <a:t>with professionals (such as CPAs </a:t>
            </a:r>
            <a:br>
              <a:rPr lang="en-US" sz="1400" dirty="0"/>
            </a:br>
            <a:r>
              <a:rPr lang="en-US" sz="1400" dirty="0"/>
              <a:t>and estate planning attorneys) to ensure strategy pieces fit and </a:t>
            </a:r>
            <a:br>
              <a:rPr lang="en-US" sz="1400" dirty="0"/>
            </a:br>
            <a:r>
              <a:rPr lang="en-US" sz="1400" dirty="0"/>
              <a:t>flow well</a:t>
            </a:r>
          </a:p>
        </p:txBody>
      </p:sp>
      <p:sp>
        <p:nvSpPr>
          <p:cNvPr id="35" name="TextBox 34"/>
          <p:cNvSpPr txBox="1"/>
          <p:nvPr/>
        </p:nvSpPr>
        <p:spPr>
          <a:xfrm>
            <a:off x="3464838" y="3026459"/>
            <a:ext cx="3153677" cy="1672216"/>
          </a:xfrm>
          <a:prstGeom prst="rect">
            <a:avLst/>
          </a:prstGeom>
          <a:solidFill>
            <a:schemeClr val="bg1">
              <a:alpha val="40000"/>
            </a:schemeClr>
          </a:solidFill>
          <a:ln>
            <a:solidFill>
              <a:schemeClr val="bg1"/>
            </a:solidFill>
          </a:ln>
        </p:spPr>
        <p:txBody>
          <a:bodyPr wrap="square" lIns="182880" tIns="0" rIns="0" bIns="0" rtlCol="0" anchor="ctr">
            <a:noAutofit/>
          </a:bodyPr>
          <a:lstStyle/>
          <a:p>
            <a:r>
              <a:rPr lang="en-US" sz="1400" b="1" dirty="0">
                <a:solidFill>
                  <a:srgbClr val="AC4298"/>
                </a:solidFill>
              </a:rPr>
              <a:t>Identify specific estate planning concerns </a:t>
            </a:r>
            <a:r>
              <a:rPr lang="en-US" sz="1400" dirty="0"/>
              <a:t>in order to enhance value for clients and your practice</a:t>
            </a:r>
          </a:p>
        </p:txBody>
      </p:sp>
      <p:sp>
        <p:nvSpPr>
          <p:cNvPr id="13" name="TextBox 12">
            <a:extLst>
              <a:ext uri="{FF2B5EF4-FFF2-40B4-BE49-F238E27FC236}">
                <a16:creationId xmlns:a16="http://schemas.microsoft.com/office/drawing/2014/main" id="{C4AD102D-40D3-430E-8728-5D3A4064C1F2}"/>
              </a:ext>
            </a:extLst>
          </p:cNvPr>
          <p:cNvSpPr txBox="1"/>
          <p:nvPr/>
        </p:nvSpPr>
        <p:spPr>
          <a:xfrm>
            <a:off x="41975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14" name="Shape 154">
            <a:extLst>
              <a:ext uri="{FF2B5EF4-FFF2-40B4-BE49-F238E27FC236}">
                <a16:creationId xmlns:a16="http://schemas.microsoft.com/office/drawing/2014/main" id="{D80A535E-EDE0-2048-B7F7-4AAC2FB03250}"/>
              </a:ext>
            </a:extLst>
          </p:cNvPr>
          <p:cNvSpPr/>
          <p:nvPr/>
        </p:nvSpPr>
        <p:spPr>
          <a:xfrm>
            <a:off x="-37615" y="429002"/>
            <a:ext cx="5800461" cy="469088"/>
          </a:xfrm>
          <a:prstGeom prst="rect">
            <a:avLst/>
          </a:prstGeom>
          <a:solidFill>
            <a:schemeClr val="bg1"/>
          </a:solidFill>
          <a:ln w="12700">
            <a:miter lim="400000"/>
          </a:ln>
        </p:spPr>
        <p:txBody>
          <a:bodyPr lIns="50800" tIns="50800" rIns="50800" bIns="50800" anchor="ctr"/>
          <a:lstStyle/>
          <a:p>
            <a:pPr>
              <a:defRPr sz="3200">
                <a:solidFill>
                  <a:srgbClr val="FFFFFF"/>
                </a:solidFill>
              </a:defRPr>
            </a:pPr>
            <a:endParaRPr dirty="0"/>
          </a:p>
        </p:txBody>
      </p:sp>
      <p:sp>
        <p:nvSpPr>
          <p:cNvPr id="20" name="Text Placeholder 3"/>
          <p:cNvSpPr txBox="1">
            <a:spLocks/>
          </p:cNvSpPr>
          <p:nvPr/>
        </p:nvSpPr>
        <p:spPr>
          <a:xfrm>
            <a:off x="314958" y="363059"/>
            <a:ext cx="6626420" cy="656462"/>
          </a:xfrm>
          <a:prstGeom prst="rect">
            <a:avLst/>
          </a:prstGeom>
        </p:spPr>
        <p:txBody>
          <a:bodyPr vert="horz"/>
          <a:lstStyle>
            <a:lvl1pPr marL="0" indent="0" algn="l" defTabSz="457200" rtl="0" eaLnBrk="1" latinLnBrk="0" hangingPunct="1">
              <a:spcBef>
                <a:spcPct val="20000"/>
              </a:spcBef>
              <a:buClr>
                <a:schemeClr val="bg1"/>
              </a:buClr>
              <a:buSzPct val="85000"/>
              <a:buFont typeface="Lucida Grande"/>
              <a:buNone/>
              <a:defRPr sz="3600" b="0" i="0" kern="0" spc="200">
                <a:solidFill>
                  <a:srgbClr val="3E6B9C"/>
                </a:solidFill>
                <a:latin typeface="Impact"/>
                <a:ea typeface="+mn-ea"/>
                <a:cs typeface="Impact"/>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400" kern="2100" spc="0" dirty="0">
                <a:solidFill>
                  <a:srgbClr val="9B2B86"/>
                </a:solidFill>
              </a:rPr>
              <a:t>CONTROL: DEVELOP A PROCESS</a:t>
            </a:r>
          </a:p>
        </p:txBody>
      </p:sp>
      <p:sp>
        <p:nvSpPr>
          <p:cNvPr id="15" name="Shape 111"/>
          <p:cNvSpPr/>
          <p:nvPr/>
        </p:nvSpPr>
        <p:spPr>
          <a:xfrm>
            <a:off x="8697685" y="4721043"/>
            <a:ext cx="450135" cy="0"/>
          </a:xfrm>
          <a:prstGeom prst="line">
            <a:avLst/>
          </a:prstGeom>
          <a:ln w="6350" cmpd="sng">
            <a:solidFill>
              <a:srgbClr val="FFFFFF"/>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39023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74057"/>
            <a:ext cx="9144000" cy="5223652"/>
          </a:xfrm>
          <a:prstGeom prst="rect">
            <a:avLst/>
          </a:prstGeom>
        </p:spPr>
      </p:pic>
      <p:sp>
        <p:nvSpPr>
          <p:cNvPr id="10" name="Shape 111"/>
          <p:cNvSpPr/>
          <p:nvPr/>
        </p:nvSpPr>
        <p:spPr>
          <a:xfrm>
            <a:off x="8697685" y="4721043"/>
            <a:ext cx="450135" cy="0"/>
          </a:xfrm>
          <a:prstGeom prst="line">
            <a:avLst/>
          </a:prstGeom>
          <a:ln w="6350" cmpd="sng">
            <a:solidFill>
              <a:srgbClr val="FFFFFF"/>
            </a:solidFill>
            <a:miter lim="400000"/>
          </a:ln>
        </p:spPr>
        <p:txBody>
          <a:bodyPr lIns="50800" tIns="50800" rIns="50800" bIns="50800" anchor="ctr"/>
          <a:lstStyle/>
          <a:p>
            <a:pPr>
              <a:defRPr sz="3200"/>
            </a:pPr>
            <a:endParaRPr dirty="0"/>
          </a:p>
        </p:txBody>
      </p:sp>
      <p:sp>
        <p:nvSpPr>
          <p:cNvPr id="11" name="Slide Number Placeholder 5"/>
          <p:cNvSpPr>
            <a:spLocks noGrp="1"/>
          </p:cNvSpPr>
          <p:nvPr>
            <p:ph type="sldNum" sz="quarter" idx="4294967295"/>
          </p:nvPr>
        </p:nvSpPr>
        <p:spPr>
          <a:xfrm>
            <a:off x="8728635" y="4842778"/>
            <a:ext cx="364393" cy="273844"/>
          </a:xfrm>
          <a:prstGeom prst="rect">
            <a:avLst/>
          </a:prstGeom>
        </p:spPr>
        <p:txBody>
          <a:bodyPr/>
          <a:lstStyle>
            <a:lvl1pPr algn="l">
              <a:defRPr sz="900">
                <a:solidFill>
                  <a:srgbClr val="474747"/>
                </a:solidFill>
                <a:latin typeface="Arial"/>
              </a:defRPr>
            </a:lvl1pPr>
          </a:lstStyle>
          <a:p>
            <a:fld id="{716BC1C3-C832-FA4C-9911-3E1C355083BA}" type="slidenum">
              <a:rPr lang="en-US" smtClean="0">
                <a:solidFill>
                  <a:schemeClr val="bg1"/>
                </a:solidFill>
              </a:rPr>
              <a:pPr/>
              <a:t>34</a:t>
            </a:fld>
            <a:endParaRPr lang="en-US" dirty="0">
              <a:solidFill>
                <a:schemeClr val="bg1"/>
              </a:solidFill>
            </a:endParaRPr>
          </a:p>
        </p:txBody>
      </p:sp>
      <p:sp>
        <p:nvSpPr>
          <p:cNvPr id="12" name="TextBox 11">
            <a:extLst>
              <a:ext uri="{FF2B5EF4-FFF2-40B4-BE49-F238E27FC236}">
                <a16:creationId xmlns:a16="http://schemas.microsoft.com/office/drawing/2014/main" id="{C4AD102D-40D3-430E-8728-5D3A4064C1F2}"/>
              </a:ext>
            </a:extLst>
          </p:cNvPr>
          <p:cNvSpPr txBox="1"/>
          <p:nvPr/>
        </p:nvSpPr>
        <p:spPr>
          <a:xfrm>
            <a:off x="419751" y="4879480"/>
            <a:ext cx="4152250" cy="263797"/>
          </a:xfrm>
          <a:prstGeom prst="rect">
            <a:avLst/>
          </a:prstGeom>
          <a:noFill/>
        </p:spPr>
        <p:txBody>
          <a:bodyPr wrap="none" lIns="0" tIns="0" rIns="0" bIns="0" rtlCol="0">
            <a:noAutofit/>
          </a:bodyPr>
          <a:lstStyle/>
          <a:p>
            <a:r>
              <a:rPr lang="en-US" sz="900" b="1" dirty="0">
                <a:solidFill>
                  <a:schemeClr val="bg1"/>
                </a:solidFill>
              </a:rPr>
              <a:t>For Financial Professional Use Only. Not for Use With the Public.</a:t>
            </a:r>
            <a:endParaRPr lang="en-US" sz="900" dirty="0">
              <a:solidFill>
                <a:schemeClr val="bg1"/>
              </a:solidFill>
              <a:latin typeface="Arial"/>
              <a:cs typeface="Arial"/>
            </a:endParaRPr>
          </a:p>
        </p:txBody>
      </p:sp>
      <p:sp>
        <p:nvSpPr>
          <p:cNvPr id="13" name="Shape 154">
            <a:extLst>
              <a:ext uri="{FF2B5EF4-FFF2-40B4-BE49-F238E27FC236}">
                <a16:creationId xmlns:a16="http://schemas.microsoft.com/office/drawing/2014/main" id="{D80A535E-EDE0-2048-B7F7-4AAC2FB03250}"/>
              </a:ext>
            </a:extLst>
          </p:cNvPr>
          <p:cNvSpPr/>
          <p:nvPr/>
        </p:nvSpPr>
        <p:spPr>
          <a:xfrm>
            <a:off x="-37615" y="614349"/>
            <a:ext cx="3610155" cy="469088"/>
          </a:xfrm>
          <a:prstGeom prst="rect">
            <a:avLst/>
          </a:prstGeom>
          <a:solidFill>
            <a:schemeClr val="bg1"/>
          </a:solidFill>
          <a:ln w="12700">
            <a:miter lim="400000"/>
          </a:ln>
        </p:spPr>
        <p:txBody>
          <a:bodyPr lIns="50800" tIns="50800" rIns="50800" bIns="50800" anchor="ctr"/>
          <a:lstStyle/>
          <a:p>
            <a:pPr>
              <a:defRPr sz="3200">
                <a:solidFill>
                  <a:srgbClr val="FFFFFF"/>
                </a:solidFill>
              </a:defRPr>
            </a:pPr>
            <a:endParaRPr dirty="0"/>
          </a:p>
        </p:txBody>
      </p:sp>
      <p:sp>
        <p:nvSpPr>
          <p:cNvPr id="18" name="Text Placeholder 3"/>
          <p:cNvSpPr txBox="1">
            <a:spLocks/>
          </p:cNvSpPr>
          <p:nvPr/>
        </p:nvSpPr>
        <p:spPr>
          <a:xfrm>
            <a:off x="245648" y="552055"/>
            <a:ext cx="4570113" cy="647124"/>
          </a:xfrm>
          <a:prstGeom prst="rect">
            <a:avLst/>
          </a:prstGeom>
        </p:spPr>
        <p:txBody>
          <a:bodyPr vert="horz"/>
          <a:lstStyle>
            <a:lvl1pPr marL="0" indent="0" algn="l" defTabSz="457200" rtl="0" eaLnBrk="1" latinLnBrk="0" hangingPunct="1">
              <a:spcBef>
                <a:spcPct val="20000"/>
              </a:spcBef>
              <a:buClr>
                <a:schemeClr val="bg1"/>
              </a:buClr>
              <a:buSzPct val="85000"/>
              <a:buFont typeface="Lucida Grande"/>
              <a:buNone/>
              <a:defRPr sz="3600" b="0" i="0" kern="0" spc="200">
                <a:solidFill>
                  <a:srgbClr val="3E6B9C"/>
                </a:solidFill>
                <a:latin typeface="Impact"/>
                <a:ea typeface="+mn-ea"/>
                <a:cs typeface="Impact"/>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400" kern="2100" spc="0" dirty="0">
                <a:solidFill>
                  <a:srgbClr val="4C6890"/>
                </a:solidFill>
              </a:rPr>
              <a:t>HIGH NET WORTH:</a:t>
            </a:r>
          </a:p>
        </p:txBody>
      </p:sp>
      <p:sp>
        <p:nvSpPr>
          <p:cNvPr id="14" name="Shape 154">
            <a:extLst>
              <a:ext uri="{FF2B5EF4-FFF2-40B4-BE49-F238E27FC236}">
                <a16:creationId xmlns:a16="http://schemas.microsoft.com/office/drawing/2014/main" id="{D80A535E-EDE0-2048-B7F7-4AAC2FB03250}"/>
              </a:ext>
            </a:extLst>
          </p:cNvPr>
          <p:cNvSpPr/>
          <p:nvPr/>
        </p:nvSpPr>
        <p:spPr>
          <a:xfrm>
            <a:off x="0" y="1179694"/>
            <a:ext cx="6379535" cy="469088"/>
          </a:xfrm>
          <a:prstGeom prst="rect">
            <a:avLst/>
          </a:prstGeom>
          <a:solidFill>
            <a:schemeClr val="bg1"/>
          </a:solidFill>
          <a:ln w="12700">
            <a:miter lim="400000"/>
          </a:ln>
        </p:spPr>
        <p:txBody>
          <a:bodyPr lIns="50800" tIns="50800" rIns="50800" bIns="50800" anchor="ctr"/>
          <a:lstStyle/>
          <a:p>
            <a:pPr>
              <a:defRPr sz="3200">
                <a:solidFill>
                  <a:srgbClr val="FFFFFF"/>
                </a:solidFill>
              </a:defRPr>
            </a:pPr>
            <a:endParaRPr dirty="0"/>
          </a:p>
        </p:txBody>
      </p:sp>
      <p:sp>
        <p:nvSpPr>
          <p:cNvPr id="20" name="Text Placeholder 2"/>
          <p:cNvSpPr txBox="1">
            <a:spLocks/>
          </p:cNvSpPr>
          <p:nvPr/>
        </p:nvSpPr>
        <p:spPr>
          <a:xfrm>
            <a:off x="224386" y="1113832"/>
            <a:ext cx="7234773" cy="653604"/>
          </a:xfrm>
          <a:prstGeom prst="rect">
            <a:avLst/>
          </a:prstGeom>
        </p:spPr>
        <p:txBody>
          <a:bodyPr/>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400" kern="2100" dirty="0">
                <a:solidFill>
                  <a:srgbClr val="4C6890"/>
                </a:solidFill>
                <a:latin typeface="Impact" charset="0"/>
                <a:ea typeface="Impact" charset="0"/>
                <a:cs typeface="Impact" charset="0"/>
              </a:rPr>
              <a:t>STRATEGIES FOR WEALTHY CLIENTS</a:t>
            </a:r>
          </a:p>
        </p:txBody>
      </p:sp>
    </p:spTree>
    <p:extLst>
      <p:ext uri="{BB962C8B-B14F-4D97-AF65-F5344CB8AC3E}">
        <p14:creationId xmlns:p14="http://schemas.microsoft.com/office/powerpoint/2010/main" val="33205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sz="quarter" idx="11"/>
          </p:nvPr>
        </p:nvSpPr>
        <p:spPr>
          <a:xfrm>
            <a:off x="1325547" y="1006626"/>
            <a:ext cx="7179824" cy="2680792"/>
          </a:xfrm>
        </p:spPr>
        <p:txBody>
          <a:bodyPr/>
          <a:lstStyle/>
          <a:p>
            <a:r>
              <a:rPr lang="en-US" sz="1400" b="1" dirty="0"/>
              <a:t>THE GOALS</a:t>
            </a:r>
            <a:endParaRPr lang="en-US" sz="1400" dirty="0"/>
          </a:p>
          <a:p>
            <a:pPr lvl="1">
              <a:buFont typeface="Arial" panose="020B0604020202020204" pitchFamily="34" charset="0"/>
              <a:buChar char="•"/>
            </a:pPr>
            <a:r>
              <a:rPr lang="en-US" sz="1400" dirty="0"/>
              <a:t>Transfer assets with as little tax as possible</a:t>
            </a:r>
          </a:p>
          <a:p>
            <a:pPr lvl="1">
              <a:buFont typeface="Arial" panose="020B0604020202020204" pitchFamily="34" charset="0"/>
              <a:buChar char="•"/>
            </a:pPr>
            <a:r>
              <a:rPr lang="en-US" sz="1400" dirty="0"/>
              <a:t>Create post-death tax efficiencies</a:t>
            </a:r>
          </a:p>
          <a:p>
            <a:pPr lvl="1">
              <a:buFont typeface="Arial" panose="020B0604020202020204" pitchFamily="34" charset="0"/>
              <a:buChar char="•"/>
            </a:pPr>
            <a:r>
              <a:rPr lang="en-US" sz="1400" dirty="0"/>
              <a:t>Provide liquidity to pay taxes</a:t>
            </a:r>
          </a:p>
          <a:p>
            <a:pPr lvl="1"/>
            <a:endParaRPr lang="en-US" sz="1400" dirty="0"/>
          </a:p>
          <a:p>
            <a:r>
              <a:rPr lang="en-US" sz="1400" b="1" dirty="0"/>
              <a:t>TAXES THAT IMPACT WEALTH TRANSFER</a:t>
            </a:r>
            <a:endParaRPr lang="en-US" sz="1400" dirty="0"/>
          </a:p>
          <a:p>
            <a:pPr lvl="1">
              <a:buFont typeface="Arial" panose="020B0604020202020204" pitchFamily="34" charset="0"/>
              <a:buChar char="•"/>
            </a:pPr>
            <a:r>
              <a:rPr lang="en-US" sz="1400" dirty="0"/>
              <a:t>Income tax</a:t>
            </a:r>
          </a:p>
          <a:p>
            <a:pPr lvl="1">
              <a:buFont typeface="Arial" panose="020B0604020202020204" pitchFamily="34" charset="0"/>
              <a:buChar char="•"/>
            </a:pPr>
            <a:r>
              <a:rPr lang="en-US" sz="1400" dirty="0"/>
              <a:t>Estate tax</a:t>
            </a:r>
          </a:p>
          <a:p>
            <a:pPr lvl="1">
              <a:buFont typeface="Arial" panose="020B0604020202020204" pitchFamily="34" charset="0"/>
              <a:buChar char="•"/>
            </a:pPr>
            <a:r>
              <a:rPr lang="en-US" sz="1400" dirty="0"/>
              <a:t>Gift tax</a:t>
            </a:r>
          </a:p>
          <a:p>
            <a:pPr lvl="1">
              <a:buFont typeface="Arial" panose="020B0604020202020204" pitchFamily="34" charset="0"/>
              <a:buChar char="•"/>
            </a:pPr>
            <a:r>
              <a:rPr lang="en-US" sz="1400" dirty="0"/>
              <a:t>Generation-skipping transfer tax</a:t>
            </a:r>
          </a:p>
        </p:txBody>
      </p:sp>
      <p:cxnSp>
        <p:nvCxnSpPr>
          <p:cNvPr id="11" name="Straight Connector 10"/>
          <p:cNvCxnSpPr/>
          <p:nvPr/>
        </p:nvCxnSpPr>
        <p:spPr>
          <a:xfrm>
            <a:off x="0" y="728032"/>
            <a:ext cx="7873139"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 name="Title 3"/>
          <p:cNvSpPr txBox="1">
            <a:spLocks/>
          </p:cNvSpPr>
          <p:nvPr/>
        </p:nvSpPr>
        <p:spPr>
          <a:xfrm>
            <a:off x="1437640" y="215319"/>
            <a:ext cx="6955473" cy="489465"/>
          </a:xfrm>
          <a:prstGeom prst="rect">
            <a:avLst/>
          </a:prstGeom>
        </p:spPr>
        <p:txBody>
          <a:bodyPr/>
          <a:lstStyle>
            <a:lvl1pPr algn="l" defTabSz="457200" rtl="0" eaLnBrk="1" latinLnBrk="0" hangingPunct="1">
              <a:spcBef>
                <a:spcPct val="0"/>
              </a:spcBef>
              <a:buNone/>
              <a:defRPr sz="2800" b="0" i="0" kern="1200" baseline="0">
                <a:solidFill>
                  <a:schemeClr val="tx1"/>
                </a:solidFill>
                <a:latin typeface="Gobold Bold"/>
                <a:ea typeface="+mj-ea"/>
                <a:cs typeface="Gobold Bold"/>
              </a:defRPr>
            </a:lvl1pPr>
          </a:lstStyle>
          <a:p>
            <a:r>
              <a:rPr lang="en-US" dirty="0">
                <a:latin typeface="Impact" charset="0"/>
                <a:ea typeface="Impact" charset="0"/>
                <a:cs typeface="Impact" charset="0"/>
              </a:rPr>
              <a:t>HIGH NET WORTH HOUSEHOLDS: REDUCE TAXES</a:t>
            </a:r>
          </a:p>
        </p:txBody>
      </p:sp>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81042" cy="5143500"/>
          </a:xfrm>
          <a:prstGeom prst="rect">
            <a:avLst/>
          </a:prstGeom>
        </p:spPr>
      </p:pic>
      <p:sp>
        <p:nvSpPr>
          <p:cNvPr id="8" name="TextBox 7">
            <a:extLst>
              <a:ext uri="{FF2B5EF4-FFF2-40B4-BE49-F238E27FC236}">
                <a16:creationId xmlns:a16="http://schemas.microsoft.com/office/drawing/2014/main" id="{C4AD102D-40D3-430E-8728-5D3A4064C1F2}"/>
              </a:ext>
            </a:extLst>
          </p:cNvPr>
          <p:cNvSpPr txBox="1"/>
          <p:nvPr/>
        </p:nvSpPr>
        <p:spPr>
          <a:xfrm>
            <a:off x="154717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9" name="Shape 258">
            <a:extLst>
              <a:ext uri="{FF2B5EF4-FFF2-40B4-BE49-F238E27FC236}">
                <a16:creationId xmlns:a16="http://schemas.microsoft.com/office/drawing/2014/main" id="{0AF97395-1A8C-C24B-9A73-BAD1189A3081}"/>
              </a:ext>
            </a:extLst>
          </p:cNvPr>
          <p:cNvSpPr/>
          <p:nvPr/>
        </p:nvSpPr>
        <p:spPr>
          <a:xfrm flipH="1">
            <a:off x="8201067"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10" name="Slide Number Placeholder 1"/>
          <p:cNvSpPr>
            <a:spLocks noGrp="1"/>
          </p:cNvSpPr>
          <p:nvPr>
            <p:ph type="sldNum" sz="quarter" idx="12"/>
          </p:nvPr>
        </p:nvSpPr>
        <p:spPr>
          <a:xfrm>
            <a:off x="8728635" y="4842778"/>
            <a:ext cx="364393" cy="273844"/>
          </a:xfrm>
        </p:spPr>
        <p:txBody>
          <a:bodyPr/>
          <a:lstStyle/>
          <a:p>
            <a:r>
              <a:rPr lang="en-US" dirty="0">
                <a:solidFill>
                  <a:schemeClr val="bg1"/>
                </a:solidFill>
              </a:rPr>
              <a:t>35</a:t>
            </a:r>
          </a:p>
        </p:txBody>
      </p:sp>
      <p:sp>
        <p:nvSpPr>
          <p:cNvPr id="14"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65700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728032"/>
            <a:ext cx="8136610"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4294967295"/>
          </p:nvPr>
        </p:nvSpPr>
        <p:spPr>
          <a:xfrm>
            <a:off x="1323339" y="1005840"/>
            <a:ext cx="6374633" cy="2922548"/>
          </a:xfrm>
          <a:prstGeom prst="rect">
            <a:avLst/>
          </a:prstGeom>
        </p:spPr>
        <p:txBody>
          <a:bodyPr/>
          <a:lstStyle/>
          <a:p>
            <a:pPr>
              <a:spcBef>
                <a:spcPts val="0"/>
              </a:spcBef>
            </a:pPr>
            <a:r>
              <a:rPr lang="en-US" sz="1400" b="1" cap="all" dirty="0">
                <a:solidFill>
                  <a:schemeClr val="accent1"/>
                </a:solidFill>
              </a:rPr>
              <a:t>Irrevocable trust income is taxed under a different set </a:t>
            </a:r>
            <a:br>
              <a:rPr lang="en-US" sz="1400" b="1" cap="all" dirty="0">
                <a:solidFill>
                  <a:schemeClr val="accent1"/>
                </a:solidFill>
              </a:rPr>
            </a:br>
            <a:r>
              <a:rPr lang="en-US" sz="1400" b="1" cap="all" dirty="0">
                <a:solidFill>
                  <a:schemeClr val="accent1"/>
                </a:solidFill>
              </a:rPr>
              <a:t>of rules than typical individual income</a:t>
            </a:r>
          </a:p>
          <a:p>
            <a:pPr>
              <a:spcBef>
                <a:spcPts val="0"/>
              </a:spcBef>
            </a:pPr>
            <a:endParaRPr lang="en-US" sz="1400" b="1" cap="all" dirty="0">
              <a:solidFill>
                <a:schemeClr val="accent1"/>
              </a:solidFill>
            </a:endParaRPr>
          </a:p>
          <a:p>
            <a:pPr>
              <a:spcBef>
                <a:spcPts val="0"/>
              </a:spcBef>
            </a:pPr>
            <a:r>
              <a:rPr lang="en-US" sz="1400" b="1" dirty="0"/>
              <a:t>INCOME TAXATION OF TRUSTS</a:t>
            </a:r>
          </a:p>
          <a:p>
            <a:pPr lvl="1">
              <a:spcBef>
                <a:spcPts val="0"/>
              </a:spcBef>
            </a:pPr>
            <a:r>
              <a:rPr lang="en-US" sz="1400" dirty="0"/>
              <a:t>Certain trusts have a more compressed income tax schedule. </a:t>
            </a:r>
          </a:p>
          <a:p>
            <a:pPr lvl="1">
              <a:spcBef>
                <a:spcPts val="0"/>
              </a:spcBef>
            </a:pPr>
            <a:r>
              <a:rPr lang="en-US" sz="1400" dirty="0"/>
              <a:t>Taxable income retained beyond the end of the tax year is generally taxable to the trust.</a:t>
            </a:r>
          </a:p>
          <a:p>
            <a:pPr lvl="1">
              <a:spcBef>
                <a:spcPts val="0"/>
              </a:spcBef>
            </a:pPr>
            <a:r>
              <a:rPr lang="en-US" sz="1400" dirty="0"/>
              <a:t>Selection of investments is important.</a:t>
            </a:r>
          </a:p>
          <a:p>
            <a:pPr lvl="1">
              <a:spcBef>
                <a:spcPts val="0"/>
              </a:spcBef>
            </a:pPr>
            <a:r>
              <a:rPr lang="en-US" sz="1400" dirty="0"/>
              <a:t>If an irrevocable trust receives taxable income, it may be taxed under </a:t>
            </a:r>
            <a:br>
              <a:rPr lang="en-US" sz="1400" dirty="0"/>
            </a:br>
            <a:r>
              <a:rPr lang="en-US" sz="1400" dirty="0"/>
              <a:t>a different set of rules than typical individual income.</a:t>
            </a:r>
          </a:p>
          <a:p>
            <a:pPr lvl="1"/>
            <a:endParaRPr lang="en-US" sz="1600" dirty="0"/>
          </a:p>
          <a:p>
            <a:endParaRPr lang="en-US" sz="1600" dirty="0"/>
          </a:p>
        </p:txBody>
      </p:sp>
      <p:sp>
        <p:nvSpPr>
          <p:cNvPr id="4" name="Title 3"/>
          <p:cNvSpPr>
            <a:spLocks noGrp="1"/>
          </p:cNvSpPr>
          <p:nvPr>
            <p:ph type="title" idx="4294967295"/>
          </p:nvPr>
        </p:nvSpPr>
        <p:spPr>
          <a:xfrm>
            <a:off x="1437640" y="215319"/>
            <a:ext cx="6955473" cy="489465"/>
          </a:xfrm>
          <a:prstGeom prst="rect">
            <a:avLst/>
          </a:prstGeom>
        </p:spPr>
        <p:txBody>
          <a:bodyPr/>
          <a:lstStyle/>
          <a:p>
            <a:r>
              <a:rPr lang="en-US" dirty="0">
                <a:latin typeface="Impact" charset="0"/>
                <a:ea typeface="Impact" charset="0"/>
                <a:cs typeface="Impact" charset="0"/>
              </a:rPr>
              <a:t>HIGH NET WORTH: INCOME TAX CONSIDERATIONS</a:t>
            </a: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95401" cy="5143500"/>
          </a:xfrm>
          <a:prstGeom prst="rect">
            <a:avLst/>
          </a:prstGeom>
        </p:spPr>
      </p:pic>
      <p:sp>
        <p:nvSpPr>
          <p:cNvPr id="9" name="TextBox 8">
            <a:extLst>
              <a:ext uri="{FF2B5EF4-FFF2-40B4-BE49-F238E27FC236}">
                <a16:creationId xmlns:a16="http://schemas.microsoft.com/office/drawing/2014/main" id="{C4AD102D-40D3-430E-8728-5D3A4064C1F2}"/>
              </a:ext>
            </a:extLst>
          </p:cNvPr>
          <p:cNvSpPr txBox="1"/>
          <p:nvPr/>
        </p:nvSpPr>
        <p:spPr>
          <a:xfrm>
            <a:off x="154717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10" name="Shape 258">
            <a:extLst>
              <a:ext uri="{FF2B5EF4-FFF2-40B4-BE49-F238E27FC236}">
                <a16:creationId xmlns:a16="http://schemas.microsoft.com/office/drawing/2014/main" id="{0AF97395-1A8C-C24B-9A73-BAD1189A3081}"/>
              </a:ext>
            </a:extLst>
          </p:cNvPr>
          <p:cNvSpPr/>
          <p:nvPr/>
        </p:nvSpPr>
        <p:spPr>
          <a:xfrm flipH="1">
            <a:off x="8201067"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11" name="Slide Number Placeholder 1"/>
          <p:cNvSpPr>
            <a:spLocks noGrp="1"/>
          </p:cNvSpPr>
          <p:nvPr>
            <p:ph type="sldNum" sz="quarter" idx="12"/>
          </p:nvPr>
        </p:nvSpPr>
        <p:spPr>
          <a:xfrm>
            <a:off x="8728635" y="4842778"/>
            <a:ext cx="364393" cy="273844"/>
          </a:xfrm>
        </p:spPr>
        <p:txBody>
          <a:bodyPr/>
          <a:lstStyle/>
          <a:p>
            <a:r>
              <a:rPr lang="en-US" dirty="0">
                <a:solidFill>
                  <a:schemeClr val="bg1"/>
                </a:solidFill>
              </a:rPr>
              <a:t>36</a:t>
            </a:r>
          </a:p>
        </p:txBody>
      </p:sp>
      <p:sp>
        <p:nvSpPr>
          <p:cNvPr id="12"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115123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728032"/>
            <a:ext cx="5656881"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4294967295"/>
          </p:nvPr>
        </p:nvSpPr>
        <p:spPr>
          <a:xfrm>
            <a:off x="1323339" y="1005840"/>
            <a:ext cx="6449061" cy="3041818"/>
          </a:xfrm>
          <a:prstGeom prst="rect">
            <a:avLst/>
          </a:prstGeom>
        </p:spPr>
        <p:txBody>
          <a:bodyPr/>
          <a:lstStyle/>
          <a:p>
            <a:pPr>
              <a:spcBef>
                <a:spcPts val="0"/>
              </a:spcBef>
            </a:pPr>
            <a:r>
              <a:rPr lang="en-US" sz="1400" b="1" cap="all" dirty="0">
                <a:solidFill>
                  <a:schemeClr val="accent1"/>
                </a:solidFill>
              </a:rPr>
              <a:t>STEP-UP IN COST BASIS</a:t>
            </a:r>
          </a:p>
          <a:p>
            <a:pPr>
              <a:spcBef>
                <a:spcPts val="0"/>
              </a:spcBef>
            </a:pPr>
            <a:r>
              <a:rPr lang="en-US" sz="1400" dirty="0"/>
              <a:t>Certain assets (e.g., stocks, mutual funds, real estate, certain bonds) receive an adjustment in cost basis to current value when inherited. Gifted assets do not receive a step-up in cost basis; they receive a carryover basis.</a:t>
            </a:r>
          </a:p>
          <a:p>
            <a:pPr>
              <a:spcBef>
                <a:spcPts val="0"/>
              </a:spcBef>
            </a:pPr>
            <a:endParaRPr lang="en-US" sz="1400" b="1" dirty="0"/>
          </a:p>
          <a:p>
            <a:pPr>
              <a:spcBef>
                <a:spcPts val="0"/>
              </a:spcBef>
            </a:pPr>
            <a:r>
              <a:rPr lang="en-US" sz="1400" b="1" dirty="0">
                <a:solidFill>
                  <a:schemeClr val="accent1"/>
                </a:solidFill>
              </a:rPr>
              <a:t>INCOME IN RESPECT OF A DECEDENT (IRD)</a:t>
            </a:r>
            <a:endParaRPr lang="en-US" sz="1400" dirty="0">
              <a:solidFill>
                <a:schemeClr val="accent1"/>
              </a:solidFill>
            </a:endParaRPr>
          </a:p>
          <a:p>
            <a:pPr>
              <a:spcBef>
                <a:spcPts val="0"/>
              </a:spcBef>
            </a:pPr>
            <a:r>
              <a:rPr lang="en-US" sz="1400" dirty="0"/>
              <a:t>Inherited assets that are income taxable to a beneficiary: </a:t>
            </a:r>
          </a:p>
          <a:p>
            <a:pPr lvl="1">
              <a:spcBef>
                <a:spcPts val="0"/>
              </a:spcBef>
            </a:pPr>
            <a:r>
              <a:rPr lang="en-US" sz="1400" dirty="0"/>
              <a:t>IRAs </a:t>
            </a:r>
          </a:p>
          <a:p>
            <a:pPr lvl="1">
              <a:spcBef>
                <a:spcPts val="0"/>
              </a:spcBef>
            </a:pPr>
            <a:r>
              <a:rPr lang="en-US" sz="1400" dirty="0"/>
              <a:t>Qualified plans</a:t>
            </a:r>
          </a:p>
          <a:p>
            <a:pPr lvl="1">
              <a:spcBef>
                <a:spcPts val="0"/>
              </a:spcBef>
            </a:pPr>
            <a:r>
              <a:rPr lang="en-US" sz="1400" dirty="0"/>
              <a:t>Interest income</a:t>
            </a:r>
          </a:p>
          <a:p>
            <a:pPr lvl="1"/>
            <a:endParaRPr lang="en-US" sz="1600" dirty="0"/>
          </a:p>
          <a:p>
            <a:endParaRPr lang="en-US" sz="1600" dirty="0"/>
          </a:p>
        </p:txBody>
      </p:sp>
      <p:sp>
        <p:nvSpPr>
          <p:cNvPr id="4" name="Title 3"/>
          <p:cNvSpPr>
            <a:spLocks noGrp="1"/>
          </p:cNvSpPr>
          <p:nvPr>
            <p:ph type="title" idx="4294967295"/>
          </p:nvPr>
        </p:nvSpPr>
        <p:spPr>
          <a:xfrm>
            <a:off x="1437641" y="215319"/>
            <a:ext cx="4754438" cy="489465"/>
          </a:xfrm>
          <a:prstGeom prst="rect">
            <a:avLst/>
          </a:prstGeom>
        </p:spPr>
        <p:txBody>
          <a:bodyPr/>
          <a:lstStyle/>
          <a:p>
            <a:r>
              <a:rPr lang="en-US" dirty="0">
                <a:latin typeface="Impact" charset="0"/>
                <a:ea typeface="Impact" charset="0"/>
                <a:cs typeface="Impact" charset="0"/>
              </a:rPr>
              <a:t>INCOME TAX CONSIDERATIONS</a:t>
            </a: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71" y="0"/>
            <a:ext cx="1282859" cy="5143500"/>
          </a:xfrm>
          <a:prstGeom prst="rect">
            <a:avLst/>
          </a:prstGeom>
        </p:spPr>
      </p:pic>
      <p:sp>
        <p:nvSpPr>
          <p:cNvPr id="9" name="TextBox 8">
            <a:extLst>
              <a:ext uri="{FF2B5EF4-FFF2-40B4-BE49-F238E27FC236}">
                <a16:creationId xmlns:a16="http://schemas.microsoft.com/office/drawing/2014/main" id="{C4AD102D-40D3-430E-8728-5D3A4064C1F2}"/>
              </a:ext>
            </a:extLst>
          </p:cNvPr>
          <p:cNvSpPr txBox="1"/>
          <p:nvPr/>
        </p:nvSpPr>
        <p:spPr>
          <a:xfrm>
            <a:off x="154717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10" name="Shape 258">
            <a:extLst>
              <a:ext uri="{FF2B5EF4-FFF2-40B4-BE49-F238E27FC236}">
                <a16:creationId xmlns:a16="http://schemas.microsoft.com/office/drawing/2014/main" id="{0AF97395-1A8C-C24B-9A73-BAD1189A3081}"/>
              </a:ext>
            </a:extLst>
          </p:cNvPr>
          <p:cNvSpPr/>
          <p:nvPr/>
        </p:nvSpPr>
        <p:spPr>
          <a:xfrm flipH="1">
            <a:off x="8201067"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11" name="Slide Number Placeholder 1"/>
          <p:cNvSpPr>
            <a:spLocks noGrp="1"/>
          </p:cNvSpPr>
          <p:nvPr>
            <p:ph type="sldNum" sz="quarter" idx="12"/>
          </p:nvPr>
        </p:nvSpPr>
        <p:spPr>
          <a:xfrm>
            <a:off x="8728635" y="4842778"/>
            <a:ext cx="364393" cy="273844"/>
          </a:xfrm>
        </p:spPr>
        <p:txBody>
          <a:bodyPr/>
          <a:lstStyle/>
          <a:p>
            <a:r>
              <a:rPr lang="en-US" dirty="0">
                <a:solidFill>
                  <a:schemeClr val="bg1"/>
                </a:solidFill>
              </a:rPr>
              <a:t>37</a:t>
            </a:r>
          </a:p>
        </p:txBody>
      </p:sp>
      <p:sp>
        <p:nvSpPr>
          <p:cNvPr id="12"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1198463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734980"/>
            <a:ext cx="3812583"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4294967295"/>
          </p:nvPr>
        </p:nvSpPr>
        <p:spPr>
          <a:xfrm>
            <a:off x="1323340" y="1005840"/>
            <a:ext cx="6342734" cy="2090648"/>
          </a:xfrm>
          <a:prstGeom prst="rect">
            <a:avLst/>
          </a:prstGeom>
        </p:spPr>
        <p:txBody>
          <a:bodyPr/>
          <a:lstStyle/>
          <a:p>
            <a:pPr>
              <a:spcBef>
                <a:spcPts val="0"/>
              </a:spcBef>
            </a:pPr>
            <a:r>
              <a:rPr lang="en-US" sz="1400" b="1" dirty="0">
                <a:solidFill>
                  <a:schemeClr val="accent1"/>
                </a:solidFill>
              </a:rPr>
              <a:t>FEDERAL ESTATE TAX (2024)</a:t>
            </a:r>
          </a:p>
          <a:p>
            <a:pPr>
              <a:spcBef>
                <a:spcPts val="0"/>
              </a:spcBef>
            </a:pPr>
            <a:endParaRPr lang="en-US" sz="1400" b="1" dirty="0">
              <a:solidFill>
                <a:schemeClr val="accent1"/>
              </a:solidFill>
            </a:endParaRPr>
          </a:p>
          <a:p>
            <a:pPr lvl="1">
              <a:spcBef>
                <a:spcPts val="0"/>
              </a:spcBef>
            </a:pPr>
            <a:r>
              <a:rPr lang="en-US" sz="1400" dirty="0"/>
              <a:t>Assessed against transfers at death</a:t>
            </a:r>
          </a:p>
          <a:p>
            <a:pPr lvl="1">
              <a:spcBef>
                <a:spcPts val="0"/>
              </a:spcBef>
            </a:pPr>
            <a:r>
              <a:rPr lang="en-US" sz="1400" dirty="0"/>
              <a:t>$13.61 million (individual) is excluded from any federal estate tax.</a:t>
            </a:r>
          </a:p>
          <a:p>
            <a:pPr lvl="1">
              <a:spcBef>
                <a:spcPts val="0"/>
              </a:spcBef>
            </a:pPr>
            <a:r>
              <a:rPr lang="en-US" sz="1400" dirty="0"/>
              <a:t>Any of the unused $13.61 million estate tax exclusion can be added to a spouse’s exclusion of $13.61 million. This is referred to as “portability.”</a:t>
            </a:r>
          </a:p>
          <a:p>
            <a:pPr lvl="1">
              <a:spcBef>
                <a:spcPts val="0"/>
              </a:spcBef>
            </a:pPr>
            <a:r>
              <a:rPr lang="en-US" sz="1400" dirty="0"/>
              <a:t>The estate tax does not apply to transfers to spouses.</a:t>
            </a:r>
          </a:p>
        </p:txBody>
      </p:sp>
      <p:sp>
        <p:nvSpPr>
          <p:cNvPr id="4" name="Title 3"/>
          <p:cNvSpPr>
            <a:spLocks noGrp="1"/>
          </p:cNvSpPr>
          <p:nvPr>
            <p:ph type="title" idx="4294967295"/>
          </p:nvPr>
        </p:nvSpPr>
        <p:spPr>
          <a:xfrm>
            <a:off x="1437640" y="222267"/>
            <a:ext cx="2945517" cy="489465"/>
          </a:xfrm>
          <a:prstGeom prst="rect">
            <a:avLst/>
          </a:prstGeom>
        </p:spPr>
        <p:txBody>
          <a:bodyPr/>
          <a:lstStyle/>
          <a:p>
            <a:r>
              <a:rPr lang="en-US" dirty="0">
                <a:latin typeface="Impact" charset="0"/>
                <a:ea typeface="Impact" charset="0"/>
                <a:cs typeface="Impact" charset="0"/>
              </a:rPr>
              <a:t>TRANSFER TAXES</a:t>
            </a: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542" y="0"/>
            <a:ext cx="1307942" cy="5152644"/>
          </a:xfrm>
          <a:prstGeom prst="rect">
            <a:avLst/>
          </a:prstGeom>
        </p:spPr>
      </p:pic>
      <p:sp>
        <p:nvSpPr>
          <p:cNvPr id="9" name="TextBox 8">
            <a:extLst>
              <a:ext uri="{FF2B5EF4-FFF2-40B4-BE49-F238E27FC236}">
                <a16:creationId xmlns:a16="http://schemas.microsoft.com/office/drawing/2014/main" id="{C4AD102D-40D3-430E-8728-5D3A4064C1F2}"/>
              </a:ext>
            </a:extLst>
          </p:cNvPr>
          <p:cNvSpPr txBox="1"/>
          <p:nvPr/>
        </p:nvSpPr>
        <p:spPr>
          <a:xfrm>
            <a:off x="154717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10" name="Shape 258">
            <a:extLst>
              <a:ext uri="{FF2B5EF4-FFF2-40B4-BE49-F238E27FC236}">
                <a16:creationId xmlns:a16="http://schemas.microsoft.com/office/drawing/2014/main" id="{0AF97395-1A8C-C24B-9A73-BAD1189A3081}"/>
              </a:ext>
            </a:extLst>
          </p:cNvPr>
          <p:cNvSpPr/>
          <p:nvPr/>
        </p:nvSpPr>
        <p:spPr>
          <a:xfrm flipH="1">
            <a:off x="8201067"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11" name="Slide Number Placeholder 1"/>
          <p:cNvSpPr>
            <a:spLocks noGrp="1"/>
          </p:cNvSpPr>
          <p:nvPr>
            <p:ph type="sldNum" sz="quarter" idx="12"/>
          </p:nvPr>
        </p:nvSpPr>
        <p:spPr>
          <a:xfrm>
            <a:off x="8728635" y="4842778"/>
            <a:ext cx="364393" cy="273844"/>
          </a:xfrm>
        </p:spPr>
        <p:txBody>
          <a:bodyPr/>
          <a:lstStyle/>
          <a:p>
            <a:r>
              <a:rPr lang="en-US" dirty="0">
                <a:solidFill>
                  <a:schemeClr val="bg1"/>
                </a:solidFill>
              </a:rPr>
              <a:t>38</a:t>
            </a:r>
          </a:p>
        </p:txBody>
      </p:sp>
      <p:sp>
        <p:nvSpPr>
          <p:cNvPr id="12"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66710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734980"/>
            <a:ext cx="3812583"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4294967295"/>
          </p:nvPr>
        </p:nvSpPr>
        <p:spPr>
          <a:xfrm>
            <a:off x="1323340" y="1005840"/>
            <a:ext cx="6890762" cy="2890923"/>
          </a:xfrm>
          <a:prstGeom prst="rect">
            <a:avLst/>
          </a:prstGeom>
        </p:spPr>
        <p:txBody>
          <a:bodyPr/>
          <a:lstStyle/>
          <a:p>
            <a:pPr>
              <a:spcBef>
                <a:spcPts val="0"/>
              </a:spcBef>
            </a:pPr>
            <a:r>
              <a:rPr lang="en-US" sz="1400" b="1" dirty="0">
                <a:solidFill>
                  <a:schemeClr val="accent1"/>
                </a:solidFill>
              </a:rPr>
              <a:t>GIFT TAX (2024)</a:t>
            </a:r>
          </a:p>
          <a:p>
            <a:pPr>
              <a:spcBef>
                <a:spcPts val="0"/>
              </a:spcBef>
            </a:pPr>
            <a:endParaRPr lang="en-US" sz="1400" b="1" dirty="0">
              <a:solidFill>
                <a:schemeClr val="accent1"/>
              </a:solidFill>
            </a:endParaRPr>
          </a:p>
          <a:p>
            <a:pPr lvl="1">
              <a:spcBef>
                <a:spcPts val="0"/>
              </a:spcBef>
            </a:pPr>
            <a:r>
              <a:rPr lang="en-US" sz="1400" dirty="0"/>
              <a:t>Integrated with the estate tax</a:t>
            </a:r>
          </a:p>
          <a:p>
            <a:pPr lvl="1">
              <a:spcBef>
                <a:spcPts val="0"/>
              </a:spcBef>
            </a:pPr>
            <a:r>
              <a:rPr lang="en-US" sz="1400" dirty="0"/>
              <a:t>Annual gifts of $18,000 per person are allowed free of gift tax.</a:t>
            </a:r>
            <a:br>
              <a:rPr lang="en-US" sz="1400" dirty="0"/>
            </a:br>
            <a:r>
              <a:rPr lang="en-US" sz="1400" dirty="0"/>
              <a:t>A married couple can each gift $18,000 making the total gift $36,000.</a:t>
            </a:r>
          </a:p>
          <a:p>
            <a:pPr lvl="1">
              <a:spcBef>
                <a:spcPts val="0"/>
              </a:spcBef>
            </a:pPr>
            <a:r>
              <a:rPr lang="en-US" sz="1400" dirty="0"/>
              <a:t>This annual exclusion does not reduce the lifetime exclusion.</a:t>
            </a:r>
          </a:p>
          <a:p>
            <a:pPr lvl="1">
              <a:spcBef>
                <a:spcPts val="0"/>
              </a:spcBef>
            </a:pPr>
            <a:r>
              <a:rPr lang="en-US" sz="1400" dirty="0"/>
              <a:t>Amounts over the annual exclusion can reduce the $13.61 million </a:t>
            </a:r>
            <a:br>
              <a:rPr lang="en-US" sz="1400" dirty="0"/>
            </a:br>
            <a:r>
              <a:rPr lang="en-US" sz="1400" dirty="0"/>
              <a:t>lifetime exclusion.</a:t>
            </a:r>
          </a:p>
          <a:p>
            <a:pPr lvl="1">
              <a:spcBef>
                <a:spcPts val="0"/>
              </a:spcBef>
            </a:pPr>
            <a:r>
              <a:rPr lang="en-US" sz="1400" dirty="0"/>
              <a:t>The gift tax does not apply to transfers to spouses.</a:t>
            </a:r>
          </a:p>
        </p:txBody>
      </p:sp>
      <p:sp>
        <p:nvSpPr>
          <p:cNvPr id="12" name="Title 3"/>
          <p:cNvSpPr txBox="1">
            <a:spLocks/>
          </p:cNvSpPr>
          <p:nvPr/>
        </p:nvSpPr>
        <p:spPr>
          <a:xfrm>
            <a:off x="1437640" y="222267"/>
            <a:ext cx="2965395" cy="489465"/>
          </a:xfrm>
          <a:prstGeom prst="rect">
            <a:avLst/>
          </a:prstGeom>
        </p:spPr>
        <p:txBody>
          <a:bodyPr/>
          <a:lstStyle>
            <a:lvl1pPr algn="l" defTabSz="457200" rtl="0" eaLnBrk="1" latinLnBrk="0" hangingPunct="1">
              <a:spcBef>
                <a:spcPct val="0"/>
              </a:spcBef>
              <a:buNone/>
              <a:defRPr sz="2800" b="0" i="0" kern="1200" baseline="0">
                <a:solidFill>
                  <a:schemeClr val="tx1"/>
                </a:solidFill>
                <a:latin typeface="Gobold Bold"/>
                <a:ea typeface="+mj-ea"/>
                <a:cs typeface="Gobold Bold"/>
              </a:defRPr>
            </a:lvl1pPr>
          </a:lstStyle>
          <a:p>
            <a:r>
              <a:rPr lang="en-US" dirty="0">
                <a:latin typeface="Impact" charset="0"/>
                <a:ea typeface="Impact" charset="0"/>
                <a:cs typeface="Impact" charset="0"/>
              </a:rPr>
              <a:t>TRANSFER TAXES</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500" y="-51655"/>
            <a:ext cx="1361236" cy="5249808"/>
          </a:xfrm>
          <a:prstGeom prst="rect">
            <a:avLst/>
          </a:prstGeom>
        </p:spPr>
      </p:pic>
      <p:sp>
        <p:nvSpPr>
          <p:cNvPr id="9" name="TextBox 8">
            <a:extLst>
              <a:ext uri="{FF2B5EF4-FFF2-40B4-BE49-F238E27FC236}">
                <a16:creationId xmlns:a16="http://schemas.microsoft.com/office/drawing/2014/main" id="{C4AD102D-40D3-430E-8728-5D3A4064C1F2}"/>
              </a:ext>
            </a:extLst>
          </p:cNvPr>
          <p:cNvSpPr txBox="1"/>
          <p:nvPr/>
        </p:nvSpPr>
        <p:spPr>
          <a:xfrm>
            <a:off x="154717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10" name="Shape 258">
            <a:extLst>
              <a:ext uri="{FF2B5EF4-FFF2-40B4-BE49-F238E27FC236}">
                <a16:creationId xmlns:a16="http://schemas.microsoft.com/office/drawing/2014/main" id="{0AF97395-1A8C-C24B-9A73-BAD1189A3081}"/>
              </a:ext>
            </a:extLst>
          </p:cNvPr>
          <p:cNvSpPr/>
          <p:nvPr/>
        </p:nvSpPr>
        <p:spPr>
          <a:xfrm flipH="1">
            <a:off x="8201067"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13" name="Slide Number Placeholder 1"/>
          <p:cNvSpPr>
            <a:spLocks noGrp="1"/>
          </p:cNvSpPr>
          <p:nvPr>
            <p:ph type="sldNum" sz="quarter" idx="12"/>
          </p:nvPr>
        </p:nvSpPr>
        <p:spPr>
          <a:xfrm>
            <a:off x="8728635" y="4842778"/>
            <a:ext cx="364393" cy="273844"/>
          </a:xfrm>
        </p:spPr>
        <p:txBody>
          <a:bodyPr/>
          <a:lstStyle/>
          <a:p>
            <a:r>
              <a:rPr lang="en-US" dirty="0">
                <a:solidFill>
                  <a:schemeClr val="bg1"/>
                </a:solidFill>
              </a:rPr>
              <a:t>39</a:t>
            </a:r>
          </a:p>
        </p:txBody>
      </p:sp>
      <p:sp>
        <p:nvSpPr>
          <p:cNvPr id="14"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210334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Stock-610450044.jpg"/>
          <p:cNvPicPr>
            <a:picLocks/>
          </p:cNvPicPr>
          <p:nvPr/>
        </p:nvPicPr>
        <p:blipFill rotWithShape="1">
          <a:blip r:embed="rId3" cstate="email">
            <a:extLst>
              <a:ext uri="{28A0092B-C50C-407E-A947-70E740481C1C}">
                <a14:useLocalDpi xmlns:a14="http://schemas.microsoft.com/office/drawing/2010/main"/>
              </a:ext>
            </a:extLst>
          </a:blip>
          <a:srcRect l="38463" r="13730"/>
          <a:stretch/>
        </p:blipFill>
        <p:spPr>
          <a:xfrm>
            <a:off x="4997303" y="-17584"/>
            <a:ext cx="4146698" cy="5160861"/>
          </a:xfrm>
          <a:prstGeom prst="rect">
            <a:avLst/>
          </a:prstGeom>
          <a:ln>
            <a:noFill/>
          </a:ln>
        </p:spPr>
      </p:pic>
      <p:sp>
        <p:nvSpPr>
          <p:cNvPr id="2" name="Slide Number Placeholder 1"/>
          <p:cNvSpPr>
            <a:spLocks noGrp="1"/>
          </p:cNvSpPr>
          <p:nvPr>
            <p:ph type="sldNum" sz="quarter" idx="12"/>
          </p:nvPr>
        </p:nvSpPr>
        <p:spPr/>
        <p:txBody>
          <a:bodyPr/>
          <a:lstStyle/>
          <a:p>
            <a:fld id="{716BC1C3-C832-FA4C-9911-3E1C355083BA}" type="slidenum">
              <a:rPr lang="en-US" smtClean="0">
                <a:solidFill>
                  <a:schemeClr val="bg1"/>
                </a:solidFill>
              </a:rPr>
              <a:pPr/>
              <a:t>4</a:t>
            </a:fld>
            <a:endParaRPr lang="en-US" dirty="0">
              <a:solidFill>
                <a:schemeClr val="bg1"/>
              </a:solidFill>
            </a:endParaRPr>
          </a:p>
        </p:txBody>
      </p:sp>
      <p:sp>
        <p:nvSpPr>
          <p:cNvPr id="3" name="Content Placeholder 2"/>
          <p:cNvSpPr>
            <a:spLocks noGrp="1"/>
          </p:cNvSpPr>
          <p:nvPr>
            <p:ph idx="4294967295"/>
          </p:nvPr>
        </p:nvSpPr>
        <p:spPr>
          <a:xfrm>
            <a:off x="231914" y="1529435"/>
            <a:ext cx="4340087" cy="2910414"/>
          </a:xfrm>
          <a:prstGeom prst="rect">
            <a:avLst/>
          </a:prstGeom>
        </p:spPr>
        <p:txBody>
          <a:bodyPr/>
          <a:lstStyle/>
          <a:p>
            <a:pPr>
              <a:spcBef>
                <a:spcPts val="0"/>
              </a:spcBef>
            </a:pPr>
            <a:r>
              <a:rPr lang="en-US" sz="1400" b="1" dirty="0">
                <a:solidFill>
                  <a:schemeClr val="accent1"/>
                </a:solidFill>
              </a:rPr>
              <a:t>RETENTION</a:t>
            </a:r>
          </a:p>
          <a:p>
            <a:pPr>
              <a:spcBef>
                <a:spcPts val="0"/>
              </a:spcBef>
            </a:pPr>
            <a:r>
              <a:rPr lang="en-US" sz="1400" dirty="0"/>
              <a:t>Many children fire their parents’ financial advisor after receiving an inheritance.</a:t>
            </a:r>
            <a:endParaRPr lang="en-US" sz="1400" b="1" dirty="0">
              <a:solidFill>
                <a:schemeClr val="accent1"/>
              </a:solidFill>
            </a:endParaRPr>
          </a:p>
          <a:p>
            <a:pPr>
              <a:spcBef>
                <a:spcPts val="0"/>
              </a:spcBef>
            </a:pPr>
            <a:endParaRPr lang="en-US" sz="1400" b="1" dirty="0">
              <a:solidFill>
                <a:schemeClr val="accent1"/>
              </a:solidFill>
            </a:endParaRPr>
          </a:p>
          <a:p>
            <a:pPr>
              <a:spcBef>
                <a:spcPts val="0"/>
              </a:spcBef>
            </a:pPr>
            <a:r>
              <a:rPr lang="en-US" sz="1400" b="1" dirty="0">
                <a:solidFill>
                  <a:schemeClr val="accent1"/>
                </a:solidFill>
              </a:rPr>
              <a:t>PREPARE FOR INCAPACITY</a:t>
            </a:r>
          </a:p>
          <a:p>
            <a:pPr>
              <a:spcBef>
                <a:spcPts val="0"/>
              </a:spcBef>
            </a:pPr>
            <a:r>
              <a:rPr lang="en-US" sz="1400" dirty="0"/>
              <a:t>Not being prepared for incapacity can create practice management issues. </a:t>
            </a:r>
            <a:endParaRPr lang="en-US" sz="1400" b="1" dirty="0">
              <a:solidFill>
                <a:schemeClr val="accent1"/>
              </a:solidFill>
            </a:endParaRPr>
          </a:p>
          <a:p>
            <a:endParaRPr lang="en-US" sz="1400" b="1" dirty="0">
              <a:solidFill>
                <a:schemeClr val="accent1"/>
              </a:solidFill>
            </a:endParaRPr>
          </a:p>
          <a:p>
            <a:r>
              <a:rPr lang="en-US" sz="1400" b="1" dirty="0">
                <a:solidFill>
                  <a:schemeClr val="accent1"/>
                </a:solidFill>
              </a:rPr>
              <a:t>CLIENT EXPECTATIONS</a:t>
            </a:r>
          </a:p>
          <a:p>
            <a:pPr>
              <a:spcBef>
                <a:spcPts val="0"/>
              </a:spcBef>
            </a:pPr>
            <a:r>
              <a:rPr lang="en-US" sz="1400" dirty="0"/>
              <a:t>High net worth clients expect a holistic approach. </a:t>
            </a:r>
            <a:br>
              <a:rPr lang="en-US" sz="1400" dirty="0"/>
            </a:br>
            <a:r>
              <a:rPr lang="en-US" sz="1400" dirty="0"/>
              <a:t>If you don’t provide estate planning guidance, they may find someone who will. </a:t>
            </a:r>
          </a:p>
          <a:p>
            <a:endParaRPr lang="en-US" sz="1600" dirty="0"/>
          </a:p>
        </p:txBody>
      </p:sp>
      <p:sp>
        <p:nvSpPr>
          <p:cNvPr id="4" name="Title 3"/>
          <p:cNvSpPr>
            <a:spLocks noGrp="1"/>
          </p:cNvSpPr>
          <p:nvPr>
            <p:ph type="title"/>
          </p:nvPr>
        </p:nvSpPr>
        <p:spPr>
          <a:xfrm>
            <a:off x="350520" y="215319"/>
            <a:ext cx="4093661" cy="1014159"/>
          </a:xfrm>
          <a:prstGeom prst="rect">
            <a:avLst/>
          </a:prstGeom>
        </p:spPr>
        <p:txBody>
          <a:bodyPr/>
          <a:lstStyle/>
          <a:p>
            <a:r>
              <a:rPr lang="en-US" dirty="0"/>
              <a:t>WHY IS ESTATE PLANNING IMPORTANT TO YOU?</a:t>
            </a:r>
          </a:p>
        </p:txBody>
      </p:sp>
      <p:cxnSp>
        <p:nvCxnSpPr>
          <p:cNvPr id="6" name="Straight Connector 5"/>
          <p:cNvCxnSpPr>
            <a:cxnSpLocks/>
          </p:cNvCxnSpPr>
          <p:nvPr/>
        </p:nvCxnSpPr>
        <p:spPr>
          <a:xfrm>
            <a:off x="0" y="1229478"/>
            <a:ext cx="3257550"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C4AD102D-40D3-430E-8728-5D3A4064C1F2}"/>
              </a:ext>
            </a:extLst>
          </p:cNvPr>
          <p:cNvSpPr txBox="1"/>
          <p:nvPr/>
        </p:nvSpPr>
        <p:spPr>
          <a:xfrm>
            <a:off x="41975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13"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50513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81042" y="1005840"/>
            <a:ext cx="7447593" cy="3625026"/>
          </a:xfrm>
          <a:prstGeom prst="rect">
            <a:avLst/>
          </a:prstGeom>
        </p:spPr>
        <p:txBody>
          <a:bodyPr>
            <a:noAutofit/>
          </a:bodyPr>
          <a:lstStyle/>
          <a:p>
            <a:pPr>
              <a:spcBef>
                <a:spcPts val="0"/>
              </a:spcBef>
            </a:pPr>
            <a:r>
              <a:rPr lang="en-US" sz="1400" b="1" dirty="0">
                <a:solidFill>
                  <a:schemeClr val="accent1"/>
                </a:solidFill>
              </a:rPr>
              <a:t>THERE ARE MANY STRATEGIES THAT MAY HELP REDUCE </a:t>
            </a:r>
            <a:br>
              <a:rPr lang="en-US" sz="1400" b="1" dirty="0">
                <a:solidFill>
                  <a:schemeClr val="accent1"/>
                </a:solidFill>
              </a:rPr>
            </a:br>
            <a:r>
              <a:rPr lang="en-US" sz="1400" b="1" dirty="0">
                <a:solidFill>
                  <a:schemeClr val="accent1"/>
                </a:solidFill>
              </a:rPr>
              <a:t>THE IMPACT OF INCOME TAXES ON AN INHERITANCE</a:t>
            </a:r>
          </a:p>
          <a:p>
            <a:pPr>
              <a:spcBef>
                <a:spcPts val="0"/>
              </a:spcBef>
            </a:pPr>
            <a:endParaRPr lang="en-US" sz="1400" b="1" dirty="0"/>
          </a:p>
          <a:p>
            <a:pPr>
              <a:spcBef>
                <a:spcPts val="0"/>
              </a:spcBef>
            </a:pPr>
            <a:r>
              <a:rPr lang="en-US" sz="1400" b="1" dirty="0"/>
              <a:t>ROTH IRAs</a:t>
            </a:r>
          </a:p>
          <a:p>
            <a:pPr lvl="1">
              <a:spcBef>
                <a:spcPts val="0"/>
              </a:spcBef>
            </a:pPr>
            <a:r>
              <a:rPr lang="en-US" sz="1400" dirty="0"/>
              <a:t>Eliminate RMDs during owner’s life</a:t>
            </a:r>
          </a:p>
          <a:p>
            <a:pPr lvl="1">
              <a:spcBef>
                <a:spcPts val="0"/>
              </a:spcBef>
            </a:pPr>
            <a:r>
              <a:rPr lang="en-US" sz="1400" dirty="0"/>
              <a:t>Tax-free inheritance to beneficiaries</a:t>
            </a:r>
            <a:endParaRPr lang="en-US" sz="1400" b="1" dirty="0"/>
          </a:p>
          <a:p>
            <a:pPr>
              <a:spcBef>
                <a:spcPts val="0"/>
              </a:spcBef>
            </a:pPr>
            <a:endParaRPr lang="en-US" sz="1400" b="1" dirty="0"/>
          </a:p>
          <a:p>
            <a:pPr>
              <a:spcBef>
                <a:spcPts val="0"/>
              </a:spcBef>
            </a:pPr>
            <a:r>
              <a:rPr lang="en-US" sz="1400" b="1" dirty="0"/>
              <a:t>DELAY RECEIVING IRD ASSETS</a:t>
            </a:r>
          </a:p>
          <a:p>
            <a:pPr lvl="1">
              <a:spcBef>
                <a:spcPts val="0"/>
              </a:spcBef>
            </a:pPr>
            <a:r>
              <a:rPr lang="en-US" sz="1400" dirty="0"/>
              <a:t>Maintain tax-deferral and control taxation of inherited assets for up to 10 years </a:t>
            </a:r>
            <a:br>
              <a:rPr lang="en-US" sz="1400" dirty="0"/>
            </a:br>
            <a:r>
              <a:rPr lang="en-US" sz="1400" dirty="0"/>
              <a:t>(for most beneficiaries)</a:t>
            </a:r>
            <a:endParaRPr lang="en-US" sz="1400" b="1" dirty="0"/>
          </a:p>
          <a:p>
            <a:pPr>
              <a:spcBef>
                <a:spcPts val="0"/>
              </a:spcBef>
            </a:pPr>
            <a:endParaRPr lang="en-US" sz="1400" b="1" dirty="0"/>
          </a:p>
          <a:p>
            <a:pPr>
              <a:spcBef>
                <a:spcPts val="0"/>
              </a:spcBef>
            </a:pPr>
            <a:r>
              <a:rPr lang="en-US" sz="1400" b="1" dirty="0"/>
              <a:t>TRUSTS</a:t>
            </a:r>
          </a:p>
          <a:p>
            <a:pPr lvl="1">
              <a:spcBef>
                <a:spcPts val="0"/>
              </a:spcBef>
            </a:pPr>
            <a:r>
              <a:rPr lang="en-US" sz="1400" dirty="0"/>
              <a:t>Irrevocable Life Insurance Trust (ILIT)</a:t>
            </a:r>
          </a:p>
          <a:p>
            <a:pPr lvl="1">
              <a:spcBef>
                <a:spcPts val="0"/>
              </a:spcBef>
            </a:pPr>
            <a:r>
              <a:rPr lang="en-US" sz="1400" dirty="0"/>
              <a:t>Credit Shelter Trust (CST)</a:t>
            </a:r>
          </a:p>
          <a:p>
            <a:pPr lvl="1">
              <a:spcBef>
                <a:spcPts val="0"/>
              </a:spcBef>
            </a:pPr>
            <a:r>
              <a:rPr lang="en-US" sz="1400" dirty="0"/>
              <a:t>Charitable Remainder Trust (CRT)</a:t>
            </a:r>
          </a:p>
        </p:txBody>
      </p:sp>
      <p:sp>
        <p:nvSpPr>
          <p:cNvPr id="4" name="Title 3"/>
          <p:cNvSpPr>
            <a:spLocks noGrp="1"/>
          </p:cNvSpPr>
          <p:nvPr>
            <p:ph type="title"/>
          </p:nvPr>
        </p:nvSpPr>
        <p:spPr>
          <a:xfrm>
            <a:off x="1395343" y="215319"/>
            <a:ext cx="6152828" cy="489465"/>
          </a:xfrm>
          <a:prstGeom prst="rect">
            <a:avLst/>
          </a:prstGeom>
        </p:spPr>
        <p:txBody>
          <a:bodyPr/>
          <a:lstStyle/>
          <a:p>
            <a:r>
              <a:rPr lang="en-US" dirty="0"/>
              <a:t>TAX-REDUCTION STRATEGIES: INCOME TAX</a:t>
            </a:r>
          </a:p>
        </p:txBody>
      </p:sp>
      <p:cxnSp>
        <p:nvCxnSpPr>
          <p:cNvPr id="6" name="Straight Connector 5"/>
          <p:cNvCxnSpPr/>
          <p:nvPr/>
        </p:nvCxnSpPr>
        <p:spPr>
          <a:xfrm>
            <a:off x="1044822" y="728032"/>
            <a:ext cx="6152827"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8B492867-B465-824B-9EAC-EC01EA40FA8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826" y="0"/>
            <a:ext cx="1356852" cy="5143500"/>
          </a:xfrm>
          <a:prstGeom prst="rect">
            <a:avLst/>
          </a:prstGeom>
        </p:spPr>
      </p:pic>
      <p:sp>
        <p:nvSpPr>
          <p:cNvPr id="9" name="TextBox 8">
            <a:extLst>
              <a:ext uri="{FF2B5EF4-FFF2-40B4-BE49-F238E27FC236}">
                <a16:creationId xmlns:a16="http://schemas.microsoft.com/office/drawing/2014/main" id="{C4AD102D-40D3-430E-8728-5D3A4064C1F2}"/>
              </a:ext>
            </a:extLst>
          </p:cNvPr>
          <p:cNvSpPr txBox="1"/>
          <p:nvPr/>
        </p:nvSpPr>
        <p:spPr>
          <a:xfrm>
            <a:off x="154717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10" name="Shape 258">
            <a:extLst>
              <a:ext uri="{FF2B5EF4-FFF2-40B4-BE49-F238E27FC236}">
                <a16:creationId xmlns:a16="http://schemas.microsoft.com/office/drawing/2014/main" id="{0AF97395-1A8C-C24B-9A73-BAD1189A3081}"/>
              </a:ext>
            </a:extLst>
          </p:cNvPr>
          <p:cNvSpPr/>
          <p:nvPr/>
        </p:nvSpPr>
        <p:spPr>
          <a:xfrm flipH="1">
            <a:off x="8201067"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11" name="Slide Number Placeholder 1"/>
          <p:cNvSpPr>
            <a:spLocks noGrp="1"/>
          </p:cNvSpPr>
          <p:nvPr>
            <p:ph type="sldNum" sz="quarter" idx="12"/>
          </p:nvPr>
        </p:nvSpPr>
        <p:spPr>
          <a:xfrm>
            <a:off x="8728635" y="4842778"/>
            <a:ext cx="364393" cy="273844"/>
          </a:xfrm>
        </p:spPr>
        <p:txBody>
          <a:bodyPr/>
          <a:lstStyle/>
          <a:p>
            <a:r>
              <a:rPr lang="en-US" dirty="0">
                <a:solidFill>
                  <a:schemeClr val="bg1"/>
                </a:solidFill>
              </a:rPr>
              <a:t>40</a:t>
            </a:r>
          </a:p>
        </p:txBody>
      </p:sp>
      <p:sp>
        <p:nvSpPr>
          <p:cNvPr id="12"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22427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81042" y="1005840"/>
            <a:ext cx="7447593" cy="2972243"/>
          </a:xfrm>
          <a:prstGeom prst="rect">
            <a:avLst/>
          </a:prstGeom>
        </p:spPr>
        <p:txBody>
          <a:bodyPr>
            <a:normAutofit/>
          </a:bodyPr>
          <a:lstStyle/>
          <a:p>
            <a:pPr>
              <a:spcBef>
                <a:spcPts val="0"/>
              </a:spcBef>
            </a:pPr>
            <a:r>
              <a:rPr lang="en-US" sz="1400" b="1" dirty="0">
                <a:solidFill>
                  <a:schemeClr val="accent1"/>
                </a:solidFill>
              </a:rPr>
              <a:t>MORE STRATEGIES FOR HELPING TO REDUCE THE IMPACT </a:t>
            </a:r>
            <a:br>
              <a:rPr lang="en-US" sz="1400" b="1" dirty="0">
                <a:solidFill>
                  <a:schemeClr val="accent1"/>
                </a:solidFill>
              </a:rPr>
            </a:br>
            <a:r>
              <a:rPr lang="en-US" sz="1400" b="1" dirty="0">
                <a:solidFill>
                  <a:schemeClr val="accent1"/>
                </a:solidFill>
              </a:rPr>
              <a:t>OF ESTATE TAXES ON AN INHERITANCE</a:t>
            </a:r>
          </a:p>
          <a:p>
            <a:pPr>
              <a:spcBef>
                <a:spcPts val="0"/>
              </a:spcBef>
            </a:pPr>
            <a:endParaRPr lang="en-US" sz="1400" b="1" dirty="0"/>
          </a:p>
          <a:p>
            <a:pPr>
              <a:spcBef>
                <a:spcPts val="0"/>
              </a:spcBef>
            </a:pPr>
            <a:r>
              <a:rPr lang="en-US" sz="1400" b="1" dirty="0"/>
              <a:t>ANNUAL GIFTS TO HEIRS</a:t>
            </a:r>
          </a:p>
          <a:p>
            <a:pPr lvl="1">
              <a:spcBef>
                <a:spcPts val="0"/>
              </a:spcBef>
            </a:pPr>
            <a:r>
              <a:rPr lang="en-US" sz="1400" dirty="0"/>
              <a:t>Reduces taxable estate</a:t>
            </a:r>
            <a:endParaRPr lang="en-US" sz="1400" b="1" dirty="0"/>
          </a:p>
          <a:p>
            <a:pPr>
              <a:spcBef>
                <a:spcPts val="0"/>
              </a:spcBef>
            </a:pPr>
            <a:endParaRPr lang="en-US" sz="1400" b="1" dirty="0"/>
          </a:p>
          <a:p>
            <a:pPr>
              <a:spcBef>
                <a:spcPts val="0"/>
              </a:spcBef>
            </a:pPr>
            <a:r>
              <a:rPr lang="en-US" sz="1400" b="1" dirty="0"/>
              <a:t>CHARITABLE GIFTS</a:t>
            </a:r>
          </a:p>
          <a:p>
            <a:pPr lvl="1">
              <a:spcBef>
                <a:spcPts val="0"/>
              </a:spcBef>
            </a:pPr>
            <a:r>
              <a:rPr lang="en-US" sz="1400" dirty="0"/>
              <a:t>Reduces taxable estate</a:t>
            </a:r>
          </a:p>
          <a:p>
            <a:pPr lvl="1">
              <a:spcBef>
                <a:spcPts val="0"/>
              </a:spcBef>
            </a:pPr>
            <a:r>
              <a:rPr lang="en-US" sz="1400" dirty="0"/>
              <a:t>Estate tax deduction</a:t>
            </a:r>
            <a:endParaRPr lang="en-US" sz="1400" b="1" dirty="0"/>
          </a:p>
          <a:p>
            <a:pPr>
              <a:spcBef>
                <a:spcPts val="0"/>
              </a:spcBef>
            </a:pPr>
            <a:endParaRPr lang="en-US" sz="1400" b="1" dirty="0"/>
          </a:p>
          <a:p>
            <a:pPr>
              <a:spcBef>
                <a:spcPts val="0"/>
              </a:spcBef>
            </a:pPr>
            <a:r>
              <a:rPr lang="en-US" sz="1400" b="1" dirty="0"/>
              <a:t>LIFETIME GIFTS TO HEIRS</a:t>
            </a:r>
          </a:p>
          <a:p>
            <a:pPr lvl="1">
              <a:spcBef>
                <a:spcPts val="0"/>
              </a:spcBef>
            </a:pPr>
            <a:r>
              <a:rPr lang="en-US" sz="1400" dirty="0"/>
              <a:t>Freezes growth out of the estate</a:t>
            </a:r>
          </a:p>
        </p:txBody>
      </p:sp>
      <p:sp>
        <p:nvSpPr>
          <p:cNvPr id="4" name="Title 3"/>
          <p:cNvSpPr>
            <a:spLocks noGrp="1"/>
          </p:cNvSpPr>
          <p:nvPr>
            <p:ph type="title"/>
          </p:nvPr>
        </p:nvSpPr>
        <p:spPr>
          <a:xfrm>
            <a:off x="1395343" y="215319"/>
            <a:ext cx="6003986" cy="489465"/>
          </a:xfrm>
          <a:prstGeom prst="rect">
            <a:avLst/>
          </a:prstGeom>
        </p:spPr>
        <p:txBody>
          <a:bodyPr/>
          <a:lstStyle/>
          <a:p>
            <a:r>
              <a:rPr lang="en-US" dirty="0"/>
              <a:t>TAX-REDUCTION STRATEGIES: ESTATE TAX</a:t>
            </a:r>
          </a:p>
        </p:txBody>
      </p:sp>
      <p:cxnSp>
        <p:nvCxnSpPr>
          <p:cNvPr id="6" name="Straight Connector 5"/>
          <p:cNvCxnSpPr/>
          <p:nvPr/>
        </p:nvCxnSpPr>
        <p:spPr>
          <a:xfrm>
            <a:off x="1044822" y="728032"/>
            <a:ext cx="6003985"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253" y="0"/>
            <a:ext cx="1298295" cy="5143500"/>
          </a:xfrm>
          <a:prstGeom prst="rect">
            <a:avLst/>
          </a:prstGeom>
        </p:spPr>
      </p:pic>
      <p:sp>
        <p:nvSpPr>
          <p:cNvPr id="9" name="TextBox 8">
            <a:extLst>
              <a:ext uri="{FF2B5EF4-FFF2-40B4-BE49-F238E27FC236}">
                <a16:creationId xmlns:a16="http://schemas.microsoft.com/office/drawing/2014/main" id="{C4AD102D-40D3-430E-8728-5D3A4064C1F2}"/>
              </a:ext>
            </a:extLst>
          </p:cNvPr>
          <p:cNvSpPr txBox="1"/>
          <p:nvPr/>
        </p:nvSpPr>
        <p:spPr>
          <a:xfrm>
            <a:off x="154717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10" name="Shape 258">
            <a:extLst>
              <a:ext uri="{FF2B5EF4-FFF2-40B4-BE49-F238E27FC236}">
                <a16:creationId xmlns:a16="http://schemas.microsoft.com/office/drawing/2014/main" id="{0AF97395-1A8C-C24B-9A73-BAD1189A3081}"/>
              </a:ext>
            </a:extLst>
          </p:cNvPr>
          <p:cNvSpPr/>
          <p:nvPr/>
        </p:nvSpPr>
        <p:spPr>
          <a:xfrm flipH="1">
            <a:off x="8201067"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11" name="Slide Number Placeholder 1"/>
          <p:cNvSpPr>
            <a:spLocks noGrp="1"/>
          </p:cNvSpPr>
          <p:nvPr>
            <p:ph type="sldNum" sz="quarter" idx="12"/>
          </p:nvPr>
        </p:nvSpPr>
        <p:spPr>
          <a:xfrm>
            <a:off x="8728635" y="4842778"/>
            <a:ext cx="364393" cy="273844"/>
          </a:xfrm>
        </p:spPr>
        <p:txBody>
          <a:bodyPr/>
          <a:lstStyle/>
          <a:p>
            <a:r>
              <a:rPr lang="en-US" dirty="0">
                <a:solidFill>
                  <a:schemeClr val="bg1"/>
                </a:solidFill>
              </a:rPr>
              <a:t>41</a:t>
            </a:r>
          </a:p>
        </p:txBody>
      </p:sp>
      <p:sp>
        <p:nvSpPr>
          <p:cNvPr id="12"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60280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3440"/>
            <a:ext cx="9144000" cy="5170379"/>
          </a:xfrm>
          <a:prstGeom prst="rect">
            <a:avLst/>
          </a:prstGeom>
        </p:spPr>
      </p:pic>
      <p:sp>
        <p:nvSpPr>
          <p:cNvPr id="3" name="Slide Number Placeholder 2"/>
          <p:cNvSpPr>
            <a:spLocks noGrp="1"/>
          </p:cNvSpPr>
          <p:nvPr>
            <p:ph type="sldNum" sz="quarter" idx="12"/>
          </p:nvPr>
        </p:nvSpPr>
        <p:spPr/>
        <p:txBody>
          <a:bodyPr/>
          <a:lstStyle/>
          <a:p>
            <a:fld id="{716BC1C3-C832-FA4C-9911-3E1C355083BA}" type="slidenum">
              <a:rPr lang="en-US" smtClean="0">
                <a:solidFill>
                  <a:schemeClr val="tx1"/>
                </a:solidFill>
              </a:rPr>
              <a:pPr/>
              <a:t>42</a:t>
            </a:fld>
            <a:endParaRPr lang="en-US" dirty="0">
              <a:solidFill>
                <a:schemeClr val="tx1"/>
              </a:solidFill>
            </a:endParaRPr>
          </a:p>
        </p:txBody>
      </p:sp>
      <p:sp>
        <p:nvSpPr>
          <p:cNvPr id="23" name="Shape 154"/>
          <p:cNvSpPr/>
          <p:nvPr/>
        </p:nvSpPr>
        <p:spPr>
          <a:xfrm>
            <a:off x="-1" y="264667"/>
            <a:ext cx="8198603" cy="659858"/>
          </a:xfrm>
          <a:prstGeom prst="rect">
            <a:avLst/>
          </a:prstGeom>
          <a:solidFill>
            <a:srgbClr val="FFFFFF"/>
          </a:solidFill>
          <a:ln w="12700">
            <a:miter lim="400000"/>
          </a:ln>
        </p:spPr>
        <p:txBody>
          <a:bodyPr lIns="50800" tIns="50800" rIns="50800" bIns="50800" anchor="ctr"/>
          <a:lstStyle/>
          <a:p>
            <a:pPr>
              <a:defRPr sz="3200">
                <a:solidFill>
                  <a:srgbClr val="FFFFFF"/>
                </a:solidFill>
              </a:defRPr>
            </a:pPr>
            <a:endParaRPr dirty="0"/>
          </a:p>
        </p:txBody>
      </p:sp>
      <p:sp>
        <p:nvSpPr>
          <p:cNvPr id="20" name="Text Placeholder 3"/>
          <p:cNvSpPr txBox="1">
            <a:spLocks/>
          </p:cNvSpPr>
          <p:nvPr/>
        </p:nvSpPr>
        <p:spPr>
          <a:xfrm>
            <a:off x="322948" y="268063"/>
            <a:ext cx="8286480" cy="727799"/>
          </a:xfrm>
          <a:prstGeom prst="rect">
            <a:avLst/>
          </a:prstGeom>
        </p:spPr>
        <p:txBody>
          <a:bodyPr vert="horz"/>
          <a:lstStyle>
            <a:lvl1pPr marL="0" indent="0" algn="l" defTabSz="457200" rtl="0" eaLnBrk="1" latinLnBrk="0" hangingPunct="1">
              <a:spcBef>
                <a:spcPct val="20000"/>
              </a:spcBef>
              <a:buClr>
                <a:schemeClr val="bg1"/>
              </a:buClr>
              <a:buSzPct val="85000"/>
              <a:buFont typeface="Lucida Grande"/>
              <a:buNone/>
              <a:defRPr sz="3600" b="0" i="0" kern="0" spc="200">
                <a:solidFill>
                  <a:srgbClr val="3E6B9C"/>
                </a:solidFill>
                <a:latin typeface="Impact"/>
                <a:ea typeface="+mn-ea"/>
                <a:cs typeface="Impact"/>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pc="0" dirty="0">
                <a:solidFill>
                  <a:srgbClr val="9B2B86"/>
                </a:solidFill>
              </a:rPr>
              <a:t>HIGH NET WORTH: DEVELOP A PROCESS</a:t>
            </a:r>
          </a:p>
        </p:txBody>
      </p:sp>
      <p:cxnSp>
        <p:nvCxnSpPr>
          <p:cNvPr id="18" name="Straight Connector 17"/>
          <p:cNvCxnSpPr/>
          <p:nvPr/>
        </p:nvCxnSpPr>
        <p:spPr>
          <a:xfrm flipV="1">
            <a:off x="4171200" y="-1227381"/>
            <a:ext cx="581986" cy="1265"/>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4085360" y="-1275537"/>
            <a:ext cx="96311" cy="9631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22" name="TextBox 21"/>
          <p:cNvSpPr txBox="1"/>
          <p:nvPr/>
        </p:nvSpPr>
        <p:spPr>
          <a:xfrm>
            <a:off x="2580246" y="1032176"/>
            <a:ext cx="2049514" cy="1672216"/>
          </a:xfrm>
          <a:prstGeom prst="rect">
            <a:avLst/>
          </a:prstGeom>
          <a:solidFill>
            <a:schemeClr val="bg1">
              <a:alpha val="35000"/>
            </a:schemeClr>
          </a:solidFill>
          <a:ln>
            <a:solidFill>
              <a:schemeClr val="bg1"/>
            </a:solidFill>
          </a:ln>
        </p:spPr>
        <p:txBody>
          <a:bodyPr wrap="square" lIns="182880" tIns="182880" rIns="182880" bIns="182880" rtlCol="0" anchor="ctr">
            <a:noAutofit/>
          </a:bodyPr>
          <a:lstStyle/>
          <a:p>
            <a:r>
              <a:rPr lang="en-US" sz="1400" b="1" dirty="0">
                <a:solidFill>
                  <a:srgbClr val="AC4298"/>
                </a:solidFill>
              </a:rPr>
              <a:t>Discuss</a:t>
            </a:r>
            <a:r>
              <a:rPr lang="en-US" sz="1400" dirty="0">
                <a:solidFill>
                  <a:srgbClr val="AC4298"/>
                </a:solidFill>
              </a:rPr>
              <a:t> </a:t>
            </a:r>
            <a:r>
              <a:rPr lang="en-US" sz="1400" dirty="0"/>
              <a:t>trust taxation with trustees</a:t>
            </a:r>
          </a:p>
        </p:txBody>
      </p:sp>
      <p:sp>
        <p:nvSpPr>
          <p:cNvPr id="27" name="TextBox 26"/>
          <p:cNvSpPr txBox="1"/>
          <p:nvPr/>
        </p:nvSpPr>
        <p:spPr>
          <a:xfrm>
            <a:off x="4629760" y="1025333"/>
            <a:ext cx="2049514" cy="1672216"/>
          </a:xfrm>
          <a:prstGeom prst="rect">
            <a:avLst/>
          </a:prstGeom>
          <a:solidFill>
            <a:schemeClr val="bg1">
              <a:alpha val="35000"/>
            </a:schemeClr>
          </a:solidFill>
          <a:ln>
            <a:solidFill>
              <a:schemeClr val="bg1"/>
            </a:solidFill>
          </a:ln>
        </p:spPr>
        <p:txBody>
          <a:bodyPr wrap="square" lIns="182880" tIns="182880" rIns="182880" bIns="182880" rtlCol="0" anchor="ctr">
            <a:noAutofit/>
          </a:bodyPr>
          <a:lstStyle/>
          <a:p>
            <a:r>
              <a:rPr lang="en-US" sz="1400" b="1" dirty="0">
                <a:solidFill>
                  <a:srgbClr val="AC4298"/>
                </a:solidFill>
              </a:rPr>
              <a:t>Identify</a:t>
            </a:r>
            <a:r>
              <a:rPr lang="en-US" sz="1400" dirty="0">
                <a:solidFill>
                  <a:srgbClr val="AC4298"/>
                </a:solidFill>
              </a:rPr>
              <a:t> </a:t>
            </a:r>
            <a:r>
              <a:rPr lang="en-US" sz="1400" dirty="0"/>
              <a:t>assets entitled to a step-up in cost basis</a:t>
            </a:r>
          </a:p>
        </p:txBody>
      </p:sp>
      <p:sp>
        <p:nvSpPr>
          <p:cNvPr id="28" name="TextBox 27"/>
          <p:cNvSpPr txBox="1"/>
          <p:nvPr/>
        </p:nvSpPr>
        <p:spPr>
          <a:xfrm>
            <a:off x="2580246" y="2704392"/>
            <a:ext cx="2049514" cy="1672216"/>
          </a:xfrm>
          <a:prstGeom prst="rect">
            <a:avLst/>
          </a:prstGeom>
          <a:solidFill>
            <a:schemeClr val="bg1">
              <a:alpha val="35000"/>
            </a:schemeClr>
          </a:solidFill>
          <a:ln>
            <a:solidFill>
              <a:schemeClr val="bg1"/>
            </a:solidFill>
          </a:ln>
        </p:spPr>
        <p:txBody>
          <a:bodyPr wrap="square" lIns="182880" tIns="182880" rIns="182880" bIns="182880" rtlCol="0" anchor="ctr">
            <a:noAutofit/>
          </a:bodyPr>
          <a:lstStyle/>
          <a:p>
            <a:r>
              <a:rPr lang="en-US" sz="1400" b="1" dirty="0">
                <a:solidFill>
                  <a:srgbClr val="AC4298"/>
                </a:solidFill>
              </a:rPr>
              <a:t>Identify</a:t>
            </a:r>
            <a:r>
              <a:rPr lang="en-US" sz="1400" dirty="0">
                <a:solidFill>
                  <a:srgbClr val="AC4298"/>
                </a:solidFill>
              </a:rPr>
              <a:t> </a:t>
            </a:r>
            <a:r>
              <a:rPr lang="en-US" sz="1400" dirty="0"/>
              <a:t>IRD assets</a:t>
            </a:r>
          </a:p>
        </p:txBody>
      </p:sp>
      <p:sp>
        <p:nvSpPr>
          <p:cNvPr id="35" name="TextBox 34"/>
          <p:cNvSpPr txBox="1"/>
          <p:nvPr/>
        </p:nvSpPr>
        <p:spPr>
          <a:xfrm>
            <a:off x="4629760" y="2704392"/>
            <a:ext cx="2049514" cy="1672216"/>
          </a:xfrm>
          <a:prstGeom prst="rect">
            <a:avLst/>
          </a:prstGeom>
          <a:solidFill>
            <a:schemeClr val="bg1">
              <a:alpha val="35000"/>
            </a:schemeClr>
          </a:solidFill>
          <a:ln>
            <a:solidFill>
              <a:schemeClr val="bg1"/>
            </a:solidFill>
          </a:ln>
        </p:spPr>
        <p:txBody>
          <a:bodyPr wrap="square" lIns="182880" tIns="182880" rIns="182880" bIns="182880" rtlCol="0" anchor="ctr">
            <a:noAutofit/>
          </a:bodyPr>
          <a:lstStyle/>
          <a:p>
            <a:r>
              <a:rPr lang="en-US" sz="1400" b="1" dirty="0">
                <a:solidFill>
                  <a:srgbClr val="AC4298"/>
                </a:solidFill>
              </a:rPr>
              <a:t>Discuss</a:t>
            </a:r>
            <a:r>
              <a:rPr lang="en-US" sz="1400" dirty="0">
                <a:solidFill>
                  <a:srgbClr val="AC4298"/>
                </a:solidFill>
              </a:rPr>
              <a:t> </a:t>
            </a:r>
            <a:r>
              <a:rPr lang="en-US" sz="1400" dirty="0"/>
              <a:t>post-death distribution options with beneficiaries</a:t>
            </a:r>
          </a:p>
        </p:txBody>
      </p:sp>
      <p:sp>
        <p:nvSpPr>
          <p:cNvPr id="16" name="TextBox 15"/>
          <p:cNvSpPr txBox="1"/>
          <p:nvPr/>
        </p:nvSpPr>
        <p:spPr>
          <a:xfrm>
            <a:off x="6679274" y="1025333"/>
            <a:ext cx="2049514" cy="1672216"/>
          </a:xfrm>
          <a:prstGeom prst="rect">
            <a:avLst/>
          </a:prstGeom>
          <a:solidFill>
            <a:schemeClr val="bg1">
              <a:alpha val="35000"/>
            </a:schemeClr>
          </a:solidFill>
          <a:ln>
            <a:solidFill>
              <a:schemeClr val="bg1"/>
            </a:solidFill>
          </a:ln>
        </p:spPr>
        <p:txBody>
          <a:bodyPr wrap="square" lIns="182880" tIns="182880" rIns="182880" bIns="182880" rtlCol="0" anchor="ctr">
            <a:noAutofit/>
          </a:bodyPr>
          <a:lstStyle/>
          <a:p>
            <a:r>
              <a:rPr lang="en-US" sz="1400" b="1" dirty="0">
                <a:solidFill>
                  <a:srgbClr val="AC4298"/>
                </a:solidFill>
              </a:rPr>
              <a:t>Determine</a:t>
            </a:r>
            <a:r>
              <a:rPr lang="en-US" sz="1400" b="1" dirty="0"/>
              <a:t> </a:t>
            </a:r>
            <a:r>
              <a:rPr lang="en-US" sz="1400" dirty="0"/>
              <a:t>if your client is charitably inclined</a:t>
            </a:r>
          </a:p>
        </p:txBody>
      </p:sp>
      <p:sp>
        <p:nvSpPr>
          <p:cNvPr id="17" name="TextBox 16"/>
          <p:cNvSpPr txBox="1"/>
          <p:nvPr/>
        </p:nvSpPr>
        <p:spPr>
          <a:xfrm>
            <a:off x="6679274" y="2704392"/>
            <a:ext cx="2049514" cy="1672216"/>
          </a:xfrm>
          <a:prstGeom prst="rect">
            <a:avLst/>
          </a:prstGeom>
          <a:solidFill>
            <a:schemeClr val="bg1">
              <a:alpha val="35000"/>
            </a:schemeClr>
          </a:solidFill>
          <a:ln>
            <a:solidFill>
              <a:schemeClr val="bg1"/>
            </a:solidFill>
          </a:ln>
        </p:spPr>
        <p:txBody>
          <a:bodyPr wrap="square" lIns="182880" tIns="182880" rIns="182880" bIns="182880" rtlCol="0" anchor="ctr">
            <a:noAutofit/>
          </a:bodyPr>
          <a:lstStyle/>
          <a:p>
            <a:r>
              <a:rPr lang="en-US" sz="1400" b="1" dirty="0">
                <a:solidFill>
                  <a:srgbClr val="AC4298"/>
                </a:solidFill>
              </a:rPr>
              <a:t>Consider</a:t>
            </a:r>
            <a:r>
              <a:rPr lang="en-US" sz="1400" dirty="0">
                <a:solidFill>
                  <a:srgbClr val="AC4298"/>
                </a:solidFill>
              </a:rPr>
              <a:t> </a:t>
            </a:r>
            <a:r>
              <a:rPr lang="en-US" sz="1400" dirty="0"/>
              <a:t>gifting opportunities</a:t>
            </a:r>
          </a:p>
        </p:txBody>
      </p:sp>
      <p:sp>
        <p:nvSpPr>
          <p:cNvPr id="15" name="TextBox 14">
            <a:extLst>
              <a:ext uri="{FF2B5EF4-FFF2-40B4-BE49-F238E27FC236}">
                <a16:creationId xmlns:a16="http://schemas.microsoft.com/office/drawing/2014/main" id="{C4AD102D-40D3-430E-8728-5D3A4064C1F2}"/>
              </a:ext>
            </a:extLst>
          </p:cNvPr>
          <p:cNvSpPr txBox="1"/>
          <p:nvPr/>
        </p:nvSpPr>
        <p:spPr>
          <a:xfrm>
            <a:off x="419751" y="4879480"/>
            <a:ext cx="4152250" cy="263797"/>
          </a:xfrm>
          <a:prstGeom prst="rect">
            <a:avLst/>
          </a:prstGeom>
          <a:noFill/>
        </p:spPr>
        <p:txBody>
          <a:bodyPr wrap="none" lIns="0" tIns="0" rIns="0" bIns="0" rtlCol="0">
            <a:noAutofit/>
          </a:bodyPr>
          <a:lstStyle/>
          <a:p>
            <a:r>
              <a:rPr lang="en-US" sz="900" b="1" dirty="0">
                <a:solidFill>
                  <a:schemeClr val="bg1"/>
                </a:solidFill>
              </a:rPr>
              <a:t>For Financial Professional Use Only. Not for Use With the Public.</a:t>
            </a:r>
            <a:endParaRPr lang="en-US" sz="900" dirty="0">
              <a:solidFill>
                <a:schemeClr val="bg1"/>
              </a:solidFill>
              <a:latin typeface="Arial"/>
              <a:cs typeface="Arial"/>
            </a:endParaRPr>
          </a:p>
        </p:txBody>
      </p:sp>
      <p:sp>
        <p:nvSpPr>
          <p:cNvPr id="19" name="Shape 111"/>
          <p:cNvSpPr/>
          <p:nvPr/>
        </p:nvSpPr>
        <p:spPr>
          <a:xfrm>
            <a:off x="8697685" y="4721043"/>
            <a:ext cx="450135" cy="0"/>
          </a:xfrm>
          <a:prstGeom prst="line">
            <a:avLst/>
          </a:prstGeom>
          <a:ln w="6350" cmpd="sng">
            <a:solidFill>
              <a:schemeClr val="tx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273824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36220" y="1005840"/>
            <a:ext cx="8606028" cy="1213018"/>
          </a:xfrm>
          <a:prstGeom prst="rect">
            <a:avLst/>
          </a:prstGeom>
        </p:spPr>
        <p:txBody>
          <a:bodyPr/>
          <a:lstStyle/>
          <a:p>
            <a:pPr>
              <a:spcBef>
                <a:spcPts val="0"/>
              </a:spcBef>
            </a:pPr>
            <a:r>
              <a:rPr lang="en-US" sz="1400" b="1" cap="all" dirty="0">
                <a:solidFill>
                  <a:schemeClr val="accent1"/>
                </a:solidFill>
              </a:rPr>
              <a:t>Remember to make a list of the estate planning topics you would like to include in your practice</a:t>
            </a:r>
          </a:p>
          <a:p>
            <a:pPr>
              <a:spcBef>
                <a:spcPts val="0"/>
              </a:spcBef>
            </a:pPr>
            <a:endParaRPr lang="en-US" sz="1400" b="1" cap="all" dirty="0">
              <a:solidFill>
                <a:schemeClr val="accent1"/>
              </a:solidFill>
            </a:endParaRPr>
          </a:p>
          <a:p>
            <a:pPr lvl="1">
              <a:spcBef>
                <a:spcPts val="0"/>
              </a:spcBef>
            </a:pPr>
            <a:r>
              <a:rPr lang="en-US" sz="1400" dirty="0"/>
              <a:t>Integrate them incrementally</a:t>
            </a:r>
          </a:p>
          <a:p>
            <a:pPr lvl="1">
              <a:spcBef>
                <a:spcPts val="0"/>
              </a:spcBef>
            </a:pPr>
            <a:r>
              <a:rPr lang="en-US" sz="1400" dirty="0"/>
              <a:t>Segment clients and focus on their estate planning needs</a:t>
            </a:r>
          </a:p>
        </p:txBody>
      </p:sp>
      <p:sp>
        <p:nvSpPr>
          <p:cNvPr id="4" name="Title 3"/>
          <p:cNvSpPr>
            <a:spLocks noGrp="1"/>
          </p:cNvSpPr>
          <p:nvPr>
            <p:ph type="title"/>
          </p:nvPr>
        </p:nvSpPr>
        <p:spPr>
          <a:xfrm>
            <a:off x="350520" y="215319"/>
            <a:ext cx="4974957" cy="489465"/>
          </a:xfrm>
          <a:prstGeom prst="rect">
            <a:avLst/>
          </a:prstGeom>
        </p:spPr>
        <p:txBody>
          <a:bodyPr/>
          <a:lstStyle/>
          <a:p>
            <a:r>
              <a:rPr lang="en-US" dirty="0"/>
              <a:t>NEXT STEPS: CREATE A CHECKLIST</a:t>
            </a:r>
          </a:p>
        </p:txBody>
      </p:sp>
      <p:cxnSp>
        <p:nvCxnSpPr>
          <p:cNvPr id="6" name="Straight Connector 5"/>
          <p:cNvCxnSpPr/>
          <p:nvPr/>
        </p:nvCxnSpPr>
        <p:spPr>
          <a:xfrm>
            <a:off x="0" y="728032"/>
            <a:ext cx="4974956"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2"/>
          <p:cNvSpPr>
            <a:spLocks noGrp="1"/>
          </p:cNvSpPr>
          <p:nvPr>
            <p:ph idx="4294967295"/>
          </p:nvPr>
        </p:nvSpPr>
        <p:spPr>
          <a:xfrm>
            <a:off x="236220" y="2462837"/>
            <a:ext cx="2770451" cy="1768922"/>
          </a:xfrm>
          <a:prstGeom prst="rect">
            <a:avLst/>
          </a:prstGeom>
        </p:spPr>
        <p:txBody>
          <a:bodyPr/>
          <a:lstStyle/>
          <a:p>
            <a:pPr lvl="1">
              <a:buFont typeface="Wingdings" panose="05000000000000000000" pitchFamily="2" charset="2"/>
              <a:buChar char="ü"/>
            </a:pPr>
            <a:r>
              <a:rPr lang="en-US" sz="1400" dirty="0"/>
              <a:t>Do they have a will?</a:t>
            </a:r>
          </a:p>
          <a:p>
            <a:pPr lvl="1">
              <a:spcBef>
                <a:spcPts val="600"/>
              </a:spcBef>
              <a:buFont typeface="Wingdings" panose="05000000000000000000" pitchFamily="2" charset="2"/>
              <a:buChar char="ü"/>
            </a:pPr>
            <a:r>
              <a:rPr lang="en-US" sz="1400" dirty="0"/>
              <a:t>Are beneficiary </a:t>
            </a:r>
            <a:br>
              <a:rPr lang="en-US" sz="1400" dirty="0"/>
            </a:br>
            <a:r>
              <a:rPr lang="en-US" sz="1400" dirty="0"/>
              <a:t>designations current?</a:t>
            </a:r>
          </a:p>
          <a:p>
            <a:pPr lvl="1">
              <a:spcBef>
                <a:spcPts val="600"/>
              </a:spcBef>
              <a:buFont typeface="Wingdings" panose="05000000000000000000" pitchFamily="2" charset="2"/>
              <a:buChar char="ü"/>
            </a:pPr>
            <a:r>
              <a:rPr lang="en-US" sz="1400" dirty="0"/>
              <a:t>Do they have a POA </a:t>
            </a:r>
            <a:br>
              <a:rPr lang="en-US" sz="1400" dirty="0"/>
            </a:br>
            <a:r>
              <a:rPr lang="en-US" sz="1400" dirty="0"/>
              <a:t>for finances?</a:t>
            </a:r>
          </a:p>
        </p:txBody>
      </p:sp>
      <p:sp>
        <p:nvSpPr>
          <p:cNvPr id="10" name="Content Placeholder 2"/>
          <p:cNvSpPr>
            <a:spLocks noGrp="1"/>
          </p:cNvSpPr>
          <p:nvPr>
            <p:ph idx="4294967295"/>
          </p:nvPr>
        </p:nvSpPr>
        <p:spPr>
          <a:xfrm>
            <a:off x="2709454" y="2462837"/>
            <a:ext cx="2755682" cy="1609434"/>
          </a:xfrm>
          <a:prstGeom prst="rect">
            <a:avLst/>
          </a:prstGeom>
        </p:spPr>
        <p:txBody>
          <a:bodyPr/>
          <a:lstStyle/>
          <a:p>
            <a:pPr lvl="1">
              <a:buFont typeface="Wingdings" panose="05000000000000000000" pitchFamily="2" charset="2"/>
              <a:buChar char="ü"/>
            </a:pPr>
            <a:r>
              <a:rPr lang="en-US" sz="1400" dirty="0"/>
              <a:t>Do they have a POA for healthcare and an advance healthcare directive?</a:t>
            </a:r>
          </a:p>
          <a:p>
            <a:pPr lvl="1">
              <a:spcBef>
                <a:spcPts val="600"/>
              </a:spcBef>
              <a:buFont typeface="Wingdings" panose="05000000000000000000" pitchFamily="2" charset="2"/>
              <a:buChar char="ü"/>
            </a:pPr>
            <a:r>
              <a:rPr lang="en-US" sz="1400" dirty="0"/>
              <a:t>Do they need a living trust?</a:t>
            </a:r>
          </a:p>
        </p:txBody>
      </p:sp>
      <p:sp>
        <p:nvSpPr>
          <p:cNvPr id="11" name="Content Placeholder 2"/>
          <p:cNvSpPr>
            <a:spLocks noGrp="1"/>
          </p:cNvSpPr>
          <p:nvPr>
            <p:ph idx="4294967295"/>
          </p:nvPr>
        </p:nvSpPr>
        <p:spPr>
          <a:xfrm>
            <a:off x="5714330" y="2462836"/>
            <a:ext cx="2924706" cy="2258493"/>
          </a:xfrm>
          <a:prstGeom prst="rect">
            <a:avLst/>
          </a:prstGeom>
        </p:spPr>
        <p:txBody>
          <a:bodyPr/>
          <a:lstStyle/>
          <a:p>
            <a:pPr lvl="1">
              <a:buFont typeface="Wingdings" panose="05000000000000000000" pitchFamily="2" charset="2"/>
              <a:buChar char="ü"/>
            </a:pPr>
            <a:r>
              <a:rPr lang="en-US" sz="1400" dirty="0"/>
              <a:t>Do they need estate reduction strategies?</a:t>
            </a:r>
          </a:p>
          <a:p>
            <a:pPr lvl="1">
              <a:spcBef>
                <a:spcPts val="600"/>
              </a:spcBef>
              <a:buFont typeface="Wingdings" panose="05000000000000000000" pitchFamily="2" charset="2"/>
              <a:buChar char="ü"/>
            </a:pPr>
            <a:r>
              <a:rPr lang="en-US" sz="1400" dirty="0"/>
              <a:t>Do they intend to make gifts to family members or charities?</a:t>
            </a:r>
          </a:p>
          <a:p>
            <a:pPr lvl="1">
              <a:spcBef>
                <a:spcPts val="600"/>
              </a:spcBef>
              <a:buFont typeface="Wingdings" panose="05000000000000000000" pitchFamily="2" charset="2"/>
              <a:buChar char="ü"/>
            </a:pPr>
            <a:r>
              <a:rPr lang="en-US" sz="1400" dirty="0"/>
              <a:t>Do they need estate tax planning strategies?</a:t>
            </a:r>
          </a:p>
        </p:txBody>
      </p:sp>
      <p:sp>
        <p:nvSpPr>
          <p:cNvPr id="13" name="TextBox 12">
            <a:extLst>
              <a:ext uri="{FF2B5EF4-FFF2-40B4-BE49-F238E27FC236}">
                <a16:creationId xmlns:a16="http://schemas.microsoft.com/office/drawing/2014/main" id="{C4AD102D-40D3-430E-8728-5D3A4064C1F2}"/>
              </a:ext>
            </a:extLst>
          </p:cNvPr>
          <p:cNvSpPr txBox="1"/>
          <p:nvPr/>
        </p:nvSpPr>
        <p:spPr>
          <a:xfrm>
            <a:off x="41975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15" name="Slide Number Placeholder 1"/>
          <p:cNvSpPr>
            <a:spLocks noGrp="1"/>
          </p:cNvSpPr>
          <p:nvPr>
            <p:ph type="sldNum" sz="quarter" idx="12"/>
          </p:nvPr>
        </p:nvSpPr>
        <p:spPr>
          <a:xfrm>
            <a:off x="8728635" y="4842778"/>
            <a:ext cx="364393" cy="273844"/>
          </a:xfrm>
        </p:spPr>
        <p:txBody>
          <a:bodyPr/>
          <a:lstStyle/>
          <a:p>
            <a:r>
              <a:rPr lang="en-US" dirty="0">
                <a:solidFill>
                  <a:schemeClr val="tx1"/>
                </a:solidFill>
              </a:rPr>
              <a:t>43</a:t>
            </a:r>
          </a:p>
        </p:txBody>
      </p:sp>
      <p:sp>
        <p:nvSpPr>
          <p:cNvPr id="16"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tx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146104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721293"/>
            <a:ext cx="5935851"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4294967295"/>
          </p:nvPr>
        </p:nvSpPr>
        <p:spPr>
          <a:xfrm>
            <a:off x="1323340" y="1005840"/>
            <a:ext cx="7129544" cy="2193792"/>
          </a:xfrm>
          <a:prstGeom prst="rect">
            <a:avLst/>
          </a:prstGeom>
        </p:spPr>
        <p:txBody>
          <a:bodyPr/>
          <a:lstStyle/>
          <a:p>
            <a:pPr>
              <a:spcBef>
                <a:spcPts val="0"/>
              </a:spcBef>
            </a:pPr>
            <a:r>
              <a:rPr lang="en-US" sz="1400" b="1" dirty="0">
                <a:solidFill>
                  <a:schemeClr val="accent1"/>
                </a:solidFill>
              </a:rPr>
              <a:t>PLEASE CONSULT YOUR TAX ATTORNEY FOR SPECIFIC ADVICE</a:t>
            </a:r>
          </a:p>
          <a:p>
            <a:pPr>
              <a:spcBef>
                <a:spcPts val="0"/>
              </a:spcBef>
            </a:pPr>
            <a:endParaRPr lang="en-US" sz="1400" b="1" dirty="0">
              <a:solidFill>
                <a:schemeClr val="accent1"/>
              </a:solidFill>
            </a:endParaRPr>
          </a:p>
          <a:p>
            <a:pPr marL="133350" lvl="1" indent="0">
              <a:lnSpc>
                <a:spcPts val="1680"/>
              </a:lnSpc>
              <a:spcBef>
                <a:spcPts val="0"/>
              </a:spcBef>
              <a:buNone/>
            </a:pPr>
            <a:r>
              <a:rPr lang="en-US" sz="1400" b="1" dirty="0"/>
              <a:t>IDENTIFY BEST RESOURCES AND STAY CURRENT</a:t>
            </a:r>
          </a:p>
          <a:p>
            <a:pPr lvl="1">
              <a:lnSpc>
                <a:spcPts val="1680"/>
              </a:lnSpc>
              <a:spcBef>
                <a:spcPts val="0"/>
              </a:spcBef>
            </a:pPr>
            <a:r>
              <a:rPr lang="en-US" sz="1400" dirty="0"/>
              <a:t>This course</a:t>
            </a:r>
          </a:p>
          <a:p>
            <a:pPr lvl="1">
              <a:lnSpc>
                <a:spcPts val="1680"/>
              </a:lnSpc>
              <a:spcBef>
                <a:spcPts val="0"/>
              </a:spcBef>
            </a:pPr>
            <a:r>
              <a:rPr lang="en-US" sz="1400" dirty="0"/>
              <a:t>Accompanying resource materials</a:t>
            </a:r>
          </a:p>
          <a:p>
            <a:pPr lvl="1">
              <a:lnSpc>
                <a:spcPts val="1680"/>
              </a:lnSpc>
              <a:spcBef>
                <a:spcPts val="0"/>
              </a:spcBef>
            </a:pPr>
            <a:r>
              <a:rPr lang="en-US" sz="1400" dirty="0"/>
              <a:t>Transamerica Advanced Markets Group</a:t>
            </a:r>
          </a:p>
        </p:txBody>
      </p:sp>
      <p:sp>
        <p:nvSpPr>
          <p:cNvPr id="4" name="Title 3"/>
          <p:cNvSpPr>
            <a:spLocks noGrp="1"/>
          </p:cNvSpPr>
          <p:nvPr>
            <p:ph type="title" idx="4294967295"/>
          </p:nvPr>
        </p:nvSpPr>
        <p:spPr>
          <a:xfrm>
            <a:off x="1437641" y="208580"/>
            <a:ext cx="5072490" cy="489465"/>
          </a:xfrm>
          <a:prstGeom prst="rect">
            <a:avLst/>
          </a:prstGeom>
        </p:spPr>
        <p:txBody>
          <a:bodyPr/>
          <a:lstStyle/>
          <a:p>
            <a:r>
              <a:rPr lang="en-US" dirty="0">
                <a:latin typeface="Impact" charset="0"/>
                <a:ea typeface="Impact" charset="0"/>
                <a:cs typeface="Impact" charset="0"/>
              </a:rPr>
              <a:t>TRANSAMERICA IS HERE TO HELP</a:t>
            </a:r>
          </a:p>
        </p:txBody>
      </p:sp>
      <p:pic>
        <p:nvPicPr>
          <p:cNvPr id="11" name="Picture 10" descr="twenty20_7808229e-6753-4273-a582-ef2ab0cb6c91.jpg"/>
          <p:cNvPicPr>
            <a:picLocks noChangeAspect="1"/>
          </p:cNvPicPr>
          <p:nvPr/>
        </p:nvPicPr>
        <p:blipFill rotWithShape="1">
          <a:blip r:embed="rId3" cstate="screen">
            <a:extLst>
              <a:ext uri="{28A0092B-C50C-407E-A947-70E740481C1C}">
                <a14:useLocalDpi xmlns:a14="http://schemas.microsoft.com/office/drawing/2010/main"/>
              </a:ext>
            </a:extLst>
          </a:blip>
          <a:srcRect b="-177"/>
          <a:stretch/>
        </p:blipFill>
        <p:spPr>
          <a:xfrm>
            <a:off x="-1" y="0"/>
            <a:ext cx="1300006" cy="5161788"/>
          </a:xfrm>
          <a:prstGeom prst="rect">
            <a:avLst/>
          </a:prstGeom>
        </p:spPr>
      </p:pic>
      <p:sp>
        <p:nvSpPr>
          <p:cNvPr id="8" name="TextBox 7">
            <a:extLst>
              <a:ext uri="{FF2B5EF4-FFF2-40B4-BE49-F238E27FC236}">
                <a16:creationId xmlns:a16="http://schemas.microsoft.com/office/drawing/2014/main" id="{C4AD102D-40D3-430E-8728-5D3A4064C1F2}"/>
              </a:ext>
            </a:extLst>
          </p:cNvPr>
          <p:cNvSpPr txBox="1"/>
          <p:nvPr/>
        </p:nvSpPr>
        <p:spPr>
          <a:xfrm>
            <a:off x="154717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9" name="Shape 258">
            <a:extLst>
              <a:ext uri="{FF2B5EF4-FFF2-40B4-BE49-F238E27FC236}">
                <a16:creationId xmlns:a16="http://schemas.microsoft.com/office/drawing/2014/main" id="{0AF97395-1A8C-C24B-9A73-BAD1189A3081}"/>
              </a:ext>
            </a:extLst>
          </p:cNvPr>
          <p:cNvSpPr/>
          <p:nvPr/>
        </p:nvSpPr>
        <p:spPr>
          <a:xfrm flipH="1">
            <a:off x="8201067"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10" name="Slide Number Placeholder 1"/>
          <p:cNvSpPr>
            <a:spLocks noGrp="1"/>
          </p:cNvSpPr>
          <p:nvPr>
            <p:ph type="sldNum" sz="quarter" idx="12"/>
          </p:nvPr>
        </p:nvSpPr>
        <p:spPr>
          <a:xfrm>
            <a:off x="8728635" y="4842778"/>
            <a:ext cx="364393" cy="273844"/>
          </a:xfrm>
        </p:spPr>
        <p:txBody>
          <a:bodyPr/>
          <a:lstStyle/>
          <a:p>
            <a:r>
              <a:rPr lang="en-US" dirty="0">
                <a:solidFill>
                  <a:schemeClr val="bg1"/>
                </a:solidFill>
              </a:rPr>
              <a:t>44</a:t>
            </a:r>
          </a:p>
        </p:txBody>
      </p:sp>
      <p:sp>
        <p:nvSpPr>
          <p:cNvPr id="12"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103979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view of a grassy hill&#10;&#10;Description automatically generated">
            <a:extLst>
              <a:ext uri="{FF2B5EF4-FFF2-40B4-BE49-F238E27FC236}">
                <a16:creationId xmlns:a16="http://schemas.microsoft.com/office/drawing/2014/main" id="{BF69F895-38D5-B84F-98D7-21EEDFC852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441" y="0"/>
            <a:ext cx="9137289" cy="5143500"/>
          </a:xfrm>
          <a:prstGeom prst="rect">
            <a:avLst/>
          </a:prstGeom>
        </p:spPr>
      </p:pic>
      <p:sp>
        <p:nvSpPr>
          <p:cNvPr id="19" name="Shape 258">
            <a:extLst>
              <a:ext uri="{FF2B5EF4-FFF2-40B4-BE49-F238E27FC236}">
                <a16:creationId xmlns:a16="http://schemas.microsoft.com/office/drawing/2014/main" id="{F01CFBB3-090D-F745-AE17-314EF3F091DB}"/>
              </a:ext>
            </a:extLst>
          </p:cNvPr>
          <p:cNvSpPr/>
          <p:nvPr/>
        </p:nvSpPr>
        <p:spPr>
          <a:xfrm flipH="1">
            <a:off x="7879452" y="1582287"/>
            <a:ext cx="1264548" cy="35631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bg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20" name="Shape 142">
            <a:extLst>
              <a:ext uri="{FF2B5EF4-FFF2-40B4-BE49-F238E27FC236}">
                <a16:creationId xmlns:a16="http://schemas.microsoft.com/office/drawing/2014/main" id="{D34E28A4-1235-C445-B0A5-881E376532C0}"/>
              </a:ext>
            </a:extLst>
          </p:cNvPr>
          <p:cNvSpPr/>
          <p:nvPr/>
        </p:nvSpPr>
        <p:spPr>
          <a:xfrm>
            <a:off x="452999" y="4644087"/>
            <a:ext cx="3932734" cy="41036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t">
            <a:spAutoFit/>
          </a:bodyPr>
          <a:lstStyle>
            <a:lvl1pPr algn="l" defTabSz="457200">
              <a:defRPr sz="3600" i="1">
                <a:solidFill>
                  <a:srgbClr val="FFFFFF"/>
                </a:solidFill>
                <a:latin typeface="Helvetica"/>
                <a:ea typeface="Helvetica"/>
                <a:cs typeface="Helvetica"/>
                <a:sym typeface="Helvetica"/>
              </a:defRPr>
            </a:lvl1pPr>
          </a:lstStyle>
          <a:p>
            <a:r>
              <a:rPr lang="en-US" sz="1000" i="0" dirty="0">
                <a:solidFill>
                  <a:schemeClr val="bg1"/>
                </a:solidFill>
                <a:latin typeface="Arial"/>
                <a:ea typeface="Arial"/>
                <a:cs typeface="Arial"/>
              </a:rPr>
              <a:t>112422R6</a:t>
            </a:r>
          </a:p>
          <a:p>
            <a:r>
              <a:rPr lang="de-DE" sz="1000" i="0" dirty="0">
                <a:solidFill>
                  <a:schemeClr val="bg1"/>
                </a:solidFill>
                <a:latin typeface="Arial"/>
                <a:ea typeface="Arial"/>
                <a:cs typeface="Arial"/>
              </a:rPr>
              <a:t>© 2024 Transamerica Corporation. All Rights Reserved.</a:t>
            </a:r>
            <a:endParaRPr sz="1000" i="0" dirty="0">
              <a:solidFill>
                <a:schemeClr val="bg1"/>
              </a:solidFill>
              <a:latin typeface="Arial"/>
              <a:ea typeface="Arial"/>
              <a:cs typeface="Arial"/>
            </a:endParaRPr>
          </a:p>
        </p:txBody>
      </p:sp>
      <p:pic>
        <p:nvPicPr>
          <p:cNvPr id="21" name="Picture 20" descr="A close up of a logo&#10;&#10;Description automatically generated">
            <a:extLst>
              <a:ext uri="{FF2B5EF4-FFF2-40B4-BE49-F238E27FC236}">
                <a16:creationId xmlns:a16="http://schemas.microsoft.com/office/drawing/2014/main" id="{67510FB9-2081-B94D-87A7-138B9C4394C3}"/>
              </a:ext>
            </a:extLst>
          </p:cNvPr>
          <p:cNvPicPr>
            <a:picLocks noChangeAspect="1"/>
          </p:cNvPicPr>
          <p:nvPr/>
        </p:nvPicPr>
        <p:blipFill>
          <a:blip r:embed="rId4"/>
          <a:stretch>
            <a:fillRect/>
          </a:stretch>
        </p:blipFill>
        <p:spPr>
          <a:xfrm>
            <a:off x="8144286" y="4358944"/>
            <a:ext cx="854265" cy="654381"/>
          </a:xfrm>
          <a:prstGeom prst="rect">
            <a:avLst/>
          </a:prstGeom>
        </p:spPr>
      </p:pic>
      <p:sp>
        <p:nvSpPr>
          <p:cNvPr id="32" name="Text Placeholder 2"/>
          <p:cNvSpPr txBox="1">
            <a:spLocks/>
          </p:cNvSpPr>
          <p:nvPr/>
        </p:nvSpPr>
        <p:spPr>
          <a:xfrm>
            <a:off x="419051" y="3164878"/>
            <a:ext cx="1714939" cy="485862"/>
          </a:xfrm>
          <a:prstGeom prst="rect">
            <a:avLst/>
          </a:prstGeom>
        </p:spPr>
        <p:txBody>
          <a:bodyPr anchor="t"/>
          <a:lstStyle>
            <a:defPPr>
              <a:defRPr lang="en-US"/>
            </a:defPPr>
            <a:lvl1pPr marL="0" algn="l" defTabSz="457200" rtl="0" eaLnBrk="1" latinLnBrk="0" hangingPunct="1">
              <a:defRPr sz="900" kern="1200">
                <a:solidFill>
                  <a:srgbClr val="474747"/>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b="1" dirty="0">
                <a:solidFill>
                  <a:schemeClr val="bg1"/>
                </a:solidFill>
              </a:rPr>
              <a:t>Visit: </a:t>
            </a:r>
            <a:r>
              <a:rPr lang="en-US" sz="1000" dirty="0">
                <a:solidFill>
                  <a:schemeClr val="bg1"/>
                </a:solidFill>
              </a:rPr>
              <a:t>transamerica.com</a:t>
            </a:r>
            <a:endParaRPr lang="en-US" sz="1000" b="1" dirty="0">
              <a:solidFill>
                <a:schemeClr val="bg1"/>
              </a:solidFill>
            </a:endParaRPr>
          </a:p>
        </p:txBody>
      </p:sp>
      <p:sp>
        <p:nvSpPr>
          <p:cNvPr id="26" name="Text Placeholder 2"/>
          <p:cNvSpPr txBox="1">
            <a:spLocks/>
          </p:cNvSpPr>
          <p:nvPr/>
        </p:nvSpPr>
        <p:spPr>
          <a:xfrm>
            <a:off x="409525" y="2971597"/>
            <a:ext cx="1314499" cy="276428"/>
          </a:xfrm>
          <a:prstGeom prst="rect">
            <a:avLst/>
          </a:prstGeom>
        </p:spPr>
        <p:txBody>
          <a:bodyPr anchor="ctr"/>
          <a:lstStyle>
            <a:defPPr>
              <a:defRPr lang="en-US"/>
            </a:defPPr>
            <a:lvl1pPr marL="0" algn="l" defTabSz="457200" rtl="0" eaLnBrk="1" latinLnBrk="0" hangingPunct="1">
              <a:defRPr sz="900" kern="1200">
                <a:solidFill>
                  <a:srgbClr val="474747"/>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b="1" dirty="0">
                <a:solidFill>
                  <a:schemeClr val="bg1"/>
                </a:solidFill>
              </a:rPr>
              <a:t>Get in touch</a:t>
            </a:r>
          </a:p>
          <a:p>
            <a:endParaRPr lang="en-US" sz="1000" b="1" dirty="0">
              <a:solidFill>
                <a:schemeClr val="bg1"/>
              </a:solidFill>
            </a:endParaRPr>
          </a:p>
        </p:txBody>
      </p:sp>
      <p:sp>
        <p:nvSpPr>
          <p:cNvPr id="11" name="Rectangle 10"/>
          <p:cNvSpPr/>
          <p:nvPr/>
        </p:nvSpPr>
        <p:spPr>
          <a:xfrm>
            <a:off x="8401472" y="210088"/>
            <a:ext cx="556614" cy="261610"/>
          </a:xfrm>
          <a:prstGeom prst="rect">
            <a:avLst/>
          </a:prstGeom>
        </p:spPr>
        <p:txBody>
          <a:bodyPr wrap="square">
            <a:spAutoFit/>
          </a:bodyPr>
          <a:lstStyle/>
          <a:p>
            <a:r>
              <a:rPr lang="en-US" sz="1050" dirty="0"/>
              <a:t>04/24</a:t>
            </a:r>
            <a:endParaRPr lang="en-US" sz="1400" dirty="0"/>
          </a:p>
        </p:txBody>
      </p:sp>
      <p:grpSp>
        <p:nvGrpSpPr>
          <p:cNvPr id="29" name="Group 28">
            <a:extLst>
              <a:ext uri="{FF2B5EF4-FFF2-40B4-BE49-F238E27FC236}">
                <a16:creationId xmlns:a16="http://schemas.microsoft.com/office/drawing/2014/main" id="{113F3EC1-CE47-B44C-B01F-4261D7785092}"/>
              </a:ext>
            </a:extLst>
          </p:cNvPr>
          <p:cNvGrpSpPr/>
          <p:nvPr/>
        </p:nvGrpSpPr>
        <p:grpSpPr>
          <a:xfrm>
            <a:off x="-11574" y="1644826"/>
            <a:ext cx="3759790" cy="838451"/>
            <a:chOff x="1" y="1530006"/>
            <a:chExt cx="3246120" cy="723900"/>
          </a:xfrm>
        </p:grpSpPr>
        <p:sp>
          <p:nvSpPr>
            <p:cNvPr id="30" name="Rectangle 29">
              <a:extLst>
                <a:ext uri="{FF2B5EF4-FFF2-40B4-BE49-F238E27FC236}">
                  <a16:creationId xmlns:a16="http://schemas.microsoft.com/office/drawing/2014/main" id="{79F0FFE8-FDB1-B14C-934F-F9A908441437}"/>
                </a:ext>
              </a:extLst>
            </p:cNvPr>
            <p:cNvSpPr/>
            <p:nvPr/>
          </p:nvSpPr>
          <p:spPr>
            <a:xfrm>
              <a:off x="388620" y="1592580"/>
              <a:ext cx="2743200" cy="594360"/>
            </a:xfrm>
            <a:prstGeom prst="rect">
              <a:avLst/>
            </a:prstGeom>
            <a:solidFill>
              <a:schemeClr val="tx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31" name="Freeform 30">
              <a:extLst>
                <a:ext uri="{FF2B5EF4-FFF2-40B4-BE49-F238E27FC236}">
                  <a16:creationId xmlns:a16="http://schemas.microsoft.com/office/drawing/2014/main" id="{2F7DB44B-F8A3-6D43-B075-B7581F5F0615}"/>
                </a:ext>
              </a:extLst>
            </p:cNvPr>
            <p:cNvSpPr/>
            <p:nvPr/>
          </p:nvSpPr>
          <p:spPr>
            <a:xfrm>
              <a:off x="1" y="1530006"/>
              <a:ext cx="3246120" cy="723900"/>
            </a:xfrm>
            <a:custGeom>
              <a:avLst/>
              <a:gdLst/>
              <a:ahLst/>
              <a:cxnLst/>
              <a:rect l="l" t="t" r="r" b="b"/>
              <a:pathLst>
                <a:path w="3246120" h="723900">
                  <a:moveTo>
                    <a:pt x="0" y="0"/>
                  </a:moveTo>
                  <a:lnTo>
                    <a:pt x="3246120" y="0"/>
                  </a:lnTo>
                  <a:lnTo>
                    <a:pt x="3246120" y="723900"/>
                  </a:lnTo>
                  <a:lnTo>
                    <a:pt x="0" y="723900"/>
                  </a:lnTo>
                  <a:lnTo>
                    <a:pt x="0" y="0"/>
                  </a:lnTo>
                  <a:close/>
                  <a:moveTo>
                    <a:pt x="2407986" y="85603"/>
                  </a:moveTo>
                  <a:cubicBezTo>
                    <a:pt x="2333714" y="85603"/>
                    <a:pt x="2296579" y="123288"/>
                    <a:pt x="2296579" y="198657"/>
                  </a:cubicBezTo>
                  <a:lnTo>
                    <a:pt x="2296579" y="527939"/>
                  </a:lnTo>
                  <a:cubicBezTo>
                    <a:pt x="2296579" y="603491"/>
                    <a:pt x="2333714" y="641267"/>
                    <a:pt x="2407986" y="641267"/>
                  </a:cubicBezTo>
                  <a:cubicBezTo>
                    <a:pt x="2482440" y="641084"/>
                    <a:pt x="2519667" y="603308"/>
                    <a:pt x="2519667" y="527939"/>
                  </a:cubicBezTo>
                  <a:lnTo>
                    <a:pt x="2519667" y="198657"/>
                  </a:lnTo>
                  <a:cubicBezTo>
                    <a:pt x="2519667" y="123288"/>
                    <a:pt x="2482440" y="85603"/>
                    <a:pt x="2407986" y="85603"/>
                  </a:cubicBezTo>
                  <a:close/>
                  <a:moveTo>
                    <a:pt x="2585072" y="94110"/>
                  </a:moveTo>
                  <a:lnTo>
                    <a:pt x="2585072" y="527939"/>
                  </a:lnTo>
                  <a:cubicBezTo>
                    <a:pt x="2585072" y="603491"/>
                    <a:pt x="2622208" y="641267"/>
                    <a:pt x="2696480" y="641267"/>
                  </a:cubicBezTo>
                  <a:cubicBezTo>
                    <a:pt x="2770934" y="641084"/>
                    <a:pt x="2808161" y="603308"/>
                    <a:pt x="2808161" y="527939"/>
                  </a:cubicBezTo>
                  <a:lnTo>
                    <a:pt x="2808161" y="94110"/>
                  </a:lnTo>
                  <a:lnTo>
                    <a:pt x="2730505" y="94110"/>
                  </a:lnTo>
                  <a:lnTo>
                    <a:pt x="2730505" y="527939"/>
                  </a:lnTo>
                  <a:cubicBezTo>
                    <a:pt x="2730505" y="552269"/>
                    <a:pt x="2719163" y="564434"/>
                    <a:pt x="2696480" y="564434"/>
                  </a:cubicBezTo>
                  <a:cubicBezTo>
                    <a:pt x="2673979" y="564434"/>
                    <a:pt x="2662728" y="552269"/>
                    <a:pt x="2662728" y="527939"/>
                  </a:cubicBezTo>
                  <a:lnTo>
                    <a:pt x="2662728" y="94110"/>
                  </a:lnTo>
                  <a:lnTo>
                    <a:pt x="2585072" y="94110"/>
                  </a:lnTo>
                  <a:close/>
                  <a:moveTo>
                    <a:pt x="2870822" y="94110"/>
                  </a:moveTo>
                  <a:lnTo>
                    <a:pt x="2876585" y="487053"/>
                  </a:lnTo>
                  <a:lnTo>
                    <a:pt x="2954241" y="487053"/>
                  </a:lnTo>
                  <a:lnTo>
                    <a:pt x="2960003" y="94110"/>
                  </a:lnTo>
                  <a:lnTo>
                    <a:pt x="2870822" y="94110"/>
                  </a:lnTo>
                  <a:close/>
                  <a:moveTo>
                    <a:pt x="2870822" y="543305"/>
                  </a:moveTo>
                  <a:lnTo>
                    <a:pt x="2870822" y="632486"/>
                  </a:lnTo>
                  <a:lnTo>
                    <a:pt x="2960003" y="632486"/>
                  </a:lnTo>
                  <a:lnTo>
                    <a:pt x="2960003" y="543305"/>
                  </a:lnTo>
                  <a:lnTo>
                    <a:pt x="2870822" y="543305"/>
                  </a:lnTo>
                  <a:close/>
                  <a:moveTo>
                    <a:pt x="441789" y="94110"/>
                  </a:moveTo>
                  <a:lnTo>
                    <a:pt x="441789" y="170668"/>
                  </a:lnTo>
                  <a:lnTo>
                    <a:pt x="514506" y="170668"/>
                  </a:lnTo>
                  <a:lnTo>
                    <a:pt x="514506" y="632486"/>
                  </a:lnTo>
                  <a:lnTo>
                    <a:pt x="592161" y="632486"/>
                  </a:lnTo>
                  <a:lnTo>
                    <a:pt x="592161" y="170668"/>
                  </a:lnTo>
                  <a:lnTo>
                    <a:pt x="664878" y="170668"/>
                  </a:lnTo>
                  <a:lnTo>
                    <a:pt x="664878" y="94110"/>
                  </a:lnTo>
                  <a:lnTo>
                    <a:pt x="441789" y="94110"/>
                  </a:lnTo>
                  <a:close/>
                  <a:moveTo>
                    <a:pt x="711391" y="94110"/>
                  </a:moveTo>
                  <a:lnTo>
                    <a:pt x="711391" y="632486"/>
                  </a:lnTo>
                  <a:lnTo>
                    <a:pt x="789047" y="632486"/>
                  </a:lnTo>
                  <a:lnTo>
                    <a:pt x="789047" y="401714"/>
                  </a:lnTo>
                  <a:lnTo>
                    <a:pt x="856824" y="401714"/>
                  </a:lnTo>
                  <a:lnTo>
                    <a:pt x="856824" y="632486"/>
                  </a:lnTo>
                  <a:lnTo>
                    <a:pt x="934480" y="632486"/>
                  </a:lnTo>
                  <a:lnTo>
                    <a:pt x="934480" y="94110"/>
                  </a:lnTo>
                  <a:lnTo>
                    <a:pt x="856824" y="94110"/>
                  </a:lnTo>
                  <a:lnTo>
                    <a:pt x="856824" y="324882"/>
                  </a:lnTo>
                  <a:lnTo>
                    <a:pt x="789047" y="324882"/>
                  </a:lnTo>
                  <a:lnTo>
                    <a:pt x="789047" y="94110"/>
                  </a:lnTo>
                  <a:lnTo>
                    <a:pt x="711391" y="94110"/>
                  </a:lnTo>
                  <a:close/>
                  <a:moveTo>
                    <a:pt x="1062096" y="94110"/>
                  </a:moveTo>
                  <a:lnTo>
                    <a:pt x="1007215" y="442326"/>
                  </a:lnTo>
                  <a:lnTo>
                    <a:pt x="981970" y="632486"/>
                  </a:lnTo>
                  <a:lnTo>
                    <a:pt x="1060175" y="632486"/>
                  </a:lnTo>
                  <a:lnTo>
                    <a:pt x="1075541" y="518335"/>
                  </a:lnTo>
                  <a:lnTo>
                    <a:pt x="1154843" y="518335"/>
                  </a:lnTo>
                  <a:lnTo>
                    <a:pt x="1169936" y="632486"/>
                  </a:lnTo>
                  <a:lnTo>
                    <a:pt x="1248414" y="632486"/>
                  </a:lnTo>
                  <a:lnTo>
                    <a:pt x="1223169" y="441502"/>
                  </a:lnTo>
                  <a:lnTo>
                    <a:pt x="1168564" y="94110"/>
                  </a:lnTo>
                  <a:lnTo>
                    <a:pt x="1062096" y="94110"/>
                  </a:lnTo>
                  <a:close/>
                  <a:moveTo>
                    <a:pt x="1292416" y="94110"/>
                  </a:moveTo>
                  <a:lnTo>
                    <a:pt x="1292416" y="632486"/>
                  </a:lnTo>
                  <a:lnTo>
                    <a:pt x="1367054" y="632486"/>
                  </a:lnTo>
                  <a:lnTo>
                    <a:pt x="1367054" y="330095"/>
                  </a:lnTo>
                  <a:lnTo>
                    <a:pt x="1437849" y="632486"/>
                  </a:lnTo>
                  <a:lnTo>
                    <a:pt x="1515505" y="632486"/>
                  </a:lnTo>
                  <a:lnTo>
                    <a:pt x="1515505" y="94110"/>
                  </a:lnTo>
                  <a:lnTo>
                    <a:pt x="1443612" y="94110"/>
                  </a:lnTo>
                  <a:lnTo>
                    <a:pt x="1443612" y="406379"/>
                  </a:lnTo>
                  <a:lnTo>
                    <a:pt x="1370072" y="94110"/>
                  </a:lnTo>
                  <a:lnTo>
                    <a:pt x="1292416" y="94110"/>
                  </a:lnTo>
                  <a:close/>
                  <a:moveTo>
                    <a:pt x="1587691" y="94110"/>
                  </a:moveTo>
                  <a:lnTo>
                    <a:pt x="1587691" y="632486"/>
                  </a:lnTo>
                  <a:lnTo>
                    <a:pt x="1665347" y="632486"/>
                  </a:lnTo>
                  <a:lnTo>
                    <a:pt x="1665347" y="393208"/>
                  </a:lnTo>
                  <a:lnTo>
                    <a:pt x="1747942" y="632486"/>
                  </a:lnTo>
                  <a:lnTo>
                    <a:pt x="1831086" y="632486"/>
                  </a:lnTo>
                  <a:lnTo>
                    <a:pt x="1728459" y="363298"/>
                  </a:lnTo>
                  <a:lnTo>
                    <a:pt x="1831086" y="94110"/>
                  </a:lnTo>
                  <a:lnTo>
                    <a:pt x="1747942" y="94110"/>
                  </a:lnTo>
                  <a:lnTo>
                    <a:pt x="1665347" y="333662"/>
                  </a:lnTo>
                  <a:lnTo>
                    <a:pt x="1665347" y="94110"/>
                  </a:lnTo>
                  <a:lnTo>
                    <a:pt x="1587691" y="94110"/>
                  </a:lnTo>
                  <a:close/>
                  <a:moveTo>
                    <a:pt x="1982095" y="94110"/>
                  </a:moveTo>
                  <a:lnTo>
                    <a:pt x="2076215" y="399519"/>
                  </a:lnTo>
                  <a:lnTo>
                    <a:pt x="2078685" y="406105"/>
                  </a:lnTo>
                  <a:lnTo>
                    <a:pt x="2078685" y="632486"/>
                  </a:lnTo>
                  <a:lnTo>
                    <a:pt x="2156340" y="632486"/>
                  </a:lnTo>
                  <a:lnTo>
                    <a:pt x="2156340" y="406105"/>
                  </a:lnTo>
                  <a:lnTo>
                    <a:pt x="2158536" y="399519"/>
                  </a:lnTo>
                  <a:lnTo>
                    <a:pt x="2252655" y="94110"/>
                  </a:lnTo>
                  <a:lnTo>
                    <a:pt x="2170335" y="94110"/>
                  </a:lnTo>
                  <a:lnTo>
                    <a:pt x="2117375" y="304027"/>
                  </a:lnTo>
                  <a:lnTo>
                    <a:pt x="2064416" y="94110"/>
                  </a:lnTo>
                  <a:lnTo>
                    <a:pt x="1982095" y="9411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33" name="Freeform 32">
              <a:extLst>
                <a:ext uri="{FF2B5EF4-FFF2-40B4-BE49-F238E27FC236}">
                  <a16:creationId xmlns:a16="http://schemas.microsoft.com/office/drawing/2014/main" id="{2522F6BB-3523-BA47-AD8B-2243F8379253}"/>
                </a:ext>
              </a:extLst>
            </p:cNvPr>
            <p:cNvSpPr/>
            <p:nvPr/>
          </p:nvSpPr>
          <p:spPr>
            <a:xfrm>
              <a:off x="2374235" y="1692168"/>
              <a:ext cx="67778" cy="402273"/>
            </a:xfrm>
            <a:custGeom>
              <a:avLst/>
              <a:gdLst/>
              <a:ahLst/>
              <a:cxnLst/>
              <a:rect l="l" t="t" r="r" b="b"/>
              <a:pathLst>
                <a:path w="67778" h="402273">
                  <a:moveTo>
                    <a:pt x="33477" y="0"/>
                  </a:moveTo>
                  <a:lnTo>
                    <a:pt x="34026" y="0"/>
                  </a:lnTo>
                  <a:cubicBezTo>
                    <a:pt x="56527" y="183"/>
                    <a:pt x="67777" y="12348"/>
                    <a:pt x="67778" y="36496"/>
                  </a:cubicBezTo>
                  <a:lnTo>
                    <a:pt x="67778" y="365778"/>
                  </a:lnTo>
                  <a:cubicBezTo>
                    <a:pt x="67777" y="390108"/>
                    <a:pt x="56435" y="402273"/>
                    <a:pt x="33752" y="402273"/>
                  </a:cubicBezTo>
                  <a:cubicBezTo>
                    <a:pt x="11251" y="402273"/>
                    <a:pt x="0" y="390108"/>
                    <a:pt x="0" y="365778"/>
                  </a:cubicBezTo>
                  <a:lnTo>
                    <a:pt x="0" y="36496"/>
                  </a:lnTo>
                  <a:cubicBezTo>
                    <a:pt x="0" y="12165"/>
                    <a:pt x="11159" y="0"/>
                    <a:pt x="33477"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34" name="Freeform 33">
              <a:extLst>
                <a:ext uri="{FF2B5EF4-FFF2-40B4-BE49-F238E27FC236}">
                  <a16:creationId xmlns:a16="http://schemas.microsoft.com/office/drawing/2014/main" id="{163E45EA-F8B5-4344-8C90-042A1C6127D7}"/>
                </a:ext>
              </a:extLst>
            </p:cNvPr>
            <p:cNvSpPr/>
            <p:nvPr/>
          </p:nvSpPr>
          <p:spPr>
            <a:xfrm>
              <a:off x="1085422" y="1747596"/>
              <a:ext cx="59271" cy="223912"/>
            </a:xfrm>
            <a:custGeom>
              <a:avLst/>
              <a:gdLst/>
              <a:ahLst/>
              <a:cxnLst/>
              <a:rect l="l" t="t" r="r" b="b"/>
              <a:pathLst>
                <a:path w="59271" h="223912">
                  <a:moveTo>
                    <a:pt x="29635" y="0"/>
                  </a:moveTo>
                  <a:lnTo>
                    <a:pt x="59271" y="223912"/>
                  </a:lnTo>
                  <a:lnTo>
                    <a:pt x="0" y="223912"/>
                  </a:lnTo>
                  <a:lnTo>
                    <a:pt x="29635"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grpSp>
    </p:spTree>
    <p:extLst>
      <p:ext uri="{BB962C8B-B14F-4D97-AF65-F5344CB8AC3E}">
        <p14:creationId xmlns:p14="http://schemas.microsoft.com/office/powerpoint/2010/main" val="20049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58">
            <a:extLst>
              <a:ext uri="{FF2B5EF4-FFF2-40B4-BE49-F238E27FC236}">
                <a16:creationId xmlns:a16="http://schemas.microsoft.com/office/drawing/2014/main" id="{0AF97395-1A8C-C24B-9A73-BAD1189A3081}"/>
              </a:ext>
            </a:extLst>
          </p:cNvPr>
          <p:cNvSpPr/>
          <p:nvPr/>
        </p:nvSpPr>
        <p:spPr>
          <a:xfrm flipH="1">
            <a:off x="8201067"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cxnSp>
        <p:nvCxnSpPr>
          <p:cNvPr id="6" name="Straight Connector 5"/>
          <p:cNvCxnSpPr/>
          <p:nvPr/>
        </p:nvCxnSpPr>
        <p:spPr>
          <a:xfrm>
            <a:off x="0" y="728032"/>
            <a:ext cx="6061166"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a:xfrm>
            <a:off x="8728635" y="4842778"/>
            <a:ext cx="364393" cy="273844"/>
          </a:xfrm>
        </p:spPr>
        <p:txBody>
          <a:bodyPr/>
          <a:lstStyle/>
          <a:p>
            <a:fld id="{716BC1C3-C832-FA4C-9911-3E1C355083BA}" type="slidenum">
              <a:rPr lang="en-US" smtClean="0">
                <a:solidFill>
                  <a:schemeClr val="bg1"/>
                </a:solidFill>
              </a:rPr>
              <a:pPr/>
              <a:t>5</a:t>
            </a:fld>
            <a:endParaRPr lang="en-US" dirty="0">
              <a:solidFill>
                <a:schemeClr val="bg1"/>
              </a:solidFill>
            </a:endParaRPr>
          </a:p>
        </p:txBody>
      </p:sp>
      <p:sp>
        <p:nvSpPr>
          <p:cNvPr id="3" name="Content Placeholder 2"/>
          <p:cNvSpPr>
            <a:spLocks noGrp="1"/>
          </p:cNvSpPr>
          <p:nvPr>
            <p:ph idx="4294967295"/>
          </p:nvPr>
        </p:nvSpPr>
        <p:spPr>
          <a:xfrm>
            <a:off x="1323339" y="1025368"/>
            <a:ext cx="6772911" cy="3394075"/>
          </a:xfrm>
          <a:prstGeom prst="rect">
            <a:avLst/>
          </a:prstGeom>
        </p:spPr>
        <p:txBody>
          <a:bodyPr/>
          <a:lstStyle/>
          <a:p>
            <a:pPr>
              <a:spcBef>
                <a:spcPts val="0"/>
              </a:spcBef>
            </a:pPr>
            <a:r>
              <a:rPr lang="en-US" sz="1400" b="1" cap="all" dirty="0">
                <a:solidFill>
                  <a:schemeClr val="accent1"/>
                </a:solidFill>
              </a:rPr>
              <a:t>Develop a PROCESS TO HELP YOUR </a:t>
            </a:r>
            <a:br>
              <a:rPr lang="en-US" sz="1400" b="1" cap="all" dirty="0">
                <a:solidFill>
                  <a:schemeClr val="accent1"/>
                </a:solidFill>
              </a:rPr>
            </a:br>
            <a:r>
              <a:rPr lang="en-US" sz="1400" b="1" cap="all" dirty="0">
                <a:solidFill>
                  <a:schemeClr val="accent1"/>
                </a:solidFill>
              </a:rPr>
              <a:t>CLIENTS WITH ESTATE PLANNNING</a:t>
            </a:r>
          </a:p>
          <a:p>
            <a:pPr>
              <a:spcBef>
                <a:spcPts val="0"/>
              </a:spcBef>
            </a:pPr>
            <a:endParaRPr lang="en-US" sz="1400" dirty="0"/>
          </a:p>
          <a:p>
            <a:pPr>
              <a:spcBef>
                <a:spcPts val="0"/>
              </a:spcBef>
            </a:pPr>
            <a:r>
              <a:rPr lang="en-US" sz="1400" b="1" dirty="0"/>
              <a:t>KEEP IT SIMPLE</a:t>
            </a:r>
          </a:p>
          <a:p>
            <a:pPr lvl="1">
              <a:spcBef>
                <a:spcPts val="0"/>
              </a:spcBef>
            </a:pPr>
            <a:r>
              <a:rPr lang="en-US" sz="1400" dirty="0"/>
              <a:t>Explain things in a down-to-earth, relatable way to help avoid anxiety</a:t>
            </a:r>
          </a:p>
          <a:p>
            <a:pPr lvl="1">
              <a:spcBef>
                <a:spcPts val="0"/>
              </a:spcBef>
            </a:pPr>
            <a:r>
              <a:rPr lang="en-US" sz="1400" dirty="0"/>
              <a:t>Break up estate planning tasks incrementally</a:t>
            </a:r>
          </a:p>
          <a:p>
            <a:pPr lvl="1">
              <a:spcBef>
                <a:spcPts val="0"/>
              </a:spcBef>
            </a:pPr>
            <a:r>
              <a:rPr lang="en-US" sz="1400" dirty="0"/>
              <a:t>Accomplish at least one task every meeting</a:t>
            </a:r>
          </a:p>
          <a:p>
            <a:pPr lvl="1">
              <a:spcBef>
                <a:spcPts val="0"/>
              </a:spcBef>
            </a:pPr>
            <a:endParaRPr lang="en-US" sz="1400" dirty="0"/>
          </a:p>
          <a:p>
            <a:pPr>
              <a:spcBef>
                <a:spcPts val="0"/>
              </a:spcBef>
            </a:pPr>
            <a:r>
              <a:rPr lang="en-US" sz="1400" b="1" dirty="0"/>
              <a:t>KEEP IT UP TO DATE</a:t>
            </a:r>
          </a:p>
          <a:p>
            <a:pPr lvl="1">
              <a:spcBef>
                <a:spcPts val="0"/>
              </a:spcBef>
            </a:pPr>
            <a:r>
              <a:rPr lang="en-US" sz="1400" dirty="0"/>
              <a:t>Make estate planning part of annual reviews</a:t>
            </a:r>
          </a:p>
          <a:p>
            <a:pPr lvl="1">
              <a:spcBef>
                <a:spcPts val="0"/>
              </a:spcBef>
            </a:pPr>
            <a:r>
              <a:rPr lang="en-US" sz="1400" dirty="0"/>
              <a:t>Always update after life events</a:t>
            </a:r>
          </a:p>
          <a:p>
            <a:pPr lvl="1"/>
            <a:endParaRPr lang="en-US" sz="1600" dirty="0"/>
          </a:p>
          <a:p>
            <a:endParaRPr lang="en-US" sz="1600" dirty="0"/>
          </a:p>
        </p:txBody>
      </p:sp>
      <p:sp>
        <p:nvSpPr>
          <p:cNvPr id="4" name="Title 3"/>
          <p:cNvSpPr>
            <a:spLocks noGrp="1"/>
          </p:cNvSpPr>
          <p:nvPr>
            <p:ph type="title" idx="4294967295"/>
          </p:nvPr>
        </p:nvSpPr>
        <p:spPr>
          <a:xfrm>
            <a:off x="1437641" y="215319"/>
            <a:ext cx="5261334" cy="489465"/>
          </a:xfrm>
          <a:prstGeom prst="rect">
            <a:avLst/>
          </a:prstGeom>
        </p:spPr>
        <p:txBody>
          <a:bodyPr/>
          <a:lstStyle/>
          <a:p>
            <a:r>
              <a:rPr lang="en-US" cap="all" dirty="0">
                <a:latin typeface="Impact" charset="0"/>
                <a:ea typeface="Impact" charset="0"/>
                <a:cs typeface="Impact" charset="0"/>
              </a:rPr>
              <a:t>The Estate Planning APPROACH</a:t>
            </a:r>
          </a:p>
        </p:txBody>
      </p:sp>
      <p:pic>
        <p:nvPicPr>
          <p:cNvPr id="10" name="Picture 9">
            <a:extLst>
              <a:ext uri="{FF2B5EF4-FFF2-40B4-BE49-F238E27FC236}">
                <a16:creationId xmlns:a16="http://schemas.microsoft.com/office/drawing/2014/main" id="{6CD9A6C7-E44E-CB4D-85E2-5D228FC645D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526"/>
          <a:stretch/>
        </p:blipFill>
        <p:spPr>
          <a:xfrm>
            <a:off x="0" y="-1"/>
            <a:ext cx="1337826" cy="5169403"/>
          </a:xfrm>
          <a:prstGeom prst="rect">
            <a:avLst/>
          </a:prstGeom>
        </p:spPr>
      </p:pic>
      <p:sp>
        <p:nvSpPr>
          <p:cNvPr id="8" name="TextBox 7">
            <a:extLst>
              <a:ext uri="{FF2B5EF4-FFF2-40B4-BE49-F238E27FC236}">
                <a16:creationId xmlns:a16="http://schemas.microsoft.com/office/drawing/2014/main" id="{C4AD102D-40D3-430E-8728-5D3A4064C1F2}"/>
              </a:ext>
            </a:extLst>
          </p:cNvPr>
          <p:cNvSpPr txBox="1"/>
          <p:nvPr/>
        </p:nvSpPr>
        <p:spPr>
          <a:xfrm>
            <a:off x="154717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11"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412180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a:cxnSpLocks/>
          </p:cNvCxnSpPr>
          <p:nvPr/>
        </p:nvCxnSpPr>
        <p:spPr>
          <a:xfrm>
            <a:off x="66275" y="1170483"/>
            <a:ext cx="4989201"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3" name="Content Placeholder 12"/>
          <p:cNvSpPr>
            <a:spLocks noGrp="1"/>
          </p:cNvSpPr>
          <p:nvPr>
            <p:ph sz="quarter" idx="11"/>
          </p:nvPr>
        </p:nvSpPr>
        <p:spPr>
          <a:xfrm>
            <a:off x="1382031" y="1499191"/>
            <a:ext cx="7346604" cy="3067240"/>
          </a:xfrm>
        </p:spPr>
        <p:txBody>
          <a:bodyPr/>
          <a:lstStyle/>
          <a:p>
            <a:r>
              <a:rPr lang="en-US" sz="1400" b="1" dirty="0">
                <a:solidFill>
                  <a:schemeClr val="accent1"/>
                </a:solidFill>
              </a:rPr>
              <a:t>ESSENTIALS: TRANSFERRING WEALTH</a:t>
            </a:r>
          </a:p>
          <a:p>
            <a:pPr lvl="1"/>
            <a:r>
              <a:rPr lang="en-US" sz="1400" dirty="0"/>
              <a:t>Wills</a:t>
            </a:r>
          </a:p>
          <a:p>
            <a:pPr lvl="1"/>
            <a:r>
              <a:rPr lang="en-US" sz="1400" dirty="0"/>
              <a:t>Beneficiary designations</a:t>
            </a:r>
          </a:p>
          <a:p>
            <a:pPr lvl="1">
              <a:spcAft>
                <a:spcPts val="1800"/>
              </a:spcAft>
            </a:pPr>
            <a:r>
              <a:rPr lang="en-US" sz="1400" dirty="0"/>
              <a:t>Account titling</a:t>
            </a:r>
            <a:endParaRPr lang="en-US" sz="1400" b="1" dirty="0">
              <a:solidFill>
                <a:schemeClr val="accent1"/>
              </a:solidFill>
            </a:endParaRPr>
          </a:p>
          <a:p>
            <a:r>
              <a:rPr lang="en-US" sz="1400" b="1" dirty="0">
                <a:solidFill>
                  <a:schemeClr val="accent1"/>
                </a:solidFill>
              </a:rPr>
              <a:t>SITUATIONAL: PLANNING FOR INCAPACITY AND CONTROL</a:t>
            </a:r>
          </a:p>
          <a:p>
            <a:pPr lvl="1"/>
            <a:r>
              <a:rPr lang="en-US" sz="1400" dirty="0"/>
              <a:t>Powers of attorney (POAs), living wills, advance directives</a:t>
            </a:r>
          </a:p>
          <a:p>
            <a:pPr lvl="1"/>
            <a:r>
              <a:rPr lang="en-US" sz="1400" dirty="0"/>
              <a:t>Restricted beneficiaries</a:t>
            </a:r>
          </a:p>
          <a:p>
            <a:pPr lvl="1">
              <a:spcAft>
                <a:spcPts val="1800"/>
              </a:spcAft>
            </a:pPr>
            <a:r>
              <a:rPr lang="en-US" sz="1400" dirty="0"/>
              <a:t>Trusts</a:t>
            </a:r>
            <a:endParaRPr lang="en-US" sz="1400" b="1" dirty="0">
              <a:solidFill>
                <a:schemeClr val="accent1"/>
              </a:solidFill>
            </a:endParaRPr>
          </a:p>
          <a:p>
            <a:r>
              <a:rPr lang="en-US" sz="1400" b="1" dirty="0">
                <a:solidFill>
                  <a:schemeClr val="accent1"/>
                </a:solidFill>
              </a:rPr>
              <a:t>HIGH NET WORTH: STRATEGIES FOR WEALTHY CLIENTS</a:t>
            </a:r>
          </a:p>
          <a:p>
            <a:pPr lvl="1"/>
            <a:r>
              <a:rPr lang="en-US" sz="1400" dirty="0"/>
              <a:t>Trusts</a:t>
            </a:r>
          </a:p>
          <a:p>
            <a:pPr lvl="1"/>
            <a:r>
              <a:rPr lang="en-US" sz="1400" dirty="0"/>
              <a:t>Gifting </a:t>
            </a:r>
          </a:p>
          <a:p>
            <a:pPr lvl="1"/>
            <a:r>
              <a:rPr lang="en-US" sz="1400" dirty="0"/>
              <a:t>Reduce taxes</a:t>
            </a:r>
          </a:p>
          <a:p>
            <a:pPr lvl="1"/>
            <a:endParaRPr lang="en-US" dirty="0"/>
          </a:p>
          <a:p>
            <a:pPr lvl="1"/>
            <a:endParaRPr lang="en-US" dirty="0"/>
          </a:p>
        </p:txBody>
      </p:sp>
      <p:pic>
        <p:nvPicPr>
          <p:cNvPr id="10" name="GettyImages-16927014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32" y="0"/>
            <a:ext cx="1285874" cy="5143498"/>
          </a:xfrm>
          <a:prstGeom prst="rect">
            <a:avLst/>
          </a:prstGeom>
          <a:ln w="12700">
            <a:miter lim="400000"/>
          </a:ln>
        </p:spPr>
      </p:pic>
      <p:sp>
        <p:nvSpPr>
          <p:cNvPr id="9" name="Title 3"/>
          <p:cNvSpPr>
            <a:spLocks noGrp="1"/>
          </p:cNvSpPr>
          <p:nvPr>
            <p:ph type="title" idx="4294967295"/>
          </p:nvPr>
        </p:nvSpPr>
        <p:spPr>
          <a:xfrm>
            <a:off x="1437641" y="215319"/>
            <a:ext cx="4152250" cy="955164"/>
          </a:xfrm>
          <a:prstGeom prst="rect">
            <a:avLst/>
          </a:prstGeom>
        </p:spPr>
        <p:txBody>
          <a:bodyPr/>
          <a:lstStyle/>
          <a:p>
            <a:r>
              <a:rPr lang="en-US" cap="all" dirty="0">
                <a:latin typeface="Impact" charset="0"/>
                <a:ea typeface="Impact" charset="0"/>
                <a:cs typeface="Impact" charset="0"/>
              </a:rPr>
              <a:t>DEVELOP A PROCESS:</a:t>
            </a:r>
            <a:br>
              <a:rPr lang="en-US" cap="all" dirty="0">
                <a:latin typeface="Impact" charset="0"/>
                <a:ea typeface="Impact" charset="0"/>
                <a:cs typeface="Impact" charset="0"/>
              </a:rPr>
            </a:br>
            <a:r>
              <a:rPr lang="en-US" cap="all" dirty="0">
                <a:latin typeface="Impact" charset="0"/>
                <a:ea typeface="Impact" charset="0"/>
                <a:cs typeface="Impact" charset="0"/>
              </a:rPr>
              <a:t>PLANNING BY CLIENT NEED</a:t>
            </a:r>
          </a:p>
        </p:txBody>
      </p:sp>
      <p:sp>
        <p:nvSpPr>
          <p:cNvPr id="12" name="TextBox 11">
            <a:extLst>
              <a:ext uri="{FF2B5EF4-FFF2-40B4-BE49-F238E27FC236}">
                <a16:creationId xmlns:a16="http://schemas.microsoft.com/office/drawing/2014/main" id="{C4AD102D-40D3-430E-8728-5D3A4064C1F2}"/>
              </a:ext>
            </a:extLst>
          </p:cNvPr>
          <p:cNvSpPr txBox="1"/>
          <p:nvPr/>
        </p:nvSpPr>
        <p:spPr>
          <a:xfrm>
            <a:off x="154717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14" name="Shape 258">
            <a:extLst>
              <a:ext uri="{FF2B5EF4-FFF2-40B4-BE49-F238E27FC236}">
                <a16:creationId xmlns:a16="http://schemas.microsoft.com/office/drawing/2014/main" id="{0AF97395-1A8C-C24B-9A73-BAD1189A3081}"/>
              </a:ext>
            </a:extLst>
          </p:cNvPr>
          <p:cNvSpPr/>
          <p:nvPr/>
        </p:nvSpPr>
        <p:spPr>
          <a:xfrm flipH="1">
            <a:off x="8201067"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15" name="Slide Number Placeholder 1"/>
          <p:cNvSpPr>
            <a:spLocks noGrp="1"/>
          </p:cNvSpPr>
          <p:nvPr>
            <p:ph type="sldNum" sz="quarter" idx="12"/>
          </p:nvPr>
        </p:nvSpPr>
        <p:spPr>
          <a:xfrm>
            <a:off x="8728635" y="4842778"/>
            <a:ext cx="364393" cy="273844"/>
          </a:xfrm>
        </p:spPr>
        <p:txBody>
          <a:bodyPr/>
          <a:lstStyle/>
          <a:p>
            <a:r>
              <a:rPr lang="en-US" dirty="0">
                <a:solidFill>
                  <a:schemeClr val="bg1"/>
                </a:solidFill>
              </a:rPr>
              <a:t>6</a:t>
            </a:r>
          </a:p>
        </p:txBody>
      </p:sp>
      <p:sp>
        <p:nvSpPr>
          <p:cNvPr id="16"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17251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offensedefens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0" name="Shape 111"/>
          <p:cNvSpPr/>
          <p:nvPr/>
        </p:nvSpPr>
        <p:spPr>
          <a:xfrm>
            <a:off x="8697685" y="4721043"/>
            <a:ext cx="450135" cy="0"/>
          </a:xfrm>
          <a:prstGeom prst="line">
            <a:avLst/>
          </a:prstGeom>
          <a:ln w="6350" cmpd="sng">
            <a:solidFill>
              <a:schemeClr val="tx1"/>
            </a:solidFill>
            <a:miter lim="400000"/>
          </a:ln>
        </p:spPr>
        <p:txBody>
          <a:bodyPr lIns="50800" tIns="50800" rIns="50800" bIns="50800" anchor="ctr"/>
          <a:lstStyle/>
          <a:p>
            <a:pPr>
              <a:defRPr sz="3200"/>
            </a:pPr>
            <a:endParaRPr dirty="0"/>
          </a:p>
        </p:txBody>
      </p:sp>
      <p:sp>
        <p:nvSpPr>
          <p:cNvPr id="11" name="Slide Number Placeholder 5"/>
          <p:cNvSpPr>
            <a:spLocks noGrp="1"/>
          </p:cNvSpPr>
          <p:nvPr>
            <p:ph type="sldNum" sz="quarter" idx="4294967295"/>
          </p:nvPr>
        </p:nvSpPr>
        <p:spPr>
          <a:xfrm>
            <a:off x="8728635" y="4842778"/>
            <a:ext cx="364393" cy="273844"/>
          </a:xfrm>
          <a:prstGeom prst="rect">
            <a:avLst/>
          </a:prstGeom>
        </p:spPr>
        <p:txBody>
          <a:bodyPr/>
          <a:lstStyle>
            <a:lvl1pPr algn="l">
              <a:defRPr sz="900">
                <a:solidFill>
                  <a:srgbClr val="474747"/>
                </a:solidFill>
                <a:latin typeface="Arial"/>
              </a:defRPr>
            </a:lvl1pPr>
          </a:lstStyle>
          <a:p>
            <a:fld id="{716BC1C3-C832-FA4C-9911-3E1C355083BA}" type="slidenum">
              <a:rPr lang="en-US" smtClean="0">
                <a:solidFill>
                  <a:schemeClr val="tx1"/>
                </a:solidFill>
              </a:rPr>
              <a:pPr/>
              <a:t>7</a:t>
            </a:fld>
            <a:endParaRPr lang="en-US" dirty="0">
              <a:solidFill>
                <a:schemeClr val="tx1"/>
              </a:solidFill>
            </a:endParaRPr>
          </a:p>
        </p:txBody>
      </p:sp>
      <p:sp>
        <p:nvSpPr>
          <p:cNvPr id="12" name="TextBox 11">
            <a:extLst>
              <a:ext uri="{FF2B5EF4-FFF2-40B4-BE49-F238E27FC236}">
                <a16:creationId xmlns:a16="http://schemas.microsoft.com/office/drawing/2014/main" id="{C4AD102D-40D3-430E-8728-5D3A4064C1F2}"/>
              </a:ext>
            </a:extLst>
          </p:cNvPr>
          <p:cNvSpPr txBox="1"/>
          <p:nvPr/>
        </p:nvSpPr>
        <p:spPr>
          <a:xfrm>
            <a:off x="41975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13" name="Shape 154">
            <a:extLst>
              <a:ext uri="{FF2B5EF4-FFF2-40B4-BE49-F238E27FC236}">
                <a16:creationId xmlns:a16="http://schemas.microsoft.com/office/drawing/2014/main" id="{066AEC43-7E37-8542-A62A-865C1C2CBDB5}"/>
              </a:ext>
            </a:extLst>
          </p:cNvPr>
          <p:cNvSpPr/>
          <p:nvPr/>
        </p:nvSpPr>
        <p:spPr>
          <a:xfrm>
            <a:off x="-569876" y="3298354"/>
            <a:ext cx="5179978" cy="469088"/>
          </a:xfrm>
          <a:prstGeom prst="rect">
            <a:avLst/>
          </a:prstGeom>
          <a:solidFill>
            <a:schemeClr val="bg1"/>
          </a:solidFill>
          <a:ln w="12700">
            <a:miter lim="400000"/>
          </a:ln>
        </p:spPr>
        <p:txBody>
          <a:bodyPr lIns="50800" tIns="50800" rIns="50800" bIns="50800" anchor="ctr"/>
          <a:lstStyle/>
          <a:p>
            <a:pPr>
              <a:defRPr sz="3200">
                <a:solidFill>
                  <a:srgbClr val="FFFFFF"/>
                </a:solidFill>
              </a:defRPr>
            </a:pPr>
            <a:endParaRPr dirty="0"/>
          </a:p>
        </p:txBody>
      </p:sp>
      <p:sp>
        <p:nvSpPr>
          <p:cNvPr id="14" name="Shape 154">
            <a:extLst>
              <a:ext uri="{FF2B5EF4-FFF2-40B4-BE49-F238E27FC236}">
                <a16:creationId xmlns:a16="http://schemas.microsoft.com/office/drawing/2014/main" id="{D80A535E-EDE0-2048-B7F7-4AAC2FB03250}"/>
              </a:ext>
            </a:extLst>
          </p:cNvPr>
          <p:cNvSpPr/>
          <p:nvPr/>
        </p:nvSpPr>
        <p:spPr>
          <a:xfrm>
            <a:off x="-7902" y="2748748"/>
            <a:ext cx="2808252" cy="469088"/>
          </a:xfrm>
          <a:prstGeom prst="rect">
            <a:avLst/>
          </a:prstGeom>
          <a:solidFill>
            <a:schemeClr val="bg1"/>
          </a:solidFill>
          <a:ln w="12700">
            <a:miter lim="400000"/>
          </a:ln>
        </p:spPr>
        <p:txBody>
          <a:bodyPr lIns="50800" tIns="50800" rIns="50800" bIns="50800" anchor="ctr"/>
          <a:lstStyle/>
          <a:p>
            <a:pPr>
              <a:defRPr sz="3200">
                <a:solidFill>
                  <a:srgbClr val="FFFFFF"/>
                </a:solidFill>
              </a:defRPr>
            </a:pPr>
            <a:endParaRPr dirty="0"/>
          </a:p>
        </p:txBody>
      </p:sp>
      <p:sp>
        <p:nvSpPr>
          <p:cNvPr id="15" name="Title 1"/>
          <p:cNvSpPr>
            <a:spLocks noGrp="1"/>
          </p:cNvSpPr>
          <p:nvPr>
            <p:ph type="title"/>
          </p:nvPr>
        </p:nvSpPr>
        <p:spPr>
          <a:xfrm>
            <a:off x="347721" y="2708887"/>
            <a:ext cx="6325275" cy="1259201"/>
          </a:xfrm>
        </p:spPr>
        <p:txBody>
          <a:bodyPr/>
          <a:lstStyle/>
          <a:p>
            <a:pPr>
              <a:lnSpc>
                <a:spcPts val="4300"/>
              </a:lnSpc>
              <a:spcAft>
                <a:spcPts val="1200"/>
              </a:spcAft>
            </a:pPr>
            <a:r>
              <a:rPr lang="en-US" sz="3400" kern="1200" spc="0" dirty="0">
                <a:solidFill>
                  <a:srgbClr val="002060"/>
                </a:solidFill>
              </a:rPr>
              <a:t>essentials:</a:t>
            </a:r>
            <a:br>
              <a:rPr lang="en-US" sz="3400" kern="1200" spc="0" dirty="0">
                <a:solidFill>
                  <a:srgbClr val="002060"/>
                </a:solidFill>
              </a:rPr>
            </a:br>
            <a:r>
              <a:rPr lang="en-US" sz="3400" kern="1200" spc="0" dirty="0">
                <a:solidFill>
                  <a:srgbClr val="002060"/>
                </a:solidFill>
              </a:rPr>
              <a:t>transferring wealth</a:t>
            </a:r>
          </a:p>
        </p:txBody>
      </p:sp>
    </p:spTree>
    <p:extLst>
      <p:ext uri="{BB962C8B-B14F-4D97-AF65-F5344CB8AC3E}">
        <p14:creationId xmlns:p14="http://schemas.microsoft.com/office/powerpoint/2010/main" val="131855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37541" y="1005840"/>
            <a:ext cx="7185040" cy="3318610"/>
          </a:xfrm>
          <a:prstGeom prst="rect">
            <a:avLst/>
          </a:prstGeom>
        </p:spPr>
        <p:txBody>
          <a:bodyPr>
            <a:normAutofit/>
          </a:bodyPr>
          <a:lstStyle/>
          <a:p>
            <a:pPr marL="0" indent="0">
              <a:spcBef>
                <a:spcPts val="0"/>
              </a:spcBef>
              <a:spcAft>
                <a:spcPts val="1200"/>
              </a:spcAft>
              <a:buNone/>
            </a:pPr>
            <a:r>
              <a:rPr lang="en-US" sz="1400" b="1" dirty="0">
                <a:solidFill>
                  <a:schemeClr val="accent1"/>
                </a:solidFill>
              </a:rPr>
              <a:t>THE FUNDAMENTAL ELEMENT OF ANY ESTATE PLAN IS </a:t>
            </a:r>
            <a:br>
              <a:rPr lang="en-US" sz="1400" b="1" dirty="0">
                <a:solidFill>
                  <a:schemeClr val="accent1"/>
                </a:solidFill>
              </a:rPr>
            </a:br>
            <a:r>
              <a:rPr lang="en-US" sz="1400" b="1" dirty="0">
                <a:solidFill>
                  <a:schemeClr val="accent1"/>
                </a:solidFill>
              </a:rPr>
              <a:t>THE PHYSICAL PROCESS OF TRANSFERRING WEALTH</a:t>
            </a:r>
          </a:p>
          <a:p>
            <a:pPr marL="0" indent="0">
              <a:spcBef>
                <a:spcPts val="0"/>
              </a:spcBef>
              <a:buNone/>
            </a:pPr>
            <a:r>
              <a:rPr lang="en-US" sz="1400" b="1" dirty="0"/>
              <a:t>THE GOAL</a:t>
            </a:r>
          </a:p>
          <a:p>
            <a:pPr marL="228600" indent="-228600">
              <a:spcBef>
                <a:spcPts val="0"/>
              </a:spcBef>
              <a:buClr>
                <a:schemeClr val="tx1"/>
              </a:buClr>
              <a:buFont typeface="Arial" charset="0"/>
              <a:buChar char="•"/>
            </a:pPr>
            <a:r>
              <a:rPr lang="en-US" sz="1400" dirty="0"/>
              <a:t>Transfer assets to the intended beneficiaries</a:t>
            </a:r>
          </a:p>
          <a:p>
            <a:pPr marL="228600" indent="-228600">
              <a:spcBef>
                <a:spcPts val="0"/>
              </a:spcBef>
              <a:buClr>
                <a:schemeClr val="tx1"/>
              </a:buClr>
              <a:buFont typeface="Arial" charset="0"/>
              <a:buChar char="•"/>
            </a:pPr>
            <a:r>
              <a:rPr lang="en-US" sz="1400" dirty="0"/>
              <a:t>Avoid delays, confusion, and chaos</a:t>
            </a:r>
          </a:p>
          <a:p>
            <a:pPr marL="228600" indent="-228600">
              <a:spcBef>
                <a:spcPts val="0"/>
              </a:spcBef>
              <a:buClr>
                <a:schemeClr val="tx1"/>
              </a:buClr>
              <a:buFont typeface="Arial" charset="0"/>
              <a:buChar char="•"/>
            </a:pPr>
            <a:r>
              <a:rPr lang="en-US" sz="1400" dirty="0"/>
              <a:t>Reduce expense and taxes </a:t>
            </a:r>
          </a:p>
          <a:p>
            <a:pPr marL="0" indent="0">
              <a:spcBef>
                <a:spcPts val="0"/>
              </a:spcBef>
              <a:buNone/>
            </a:pPr>
            <a:endParaRPr lang="en-US" sz="1400" dirty="0"/>
          </a:p>
          <a:p>
            <a:pPr marL="0" indent="0">
              <a:spcBef>
                <a:spcPts val="0"/>
              </a:spcBef>
              <a:buNone/>
            </a:pPr>
            <a:r>
              <a:rPr lang="en-US" sz="1400" b="1" dirty="0"/>
              <a:t>THREE METHODS THAT CONTROL WEALTH TRANSFER</a:t>
            </a:r>
          </a:p>
          <a:p>
            <a:pPr marL="228600" indent="-228600">
              <a:spcBef>
                <a:spcPts val="0"/>
              </a:spcBef>
              <a:buClr>
                <a:schemeClr val="tx1"/>
              </a:buClr>
              <a:buFont typeface="Arial" charset="0"/>
              <a:buChar char="•"/>
            </a:pPr>
            <a:r>
              <a:rPr lang="en-US" sz="1400" dirty="0"/>
              <a:t>Probate</a:t>
            </a:r>
          </a:p>
          <a:p>
            <a:pPr marL="228600" indent="-228600">
              <a:spcBef>
                <a:spcPts val="0"/>
              </a:spcBef>
              <a:buClr>
                <a:schemeClr val="tx1"/>
              </a:buClr>
              <a:buFont typeface="Arial" charset="0"/>
              <a:buChar char="•"/>
            </a:pPr>
            <a:r>
              <a:rPr lang="en-US" sz="1400" dirty="0"/>
              <a:t>Ownership (titling) of assets</a:t>
            </a:r>
          </a:p>
          <a:p>
            <a:pPr marL="228600" indent="-228600">
              <a:spcBef>
                <a:spcPts val="0"/>
              </a:spcBef>
              <a:buClr>
                <a:schemeClr val="tx1"/>
              </a:buClr>
              <a:buFont typeface="Arial" charset="0"/>
              <a:buChar char="•"/>
            </a:pPr>
            <a:r>
              <a:rPr lang="en-US" sz="1400" dirty="0"/>
              <a:t>Beneficiary designations</a:t>
            </a:r>
          </a:p>
        </p:txBody>
      </p:sp>
      <p:sp>
        <p:nvSpPr>
          <p:cNvPr id="4" name="Title 3"/>
          <p:cNvSpPr>
            <a:spLocks noGrp="1"/>
          </p:cNvSpPr>
          <p:nvPr>
            <p:ph type="title"/>
          </p:nvPr>
        </p:nvSpPr>
        <p:spPr>
          <a:xfrm>
            <a:off x="1543596" y="207247"/>
            <a:ext cx="5463492" cy="489465"/>
          </a:xfrm>
          <a:prstGeom prst="rect">
            <a:avLst/>
          </a:prstGeom>
        </p:spPr>
        <p:txBody>
          <a:bodyPr/>
          <a:lstStyle/>
          <a:p>
            <a:r>
              <a:rPr lang="en-US" dirty="0"/>
              <a:t>ESSENTIALS: TRANSFERRING WEALTH</a:t>
            </a:r>
          </a:p>
        </p:txBody>
      </p:sp>
      <p:cxnSp>
        <p:nvCxnSpPr>
          <p:cNvPr id="6" name="Straight Connector 5"/>
          <p:cNvCxnSpPr/>
          <p:nvPr/>
        </p:nvCxnSpPr>
        <p:spPr>
          <a:xfrm>
            <a:off x="0" y="728032"/>
            <a:ext cx="6627223"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323340" cy="5143501"/>
          </a:xfrm>
          <a:prstGeom prst="rect">
            <a:avLst/>
          </a:prstGeom>
        </p:spPr>
      </p:pic>
      <p:sp>
        <p:nvSpPr>
          <p:cNvPr id="10" name="TextBox 9">
            <a:extLst>
              <a:ext uri="{FF2B5EF4-FFF2-40B4-BE49-F238E27FC236}">
                <a16:creationId xmlns:a16="http://schemas.microsoft.com/office/drawing/2014/main" id="{C4AD102D-40D3-430E-8728-5D3A4064C1F2}"/>
              </a:ext>
            </a:extLst>
          </p:cNvPr>
          <p:cNvSpPr txBox="1"/>
          <p:nvPr/>
        </p:nvSpPr>
        <p:spPr>
          <a:xfrm>
            <a:off x="154717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12" name="Shape 258">
            <a:extLst>
              <a:ext uri="{FF2B5EF4-FFF2-40B4-BE49-F238E27FC236}">
                <a16:creationId xmlns:a16="http://schemas.microsoft.com/office/drawing/2014/main" id="{0AF97395-1A8C-C24B-9A73-BAD1189A3081}"/>
              </a:ext>
            </a:extLst>
          </p:cNvPr>
          <p:cNvSpPr/>
          <p:nvPr/>
        </p:nvSpPr>
        <p:spPr>
          <a:xfrm flipH="1">
            <a:off x="8201067"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13" name="Slide Number Placeholder 1"/>
          <p:cNvSpPr>
            <a:spLocks noGrp="1"/>
          </p:cNvSpPr>
          <p:nvPr>
            <p:ph type="sldNum" sz="quarter" idx="12"/>
          </p:nvPr>
        </p:nvSpPr>
        <p:spPr>
          <a:xfrm>
            <a:off x="8728635" y="4842778"/>
            <a:ext cx="364393" cy="273844"/>
          </a:xfrm>
        </p:spPr>
        <p:txBody>
          <a:bodyPr/>
          <a:lstStyle/>
          <a:p>
            <a:r>
              <a:rPr lang="en-US" dirty="0">
                <a:solidFill>
                  <a:schemeClr val="bg1"/>
                </a:solidFill>
              </a:rPr>
              <a:t>8</a:t>
            </a:r>
          </a:p>
        </p:txBody>
      </p:sp>
      <p:sp>
        <p:nvSpPr>
          <p:cNvPr id="14"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2770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420586" y="1005840"/>
            <a:ext cx="5380264" cy="3061184"/>
          </a:xfrm>
          <a:prstGeom prst="rect">
            <a:avLst/>
          </a:prstGeom>
        </p:spPr>
        <p:txBody>
          <a:bodyPr/>
          <a:lstStyle/>
          <a:p>
            <a:pPr>
              <a:spcBef>
                <a:spcPts val="0"/>
              </a:spcBef>
            </a:pPr>
            <a:r>
              <a:rPr lang="en-US" sz="1400" b="1" cap="all" dirty="0">
                <a:solidFill>
                  <a:schemeClr val="accent1"/>
                </a:solidFill>
              </a:rPr>
              <a:t>Helping your clients understand the probate process will show them the importance of fundamental estate planning</a:t>
            </a:r>
          </a:p>
          <a:p>
            <a:pPr>
              <a:spcBef>
                <a:spcPts val="0"/>
              </a:spcBef>
            </a:pPr>
            <a:endParaRPr lang="en-US" sz="1400" b="1" cap="all" dirty="0">
              <a:solidFill>
                <a:schemeClr val="accent1"/>
              </a:solidFill>
            </a:endParaRPr>
          </a:p>
          <a:p>
            <a:pPr>
              <a:spcBef>
                <a:spcPts val="0"/>
              </a:spcBef>
            </a:pPr>
            <a:r>
              <a:rPr lang="en-US" sz="1400" b="1" dirty="0"/>
              <a:t>PROBATE</a:t>
            </a:r>
          </a:p>
          <a:p>
            <a:pPr>
              <a:spcBef>
                <a:spcPts val="0"/>
              </a:spcBef>
            </a:pPr>
            <a:r>
              <a:rPr lang="en-US" sz="1400" dirty="0"/>
              <a:t>Process of proving the will in order to pass legal title from the estate of the deceased to the beneficiaries</a:t>
            </a:r>
          </a:p>
          <a:p>
            <a:pPr>
              <a:spcBef>
                <a:spcPts val="0"/>
              </a:spcBef>
            </a:pPr>
            <a:endParaRPr lang="en-US" sz="1400" dirty="0"/>
          </a:p>
          <a:p>
            <a:pPr>
              <a:spcBef>
                <a:spcPts val="0"/>
              </a:spcBef>
            </a:pPr>
            <a:r>
              <a:rPr lang="en-US" sz="1400" b="1" dirty="0"/>
              <a:t>THE WILL</a:t>
            </a:r>
          </a:p>
          <a:p>
            <a:pPr>
              <a:spcBef>
                <a:spcPts val="0"/>
              </a:spcBef>
            </a:pPr>
            <a:r>
              <a:rPr lang="en-US" sz="1400" dirty="0"/>
              <a:t>Governing instrument used by the probate court to determine who inherits the decedent’s assets</a:t>
            </a:r>
          </a:p>
        </p:txBody>
      </p:sp>
      <p:sp>
        <p:nvSpPr>
          <p:cNvPr id="4" name="Title 3"/>
          <p:cNvSpPr>
            <a:spLocks noGrp="1"/>
          </p:cNvSpPr>
          <p:nvPr>
            <p:ph type="title"/>
          </p:nvPr>
        </p:nvSpPr>
        <p:spPr>
          <a:xfrm>
            <a:off x="1546109" y="204809"/>
            <a:ext cx="5685609" cy="489465"/>
          </a:xfrm>
          <a:prstGeom prst="rect">
            <a:avLst/>
          </a:prstGeom>
        </p:spPr>
        <p:txBody>
          <a:bodyPr/>
          <a:lstStyle/>
          <a:p>
            <a:r>
              <a:rPr lang="en-US" dirty="0"/>
              <a:t>ESSENTIALS: TRANSFERRING WEALTH</a:t>
            </a:r>
          </a:p>
        </p:txBody>
      </p:sp>
      <p:cxnSp>
        <p:nvCxnSpPr>
          <p:cNvPr id="6" name="Straight Connector 5"/>
          <p:cNvCxnSpPr/>
          <p:nvPr/>
        </p:nvCxnSpPr>
        <p:spPr>
          <a:xfrm>
            <a:off x="0" y="728032"/>
            <a:ext cx="6583680"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671D8519-D178-6547-91E9-AE89C4EADAE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317812" cy="5143500"/>
          </a:xfrm>
          <a:prstGeom prst="rect">
            <a:avLst/>
          </a:prstGeom>
        </p:spPr>
      </p:pic>
      <p:sp>
        <p:nvSpPr>
          <p:cNvPr id="10" name="TextBox 9">
            <a:extLst>
              <a:ext uri="{FF2B5EF4-FFF2-40B4-BE49-F238E27FC236}">
                <a16:creationId xmlns:a16="http://schemas.microsoft.com/office/drawing/2014/main" id="{C4AD102D-40D3-430E-8728-5D3A4064C1F2}"/>
              </a:ext>
            </a:extLst>
          </p:cNvPr>
          <p:cNvSpPr txBox="1"/>
          <p:nvPr/>
        </p:nvSpPr>
        <p:spPr>
          <a:xfrm>
            <a:off x="1547171" y="4879480"/>
            <a:ext cx="4152250" cy="263797"/>
          </a:xfrm>
          <a:prstGeom prst="rect">
            <a:avLst/>
          </a:prstGeom>
          <a:noFill/>
        </p:spPr>
        <p:txBody>
          <a:bodyPr wrap="none" lIns="0" tIns="0" rIns="0" bIns="0" rtlCol="0">
            <a:noAutofit/>
          </a:bodyPr>
          <a:lstStyle/>
          <a:p>
            <a:r>
              <a:rPr lang="en-US" sz="900" b="1" dirty="0"/>
              <a:t>For Financial Professional Use Only. Not for Use With the Public.</a:t>
            </a:r>
            <a:endParaRPr lang="en-US" sz="900" dirty="0">
              <a:latin typeface="Arial"/>
              <a:cs typeface="Arial"/>
            </a:endParaRPr>
          </a:p>
        </p:txBody>
      </p:sp>
      <p:sp>
        <p:nvSpPr>
          <p:cNvPr id="11" name="Shape 258">
            <a:extLst>
              <a:ext uri="{FF2B5EF4-FFF2-40B4-BE49-F238E27FC236}">
                <a16:creationId xmlns:a16="http://schemas.microsoft.com/office/drawing/2014/main" id="{0AF97395-1A8C-C24B-9A73-BAD1189A3081}"/>
              </a:ext>
            </a:extLst>
          </p:cNvPr>
          <p:cNvSpPr/>
          <p:nvPr/>
        </p:nvSpPr>
        <p:spPr>
          <a:xfrm flipH="1">
            <a:off x="8201067"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12" name="Slide Number Placeholder 1"/>
          <p:cNvSpPr>
            <a:spLocks noGrp="1"/>
          </p:cNvSpPr>
          <p:nvPr>
            <p:ph type="sldNum" sz="quarter" idx="12"/>
          </p:nvPr>
        </p:nvSpPr>
        <p:spPr>
          <a:xfrm>
            <a:off x="8728635" y="4842778"/>
            <a:ext cx="364393" cy="273844"/>
          </a:xfrm>
        </p:spPr>
        <p:txBody>
          <a:bodyPr/>
          <a:lstStyle/>
          <a:p>
            <a:r>
              <a:rPr lang="en-US" dirty="0">
                <a:solidFill>
                  <a:schemeClr val="bg1"/>
                </a:solidFill>
              </a:rPr>
              <a:t>9</a:t>
            </a:r>
          </a:p>
        </p:txBody>
      </p:sp>
      <p:sp>
        <p:nvSpPr>
          <p:cNvPr id="13" name="Shape 111">
            <a:extLst>
              <a:ext uri="{FF2B5EF4-FFF2-40B4-BE49-F238E27FC236}">
                <a16:creationId xmlns:a16="http://schemas.microsoft.com/office/drawing/2014/main" id="{06EEFE1D-84A7-6246-8249-6EDB37D2AF68}"/>
              </a:ext>
            </a:extLst>
          </p:cNvPr>
          <p:cNvSpPr/>
          <p:nvPr/>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184376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TA_FULL_Template_041717">
  <a:themeElements>
    <a:clrScheme name="TA WEALTH+HEALTH COLORS">
      <a:dk1>
        <a:srgbClr val="40474B"/>
      </a:dk1>
      <a:lt1>
        <a:sysClr val="window" lastClr="FFFFFF"/>
      </a:lt1>
      <a:dk2>
        <a:srgbClr val="939598"/>
      </a:dk2>
      <a:lt2>
        <a:srgbClr val="000000"/>
      </a:lt2>
      <a:accent1>
        <a:srgbClr val="EE0000"/>
      </a:accent1>
      <a:accent2>
        <a:srgbClr val="3E6B9C"/>
      </a:accent2>
      <a:accent3>
        <a:srgbClr val="FFAD00"/>
      </a:accent3>
      <a:accent4>
        <a:srgbClr val="1F355E"/>
      </a:accent4>
      <a:accent5>
        <a:srgbClr val="D61E58"/>
      </a:accent5>
      <a:accent6>
        <a:srgbClr val="6C2365"/>
      </a:accent6>
      <a:hlink>
        <a:srgbClr val="116C74"/>
      </a:hlink>
      <a:folHlink>
        <a:srgbClr val="6CA43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ctr">
          <a:defRPr dirty="0" err="1" smtClean="0">
            <a:solidFill>
              <a:schemeClr val="tx1">
                <a:lumMod val="75000"/>
              </a:schemeClr>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12700" cmpd="sng"/>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600" dirty="0" smtClean="0">
            <a:latin typeface="Arial"/>
            <a:cs typeface="Arial"/>
          </a:defRPr>
        </a:defPPr>
      </a:lstStyle>
    </a:txDef>
  </a:objectDefaults>
  <a:extraClrSchemeLst/>
  <a:extLst>
    <a:ext uri="{05A4C25C-085E-4340-85A3-A5531E510DB2}">
      <thm15:themeFamily xmlns:thm15="http://schemas.microsoft.com/office/thememl/2012/main" name="Presentation1" id="{617E2D83-D52F-4F88-81CD-B455B1B4D347}" vid="{A789AC37-2955-40EB-99AE-7A6B7FB3D8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TA_FULL_Template_041117.potx</Template>
  <TotalTime>9575</TotalTime>
  <Words>7247</Words>
  <Application>Microsoft Macintosh PowerPoint</Application>
  <PresentationFormat>On-screen Show (16:9)</PresentationFormat>
  <Paragraphs>753</Paragraphs>
  <Slides>45</Slides>
  <Notes>45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Calibri</vt:lpstr>
      <vt:lpstr>Gobold Bold</vt:lpstr>
      <vt:lpstr>Impact</vt:lpstr>
      <vt:lpstr>Lucida Grande</vt:lpstr>
      <vt:lpstr>Wingdings</vt:lpstr>
      <vt:lpstr>TA_FULL_Template_041717</vt:lpstr>
      <vt:lpstr>FINANCIAL PROFESSIONALS’ GUIDE TO ESTATE PLANNING</vt:lpstr>
      <vt:lpstr>DISCLOSURES</vt:lpstr>
      <vt:lpstr>WHY IS ESTATE PLANNING IMPORTANT TO YOU?</vt:lpstr>
      <vt:lpstr>WHY IS ESTATE PLANNING IMPORTANT TO YOU?</vt:lpstr>
      <vt:lpstr>The Estate Planning APPROACH</vt:lpstr>
      <vt:lpstr>DEVELOP A PROCESS: PLANNING BY CLIENT NEED</vt:lpstr>
      <vt:lpstr>essentials: transferring wealth</vt:lpstr>
      <vt:lpstr>ESSENTIALS: TRANSFERRING WEALTH</vt:lpstr>
      <vt:lpstr>ESSENTIALS: TRANSFERRING WEALTH</vt:lpstr>
      <vt:lpstr>PowerPoint Presentation</vt:lpstr>
      <vt:lpstr>ESSENTIALS: TRANSFERRING WEALTH</vt:lpstr>
      <vt:lpstr>ESSENTIALS: TRANSFERRING WEALTH</vt:lpstr>
      <vt:lpstr>COMMUNITY PROPERTY LAWS</vt:lpstr>
      <vt:lpstr>ACCOUNTS WITH BENEFICIARY DESIGNATIONS</vt:lpstr>
      <vt:lpstr>ACCOUNTS WITH BENEFICIARY DESIGNATIONS</vt:lpstr>
      <vt:lpstr>ACCOUNTS WITH BENEFICIARY DESIGNATIONS</vt:lpstr>
      <vt:lpstr>DESIGNATION WARNINGS</vt:lpstr>
      <vt:lpstr>PowerPoint Presentation</vt:lpstr>
      <vt:lpstr>PowerPoint Presentation</vt:lpstr>
      <vt:lpstr>PLANNING FOR INCAPACITY</vt:lpstr>
      <vt:lpstr>PLANNING FOR INCAPACITY</vt:lpstr>
      <vt:lpstr>ABSENCE OF A PLAN</vt:lpstr>
      <vt:lpstr>PLANNING FOR INCAPACITY</vt:lpstr>
      <vt:lpstr>PLANNING FOR INCAPACITY</vt:lpstr>
      <vt:lpstr>PLANNING FOR INCAPACITY ROADMAP</vt:lpstr>
      <vt:lpstr>CONTROL</vt:lpstr>
      <vt:lpstr>PowerPoint Presentation</vt:lpstr>
      <vt:lpstr>CONTROL: RESTRICTED BENEFICIARY DESIGNATION</vt:lpstr>
      <vt:lpstr>CONTROL: TRUST OWNERSHIP</vt:lpstr>
      <vt:lpstr>CONTROL: TWO TYPES OF TRUSTS</vt:lpstr>
      <vt:lpstr>CONTROL: TWO TYPES OF TRUSTS</vt:lpstr>
      <vt:lpstr>CONTROL: IRREVOCABLE TRUSTS</vt:lpstr>
      <vt:lpstr>PowerPoint Presentation</vt:lpstr>
      <vt:lpstr>PowerPoint Presentation</vt:lpstr>
      <vt:lpstr>PowerPoint Presentation</vt:lpstr>
      <vt:lpstr>HIGH NET WORTH: INCOME TAX CONSIDERATIONS</vt:lpstr>
      <vt:lpstr>INCOME TAX CONSIDERATIONS</vt:lpstr>
      <vt:lpstr>TRANSFER TAXES</vt:lpstr>
      <vt:lpstr>PowerPoint Presentation</vt:lpstr>
      <vt:lpstr>TAX-REDUCTION STRATEGIES: INCOME TAX</vt:lpstr>
      <vt:lpstr>TAX-REDUCTION STRATEGIES: ESTATE TAX</vt:lpstr>
      <vt:lpstr>PowerPoint Presentation</vt:lpstr>
      <vt:lpstr>NEXT STEPS: CREATE A CHECKLIST</vt:lpstr>
      <vt:lpstr>TRANSAMERICA IS HERE TO HELP</vt:lpstr>
      <vt:lpstr>PowerPoint Presentation</vt:lpstr>
    </vt:vector>
  </TitlesOfParts>
  <Company>Member Company of the AEGON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Mueller, Erika</dc:creator>
  <cp:lastModifiedBy>Einbeck, Dori</cp:lastModifiedBy>
  <cp:revision>800</cp:revision>
  <cp:lastPrinted>2024-04-05T17:48:16Z</cp:lastPrinted>
  <dcterms:created xsi:type="dcterms:W3CDTF">2017-03-13T20:26:36Z</dcterms:created>
  <dcterms:modified xsi:type="dcterms:W3CDTF">2024-04-05T17:48:18Z</dcterms:modified>
</cp:coreProperties>
</file>