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4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95" r:id="rId11"/>
    <p:sldId id="297" r:id="rId12"/>
    <p:sldId id="261" r:id="rId13"/>
    <p:sldId id="283" r:id="rId14"/>
    <p:sldId id="442" r:id="rId15"/>
    <p:sldId id="263" r:id="rId16"/>
    <p:sldId id="270" r:id="rId17"/>
    <p:sldId id="291" r:id="rId18"/>
    <p:sldId id="284" r:id="rId19"/>
    <p:sldId id="296" r:id="rId20"/>
    <p:sldId id="273" r:id="rId21"/>
    <p:sldId id="288" r:id="rId22"/>
    <p:sldId id="274" r:id="rId23"/>
    <p:sldId id="275" r:id="rId24"/>
    <p:sldId id="276" r:id="rId25"/>
    <p:sldId id="289" r:id="rId26"/>
    <p:sldId id="285" r:id="rId27"/>
    <p:sldId id="292" r:id="rId28"/>
    <p:sldId id="257" r:id="rId29"/>
    <p:sldId id="286" r:id="rId30"/>
    <p:sldId id="287" r:id="rId31"/>
    <p:sldId id="279" r:id="rId32"/>
    <p:sldId id="280" r:id="rId33"/>
    <p:sldId id="281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66138E-0B61-C05D-9B07-7631AE3EEF3D}" name="Webster, Lauren" initials="LW" userId="S::lauren.webster@transamerica.com::704c0250-e0fe-4654-b743-b276cb618b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9" autoAdjust="0"/>
    <p:restoredTop sz="95462" autoAdjust="0"/>
  </p:normalViewPr>
  <p:slideViewPr>
    <p:cSldViewPr snapToGrid="0">
      <p:cViewPr varScale="1">
        <p:scale>
          <a:sx n="109" d="100"/>
          <a:sy n="109" d="100"/>
        </p:scale>
        <p:origin x="12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4B25E69-53E1-42A4-A8B3-1B401F605356}" type="datetimeFigureOut">
              <a:rPr lang="en-US" smtClean="0"/>
              <a:pPr/>
              <a:t>10/11/2024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D52D2A7-CBCF-430D-89ED-857CC021D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4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4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67719-AE4C-4589-9A97-5A46401E80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667719-AE4C-4589-9A97-5A46401E80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First, I have to review some quick disclosure information with you.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[Read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A1066-97EF-BD42-AA24-5D133B9952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0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A lower volatility can help with raising cap rates on index accounts.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5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Here’s a closer look at the Fidelity Small-Mid Multifactor </a:t>
            </a:r>
            <a:r>
              <a:rPr lang="en-US" dirty="0" err="1">
                <a:solidFill>
                  <a:srgbClr val="000000"/>
                </a:solidFill>
                <a:effectLst/>
              </a:rPr>
              <a:t>Index</a:t>
            </a:r>
            <a:r>
              <a:rPr lang="en-US" baseline="30000" dirty="0" err="1">
                <a:solidFill>
                  <a:srgbClr val="000000"/>
                </a:solidFill>
                <a:effectLst/>
              </a:rPr>
              <a:t>SM</a:t>
            </a:r>
            <a:r>
              <a:rPr lang="en-US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[Read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A1066-97EF-BD42-AA24-5D133B9952A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3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closer look at the Global Index Account:</a:t>
            </a:r>
          </a:p>
          <a:p>
            <a:endParaRPr lang="en-US" dirty="0"/>
          </a:p>
          <a:p>
            <a:r>
              <a:rPr lang="en-US" dirty="0"/>
              <a:t>[Review 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A1066-97EF-BD42-AA24-5D133B9952A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7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08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6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2A7-CBCF-430D-89ED-857CC021DE9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7602-AD21-529C-6FF1-5E17BDA89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D6681-8260-5A54-140E-48AA4452C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BE31C-3108-454F-0E33-8DC04562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FC9C0-D96A-FD2E-05A4-EA55596B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23A7E-80EA-A8DF-63FE-1C549351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D0C5-8FF7-3883-813B-FB1B94B6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B461F-88B7-8CD3-0C19-F7EA6AD90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9B3D6-A98C-F5A5-4A3F-4DCD9417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57AE3-E810-9039-E50D-1A742E94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03D50-48AF-20F6-9856-55A8FBAE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3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E93062-4D87-BBFF-DC2A-C30B1A6FC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D34E3-4EE8-8E8D-6E88-0FAD65348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8B61-9F6B-C847-593D-20D84699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7C99-D926-66FC-E205-7ED5B542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30AA0-DB88-9BE2-041A-89086481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A909-A95F-4629-761A-19C82DDE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03067-66FC-868E-4410-7EE16F03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35959-4992-DCDC-9CD4-7961FF96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C55F-6F93-6684-B785-0E624AF3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4939C-E524-4633-469D-E9038F66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3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4AD6-3602-A1DB-4C7A-DF69BA6F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F28B2-5C77-1BC9-346A-6834422DF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81B94-D885-6068-0A90-C84B0BA8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DD5E9-85C1-E094-C61B-3AEFB55F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0DA4B-FFB8-A430-D676-C686A223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F8A4-119A-F951-14DA-C73D441D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8CA23-C38C-2D6C-68BE-C234D21B7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64D12-C68A-98A7-68BB-09BB86379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BE2E9-F459-089F-11C9-9815496C1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093E-5990-28FC-22BF-8AD161CA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4A0D5-5980-F6DB-1F98-1D1E8B35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B68DC-C5E8-2917-AFB5-8F79A73E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1B3AA-71FA-D227-A593-F2F987133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5B691-1645-4896-1052-F21481210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58573-35AF-9736-16BF-A6B26F59E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C73C0-7CAC-952F-79A8-AB3E4190D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3C5A8F-B77A-6F77-540D-109CC401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C7DED-CCA3-E710-C0E5-7DD350FE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00DDA0-4023-6486-5C2A-E3FF312B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EE64-109A-39DA-7CE2-3D01E7C0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0DD92-2E37-5AF0-81CB-023D10C1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22095-1CF1-1DA6-E24E-D1736BA69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EE1D-4AC6-3612-F5DB-A28056C8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D7A0A-E526-F842-E74B-75F667B2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75F29-AE2E-AD6F-F794-81A78A98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F7B46-C2B6-DC04-605B-22575AEF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9C58-58EC-A4AA-41E2-E5C7E7EA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88F1-02A8-C460-EB77-B5BF31E53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0FA50-F81F-888D-3DEF-DC9F96CD7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728F9-35B3-F78F-B0DF-1DF0016D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6CE97-D152-A84B-AA7F-7AC837A3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1B6CE-339A-130B-C663-B4AE07FB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3C23-1B3C-8781-0D22-90E348CC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12508B-5076-A506-70E7-F0E0BD6D6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0CDB7-3ABA-419F-E4F6-75087D743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3695B-A863-53FA-41D2-BDC11FE0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081-642A-D04D-B129-B6345BD38A2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A2B26-0FBE-608F-30B7-E2BD9FF3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63DD5-8216-5399-A81B-F27C0CED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F416-140E-C947-BB23-5B38F9388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C12FD-FAD7-49AC-C7ED-90709A96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94EE5-280E-2006-C297-3E19F8770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22302-F251-D246-2C83-C7AE30BB6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2EE081-642A-D04D-B129-B6345BD38A22}" type="datetimeFigureOut">
              <a:rPr lang="en-US" smtClean="0"/>
              <a:pPr/>
              <a:t>10/11/2024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84EDA-6264-1DDF-012A-DC5A6C352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302C-887A-FAF8-72E0-B29CC7925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D17F416-140E-C947-BB23-5B38F93886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2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88945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6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9043EB-8D41-1F4E-500D-1A15C65B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9043EB-8D41-1F4E-500D-1A15C65B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8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409E1B-ADF0-43C1-E9EB-BA122449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4" y="6355"/>
            <a:ext cx="12188939" cy="68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970207-3555-9C4C-5FA4-E7F757CE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8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351AC-416E-ED26-DF4C-DA46ACD7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42" y="3171"/>
            <a:ext cx="12177671" cy="68570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7351AC-416E-ED26-DF4C-DA46ACD73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55" t="90057"/>
          <a:stretch/>
        </p:blipFill>
        <p:spPr>
          <a:xfrm>
            <a:off x="11488614" y="6175565"/>
            <a:ext cx="627061" cy="6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973A16-19C6-9227-EF9D-38E3BC64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9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88943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3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275A80-E7BA-F576-6B8E-0B13141D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1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275A80-E7BA-F576-6B8E-0B13141D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6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275A80-E7BA-F576-6B8E-0B13141D8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8E0494-085D-50DA-D1E7-5855C406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0" y="0"/>
            <a:ext cx="12188937" cy="68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0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" y="-2"/>
            <a:ext cx="12188939" cy="68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28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CB9D07-AFBF-6397-76E5-257B32FF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159AB-405F-DF3F-B93B-E3F161630E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6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9899E0-F155-D125-0B4B-AEC026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0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44A55-0138-77D3-4966-80856E88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6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504C58-4412-8F45-7BB2-0E5E2802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1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90F43-FFE2-065C-4157-2FEDAE6B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14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4C20F-5B18-9F38-FC1D-DF522995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9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9E3E75-55AD-CA90-BFA4-037E62D6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4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342151-09CD-ADE1-2413-0606FBEF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" y="-2"/>
            <a:ext cx="12188939" cy="68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09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F4E7AE-074D-311D-CC7A-654FA3DB1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5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9" y="-5429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3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" y="-2"/>
            <a:ext cx="12188941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10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58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88943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" y="-2"/>
            <a:ext cx="12188939" cy="68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EC700-26F7-4F33-28D7-5069A1C4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-2"/>
            <a:ext cx="12188943" cy="6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AB7FB-417F-BB7F-5226-771BA613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" y="-2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43BE7-F540-53D6-1F82-4C826A1D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88943" cy="68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6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75</Words>
  <Application>Microsoft Office PowerPoint</Application>
  <PresentationFormat>Widescreen</PresentationFormat>
  <Paragraphs>22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Fedra Carina Meredith</dc:creator>
  <cp:lastModifiedBy>Webster, Lauren</cp:lastModifiedBy>
  <cp:revision>31</cp:revision>
  <dcterms:created xsi:type="dcterms:W3CDTF">2024-08-30T20:59:00Z</dcterms:created>
  <dcterms:modified xsi:type="dcterms:W3CDTF">2024-10-11T22:10:35Z</dcterms:modified>
</cp:coreProperties>
</file>