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48" r:id="rId4"/>
    <p:sldMasterId id="2147483750" r:id="rId5"/>
  </p:sldMasterIdLst>
  <p:notesMasterIdLst>
    <p:notesMasterId r:id="rId42"/>
  </p:notesMasterIdLst>
  <p:handoutMasterIdLst>
    <p:handoutMasterId r:id="rId43"/>
  </p:handoutMasterIdLst>
  <p:sldIdLst>
    <p:sldId id="346" r:id="rId6"/>
    <p:sldId id="399" r:id="rId7"/>
    <p:sldId id="883" r:id="rId8"/>
    <p:sldId id="374" r:id="rId9"/>
    <p:sldId id="360" r:id="rId10"/>
    <p:sldId id="888" r:id="rId11"/>
    <p:sldId id="900" r:id="rId12"/>
    <p:sldId id="1058" r:id="rId13"/>
    <p:sldId id="375" r:id="rId14"/>
    <p:sldId id="899" r:id="rId15"/>
    <p:sldId id="400" r:id="rId16"/>
    <p:sldId id="901" r:id="rId17"/>
    <p:sldId id="377" r:id="rId18"/>
    <p:sldId id="362" r:id="rId19"/>
    <p:sldId id="413" r:id="rId20"/>
    <p:sldId id="378" r:id="rId21"/>
    <p:sldId id="379" r:id="rId22"/>
    <p:sldId id="395" r:id="rId23"/>
    <p:sldId id="396" r:id="rId24"/>
    <p:sldId id="398" r:id="rId25"/>
    <p:sldId id="401" r:id="rId26"/>
    <p:sldId id="383" r:id="rId27"/>
    <p:sldId id="885" r:id="rId28"/>
    <p:sldId id="370" r:id="rId29"/>
    <p:sldId id="402" r:id="rId30"/>
    <p:sldId id="403" r:id="rId31"/>
    <p:sldId id="397" r:id="rId32"/>
    <p:sldId id="891" r:id="rId33"/>
    <p:sldId id="407" r:id="rId34"/>
    <p:sldId id="892" r:id="rId35"/>
    <p:sldId id="406" r:id="rId36"/>
    <p:sldId id="411" r:id="rId37"/>
    <p:sldId id="893" r:id="rId38"/>
    <p:sldId id="447" r:id="rId39"/>
    <p:sldId id="1057" r:id="rId40"/>
    <p:sldId id="384" r:id="rId41"/>
  </p:sldIdLst>
  <p:sldSz cx="9144000" cy="5143500" type="screen16x9"/>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2019 PPT Template" id="{FAAAF583-315B-6540-BA0A-176C6A1BCECE}">
          <p14:sldIdLst>
            <p14:sldId id="346"/>
            <p14:sldId id="399"/>
            <p14:sldId id="883"/>
            <p14:sldId id="374"/>
            <p14:sldId id="360"/>
            <p14:sldId id="888"/>
            <p14:sldId id="900"/>
            <p14:sldId id="1058"/>
            <p14:sldId id="375"/>
            <p14:sldId id="899"/>
            <p14:sldId id="400"/>
            <p14:sldId id="901"/>
            <p14:sldId id="377"/>
            <p14:sldId id="362"/>
            <p14:sldId id="413"/>
            <p14:sldId id="378"/>
            <p14:sldId id="379"/>
            <p14:sldId id="395"/>
            <p14:sldId id="396"/>
            <p14:sldId id="398"/>
            <p14:sldId id="401"/>
            <p14:sldId id="383"/>
            <p14:sldId id="885"/>
            <p14:sldId id="370"/>
            <p14:sldId id="402"/>
            <p14:sldId id="403"/>
            <p14:sldId id="397"/>
            <p14:sldId id="891"/>
            <p14:sldId id="407"/>
            <p14:sldId id="892"/>
            <p14:sldId id="406"/>
            <p14:sldId id="411"/>
            <p14:sldId id="893"/>
            <p14:sldId id="447"/>
            <p14:sldId id="1057"/>
            <p14:sldId id="384"/>
          </p14:sldIdLst>
        </p14:section>
      </p14:sectionLst>
    </p:ext>
    <p:ext uri="{EFAFB233-063F-42B5-8137-9DF3F51BA10A}">
      <p15:sldGuideLst xmlns:p15="http://schemas.microsoft.com/office/powerpoint/2012/main">
        <p15:guide id="4" orient="horz" pos="1526" userDrawn="1">
          <p15:clr>
            <a:srgbClr val="5ACBF0"/>
          </p15:clr>
        </p15:guide>
        <p15:guide id="5" pos="5535" userDrawn="1">
          <p15:clr>
            <a:srgbClr val="5ACBF0"/>
          </p15:clr>
        </p15:guide>
        <p15:guide id="6" orient="horz" pos="2158" userDrawn="1">
          <p15:clr>
            <a:srgbClr val="5ACBF0"/>
          </p15:clr>
        </p15:guide>
      </p15:sldGuideLst>
    </p:ext>
    <p:ext uri="{2D200454-40CA-4A62-9FC3-DE9A4176ACB9}">
      <p15:notesGuideLst xmlns:p15="http://schemas.microsoft.com/office/powerpoint/2012/main">
        <p15:guide id="1" orient="horz" pos="2647" userDrawn="1">
          <p15:clr>
            <a:srgbClr val="A4A3A4"/>
          </p15:clr>
        </p15:guide>
        <p15:guide id="2" pos="251" userDrawn="1">
          <p15:clr>
            <a:srgbClr val="A4A3A4"/>
          </p15:clr>
        </p15:guide>
        <p15:guide id="3" orient="horz" pos="435" userDrawn="1">
          <p15:clr>
            <a:srgbClr val="A4A3A4"/>
          </p15:clr>
        </p15:guide>
        <p15:guide id="4" pos="4167" userDrawn="1">
          <p15:clr>
            <a:srgbClr val="A4A3A4"/>
          </p15:clr>
        </p15:guide>
        <p15:guide id="5" pos="312" userDrawn="1">
          <p15:clr>
            <a:srgbClr val="A4A3A4"/>
          </p15:clr>
        </p15:guide>
        <p15:guide id="6" orient="horz" pos="2898"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AD38D34-48B2-0E94-BB84-62AC23686FD0}" name="Rooney, Dennis" initials="RD" userId="S::dennis.rooney@transamerica.com::101bd519-6998-46ab-b9d3-ee5def7c224c" providerId="AD"/>
  <p188:author id="{79AE7151-AE95-80A5-6182-59852A048EDF}" name="Golder, Heather" initials="GH" userId="S::heather.golder@transamerica.com::154899ae-81ab-452c-af0b-c9adbba19cc4" providerId="AD"/>
  <p188:author id="{CFC0CC8C-5DD4-19D3-6C1B-EBA15D177345}" name="McAfee, Paula" initials="MP" userId="S::Paula.McAfee@transamerica.com::c4350a11-eb64-4db6-b7ae-57ffd64ee5d9" providerId="AD"/>
  <p188:author id="{BA2473B4-4B57-5A79-3F83-652E6715D128}" name="Gross, Thomas" initials="GT" userId="S::thomas.gross@transamerica.com::2e68290b-c3e9-4aa4-a8e5-7e64de76f979" providerId="AD"/>
  <p188:author id="{AF1046C3-46E6-5753-E5E7-576A9564C8FB}" name="Butkiewicz, Laura" initials="BL" userId="S::Laura.Butkiewicz@transamerica.com::488afa44-3737-4555-b372-45c99562f928" providerId="AD"/>
  <p188:author id="{C24964DF-A985-A8C1-2C34-FA0DC246970E}" name="Merrell, Ryan" initials="MR" userId="S::Ryan.Merrell@transamerica.com::b72221bb-11cc-406c-85aa-4395f264cd6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Jackie McKenna" initials="JM" lastIdx="1" clrIdx="6">
    <p:extLst>
      <p:ext uri="{19B8F6BF-5375-455C-9EA6-DF929625EA0E}">
        <p15:presenceInfo xmlns:p15="http://schemas.microsoft.com/office/powerpoint/2012/main" userId="be5397876133bc90" providerId="Windows Live"/>
      </p:ext>
    </p:extLst>
  </p:cmAuthor>
  <p:cmAuthor id="1" name="Merrell, Ryan" initials="MR" lastIdx="70" clrIdx="0">
    <p:extLst>
      <p:ext uri="{19B8F6BF-5375-455C-9EA6-DF929625EA0E}">
        <p15:presenceInfo xmlns:p15="http://schemas.microsoft.com/office/powerpoint/2012/main" userId="S::Ryan.Merrell@transamerica.com::b72221bb-11cc-406c-85aa-4395f264cd61" providerId="AD"/>
      </p:ext>
    </p:extLst>
  </p:cmAuthor>
  <p:cmAuthor id="2" name="Koehler, John" initials="KJ" lastIdx="6" clrIdx="1">
    <p:extLst>
      <p:ext uri="{19B8F6BF-5375-455C-9EA6-DF929625EA0E}">
        <p15:presenceInfo xmlns:p15="http://schemas.microsoft.com/office/powerpoint/2012/main" userId="S::jekoehler@transamerica.com::3701c10b-3bd9-4afc-8a44-da895b1b94da" providerId="AD"/>
      </p:ext>
    </p:extLst>
  </p:cmAuthor>
  <p:cmAuthor id="3" name="Gross, Thomas" initials="GT" lastIdx="8" clrIdx="2">
    <p:extLst>
      <p:ext uri="{19B8F6BF-5375-455C-9EA6-DF929625EA0E}">
        <p15:presenceInfo xmlns:p15="http://schemas.microsoft.com/office/powerpoint/2012/main" userId="S::thomas.gross@transamerica.com::2e68290b-c3e9-4aa4-a8e5-7e64de76f979" providerId="AD"/>
      </p:ext>
    </p:extLst>
  </p:cmAuthor>
  <p:cmAuthor id="4" name="Rooney, Dennis" initials="RD" lastIdx="25" clrIdx="3">
    <p:extLst>
      <p:ext uri="{19B8F6BF-5375-455C-9EA6-DF929625EA0E}">
        <p15:presenceInfo xmlns:p15="http://schemas.microsoft.com/office/powerpoint/2012/main" userId="S::dennis.rooney@transamerica.com::101bd519-6998-46ab-b9d3-ee5def7c224c" providerId="AD"/>
      </p:ext>
    </p:extLst>
  </p:cmAuthor>
  <p:cmAuthor id="5" name="Lopez, Aaron" initials="LA" lastIdx="9" clrIdx="4">
    <p:extLst>
      <p:ext uri="{19B8F6BF-5375-455C-9EA6-DF929625EA0E}">
        <p15:presenceInfo xmlns:p15="http://schemas.microsoft.com/office/powerpoint/2012/main" userId="S::aaron.lopez@transamerica.com::ec3a88e3-dc67-4f7a-b680-cc3a3c756763" providerId="AD"/>
      </p:ext>
    </p:extLst>
  </p:cmAuthor>
  <p:cmAuthor id="6" name="Platz, Lisa" initials="PL" lastIdx="44" clrIdx="5">
    <p:extLst>
      <p:ext uri="{19B8F6BF-5375-455C-9EA6-DF929625EA0E}">
        <p15:presenceInfo xmlns:p15="http://schemas.microsoft.com/office/powerpoint/2012/main" userId="S::lisa.platz@transamerica.com::2410e7a1-af2e-4185-b48a-11b67f5bf7c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74B"/>
    <a:srgbClr val="007C86"/>
    <a:srgbClr val="0069B3"/>
    <a:srgbClr val="D0661F"/>
    <a:srgbClr val="529A47"/>
    <a:srgbClr val="1F355E"/>
    <a:srgbClr val="0069B4"/>
    <a:srgbClr val="6C2365"/>
    <a:srgbClr val="D61E58"/>
    <a:srgbClr val="EE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62"/>
    <p:restoredTop sz="71705" autoAdjust="0"/>
  </p:normalViewPr>
  <p:slideViewPr>
    <p:cSldViewPr snapToGrid="0">
      <p:cViewPr varScale="1">
        <p:scale>
          <a:sx n="176" d="100"/>
          <a:sy n="176" d="100"/>
        </p:scale>
        <p:origin x="384" y="184"/>
      </p:cViewPr>
      <p:guideLst>
        <p:guide orient="horz" pos="1526"/>
        <p:guide pos="5535"/>
        <p:guide orient="horz" pos="2158"/>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p:cViewPr>
        <p:scale>
          <a:sx n="190" d="100"/>
          <a:sy n="190" d="100"/>
        </p:scale>
        <p:origin x="2552" y="136"/>
      </p:cViewPr>
      <p:guideLst>
        <p:guide orient="horz" pos="2647"/>
        <p:guide pos="251"/>
        <p:guide orient="horz" pos="435"/>
        <p:guide pos="4167"/>
        <p:guide pos="312"/>
        <p:guide orient="horz" pos="289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microsoft.com/office/2018/10/relationships/authors" Targe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8275" y="0"/>
            <a:ext cx="3043238" cy="465138"/>
          </a:xfrm>
          <a:prstGeom prst="rect">
            <a:avLst/>
          </a:prstGeom>
        </p:spPr>
        <p:txBody>
          <a:bodyPr vert="horz" lIns="91440" tIns="45720" rIns="91440" bIns="45720" rtlCol="0"/>
          <a:lstStyle>
            <a:lvl1pPr algn="r">
              <a:defRPr sz="1200"/>
            </a:lvl1pPr>
          </a:lstStyle>
          <a:p>
            <a:fld id="{218189EF-28F7-2B4D-9F8D-8C146237585D}" type="datetimeFigureOut">
              <a:rPr lang="en-US" smtClean="0"/>
              <a:t>6/17/22</a:t>
            </a:fld>
            <a:endParaRPr lang="en-US"/>
          </a:p>
        </p:txBody>
      </p:sp>
      <p:sp>
        <p:nvSpPr>
          <p:cNvPr id="4" name="Footer Placeholder 3"/>
          <p:cNvSpPr>
            <a:spLocks noGrp="1"/>
          </p:cNvSpPr>
          <p:nvPr>
            <p:ph type="ftr" sz="quarter" idx="2"/>
          </p:nvPr>
        </p:nvSpPr>
        <p:spPr>
          <a:xfrm>
            <a:off x="0" y="8842375"/>
            <a:ext cx="3043238"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8275" y="8842375"/>
            <a:ext cx="3043238" cy="465138"/>
          </a:xfrm>
          <a:prstGeom prst="rect">
            <a:avLst/>
          </a:prstGeom>
        </p:spPr>
        <p:txBody>
          <a:bodyPr vert="horz" lIns="91440" tIns="45720" rIns="91440" bIns="45720" rtlCol="0" anchor="b"/>
          <a:lstStyle>
            <a:lvl1pPr algn="r">
              <a:defRPr sz="1200"/>
            </a:lvl1pPr>
          </a:lstStyle>
          <a:p>
            <a:fld id="{B18A180E-4FB0-D346-9593-FB2251E33FAE}" type="slidenum">
              <a:rPr lang="en-US" smtClean="0"/>
              <a:t>‹#›</a:t>
            </a:fld>
            <a:endParaRPr lang="en-US"/>
          </a:p>
        </p:txBody>
      </p:sp>
    </p:spTree>
    <p:extLst>
      <p:ext uri="{BB962C8B-B14F-4D97-AF65-F5344CB8AC3E}">
        <p14:creationId xmlns:p14="http://schemas.microsoft.com/office/powerpoint/2010/main" val="62227256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5138"/>
          </a:xfrm>
          <a:prstGeom prst="rect">
            <a:avLst/>
          </a:prstGeom>
        </p:spPr>
        <p:txBody>
          <a:bodyPr vert="horz" lIns="91440" tIns="45720" rIns="91440" bIns="45720" rtlCol="0"/>
          <a:lstStyle>
            <a:lvl1pPr algn="l">
              <a:defRPr sz="1200">
                <a:solidFill>
                  <a:srgbClr val="40474B"/>
                </a:solidFill>
                <a:latin typeface="Arial" panose="020B0604020202020204" pitchFamily="34" charset="0"/>
                <a:cs typeface="Arial" panose="020B0604020202020204" pitchFamily="34" charset="0"/>
              </a:defRPr>
            </a:lvl1pPr>
          </a:lstStyle>
          <a:p>
            <a:endParaRPr lang="en-US"/>
          </a:p>
        </p:txBody>
      </p:sp>
      <p:sp>
        <p:nvSpPr>
          <p:cNvPr id="3" name="Date Placeholder 2"/>
          <p:cNvSpPr>
            <a:spLocks noGrp="1"/>
          </p:cNvSpPr>
          <p:nvPr>
            <p:ph type="dt" idx="1"/>
          </p:nvPr>
        </p:nvSpPr>
        <p:spPr>
          <a:xfrm>
            <a:off x="3978275" y="0"/>
            <a:ext cx="3043238" cy="465138"/>
          </a:xfrm>
          <a:prstGeom prst="rect">
            <a:avLst/>
          </a:prstGeom>
        </p:spPr>
        <p:txBody>
          <a:bodyPr vert="horz" lIns="91440" tIns="45720" rIns="91440" bIns="45720" rtlCol="0"/>
          <a:lstStyle>
            <a:lvl1pPr algn="r">
              <a:defRPr sz="1200">
                <a:solidFill>
                  <a:srgbClr val="40474B"/>
                </a:solidFill>
                <a:latin typeface="Arial" panose="020B0604020202020204" pitchFamily="34" charset="0"/>
                <a:cs typeface="Arial" panose="020B0604020202020204" pitchFamily="34" charset="0"/>
              </a:defRPr>
            </a:lvl1pPr>
          </a:lstStyle>
          <a:p>
            <a:fld id="{B7D806FB-E9AC-9C45-B0C5-F68F355E0D15}" type="datetimeFigureOut">
              <a:rPr lang="en-US" smtClean="0"/>
              <a:pPr/>
              <a:t>6/17/22</a:t>
            </a:fld>
            <a:endParaRPr lang="en-US"/>
          </a:p>
        </p:txBody>
      </p:sp>
      <p:sp>
        <p:nvSpPr>
          <p:cNvPr id="4" name="Slide Image Placeholder 3"/>
          <p:cNvSpPr>
            <a:spLocks noGrp="1" noRot="1" noChangeAspect="1"/>
          </p:cNvSpPr>
          <p:nvPr>
            <p:ph type="sldImg" idx="2"/>
          </p:nvPr>
        </p:nvSpPr>
        <p:spPr>
          <a:xfrm>
            <a:off x="409575" y="698500"/>
            <a:ext cx="6203950" cy="349091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409574" y="4421188"/>
            <a:ext cx="6203949" cy="418941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p:txBody>
      </p:sp>
      <p:sp>
        <p:nvSpPr>
          <p:cNvPr id="6" name="Footer Placeholder 5"/>
          <p:cNvSpPr>
            <a:spLocks noGrp="1"/>
          </p:cNvSpPr>
          <p:nvPr>
            <p:ph type="ftr" sz="quarter" idx="4"/>
          </p:nvPr>
        </p:nvSpPr>
        <p:spPr>
          <a:xfrm>
            <a:off x="0" y="8842375"/>
            <a:ext cx="3043238" cy="465138"/>
          </a:xfrm>
          <a:prstGeom prst="rect">
            <a:avLst/>
          </a:prstGeom>
        </p:spPr>
        <p:txBody>
          <a:bodyPr vert="horz" lIns="91440" tIns="45720" rIns="91440" bIns="45720" rtlCol="0" anchor="b"/>
          <a:lstStyle>
            <a:lvl1pPr algn="l">
              <a:defRPr sz="1200">
                <a:solidFill>
                  <a:srgbClr val="40474B"/>
                </a:solidFill>
                <a:latin typeface="Arial" panose="020B0604020202020204" pitchFamily="34" charset="0"/>
                <a:cs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3978275" y="8842375"/>
            <a:ext cx="3043238" cy="465138"/>
          </a:xfrm>
          <a:prstGeom prst="rect">
            <a:avLst/>
          </a:prstGeom>
        </p:spPr>
        <p:txBody>
          <a:bodyPr vert="horz" lIns="91440" tIns="45720" rIns="91440" bIns="45720" rtlCol="0" anchor="b"/>
          <a:lstStyle>
            <a:lvl1pPr algn="r">
              <a:defRPr sz="1200">
                <a:solidFill>
                  <a:srgbClr val="40474B"/>
                </a:solidFill>
                <a:latin typeface="Arial" panose="020B0604020202020204" pitchFamily="34" charset="0"/>
                <a:cs typeface="Arial" panose="020B0604020202020204" pitchFamily="34" charset="0"/>
              </a:defRPr>
            </a:lvl1pPr>
          </a:lstStyle>
          <a:p>
            <a:fld id="{AB5E336D-5138-4F47-858D-FA78D87F2E6A}" type="slidenum">
              <a:rPr lang="en-US" smtClean="0"/>
              <a:pPr/>
              <a:t>‹#›</a:t>
            </a:fld>
            <a:endParaRPr lang="en-US"/>
          </a:p>
        </p:txBody>
      </p:sp>
    </p:spTree>
    <p:extLst>
      <p:ext uri="{BB962C8B-B14F-4D97-AF65-F5344CB8AC3E}">
        <p14:creationId xmlns:p14="http://schemas.microsoft.com/office/powerpoint/2010/main" val="422039725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rgbClr val="40474B"/>
        </a:solidFill>
        <a:latin typeface="Arial" panose="020B0604020202020204" pitchFamily="34" charset="0"/>
        <a:ea typeface="+mn-ea"/>
        <a:cs typeface="Arial" panose="020B0604020202020204" pitchFamily="34" charset="0"/>
      </a:defRPr>
    </a:lvl1pPr>
    <a:lvl2pPr marL="180975" indent="-171450" algn="l" defTabSz="457200" rtl="0" eaLnBrk="1" latinLnBrk="0" hangingPunct="1">
      <a:buClr>
        <a:srgbClr val="40474B"/>
      </a:buClr>
      <a:buSzPct val="85000"/>
      <a:buFont typeface="Arial" panose="020B0604020202020204" pitchFamily="34" charset="0"/>
      <a:buChar char="•"/>
      <a:tabLst/>
      <a:defRPr sz="1200" kern="1200">
        <a:solidFill>
          <a:srgbClr val="40474B"/>
        </a:solidFill>
        <a:latin typeface="Arial" panose="020B0604020202020204" pitchFamily="34" charset="0"/>
        <a:ea typeface="+mn-ea"/>
        <a:cs typeface="Arial" panose="020B0604020202020204" pitchFamily="34" charset="0"/>
      </a:defRPr>
    </a:lvl2pPr>
    <a:lvl3pPr marL="368300" indent="-171450" algn="l" defTabSz="457200" rtl="0" eaLnBrk="1" latinLnBrk="0" hangingPunct="1">
      <a:buClr>
        <a:srgbClr val="40474B"/>
      </a:buClr>
      <a:buSzPct val="85000"/>
      <a:buFont typeface="System Font Regular"/>
      <a:buChar char="-"/>
      <a:tabLst/>
      <a:defRPr sz="1200" kern="1200">
        <a:solidFill>
          <a:srgbClr val="40474B"/>
        </a:solidFill>
        <a:latin typeface="Arial" panose="020B0604020202020204" pitchFamily="34" charset="0"/>
        <a:ea typeface="+mn-ea"/>
        <a:cs typeface="Arial" panose="020B0604020202020204" pitchFamily="34" charset="0"/>
      </a:defRPr>
    </a:lvl3pPr>
    <a:lvl4pPr marL="1371600" algn="l" defTabSz="457200" rtl="0" eaLnBrk="1" latinLnBrk="0" hangingPunct="1">
      <a:defRPr sz="1200" kern="1200">
        <a:solidFill>
          <a:srgbClr val="40474B"/>
        </a:solidFill>
        <a:latin typeface="Arial" panose="020B0604020202020204" pitchFamily="34" charset="0"/>
        <a:ea typeface="+mn-ea"/>
        <a:cs typeface="Arial" panose="020B0604020202020204" pitchFamily="34" charset="0"/>
      </a:defRPr>
    </a:lvl4pPr>
    <a:lvl5pPr marL="1828800" algn="l" defTabSz="457200" rtl="0" eaLnBrk="1" latinLnBrk="0" hangingPunct="1">
      <a:defRPr sz="1200" kern="1200">
        <a:solidFill>
          <a:srgbClr val="40474B"/>
        </a:solidFill>
        <a:latin typeface="Arial" panose="020B0604020202020204" pitchFamily="34" charset="0"/>
        <a:ea typeface="+mn-ea"/>
        <a:cs typeface="Arial" panose="020B0604020202020204" pitchFamily="34"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590550"/>
            <a:ext cx="5486400" cy="3086100"/>
          </a:xfrm>
        </p:spPr>
      </p:sp>
      <p:sp>
        <p:nvSpPr>
          <p:cNvPr id="3" name="Notes Placeholder 2"/>
          <p:cNvSpPr>
            <a:spLocks noGrp="1"/>
          </p:cNvSpPr>
          <p:nvPr>
            <p:ph type="body" idx="1"/>
          </p:nvPr>
        </p:nvSpPr>
        <p:spPr/>
        <p:txBody>
          <a:bodyPr/>
          <a:lstStyle/>
          <a:p>
            <a:pPr marL="0" marR="0" indent="0" algn="l" defTabSz="947044" rtl="0" eaLnBrk="1" fontAlgn="auto" latinLnBrk="0" hangingPunct="1">
              <a:lnSpc>
                <a:spcPct val="100000"/>
              </a:lnSpc>
              <a:spcBef>
                <a:spcPts val="0"/>
              </a:spcBef>
              <a:spcAft>
                <a:spcPts val="0"/>
              </a:spcAft>
              <a:buClrTx/>
              <a:buSzTx/>
              <a:buFontTx/>
              <a:buNone/>
              <a:tabLst/>
              <a:defRPr/>
            </a:pPr>
            <a:r>
              <a:rPr lang="en-US" sz="1000" kern="1200" dirty="0">
                <a:solidFill>
                  <a:srgbClr val="40474B"/>
                </a:solidFill>
                <a:highlight>
                  <a:srgbClr val="FFFF00"/>
                </a:highlight>
                <a:latin typeface="Arial" panose="020B0604020202020204" pitchFamily="34" charset="0"/>
                <a:ea typeface="+mn-ea"/>
                <a:cs typeface="Arial" panose="020B0604020202020204" pitchFamily="34" charset="0"/>
              </a:rPr>
              <a:t>Good [morning/afternoon/evening] everyone and welcome to Estate and Legacy Planning – Protecting yourself and the ones you love.</a:t>
            </a:r>
          </a:p>
          <a:p>
            <a:pPr marL="0" marR="0" indent="0" algn="l" defTabSz="947044" rtl="0" eaLnBrk="1" fontAlgn="auto" latinLnBrk="0" hangingPunct="1">
              <a:lnSpc>
                <a:spcPct val="100000"/>
              </a:lnSpc>
              <a:spcBef>
                <a:spcPts val="0"/>
              </a:spcBef>
              <a:spcAft>
                <a:spcPts val="0"/>
              </a:spcAft>
              <a:buClrTx/>
              <a:buSzTx/>
              <a:buFontTx/>
              <a:buNone/>
              <a:tabLst/>
              <a:defRPr/>
            </a:pPr>
            <a:endParaRPr lang="en-US" sz="1000" kern="1200" dirty="0">
              <a:solidFill>
                <a:srgbClr val="40474B"/>
              </a:solidFill>
              <a:highlight>
                <a:srgbClr val="FFFF00"/>
              </a:highlight>
              <a:latin typeface="Arial" panose="020B0604020202020204" pitchFamily="34" charset="0"/>
              <a:ea typeface="+mn-ea"/>
              <a:cs typeface="Arial" panose="020B0604020202020204" pitchFamily="34" charset="0"/>
            </a:endParaRPr>
          </a:p>
          <a:p>
            <a:pPr marL="0" marR="0" indent="0" algn="l" defTabSz="947044" rtl="0" eaLnBrk="1" fontAlgn="auto" latinLnBrk="0" hangingPunct="1">
              <a:lnSpc>
                <a:spcPct val="100000"/>
              </a:lnSpc>
              <a:spcBef>
                <a:spcPts val="0"/>
              </a:spcBef>
              <a:spcAft>
                <a:spcPts val="0"/>
              </a:spcAft>
              <a:buClrTx/>
              <a:buSzTx/>
              <a:buFontTx/>
              <a:buNone/>
              <a:tabLst/>
              <a:defRPr/>
            </a:pPr>
            <a:r>
              <a:rPr lang="en-US" sz="1000" kern="1200" dirty="0">
                <a:solidFill>
                  <a:srgbClr val="40474B"/>
                </a:solidFill>
                <a:highlight>
                  <a:srgbClr val="FFFF00"/>
                </a:highlight>
                <a:latin typeface="Arial" panose="020B0604020202020204" pitchFamily="34" charset="0"/>
                <a:ea typeface="+mn-ea"/>
                <a:cs typeface="Arial" panose="020B0604020202020204" pitchFamily="34" charset="0"/>
              </a:rPr>
              <a:t>Now, some of you may be thinking that estate planning sounds like something that wealthy people do. So, let’s take a quick poll.</a:t>
            </a:r>
          </a:p>
          <a:p>
            <a:pPr marL="0" marR="0" indent="0" algn="l" defTabSz="947044" rtl="0" eaLnBrk="1" fontAlgn="auto" latinLnBrk="0" hangingPunct="1">
              <a:lnSpc>
                <a:spcPct val="100000"/>
              </a:lnSpc>
              <a:spcBef>
                <a:spcPts val="0"/>
              </a:spcBef>
              <a:spcAft>
                <a:spcPts val="0"/>
              </a:spcAft>
              <a:buClrTx/>
              <a:buSzTx/>
              <a:buFontTx/>
              <a:buNone/>
              <a:tabLst/>
              <a:defRPr/>
            </a:pPr>
            <a:endParaRPr lang="en-US" sz="1000" kern="1200" baseline="0" dirty="0">
              <a:solidFill>
                <a:srgbClr val="40474B"/>
              </a:solidFill>
              <a:highlight>
                <a:srgbClr val="FFFF00"/>
              </a:highlight>
              <a:latin typeface="Arial" panose="020B0604020202020204" pitchFamily="34" charset="0"/>
              <a:ea typeface="+mn-ea"/>
              <a:cs typeface="Arial" panose="020B0604020202020204" pitchFamily="34" charset="0"/>
            </a:endParaRPr>
          </a:p>
          <a:p>
            <a:endParaRPr lang="en-US" dirty="0"/>
          </a:p>
        </p:txBody>
      </p:sp>
      <p:sp>
        <p:nvSpPr>
          <p:cNvPr id="4" name="Slide Number Placeholder 3"/>
          <p:cNvSpPr>
            <a:spLocks noGrp="1"/>
          </p:cNvSpPr>
          <p:nvPr>
            <p:ph type="sldNum" sz="quarter" idx="5"/>
          </p:nvPr>
        </p:nvSpPr>
        <p:spPr>
          <a:xfrm>
            <a:off x="6253655" y="8872151"/>
            <a:ext cx="602758" cy="271849"/>
          </a:xfrm>
        </p:spPr>
        <p:txBody>
          <a:bodyPr/>
          <a:lstStyle/>
          <a:p>
            <a:fld id="{198E7F39-DC2F-9A49-9C9A-71F1AB5835AA}" type="slidenum">
              <a:rPr lang="en-US" smtClean="0"/>
              <a:pPr/>
              <a:t>1</a:t>
            </a:fld>
            <a:endParaRPr lang="en-US"/>
          </a:p>
        </p:txBody>
      </p:sp>
    </p:spTree>
    <p:extLst>
      <p:ext uri="{BB962C8B-B14F-4D97-AF65-F5344CB8AC3E}">
        <p14:creationId xmlns:p14="http://schemas.microsoft.com/office/powerpoint/2010/main" val="34310828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kern="1200" dirty="0">
                <a:latin typeface="Arial" panose="020B0604020202020204" pitchFamily="34" charset="0"/>
                <a:ea typeface="+mn-ea"/>
                <a:cs typeface="Arial"/>
              </a:rPr>
              <a:t>This is a real-life example of the consequences of not preparing for incapacity.</a:t>
            </a:r>
          </a:p>
          <a:p>
            <a:endParaRPr lang="en-US" sz="1000" kern="1200" dirty="0">
              <a:latin typeface="Arial" panose="020B0604020202020204" pitchFamily="34" charset="0"/>
              <a:ea typeface="+mn-ea"/>
              <a:cs typeface="Arial"/>
            </a:endParaRPr>
          </a:p>
          <a:p>
            <a:r>
              <a:rPr lang="en-US" sz="1000" dirty="0"/>
              <a:t>Terri Schiavo, a resident of St. Petersburg, Florida, was 26 when she collapsed in 1990 from cardiac arrest and was diagnosed as being in a persistent vegetative state. In 1998, her husband and guardian, Michael, petitioned the 6</a:t>
            </a:r>
            <a:r>
              <a:rPr lang="en-US" sz="1000" baseline="30000" dirty="0"/>
              <a:t>th</a:t>
            </a:r>
            <a:r>
              <a:rPr lang="en-US" sz="1000" dirty="0"/>
              <a:t> Circuit Court of Pinellas County, Florida to remove her feeding tube according to state law. </a:t>
            </a:r>
          </a:p>
          <a:p>
            <a:endParaRPr lang="en-US" sz="1000" dirty="0"/>
          </a:p>
          <a:p>
            <a:r>
              <a:rPr lang="en-US" sz="1000" dirty="0"/>
              <a:t>He was initially opposed by Terri’s parents who argued she was conscious and petitioned she continue receiving artificial nutrition and hydration. The court ruled in Michael’s favor and on April 24, 2001, Terri’s feeding tube was removed, only to be re-inserted several days later. </a:t>
            </a:r>
          </a:p>
          <a:p>
            <a:endParaRPr lang="en-US" sz="1000" dirty="0"/>
          </a:p>
          <a:p>
            <a:r>
              <a:rPr lang="en-US" sz="1000" dirty="0"/>
              <a:t>Over the following years, numerous appeals, motions, petitions, and hearings were held to determine how to proceed. It was finally decided that the court’s initially ruling be upheld and Terri’s feeding tube was removed on March 18, 2005. She died 13 days later, on March 31. </a:t>
            </a:r>
          </a:p>
          <a:p>
            <a:endParaRPr lang="en-US" sz="100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000" i="0" dirty="0"/>
              <a:t>While this may seem like an extreme scenario, consider how you would act and how you would handle this — financially and emotionally. There may be circumstances where you can be faced with difficult decisions and if you take the proper time to plan and prepare, it can make these situations easier to navigate. </a:t>
            </a:r>
            <a:endParaRPr lang="en-US" sz="1000" dirty="0"/>
          </a:p>
          <a:p>
            <a:endParaRPr lang="en-US" sz="1000" dirty="0"/>
          </a:p>
          <a:p>
            <a:r>
              <a:rPr lang="en-US" sz="1000" dirty="0"/>
              <a:t>This case has become a legal, ethical and medical case study and demonstrates how an advance directive can be an essential piece of your estate plan. Communicating with family members and documenting your wishes, as well as theirs, is an important step to take even if it’s not the easiest subject to discuss.  </a:t>
            </a:r>
          </a:p>
          <a:p>
            <a:endParaRPr lang="en-US" sz="1000" kern="1200" dirty="0">
              <a:latin typeface="Arial" panose="020B0604020202020204" pitchFamily="34" charset="0"/>
              <a:ea typeface="+mn-ea"/>
              <a:cs typeface="Arial"/>
            </a:endParaRPr>
          </a:p>
        </p:txBody>
      </p:sp>
      <p:sp>
        <p:nvSpPr>
          <p:cNvPr id="4" name="Slide Number Placeholder 3"/>
          <p:cNvSpPr>
            <a:spLocks noGrp="1"/>
          </p:cNvSpPr>
          <p:nvPr>
            <p:ph type="sldNum" sz="quarter" idx="10"/>
          </p:nvPr>
        </p:nvSpPr>
        <p:spPr/>
        <p:txBody>
          <a:bodyPr/>
          <a:lstStyle/>
          <a:p>
            <a:fld id="{AB5E336D-5138-4F47-858D-FA78D87F2E6A}" type="slidenum">
              <a:rPr lang="en-US" smtClean="0"/>
              <a:t>10</a:t>
            </a:fld>
            <a:endParaRPr lang="en-US"/>
          </a:p>
        </p:txBody>
      </p:sp>
    </p:spTree>
    <p:extLst>
      <p:ext uri="{BB962C8B-B14F-4D97-AF65-F5344CB8AC3E}">
        <p14:creationId xmlns:p14="http://schemas.microsoft.com/office/powerpoint/2010/main" val="17113167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00" kern="1200" dirty="0">
                <a:solidFill>
                  <a:srgbClr val="40474B"/>
                </a:solidFill>
                <a:latin typeface="Arial" panose="020B0604020202020204" pitchFamily="34" charset="0"/>
                <a:ea typeface="+mn-ea"/>
                <a:cs typeface="Arial" panose="020B0604020202020204" pitchFamily="34" charset="0"/>
              </a:rPr>
              <a:t>The Schiavo case shows the importance of planning ahead using advanced healthcare directives. An advanced healthcare directive allows you to appoint a medical power of attorney to make medical</a:t>
            </a:r>
            <a:r>
              <a:rPr lang="en-US" sz="1000" kern="1200" baseline="0" dirty="0">
                <a:solidFill>
                  <a:srgbClr val="40474B"/>
                </a:solidFill>
                <a:latin typeface="Arial" panose="020B0604020202020204" pitchFamily="34" charset="0"/>
                <a:ea typeface="+mn-ea"/>
                <a:cs typeface="Arial" panose="020B0604020202020204" pitchFamily="34" charset="0"/>
              </a:rPr>
              <a:t> decisions on your behalf.</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000" kern="1200" baseline="0" dirty="0">
              <a:solidFill>
                <a:srgbClr val="40474B"/>
              </a:solidFill>
              <a:latin typeface="Arial" panose="020B0604020202020204" pitchFamily="34" charset="0"/>
              <a:ea typeface="+mn-ea"/>
              <a:cs typeface="Arial" panose="020B060402020202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000" kern="1200" dirty="0">
                <a:solidFill>
                  <a:srgbClr val="40474B"/>
                </a:solidFill>
                <a:latin typeface="Arial" panose="020B0604020202020204" pitchFamily="34" charset="0"/>
                <a:ea typeface="+mn-ea"/>
                <a:cs typeface="Arial" panose="020B0604020202020204" pitchFamily="34" charset="0"/>
              </a:rPr>
              <a:t>It should be noted that some</a:t>
            </a:r>
            <a:r>
              <a:rPr lang="en-US" sz="1000" kern="1200" baseline="0" dirty="0">
                <a:solidFill>
                  <a:srgbClr val="40474B"/>
                </a:solidFill>
                <a:latin typeface="Arial" panose="020B0604020202020204" pitchFamily="34" charset="0"/>
                <a:ea typeface="+mn-ea"/>
                <a:cs typeface="Arial" panose="020B0604020202020204" pitchFamily="34" charset="0"/>
              </a:rPr>
              <a:t> legal documents used in incapacity </a:t>
            </a:r>
            <a:r>
              <a:rPr lang="en-US" sz="1000" kern="1200" dirty="0">
                <a:solidFill>
                  <a:schemeClr val="tx1"/>
                </a:solidFill>
                <a:effectLst/>
                <a:latin typeface="Arial" panose="020B0604020202020204" pitchFamily="34" charset="0"/>
                <a:ea typeface="+mn-ea"/>
                <a:cs typeface="Arial" panose="020B0604020202020204" pitchFamily="34" charset="0"/>
              </a:rPr>
              <a:t>preparedness</a:t>
            </a:r>
            <a:r>
              <a:rPr lang="en-US" sz="1000" kern="1200" baseline="0" dirty="0">
                <a:solidFill>
                  <a:schemeClr val="tx1"/>
                </a:solidFill>
                <a:effectLst/>
                <a:latin typeface="Arial" panose="020B0604020202020204" pitchFamily="34" charset="0"/>
                <a:ea typeface="+mn-ea"/>
                <a:cs typeface="Arial" panose="020B0604020202020204" pitchFamily="34" charset="0"/>
              </a:rPr>
              <a:t> </a:t>
            </a:r>
            <a:r>
              <a:rPr lang="en-US" sz="1000" kern="1200" baseline="0" dirty="0">
                <a:solidFill>
                  <a:srgbClr val="40474B"/>
                </a:solidFill>
                <a:latin typeface="Arial" panose="020B0604020202020204" pitchFamily="34" charset="0"/>
                <a:ea typeface="+mn-ea"/>
                <a:cs typeface="Arial" panose="020B0604020202020204" pitchFamily="34" charset="0"/>
              </a:rPr>
              <a:t>serve a redundant purpose. For example, both a living will and healthcare proxy provide direction on healthcare decisions. However, they differ in the scope and powers afforded.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000" kern="1200" baseline="0" dirty="0">
              <a:solidFill>
                <a:srgbClr val="40474B"/>
              </a:solidFill>
              <a:latin typeface="Arial" panose="020B0604020202020204" pitchFamily="34" charset="0"/>
              <a:ea typeface="+mn-ea"/>
              <a:cs typeface="Arial" panose="020B060402020202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000" kern="1200" baseline="0" dirty="0">
                <a:solidFill>
                  <a:srgbClr val="40474B"/>
                </a:solidFill>
                <a:latin typeface="Arial" panose="020B0604020202020204" pitchFamily="34" charset="0"/>
                <a:ea typeface="+mn-ea"/>
                <a:cs typeface="Arial" panose="020B0604020202020204" pitchFamily="34" charset="0"/>
              </a:rPr>
              <a:t>A living will is a static document outlining the wishes of the incapacitated individual regarding healthcare decisions, whereas the healthcare proxy provides power over those types of decisions to another person. That person generally has discretion to make decisions which may be influenced by their own personal experiences. Therefore, selection of the healthcare proxy and making wishes known to that individual is important to ensure intentions are met.</a:t>
            </a:r>
          </a:p>
          <a:p>
            <a:endParaRPr lang="en-US" sz="1000" kern="1200" baseline="0" dirty="0">
              <a:solidFill>
                <a:srgbClr val="40474B"/>
              </a:solidFill>
              <a:latin typeface="Arial" panose="020B0604020202020204" pitchFamily="34" charset="0"/>
              <a:ea typeface="+mn-ea"/>
              <a:cs typeface="Arial" panose="020B0604020202020204" pitchFamily="34" charset="0"/>
            </a:endParaRPr>
          </a:p>
          <a:p>
            <a:r>
              <a:rPr lang="en-US" sz="1000" kern="1200" baseline="0" dirty="0">
                <a:solidFill>
                  <a:srgbClr val="40474B"/>
                </a:solidFill>
                <a:latin typeface="Arial" panose="020B0604020202020204" pitchFamily="34" charset="0"/>
                <a:ea typeface="+mn-ea"/>
                <a:cs typeface="Arial" panose="020B0604020202020204" pitchFamily="34" charset="0"/>
              </a:rPr>
              <a:t>A Do Not Resuscitate order or DNR is a legal document that prevents medical intervention to prolong life artificially through means such as CPR or life support, in the case of death.</a:t>
            </a:r>
          </a:p>
          <a:p>
            <a:endParaRPr lang="en-US" sz="1000" kern="1200" baseline="0" dirty="0">
              <a:solidFill>
                <a:srgbClr val="40474B"/>
              </a:solidFill>
              <a:latin typeface="Arial" panose="020B0604020202020204" pitchFamily="34" charset="0"/>
              <a:ea typeface="+mn-ea"/>
              <a:cs typeface="Arial" panose="020B0604020202020204" pitchFamily="34" charset="0"/>
            </a:endParaRPr>
          </a:p>
          <a:p>
            <a:r>
              <a:rPr lang="en-US" sz="1000" kern="1200" baseline="0" dirty="0">
                <a:solidFill>
                  <a:srgbClr val="40474B"/>
                </a:solidFill>
                <a:latin typeface="Arial" panose="020B0604020202020204" pitchFamily="34" charset="0"/>
                <a:ea typeface="+mn-ea"/>
                <a:cs typeface="Arial" panose="020B0604020202020204" pitchFamily="34" charset="0"/>
              </a:rPr>
              <a:t>There are also uniform comprehensive advance directives that are intended to convey the basic intentions of the individual in an easy-to-follow format. An example of this type is The Five Wishes®. This uniform advance directive is valid in 44 states and can serve as a template to give you an idea of what to expect from an advance directive. You can visit aging-with-dignity-dot-org to review this directive, [or I can walk you through it in a one-on-one meeting later].      </a:t>
            </a:r>
          </a:p>
          <a:p>
            <a:endParaRPr lang="en-US" sz="1000" kern="1200" baseline="0" dirty="0">
              <a:solidFill>
                <a:srgbClr val="40474B"/>
              </a:solidFill>
              <a:latin typeface="Arial" panose="020B0604020202020204" pitchFamily="34" charset="0"/>
              <a:ea typeface="+mn-ea"/>
              <a:cs typeface="Times New Roman" pitchFamily="18" charset="0"/>
            </a:endParaRPr>
          </a:p>
          <a:p>
            <a:r>
              <a:rPr lang="en-US" sz="1000" b="0" kern="1200" baseline="0" dirty="0">
                <a:solidFill>
                  <a:srgbClr val="40474B"/>
                </a:solidFill>
                <a:latin typeface="Arial" panose="020B0604020202020204" pitchFamily="34" charset="0"/>
                <a:ea typeface="+mn-ea"/>
                <a:cs typeface="Times New Roman" pitchFamily="18" charset="0"/>
              </a:rPr>
              <a:t>It’s important to note that the individuals designated to handle your financial affairs may not need to be the same person to handle your medical decisions. For example, a corporate trustee like a bank could handle the financial decisions, while a close family member handles the medical decisions. </a:t>
            </a:r>
          </a:p>
        </p:txBody>
      </p:sp>
      <p:sp>
        <p:nvSpPr>
          <p:cNvPr id="4" name="Slide Number Placeholder 3"/>
          <p:cNvSpPr>
            <a:spLocks noGrp="1"/>
          </p:cNvSpPr>
          <p:nvPr>
            <p:ph type="sldNum" sz="quarter" idx="10"/>
          </p:nvPr>
        </p:nvSpPr>
        <p:spPr/>
        <p:txBody>
          <a:bodyPr/>
          <a:lstStyle/>
          <a:p>
            <a:fld id="{AB5E336D-5138-4F47-858D-FA78D87F2E6A}" type="slidenum">
              <a:rPr lang="en-US" smtClean="0"/>
              <a:t>11</a:t>
            </a:fld>
            <a:endParaRPr lang="en-US"/>
          </a:p>
        </p:txBody>
      </p:sp>
    </p:spTree>
    <p:extLst>
      <p:ext uri="{BB962C8B-B14F-4D97-AF65-F5344CB8AC3E}">
        <p14:creationId xmlns:p14="http://schemas.microsoft.com/office/powerpoint/2010/main" val="34450160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kern="1200" dirty="0">
                <a:solidFill>
                  <a:srgbClr val="40474B"/>
                </a:solidFill>
                <a:latin typeface="Arial" panose="020B0604020202020204" pitchFamily="34" charset="0"/>
                <a:ea typeface="+mn-ea"/>
                <a:cs typeface="Arial" panose="020B0604020202020204" pitchFamily="34" charset="0"/>
              </a:rPr>
              <a:t>Appointing</a:t>
            </a:r>
            <a:r>
              <a:rPr lang="en-US" sz="1000" kern="1200" baseline="0" dirty="0">
                <a:solidFill>
                  <a:srgbClr val="40474B"/>
                </a:solidFill>
                <a:latin typeface="Arial" panose="020B0604020202020204" pitchFamily="34" charset="0"/>
                <a:ea typeface="+mn-ea"/>
                <a:cs typeface="Arial" panose="020B0604020202020204" pitchFamily="34" charset="0"/>
              </a:rPr>
              <a:t> a power of attorney before becoming incapacitated is one way to appoint a person of your choice to care for you or manage your affairs if you become incapacitated. </a:t>
            </a:r>
          </a:p>
          <a:p>
            <a:endParaRPr lang="en-US" sz="1000" kern="1200" baseline="0" dirty="0">
              <a:solidFill>
                <a:srgbClr val="40474B"/>
              </a:solidFill>
              <a:latin typeface="Arial" panose="020B0604020202020204" pitchFamily="34" charset="0"/>
              <a:ea typeface="+mn-ea"/>
              <a:cs typeface="Arial" panose="020B0604020202020204" pitchFamily="34" charset="0"/>
            </a:endParaRPr>
          </a:p>
          <a:p>
            <a:r>
              <a:rPr lang="en-US" sz="1000" kern="1200" baseline="0" dirty="0">
                <a:solidFill>
                  <a:srgbClr val="40474B"/>
                </a:solidFill>
                <a:latin typeface="Arial" panose="020B0604020202020204" pitchFamily="34" charset="0"/>
                <a:ea typeface="+mn-ea"/>
                <a:cs typeface="Arial" panose="020B0604020202020204" pitchFamily="34" charset="0"/>
              </a:rPr>
              <a:t>A Power of Attorney is a legal document in which one person appoints another to act on his or her behalf. The key factors are what powers you wish to grant and when you would like the power of attorney to be in force. </a:t>
            </a:r>
            <a:r>
              <a:rPr lang="en-US" sz="1000" kern="1200" dirty="0">
                <a:solidFill>
                  <a:srgbClr val="40474B"/>
                </a:solidFill>
                <a:latin typeface="Arial" panose="020B0604020202020204" pitchFamily="34" charset="0"/>
                <a:ea typeface="+mn-ea"/>
                <a:cs typeface="Arial" panose="020B0604020202020204" pitchFamily="34" charset="0"/>
              </a:rPr>
              <a:t>There are several different</a:t>
            </a:r>
            <a:r>
              <a:rPr lang="en-US" sz="1000" kern="1200" baseline="0" dirty="0">
                <a:solidFill>
                  <a:srgbClr val="40474B"/>
                </a:solidFill>
                <a:latin typeface="Arial" panose="020B0604020202020204" pitchFamily="34" charset="0"/>
                <a:ea typeface="+mn-ea"/>
                <a:cs typeface="Arial" panose="020B0604020202020204" pitchFamily="34" charset="0"/>
              </a:rPr>
              <a:t> types of POAs, so it’s important to meet with an attorney to ensure you are putting the right one in place based on your wishes. Let’s look at the differences.</a:t>
            </a:r>
          </a:p>
          <a:p>
            <a:endParaRPr lang="en-US" sz="1000" kern="1200" baseline="0" dirty="0">
              <a:solidFill>
                <a:srgbClr val="40474B"/>
              </a:solidFill>
              <a:latin typeface="Arial" panose="020B0604020202020204" pitchFamily="34" charset="0"/>
              <a:ea typeface="+mn-ea"/>
              <a:cs typeface="Arial" panose="020B0604020202020204" pitchFamily="34" charset="0"/>
            </a:endParaRPr>
          </a:p>
          <a:p>
            <a:r>
              <a:rPr lang="en-US" sz="1000" kern="1200" baseline="0" dirty="0">
                <a:solidFill>
                  <a:srgbClr val="40474B"/>
                </a:solidFill>
                <a:latin typeface="Arial" panose="020B0604020202020204" pitchFamily="34" charset="0"/>
                <a:ea typeface="+mn-ea"/>
                <a:cs typeface="Arial" panose="020B0604020202020204" pitchFamily="34" charset="0"/>
              </a:rPr>
              <a:t>A general power of attorney is immediate and allows the agent to act on behalf of the principal in any matters, as allowed by state law. This is typically used when you want someone to act on your behalf, typically for business and financial transactions. A general power of attorney typically terminates upon death, disability, or incapacitation. </a:t>
            </a:r>
          </a:p>
          <a:p>
            <a:endParaRPr lang="en-US" sz="1000" kern="1200" baseline="0" dirty="0">
              <a:solidFill>
                <a:srgbClr val="40474B"/>
              </a:solidFill>
              <a:latin typeface="Arial" panose="020B0604020202020204" pitchFamily="34" charset="0"/>
              <a:ea typeface="+mn-ea"/>
              <a:cs typeface="Times New Roman" pitchFamily="18" charset="0"/>
            </a:endParaRPr>
          </a:p>
          <a:p>
            <a:r>
              <a:rPr lang="en-US" sz="1000" kern="1200" baseline="0" dirty="0">
                <a:solidFill>
                  <a:srgbClr val="40474B"/>
                </a:solidFill>
                <a:latin typeface="Arial" panose="020B0604020202020204" pitchFamily="34" charset="0"/>
                <a:ea typeface="+mn-ea"/>
                <a:cs typeface="Times New Roman" pitchFamily="18" charset="0"/>
              </a:rPr>
              <a:t>A durable power of attorney acts much like a general power of attorney but includes a clause to keep it in force after the incapacitation of the principal.</a:t>
            </a:r>
          </a:p>
          <a:p>
            <a:endParaRPr lang="en-US" sz="1000" kern="1200" baseline="0" dirty="0">
              <a:solidFill>
                <a:srgbClr val="40474B"/>
              </a:solidFill>
              <a:latin typeface="Arial" panose="020B0604020202020204" pitchFamily="34" charset="0"/>
              <a:ea typeface="+mn-ea"/>
              <a:cs typeface="Times New Roman" pitchFamily="18" charset="0"/>
            </a:endParaRPr>
          </a:p>
          <a:p>
            <a:r>
              <a:rPr lang="en-US" sz="1000" kern="1200" baseline="0" dirty="0">
                <a:solidFill>
                  <a:srgbClr val="40474B"/>
                </a:solidFill>
                <a:latin typeface="Arial" panose="020B0604020202020204" pitchFamily="34" charset="0"/>
                <a:ea typeface="+mn-ea"/>
                <a:cs typeface="Times New Roman" pitchFamily="18" charset="0"/>
              </a:rPr>
              <a:t>A special or limited power of attorney (or L-P-O-A) is granted only for specific issues or specific transactions. </a:t>
            </a:r>
            <a:r>
              <a:rPr lang="en-US" sz="1000" b="0" dirty="0">
                <a:cs typeface="Calibri"/>
              </a:rPr>
              <a:t>For example, a Transamerica LPOA will limit the actions of the person you appoint to asset allocation changes and transfers. Other types of POAs granting broader powers will need to be approved by Transamerica. If approved, the attorney-in-fact is treated as if they were the participant, while the participant still maintains their ability to act on their own.</a:t>
            </a:r>
            <a:endParaRPr lang="en-US" sz="1000" kern="1200" baseline="0" dirty="0">
              <a:solidFill>
                <a:srgbClr val="40474B"/>
              </a:solidFill>
              <a:latin typeface="Arial" panose="020B0604020202020204" pitchFamily="34" charset="0"/>
              <a:ea typeface="+mn-ea"/>
              <a:cs typeface="Times New Roman" pitchFamily="18" charset="0"/>
            </a:endParaRPr>
          </a:p>
          <a:p>
            <a:endParaRPr lang="en-US" sz="1000" kern="1200" baseline="0" dirty="0">
              <a:solidFill>
                <a:srgbClr val="40474B"/>
              </a:solidFill>
              <a:latin typeface="Arial" panose="020B0604020202020204" pitchFamily="34" charset="0"/>
              <a:ea typeface="+mn-ea"/>
              <a:cs typeface="Times New Roman" pitchFamily="18" charset="0"/>
            </a:endParaRPr>
          </a:p>
          <a:p>
            <a:r>
              <a:rPr lang="en-US" sz="1000" kern="1200" baseline="0" dirty="0">
                <a:solidFill>
                  <a:srgbClr val="40474B"/>
                </a:solidFill>
                <a:latin typeface="Arial" panose="020B0604020202020204" pitchFamily="34" charset="0"/>
                <a:ea typeface="+mn-ea"/>
                <a:cs typeface="Times New Roman" pitchFamily="18" charset="0"/>
              </a:rPr>
              <a:t>A “springing” power of attorney does not become active until the occurrence of a specified event, such as incapacitation. In other words, the Power of Attorney becomes active only upon the occurrence of a specific event or set of circumstances. </a:t>
            </a:r>
          </a:p>
          <a:p>
            <a:endParaRPr lang="en-US" sz="1000" kern="1200" baseline="0" dirty="0">
              <a:solidFill>
                <a:srgbClr val="40474B"/>
              </a:solidFill>
              <a:latin typeface="Arial" panose="020B0604020202020204" pitchFamily="34" charset="0"/>
              <a:ea typeface="+mn-ea"/>
              <a:cs typeface="Times New Roman" pitchFamily="18" charset="0"/>
            </a:endParaRPr>
          </a:p>
          <a:p>
            <a:pPr>
              <a:defRPr/>
            </a:pPr>
            <a:r>
              <a:rPr lang="en-US" sz="1000" b="0" kern="1200" baseline="0" dirty="0">
                <a:solidFill>
                  <a:srgbClr val="40474B"/>
                </a:solidFill>
                <a:latin typeface="Arial" panose="020B0604020202020204" pitchFamily="34" charset="0"/>
                <a:ea typeface="+mn-ea"/>
                <a:cs typeface="Calibri"/>
              </a:rPr>
              <a:t>[[I/Transamerica] can help you put a power of attorney or limited power of attorney on file for your Transamerica retirement account. This is something we could do in an individual appointment </a:t>
            </a:r>
            <a:r>
              <a:rPr lang="en-US" sz="1000" kern="1200" baseline="0" dirty="0">
                <a:solidFill>
                  <a:srgbClr val="40474B"/>
                </a:solidFill>
                <a:latin typeface="Arial" panose="020B0604020202020204" pitchFamily="34" charset="0"/>
                <a:ea typeface="+mn-ea"/>
                <a:cs typeface="Calibri"/>
              </a:rPr>
              <a:t>following today’s presentation</a:t>
            </a:r>
            <a:r>
              <a:rPr lang="en-US" sz="1000" b="0" kern="1200" baseline="0" dirty="0">
                <a:solidFill>
                  <a:srgbClr val="40474B"/>
                </a:solidFill>
                <a:latin typeface="Arial" panose="020B0604020202020204" pitchFamily="34" charset="0"/>
                <a:ea typeface="+mn-ea"/>
                <a:cs typeface="Calibri"/>
              </a:rPr>
              <a:t>.]</a:t>
            </a:r>
            <a:endParaRPr lang="en-US" sz="1000" kern="1200" baseline="0" dirty="0">
              <a:solidFill>
                <a:srgbClr val="40474B"/>
              </a:solidFill>
              <a:latin typeface="Arial" panose="020B0604020202020204" pitchFamily="34" charset="0"/>
              <a:ea typeface="+mn-ea"/>
              <a:cs typeface="Times New Roman" pitchFamily="18" charset="0"/>
            </a:endParaRPr>
          </a:p>
        </p:txBody>
      </p:sp>
      <p:sp>
        <p:nvSpPr>
          <p:cNvPr id="4" name="Slide Number Placeholder 3"/>
          <p:cNvSpPr>
            <a:spLocks noGrp="1"/>
          </p:cNvSpPr>
          <p:nvPr>
            <p:ph type="sldNum" sz="quarter" idx="10"/>
          </p:nvPr>
        </p:nvSpPr>
        <p:spPr/>
        <p:txBody>
          <a:bodyPr/>
          <a:lstStyle/>
          <a:p>
            <a:fld id="{AB5E336D-5138-4F47-858D-FA78D87F2E6A}" type="slidenum">
              <a:rPr lang="en-US" smtClean="0"/>
              <a:t>12</a:t>
            </a:fld>
            <a:endParaRPr lang="en-US"/>
          </a:p>
        </p:txBody>
      </p:sp>
    </p:spTree>
    <p:extLst>
      <p:ext uri="{BB962C8B-B14F-4D97-AF65-F5344CB8AC3E}">
        <p14:creationId xmlns:p14="http://schemas.microsoft.com/office/powerpoint/2010/main" val="4779656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00" kern="1200" dirty="0">
                <a:effectLst/>
              </a:rPr>
              <a:t>So, as you can see, preparing</a:t>
            </a:r>
            <a:r>
              <a:rPr lang="en-US" sz="1000" kern="1200" baseline="0" dirty="0">
                <a:effectLst/>
              </a:rPr>
              <a:t> </a:t>
            </a:r>
            <a:r>
              <a:rPr lang="en-US" sz="1000" kern="1200" baseline="0" dirty="0"/>
              <a:t>for incapacity using the tools I’ve shared can help ensure that your finances and health are managed according to your wishes and by the people you would like to manage them.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000" kern="1200"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sz="1000" kern="1200" baseline="0" dirty="0"/>
              <a:t>Here is a list of the steps you can take to get the process started.</a:t>
            </a:r>
          </a:p>
          <a:p>
            <a:pPr eaLnBrk="1" hangingPunct="1"/>
            <a:endParaRPr lang="en-US" sz="1000" kern="1200" dirty="0"/>
          </a:p>
          <a:p>
            <a:pPr eaLnBrk="1" hangingPunct="1"/>
            <a:r>
              <a:rPr lang="en-US" sz="1000" kern="1200" dirty="0"/>
              <a:t>(Read slide) </a:t>
            </a:r>
          </a:p>
          <a:p>
            <a:pPr eaLnBrk="1" hangingPunct="1"/>
            <a:endParaRPr lang="en-US" sz="1000" kern="1200" dirty="0"/>
          </a:p>
          <a:p>
            <a:pPr eaLnBrk="1" hangingPunct="1"/>
            <a:r>
              <a:rPr lang="en-US" sz="1000" kern="1200" dirty="0"/>
              <a:t>After today’s presentation, I’ll be providing you with Transamerica’s Guide to Estate Planning that includes all the information I’ve shared with you in this section, along with some additional information. </a:t>
            </a:r>
          </a:p>
          <a:p>
            <a:pPr eaLnBrk="1" hangingPunct="1"/>
            <a:endParaRPr lang="en-US" sz="1000" kern="1200" dirty="0"/>
          </a:p>
          <a:p>
            <a:pPr eaLnBrk="1" hangingPunct="1"/>
            <a:r>
              <a:rPr lang="en-US" sz="1000" kern="1200" dirty="0"/>
              <a:t>You may also wish to check your employee benefits program to see if you have access to legal services through your employer.</a:t>
            </a:r>
          </a:p>
          <a:p>
            <a:pPr eaLnBrk="1" hangingPunct="1"/>
            <a:endParaRPr lang="en-US" sz="1000" kern="1200" dirty="0"/>
          </a:p>
          <a:p>
            <a:pPr eaLnBrk="1" hangingPunct="1"/>
            <a:r>
              <a:rPr lang="en-US" sz="1000" kern="1200" dirty="0"/>
              <a:t>On a personal note, because of the importance of having a plan and the appropriate documents in place </a:t>
            </a:r>
            <a:r>
              <a:rPr lang="en-US" sz="1000" b="1" i="0" u="none" kern="1200" dirty="0"/>
              <a:t>before</a:t>
            </a:r>
            <a:r>
              <a:rPr lang="en-US" sz="1000" kern="1200" dirty="0"/>
              <a:t> incapacitation occurs, I encourage everyone I meet with over the age of 50 to review this section in the Guide to Estate Planning packet, discuss it with your spouse or loved ones, and make an appointment to see an attorney if you haven’t already done so.</a:t>
            </a:r>
          </a:p>
          <a:p>
            <a:pPr eaLnBrk="1" hangingPunct="1"/>
            <a:endParaRPr lang="en-US" sz="1000" kern="1200" dirty="0"/>
          </a:p>
          <a:p>
            <a:pPr eaLnBrk="1" hangingPunct="1"/>
            <a:r>
              <a:rPr lang="en-US" sz="1000" kern="1200" dirty="0"/>
              <a:t>If you’re creating a new or revising an existing power of attorney, consider if it covers finances, healthcare, or both. Is it a durable power of attorney? It’s a best practice to periodically review your POA to ensure it meets your objectives. </a:t>
            </a:r>
          </a:p>
          <a:p>
            <a:pPr eaLnBrk="1" hangingPunct="1"/>
            <a:endParaRPr lang="en-US" sz="1000" kern="1200" dirty="0"/>
          </a:p>
          <a:p>
            <a:pPr eaLnBrk="1" hangingPunct="1"/>
            <a:r>
              <a:rPr lang="en-US" sz="1000" kern="1200" dirty="0"/>
              <a:t>I can provide you Transamerica LPOA paperwork at the end of this presentation as well, if you’re interested. </a:t>
            </a:r>
          </a:p>
          <a:p>
            <a:pPr eaLnBrk="1" hangingPunct="1"/>
            <a:endParaRPr lang="en-US" sz="1000" kern="120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000" baseline="0" dirty="0"/>
              <a:t>Now let’s look at another part of estate and legacy planning — Transferring wealth.</a:t>
            </a:r>
          </a:p>
          <a:p>
            <a:pPr eaLnBrk="1" hangingPunct="1"/>
            <a:endParaRPr lang="en-US" sz="1000" kern="1200" dirty="0"/>
          </a:p>
        </p:txBody>
      </p:sp>
      <p:sp>
        <p:nvSpPr>
          <p:cNvPr id="4" name="Slide Number Placeholder 3"/>
          <p:cNvSpPr>
            <a:spLocks noGrp="1"/>
          </p:cNvSpPr>
          <p:nvPr>
            <p:ph type="sldNum" sz="quarter" idx="10"/>
          </p:nvPr>
        </p:nvSpPr>
        <p:spPr/>
        <p:txBody>
          <a:bodyPr/>
          <a:lstStyle/>
          <a:p>
            <a:fld id="{AB5E336D-5138-4F47-858D-FA78D87F2E6A}" type="slidenum">
              <a:rPr lang="en-US" smtClean="0"/>
              <a:t>13</a:t>
            </a:fld>
            <a:endParaRPr lang="en-US"/>
          </a:p>
        </p:txBody>
      </p:sp>
    </p:spTree>
    <p:extLst>
      <p:ext uri="{BB962C8B-B14F-4D97-AF65-F5344CB8AC3E}">
        <p14:creationId xmlns:p14="http://schemas.microsoft.com/office/powerpoint/2010/main" val="37964420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aseline="0" dirty="0"/>
              <a:t>While the last section we covered addressed topics while you are living, this next section addresses items to consider when you pass away. </a:t>
            </a:r>
          </a:p>
          <a:p>
            <a:endParaRPr lang="en-US" sz="1000"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000" kern="1200" dirty="0"/>
              <a:t>A fundamental</a:t>
            </a:r>
            <a:r>
              <a:rPr lang="en-US" sz="1000" kern="1200" baseline="0" dirty="0"/>
              <a:t> </a:t>
            </a:r>
            <a:r>
              <a:rPr lang="en-US" sz="1000" kern="1200" dirty="0"/>
              <a:t>element of any estate plan is the physical process of transferring </a:t>
            </a:r>
            <a:r>
              <a:rPr lang="en-US" sz="1000" b="0" kern="1200" dirty="0"/>
              <a:t>assets upon death</a:t>
            </a:r>
            <a:r>
              <a:rPr lang="en-US" sz="1000" b="1" kern="1200" dirty="0"/>
              <a:t>. Let’s look at the three components for how to effectively transfer wealth. </a:t>
            </a:r>
            <a:endParaRPr lang="en-US" sz="1000" baseline="0" dirty="0"/>
          </a:p>
          <a:p>
            <a:endParaRPr lang="en-US" sz="1000" baseline="0" dirty="0"/>
          </a:p>
        </p:txBody>
      </p:sp>
      <p:sp>
        <p:nvSpPr>
          <p:cNvPr id="4" name="Slide Number Placeholder 3"/>
          <p:cNvSpPr>
            <a:spLocks noGrp="1"/>
          </p:cNvSpPr>
          <p:nvPr>
            <p:ph type="sldNum" sz="quarter" idx="10"/>
          </p:nvPr>
        </p:nvSpPr>
        <p:spPr/>
        <p:txBody>
          <a:bodyPr/>
          <a:lstStyle/>
          <a:p>
            <a:fld id="{AB5E336D-5138-4F47-858D-FA78D87F2E6A}" type="slidenum">
              <a:rPr lang="en-US" smtClean="0"/>
              <a:t>14</a:t>
            </a:fld>
            <a:endParaRPr lang="en-US"/>
          </a:p>
        </p:txBody>
      </p:sp>
    </p:spTree>
    <p:extLst>
      <p:ext uri="{BB962C8B-B14F-4D97-AF65-F5344CB8AC3E}">
        <p14:creationId xmlns:p14="http://schemas.microsoft.com/office/powerpoint/2010/main" val="30370844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21449" rtl="0" eaLnBrk="1" fontAlgn="auto" latinLnBrk="0" hangingPunct="1">
              <a:lnSpc>
                <a:spcPct val="100000"/>
              </a:lnSpc>
              <a:spcBef>
                <a:spcPts val="0"/>
              </a:spcBef>
              <a:spcAft>
                <a:spcPts val="0"/>
              </a:spcAft>
              <a:buClrTx/>
              <a:buSzTx/>
              <a:buFontTx/>
              <a:buNone/>
              <a:tabLst/>
              <a:defRPr/>
            </a:pPr>
            <a:r>
              <a:rPr lang="en-US" sz="1000" kern="1200" baseline="0" dirty="0">
                <a:latin typeface="Arial" panose="020B0604020202020204" pitchFamily="34" charset="0"/>
                <a:ea typeface="+mn-ea"/>
                <a:cs typeface="Arial" panose="020B0604020202020204" pitchFamily="34" charset="0"/>
              </a:rPr>
              <a:t>When formulating a plan to transfer assets upon death, most people have three primary goals:</a:t>
            </a:r>
          </a:p>
          <a:p>
            <a:pPr marL="0" marR="0" lvl="0" indent="0" algn="l" defTabSz="1021449" rtl="0" eaLnBrk="1" fontAlgn="auto" latinLnBrk="0" hangingPunct="1">
              <a:lnSpc>
                <a:spcPct val="100000"/>
              </a:lnSpc>
              <a:spcBef>
                <a:spcPts val="0"/>
              </a:spcBef>
              <a:spcAft>
                <a:spcPts val="0"/>
              </a:spcAft>
              <a:buClrTx/>
              <a:buSzTx/>
              <a:buFontTx/>
              <a:buNone/>
              <a:tabLst/>
              <a:defRPr/>
            </a:pPr>
            <a:endParaRPr lang="en-US" sz="1000" kern="1200" baseline="0" dirty="0">
              <a:latin typeface="Arial" panose="020B0604020202020204" pitchFamily="34" charset="0"/>
              <a:ea typeface="+mn-ea"/>
              <a:cs typeface="Arial" panose="020B0604020202020204" pitchFamily="34" charset="0"/>
            </a:endParaRPr>
          </a:p>
          <a:p>
            <a:pPr marL="228600" marR="0" lvl="0" indent="-228600" algn="l" defTabSz="1021449" rtl="0" eaLnBrk="1" fontAlgn="auto" latinLnBrk="0" hangingPunct="1">
              <a:lnSpc>
                <a:spcPct val="100000"/>
              </a:lnSpc>
              <a:spcBef>
                <a:spcPts val="0"/>
              </a:spcBef>
              <a:spcAft>
                <a:spcPts val="0"/>
              </a:spcAft>
              <a:buClrTx/>
              <a:buSzTx/>
              <a:buFontTx/>
              <a:buAutoNum type="arabicPeriod"/>
              <a:tabLst/>
              <a:defRPr/>
            </a:pPr>
            <a:r>
              <a:rPr lang="en-US" sz="1000" kern="1200" baseline="0" dirty="0">
                <a:latin typeface="Arial" panose="020B0604020202020204" pitchFamily="34" charset="0"/>
                <a:ea typeface="+mn-ea"/>
                <a:cs typeface="Arial" panose="020B0604020202020204" pitchFamily="34" charset="0"/>
              </a:rPr>
              <a:t>Transfer the assets to intended beneficiaries</a:t>
            </a:r>
          </a:p>
          <a:p>
            <a:pPr marL="228600" marR="0" lvl="0" indent="-228600" algn="l" defTabSz="1021449" rtl="0" eaLnBrk="1" fontAlgn="auto" latinLnBrk="0" hangingPunct="1">
              <a:lnSpc>
                <a:spcPct val="100000"/>
              </a:lnSpc>
              <a:spcBef>
                <a:spcPts val="0"/>
              </a:spcBef>
              <a:spcAft>
                <a:spcPts val="0"/>
              </a:spcAft>
              <a:buClrTx/>
              <a:buSzTx/>
              <a:buFontTx/>
              <a:buAutoNum type="arabicPeriod"/>
              <a:tabLst/>
              <a:defRPr/>
            </a:pPr>
            <a:r>
              <a:rPr lang="en-US" sz="1000" kern="1200" baseline="0" dirty="0">
                <a:latin typeface="Arial" panose="020B0604020202020204" pitchFamily="34" charset="0"/>
                <a:ea typeface="+mn-ea"/>
                <a:cs typeface="Arial" panose="020B0604020202020204" pitchFamily="34" charset="0"/>
              </a:rPr>
              <a:t>Avoid or minimize delays and chaos </a:t>
            </a:r>
          </a:p>
          <a:p>
            <a:pPr marL="228600" marR="0" lvl="0" indent="-228600" algn="l" defTabSz="1021449" rtl="0" eaLnBrk="1" fontAlgn="auto" latinLnBrk="0" hangingPunct="1">
              <a:lnSpc>
                <a:spcPct val="100000"/>
              </a:lnSpc>
              <a:spcBef>
                <a:spcPts val="0"/>
              </a:spcBef>
              <a:spcAft>
                <a:spcPts val="0"/>
              </a:spcAft>
              <a:buClrTx/>
              <a:buSzTx/>
              <a:buFontTx/>
              <a:buAutoNum type="arabicPeriod"/>
              <a:tabLst/>
              <a:defRPr/>
            </a:pPr>
            <a:r>
              <a:rPr lang="en-US" sz="1000" kern="1200" baseline="0" dirty="0">
                <a:latin typeface="Arial" panose="020B0604020202020204" pitchFamily="34" charset="0"/>
                <a:ea typeface="+mn-ea"/>
                <a:cs typeface="Arial" panose="020B0604020202020204" pitchFamily="34" charset="0"/>
              </a:rPr>
              <a:t>And reduce or minimize any expenses or taxes your beneficiaries may incur</a:t>
            </a:r>
            <a:r>
              <a:rPr lang="en-US" sz="1000" kern="1200" baseline="0" dirty="0">
                <a:latin typeface="Arial" panose="020B0604020202020204" pitchFamily="34" charset="0"/>
                <a:ea typeface="+mn-ea"/>
                <a:cs typeface="Times New Roman" pitchFamily="18" charset="0"/>
              </a:rPr>
              <a:t>.</a:t>
            </a:r>
          </a:p>
          <a:p>
            <a:pPr defTabSz="1021449">
              <a:defRPr/>
            </a:pPr>
            <a:endParaRPr lang="en-US" sz="1000" kern="1200" baseline="0" dirty="0">
              <a:latin typeface="Arial" panose="020B0604020202020204" pitchFamily="34" charset="0"/>
              <a:ea typeface="+mn-ea"/>
              <a:cs typeface="Times New Roman" pitchFamily="18" charset="0"/>
            </a:endParaRPr>
          </a:p>
          <a:p>
            <a:pPr defTabSz="1021449">
              <a:defRPr/>
            </a:pPr>
            <a:r>
              <a:rPr lang="en-US" sz="1000" kern="1200" baseline="0" dirty="0">
                <a:latin typeface="Arial" panose="020B0604020202020204" pitchFamily="34" charset="0"/>
                <a:ea typeface="+mn-ea"/>
                <a:cs typeface="Times New Roman" pitchFamily="18" charset="0"/>
              </a:rPr>
              <a:t>So, let’s look at the three primary ways your assets can be transferred upon death and the best way to achieve your goals.</a:t>
            </a:r>
          </a:p>
          <a:p>
            <a:pPr defTabSz="1021449">
              <a:defRPr/>
            </a:pPr>
            <a:endParaRPr lang="en-US" sz="1000" kern="1200" baseline="0" dirty="0">
              <a:latin typeface="Arial" panose="020B0604020202020204" pitchFamily="34" charset="0"/>
              <a:ea typeface="+mn-ea"/>
              <a:cs typeface="Times New Roman" pitchFamily="18" charset="0"/>
            </a:endParaRPr>
          </a:p>
          <a:p>
            <a:pPr defTabSz="1021449">
              <a:buSzPct val="85000"/>
              <a:defRPr/>
            </a:pPr>
            <a:r>
              <a:rPr lang="en-US" sz="1000" kern="1200" baseline="0" dirty="0">
                <a:latin typeface="Arial" panose="020B0604020202020204" pitchFamily="34" charset="0"/>
                <a:ea typeface="+mn-ea"/>
                <a:cs typeface="Times New Roman" pitchFamily="18" charset="0"/>
              </a:rPr>
              <a:t>The three methods are :</a:t>
            </a:r>
            <a:endParaRPr lang="en-US" sz="1000" dirty="0">
              <a:cs typeface="Times New Roman" pitchFamily="18" charset="0"/>
            </a:endParaRPr>
          </a:p>
          <a:p>
            <a:pPr marL="171450" indent="-171450" defTabSz="1021449">
              <a:buSzPct val="85000"/>
              <a:buFont typeface="Arial" panose="020B0604020202020204" pitchFamily="34" charset="0"/>
              <a:buChar char="•"/>
              <a:defRPr/>
            </a:pPr>
            <a:r>
              <a:rPr lang="en-US" sz="1000" kern="1200" baseline="0" dirty="0">
                <a:latin typeface="Arial" panose="020B0604020202020204" pitchFamily="34" charset="0"/>
                <a:ea typeface="+mn-ea"/>
                <a:cs typeface="Times New Roman" pitchFamily="18" charset="0"/>
              </a:rPr>
              <a:t>Through wills and the probate process</a:t>
            </a:r>
            <a:endParaRPr lang="en-US" sz="1000" dirty="0">
              <a:cs typeface="Times New Roman" pitchFamily="18" charset="0"/>
            </a:endParaRPr>
          </a:p>
          <a:p>
            <a:pPr marL="171450" indent="-171450" defTabSz="1021449">
              <a:buSzPct val="85000"/>
              <a:buFont typeface="Arial" panose="020B0604020202020204" pitchFamily="34" charset="0"/>
              <a:buChar char="•"/>
              <a:defRPr/>
            </a:pPr>
            <a:r>
              <a:rPr lang="en-US" sz="1000" kern="1200" baseline="0" dirty="0">
                <a:latin typeface="Arial" panose="020B0604020202020204" pitchFamily="34" charset="0"/>
                <a:ea typeface="+mn-ea"/>
                <a:cs typeface="Times New Roman" pitchFamily="18" charset="0"/>
              </a:rPr>
              <a:t>How your assets are titled, and</a:t>
            </a:r>
          </a:p>
          <a:p>
            <a:pPr marL="171450" indent="-171450" defTabSz="1021449">
              <a:buSzPct val="85000"/>
              <a:buFont typeface="Arial" panose="020B0604020202020204" pitchFamily="34" charset="0"/>
              <a:buChar char="•"/>
              <a:defRPr/>
            </a:pPr>
            <a:r>
              <a:rPr lang="en-US" sz="1000" kern="1200" baseline="0" dirty="0">
                <a:latin typeface="Arial" panose="020B0604020202020204" pitchFamily="34" charset="0"/>
                <a:ea typeface="+mn-ea"/>
                <a:cs typeface="Times New Roman" pitchFamily="18" charset="0"/>
              </a:rPr>
              <a:t>The beneficiary designations you have on certain accounts </a:t>
            </a:r>
            <a:br>
              <a:rPr lang="en-US" sz="1000" kern="1200" baseline="0" dirty="0">
                <a:latin typeface="Arial" panose="020B0604020202020204" pitchFamily="34" charset="0"/>
                <a:ea typeface="+mn-ea"/>
                <a:cs typeface="Times New Roman" pitchFamily="18" charset="0"/>
              </a:rPr>
            </a:br>
            <a:endParaRPr lang="en-US" sz="1000" kern="1200" baseline="0" dirty="0">
              <a:latin typeface="Arial" panose="020B0604020202020204" pitchFamily="34" charset="0"/>
              <a:ea typeface="+mn-ea"/>
              <a:cs typeface="Times New Roman" pitchFamily="18" charset="0"/>
            </a:endParaRPr>
          </a:p>
        </p:txBody>
      </p:sp>
      <p:sp>
        <p:nvSpPr>
          <p:cNvPr id="4" name="Slide Number Placeholder 3"/>
          <p:cNvSpPr>
            <a:spLocks noGrp="1"/>
          </p:cNvSpPr>
          <p:nvPr>
            <p:ph type="sldNum" sz="quarter" idx="10"/>
          </p:nvPr>
        </p:nvSpPr>
        <p:spPr/>
        <p:txBody>
          <a:bodyPr/>
          <a:lstStyle/>
          <a:p>
            <a:fld id="{AB5E336D-5138-4F47-858D-FA78D87F2E6A}" type="slidenum">
              <a:rPr lang="en-US" smtClean="0"/>
              <a:t>15</a:t>
            </a:fld>
            <a:endParaRPr lang="en-US"/>
          </a:p>
        </p:txBody>
      </p:sp>
    </p:spTree>
    <p:extLst>
      <p:ext uri="{BB962C8B-B14F-4D97-AF65-F5344CB8AC3E}">
        <p14:creationId xmlns:p14="http://schemas.microsoft.com/office/powerpoint/2010/main" val="36619190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00" dirty="0"/>
              <a:t>Let’s first talk about wills and probate. By</a:t>
            </a:r>
            <a:r>
              <a:rPr lang="en-US" sz="1000" baseline="0" dirty="0"/>
              <a:t> understanding the probate process and its potential disadvantages, you should begin to see the importance of </a:t>
            </a:r>
            <a:r>
              <a:rPr lang="en-US" sz="1000" kern="1200" dirty="0">
                <a:effectLst/>
                <a:latin typeface="Arial" panose="020B0604020202020204" pitchFamily="34" charset="0"/>
                <a:ea typeface="+mn-ea"/>
                <a:cs typeface="Arial" panose="020B0604020202020204" pitchFamily="34" charset="0"/>
              </a:rPr>
              <a:t>preparing</a:t>
            </a:r>
            <a:r>
              <a:rPr lang="en-US" sz="1000" kern="1200" baseline="0" dirty="0">
                <a:effectLst/>
                <a:latin typeface="Arial" panose="020B0604020202020204" pitchFamily="34" charset="0"/>
                <a:ea typeface="+mn-ea"/>
                <a:cs typeface="Arial" panose="020B0604020202020204" pitchFamily="34" charset="0"/>
              </a:rPr>
              <a:t> </a:t>
            </a:r>
            <a:r>
              <a:rPr lang="en-US" sz="1000" baseline="0" dirty="0"/>
              <a:t>ahead. </a:t>
            </a:r>
          </a:p>
          <a:p>
            <a:endParaRPr lang="en-US" sz="1000" baseline="0" dirty="0"/>
          </a:p>
          <a:p>
            <a:r>
              <a:rPr lang="en-US" sz="1000" baseline="0" dirty="0"/>
              <a:t>Probate is the court process of proving your will and passing legal title of your assets to your beneficiaries. The will is the instrument the courts use to determine who inherits the decedent’s assets. </a:t>
            </a:r>
          </a:p>
          <a:p>
            <a:endParaRPr lang="en-US" sz="1000"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000" b="1" baseline="0" dirty="0"/>
              <a:t>It should be noted that in the absence of a will or trust, the courts will decide who gets your assets based on state </a:t>
            </a:r>
            <a:r>
              <a:rPr lang="en-US" sz="1000" b="1" kern="1200" dirty="0">
                <a:effectLst/>
                <a:latin typeface="Arial" panose="020B0604020202020204" pitchFamily="34" charset="0"/>
                <a:ea typeface="+mn-ea"/>
                <a:cs typeface="Arial" panose="020B0604020202020204" pitchFamily="34" charset="0"/>
              </a:rPr>
              <a:t>intestacy</a:t>
            </a:r>
            <a:r>
              <a:rPr lang="en-US" sz="1000" b="1" kern="1200" baseline="0" dirty="0">
                <a:effectLst/>
                <a:latin typeface="Arial" panose="020B0604020202020204" pitchFamily="34" charset="0"/>
                <a:ea typeface="+mn-ea"/>
                <a:cs typeface="Arial" panose="020B0604020202020204" pitchFamily="34" charset="0"/>
              </a:rPr>
              <a:t> </a:t>
            </a:r>
            <a:r>
              <a:rPr lang="en-US" sz="1000" b="1" baseline="0" dirty="0"/>
              <a:t>laws</a:t>
            </a:r>
            <a:r>
              <a:rPr lang="en-US" sz="1000" baseline="0" dirty="0"/>
              <a:t>. So, it’s important to have a will to ensure your wishes are carried out.</a:t>
            </a:r>
          </a:p>
          <a:p>
            <a:endParaRPr lang="en-US" sz="1000" baseline="0" dirty="0"/>
          </a:p>
          <a:p>
            <a:r>
              <a:rPr lang="en-US" sz="1000" baseline="0" dirty="0"/>
              <a:t>However, there are potential disadvantages of going through probate. Interestingly enough, these can be summed up in the acronym DEAD: delays, expenses, access to creditors, and disinheritance. </a:t>
            </a:r>
          </a:p>
          <a:p>
            <a:endParaRPr lang="en-US" sz="1000" baseline="0" dirty="0"/>
          </a:p>
          <a:p>
            <a:r>
              <a:rPr lang="en-US" sz="1000" baseline="0" dirty="0"/>
              <a:t>Depending on your state of residence, probate can take several months, so there will be a delay in transferring assets to your beneficiaries.</a:t>
            </a:r>
          </a:p>
          <a:p>
            <a:endParaRPr lang="en-US" sz="1000" baseline="0" dirty="0"/>
          </a:p>
          <a:p>
            <a:r>
              <a:rPr lang="en-US" sz="1000" baseline="0" dirty="0"/>
              <a:t>In addition, there may be probate fees and you may have to hire an attorney if the will is contested or is unclear. </a:t>
            </a:r>
          </a:p>
          <a:p>
            <a:endParaRPr lang="en-US" sz="1000" baseline="0" dirty="0"/>
          </a:p>
          <a:p>
            <a:r>
              <a:rPr lang="en-US" sz="1000" baseline="0" dirty="0"/>
              <a:t>During the probate process, the public is notified, so anyone who believes they may have a claim on your assets, such as creditors, can come forward to file a claim. </a:t>
            </a:r>
          </a:p>
          <a:p>
            <a:endParaRPr lang="en-US" sz="1000" baseline="0" dirty="0"/>
          </a:p>
          <a:p>
            <a:r>
              <a:rPr lang="en-US" sz="1000" baseline="0" dirty="0"/>
              <a:t>And finally, if your will is outdated, incorrect or challenged, your assets may pass to unintended beneficiaries.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000"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sz="1000" baseline="0" dirty="0"/>
              <a:t>So, having a will is a good idea, but relying on your will alone may not be the best way to transfer assets, so let’s look at some alternatives.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000" baseline="0"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sz="1000" baseline="0" dirty="0"/>
          </a:p>
        </p:txBody>
      </p:sp>
      <p:sp>
        <p:nvSpPr>
          <p:cNvPr id="4" name="Slide Number Placeholder 3"/>
          <p:cNvSpPr>
            <a:spLocks noGrp="1"/>
          </p:cNvSpPr>
          <p:nvPr>
            <p:ph type="sldNum" sz="quarter" idx="10"/>
          </p:nvPr>
        </p:nvSpPr>
        <p:spPr/>
        <p:txBody>
          <a:bodyPr/>
          <a:lstStyle/>
          <a:p>
            <a:fld id="{AB5E336D-5138-4F47-858D-FA78D87F2E6A}" type="slidenum">
              <a:rPr lang="en-US" smtClean="0"/>
              <a:t>16</a:t>
            </a:fld>
            <a:endParaRPr lang="en-US"/>
          </a:p>
        </p:txBody>
      </p:sp>
    </p:spTree>
    <p:extLst>
      <p:ext uri="{BB962C8B-B14F-4D97-AF65-F5344CB8AC3E}">
        <p14:creationId xmlns:p14="http://schemas.microsoft.com/office/powerpoint/2010/main" val="34873530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265113"/>
            <a:ext cx="6203950" cy="3490912"/>
          </a:xfrm>
        </p:spPr>
      </p:sp>
      <p:sp>
        <p:nvSpPr>
          <p:cNvPr id="3" name="Notes Placeholder 2"/>
          <p:cNvSpPr>
            <a:spLocks noGrp="1"/>
          </p:cNvSpPr>
          <p:nvPr>
            <p:ph type="body" idx="1"/>
          </p:nvPr>
        </p:nvSpPr>
        <p:spPr>
          <a:xfrm>
            <a:off x="409574" y="3988568"/>
            <a:ext cx="6203949" cy="4189412"/>
          </a:xfr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kern="1200" dirty="0">
                <a:solidFill>
                  <a:srgbClr val="40474B"/>
                </a:solidFill>
                <a:latin typeface="Arial" panose="020B0604020202020204" pitchFamily="34" charset="0"/>
                <a:ea typeface="+mn-ea"/>
                <a:cs typeface="Arial" panose="020B0604020202020204" pitchFamily="34" charset="0"/>
              </a:rPr>
              <a:t>Let’s start with how your assets are owned or titled, because this </a:t>
            </a:r>
            <a:r>
              <a:rPr lang="en-US" sz="1000" kern="1200" baseline="0" dirty="0">
                <a:solidFill>
                  <a:srgbClr val="40474B"/>
                </a:solidFill>
                <a:latin typeface="Arial" panose="020B0604020202020204" pitchFamily="34" charset="0"/>
                <a:ea typeface="+mn-ea"/>
                <a:cs typeface="Arial" panose="020B0604020202020204" pitchFamily="34" charset="0"/>
              </a:rPr>
              <a:t>can determine how an asset transfers after death. Assets that are owned through joint tenants with rights of survivorship (JTWROS) pass automatically to the surviving joint owner by title and do not go through the probate process. This is the way most people assume jointly owned property will transfer. Assets owned through tenants by the entirety will also pass this way to the surviving spouse outside of probate. Keep in mind, tenants by the entirety is only allowed by married couples.</a:t>
            </a:r>
          </a:p>
          <a:p>
            <a:endParaRPr lang="en-US" sz="1000" kern="1200" baseline="0" dirty="0">
              <a:solidFill>
                <a:srgbClr val="40474B"/>
              </a:solidFill>
              <a:latin typeface="Arial" panose="020B0604020202020204" pitchFamily="34" charset="0"/>
              <a:ea typeface="+mn-ea"/>
              <a:cs typeface="Arial" panose="020B0604020202020204" pitchFamily="34" charset="0"/>
            </a:endParaRPr>
          </a:p>
          <a:p>
            <a:r>
              <a:rPr lang="en-US" sz="1000" kern="1200" baseline="0" dirty="0">
                <a:solidFill>
                  <a:srgbClr val="40474B"/>
                </a:solidFill>
                <a:latin typeface="Arial" panose="020B0604020202020204" pitchFamily="34" charset="0"/>
                <a:ea typeface="+mn-ea"/>
                <a:cs typeface="Arial" panose="020B0604020202020204" pitchFamily="34" charset="0"/>
              </a:rPr>
              <a:t>However, assets that are owned as tenants in common pass differently. Instead of the property passing by title to the surviving joint owner, the asset passes to the estate of the deceased owner and passes through probate, and their share of the property will be transferred according to the will.</a:t>
            </a:r>
          </a:p>
          <a:p>
            <a:endParaRPr lang="en-US" sz="1000" kern="1200" baseline="0" dirty="0">
              <a:solidFill>
                <a:srgbClr val="40474B"/>
              </a:solidFill>
              <a:latin typeface="Arial" panose="020B0604020202020204" pitchFamily="34" charset="0"/>
              <a:ea typeface="+mn-ea"/>
              <a:cs typeface="Arial" panose="020B0604020202020204" pitchFamily="34" charset="0"/>
            </a:endParaRPr>
          </a:p>
          <a:p>
            <a:r>
              <a:rPr lang="en-US" sz="1000" kern="1200" baseline="0" dirty="0">
                <a:solidFill>
                  <a:srgbClr val="40474B"/>
                </a:solidFill>
                <a:latin typeface="Arial" panose="020B0604020202020204" pitchFamily="34" charset="0"/>
                <a:ea typeface="+mn-ea"/>
                <a:cs typeface="Arial" panose="020B0604020202020204" pitchFamily="34" charset="0"/>
              </a:rPr>
              <a:t>Assets can also be owned by a trust. Assets owned by a trust pass directly from the trust to the beneficiaries listed in the trust without going through probate. Trusts that are created through a will as testamentary trusts are subject to probate when funded.</a:t>
            </a:r>
          </a:p>
          <a:p>
            <a:endParaRPr lang="en-US" sz="1000" kern="1200" baseline="0" dirty="0">
              <a:solidFill>
                <a:srgbClr val="40474B"/>
              </a:solidFill>
              <a:latin typeface="Arial" panose="020B0604020202020204" pitchFamily="34" charset="0"/>
              <a:ea typeface="+mn-ea"/>
              <a:cs typeface="Arial" panose="020B0604020202020204" pitchFamily="34" charset="0"/>
            </a:endParaRPr>
          </a:p>
          <a:p>
            <a:r>
              <a:rPr lang="en-US" sz="1000" kern="1200" baseline="0" dirty="0">
                <a:solidFill>
                  <a:srgbClr val="40474B"/>
                </a:solidFill>
                <a:latin typeface="Arial" panose="020B0604020202020204" pitchFamily="34" charset="0"/>
                <a:ea typeface="+mn-ea"/>
                <a:cs typeface="Arial" panose="020B0604020202020204" pitchFamily="34" charset="0"/>
              </a:rPr>
              <a:t>All of this may seem a bit complicated but let me give you an example of why the ownership of an asset may be important for estate planning purposes.</a:t>
            </a:r>
          </a:p>
          <a:p>
            <a:endParaRPr lang="en-US" sz="1000" kern="1200" baseline="0" dirty="0">
              <a:solidFill>
                <a:srgbClr val="40474B"/>
              </a:solidFill>
              <a:latin typeface="Arial" panose="020B0604020202020204" pitchFamily="34" charset="0"/>
              <a:ea typeface="+mn-ea"/>
              <a:cs typeface="Arial" panose="020B0604020202020204" pitchFamily="34" charset="0"/>
            </a:endParaRPr>
          </a:p>
          <a:p>
            <a:r>
              <a:rPr lang="en-US" sz="1000" kern="1200" baseline="0" dirty="0">
                <a:solidFill>
                  <a:srgbClr val="40474B"/>
                </a:solidFill>
                <a:latin typeface="Arial" panose="020B0604020202020204" pitchFamily="34" charset="0"/>
                <a:ea typeface="+mn-ea"/>
                <a:cs typeface="Arial" panose="020B0604020202020204" pitchFamily="34" charset="0"/>
              </a:rPr>
              <a:t>Jim and Joan are married and have lived in their home for 30 years. They planned on leaving it to their children when they both passed away. As most married couples do, they owned the home as Joint Tenants with Rights of Survivorship. Jim passed away several years later and the ownership of the home passed to Joan. Several years after that, Joan re-married and her new husband Bob moved in. He suggested that they change the ownership from Joan’s name to Joint Tenants with Right of Survivorship so in case something happened to Joan, Bob would own the house and be able to keep living there. Joan agreed as long as Bob promised to leave the house to her children if she should predecease him. Unfortunately, Joan did predecease Bob, but Bob ultimately left the house to his children in his will, disinheriting (Jim and) Joan’s children.</a:t>
            </a:r>
          </a:p>
          <a:p>
            <a:endParaRPr lang="en-US" sz="1000" kern="1200" baseline="0" dirty="0">
              <a:solidFill>
                <a:srgbClr val="40474B"/>
              </a:solidFill>
              <a:latin typeface="Arial" panose="020B0604020202020204" pitchFamily="34" charset="0"/>
              <a:ea typeface="+mn-ea"/>
              <a:cs typeface="Arial" panose="020B0604020202020204" pitchFamily="34" charset="0"/>
            </a:endParaRPr>
          </a:p>
          <a:p>
            <a:r>
              <a:rPr lang="en-US" sz="1000" kern="1200" baseline="0" dirty="0">
                <a:solidFill>
                  <a:srgbClr val="40474B"/>
                </a:solidFill>
                <a:latin typeface="Arial" panose="020B0604020202020204" pitchFamily="34" charset="0"/>
                <a:ea typeface="+mn-ea"/>
                <a:cs typeface="Arial" panose="020B0604020202020204" pitchFamily="34" charset="0"/>
              </a:rPr>
              <a:t>In this case, Joan should have spoken with an attorney to discuss how the ownership of the property might impact her estate plan. </a:t>
            </a:r>
            <a:r>
              <a:rPr lang="en-US" sz="1000" strike="noStrike" kern="1200" baseline="0" dirty="0">
                <a:solidFill>
                  <a:srgbClr val="40474B"/>
                </a:solidFill>
                <a:latin typeface="Arial" panose="020B0604020202020204" pitchFamily="34" charset="0"/>
                <a:ea typeface="+mn-ea"/>
                <a:cs typeface="Arial" panose="020B0604020202020204" pitchFamily="34" charset="0"/>
              </a:rPr>
              <a:t>T</a:t>
            </a:r>
            <a:r>
              <a:rPr lang="en-US" sz="1000" kern="1200" baseline="0" dirty="0">
                <a:solidFill>
                  <a:srgbClr val="40474B"/>
                </a:solidFill>
                <a:latin typeface="Arial" panose="020B0604020202020204" pitchFamily="34" charset="0"/>
                <a:ea typeface="+mn-ea"/>
                <a:cs typeface="Arial" panose="020B0604020202020204" pitchFamily="34" charset="0"/>
              </a:rPr>
              <a:t>ransferring the ownership of the house to a trust may have been a better solution for Joan and her children.  </a:t>
            </a:r>
          </a:p>
          <a:p>
            <a:endParaRPr lang="en-US" sz="1000" kern="1200" baseline="0" dirty="0">
              <a:solidFill>
                <a:srgbClr val="40474B"/>
              </a:solidFill>
              <a:latin typeface="Arial" panose="020B0604020202020204" pitchFamily="34" charset="0"/>
              <a:ea typeface="+mn-ea"/>
              <a:cs typeface="Arial" panose="020B0604020202020204" pitchFamily="34" charset="0"/>
            </a:endParaRPr>
          </a:p>
          <a:p>
            <a:r>
              <a:rPr lang="en-US" sz="1000" kern="1200" baseline="0" dirty="0">
                <a:solidFill>
                  <a:srgbClr val="40474B"/>
                </a:solidFill>
                <a:latin typeface="Arial" panose="020B0604020202020204" pitchFamily="34" charset="0"/>
                <a:ea typeface="+mn-ea"/>
                <a:cs typeface="Arial" panose="020B0604020202020204" pitchFamily="34" charset="0"/>
              </a:rPr>
              <a:t>This is just one example of how ownership or titling of property can impact your estate plan. One other thing to be aware of is Community Property Laws.</a:t>
            </a:r>
          </a:p>
          <a:p>
            <a:endParaRPr lang="en-US" sz="1000" kern="1200" baseline="0" dirty="0">
              <a:solidFill>
                <a:srgbClr val="40474B"/>
              </a:solidFill>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fld id="{AB5E336D-5138-4F47-858D-FA78D87F2E6A}" type="slidenum">
              <a:rPr lang="en-US" smtClean="0"/>
              <a:t>17</a:t>
            </a:fld>
            <a:endParaRPr lang="en-US"/>
          </a:p>
        </p:txBody>
      </p:sp>
    </p:spTree>
    <p:extLst>
      <p:ext uri="{BB962C8B-B14F-4D97-AF65-F5344CB8AC3E}">
        <p14:creationId xmlns:p14="http://schemas.microsoft.com/office/powerpoint/2010/main" val="10168017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000" b="1" kern="1200" baseline="0" dirty="0">
                <a:latin typeface="Arial" panose="020B0604020202020204" pitchFamily="34" charset="0"/>
                <a:ea typeface="+mn-ea"/>
                <a:cs typeface="Arial" panose="020B0604020202020204" pitchFamily="34" charset="0"/>
              </a:rPr>
              <a:t>[Optional slide depending on audience]</a:t>
            </a:r>
          </a:p>
          <a:p>
            <a:pPr>
              <a:defRPr/>
            </a:pPr>
            <a:endParaRPr lang="en-US" sz="1000" kern="1200" baseline="0" dirty="0">
              <a:latin typeface="Arial" panose="020B0604020202020204" pitchFamily="34" charset="0"/>
              <a:ea typeface="+mn-ea"/>
              <a:cs typeface="Arial" panose="020B0604020202020204" pitchFamily="34" charset="0"/>
            </a:endParaRPr>
          </a:p>
          <a:p>
            <a:pPr>
              <a:defRPr/>
            </a:pPr>
            <a:r>
              <a:rPr lang="en-US" sz="1000" kern="1200" baseline="0" dirty="0">
                <a:latin typeface="Arial" panose="020B0604020202020204" pitchFamily="34" charset="0"/>
                <a:ea typeface="+mn-ea"/>
                <a:cs typeface="Arial" panose="020B0604020202020204" pitchFamily="34" charset="0"/>
              </a:rPr>
              <a:t>If you are a resident of one of the states highlighted here in color, you may want to familiarize yourself with your states Community Property Laws.</a:t>
            </a:r>
          </a:p>
          <a:p>
            <a:pPr>
              <a:defRPr/>
            </a:pPr>
            <a:endParaRPr lang="en-US" sz="1000" kern="1200" baseline="0" dirty="0">
              <a:latin typeface="Arial" panose="020B0604020202020204" pitchFamily="34" charset="0"/>
              <a:ea typeface="+mn-ea"/>
              <a:cs typeface="Arial" panose="020B0604020202020204" pitchFamily="34" charset="0"/>
            </a:endParaRPr>
          </a:p>
          <a:p>
            <a:pPr>
              <a:defRPr/>
            </a:pPr>
            <a:r>
              <a:rPr lang="en-US" sz="1000" kern="1200" baseline="0" dirty="0">
                <a:latin typeface="Arial" panose="020B0604020202020204" pitchFamily="34" charset="0"/>
                <a:ea typeface="+mn-ea"/>
                <a:cs typeface="Arial" panose="020B0604020202020204" pitchFamily="34" charset="0"/>
              </a:rPr>
              <a:t>There are no universal community property laws, and each state operates slightly differently.</a:t>
            </a:r>
            <a:r>
              <a:rPr lang="en-US" sz="1000" dirty="0"/>
              <a:t> </a:t>
            </a:r>
            <a:r>
              <a:rPr lang="en-US" sz="1000" b="0" dirty="0"/>
              <a:t>Generally, any assets, income, and debt acquired by one or both spouses during the marriage is considered community property. Property owned by either spouse prior to marriage or received as a gift/inheritance by one spouse during marriage is excluded. </a:t>
            </a:r>
          </a:p>
          <a:p>
            <a:pPr>
              <a:defRPr/>
            </a:pPr>
            <a:endParaRPr lang="en-US" sz="1000" b="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i="0" dirty="0"/>
              <a:t>In addition to living in a community property state, there must also be a valid marriage between spouses. Texas is the only community property state that currently recognizes common law marriages. The eight other community property states require that a marriage is established by a legal ceremony.</a:t>
            </a:r>
          </a:p>
          <a:p>
            <a:pPr>
              <a:defRPr/>
            </a:pPr>
            <a:endParaRPr lang="en-US" sz="1000" b="0" i="0" dirty="0"/>
          </a:p>
          <a:p>
            <a:pPr>
              <a:defRPr/>
            </a:pPr>
            <a:r>
              <a:rPr lang="en-US" sz="1000" b="0" i="0" dirty="0"/>
              <a:t>If a couple is married in a common law state, like Florida, and later move to a community property state, like Texas, they become subject to Texas’ community property laws.</a:t>
            </a:r>
          </a:p>
          <a:p>
            <a:pPr>
              <a:defRPr/>
            </a:pPr>
            <a:endParaRPr lang="en-US" sz="1000" b="0" dirty="0"/>
          </a:p>
          <a:p>
            <a:pPr>
              <a:defRPr/>
            </a:pPr>
            <a:r>
              <a:rPr lang="en-US" sz="1000" b="0" dirty="0"/>
              <a:t>Therefore, it</a:t>
            </a:r>
            <a:r>
              <a:rPr lang="en-US" sz="1000" b="0" kern="1200" baseline="0" dirty="0">
                <a:latin typeface="Arial" panose="020B0604020202020204" pitchFamily="34" charset="0"/>
                <a:ea typeface="+mn-ea"/>
                <a:cs typeface="Arial" panose="020B0604020202020204" pitchFamily="34" charset="0"/>
              </a:rPr>
              <a:t> is strongly recommended that you contact an attorney to determine how community property laws may impact you if you live in or own property in one of these states.</a:t>
            </a:r>
          </a:p>
          <a:p>
            <a:pPr>
              <a:defRPr/>
            </a:pPr>
            <a:endParaRPr lang="en-US" sz="1000" b="0" kern="1200" baseline="0" dirty="0">
              <a:latin typeface="Arial" panose="020B0604020202020204" pitchFamily="34" charset="0"/>
              <a:ea typeface="+mn-ea"/>
              <a:cs typeface="Arial" panose="020B0604020202020204" pitchFamily="34" charset="0"/>
            </a:endParaRPr>
          </a:p>
          <a:p>
            <a:pPr>
              <a:defRPr/>
            </a:pPr>
            <a:r>
              <a:rPr lang="en-US" sz="1000" b="0" kern="1200" baseline="0" dirty="0">
                <a:latin typeface="Arial" panose="020B0604020202020204" pitchFamily="34" charset="0"/>
                <a:ea typeface="+mn-ea"/>
                <a:cs typeface="Arial" panose="020B0604020202020204" pitchFamily="34" charset="0"/>
              </a:rPr>
              <a:t>Let’s move on to the next method of transferring assets upon death, beneficiary designations. </a:t>
            </a:r>
            <a:endParaRPr lang="en-US" sz="1000" b="0" kern="1200" baseline="0" dirty="0">
              <a:latin typeface="Arial" panose="020B0604020202020204" pitchFamily="34" charset="0"/>
              <a:ea typeface="+mn-ea"/>
              <a:cs typeface="Calibri"/>
            </a:endParaRPr>
          </a:p>
        </p:txBody>
      </p:sp>
      <p:sp>
        <p:nvSpPr>
          <p:cNvPr id="4" name="Slide Number Placeholder 3"/>
          <p:cNvSpPr>
            <a:spLocks noGrp="1"/>
          </p:cNvSpPr>
          <p:nvPr>
            <p:ph type="sldNum" sz="quarter" idx="10"/>
          </p:nvPr>
        </p:nvSpPr>
        <p:spPr/>
        <p:txBody>
          <a:bodyPr/>
          <a:lstStyle/>
          <a:p>
            <a:fld id="{AB5E336D-5138-4F47-858D-FA78D87F2E6A}" type="slidenum">
              <a:rPr lang="en-US" smtClean="0"/>
              <a:t>18</a:t>
            </a:fld>
            <a:endParaRPr lang="en-US"/>
          </a:p>
        </p:txBody>
      </p:sp>
    </p:spTree>
    <p:extLst>
      <p:ext uri="{BB962C8B-B14F-4D97-AF65-F5344CB8AC3E}">
        <p14:creationId xmlns:p14="http://schemas.microsoft.com/office/powerpoint/2010/main" val="37164875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sz="1000" kern="1200" dirty="0">
                <a:solidFill>
                  <a:srgbClr val="40474B"/>
                </a:solidFill>
                <a:latin typeface="Arial" panose="020B0604020202020204" pitchFamily="34" charset="0"/>
                <a:ea typeface="+mn-ea"/>
                <a:cs typeface="Times New Roman" pitchFamily="18" charset="0"/>
              </a:rPr>
              <a:t>A beneficiary designation is another</a:t>
            </a:r>
            <a:r>
              <a:rPr lang="en-US" sz="1000" kern="1200" baseline="0" dirty="0">
                <a:solidFill>
                  <a:srgbClr val="40474B"/>
                </a:solidFill>
                <a:latin typeface="Arial" panose="020B0604020202020204" pitchFamily="34" charset="0"/>
                <a:ea typeface="+mn-ea"/>
                <a:cs typeface="Times New Roman" pitchFamily="18" charset="0"/>
              </a:rPr>
              <a:t> method for transferring assets upon death, and this method is particularly important because it impacts everyone who is enrolled in their employer’s retirement plan. </a:t>
            </a:r>
          </a:p>
          <a:p>
            <a:pPr eaLnBrk="1" hangingPunct="1"/>
            <a:endParaRPr lang="en-US" sz="1000" kern="1200" baseline="0" dirty="0">
              <a:solidFill>
                <a:srgbClr val="40474B"/>
              </a:solidFill>
              <a:latin typeface="Arial" panose="020B0604020202020204" pitchFamily="34" charset="0"/>
              <a:ea typeface="+mn-ea"/>
              <a:cs typeface="Times New Roman" pitchFamily="18" charset="0"/>
            </a:endParaRPr>
          </a:p>
          <a:p>
            <a:pPr eaLnBrk="1" hangingPunct="1"/>
            <a:r>
              <a:rPr lang="en-US" sz="1000" kern="1200" baseline="0" dirty="0">
                <a:solidFill>
                  <a:srgbClr val="40474B"/>
                </a:solidFill>
                <a:latin typeface="Arial" panose="020B0604020202020204" pitchFamily="34" charset="0"/>
                <a:ea typeface="+mn-ea"/>
                <a:cs typeface="Times New Roman" pitchFamily="18" charset="0"/>
              </a:rPr>
              <a:t>Certain types of accounts, such as employer sponsored retirement plans, IRAs, annuities, and life insurance allow you to name a beneficiary for the assets. Bank accounts and brokerage accounts can be set up to Pay on Death (POD) or Transfer on Death (TOD). These accounts allow you to name who you want the asset to transfer to or pay to after your death. </a:t>
            </a:r>
          </a:p>
          <a:p>
            <a:pPr eaLnBrk="1" hangingPunct="1"/>
            <a:endParaRPr lang="en-US" sz="1000" kern="1200" baseline="0" dirty="0">
              <a:solidFill>
                <a:srgbClr val="40474B"/>
              </a:solidFill>
              <a:latin typeface="Arial" panose="020B0604020202020204" pitchFamily="34" charset="0"/>
              <a:ea typeface="+mn-ea"/>
              <a:cs typeface="Times New Roman" pitchFamily="18" charset="0"/>
            </a:endParaRPr>
          </a:p>
          <a:p>
            <a:pPr eaLnBrk="1" hangingPunct="1"/>
            <a:r>
              <a:rPr lang="en-US" sz="1000" kern="1200" baseline="0" dirty="0">
                <a:solidFill>
                  <a:srgbClr val="40474B"/>
                </a:solidFill>
                <a:latin typeface="Arial" panose="020B0604020202020204" pitchFamily="34" charset="0"/>
                <a:ea typeface="+mn-ea"/>
                <a:cs typeface="Times New Roman" pitchFamily="18" charset="0"/>
              </a:rPr>
              <a:t>This is an important and very beneficial feature of these types of accounts for estate planning purposes. </a:t>
            </a:r>
          </a:p>
          <a:p>
            <a:pPr eaLnBrk="1" hangingPunct="1"/>
            <a:endParaRPr lang="en-US" sz="1000" kern="1200" baseline="0" dirty="0">
              <a:solidFill>
                <a:srgbClr val="40474B"/>
              </a:solidFill>
              <a:latin typeface="Arial" panose="020B0604020202020204" pitchFamily="34" charset="0"/>
              <a:ea typeface="+mn-ea"/>
              <a:cs typeface="Times New Roman" pitchFamily="18" charset="0"/>
            </a:endParaRPr>
          </a:p>
          <a:p>
            <a:pPr eaLnBrk="1" hangingPunct="1"/>
            <a:endParaRPr lang="en-US" sz="1000" kern="1200" baseline="0" dirty="0">
              <a:solidFill>
                <a:srgbClr val="40474B"/>
              </a:solidFill>
              <a:latin typeface="Arial" panose="020B0604020202020204" pitchFamily="34" charset="0"/>
              <a:ea typeface="+mn-ea"/>
              <a:cs typeface="Times New Roman" pitchFamily="18" charset="0"/>
            </a:endParaRPr>
          </a:p>
          <a:p>
            <a:pPr eaLnBrk="1" hangingPunct="1"/>
            <a:endParaRPr lang="en-US" sz="1000" kern="1200" baseline="0" dirty="0">
              <a:solidFill>
                <a:srgbClr val="40474B"/>
              </a:solidFill>
              <a:latin typeface="Arial" panose="020B0604020202020204" pitchFamily="34" charset="0"/>
              <a:ea typeface="+mn-ea"/>
              <a:cs typeface="Times New Roman" pitchFamily="18" charset="0"/>
            </a:endParaRPr>
          </a:p>
        </p:txBody>
      </p:sp>
      <p:sp>
        <p:nvSpPr>
          <p:cNvPr id="4" name="Slide Number Placeholder 3"/>
          <p:cNvSpPr>
            <a:spLocks noGrp="1"/>
          </p:cNvSpPr>
          <p:nvPr>
            <p:ph type="sldNum" sz="quarter" idx="10"/>
          </p:nvPr>
        </p:nvSpPr>
        <p:spPr/>
        <p:txBody>
          <a:bodyPr/>
          <a:lstStyle/>
          <a:p>
            <a:fld id="{AB5E336D-5138-4F47-858D-FA78D87F2E6A}" type="slidenum">
              <a:rPr lang="en-US" smtClean="0"/>
              <a:t>19</a:t>
            </a:fld>
            <a:endParaRPr lang="en-US"/>
          </a:p>
        </p:txBody>
      </p:sp>
    </p:spTree>
    <p:extLst>
      <p:ext uri="{BB962C8B-B14F-4D97-AF65-F5344CB8AC3E}">
        <p14:creationId xmlns:p14="http://schemas.microsoft.com/office/powerpoint/2010/main" val="89283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kern="1200" dirty="0">
                <a:effectLst/>
                <a:latin typeface="Arial" panose="020B0604020202020204" pitchFamily="34" charset="0"/>
                <a:ea typeface="+mn-ea"/>
                <a:cs typeface="Arial" panose="020B0604020202020204" pitchFamily="34" charset="0"/>
              </a:rPr>
              <a:t>[Read Slide]</a:t>
            </a:r>
            <a:endParaRPr lang="en-US" sz="1100" kern="1200" dirty="0">
              <a:latin typeface="Arial" panose="020B0604020202020204" pitchFamily="34" charset="0"/>
              <a:ea typeface="+mn-ea"/>
              <a:cs typeface="Arial" panose="020B0604020202020204" pitchFamily="34" charset="0"/>
            </a:endParaRPr>
          </a:p>
          <a:p>
            <a:endParaRPr lang="en-US" sz="1100" kern="1200" dirty="0">
              <a:latin typeface="Arial" panose="020B0604020202020204" pitchFamily="34" charset="0"/>
              <a:ea typeface="+mn-ea"/>
              <a:cs typeface="Arial" panose="020B0604020202020204" pitchFamily="34" charset="0"/>
            </a:endParaRPr>
          </a:p>
          <a:p>
            <a:r>
              <a:rPr lang="en-US" sz="1100" kern="1200" dirty="0">
                <a:latin typeface="Arial" panose="020B0604020202020204" pitchFamily="34" charset="0"/>
                <a:ea typeface="+mn-ea"/>
                <a:cs typeface="Arial" panose="020B0604020202020204" pitchFamily="34" charset="0"/>
              </a:rPr>
              <a:t>True or False? Estate</a:t>
            </a:r>
            <a:r>
              <a:rPr lang="en-US" sz="1100" kern="1200" baseline="0" dirty="0">
                <a:latin typeface="Arial" panose="020B0604020202020204" pitchFamily="34" charset="0"/>
                <a:ea typeface="+mn-ea"/>
                <a:cs typeface="Arial" panose="020B0604020202020204" pitchFamily="34" charset="0"/>
              </a:rPr>
              <a:t> Planning is just for the wealthy. </a:t>
            </a:r>
          </a:p>
          <a:p>
            <a:endParaRPr lang="en-US" sz="1100" kern="1200" baseline="0" dirty="0">
              <a:latin typeface="Arial" panose="020B0604020202020204" pitchFamily="34" charset="0"/>
              <a:ea typeface="+mn-ea"/>
              <a:cs typeface="Arial" panose="020B0604020202020204" pitchFamily="34" charset="0"/>
            </a:endParaRPr>
          </a:p>
          <a:p>
            <a:pPr marL="0" marR="0" indent="0" algn="l" defTabSz="947044" rtl="0" eaLnBrk="1" fontAlgn="auto" latinLnBrk="0" hangingPunct="1">
              <a:lnSpc>
                <a:spcPct val="100000"/>
              </a:lnSpc>
              <a:spcBef>
                <a:spcPts val="0"/>
              </a:spcBef>
              <a:spcAft>
                <a:spcPts val="0"/>
              </a:spcAft>
              <a:buClrTx/>
              <a:buSzTx/>
              <a:buFontTx/>
              <a:buNone/>
              <a:tabLst/>
              <a:defRPr/>
            </a:pPr>
            <a:r>
              <a:rPr lang="en-US" sz="1100" kern="1200" baseline="0" dirty="0">
                <a:latin typeface="Arial" panose="020B0604020202020204" pitchFamily="34" charset="0"/>
                <a:ea typeface="+mn-ea"/>
                <a:cs typeface="Arial" panose="020B0604020202020204" pitchFamily="34" charset="0"/>
              </a:rPr>
              <a:t>If you answered “False,” you are correct. The amount of money you have or the value of someone’s estate has little to do with estate planning. </a:t>
            </a:r>
            <a:r>
              <a:rPr lang="en-US" sz="1100" kern="1200" dirty="0">
                <a:latin typeface="Arial" panose="020B0604020202020204" pitchFamily="34" charset="0"/>
                <a:ea typeface="+mn-ea"/>
                <a:cs typeface="Arial" panose="020B0604020202020204" pitchFamily="34" charset="0"/>
              </a:rPr>
              <a:t>For many people, it’s more about protecting yourself as you get older, and protecting the interests of the people you care for. In other words, it’s really all about planning for your legacy. </a:t>
            </a:r>
          </a:p>
          <a:p>
            <a:pPr marL="0" marR="0" indent="0" algn="l" defTabSz="947044" rtl="0" eaLnBrk="1" fontAlgn="auto" latinLnBrk="0" hangingPunct="1">
              <a:lnSpc>
                <a:spcPct val="100000"/>
              </a:lnSpc>
              <a:spcBef>
                <a:spcPts val="0"/>
              </a:spcBef>
              <a:spcAft>
                <a:spcPts val="0"/>
              </a:spcAft>
              <a:buClrTx/>
              <a:buSzTx/>
              <a:buFontTx/>
              <a:buNone/>
              <a:tabLst/>
              <a:defRPr/>
            </a:pPr>
            <a:endParaRPr lang="en-US" sz="1100" kern="1200" dirty="0">
              <a:latin typeface="Arial" panose="020B0604020202020204" pitchFamily="34" charset="0"/>
              <a:ea typeface="+mn-ea"/>
              <a:cs typeface="Arial" panose="020B0604020202020204" pitchFamily="34" charset="0"/>
            </a:endParaRPr>
          </a:p>
          <a:p>
            <a:pPr marL="0" marR="0" indent="0" algn="l" defTabSz="947044" rtl="0" eaLnBrk="1" fontAlgn="auto" latinLnBrk="0" hangingPunct="1">
              <a:lnSpc>
                <a:spcPct val="100000"/>
              </a:lnSpc>
              <a:spcBef>
                <a:spcPts val="0"/>
              </a:spcBef>
              <a:spcAft>
                <a:spcPts val="0"/>
              </a:spcAft>
              <a:buClrTx/>
              <a:buSzTx/>
              <a:buFontTx/>
              <a:buNone/>
              <a:tabLst/>
              <a:defRPr/>
            </a:pPr>
            <a:r>
              <a:rPr lang="en-US" sz="1100" kern="1200" dirty="0">
                <a:latin typeface="Arial" panose="020B0604020202020204" pitchFamily="34" charset="0"/>
                <a:ea typeface="+mn-ea"/>
                <a:cs typeface="Arial" panose="020B0604020202020204" pitchFamily="34" charset="0"/>
              </a:rPr>
              <a:t>My name is [_________________________] and I’m a financial advisor with [firm name]. Today I’m going to share some of the basic concepts of estate planning that apply to everyone and how you can take the necessary steps to put a plan in place that’s right for you.</a:t>
            </a:r>
          </a:p>
          <a:p>
            <a:pPr marL="0" marR="0" indent="0" algn="l" defTabSz="947044" rtl="0" eaLnBrk="1" fontAlgn="auto" latinLnBrk="0" hangingPunct="1">
              <a:lnSpc>
                <a:spcPct val="100000"/>
              </a:lnSpc>
              <a:spcBef>
                <a:spcPts val="0"/>
              </a:spcBef>
              <a:spcAft>
                <a:spcPts val="0"/>
              </a:spcAft>
              <a:buClrTx/>
              <a:buSzTx/>
              <a:buFontTx/>
              <a:buNone/>
              <a:tabLst/>
              <a:defRPr/>
            </a:pPr>
            <a:endParaRPr lang="en-US" sz="1100" kern="1200" baseline="0" dirty="0">
              <a:latin typeface="Arial" panose="020B0604020202020204" pitchFamily="34" charset="0"/>
              <a:ea typeface="+mn-ea"/>
              <a:cs typeface="Arial" panose="020B0604020202020204" pitchFamily="34" charset="0"/>
            </a:endParaRPr>
          </a:p>
          <a:p>
            <a:r>
              <a:rPr lang="en-US" sz="1100" kern="1200" dirty="0">
                <a:effectLst/>
                <a:latin typeface="Arial" panose="020B0604020202020204" pitchFamily="34" charset="0"/>
                <a:ea typeface="+mn-ea"/>
                <a:cs typeface="Arial" panose="020B0604020202020204" pitchFamily="34" charset="0"/>
              </a:rPr>
              <a:t>So let’s explore some of the fundamental reasons for estate planning…</a:t>
            </a:r>
          </a:p>
        </p:txBody>
      </p:sp>
      <p:sp>
        <p:nvSpPr>
          <p:cNvPr id="4" name="Slide Number Placeholder 3"/>
          <p:cNvSpPr>
            <a:spLocks noGrp="1"/>
          </p:cNvSpPr>
          <p:nvPr>
            <p:ph type="sldNum" sz="quarter" idx="10"/>
          </p:nvPr>
        </p:nvSpPr>
        <p:spPr/>
        <p:txBody>
          <a:bodyPr/>
          <a:lstStyle/>
          <a:p>
            <a:fld id="{AB5E336D-5138-4F47-858D-FA78D87F2E6A}" type="slidenum">
              <a:rPr lang="en-US" smtClean="0"/>
              <a:t>2</a:t>
            </a:fld>
            <a:endParaRPr lang="en-US"/>
          </a:p>
        </p:txBody>
      </p:sp>
    </p:spTree>
    <p:extLst>
      <p:ext uri="{BB962C8B-B14F-4D97-AF65-F5344CB8AC3E}">
        <p14:creationId xmlns:p14="http://schemas.microsoft.com/office/powerpoint/2010/main" val="41787797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kern="1200" dirty="0"/>
              <a:t>This is a real-life example of the consequences of neglecting a beneficiary designation on a retirement plan.</a:t>
            </a:r>
          </a:p>
          <a:p>
            <a:endParaRPr lang="en-US" sz="1000" kern="1200" dirty="0"/>
          </a:p>
          <a:p>
            <a:pPr marL="0" marR="0">
              <a:spcBef>
                <a:spcPts val="0"/>
              </a:spcBef>
              <a:spcAft>
                <a:spcPts val="1350"/>
              </a:spcAft>
            </a:pPr>
            <a:r>
              <a:rPr lang="en-US" sz="1000" dirty="0">
                <a:effectLst/>
                <a:ea typeface="Calibri" panose="020F0502020204030204" pitchFamily="34" charset="0"/>
              </a:rPr>
              <a:t>William Kennedy was a DuPont employee and participant in DuPont’s retirement plan. As one would expect, William had designated his wife, Liv Kennedy, as the beneficiary on the retirement plan.</a:t>
            </a:r>
          </a:p>
          <a:p>
            <a:pPr marL="0" marR="0">
              <a:spcBef>
                <a:spcPts val="0"/>
              </a:spcBef>
              <a:spcAft>
                <a:spcPts val="1350"/>
              </a:spcAft>
            </a:pPr>
            <a:endParaRPr lang="en-US" sz="1000" dirty="0">
              <a:effectLst/>
              <a:ea typeface="Calibri" panose="020F0502020204030204" pitchFamily="34" charset="0"/>
            </a:endParaRPr>
          </a:p>
          <a:p>
            <a:pPr marL="0" marR="0">
              <a:spcBef>
                <a:spcPts val="0"/>
              </a:spcBef>
              <a:spcAft>
                <a:spcPts val="1350"/>
              </a:spcAft>
            </a:pPr>
            <a:r>
              <a:rPr lang="en-US" sz="1000" dirty="0">
                <a:effectLst/>
                <a:ea typeface="Calibri" panose="020F0502020204030204" pitchFamily="34" charset="0"/>
              </a:rPr>
              <a:t>When the couple divorced, they entered into a divorce decree in which Liv gave up any right or interest related to any of William’s pension benefits. William did not, however, change his designated beneficiary on file with the retirement plan. </a:t>
            </a:r>
          </a:p>
          <a:p>
            <a:pPr marL="0" marR="0">
              <a:spcBef>
                <a:spcPts val="0"/>
              </a:spcBef>
              <a:spcAft>
                <a:spcPts val="1350"/>
              </a:spcAft>
            </a:pPr>
            <a:endParaRPr lang="en-US" sz="1000" dirty="0">
              <a:effectLst/>
              <a:ea typeface="Calibri" panose="020F0502020204030204" pitchFamily="34" charset="0"/>
            </a:endParaRPr>
          </a:p>
          <a:p>
            <a:pPr marL="0" marR="0">
              <a:spcBef>
                <a:spcPts val="0"/>
              </a:spcBef>
              <a:spcAft>
                <a:spcPts val="1350"/>
              </a:spcAft>
            </a:pPr>
            <a:r>
              <a:rPr lang="en-US" sz="1000" dirty="0">
                <a:effectLst/>
                <a:ea typeface="Calibri" panose="020F0502020204030204" pitchFamily="34" charset="0"/>
              </a:rPr>
              <a:t>When William died in 2001, his pension plan benefit — about $400,000 — was claimed by both his estate and Liv. The plan decided that Liv was still the designated beneficiary, and paid the benefit to her. The estate then sued both DuPont and the retirement plan administrator.</a:t>
            </a:r>
          </a:p>
          <a:p>
            <a:pPr marL="0" marR="0">
              <a:spcBef>
                <a:spcPts val="0"/>
              </a:spcBef>
              <a:spcAft>
                <a:spcPts val="1350"/>
              </a:spcAft>
            </a:pPr>
            <a:endParaRPr lang="en-US" sz="1000" dirty="0">
              <a:effectLst/>
              <a:ea typeface="Calibri" panose="020F0502020204030204" pitchFamily="34" charset="0"/>
            </a:endParaRPr>
          </a:p>
          <a:p>
            <a:pPr marL="0" marR="0" algn="l">
              <a:spcBef>
                <a:spcPts val="0"/>
              </a:spcBef>
              <a:spcAft>
                <a:spcPts val="1350"/>
              </a:spcAft>
            </a:pPr>
            <a:r>
              <a:rPr lang="en-US" sz="1000" dirty="0">
                <a:effectLst/>
                <a:ea typeface="Calibri" panose="020F0502020204030204" pitchFamily="34" charset="0"/>
              </a:rPr>
              <a:t>The Kennedy estate wound up having to take the case all the way to the Supreme Court. In a unanimous opinion, the Court held that Liv’s waiver of a right or interest in the plan benefit, as stated in the divorce decree, was invalid under ERISA. Therefore, the plan was correct in ignoring it since the plan documents still clearly made Liv the designated beneficiary. </a:t>
            </a:r>
          </a:p>
          <a:p>
            <a:pPr marL="0" marR="0" algn="l">
              <a:spcBef>
                <a:spcPts val="0"/>
              </a:spcBef>
              <a:spcAft>
                <a:spcPts val="1350"/>
              </a:spcAft>
            </a:pPr>
            <a:endParaRPr lang="en-US" sz="1000" dirty="0">
              <a:effectLst/>
              <a:ea typeface="Calibri" panose="020F0502020204030204" pitchFamily="34" charset="0"/>
            </a:endParaRPr>
          </a:p>
          <a:p>
            <a:pPr marL="0" marR="0">
              <a:spcBef>
                <a:spcPts val="0"/>
              </a:spcBef>
              <a:spcAft>
                <a:spcPts val="1350"/>
              </a:spcAft>
            </a:pPr>
            <a:r>
              <a:rPr lang="en-US" sz="1000" i="1" dirty="0">
                <a:effectLst/>
                <a:ea typeface="Calibri" panose="020F0502020204030204" pitchFamily="34" charset="0"/>
              </a:rPr>
              <a:t>Source:  Kennedy vs. Plan Administrator for DuPont Savings and Investment Plan, 129 </a:t>
            </a:r>
            <a:r>
              <a:rPr lang="en-US" sz="1000" i="1" dirty="0" err="1">
                <a:effectLst/>
                <a:ea typeface="Calibri" panose="020F0502020204030204" pitchFamily="34" charset="0"/>
              </a:rPr>
              <a:t>S.Ct</a:t>
            </a:r>
            <a:r>
              <a:rPr lang="en-US" sz="1000" i="1" dirty="0">
                <a:effectLst/>
                <a:ea typeface="Calibri" panose="020F0502020204030204" pitchFamily="34" charset="0"/>
              </a:rPr>
              <a:t>. 865 (2009)</a:t>
            </a:r>
            <a:endParaRPr lang="en-US" sz="1000" dirty="0">
              <a:effectLst/>
              <a:ea typeface="Calibri" panose="020F0502020204030204" pitchFamily="34" charset="0"/>
            </a:endParaRPr>
          </a:p>
          <a:p>
            <a:pPr marL="0" marR="0">
              <a:spcBef>
                <a:spcPts val="0"/>
              </a:spcBef>
              <a:spcAft>
                <a:spcPts val="0"/>
              </a:spcAft>
            </a:pPr>
            <a:endParaRPr lang="en-US" sz="1000" kern="1200" dirty="0">
              <a:effectLst/>
            </a:endParaRPr>
          </a:p>
          <a:p>
            <a:endParaRPr lang="en-US" sz="1000" kern="1200" dirty="0">
              <a:effectLst/>
            </a:endParaRPr>
          </a:p>
        </p:txBody>
      </p:sp>
      <p:sp>
        <p:nvSpPr>
          <p:cNvPr id="4" name="Slide Number Placeholder 3"/>
          <p:cNvSpPr>
            <a:spLocks noGrp="1"/>
          </p:cNvSpPr>
          <p:nvPr>
            <p:ph type="sldNum" sz="quarter" idx="10"/>
          </p:nvPr>
        </p:nvSpPr>
        <p:spPr/>
        <p:txBody>
          <a:bodyPr/>
          <a:lstStyle/>
          <a:p>
            <a:fld id="{AB5E336D-5138-4F47-858D-FA78D87F2E6A}" type="slidenum">
              <a:rPr lang="en-US" smtClean="0"/>
              <a:t>20</a:t>
            </a:fld>
            <a:endParaRPr lang="en-US"/>
          </a:p>
        </p:txBody>
      </p:sp>
    </p:spTree>
    <p:extLst>
      <p:ext uri="{BB962C8B-B14F-4D97-AF65-F5344CB8AC3E}">
        <p14:creationId xmlns:p14="http://schemas.microsoft.com/office/powerpoint/2010/main" val="30528786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kern="1200" dirty="0">
                <a:latin typeface="Arial" panose="020B0604020202020204" pitchFamily="34" charset="0"/>
                <a:ea typeface="+mn-ea"/>
                <a:cs typeface="Times New Roman" pitchFamily="18" charset="0"/>
              </a:rPr>
              <a:t>Beneficiary designations are one of the</a:t>
            </a:r>
            <a:r>
              <a:rPr lang="en-US" sz="1000" kern="1200" baseline="0" dirty="0">
                <a:latin typeface="Arial" panose="020B0604020202020204" pitchFamily="34" charset="0"/>
                <a:ea typeface="+mn-ea"/>
                <a:cs typeface="Times New Roman" pitchFamily="18" charset="0"/>
              </a:rPr>
              <a:t> most basic and important estate planning tools because unlike a will they allow you to pass your assets directly to the intended beneficiaries without going through probate; avoiding the pitfalls of the probate process we discussed earlier</a:t>
            </a:r>
            <a:r>
              <a:rPr lang="en-US" sz="1000" kern="1200" dirty="0">
                <a:latin typeface="Arial" panose="020B0604020202020204" pitchFamily="34" charset="0"/>
                <a:ea typeface="+mn-ea"/>
                <a:cs typeface="Times New Roman" pitchFamily="18" charset="0"/>
              </a:rPr>
              <a:t>.</a:t>
            </a:r>
          </a:p>
          <a:p>
            <a:pPr eaLnBrk="1" hangingPunct="1"/>
            <a:endParaRPr lang="en-US" sz="1000" kern="1200" dirty="0">
              <a:latin typeface="Arial" panose="020B0604020202020204" pitchFamily="34" charset="0"/>
              <a:ea typeface="+mn-ea"/>
              <a:cs typeface="Times New Roman" pitchFamily="18" charset="0"/>
            </a:endParaRPr>
          </a:p>
          <a:p>
            <a:r>
              <a:rPr lang="en-US" sz="1000" kern="1200" dirty="0">
                <a:latin typeface="Arial" panose="020B0604020202020204" pitchFamily="34" charset="0"/>
                <a:ea typeface="+mn-ea"/>
                <a:cs typeface="Arial" panose="020B0604020202020204" pitchFamily="34" charset="0"/>
              </a:rPr>
              <a:t>It is</a:t>
            </a:r>
            <a:r>
              <a:rPr lang="en-US" sz="1000" kern="1200" baseline="0" dirty="0">
                <a:latin typeface="Arial" panose="020B0604020202020204" pitchFamily="34" charset="0"/>
                <a:ea typeface="+mn-ea"/>
                <a:cs typeface="Arial" panose="020B0604020202020204" pitchFamily="34" charset="0"/>
              </a:rPr>
              <a:t> important to note, that beneficiary designations supersede the will. In most instances the assets will pass to the named beneficiary regardless of what your will says. Remember our previous pension case with William and his ex-wife Liv. That’s why it is extremely important to make sure your beneficiary designations are up-to-date and accurate.</a:t>
            </a:r>
          </a:p>
          <a:p>
            <a:endParaRPr lang="en-US" sz="1000" kern="1200" baseline="0" dirty="0">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000" kern="1200" baseline="0" dirty="0">
                <a:latin typeface="Arial" panose="020B0604020202020204" pitchFamily="34" charset="0"/>
                <a:ea typeface="+mn-ea"/>
                <a:cs typeface="Arial" panose="020B0604020202020204" pitchFamily="34" charset="0"/>
              </a:rPr>
              <a:t>I encourage everyone here today to review your beneficiary designations.  You can do so by logging into your account today at </a:t>
            </a:r>
            <a:r>
              <a:rPr lang="en-US" sz="1000" kern="1200" baseline="0" dirty="0" err="1">
                <a:latin typeface="Arial" panose="020B0604020202020204" pitchFamily="34" charset="0"/>
                <a:ea typeface="+mn-ea"/>
                <a:cs typeface="Arial" panose="020B0604020202020204" pitchFamily="34" charset="0"/>
              </a:rPr>
              <a:t>transamerica</a:t>
            </a:r>
            <a:r>
              <a:rPr lang="en-US" sz="1000" kern="1200" baseline="0" dirty="0">
                <a:latin typeface="Arial" panose="020B0604020202020204" pitchFamily="34" charset="0"/>
                <a:ea typeface="+mn-ea"/>
                <a:cs typeface="Arial" panose="020B0604020202020204" pitchFamily="34" charset="0"/>
              </a:rPr>
              <a:t>-dot-com and going to the “Beneficiaries” page under the “Home” tab. You can also contact Transamerica’s customer care team to request a paper form to complete or update your beneficiary designations. </a:t>
            </a:r>
            <a:endParaRPr lang="en-US" sz="1000" strike="sngStrike" kern="1200" dirty="0">
              <a:latin typeface="Arial" panose="020B0604020202020204" pitchFamily="34" charset="0"/>
              <a:ea typeface="+mn-ea"/>
              <a:cs typeface="Calibri"/>
            </a:endParaRPr>
          </a:p>
        </p:txBody>
      </p:sp>
      <p:sp>
        <p:nvSpPr>
          <p:cNvPr id="4" name="Slide Number Placeholder 3"/>
          <p:cNvSpPr>
            <a:spLocks noGrp="1"/>
          </p:cNvSpPr>
          <p:nvPr>
            <p:ph type="sldNum" sz="quarter" idx="10"/>
          </p:nvPr>
        </p:nvSpPr>
        <p:spPr/>
        <p:txBody>
          <a:bodyPr/>
          <a:lstStyle/>
          <a:p>
            <a:fld id="{AB5E336D-5138-4F47-858D-FA78D87F2E6A}" type="slidenum">
              <a:rPr lang="en-US" smtClean="0"/>
              <a:t>21</a:t>
            </a:fld>
            <a:endParaRPr lang="en-US"/>
          </a:p>
        </p:txBody>
      </p:sp>
    </p:spTree>
    <p:extLst>
      <p:ext uri="{BB962C8B-B14F-4D97-AF65-F5344CB8AC3E}">
        <p14:creationId xmlns:p14="http://schemas.microsoft.com/office/powerpoint/2010/main" val="32577759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kern="1200" dirty="0">
                <a:latin typeface="Arial" panose="020B0604020202020204" pitchFamily="34" charset="0"/>
                <a:ea typeface="+mn-ea"/>
                <a:cs typeface="Arial" panose="020B0604020202020204" pitchFamily="34" charset="0"/>
              </a:rPr>
              <a:t>When</a:t>
            </a:r>
            <a:r>
              <a:rPr lang="en-US" sz="1000" kern="1200" baseline="0" dirty="0">
                <a:latin typeface="Arial" panose="020B0604020202020204" pitchFamily="34" charset="0"/>
                <a:ea typeface="+mn-ea"/>
                <a:cs typeface="Arial" panose="020B0604020202020204" pitchFamily="34" charset="0"/>
              </a:rPr>
              <a:t> reviewing beneficiary designations here are a few warning signs to look out for: </a:t>
            </a:r>
          </a:p>
          <a:p>
            <a:endParaRPr lang="en-US" sz="1000" kern="1200" baseline="0" dirty="0">
              <a:latin typeface="Arial" panose="020B0604020202020204" pitchFamily="34" charset="0"/>
              <a:ea typeface="+mn-ea"/>
              <a:cs typeface="Arial" panose="020B0604020202020204" pitchFamily="34" charset="0"/>
            </a:endParaRPr>
          </a:p>
          <a:p>
            <a:r>
              <a:rPr lang="en-US" sz="1000" kern="1200" baseline="0" dirty="0">
                <a:latin typeface="Arial" panose="020B0604020202020204" pitchFamily="34" charset="0"/>
                <a:ea typeface="+mn-ea"/>
                <a:cs typeface="Arial" panose="020B0604020202020204" pitchFamily="34" charset="0"/>
              </a:rPr>
              <a:t>One of the warning signs to look for is a blank designation. In the absence of naming a beneficiary, the asset will pay to your estate and will be subject to the probate process. </a:t>
            </a:r>
          </a:p>
          <a:p>
            <a:endParaRPr lang="en-US" sz="1000" kern="1200" baseline="0" dirty="0">
              <a:latin typeface="Arial" panose="020B0604020202020204" pitchFamily="34" charset="0"/>
              <a:ea typeface="+mn-ea"/>
              <a:cs typeface="Arial" panose="020B0604020202020204" pitchFamily="34" charset="0"/>
            </a:endParaRPr>
          </a:p>
          <a:p>
            <a:r>
              <a:rPr lang="en-US" sz="1000" kern="1200" baseline="0" dirty="0">
                <a:latin typeface="Arial" panose="020B0604020202020204" pitchFamily="34" charset="0"/>
                <a:ea typeface="+mn-ea"/>
                <a:cs typeface="Arial" panose="020B0604020202020204" pitchFamily="34" charset="0"/>
              </a:rPr>
              <a:t>One of the most common mistakes I see people make is that they list their estate as their beneficiary because they would like their retirement assets distributed in accordance with their will. While this is true, listing your estate as the beneficiary will mean that the assets will be subject to probate and the many pitfalls of the probate process we discussed earlier. Just be sure to update your beneficiary designations whenever you update your will to ensure your beneficiary designations are up-to-date.</a:t>
            </a:r>
          </a:p>
          <a:p>
            <a:endParaRPr lang="en-US" sz="1000" kern="1200" baseline="0" dirty="0">
              <a:latin typeface="Arial" panose="020B0604020202020204" pitchFamily="34" charset="0"/>
              <a:ea typeface="+mn-ea"/>
              <a:cs typeface="Arial" panose="020B0604020202020204" pitchFamily="34" charset="0"/>
            </a:endParaRPr>
          </a:p>
          <a:p>
            <a:pPr marL="0" marR="0" lvl="0" indent="0" algn="l" defTabSz="947044" rtl="0" eaLnBrk="1" fontAlgn="auto" latinLnBrk="0" hangingPunct="1">
              <a:lnSpc>
                <a:spcPct val="100000"/>
              </a:lnSpc>
              <a:spcBef>
                <a:spcPts val="0"/>
              </a:spcBef>
              <a:spcAft>
                <a:spcPts val="0"/>
              </a:spcAft>
              <a:buClrTx/>
              <a:buSzTx/>
              <a:buFontTx/>
              <a:buNone/>
              <a:tabLst/>
              <a:defRPr/>
            </a:pPr>
            <a:r>
              <a:rPr lang="en-US" sz="1000" kern="1200" baseline="0" dirty="0">
                <a:latin typeface="Arial" panose="020B0604020202020204" pitchFamily="34" charset="0"/>
                <a:ea typeface="+mn-ea"/>
                <a:cs typeface="Arial" panose="020B0604020202020204" pitchFamily="34" charset="0"/>
              </a:rPr>
              <a:t>Another warning sign I see is failure to name a contingent beneficiary when the opportunity exists to do so. The primary beneficiary is first in line, and contingent is second in line. If, at your death the primary beneficiary is deceased, the asset will pay to the contingent beneficiary. If none is listed, it will ultimately pay to your estate and go through probate. Listing a contingent beneficiary is just another way to keep assets out of probate. </a:t>
            </a:r>
          </a:p>
          <a:p>
            <a:pPr marL="0" marR="0" lvl="0" indent="0" algn="l" defTabSz="947044" rtl="0" eaLnBrk="1" fontAlgn="auto" latinLnBrk="0" hangingPunct="1">
              <a:lnSpc>
                <a:spcPct val="100000"/>
              </a:lnSpc>
              <a:spcBef>
                <a:spcPts val="0"/>
              </a:spcBef>
              <a:spcAft>
                <a:spcPts val="0"/>
              </a:spcAft>
              <a:buClrTx/>
              <a:buSzTx/>
              <a:buFontTx/>
              <a:buNone/>
              <a:tabLst/>
              <a:defRPr/>
            </a:pPr>
            <a:endParaRPr lang="en-US" sz="1000" kern="1200" dirty="0">
              <a:latin typeface="Arial" panose="020B0604020202020204" pitchFamily="34" charset="0"/>
              <a:ea typeface="+mn-ea"/>
              <a:cs typeface="Arial" panose="020B0604020202020204" pitchFamily="34" charset="0"/>
            </a:endParaRPr>
          </a:p>
          <a:p>
            <a:pPr marL="0" marR="0" lvl="0" indent="0" algn="l" defTabSz="947044" rtl="0" eaLnBrk="1" fontAlgn="auto" latinLnBrk="0" hangingPunct="1">
              <a:lnSpc>
                <a:spcPct val="100000"/>
              </a:lnSpc>
              <a:spcBef>
                <a:spcPts val="0"/>
              </a:spcBef>
              <a:spcAft>
                <a:spcPts val="0"/>
              </a:spcAft>
              <a:buClrTx/>
              <a:buSzTx/>
              <a:buFontTx/>
              <a:buNone/>
              <a:tabLst/>
              <a:defRPr/>
            </a:pPr>
            <a:r>
              <a:rPr lang="en-US" sz="1000" kern="1200" baseline="0" dirty="0">
                <a:latin typeface="Arial" panose="020B0604020202020204" pitchFamily="34" charset="0"/>
                <a:ea typeface="+mn-ea"/>
                <a:cs typeface="Arial" panose="020B0604020202020204" pitchFamily="34" charset="0"/>
              </a:rPr>
              <a:t>Death, disability, divorce, birth, and marriage can fundamentally alter your beneficiary designations. So be sure your designations are up-to-date, and the individuals you have listed are current and are the intended beneficiaries.</a:t>
            </a:r>
          </a:p>
          <a:p>
            <a:pPr marL="0" marR="0" lvl="0" indent="0" algn="l" defTabSz="947044" rtl="0" eaLnBrk="1" fontAlgn="auto" latinLnBrk="0" hangingPunct="1">
              <a:lnSpc>
                <a:spcPct val="100000"/>
              </a:lnSpc>
              <a:spcBef>
                <a:spcPts val="0"/>
              </a:spcBef>
              <a:spcAft>
                <a:spcPts val="0"/>
              </a:spcAft>
              <a:buClrTx/>
              <a:buSzTx/>
              <a:buFontTx/>
              <a:buNone/>
              <a:tabLst/>
              <a:defRPr/>
            </a:pPr>
            <a:endParaRPr lang="en-US" sz="1000" kern="1200" dirty="0">
              <a:latin typeface="Arial" panose="020B0604020202020204" pitchFamily="34" charset="0"/>
              <a:ea typeface="+mn-ea"/>
              <a:cs typeface="Arial" panose="020B0604020202020204" pitchFamily="34" charset="0"/>
            </a:endParaRPr>
          </a:p>
          <a:p>
            <a:pPr marL="0" marR="0" lvl="0" indent="0" algn="l" defTabSz="947044" rtl="0" eaLnBrk="1" fontAlgn="auto" latinLnBrk="0" hangingPunct="1">
              <a:lnSpc>
                <a:spcPct val="100000"/>
              </a:lnSpc>
              <a:spcBef>
                <a:spcPts val="0"/>
              </a:spcBef>
              <a:spcAft>
                <a:spcPts val="0"/>
              </a:spcAft>
              <a:buClrTx/>
              <a:buSzTx/>
              <a:buFontTx/>
              <a:buNone/>
              <a:tabLst/>
              <a:defRPr/>
            </a:pPr>
            <a:r>
              <a:rPr lang="en-US" sz="1000" kern="1200" dirty="0">
                <a:latin typeface="Arial" panose="020B0604020202020204" pitchFamily="34" charset="0"/>
                <a:ea typeface="+mn-ea"/>
                <a:cs typeface="Arial" panose="020B0604020202020204" pitchFamily="34" charset="0"/>
              </a:rPr>
              <a:t>Another important consideration is what may happen if one of the primary beneficiaries</a:t>
            </a:r>
            <a:r>
              <a:rPr lang="en-US" sz="1000" kern="1200" baseline="0" dirty="0">
                <a:latin typeface="Arial" panose="020B0604020202020204" pitchFamily="34" charset="0"/>
                <a:ea typeface="+mn-ea"/>
                <a:cs typeface="Arial" panose="020B0604020202020204" pitchFamily="34" charset="0"/>
              </a:rPr>
              <a:t> is deceased, but the others are still alive? Would you like the assets to be divided among the surviving beneficiaries, which is often known as per capita, or would you like the deceased beneficiary’s share to pass to that beneficiary’s children? This is often called per stirpes. Failure to name a beneficiary as per stirpes can result in disinherited grandchildren. </a:t>
            </a:r>
            <a:r>
              <a:rPr lang="en-US" sz="1000" kern="1200" dirty="0">
                <a:effectLst/>
                <a:latin typeface="Arial" panose="020B0604020202020204" pitchFamily="34" charset="0"/>
                <a:ea typeface="+mn-ea"/>
                <a:cs typeface="Arial" panose="020B0604020202020204" pitchFamily="34" charset="0"/>
              </a:rPr>
              <a:t>The default provision is based on your employer’s retirement plan and is typically “per capita,” so you’ll want to specify “per capita” or “per stirpes” after the beneficiary’s name to have your intentions fulfilled. </a:t>
            </a:r>
          </a:p>
          <a:p>
            <a:pPr marL="0" marR="0" lvl="0" indent="0" algn="l" defTabSz="947044" rtl="0" eaLnBrk="1" fontAlgn="auto" latinLnBrk="0" hangingPunct="1">
              <a:lnSpc>
                <a:spcPct val="100000"/>
              </a:lnSpc>
              <a:spcBef>
                <a:spcPts val="0"/>
              </a:spcBef>
              <a:spcAft>
                <a:spcPts val="0"/>
              </a:spcAft>
              <a:buClrTx/>
              <a:buSzTx/>
              <a:buFontTx/>
              <a:buNone/>
              <a:tabLst/>
              <a:defRPr/>
            </a:pPr>
            <a:endParaRPr lang="en-US" sz="1000" kern="1200" baseline="0" dirty="0">
              <a:effectLst/>
              <a:latin typeface="Arial" panose="020B0604020202020204" pitchFamily="34" charset="0"/>
              <a:ea typeface="+mn-ea"/>
              <a:cs typeface="Arial" panose="020B0604020202020204" pitchFamily="34" charset="0"/>
            </a:endParaRPr>
          </a:p>
          <a:p>
            <a:pPr marL="0" marR="0" lvl="0" indent="0" algn="l" defTabSz="947044" rtl="0" eaLnBrk="1" fontAlgn="auto" latinLnBrk="0" hangingPunct="1">
              <a:lnSpc>
                <a:spcPct val="100000"/>
              </a:lnSpc>
              <a:spcBef>
                <a:spcPts val="0"/>
              </a:spcBef>
              <a:spcAft>
                <a:spcPts val="0"/>
              </a:spcAft>
              <a:buClrTx/>
              <a:buSzTx/>
              <a:buFontTx/>
              <a:buNone/>
              <a:tabLst/>
              <a:defRPr/>
            </a:pPr>
            <a:r>
              <a:rPr lang="en-US" sz="1000" kern="1200" baseline="0" dirty="0">
                <a:effectLst/>
                <a:latin typeface="Arial" panose="020B0604020202020204" pitchFamily="34" charset="0"/>
                <a:ea typeface="+mn-ea"/>
                <a:cs typeface="Arial" panose="020B0604020202020204" pitchFamily="34" charset="0"/>
              </a:rPr>
              <a:t>Let me show you an example of how this would work.</a:t>
            </a:r>
            <a:endParaRPr lang="en-US" sz="1000" kern="1200" baseline="0" dirty="0">
              <a:latin typeface="Arial" panose="020B0604020202020204" pitchFamily="34" charset="0"/>
              <a:ea typeface="+mn-ea"/>
              <a:cs typeface="Arial" panose="020B0604020202020204" pitchFamily="34" charset="0"/>
            </a:endParaRPr>
          </a:p>
          <a:p>
            <a:pPr marL="0" marR="0" lvl="0" indent="0" algn="l" defTabSz="947044" rtl="0" eaLnBrk="1" fontAlgn="auto" latinLnBrk="0" hangingPunct="1">
              <a:lnSpc>
                <a:spcPct val="100000"/>
              </a:lnSpc>
              <a:spcBef>
                <a:spcPts val="0"/>
              </a:spcBef>
              <a:spcAft>
                <a:spcPts val="0"/>
              </a:spcAft>
              <a:buClrTx/>
              <a:buSzTx/>
              <a:buFontTx/>
              <a:buNone/>
              <a:tabLst/>
              <a:defRPr/>
            </a:pPr>
            <a:endParaRPr lang="en-US" sz="1000" kern="1200" dirty="0">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fld id="{AB5E336D-5138-4F47-858D-FA78D87F2E6A}" type="slidenum">
              <a:rPr lang="en-US" smtClean="0"/>
              <a:t>22</a:t>
            </a:fld>
            <a:endParaRPr lang="en-US"/>
          </a:p>
        </p:txBody>
      </p:sp>
    </p:spTree>
    <p:extLst>
      <p:ext uri="{BB962C8B-B14F-4D97-AF65-F5344CB8AC3E}">
        <p14:creationId xmlns:p14="http://schemas.microsoft.com/office/powerpoint/2010/main" val="39791657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In this example, Bob has three children: Andy, Beth, and Chris. Bob’s intention is to leave his retirement plan assets to his three children equally - one third to each - so he lists Andy, Beth, and Chris as his primary beneficiaries.</a:t>
            </a:r>
          </a:p>
          <a:p>
            <a:endParaRPr lang="en-US" sz="1000" dirty="0"/>
          </a:p>
          <a:p>
            <a:r>
              <a:rPr lang="en-US" sz="1000" dirty="0"/>
              <a:t>But what would happen if Bob was traveling with Andy and they passed away together, leaving just Beth and Chris as the primary beneficiaries?</a:t>
            </a:r>
          </a:p>
          <a:p>
            <a:endParaRPr lang="en-US" sz="1000" dirty="0"/>
          </a:p>
          <a:p>
            <a:r>
              <a:rPr lang="en-US" sz="1000" dirty="0"/>
              <a:t>If Bob had stipulated that Andy, Beth and Chris would inherit his assets “per capita”, then Beth and Chris would be awarded Andy’s share, and each would inherit one-half of Bob’s assets instead of one-third.</a:t>
            </a:r>
          </a:p>
          <a:p>
            <a:endParaRPr lang="en-US" sz="1000" dirty="0"/>
          </a:p>
          <a:p>
            <a:r>
              <a:rPr lang="en-US" sz="1000" dirty="0"/>
              <a:t>However, that may not be what Bob intended. In this example, Andy has two children, Debbie and Evan, Bob’s grandchildren. If Bob would like Andy’s share to go to his grandchildren, then Bob should stipulate that Andy, Beth, and Chris would inherit his assets “per stirpes”. In this scenario, Beth and Chris would still get their one-third, but Andy’s one-third would be payable to Debbie and Evan, Bob’s grandchildren.</a:t>
            </a:r>
          </a:p>
        </p:txBody>
      </p:sp>
      <p:sp>
        <p:nvSpPr>
          <p:cNvPr id="4" name="Slide Number Placeholder 3"/>
          <p:cNvSpPr>
            <a:spLocks noGrp="1"/>
          </p:cNvSpPr>
          <p:nvPr>
            <p:ph type="sldNum" sz="quarter" idx="5"/>
          </p:nvPr>
        </p:nvSpPr>
        <p:spPr/>
        <p:txBody>
          <a:bodyPr/>
          <a:lstStyle/>
          <a:p>
            <a:fld id="{AB5E336D-5138-4F47-858D-FA78D87F2E6A}" type="slidenum">
              <a:rPr lang="en-US" smtClean="0"/>
              <a:pPr/>
              <a:t>23</a:t>
            </a:fld>
            <a:endParaRPr lang="en-US"/>
          </a:p>
        </p:txBody>
      </p:sp>
    </p:spTree>
    <p:extLst>
      <p:ext uri="{BB962C8B-B14F-4D97-AF65-F5344CB8AC3E}">
        <p14:creationId xmlns:p14="http://schemas.microsoft.com/office/powerpoint/2010/main" val="15761075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021449" rtl="0" eaLnBrk="1" fontAlgn="auto" latinLnBrk="0" hangingPunct="1">
              <a:lnSpc>
                <a:spcPct val="100000"/>
              </a:lnSpc>
              <a:spcBef>
                <a:spcPts val="0"/>
              </a:spcBef>
              <a:spcAft>
                <a:spcPts val="0"/>
              </a:spcAft>
              <a:buClrTx/>
              <a:buSzTx/>
              <a:buFontTx/>
              <a:buNone/>
              <a:tabLst/>
              <a:defRPr/>
            </a:pPr>
            <a:r>
              <a:rPr lang="en-US" sz="1000" kern="1200" dirty="0">
                <a:latin typeface="Arial" panose="020B0604020202020204" pitchFamily="34" charset="0"/>
                <a:ea typeface="+mn-ea"/>
                <a:cs typeface="Arial" panose="020B0604020202020204" pitchFamily="34" charset="0"/>
              </a:rPr>
              <a:t>As you can see, it makes sense to put some thought into your beneficiary designations. A few final things to think about:</a:t>
            </a:r>
          </a:p>
          <a:p>
            <a:pPr marL="0" marR="0" indent="0" algn="l" defTabSz="1021449" rtl="0" eaLnBrk="1" fontAlgn="auto" latinLnBrk="0" hangingPunct="1">
              <a:lnSpc>
                <a:spcPct val="100000"/>
              </a:lnSpc>
              <a:spcBef>
                <a:spcPts val="0"/>
              </a:spcBef>
              <a:spcAft>
                <a:spcPts val="0"/>
              </a:spcAft>
              <a:buClrTx/>
              <a:buSzTx/>
              <a:buFontTx/>
              <a:buNone/>
              <a:tabLst/>
              <a:defRPr/>
            </a:pPr>
            <a:endParaRPr lang="en-US" sz="1000" kern="1200" dirty="0">
              <a:highlight>
                <a:srgbClr val="FFFF00"/>
              </a:highlight>
              <a:latin typeface="Arial" panose="020B0604020202020204" pitchFamily="34" charset="0"/>
              <a:ea typeface="+mn-ea"/>
              <a:cs typeface="Arial" panose="020B0604020202020204" pitchFamily="34" charset="0"/>
            </a:endParaRPr>
          </a:p>
          <a:p>
            <a:pPr marL="0" marR="0" lvl="0" indent="0" algn="l" defTabSz="1021449" rtl="0" eaLnBrk="1" fontAlgn="auto" latinLnBrk="0" hangingPunct="1">
              <a:lnSpc>
                <a:spcPct val="100000"/>
              </a:lnSpc>
              <a:spcBef>
                <a:spcPts val="0"/>
              </a:spcBef>
              <a:spcAft>
                <a:spcPts val="0"/>
              </a:spcAft>
              <a:buClrTx/>
              <a:buSzTx/>
              <a:buFontTx/>
              <a:buNone/>
              <a:tabLst/>
              <a:defRPr/>
            </a:pPr>
            <a:r>
              <a:rPr lang="en-US" sz="1000" kern="1200" baseline="0" dirty="0">
                <a:highlight>
                  <a:srgbClr val="FFFF00"/>
                </a:highlight>
                <a:latin typeface="Arial" panose="020B0604020202020204" pitchFamily="34" charset="0"/>
                <a:ea typeface="+mn-ea"/>
                <a:cs typeface="Arial" panose="020B0604020202020204" pitchFamily="34" charset="0"/>
              </a:rPr>
              <a:t>Generally, a minor lacks the legal capacity to inherit an asset directly. If you have minors listed, a custodian will need to be appointed on their behalf. </a:t>
            </a:r>
          </a:p>
          <a:p>
            <a:pPr marL="0" marR="0" lvl="0" indent="0" algn="l" defTabSz="1021449" rtl="0" eaLnBrk="1" fontAlgn="auto" latinLnBrk="0" hangingPunct="1">
              <a:lnSpc>
                <a:spcPct val="100000"/>
              </a:lnSpc>
              <a:spcBef>
                <a:spcPts val="0"/>
              </a:spcBef>
              <a:spcAft>
                <a:spcPts val="0"/>
              </a:spcAft>
              <a:buClrTx/>
              <a:buSzTx/>
              <a:buFontTx/>
              <a:buNone/>
              <a:tabLst/>
              <a:defRPr/>
            </a:pPr>
            <a:endParaRPr lang="en-US" sz="1000" kern="1200" baseline="0" dirty="0">
              <a:highlight>
                <a:srgbClr val="FFFF00"/>
              </a:highlight>
              <a:latin typeface="Arial" panose="020B0604020202020204" pitchFamily="34" charset="0"/>
              <a:ea typeface="+mn-ea"/>
              <a:cs typeface="Arial" panose="020B0604020202020204" pitchFamily="34" charset="0"/>
            </a:endParaRPr>
          </a:p>
          <a:p>
            <a:pPr marL="0" marR="0" lvl="0" indent="0" algn="l" defTabSz="1021449" rtl="0" eaLnBrk="1" fontAlgn="auto" latinLnBrk="0" hangingPunct="1">
              <a:lnSpc>
                <a:spcPct val="100000"/>
              </a:lnSpc>
              <a:spcBef>
                <a:spcPts val="0"/>
              </a:spcBef>
              <a:spcAft>
                <a:spcPts val="0"/>
              </a:spcAft>
              <a:buClrTx/>
              <a:buSzTx/>
              <a:buFontTx/>
              <a:buNone/>
              <a:tabLst/>
              <a:defRPr/>
            </a:pPr>
            <a:r>
              <a:rPr lang="en-US" sz="1000" kern="1200" baseline="0" dirty="0">
                <a:highlight>
                  <a:srgbClr val="FFFF00"/>
                </a:highlight>
                <a:latin typeface="Arial" panose="020B0604020202020204" pitchFamily="34" charset="0"/>
                <a:ea typeface="+mn-ea"/>
                <a:cs typeface="Arial" panose="020B0604020202020204" pitchFamily="34" charset="0"/>
              </a:rPr>
              <a:t>Listing an UTMA or UGMA may be another option. </a:t>
            </a:r>
            <a:r>
              <a:rPr lang="en-US" sz="1000" strike="noStrike" kern="1200" baseline="0" dirty="0">
                <a:latin typeface="Arial" panose="020B0604020202020204" pitchFamily="34" charset="0"/>
                <a:ea typeface="+mn-ea"/>
                <a:cs typeface="Arial" panose="020B0604020202020204" pitchFamily="34" charset="0"/>
              </a:rPr>
              <a:t>UTMAs and UGMAs are custodial accounts that essentially serve as a trust that holds assets during the recipient's childhood. These accounts should be established before naming them as beneficiaries.  </a:t>
            </a:r>
            <a:endParaRPr lang="en-US" sz="1000" kern="1200" baseline="0" dirty="0">
              <a:highlight>
                <a:srgbClr val="FFFF00"/>
              </a:highlight>
              <a:latin typeface="Arial" panose="020B0604020202020204" pitchFamily="34" charset="0"/>
              <a:ea typeface="+mn-ea"/>
              <a:cs typeface="Arial" panose="020B0604020202020204" pitchFamily="34" charset="0"/>
            </a:endParaRPr>
          </a:p>
          <a:p>
            <a:pPr marL="0" marR="0" indent="0" algn="l" defTabSz="1021449" rtl="0" eaLnBrk="1" fontAlgn="auto" latinLnBrk="0" hangingPunct="1">
              <a:lnSpc>
                <a:spcPct val="100000"/>
              </a:lnSpc>
              <a:spcBef>
                <a:spcPts val="0"/>
              </a:spcBef>
              <a:spcAft>
                <a:spcPts val="0"/>
              </a:spcAft>
              <a:buClrTx/>
              <a:buSzTx/>
              <a:buFontTx/>
              <a:buNone/>
              <a:tabLst/>
              <a:defRPr/>
            </a:pPr>
            <a:endParaRPr lang="en-US" sz="1000" kern="1200" baseline="0" dirty="0">
              <a:highlight>
                <a:srgbClr val="FFFF00"/>
              </a:highlight>
              <a:latin typeface="Arial" panose="020B0604020202020204" pitchFamily="34" charset="0"/>
              <a:ea typeface="+mn-ea"/>
              <a:cs typeface="Arial" panose="020B0604020202020204" pitchFamily="34" charset="0"/>
            </a:endParaRPr>
          </a:p>
          <a:p>
            <a:r>
              <a:rPr lang="en-US" sz="1000" kern="1200" baseline="0" dirty="0">
                <a:latin typeface="Arial" panose="020B0604020202020204" pitchFamily="34" charset="0"/>
                <a:ea typeface="+mn-ea"/>
                <a:cs typeface="Arial" panose="020B0604020202020204" pitchFamily="34" charset="0"/>
              </a:rPr>
              <a:t>Another item to consider is whether to list a trust as a beneficiary. Depending on the type of account, a trust can limit post-death distribution options. </a:t>
            </a:r>
            <a:r>
              <a:rPr lang="en-US" sz="1000" kern="1200" dirty="0">
                <a:effectLst/>
                <a:latin typeface="Arial" panose="020B0604020202020204" pitchFamily="34" charset="0"/>
                <a:ea typeface="+mn-ea"/>
                <a:cs typeface="Arial" panose="020B0604020202020204" pitchFamily="34" charset="0"/>
              </a:rPr>
              <a:t>If you listed a trust as your beneficiary, you may want to confirm with whoever drafted the trust if it’s the most</a:t>
            </a:r>
            <a:r>
              <a:rPr lang="en-US" sz="1000" kern="1200" baseline="0" dirty="0">
                <a:effectLst/>
                <a:latin typeface="Arial" panose="020B0604020202020204" pitchFamily="34" charset="0"/>
                <a:ea typeface="+mn-ea"/>
                <a:cs typeface="Arial" panose="020B0604020202020204" pitchFamily="34" charset="0"/>
              </a:rPr>
              <a:t> a</a:t>
            </a:r>
            <a:r>
              <a:rPr lang="en-US" sz="1000" kern="1200" dirty="0">
                <a:effectLst/>
                <a:latin typeface="Arial" panose="020B0604020202020204" pitchFamily="34" charset="0"/>
                <a:ea typeface="+mn-ea"/>
                <a:cs typeface="Arial" panose="020B0604020202020204" pitchFamily="34" charset="0"/>
              </a:rPr>
              <a:t>ppropriate designation for you to use on your retirement accounts.</a:t>
            </a:r>
          </a:p>
          <a:p>
            <a:endParaRPr lang="en-US" sz="1000" kern="1200" baseline="0" dirty="0">
              <a:latin typeface="Arial" panose="020B0604020202020204" pitchFamily="34" charset="0"/>
              <a:ea typeface="+mn-ea"/>
              <a:cs typeface="Arial" panose="020B0604020202020204" pitchFamily="34" charset="0"/>
            </a:endParaRPr>
          </a:p>
          <a:p>
            <a:endParaRPr lang="en-US" sz="1000" dirty="0"/>
          </a:p>
        </p:txBody>
      </p:sp>
      <p:sp>
        <p:nvSpPr>
          <p:cNvPr id="4" name="Slide Number Placeholder 3"/>
          <p:cNvSpPr>
            <a:spLocks noGrp="1"/>
          </p:cNvSpPr>
          <p:nvPr>
            <p:ph type="sldNum" sz="quarter" idx="10"/>
          </p:nvPr>
        </p:nvSpPr>
        <p:spPr/>
        <p:txBody>
          <a:bodyPr/>
          <a:lstStyle/>
          <a:p>
            <a:fld id="{AB5E336D-5138-4F47-858D-FA78D87F2E6A}" type="slidenum">
              <a:rPr lang="en-US" smtClean="0"/>
              <a:t>24</a:t>
            </a:fld>
            <a:endParaRPr lang="en-US"/>
          </a:p>
        </p:txBody>
      </p:sp>
    </p:spTree>
    <p:extLst>
      <p:ext uri="{BB962C8B-B14F-4D97-AF65-F5344CB8AC3E}">
        <p14:creationId xmlns:p14="http://schemas.microsoft.com/office/powerpoint/2010/main" val="10977135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sz="1000" baseline="0" dirty="0"/>
              <a:t>To wrap up this section on transferring assets, here is a list of the steps you can take to ensure your assets transfer efficiently and to the right people.</a:t>
            </a:r>
          </a:p>
          <a:p>
            <a:pPr eaLnBrk="1" hangingPunct="1"/>
            <a:endParaRPr lang="en-US" sz="1000" baseline="0" dirty="0"/>
          </a:p>
          <a:p>
            <a:pPr eaLnBrk="1" hangingPunct="1"/>
            <a:r>
              <a:rPr lang="en-US" sz="1000" baseline="0" dirty="0"/>
              <a:t>(Read slide)</a:t>
            </a:r>
          </a:p>
          <a:p>
            <a:pPr eaLnBrk="1" hangingPunct="1"/>
            <a:endParaRPr lang="en-US" sz="1000"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000" baseline="0" dirty="0"/>
              <a:t>And again, all the information I shared with you in this section is in the Guide to Estate Planning that I’ll send to each of you following today’s presentation.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000"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000" baseline="0" dirty="0"/>
              <a:t>Now let’s turn our attention to maintaining control.</a:t>
            </a:r>
            <a:r>
              <a:rPr lang="en-US" sz="1000" kern="1200" baseline="0" dirty="0"/>
              <a:t> </a:t>
            </a:r>
            <a:endParaRPr lang="en-US" sz="1000" baseline="0" dirty="0"/>
          </a:p>
        </p:txBody>
      </p:sp>
      <p:sp>
        <p:nvSpPr>
          <p:cNvPr id="4" name="Slide Number Placeholder 3"/>
          <p:cNvSpPr>
            <a:spLocks noGrp="1"/>
          </p:cNvSpPr>
          <p:nvPr>
            <p:ph type="sldNum" sz="quarter" idx="10"/>
          </p:nvPr>
        </p:nvSpPr>
        <p:spPr/>
        <p:txBody>
          <a:bodyPr/>
          <a:lstStyle/>
          <a:p>
            <a:fld id="{AB5E336D-5138-4F47-858D-FA78D87F2E6A}" type="slidenum">
              <a:rPr lang="en-US" smtClean="0"/>
              <a:t>25</a:t>
            </a:fld>
            <a:endParaRPr lang="en-US"/>
          </a:p>
        </p:txBody>
      </p:sp>
    </p:spTree>
    <p:extLst>
      <p:ext uri="{BB962C8B-B14F-4D97-AF65-F5344CB8AC3E}">
        <p14:creationId xmlns:p14="http://schemas.microsoft.com/office/powerpoint/2010/main" val="26840823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kern="1200" baseline="0" dirty="0">
                <a:latin typeface="Arial" panose="020B0604020202020204" pitchFamily="34" charset="0"/>
                <a:ea typeface="+mn-ea"/>
                <a:cs typeface="Times New Roman" pitchFamily="18" charset="0"/>
              </a:rPr>
              <a:t>Another part of the estate planning process that concerns many people is their ability to control the transfer of assets, even after they’re gone. In this section, we’ll talk about the ways you can control the distribution of assets after death.</a:t>
            </a:r>
          </a:p>
        </p:txBody>
      </p:sp>
      <p:sp>
        <p:nvSpPr>
          <p:cNvPr id="4" name="Slide Number Placeholder 3"/>
          <p:cNvSpPr>
            <a:spLocks noGrp="1"/>
          </p:cNvSpPr>
          <p:nvPr>
            <p:ph type="sldNum" sz="quarter" idx="10"/>
          </p:nvPr>
        </p:nvSpPr>
        <p:spPr/>
        <p:txBody>
          <a:bodyPr/>
          <a:lstStyle/>
          <a:p>
            <a:fld id="{AB5E336D-5138-4F47-858D-FA78D87F2E6A}" type="slidenum">
              <a:rPr lang="en-US" smtClean="0"/>
              <a:t>26</a:t>
            </a:fld>
            <a:endParaRPr lang="en-US"/>
          </a:p>
        </p:txBody>
      </p:sp>
    </p:spTree>
    <p:extLst>
      <p:ext uri="{BB962C8B-B14F-4D97-AF65-F5344CB8AC3E}">
        <p14:creationId xmlns:p14="http://schemas.microsoft.com/office/powerpoint/2010/main" val="29469713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021449" rtl="0" eaLnBrk="1" fontAlgn="auto" latinLnBrk="0" hangingPunct="1">
              <a:lnSpc>
                <a:spcPct val="100000"/>
              </a:lnSpc>
              <a:spcBef>
                <a:spcPts val="0"/>
              </a:spcBef>
              <a:spcAft>
                <a:spcPts val="0"/>
              </a:spcAft>
              <a:buClrTx/>
              <a:buSzTx/>
              <a:buFontTx/>
              <a:buNone/>
              <a:tabLst/>
              <a:defRPr/>
            </a:pPr>
            <a:r>
              <a:rPr lang="en-US" sz="1000" kern="1200" baseline="0" dirty="0">
                <a:latin typeface="Arial" panose="020B0604020202020204" pitchFamily="34" charset="0"/>
                <a:ea typeface="+mn-ea"/>
                <a:cs typeface="Arial" panose="020B0604020202020204" pitchFamily="34" charset="0"/>
              </a:rPr>
              <a:t>A major facet of estate planning is controlling how and when beneficiaries inherit assets.  </a:t>
            </a:r>
          </a:p>
          <a:p>
            <a:pPr defTabSz="1021449">
              <a:defRPr/>
            </a:pPr>
            <a:endParaRPr lang="en-US" sz="1000" kern="1200" baseline="0" dirty="0">
              <a:latin typeface="Arial" panose="020B0604020202020204" pitchFamily="34" charset="0"/>
              <a:ea typeface="+mn-ea"/>
              <a:cs typeface="Arial" panose="020B0604020202020204" pitchFamily="34" charset="0"/>
            </a:endParaRPr>
          </a:p>
          <a:p>
            <a:pPr defTabSz="1021449">
              <a:defRPr/>
            </a:pPr>
            <a:r>
              <a:rPr lang="en-US" sz="1000" kern="1200" baseline="0" dirty="0">
                <a:latin typeface="Arial" panose="020B0604020202020204" pitchFamily="34" charset="0"/>
                <a:ea typeface="+mn-ea"/>
                <a:cs typeface="Arial" panose="020B0604020202020204" pitchFamily="34" charset="0"/>
              </a:rPr>
              <a:t>One common goal is </a:t>
            </a:r>
            <a:r>
              <a:rPr lang="en-US" sz="1000" dirty="0"/>
              <a:t>to control</a:t>
            </a:r>
            <a:r>
              <a:rPr lang="en-US" sz="1000" kern="1200" baseline="0" dirty="0">
                <a:latin typeface="Arial" panose="020B0604020202020204" pitchFamily="34" charset="0"/>
                <a:ea typeface="+mn-ea"/>
                <a:cs typeface="Arial" panose="020B0604020202020204" pitchFamily="34" charset="0"/>
              </a:rPr>
              <a:t> how the inheritance is distributed. This could be a concern if you have a beneficiary who has limited financial experience or has shown spendthrift tendencies. You may want to stipulate how and when the assets will be distributed. For example, all at once, periodically or at a specific time. There may also be special circumstances to </a:t>
            </a:r>
            <a:r>
              <a:rPr lang="en-US" sz="1000" kern="1200" dirty="0">
                <a:effectLst/>
                <a:latin typeface="Arial" panose="020B0604020202020204" pitchFamily="34" charset="0"/>
                <a:ea typeface="+mn-ea"/>
                <a:cs typeface="Arial" panose="020B0604020202020204" pitchFamily="34" charset="0"/>
              </a:rPr>
              <a:t>prepare</a:t>
            </a:r>
            <a:r>
              <a:rPr lang="en-US" sz="1000" kern="1200" baseline="0" dirty="0">
                <a:effectLst/>
                <a:latin typeface="Arial" panose="020B0604020202020204" pitchFamily="34" charset="0"/>
                <a:ea typeface="+mn-ea"/>
                <a:cs typeface="Arial" panose="020B0604020202020204" pitchFamily="34" charset="0"/>
              </a:rPr>
              <a:t> </a:t>
            </a:r>
            <a:r>
              <a:rPr lang="en-US" sz="1000" kern="1200" baseline="0" dirty="0">
                <a:latin typeface="Arial" panose="020B0604020202020204" pitchFamily="34" charset="0"/>
                <a:ea typeface="+mn-ea"/>
                <a:cs typeface="Arial" panose="020B0604020202020204" pitchFamily="34" charset="0"/>
              </a:rPr>
              <a:t>for, such as a beneficiary with special needs.</a:t>
            </a:r>
            <a:endParaRPr lang="en-US" sz="1000" kern="1200" baseline="0" dirty="0">
              <a:latin typeface="Arial" panose="020B0604020202020204" pitchFamily="34" charset="0"/>
              <a:ea typeface="+mn-ea"/>
              <a:cs typeface="Calibri"/>
            </a:endParaRPr>
          </a:p>
          <a:p>
            <a:pPr defTabSz="1021449">
              <a:defRPr/>
            </a:pPr>
            <a:endParaRPr lang="en-US" sz="1000" kern="1200" baseline="0" dirty="0">
              <a:latin typeface="Arial" panose="020B0604020202020204" pitchFamily="34" charset="0"/>
              <a:ea typeface="+mn-ea"/>
              <a:cs typeface="Arial" panose="020B0604020202020204" pitchFamily="34" charset="0"/>
            </a:endParaRPr>
          </a:p>
          <a:p>
            <a:pPr defTabSz="1021449">
              <a:defRPr/>
            </a:pPr>
            <a:r>
              <a:rPr lang="en-US" sz="1000" kern="1200" baseline="0" dirty="0">
                <a:latin typeface="Arial" panose="020B0604020202020204" pitchFamily="34" charset="0"/>
                <a:ea typeface="+mn-ea"/>
                <a:cs typeface="Arial" panose="020B0604020202020204" pitchFamily="34" charset="0"/>
              </a:rPr>
              <a:t>Let’s look at a few common instruments to control distributions.</a:t>
            </a:r>
          </a:p>
          <a:p>
            <a:r>
              <a:rPr lang="en-US" sz="1000" kern="1200" dirty="0">
                <a:effectLst/>
                <a:latin typeface="Arial" panose="020B0604020202020204" pitchFamily="34" charset="0"/>
                <a:ea typeface="+mn-ea"/>
                <a:cs typeface="Arial" panose="020B0604020202020204" pitchFamily="34" charset="0"/>
              </a:rPr>
              <a:t> </a:t>
            </a:r>
          </a:p>
          <a:p>
            <a:endParaRPr lang="en-US" sz="1000" dirty="0"/>
          </a:p>
        </p:txBody>
      </p:sp>
      <p:sp>
        <p:nvSpPr>
          <p:cNvPr id="4" name="Slide Number Placeholder 3"/>
          <p:cNvSpPr>
            <a:spLocks noGrp="1"/>
          </p:cNvSpPr>
          <p:nvPr>
            <p:ph type="sldNum" sz="quarter" idx="10"/>
          </p:nvPr>
        </p:nvSpPr>
        <p:spPr/>
        <p:txBody>
          <a:bodyPr/>
          <a:lstStyle/>
          <a:p>
            <a:fld id="{AB5E336D-5138-4F47-858D-FA78D87F2E6A}" type="slidenum">
              <a:rPr lang="en-US" smtClean="0"/>
              <a:t>27</a:t>
            </a:fld>
            <a:endParaRPr lang="en-US"/>
          </a:p>
        </p:txBody>
      </p:sp>
    </p:spTree>
    <p:extLst>
      <p:ext uri="{BB962C8B-B14F-4D97-AF65-F5344CB8AC3E}">
        <p14:creationId xmlns:p14="http://schemas.microsoft.com/office/powerpoint/2010/main" val="19954023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21449">
              <a:defRPr/>
            </a:pPr>
            <a:r>
              <a:rPr lang="en-US" sz="1000" kern="1200" baseline="0" dirty="0">
                <a:latin typeface="Arial" panose="020B0604020202020204" pitchFamily="34" charset="0"/>
                <a:ea typeface="+mn-ea"/>
                <a:cs typeface="Arial" panose="020B0604020202020204" pitchFamily="34" charset="0"/>
              </a:rPr>
              <a:t>As we discussed previously, wills are a basic estate planning tool that can help ensure your assets pass to your intended beneficiaries, but they don’t offer a lot of control.</a:t>
            </a:r>
          </a:p>
          <a:p>
            <a:pPr defTabSz="1021449">
              <a:defRPr/>
            </a:pPr>
            <a:endParaRPr lang="en-US" sz="1000" kern="1200" baseline="0" dirty="0">
              <a:latin typeface="Arial" panose="020B0604020202020204" pitchFamily="34" charset="0"/>
              <a:ea typeface="+mn-ea"/>
              <a:cs typeface="Arial" panose="020B0604020202020204" pitchFamily="34" charset="0"/>
            </a:endParaRPr>
          </a:p>
          <a:p>
            <a:pPr defTabSz="1021449">
              <a:defRPr/>
            </a:pPr>
            <a:r>
              <a:rPr lang="en-US" sz="1000" kern="1200" baseline="0" dirty="0">
                <a:latin typeface="Arial" panose="020B0604020202020204" pitchFamily="34" charset="0"/>
                <a:ea typeface="+mn-ea"/>
                <a:cs typeface="Arial" panose="020B0604020202020204" pitchFamily="34" charset="0"/>
              </a:rPr>
              <a:t>If you have a will and would like your assets to be distributed over time or at a future date, this can be problematic for the executor. Once your estate is closed, which is typically nine months, the will can no longer offer any control. </a:t>
            </a:r>
          </a:p>
          <a:p>
            <a:pPr defTabSz="1021449">
              <a:defRPr/>
            </a:pPr>
            <a:endParaRPr lang="en-US" sz="1000" kern="1200" baseline="0" dirty="0">
              <a:latin typeface="Arial" panose="020B0604020202020204" pitchFamily="34" charset="0"/>
              <a:ea typeface="+mn-ea"/>
              <a:cs typeface="Arial" panose="020B060402020202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000" kern="1200" dirty="0">
                <a:effectLst/>
                <a:latin typeface="Arial" panose="020B0604020202020204" pitchFamily="34" charset="0"/>
                <a:ea typeface="+mn-ea"/>
                <a:cs typeface="Arial" panose="020B0604020202020204" pitchFamily="34" charset="0"/>
              </a:rPr>
              <a:t>Ownership is easy to set up and efficient but can get complicated as more parties or multiple states are involved. Ownership can also be limiting when there is a need to plan for contingent beneficiaries.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000" kern="1200" dirty="0">
              <a:effectLst/>
              <a:latin typeface="Arial" panose="020B0604020202020204" pitchFamily="34" charset="0"/>
              <a:ea typeface="+mn-ea"/>
              <a:cs typeface="Arial" panose="020B060402020202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000" kern="1200" dirty="0">
                <a:effectLst/>
                <a:latin typeface="Arial" panose="020B0604020202020204" pitchFamily="34" charset="0"/>
                <a:ea typeface="+mn-ea"/>
                <a:cs typeface="Arial" panose="020B0604020202020204" pitchFamily="34" charset="0"/>
              </a:rPr>
              <a:t>A beneficiary designation is easy to set up and change, but the designation is limited to just that asset and there are limits on how much you can control distributions from the accounts to the beneficiaries. You may want to consult with your financial institution to determine what options are available to control the distribution of assets through a beneficiary designation.</a:t>
            </a:r>
            <a:endParaRPr lang="en-US" sz="1000" kern="1200" dirty="0">
              <a:latin typeface="Arial" panose="020B0604020202020204" pitchFamily="34" charset="0"/>
              <a:ea typeface="+mn-ea"/>
              <a:cs typeface="Arial" panose="020B060402020202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000" kern="1200" baseline="0" dirty="0">
              <a:latin typeface="Arial" panose="020B0604020202020204" pitchFamily="34" charset="0"/>
              <a:ea typeface="+mn-ea"/>
              <a:cs typeface="Arial" panose="020B0604020202020204" pitchFamily="34" charset="0"/>
            </a:endParaRPr>
          </a:p>
          <a:p>
            <a:r>
              <a:rPr lang="en-US" sz="1000" kern="1200" baseline="0" dirty="0">
                <a:latin typeface="Arial" panose="020B0604020202020204" pitchFamily="34" charset="0"/>
                <a:ea typeface="+mn-ea"/>
                <a:cs typeface="Arial" panose="020B0604020202020204" pitchFamily="34" charset="0"/>
              </a:rPr>
              <a:t>If a more elaborate distribution plan is required, a trust may be necessary to carry out your wishes. </a:t>
            </a:r>
          </a:p>
          <a:p>
            <a:endParaRPr lang="en-US" sz="1000" kern="1200" baseline="0" dirty="0">
              <a:latin typeface="Arial" panose="020B0604020202020204" pitchFamily="34" charset="0"/>
              <a:ea typeface="+mn-ea"/>
              <a:cs typeface="Arial" panose="020B0604020202020204" pitchFamily="34" charset="0"/>
            </a:endParaRPr>
          </a:p>
          <a:p>
            <a:r>
              <a:rPr lang="en-US" sz="1000" kern="1200" baseline="0" dirty="0">
                <a:latin typeface="Arial" panose="020B0604020202020204" pitchFamily="34" charset="0"/>
                <a:ea typeface="+mn-ea"/>
                <a:cs typeface="Arial" panose="020B0604020202020204" pitchFamily="34" charset="0"/>
              </a:rPr>
              <a:t>Disadvantages of a trust include the cost in setting it up and administering it. However, a trust allows more customization and flexibility. A trustee can be appointed to act at your discretion based on the language in the trust and it can be designed to do whatever you wish, provided it adheres to applicable laws.</a:t>
            </a:r>
          </a:p>
          <a:p>
            <a:endParaRPr lang="en-US" sz="1000" kern="1200" baseline="0" dirty="0">
              <a:latin typeface="Arial" panose="020B0604020202020204" pitchFamily="34" charset="0"/>
              <a:ea typeface="+mn-ea"/>
              <a:cs typeface="Arial" panose="020B0604020202020204" pitchFamily="34" charset="0"/>
            </a:endParaRPr>
          </a:p>
          <a:p>
            <a:r>
              <a:rPr lang="en-US" sz="1000" kern="1200" baseline="0" dirty="0">
                <a:latin typeface="Arial" panose="020B0604020202020204" pitchFamily="34" charset="0"/>
                <a:ea typeface="+mn-ea"/>
                <a:cs typeface="Arial" panose="020B0604020202020204" pitchFamily="34" charset="0"/>
              </a:rPr>
              <a:t>If you would like to incorporate some type of control into your estate plan or create a specific legacy, you should contact an attorney to learn more about how you can build an estate plan that is right for you. </a:t>
            </a:r>
          </a:p>
          <a:p>
            <a:endParaRPr lang="en-US" sz="1000" kern="1200" baseline="0" dirty="0">
              <a:latin typeface="Arial" panose="020B0604020202020204" pitchFamily="34" charset="0"/>
              <a:ea typeface="+mn-ea"/>
              <a:cs typeface="Arial" panose="020B0604020202020204" pitchFamily="34" charset="0"/>
            </a:endParaRPr>
          </a:p>
          <a:p>
            <a:endParaRPr lang="en-US" sz="1000" kern="1200" baseline="0" dirty="0">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B5E336D-5138-4F47-858D-FA78D87F2E6A}" type="slidenum">
              <a:rPr kumimoji="0" lang="en-US" sz="1200" b="0" i="0" u="none" strike="noStrike" kern="1200" cap="none" spc="0" normalizeH="0" baseline="0" noProof="0" smtClean="0">
                <a:ln>
                  <a:noFill/>
                </a:ln>
                <a:solidFill>
                  <a:srgbClr val="40474B"/>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srgbClr val="40474B"/>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020994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sz="1000" baseline="0" dirty="0"/>
              <a:t>To maintain control of your legacy and ensure a tax efficient transfer of your assets to your loved ones, here are some best practices to consider.</a:t>
            </a:r>
          </a:p>
          <a:p>
            <a:pPr eaLnBrk="1" hangingPunct="1"/>
            <a:endParaRPr lang="en-US" sz="1000" baseline="0" dirty="0"/>
          </a:p>
          <a:p>
            <a:pPr eaLnBrk="1" hangingPunct="1"/>
            <a:r>
              <a:rPr lang="en-US" sz="1000" dirty="0"/>
              <a:t>(Read Slide)</a:t>
            </a:r>
          </a:p>
          <a:p>
            <a:endParaRPr lang="en-US" sz="1000" kern="1200" dirty="0">
              <a:solidFill>
                <a:schemeClr val="tx1"/>
              </a:solidFill>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000" kern="1200" baseline="0" dirty="0">
                <a:solidFill>
                  <a:srgbClr val="40474B"/>
                </a:solidFill>
              </a:rPr>
              <a:t>Now that we’ve reviewed some of the common methods for maintaining control, it’s also good to ensure your beneficiaries understand the tax implications of when and how they receive their inheritance.   </a:t>
            </a:r>
          </a:p>
          <a:p>
            <a:endParaRPr lang="en-US" sz="1000" dirty="0"/>
          </a:p>
        </p:txBody>
      </p:sp>
      <p:sp>
        <p:nvSpPr>
          <p:cNvPr id="4" name="Slide Number Placeholder 3"/>
          <p:cNvSpPr>
            <a:spLocks noGrp="1"/>
          </p:cNvSpPr>
          <p:nvPr>
            <p:ph type="sldNum" sz="quarter" idx="10"/>
          </p:nvPr>
        </p:nvSpPr>
        <p:spPr/>
        <p:txBody>
          <a:bodyPr/>
          <a:lstStyle/>
          <a:p>
            <a:fld id="{AB5E336D-5138-4F47-858D-FA78D87F2E6A}" type="slidenum">
              <a:rPr lang="en-US" smtClean="0"/>
              <a:t>29</a:t>
            </a:fld>
            <a:endParaRPr lang="en-US"/>
          </a:p>
        </p:txBody>
      </p:sp>
    </p:spTree>
    <p:extLst>
      <p:ext uri="{BB962C8B-B14F-4D97-AF65-F5344CB8AC3E}">
        <p14:creationId xmlns:p14="http://schemas.microsoft.com/office/powerpoint/2010/main" val="41829639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kern="1200" dirty="0">
                <a:solidFill>
                  <a:srgbClr val="40474B"/>
                </a:solidFill>
                <a:latin typeface="Arial" panose="020B0604020202020204" pitchFamily="34" charset="0"/>
                <a:ea typeface="+mn-ea"/>
                <a:cs typeface="Arial"/>
              </a:rPr>
              <a:t>Three of the primary reasons to have an estate plan include the following:</a:t>
            </a:r>
          </a:p>
          <a:p>
            <a:endParaRPr lang="en-US" sz="1100" b="0" kern="1200" baseline="0" dirty="0">
              <a:solidFill>
                <a:srgbClr val="40474B"/>
              </a:solidFill>
              <a:latin typeface="Arial" panose="020B0604020202020204" pitchFamily="34" charset="0"/>
              <a:ea typeface="+mn-ea"/>
              <a:cs typeface="Arial"/>
            </a:endParaRPr>
          </a:p>
          <a:p>
            <a:r>
              <a:rPr lang="en-US" sz="1100" b="0" kern="1200" baseline="0" dirty="0">
                <a:solidFill>
                  <a:srgbClr val="40474B"/>
                </a:solidFill>
                <a:latin typeface="Arial" panose="020B0604020202020204" pitchFamily="34" charset="0"/>
                <a:ea typeface="+mn-ea"/>
                <a:cs typeface="Arial"/>
              </a:rPr>
              <a:t>- Avoiding probate</a:t>
            </a:r>
          </a:p>
          <a:p>
            <a:r>
              <a:rPr lang="en-US" sz="1100" b="0" kern="1200" baseline="0" dirty="0">
                <a:solidFill>
                  <a:srgbClr val="40474B"/>
                </a:solidFill>
                <a:latin typeface="Arial" panose="020B0604020202020204" pitchFamily="34" charset="0"/>
                <a:ea typeface="+mn-ea"/>
                <a:cs typeface="Arial"/>
              </a:rPr>
              <a:t>- Avoiding family chaos, and</a:t>
            </a:r>
          </a:p>
          <a:p>
            <a:r>
              <a:rPr lang="en-US" sz="1100" b="0" kern="1200" baseline="0" dirty="0">
                <a:solidFill>
                  <a:srgbClr val="40474B"/>
                </a:solidFill>
                <a:latin typeface="Arial" panose="020B0604020202020204" pitchFamily="34" charset="0"/>
                <a:ea typeface="+mn-ea"/>
                <a:cs typeface="Arial"/>
              </a:rPr>
              <a:t>- Protecting your inheritance</a:t>
            </a:r>
          </a:p>
          <a:p>
            <a:endParaRPr lang="en-US" sz="1100" b="0" kern="1200" baseline="0" dirty="0">
              <a:solidFill>
                <a:srgbClr val="40474B"/>
              </a:solidFill>
              <a:latin typeface="Arial" panose="020B0604020202020204" pitchFamily="34" charset="0"/>
              <a:ea typeface="+mn-ea"/>
              <a:cs typeface="Arial"/>
            </a:endParaRPr>
          </a:p>
          <a:p>
            <a:r>
              <a:rPr lang="en-US" sz="1100" b="0" kern="1200" baseline="0" dirty="0">
                <a:solidFill>
                  <a:srgbClr val="40474B"/>
                </a:solidFill>
                <a:latin typeface="Arial" panose="020B0604020202020204" pitchFamily="34" charset="0"/>
                <a:ea typeface="+mn-ea"/>
                <a:cs typeface="Arial"/>
              </a:rPr>
              <a:t>But there are other important reasons to have an estate plan as well.</a:t>
            </a:r>
          </a:p>
        </p:txBody>
      </p:sp>
      <p:sp>
        <p:nvSpPr>
          <p:cNvPr id="4" name="Slide Number Placeholder 3"/>
          <p:cNvSpPr>
            <a:spLocks noGrp="1"/>
          </p:cNvSpPr>
          <p:nvPr>
            <p:ph type="sldNum" sz="quarter" idx="10"/>
          </p:nvPr>
        </p:nvSpPr>
        <p:spPr/>
        <p:txBody>
          <a:bodyPr/>
          <a:lstStyle/>
          <a:p>
            <a:fld id="{AB5E336D-5138-4F47-858D-FA78D87F2E6A}" type="slidenum">
              <a:rPr lang="en-US" smtClean="0"/>
              <a:t>3</a:t>
            </a:fld>
            <a:endParaRPr lang="en-US"/>
          </a:p>
        </p:txBody>
      </p:sp>
    </p:spTree>
    <p:extLst>
      <p:ext uri="{BB962C8B-B14F-4D97-AF65-F5344CB8AC3E}">
        <p14:creationId xmlns:p14="http://schemas.microsoft.com/office/powerpoint/2010/main" val="17245502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kern="1200" dirty="0">
                <a:solidFill>
                  <a:srgbClr val="40474B"/>
                </a:solidFill>
                <a:effectLst/>
                <a:latin typeface="Arial" panose="020B0604020202020204" pitchFamily="34" charset="0"/>
                <a:ea typeface="+mn-ea"/>
                <a:cs typeface="Arial" panose="020B0604020202020204" pitchFamily="34" charset="0"/>
              </a:rPr>
              <a:t>When it comes to estate planning, estate taxes can jump to mind, but in many instances, the bigger problem is the income tax liability incurred by the beneficiaries.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000" kern="1200" baseline="0" dirty="0">
              <a:solidFill>
                <a:srgbClr val="40474B"/>
              </a:solidFill>
              <a:latin typeface="Arial" panose="020B0604020202020204" pitchFamily="34" charset="0"/>
              <a:ea typeface="Arial" charset="0"/>
              <a:cs typeface="Arial"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000" kern="1200" baseline="0" dirty="0">
                <a:solidFill>
                  <a:srgbClr val="40474B"/>
                </a:solidFill>
                <a:latin typeface="Arial" panose="020B0604020202020204" pitchFamily="34" charset="0"/>
                <a:ea typeface="+mn-ea"/>
                <a:cs typeface="Arial" panose="020B0604020202020204" pitchFamily="34" charset="0"/>
              </a:rPr>
              <a:t>For example, some assets may receive what is known as a step-up in cost basis, meaning that the beneficiary may have little or no tax liability if they decide to sell the asset once they receive it. For instance, let’s say you bought a house for $100,000. Over the decades, its value appreciated to $400,000 at the time of your death and your child sells the property for $450,000 shortly after your passing. With a step-up in cost basis, capital gains taxes are due on just $50,000 of appreciation; without a step-up in cost basis, capital gains taxes would be due on $350,000 of appreciation. As you can imagine, the step-up in basis allows the child to keep much more of what you are passing down.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000" kern="1200" baseline="0" dirty="0">
              <a:solidFill>
                <a:srgbClr val="40474B"/>
              </a:solidFill>
              <a:latin typeface="Arial" panose="020B0604020202020204" pitchFamily="34" charset="0"/>
              <a:ea typeface="+mn-ea"/>
              <a:cs typeface="Arial" panose="020B060402020202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000" kern="1200" baseline="0" dirty="0">
                <a:solidFill>
                  <a:srgbClr val="40474B"/>
                </a:solidFill>
                <a:latin typeface="Arial" panose="020B0604020202020204" pitchFamily="34" charset="0"/>
                <a:ea typeface="+mn-ea"/>
                <a:cs typeface="Arial" panose="020B0604020202020204" pitchFamily="34" charset="0"/>
              </a:rPr>
              <a:t>On the other hand, tax-deferred retirement accounts do not receive a step-up in basis. </a:t>
            </a:r>
            <a:r>
              <a:rPr lang="en-US" sz="1000" kern="1200" baseline="0" dirty="0">
                <a:solidFill>
                  <a:srgbClr val="40474B"/>
                </a:solidFill>
                <a:latin typeface="Arial" panose="020B0604020202020204" pitchFamily="34" charset="0"/>
                <a:ea typeface="Arial" charset="0"/>
                <a:cs typeface="Arial" charset="0"/>
              </a:rPr>
              <a:t>Any pretax contributions or gains in tax-deferred retirement accounts - such as your employer sponsored retirement plan, IRAs, and annuities - will be taxable to the beneficiary. These assets are taxed at the beneficiary’s ordinary income tax rate when they are withdrawn from the account.</a:t>
            </a:r>
          </a:p>
          <a:p>
            <a:pPr eaLnBrk="1" hangingPunct="1"/>
            <a:endParaRPr lang="en-US" sz="1000" kern="1200" baseline="0" dirty="0">
              <a:solidFill>
                <a:srgbClr val="40474B"/>
              </a:solidFill>
              <a:latin typeface="Arial" panose="020B0604020202020204" pitchFamily="34" charset="0"/>
              <a:ea typeface="Arial" charset="0"/>
              <a:cs typeface="Arial" charset="0"/>
            </a:endParaRPr>
          </a:p>
          <a:p>
            <a:pPr eaLnBrk="1" hangingPunct="1"/>
            <a:r>
              <a:rPr lang="en-US" sz="1000" kern="1200" baseline="0" dirty="0">
                <a:solidFill>
                  <a:srgbClr val="40474B"/>
                </a:solidFill>
                <a:latin typeface="Arial" panose="020B0604020202020204" pitchFamily="34" charset="0"/>
                <a:ea typeface="Arial" charset="0"/>
                <a:cs typeface="Arial" charset="0"/>
              </a:rPr>
              <a:t>Imagine inheriting a traditional IRA worth $250,000. Assuming the original owner made all pre-tax contributions, this could cause the beneficiary’s taxable income to increase by $250,000 - if they were to withdraw the proceeds all at once. This could lead to a substantial tax bill. </a:t>
            </a:r>
          </a:p>
          <a:p>
            <a:pPr eaLnBrk="1" hangingPunct="1"/>
            <a:endParaRPr lang="en-US" sz="1000" kern="1200" baseline="0" dirty="0">
              <a:solidFill>
                <a:srgbClr val="40474B"/>
              </a:solidFill>
              <a:latin typeface="Arial" panose="020B0604020202020204" pitchFamily="34" charset="0"/>
              <a:ea typeface="Arial" charset="0"/>
              <a:cs typeface="Arial" charset="0"/>
            </a:endParaRPr>
          </a:p>
          <a:p>
            <a:pPr eaLnBrk="1" hangingPunct="1"/>
            <a:r>
              <a:rPr lang="en-US" sz="1000" kern="1200" baseline="0" dirty="0">
                <a:solidFill>
                  <a:srgbClr val="40474B"/>
                </a:solidFill>
                <a:latin typeface="Arial" panose="020B0604020202020204" pitchFamily="34" charset="0"/>
                <a:ea typeface="Arial" charset="0"/>
                <a:cs typeface="Arial" charset="0"/>
              </a:rPr>
              <a:t>Therefore, spreading the distribution of inherited proceeds over a period of time is something your beneficiaries might want to consider. </a:t>
            </a:r>
          </a:p>
        </p:txBody>
      </p:sp>
      <p:sp>
        <p:nvSpPr>
          <p:cNvPr id="4" name="Slide Number Placeholder 3"/>
          <p:cNvSpPr>
            <a:spLocks noGrp="1"/>
          </p:cNvSpPr>
          <p:nvPr>
            <p:ph type="sldNum" sz="quarter" idx="10"/>
          </p:nvPr>
        </p:nvSpPr>
        <p:spPr/>
        <p:txBody>
          <a:bodyPr/>
          <a:lstStyle/>
          <a:p>
            <a:fld id="{AB5E336D-5138-4F47-858D-FA78D87F2E6A}" type="slidenum">
              <a:rPr lang="en-US" smtClean="0"/>
              <a:t>30</a:t>
            </a:fld>
            <a:endParaRPr lang="en-US"/>
          </a:p>
        </p:txBody>
      </p:sp>
    </p:spTree>
    <p:extLst>
      <p:ext uri="{BB962C8B-B14F-4D97-AF65-F5344CB8AC3E}">
        <p14:creationId xmlns:p14="http://schemas.microsoft.com/office/powerpoint/2010/main" val="2147507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00" kern="1200" baseline="0" dirty="0">
                <a:latin typeface="Arial" panose="020B0604020202020204" pitchFamily="34" charset="0"/>
                <a:ea typeface="+mn-ea"/>
                <a:cs typeface="Arial" panose="020B0604020202020204" pitchFamily="34" charset="0"/>
              </a:rPr>
              <a:t>When setting up your estate plan, it’s a good idea to consult your tax advisor to discuss the tax implications of inheriting different types of assets. You will also want to ensure that your beneficiaries understand the tax implications of their inheritance and what options they have to manage their tax liability.</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000" kern="1200" baseline="0" dirty="0">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000" kern="1200" baseline="0" dirty="0">
                <a:latin typeface="Arial" panose="020B0604020202020204" pitchFamily="34" charset="0"/>
                <a:ea typeface="+mn-ea"/>
                <a:cs typeface="Arial" panose="020B0604020202020204" pitchFamily="34" charset="0"/>
              </a:rPr>
              <a:t>For example, in many instances the income tax liability of certain assets can be spread over several years. This allows the beneficiary to control the recognition of the taxes, potentially </a:t>
            </a:r>
            <a:r>
              <a:rPr lang="en-US" sz="1000" kern="1200" dirty="0">
                <a:effectLst/>
                <a:latin typeface="Arial" panose="020B0604020202020204" pitchFamily="34" charset="0"/>
                <a:ea typeface="+mn-ea"/>
                <a:cs typeface="Arial" panose="020B0604020202020204" pitchFamily="34" charset="0"/>
              </a:rPr>
              <a:t>reducing</a:t>
            </a:r>
            <a:r>
              <a:rPr lang="en-US" sz="1000" kern="1200" baseline="0" dirty="0">
                <a:effectLst/>
                <a:latin typeface="Arial" panose="020B0604020202020204" pitchFamily="34" charset="0"/>
                <a:ea typeface="+mn-ea"/>
                <a:cs typeface="Arial" panose="020B0604020202020204" pitchFamily="34" charset="0"/>
              </a:rPr>
              <a:t> their tax liability </a:t>
            </a:r>
            <a:r>
              <a:rPr lang="en-US" sz="1000" kern="1200" baseline="0" dirty="0">
                <a:latin typeface="Arial" panose="020B0604020202020204" pitchFamily="34" charset="0"/>
                <a:ea typeface="+mn-ea"/>
                <a:cs typeface="Arial" panose="020B0604020202020204" pitchFamily="34" charset="0"/>
              </a:rPr>
              <a:t>and inheriting these accounts more efficiently.</a:t>
            </a:r>
            <a:r>
              <a:rPr lang="en-US" sz="1000" kern="1200" baseline="0" dirty="0">
                <a:latin typeface="Arial" panose="020B0604020202020204" pitchFamily="34" charset="0"/>
                <a:ea typeface="Arial" charset="0"/>
                <a:cs typeface="Arial" charset="0"/>
              </a:rPr>
              <a:t> After all, I assume you would like your beneficiaries to get as much of your assets as they can, and not the IRS.</a:t>
            </a:r>
          </a:p>
          <a:p>
            <a:pPr eaLnBrk="1" hangingPunct="1"/>
            <a:endParaRPr lang="en-US" sz="1000" kern="1200" baseline="0" dirty="0">
              <a:latin typeface="Arial" panose="020B0604020202020204" pitchFamily="34" charset="0"/>
              <a:ea typeface="+mn-ea"/>
              <a:cs typeface="Arial" panose="020B0604020202020204" pitchFamily="34" charset="0"/>
            </a:endParaRPr>
          </a:p>
          <a:p>
            <a:pPr eaLnBrk="1" hangingPunct="1"/>
            <a:r>
              <a:rPr lang="en-US" sz="1000" kern="1200" baseline="0" dirty="0">
                <a:latin typeface="Arial" panose="020B0604020202020204" pitchFamily="34" charset="0"/>
                <a:ea typeface="+mn-ea"/>
                <a:cs typeface="Arial" panose="020B0604020202020204" pitchFamily="34" charset="0"/>
              </a:rPr>
              <a:t>Have a discussion with your financial professional about the distribution options available to your beneficiaries and be sure to include your beneficiaries in the conversation.</a:t>
            </a:r>
          </a:p>
          <a:p>
            <a:r>
              <a:rPr lang="en-US" sz="1000" kern="1200" dirty="0">
                <a:effectLst/>
                <a:latin typeface="Arial" panose="020B0604020202020204" pitchFamily="34" charset="0"/>
                <a:ea typeface="+mn-ea"/>
                <a:cs typeface="Arial" panose="020B0604020202020204" pitchFamily="34" charset="0"/>
              </a:rPr>
              <a:t> </a:t>
            </a:r>
          </a:p>
          <a:p>
            <a:endParaRPr lang="en-US" sz="1000" dirty="0"/>
          </a:p>
        </p:txBody>
      </p:sp>
      <p:sp>
        <p:nvSpPr>
          <p:cNvPr id="4" name="Slide Number Placeholder 3"/>
          <p:cNvSpPr>
            <a:spLocks noGrp="1"/>
          </p:cNvSpPr>
          <p:nvPr>
            <p:ph type="sldNum" sz="quarter" idx="10"/>
          </p:nvPr>
        </p:nvSpPr>
        <p:spPr/>
        <p:txBody>
          <a:bodyPr/>
          <a:lstStyle/>
          <a:p>
            <a:fld id="{AB5E336D-5138-4F47-858D-FA78D87F2E6A}" type="slidenum">
              <a:rPr lang="en-US" smtClean="0"/>
              <a:t>31</a:t>
            </a:fld>
            <a:endParaRPr lang="en-US"/>
          </a:p>
        </p:txBody>
      </p:sp>
    </p:spTree>
    <p:extLst>
      <p:ext uri="{BB962C8B-B14F-4D97-AF65-F5344CB8AC3E}">
        <p14:creationId xmlns:p14="http://schemas.microsoft.com/office/powerpoint/2010/main" val="29600622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00" kern="1200" baseline="0" dirty="0">
                <a:latin typeface="Arial" panose="020B0604020202020204" pitchFamily="34" charset="0"/>
                <a:ea typeface="+mn-ea"/>
                <a:cs typeface="Arial" panose="020B0604020202020204" pitchFamily="34" charset="0"/>
              </a:rPr>
              <a:t>In closing, I’d like to remind everyone that estate planning is an ongoing process. As things change in your life, your plan will likely change with it.</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000" kern="1200" baseline="0" dirty="0">
              <a:latin typeface="Arial" panose="020B0604020202020204" pitchFamily="34" charset="0"/>
              <a:ea typeface="+mn-ea"/>
              <a:cs typeface="Arial" panose="020B060402020202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000" kern="1200" baseline="0" dirty="0">
                <a:latin typeface="Arial" panose="020B0604020202020204" pitchFamily="34" charset="0"/>
                <a:ea typeface="+mn-ea"/>
                <a:cs typeface="Arial" panose="020B0604020202020204" pitchFamily="34" charset="0"/>
              </a:rPr>
              <a:t>When any of the life events listed here occur, you likely need to review your estate plan. Events such as marriage, divorce, birth of a child, birth of a grandchild, and the death of a family member, can all fundamentally alter your </a:t>
            </a:r>
            <a:r>
              <a:rPr lang="en-US" sz="1000" kern="1200" dirty="0">
                <a:effectLst/>
                <a:latin typeface="Arial" panose="020B0604020202020204" pitchFamily="34" charset="0"/>
                <a:ea typeface="+mn-ea"/>
                <a:cs typeface="Arial" panose="020B0604020202020204" pitchFamily="34" charset="0"/>
              </a:rPr>
              <a:t>strategy</a:t>
            </a:r>
            <a:r>
              <a:rPr lang="en-US" sz="1000" kern="1200" baseline="0" dirty="0">
                <a:latin typeface="Arial" panose="020B0604020202020204" pitchFamily="34" charset="0"/>
                <a:ea typeface="+mn-ea"/>
                <a:cs typeface="Arial" panose="020B0604020202020204" pitchFamily="34" charset="0"/>
              </a:rPr>
              <a:t>. It will also warrant a review of your estate planning documents, like your will, trusts, POAs, and beneficiary forms.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000" kern="1200" baseline="0" dirty="0">
              <a:latin typeface="Arial" panose="020B0604020202020204" pitchFamily="34" charset="0"/>
              <a:ea typeface="+mn-ea"/>
              <a:cs typeface="Arial" panose="020B060402020202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000" kern="1200" baseline="0" dirty="0">
                <a:latin typeface="Arial" panose="020B0604020202020204" pitchFamily="34" charset="0"/>
                <a:ea typeface="+mn-ea"/>
                <a:cs typeface="Arial" panose="020B0604020202020204" pitchFamily="34" charset="0"/>
              </a:rPr>
              <a:t>After today’s presentation, it may feel like you have a lot to do. But it doesn’t all have to happen at once and some of it you may already have in place. The important part is that you understand the fundamental principles of estate planning that I’ve shared today, and you take the steps to put in place a plan that’s right for you.  </a:t>
            </a:r>
          </a:p>
          <a:p>
            <a:endParaRPr lang="en-US" sz="1000" dirty="0"/>
          </a:p>
        </p:txBody>
      </p:sp>
      <p:sp>
        <p:nvSpPr>
          <p:cNvPr id="4" name="Slide Number Placeholder 3"/>
          <p:cNvSpPr>
            <a:spLocks noGrp="1"/>
          </p:cNvSpPr>
          <p:nvPr>
            <p:ph type="sldNum" sz="quarter" idx="10"/>
          </p:nvPr>
        </p:nvSpPr>
        <p:spPr/>
        <p:txBody>
          <a:bodyPr/>
          <a:lstStyle/>
          <a:p>
            <a:fld id="{AB5E336D-5138-4F47-858D-FA78D87F2E6A}" type="slidenum">
              <a:rPr lang="en-US" smtClean="0"/>
              <a:t>32</a:t>
            </a:fld>
            <a:endParaRPr lang="en-US"/>
          </a:p>
        </p:txBody>
      </p:sp>
    </p:spTree>
    <p:extLst>
      <p:ext uri="{BB962C8B-B14F-4D97-AF65-F5344CB8AC3E}">
        <p14:creationId xmlns:p14="http://schemas.microsoft.com/office/powerpoint/2010/main" val="27153517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sz="1000" dirty="0"/>
              <a:t>If you are comfortable taking next steps on your own, you can find some great resources:</a:t>
            </a:r>
          </a:p>
          <a:p>
            <a:pPr marL="171450" indent="-171450">
              <a:buFontTx/>
              <a:buChar char="-"/>
            </a:pPr>
            <a:r>
              <a:rPr lang="en-US" sz="1000" dirty="0"/>
              <a:t>In Transamerica’s Financial Wellness Center at transamerica-dot-com-slash-portal-slash-financial-hyphen-wellness-forward slash </a:t>
            </a:r>
          </a:p>
          <a:p>
            <a:pPr marL="171450" indent="-171450">
              <a:buFontTx/>
              <a:buChar char="-"/>
            </a:pPr>
            <a:r>
              <a:rPr lang="en-US" sz="1000" dirty="0"/>
              <a:t>Through legal plans or employee assistance programs offered by your employer</a:t>
            </a:r>
          </a:p>
          <a:p>
            <a:pPr marL="171450" indent="-171450">
              <a:buFontTx/>
              <a:buChar char="-"/>
            </a:pPr>
            <a:r>
              <a:rPr lang="en-US" sz="1000" dirty="0"/>
              <a:t>Through the American Bar Association at </a:t>
            </a:r>
            <a:r>
              <a:rPr lang="en-US" sz="1000" dirty="0" err="1"/>
              <a:t>americanbar</a:t>
            </a:r>
            <a:r>
              <a:rPr lang="en-US" sz="1000" dirty="0"/>
              <a:t>-dot-org</a:t>
            </a:r>
          </a:p>
          <a:p>
            <a:pPr marL="171450" indent="-171450">
              <a:buFontTx/>
              <a:buChar char="-"/>
            </a:pPr>
            <a:r>
              <a:rPr lang="en-US" sz="1000" dirty="0"/>
              <a:t>Through the American College of Trust and Estate Counsel (actec.org)</a:t>
            </a:r>
          </a:p>
          <a:p>
            <a:endParaRPr lang="en-US" sz="1000" dirty="0"/>
          </a:p>
          <a:p>
            <a:r>
              <a:rPr lang="en-US" sz="1000" dirty="0"/>
              <a:t>For those looking for professional assistance, I can help you take the next steps, connecting you to the resources you need.</a:t>
            </a:r>
          </a:p>
          <a:p>
            <a:endParaRPr lang="en-US" sz="1000" dirty="0"/>
          </a:p>
          <a:p>
            <a:r>
              <a:rPr lang="en-US" sz="1000" dirty="0"/>
              <a:t>A few include:</a:t>
            </a:r>
          </a:p>
          <a:p>
            <a:pPr marL="171450" indent="-171450">
              <a:buFontTx/>
              <a:buChar char="-"/>
            </a:pPr>
            <a:r>
              <a:rPr lang="en-US" sz="1000" dirty="0"/>
              <a:t>Transamerica’s participant website to update your beneficiary designations on file</a:t>
            </a:r>
          </a:p>
          <a:p>
            <a:pPr marL="171450" indent="-171450">
              <a:buFontTx/>
              <a:buChar char="-"/>
            </a:pPr>
            <a:r>
              <a:rPr lang="en-US" sz="1000" dirty="0"/>
              <a:t>Transamerica’s beneficiary review worksheet</a:t>
            </a:r>
          </a:p>
          <a:p>
            <a:pPr marL="171450" indent="-171450">
              <a:buFontTx/>
              <a:buChar char="-"/>
            </a:pPr>
            <a:r>
              <a:rPr lang="en-US" sz="1000" dirty="0"/>
              <a:t>Transamerica’s Guide to Estate Planning</a:t>
            </a:r>
          </a:p>
          <a:p>
            <a:pPr marL="171450" indent="-171450">
              <a:buFontTx/>
              <a:buChar char="-"/>
            </a:pPr>
            <a:r>
              <a:rPr lang="en-US" sz="1000" dirty="0"/>
              <a:t>Transamerica’s Guide to Guardianship, POA, and Advance Health Care Directives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B5E336D-5138-4F47-858D-FA78D87F2E6A}" type="slidenum">
              <a:rPr kumimoji="0" lang="en-US" sz="1200" b="0" i="0" u="none" strike="noStrike" kern="1200" cap="none" spc="0" normalizeH="0" baseline="0" noProof="0" smtClean="0">
                <a:ln>
                  <a:noFill/>
                </a:ln>
                <a:solidFill>
                  <a:srgbClr val="40474B"/>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srgbClr val="40474B"/>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491883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5538" cy="3490913"/>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1" dirty="0"/>
              <a:t>OPTIONAL – Delete</a:t>
            </a:r>
            <a:r>
              <a:rPr lang="en-US" sz="1000" b="1" baseline="0" dirty="0"/>
              <a:t> as needed</a:t>
            </a:r>
          </a:p>
          <a:p>
            <a:endParaRPr lang="en-US" sz="1000" dirty="0"/>
          </a:p>
          <a:p>
            <a:r>
              <a:rPr lang="en-US" sz="1000" kern="1200" dirty="0">
                <a:effectLst/>
              </a:rPr>
              <a:t>Do you have a plan in place to navigate your legacy? We understand how critical it is to protect your family's future with financial and estate plans – end-of-life wishes and more. But</a:t>
            </a:r>
            <a:r>
              <a:rPr lang="en-US" sz="1000" kern="1200" baseline="0" dirty="0">
                <a:effectLst/>
              </a:rPr>
              <a:t> k</a:t>
            </a:r>
            <a:r>
              <a:rPr lang="en-US" sz="1000" kern="1200" dirty="0">
                <a:effectLst/>
              </a:rPr>
              <a:t>eeping it all organized and easily accessible can be a challenge. That's why we work with </a:t>
            </a:r>
            <a:r>
              <a:rPr lang="en-US" sz="1000" kern="1200" dirty="0" err="1">
                <a:effectLst/>
              </a:rPr>
              <a:t>Everplans</a:t>
            </a:r>
            <a:r>
              <a:rPr lang="en-US" sz="1000" kern="1200" baseline="30000" dirty="0">
                <a:effectLst/>
              </a:rPr>
              <a:t> </a:t>
            </a:r>
            <a:r>
              <a:rPr lang="en-US" sz="1000" kern="1200" dirty="0">
                <a:effectLst/>
              </a:rPr>
              <a:t>to help create a digital file and securely store your most important documents – to make it easy for those who matter most.</a:t>
            </a:r>
          </a:p>
          <a:p>
            <a:endParaRPr lang="en-US" sz="1000" kern="1200" dirty="0">
              <a:effectLst/>
            </a:endParaRPr>
          </a:p>
          <a:p>
            <a:r>
              <a:rPr lang="en-US" sz="1000" kern="1200" dirty="0" err="1">
                <a:effectLst/>
              </a:rPr>
              <a:t>Everplans</a:t>
            </a:r>
            <a:r>
              <a:rPr lang="en-US" sz="1000" kern="1200" dirty="0">
                <a:effectLst/>
              </a:rPr>
              <a:t> operates like an electronic safe</a:t>
            </a:r>
            <a:r>
              <a:rPr lang="en-US" sz="1000" kern="1200" baseline="0" dirty="0">
                <a:effectLst/>
              </a:rPr>
              <a:t> </a:t>
            </a:r>
            <a:r>
              <a:rPr lang="en-US" sz="1000" kern="1200" dirty="0">
                <a:effectLst/>
              </a:rPr>
              <a:t>deposit box to help give you peace of mind. You'll know valuable documents like financial</a:t>
            </a:r>
            <a:r>
              <a:rPr lang="en-US" sz="1000" kern="1200" baseline="0" dirty="0">
                <a:effectLst/>
              </a:rPr>
              <a:t> </a:t>
            </a:r>
            <a:r>
              <a:rPr lang="en-US" sz="1000" kern="1200" dirty="0">
                <a:effectLst/>
              </a:rPr>
              <a:t>information, wills, insurance policies, and more personal items like family recipes and photographs are all securely stored and safe to share with your family when the time is right.</a:t>
            </a:r>
          </a:p>
          <a:p>
            <a:endParaRPr lang="en-US" sz="1000" dirty="0"/>
          </a:p>
          <a:p>
            <a:endParaRPr lang="en-US" sz="100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8E7F39-DC2F-9A49-9C9A-71F1AB5835AA}" type="slidenum">
              <a:rPr kumimoji="0" lang="en-US" sz="1000" b="0" i="0" u="none" strike="noStrike" kern="1200" cap="none" spc="0" normalizeH="0" baseline="0" noProof="0" smtClean="0">
                <a:ln>
                  <a:noFill/>
                </a:ln>
                <a:solidFill>
                  <a:srgbClr val="40474B"/>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000" b="0" i="0" u="none" strike="noStrike" kern="1200" cap="none" spc="0" normalizeH="0" baseline="0" noProof="0">
              <a:ln>
                <a:noFill/>
              </a:ln>
              <a:solidFill>
                <a:srgbClr val="40474B"/>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724211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0563"/>
            <a:ext cx="6219825" cy="34988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baseline="0" dirty="0"/>
              <a:t>Advisor: fill in whichever contact methods you prefer and delete sections you do not need. </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sz="1000" baseline="0" dirty="0"/>
            </a:br>
            <a:r>
              <a:rPr lang="en-US" sz="1000" kern="1200" dirty="0">
                <a:effectLst/>
              </a:rPr>
              <a:t>My goal today</a:t>
            </a:r>
            <a:r>
              <a:rPr lang="en-US" sz="1000" kern="1200" baseline="0" dirty="0">
                <a:effectLst/>
              </a:rPr>
              <a:t> </a:t>
            </a:r>
            <a:r>
              <a:rPr lang="en-US" sz="1000" kern="1200" dirty="0">
                <a:effectLst/>
              </a:rPr>
              <a:t>was to address (and ease) your concerns, provide perspective, and encourage you to create a sound investment strategy for retirement — and to stick to it!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000" kern="1200" dirty="0">
              <a:effectLst/>
            </a:endParaRPr>
          </a:p>
          <a:p>
            <a:r>
              <a:rPr lang="en-US" sz="1000" kern="1200" dirty="0">
                <a:effectLst/>
              </a:rPr>
              <a:t>You</a:t>
            </a:r>
            <a:r>
              <a:rPr lang="en-US" sz="1000" kern="1200" baseline="0" dirty="0">
                <a:effectLst/>
              </a:rPr>
              <a:t> don’t have to do it alone. </a:t>
            </a:r>
            <a:r>
              <a:rPr lang="en-US" sz="1000" kern="1200" dirty="0">
                <a:effectLst/>
              </a:rPr>
              <a:t>Transamerica has</a:t>
            </a:r>
            <a:r>
              <a:rPr lang="en-US" sz="1000" kern="1200" baseline="0" dirty="0">
                <a:effectLst/>
              </a:rPr>
              <a:t> been helping people prepare for retirement for 85 years,</a:t>
            </a:r>
            <a:r>
              <a:rPr lang="en-US" sz="1000" kern="1200" dirty="0">
                <a:effectLst/>
              </a:rPr>
              <a:t> I encourage you to schedule some time with me</a:t>
            </a:r>
            <a:r>
              <a:rPr lang="en-US" sz="1000" kern="1200" baseline="0" dirty="0">
                <a:effectLst/>
              </a:rPr>
              <a:t> to</a:t>
            </a:r>
            <a:r>
              <a:rPr lang="en-US" sz="1000" kern="1200" dirty="0">
                <a:effectLst/>
              </a:rPr>
              <a:t> review your retirement strategy. Here’s my email address [and phone number].</a:t>
            </a:r>
            <a:r>
              <a:rPr lang="en-US" sz="1000" kern="1200" baseline="0" dirty="0">
                <a:effectLst/>
              </a:rPr>
              <a:t> P</a:t>
            </a:r>
            <a:r>
              <a:rPr lang="en-US" sz="1000" kern="1200" dirty="0">
                <a:effectLst/>
              </a:rPr>
              <a:t>lease reach out if you’d like to make an appointment. [You can also make an appointment right now by scanning the QR code on the screen. If you have an iPhone, simply point your camera at it. If you have an Android device, use Google Lens or another scanning app.] </a:t>
            </a:r>
          </a:p>
          <a:p>
            <a:endParaRPr lang="en-US" sz="1000" kern="1200" dirty="0">
              <a:effectLst/>
            </a:endParaRPr>
          </a:p>
          <a:p>
            <a:r>
              <a:rPr lang="en-US" sz="1000" kern="1200" dirty="0">
                <a:effectLst/>
              </a:rPr>
              <a:t>You</a:t>
            </a:r>
            <a:r>
              <a:rPr lang="en-US" sz="1000" kern="1200" baseline="0" dirty="0">
                <a:effectLst/>
              </a:rPr>
              <a:t> can always access your account and </a:t>
            </a:r>
            <a:r>
              <a:rPr lang="en-US" sz="1000" kern="1200" dirty="0">
                <a:effectLst/>
              </a:rPr>
              <a:t>find resources at [</a:t>
            </a:r>
            <a:r>
              <a:rPr lang="en-US" sz="1000" b="1" kern="1200" dirty="0" err="1">
                <a:effectLst/>
              </a:rPr>
              <a:t>transamerica.com</a:t>
            </a:r>
            <a:r>
              <a:rPr lang="en-US" sz="1000" b="1" kern="1200" dirty="0">
                <a:effectLst/>
              </a:rPr>
              <a:t>/portal/home</a:t>
            </a:r>
            <a:r>
              <a:rPr lang="en-US" sz="1000" kern="1200" dirty="0">
                <a:effectLst/>
              </a:rPr>
              <a:t>]. </a:t>
            </a:r>
          </a:p>
          <a:p>
            <a:endParaRPr lang="en-US" sz="1000" kern="1200" dirty="0">
              <a:effectLst/>
            </a:endParaRPr>
          </a:p>
          <a:p>
            <a:r>
              <a:rPr lang="en-US" sz="1000" kern="1200" dirty="0">
                <a:effectLst/>
              </a:rPr>
              <a:t>Remember, try to be patient, pragmatic, and disciplined with your retirement strategy during any market crisis. Stay the course with your strategy using the tried-and-true principles of successful retirement planning that we discussed today. Try not to let emotions get the best of you and let the facts and proven principles guide you. </a:t>
            </a:r>
            <a:br>
              <a:rPr lang="en-US" sz="1000" kern="1200" dirty="0">
                <a:effectLst/>
              </a:rPr>
            </a:br>
            <a:endParaRPr lang="en-US" sz="1000" kern="1200" dirty="0">
              <a:effectLst/>
            </a:endParaRPr>
          </a:p>
          <a:p>
            <a:r>
              <a:rPr lang="en-US" sz="1000" kern="1200" dirty="0">
                <a:effectLst/>
              </a:rPr>
              <a:t>I’m hopeful that I provided you with some information that will help reassure you as we work together to navigate investing for retirement. </a:t>
            </a:r>
          </a:p>
          <a:p>
            <a:br>
              <a:rPr lang="en-US" sz="1000" kern="1200" dirty="0">
                <a:effectLst/>
              </a:rPr>
            </a:br>
            <a:endParaRPr lang="en-US" sz="1000" kern="12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US" sz="1000" kern="1200" dirty="0">
                <a:effectLst/>
              </a:rPr>
            </a:br>
            <a:endParaRPr lang="en-US" sz="1000" kern="1200" dirty="0">
              <a:effectLst/>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B5E336D-5138-4F47-858D-FA78D87F2E6A}" type="slidenum">
              <a:rPr kumimoji="0" lang="en-US" sz="1200" b="0" i="0" u="none" strike="noStrike" kern="1200" cap="none" spc="0" normalizeH="0" baseline="0" noProof="0" smtClean="0">
                <a:ln>
                  <a:noFill/>
                </a:ln>
                <a:solidFill>
                  <a:srgbClr val="40474B"/>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srgbClr val="40474B"/>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839436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kern="1200" dirty="0">
                <a:effectLst/>
              </a:rPr>
              <a:t>I’d be glad to answer any questions you might have. </a:t>
            </a:r>
          </a:p>
        </p:txBody>
      </p:sp>
      <p:sp>
        <p:nvSpPr>
          <p:cNvPr id="4" name="Slide Number Placeholder 3"/>
          <p:cNvSpPr>
            <a:spLocks noGrp="1"/>
          </p:cNvSpPr>
          <p:nvPr>
            <p:ph type="sldNum" sz="quarter" idx="10"/>
          </p:nvPr>
        </p:nvSpPr>
        <p:spPr/>
        <p:txBody>
          <a:bodyPr/>
          <a:lstStyle/>
          <a:p>
            <a:fld id="{AB5E336D-5138-4F47-858D-FA78D87F2E6A}" type="slidenum">
              <a:rPr lang="en-US" smtClean="0"/>
              <a:t>36</a:t>
            </a:fld>
            <a:endParaRPr lang="en-US"/>
          </a:p>
        </p:txBody>
      </p:sp>
    </p:spTree>
    <p:extLst>
      <p:ext uri="{BB962C8B-B14F-4D97-AF65-F5344CB8AC3E}">
        <p14:creationId xmlns:p14="http://schemas.microsoft.com/office/powerpoint/2010/main" val="6495607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kern="1200" dirty="0">
                <a:solidFill>
                  <a:srgbClr val="40474B"/>
                </a:solidFill>
                <a:latin typeface="Arial" panose="020B0604020202020204" pitchFamily="34" charset="0"/>
                <a:ea typeface="+mn-ea"/>
                <a:cs typeface="Arial" panose="020B0604020202020204" pitchFamily="34" charset="0"/>
              </a:rPr>
              <a:t>Estate planning is not just about </a:t>
            </a:r>
            <a:r>
              <a:rPr lang="en-US" sz="1000" kern="1200" dirty="0">
                <a:solidFill>
                  <a:schemeClr val="tx1"/>
                </a:solidFill>
                <a:effectLst/>
                <a:latin typeface="Arial" panose="020B0604020202020204" pitchFamily="34" charset="0"/>
                <a:ea typeface="+mn-ea"/>
                <a:cs typeface="Arial" panose="020B0604020202020204" pitchFamily="34" charset="0"/>
              </a:rPr>
              <a:t>preparing</a:t>
            </a:r>
            <a:r>
              <a:rPr lang="en-US" sz="1000" kern="1200" baseline="0" dirty="0">
                <a:solidFill>
                  <a:schemeClr val="tx1"/>
                </a:solidFill>
                <a:effectLst/>
                <a:latin typeface="Arial" panose="020B0604020202020204" pitchFamily="34" charset="0"/>
                <a:ea typeface="+mn-ea"/>
                <a:cs typeface="Arial" panose="020B0604020202020204" pitchFamily="34" charset="0"/>
              </a:rPr>
              <a:t> </a:t>
            </a:r>
            <a:r>
              <a:rPr lang="en-US" sz="1000" kern="1200" dirty="0">
                <a:solidFill>
                  <a:srgbClr val="40474B"/>
                </a:solidFill>
                <a:latin typeface="Arial" panose="020B0604020202020204" pitchFamily="34" charset="0"/>
                <a:ea typeface="+mn-ea"/>
                <a:cs typeface="Arial" panose="020B0604020202020204" pitchFamily="34" charset="0"/>
              </a:rPr>
              <a:t>for what happens after you’re gone. It can also help you manage unexpected events and issues related to aging. T</a:t>
            </a:r>
            <a:r>
              <a:rPr lang="en-US" sz="1000" kern="1200" baseline="0" dirty="0">
                <a:solidFill>
                  <a:srgbClr val="40474B"/>
                </a:solidFill>
                <a:latin typeface="Arial" panose="020B0604020202020204" pitchFamily="34" charset="0"/>
                <a:ea typeface="+mn-ea"/>
                <a:cs typeface="Arial" panose="020B0604020202020204" pitchFamily="34" charset="0"/>
              </a:rPr>
              <a:t>oday, we’ll look at three key aspects of estate planning and the steps you can take to help ensure you’re prepared:</a:t>
            </a:r>
          </a:p>
          <a:p>
            <a:endParaRPr lang="en-US" sz="1000" kern="1200" dirty="0">
              <a:solidFill>
                <a:srgbClr val="40474B"/>
              </a:solidFill>
              <a:latin typeface="Arial" panose="020B0604020202020204" pitchFamily="34" charset="0"/>
              <a:ea typeface="+mn-ea"/>
              <a:cs typeface="Arial" panose="020B0604020202020204" pitchFamily="34" charset="0"/>
            </a:endParaRP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sz="1000" kern="1200" dirty="0">
                <a:solidFill>
                  <a:srgbClr val="40474B"/>
                </a:solidFill>
                <a:latin typeface="Arial" panose="020B0604020202020204" pitchFamily="34" charset="0"/>
                <a:ea typeface="+mn-ea"/>
                <a:cs typeface="Arial" panose="020B0604020202020204" pitchFamily="34" charset="0"/>
              </a:rPr>
              <a:t>The first is </a:t>
            </a:r>
            <a:r>
              <a:rPr lang="en-US" sz="1000" i="1" kern="1200" dirty="0">
                <a:solidFill>
                  <a:schemeClr val="tx1"/>
                </a:solidFill>
                <a:effectLst/>
                <a:latin typeface="Arial" panose="020B0604020202020204" pitchFamily="34" charset="0"/>
                <a:ea typeface="+mn-ea"/>
                <a:cs typeface="Arial" panose="020B0604020202020204" pitchFamily="34" charset="0"/>
              </a:rPr>
              <a:t>Preparing</a:t>
            </a:r>
            <a:r>
              <a:rPr lang="en-US" sz="1000" i="1" kern="1200" baseline="0" dirty="0">
                <a:solidFill>
                  <a:schemeClr val="tx1"/>
                </a:solidFill>
                <a:effectLst/>
                <a:latin typeface="Arial" panose="020B0604020202020204" pitchFamily="34" charset="0"/>
                <a:ea typeface="+mn-ea"/>
                <a:cs typeface="Arial" panose="020B0604020202020204" pitchFamily="34" charset="0"/>
              </a:rPr>
              <a:t> </a:t>
            </a:r>
            <a:r>
              <a:rPr lang="en-US" sz="1000" i="1" kern="1200" dirty="0">
                <a:solidFill>
                  <a:srgbClr val="40474B"/>
                </a:solidFill>
                <a:latin typeface="Arial" panose="020B0604020202020204" pitchFamily="34" charset="0"/>
                <a:ea typeface="+mn-ea"/>
                <a:cs typeface="Arial" panose="020B0604020202020204" pitchFamily="34" charset="0"/>
              </a:rPr>
              <a:t>for Incapacity</a:t>
            </a:r>
            <a:r>
              <a:rPr lang="en-US" sz="1000" kern="1200" dirty="0">
                <a:solidFill>
                  <a:srgbClr val="40474B"/>
                </a:solidFill>
                <a:latin typeface="Arial" panose="020B0604020202020204" pitchFamily="34" charset="0"/>
                <a:ea typeface="+mn-ea"/>
                <a:cs typeface="Arial" panose="020B0604020202020204" pitchFamily="34" charset="0"/>
              </a:rPr>
              <a:t>: If you should become incapacitated - losing the ability to manage your affairs because of a physical or mental condition - you’ll want to have the tools in place to ensure </a:t>
            </a:r>
            <a:r>
              <a:rPr lang="en-US" sz="1000" b="1" kern="1200" dirty="0">
                <a:solidFill>
                  <a:srgbClr val="40474B"/>
                </a:solidFill>
                <a:latin typeface="Arial" panose="020B0604020202020204" pitchFamily="34" charset="0"/>
                <a:ea typeface="+mn-ea"/>
                <a:cs typeface="Arial" panose="020B0604020202020204" pitchFamily="34" charset="0"/>
              </a:rPr>
              <a:t>that your</a:t>
            </a:r>
            <a:r>
              <a:rPr lang="en-US" sz="1000" b="1" kern="1200" baseline="0" dirty="0">
                <a:solidFill>
                  <a:srgbClr val="40474B"/>
                </a:solidFill>
                <a:latin typeface="Arial" panose="020B0604020202020204" pitchFamily="34" charset="0"/>
                <a:ea typeface="+mn-ea"/>
                <a:cs typeface="Arial" panose="020B0604020202020204" pitchFamily="34" charset="0"/>
              </a:rPr>
              <a:t> affairs are taken care of – both financially and medically.</a:t>
            </a:r>
          </a:p>
          <a:p>
            <a:endParaRPr lang="en-US" sz="1000" kern="1200" dirty="0">
              <a:solidFill>
                <a:srgbClr val="40474B"/>
              </a:solidFill>
              <a:latin typeface="Arial" panose="020B0604020202020204" pitchFamily="34" charset="0"/>
              <a:ea typeface="+mn-ea"/>
              <a:cs typeface="Arial" panose="020B0604020202020204" pitchFamily="34" charset="0"/>
            </a:endParaRPr>
          </a:p>
          <a:p>
            <a:pPr lvl="1">
              <a:buFontTx/>
              <a:buChar char="-"/>
            </a:pPr>
            <a:r>
              <a:rPr lang="en-US" sz="1000" kern="1200" dirty="0">
                <a:solidFill>
                  <a:srgbClr val="40474B"/>
                </a:solidFill>
                <a:latin typeface="Arial" panose="020B0604020202020204" pitchFamily="34" charset="0"/>
                <a:ea typeface="+mn-ea"/>
                <a:cs typeface="Arial" panose="020B0604020202020204" pitchFamily="34" charset="0"/>
              </a:rPr>
              <a:t>The second is </a:t>
            </a:r>
            <a:r>
              <a:rPr lang="en-US" sz="1000" i="1" kern="1200" dirty="0">
                <a:solidFill>
                  <a:srgbClr val="40474B"/>
                </a:solidFill>
                <a:latin typeface="Arial" panose="020B0604020202020204" pitchFamily="34" charset="0"/>
                <a:ea typeface="+mn-ea"/>
                <a:cs typeface="Arial" panose="020B0604020202020204" pitchFamily="34" charset="0"/>
              </a:rPr>
              <a:t>Transferring Wealth</a:t>
            </a:r>
            <a:r>
              <a:rPr lang="en-US" sz="1000" kern="1200" dirty="0">
                <a:solidFill>
                  <a:srgbClr val="40474B"/>
                </a:solidFill>
                <a:latin typeface="Arial" panose="020B0604020202020204" pitchFamily="34" charset="0"/>
                <a:ea typeface="+mn-ea"/>
                <a:cs typeface="Arial" panose="020B0604020202020204" pitchFamily="34" charset="0"/>
              </a:rPr>
              <a:t>: We’ll review some of the steps you can take to ensure that your assets will pass to your beneficiaries, according to your wishes and in a timely manner.</a:t>
            </a:r>
          </a:p>
          <a:p>
            <a:pPr>
              <a:buFontTx/>
              <a:buChar char="-"/>
            </a:pPr>
            <a:endParaRPr lang="en-US" sz="1000" kern="1200" dirty="0">
              <a:solidFill>
                <a:srgbClr val="40474B"/>
              </a:solidFill>
              <a:latin typeface="Arial" panose="020B0604020202020204" pitchFamily="34" charset="0"/>
              <a:ea typeface="+mn-ea"/>
              <a:cs typeface="Arial" panose="020B0604020202020204" pitchFamily="34" charset="0"/>
            </a:endParaRPr>
          </a:p>
          <a:p>
            <a:pPr lvl="1">
              <a:buFontTx/>
              <a:buChar char="-"/>
            </a:pPr>
            <a:r>
              <a:rPr lang="en-US" sz="1000" kern="1200" dirty="0">
                <a:solidFill>
                  <a:srgbClr val="40474B"/>
                </a:solidFill>
                <a:latin typeface="Arial" panose="020B0604020202020204" pitchFamily="34" charset="0"/>
                <a:ea typeface="+mn-ea"/>
                <a:cs typeface="Arial" panose="020B0604020202020204" pitchFamily="34" charset="0"/>
              </a:rPr>
              <a:t>And third, </a:t>
            </a:r>
            <a:r>
              <a:rPr lang="en-US" sz="1000" i="1" kern="1200" dirty="0">
                <a:solidFill>
                  <a:srgbClr val="40474B"/>
                </a:solidFill>
                <a:latin typeface="Arial" panose="020B0604020202020204" pitchFamily="34" charset="0"/>
                <a:ea typeface="+mn-ea"/>
                <a:cs typeface="Arial" panose="020B0604020202020204" pitchFamily="34" charset="0"/>
              </a:rPr>
              <a:t>Maintaining Control</a:t>
            </a:r>
            <a:r>
              <a:rPr lang="en-US" sz="1000" kern="1200" dirty="0">
                <a:solidFill>
                  <a:srgbClr val="40474B"/>
                </a:solidFill>
                <a:latin typeface="Arial" panose="020B0604020202020204" pitchFamily="34" charset="0"/>
                <a:ea typeface="+mn-ea"/>
                <a:cs typeface="Arial" panose="020B0604020202020204" pitchFamily="34" charset="0"/>
              </a:rPr>
              <a:t>: Special circumstances such as spendthrifts or special needs beneficiaries may require additional planning. We’ll review some common methods for controlling how and when your assets will be transferred. </a:t>
            </a:r>
          </a:p>
          <a:p>
            <a:pPr>
              <a:buFontTx/>
              <a:buNone/>
            </a:pPr>
            <a:endParaRPr lang="en-US" sz="1000" kern="1200" dirty="0">
              <a:solidFill>
                <a:srgbClr val="40474B"/>
              </a:solidFill>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fld id="{AB5E336D-5138-4F47-858D-FA78D87F2E6A}" type="slidenum">
              <a:rPr lang="en-US" smtClean="0"/>
              <a:t>4</a:t>
            </a:fld>
            <a:endParaRPr lang="en-US"/>
          </a:p>
        </p:txBody>
      </p:sp>
    </p:spTree>
    <p:extLst>
      <p:ext uri="{BB962C8B-B14F-4D97-AF65-F5344CB8AC3E}">
        <p14:creationId xmlns:p14="http://schemas.microsoft.com/office/powerpoint/2010/main" val="20095478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00" kern="1200" baseline="0" dirty="0"/>
              <a:t>Let’s get started with “</a:t>
            </a:r>
            <a:r>
              <a:rPr lang="en-US" sz="1000" i="0" kern="1200" dirty="0">
                <a:effectLst/>
              </a:rPr>
              <a:t>Preparing</a:t>
            </a:r>
            <a:r>
              <a:rPr lang="en-US" sz="1000" i="0" kern="1200" baseline="0" dirty="0">
                <a:effectLst/>
              </a:rPr>
              <a:t> </a:t>
            </a:r>
            <a:r>
              <a:rPr lang="en-US" sz="1000" i="0" kern="1200" baseline="0" dirty="0"/>
              <a:t>for Incapacity</a:t>
            </a:r>
            <a:r>
              <a:rPr lang="en-US" sz="1000" kern="1200" baseline="0" dirty="0"/>
              <a:t>.”</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000" kern="1200"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000" dirty="0"/>
              <a:t>The conversation about loss of legal capacity can be a difficult and sensitive one. At its core is an upsetting potential reality, such as battling dementia later in life or maybe situations that leave a loved one unable to make sound decisions for themselves. It's a situation no one wants to face, but for those who do, having a plan - and the proper documents in place, can help make it easier.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00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000" dirty="0"/>
              <a:t>In this section, we'll review why planning for incapacity is so important and the documents that are required to implement a plan that is right for you.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000" kern="1200" baseline="0" dirty="0"/>
          </a:p>
        </p:txBody>
      </p:sp>
      <p:sp>
        <p:nvSpPr>
          <p:cNvPr id="4" name="Slide Number Placeholder 3"/>
          <p:cNvSpPr>
            <a:spLocks noGrp="1"/>
          </p:cNvSpPr>
          <p:nvPr>
            <p:ph type="sldNum" sz="quarter" idx="10"/>
          </p:nvPr>
        </p:nvSpPr>
        <p:spPr/>
        <p:txBody>
          <a:bodyPr/>
          <a:lstStyle/>
          <a:p>
            <a:fld id="{AB5E336D-5138-4F47-858D-FA78D87F2E6A}" type="slidenum">
              <a:rPr lang="en-US" smtClean="0"/>
              <a:t>5</a:t>
            </a:fld>
            <a:endParaRPr lang="en-US"/>
          </a:p>
        </p:txBody>
      </p:sp>
    </p:spTree>
    <p:extLst>
      <p:ext uri="{BB962C8B-B14F-4D97-AF65-F5344CB8AC3E}">
        <p14:creationId xmlns:p14="http://schemas.microsoft.com/office/powerpoint/2010/main" val="22441882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dirty="0"/>
              <a:t>Imagine no longer being able to balance your checkbook, pay bills, or manage your retirement savings. These are tasks you’ve done your whole life that have simply become too difficult to perform. Sadly, this day comes for many patients of Alzheimer’s and dementia. That’s why, for those at risk, choosing someone to manage your finances prior to incapacity can ensure your financial </a:t>
            </a:r>
            <a:r>
              <a:rPr lang="en-US" sz="1000" kern="1200" dirty="0">
                <a:solidFill>
                  <a:srgbClr val="40474B"/>
                </a:solidFill>
                <a:effectLst/>
              </a:rPr>
              <a:t>affairs are </a:t>
            </a:r>
            <a:r>
              <a:rPr lang="en-US" sz="1000" dirty="0"/>
              <a:t>placed in the capable hands of someone you know and trust. </a:t>
            </a:r>
          </a:p>
          <a:p>
            <a:endParaRPr lang="en-US" sz="1000" dirty="0"/>
          </a:p>
          <a:p>
            <a:r>
              <a:rPr lang="en-US" sz="1000" dirty="0"/>
              <a:t>According to the Alzheimer’s Association, 6.2 million Americans age 65 or older suffer from Alzheimer’s and without a medical breakthrough, they estimate that number to reach 12.7 million by 2050. If you’re like many of the participants that I meet with, you probably know someone or may have known someone who suffered from Alzheimer’s. </a:t>
            </a:r>
          </a:p>
          <a:p>
            <a:endParaRPr lang="en-US" sz="1000" dirty="0"/>
          </a:p>
          <a:p>
            <a:r>
              <a:rPr lang="en-US" sz="1000" dirty="0"/>
              <a:t>As you may know, Alzheimer’s is the most common form of dementia and is a progressive disease where an individual ultimately becomes incapacitated and unable to manage their affairs or make decisions for themselves. Dementia is a general term for a decline in thinking skills and cognitive abilities caused by abnormal brain changes. </a:t>
            </a:r>
          </a:p>
          <a:p>
            <a:endParaRPr lang="en-US" sz="1000" dirty="0"/>
          </a:p>
          <a:p>
            <a:r>
              <a:rPr lang="en-US" sz="1000" dirty="0"/>
              <a:t>For additional information and guidance, Transamerica has a “Guide to Guardianship, Powers of Attorney, and Advance Healthcare Directives,” packet and I will be happy to get you a copy of it. It will cover important details regarding preparing for incapacity and can be a helpful guide when you start creating an estate plan. </a:t>
            </a:r>
          </a:p>
        </p:txBody>
      </p:sp>
      <p:sp>
        <p:nvSpPr>
          <p:cNvPr id="4" name="Slide Number Placeholder 3"/>
          <p:cNvSpPr>
            <a:spLocks noGrp="1"/>
          </p:cNvSpPr>
          <p:nvPr>
            <p:ph type="sldNum" sz="quarter" idx="5"/>
          </p:nvPr>
        </p:nvSpPr>
        <p:spPr/>
        <p:txBody>
          <a:bodyPr/>
          <a:lstStyle/>
          <a:p>
            <a:fld id="{AB5E336D-5138-4F47-858D-FA78D87F2E6A}" type="slidenum">
              <a:rPr lang="en-US" smtClean="0"/>
              <a:pPr/>
              <a:t>6</a:t>
            </a:fld>
            <a:endParaRPr lang="en-US"/>
          </a:p>
        </p:txBody>
      </p:sp>
    </p:spTree>
    <p:extLst>
      <p:ext uri="{BB962C8B-B14F-4D97-AF65-F5344CB8AC3E}">
        <p14:creationId xmlns:p14="http://schemas.microsoft.com/office/powerpoint/2010/main" val="35148314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Read slide</a:t>
            </a:r>
          </a:p>
        </p:txBody>
      </p:sp>
      <p:sp>
        <p:nvSpPr>
          <p:cNvPr id="4" name="Slide Number Placeholder 3"/>
          <p:cNvSpPr>
            <a:spLocks noGrp="1"/>
          </p:cNvSpPr>
          <p:nvPr>
            <p:ph type="sldNum" sz="quarter" idx="5"/>
          </p:nvPr>
        </p:nvSpPr>
        <p:spPr/>
        <p:txBody>
          <a:bodyPr/>
          <a:lstStyle/>
          <a:p>
            <a:fld id="{AB5E336D-5138-4F47-858D-FA78D87F2E6A}" type="slidenum">
              <a:rPr lang="en-US" smtClean="0"/>
              <a:pPr/>
              <a:t>7</a:t>
            </a:fld>
            <a:endParaRPr lang="en-US"/>
          </a:p>
        </p:txBody>
      </p:sp>
    </p:spTree>
    <p:extLst>
      <p:ext uri="{BB962C8B-B14F-4D97-AF65-F5344CB8AC3E}">
        <p14:creationId xmlns:p14="http://schemas.microsoft.com/office/powerpoint/2010/main" val="21187605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00" kern="1200" baseline="0" dirty="0">
                <a:latin typeface="Arial" panose="020B0604020202020204" pitchFamily="34" charset="0"/>
                <a:ea typeface="+mn-ea"/>
                <a:cs typeface="Arial" panose="020B0604020202020204" pitchFamily="34" charset="0"/>
              </a:rPr>
              <a:t>Whether we’re talking about Alzheimer’s or other types of dementia, preparation is paramount. People are living longer, but their cognitive skills decline with age.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000" kern="1200" baseline="0" dirty="0">
              <a:latin typeface="Arial" panose="020B0604020202020204" pitchFamily="34" charset="0"/>
              <a:ea typeface="+mn-ea"/>
              <a:cs typeface="Arial" panose="020B060402020202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000" kern="1200" baseline="0" dirty="0">
                <a:latin typeface="Arial" panose="020B0604020202020204" pitchFamily="34" charset="0"/>
                <a:ea typeface="+mn-ea"/>
                <a:cs typeface="Arial" panose="020B0604020202020204" pitchFamily="34" charset="0"/>
              </a:rPr>
              <a:t>This slide shows a general overview of the process that occurs when someone becomes incapacitated without a proper directive or estate plan in place.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000" kern="1200" baseline="0" dirty="0">
              <a:latin typeface="Arial" panose="020B0604020202020204" pitchFamily="34" charset="0"/>
              <a:ea typeface="+mn-ea"/>
              <a:cs typeface="Arial" panose="020B060402020202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000" kern="1200" baseline="0" dirty="0">
                <a:latin typeface="Arial" panose="020B0604020202020204" pitchFamily="34" charset="0"/>
                <a:ea typeface="+mn-ea"/>
                <a:cs typeface="Arial" panose="020B0604020202020204" pitchFamily="34" charset="0"/>
              </a:rPr>
              <a:t>In this case, the individual becomes incapacitated and no longer has the legal capacity to make decisions on their own behalf.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000" kern="1200" baseline="0" dirty="0">
              <a:latin typeface="Arial" panose="020B0604020202020204" pitchFamily="34" charset="0"/>
              <a:ea typeface="+mn-ea"/>
              <a:cs typeface="Arial" panose="020B060402020202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000" kern="1200" baseline="0" dirty="0">
                <a:latin typeface="Arial" panose="020B0604020202020204" pitchFamily="34" charset="0"/>
                <a:ea typeface="+mn-ea"/>
                <a:cs typeface="Arial" panose="020B0604020202020204" pitchFamily="34" charset="0"/>
              </a:rPr>
              <a:t>A petition is filed with the court to have a guardian appointed.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000" kern="1200" baseline="0" dirty="0">
              <a:latin typeface="Arial" panose="020B0604020202020204" pitchFamily="34" charset="0"/>
              <a:ea typeface="+mn-ea"/>
              <a:cs typeface="Arial" panose="020B060402020202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000" kern="1200" baseline="0" dirty="0">
                <a:latin typeface="Arial" panose="020B0604020202020204" pitchFamily="34" charset="0"/>
                <a:ea typeface="+mn-ea"/>
                <a:cs typeface="Arial" panose="020B0604020202020204" pitchFamily="34" charset="0"/>
              </a:rPr>
              <a:t>A hearing is held to present evidence in order to determine if the individual (referred to as the ward) is, in fact, incapacitated.</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000" kern="1200" baseline="0" dirty="0">
              <a:latin typeface="Arial" panose="020B0604020202020204" pitchFamily="34" charset="0"/>
              <a:ea typeface="+mn-ea"/>
              <a:cs typeface="Arial" panose="020B060402020202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000" kern="1200" baseline="0" dirty="0">
                <a:latin typeface="Arial" panose="020B0604020202020204" pitchFamily="34" charset="0"/>
                <a:ea typeface="+mn-ea"/>
                <a:cs typeface="Arial" panose="020B0604020202020204" pitchFamily="34" charset="0"/>
              </a:rPr>
              <a:t>If the individual is deemed to be incapacitated the court will appoint a guardian who will be responsible for the care and decisions made on behalf of the ward. It’s important to note that a caregiver does not have to be appointed the guardian and someone else could be granted that authority.</a:t>
            </a:r>
          </a:p>
          <a:p>
            <a:endParaRPr lang="en-US" sz="1000" kern="1200" baseline="0" dirty="0">
              <a:latin typeface="Arial" panose="020B0604020202020204" pitchFamily="34" charset="0"/>
              <a:ea typeface="+mn-ea"/>
              <a:cs typeface="Arial" panose="020B0604020202020204" pitchFamily="34" charset="0"/>
            </a:endParaRPr>
          </a:p>
          <a:p>
            <a:r>
              <a:rPr lang="en-US" sz="1000" kern="1200" dirty="0">
                <a:effectLst/>
                <a:latin typeface="Arial" panose="020B0604020202020204" pitchFamily="34" charset="0"/>
                <a:ea typeface="+mn-ea"/>
                <a:cs typeface="Arial" panose="020B0604020202020204" pitchFamily="34" charset="0"/>
              </a:rPr>
              <a:t>This process may not be pleasant for the incapacitated individual or their family. For example, there</a:t>
            </a:r>
            <a:r>
              <a:rPr lang="en-US" sz="1000" kern="1200" baseline="0" dirty="0">
                <a:effectLst/>
                <a:latin typeface="Arial" panose="020B0604020202020204" pitchFamily="34" charset="0"/>
                <a:ea typeface="+mn-ea"/>
                <a:cs typeface="Arial" panose="020B0604020202020204" pitchFamily="34" charset="0"/>
              </a:rPr>
              <a:t> </a:t>
            </a:r>
            <a:r>
              <a:rPr lang="en-US" sz="1000" kern="1200" dirty="0">
                <a:effectLst/>
                <a:latin typeface="Arial" panose="020B0604020202020204" pitchFamily="34" charset="0"/>
                <a:ea typeface="+mn-ea"/>
                <a:cs typeface="Arial" panose="020B0604020202020204" pitchFamily="34" charset="0"/>
              </a:rPr>
              <a:t>may be competing interests between family members or the guardian that ultimately is selected may not have been the preferred individual of the ward. Not to mention, the process may be time consuming and expensive.</a:t>
            </a:r>
            <a:endParaRPr lang="en-US" sz="1000" b="1" kern="1200" baseline="0" dirty="0">
              <a:latin typeface="Arial" panose="020B0604020202020204" pitchFamily="34" charset="0"/>
              <a:ea typeface="+mn-ea"/>
              <a:cs typeface="Times New Roman" pitchFamily="18" charset="0"/>
            </a:endParaRPr>
          </a:p>
          <a:p>
            <a:endParaRPr lang="en-US" sz="1000" kern="1200" baseline="0" dirty="0">
              <a:latin typeface="Arial" panose="020B0604020202020204" pitchFamily="34" charset="0"/>
              <a:ea typeface="+mn-ea"/>
              <a:cs typeface="Times New Roman" pitchFamily="18" charset="0"/>
            </a:endParaRPr>
          </a:p>
          <a:p>
            <a:r>
              <a:rPr lang="en-US" sz="1000" kern="1200" baseline="0" dirty="0">
                <a:latin typeface="Arial" panose="020B0604020202020204" pitchFamily="34" charset="0"/>
                <a:ea typeface="+mn-ea"/>
                <a:cs typeface="Times New Roman" pitchFamily="18" charset="0"/>
              </a:rPr>
              <a:t>What can be done to avoid this situation?</a:t>
            </a:r>
          </a:p>
          <a:p>
            <a:endParaRPr lang="en-US" sz="1000" dirty="0"/>
          </a:p>
        </p:txBody>
      </p:sp>
      <p:sp>
        <p:nvSpPr>
          <p:cNvPr id="4" name="Slide Number Placeholder 3"/>
          <p:cNvSpPr>
            <a:spLocks noGrp="1"/>
          </p:cNvSpPr>
          <p:nvPr>
            <p:ph type="sldNum" sz="quarter" idx="10"/>
          </p:nvPr>
        </p:nvSpPr>
        <p:spPr/>
        <p:txBody>
          <a:bodyPr/>
          <a:lstStyle/>
          <a:p>
            <a:fld id="{AB5E336D-5138-4F47-858D-FA78D87F2E6A}" type="slidenum">
              <a:rPr lang="en-US" smtClean="0"/>
              <a:t>8</a:t>
            </a:fld>
            <a:endParaRPr lang="en-US"/>
          </a:p>
        </p:txBody>
      </p:sp>
    </p:spTree>
    <p:extLst>
      <p:ext uri="{BB962C8B-B14F-4D97-AF65-F5344CB8AC3E}">
        <p14:creationId xmlns:p14="http://schemas.microsoft.com/office/powerpoint/2010/main" val="10198515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00" kern="1200" baseline="0" dirty="0">
                <a:solidFill>
                  <a:srgbClr val="40474B"/>
                </a:solidFill>
                <a:latin typeface="Arial" panose="020B0604020202020204" pitchFamily="34" charset="0"/>
                <a:ea typeface="+mn-ea"/>
                <a:cs typeface="Arial" panose="020B0604020202020204" pitchFamily="34" charset="0"/>
              </a:rPr>
              <a:t>Planning needs to occur prior to incapacitation. In other words, you need to have legal capacity in order to make decisions about your finances and medical care. Once you become incapacitated, those decisions must be made by someone on your behalf. </a:t>
            </a:r>
          </a:p>
          <a:p>
            <a:endParaRPr lang="en-US" sz="1000" kern="1200" baseline="0" dirty="0">
              <a:solidFill>
                <a:srgbClr val="40474B"/>
              </a:solidFill>
              <a:latin typeface="Arial" panose="020B0604020202020204" pitchFamily="34" charset="0"/>
              <a:ea typeface="+mn-ea"/>
              <a:cs typeface="Arial" panose="020B060402020202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000" kern="1200" baseline="0" dirty="0">
                <a:solidFill>
                  <a:srgbClr val="40474B"/>
                </a:solidFill>
                <a:latin typeface="Arial" panose="020B0604020202020204" pitchFamily="34" charset="0"/>
                <a:ea typeface="+mn-ea"/>
                <a:cs typeface="Arial" panose="020B0604020202020204" pitchFamily="34" charset="0"/>
              </a:rPr>
              <a:t>Many conditions, such as stroke, terminal stage diseases, dementia, and Alzheimer’s could leave you unable to manage your financial and legal affairs. Therefore, it’s very important to </a:t>
            </a:r>
            <a:r>
              <a:rPr lang="en-US" sz="1000" kern="1200" dirty="0">
                <a:solidFill>
                  <a:schemeClr val="tx1"/>
                </a:solidFill>
                <a:effectLst/>
                <a:latin typeface="Arial" panose="020B0604020202020204" pitchFamily="34" charset="0"/>
                <a:ea typeface="+mn-ea"/>
                <a:cs typeface="Arial" panose="020B0604020202020204" pitchFamily="34" charset="0"/>
              </a:rPr>
              <a:t>prepare</a:t>
            </a:r>
            <a:r>
              <a:rPr lang="en-US" sz="1000" kern="1200" baseline="0" dirty="0">
                <a:solidFill>
                  <a:schemeClr val="tx1"/>
                </a:solidFill>
                <a:effectLst/>
                <a:latin typeface="Arial" panose="020B0604020202020204" pitchFamily="34" charset="0"/>
                <a:ea typeface="+mn-ea"/>
                <a:cs typeface="Arial" panose="020B0604020202020204" pitchFamily="34" charset="0"/>
              </a:rPr>
              <a:t> the necessary documents that reflect your intentions and desires </a:t>
            </a:r>
            <a:r>
              <a:rPr lang="en-US" sz="1000" kern="1200" baseline="0" dirty="0">
                <a:solidFill>
                  <a:srgbClr val="40474B"/>
                </a:solidFill>
                <a:latin typeface="Arial" panose="020B0604020202020204" pitchFamily="34" charset="0"/>
                <a:ea typeface="+mn-ea"/>
                <a:cs typeface="Arial" panose="020B0604020202020204" pitchFamily="34" charset="0"/>
              </a:rPr>
              <a:t>in advance.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000" kern="1200" baseline="0" dirty="0">
              <a:solidFill>
                <a:srgbClr val="40474B"/>
              </a:solidFill>
              <a:latin typeface="Arial" panose="020B0604020202020204" pitchFamily="34" charset="0"/>
              <a:ea typeface="+mn-ea"/>
              <a:cs typeface="Arial" panose="020B060402020202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000" kern="1200" dirty="0">
                <a:solidFill>
                  <a:srgbClr val="40474B"/>
                </a:solidFill>
                <a:latin typeface="Arial" panose="020B0604020202020204" pitchFamily="34" charset="0"/>
                <a:ea typeface="+mn-ea"/>
                <a:cs typeface="Arial" panose="020B0604020202020204" pitchFamily="34" charset="0"/>
              </a:rPr>
              <a:t>Let’s look at a scenario</a:t>
            </a:r>
            <a:r>
              <a:rPr lang="en-US" sz="1000" kern="1200" baseline="0" dirty="0">
                <a:solidFill>
                  <a:srgbClr val="40474B"/>
                </a:solidFill>
                <a:latin typeface="Arial" panose="020B0604020202020204" pitchFamily="34" charset="0"/>
                <a:ea typeface="+mn-ea"/>
                <a:cs typeface="Arial" panose="020B0604020202020204" pitchFamily="34" charset="0"/>
              </a:rPr>
              <a:t> where someone becomes incapacitated before putting </a:t>
            </a:r>
            <a:r>
              <a:rPr lang="en-US" sz="1000" kern="1200" dirty="0">
                <a:solidFill>
                  <a:schemeClr val="tx1"/>
                </a:solidFill>
                <a:effectLst/>
                <a:latin typeface="Arial" panose="020B0604020202020204" pitchFamily="34" charset="0"/>
                <a:ea typeface="+mn-ea"/>
                <a:cs typeface="Arial" panose="020B0604020202020204" pitchFamily="34" charset="0"/>
              </a:rPr>
              <a:t>an estate plan</a:t>
            </a:r>
            <a:r>
              <a:rPr lang="en-US" sz="1000" kern="1200" baseline="0" dirty="0">
                <a:solidFill>
                  <a:schemeClr val="tx1"/>
                </a:solidFill>
                <a:effectLst/>
                <a:latin typeface="Arial" panose="020B0604020202020204" pitchFamily="34" charset="0"/>
                <a:ea typeface="+mn-ea"/>
                <a:cs typeface="Arial" panose="020B0604020202020204" pitchFamily="34" charset="0"/>
              </a:rPr>
              <a:t> </a:t>
            </a:r>
            <a:r>
              <a:rPr lang="en-US" sz="1000" kern="1200" baseline="0" dirty="0">
                <a:solidFill>
                  <a:srgbClr val="40474B"/>
                </a:solidFill>
                <a:latin typeface="Arial" panose="020B0604020202020204" pitchFamily="34" charset="0"/>
                <a:ea typeface="+mn-ea"/>
                <a:cs typeface="Arial" panose="020B0604020202020204" pitchFamily="34" charset="0"/>
              </a:rPr>
              <a:t>in place.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000" kern="1200" baseline="0" dirty="0">
              <a:solidFill>
                <a:srgbClr val="40474B"/>
              </a:solidFill>
              <a:latin typeface="Arial" panose="020B0604020202020204" pitchFamily="34" charset="0"/>
              <a:ea typeface="+mn-ea"/>
              <a:cs typeface="Times New Roman" pitchFamily="18" charset="0"/>
            </a:endParaRPr>
          </a:p>
        </p:txBody>
      </p:sp>
      <p:sp>
        <p:nvSpPr>
          <p:cNvPr id="4" name="Slide Number Placeholder 3"/>
          <p:cNvSpPr>
            <a:spLocks noGrp="1"/>
          </p:cNvSpPr>
          <p:nvPr>
            <p:ph type="sldNum" sz="quarter" idx="10"/>
          </p:nvPr>
        </p:nvSpPr>
        <p:spPr/>
        <p:txBody>
          <a:bodyPr/>
          <a:lstStyle/>
          <a:p>
            <a:fld id="{AB5E336D-5138-4F47-858D-FA78D87F2E6A}" type="slidenum">
              <a:rPr lang="en-US" smtClean="0"/>
              <a:t>9</a:t>
            </a:fld>
            <a:endParaRPr lang="en-US"/>
          </a:p>
        </p:txBody>
      </p:sp>
    </p:spTree>
    <p:extLst>
      <p:ext uri="{BB962C8B-B14F-4D97-AF65-F5344CB8AC3E}">
        <p14:creationId xmlns:p14="http://schemas.microsoft.com/office/powerpoint/2010/main" val="19013697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D0B7FA72-17D0-0A4F-810D-87F863D47E90}"/>
              </a:ext>
            </a:extLst>
          </p:cNvPr>
          <p:cNvSpPr>
            <a:spLocks noGrp="1"/>
          </p:cNvSpPr>
          <p:nvPr>
            <p:ph type="sldNum" sz="quarter" idx="12"/>
          </p:nvPr>
        </p:nvSpPr>
        <p:spPr>
          <a:xfrm>
            <a:off x="8728635" y="4842778"/>
            <a:ext cx="364393" cy="273844"/>
          </a:xfrm>
          <a:prstGeom prst="rect">
            <a:avLst/>
          </a:prstGeom>
        </p:spPr>
        <p:txBody>
          <a:bodyPr/>
          <a:lstStyle>
            <a:lvl1pPr algn="l">
              <a:defRPr sz="900">
                <a:solidFill>
                  <a:srgbClr val="474747"/>
                </a:solidFill>
                <a:latin typeface="Arial"/>
              </a:defRPr>
            </a:lvl1pPr>
          </a:lstStyle>
          <a:p>
            <a:fld id="{716BC1C3-C832-FA4C-9911-3E1C355083BA}" type="slidenum">
              <a:rPr lang="en-US" smtClean="0"/>
              <a:pPr/>
              <a:t>‹#›</a:t>
            </a:fld>
            <a:endParaRPr lang="en-US"/>
          </a:p>
        </p:txBody>
      </p:sp>
    </p:spTree>
    <p:extLst>
      <p:ext uri="{BB962C8B-B14F-4D97-AF65-F5344CB8AC3E}">
        <p14:creationId xmlns:p14="http://schemas.microsoft.com/office/powerpoint/2010/main" val="32653217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One and Two Headline_Title Page_2">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172200" y="3022417"/>
            <a:ext cx="2630115" cy="231774"/>
          </a:xfrm>
          <a:prstGeom prst="rect">
            <a:avLst/>
          </a:prstGeom>
        </p:spPr>
        <p:txBody>
          <a:bodyPr rIns="0" anchor="t"/>
          <a:lstStyle>
            <a:lvl1pPr marL="0" indent="0" algn="r">
              <a:lnSpc>
                <a:spcPct val="100000"/>
              </a:lnSpc>
              <a:spcBef>
                <a:spcPts val="0"/>
              </a:spcBef>
              <a:buNone/>
              <a:defRPr sz="1200">
                <a:latin typeface="Georgia" panose="02040502050405020303" pitchFamily="18"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here to add a subhead, recommend one or two lines</a:t>
            </a:r>
          </a:p>
        </p:txBody>
      </p:sp>
      <p:pic>
        <p:nvPicPr>
          <p:cNvPr id="4" name="Picture 3" descr="A picture containing computer, working, table&#10;&#10;Description automatically generated">
            <a:extLst>
              <a:ext uri="{FF2B5EF4-FFF2-40B4-BE49-F238E27FC236}">
                <a16:creationId xmlns:a16="http://schemas.microsoft.com/office/drawing/2014/main" id="{17424B66-9195-3143-BB80-36EFABB4768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3956538" cy="5143500"/>
          </a:xfrm>
          <a:prstGeom prst="rect">
            <a:avLst/>
          </a:prstGeom>
        </p:spPr>
      </p:pic>
      <p:sp>
        <p:nvSpPr>
          <p:cNvPr id="10" name="Text Placeholder 11">
            <a:extLst>
              <a:ext uri="{FF2B5EF4-FFF2-40B4-BE49-F238E27FC236}">
                <a16:creationId xmlns:a16="http://schemas.microsoft.com/office/drawing/2014/main" id="{53A20B4A-A7E7-7442-9A1F-C67C7DB5C0D6}"/>
              </a:ext>
            </a:extLst>
          </p:cNvPr>
          <p:cNvSpPr>
            <a:spLocks noGrp="1"/>
          </p:cNvSpPr>
          <p:nvPr>
            <p:ph type="body" sz="quarter" idx="11" hasCustomPrompt="1"/>
          </p:nvPr>
        </p:nvSpPr>
        <p:spPr>
          <a:xfrm>
            <a:off x="4768919" y="2440294"/>
            <a:ext cx="4034380" cy="411163"/>
          </a:xfrm>
          <a:prstGeom prst="rect">
            <a:avLst/>
          </a:prstGeom>
        </p:spPr>
        <p:txBody>
          <a:bodyPr rIns="0" anchor="b"/>
          <a:lstStyle>
            <a:lvl1pPr marL="0" indent="0" algn="r">
              <a:lnSpc>
                <a:spcPct val="100000"/>
              </a:lnSpc>
              <a:spcBef>
                <a:spcPts val="0"/>
              </a:spcBef>
              <a:buNone/>
              <a:defRPr sz="2200" cap="all" baseline="0">
                <a:latin typeface="Impact" panose="020B0806030902050204" pitchFamily="34" charset="0"/>
              </a:defRPr>
            </a:lvl1pPr>
            <a:lvl2pPr marL="342900" indent="0">
              <a:buNone/>
              <a:defRPr cap="all" baseline="0">
                <a:latin typeface="Impact" panose="020B0806030902050204" pitchFamily="34" charset="0"/>
              </a:defRPr>
            </a:lvl2pPr>
            <a:lvl3pPr marL="685800" indent="0">
              <a:buNone/>
              <a:defRPr cap="all" baseline="0">
                <a:latin typeface="Impact" panose="020B0806030902050204" pitchFamily="34" charset="0"/>
              </a:defRPr>
            </a:lvl3pPr>
            <a:lvl4pPr marL="1028700" indent="0">
              <a:buNone/>
              <a:defRPr cap="all" baseline="0">
                <a:latin typeface="Impact" panose="020B0806030902050204" pitchFamily="34" charset="0"/>
              </a:defRPr>
            </a:lvl4pPr>
            <a:lvl5pPr marL="1371600" indent="0">
              <a:buNone/>
              <a:defRPr cap="all" baseline="0">
                <a:latin typeface="Impact" panose="020B0806030902050204" pitchFamily="34" charset="0"/>
              </a:defRPr>
            </a:lvl5pPr>
          </a:lstStyle>
          <a:p>
            <a:pPr lvl="0"/>
            <a:r>
              <a:rPr lang="en-US"/>
              <a:t>Click to edit THIS HEADLINE</a:t>
            </a:r>
          </a:p>
        </p:txBody>
      </p:sp>
      <p:sp>
        <p:nvSpPr>
          <p:cNvPr id="11" name="Text Placeholder 31">
            <a:extLst>
              <a:ext uri="{FF2B5EF4-FFF2-40B4-BE49-F238E27FC236}">
                <a16:creationId xmlns:a16="http://schemas.microsoft.com/office/drawing/2014/main" id="{E8AF4473-5AA6-A040-ADA4-BC2B0ECEFBC1}"/>
              </a:ext>
            </a:extLst>
          </p:cNvPr>
          <p:cNvSpPr>
            <a:spLocks noGrp="1"/>
          </p:cNvSpPr>
          <p:nvPr>
            <p:ph type="body" sz="quarter" idx="10" hasCustomPrompt="1"/>
          </p:nvPr>
        </p:nvSpPr>
        <p:spPr>
          <a:xfrm>
            <a:off x="7472102" y="1918755"/>
            <a:ext cx="1331197" cy="105988"/>
          </a:xfrm>
          <a:prstGeom prst="rect">
            <a:avLst/>
          </a:prstGeom>
        </p:spPr>
        <p:txBody>
          <a:bodyPr lIns="0" tIns="0" rIns="0" bIns="0" anchor="t" anchorCtr="0"/>
          <a:lstStyle>
            <a:lvl1pPr marL="0" indent="0" algn="r">
              <a:lnSpc>
                <a:spcPct val="100000"/>
              </a:lnSpc>
              <a:spcBef>
                <a:spcPts val="0"/>
              </a:spcBef>
              <a:buNone/>
              <a:defRPr sz="900" b="1" cap="all" baseline="0">
                <a:solidFill>
                  <a:schemeClr val="tx1"/>
                </a:solidFill>
              </a:defRPr>
            </a:lvl1pPr>
            <a:lvl2pPr>
              <a:defRPr sz="500"/>
            </a:lvl2pPr>
            <a:lvl3pPr>
              <a:defRPr sz="400"/>
            </a:lvl3pPr>
            <a:lvl4pPr>
              <a:defRPr sz="300"/>
            </a:lvl4pPr>
            <a:lvl5pPr>
              <a:defRPr sz="300"/>
            </a:lvl5pPr>
          </a:lstStyle>
          <a:p>
            <a:pPr lvl="0"/>
            <a:r>
              <a:rPr lang="en-US"/>
              <a:t>MONTH HERE XX, 20XX</a:t>
            </a:r>
          </a:p>
        </p:txBody>
      </p:sp>
      <p:cxnSp>
        <p:nvCxnSpPr>
          <p:cNvPr id="17" name="Straight Connector 16">
            <a:extLst>
              <a:ext uri="{FF2B5EF4-FFF2-40B4-BE49-F238E27FC236}">
                <a16:creationId xmlns:a16="http://schemas.microsoft.com/office/drawing/2014/main" id="{14552943-61FF-AA41-840C-6B568E710F72}"/>
              </a:ext>
            </a:extLst>
          </p:cNvPr>
          <p:cNvCxnSpPr>
            <a:cxnSpLocks/>
          </p:cNvCxnSpPr>
          <p:nvPr userDrawn="1"/>
        </p:nvCxnSpPr>
        <p:spPr>
          <a:xfrm>
            <a:off x="8104459" y="2883648"/>
            <a:ext cx="688975"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0A02DA3C-9125-3745-B098-CDF417722EA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08652" y="429158"/>
            <a:ext cx="1298575" cy="329668"/>
          </a:xfrm>
          <a:prstGeom prst="rect">
            <a:avLst/>
          </a:prstGeom>
        </p:spPr>
      </p:pic>
    </p:spTree>
    <p:extLst>
      <p:ext uri="{BB962C8B-B14F-4D97-AF65-F5344CB8AC3E}">
        <p14:creationId xmlns:p14="http://schemas.microsoft.com/office/powerpoint/2010/main" val="1267463544"/>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One and Two Headline_Title Page_3">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626178" y="2433481"/>
            <a:ext cx="2630115" cy="231774"/>
          </a:xfrm>
          <a:prstGeom prst="rect">
            <a:avLst/>
          </a:prstGeom>
        </p:spPr>
        <p:txBody>
          <a:bodyPr rIns="0" anchor="t"/>
          <a:lstStyle>
            <a:lvl1pPr marL="0" indent="0" algn="l">
              <a:lnSpc>
                <a:spcPct val="100000"/>
              </a:lnSpc>
              <a:spcBef>
                <a:spcPts val="0"/>
              </a:spcBef>
              <a:buNone/>
              <a:defRPr sz="1200">
                <a:latin typeface="Georgia" panose="02040502050405020303" pitchFamily="18"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here to add a subhead, recommend one or two lines</a:t>
            </a:r>
          </a:p>
        </p:txBody>
      </p:sp>
      <p:sp>
        <p:nvSpPr>
          <p:cNvPr id="32" name="Text Placeholder 31">
            <a:extLst>
              <a:ext uri="{FF2B5EF4-FFF2-40B4-BE49-F238E27FC236}">
                <a16:creationId xmlns:a16="http://schemas.microsoft.com/office/drawing/2014/main" id="{15F9E390-A4E9-294E-AE5B-8A6B8D7A3FE5}"/>
              </a:ext>
            </a:extLst>
          </p:cNvPr>
          <p:cNvSpPr>
            <a:spLocks noGrp="1"/>
          </p:cNvSpPr>
          <p:nvPr>
            <p:ph type="body" sz="quarter" idx="10" hasCustomPrompt="1"/>
          </p:nvPr>
        </p:nvSpPr>
        <p:spPr>
          <a:xfrm>
            <a:off x="2722699" y="3026883"/>
            <a:ext cx="1730304" cy="129676"/>
          </a:xfrm>
          <a:prstGeom prst="rect">
            <a:avLst/>
          </a:prstGeom>
        </p:spPr>
        <p:txBody>
          <a:bodyPr lIns="0" tIns="0" rIns="0" bIns="0" anchor="t" anchorCtr="0"/>
          <a:lstStyle>
            <a:lvl1pPr marL="0" indent="0" algn="l">
              <a:lnSpc>
                <a:spcPct val="100000"/>
              </a:lnSpc>
              <a:spcBef>
                <a:spcPts val="0"/>
              </a:spcBef>
              <a:buNone/>
              <a:defRPr sz="900" b="1" cap="all" baseline="0">
                <a:solidFill>
                  <a:schemeClr val="tx1"/>
                </a:solidFill>
              </a:defRPr>
            </a:lvl1pPr>
            <a:lvl2pPr>
              <a:defRPr sz="500"/>
            </a:lvl2pPr>
            <a:lvl3pPr>
              <a:defRPr sz="400"/>
            </a:lvl3pPr>
            <a:lvl4pPr>
              <a:defRPr sz="300"/>
            </a:lvl4pPr>
            <a:lvl5pPr>
              <a:defRPr sz="300"/>
            </a:lvl5pPr>
          </a:lstStyle>
          <a:p>
            <a:pPr lvl="0"/>
            <a:r>
              <a:rPr lang="en-US"/>
              <a:t>MONTH HERE XX, 20XX</a:t>
            </a:r>
          </a:p>
        </p:txBody>
      </p:sp>
      <p:sp>
        <p:nvSpPr>
          <p:cNvPr id="12" name="Text Placeholder 11">
            <a:extLst>
              <a:ext uri="{FF2B5EF4-FFF2-40B4-BE49-F238E27FC236}">
                <a16:creationId xmlns:a16="http://schemas.microsoft.com/office/drawing/2014/main" id="{12171985-CA16-2346-A563-5B113C6D84C4}"/>
              </a:ext>
            </a:extLst>
          </p:cNvPr>
          <p:cNvSpPr>
            <a:spLocks noGrp="1"/>
          </p:cNvSpPr>
          <p:nvPr>
            <p:ph type="body" sz="quarter" idx="11" hasCustomPrompt="1"/>
          </p:nvPr>
        </p:nvSpPr>
        <p:spPr>
          <a:xfrm>
            <a:off x="2626178" y="1904421"/>
            <a:ext cx="4034380" cy="411163"/>
          </a:xfrm>
          <a:prstGeom prst="rect">
            <a:avLst/>
          </a:prstGeom>
        </p:spPr>
        <p:txBody>
          <a:bodyPr rIns="0" anchor="ctr"/>
          <a:lstStyle>
            <a:lvl1pPr marL="0" indent="0" algn="l">
              <a:lnSpc>
                <a:spcPct val="100000"/>
              </a:lnSpc>
              <a:spcBef>
                <a:spcPts val="0"/>
              </a:spcBef>
              <a:buNone/>
              <a:defRPr sz="2200" cap="all" baseline="0">
                <a:latin typeface="Impact" panose="020B0806030902050204" pitchFamily="34" charset="0"/>
              </a:defRPr>
            </a:lvl1pPr>
            <a:lvl2pPr marL="342900" indent="0">
              <a:buNone/>
              <a:defRPr cap="all" baseline="0">
                <a:latin typeface="Impact" panose="020B0806030902050204" pitchFamily="34" charset="0"/>
              </a:defRPr>
            </a:lvl2pPr>
            <a:lvl3pPr marL="685800" indent="0">
              <a:buNone/>
              <a:defRPr cap="all" baseline="0">
                <a:latin typeface="Impact" panose="020B0806030902050204" pitchFamily="34" charset="0"/>
              </a:defRPr>
            </a:lvl3pPr>
            <a:lvl4pPr marL="1028700" indent="0">
              <a:buNone/>
              <a:defRPr cap="all" baseline="0">
                <a:latin typeface="Impact" panose="020B0806030902050204" pitchFamily="34" charset="0"/>
              </a:defRPr>
            </a:lvl4pPr>
            <a:lvl5pPr marL="1371600" indent="0">
              <a:buNone/>
              <a:defRPr cap="all" baseline="0">
                <a:latin typeface="Impact" panose="020B0806030902050204" pitchFamily="34" charset="0"/>
              </a:defRPr>
            </a:lvl5pPr>
          </a:lstStyle>
          <a:p>
            <a:pPr lvl="0"/>
            <a:r>
              <a:rPr lang="en-US"/>
              <a:t>Click to add headline</a:t>
            </a:r>
          </a:p>
        </p:txBody>
      </p:sp>
      <p:pic>
        <p:nvPicPr>
          <p:cNvPr id="9" name="Picture 8" descr="A picture containing text, screenshot&#10;&#10;Description automatically generated">
            <a:extLst>
              <a:ext uri="{FF2B5EF4-FFF2-40B4-BE49-F238E27FC236}">
                <a16:creationId xmlns:a16="http://schemas.microsoft.com/office/drawing/2014/main" id="{8BBAD5E8-F76D-BB48-BBCC-FA9C6B4E640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8456002" cy="835269"/>
          </a:xfrm>
          <a:prstGeom prst="rect">
            <a:avLst/>
          </a:prstGeom>
        </p:spPr>
      </p:pic>
      <p:pic>
        <p:nvPicPr>
          <p:cNvPr id="8" name="Picture 7">
            <a:extLst>
              <a:ext uri="{FF2B5EF4-FFF2-40B4-BE49-F238E27FC236}">
                <a16:creationId xmlns:a16="http://schemas.microsoft.com/office/drawing/2014/main" id="{F4BCB003-A592-B34F-8317-F3ACBDF952B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708900" y="4673424"/>
            <a:ext cx="1276350" cy="324026"/>
          </a:xfrm>
          <a:prstGeom prst="rect">
            <a:avLst/>
          </a:prstGeom>
        </p:spPr>
      </p:pic>
    </p:spTree>
    <p:extLst>
      <p:ext uri="{BB962C8B-B14F-4D97-AF65-F5344CB8AC3E}">
        <p14:creationId xmlns:p14="http://schemas.microsoft.com/office/powerpoint/2010/main" val="3580950412"/>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One and Two Headline_Lifestyle Title Page_1">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1FDDC85D-D5C4-A84A-91FD-F73FC4F0E5A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103370" cy="5143500"/>
          </a:xfrm>
          <a:prstGeom prst="rect">
            <a:avLst/>
          </a:prstGeom>
        </p:spPr>
      </p:pic>
      <p:sp>
        <p:nvSpPr>
          <p:cNvPr id="3" name="Subtitle 2"/>
          <p:cNvSpPr>
            <a:spLocks noGrp="1"/>
          </p:cNvSpPr>
          <p:nvPr>
            <p:ph type="subTitle" idx="1" hasCustomPrompt="1"/>
          </p:nvPr>
        </p:nvSpPr>
        <p:spPr>
          <a:xfrm>
            <a:off x="6173184" y="3022417"/>
            <a:ext cx="2630115" cy="231774"/>
          </a:xfrm>
          <a:prstGeom prst="rect">
            <a:avLst/>
          </a:prstGeom>
        </p:spPr>
        <p:txBody>
          <a:bodyPr rIns="0" anchor="t"/>
          <a:lstStyle>
            <a:lvl1pPr marL="0" indent="0" algn="r">
              <a:lnSpc>
                <a:spcPct val="100000"/>
              </a:lnSpc>
              <a:spcBef>
                <a:spcPts val="0"/>
              </a:spcBef>
              <a:buNone/>
              <a:defRPr sz="1200">
                <a:solidFill>
                  <a:schemeClr val="tx1"/>
                </a:solidFill>
                <a:latin typeface="Georgia" panose="02040502050405020303" pitchFamily="18"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here to add a subhead, recommend one or two lines</a:t>
            </a:r>
          </a:p>
        </p:txBody>
      </p:sp>
      <p:sp>
        <p:nvSpPr>
          <p:cNvPr id="32" name="Text Placeholder 31">
            <a:extLst>
              <a:ext uri="{FF2B5EF4-FFF2-40B4-BE49-F238E27FC236}">
                <a16:creationId xmlns:a16="http://schemas.microsoft.com/office/drawing/2014/main" id="{15F9E390-A4E9-294E-AE5B-8A6B8D7A3FE5}"/>
              </a:ext>
            </a:extLst>
          </p:cNvPr>
          <p:cNvSpPr>
            <a:spLocks noGrp="1"/>
          </p:cNvSpPr>
          <p:nvPr>
            <p:ph type="body" sz="quarter" idx="10" hasCustomPrompt="1"/>
          </p:nvPr>
        </p:nvSpPr>
        <p:spPr>
          <a:xfrm>
            <a:off x="7472102" y="1918755"/>
            <a:ext cx="1331197" cy="105988"/>
          </a:xfrm>
          <a:prstGeom prst="rect">
            <a:avLst/>
          </a:prstGeom>
        </p:spPr>
        <p:txBody>
          <a:bodyPr lIns="0" tIns="0" rIns="0" bIns="0" anchor="t" anchorCtr="0"/>
          <a:lstStyle>
            <a:lvl1pPr marL="0" indent="0" algn="r">
              <a:lnSpc>
                <a:spcPct val="100000"/>
              </a:lnSpc>
              <a:spcBef>
                <a:spcPts val="0"/>
              </a:spcBef>
              <a:buNone/>
              <a:defRPr sz="900" b="1" cap="all" baseline="0">
                <a:solidFill>
                  <a:schemeClr val="tx1"/>
                </a:solidFill>
              </a:defRPr>
            </a:lvl1pPr>
            <a:lvl2pPr>
              <a:defRPr sz="500"/>
            </a:lvl2pPr>
            <a:lvl3pPr>
              <a:defRPr sz="400"/>
            </a:lvl3pPr>
            <a:lvl4pPr>
              <a:defRPr sz="300"/>
            </a:lvl4pPr>
            <a:lvl5pPr>
              <a:defRPr sz="300"/>
            </a:lvl5pPr>
          </a:lstStyle>
          <a:p>
            <a:pPr lvl="0"/>
            <a:r>
              <a:rPr lang="en-US"/>
              <a:t>MONTH HERE XX, 20XX</a:t>
            </a:r>
          </a:p>
        </p:txBody>
      </p:sp>
      <p:sp>
        <p:nvSpPr>
          <p:cNvPr id="12" name="Text Placeholder 11">
            <a:extLst>
              <a:ext uri="{FF2B5EF4-FFF2-40B4-BE49-F238E27FC236}">
                <a16:creationId xmlns:a16="http://schemas.microsoft.com/office/drawing/2014/main" id="{12171985-CA16-2346-A563-5B113C6D84C4}"/>
              </a:ext>
            </a:extLst>
          </p:cNvPr>
          <p:cNvSpPr>
            <a:spLocks noGrp="1"/>
          </p:cNvSpPr>
          <p:nvPr>
            <p:ph type="body" sz="quarter" idx="11" hasCustomPrompt="1"/>
          </p:nvPr>
        </p:nvSpPr>
        <p:spPr>
          <a:xfrm>
            <a:off x="4768919" y="2440294"/>
            <a:ext cx="4034380" cy="411163"/>
          </a:xfrm>
          <a:prstGeom prst="rect">
            <a:avLst/>
          </a:prstGeom>
        </p:spPr>
        <p:txBody>
          <a:bodyPr rIns="0" anchor="b"/>
          <a:lstStyle>
            <a:lvl1pPr marL="0" indent="0" algn="r">
              <a:lnSpc>
                <a:spcPct val="100000"/>
              </a:lnSpc>
              <a:spcBef>
                <a:spcPts val="0"/>
              </a:spcBef>
              <a:buNone/>
              <a:defRPr sz="2200" cap="all" baseline="0">
                <a:latin typeface="Impact" panose="020B0806030902050204" pitchFamily="34" charset="0"/>
              </a:defRPr>
            </a:lvl1pPr>
            <a:lvl2pPr marL="342900" indent="0">
              <a:buNone/>
              <a:defRPr cap="all" baseline="0">
                <a:latin typeface="Impact" panose="020B0806030902050204" pitchFamily="34" charset="0"/>
              </a:defRPr>
            </a:lvl2pPr>
            <a:lvl3pPr marL="685800" indent="0">
              <a:buNone/>
              <a:defRPr cap="all" baseline="0">
                <a:latin typeface="Impact" panose="020B0806030902050204" pitchFamily="34" charset="0"/>
              </a:defRPr>
            </a:lvl3pPr>
            <a:lvl4pPr marL="1028700" indent="0">
              <a:buNone/>
              <a:defRPr cap="all" baseline="0">
                <a:latin typeface="Impact" panose="020B0806030902050204" pitchFamily="34" charset="0"/>
              </a:defRPr>
            </a:lvl4pPr>
            <a:lvl5pPr marL="1371600" indent="0">
              <a:buNone/>
              <a:defRPr cap="all" baseline="0">
                <a:latin typeface="Impact" panose="020B0806030902050204" pitchFamily="34" charset="0"/>
              </a:defRPr>
            </a:lvl5pPr>
          </a:lstStyle>
          <a:p>
            <a:pPr lvl="0"/>
            <a:r>
              <a:rPr lang="en-US"/>
              <a:t>Click to edit THIS headline</a:t>
            </a:r>
          </a:p>
        </p:txBody>
      </p:sp>
      <p:cxnSp>
        <p:nvCxnSpPr>
          <p:cNvPr id="19" name="Straight Connector 18">
            <a:extLst>
              <a:ext uri="{FF2B5EF4-FFF2-40B4-BE49-F238E27FC236}">
                <a16:creationId xmlns:a16="http://schemas.microsoft.com/office/drawing/2014/main" id="{926CB1F1-8320-9F44-8CC6-3962CE60DA2E}"/>
              </a:ext>
            </a:extLst>
          </p:cNvPr>
          <p:cNvCxnSpPr>
            <a:cxnSpLocks/>
          </p:cNvCxnSpPr>
          <p:nvPr userDrawn="1"/>
        </p:nvCxnSpPr>
        <p:spPr>
          <a:xfrm>
            <a:off x="8104459" y="2883648"/>
            <a:ext cx="688975"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EA9255F7-C7AD-3C43-881C-CD1B11703E6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08652" y="429158"/>
            <a:ext cx="1298575" cy="329668"/>
          </a:xfrm>
          <a:prstGeom prst="rect">
            <a:avLst/>
          </a:prstGeom>
        </p:spPr>
      </p:pic>
    </p:spTree>
    <p:extLst>
      <p:ext uri="{BB962C8B-B14F-4D97-AF65-F5344CB8AC3E}">
        <p14:creationId xmlns:p14="http://schemas.microsoft.com/office/powerpoint/2010/main" val="2512751117"/>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One and Two Headline_Lifestyle Title Page_2">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172200" y="3022417"/>
            <a:ext cx="2630115" cy="231774"/>
          </a:xfrm>
          <a:prstGeom prst="rect">
            <a:avLst/>
          </a:prstGeom>
        </p:spPr>
        <p:txBody>
          <a:bodyPr rIns="0" anchor="t"/>
          <a:lstStyle>
            <a:lvl1pPr marL="0" indent="0" algn="r">
              <a:lnSpc>
                <a:spcPct val="100000"/>
              </a:lnSpc>
              <a:spcBef>
                <a:spcPts val="0"/>
              </a:spcBef>
              <a:buNone/>
              <a:defRPr sz="1200">
                <a:latin typeface="Georgia" panose="02040502050405020303" pitchFamily="18"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here to add a subhead, recommend one or two lines</a:t>
            </a:r>
          </a:p>
        </p:txBody>
      </p:sp>
      <p:sp>
        <p:nvSpPr>
          <p:cNvPr id="10" name="Text Placeholder 11">
            <a:extLst>
              <a:ext uri="{FF2B5EF4-FFF2-40B4-BE49-F238E27FC236}">
                <a16:creationId xmlns:a16="http://schemas.microsoft.com/office/drawing/2014/main" id="{53A20B4A-A7E7-7442-9A1F-C67C7DB5C0D6}"/>
              </a:ext>
            </a:extLst>
          </p:cNvPr>
          <p:cNvSpPr>
            <a:spLocks noGrp="1"/>
          </p:cNvSpPr>
          <p:nvPr>
            <p:ph type="body" sz="quarter" idx="11" hasCustomPrompt="1"/>
          </p:nvPr>
        </p:nvSpPr>
        <p:spPr>
          <a:xfrm>
            <a:off x="4768919" y="2440294"/>
            <a:ext cx="4034380" cy="411163"/>
          </a:xfrm>
          <a:prstGeom prst="rect">
            <a:avLst/>
          </a:prstGeom>
        </p:spPr>
        <p:txBody>
          <a:bodyPr rIns="0" anchor="b"/>
          <a:lstStyle>
            <a:lvl1pPr marL="0" indent="0" algn="r">
              <a:lnSpc>
                <a:spcPct val="100000"/>
              </a:lnSpc>
              <a:spcBef>
                <a:spcPts val="0"/>
              </a:spcBef>
              <a:buNone/>
              <a:defRPr sz="2200" cap="all" baseline="0">
                <a:latin typeface="Impact" panose="020B0806030902050204" pitchFamily="34" charset="0"/>
              </a:defRPr>
            </a:lvl1pPr>
            <a:lvl2pPr marL="342900" indent="0">
              <a:buNone/>
              <a:defRPr cap="all" baseline="0">
                <a:latin typeface="Impact" panose="020B0806030902050204" pitchFamily="34" charset="0"/>
              </a:defRPr>
            </a:lvl2pPr>
            <a:lvl3pPr marL="685800" indent="0">
              <a:buNone/>
              <a:defRPr cap="all" baseline="0">
                <a:latin typeface="Impact" panose="020B0806030902050204" pitchFamily="34" charset="0"/>
              </a:defRPr>
            </a:lvl3pPr>
            <a:lvl4pPr marL="1028700" indent="0">
              <a:buNone/>
              <a:defRPr cap="all" baseline="0">
                <a:latin typeface="Impact" panose="020B0806030902050204" pitchFamily="34" charset="0"/>
              </a:defRPr>
            </a:lvl4pPr>
            <a:lvl5pPr marL="1371600" indent="0">
              <a:buNone/>
              <a:defRPr cap="all" baseline="0">
                <a:latin typeface="Impact" panose="020B0806030902050204" pitchFamily="34" charset="0"/>
              </a:defRPr>
            </a:lvl5pPr>
          </a:lstStyle>
          <a:p>
            <a:pPr lvl="0"/>
            <a:r>
              <a:rPr lang="en-US"/>
              <a:t>Click to edit THIS HEADLINE</a:t>
            </a:r>
          </a:p>
        </p:txBody>
      </p:sp>
      <p:sp>
        <p:nvSpPr>
          <p:cNvPr id="11" name="Text Placeholder 31">
            <a:extLst>
              <a:ext uri="{FF2B5EF4-FFF2-40B4-BE49-F238E27FC236}">
                <a16:creationId xmlns:a16="http://schemas.microsoft.com/office/drawing/2014/main" id="{E8AF4473-5AA6-A040-ADA4-BC2B0ECEFBC1}"/>
              </a:ext>
            </a:extLst>
          </p:cNvPr>
          <p:cNvSpPr>
            <a:spLocks noGrp="1"/>
          </p:cNvSpPr>
          <p:nvPr>
            <p:ph type="body" sz="quarter" idx="10" hasCustomPrompt="1"/>
          </p:nvPr>
        </p:nvSpPr>
        <p:spPr>
          <a:xfrm>
            <a:off x="7472102" y="1918755"/>
            <a:ext cx="1331197" cy="105988"/>
          </a:xfrm>
          <a:prstGeom prst="rect">
            <a:avLst/>
          </a:prstGeom>
        </p:spPr>
        <p:txBody>
          <a:bodyPr lIns="0" tIns="0" rIns="0" bIns="0" anchor="t" anchorCtr="0"/>
          <a:lstStyle>
            <a:lvl1pPr marL="0" indent="0" algn="r">
              <a:lnSpc>
                <a:spcPct val="100000"/>
              </a:lnSpc>
              <a:spcBef>
                <a:spcPts val="0"/>
              </a:spcBef>
              <a:buNone/>
              <a:defRPr sz="900" b="1" cap="all" baseline="0">
                <a:solidFill>
                  <a:schemeClr val="tx1"/>
                </a:solidFill>
              </a:defRPr>
            </a:lvl1pPr>
            <a:lvl2pPr>
              <a:defRPr sz="500"/>
            </a:lvl2pPr>
            <a:lvl3pPr>
              <a:defRPr sz="400"/>
            </a:lvl3pPr>
            <a:lvl4pPr>
              <a:defRPr sz="300"/>
            </a:lvl4pPr>
            <a:lvl5pPr>
              <a:defRPr sz="300"/>
            </a:lvl5pPr>
          </a:lstStyle>
          <a:p>
            <a:pPr lvl="0"/>
            <a:r>
              <a:rPr lang="en-US"/>
              <a:t>MONTH HERE XX, 20XX</a:t>
            </a:r>
          </a:p>
        </p:txBody>
      </p:sp>
      <p:cxnSp>
        <p:nvCxnSpPr>
          <p:cNvPr id="17" name="Straight Connector 16">
            <a:extLst>
              <a:ext uri="{FF2B5EF4-FFF2-40B4-BE49-F238E27FC236}">
                <a16:creationId xmlns:a16="http://schemas.microsoft.com/office/drawing/2014/main" id="{14552943-61FF-AA41-840C-6B568E710F72}"/>
              </a:ext>
            </a:extLst>
          </p:cNvPr>
          <p:cNvCxnSpPr>
            <a:cxnSpLocks/>
          </p:cNvCxnSpPr>
          <p:nvPr userDrawn="1"/>
        </p:nvCxnSpPr>
        <p:spPr>
          <a:xfrm>
            <a:off x="8104459" y="2883648"/>
            <a:ext cx="688975"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 name="Picture 7" descr="A picture containing text&#10;&#10;Description automatically generated">
            <a:extLst>
              <a:ext uri="{FF2B5EF4-FFF2-40B4-BE49-F238E27FC236}">
                <a16:creationId xmlns:a16="http://schemas.microsoft.com/office/drawing/2014/main" id="{ADD50DDB-5B9A-0448-84D7-FD8C65C80E5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34380" cy="5143500"/>
          </a:xfrm>
          <a:prstGeom prst="rect">
            <a:avLst/>
          </a:prstGeom>
        </p:spPr>
      </p:pic>
      <p:pic>
        <p:nvPicPr>
          <p:cNvPr id="12" name="Picture 11">
            <a:extLst>
              <a:ext uri="{FF2B5EF4-FFF2-40B4-BE49-F238E27FC236}">
                <a16:creationId xmlns:a16="http://schemas.microsoft.com/office/drawing/2014/main" id="{D1A91A76-C274-664B-966A-B0F689687D2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08652" y="429158"/>
            <a:ext cx="1298575" cy="329668"/>
          </a:xfrm>
          <a:prstGeom prst="rect">
            <a:avLst/>
          </a:prstGeom>
        </p:spPr>
      </p:pic>
    </p:spTree>
    <p:extLst>
      <p:ext uri="{BB962C8B-B14F-4D97-AF65-F5344CB8AC3E}">
        <p14:creationId xmlns:p14="http://schemas.microsoft.com/office/powerpoint/2010/main" val="2072559131"/>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One and Two Headline_Lifestyle Title Page_3">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626178" y="2433481"/>
            <a:ext cx="2630115" cy="231774"/>
          </a:xfrm>
          <a:prstGeom prst="rect">
            <a:avLst/>
          </a:prstGeom>
        </p:spPr>
        <p:txBody>
          <a:bodyPr rIns="0" anchor="t"/>
          <a:lstStyle>
            <a:lvl1pPr marL="0" indent="0" algn="l">
              <a:lnSpc>
                <a:spcPct val="100000"/>
              </a:lnSpc>
              <a:spcBef>
                <a:spcPts val="0"/>
              </a:spcBef>
              <a:buNone/>
              <a:defRPr sz="1200">
                <a:latin typeface="Georgia" panose="02040502050405020303" pitchFamily="18"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here to add a subhead, recommend one or two lines</a:t>
            </a:r>
          </a:p>
        </p:txBody>
      </p:sp>
      <p:sp>
        <p:nvSpPr>
          <p:cNvPr id="32" name="Text Placeholder 31">
            <a:extLst>
              <a:ext uri="{FF2B5EF4-FFF2-40B4-BE49-F238E27FC236}">
                <a16:creationId xmlns:a16="http://schemas.microsoft.com/office/drawing/2014/main" id="{15F9E390-A4E9-294E-AE5B-8A6B8D7A3FE5}"/>
              </a:ext>
            </a:extLst>
          </p:cNvPr>
          <p:cNvSpPr>
            <a:spLocks noGrp="1"/>
          </p:cNvSpPr>
          <p:nvPr>
            <p:ph type="body" sz="quarter" idx="10" hasCustomPrompt="1"/>
          </p:nvPr>
        </p:nvSpPr>
        <p:spPr>
          <a:xfrm>
            <a:off x="2722699" y="3026883"/>
            <a:ext cx="1730304" cy="129676"/>
          </a:xfrm>
          <a:prstGeom prst="rect">
            <a:avLst/>
          </a:prstGeom>
        </p:spPr>
        <p:txBody>
          <a:bodyPr lIns="0" tIns="0" rIns="0" bIns="0" anchor="t" anchorCtr="0"/>
          <a:lstStyle>
            <a:lvl1pPr marL="0" indent="0" algn="l">
              <a:lnSpc>
                <a:spcPct val="100000"/>
              </a:lnSpc>
              <a:spcBef>
                <a:spcPts val="0"/>
              </a:spcBef>
              <a:buNone/>
              <a:defRPr sz="900" b="1" cap="all" baseline="0">
                <a:solidFill>
                  <a:schemeClr val="tx1"/>
                </a:solidFill>
              </a:defRPr>
            </a:lvl1pPr>
            <a:lvl2pPr>
              <a:defRPr sz="500"/>
            </a:lvl2pPr>
            <a:lvl3pPr>
              <a:defRPr sz="400"/>
            </a:lvl3pPr>
            <a:lvl4pPr>
              <a:defRPr sz="300"/>
            </a:lvl4pPr>
            <a:lvl5pPr>
              <a:defRPr sz="300"/>
            </a:lvl5pPr>
          </a:lstStyle>
          <a:p>
            <a:pPr lvl="0"/>
            <a:r>
              <a:rPr lang="en-US"/>
              <a:t>MONTH HERE XX, 20XX</a:t>
            </a:r>
          </a:p>
        </p:txBody>
      </p:sp>
      <p:sp>
        <p:nvSpPr>
          <p:cNvPr id="12" name="Text Placeholder 11">
            <a:extLst>
              <a:ext uri="{FF2B5EF4-FFF2-40B4-BE49-F238E27FC236}">
                <a16:creationId xmlns:a16="http://schemas.microsoft.com/office/drawing/2014/main" id="{12171985-CA16-2346-A563-5B113C6D84C4}"/>
              </a:ext>
            </a:extLst>
          </p:cNvPr>
          <p:cNvSpPr>
            <a:spLocks noGrp="1"/>
          </p:cNvSpPr>
          <p:nvPr>
            <p:ph type="body" sz="quarter" idx="11" hasCustomPrompt="1"/>
          </p:nvPr>
        </p:nvSpPr>
        <p:spPr>
          <a:xfrm>
            <a:off x="2626178" y="1904421"/>
            <a:ext cx="4034380" cy="411163"/>
          </a:xfrm>
          <a:prstGeom prst="rect">
            <a:avLst/>
          </a:prstGeom>
        </p:spPr>
        <p:txBody>
          <a:bodyPr rIns="0" anchor="ctr"/>
          <a:lstStyle>
            <a:lvl1pPr marL="0" indent="0" algn="l">
              <a:lnSpc>
                <a:spcPct val="100000"/>
              </a:lnSpc>
              <a:spcBef>
                <a:spcPts val="0"/>
              </a:spcBef>
              <a:buNone/>
              <a:defRPr sz="2200" cap="all" baseline="0">
                <a:latin typeface="Impact" panose="020B0806030902050204" pitchFamily="34" charset="0"/>
              </a:defRPr>
            </a:lvl1pPr>
            <a:lvl2pPr marL="342900" indent="0">
              <a:buNone/>
              <a:defRPr cap="all" baseline="0">
                <a:latin typeface="Impact" panose="020B0806030902050204" pitchFamily="34" charset="0"/>
              </a:defRPr>
            </a:lvl2pPr>
            <a:lvl3pPr marL="685800" indent="0">
              <a:buNone/>
              <a:defRPr cap="all" baseline="0">
                <a:latin typeface="Impact" panose="020B0806030902050204" pitchFamily="34" charset="0"/>
              </a:defRPr>
            </a:lvl3pPr>
            <a:lvl4pPr marL="1028700" indent="0">
              <a:buNone/>
              <a:defRPr cap="all" baseline="0">
                <a:latin typeface="Impact" panose="020B0806030902050204" pitchFamily="34" charset="0"/>
              </a:defRPr>
            </a:lvl4pPr>
            <a:lvl5pPr marL="1371600" indent="0">
              <a:buNone/>
              <a:defRPr cap="all" baseline="0">
                <a:latin typeface="Impact" panose="020B0806030902050204" pitchFamily="34" charset="0"/>
              </a:defRPr>
            </a:lvl5pPr>
          </a:lstStyle>
          <a:p>
            <a:pPr lvl="0"/>
            <a:r>
              <a:rPr lang="en-US"/>
              <a:t>Click to add headline</a:t>
            </a:r>
          </a:p>
        </p:txBody>
      </p:sp>
      <p:pic>
        <p:nvPicPr>
          <p:cNvPr id="8" name="Picture 7" descr="A picture containing text&#10;&#10;Description automatically generated">
            <a:extLst>
              <a:ext uri="{FF2B5EF4-FFF2-40B4-BE49-F238E27FC236}">
                <a16:creationId xmlns:a16="http://schemas.microsoft.com/office/drawing/2014/main" id="{F77A4E02-061B-C64C-87F7-23205236E7A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9144000" cy="829387"/>
          </a:xfrm>
          <a:prstGeom prst="rect">
            <a:avLst/>
          </a:prstGeom>
        </p:spPr>
      </p:pic>
      <p:pic>
        <p:nvPicPr>
          <p:cNvPr id="9" name="Picture 8">
            <a:extLst>
              <a:ext uri="{FF2B5EF4-FFF2-40B4-BE49-F238E27FC236}">
                <a16:creationId xmlns:a16="http://schemas.microsoft.com/office/drawing/2014/main" id="{BAE19A2D-BE36-6D4E-9C82-CA4A493444D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708900" y="4673424"/>
            <a:ext cx="1276350" cy="324026"/>
          </a:xfrm>
          <a:prstGeom prst="rect">
            <a:avLst/>
          </a:prstGeom>
        </p:spPr>
      </p:pic>
    </p:spTree>
    <p:extLst>
      <p:ext uri="{BB962C8B-B14F-4D97-AF65-F5344CB8AC3E}">
        <p14:creationId xmlns:p14="http://schemas.microsoft.com/office/powerpoint/2010/main" val="347671633"/>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Image_One or Two Line Headline with Two Columns">
    <p:spTree>
      <p:nvGrpSpPr>
        <p:cNvPr id="1" name=""/>
        <p:cNvGrpSpPr/>
        <p:nvPr/>
      </p:nvGrpSpPr>
      <p:grpSpPr>
        <a:xfrm>
          <a:off x="0" y="0"/>
          <a:ext cx="0" cy="0"/>
          <a:chOff x="0" y="0"/>
          <a:chExt cx="0" cy="0"/>
        </a:xfrm>
      </p:grpSpPr>
      <p:pic>
        <p:nvPicPr>
          <p:cNvPr id="41" name="Picture 40" descr="A picture containing text, building, outdoor, street&#10;&#10;Description automatically generated">
            <a:extLst>
              <a:ext uri="{FF2B5EF4-FFF2-40B4-BE49-F238E27FC236}">
                <a16:creationId xmlns:a16="http://schemas.microsoft.com/office/drawing/2014/main" id="{B6914542-88B8-4746-971A-DB8F2B26A5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52" y="758557"/>
            <a:ext cx="8309725" cy="1037515"/>
          </a:xfrm>
          <a:prstGeom prst="rect">
            <a:avLst/>
          </a:prstGeom>
        </p:spPr>
      </p:pic>
      <p:sp>
        <p:nvSpPr>
          <p:cNvPr id="3" name="Slide Number Placeholder 2">
            <a:extLst>
              <a:ext uri="{FF2B5EF4-FFF2-40B4-BE49-F238E27FC236}">
                <a16:creationId xmlns:a16="http://schemas.microsoft.com/office/drawing/2014/main" id="{C85B2BBF-7EC7-D742-A7C0-F4EB0D942BC4}"/>
              </a:ext>
            </a:extLst>
          </p:cNvPr>
          <p:cNvSpPr>
            <a:spLocks noGrp="1"/>
          </p:cNvSpPr>
          <p:nvPr>
            <p:ph type="sldNum" sz="quarter" idx="10"/>
          </p:nvPr>
        </p:nvSpPr>
        <p:spPr/>
        <p:txBody>
          <a:bodyPr/>
          <a:lstStyle/>
          <a:p>
            <a:fld id="{B860EA5E-C501-EE46-95BA-D6951046621D}" type="slidenum">
              <a:rPr lang="en-US" smtClean="0"/>
              <a:t>‹#›</a:t>
            </a:fld>
            <a:endParaRPr lang="en-US"/>
          </a:p>
        </p:txBody>
      </p:sp>
      <p:sp>
        <p:nvSpPr>
          <p:cNvPr id="5" name="Title 4">
            <a:extLst>
              <a:ext uri="{FF2B5EF4-FFF2-40B4-BE49-F238E27FC236}">
                <a16:creationId xmlns:a16="http://schemas.microsoft.com/office/drawing/2014/main" id="{54932F0D-B5C5-214D-A81B-D1E5A8597BAD}"/>
              </a:ext>
            </a:extLst>
          </p:cNvPr>
          <p:cNvSpPr>
            <a:spLocks noGrp="1"/>
          </p:cNvSpPr>
          <p:nvPr>
            <p:ph type="title" hasCustomPrompt="1"/>
          </p:nvPr>
        </p:nvSpPr>
        <p:spPr>
          <a:xfrm>
            <a:off x="359414" y="1898211"/>
            <a:ext cx="7320171" cy="320913"/>
          </a:xfrm>
          <a:prstGeom prst="rect">
            <a:avLst/>
          </a:prstGeom>
        </p:spPr>
        <p:txBody>
          <a:bodyPr anchor="t" anchorCtr="0"/>
          <a:lstStyle>
            <a:lvl1pPr>
              <a:lnSpc>
                <a:spcPct val="100000"/>
              </a:lnSpc>
              <a:defRPr sz="2000" cap="all" baseline="0">
                <a:latin typeface="Impact" panose="020B0806030902050204" pitchFamily="34" charset="0"/>
              </a:defRPr>
            </a:lvl1pPr>
          </a:lstStyle>
          <a:p>
            <a:r>
              <a:rPr lang="en-US" sz="2000">
                <a:latin typeface="Impact" panose="020B0806030902050204" pitchFamily="34" charset="0"/>
                <a:cs typeface="Arial"/>
              </a:rPr>
              <a:t>Click to add a one or two-line headline</a:t>
            </a:r>
          </a:p>
        </p:txBody>
      </p:sp>
      <p:sp>
        <p:nvSpPr>
          <p:cNvPr id="33" name="Text Placeholder 32">
            <a:extLst>
              <a:ext uri="{FF2B5EF4-FFF2-40B4-BE49-F238E27FC236}">
                <a16:creationId xmlns:a16="http://schemas.microsoft.com/office/drawing/2014/main" id="{75B25D6B-EAD6-1C42-A839-D31104717044}"/>
              </a:ext>
            </a:extLst>
          </p:cNvPr>
          <p:cNvSpPr>
            <a:spLocks noGrp="1"/>
          </p:cNvSpPr>
          <p:nvPr>
            <p:ph type="body" sz="quarter" idx="11" hasCustomPrompt="1"/>
          </p:nvPr>
        </p:nvSpPr>
        <p:spPr>
          <a:xfrm>
            <a:off x="360014" y="2679170"/>
            <a:ext cx="3490091" cy="914400"/>
          </a:xfrm>
          <a:prstGeom prst="rect">
            <a:avLst/>
          </a:prstGeom>
        </p:spPr>
        <p:txBody>
          <a:bodyPr/>
          <a:lstStyle>
            <a:lvl1pPr marL="0" indent="0">
              <a:lnSpc>
                <a:spcPct val="100000"/>
              </a:lnSpc>
              <a:spcBef>
                <a:spcPts val="0"/>
              </a:spcBef>
              <a:buNone/>
              <a:defRPr sz="1200">
                <a:solidFill>
                  <a:schemeClr val="tx1"/>
                </a:solidFill>
                <a:latin typeface="Georgia" panose="02040502050405020303" pitchFamily="18" charset="0"/>
              </a:defRPr>
            </a:lvl1pPr>
            <a:lvl2pPr marL="342900" indent="0">
              <a:buNone/>
              <a:defRPr sz="1100">
                <a:latin typeface="Georgia" panose="02040502050405020303" pitchFamily="18" charset="0"/>
              </a:defRPr>
            </a:lvl2pPr>
            <a:lvl3pPr marL="685800" indent="0">
              <a:buNone/>
              <a:defRPr sz="1050">
                <a:latin typeface="Georgia" panose="02040502050405020303" pitchFamily="18" charset="0"/>
              </a:defRPr>
            </a:lvl3pPr>
            <a:lvl4pPr marL="1028700" indent="0">
              <a:buNone/>
              <a:defRPr sz="1000">
                <a:latin typeface="Georgia" panose="02040502050405020303" pitchFamily="18" charset="0"/>
              </a:defRPr>
            </a:lvl4pPr>
            <a:lvl5pPr marL="1371600" indent="0">
              <a:buNone/>
              <a:defRPr sz="1000">
                <a:latin typeface="Georgia" panose="02040502050405020303" pitchFamily="18" charset="0"/>
              </a:defRPr>
            </a:lvl5pPr>
          </a:lstStyle>
          <a:p>
            <a:pPr lvl="0"/>
            <a:r>
              <a:rPr lang="en-US"/>
              <a:t>Click here to enter a subhead. Explanatory subhead here. We believe no single firm is the best a managing every asset class.</a:t>
            </a:r>
          </a:p>
        </p:txBody>
      </p:sp>
      <p:sp>
        <p:nvSpPr>
          <p:cNvPr id="13" name="Text Placeholder 5">
            <a:extLst>
              <a:ext uri="{FF2B5EF4-FFF2-40B4-BE49-F238E27FC236}">
                <a16:creationId xmlns:a16="http://schemas.microsoft.com/office/drawing/2014/main" id="{D3A46A51-37E9-7E4E-9426-F6AD6A7A6F0A}"/>
              </a:ext>
            </a:extLst>
          </p:cNvPr>
          <p:cNvSpPr>
            <a:spLocks noGrp="1"/>
          </p:cNvSpPr>
          <p:nvPr>
            <p:ph type="body" sz="quarter" idx="14" hasCustomPrompt="1"/>
          </p:nvPr>
        </p:nvSpPr>
        <p:spPr>
          <a:xfrm>
            <a:off x="4718350" y="2702553"/>
            <a:ext cx="3692482" cy="1886722"/>
          </a:xfrm>
          <a:prstGeom prst="rect">
            <a:avLst/>
          </a:prstGeom>
        </p:spPr>
        <p:txBody>
          <a:bodyPr/>
          <a:lstStyle>
            <a:lvl1pPr marL="171450" marR="0" indent="-171450" algn="l" defTabSz="685800" rtl="0" eaLnBrk="1" fontAlgn="auto" latinLnBrk="0" hangingPunct="1">
              <a:lnSpc>
                <a:spcPct val="100000"/>
              </a:lnSpc>
              <a:spcBef>
                <a:spcPts val="0"/>
              </a:spcBef>
              <a:spcAft>
                <a:spcPts val="600"/>
              </a:spcAft>
              <a:buClr>
                <a:schemeClr val="tx1"/>
              </a:buClr>
              <a:buSzPct val="85000"/>
              <a:buFont typeface="Arial" panose="020B0604020202020204" pitchFamily="34" charset="0"/>
              <a:buChar char="•"/>
              <a:tabLst/>
              <a:defRPr sz="1000">
                <a:solidFill>
                  <a:schemeClr val="tx1"/>
                </a:solidFill>
              </a:defRPr>
            </a:lvl1pPr>
            <a:lvl2pPr marL="119063" indent="-111125">
              <a:lnSpc>
                <a:spcPct val="100000"/>
              </a:lnSpc>
              <a:spcBef>
                <a:spcPts val="0"/>
              </a:spcBef>
              <a:buClr>
                <a:schemeClr val="tx1"/>
              </a:buClr>
              <a:buSzPct val="85000"/>
              <a:tabLst/>
              <a:defRPr sz="1000">
                <a:solidFill>
                  <a:schemeClr val="tx1"/>
                </a:solidFill>
              </a:defRPr>
            </a:lvl2pPr>
            <a:lvl3pPr marL="228600" indent="-114300">
              <a:lnSpc>
                <a:spcPct val="100000"/>
              </a:lnSpc>
              <a:spcBef>
                <a:spcPts val="0"/>
              </a:spcBef>
              <a:buClr>
                <a:schemeClr val="tx1"/>
              </a:buClr>
              <a:buFont typeface="System Font Regular"/>
              <a:buChar char="-"/>
              <a:tabLst/>
              <a:defRPr sz="1000">
                <a:solidFill>
                  <a:schemeClr val="tx1"/>
                </a:solidFill>
              </a:defRPr>
            </a:lvl3pPr>
            <a:lvl4pPr>
              <a:lnSpc>
                <a:spcPct val="100000"/>
              </a:lnSpc>
              <a:spcBef>
                <a:spcPts val="0"/>
              </a:spcBef>
              <a:defRPr sz="1000"/>
            </a:lvl4pPr>
            <a:lvl5pPr>
              <a:lnSpc>
                <a:spcPct val="100000"/>
              </a:lnSpc>
              <a:spcBef>
                <a:spcPts val="0"/>
              </a:spcBef>
              <a:defRPr sz="1000"/>
            </a:lvl5pPr>
          </a:lstStyle>
          <a:p>
            <a:pPr lvl="0"/>
            <a:r>
              <a:rPr lang="en-US"/>
              <a:t>Click to enter main body text filled in here. This is a bulleted format. Our diversified approach applies the portfolio management experience of numerous and varied asset managers throughout the industry.</a:t>
            </a:r>
          </a:p>
          <a:p>
            <a:pPr lvl="0"/>
            <a:r>
              <a:rPr lang="en-US"/>
              <a:t>Our philosophy is what led us becoming a pioneer in the sub-advised mutual fund business. We know how to select and monitor a diverse array of money managers to seek better business results.</a:t>
            </a:r>
          </a:p>
        </p:txBody>
      </p:sp>
    </p:spTree>
    <p:extLst>
      <p:ext uri="{BB962C8B-B14F-4D97-AF65-F5344CB8AC3E}">
        <p14:creationId xmlns:p14="http://schemas.microsoft.com/office/powerpoint/2010/main" val="3338143849"/>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Image_One or Two Line Headline with Two Columns">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15F9AF0-D982-0C44-ABED-8DBD552BB5C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57199" y="758156"/>
            <a:ext cx="8315854" cy="1039129"/>
          </a:xfrm>
          <a:custGeom>
            <a:avLst/>
            <a:gdLst>
              <a:gd name="connsiteX0" fmla="*/ 0 w 8315854"/>
              <a:gd name="connsiteY0" fmla="*/ 0 h 1039129"/>
              <a:gd name="connsiteX1" fmla="*/ 8315854 w 8315854"/>
              <a:gd name="connsiteY1" fmla="*/ 0 h 1039129"/>
              <a:gd name="connsiteX2" fmla="*/ 8315854 w 8315854"/>
              <a:gd name="connsiteY2" fmla="*/ 1335 h 1039129"/>
              <a:gd name="connsiteX3" fmla="*/ 7960638 w 8315854"/>
              <a:gd name="connsiteY3" fmla="*/ 1039129 h 1039129"/>
              <a:gd name="connsiteX4" fmla="*/ 0 w 8315854"/>
              <a:gd name="connsiteY4" fmla="*/ 1039129 h 1039129"/>
              <a:gd name="connsiteX5" fmla="*/ 0 w 8315854"/>
              <a:gd name="connsiteY5" fmla="*/ 0 h 103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15854" h="1039129">
                <a:moveTo>
                  <a:pt x="0" y="0"/>
                </a:moveTo>
                <a:lnTo>
                  <a:pt x="8315854" y="0"/>
                </a:lnTo>
                <a:lnTo>
                  <a:pt x="8315854" y="1335"/>
                </a:lnTo>
                <a:lnTo>
                  <a:pt x="7960638" y="1039129"/>
                </a:lnTo>
                <a:lnTo>
                  <a:pt x="0" y="1039129"/>
                </a:lnTo>
                <a:lnTo>
                  <a:pt x="0" y="0"/>
                </a:lnTo>
                <a:close/>
              </a:path>
            </a:pathLst>
          </a:custGeom>
        </p:spPr>
      </p:pic>
      <p:sp>
        <p:nvSpPr>
          <p:cNvPr id="3" name="Slide Number Placeholder 2">
            <a:extLst>
              <a:ext uri="{FF2B5EF4-FFF2-40B4-BE49-F238E27FC236}">
                <a16:creationId xmlns:a16="http://schemas.microsoft.com/office/drawing/2014/main" id="{C85B2BBF-7EC7-D742-A7C0-F4EB0D942BC4}"/>
              </a:ext>
            </a:extLst>
          </p:cNvPr>
          <p:cNvSpPr>
            <a:spLocks noGrp="1"/>
          </p:cNvSpPr>
          <p:nvPr>
            <p:ph type="sldNum" sz="quarter" idx="10"/>
          </p:nvPr>
        </p:nvSpPr>
        <p:spPr/>
        <p:txBody>
          <a:bodyPr/>
          <a:lstStyle/>
          <a:p>
            <a:fld id="{B860EA5E-C501-EE46-95BA-D6951046621D}" type="slidenum">
              <a:rPr lang="en-US" smtClean="0"/>
              <a:t>‹#›</a:t>
            </a:fld>
            <a:endParaRPr lang="en-US"/>
          </a:p>
        </p:txBody>
      </p:sp>
      <p:sp>
        <p:nvSpPr>
          <p:cNvPr id="33" name="Text Placeholder 32">
            <a:extLst>
              <a:ext uri="{FF2B5EF4-FFF2-40B4-BE49-F238E27FC236}">
                <a16:creationId xmlns:a16="http://schemas.microsoft.com/office/drawing/2014/main" id="{75B25D6B-EAD6-1C42-A839-D31104717044}"/>
              </a:ext>
            </a:extLst>
          </p:cNvPr>
          <p:cNvSpPr>
            <a:spLocks noGrp="1"/>
          </p:cNvSpPr>
          <p:nvPr>
            <p:ph type="body" sz="quarter" idx="11" hasCustomPrompt="1"/>
          </p:nvPr>
        </p:nvSpPr>
        <p:spPr>
          <a:xfrm>
            <a:off x="360014" y="2677867"/>
            <a:ext cx="3490091" cy="914400"/>
          </a:xfrm>
          <a:prstGeom prst="rect">
            <a:avLst/>
          </a:prstGeom>
        </p:spPr>
        <p:txBody>
          <a:bodyPr/>
          <a:lstStyle>
            <a:lvl1pPr marL="0" indent="0">
              <a:lnSpc>
                <a:spcPct val="100000"/>
              </a:lnSpc>
              <a:spcBef>
                <a:spcPts val="0"/>
              </a:spcBef>
              <a:buNone/>
              <a:defRPr sz="1200">
                <a:solidFill>
                  <a:schemeClr val="tx1"/>
                </a:solidFill>
                <a:latin typeface="Georgia" panose="02040502050405020303" pitchFamily="18" charset="0"/>
              </a:defRPr>
            </a:lvl1pPr>
            <a:lvl2pPr marL="342900" indent="0">
              <a:buNone/>
              <a:defRPr sz="1100">
                <a:latin typeface="Georgia" panose="02040502050405020303" pitchFamily="18" charset="0"/>
              </a:defRPr>
            </a:lvl2pPr>
            <a:lvl3pPr marL="685800" indent="0">
              <a:buNone/>
              <a:defRPr sz="1050">
                <a:latin typeface="Georgia" panose="02040502050405020303" pitchFamily="18" charset="0"/>
              </a:defRPr>
            </a:lvl3pPr>
            <a:lvl4pPr marL="1028700" indent="0">
              <a:buNone/>
              <a:defRPr sz="1000">
                <a:latin typeface="Georgia" panose="02040502050405020303" pitchFamily="18" charset="0"/>
              </a:defRPr>
            </a:lvl4pPr>
            <a:lvl5pPr marL="1371600" indent="0">
              <a:buNone/>
              <a:defRPr sz="1000">
                <a:latin typeface="Georgia" panose="02040502050405020303" pitchFamily="18" charset="0"/>
              </a:defRPr>
            </a:lvl5pPr>
          </a:lstStyle>
          <a:p>
            <a:pPr lvl="0"/>
            <a:r>
              <a:rPr lang="en-US"/>
              <a:t>Click here to enter a subhead. Explanatory subhead here. We believe no single firm is the best a managing every asset class.</a:t>
            </a:r>
          </a:p>
        </p:txBody>
      </p:sp>
      <p:sp>
        <p:nvSpPr>
          <p:cNvPr id="13" name="Text Placeholder 5">
            <a:extLst>
              <a:ext uri="{FF2B5EF4-FFF2-40B4-BE49-F238E27FC236}">
                <a16:creationId xmlns:a16="http://schemas.microsoft.com/office/drawing/2014/main" id="{D3A46A51-37E9-7E4E-9426-F6AD6A7A6F0A}"/>
              </a:ext>
            </a:extLst>
          </p:cNvPr>
          <p:cNvSpPr>
            <a:spLocks noGrp="1"/>
          </p:cNvSpPr>
          <p:nvPr>
            <p:ph type="body" sz="quarter" idx="14" hasCustomPrompt="1"/>
          </p:nvPr>
        </p:nvSpPr>
        <p:spPr>
          <a:xfrm>
            <a:off x="4718350" y="2701149"/>
            <a:ext cx="3692482" cy="1886722"/>
          </a:xfrm>
          <a:prstGeom prst="rect">
            <a:avLst/>
          </a:prstGeom>
        </p:spPr>
        <p:txBody>
          <a:bodyPr/>
          <a:lstStyle>
            <a:lvl1pPr marL="171450" marR="0" indent="-171450" algn="l" defTabSz="685800" rtl="0" eaLnBrk="1" fontAlgn="auto" latinLnBrk="0" hangingPunct="1">
              <a:lnSpc>
                <a:spcPct val="100000"/>
              </a:lnSpc>
              <a:spcBef>
                <a:spcPts val="0"/>
              </a:spcBef>
              <a:spcAft>
                <a:spcPts val="600"/>
              </a:spcAft>
              <a:buClr>
                <a:schemeClr val="tx1"/>
              </a:buClr>
              <a:buSzPct val="85000"/>
              <a:buFont typeface="Arial" panose="020B0604020202020204" pitchFamily="34" charset="0"/>
              <a:buChar char="•"/>
              <a:tabLst/>
              <a:defRPr sz="1000">
                <a:solidFill>
                  <a:schemeClr val="tx1"/>
                </a:solidFill>
              </a:defRPr>
            </a:lvl1pPr>
            <a:lvl2pPr marL="119063" indent="-111125">
              <a:lnSpc>
                <a:spcPct val="100000"/>
              </a:lnSpc>
              <a:spcBef>
                <a:spcPts val="0"/>
              </a:spcBef>
              <a:buClr>
                <a:schemeClr val="tx1"/>
              </a:buClr>
              <a:buSzPct val="85000"/>
              <a:tabLst/>
              <a:defRPr sz="1000">
                <a:solidFill>
                  <a:schemeClr val="tx1"/>
                </a:solidFill>
              </a:defRPr>
            </a:lvl2pPr>
            <a:lvl3pPr marL="228600" indent="-114300">
              <a:lnSpc>
                <a:spcPct val="100000"/>
              </a:lnSpc>
              <a:spcBef>
                <a:spcPts val="0"/>
              </a:spcBef>
              <a:buClr>
                <a:schemeClr val="tx1"/>
              </a:buClr>
              <a:buFont typeface="System Font Regular"/>
              <a:buChar char="-"/>
              <a:tabLst/>
              <a:defRPr sz="1000">
                <a:solidFill>
                  <a:schemeClr val="tx1"/>
                </a:solidFill>
              </a:defRPr>
            </a:lvl3pPr>
            <a:lvl4pPr>
              <a:lnSpc>
                <a:spcPct val="100000"/>
              </a:lnSpc>
              <a:spcBef>
                <a:spcPts val="0"/>
              </a:spcBef>
              <a:defRPr sz="1000"/>
            </a:lvl4pPr>
            <a:lvl5pPr>
              <a:lnSpc>
                <a:spcPct val="100000"/>
              </a:lnSpc>
              <a:spcBef>
                <a:spcPts val="0"/>
              </a:spcBef>
              <a:defRPr sz="1000"/>
            </a:lvl5pPr>
          </a:lstStyle>
          <a:p>
            <a:pPr lvl="0"/>
            <a:r>
              <a:rPr lang="en-US"/>
              <a:t>Click to enter main body text filled in here. This is a bulleted format. Our diversified approach applies the portfolio management experience of numerous and varied asset managers throughout the industry.</a:t>
            </a:r>
          </a:p>
          <a:p>
            <a:pPr lvl="0"/>
            <a:r>
              <a:rPr lang="en-US"/>
              <a:t>Our philosophy is what led us becoming a pioneer in the sub-advised mutual fund business. We know how to select and monitor a diverse array of money managers to seek better business results.</a:t>
            </a:r>
          </a:p>
        </p:txBody>
      </p:sp>
      <p:sp>
        <p:nvSpPr>
          <p:cNvPr id="7" name="Title 4">
            <a:extLst>
              <a:ext uri="{FF2B5EF4-FFF2-40B4-BE49-F238E27FC236}">
                <a16:creationId xmlns:a16="http://schemas.microsoft.com/office/drawing/2014/main" id="{4DA4188A-7531-2143-9AC1-C310DA7576F7}"/>
              </a:ext>
            </a:extLst>
          </p:cNvPr>
          <p:cNvSpPr>
            <a:spLocks noGrp="1"/>
          </p:cNvSpPr>
          <p:nvPr>
            <p:ph type="title" hasCustomPrompt="1"/>
          </p:nvPr>
        </p:nvSpPr>
        <p:spPr>
          <a:xfrm>
            <a:off x="359414" y="1898211"/>
            <a:ext cx="7320171" cy="320913"/>
          </a:xfrm>
          <a:prstGeom prst="rect">
            <a:avLst/>
          </a:prstGeom>
        </p:spPr>
        <p:txBody>
          <a:bodyPr anchor="t" anchorCtr="0"/>
          <a:lstStyle>
            <a:lvl1pPr>
              <a:lnSpc>
                <a:spcPct val="100000"/>
              </a:lnSpc>
              <a:defRPr sz="2000" cap="all" baseline="0">
                <a:latin typeface="Impact" panose="020B0806030902050204" pitchFamily="34" charset="0"/>
              </a:defRPr>
            </a:lvl1pPr>
          </a:lstStyle>
          <a:p>
            <a:r>
              <a:rPr lang="en-US" sz="2000">
                <a:latin typeface="Impact" panose="020B0806030902050204" pitchFamily="34" charset="0"/>
                <a:cs typeface="Arial"/>
              </a:rPr>
              <a:t>Click to add a one or two-line headline</a:t>
            </a:r>
          </a:p>
        </p:txBody>
      </p:sp>
    </p:spTree>
    <p:extLst>
      <p:ext uri="{BB962C8B-B14F-4D97-AF65-F5344CB8AC3E}">
        <p14:creationId xmlns:p14="http://schemas.microsoft.com/office/powerpoint/2010/main" val="3328217303"/>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Image_One or Two Line Headline with Two Column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85B2BBF-7EC7-D742-A7C0-F4EB0D942BC4}"/>
              </a:ext>
            </a:extLst>
          </p:cNvPr>
          <p:cNvSpPr>
            <a:spLocks noGrp="1"/>
          </p:cNvSpPr>
          <p:nvPr>
            <p:ph type="sldNum" sz="quarter" idx="10"/>
          </p:nvPr>
        </p:nvSpPr>
        <p:spPr/>
        <p:txBody>
          <a:bodyPr/>
          <a:lstStyle/>
          <a:p>
            <a:fld id="{B860EA5E-C501-EE46-95BA-D6951046621D}" type="slidenum">
              <a:rPr lang="en-US" smtClean="0"/>
              <a:t>‹#›</a:t>
            </a:fld>
            <a:endParaRPr lang="en-US"/>
          </a:p>
        </p:txBody>
      </p:sp>
      <p:sp>
        <p:nvSpPr>
          <p:cNvPr id="33" name="Text Placeholder 32">
            <a:extLst>
              <a:ext uri="{FF2B5EF4-FFF2-40B4-BE49-F238E27FC236}">
                <a16:creationId xmlns:a16="http://schemas.microsoft.com/office/drawing/2014/main" id="{75B25D6B-EAD6-1C42-A839-D31104717044}"/>
              </a:ext>
            </a:extLst>
          </p:cNvPr>
          <p:cNvSpPr>
            <a:spLocks noGrp="1"/>
          </p:cNvSpPr>
          <p:nvPr>
            <p:ph type="body" sz="quarter" idx="11" hasCustomPrompt="1"/>
          </p:nvPr>
        </p:nvSpPr>
        <p:spPr>
          <a:xfrm>
            <a:off x="360014" y="2677867"/>
            <a:ext cx="3490091" cy="914400"/>
          </a:xfrm>
          <a:prstGeom prst="rect">
            <a:avLst/>
          </a:prstGeom>
        </p:spPr>
        <p:txBody>
          <a:bodyPr/>
          <a:lstStyle>
            <a:lvl1pPr marL="0" indent="0">
              <a:lnSpc>
                <a:spcPct val="100000"/>
              </a:lnSpc>
              <a:spcBef>
                <a:spcPts val="0"/>
              </a:spcBef>
              <a:buNone/>
              <a:defRPr sz="1200">
                <a:solidFill>
                  <a:schemeClr val="tx1"/>
                </a:solidFill>
                <a:latin typeface="Georgia" panose="02040502050405020303" pitchFamily="18" charset="0"/>
              </a:defRPr>
            </a:lvl1pPr>
            <a:lvl2pPr marL="342900" indent="0">
              <a:buNone/>
              <a:defRPr sz="1100">
                <a:latin typeface="Georgia" panose="02040502050405020303" pitchFamily="18" charset="0"/>
              </a:defRPr>
            </a:lvl2pPr>
            <a:lvl3pPr marL="685800" indent="0">
              <a:buNone/>
              <a:defRPr sz="1050">
                <a:latin typeface="Georgia" panose="02040502050405020303" pitchFamily="18" charset="0"/>
              </a:defRPr>
            </a:lvl3pPr>
            <a:lvl4pPr marL="1028700" indent="0">
              <a:buNone/>
              <a:defRPr sz="1000">
                <a:latin typeface="Georgia" panose="02040502050405020303" pitchFamily="18" charset="0"/>
              </a:defRPr>
            </a:lvl4pPr>
            <a:lvl5pPr marL="1371600" indent="0">
              <a:buNone/>
              <a:defRPr sz="1000">
                <a:latin typeface="Georgia" panose="02040502050405020303" pitchFamily="18" charset="0"/>
              </a:defRPr>
            </a:lvl5pPr>
          </a:lstStyle>
          <a:p>
            <a:pPr lvl="0"/>
            <a:r>
              <a:rPr lang="en-US"/>
              <a:t>Click here to enter a subhead. Explanatory subhead here. We believe no single firm is the best a managing every asset class.</a:t>
            </a:r>
          </a:p>
        </p:txBody>
      </p:sp>
      <p:sp>
        <p:nvSpPr>
          <p:cNvPr id="13" name="Text Placeholder 5">
            <a:extLst>
              <a:ext uri="{FF2B5EF4-FFF2-40B4-BE49-F238E27FC236}">
                <a16:creationId xmlns:a16="http://schemas.microsoft.com/office/drawing/2014/main" id="{D3A46A51-37E9-7E4E-9426-F6AD6A7A6F0A}"/>
              </a:ext>
            </a:extLst>
          </p:cNvPr>
          <p:cNvSpPr>
            <a:spLocks noGrp="1"/>
          </p:cNvSpPr>
          <p:nvPr>
            <p:ph type="body" sz="quarter" idx="14" hasCustomPrompt="1"/>
          </p:nvPr>
        </p:nvSpPr>
        <p:spPr>
          <a:xfrm>
            <a:off x="4718350" y="2701149"/>
            <a:ext cx="3692482" cy="1886722"/>
          </a:xfrm>
          <a:prstGeom prst="rect">
            <a:avLst/>
          </a:prstGeom>
        </p:spPr>
        <p:txBody>
          <a:bodyPr/>
          <a:lstStyle>
            <a:lvl1pPr marL="171450" marR="0" indent="-171450" algn="l" defTabSz="685800" rtl="0" eaLnBrk="1" fontAlgn="auto" latinLnBrk="0" hangingPunct="1">
              <a:lnSpc>
                <a:spcPct val="100000"/>
              </a:lnSpc>
              <a:spcBef>
                <a:spcPts val="0"/>
              </a:spcBef>
              <a:spcAft>
                <a:spcPts val="600"/>
              </a:spcAft>
              <a:buClr>
                <a:schemeClr val="tx1"/>
              </a:buClr>
              <a:buSzPct val="85000"/>
              <a:buFont typeface="Arial" panose="020B0604020202020204" pitchFamily="34" charset="0"/>
              <a:buChar char="•"/>
              <a:tabLst/>
              <a:defRPr sz="1000">
                <a:solidFill>
                  <a:schemeClr val="tx1"/>
                </a:solidFill>
              </a:defRPr>
            </a:lvl1pPr>
            <a:lvl2pPr marL="119063" indent="-111125">
              <a:lnSpc>
                <a:spcPct val="100000"/>
              </a:lnSpc>
              <a:spcBef>
                <a:spcPts val="0"/>
              </a:spcBef>
              <a:buClr>
                <a:schemeClr val="tx1"/>
              </a:buClr>
              <a:buSzPct val="85000"/>
              <a:tabLst/>
              <a:defRPr sz="1000">
                <a:solidFill>
                  <a:schemeClr val="tx1"/>
                </a:solidFill>
              </a:defRPr>
            </a:lvl2pPr>
            <a:lvl3pPr marL="228600" indent="-114300">
              <a:lnSpc>
                <a:spcPct val="100000"/>
              </a:lnSpc>
              <a:spcBef>
                <a:spcPts val="0"/>
              </a:spcBef>
              <a:buClr>
                <a:schemeClr val="tx1"/>
              </a:buClr>
              <a:buFont typeface="System Font Regular"/>
              <a:buChar char="-"/>
              <a:tabLst/>
              <a:defRPr sz="1000">
                <a:solidFill>
                  <a:schemeClr val="tx1"/>
                </a:solidFill>
              </a:defRPr>
            </a:lvl3pPr>
            <a:lvl4pPr>
              <a:lnSpc>
                <a:spcPct val="100000"/>
              </a:lnSpc>
              <a:spcBef>
                <a:spcPts val="0"/>
              </a:spcBef>
              <a:defRPr sz="1000"/>
            </a:lvl4pPr>
            <a:lvl5pPr>
              <a:lnSpc>
                <a:spcPct val="100000"/>
              </a:lnSpc>
              <a:spcBef>
                <a:spcPts val="0"/>
              </a:spcBef>
              <a:defRPr sz="1000"/>
            </a:lvl5pPr>
          </a:lstStyle>
          <a:p>
            <a:pPr lvl="0"/>
            <a:r>
              <a:rPr lang="en-US"/>
              <a:t>Click to enter main body text filled in here. This is a bulleted format. Our diversified approach applies the portfolio management experience of numerous and varied asset managers throughout the industry.</a:t>
            </a:r>
          </a:p>
          <a:p>
            <a:pPr lvl="0"/>
            <a:r>
              <a:rPr lang="en-US"/>
              <a:t>Our philosophy is what led us becoming a pioneer in the sub-advised mutual fund business. We know how to select and monitor a diverse array of money managers to seek better business results.</a:t>
            </a:r>
          </a:p>
        </p:txBody>
      </p:sp>
      <p:sp>
        <p:nvSpPr>
          <p:cNvPr id="7" name="Title 4">
            <a:extLst>
              <a:ext uri="{FF2B5EF4-FFF2-40B4-BE49-F238E27FC236}">
                <a16:creationId xmlns:a16="http://schemas.microsoft.com/office/drawing/2014/main" id="{4DA4188A-7531-2143-9AC1-C310DA7576F7}"/>
              </a:ext>
            </a:extLst>
          </p:cNvPr>
          <p:cNvSpPr>
            <a:spLocks noGrp="1"/>
          </p:cNvSpPr>
          <p:nvPr>
            <p:ph type="title" hasCustomPrompt="1"/>
          </p:nvPr>
        </p:nvSpPr>
        <p:spPr>
          <a:xfrm>
            <a:off x="359414" y="1898211"/>
            <a:ext cx="7320171" cy="320913"/>
          </a:xfrm>
          <a:prstGeom prst="rect">
            <a:avLst/>
          </a:prstGeom>
        </p:spPr>
        <p:txBody>
          <a:bodyPr anchor="t" anchorCtr="0"/>
          <a:lstStyle>
            <a:lvl1pPr>
              <a:lnSpc>
                <a:spcPct val="100000"/>
              </a:lnSpc>
              <a:defRPr sz="2000" cap="all" baseline="0">
                <a:latin typeface="Impact" panose="020B0806030902050204" pitchFamily="34" charset="0"/>
              </a:defRPr>
            </a:lvl1pPr>
          </a:lstStyle>
          <a:p>
            <a:r>
              <a:rPr lang="en-US" sz="2000">
                <a:latin typeface="Impact" panose="020B0806030902050204" pitchFamily="34" charset="0"/>
                <a:cs typeface="Arial"/>
              </a:rPr>
              <a:t>Click to add a one or two-line headline</a:t>
            </a:r>
          </a:p>
        </p:txBody>
      </p:sp>
    </p:spTree>
    <p:extLst>
      <p:ext uri="{BB962C8B-B14F-4D97-AF65-F5344CB8AC3E}">
        <p14:creationId xmlns:p14="http://schemas.microsoft.com/office/powerpoint/2010/main" val="3929117815"/>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ed Subhead, General Text, One or Two Line Headline">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4932F0D-B5C5-214D-A81B-D1E5A8597BAD}"/>
              </a:ext>
            </a:extLst>
          </p:cNvPr>
          <p:cNvSpPr>
            <a:spLocks noGrp="1"/>
          </p:cNvSpPr>
          <p:nvPr>
            <p:ph type="title" hasCustomPrompt="1"/>
          </p:nvPr>
        </p:nvSpPr>
        <p:spPr>
          <a:xfrm>
            <a:off x="359413" y="729595"/>
            <a:ext cx="7310117" cy="320913"/>
          </a:xfrm>
          <a:prstGeom prst="rect">
            <a:avLst/>
          </a:prstGeom>
        </p:spPr>
        <p:txBody>
          <a:bodyPr anchor="t"/>
          <a:lstStyle>
            <a:lvl1pPr>
              <a:lnSpc>
                <a:spcPct val="100000"/>
              </a:lnSpc>
              <a:defRPr sz="2000" cap="all" baseline="0">
                <a:solidFill>
                  <a:schemeClr val="tx1"/>
                </a:solidFill>
                <a:latin typeface="Impact" panose="020B0806030902050204" pitchFamily="34" charset="0"/>
              </a:defRPr>
            </a:lvl1pPr>
          </a:lstStyle>
          <a:p>
            <a:r>
              <a:rPr lang="en-US">
                <a:cs typeface="Arial"/>
              </a:rPr>
              <a:t>Click here to add a one-line headline</a:t>
            </a:r>
            <a:endParaRPr lang="en-US" sz="2000">
              <a:latin typeface="Impact" panose="020B0806030902050204" pitchFamily="34" charset="0"/>
              <a:cs typeface="Arial"/>
            </a:endParaRPr>
          </a:p>
        </p:txBody>
      </p:sp>
      <p:sp>
        <p:nvSpPr>
          <p:cNvPr id="20" name="Text Placeholder 11">
            <a:extLst>
              <a:ext uri="{FF2B5EF4-FFF2-40B4-BE49-F238E27FC236}">
                <a16:creationId xmlns:a16="http://schemas.microsoft.com/office/drawing/2014/main" id="{3AA627F2-4F77-1A42-8EF8-065653A257CA}"/>
              </a:ext>
            </a:extLst>
          </p:cNvPr>
          <p:cNvSpPr>
            <a:spLocks noGrp="1"/>
          </p:cNvSpPr>
          <p:nvPr>
            <p:ph type="body" sz="quarter" idx="15" hasCustomPrompt="1"/>
          </p:nvPr>
        </p:nvSpPr>
        <p:spPr>
          <a:xfrm>
            <a:off x="358029" y="1057871"/>
            <a:ext cx="5883588" cy="225191"/>
          </a:xfrm>
          <a:prstGeom prst="rect">
            <a:avLst/>
          </a:prstGeom>
        </p:spPr>
        <p:txBody>
          <a:bodyPr/>
          <a:lstStyle>
            <a:lvl1pPr marL="0" indent="0">
              <a:lnSpc>
                <a:spcPct val="100000"/>
              </a:lnSpc>
              <a:spcBef>
                <a:spcPts val="0"/>
              </a:spcBef>
              <a:buNone/>
              <a:defRPr sz="1400" b="1" cap="all" baseline="0">
                <a:solidFill>
                  <a:schemeClr val="accent1"/>
                </a:solidFill>
              </a:defRPr>
            </a:lvl1pPr>
          </a:lstStyle>
          <a:p>
            <a:pPr lvl="0"/>
            <a:r>
              <a:rPr lang="en-US"/>
              <a:t>Click to add subhead</a:t>
            </a:r>
          </a:p>
        </p:txBody>
      </p:sp>
      <p:sp>
        <p:nvSpPr>
          <p:cNvPr id="9" name="Text Placeholder 15">
            <a:extLst>
              <a:ext uri="{FF2B5EF4-FFF2-40B4-BE49-F238E27FC236}">
                <a16:creationId xmlns:a16="http://schemas.microsoft.com/office/drawing/2014/main" id="{967B7E71-98B3-4C4F-9E36-BB4FE63C6B60}"/>
              </a:ext>
            </a:extLst>
          </p:cNvPr>
          <p:cNvSpPr>
            <a:spLocks noGrp="1"/>
          </p:cNvSpPr>
          <p:nvPr>
            <p:ph type="body" sz="quarter" idx="16" hasCustomPrompt="1"/>
          </p:nvPr>
        </p:nvSpPr>
        <p:spPr>
          <a:xfrm>
            <a:off x="312182" y="1423633"/>
            <a:ext cx="7610475" cy="3313676"/>
          </a:xfrm>
          <a:prstGeom prst="rect">
            <a:avLst/>
          </a:prstGeom>
        </p:spPr>
        <p:txBody>
          <a:bodyPr/>
          <a:lstStyle>
            <a:lvl1pPr marL="49213" indent="-49213">
              <a:lnSpc>
                <a:spcPct val="100000"/>
              </a:lnSpc>
              <a:spcBef>
                <a:spcPts val="0"/>
              </a:spcBef>
              <a:buClr>
                <a:schemeClr val="bg1"/>
              </a:buClr>
              <a:buSzPct val="85000"/>
              <a:tabLst/>
              <a:defRPr sz="1200"/>
            </a:lvl1pPr>
            <a:lvl2pPr marL="204788" indent="-146050">
              <a:lnSpc>
                <a:spcPct val="100000"/>
              </a:lnSpc>
              <a:spcBef>
                <a:spcPts val="0"/>
              </a:spcBef>
              <a:buClr>
                <a:schemeClr val="tx1"/>
              </a:buClr>
              <a:buSzPct val="85000"/>
              <a:tabLst/>
              <a:defRPr sz="1200"/>
            </a:lvl2pPr>
            <a:lvl3pPr marL="341313" indent="-117475">
              <a:lnSpc>
                <a:spcPct val="100000"/>
              </a:lnSpc>
              <a:spcBef>
                <a:spcPts val="0"/>
              </a:spcBef>
              <a:spcAft>
                <a:spcPts val="600"/>
              </a:spcAft>
              <a:buClr>
                <a:schemeClr val="tx1"/>
              </a:buClr>
              <a:buSzPct val="85000"/>
              <a:buFont typeface="System Font Regular"/>
              <a:buChar char="-"/>
              <a:tabLst/>
              <a:defRPr sz="1200"/>
            </a:lvl3pPr>
            <a:lvl4pPr>
              <a:defRPr sz="1400"/>
            </a:lvl4pPr>
            <a:lvl5pPr>
              <a:defRPr sz="1400"/>
            </a:lvl5pPr>
          </a:lstStyle>
          <a:p>
            <a:pPr lvl="0"/>
            <a:r>
              <a:rPr lang="en-US"/>
              <a:t>Click to add text, this is a first line. Select return and tab/promote for a second level text line with a bullet.</a:t>
            </a:r>
          </a:p>
          <a:p>
            <a:pPr lvl="1"/>
            <a:r>
              <a:rPr lang="en-US"/>
              <a:t>Second level is a round bullet level</a:t>
            </a:r>
          </a:p>
          <a:p>
            <a:pPr lvl="2"/>
            <a:r>
              <a:rPr lang="en-US"/>
              <a:t>Third level is a dash bullet level</a:t>
            </a:r>
          </a:p>
        </p:txBody>
      </p:sp>
      <p:pic>
        <p:nvPicPr>
          <p:cNvPr id="13" name="Picture 12">
            <a:extLst>
              <a:ext uri="{FF2B5EF4-FFF2-40B4-BE49-F238E27FC236}">
                <a16:creationId xmlns:a16="http://schemas.microsoft.com/office/drawing/2014/main" id="{99155F93-D12C-6B41-AF2A-DC806FE69A4C}"/>
              </a:ext>
            </a:extLst>
          </p:cNvPr>
          <p:cNvPicPr>
            <a:picLocks noChangeAspect="1"/>
          </p:cNvPicPr>
          <p:nvPr userDrawn="1"/>
        </p:nvPicPr>
        <p:blipFill>
          <a:blip r:embed="rId2"/>
          <a:stretch>
            <a:fillRect/>
          </a:stretch>
        </p:blipFill>
        <p:spPr>
          <a:xfrm>
            <a:off x="8440136" y="4253019"/>
            <a:ext cx="165100" cy="431800"/>
          </a:xfrm>
          <a:prstGeom prst="rect">
            <a:avLst/>
          </a:prstGeom>
        </p:spPr>
      </p:pic>
      <p:pic>
        <p:nvPicPr>
          <p:cNvPr id="14" name="Picture 13">
            <a:extLst>
              <a:ext uri="{FF2B5EF4-FFF2-40B4-BE49-F238E27FC236}">
                <a16:creationId xmlns:a16="http://schemas.microsoft.com/office/drawing/2014/main" id="{D2921169-9B7D-B04D-AC63-0F25136093A7}"/>
              </a:ext>
            </a:extLst>
          </p:cNvPr>
          <p:cNvPicPr>
            <a:picLocks noChangeAspect="1"/>
          </p:cNvPicPr>
          <p:nvPr userDrawn="1"/>
        </p:nvPicPr>
        <p:blipFill>
          <a:blip r:embed="rId3"/>
          <a:stretch>
            <a:fillRect/>
          </a:stretch>
        </p:blipFill>
        <p:spPr>
          <a:xfrm>
            <a:off x="8210492" y="4394200"/>
            <a:ext cx="304800" cy="749300"/>
          </a:xfrm>
          <a:prstGeom prst="rect">
            <a:avLst/>
          </a:prstGeom>
        </p:spPr>
      </p:pic>
      <p:sp>
        <p:nvSpPr>
          <p:cNvPr id="11" name="Slide Number Placeholder 2">
            <a:extLst>
              <a:ext uri="{FF2B5EF4-FFF2-40B4-BE49-F238E27FC236}">
                <a16:creationId xmlns:a16="http://schemas.microsoft.com/office/drawing/2014/main" id="{C8DA2E45-585C-5B43-A456-89E0479E64A3}"/>
              </a:ext>
            </a:extLst>
          </p:cNvPr>
          <p:cNvSpPr>
            <a:spLocks noGrp="1"/>
          </p:cNvSpPr>
          <p:nvPr>
            <p:ph type="sldNum" sz="quarter" idx="10"/>
          </p:nvPr>
        </p:nvSpPr>
        <p:spPr>
          <a:xfrm>
            <a:off x="8732520" y="4846320"/>
            <a:ext cx="365760" cy="273844"/>
          </a:xfrm>
        </p:spPr>
        <p:txBody>
          <a:bodyPr/>
          <a:lstStyle/>
          <a:p>
            <a:fld id="{B860EA5E-C501-EE46-95BA-D6951046621D}" type="slidenum">
              <a:rPr lang="en-US" smtClean="0"/>
              <a:t>‹#›</a:t>
            </a:fld>
            <a:endParaRPr lang="en-US"/>
          </a:p>
        </p:txBody>
      </p:sp>
    </p:spTree>
    <p:extLst>
      <p:ext uri="{BB962C8B-B14F-4D97-AF65-F5344CB8AC3E}">
        <p14:creationId xmlns:p14="http://schemas.microsoft.com/office/powerpoint/2010/main" val="1954505970"/>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General Text, One or Two Line Headline">
    <p:spTree>
      <p:nvGrpSpPr>
        <p:cNvPr id="1" name=""/>
        <p:cNvGrpSpPr/>
        <p:nvPr/>
      </p:nvGrpSpPr>
      <p:grpSpPr>
        <a:xfrm>
          <a:off x="0" y="0"/>
          <a:ext cx="0" cy="0"/>
          <a:chOff x="0" y="0"/>
          <a:chExt cx="0" cy="0"/>
        </a:xfrm>
      </p:grpSpPr>
      <p:sp>
        <p:nvSpPr>
          <p:cNvPr id="7" name="Shape 258">
            <a:extLst>
              <a:ext uri="{FF2B5EF4-FFF2-40B4-BE49-F238E27FC236}">
                <a16:creationId xmlns:a16="http://schemas.microsoft.com/office/drawing/2014/main" id="{3B075161-46E2-0348-9DDA-8AA382C78942}"/>
              </a:ext>
            </a:extLst>
          </p:cNvPr>
          <p:cNvSpPr/>
          <p:nvPr userDrawn="1"/>
        </p:nvSpPr>
        <p:spPr>
          <a:xfrm flipH="1">
            <a:off x="8204885" y="2489431"/>
            <a:ext cx="942933" cy="265696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chemeClr val="accent1"/>
          </a:solidFill>
          <a:ln w="12700">
            <a:miter lim="400000"/>
          </a:ln>
        </p:spPr>
        <p:txBody>
          <a:bodyPr lIns="50800" tIns="50800" rIns="50800" bIns="50800" anchor="ctr"/>
          <a:lstStyle/>
          <a:p>
            <a:pPr marL="0" marR="0" lvl="0" indent="0" algn="l" defTabSz="685800" rtl="0" eaLnBrk="1" fontAlgn="auto" latinLnBrk="0" hangingPunct="1">
              <a:lnSpc>
                <a:spcPct val="100000"/>
              </a:lnSpc>
              <a:spcBef>
                <a:spcPts val="0"/>
              </a:spcBef>
              <a:spcAft>
                <a:spcPts val="0"/>
              </a:spcAft>
              <a:buClrTx/>
              <a:buSzTx/>
              <a:buFontTx/>
              <a:buNone/>
              <a:tabLst/>
              <a:defRPr sz="3200">
                <a:solidFill>
                  <a:srgbClr val="FFFFFF"/>
                </a:solidFill>
              </a:defRPr>
            </a:pPr>
            <a:endParaRPr kumimoji="0" sz="3200" b="0" i="0" u="none" strike="noStrike" kern="1200" cap="none" spc="0" normalizeH="0" baseline="0" noProof="0">
              <a:ln>
                <a:noFill/>
              </a:ln>
              <a:solidFill>
                <a:srgbClr val="EE0000"/>
              </a:solidFill>
              <a:effectLst/>
              <a:uLnTx/>
              <a:uFillTx/>
              <a:latin typeface="Arial" panose="020B0604020202020204"/>
              <a:ea typeface="+mn-ea"/>
              <a:cs typeface="+mn-cs"/>
            </a:endParaRPr>
          </a:p>
        </p:txBody>
      </p:sp>
      <p:sp>
        <p:nvSpPr>
          <p:cNvPr id="8" name="Shape 111">
            <a:extLst>
              <a:ext uri="{FF2B5EF4-FFF2-40B4-BE49-F238E27FC236}">
                <a16:creationId xmlns:a16="http://schemas.microsoft.com/office/drawing/2014/main" id="{E8AAFE2C-1AAB-DA46-864B-DFD7BA24F33B}"/>
              </a:ext>
            </a:extLst>
          </p:cNvPr>
          <p:cNvSpPr/>
          <p:nvPr userDrawn="1"/>
        </p:nvSpPr>
        <p:spPr>
          <a:xfrm>
            <a:off x="8697685" y="4721043"/>
            <a:ext cx="450135" cy="0"/>
          </a:xfrm>
          <a:prstGeom prst="line">
            <a:avLst/>
          </a:prstGeom>
          <a:ln w="6350" cmpd="sng">
            <a:solidFill>
              <a:schemeClr val="bg1"/>
            </a:solidFill>
            <a:miter lim="400000"/>
          </a:ln>
        </p:spPr>
        <p:txBody>
          <a:bodyPr lIns="50800" tIns="50800" rIns="50800" bIns="50800" anchor="ctr"/>
          <a:lstStyle/>
          <a:p>
            <a:pPr>
              <a:defRPr sz="3200"/>
            </a:pPr>
            <a:endParaRPr/>
          </a:p>
        </p:txBody>
      </p:sp>
      <p:sp>
        <p:nvSpPr>
          <p:cNvPr id="11" name="Slide Number Placeholder 2">
            <a:extLst>
              <a:ext uri="{FF2B5EF4-FFF2-40B4-BE49-F238E27FC236}">
                <a16:creationId xmlns:a16="http://schemas.microsoft.com/office/drawing/2014/main" id="{C8DA2E45-585C-5B43-A456-89E0479E64A3}"/>
              </a:ext>
            </a:extLst>
          </p:cNvPr>
          <p:cNvSpPr>
            <a:spLocks noGrp="1"/>
          </p:cNvSpPr>
          <p:nvPr>
            <p:ph type="sldNum" sz="quarter" idx="10"/>
          </p:nvPr>
        </p:nvSpPr>
        <p:spPr>
          <a:xfrm>
            <a:off x="8732520" y="4846320"/>
            <a:ext cx="365760" cy="273844"/>
          </a:xfrm>
        </p:spPr>
        <p:txBody>
          <a:bodyPr/>
          <a:lstStyle>
            <a:lvl1pPr>
              <a:defRPr>
                <a:solidFill>
                  <a:schemeClr val="bg1"/>
                </a:solidFill>
              </a:defRPr>
            </a:lvl1pPr>
          </a:lstStyle>
          <a:p>
            <a:fld id="{B860EA5E-C501-EE46-95BA-D6951046621D}" type="slidenum">
              <a:rPr lang="en-US" smtClean="0"/>
              <a:pPr/>
              <a:t>‹#›</a:t>
            </a:fld>
            <a:endParaRPr lang="en-US"/>
          </a:p>
        </p:txBody>
      </p:sp>
      <p:sp>
        <p:nvSpPr>
          <p:cNvPr id="10" name="Title 4">
            <a:extLst>
              <a:ext uri="{FF2B5EF4-FFF2-40B4-BE49-F238E27FC236}">
                <a16:creationId xmlns:a16="http://schemas.microsoft.com/office/drawing/2014/main" id="{A3DF8E54-B476-6F42-9D17-81560CE2A374}"/>
              </a:ext>
            </a:extLst>
          </p:cNvPr>
          <p:cNvSpPr>
            <a:spLocks noGrp="1"/>
          </p:cNvSpPr>
          <p:nvPr>
            <p:ph type="title" hasCustomPrompt="1"/>
          </p:nvPr>
        </p:nvSpPr>
        <p:spPr>
          <a:xfrm>
            <a:off x="359413" y="729595"/>
            <a:ext cx="7310117" cy="320913"/>
          </a:xfrm>
          <a:prstGeom prst="rect">
            <a:avLst/>
          </a:prstGeom>
        </p:spPr>
        <p:txBody>
          <a:bodyPr anchor="t"/>
          <a:lstStyle>
            <a:lvl1pPr>
              <a:lnSpc>
                <a:spcPct val="100000"/>
              </a:lnSpc>
              <a:defRPr sz="2000" cap="all" baseline="0">
                <a:latin typeface="Impact" panose="020B0806030902050204" pitchFamily="34" charset="0"/>
              </a:defRPr>
            </a:lvl1pPr>
          </a:lstStyle>
          <a:p>
            <a:r>
              <a:rPr lang="en-US">
                <a:cs typeface="Arial"/>
              </a:rPr>
              <a:t>Click here to add a one-line or two-line headline</a:t>
            </a:r>
            <a:endParaRPr lang="en-US" sz="2000">
              <a:latin typeface="Impact" panose="020B0806030902050204" pitchFamily="34" charset="0"/>
              <a:cs typeface="Arial"/>
            </a:endParaRPr>
          </a:p>
        </p:txBody>
      </p:sp>
      <p:sp>
        <p:nvSpPr>
          <p:cNvPr id="12" name="Text Placeholder 15">
            <a:extLst>
              <a:ext uri="{FF2B5EF4-FFF2-40B4-BE49-F238E27FC236}">
                <a16:creationId xmlns:a16="http://schemas.microsoft.com/office/drawing/2014/main" id="{81A19322-D73A-F54F-8E07-3CEE3D7C1EED}"/>
              </a:ext>
            </a:extLst>
          </p:cNvPr>
          <p:cNvSpPr>
            <a:spLocks noGrp="1"/>
          </p:cNvSpPr>
          <p:nvPr>
            <p:ph type="body" sz="quarter" idx="16" hasCustomPrompt="1"/>
          </p:nvPr>
        </p:nvSpPr>
        <p:spPr>
          <a:xfrm>
            <a:off x="312182" y="1423633"/>
            <a:ext cx="7610475" cy="3307890"/>
          </a:xfrm>
          <a:prstGeom prst="rect">
            <a:avLst/>
          </a:prstGeom>
        </p:spPr>
        <p:txBody>
          <a:bodyPr/>
          <a:lstStyle>
            <a:lvl1pPr marL="49213" indent="-49213">
              <a:lnSpc>
                <a:spcPct val="100000"/>
              </a:lnSpc>
              <a:spcBef>
                <a:spcPts val="0"/>
              </a:spcBef>
              <a:buClr>
                <a:schemeClr val="bg1"/>
              </a:buClr>
              <a:buSzPct val="85000"/>
              <a:tabLst/>
              <a:defRPr sz="1200"/>
            </a:lvl1pPr>
            <a:lvl2pPr marL="204788" indent="-146050">
              <a:lnSpc>
                <a:spcPct val="100000"/>
              </a:lnSpc>
              <a:spcBef>
                <a:spcPts val="0"/>
              </a:spcBef>
              <a:buClr>
                <a:schemeClr val="tx1"/>
              </a:buClr>
              <a:buSzPct val="85000"/>
              <a:tabLst/>
              <a:defRPr sz="1200"/>
            </a:lvl2pPr>
            <a:lvl3pPr marL="341313" indent="-117475">
              <a:lnSpc>
                <a:spcPct val="100000"/>
              </a:lnSpc>
              <a:spcBef>
                <a:spcPts val="0"/>
              </a:spcBef>
              <a:spcAft>
                <a:spcPts val="600"/>
              </a:spcAft>
              <a:buClr>
                <a:schemeClr val="tx1"/>
              </a:buClr>
              <a:buSzPct val="85000"/>
              <a:buFont typeface="System Font Regular"/>
              <a:buChar char="-"/>
              <a:tabLst/>
              <a:defRPr sz="1200"/>
            </a:lvl3pPr>
            <a:lvl4pPr>
              <a:defRPr sz="1400"/>
            </a:lvl4pPr>
            <a:lvl5pPr>
              <a:defRPr sz="1400"/>
            </a:lvl5pPr>
          </a:lstStyle>
          <a:p>
            <a:pPr lvl="0"/>
            <a:r>
              <a:rPr lang="en-US"/>
              <a:t>Click to add text, this is a first line. Select return and tab/promote for a second level text line with a bullet.</a:t>
            </a:r>
          </a:p>
          <a:p>
            <a:pPr lvl="1"/>
            <a:r>
              <a:rPr lang="en-US"/>
              <a:t>Second level is a round bullet level</a:t>
            </a:r>
          </a:p>
          <a:p>
            <a:pPr lvl="2"/>
            <a:r>
              <a:rPr lang="en-US"/>
              <a:t>Third level is a dash bullet level</a:t>
            </a:r>
          </a:p>
        </p:txBody>
      </p:sp>
    </p:spTree>
    <p:extLst>
      <p:ext uri="{BB962C8B-B14F-4D97-AF65-F5344CB8AC3E}">
        <p14:creationId xmlns:p14="http://schemas.microsoft.com/office/powerpoint/2010/main" val="3836059112"/>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ed flood title page">
    <p:bg>
      <p:bgPr>
        <a:solidFill>
          <a:schemeClr val="accent1"/>
        </a:solidFill>
        <a:effectLst/>
      </p:bgPr>
    </p:bg>
    <p:spTree>
      <p:nvGrpSpPr>
        <p:cNvPr id="1" name=""/>
        <p:cNvGrpSpPr/>
        <p:nvPr/>
      </p:nvGrpSpPr>
      <p:grpSpPr>
        <a:xfrm>
          <a:off x="0" y="0"/>
          <a:ext cx="0" cy="0"/>
          <a:chOff x="0" y="0"/>
          <a:chExt cx="0" cy="0"/>
        </a:xfrm>
      </p:grpSpPr>
      <p:sp>
        <p:nvSpPr>
          <p:cNvPr id="7" name="Shape 258">
            <a:extLst>
              <a:ext uri="{FF2B5EF4-FFF2-40B4-BE49-F238E27FC236}">
                <a16:creationId xmlns:a16="http://schemas.microsoft.com/office/drawing/2014/main" id="{84B74A99-3A1C-3441-BABE-8D86E3B8D280}"/>
              </a:ext>
            </a:extLst>
          </p:cNvPr>
          <p:cNvSpPr/>
          <p:nvPr userDrawn="1"/>
        </p:nvSpPr>
        <p:spPr>
          <a:xfrm flipH="1">
            <a:off x="7879452" y="1582287"/>
            <a:ext cx="1264548" cy="356319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chemeClr val="bg1"/>
          </a:solidFill>
          <a:ln w="12700">
            <a:miter lim="400000"/>
          </a:ln>
        </p:spPr>
        <p:txBody>
          <a:bodyPr lIns="50800" tIns="50800" rIns="50800" bIns="50800" anchor="ctr"/>
          <a:lstStyle/>
          <a:p>
            <a:pPr>
              <a:defRPr sz="3200">
                <a:solidFill>
                  <a:srgbClr val="FFFFFF"/>
                </a:solidFill>
              </a:defRPr>
            </a:pPr>
            <a:endParaRPr>
              <a:solidFill>
                <a:schemeClr val="accent1"/>
              </a:solidFill>
            </a:endParaRPr>
          </a:p>
        </p:txBody>
      </p:sp>
      <p:sp>
        <p:nvSpPr>
          <p:cNvPr id="3" name="Title 2">
            <a:extLst>
              <a:ext uri="{FF2B5EF4-FFF2-40B4-BE49-F238E27FC236}">
                <a16:creationId xmlns:a16="http://schemas.microsoft.com/office/drawing/2014/main" id="{B73C5521-33F6-2A4D-9036-31CB219CB2AE}"/>
              </a:ext>
            </a:extLst>
          </p:cNvPr>
          <p:cNvSpPr>
            <a:spLocks noGrp="1"/>
          </p:cNvSpPr>
          <p:nvPr>
            <p:ph type="title" hasCustomPrompt="1"/>
          </p:nvPr>
        </p:nvSpPr>
        <p:spPr>
          <a:xfrm>
            <a:off x="355624" y="1196791"/>
            <a:ext cx="8038867" cy="549146"/>
          </a:xfrm>
          <a:prstGeom prst="rect">
            <a:avLst/>
          </a:prstGeom>
        </p:spPr>
        <p:txBody>
          <a:bodyPr/>
          <a:lstStyle>
            <a:lvl1pPr>
              <a:lnSpc>
                <a:spcPct val="100000"/>
              </a:lnSpc>
              <a:defRPr sz="3400" cap="all" baseline="0">
                <a:solidFill>
                  <a:schemeClr val="bg1"/>
                </a:solidFill>
                <a:latin typeface="Impact" panose="020B0806030902050204" pitchFamily="34" charset="0"/>
                <a:cs typeface="Arial" panose="020B0604020202020204" pitchFamily="34" charset="0"/>
              </a:defRPr>
            </a:lvl1pPr>
          </a:lstStyle>
          <a:p>
            <a:r>
              <a:rPr lang="en-US"/>
              <a:t>No image red flood presentation title page </a:t>
            </a:r>
          </a:p>
        </p:txBody>
      </p:sp>
      <p:pic>
        <p:nvPicPr>
          <p:cNvPr id="9" name="Picture 8" descr="A close up of a logo&#10;&#10;Description automatically generated">
            <a:extLst>
              <a:ext uri="{FF2B5EF4-FFF2-40B4-BE49-F238E27FC236}">
                <a16:creationId xmlns:a16="http://schemas.microsoft.com/office/drawing/2014/main" id="{4389F387-FD80-A74C-A1DD-19D30A7345C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44286" y="4358944"/>
            <a:ext cx="854265" cy="654381"/>
          </a:xfrm>
          <a:prstGeom prst="rect">
            <a:avLst/>
          </a:prstGeom>
        </p:spPr>
      </p:pic>
    </p:spTree>
    <p:extLst>
      <p:ext uri="{BB962C8B-B14F-4D97-AF65-F5344CB8AC3E}">
        <p14:creationId xmlns:p14="http://schemas.microsoft.com/office/powerpoint/2010/main" val="398936462"/>
      </p:ext>
    </p:extLst>
  </p:cSld>
  <p:clrMapOvr>
    <a:masterClrMapping/>
  </p:clrMapOvr>
  <p:extLst>
    <p:ext uri="{DCECCB84-F9BA-43D5-87BE-67443E8EF086}">
      <p15:sldGuideLst xmlns:p15="http://schemas.microsoft.com/office/powerpoint/2012/main">
        <p15:guide id="1" orient="horz" pos="1620" userDrawn="1">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age without slice or lines">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4932F0D-B5C5-214D-A81B-D1E5A8597BAD}"/>
              </a:ext>
            </a:extLst>
          </p:cNvPr>
          <p:cNvSpPr>
            <a:spLocks noGrp="1"/>
          </p:cNvSpPr>
          <p:nvPr>
            <p:ph type="title" hasCustomPrompt="1"/>
          </p:nvPr>
        </p:nvSpPr>
        <p:spPr>
          <a:xfrm>
            <a:off x="359413" y="729595"/>
            <a:ext cx="7310117" cy="320913"/>
          </a:xfrm>
          <a:prstGeom prst="rect">
            <a:avLst/>
          </a:prstGeom>
        </p:spPr>
        <p:txBody>
          <a:bodyPr anchor="t"/>
          <a:lstStyle>
            <a:lvl1pPr>
              <a:lnSpc>
                <a:spcPct val="100000"/>
              </a:lnSpc>
              <a:defRPr sz="2000" cap="all" baseline="0">
                <a:solidFill>
                  <a:schemeClr val="tx1"/>
                </a:solidFill>
                <a:latin typeface="Impact" panose="020B0806030902050204" pitchFamily="34" charset="0"/>
              </a:defRPr>
            </a:lvl1pPr>
          </a:lstStyle>
          <a:p>
            <a:r>
              <a:rPr lang="en-US">
                <a:cs typeface="Arial"/>
              </a:rPr>
              <a:t>Click here to add a headline</a:t>
            </a:r>
            <a:endParaRPr lang="en-US" sz="2000">
              <a:latin typeface="Impact" panose="020B0806030902050204" pitchFamily="34" charset="0"/>
              <a:cs typeface="Arial"/>
            </a:endParaRPr>
          </a:p>
        </p:txBody>
      </p:sp>
      <p:sp>
        <p:nvSpPr>
          <p:cNvPr id="9" name="Text Placeholder 15">
            <a:extLst>
              <a:ext uri="{FF2B5EF4-FFF2-40B4-BE49-F238E27FC236}">
                <a16:creationId xmlns:a16="http://schemas.microsoft.com/office/drawing/2014/main" id="{967B7E71-98B3-4C4F-9E36-BB4FE63C6B60}"/>
              </a:ext>
            </a:extLst>
          </p:cNvPr>
          <p:cNvSpPr>
            <a:spLocks noGrp="1"/>
          </p:cNvSpPr>
          <p:nvPr>
            <p:ph type="body" sz="quarter" idx="16" hasCustomPrompt="1"/>
          </p:nvPr>
        </p:nvSpPr>
        <p:spPr>
          <a:xfrm>
            <a:off x="312183" y="1423633"/>
            <a:ext cx="3980612" cy="3313676"/>
          </a:xfrm>
          <a:prstGeom prst="rect">
            <a:avLst/>
          </a:prstGeom>
        </p:spPr>
        <p:txBody>
          <a:bodyPr/>
          <a:lstStyle>
            <a:lvl1pPr marL="49213" indent="-49213">
              <a:lnSpc>
                <a:spcPct val="100000"/>
              </a:lnSpc>
              <a:spcBef>
                <a:spcPts val="0"/>
              </a:spcBef>
              <a:buClr>
                <a:schemeClr val="bg1"/>
              </a:buClr>
              <a:buSzPct val="85000"/>
              <a:tabLst/>
              <a:defRPr sz="1200"/>
            </a:lvl1pPr>
            <a:lvl2pPr marL="204788" indent="-146050">
              <a:lnSpc>
                <a:spcPct val="100000"/>
              </a:lnSpc>
              <a:spcBef>
                <a:spcPts val="0"/>
              </a:spcBef>
              <a:buClr>
                <a:schemeClr val="tx1"/>
              </a:buClr>
              <a:buSzPct val="85000"/>
              <a:tabLst/>
              <a:defRPr sz="1200"/>
            </a:lvl2pPr>
            <a:lvl3pPr marL="341313" indent="-117475">
              <a:lnSpc>
                <a:spcPct val="100000"/>
              </a:lnSpc>
              <a:spcBef>
                <a:spcPts val="0"/>
              </a:spcBef>
              <a:spcAft>
                <a:spcPts val="600"/>
              </a:spcAft>
              <a:buClr>
                <a:schemeClr val="tx1"/>
              </a:buClr>
              <a:buSzPct val="85000"/>
              <a:buFont typeface="System Font Regular"/>
              <a:buChar char="-"/>
              <a:tabLst/>
              <a:defRPr sz="1200"/>
            </a:lvl3pPr>
            <a:lvl4pPr>
              <a:defRPr sz="1400"/>
            </a:lvl4pPr>
            <a:lvl5pPr>
              <a:defRPr sz="1400"/>
            </a:lvl5pPr>
          </a:lstStyle>
          <a:p>
            <a:pPr lvl="0"/>
            <a:r>
              <a:rPr lang="en-US"/>
              <a:t>Click to add text, this is a first line. Select return and tab/promote for a second level text line with a bullet.</a:t>
            </a:r>
          </a:p>
          <a:p>
            <a:pPr lvl="1"/>
            <a:r>
              <a:rPr lang="en-US"/>
              <a:t>Second level is a round bullet level</a:t>
            </a:r>
          </a:p>
          <a:p>
            <a:pPr lvl="2"/>
            <a:r>
              <a:rPr lang="en-US"/>
              <a:t>Third level is a dash bullet level</a:t>
            </a:r>
          </a:p>
        </p:txBody>
      </p:sp>
      <p:sp>
        <p:nvSpPr>
          <p:cNvPr id="11" name="Slide Number Placeholder 2">
            <a:extLst>
              <a:ext uri="{FF2B5EF4-FFF2-40B4-BE49-F238E27FC236}">
                <a16:creationId xmlns:a16="http://schemas.microsoft.com/office/drawing/2014/main" id="{C8DA2E45-585C-5B43-A456-89E0479E64A3}"/>
              </a:ext>
            </a:extLst>
          </p:cNvPr>
          <p:cNvSpPr>
            <a:spLocks noGrp="1"/>
          </p:cNvSpPr>
          <p:nvPr>
            <p:ph type="sldNum" sz="quarter" idx="10"/>
          </p:nvPr>
        </p:nvSpPr>
        <p:spPr>
          <a:xfrm>
            <a:off x="8732520" y="4846320"/>
            <a:ext cx="365760" cy="273844"/>
          </a:xfrm>
        </p:spPr>
        <p:txBody>
          <a:bodyPr/>
          <a:lstStyle/>
          <a:p>
            <a:fld id="{B860EA5E-C501-EE46-95BA-D6951046621D}" type="slidenum">
              <a:rPr lang="en-US" smtClean="0"/>
              <a:t>‹#›</a:t>
            </a:fld>
            <a:endParaRPr lang="en-US"/>
          </a:p>
        </p:txBody>
      </p:sp>
    </p:spTree>
    <p:extLst>
      <p:ext uri="{BB962C8B-B14F-4D97-AF65-F5344CB8AC3E}">
        <p14:creationId xmlns:p14="http://schemas.microsoft.com/office/powerpoint/2010/main" val="3204553856"/>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Header, One or Two Line Headline, Subhea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85B2BBF-7EC7-D742-A7C0-F4EB0D942BC4}"/>
              </a:ext>
            </a:extLst>
          </p:cNvPr>
          <p:cNvSpPr>
            <a:spLocks noGrp="1"/>
          </p:cNvSpPr>
          <p:nvPr>
            <p:ph type="sldNum" sz="quarter" idx="10"/>
          </p:nvPr>
        </p:nvSpPr>
        <p:spPr/>
        <p:txBody>
          <a:bodyPr/>
          <a:lstStyle/>
          <a:p>
            <a:fld id="{B860EA5E-C501-EE46-95BA-D6951046621D}" type="slidenum">
              <a:rPr lang="en-US" smtClean="0"/>
              <a:t>‹#›</a:t>
            </a:fld>
            <a:endParaRPr lang="en-US"/>
          </a:p>
        </p:txBody>
      </p:sp>
      <p:sp>
        <p:nvSpPr>
          <p:cNvPr id="33" name="Text Placeholder 32">
            <a:extLst>
              <a:ext uri="{FF2B5EF4-FFF2-40B4-BE49-F238E27FC236}">
                <a16:creationId xmlns:a16="http://schemas.microsoft.com/office/drawing/2014/main" id="{75B25D6B-EAD6-1C42-A839-D31104717044}"/>
              </a:ext>
            </a:extLst>
          </p:cNvPr>
          <p:cNvSpPr>
            <a:spLocks noGrp="1"/>
          </p:cNvSpPr>
          <p:nvPr>
            <p:ph type="body" sz="quarter" idx="11" hasCustomPrompt="1"/>
          </p:nvPr>
        </p:nvSpPr>
        <p:spPr>
          <a:xfrm>
            <a:off x="360014" y="1504073"/>
            <a:ext cx="3490091" cy="1528584"/>
          </a:xfrm>
          <a:prstGeom prst="rect">
            <a:avLst/>
          </a:prstGeom>
        </p:spPr>
        <p:txBody>
          <a:bodyPr/>
          <a:lstStyle>
            <a:lvl1pPr marL="0" indent="0">
              <a:lnSpc>
                <a:spcPct val="100000"/>
              </a:lnSpc>
              <a:spcBef>
                <a:spcPts val="0"/>
              </a:spcBef>
              <a:buNone/>
              <a:defRPr sz="1200">
                <a:solidFill>
                  <a:schemeClr val="bg2"/>
                </a:solidFill>
                <a:latin typeface="Georgia" panose="02040502050405020303" pitchFamily="18" charset="0"/>
              </a:defRPr>
            </a:lvl1pPr>
            <a:lvl2pPr marL="342900" indent="0">
              <a:buNone/>
              <a:defRPr sz="1100">
                <a:latin typeface="Georgia" panose="02040502050405020303" pitchFamily="18" charset="0"/>
              </a:defRPr>
            </a:lvl2pPr>
            <a:lvl3pPr marL="685800" indent="0">
              <a:buNone/>
              <a:defRPr sz="1050">
                <a:latin typeface="Georgia" panose="02040502050405020303" pitchFamily="18" charset="0"/>
              </a:defRPr>
            </a:lvl3pPr>
            <a:lvl4pPr marL="1028700" indent="0">
              <a:buNone/>
              <a:defRPr sz="1000">
                <a:latin typeface="Georgia" panose="02040502050405020303" pitchFamily="18" charset="0"/>
              </a:defRPr>
            </a:lvl4pPr>
            <a:lvl5pPr marL="1371600" indent="0">
              <a:buNone/>
              <a:defRPr sz="1000">
                <a:latin typeface="Georgia" panose="02040502050405020303" pitchFamily="18" charset="0"/>
              </a:defRPr>
            </a:lvl5pPr>
          </a:lstStyle>
          <a:p>
            <a:pPr lvl="0"/>
            <a:r>
              <a:rPr lang="en-US"/>
              <a:t>Subhead example. Click here to enter a subhead. Use this slide to begin a new section that has a description. This font size is 12 point. </a:t>
            </a:r>
          </a:p>
        </p:txBody>
      </p:sp>
      <p:sp>
        <p:nvSpPr>
          <p:cNvPr id="6" name="Text Placeholder 5">
            <a:extLst>
              <a:ext uri="{FF2B5EF4-FFF2-40B4-BE49-F238E27FC236}">
                <a16:creationId xmlns:a16="http://schemas.microsoft.com/office/drawing/2014/main" id="{C9A23C37-E9A1-EC49-88E7-566EF28FBD18}"/>
              </a:ext>
            </a:extLst>
          </p:cNvPr>
          <p:cNvSpPr>
            <a:spLocks noGrp="1"/>
          </p:cNvSpPr>
          <p:nvPr>
            <p:ph type="body" sz="quarter" idx="14" hasCustomPrompt="1"/>
          </p:nvPr>
        </p:nvSpPr>
        <p:spPr>
          <a:xfrm>
            <a:off x="4721749" y="1528208"/>
            <a:ext cx="3692482" cy="1886722"/>
          </a:xfrm>
          <a:prstGeom prst="rect">
            <a:avLst/>
          </a:prstGeom>
        </p:spPr>
        <p:txBody>
          <a:bodyPr/>
          <a:lstStyle>
            <a:lvl1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tx1"/>
                </a:solidFill>
              </a:defRPr>
            </a:lvl1pPr>
            <a:lvl2pPr marL="119063" indent="-111125">
              <a:lnSpc>
                <a:spcPct val="100000"/>
              </a:lnSpc>
              <a:spcBef>
                <a:spcPts val="0"/>
              </a:spcBef>
              <a:buClr>
                <a:schemeClr val="tx1"/>
              </a:buClr>
              <a:buSzPct val="85000"/>
              <a:tabLst/>
              <a:defRPr sz="1000">
                <a:solidFill>
                  <a:schemeClr val="tx1"/>
                </a:solidFill>
              </a:defRPr>
            </a:lvl2pPr>
            <a:lvl3pPr marL="228600" indent="-114300">
              <a:lnSpc>
                <a:spcPct val="100000"/>
              </a:lnSpc>
              <a:spcBef>
                <a:spcPts val="0"/>
              </a:spcBef>
              <a:buClr>
                <a:schemeClr val="tx1"/>
              </a:buClr>
              <a:buFont typeface="System Font Regular"/>
              <a:buChar char="-"/>
              <a:tabLst/>
              <a:defRPr sz="1000">
                <a:solidFill>
                  <a:schemeClr val="tx1"/>
                </a:solidFill>
              </a:defRPr>
            </a:lvl3pPr>
            <a:lvl4pPr>
              <a:lnSpc>
                <a:spcPct val="100000"/>
              </a:lnSpc>
              <a:spcBef>
                <a:spcPts val="0"/>
              </a:spcBef>
              <a:defRPr sz="1000"/>
            </a:lvl4pPr>
            <a:lvl5pPr>
              <a:lnSpc>
                <a:spcPct val="100000"/>
              </a:lnSpc>
              <a:spcBef>
                <a:spcPts val="0"/>
              </a:spcBef>
              <a:defRPr sz="1000"/>
            </a:lvl5pPr>
          </a:lstStyle>
          <a:p>
            <a:pPr lvl="0"/>
            <a:r>
              <a:rPr lang="en-US"/>
              <a:t>Click here to add main body text. Our diversified approach applies the portfolio management experience of numerous and varied asset managers throughout the industry. </a:t>
            </a:r>
          </a:p>
          <a:p>
            <a:pPr lvl="0"/>
            <a:endParaRPr lang="en-US"/>
          </a:p>
          <a:p>
            <a:pPr lvl="0"/>
            <a:r>
              <a:rPr lang="en-US"/>
              <a:t>Our philosophy is what led us becoming a pioneer in the sub-advised mutual fund business. We know how to select and monitor a diverse array of money managers to seek better business results.</a:t>
            </a:r>
          </a:p>
        </p:txBody>
      </p:sp>
      <p:pic>
        <p:nvPicPr>
          <p:cNvPr id="15" name="Picture 14">
            <a:extLst>
              <a:ext uri="{FF2B5EF4-FFF2-40B4-BE49-F238E27FC236}">
                <a16:creationId xmlns:a16="http://schemas.microsoft.com/office/drawing/2014/main" id="{5299AC22-7CB7-E44F-BE04-3895EB268B13}"/>
              </a:ext>
            </a:extLst>
          </p:cNvPr>
          <p:cNvPicPr>
            <a:picLocks noChangeAspect="1"/>
          </p:cNvPicPr>
          <p:nvPr userDrawn="1"/>
        </p:nvPicPr>
        <p:blipFill>
          <a:blip r:embed="rId2"/>
          <a:stretch>
            <a:fillRect/>
          </a:stretch>
        </p:blipFill>
        <p:spPr>
          <a:xfrm>
            <a:off x="8440136" y="4253019"/>
            <a:ext cx="165100" cy="431800"/>
          </a:xfrm>
          <a:prstGeom prst="rect">
            <a:avLst/>
          </a:prstGeom>
        </p:spPr>
      </p:pic>
      <p:pic>
        <p:nvPicPr>
          <p:cNvPr id="16" name="Picture 15">
            <a:extLst>
              <a:ext uri="{FF2B5EF4-FFF2-40B4-BE49-F238E27FC236}">
                <a16:creationId xmlns:a16="http://schemas.microsoft.com/office/drawing/2014/main" id="{840C0B43-95F0-8E43-B40A-C9D0B7BD48B6}"/>
              </a:ext>
            </a:extLst>
          </p:cNvPr>
          <p:cNvPicPr>
            <a:picLocks noChangeAspect="1"/>
          </p:cNvPicPr>
          <p:nvPr userDrawn="1"/>
        </p:nvPicPr>
        <p:blipFill>
          <a:blip r:embed="rId3"/>
          <a:stretch>
            <a:fillRect/>
          </a:stretch>
        </p:blipFill>
        <p:spPr>
          <a:xfrm>
            <a:off x="8210492" y="4394200"/>
            <a:ext cx="304800" cy="749300"/>
          </a:xfrm>
          <a:prstGeom prst="rect">
            <a:avLst/>
          </a:prstGeom>
        </p:spPr>
      </p:pic>
      <p:sp>
        <p:nvSpPr>
          <p:cNvPr id="8" name="Title 4">
            <a:extLst>
              <a:ext uri="{FF2B5EF4-FFF2-40B4-BE49-F238E27FC236}">
                <a16:creationId xmlns:a16="http://schemas.microsoft.com/office/drawing/2014/main" id="{F761A12E-4827-D849-8A73-9D41BEFB50B2}"/>
              </a:ext>
            </a:extLst>
          </p:cNvPr>
          <p:cNvSpPr>
            <a:spLocks noGrp="1"/>
          </p:cNvSpPr>
          <p:nvPr>
            <p:ph type="title" hasCustomPrompt="1"/>
          </p:nvPr>
        </p:nvSpPr>
        <p:spPr>
          <a:xfrm>
            <a:off x="359413" y="729595"/>
            <a:ext cx="7310117" cy="320913"/>
          </a:xfrm>
          <a:prstGeom prst="rect">
            <a:avLst/>
          </a:prstGeom>
        </p:spPr>
        <p:txBody>
          <a:bodyPr anchor="t"/>
          <a:lstStyle>
            <a:lvl1pPr>
              <a:lnSpc>
                <a:spcPct val="100000"/>
              </a:lnSpc>
              <a:defRPr sz="2000" cap="all" baseline="0">
                <a:latin typeface="Impact" panose="020B0806030902050204" pitchFamily="34" charset="0"/>
              </a:defRPr>
            </a:lvl1pPr>
          </a:lstStyle>
          <a:p>
            <a:r>
              <a:rPr lang="en-US">
                <a:cs typeface="Arial"/>
              </a:rPr>
              <a:t>Click here to add a one-line or two-line headline</a:t>
            </a:r>
            <a:endParaRPr lang="en-US" sz="2000">
              <a:latin typeface="Impact" panose="020B0806030902050204" pitchFamily="34" charset="0"/>
              <a:cs typeface="Arial"/>
            </a:endParaRPr>
          </a:p>
        </p:txBody>
      </p:sp>
    </p:spTree>
    <p:extLst>
      <p:ext uri="{BB962C8B-B14F-4D97-AF65-F5344CB8AC3E}">
        <p14:creationId xmlns:p14="http://schemas.microsoft.com/office/powerpoint/2010/main" val="3932656884"/>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ne Line Headline, 2 Columns">
    <p:spTree>
      <p:nvGrpSpPr>
        <p:cNvPr id="1" name=""/>
        <p:cNvGrpSpPr/>
        <p:nvPr/>
      </p:nvGrpSpPr>
      <p:grpSpPr>
        <a:xfrm>
          <a:off x="0" y="0"/>
          <a:ext cx="0" cy="0"/>
          <a:chOff x="0" y="0"/>
          <a:chExt cx="0" cy="0"/>
        </a:xfrm>
      </p:grpSpPr>
      <p:sp>
        <p:nvSpPr>
          <p:cNvPr id="9" name="Rectangle 1">
            <a:extLst>
              <a:ext uri="{FF2B5EF4-FFF2-40B4-BE49-F238E27FC236}">
                <a16:creationId xmlns:a16="http://schemas.microsoft.com/office/drawing/2014/main" id="{B9E15BA3-761F-9A48-8D42-2554E513A95C}"/>
              </a:ext>
            </a:extLst>
          </p:cNvPr>
          <p:cNvSpPr/>
          <p:nvPr userDrawn="1"/>
        </p:nvSpPr>
        <p:spPr>
          <a:xfrm>
            <a:off x="-3175" y="-22170"/>
            <a:ext cx="5188158" cy="5165670"/>
          </a:xfrm>
          <a:custGeom>
            <a:avLst/>
            <a:gdLst>
              <a:gd name="connsiteX0" fmla="*/ 0 w 928151"/>
              <a:gd name="connsiteY0" fmla="*/ 0 h 1375897"/>
              <a:gd name="connsiteX1" fmla="*/ 928151 w 928151"/>
              <a:gd name="connsiteY1" fmla="*/ 0 h 1375897"/>
              <a:gd name="connsiteX2" fmla="*/ 928151 w 928151"/>
              <a:gd name="connsiteY2" fmla="*/ 1375897 h 1375897"/>
              <a:gd name="connsiteX3" fmla="*/ 0 w 928151"/>
              <a:gd name="connsiteY3" fmla="*/ 1375897 h 1375897"/>
              <a:gd name="connsiteX4" fmla="*/ 0 w 928151"/>
              <a:gd name="connsiteY4" fmla="*/ 0 h 1375897"/>
              <a:gd name="connsiteX0" fmla="*/ 467512 w 1395663"/>
              <a:gd name="connsiteY0" fmla="*/ 0 h 1382772"/>
              <a:gd name="connsiteX1" fmla="*/ 1395663 w 1395663"/>
              <a:gd name="connsiteY1" fmla="*/ 0 h 1382772"/>
              <a:gd name="connsiteX2" fmla="*/ 1395663 w 1395663"/>
              <a:gd name="connsiteY2" fmla="*/ 1375897 h 1382772"/>
              <a:gd name="connsiteX3" fmla="*/ 0 w 1395663"/>
              <a:gd name="connsiteY3" fmla="*/ 1382772 h 1382772"/>
              <a:gd name="connsiteX4" fmla="*/ 467512 w 1395663"/>
              <a:gd name="connsiteY4" fmla="*/ 0 h 1382772"/>
              <a:gd name="connsiteX0" fmla="*/ 467512 w 1395663"/>
              <a:gd name="connsiteY0" fmla="*/ 0 h 1382772"/>
              <a:gd name="connsiteX1" fmla="*/ 1395663 w 1395663"/>
              <a:gd name="connsiteY1" fmla="*/ 0 h 1382772"/>
              <a:gd name="connsiteX2" fmla="*/ 941900 w 1395663"/>
              <a:gd name="connsiteY2" fmla="*/ 1382772 h 1382772"/>
              <a:gd name="connsiteX3" fmla="*/ 0 w 1395663"/>
              <a:gd name="connsiteY3" fmla="*/ 1382772 h 1382772"/>
              <a:gd name="connsiteX4" fmla="*/ 467512 w 1395663"/>
              <a:gd name="connsiteY4" fmla="*/ 0 h 1382772"/>
              <a:gd name="connsiteX0" fmla="*/ 753829 w 1681980"/>
              <a:gd name="connsiteY0" fmla="*/ 0 h 5164817"/>
              <a:gd name="connsiteX1" fmla="*/ 1681980 w 1681980"/>
              <a:gd name="connsiteY1" fmla="*/ 0 h 5164817"/>
              <a:gd name="connsiteX2" fmla="*/ 0 w 1681980"/>
              <a:gd name="connsiteY2" fmla="*/ 5164817 h 5164817"/>
              <a:gd name="connsiteX3" fmla="*/ 286317 w 1681980"/>
              <a:gd name="connsiteY3" fmla="*/ 1382772 h 5164817"/>
              <a:gd name="connsiteX4" fmla="*/ 753829 w 1681980"/>
              <a:gd name="connsiteY4" fmla="*/ 0 h 5164817"/>
              <a:gd name="connsiteX0" fmla="*/ 3286461 w 4214612"/>
              <a:gd name="connsiteY0" fmla="*/ 0 h 5170228"/>
              <a:gd name="connsiteX1" fmla="*/ 4214612 w 4214612"/>
              <a:gd name="connsiteY1" fmla="*/ 0 h 5170228"/>
              <a:gd name="connsiteX2" fmla="*/ 2532632 w 4214612"/>
              <a:gd name="connsiteY2" fmla="*/ 5164817 h 5170228"/>
              <a:gd name="connsiteX3" fmla="*/ 0 w 4214612"/>
              <a:gd name="connsiteY3" fmla="*/ 5170228 h 5170228"/>
              <a:gd name="connsiteX4" fmla="*/ 3286461 w 4214612"/>
              <a:gd name="connsiteY4" fmla="*/ 0 h 5170228"/>
              <a:gd name="connsiteX0" fmla="*/ 0 w 4223237"/>
              <a:gd name="connsiteY0" fmla="*/ 5410 h 5170228"/>
              <a:gd name="connsiteX1" fmla="*/ 4223237 w 4223237"/>
              <a:gd name="connsiteY1" fmla="*/ 0 h 5170228"/>
              <a:gd name="connsiteX2" fmla="*/ 2541257 w 4223237"/>
              <a:gd name="connsiteY2" fmla="*/ 5164817 h 5170228"/>
              <a:gd name="connsiteX3" fmla="*/ 8625 w 4223237"/>
              <a:gd name="connsiteY3" fmla="*/ 5170228 h 5170228"/>
              <a:gd name="connsiteX4" fmla="*/ 0 w 4223237"/>
              <a:gd name="connsiteY4" fmla="*/ 5410 h 5170228"/>
              <a:gd name="connsiteX0" fmla="*/ 7607 w 4230844"/>
              <a:gd name="connsiteY0" fmla="*/ 5410 h 5170228"/>
              <a:gd name="connsiteX1" fmla="*/ 4230844 w 4230844"/>
              <a:gd name="connsiteY1" fmla="*/ 0 h 5170228"/>
              <a:gd name="connsiteX2" fmla="*/ 2548864 w 4230844"/>
              <a:gd name="connsiteY2" fmla="*/ 5164817 h 5170228"/>
              <a:gd name="connsiteX3" fmla="*/ 0 w 4230844"/>
              <a:gd name="connsiteY3" fmla="*/ 5170228 h 5170228"/>
              <a:gd name="connsiteX4" fmla="*/ 7607 w 4230844"/>
              <a:gd name="connsiteY4" fmla="*/ 5410 h 5170228"/>
              <a:gd name="connsiteX0" fmla="*/ 7607 w 4230844"/>
              <a:gd name="connsiteY0" fmla="*/ 0 h 5164818"/>
              <a:gd name="connsiteX1" fmla="*/ 4230844 w 4230844"/>
              <a:gd name="connsiteY1" fmla="*/ 5411 h 5164818"/>
              <a:gd name="connsiteX2" fmla="*/ 2548864 w 4230844"/>
              <a:gd name="connsiteY2" fmla="*/ 5159407 h 5164818"/>
              <a:gd name="connsiteX3" fmla="*/ 0 w 4230844"/>
              <a:gd name="connsiteY3" fmla="*/ 5164818 h 5164818"/>
              <a:gd name="connsiteX4" fmla="*/ 7607 w 4230844"/>
              <a:gd name="connsiteY4" fmla="*/ 0 h 5164818"/>
              <a:gd name="connsiteX0" fmla="*/ 3 w 5494632"/>
              <a:gd name="connsiteY0" fmla="*/ 0 h 5177344"/>
              <a:gd name="connsiteX1" fmla="*/ 5494632 w 5494632"/>
              <a:gd name="connsiteY1" fmla="*/ 17937 h 5177344"/>
              <a:gd name="connsiteX2" fmla="*/ 3812652 w 5494632"/>
              <a:gd name="connsiteY2" fmla="*/ 5171933 h 5177344"/>
              <a:gd name="connsiteX3" fmla="*/ 1263788 w 5494632"/>
              <a:gd name="connsiteY3" fmla="*/ 5177344 h 5177344"/>
              <a:gd name="connsiteX4" fmla="*/ 3 w 5494632"/>
              <a:gd name="connsiteY4" fmla="*/ 0 h 5177344"/>
              <a:gd name="connsiteX0" fmla="*/ 63974 w 5558603"/>
              <a:gd name="connsiteY0" fmla="*/ 0 h 5177344"/>
              <a:gd name="connsiteX1" fmla="*/ 5558603 w 5558603"/>
              <a:gd name="connsiteY1" fmla="*/ 17937 h 5177344"/>
              <a:gd name="connsiteX2" fmla="*/ 3876623 w 5558603"/>
              <a:gd name="connsiteY2" fmla="*/ 5171933 h 5177344"/>
              <a:gd name="connsiteX3" fmla="*/ 0 w 5558603"/>
              <a:gd name="connsiteY3" fmla="*/ 5177344 h 5177344"/>
              <a:gd name="connsiteX4" fmla="*/ 63974 w 5558603"/>
              <a:gd name="connsiteY4" fmla="*/ 0 h 5177344"/>
              <a:gd name="connsiteX0" fmla="*/ 16 w 5494645"/>
              <a:gd name="connsiteY0" fmla="*/ 0 h 5171933"/>
              <a:gd name="connsiteX1" fmla="*/ 5494645 w 5494645"/>
              <a:gd name="connsiteY1" fmla="*/ 17937 h 5171933"/>
              <a:gd name="connsiteX2" fmla="*/ 3812665 w 5494645"/>
              <a:gd name="connsiteY2" fmla="*/ 5171933 h 5171933"/>
              <a:gd name="connsiteX3" fmla="*/ 311823 w 5494645"/>
              <a:gd name="connsiteY3" fmla="*/ 5171081 h 5171933"/>
              <a:gd name="connsiteX4" fmla="*/ 16 w 5494645"/>
              <a:gd name="connsiteY4" fmla="*/ 0 h 5171933"/>
              <a:gd name="connsiteX0" fmla="*/ 417 w 5188158"/>
              <a:gd name="connsiteY0" fmla="*/ 0 h 5165670"/>
              <a:gd name="connsiteX1" fmla="*/ 5188158 w 5188158"/>
              <a:gd name="connsiteY1" fmla="*/ 11674 h 5165670"/>
              <a:gd name="connsiteX2" fmla="*/ 3506178 w 5188158"/>
              <a:gd name="connsiteY2" fmla="*/ 5165670 h 5165670"/>
              <a:gd name="connsiteX3" fmla="*/ 5336 w 5188158"/>
              <a:gd name="connsiteY3" fmla="*/ 5164818 h 5165670"/>
              <a:gd name="connsiteX4" fmla="*/ 417 w 5188158"/>
              <a:gd name="connsiteY4" fmla="*/ 0 h 5165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8158" h="5165670">
                <a:moveTo>
                  <a:pt x="417" y="0"/>
                </a:moveTo>
                <a:lnTo>
                  <a:pt x="5188158" y="11674"/>
                </a:lnTo>
                <a:lnTo>
                  <a:pt x="3506178" y="5165670"/>
                </a:lnTo>
                <a:lnTo>
                  <a:pt x="5336" y="5164818"/>
                </a:lnTo>
                <a:cubicBezTo>
                  <a:pt x="7872" y="3443212"/>
                  <a:pt x="-2119" y="1721606"/>
                  <a:pt x="417" y="0"/>
                </a:cubicBezTo>
                <a:close/>
              </a:path>
            </a:pathLst>
          </a:custGeom>
          <a:solidFill>
            <a:schemeClr val="tx2">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2400">
              <a:solidFill>
                <a:schemeClr val="tx1">
                  <a:lumMod val="75000"/>
                </a:schemeClr>
              </a:solidFill>
              <a:latin typeface="Arial"/>
              <a:cs typeface="Arial"/>
            </a:endParaRPr>
          </a:p>
        </p:txBody>
      </p:sp>
      <p:sp>
        <p:nvSpPr>
          <p:cNvPr id="3" name="Slide Number Placeholder 2">
            <a:extLst>
              <a:ext uri="{FF2B5EF4-FFF2-40B4-BE49-F238E27FC236}">
                <a16:creationId xmlns:a16="http://schemas.microsoft.com/office/drawing/2014/main" id="{C85B2BBF-7EC7-D742-A7C0-F4EB0D942BC4}"/>
              </a:ext>
            </a:extLst>
          </p:cNvPr>
          <p:cNvSpPr>
            <a:spLocks noGrp="1"/>
          </p:cNvSpPr>
          <p:nvPr>
            <p:ph type="sldNum" sz="quarter" idx="10"/>
          </p:nvPr>
        </p:nvSpPr>
        <p:spPr/>
        <p:txBody>
          <a:bodyPr/>
          <a:lstStyle/>
          <a:p>
            <a:fld id="{B860EA5E-C501-EE46-95BA-D6951046621D}" type="slidenum">
              <a:rPr lang="en-US" smtClean="0"/>
              <a:t>‹#›</a:t>
            </a:fld>
            <a:endParaRPr lang="en-US"/>
          </a:p>
        </p:txBody>
      </p:sp>
      <p:sp>
        <p:nvSpPr>
          <p:cNvPr id="20" name="Text Placeholder 32">
            <a:extLst>
              <a:ext uri="{FF2B5EF4-FFF2-40B4-BE49-F238E27FC236}">
                <a16:creationId xmlns:a16="http://schemas.microsoft.com/office/drawing/2014/main" id="{EC0F8905-9F96-524C-A35C-6B6C7663C137}"/>
              </a:ext>
            </a:extLst>
          </p:cNvPr>
          <p:cNvSpPr>
            <a:spLocks noGrp="1"/>
          </p:cNvSpPr>
          <p:nvPr>
            <p:ph type="body" sz="quarter" idx="12" hasCustomPrompt="1"/>
          </p:nvPr>
        </p:nvSpPr>
        <p:spPr>
          <a:xfrm>
            <a:off x="5010411" y="1528433"/>
            <a:ext cx="3194137" cy="2078726"/>
          </a:xfrm>
          <a:prstGeom prst="rect">
            <a:avLst/>
          </a:prstGeom>
        </p:spPr>
        <p:txBody>
          <a:bodyPr/>
          <a:lstStyle>
            <a:lvl1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tx1"/>
                </a:solidFill>
                <a:latin typeface="+mn-lt"/>
              </a:defRPr>
            </a:lvl1pPr>
            <a:lvl2pPr marL="342900" indent="0">
              <a:buNone/>
              <a:defRPr sz="1100">
                <a:latin typeface="Georgia" panose="02040502050405020303" pitchFamily="18" charset="0"/>
              </a:defRPr>
            </a:lvl2pPr>
            <a:lvl3pPr marL="685800" indent="0">
              <a:buNone/>
              <a:defRPr sz="1050">
                <a:latin typeface="Georgia" panose="02040502050405020303" pitchFamily="18" charset="0"/>
              </a:defRPr>
            </a:lvl3pPr>
            <a:lvl4pPr marL="1028700" indent="0">
              <a:buNone/>
              <a:defRPr sz="1000">
                <a:latin typeface="Georgia" panose="02040502050405020303" pitchFamily="18" charset="0"/>
              </a:defRPr>
            </a:lvl4pPr>
            <a:lvl5pPr marL="1371600" indent="0">
              <a:buNone/>
              <a:defRPr sz="1000">
                <a:latin typeface="Georgia" panose="02040502050405020303" pitchFamily="18" charset="0"/>
              </a:defRPr>
            </a:lvl5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Click here to add text. Lorum ipsum main body text here. The slide size for this template is “Onscreen show” specifications are 10 inches wide by 5.63 inches high. Lorum ipsum main body text here. </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Lorum ipsum main body text here. The slide size for this template is “Onscreen show” specifications are 10 inches wide by 5.63 inches high. Lorum ipsum main body text here. </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a:p>
            <a:pPr lvl="0"/>
            <a:endParaRPr lang="en-US"/>
          </a:p>
        </p:txBody>
      </p:sp>
      <p:sp>
        <p:nvSpPr>
          <p:cNvPr id="4" name="Text Placeholder 3">
            <a:extLst>
              <a:ext uri="{FF2B5EF4-FFF2-40B4-BE49-F238E27FC236}">
                <a16:creationId xmlns:a16="http://schemas.microsoft.com/office/drawing/2014/main" id="{FCD8F39F-EA90-1946-9FE0-6640E8A0C968}"/>
              </a:ext>
            </a:extLst>
          </p:cNvPr>
          <p:cNvSpPr>
            <a:spLocks noGrp="1"/>
          </p:cNvSpPr>
          <p:nvPr>
            <p:ph type="body" sz="quarter" idx="13" hasCustomPrompt="1"/>
          </p:nvPr>
        </p:nvSpPr>
        <p:spPr>
          <a:xfrm>
            <a:off x="365125" y="1504007"/>
            <a:ext cx="3341902" cy="1782180"/>
          </a:xfrm>
          <a:prstGeom prst="rect">
            <a:avLst/>
          </a:prstGeom>
        </p:spPr>
        <p:txBody>
          <a:bodyPr/>
          <a:lstStyle>
            <a:lvl1pPr marL="0" indent="0">
              <a:lnSpc>
                <a:spcPct val="100000"/>
              </a:lnSpc>
              <a:spcBef>
                <a:spcPts val="0"/>
              </a:spcBef>
              <a:buNone/>
              <a:defRPr sz="1200" b="0" i="0">
                <a:solidFill>
                  <a:schemeClr val="accent2"/>
                </a:solidFill>
                <a:latin typeface="Georgia" panose="02040502050405020303" pitchFamily="18" charset="0"/>
              </a:defRPr>
            </a:lvl1pPr>
            <a:lvl2pPr>
              <a:defRPr b="0" i="0">
                <a:latin typeface="Georgia" panose="02040502050405020303" pitchFamily="18" charset="0"/>
              </a:defRPr>
            </a:lvl2pPr>
            <a:lvl3pPr>
              <a:defRPr b="0" i="0">
                <a:latin typeface="Georgia" panose="02040502050405020303" pitchFamily="18" charset="0"/>
              </a:defRPr>
            </a:lvl3pPr>
            <a:lvl4pPr>
              <a:defRPr b="0" i="0">
                <a:latin typeface="Georgia" panose="02040502050405020303" pitchFamily="18" charset="0"/>
              </a:defRPr>
            </a:lvl4pPr>
            <a:lvl5pPr>
              <a:defRPr b="0" i="0">
                <a:latin typeface="Georgia" panose="02040502050405020303" pitchFamily="18" charset="0"/>
              </a:defRPr>
            </a:lvl5pPr>
          </a:lstStyle>
          <a:p>
            <a:pPr lvl="0"/>
            <a:r>
              <a:rPr lang="en-US"/>
              <a:t>Click here to enter text. Lorem ipsum dolor sit lorum, here adipiscing dolore, sed do magna enter minim up labor et dolore magna aqua. Ut minim ad minim dolor, quid ipsum exercitation alfalfa labor. </a:t>
            </a:r>
          </a:p>
        </p:txBody>
      </p:sp>
      <p:sp>
        <p:nvSpPr>
          <p:cNvPr id="10" name="Title 4">
            <a:extLst>
              <a:ext uri="{FF2B5EF4-FFF2-40B4-BE49-F238E27FC236}">
                <a16:creationId xmlns:a16="http://schemas.microsoft.com/office/drawing/2014/main" id="{91C3C6AD-9BC0-BB4F-985B-6C9E854BF5EE}"/>
              </a:ext>
            </a:extLst>
          </p:cNvPr>
          <p:cNvSpPr>
            <a:spLocks noGrp="1"/>
          </p:cNvSpPr>
          <p:nvPr>
            <p:ph type="title" hasCustomPrompt="1"/>
          </p:nvPr>
        </p:nvSpPr>
        <p:spPr>
          <a:xfrm>
            <a:off x="359413" y="729595"/>
            <a:ext cx="7310117" cy="320913"/>
          </a:xfrm>
          <a:prstGeom prst="rect">
            <a:avLst/>
          </a:prstGeom>
        </p:spPr>
        <p:txBody>
          <a:bodyPr anchor="t"/>
          <a:lstStyle>
            <a:lvl1pPr>
              <a:lnSpc>
                <a:spcPct val="100000"/>
              </a:lnSpc>
              <a:defRPr sz="2000" cap="all" baseline="0">
                <a:latin typeface="Impact" panose="020B0806030902050204" pitchFamily="34" charset="0"/>
              </a:defRPr>
            </a:lvl1pPr>
          </a:lstStyle>
          <a:p>
            <a:r>
              <a:rPr lang="en-US">
                <a:cs typeface="Arial"/>
              </a:rPr>
              <a:t>Click to add one or two-line headline</a:t>
            </a:r>
            <a:endParaRPr lang="en-US" sz="2000">
              <a:latin typeface="Impact" panose="020B0806030902050204" pitchFamily="34" charset="0"/>
              <a:cs typeface="Arial"/>
            </a:endParaRPr>
          </a:p>
        </p:txBody>
      </p:sp>
    </p:spTree>
    <p:extLst>
      <p:ext uri="{BB962C8B-B14F-4D97-AF65-F5344CB8AC3E}">
        <p14:creationId xmlns:p14="http://schemas.microsoft.com/office/powerpoint/2010/main" val="406829481"/>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Headline Only_bars">
    <p:spTree>
      <p:nvGrpSpPr>
        <p:cNvPr id="1" name=""/>
        <p:cNvGrpSpPr/>
        <p:nvPr/>
      </p:nvGrpSpPr>
      <p:grpSpPr>
        <a:xfrm>
          <a:off x="0" y="0"/>
          <a:ext cx="0" cy="0"/>
          <a:chOff x="0" y="0"/>
          <a:chExt cx="0" cy="0"/>
        </a:xfrm>
      </p:grpSpPr>
      <p:sp>
        <p:nvSpPr>
          <p:cNvPr id="12" name="Slide Number Placeholder 2">
            <a:extLst>
              <a:ext uri="{FF2B5EF4-FFF2-40B4-BE49-F238E27FC236}">
                <a16:creationId xmlns:a16="http://schemas.microsoft.com/office/drawing/2014/main" id="{28089708-8A39-5845-9122-D5A683609E14}"/>
              </a:ext>
            </a:extLst>
          </p:cNvPr>
          <p:cNvSpPr>
            <a:spLocks noGrp="1"/>
          </p:cNvSpPr>
          <p:nvPr>
            <p:ph type="sldNum" sz="quarter" idx="10"/>
          </p:nvPr>
        </p:nvSpPr>
        <p:spPr>
          <a:xfrm>
            <a:off x="8732520" y="4846320"/>
            <a:ext cx="365760" cy="273844"/>
          </a:xfrm>
        </p:spPr>
        <p:txBody>
          <a:bodyPr/>
          <a:lstStyle/>
          <a:p>
            <a:fld id="{B860EA5E-C501-EE46-95BA-D6951046621D}" type="slidenum">
              <a:rPr lang="en-US" smtClean="0"/>
              <a:t>‹#›</a:t>
            </a:fld>
            <a:endParaRPr lang="en-US"/>
          </a:p>
        </p:txBody>
      </p:sp>
      <p:pic>
        <p:nvPicPr>
          <p:cNvPr id="10" name="Picture 9">
            <a:extLst>
              <a:ext uri="{FF2B5EF4-FFF2-40B4-BE49-F238E27FC236}">
                <a16:creationId xmlns:a16="http://schemas.microsoft.com/office/drawing/2014/main" id="{B5C39CEC-5B82-C546-96A9-F4662D644964}"/>
              </a:ext>
            </a:extLst>
          </p:cNvPr>
          <p:cNvPicPr>
            <a:picLocks noChangeAspect="1"/>
          </p:cNvPicPr>
          <p:nvPr userDrawn="1"/>
        </p:nvPicPr>
        <p:blipFill>
          <a:blip r:embed="rId2"/>
          <a:stretch>
            <a:fillRect/>
          </a:stretch>
        </p:blipFill>
        <p:spPr>
          <a:xfrm>
            <a:off x="8440136" y="4253019"/>
            <a:ext cx="165100" cy="431800"/>
          </a:xfrm>
          <a:prstGeom prst="rect">
            <a:avLst/>
          </a:prstGeom>
        </p:spPr>
      </p:pic>
      <p:pic>
        <p:nvPicPr>
          <p:cNvPr id="13" name="Picture 12">
            <a:extLst>
              <a:ext uri="{FF2B5EF4-FFF2-40B4-BE49-F238E27FC236}">
                <a16:creationId xmlns:a16="http://schemas.microsoft.com/office/drawing/2014/main" id="{9D3F95C4-72FD-2D41-BDA2-126BBAA8B380}"/>
              </a:ext>
            </a:extLst>
          </p:cNvPr>
          <p:cNvPicPr>
            <a:picLocks noChangeAspect="1"/>
          </p:cNvPicPr>
          <p:nvPr userDrawn="1"/>
        </p:nvPicPr>
        <p:blipFill>
          <a:blip r:embed="rId3"/>
          <a:stretch>
            <a:fillRect/>
          </a:stretch>
        </p:blipFill>
        <p:spPr>
          <a:xfrm>
            <a:off x="8210492" y="4394200"/>
            <a:ext cx="304800" cy="749300"/>
          </a:xfrm>
          <a:prstGeom prst="rect">
            <a:avLst/>
          </a:prstGeom>
        </p:spPr>
      </p:pic>
      <p:sp>
        <p:nvSpPr>
          <p:cNvPr id="6" name="Title 4">
            <a:extLst>
              <a:ext uri="{FF2B5EF4-FFF2-40B4-BE49-F238E27FC236}">
                <a16:creationId xmlns:a16="http://schemas.microsoft.com/office/drawing/2014/main" id="{97C5638C-932A-C742-B00D-B8DBC72F0595}"/>
              </a:ext>
            </a:extLst>
          </p:cNvPr>
          <p:cNvSpPr>
            <a:spLocks noGrp="1"/>
          </p:cNvSpPr>
          <p:nvPr>
            <p:ph type="title" hasCustomPrompt="1"/>
          </p:nvPr>
        </p:nvSpPr>
        <p:spPr>
          <a:xfrm>
            <a:off x="359413" y="729595"/>
            <a:ext cx="7310117" cy="320913"/>
          </a:xfrm>
          <a:prstGeom prst="rect">
            <a:avLst/>
          </a:prstGeom>
        </p:spPr>
        <p:txBody>
          <a:bodyPr anchor="t"/>
          <a:lstStyle>
            <a:lvl1pPr>
              <a:lnSpc>
                <a:spcPct val="100000"/>
              </a:lnSpc>
              <a:defRPr sz="2000" cap="all" baseline="0">
                <a:latin typeface="Impact" panose="020B0806030902050204" pitchFamily="34" charset="0"/>
              </a:defRPr>
            </a:lvl1pPr>
          </a:lstStyle>
          <a:p>
            <a:r>
              <a:rPr lang="en-US">
                <a:cs typeface="Arial"/>
              </a:rPr>
              <a:t>Click to add headline only</a:t>
            </a:r>
            <a:endParaRPr lang="en-US" sz="2000">
              <a:latin typeface="Impact" panose="020B0806030902050204" pitchFamily="34" charset="0"/>
              <a:cs typeface="Arial"/>
            </a:endParaRPr>
          </a:p>
        </p:txBody>
      </p:sp>
    </p:spTree>
    <p:extLst>
      <p:ext uri="{BB962C8B-B14F-4D97-AF65-F5344CB8AC3E}">
        <p14:creationId xmlns:p14="http://schemas.microsoft.com/office/powerpoint/2010/main" val="99036730"/>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eadline Only_slice">
    <p:spTree>
      <p:nvGrpSpPr>
        <p:cNvPr id="1" name=""/>
        <p:cNvGrpSpPr/>
        <p:nvPr/>
      </p:nvGrpSpPr>
      <p:grpSpPr>
        <a:xfrm>
          <a:off x="0" y="0"/>
          <a:ext cx="0" cy="0"/>
          <a:chOff x="0" y="0"/>
          <a:chExt cx="0" cy="0"/>
        </a:xfrm>
      </p:grpSpPr>
      <p:sp>
        <p:nvSpPr>
          <p:cNvPr id="6" name="Shape 258">
            <a:extLst>
              <a:ext uri="{FF2B5EF4-FFF2-40B4-BE49-F238E27FC236}">
                <a16:creationId xmlns:a16="http://schemas.microsoft.com/office/drawing/2014/main" id="{9D1E3F84-28B2-DE4C-BBB6-D1104995275C}"/>
              </a:ext>
            </a:extLst>
          </p:cNvPr>
          <p:cNvSpPr/>
          <p:nvPr userDrawn="1"/>
        </p:nvSpPr>
        <p:spPr>
          <a:xfrm flipH="1">
            <a:off x="8204885" y="2489431"/>
            <a:ext cx="942933" cy="265696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chemeClr val="accent1"/>
          </a:solidFill>
          <a:ln w="12700">
            <a:miter lim="400000"/>
          </a:ln>
        </p:spPr>
        <p:txBody>
          <a:bodyPr lIns="50800" tIns="50800" rIns="50800" bIns="50800" anchor="ctr"/>
          <a:lstStyle/>
          <a:p>
            <a:pPr marL="0" marR="0" lvl="0" indent="0" algn="l" defTabSz="685800" rtl="0" eaLnBrk="1" fontAlgn="auto" latinLnBrk="0" hangingPunct="1">
              <a:lnSpc>
                <a:spcPct val="100000"/>
              </a:lnSpc>
              <a:spcBef>
                <a:spcPts val="0"/>
              </a:spcBef>
              <a:spcAft>
                <a:spcPts val="0"/>
              </a:spcAft>
              <a:buClrTx/>
              <a:buSzTx/>
              <a:buFontTx/>
              <a:buNone/>
              <a:tabLst/>
              <a:defRPr sz="3200">
                <a:solidFill>
                  <a:srgbClr val="FFFFFF"/>
                </a:solidFill>
              </a:defRPr>
            </a:pPr>
            <a:endParaRPr kumimoji="0" sz="3200" b="0" i="0" u="none" strike="noStrike" kern="1200" cap="none" spc="0" normalizeH="0" baseline="0" noProof="0">
              <a:ln>
                <a:noFill/>
              </a:ln>
              <a:solidFill>
                <a:srgbClr val="EE0000"/>
              </a:solidFill>
              <a:effectLst/>
              <a:uLnTx/>
              <a:uFillTx/>
              <a:latin typeface="Arial" panose="020B0604020202020204"/>
              <a:ea typeface="+mn-ea"/>
              <a:cs typeface="+mn-cs"/>
            </a:endParaRPr>
          </a:p>
        </p:txBody>
      </p:sp>
      <p:sp>
        <p:nvSpPr>
          <p:cNvPr id="9" name="Shape 111">
            <a:extLst>
              <a:ext uri="{FF2B5EF4-FFF2-40B4-BE49-F238E27FC236}">
                <a16:creationId xmlns:a16="http://schemas.microsoft.com/office/drawing/2014/main" id="{A2F7FCFC-2F02-054F-840B-2BCA5B1B6B62}"/>
              </a:ext>
            </a:extLst>
          </p:cNvPr>
          <p:cNvSpPr/>
          <p:nvPr userDrawn="1"/>
        </p:nvSpPr>
        <p:spPr>
          <a:xfrm>
            <a:off x="8697685" y="4721043"/>
            <a:ext cx="450135" cy="0"/>
          </a:xfrm>
          <a:prstGeom prst="line">
            <a:avLst/>
          </a:prstGeom>
          <a:ln w="6350" cmpd="sng">
            <a:solidFill>
              <a:schemeClr val="bg1"/>
            </a:solidFill>
            <a:miter lim="400000"/>
          </a:ln>
        </p:spPr>
        <p:txBody>
          <a:bodyPr lIns="50800" tIns="50800" rIns="50800" bIns="50800" anchor="ctr"/>
          <a:lstStyle/>
          <a:p>
            <a:pPr>
              <a:defRPr sz="3200"/>
            </a:pPr>
            <a:endParaRPr/>
          </a:p>
        </p:txBody>
      </p:sp>
      <p:sp>
        <p:nvSpPr>
          <p:cNvPr id="10" name="Slide Number Placeholder 1">
            <a:extLst>
              <a:ext uri="{FF2B5EF4-FFF2-40B4-BE49-F238E27FC236}">
                <a16:creationId xmlns:a16="http://schemas.microsoft.com/office/drawing/2014/main" id="{CBC57371-B447-1A47-9191-77C3EB98FA6E}"/>
              </a:ext>
            </a:extLst>
          </p:cNvPr>
          <p:cNvSpPr>
            <a:spLocks noGrp="1"/>
          </p:cNvSpPr>
          <p:nvPr>
            <p:ph type="sldNum" sz="quarter" idx="10"/>
          </p:nvPr>
        </p:nvSpPr>
        <p:spPr>
          <a:xfrm>
            <a:off x="8732520" y="4846320"/>
            <a:ext cx="365760" cy="273844"/>
          </a:xfrm>
        </p:spPr>
        <p:txBody>
          <a:bodyPr/>
          <a:lstStyle/>
          <a:p>
            <a:fld id="{B860EA5E-C501-EE46-95BA-D6951046621D}" type="slidenum">
              <a:rPr lang="en-US" smtClean="0">
                <a:solidFill>
                  <a:schemeClr val="bg1"/>
                </a:solidFill>
              </a:rPr>
              <a:t>‹#›</a:t>
            </a:fld>
            <a:endParaRPr lang="en-US">
              <a:solidFill>
                <a:schemeClr val="bg1"/>
              </a:solidFill>
            </a:endParaRPr>
          </a:p>
        </p:txBody>
      </p:sp>
      <p:sp>
        <p:nvSpPr>
          <p:cNvPr id="7" name="Title 4">
            <a:extLst>
              <a:ext uri="{FF2B5EF4-FFF2-40B4-BE49-F238E27FC236}">
                <a16:creationId xmlns:a16="http://schemas.microsoft.com/office/drawing/2014/main" id="{44219DF4-AFD5-0D43-A00C-A3F5D0D5585F}"/>
              </a:ext>
            </a:extLst>
          </p:cNvPr>
          <p:cNvSpPr>
            <a:spLocks noGrp="1"/>
          </p:cNvSpPr>
          <p:nvPr>
            <p:ph type="title" hasCustomPrompt="1"/>
          </p:nvPr>
        </p:nvSpPr>
        <p:spPr>
          <a:xfrm>
            <a:off x="359413" y="729595"/>
            <a:ext cx="7310117" cy="320913"/>
          </a:xfrm>
          <a:prstGeom prst="rect">
            <a:avLst/>
          </a:prstGeom>
        </p:spPr>
        <p:txBody>
          <a:bodyPr anchor="t"/>
          <a:lstStyle>
            <a:lvl1pPr>
              <a:lnSpc>
                <a:spcPct val="100000"/>
              </a:lnSpc>
              <a:defRPr sz="2000" cap="all" baseline="0">
                <a:latin typeface="Impact" panose="020B0806030902050204" pitchFamily="34" charset="0"/>
              </a:defRPr>
            </a:lvl1pPr>
          </a:lstStyle>
          <a:p>
            <a:r>
              <a:rPr lang="en-US">
                <a:cs typeface="Arial"/>
              </a:rPr>
              <a:t>Click to add headline only</a:t>
            </a:r>
            <a:endParaRPr lang="en-US" sz="2000">
              <a:latin typeface="Impact" panose="020B0806030902050204" pitchFamily="34" charset="0"/>
              <a:cs typeface="Arial"/>
            </a:endParaRPr>
          </a:p>
        </p:txBody>
      </p:sp>
    </p:spTree>
    <p:extLst>
      <p:ext uri="{BB962C8B-B14F-4D97-AF65-F5344CB8AC3E}">
        <p14:creationId xmlns:p14="http://schemas.microsoft.com/office/powerpoint/2010/main" val="187689115"/>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Divider Page_Re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85B2BBF-7EC7-D742-A7C0-F4EB0D942BC4}"/>
              </a:ext>
            </a:extLst>
          </p:cNvPr>
          <p:cNvSpPr>
            <a:spLocks noGrp="1"/>
          </p:cNvSpPr>
          <p:nvPr>
            <p:ph type="sldNum" sz="quarter" idx="10"/>
          </p:nvPr>
        </p:nvSpPr>
        <p:spPr/>
        <p:txBody>
          <a:bodyPr/>
          <a:lstStyle/>
          <a:p>
            <a:fld id="{B860EA5E-C501-EE46-95BA-D6951046621D}" type="slidenum">
              <a:rPr lang="en-US" smtClean="0"/>
              <a:t>‹#›</a:t>
            </a:fld>
            <a:endParaRPr lang="en-US"/>
          </a:p>
        </p:txBody>
      </p:sp>
      <p:sp>
        <p:nvSpPr>
          <p:cNvPr id="7" name="Freeform 6">
            <a:extLst>
              <a:ext uri="{FF2B5EF4-FFF2-40B4-BE49-F238E27FC236}">
                <a16:creationId xmlns:a16="http://schemas.microsoft.com/office/drawing/2014/main" id="{374A2D1C-F54E-4F4C-89A0-5C1FE426AFC2}"/>
              </a:ext>
            </a:extLst>
          </p:cNvPr>
          <p:cNvSpPr/>
          <p:nvPr userDrawn="1"/>
        </p:nvSpPr>
        <p:spPr>
          <a:xfrm>
            <a:off x="0" y="939097"/>
            <a:ext cx="8768482" cy="1014984"/>
          </a:xfrm>
          <a:custGeom>
            <a:avLst/>
            <a:gdLst>
              <a:gd name="connsiteX0" fmla="*/ 0 w 8802985"/>
              <a:gd name="connsiteY0" fmla="*/ 0 h 1014984"/>
              <a:gd name="connsiteX1" fmla="*/ 8802985 w 8802985"/>
              <a:gd name="connsiteY1" fmla="*/ 0 h 1014984"/>
              <a:gd name="connsiteX2" fmla="*/ 8426498 w 8802985"/>
              <a:gd name="connsiteY2" fmla="*/ 1014984 h 1014984"/>
              <a:gd name="connsiteX3" fmla="*/ 0 w 8802985"/>
              <a:gd name="connsiteY3" fmla="*/ 1014984 h 1014984"/>
              <a:gd name="connsiteX4" fmla="*/ 0 w 8802985"/>
              <a:gd name="connsiteY4" fmla="*/ 0 h 1014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2985" h="1014984">
                <a:moveTo>
                  <a:pt x="0" y="0"/>
                </a:moveTo>
                <a:lnTo>
                  <a:pt x="8802985" y="0"/>
                </a:lnTo>
                <a:lnTo>
                  <a:pt x="8426498" y="1014984"/>
                </a:lnTo>
                <a:lnTo>
                  <a:pt x="0" y="1014984"/>
                </a:lnTo>
                <a:lnTo>
                  <a:pt x="0" y="0"/>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2400">
              <a:solidFill>
                <a:schemeClr val="tx1">
                  <a:lumMod val="75000"/>
                </a:schemeClr>
              </a:solidFill>
              <a:latin typeface="Arial"/>
              <a:cs typeface="Arial"/>
            </a:endParaRPr>
          </a:p>
        </p:txBody>
      </p:sp>
      <p:sp>
        <p:nvSpPr>
          <p:cNvPr id="2" name="Rectangle 1">
            <a:extLst>
              <a:ext uri="{FF2B5EF4-FFF2-40B4-BE49-F238E27FC236}">
                <a16:creationId xmlns:a16="http://schemas.microsoft.com/office/drawing/2014/main" id="{E5B84103-A66E-5742-B918-762D7FA92C02}"/>
              </a:ext>
            </a:extLst>
          </p:cNvPr>
          <p:cNvSpPr/>
          <p:nvPr userDrawn="1"/>
        </p:nvSpPr>
        <p:spPr>
          <a:xfrm>
            <a:off x="403761" y="617517"/>
            <a:ext cx="8431481" cy="124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4">
            <a:extLst>
              <a:ext uri="{FF2B5EF4-FFF2-40B4-BE49-F238E27FC236}">
                <a16:creationId xmlns:a16="http://schemas.microsoft.com/office/drawing/2014/main" id="{0B37CD96-3F40-D740-A2D3-9C55EC4B508C}"/>
              </a:ext>
            </a:extLst>
          </p:cNvPr>
          <p:cNvSpPr>
            <a:spLocks noGrp="1"/>
          </p:cNvSpPr>
          <p:nvPr>
            <p:ph type="title" hasCustomPrompt="1"/>
          </p:nvPr>
        </p:nvSpPr>
        <p:spPr>
          <a:xfrm>
            <a:off x="362190" y="938151"/>
            <a:ext cx="6822381" cy="1009402"/>
          </a:xfrm>
          <a:prstGeom prst="rect">
            <a:avLst/>
          </a:prstGeom>
        </p:spPr>
        <p:txBody>
          <a:bodyPr anchor="ctr"/>
          <a:lstStyle>
            <a:lvl1pPr>
              <a:lnSpc>
                <a:spcPct val="100000"/>
              </a:lnSpc>
              <a:defRPr sz="2000" cap="all" baseline="0">
                <a:solidFill>
                  <a:schemeClr val="bg1"/>
                </a:solidFill>
                <a:latin typeface="Impact" panose="020B0806030902050204" pitchFamily="34" charset="0"/>
              </a:defRPr>
            </a:lvl1pPr>
          </a:lstStyle>
          <a:p>
            <a:r>
              <a:rPr lang="en-US" sz="2000">
                <a:latin typeface="Impact" panose="020B0806030902050204" pitchFamily="34" charset="0"/>
                <a:cs typeface="Arial"/>
              </a:rPr>
              <a:t>Click to add Divider page headline</a:t>
            </a:r>
          </a:p>
        </p:txBody>
      </p:sp>
      <p:grpSp>
        <p:nvGrpSpPr>
          <p:cNvPr id="12" name="Group 11">
            <a:extLst>
              <a:ext uri="{FF2B5EF4-FFF2-40B4-BE49-F238E27FC236}">
                <a16:creationId xmlns:a16="http://schemas.microsoft.com/office/drawing/2014/main" id="{FDFB88FA-92D8-A648-AFB3-8C935EA4E671}"/>
              </a:ext>
            </a:extLst>
          </p:cNvPr>
          <p:cNvGrpSpPr/>
          <p:nvPr userDrawn="1"/>
        </p:nvGrpSpPr>
        <p:grpSpPr>
          <a:xfrm>
            <a:off x="7616541" y="1178128"/>
            <a:ext cx="345864" cy="776859"/>
            <a:chOff x="7865922" y="1061336"/>
            <a:chExt cx="397861" cy="893652"/>
          </a:xfrm>
        </p:grpSpPr>
        <p:pic>
          <p:nvPicPr>
            <p:cNvPr id="13" name="Picture 12">
              <a:extLst>
                <a:ext uri="{FF2B5EF4-FFF2-40B4-BE49-F238E27FC236}">
                  <a16:creationId xmlns:a16="http://schemas.microsoft.com/office/drawing/2014/main" id="{FBA8FA93-8B7B-204A-9F4D-66061BF9C3A2}"/>
                </a:ext>
              </a:extLst>
            </p:cNvPr>
            <p:cNvPicPr>
              <a:picLocks noChangeAspect="1"/>
            </p:cNvPicPr>
            <p:nvPr userDrawn="1"/>
          </p:nvPicPr>
          <p:blipFill>
            <a:blip r:embed="rId2"/>
            <a:srcRect/>
            <a:stretch/>
          </p:blipFill>
          <p:spPr>
            <a:xfrm>
              <a:off x="7865922" y="1202517"/>
              <a:ext cx="307092" cy="752471"/>
            </a:xfrm>
            <a:custGeom>
              <a:avLst/>
              <a:gdLst>
                <a:gd name="connsiteX0" fmla="*/ 1075686 w 1250151"/>
                <a:gd name="connsiteY0" fmla="*/ 0 h 3063261"/>
                <a:gd name="connsiteX1" fmla="*/ 1250151 w 1250151"/>
                <a:gd name="connsiteY1" fmla="*/ 0 h 3063261"/>
                <a:gd name="connsiteX2" fmla="*/ 174466 w 1250151"/>
                <a:gd name="connsiteY2" fmla="*/ 3063261 h 3063261"/>
                <a:gd name="connsiteX3" fmla="*/ 0 w 1250151"/>
                <a:gd name="connsiteY3" fmla="*/ 3063261 h 3063261"/>
                <a:gd name="connsiteX4" fmla="*/ 1075686 w 1250151"/>
                <a:gd name="connsiteY4" fmla="*/ 0 h 3063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151" h="3063261">
                  <a:moveTo>
                    <a:pt x="1075686" y="0"/>
                  </a:moveTo>
                  <a:lnTo>
                    <a:pt x="1250151" y="0"/>
                  </a:lnTo>
                  <a:lnTo>
                    <a:pt x="174466" y="3063261"/>
                  </a:lnTo>
                  <a:lnTo>
                    <a:pt x="0" y="3063261"/>
                  </a:lnTo>
                  <a:lnTo>
                    <a:pt x="1075686" y="0"/>
                  </a:lnTo>
                  <a:close/>
                </a:path>
              </a:pathLst>
            </a:custGeom>
            <a:solidFill>
              <a:schemeClr val="bg1"/>
            </a:solidFill>
          </p:spPr>
        </p:pic>
        <p:pic>
          <p:nvPicPr>
            <p:cNvPr id="14" name="Picture 13">
              <a:extLst>
                <a:ext uri="{FF2B5EF4-FFF2-40B4-BE49-F238E27FC236}">
                  <a16:creationId xmlns:a16="http://schemas.microsoft.com/office/drawing/2014/main" id="{EE2AA944-1281-2F43-B24D-4AB92F5F84FC}"/>
                </a:ext>
              </a:extLst>
            </p:cNvPr>
            <p:cNvPicPr>
              <a:picLocks noChangeAspect="1"/>
            </p:cNvPicPr>
            <p:nvPr userDrawn="1"/>
          </p:nvPicPr>
          <p:blipFill>
            <a:blip r:embed="rId3"/>
            <a:stretch>
              <a:fillRect/>
            </a:stretch>
          </p:blipFill>
          <p:spPr>
            <a:xfrm>
              <a:off x="8098683" y="1061336"/>
              <a:ext cx="165100" cy="431800"/>
            </a:xfrm>
            <a:prstGeom prst="rect">
              <a:avLst/>
            </a:prstGeom>
          </p:spPr>
        </p:pic>
      </p:grpSp>
    </p:spTree>
    <p:extLst>
      <p:ext uri="{BB962C8B-B14F-4D97-AF65-F5344CB8AC3E}">
        <p14:creationId xmlns:p14="http://schemas.microsoft.com/office/powerpoint/2010/main" val="2815405707"/>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Divider Page_Orchi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85B2BBF-7EC7-D742-A7C0-F4EB0D942BC4}"/>
              </a:ext>
            </a:extLst>
          </p:cNvPr>
          <p:cNvSpPr>
            <a:spLocks noGrp="1"/>
          </p:cNvSpPr>
          <p:nvPr>
            <p:ph type="sldNum" sz="quarter" idx="10"/>
          </p:nvPr>
        </p:nvSpPr>
        <p:spPr/>
        <p:txBody>
          <a:bodyPr/>
          <a:lstStyle/>
          <a:p>
            <a:fld id="{B860EA5E-C501-EE46-95BA-D6951046621D}" type="slidenum">
              <a:rPr lang="en-US" smtClean="0"/>
              <a:t>‹#›</a:t>
            </a:fld>
            <a:endParaRPr lang="en-US"/>
          </a:p>
        </p:txBody>
      </p:sp>
      <p:sp>
        <p:nvSpPr>
          <p:cNvPr id="6" name="Freeform 5">
            <a:extLst>
              <a:ext uri="{FF2B5EF4-FFF2-40B4-BE49-F238E27FC236}">
                <a16:creationId xmlns:a16="http://schemas.microsoft.com/office/drawing/2014/main" id="{C7A5CD8B-335A-3C46-9F94-03DFEECD2096}"/>
              </a:ext>
            </a:extLst>
          </p:cNvPr>
          <p:cNvSpPr/>
          <p:nvPr userDrawn="1"/>
        </p:nvSpPr>
        <p:spPr>
          <a:xfrm>
            <a:off x="0" y="939097"/>
            <a:ext cx="8768482" cy="1014984"/>
          </a:xfrm>
          <a:custGeom>
            <a:avLst/>
            <a:gdLst>
              <a:gd name="connsiteX0" fmla="*/ 0 w 8802985"/>
              <a:gd name="connsiteY0" fmla="*/ 0 h 1014984"/>
              <a:gd name="connsiteX1" fmla="*/ 8802985 w 8802985"/>
              <a:gd name="connsiteY1" fmla="*/ 0 h 1014984"/>
              <a:gd name="connsiteX2" fmla="*/ 8426498 w 8802985"/>
              <a:gd name="connsiteY2" fmla="*/ 1014984 h 1014984"/>
              <a:gd name="connsiteX3" fmla="*/ 0 w 8802985"/>
              <a:gd name="connsiteY3" fmla="*/ 1014984 h 1014984"/>
              <a:gd name="connsiteX4" fmla="*/ 0 w 8802985"/>
              <a:gd name="connsiteY4" fmla="*/ 0 h 1014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2985" h="1014984">
                <a:moveTo>
                  <a:pt x="0" y="0"/>
                </a:moveTo>
                <a:lnTo>
                  <a:pt x="8802985" y="0"/>
                </a:lnTo>
                <a:lnTo>
                  <a:pt x="8426498" y="1014984"/>
                </a:lnTo>
                <a:lnTo>
                  <a:pt x="0" y="1014984"/>
                </a:lnTo>
                <a:lnTo>
                  <a:pt x="0" y="0"/>
                </a:lnTo>
                <a:close/>
              </a:path>
            </a:pathLst>
          </a:cu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2400">
              <a:solidFill>
                <a:schemeClr val="tx1">
                  <a:lumMod val="75000"/>
                </a:schemeClr>
              </a:solidFill>
              <a:latin typeface="Arial"/>
              <a:cs typeface="Arial"/>
            </a:endParaRPr>
          </a:p>
        </p:txBody>
      </p:sp>
      <p:sp>
        <p:nvSpPr>
          <p:cNvPr id="7" name="Title 4">
            <a:extLst>
              <a:ext uri="{FF2B5EF4-FFF2-40B4-BE49-F238E27FC236}">
                <a16:creationId xmlns:a16="http://schemas.microsoft.com/office/drawing/2014/main" id="{B0C6EDFC-A184-964D-B806-D014AB84F71B}"/>
              </a:ext>
            </a:extLst>
          </p:cNvPr>
          <p:cNvSpPr>
            <a:spLocks noGrp="1"/>
          </p:cNvSpPr>
          <p:nvPr>
            <p:ph type="title" hasCustomPrompt="1"/>
          </p:nvPr>
        </p:nvSpPr>
        <p:spPr>
          <a:xfrm>
            <a:off x="362190" y="938151"/>
            <a:ext cx="6822381" cy="1009402"/>
          </a:xfrm>
          <a:prstGeom prst="rect">
            <a:avLst/>
          </a:prstGeom>
        </p:spPr>
        <p:txBody>
          <a:bodyPr anchor="ctr"/>
          <a:lstStyle>
            <a:lvl1pPr>
              <a:lnSpc>
                <a:spcPct val="100000"/>
              </a:lnSpc>
              <a:defRPr sz="2000" cap="all" baseline="0">
                <a:solidFill>
                  <a:schemeClr val="bg1"/>
                </a:solidFill>
                <a:latin typeface="Impact" panose="020B0806030902050204" pitchFamily="34" charset="0"/>
              </a:defRPr>
            </a:lvl1pPr>
          </a:lstStyle>
          <a:p>
            <a:r>
              <a:rPr lang="en-US" sz="2000">
                <a:latin typeface="Impact" panose="020B0806030902050204" pitchFamily="34" charset="0"/>
                <a:cs typeface="Arial"/>
              </a:rPr>
              <a:t>Click to add Divider page headline</a:t>
            </a:r>
          </a:p>
        </p:txBody>
      </p:sp>
      <p:grpSp>
        <p:nvGrpSpPr>
          <p:cNvPr id="8" name="Group 7">
            <a:extLst>
              <a:ext uri="{FF2B5EF4-FFF2-40B4-BE49-F238E27FC236}">
                <a16:creationId xmlns:a16="http://schemas.microsoft.com/office/drawing/2014/main" id="{549710C8-F781-3446-B11A-53C879E3FC82}"/>
              </a:ext>
            </a:extLst>
          </p:cNvPr>
          <p:cNvGrpSpPr/>
          <p:nvPr userDrawn="1"/>
        </p:nvGrpSpPr>
        <p:grpSpPr>
          <a:xfrm>
            <a:off x="7616541" y="1178128"/>
            <a:ext cx="345864" cy="776859"/>
            <a:chOff x="7865922" y="1061336"/>
            <a:chExt cx="397861" cy="893652"/>
          </a:xfrm>
        </p:grpSpPr>
        <p:pic>
          <p:nvPicPr>
            <p:cNvPr id="10" name="Picture 9">
              <a:extLst>
                <a:ext uri="{FF2B5EF4-FFF2-40B4-BE49-F238E27FC236}">
                  <a16:creationId xmlns:a16="http://schemas.microsoft.com/office/drawing/2014/main" id="{53E72D0A-F792-2D41-AE25-6E692FB770C8}"/>
                </a:ext>
              </a:extLst>
            </p:cNvPr>
            <p:cNvPicPr>
              <a:picLocks noChangeAspect="1"/>
            </p:cNvPicPr>
            <p:nvPr userDrawn="1"/>
          </p:nvPicPr>
          <p:blipFill>
            <a:blip r:embed="rId2"/>
            <a:srcRect/>
            <a:stretch/>
          </p:blipFill>
          <p:spPr>
            <a:xfrm>
              <a:off x="7865922" y="1202517"/>
              <a:ext cx="307092" cy="752471"/>
            </a:xfrm>
            <a:custGeom>
              <a:avLst/>
              <a:gdLst>
                <a:gd name="connsiteX0" fmla="*/ 1075686 w 1250151"/>
                <a:gd name="connsiteY0" fmla="*/ 0 h 3063261"/>
                <a:gd name="connsiteX1" fmla="*/ 1250151 w 1250151"/>
                <a:gd name="connsiteY1" fmla="*/ 0 h 3063261"/>
                <a:gd name="connsiteX2" fmla="*/ 174466 w 1250151"/>
                <a:gd name="connsiteY2" fmla="*/ 3063261 h 3063261"/>
                <a:gd name="connsiteX3" fmla="*/ 0 w 1250151"/>
                <a:gd name="connsiteY3" fmla="*/ 3063261 h 3063261"/>
                <a:gd name="connsiteX4" fmla="*/ 1075686 w 1250151"/>
                <a:gd name="connsiteY4" fmla="*/ 0 h 3063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151" h="3063261">
                  <a:moveTo>
                    <a:pt x="1075686" y="0"/>
                  </a:moveTo>
                  <a:lnTo>
                    <a:pt x="1250151" y="0"/>
                  </a:lnTo>
                  <a:lnTo>
                    <a:pt x="174466" y="3063261"/>
                  </a:lnTo>
                  <a:lnTo>
                    <a:pt x="0" y="3063261"/>
                  </a:lnTo>
                  <a:lnTo>
                    <a:pt x="1075686" y="0"/>
                  </a:lnTo>
                  <a:close/>
                </a:path>
              </a:pathLst>
            </a:custGeom>
            <a:solidFill>
              <a:schemeClr val="bg1"/>
            </a:solidFill>
          </p:spPr>
        </p:pic>
        <p:pic>
          <p:nvPicPr>
            <p:cNvPr id="12" name="Picture 11">
              <a:extLst>
                <a:ext uri="{FF2B5EF4-FFF2-40B4-BE49-F238E27FC236}">
                  <a16:creationId xmlns:a16="http://schemas.microsoft.com/office/drawing/2014/main" id="{107E6BA9-F382-B24E-A043-D23EF7D938AD}"/>
                </a:ext>
              </a:extLst>
            </p:cNvPr>
            <p:cNvPicPr>
              <a:picLocks noChangeAspect="1"/>
            </p:cNvPicPr>
            <p:nvPr userDrawn="1"/>
          </p:nvPicPr>
          <p:blipFill>
            <a:blip r:embed="rId3"/>
            <a:stretch>
              <a:fillRect/>
            </a:stretch>
          </p:blipFill>
          <p:spPr>
            <a:xfrm>
              <a:off x="8098683" y="1061336"/>
              <a:ext cx="165100" cy="431800"/>
            </a:xfrm>
            <a:prstGeom prst="rect">
              <a:avLst/>
            </a:prstGeom>
          </p:spPr>
        </p:pic>
      </p:grpSp>
      <p:sp>
        <p:nvSpPr>
          <p:cNvPr id="13" name="Rectangle 12">
            <a:extLst>
              <a:ext uri="{FF2B5EF4-FFF2-40B4-BE49-F238E27FC236}">
                <a16:creationId xmlns:a16="http://schemas.microsoft.com/office/drawing/2014/main" id="{9A65F1DD-9F39-D94E-BB61-C016E933F69C}"/>
              </a:ext>
            </a:extLst>
          </p:cNvPr>
          <p:cNvSpPr/>
          <p:nvPr userDrawn="1"/>
        </p:nvSpPr>
        <p:spPr>
          <a:xfrm>
            <a:off x="403761" y="617517"/>
            <a:ext cx="8431481" cy="124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1861975"/>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Divider Page_Orchi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85B2BBF-7EC7-D742-A7C0-F4EB0D942BC4}"/>
              </a:ext>
            </a:extLst>
          </p:cNvPr>
          <p:cNvSpPr>
            <a:spLocks noGrp="1"/>
          </p:cNvSpPr>
          <p:nvPr>
            <p:ph type="sldNum" sz="quarter" idx="10"/>
          </p:nvPr>
        </p:nvSpPr>
        <p:spPr/>
        <p:txBody>
          <a:bodyPr/>
          <a:lstStyle/>
          <a:p>
            <a:fld id="{B860EA5E-C501-EE46-95BA-D6951046621D}" type="slidenum">
              <a:rPr lang="en-US" smtClean="0"/>
              <a:t>‹#›</a:t>
            </a:fld>
            <a:endParaRPr lang="en-US"/>
          </a:p>
        </p:txBody>
      </p:sp>
      <p:sp>
        <p:nvSpPr>
          <p:cNvPr id="6" name="Freeform 5">
            <a:extLst>
              <a:ext uri="{FF2B5EF4-FFF2-40B4-BE49-F238E27FC236}">
                <a16:creationId xmlns:a16="http://schemas.microsoft.com/office/drawing/2014/main" id="{C7A5CD8B-335A-3C46-9F94-03DFEECD2096}"/>
              </a:ext>
            </a:extLst>
          </p:cNvPr>
          <p:cNvSpPr/>
          <p:nvPr userDrawn="1"/>
        </p:nvSpPr>
        <p:spPr>
          <a:xfrm>
            <a:off x="0" y="939097"/>
            <a:ext cx="8768482" cy="1014984"/>
          </a:xfrm>
          <a:custGeom>
            <a:avLst/>
            <a:gdLst>
              <a:gd name="connsiteX0" fmla="*/ 0 w 8802985"/>
              <a:gd name="connsiteY0" fmla="*/ 0 h 1014984"/>
              <a:gd name="connsiteX1" fmla="*/ 8802985 w 8802985"/>
              <a:gd name="connsiteY1" fmla="*/ 0 h 1014984"/>
              <a:gd name="connsiteX2" fmla="*/ 8426498 w 8802985"/>
              <a:gd name="connsiteY2" fmla="*/ 1014984 h 1014984"/>
              <a:gd name="connsiteX3" fmla="*/ 0 w 8802985"/>
              <a:gd name="connsiteY3" fmla="*/ 1014984 h 1014984"/>
              <a:gd name="connsiteX4" fmla="*/ 0 w 8802985"/>
              <a:gd name="connsiteY4" fmla="*/ 0 h 1014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2985" h="1014984">
                <a:moveTo>
                  <a:pt x="0" y="0"/>
                </a:moveTo>
                <a:lnTo>
                  <a:pt x="8802985" y="0"/>
                </a:lnTo>
                <a:lnTo>
                  <a:pt x="8426498" y="1014984"/>
                </a:lnTo>
                <a:lnTo>
                  <a:pt x="0" y="1014984"/>
                </a:lnTo>
                <a:lnTo>
                  <a:pt x="0" y="0"/>
                </a:lnTo>
                <a:close/>
              </a:path>
            </a:pathLst>
          </a:cu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2400">
              <a:solidFill>
                <a:schemeClr val="tx1">
                  <a:lumMod val="75000"/>
                </a:schemeClr>
              </a:solidFill>
              <a:latin typeface="Arial"/>
              <a:cs typeface="Arial"/>
            </a:endParaRPr>
          </a:p>
        </p:txBody>
      </p:sp>
      <p:sp>
        <p:nvSpPr>
          <p:cNvPr id="7" name="Title 4">
            <a:extLst>
              <a:ext uri="{FF2B5EF4-FFF2-40B4-BE49-F238E27FC236}">
                <a16:creationId xmlns:a16="http://schemas.microsoft.com/office/drawing/2014/main" id="{B0C6EDFC-A184-964D-B806-D014AB84F71B}"/>
              </a:ext>
            </a:extLst>
          </p:cNvPr>
          <p:cNvSpPr>
            <a:spLocks noGrp="1"/>
          </p:cNvSpPr>
          <p:nvPr>
            <p:ph type="title" hasCustomPrompt="1"/>
          </p:nvPr>
        </p:nvSpPr>
        <p:spPr>
          <a:xfrm>
            <a:off x="362190" y="938151"/>
            <a:ext cx="6822381" cy="1009402"/>
          </a:xfrm>
          <a:prstGeom prst="rect">
            <a:avLst/>
          </a:prstGeom>
        </p:spPr>
        <p:txBody>
          <a:bodyPr anchor="ctr"/>
          <a:lstStyle>
            <a:lvl1pPr>
              <a:lnSpc>
                <a:spcPct val="100000"/>
              </a:lnSpc>
              <a:defRPr sz="2000" cap="all" baseline="0">
                <a:solidFill>
                  <a:schemeClr val="bg1"/>
                </a:solidFill>
                <a:latin typeface="Impact" panose="020B0806030902050204" pitchFamily="34" charset="0"/>
              </a:defRPr>
            </a:lvl1pPr>
          </a:lstStyle>
          <a:p>
            <a:r>
              <a:rPr lang="en-US" sz="2000">
                <a:latin typeface="Impact" panose="020B0806030902050204" pitchFamily="34" charset="0"/>
                <a:cs typeface="Arial"/>
              </a:rPr>
              <a:t>Click to add Divider page headline</a:t>
            </a:r>
          </a:p>
        </p:txBody>
      </p:sp>
      <p:grpSp>
        <p:nvGrpSpPr>
          <p:cNvPr id="8" name="Group 7">
            <a:extLst>
              <a:ext uri="{FF2B5EF4-FFF2-40B4-BE49-F238E27FC236}">
                <a16:creationId xmlns:a16="http://schemas.microsoft.com/office/drawing/2014/main" id="{549710C8-F781-3446-B11A-53C879E3FC82}"/>
              </a:ext>
            </a:extLst>
          </p:cNvPr>
          <p:cNvGrpSpPr/>
          <p:nvPr userDrawn="1"/>
        </p:nvGrpSpPr>
        <p:grpSpPr>
          <a:xfrm>
            <a:off x="7616541" y="1178128"/>
            <a:ext cx="345864" cy="776859"/>
            <a:chOff x="7865922" y="1061336"/>
            <a:chExt cx="397861" cy="893652"/>
          </a:xfrm>
        </p:grpSpPr>
        <p:pic>
          <p:nvPicPr>
            <p:cNvPr id="10" name="Picture 9">
              <a:extLst>
                <a:ext uri="{FF2B5EF4-FFF2-40B4-BE49-F238E27FC236}">
                  <a16:creationId xmlns:a16="http://schemas.microsoft.com/office/drawing/2014/main" id="{53E72D0A-F792-2D41-AE25-6E692FB770C8}"/>
                </a:ext>
              </a:extLst>
            </p:cNvPr>
            <p:cNvPicPr>
              <a:picLocks noChangeAspect="1"/>
            </p:cNvPicPr>
            <p:nvPr userDrawn="1"/>
          </p:nvPicPr>
          <p:blipFill>
            <a:blip r:embed="rId2"/>
            <a:srcRect/>
            <a:stretch/>
          </p:blipFill>
          <p:spPr>
            <a:xfrm>
              <a:off x="7865922" y="1202517"/>
              <a:ext cx="307092" cy="752471"/>
            </a:xfrm>
            <a:custGeom>
              <a:avLst/>
              <a:gdLst>
                <a:gd name="connsiteX0" fmla="*/ 1075686 w 1250151"/>
                <a:gd name="connsiteY0" fmla="*/ 0 h 3063261"/>
                <a:gd name="connsiteX1" fmla="*/ 1250151 w 1250151"/>
                <a:gd name="connsiteY1" fmla="*/ 0 h 3063261"/>
                <a:gd name="connsiteX2" fmla="*/ 174466 w 1250151"/>
                <a:gd name="connsiteY2" fmla="*/ 3063261 h 3063261"/>
                <a:gd name="connsiteX3" fmla="*/ 0 w 1250151"/>
                <a:gd name="connsiteY3" fmla="*/ 3063261 h 3063261"/>
                <a:gd name="connsiteX4" fmla="*/ 1075686 w 1250151"/>
                <a:gd name="connsiteY4" fmla="*/ 0 h 3063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151" h="3063261">
                  <a:moveTo>
                    <a:pt x="1075686" y="0"/>
                  </a:moveTo>
                  <a:lnTo>
                    <a:pt x="1250151" y="0"/>
                  </a:lnTo>
                  <a:lnTo>
                    <a:pt x="174466" y="3063261"/>
                  </a:lnTo>
                  <a:lnTo>
                    <a:pt x="0" y="3063261"/>
                  </a:lnTo>
                  <a:lnTo>
                    <a:pt x="1075686" y="0"/>
                  </a:lnTo>
                  <a:close/>
                </a:path>
              </a:pathLst>
            </a:custGeom>
            <a:solidFill>
              <a:schemeClr val="bg1"/>
            </a:solidFill>
          </p:spPr>
        </p:pic>
        <p:pic>
          <p:nvPicPr>
            <p:cNvPr id="12" name="Picture 11">
              <a:extLst>
                <a:ext uri="{FF2B5EF4-FFF2-40B4-BE49-F238E27FC236}">
                  <a16:creationId xmlns:a16="http://schemas.microsoft.com/office/drawing/2014/main" id="{107E6BA9-F382-B24E-A043-D23EF7D938AD}"/>
                </a:ext>
              </a:extLst>
            </p:cNvPr>
            <p:cNvPicPr>
              <a:picLocks noChangeAspect="1"/>
            </p:cNvPicPr>
            <p:nvPr userDrawn="1"/>
          </p:nvPicPr>
          <p:blipFill>
            <a:blip r:embed="rId3"/>
            <a:stretch>
              <a:fillRect/>
            </a:stretch>
          </p:blipFill>
          <p:spPr>
            <a:xfrm>
              <a:off x="8098683" y="1061336"/>
              <a:ext cx="165100" cy="431800"/>
            </a:xfrm>
            <a:prstGeom prst="rect">
              <a:avLst/>
            </a:prstGeom>
          </p:spPr>
        </p:pic>
      </p:grpSp>
      <p:sp>
        <p:nvSpPr>
          <p:cNvPr id="13" name="Rectangle 12">
            <a:extLst>
              <a:ext uri="{FF2B5EF4-FFF2-40B4-BE49-F238E27FC236}">
                <a16:creationId xmlns:a16="http://schemas.microsoft.com/office/drawing/2014/main" id="{9A65F1DD-9F39-D94E-BB61-C016E933F69C}"/>
              </a:ext>
            </a:extLst>
          </p:cNvPr>
          <p:cNvSpPr/>
          <p:nvPr userDrawn="1"/>
        </p:nvSpPr>
        <p:spPr>
          <a:xfrm>
            <a:off x="403761" y="617517"/>
            <a:ext cx="8431481" cy="124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5630180"/>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Divider Page_Succulen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85B2BBF-7EC7-D742-A7C0-F4EB0D942BC4}"/>
              </a:ext>
            </a:extLst>
          </p:cNvPr>
          <p:cNvSpPr>
            <a:spLocks noGrp="1"/>
          </p:cNvSpPr>
          <p:nvPr>
            <p:ph type="sldNum" sz="quarter" idx="10"/>
          </p:nvPr>
        </p:nvSpPr>
        <p:spPr/>
        <p:txBody>
          <a:bodyPr/>
          <a:lstStyle/>
          <a:p>
            <a:fld id="{B860EA5E-C501-EE46-95BA-D6951046621D}" type="slidenum">
              <a:rPr lang="en-US" smtClean="0"/>
              <a:t>‹#›</a:t>
            </a:fld>
            <a:endParaRPr lang="en-US"/>
          </a:p>
        </p:txBody>
      </p:sp>
      <p:sp>
        <p:nvSpPr>
          <p:cNvPr id="6" name="Freeform 5">
            <a:extLst>
              <a:ext uri="{FF2B5EF4-FFF2-40B4-BE49-F238E27FC236}">
                <a16:creationId xmlns:a16="http://schemas.microsoft.com/office/drawing/2014/main" id="{A313C653-9946-3C41-ACBF-17C08058A176}"/>
              </a:ext>
            </a:extLst>
          </p:cNvPr>
          <p:cNvSpPr/>
          <p:nvPr userDrawn="1"/>
        </p:nvSpPr>
        <p:spPr>
          <a:xfrm>
            <a:off x="0" y="939097"/>
            <a:ext cx="8768482" cy="1014984"/>
          </a:xfrm>
          <a:custGeom>
            <a:avLst/>
            <a:gdLst>
              <a:gd name="connsiteX0" fmla="*/ 0 w 8802985"/>
              <a:gd name="connsiteY0" fmla="*/ 0 h 1014984"/>
              <a:gd name="connsiteX1" fmla="*/ 8802985 w 8802985"/>
              <a:gd name="connsiteY1" fmla="*/ 0 h 1014984"/>
              <a:gd name="connsiteX2" fmla="*/ 8426498 w 8802985"/>
              <a:gd name="connsiteY2" fmla="*/ 1014984 h 1014984"/>
              <a:gd name="connsiteX3" fmla="*/ 0 w 8802985"/>
              <a:gd name="connsiteY3" fmla="*/ 1014984 h 1014984"/>
              <a:gd name="connsiteX4" fmla="*/ 0 w 8802985"/>
              <a:gd name="connsiteY4" fmla="*/ 0 h 1014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2985" h="1014984">
                <a:moveTo>
                  <a:pt x="0" y="0"/>
                </a:moveTo>
                <a:lnTo>
                  <a:pt x="8802985" y="0"/>
                </a:lnTo>
                <a:lnTo>
                  <a:pt x="8426498" y="1014984"/>
                </a:lnTo>
                <a:lnTo>
                  <a:pt x="0" y="1014984"/>
                </a:lnTo>
                <a:lnTo>
                  <a:pt x="0" y="0"/>
                </a:ln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2400">
              <a:solidFill>
                <a:schemeClr val="tx1">
                  <a:lumMod val="75000"/>
                </a:schemeClr>
              </a:solidFill>
              <a:latin typeface="Arial"/>
              <a:cs typeface="Arial"/>
            </a:endParaRPr>
          </a:p>
        </p:txBody>
      </p:sp>
      <p:sp>
        <p:nvSpPr>
          <p:cNvPr id="7" name="Title 4">
            <a:extLst>
              <a:ext uri="{FF2B5EF4-FFF2-40B4-BE49-F238E27FC236}">
                <a16:creationId xmlns:a16="http://schemas.microsoft.com/office/drawing/2014/main" id="{24B40A26-E093-0947-8819-05987AB1F001}"/>
              </a:ext>
            </a:extLst>
          </p:cNvPr>
          <p:cNvSpPr>
            <a:spLocks noGrp="1"/>
          </p:cNvSpPr>
          <p:nvPr>
            <p:ph type="title" hasCustomPrompt="1"/>
          </p:nvPr>
        </p:nvSpPr>
        <p:spPr>
          <a:xfrm>
            <a:off x="362190" y="938151"/>
            <a:ext cx="6822381" cy="1009402"/>
          </a:xfrm>
          <a:prstGeom prst="rect">
            <a:avLst/>
          </a:prstGeom>
        </p:spPr>
        <p:txBody>
          <a:bodyPr anchor="ctr"/>
          <a:lstStyle>
            <a:lvl1pPr>
              <a:lnSpc>
                <a:spcPct val="100000"/>
              </a:lnSpc>
              <a:defRPr sz="2000" cap="all" baseline="0">
                <a:solidFill>
                  <a:schemeClr val="bg1"/>
                </a:solidFill>
                <a:latin typeface="Impact" panose="020B0806030902050204" pitchFamily="34" charset="0"/>
              </a:defRPr>
            </a:lvl1pPr>
          </a:lstStyle>
          <a:p>
            <a:r>
              <a:rPr lang="en-US" sz="2000">
                <a:latin typeface="Impact" panose="020B0806030902050204" pitchFamily="34" charset="0"/>
                <a:cs typeface="Arial"/>
              </a:rPr>
              <a:t>Click to add Divider page headline</a:t>
            </a:r>
          </a:p>
        </p:txBody>
      </p:sp>
      <p:grpSp>
        <p:nvGrpSpPr>
          <p:cNvPr id="8" name="Group 7">
            <a:extLst>
              <a:ext uri="{FF2B5EF4-FFF2-40B4-BE49-F238E27FC236}">
                <a16:creationId xmlns:a16="http://schemas.microsoft.com/office/drawing/2014/main" id="{B9568268-D564-1442-90DD-70219D5FA0A4}"/>
              </a:ext>
            </a:extLst>
          </p:cNvPr>
          <p:cNvGrpSpPr/>
          <p:nvPr userDrawn="1"/>
        </p:nvGrpSpPr>
        <p:grpSpPr>
          <a:xfrm>
            <a:off x="7616541" y="1178128"/>
            <a:ext cx="345864" cy="776859"/>
            <a:chOff x="7865922" y="1061336"/>
            <a:chExt cx="397861" cy="893652"/>
          </a:xfrm>
        </p:grpSpPr>
        <p:pic>
          <p:nvPicPr>
            <p:cNvPr id="10" name="Picture 9">
              <a:extLst>
                <a:ext uri="{FF2B5EF4-FFF2-40B4-BE49-F238E27FC236}">
                  <a16:creationId xmlns:a16="http://schemas.microsoft.com/office/drawing/2014/main" id="{37DF2548-95BA-8B4C-84FF-60536AD67327}"/>
                </a:ext>
              </a:extLst>
            </p:cNvPr>
            <p:cNvPicPr>
              <a:picLocks noChangeAspect="1"/>
            </p:cNvPicPr>
            <p:nvPr userDrawn="1"/>
          </p:nvPicPr>
          <p:blipFill>
            <a:blip r:embed="rId2"/>
            <a:srcRect/>
            <a:stretch/>
          </p:blipFill>
          <p:spPr>
            <a:xfrm>
              <a:off x="7865922" y="1202517"/>
              <a:ext cx="307092" cy="752471"/>
            </a:xfrm>
            <a:custGeom>
              <a:avLst/>
              <a:gdLst>
                <a:gd name="connsiteX0" fmla="*/ 1075686 w 1250151"/>
                <a:gd name="connsiteY0" fmla="*/ 0 h 3063261"/>
                <a:gd name="connsiteX1" fmla="*/ 1250151 w 1250151"/>
                <a:gd name="connsiteY1" fmla="*/ 0 h 3063261"/>
                <a:gd name="connsiteX2" fmla="*/ 174466 w 1250151"/>
                <a:gd name="connsiteY2" fmla="*/ 3063261 h 3063261"/>
                <a:gd name="connsiteX3" fmla="*/ 0 w 1250151"/>
                <a:gd name="connsiteY3" fmla="*/ 3063261 h 3063261"/>
                <a:gd name="connsiteX4" fmla="*/ 1075686 w 1250151"/>
                <a:gd name="connsiteY4" fmla="*/ 0 h 3063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151" h="3063261">
                  <a:moveTo>
                    <a:pt x="1075686" y="0"/>
                  </a:moveTo>
                  <a:lnTo>
                    <a:pt x="1250151" y="0"/>
                  </a:lnTo>
                  <a:lnTo>
                    <a:pt x="174466" y="3063261"/>
                  </a:lnTo>
                  <a:lnTo>
                    <a:pt x="0" y="3063261"/>
                  </a:lnTo>
                  <a:lnTo>
                    <a:pt x="1075686" y="0"/>
                  </a:lnTo>
                  <a:close/>
                </a:path>
              </a:pathLst>
            </a:custGeom>
            <a:solidFill>
              <a:schemeClr val="bg1"/>
            </a:solidFill>
          </p:spPr>
        </p:pic>
        <p:pic>
          <p:nvPicPr>
            <p:cNvPr id="12" name="Picture 11">
              <a:extLst>
                <a:ext uri="{FF2B5EF4-FFF2-40B4-BE49-F238E27FC236}">
                  <a16:creationId xmlns:a16="http://schemas.microsoft.com/office/drawing/2014/main" id="{E5B6A6A9-F260-1E41-A70C-512F179EA1AE}"/>
                </a:ext>
              </a:extLst>
            </p:cNvPr>
            <p:cNvPicPr>
              <a:picLocks noChangeAspect="1"/>
            </p:cNvPicPr>
            <p:nvPr userDrawn="1"/>
          </p:nvPicPr>
          <p:blipFill>
            <a:blip r:embed="rId3"/>
            <a:stretch>
              <a:fillRect/>
            </a:stretch>
          </p:blipFill>
          <p:spPr>
            <a:xfrm>
              <a:off x="8098683" y="1061336"/>
              <a:ext cx="165100" cy="431800"/>
            </a:xfrm>
            <a:prstGeom prst="rect">
              <a:avLst/>
            </a:prstGeom>
          </p:spPr>
        </p:pic>
      </p:grpSp>
      <p:sp>
        <p:nvSpPr>
          <p:cNvPr id="13" name="Rectangle 12">
            <a:extLst>
              <a:ext uri="{FF2B5EF4-FFF2-40B4-BE49-F238E27FC236}">
                <a16:creationId xmlns:a16="http://schemas.microsoft.com/office/drawing/2014/main" id="{E81A0045-9BBA-3B4F-8F84-C4D26574221C}"/>
              </a:ext>
            </a:extLst>
          </p:cNvPr>
          <p:cNvSpPr/>
          <p:nvPr userDrawn="1"/>
        </p:nvSpPr>
        <p:spPr>
          <a:xfrm>
            <a:off x="403761" y="617517"/>
            <a:ext cx="8431481" cy="124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286432"/>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Divider Page_Succulen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85B2BBF-7EC7-D742-A7C0-F4EB0D942BC4}"/>
              </a:ext>
            </a:extLst>
          </p:cNvPr>
          <p:cNvSpPr>
            <a:spLocks noGrp="1"/>
          </p:cNvSpPr>
          <p:nvPr>
            <p:ph type="sldNum" sz="quarter" idx="10"/>
          </p:nvPr>
        </p:nvSpPr>
        <p:spPr/>
        <p:txBody>
          <a:bodyPr/>
          <a:lstStyle/>
          <a:p>
            <a:fld id="{B860EA5E-C501-EE46-95BA-D6951046621D}" type="slidenum">
              <a:rPr lang="en-US" smtClean="0"/>
              <a:t>‹#›</a:t>
            </a:fld>
            <a:endParaRPr lang="en-US"/>
          </a:p>
        </p:txBody>
      </p:sp>
      <p:sp>
        <p:nvSpPr>
          <p:cNvPr id="6" name="Freeform 5">
            <a:extLst>
              <a:ext uri="{FF2B5EF4-FFF2-40B4-BE49-F238E27FC236}">
                <a16:creationId xmlns:a16="http://schemas.microsoft.com/office/drawing/2014/main" id="{A313C653-9946-3C41-ACBF-17C08058A176}"/>
              </a:ext>
            </a:extLst>
          </p:cNvPr>
          <p:cNvSpPr/>
          <p:nvPr userDrawn="1"/>
        </p:nvSpPr>
        <p:spPr>
          <a:xfrm>
            <a:off x="0" y="939097"/>
            <a:ext cx="8768482" cy="1014984"/>
          </a:xfrm>
          <a:custGeom>
            <a:avLst/>
            <a:gdLst>
              <a:gd name="connsiteX0" fmla="*/ 0 w 8802985"/>
              <a:gd name="connsiteY0" fmla="*/ 0 h 1014984"/>
              <a:gd name="connsiteX1" fmla="*/ 8802985 w 8802985"/>
              <a:gd name="connsiteY1" fmla="*/ 0 h 1014984"/>
              <a:gd name="connsiteX2" fmla="*/ 8426498 w 8802985"/>
              <a:gd name="connsiteY2" fmla="*/ 1014984 h 1014984"/>
              <a:gd name="connsiteX3" fmla="*/ 0 w 8802985"/>
              <a:gd name="connsiteY3" fmla="*/ 1014984 h 1014984"/>
              <a:gd name="connsiteX4" fmla="*/ 0 w 8802985"/>
              <a:gd name="connsiteY4" fmla="*/ 0 h 1014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2985" h="1014984">
                <a:moveTo>
                  <a:pt x="0" y="0"/>
                </a:moveTo>
                <a:lnTo>
                  <a:pt x="8802985" y="0"/>
                </a:lnTo>
                <a:lnTo>
                  <a:pt x="8426498" y="1014984"/>
                </a:lnTo>
                <a:lnTo>
                  <a:pt x="0" y="1014984"/>
                </a:lnTo>
                <a:lnTo>
                  <a:pt x="0" y="0"/>
                </a:ln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2400">
              <a:solidFill>
                <a:schemeClr val="tx1">
                  <a:lumMod val="75000"/>
                </a:schemeClr>
              </a:solidFill>
              <a:latin typeface="Arial"/>
              <a:cs typeface="Arial"/>
            </a:endParaRPr>
          </a:p>
        </p:txBody>
      </p:sp>
      <p:sp>
        <p:nvSpPr>
          <p:cNvPr id="7" name="Title 4">
            <a:extLst>
              <a:ext uri="{FF2B5EF4-FFF2-40B4-BE49-F238E27FC236}">
                <a16:creationId xmlns:a16="http://schemas.microsoft.com/office/drawing/2014/main" id="{24B40A26-E093-0947-8819-05987AB1F001}"/>
              </a:ext>
            </a:extLst>
          </p:cNvPr>
          <p:cNvSpPr>
            <a:spLocks noGrp="1"/>
          </p:cNvSpPr>
          <p:nvPr>
            <p:ph type="title" hasCustomPrompt="1"/>
          </p:nvPr>
        </p:nvSpPr>
        <p:spPr>
          <a:xfrm>
            <a:off x="362190" y="938151"/>
            <a:ext cx="6822381" cy="1009402"/>
          </a:xfrm>
          <a:prstGeom prst="rect">
            <a:avLst/>
          </a:prstGeom>
        </p:spPr>
        <p:txBody>
          <a:bodyPr anchor="ctr"/>
          <a:lstStyle>
            <a:lvl1pPr>
              <a:lnSpc>
                <a:spcPct val="100000"/>
              </a:lnSpc>
              <a:defRPr sz="2000" cap="all" baseline="0">
                <a:solidFill>
                  <a:schemeClr val="bg1"/>
                </a:solidFill>
                <a:latin typeface="Impact" panose="020B0806030902050204" pitchFamily="34" charset="0"/>
              </a:defRPr>
            </a:lvl1pPr>
          </a:lstStyle>
          <a:p>
            <a:r>
              <a:rPr lang="en-US" sz="2000">
                <a:latin typeface="Impact" panose="020B0806030902050204" pitchFamily="34" charset="0"/>
                <a:cs typeface="Arial"/>
              </a:rPr>
              <a:t>Click to add Divider page headline</a:t>
            </a:r>
          </a:p>
        </p:txBody>
      </p:sp>
      <p:grpSp>
        <p:nvGrpSpPr>
          <p:cNvPr id="8" name="Group 7">
            <a:extLst>
              <a:ext uri="{FF2B5EF4-FFF2-40B4-BE49-F238E27FC236}">
                <a16:creationId xmlns:a16="http://schemas.microsoft.com/office/drawing/2014/main" id="{B9568268-D564-1442-90DD-70219D5FA0A4}"/>
              </a:ext>
            </a:extLst>
          </p:cNvPr>
          <p:cNvGrpSpPr/>
          <p:nvPr userDrawn="1"/>
        </p:nvGrpSpPr>
        <p:grpSpPr>
          <a:xfrm>
            <a:off x="7616541" y="1178128"/>
            <a:ext cx="345864" cy="776859"/>
            <a:chOff x="7865922" y="1061336"/>
            <a:chExt cx="397861" cy="893652"/>
          </a:xfrm>
        </p:grpSpPr>
        <p:pic>
          <p:nvPicPr>
            <p:cNvPr id="10" name="Picture 9">
              <a:extLst>
                <a:ext uri="{FF2B5EF4-FFF2-40B4-BE49-F238E27FC236}">
                  <a16:creationId xmlns:a16="http://schemas.microsoft.com/office/drawing/2014/main" id="{37DF2548-95BA-8B4C-84FF-60536AD67327}"/>
                </a:ext>
              </a:extLst>
            </p:cNvPr>
            <p:cNvPicPr>
              <a:picLocks noChangeAspect="1"/>
            </p:cNvPicPr>
            <p:nvPr userDrawn="1"/>
          </p:nvPicPr>
          <p:blipFill>
            <a:blip r:embed="rId2"/>
            <a:srcRect/>
            <a:stretch/>
          </p:blipFill>
          <p:spPr>
            <a:xfrm>
              <a:off x="7865922" y="1202517"/>
              <a:ext cx="307092" cy="752471"/>
            </a:xfrm>
            <a:custGeom>
              <a:avLst/>
              <a:gdLst>
                <a:gd name="connsiteX0" fmla="*/ 1075686 w 1250151"/>
                <a:gd name="connsiteY0" fmla="*/ 0 h 3063261"/>
                <a:gd name="connsiteX1" fmla="*/ 1250151 w 1250151"/>
                <a:gd name="connsiteY1" fmla="*/ 0 h 3063261"/>
                <a:gd name="connsiteX2" fmla="*/ 174466 w 1250151"/>
                <a:gd name="connsiteY2" fmla="*/ 3063261 h 3063261"/>
                <a:gd name="connsiteX3" fmla="*/ 0 w 1250151"/>
                <a:gd name="connsiteY3" fmla="*/ 3063261 h 3063261"/>
                <a:gd name="connsiteX4" fmla="*/ 1075686 w 1250151"/>
                <a:gd name="connsiteY4" fmla="*/ 0 h 3063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151" h="3063261">
                  <a:moveTo>
                    <a:pt x="1075686" y="0"/>
                  </a:moveTo>
                  <a:lnTo>
                    <a:pt x="1250151" y="0"/>
                  </a:lnTo>
                  <a:lnTo>
                    <a:pt x="174466" y="3063261"/>
                  </a:lnTo>
                  <a:lnTo>
                    <a:pt x="0" y="3063261"/>
                  </a:lnTo>
                  <a:lnTo>
                    <a:pt x="1075686" y="0"/>
                  </a:lnTo>
                  <a:close/>
                </a:path>
              </a:pathLst>
            </a:custGeom>
            <a:solidFill>
              <a:schemeClr val="bg1"/>
            </a:solidFill>
          </p:spPr>
        </p:pic>
        <p:pic>
          <p:nvPicPr>
            <p:cNvPr id="12" name="Picture 11">
              <a:extLst>
                <a:ext uri="{FF2B5EF4-FFF2-40B4-BE49-F238E27FC236}">
                  <a16:creationId xmlns:a16="http://schemas.microsoft.com/office/drawing/2014/main" id="{E5B6A6A9-F260-1E41-A70C-512F179EA1AE}"/>
                </a:ext>
              </a:extLst>
            </p:cNvPr>
            <p:cNvPicPr>
              <a:picLocks noChangeAspect="1"/>
            </p:cNvPicPr>
            <p:nvPr userDrawn="1"/>
          </p:nvPicPr>
          <p:blipFill>
            <a:blip r:embed="rId3"/>
            <a:stretch>
              <a:fillRect/>
            </a:stretch>
          </p:blipFill>
          <p:spPr>
            <a:xfrm>
              <a:off x="8098683" y="1061336"/>
              <a:ext cx="165100" cy="431800"/>
            </a:xfrm>
            <a:prstGeom prst="rect">
              <a:avLst/>
            </a:prstGeom>
          </p:spPr>
        </p:pic>
      </p:grpSp>
      <p:sp>
        <p:nvSpPr>
          <p:cNvPr id="13" name="Rectangle 12">
            <a:extLst>
              <a:ext uri="{FF2B5EF4-FFF2-40B4-BE49-F238E27FC236}">
                <a16:creationId xmlns:a16="http://schemas.microsoft.com/office/drawing/2014/main" id="{E81A0045-9BBA-3B4F-8F84-C4D26574221C}"/>
              </a:ext>
            </a:extLst>
          </p:cNvPr>
          <p:cNvSpPr/>
          <p:nvPr userDrawn="1"/>
        </p:nvSpPr>
        <p:spPr>
          <a:xfrm>
            <a:off x="403761" y="617517"/>
            <a:ext cx="8431481" cy="124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5011784"/>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lant_ocean">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AC0A773-CF94-E242-9C5C-CE0B734687B9}"/>
              </a:ext>
            </a:extLst>
          </p:cNvPr>
          <p:cNvCxnSpPr>
            <a:cxnSpLocks/>
          </p:cNvCxnSpPr>
          <p:nvPr userDrawn="1"/>
        </p:nvCxnSpPr>
        <p:spPr>
          <a:xfrm>
            <a:off x="457200" y="674581"/>
            <a:ext cx="8312952"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9" name="Rectangle 1">
            <a:extLst>
              <a:ext uri="{FF2B5EF4-FFF2-40B4-BE49-F238E27FC236}">
                <a16:creationId xmlns:a16="http://schemas.microsoft.com/office/drawing/2014/main" id="{B9E15BA3-761F-9A48-8D42-2554E513A95C}"/>
              </a:ext>
            </a:extLst>
          </p:cNvPr>
          <p:cNvSpPr/>
          <p:nvPr userDrawn="1"/>
        </p:nvSpPr>
        <p:spPr>
          <a:xfrm>
            <a:off x="-12112" y="-11085"/>
            <a:ext cx="5977202" cy="5165670"/>
          </a:xfrm>
          <a:custGeom>
            <a:avLst/>
            <a:gdLst>
              <a:gd name="connsiteX0" fmla="*/ 0 w 928151"/>
              <a:gd name="connsiteY0" fmla="*/ 0 h 1375897"/>
              <a:gd name="connsiteX1" fmla="*/ 928151 w 928151"/>
              <a:gd name="connsiteY1" fmla="*/ 0 h 1375897"/>
              <a:gd name="connsiteX2" fmla="*/ 928151 w 928151"/>
              <a:gd name="connsiteY2" fmla="*/ 1375897 h 1375897"/>
              <a:gd name="connsiteX3" fmla="*/ 0 w 928151"/>
              <a:gd name="connsiteY3" fmla="*/ 1375897 h 1375897"/>
              <a:gd name="connsiteX4" fmla="*/ 0 w 928151"/>
              <a:gd name="connsiteY4" fmla="*/ 0 h 1375897"/>
              <a:gd name="connsiteX0" fmla="*/ 467512 w 1395663"/>
              <a:gd name="connsiteY0" fmla="*/ 0 h 1382772"/>
              <a:gd name="connsiteX1" fmla="*/ 1395663 w 1395663"/>
              <a:gd name="connsiteY1" fmla="*/ 0 h 1382772"/>
              <a:gd name="connsiteX2" fmla="*/ 1395663 w 1395663"/>
              <a:gd name="connsiteY2" fmla="*/ 1375897 h 1382772"/>
              <a:gd name="connsiteX3" fmla="*/ 0 w 1395663"/>
              <a:gd name="connsiteY3" fmla="*/ 1382772 h 1382772"/>
              <a:gd name="connsiteX4" fmla="*/ 467512 w 1395663"/>
              <a:gd name="connsiteY4" fmla="*/ 0 h 1382772"/>
              <a:gd name="connsiteX0" fmla="*/ 467512 w 1395663"/>
              <a:gd name="connsiteY0" fmla="*/ 0 h 1382772"/>
              <a:gd name="connsiteX1" fmla="*/ 1395663 w 1395663"/>
              <a:gd name="connsiteY1" fmla="*/ 0 h 1382772"/>
              <a:gd name="connsiteX2" fmla="*/ 941900 w 1395663"/>
              <a:gd name="connsiteY2" fmla="*/ 1382772 h 1382772"/>
              <a:gd name="connsiteX3" fmla="*/ 0 w 1395663"/>
              <a:gd name="connsiteY3" fmla="*/ 1382772 h 1382772"/>
              <a:gd name="connsiteX4" fmla="*/ 467512 w 1395663"/>
              <a:gd name="connsiteY4" fmla="*/ 0 h 1382772"/>
              <a:gd name="connsiteX0" fmla="*/ 753829 w 1681980"/>
              <a:gd name="connsiteY0" fmla="*/ 0 h 5164817"/>
              <a:gd name="connsiteX1" fmla="*/ 1681980 w 1681980"/>
              <a:gd name="connsiteY1" fmla="*/ 0 h 5164817"/>
              <a:gd name="connsiteX2" fmla="*/ 0 w 1681980"/>
              <a:gd name="connsiteY2" fmla="*/ 5164817 h 5164817"/>
              <a:gd name="connsiteX3" fmla="*/ 286317 w 1681980"/>
              <a:gd name="connsiteY3" fmla="*/ 1382772 h 5164817"/>
              <a:gd name="connsiteX4" fmla="*/ 753829 w 1681980"/>
              <a:gd name="connsiteY4" fmla="*/ 0 h 5164817"/>
              <a:gd name="connsiteX0" fmla="*/ 3286461 w 4214612"/>
              <a:gd name="connsiteY0" fmla="*/ 0 h 5170228"/>
              <a:gd name="connsiteX1" fmla="*/ 4214612 w 4214612"/>
              <a:gd name="connsiteY1" fmla="*/ 0 h 5170228"/>
              <a:gd name="connsiteX2" fmla="*/ 2532632 w 4214612"/>
              <a:gd name="connsiteY2" fmla="*/ 5164817 h 5170228"/>
              <a:gd name="connsiteX3" fmla="*/ 0 w 4214612"/>
              <a:gd name="connsiteY3" fmla="*/ 5170228 h 5170228"/>
              <a:gd name="connsiteX4" fmla="*/ 3286461 w 4214612"/>
              <a:gd name="connsiteY4" fmla="*/ 0 h 5170228"/>
              <a:gd name="connsiteX0" fmla="*/ 0 w 4223237"/>
              <a:gd name="connsiteY0" fmla="*/ 5410 h 5170228"/>
              <a:gd name="connsiteX1" fmla="*/ 4223237 w 4223237"/>
              <a:gd name="connsiteY1" fmla="*/ 0 h 5170228"/>
              <a:gd name="connsiteX2" fmla="*/ 2541257 w 4223237"/>
              <a:gd name="connsiteY2" fmla="*/ 5164817 h 5170228"/>
              <a:gd name="connsiteX3" fmla="*/ 8625 w 4223237"/>
              <a:gd name="connsiteY3" fmla="*/ 5170228 h 5170228"/>
              <a:gd name="connsiteX4" fmla="*/ 0 w 4223237"/>
              <a:gd name="connsiteY4" fmla="*/ 5410 h 5170228"/>
              <a:gd name="connsiteX0" fmla="*/ 7607 w 4230844"/>
              <a:gd name="connsiteY0" fmla="*/ 5410 h 5170228"/>
              <a:gd name="connsiteX1" fmla="*/ 4230844 w 4230844"/>
              <a:gd name="connsiteY1" fmla="*/ 0 h 5170228"/>
              <a:gd name="connsiteX2" fmla="*/ 2548864 w 4230844"/>
              <a:gd name="connsiteY2" fmla="*/ 5164817 h 5170228"/>
              <a:gd name="connsiteX3" fmla="*/ 0 w 4230844"/>
              <a:gd name="connsiteY3" fmla="*/ 5170228 h 5170228"/>
              <a:gd name="connsiteX4" fmla="*/ 7607 w 4230844"/>
              <a:gd name="connsiteY4" fmla="*/ 5410 h 5170228"/>
              <a:gd name="connsiteX0" fmla="*/ 7607 w 4230844"/>
              <a:gd name="connsiteY0" fmla="*/ 0 h 5164818"/>
              <a:gd name="connsiteX1" fmla="*/ 4230844 w 4230844"/>
              <a:gd name="connsiteY1" fmla="*/ 5411 h 5164818"/>
              <a:gd name="connsiteX2" fmla="*/ 2548864 w 4230844"/>
              <a:gd name="connsiteY2" fmla="*/ 5159407 h 5164818"/>
              <a:gd name="connsiteX3" fmla="*/ 0 w 4230844"/>
              <a:gd name="connsiteY3" fmla="*/ 5164818 h 5164818"/>
              <a:gd name="connsiteX4" fmla="*/ 7607 w 4230844"/>
              <a:gd name="connsiteY4" fmla="*/ 0 h 5164818"/>
              <a:gd name="connsiteX0" fmla="*/ 3 w 5494632"/>
              <a:gd name="connsiteY0" fmla="*/ 0 h 5177344"/>
              <a:gd name="connsiteX1" fmla="*/ 5494632 w 5494632"/>
              <a:gd name="connsiteY1" fmla="*/ 17937 h 5177344"/>
              <a:gd name="connsiteX2" fmla="*/ 3812652 w 5494632"/>
              <a:gd name="connsiteY2" fmla="*/ 5171933 h 5177344"/>
              <a:gd name="connsiteX3" fmla="*/ 1263788 w 5494632"/>
              <a:gd name="connsiteY3" fmla="*/ 5177344 h 5177344"/>
              <a:gd name="connsiteX4" fmla="*/ 3 w 5494632"/>
              <a:gd name="connsiteY4" fmla="*/ 0 h 5177344"/>
              <a:gd name="connsiteX0" fmla="*/ 63974 w 5558603"/>
              <a:gd name="connsiteY0" fmla="*/ 0 h 5177344"/>
              <a:gd name="connsiteX1" fmla="*/ 5558603 w 5558603"/>
              <a:gd name="connsiteY1" fmla="*/ 17937 h 5177344"/>
              <a:gd name="connsiteX2" fmla="*/ 3876623 w 5558603"/>
              <a:gd name="connsiteY2" fmla="*/ 5171933 h 5177344"/>
              <a:gd name="connsiteX3" fmla="*/ 0 w 5558603"/>
              <a:gd name="connsiteY3" fmla="*/ 5177344 h 5177344"/>
              <a:gd name="connsiteX4" fmla="*/ 63974 w 5558603"/>
              <a:gd name="connsiteY4" fmla="*/ 0 h 5177344"/>
              <a:gd name="connsiteX0" fmla="*/ 16 w 5494645"/>
              <a:gd name="connsiteY0" fmla="*/ 0 h 5171933"/>
              <a:gd name="connsiteX1" fmla="*/ 5494645 w 5494645"/>
              <a:gd name="connsiteY1" fmla="*/ 17937 h 5171933"/>
              <a:gd name="connsiteX2" fmla="*/ 3812665 w 5494645"/>
              <a:gd name="connsiteY2" fmla="*/ 5171933 h 5171933"/>
              <a:gd name="connsiteX3" fmla="*/ 311823 w 5494645"/>
              <a:gd name="connsiteY3" fmla="*/ 5171081 h 5171933"/>
              <a:gd name="connsiteX4" fmla="*/ 16 w 5494645"/>
              <a:gd name="connsiteY4" fmla="*/ 0 h 5171933"/>
              <a:gd name="connsiteX0" fmla="*/ 417 w 5188158"/>
              <a:gd name="connsiteY0" fmla="*/ 0 h 5165670"/>
              <a:gd name="connsiteX1" fmla="*/ 5188158 w 5188158"/>
              <a:gd name="connsiteY1" fmla="*/ 11674 h 5165670"/>
              <a:gd name="connsiteX2" fmla="*/ 3506178 w 5188158"/>
              <a:gd name="connsiteY2" fmla="*/ 5165670 h 5165670"/>
              <a:gd name="connsiteX3" fmla="*/ 5336 w 5188158"/>
              <a:gd name="connsiteY3" fmla="*/ 5164818 h 5165670"/>
              <a:gd name="connsiteX4" fmla="*/ 417 w 5188158"/>
              <a:gd name="connsiteY4" fmla="*/ 0 h 5165670"/>
              <a:gd name="connsiteX0" fmla="*/ 417 w 5188158"/>
              <a:gd name="connsiteY0" fmla="*/ 0 h 5165670"/>
              <a:gd name="connsiteX1" fmla="*/ 5188158 w 5188158"/>
              <a:gd name="connsiteY1" fmla="*/ 11674 h 5165670"/>
              <a:gd name="connsiteX2" fmla="*/ 3748403 w 5188158"/>
              <a:gd name="connsiteY2" fmla="*/ 5165670 h 5165670"/>
              <a:gd name="connsiteX3" fmla="*/ 5336 w 5188158"/>
              <a:gd name="connsiteY3" fmla="*/ 5164818 h 5165670"/>
              <a:gd name="connsiteX4" fmla="*/ 417 w 5188158"/>
              <a:gd name="connsiteY4" fmla="*/ 0 h 5165670"/>
              <a:gd name="connsiteX0" fmla="*/ 417 w 5379502"/>
              <a:gd name="connsiteY0" fmla="*/ 0 h 5165670"/>
              <a:gd name="connsiteX1" fmla="*/ 5379502 w 5379502"/>
              <a:gd name="connsiteY1" fmla="*/ 17730 h 5165670"/>
              <a:gd name="connsiteX2" fmla="*/ 3748403 w 5379502"/>
              <a:gd name="connsiteY2" fmla="*/ 5165670 h 5165670"/>
              <a:gd name="connsiteX3" fmla="*/ 5336 w 5379502"/>
              <a:gd name="connsiteY3" fmla="*/ 5164818 h 5165670"/>
              <a:gd name="connsiteX4" fmla="*/ 417 w 5379502"/>
              <a:gd name="connsiteY4" fmla="*/ 0 h 5165670"/>
              <a:gd name="connsiteX0" fmla="*/ 417 w 5390437"/>
              <a:gd name="connsiteY0" fmla="*/ 0 h 5165670"/>
              <a:gd name="connsiteX1" fmla="*/ 5390437 w 5390437"/>
              <a:gd name="connsiteY1" fmla="*/ 17730 h 5165670"/>
              <a:gd name="connsiteX2" fmla="*/ 3748403 w 5390437"/>
              <a:gd name="connsiteY2" fmla="*/ 5165670 h 5165670"/>
              <a:gd name="connsiteX3" fmla="*/ 5336 w 5390437"/>
              <a:gd name="connsiteY3" fmla="*/ 5164818 h 5165670"/>
              <a:gd name="connsiteX4" fmla="*/ 417 w 5390437"/>
              <a:gd name="connsiteY4" fmla="*/ 0 h 5165670"/>
              <a:gd name="connsiteX0" fmla="*/ 417 w 5390437"/>
              <a:gd name="connsiteY0" fmla="*/ 0 h 5165670"/>
              <a:gd name="connsiteX1" fmla="*/ 5390437 w 5390437"/>
              <a:gd name="connsiteY1" fmla="*/ 14555 h 5165670"/>
              <a:gd name="connsiteX2" fmla="*/ 3748403 w 5390437"/>
              <a:gd name="connsiteY2" fmla="*/ 5165670 h 5165670"/>
              <a:gd name="connsiteX3" fmla="*/ 5336 w 5390437"/>
              <a:gd name="connsiteY3" fmla="*/ 5164818 h 5165670"/>
              <a:gd name="connsiteX4" fmla="*/ 417 w 5390437"/>
              <a:gd name="connsiteY4" fmla="*/ 0 h 5165670"/>
              <a:gd name="connsiteX0" fmla="*/ 417 w 5396170"/>
              <a:gd name="connsiteY0" fmla="*/ 0 h 5165670"/>
              <a:gd name="connsiteX1" fmla="*/ 5396170 w 5396170"/>
              <a:gd name="connsiteY1" fmla="*/ 11380 h 5165670"/>
              <a:gd name="connsiteX2" fmla="*/ 3748403 w 5396170"/>
              <a:gd name="connsiteY2" fmla="*/ 5165670 h 5165670"/>
              <a:gd name="connsiteX3" fmla="*/ 5336 w 5396170"/>
              <a:gd name="connsiteY3" fmla="*/ 5164818 h 5165670"/>
              <a:gd name="connsiteX4" fmla="*/ 417 w 5396170"/>
              <a:gd name="connsiteY4" fmla="*/ 0 h 5165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6170" h="5165670">
                <a:moveTo>
                  <a:pt x="417" y="0"/>
                </a:moveTo>
                <a:lnTo>
                  <a:pt x="5396170" y="11380"/>
                </a:lnTo>
                <a:lnTo>
                  <a:pt x="3748403" y="5165670"/>
                </a:lnTo>
                <a:lnTo>
                  <a:pt x="5336" y="5164818"/>
                </a:lnTo>
                <a:cubicBezTo>
                  <a:pt x="7872" y="3443212"/>
                  <a:pt x="-2119" y="1721606"/>
                  <a:pt x="417" y="0"/>
                </a:cubicBez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2400">
              <a:solidFill>
                <a:schemeClr val="tx1">
                  <a:lumMod val="75000"/>
                </a:schemeClr>
              </a:solidFill>
              <a:latin typeface="Arial"/>
              <a:cs typeface="Arial"/>
            </a:endParaRPr>
          </a:p>
        </p:txBody>
      </p:sp>
      <p:sp>
        <p:nvSpPr>
          <p:cNvPr id="3" name="Slide Number Placeholder 2">
            <a:extLst>
              <a:ext uri="{FF2B5EF4-FFF2-40B4-BE49-F238E27FC236}">
                <a16:creationId xmlns:a16="http://schemas.microsoft.com/office/drawing/2014/main" id="{C85B2BBF-7EC7-D742-A7C0-F4EB0D942BC4}"/>
              </a:ext>
            </a:extLst>
          </p:cNvPr>
          <p:cNvSpPr>
            <a:spLocks noGrp="1"/>
          </p:cNvSpPr>
          <p:nvPr>
            <p:ph type="sldNum" sz="quarter" idx="10"/>
          </p:nvPr>
        </p:nvSpPr>
        <p:spPr/>
        <p:txBody>
          <a:bodyPr/>
          <a:lstStyle/>
          <a:p>
            <a:fld id="{B860EA5E-C501-EE46-95BA-D6951046621D}" type="slidenum">
              <a:rPr lang="en-US" smtClean="0"/>
              <a:t>‹#›</a:t>
            </a:fld>
            <a:endParaRPr lang="en-US"/>
          </a:p>
        </p:txBody>
      </p:sp>
      <p:pic>
        <p:nvPicPr>
          <p:cNvPr id="5" name="Picture 4">
            <a:extLst>
              <a:ext uri="{FF2B5EF4-FFF2-40B4-BE49-F238E27FC236}">
                <a16:creationId xmlns:a16="http://schemas.microsoft.com/office/drawing/2014/main" id="{88CFD1B7-A923-CF4F-902E-480690AFDCC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769030" y="323849"/>
            <a:ext cx="1013020" cy="257175"/>
          </a:xfrm>
          <a:prstGeom prst="rect">
            <a:avLst/>
          </a:prstGeom>
        </p:spPr>
      </p:pic>
    </p:spTree>
    <p:extLst>
      <p:ext uri="{BB962C8B-B14F-4D97-AF65-F5344CB8AC3E}">
        <p14:creationId xmlns:p14="http://schemas.microsoft.com/office/powerpoint/2010/main" val="3981638614"/>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isclosure, Information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20E5B6D-C7A6-3B44-A001-7F8BEB97A725}"/>
              </a:ext>
            </a:extLst>
          </p:cNvPr>
          <p:cNvSpPr/>
          <p:nvPr userDrawn="1"/>
        </p:nvSpPr>
        <p:spPr>
          <a:xfrm>
            <a:off x="0" y="683476"/>
            <a:ext cx="9144000" cy="1014984"/>
          </a:xfrm>
          <a:prstGeom prst="rect">
            <a:avLst/>
          </a:prstGeom>
          <a:solidFill>
            <a:srgbClr val="F7F8F8"/>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2400">
              <a:solidFill>
                <a:schemeClr val="tx1">
                  <a:lumMod val="75000"/>
                </a:schemeClr>
              </a:solidFill>
              <a:latin typeface="Arial"/>
              <a:cs typeface="Arial"/>
            </a:endParaRPr>
          </a:p>
        </p:txBody>
      </p:sp>
      <p:sp>
        <p:nvSpPr>
          <p:cNvPr id="5" name="Title 4">
            <a:extLst>
              <a:ext uri="{FF2B5EF4-FFF2-40B4-BE49-F238E27FC236}">
                <a16:creationId xmlns:a16="http://schemas.microsoft.com/office/drawing/2014/main" id="{54932F0D-B5C5-214D-A81B-D1E5A8597BAD}"/>
              </a:ext>
            </a:extLst>
          </p:cNvPr>
          <p:cNvSpPr>
            <a:spLocks noGrp="1"/>
          </p:cNvSpPr>
          <p:nvPr>
            <p:ph type="title" hasCustomPrompt="1"/>
          </p:nvPr>
        </p:nvSpPr>
        <p:spPr>
          <a:xfrm>
            <a:off x="359414" y="1013868"/>
            <a:ext cx="4212585" cy="320913"/>
          </a:xfrm>
          <a:prstGeom prst="rect">
            <a:avLst/>
          </a:prstGeom>
        </p:spPr>
        <p:txBody>
          <a:bodyPr/>
          <a:lstStyle>
            <a:lvl1pPr>
              <a:lnSpc>
                <a:spcPct val="100000"/>
              </a:lnSpc>
              <a:defRPr sz="2000" cap="all" baseline="0">
                <a:latin typeface="Impact" panose="020B0806030902050204" pitchFamily="34" charset="0"/>
              </a:defRPr>
            </a:lvl1pPr>
          </a:lstStyle>
          <a:p>
            <a:r>
              <a:rPr lang="en-US"/>
              <a:t>Click to edit one-line headline style</a:t>
            </a:r>
          </a:p>
        </p:txBody>
      </p:sp>
      <p:sp>
        <p:nvSpPr>
          <p:cNvPr id="4" name="Text Placeholder 3">
            <a:extLst>
              <a:ext uri="{FF2B5EF4-FFF2-40B4-BE49-F238E27FC236}">
                <a16:creationId xmlns:a16="http://schemas.microsoft.com/office/drawing/2014/main" id="{280B1302-6F57-254C-B06A-A4CFF9E3C575}"/>
              </a:ext>
            </a:extLst>
          </p:cNvPr>
          <p:cNvSpPr>
            <a:spLocks noGrp="1"/>
          </p:cNvSpPr>
          <p:nvPr>
            <p:ph type="body" sz="quarter" idx="15" hasCustomPrompt="1"/>
          </p:nvPr>
        </p:nvSpPr>
        <p:spPr>
          <a:xfrm>
            <a:off x="368335" y="1804945"/>
            <a:ext cx="8402378" cy="1946275"/>
          </a:xfrm>
          <a:prstGeom prst="rect">
            <a:avLst/>
          </a:prstGeom>
        </p:spPr>
        <p:txBody>
          <a:bodyPr/>
          <a:lstStyle>
            <a:lvl1pPr marL="0" indent="0">
              <a:lnSpc>
                <a:spcPct val="100000"/>
              </a:lnSpc>
              <a:spcBef>
                <a:spcPts val="0"/>
              </a:spcBef>
              <a:buClr>
                <a:schemeClr val="bg1"/>
              </a:buClr>
              <a:buSzPct val="85000"/>
              <a:buFont typeface="Arial" panose="020B0604020202020204" pitchFamily="34" charset="0"/>
              <a:buNone/>
              <a:tabLst/>
              <a:defRPr sz="900">
                <a:solidFill>
                  <a:schemeClr val="tx1"/>
                </a:solidFill>
              </a:defRPr>
            </a:lvl1pPr>
            <a:lvl2pPr marL="120650" indent="-88900">
              <a:lnSpc>
                <a:spcPct val="100000"/>
              </a:lnSpc>
              <a:spcBef>
                <a:spcPts val="0"/>
              </a:spcBef>
              <a:buClr>
                <a:schemeClr val="tx1"/>
              </a:buClr>
              <a:buSzPct val="85000"/>
              <a:buFont typeface="Arial" panose="020B0604020202020204" pitchFamily="34" charset="0"/>
              <a:buChar char="•"/>
              <a:tabLst/>
              <a:defRPr sz="900">
                <a:solidFill>
                  <a:schemeClr val="tx1"/>
                </a:solidFill>
              </a:defRPr>
            </a:lvl2pPr>
            <a:lvl3pPr>
              <a:buClr>
                <a:schemeClr val="tx1"/>
              </a:buClr>
              <a:defRPr sz="1200">
                <a:solidFill>
                  <a:schemeClr val="tx1"/>
                </a:solidFill>
              </a:defRPr>
            </a:lvl3pPr>
            <a:lvl4pPr>
              <a:buClr>
                <a:schemeClr val="tx1"/>
              </a:buClr>
              <a:defRPr sz="1200">
                <a:solidFill>
                  <a:schemeClr val="tx1"/>
                </a:solidFill>
              </a:defRPr>
            </a:lvl4pPr>
            <a:lvl5pPr>
              <a:buClr>
                <a:schemeClr val="tx1"/>
              </a:buClr>
              <a:defRPr sz="1200">
                <a:solidFill>
                  <a:schemeClr val="tx1"/>
                </a:solidFill>
              </a:defRPr>
            </a:lvl5pPr>
          </a:lstStyle>
          <a:p>
            <a:pPr lvl="0"/>
            <a:r>
              <a:rPr lang="en-US"/>
              <a:t>Click to add disclosure text.</a:t>
            </a:r>
          </a:p>
          <a:p>
            <a:pPr lvl="1"/>
            <a:r>
              <a:rPr lang="en-US"/>
              <a:t>Second level</a:t>
            </a:r>
          </a:p>
        </p:txBody>
      </p:sp>
      <p:sp>
        <p:nvSpPr>
          <p:cNvPr id="3" name="Slide Number Placeholder 2">
            <a:extLst>
              <a:ext uri="{FF2B5EF4-FFF2-40B4-BE49-F238E27FC236}">
                <a16:creationId xmlns:a16="http://schemas.microsoft.com/office/drawing/2014/main" id="{C85B2BBF-7EC7-D742-A7C0-F4EB0D942BC4}"/>
              </a:ext>
            </a:extLst>
          </p:cNvPr>
          <p:cNvSpPr>
            <a:spLocks noGrp="1"/>
          </p:cNvSpPr>
          <p:nvPr>
            <p:ph type="sldNum" sz="quarter" idx="10"/>
          </p:nvPr>
        </p:nvSpPr>
        <p:spPr/>
        <p:txBody>
          <a:bodyPr/>
          <a:lstStyle>
            <a:lvl1pPr>
              <a:defRPr>
                <a:solidFill>
                  <a:schemeClr val="tx1"/>
                </a:solidFill>
              </a:defRPr>
            </a:lvl1pPr>
          </a:lstStyle>
          <a:p>
            <a:fld id="{B860EA5E-C501-EE46-95BA-D6951046621D}" type="slidenum">
              <a:rPr lang="en-US" smtClean="0"/>
              <a:pPr/>
              <a:t>‹#›</a:t>
            </a:fld>
            <a:endParaRPr lang="en-US"/>
          </a:p>
        </p:txBody>
      </p:sp>
    </p:spTree>
    <p:extLst>
      <p:ext uri="{BB962C8B-B14F-4D97-AF65-F5344CB8AC3E}">
        <p14:creationId xmlns:p14="http://schemas.microsoft.com/office/powerpoint/2010/main" val="2140640608"/>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ogo with Headline and Image Lef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85B2BBF-7EC7-D742-A7C0-F4EB0D942BC4}"/>
              </a:ext>
            </a:extLst>
          </p:cNvPr>
          <p:cNvSpPr>
            <a:spLocks noGrp="1"/>
          </p:cNvSpPr>
          <p:nvPr>
            <p:ph type="sldNum" sz="quarter" idx="10"/>
          </p:nvPr>
        </p:nvSpPr>
        <p:spPr/>
        <p:txBody>
          <a:bodyPr/>
          <a:lstStyle/>
          <a:p>
            <a:fld id="{B860EA5E-C501-EE46-95BA-D6951046621D}" type="slidenum">
              <a:rPr lang="en-US" smtClean="0"/>
              <a:t>‹#›</a:t>
            </a:fld>
            <a:endParaRPr lang="en-US"/>
          </a:p>
        </p:txBody>
      </p:sp>
      <p:sp>
        <p:nvSpPr>
          <p:cNvPr id="5" name="Title 4">
            <a:extLst>
              <a:ext uri="{FF2B5EF4-FFF2-40B4-BE49-F238E27FC236}">
                <a16:creationId xmlns:a16="http://schemas.microsoft.com/office/drawing/2014/main" id="{54932F0D-B5C5-214D-A81B-D1E5A8597BAD}"/>
              </a:ext>
            </a:extLst>
          </p:cNvPr>
          <p:cNvSpPr>
            <a:spLocks noGrp="1"/>
          </p:cNvSpPr>
          <p:nvPr>
            <p:ph type="title" hasCustomPrompt="1"/>
          </p:nvPr>
        </p:nvSpPr>
        <p:spPr>
          <a:xfrm>
            <a:off x="4478740" y="736954"/>
            <a:ext cx="4153191" cy="320913"/>
          </a:xfrm>
          <a:prstGeom prst="rect">
            <a:avLst/>
          </a:prstGeom>
        </p:spPr>
        <p:txBody>
          <a:bodyPr anchor="t" anchorCtr="0"/>
          <a:lstStyle>
            <a:lvl1pPr>
              <a:lnSpc>
                <a:spcPct val="100000"/>
              </a:lnSpc>
              <a:defRPr sz="2000" cap="all" baseline="0">
                <a:latin typeface="Impact" panose="020B0806030902050204" pitchFamily="34" charset="0"/>
              </a:defRPr>
            </a:lvl1pPr>
          </a:lstStyle>
          <a:p>
            <a:r>
              <a:rPr lang="en-US"/>
              <a:t>Click here to enter one-line headline</a:t>
            </a:r>
          </a:p>
        </p:txBody>
      </p:sp>
      <p:sp>
        <p:nvSpPr>
          <p:cNvPr id="6" name="Rectangle 1">
            <a:extLst>
              <a:ext uri="{FF2B5EF4-FFF2-40B4-BE49-F238E27FC236}">
                <a16:creationId xmlns:a16="http://schemas.microsoft.com/office/drawing/2014/main" id="{554871D9-1531-3045-B45E-7B35D535D798}"/>
              </a:ext>
            </a:extLst>
          </p:cNvPr>
          <p:cNvSpPr/>
          <p:nvPr userDrawn="1"/>
        </p:nvSpPr>
        <p:spPr>
          <a:xfrm>
            <a:off x="-7495" y="0"/>
            <a:ext cx="913814" cy="2612525"/>
          </a:xfrm>
          <a:custGeom>
            <a:avLst/>
            <a:gdLst>
              <a:gd name="connsiteX0" fmla="*/ 0 w 928151"/>
              <a:gd name="connsiteY0" fmla="*/ 0 h 1375897"/>
              <a:gd name="connsiteX1" fmla="*/ 928151 w 928151"/>
              <a:gd name="connsiteY1" fmla="*/ 0 h 1375897"/>
              <a:gd name="connsiteX2" fmla="*/ 928151 w 928151"/>
              <a:gd name="connsiteY2" fmla="*/ 1375897 h 1375897"/>
              <a:gd name="connsiteX3" fmla="*/ 0 w 928151"/>
              <a:gd name="connsiteY3" fmla="*/ 1375897 h 1375897"/>
              <a:gd name="connsiteX4" fmla="*/ 0 w 928151"/>
              <a:gd name="connsiteY4" fmla="*/ 0 h 1375897"/>
              <a:gd name="connsiteX0" fmla="*/ 467512 w 1395663"/>
              <a:gd name="connsiteY0" fmla="*/ 0 h 1382772"/>
              <a:gd name="connsiteX1" fmla="*/ 1395663 w 1395663"/>
              <a:gd name="connsiteY1" fmla="*/ 0 h 1382772"/>
              <a:gd name="connsiteX2" fmla="*/ 1395663 w 1395663"/>
              <a:gd name="connsiteY2" fmla="*/ 1375897 h 1382772"/>
              <a:gd name="connsiteX3" fmla="*/ 0 w 1395663"/>
              <a:gd name="connsiteY3" fmla="*/ 1382772 h 1382772"/>
              <a:gd name="connsiteX4" fmla="*/ 467512 w 1395663"/>
              <a:gd name="connsiteY4" fmla="*/ 0 h 1382772"/>
              <a:gd name="connsiteX0" fmla="*/ 467512 w 1395663"/>
              <a:gd name="connsiteY0" fmla="*/ 0 h 1382772"/>
              <a:gd name="connsiteX1" fmla="*/ 1395663 w 1395663"/>
              <a:gd name="connsiteY1" fmla="*/ 0 h 1382772"/>
              <a:gd name="connsiteX2" fmla="*/ 941900 w 1395663"/>
              <a:gd name="connsiteY2" fmla="*/ 1382772 h 1382772"/>
              <a:gd name="connsiteX3" fmla="*/ 0 w 1395663"/>
              <a:gd name="connsiteY3" fmla="*/ 1382772 h 1382772"/>
              <a:gd name="connsiteX4" fmla="*/ 467512 w 1395663"/>
              <a:gd name="connsiteY4" fmla="*/ 0 h 1382772"/>
              <a:gd name="connsiteX0" fmla="*/ 229518 w 1157669"/>
              <a:gd name="connsiteY0" fmla="*/ 0 h 2215753"/>
              <a:gd name="connsiteX1" fmla="*/ 1157669 w 1157669"/>
              <a:gd name="connsiteY1" fmla="*/ 0 h 2215753"/>
              <a:gd name="connsiteX2" fmla="*/ 703906 w 1157669"/>
              <a:gd name="connsiteY2" fmla="*/ 1382772 h 2215753"/>
              <a:gd name="connsiteX3" fmla="*/ 0 w 1157669"/>
              <a:gd name="connsiteY3" fmla="*/ 2215753 h 2215753"/>
              <a:gd name="connsiteX4" fmla="*/ 229518 w 1157669"/>
              <a:gd name="connsiteY4" fmla="*/ 0 h 2215753"/>
              <a:gd name="connsiteX0" fmla="*/ 229518 w 1157669"/>
              <a:gd name="connsiteY0" fmla="*/ 0 h 2272120"/>
              <a:gd name="connsiteX1" fmla="*/ 1157669 w 1157669"/>
              <a:gd name="connsiteY1" fmla="*/ 0 h 2272120"/>
              <a:gd name="connsiteX2" fmla="*/ 365703 w 1157669"/>
              <a:gd name="connsiteY2" fmla="*/ 2272120 h 2272120"/>
              <a:gd name="connsiteX3" fmla="*/ 0 w 1157669"/>
              <a:gd name="connsiteY3" fmla="*/ 2215753 h 2272120"/>
              <a:gd name="connsiteX4" fmla="*/ 229518 w 1157669"/>
              <a:gd name="connsiteY4" fmla="*/ 0 h 2272120"/>
              <a:gd name="connsiteX0" fmla="*/ 354778 w 1157669"/>
              <a:gd name="connsiteY0" fmla="*/ 12526 h 2272120"/>
              <a:gd name="connsiteX1" fmla="*/ 1157669 w 1157669"/>
              <a:gd name="connsiteY1" fmla="*/ 0 h 2272120"/>
              <a:gd name="connsiteX2" fmla="*/ 365703 w 1157669"/>
              <a:gd name="connsiteY2" fmla="*/ 2272120 h 2272120"/>
              <a:gd name="connsiteX3" fmla="*/ 0 w 1157669"/>
              <a:gd name="connsiteY3" fmla="*/ 2215753 h 2272120"/>
              <a:gd name="connsiteX4" fmla="*/ 354778 w 1157669"/>
              <a:gd name="connsiteY4" fmla="*/ 12526 h 2272120"/>
              <a:gd name="connsiteX0" fmla="*/ 0 w 802891"/>
              <a:gd name="connsiteY0" fmla="*/ 12526 h 2272120"/>
              <a:gd name="connsiteX1" fmla="*/ 802891 w 802891"/>
              <a:gd name="connsiteY1" fmla="*/ 0 h 2272120"/>
              <a:gd name="connsiteX2" fmla="*/ 10925 w 802891"/>
              <a:gd name="connsiteY2" fmla="*/ 2272120 h 2272120"/>
              <a:gd name="connsiteX3" fmla="*/ 14740 w 802891"/>
              <a:gd name="connsiteY3" fmla="*/ 1107199 h 2272120"/>
              <a:gd name="connsiteX4" fmla="*/ 0 w 802891"/>
              <a:gd name="connsiteY4" fmla="*/ 12526 h 2272120"/>
              <a:gd name="connsiteX0" fmla="*/ 94357 w 897248"/>
              <a:gd name="connsiteY0" fmla="*/ 12526 h 2272121"/>
              <a:gd name="connsiteX1" fmla="*/ 897248 w 897248"/>
              <a:gd name="connsiteY1" fmla="*/ 0 h 2272121"/>
              <a:gd name="connsiteX2" fmla="*/ 105282 w 897248"/>
              <a:gd name="connsiteY2" fmla="*/ 2272120 h 2272121"/>
              <a:gd name="connsiteX3" fmla="*/ 94357 w 897248"/>
              <a:gd name="connsiteY3" fmla="*/ 12526 h 2272121"/>
              <a:gd name="connsiteX0" fmla="*/ 57096 w 859987"/>
              <a:gd name="connsiteY0" fmla="*/ 12526 h 2272120"/>
              <a:gd name="connsiteX1" fmla="*/ 859987 w 859987"/>
              <a:gd name="connsiteY1" fmla="*/ 0 h 2272120"/>
              <a:gd name="connsiteX2" fmla="*/ 68021 w 859987"/>
              <a:gd name="connsiteY2" fmla="*/ 2272120 h 2272120"/>
              <a:gd name="connsiteX3" fmla="*/ 57096 w 859987"/>
              <a:gd name="connsiteY3" fmla="*/ 12526 h 2272120"/>
              <a:gd name="connsiteX0" fmla="*/ 0 w 802891"/>
              <a:gd name="connsiteY0" fmla="*/ 12526 h 2272120"/>
              <a:gd name="connsiteX1" fmla="*/ 802891 w 802891"/>
              <a:gd name="connsiteY1" fmla="*/ 0 h 2272120"/>
              <a:gd name="connsiteX2" fmla="*/ 10925 w 802891"/>
              <a:gd name="connsiteY2" fmla="*/ 2272120 h 2272120"/>
              <a:gd name="connsiteX3" fmla="*/ 0 w 802891"/>
              <a:gd name="connsiteY3" fmla="*/ 12526 h 2272120"/>
              <a:gd name="connsiteX0" fmla="*/ 0 w 796628"/>
              <a:gd name="connsiteY0" fmla="*/ 12526 h 2272120"/>
              <a:gd name="connsiteX1" fmla="*/ 796628 w 796628"/>
              <a:gd name="connsiteY1" fmla="*/ 0 h 2272120"/>
              <a:gd name="connsiteX2" fmla="*/ 4662 w 796628"/>
              <a:gd name="connsiteY2" fmla="*/ 2272120 h 2272120"/>
              <a:gd name="connsiteX3" fmla="*/ 0 w 796628"/>
              <a:gd name="connsiteY3" fmla="*/ 12526 h 2272120"/>
              <a:gd name="connsiteX0" fmla="*/ 0 w 790365"/>
              <a:gd name="connsiteY0" fmla="*/ 0 h 2259594"/>
              <a:gd name="connsiteX1" fmla="*/ 790365 w 790365"/>
              <a:gd name="connsiteY1" fmla="*/ 0 h 2259594"/>
              <a:gd name="connsiteX2" fmla="*/ 4662 w 790365"/>
              <a:gd name="connsiteY2" fmla="*/ 2259594 h 2259594"/>
              <a:gd name="connsiteX3" fmla="*/ 0 w 790365"/>
              <a:gd name="connsiteY3" fmla="*/ 0 h 2259594"/>
            </a:gdLst>
            <a:ahLst/>
            <a:cxnLst>
              <a:cxn ang="0">
                <a:pos x="connsiteX0" y="connsiteY0"/>
              </a:cxn>
              <a:cxn ang="0">
                <a:pos x="connsiteX1" y="connsiteY1"/>
              </a:cxn>
              <a:cxn ang="0">
                <a:pos x="connsiteX2" y="connsiteY2"/>
              </a:cxn>
              <a:cxn ang="0">
                <a:pos x="connsiteX3" y="connsiteY3"/>
              </a:cxn>
            </a:cxnLst>
            <a:rect l="l" t="t" r="r" b="b"/>
            <a:pathLst>
              <a:path w="790365" h="2259594">
                <a:moveTo>
                  <a:pt x="0" y="0"/>
                </a:moveTo>
                <a:lnTo>
                  <a:pt x="790365" y="0"/>
                </a:lnTo>
                <a:lnTo>
                  <a:pt x="4662" y="2259594"/>
                </a:lnTo>
                <a:cubicBezTo>
                  <a:pt x="-801" y="1129797"/>
                  <a:pt x="5462" y="1129797"/>
                  <a:pt x="0" y="0"/>
                </a:cubicBezTo>
                <a:close/>
              </a:path>
            </a:pathLst>
          </a:cu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2400">
              <a:solidFill>
                <a:schemeClr val="tx1">
                  <a:lumMod val="75000"/>
                </a:schemeClr>
              </a:solidFill>
              <a:latin typeface="Arial"/>
              <a:cs typeface="Arial"/>
            </a:endParaRPr>
          </a:p>
        </p:txBody>
      </p:sp>
      <p:sp>
        <p:nvSpPr>
          <p:cNvPr id="7" name="Rectangle 1">
            <a:extLst>
              <a:ext uri="{FF2B5EF4-FFF2-40B4-BE49-F238E27FC236}">
                <a16:creationId xmlns:a16="http://schemas.microsoft.com/office/drawing/2014/main" id="{08E1D65E-392B-874F-9F87-DBB6AFBECDF8}"/>
              </a:ext>
            </a:extLst>
          </p:cNvPr>
          <p:cNvSpPr/>
          <p:nvPr userDrawn="1"/>
        </p:nvSpPr>
        <p:spPr>
          <a:xfrm>
            <a:off x="-7495" y="-5767"/>
            <a:ext cx="4673600" cy="4076313"/>
          </a:xfrm>
          <a:custGeom>
            <a:avLst/>
            <a:gdLst>
              <a:gd name="connsiteX0" fmla="*/ 0 w 928151"/>
              <a:gd name="connsiteY0" fmla="*/ 0 h 1375897"/>
              <a:gd name="connsiteX1" fmla="*/ 928151 w 928151"/>
              <a:gd name="connsiteY1" fmla="*/ 0 h 1375897"/>
              <a:gd name="connsiteX2" fmla="*/ 928151 w 928151"/>
              <a:gd name="connsiteY2" fmla="*/ 1375897 h 1375897"/>
              <a:gd name="connsiteX3" fmla="*/ 0 w 928151"/>
              <a:gd name="connsiteY3" fmla="*/ 1375897 h 1375897"/>
              <a:gd name="connsiteX4" fmla="*/ 0 w 928151"/>
              <a:gd name="connsiteY4" fmla="*/ 0 h 1375897"/>
              <a:gd name="connsiteX0" fmla="*/ 467512 w 1395663"/>
              <a:gd name="connsiteY0" fmla="*/ 0 h 1382772"/>
              <a:gd name="connsiteX1" fmla="*/ 1395663 w 1395663"/>
              <a:gd name="connsiteY1" fmla="*/ 0 h 1382772"/>
              <a:gd name="connsiteX2" fmla="*/ 1395663 w 1395663"/>
              <a:gd name="connsiteY2" fmla="*/ 1375897 h 1382772"/>
              <a:gd name="connsiteX3" fmla="*/ 0 w 1395663"/>
              <a:gd name="connsiteY3" fmla="*/ 1382772 h 1382772"/>
              <a:gd name="connsiteX4" fmla="*/ 467512 w 1395663"/>
              <a:gd name="connsiteY4" fmla="*/ 0 h 1382772"/>
              <a:gd name="connsiteX0" fmla="*/ 467512 w 1395663"/>
              <a:gd name="connsiteY0" fmla="*/ 0 h 1382772"/>
              <a:gd name="connsiteX1" fmla="*/ 1395663 w 1395663"/>
              <a:gd name="connsiteY1" fmla="*/ 0 h 1382772"/>
              <a:gd name="connsiteX2" fmla="*/ 941900 w 1395663"/>
              <a:gd name="connsiteY2" fmla="*/ 1382772 h 1382772"/>
              <a:gd name="connsiteX3" fmla="*/ 0 w 1395663"/>
              <a:gd name="connsiteY3" fmla="*/ 1382772 h 1382772"/>
              <a:gd name="connsiteX4" fmla="*/ 467512 w 1395663"/>
              <a:gd name="connsiteY4" fmla="*/ 0 h 1382772"/>
              <a:gd name="connsiteX0" fmla="*/ 229518 w 1157669"/>
              <a:gd name="connsiteY0" fmla="*/ 0 h 2215753"/>
              <a:gd name="connsiteX1" fmla="*/ 1157669 w 1157669"/>
              <a:gd name="connsiteY1" fmla="*/ 0 h 2215753"/>
              <a:gd name="connsiteX2" fmla="*/ 703906 w 1157669"/>
              <a:gd name="connsiteY2" fmla="*/ 1382772 h 2215753"/>
              <a:gd name="connsiteX3" fmla="*/ 0 w 1157669"/>
              <a:gd name="connsiteY3" fmla="*/ 2215753 h 2215753"/>
              <a:gd name="connsiteX4" fmla="*/ 229518 w 1157669"/>
              <a:gd name="connsiteY4" fmla="*/ 0 h 2215753"/>
              <a:gd name="connsiteX0" fmla="*/ 229518 w 1157669"/>
              <a:gd name="connsiteY0" fmla="*/ 0 h 2272120"/>
              <a:gd name="connsiteX1" fmla="*/ 1157669 w 1157669"/>
              <a:gd name="connsiteY1" fmla="*/ 0 h 2272120"/>
              <a:gd name="connsiteX2" fmla="*/ 365703 w 1157669"/>
              <a:gd name="connsiteY2" fmla="*/ 2272120 h 2272120"/>
              <a:gd name="connsiteX3" fmla="*/ 0 w 1157669"/>
              <a:gd name="connsiteY3" fmla="*/ 2215753 h 2272120"/>
              <a:gd name="connsiteX4" fmla="*/ 229518 w 1157669"/>
              <a:gd name="connsiteY4" fmla="*/ 0 h 2272120"/>
              <a:gd name="connsiteX0" fmla="*/ 354778 w 1157669"/>
              <a:gd name="connsiteY0" fmla="*/ 12526 h 2272120"/>
              <a:gd name="connsiteX1" fmla="*/ 1157669 w 1157669"/>
              <a:gd name="connsiteY1" fmla="*/ 0 h 2272120"/>
              <a:gd name="connsiteX2" fmla="*/ 365703 w 1157669"/>
              <a:gd name="connsiteY2" fmla="*/ 2272120 h 2272120"/>
              <a:gd name="connsiteX3" fmla="*/ 0 w 1157669"/>
              <a:gd name="connsiteY3" fmla="*/ 2215753 h 2272120"/>
              <a:gd name="connsiteX4" fmla="*/ 354778 w 1157669"/>
              <a:gd name="connsiteY4" fmla="*/ 12526 h 2272120"/>
              <a:gd name="connsiteX0" fmla="*/ 0 w 802891"/>
              <a:gd name="connsiteY0" fmla="*/ 12526 h 2272120"/>
              <a:gd name="connsiteX1" fmla="*/ 802891 w 802891"/>
              <a:gd name="connsiteY1" fmla="*/ 0 h 2272120"/>
              <a:gd name="connsiteX2" fmla="*/ 10925 w 802891"/>
              <a:gd name="connsiteY2" fmla="*/ 2272120 h 2272120"/>
              <a:gd name="connsiteX3" fmla="*/ 14740 w 802891"/>
              <a:gd name="connsiteY3" fmla="*/ 1107199 h 2272120"/>
              <a:gd name="connsiteX4" fmla="*/ 0 w 802891"/>
              <a:gd name="connsiteY4" fmla="*/ 12526 h 2272120"/>
              <a:gd name="connsiteX0" fmla="*/ 94357 w 897248"/>
              <a:gd name="connsiteY0" fmla="*/ 12526 h 2272121"/>
              <a:gd name="connsiteX1" fmla="*/ 897248 w 897248"/>
              <a:gd name="connsiteY1" fmla="*/ 0 h 2272121"/>
              <a:gd name="connsiteX2" fmla="*/ 105282 w 897248"/>
              <a:gd name="connsiteY2" fmla="*/ 2272120 h 2272121"/>
              <a:gd name="connsiteX3" fmla="*/ 94357 w 897248"/>
              <a:gd name="connsiteY3" fmla="*/ 12526 h 2272121"/>
              <a:gd name="connsiteX0" fmla="*/ 57096 w 859987"/>
              <a:gd name="connsiteY0" fmla="*/ 12526 h 2272120"/>
              <a:gd name="connsiteX1" fmla="*/ 859987 w 859987"/>
              <a:gd name="connsiteY1" fmla="*/ 0 h 2272120"/>
              <a:gd name="connsiteX2" fmla="*/ 68021 w 859987"/>
              <a:gd name="connsiteY2" fmla="*/ 2272120 h 2272120"/>
              <a:gd name="connsiteX3" fmla="*/ 57096 w 859987"/>
              <a:gd name="connsiteY3" fmla="*/ 12526 h 2272120"/>
              <a:gd name="connsiteX0" fmla="*/ 0 w 802891"/>
              <a:gd name="connsiteY0" fmla="*/ 12526 h 2272120"/>
              <a:gd name="connsiteX1" fmla="*/ 802891 w 802891"/>
              <a:gd name="connsiteY1" fmla="*/ 0 h 2272120"/>
              <a:gd name="connsiteX2" fmla="*/ 10925 w 802891"/>
              <a:gd name="connsiteY2" fmla="*/ 2272120 h 2272120"/>
              <a:gd name="connsiteX3" fmla="*/ 0 w 802891"/>
              <a:gd name="connsiteY3" fmla="*/ 12526 h 2272120"/>
              <a:gd name="connsiteX0" fmla="*/ 0 w 796628"/>
              <a:gd name="connsiteY0" fmla="*/ 12526 h 2272120"/>
              <a:gd name="connsiteX1" fmla="*/ 796628 w 796628"/>
              <a:gd name="connsiteY1" fmla="*/ 0 h 2272120"/>
              <a:gd name="connsiteX2" fmla="*/ 4662 w 796628"/>
              <a:gd name="connsiteY2" fmla="*/ 2272120 h 2272120"/>
              <a:gd name="connsiteX3" fmla="*/ 0 w 796628"/>
              <a:gd name="connsiteY3" fmla="*/ 12526 h 2272120"/>
              <a:gd name="connsiteX0" fmla="*/ 0 w 790365"/>
              <a:gd name="connsiteY0" fmla="*/ 0 h 2259594"/>
              <a:gd name="connsiteX1" fmla="*/ 790365 w 790365"/>
              <a:gd name="connsiteY1" fmla="*/ 0 h 2259594"/>
              <a:gd name="connsiteX2" fmla="*/ 4662 w 790365"/>
              <a:gd name="connsiteY2" fmla="*/ 2259594 h 2259594"/>
              <a:gd name="connsiteX3" fmla="*/ 0 w 790365"/>
              <a:gd name="connsiteY3" fmla="*/ 0 h 2259594"/>
              <a:gd name="connsiteX0" fmla="*/ 0 w 2819581"/>
              <a:gd name="connsiteY0" fmla="*/ 12526 h 2272120"/>
              <a:gd name="connsiteX1" fmla="*/ 2819581 w 2819581"/>
              <a:gd name="connsiteY1" fmla="*/ 0 h 2272120"/>
              <a:gd name="connsiteX2" fmla="*/ 4662 w 2819581"/>
              <a:gd name="connsiteY2" fmla="*/ 2272120 h 2272120"/>
              <a:gd name="connsiteX3" fmla="*/ 0 w 2819581"/>
              <a:gd name="connsiteY3" fmla="*/ 12526 h 2272120"/>
              <a:gd name="connsiteX0" fmla="*/ 0 w 2819581"/>
              <a:gd name="connsiteY0" fmla="*/ 12526 h 1119726"/>
              <a:gd name="connsiteX1" fmla="*/ 2819581 w 2819581"/>
              <a:gd name="connsiteY1" fmla="*/ 0 h 1119726"/>
              <a:gd name="connsiteX2" fmla="*/ 2422185 w 2819581"/>
              <a:gd name="connsiteY2" fmla="*/ 1119726 h 1119726"/>
              <a:gd name="connsiteX3" fmla="*/ 0 w 2819581"/>
              <a:gd name="connsiteY3" fmla="*/ 12526 h 1119726"/>
              <a:gd name="connsiteX0" fmla="*/ 43041 w 2862622"/>
              <a:gd name="connsiteY0" fmla="*/ 12526 h 1132063"/>
              <a:gd name="connsiteX1" fmla="*/ 2862622 w 2862622"/>
              <a:gd name="connsiteY1" fmla="*/ 0 h 1132063"/>
              <a:gd name="connsiteX2" fmla="*/ 2465226 w 2862622"/>
              <a:gd name="connsiteY2" fmla="*/ 1119726 h 1132063"/>
              <a:gd name="connsiteX3" fmla="*/ 1245540 w 2862622"/>
              <a:gd name="connsiteY3" fmla="*/ 562888 h 1132063"/>
              <a:gd name="connsiteX4" fmla="*/ 43041 w 2862622"/>
              <a:gd name="connsiteY4" fmla="*/ 12526 h 1132063"/>
              <a:gd name="connsiteX0" fmla="*/ 265849 w 3085430"/>
              <a:gd name="connsiteY0" fmla="*/ 12526 h 1205696"/>
              <a:gd name="connsiteX1" fmla="*/ 3085430 w 3085430"/>
              <a:gd name="connsiteY1" fmla="*/ 0 h 1205696"/>
              <a:gd name="connsiteX2" fmla="*/ 2688034 w 3085430"/>
              <a:gd name="connsiteY2" fmla="*/ 1119726 h 1205696"/>
              <a:gd name="connsiteX3" fmla="*/ 247060 w 3085430"/>
              <a:gd name="connsiteY3" fmla="*/ 1082719 h 1205696"/>
              <a:gd name="connsiteX4" fmla="*/ 265849 w 3085430"/>
              <a:gd name="connsiteY4" fmla="*/ 12526 h 1205696"/>
              <a:gd name="connsiteX0" fmla="*/ 265849 w 3085430"/>
              <a:gd name="connsiteY0" fmla="*/ 12526 h 1239341"/>
              <a:gd name="connsiteX1" fmla="*/ 3085430 w 3085430"/>
              <a:gd name="connsiteY1" fmla="*/ 0 h 1239341"/>
              <a:gd name="connsiteX2" fmla="*/ 2688034 w 3085430"/>
              <a:gd name="connsiteY2" fmla="*/ 1119726 h 1239341"/>
              <a:gd name="connsiteX3" fmla="*/ 247060 w 3085430"/>
              <a:gd name="connsiteY3" fmla="*/ 1082719 h 1239341"/>
              <a:gd name="connsiteX4" fmla="*/ 265849 w 3085430"/>
              <a:gd name="connsiteY4" fmla="*/ 12526 h 1239341"/>
              <a:gd name="connsiteX0" fmla="*/ 265849 w 3085430"/>
              <a:gd name="connsiteY0" fmla="*/ 12526 h 1194845"/>
              <a:gd name="connsiteX1" fmla="*/ 3085430 w 3085430"/>
              <a:gd name="connsiteY1" fmla="*/ 0 h 1194845"/>
              <a:gd name="connsiteX2" fmla="*/ 2688034 w 3085430"/>
              <a:gd name="connsiteY2" fmla="*/ 1119726 h 1194845"/>
              <a:gd name="connsiteX3" fmla="*/ 247060 w 3085430"/>
              <a:gd name="connsiteY3" fmla="*/ 1082719 h 1194845"/>
              <a:gd name="connsiteX4" fmla="*/ 265849 w 3085430"/>
              <a:gd name="connsiteY4" fmla="*/ 12526 h 1194845"/>
              <a:gd name="connsiteX0" fmla="*/ 265849 w 3085430"/>
              <a:gd name="connsiteY0" fmla="*/ 12526 h 1119726"/>
              <a:gd name="connsiteX1" fmla="*/ 3085430 w 3085430"/>
              <a:gd name="connsiteY1" fmla="*/ 0 h 1119726"/>
              <a:gd name="connsiteX2" fmla="*/ 2688034 w 3085430"/>
              <a:gd name="connsiteY2" fmla="*/ 1119726 h 1119726"/>
              <a:gd name="connsiteX3" fmla="*/ 247060 w 3085430"/>
              <a:gd name="connsiteY3" fmla="*/ 1082719 h 1119726"/>
              <a:gd name="connsiteX4" fmla="*/ 265849 w 3085430"/>
              <a:gd name="connsiteY4" fmla="*/ 12526 h 1119726"/>
              <a:gd name="connsiteX0" fmla="*/ 195476 w 3015057"/>
              <a:gd name="connsiteY0" fmla="*/ 12526 h 1119726"/>
              <a:gd name="connsiteX1" fmla="*/ 3015057 w 3015057"/>
              <a:gd name="connsiteY1" fmla="*/ 0 h 1119726"/>
              <a:gd name="connsiteX2" fmla="*/ 2617661 w 3015057"/>
              <a:gd name="connsiteY2" fmla="*/ 1119726 h 1119726"/>
              <a:gd name="connsiteX3" fmla="*/ 176687 w 3015057"/>
              <a:gd name="connsiteY3" fmla="*/ 1082719 h 1119726"/>
              <a:gd name="connsiteX4" fmla="*/ 195476 w 3015057"/>
              <a:gd name="connsiteY4" fmla="*/ 12526 h 1119726"/>
              <a:gd name="connsiteX0" fmla="*/ 18789 w 2838370"/>
              <a:gd name="connsiteY0" fmla="*/ 12526 h 1119726"/>
              <a:gd name="connsiteX1" fmla="*/ 2838370 w 2838370"/>
              <a:gd name="connsiteY1" fmla="*/ 0 h 1119726"/>
              <a:gd name="connsiteX2" fmla="*/ 2440974 w 2838370"/>
              <a:gd name="connsiteY2" fmla="*/ 1119726 h 1119726"/>
              <a:gd name="connsiteX3" fmla="*/ 0 w 2838370"/>
              <a:gd name="connsiteY3" fmla="*/ 1082719 h 1119726"/>
              <a:gd name="connsiteX4" fmla="*/ 18789 w 2838370"/>
              <a:gd name="connsiteY4" fmla="*/ 12526 h 1119726"/>
              <a:gd name="connsiteX0" fmla="*/ 18789 w 2838370"/>
              <a:gd name="connsiteY0" fmla="*/ 12526 h 1119726"/>
              <a:gd name="connsiteX1" fmla="*/ 2838370 w 2838370"/>
              <a:gd name="connsiteY1" fmla="*/ 0 h 1119726"/>
              <a:gd name="connsiteX2" fmla="*/ 2440974 w 2838370"/>
              <a:gd name="connsiteY2" fmla="*/ 1119726 h 1119726"/>
              <a:gd name="connsiteX3" fmla="*/ 0 w 2838370"/>
              <a:gd name="connsiteY3" fmla="*/ 1107771 h 1119726"/>
              <a:gd name="connsiteX4" fmla="*/ 18789 w 2838370"/>
              <a:gd name="connsiteY4" fmla="*/ 12526 h 1119726"/>
              <a:gd name="connsiteX0" fmla="*/ 12526 w 2838370"/>
              <a:gd name="connsiteY0" fmla="*/ 12526 h 1119726"/>
              <a:gd name="connsiteX1" fmla="*/ 2838370 w 2838370"/>
              <a:gd name="connsiteY1" fmla="*/ 0 h 1119726"/>
              <a:gd name="connsiteX2" fmla="*/ 2440974 w 2838370"/>
              <a:gd name="connsiteY2" fmla="*/ 1119726 h 1119726"/>
              <a:gd name="connsiteX3" fmla="*/ 0 w 2838370"/>
              <a:gd name="connsiteY3" fmla="*/ 1107771 h 1119726"/>
              <a:gd name="connsiteX4" fmla="*/ 12526 w 2838370"/>
              <a:gd name="connsiteY4" fmla="*/ 12526 h 1119726"/>
              <a:gd name="connsiteX0" fmla="*/ 12526 w 2838370"/>
              <a:gd name="connsiteY0" fmla="*/ 12526 h 1107771"/>
              <a:gd name="connsiteX1" fmla="*/ 2838370 w 2838370"/>
              <a:gd name="connsiteY1" fmla="*/ 0 h 1107771"/>
              <a:gd name="connsiteX2" fmla="*/ 2447237 w 2838370"/>
              <a:gd name="connsiteY2" fmla="*/ 1094674 h 1107771"/>
              <a:gd name="connsiteX3" fmla="*/ 0 w 2838370"/>
              <a:gd name="connsiteY3" fmla="*/ 1107771 h 1107771"/>
              <a:gd name="connsiteX4" fmla="*/ 12526 w 2838370"/>
              <a:gd name="connsiteY4" fmla="*/ 12526 h 1107771"/>
              <a:gd name="connsiteX0" fmla="*/ 12526 w 2838370"/>
              <a:gd name="connsiteY0" fmla="*/ 12526 h 1107771"/>
              <a:gd name="connsiteX1" fmla="*/ 2838370 w 2838370"/>
              <a:gd name="connsiteY1" fmla="*/ 0 h 1107771"/>
              <a:gd name="connsiteX2" fmla="*/ 2447237 w 2838370"/>
              <a:gd name="connsiteY2" fmla="*/ 1107200 h 1107771"/>
              <a:gd name="connsiteX3" fmla="*/ 0 w 2838370"/>
              <a:gd name="connsiteY3" fmla="*/ 1107771 h 1107771"/>
              <a:gd name="connsiteX4" fmla="*/ 12526 w 2838370"/>
              <a:gd name="connsiteY4" fmla="*/ 12526 h 1107771"/>
              <a:gd name="connsiteX0" fmla="*/ 12526 w 4053395"/>
              <a:gd name="connsiteY0" fmla="*/ 2373682 h 3468927"/>
              <a:gd name="connsiteX1" fmla="*/ 4053395 w 4053395"/>
              <a:gd name="connsiteY1" fmla="*/ 0 h 3468927"/>
              <a:gd name="connsiteX2" fmla="*/ 2447237 w 4053395"/>
              <a:gd name="connsiteY2" fmla="*/ 3468356 h 3468927"/>
              <a:gd name="connsiteX3" fmla="*/ 0 w 4053395"/>
              <a:gd name="connsiteY3" fmla="*/ 3468927 h 3468927"/>
              <a:gd name="connsiteX4" fmla="*/ 12526 w 4053395"/>
              <a:gd name="connsiteY4" fmla="*/ 2373682 h 3468927"/>
              <a:gd name="connsiteX0" fmla="*/ 12526 w 4053395"/>
              <a:gd name="connsiteY0" fmla="*/ 2373682 h 3468927"/>
              <a:gd name="connsiteX1" fmla="*/ 4053395 w 4053395"/>
              <a:gd name="connsiteY1" fmla="*/ 0 h 3468927"/>
              <a:gd name="connsiteX2" fmla="*/ 2835544 w 4053395"/>
              <a:gd name="connsiteY2" fmla="*/ 3462093 h 3468927"/>
              <a:gd name="connsiteX3" fmla="*/ 0 w 4053395"/>
              <a:gd name="connsiteY3" fmla="*/ 3468927 h 3468927"/>
              <a:gd name="connsiteX4" fmla="*/ 12526 w 4053395"/>
              <a:gd name="connsiteY4" fmla="*/ 2373682 h 3468927"/>
              <a:gd name="connsiteX0" fmla="*/ 770351 w 4053395"/>
              <a:gd name="connsiteY0" fmla="*/ 0 h 3468927"/>
              <a:gd name="connsiteX1" fmla="*/ 4053395 w 4053395"/>
              <a:gd name="connsiteY1" fmla="*/ 0 h 3468927"/>
              <a:gd name="connsiteX2" fmla="*/ 2835544 w 4053395"/>
              <a:gd name="connsiteY2" fmla="*/ 3462093 h 3468927"/>
              <a:gd name="connsiteX3" fmla="*/ 0 w 4053395"/>
              <a:gd name="connsiteY3" fmla="*/ 3468927 h 3468927"/>
              <a:gd name="connsiteX4" fmla="*/ 770351 w 4053395"/>
              <a:gd name="connsiteY4" fmla="*/ 0 h 3468927"/>
              <a:gd name="connsiteX0" fmla="*/ 770351 w 4047132"/>
              <a:gd name="connsiteY0" fmla="*/ 0 h 3468927"/>
              <a:gd name="connsiteX1" fmla="*/ 4047132 w 4047132"/>
              <a:gd name="connsiteY1" fmla="*/ 12526 h 3468927"/>
              <a:gd name="connsiteX2" fmla="*/ 2835544 w 4047132"/>
              <a:gd name="connsiteY2" fmla="*/ 3462093 h 3468927"/>
              <a:gd name="connsiteX3" fmla="*/ 0 w 4047132"/>
              <a:gd name="connsiteY3" fmla="*/ 3468927 h 3468927"/>
              <a:gd name="connsiteX4" fmla="*/ 770351 w 4047132"/>
              <a:gd name="connsiteY4" fmla="*/ 0 h 3468927"/>
              <a:gd name="connsiteX0" fmla="*/ 757825 w 4047132"/>
              <a:gd name="connsiteY0" fmla="*/ 6263 h 3456401"/>
              <a:gd name="connsiteX1" fmla="*/ 4047132 w 4047132"/>
              <a:gd name="connsiteY1" fmla="*/ 0 h 3456401"/>
              <a:gd name="connsiteX2" fmla="*/ 2835544 w 4047132"/>
              <a:gd name="connsiteY2" fmla="*/ 3449567 h 3456401"/>
              <a:gd name="connsiteX3" fmla="*/ 0 w 4047132"/>
              <a:gd name="connsiteY3" fmla="*/ 3456401 h 3456401"/>
              <a:gd name="connsiteX4" fmla="*/ 757825 w 4047132"/>
              <a:gd name="connsiteY4" fmla="*/ 6263 h 3456401"/>
              <a:gd name="connsiteX0" fmla="*/ 757825 w 4047132"/>
              <a:gd name="connsiteY0" fmla="*/ 11221 h 3461359"/>
              <a:gd name="connsiteX1" fmla="*/ 745298 w 4047132"/>
              <a:gd name="connsiteY1" fmla="*/ 0 h 3461359"/>
              <a:gd name="connsiteX2" fmla="*/ 4047132 w 4047132"/>
              <a:gd name="connsiteY2" fmla="*/ 4958 h 3461359"/>
              <a:gd name="connsiteX3" fmla="*/ 2835544 w 4047132"/>
              <a:gd name="connsiteY3" fmla="*/ 3454525 h 3461359"/>
              <a:gd name="connsiteX4" fmla="*/ 0 w 4047132"/>
              <a:gd name="connsiteY4" fmla="*/ 3461359 h 3461359"/>
              <a:gd name="connsiteX5" fmla="*/ 757825 w 4047132"/>
              <a:gd name="connsiteY5" fmla="*/ 11221 h 3461359"/>
              <a:gd name="connsiteX0" fmla="*/ 6263 w 4047132"/>
              <a:gd name="connsiteY0" fmla="*/ 2253380 h 3461359"/>
              <a:gd name="connsiteX1" fmla="*/ 745298 w 4047132"/>
              <a:gd name="connsiteY1" fmla="*/ 0 h 3461359"/>
              <a:gd name="connsiteX2" fmla="*/ 4047132 w 4047132"/>
              <a:gd name="connsiteY2" fmla="*/ 4958 h 3461359"/>
              <a:gd name="connsiteX3" fmla="*/ 2835544 w 4047132"/>
              <a:gd name="connsiteY3" fmla="*/ 3454525 h 3461359"/>
              <a:gd name="connsiteX4" fmla="*/ 0 w 4047132"/>
              <a:gd name="connsiteY4" fmla="*/ 3461359 h 3461359"/>
              <a:gd name="connsiteX5" fmla="*/ 6263 w 4047132"/>
              <a:gd name="connsiteY5" fmla="*/ 2253380 h 3461359"/>
              <a:gd name="connsiteX0" fmla="*/ 6263 w 4047132"/>
              <a:gd name="connsiteY0" fmla="*/ 2253380 h 3461359"/>
              <a:gd name="connsiteX1" fmla="*/ 764087 w 4047132"/>
              <a:gd name="connsiteY1" fmla="*/ 0 h 3461359"/>
              <a:gd name="connsiteX2" fmla="*/ 4047132 w 4047132"/>
              <a:gd name="connsiteY2" fmla="*/ 4958 h 3461359"/>
              <a:gd name="connsiteX3" fmla="*/ 2835544 w 4047132"/>
              <a:gd name="connsiteY3" fmla="*/ 3454525 h 3461359"/>
              <a:gd name="connsiteX4" fmla="*/ 0 w 4047132"/>
              <a:gd name="connsiteY4" fmla="*/ 3461359 h 3461359"/>
              <a:gd name="connsiteX5" fmla="*/ 6263 w 4047132"/>
              <a:gd name="connsiteY5" fmla="*/ 2253380 h 3461359"/>
              <a:gd name="connsiteX0" fmla="*/ 6263 w 4047132"/>
              <a:gd name="connsiteY0" fmla="*/ 2253380 h 3461359"/>
              <a:gd name="connsiteX1" fmla="*/ 801665 w 4047132"/>
              <a:gd name="connsiteY1" fmla="*/ 0 h 3461359"/>
              <a:gd name="connsiteX2" fmla="*/ 4047132 w 4047132"/>
              <a:gd name="connsiteY2" fmla="*/ 4958 h 3461359"/>
              <a:gd name="connsiteX3" fmla="*/ 2835544 w 4047132"/>
              <a:gd name="connsiteY3" fmla="*/ 3454525 h 3461359"/>
              <a:gd name="connsiteX4" fmla="*/ 0 w 4047132"/>
              <a:gd name="connsiteY4" fmla="*/ 3461359 h 3461359"/>
              <a:gd name="connsiteX5" fmla="*/ 6263 w 4047132"/>
              <a:gd name="connsiteY5" fmla="*/ 2253380 h 3461359"/>
              <a:gd name="connsiteX0" fmla="*/ 6263 w 4047132"/>
              <a:gd name="connsiteY0" fmla="*/ 2253380 h 3461359"/>
              <a:gd name="connsiteX1" fmla="*/ 789139 w 4047132"/>
              <a:gd name="connsiteY1" fmla="*/ 0 h 3461359"/>
              <a:gd name="connsiteX2" fmla="*/ 4047132 w 4047132"/>
              <a:gd name="connsiteY2" fmla="*/ 4958 h 3461359"/>
              <a:gd name="connsiteX3" fmla="*/ 2835544 w 4047132"/>
              <a:gd name="connsiteY3" fmla="*/ 3454525 h 3461359"/>
              <a:gd name="connsiteX4" fmla="*/ 0 w 4047132"/>
              <a:gd name="connsiteY4" fmla="*/ 3461359 h 3461359"/>
              <a:gd name="connsiteX5" fmla="*/ 6263 w 4047132"/>
              <a:gd name="connsiteY5" fmla="*/ 2253380 h 3461359"/>
              <a:gd name="connsiteX0" fmla="*/ 6263 w 4047132"/>
              <a:gd name="connsiteY0" fmla="*/ 2253380 h 4563079"/>
              <a:gd name="connsiteX1" fmla="*/ 789139 w 4047132"/>
              <a:gd name="connsiteY1" fmla="*/ 0 h 4563079"/>
              <a:gd name="connsiteX2" fmla="*/ 4047132 w 4047132"/>
              <a:gd name="connsiteY2" fmla="*/ 4958 h 4563079"/>
              <a:gd name="connsiteX3" fmla="*/ 2440974 w 4047132"/>
              <a:gd name="connsiteY3" fmla="*/ 4563079 h 4563079"/>
              <a:gd name="connsiteX4" fmla="*/ 0 w 4047132"/>
              <a:gd name="connsiteY4" fmla="*/ 3461359 h 4563079"/>
              <a:gd name="connsiteX5" fmla="*/ 6263 w 4047132"/>
              <a:gd name="connsiteY5" fmla="*/ 2253380 h 4563079"/>
              <a:gd name="connsiteX0" fmla="*/ 12526 w 4053395"/>
              <a:gd name="connsiteY0" fmla="*/ 2253380 h 4569913"/>
              <a:gd name="connsiteX1" fmla="*/ 795402 w 4053395"/>
              <a:gd name="connsiteY1" fmla="*/ 0 h 4569913"/>
              <a:gd name="connsiteX2" fmla="*/ 4053395 w 4053395"/>
              <a:gd name="connsiteY2" fmla="*/ 4958 h 4569913"/>
              <a:gd name="connsiteX3" fmla="*/ 2447237 w 4053395"/>
              <a:gd name="connsiteY3" fmla="*/ 4563079 h 4569913"/>
              <a:gd name="connsiteX4" fmla="*/ 0 w 4053395"/>
              <a:gd name="connsiteY4" fmla="*/ 4569913 h 4569913"/>
              <a:gd name="connsiteX5" fmla="*/ 12526 w 4053395"/>
              <a:gd name="connsiteY5" fmla="*/ 2253380 h 4569913"/>
              <a:gd name="connsiteX0" fmla="*/ 6263 w 4047132"/>
              <a:gd name="connsiteY0" fmla="*/ 2253380 h 4563079"/>
              <a:gd name="connsiteX1" fmla="*/ 789139 w 4047132"/>
              <a:gd name="connsiteY1" fmla="*/ 0 h 4563079"/>
              <a:gd name="connsiteX2" fmla="*/ 4047132 w 4047132"/>
              <a:gd name="connsiteY2" fmla="*/ 4958 h 4563079"/>
              <a:gd name="connsiteX3" fmla="*/ 2440974 w 4047132"/>
              <a:gd name="connsiteY3" fmla="*/ 4563079 h 4563079"/>
              <a:gd name="connsiteX4" fmla="*/ 0 w 4047132"/>
              <a:gd name="connsiteY4" fmla="*/ 4544861 h 4563079"/>
              <a:gd name="connsiteX5" fmla="*/ 6263 w 4047132"/>
              <a:gd name="connsiteY5" fmla="*/ 2253380 h 4563079"/>
              <a:gd name="connsiteX0" fmla="*/ 6263 w 4047132"/>
              <a:gd name="connsiteY0" fmla="*/ 2253380 h 4544861"/>
              <a:gd name="connsiteX1" fmla="*/ 789139 w 4047132"/>
              <a:gd name="connsiteY1" fmla="*/ 0 h 4544861"/>
              <a:gd name="connsiteX2" fmla="*/ 4047132 w 4047132"/>
              <a:gd name="connsiteY2" fmla="*/ 4958 h 4544861"/>
              <a:gd name="connsiteX3" fmla="*/ 2785440 w 4047132"/>
              <a:gd name="connsiteY3" fmla="*/ 3736889 h 4544861"/>
              <a:gd name="connsiteX4" fmla="*/ 0 w 4047132"/>
              <a:gd name="connsiteY4" fmla="*/ 4544861 h 4544861"/>
              <a:gd name="connsiteX5" fmla="*/ 6263 w 4047132"/>
              <a:gd name="connsiteY5" fmla="*/ 2253380 h 4544861"/>
              <a:gd name="connsiteX0" fmla="*/ 6263 w 4147340"/>
              <a:gd name="connsiteY0" fmla="*/ 2552064 h 4843545"/>
              <a:gd name="connsiteX1" fmla="*/ 789139 w 4147340"/>
              <a:gd name="connsiteY1" fmla="*/ 298684 h 4843545"/>
              <a:gd name="connsiteX2" fmla="*/ 4147340 w 4147340"/>
              <a:gd name="connsiteY2" fmla="*/ 0 h 4843545"/>
              <a:gd name="connsiteX3" fmla="*/ 2785440 w 4147340"/>
              <a:gd name="connsiteY3" fmla="*/ 4035573 h 4843545"/>
              <a:gd name="connsiteX4" fmla="*/ 0 w 4147340"/>
              <a:gd name="connsiteY4" fmla="*/ 4843545 h 4843545"/>
              <a:gd name="connsiteX5" fmla="*/ 6263 w 4147340"/>
              <a:gd name="connsiteY5" fmla="*/ 2552064 h 4843545"/>
              <a:gd name="connsiteX0" fmla="*/ 6263 w 4147340"/>
              <a:gd name="connsiteY0" fmla="*/ 2552064 h 4843545"/>
              <a:gd name="connsiteX1" fmla="*/ 789139 w 4147340"/>
              <a:gd name="connsiteY1" fmla="*/ 65657 h 4843545"/>
              <a:gd name="connsiteX2" fmla="*/ 4147340 w 4147340"/>
              <a:gd name="connsiteY2" fmla="*/ 0 h 4843545"/>
              <a:gd name="connsiteX3" fmla="*/ 2785440 w 4147340"/>
              <a:gd name="connsiteY3" fmla="*/ 4035573 h 4843545"/>
              <a:gd name="connsiteX4" fmla="*/ 0 w 4147340"/>
              <a:gd name="connsiteY4" fmla="*/ 4843545 h 4843545"/>
              <a:gd name="connsiteX5" fmla="*/ 6263 w 4147340"/>
              <a:gd name="connsiteY5" fmla="*/ 2552064 h 4843545"/>
              <a:gd name="connsiteX0" fmla="*/ 6263 w 4147340"/>
              <a:gd name="connsiteY0" fmla="*/ 2552064 h 4843545"/>
              <a:gd name="connsiteX1" fmla="*/ 814191 w 4147340"/>
              <a:gd name="connsiteY1" fmla="*/ 23288 h 4843545"/>
              <a:gd name="connsiteX2" fmla="*/ 4147340 w 4147340"/>
              <a:gd name="connsiteY2" fmla="*/ 0 h 4843545"/>
              <a:gd name="connsiteX3" fmla="*/ 2785440 w 4147340"/>
              <a:gd name="connsiteY3" fmla="*/ 4035573 h 4843545"/>
              <a:gd name="connsiteX4" fmla="*/ 0 w 4147340"/>
              <a:gd name="connsiteY4" fmla="*/ 4843545 h 4843545"/>
              <a:gd name="connsiteX5" fmla="*/ 6263 w 4147340"/>
              <a:gd name="connsiteY5" fmla="*/ 2552064 h 4843545"/>
              <a:gd name="connsiteX0" fmla="*/ 6263 w 4147340"/>
              <a:gd name="connsiteY0" fmla="*/ 2552064 h 4843545"/>
              <a:gd name="connsiteX1" fmla="*/ 807928 w 4147340"/>
              <a:gd name="connsiteY1" fmla="*/ 23288 h 4843545"/>
              <a:gd name="connsiteX2" fmla="*/ 4147340 w 4147340"/>
              <a:gd name="connsiteY2" fmla="*/ 0 h 4843545"/>
              <a:gd name="connsiteX3" fmla="*/ 2785440 w 4147340"/>
              <a:gd name="connsiteY3" fmla="*/ 4035573 h 4843545"/>
              <a:gd name="connsiteX4" fmla="*/ 0 w 4147340"/>
              <a:gd name="connsiteY4" fmla="*/ 4843545 h 4843545"/>
              <a:gd name="connsiteX5" fmla="*/ 6263 w 4147340"/>
              <a:gd name="connsiteY5" fmla="*/ 2552064 h 4843545"/>
              <a:gd name="connsiteX0" fmla="*/ 6263 w 4147340"/>
              <a:gd name="connsiteY0" fmla="*/ 2560208 h 4851689"/>
              <a:gd name="connsiteX1" fmla="*/ 807928 w 4147340"/>
              <a:gd name="connsiteY1" fmla="*/ 0 h 4851689"/>
              <a:gd name="connsiteX2" fmla="*/ 4147340 w 4147340"/>
              <a:gd name="connsiteY2" fmla="*/ 8144 h 4851689"/>
              <a:gd name="connsiteX3" fmla="*/ 2785440 w 4147340"/>
              <a:gd name="connsiteY3" fmla="*/ 4043717 h 4851689"/>
              <a:gd name="connsiteX4" fmla="*/ 0 w 4147340"/>
              <a:gd name="connsiteY4" fmla="*/ 4851689 h 4851689"/>
              <a:gd name="connsiteX5" fmla="*/ 6263 w 4147340"/>
              <a:gd name="connsiteY5" fmla="*/ 2560208 h 4851689"/>
              <a:gd name="connsiteX0" fmla="*/ 6263 w 4147340"/>
              <a:gd name="connsiteY0" fmla="*/ 2560208 h 4078460"/>
              <a:gd name="connsiteX1" fmla="*/ 807928 w 4147340"/>
              <a:gd name="connsiteY1" fmla="*/ 0 h 4078460"/>
              <a:gd name="connsiteX2" fmla="*/ 4147340 w 4147340"/>
              <a:gd name="connsiteY2" fmla="*/ 8144 h 4078460"/>
              <a:gd name="connsiteX3" fmla="*/ 2785440 w 4147340"/>
              <a:gd name="connsiteY3" fmla="*/ 4043717 h 4078460"/>
              <a:gd name="connsiteX4" fmla="*/ 0 w 4147340"/>
              <a:gd name="connsiteY4" fmla="*/ 4078460 h 4078460"/>
              <a:gd name="connsiteX5" fmla="*/ 6263 w 4147340"/>
              <a:gd name="connsiteY5" fmla="*/ 2560208 h 4078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47340" h="4078460">
                <a:moveTo>
                  <a:pt x="6263" y="2560208"/>
                </a:moveTo>
                <a:lnTo>
                  <a:pt x="807928" y="0"/>
                </a:lnTo>
                <a:lnTo>
                  <a:pt x="4147340" y="8144"/>
                </a:lnTo>
                <a:lnTo>
                  <a:pt x="2785440" y="4043717"/>
                </a:lnTo>
                <a:lnTo>
                  <a:pt x="0" y="4078460"/>
                </a:lnTo>
                <a:cubicBezTo>
                  <a:pt x="2088" y="3675800"/>
                  <a:pt x="4175" y="2962868"/>
                  <a:pt x="6263" y="2560208"/>
                </a:cubicBezTo>
                <a:close/>
              </a:path>
            </a:pathLst>
          </a:custGeom>
          <a:blipFill>
            <a:blip r:embed="rId2" cstate="screen">
              <a:extLst>
                <a:ext uri="{28A0092B-C50C-407E-A947-70E740481C1C}">
                  <a14:useLocalDpi xmlns:a14="http://schemas.microsoft.com/office/drawing/2010/main"/>
                </a:ext>
              </a:extLst>
            </a:blip>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2400">
              <a:solidFill>
                <a:schemeClr val="tx1">
                  <a:lumMod val="75000"/>
                </a:schemeClr>
              </a:solidFill>
              <a:latin typeface="Arial"/>
              <a:cs typeface="Arial"/>
            </a:endParaRPr>
          </a:p>
        </p:txBody>
      </p:sp>
      <p:sp>
        <p:nvSpPr>
          <p:cNvPr id="10" name="Rectangle 1">
            <a:extLst>
              <a:ext uri="{FF2B5EF4-FFF2-40B4-BE49-F238E27FC236}">
                <a16:creationId xmlns:a16="http://schemas.microsoft.com/office/drawing/2014/main" id="{EB8B62A3-83E2-7746-99AA-E5F8F933A4E8}"/>
              </a:ext>
            </a:extLst>
          </p:cNvPr>
          <p:cNvSpPr/>
          <p:nvPr userDrawn="1"/>
        </p:nvSpPr>
        <p:spPr>
          <a:xfrm>
            <a:off x="-27690" y="4013200"/>
            <a:ext cx="3163824" cy="1130300"/>
          </a:xfrm>
          <a:custGeom>
            <a:avLst/>
            <a:gdLst>
              <a:gd name="connsiteX0" fmla="*/ 0 w 928151"/>
              <a:gd name="connsiteY0" fmla="*/ 0 h 1375897"/>
              <a:gd name="connsiteX1" fmla="*/ 928151 w 928151"/>
              <a:gd name="connsiteY1" fmla="*/ 0 h 1375897"/>
              <a:gd name="connsiteX2" fmla="*/ 928151 w 928151"/>
              <a:gd name="connsiteY2" fmla="*/ 1375897 h 1375897"/>
              <a:gd name="connsiteX3" fmla="*/ 0 w 928151"/>
              <a:gd name="connsiteY3" fmla="*/ 1375897 h 1375897"/>
              <a:gd name="connsiteX4" fmla="*/ 0 w 928151"/>
              <a:gd name="connsiteY4" fmla="*/ 0 h 1375897"/>
              <a:gd name="connsiteX0" fmla="*/ 467512 w 1395663"/>
              <a:gd name="connsiteY0" fmla="*/ 0 h 1382772"/>
              <a:gd name="connsiteX1" fmla="*/ 1395663 w 1395663"/>
              <a:gd name="connsiteY1" fmla="*/ 0 h 1382772"/>
              <a:gd name="connsiteX2" fmla="*/ 1395663 w 1395663"/>
              <a:gd name="connsiteY2" fmla="*/ 1375897 h 1382772"/>
              <a:gd name="connsiteX3" fmla="*/ 0 w 1395663"/>
              <a:gd name="connsiteY3" fmla="*/ 1382772 h 1382772"/>
              <a:gd name="connsiteX4" fmla="*/ 467512 w 1395663"/>
              <a:gd name="connsiteY4" fmla="*/ 0 h 1382772"/>
              <a:gd name="connsiteX0" fmla="*/ 467512 w 1395663"/>
              <a:gd name="connsiteY0" fmla="*/ 0 h 1382772"/>
              <a:gd name="connsiteX1" fmla="*/ 1395663 w 1395663"/>
              <a:gd name="connsiteY1" fmla="*/ 0 h 1382772"/>
              <a:gd name="connsiteX2" fmla="*/ 941900 w 1395663"/>
              <a:gd name="connsiteY2" fmla="*/ 1382772 h 1382772"/>
              <a:gd name="connsiteX3" fmla="*/ 0 w 1395663"/>
              <a:gd name="connsiteY3" fmla="*/ 1382772 h 1382772"/>
              <a:gd name="connsiteX4" fmla="*/ 467512 w 1395663"/>
              <a:gd name="connsiteY4" fmla="*/ 0 h 1382772"/>
              <a:gd name="connsiteX0" fmla="*/ 229518 w 1157669"/>
              <a:gd name="connsiteY0" fmla="*/ 0 h 2215753"/>
              <a:gd name="connsiteX1" fmla="*/ 1157669 w 1157669"/>
              <a:gd name="connsiteY1" fmla="*/ 0 h 2215753"/>
              <a:gd name="connsiteX2" fmla="*/ 703906 w 1157669"/>
              <a:gd name="connsiteY2" fmla="*/ 1382772 h 2215753"/>
              <a:gd name="connsiteX3" fmla="*/ 0 w 1157669"/>
              <a:gd name="connsiteY3" fmla="*/ 2215753 h 2215753"/>
              <a:gd name="connsiteX4" fmla="*/ 229518 w 1157669"/>
              <a:gd name="connsiteY4" fmla="*/ 0 h 2215753"/>
              <a:gd name="connsiteX0" fmla="*/ 229518 w 1157669"/>
              <a:gd name="connsiteY0" fmla="*/ 0 h 2272120"/>
              <a:gd name="connsiteX1" fmla="*/ 1157669 w 1157669"/>
              <a:gd name="connsiteY1" fmla="*/ 0 h 2272120"/>
              <a:gd name="connsiteX2" fmla="*/ 365703 w 1157669"/>
              <a:gd name="connsiteY2" fmla="*/ 2272120 h 2272120"/>
              <a:gd name="connsiteX3" fmla="*/ 0 w 1157669"/>
              <a:gd name="connsiteY3" fmla="*/ 2215753 h 2272120"/>
              <a:gd name="connsiteX4" fmla="*/ 229518 w 1157669"/>
              <a:gd name="connsiteY4" fmla="*/ 0 h 2272120"/>
              <a:gd name="connsiteX0" fmla="*/ 354778 w 1157669"/>
              <a:gd name="connsiteY0" fmla="*/ 12526 h 2272120"/>
              <a:gd name="connsiteX1" fmla="*/ 1157669 w 1157669"/>
              <a:gd name="connsiteY1" fmla="*/ 0 h 2272120"/>
              <a:gd name="connsiteX2" fmla="*/ 365703 w 1157669"/>
              <a:gd name="connsiteY2" fmla="*/ 2272120 h 2272120"/>
              <a:gd name="connsiteX3" fmla="*/ 0 w 1157669"/>
              <a:gd name="connsiteY3" fmla="*/ 2215753 h 2272120"/>
              <a:gd name="connsiteX4" fmla="*/ 354778 w 1157669"/>
              <a:gd name="connsiteY4" fmla="*/ 12526 h 2272120"/>
              <a:gd name="connsiteX0" fmla="*/ 0 w 802891"/>
              <a:gd name="connsiteY0" fmla="*/ 12526 h 2272120"/>
              <a:gd name="connsiteX1" fmla="*/ 802891 w 802891"/>
              <a:gd name="connsiteY1" fmla="*/ 0 h 2272120"/>
              <a:gd name="connsiteX2" fmla="*/ 10925 w 802891"/>
              <a:gd name="connsiteY2" fmla="*/ 2272120 h 2272120"/>
              <a:gd name="connsiteX3" fmla="*/ 14740 w 802891"/>
              <a:gd name="connsiteY3" fmla="*/ 1107199 h 2272120"/>
              <a:gd name="connsiteX4" fmla="*/ 0 w 802891"/>
              <a:gd name="connsiteY4" fmla="*/ 12526 h 2272120"/>
              <a:gd name="connsiteX0" fmla="*/ 94357 w 897248"/>
              <a:gd name="connsiteY0" fmla="*/ 12526 h 2272121"/>
              <a:gd name="connsiteX1" fmla="*/ 897248 w 897248"/>
              <a:gd name="connsiteY1" fmla="*/ 0 h 2272121"/>
              <a:gd name="connsiteX2" fmla="*/ 105282 w 897248"/>
              <a:gd name="connsiteY2" fmla="*/ 2272120 h 2272121"/>
              <a:gd name="connsiteX3" fmla="*/ 94357 w 897248"/>
              <a:gd name="connsiteY3" fmla="*/ 12526 h 2272121"/>
              <a:gd name="connsiteX0" fmla="*/ 57096 w 859987"/>
              <a:gd name="connsiteY0" fmla="*/ 12526 h 2272120"/>
              <a:gd name="connsiteX1" fmla="*/ 859987 w 859987"/>
              <a:gd name="connsiteY1" fmla="*/ 0 h 2272120"/>
              <a:gd name="connsiteX2" fmla="*/ 68021 w 859987"/>
              <a:gd name="connsiteY2" fmla="*/ 2272120 h 2272120"/>
              <a:gd name="connsiteX3" fmla="*/ 57096 w 859987"/>
              <a:gd name="connsiteY3" fmla="*/ 12526 h 2272120"/>
              <a:gd name="connsiteX0" fmla="*/ 0 w 802891"/>
              <a:gd name="connsiteY0" fmla="*/ 12526 h 2272120"/>
              <a:gd name="connsiteX1" fmla="*/ 802891 w 802891"/>
              <a:gd name="connsiteY1" fmla="*/ 0 h 2272120"/>
              <a:gd name="connsiteX2" fmla="*/ 10925 w 802891"/>
              <a:gd name="connsiteY2" fmla="*/ 2272120 h 2272120"/>
              <a:gd name="connsiteX3" fmla="*/ 0 w 802891"/>
              <a:gd name="connsiteY3" fmla="*/ 12526 h 2272120"/>
              <a:gd name="connsiteX0" fmla="*/ 0 w 796628"/>
              <a:gd name="connsiteY0" fmla="*/ 12526 h 2272120"/>
              <a:gd name="connsiteX1" fmla="*/ 796628 w 796628"/>
              <a:gd name="connsiteY1" fmla="*/ 0 h 2272120"/>
              <a:gd name="connsiteX2" fmla="*/ 4662 w 796628"/>
              <a:gd name="connsiteY2" fmla="*/ 2272120 h 2272120"/>
              <a:gd name="connsiteX3" fmla="*/ 0 w 796628"/>
              <a:gd name="connsiteY3" fmla="*/ 12526 h 2272120"/>
              <a:gd name="connsiteX0" fmla="*/ 0 w 790365"/>
              <a:gd name="connsiteY0" fmla="*/ 0 h 2259594"/>
              <a:gd name="connsiteX1" fmla="*/ 790365 w 790365"/>
              <a:gd name="connsiteY1" fmla="*/ 0 h 2259594"/>
              <a:gd name="connsiteX2" fmla="*/ 4662 w 790365"/>
              <a:gd name="connsiteY2" fmla="*/ 2259594 h 2259594"/>
              <a:gd name="connsiteX3" fmla="*/ 0 w 790365"/>
              <a:gd name="connsiteY3" fmla="*/ 0 h 2259594"/>
              <a:gd name="connsiteX0" fmla="*/ 0 w 2819581"/>
              <a:gd name="connsiteY0" fmla="*/ 12526 h 2272120"/>
              <a:gd name="connsiteX1" fmla="*/ 2819581 w 2819581"/>
              <a:gd name="connsiteY1" fmla="*/ 0 h 2272120"/>
              <a:gd name="connsiteX2" fmla="*/ 4662 w 2819581"/>
              <a:gd name="connsiteY2" fmla="*/ 2272120 h 2272120"/>
              <a:gd name="connsiteX3" fmla="*/ 0 w 2819581"/>
              <a:gd name="connsiteY3" fmla="*/ 12526 h 2272120"/>
              <a:gd name="connsiteX0" fmla="*/ 0 w 2819581"/>
              <a:gd name="connsiteY0" fmla="*/ 12526 h 1119726"/>
              <a:gd name="connsiteX1" fmla="*/ 2819581 w 2819581"/>
              <a:gd name="connsiteY1" fmla="*/ 0 h 1119726"/>
              <a:gd name="connsiteX2" fmla="*/ 2422185 w 2819581"/>
              <a:gd name="connsiteY2" fmla="*/ 1119726 h 1119726"/>
              <a:gd name="connsiteX3" fmla="*/ 0 w 2819581"/>
              <a:gd name="connsiteY3" fmla="*/ 12526 h 1119726"/>
              <a:gd name="connsiteX0" fmla="*/ 43041 w 2862622"/>
              <a:gd name="connsiteY0" fmla="*/ 12526 h 1132063"/>
              <a:gd name="connsiteX1" fmla="*/ 2862622 w 2862622"/>
              <a:gd name="connsiteY1" fmla="*/ 0 h 1132063"/>
              <a:gd name="connsiteX2" fmla="*/ 2465226 w 2862622"/>
              <a:gd name="connsiteY2" fmla="*/ 1119726 h 1132063"/>
              <a:gd name="connsiteX3" fmla="*/ 1245540 w 2862622"/>
              <a:gd name="connsiteY3" fmla="*/ 562888 h 1132063"/>
              <a:gd name="connsiteX4" fmla="*/ 43041 w 2862622"/>
              <a:gd name="connsiteY4" fmla="*/ 12526 h 1132063"/>
              <a:gd name="connsiteX0" fmla="*/ 265849 w 3085430"/>
              <a:gd name="connsiteY0" fmla="*/ 12526 h 1205696"/>
              <a:gd name="connsiteX1" fmla="*/ 3085430 w 3085430"/>
              <a:gd name="connsiteY1" fmla="*/ 0 h 1205696"/>
              <a:gd name="connsiteX2" fmla="*/ 2688034 w 3085430"/>
              <a:gd name="connsiteY2" fmla="*/ 1119726 h 1205696"/>
              <a:gd name="connsiteX3" fmla="*/ 247060 w 3085430"/>
              <a:gd name="connsiteY3" fmla="*/ 1082719 h 1205696"/>
              <a:gd name="connsiteX4" fmla="*/ 265849 w 3085430"/>
              <a:gd name="connsiteY4" fmla="*/ 12526 h 1205696"/>
              <a:gd name="connsiteX0" fmla="*/ 265849 w 3085430"/>
              <a:gd name="connsiteY0" fmla="*/ 12526 h 1239341"/>
              <a:gd name="connsiteX1" fmla="*/ 3085430 w 3085430"/>
              <a:gd name="connsiteY1" fmla="*/ 0 h 1239341"/>
              <a:gd name="connsiteX2" fmla="*/ 2688034 w 3085430"/>
              <a:gd name="connsiteY2" fmla="*/ 1119726 h 1239341"/>
              <a:gd name="connsiteX3" fmla="*/ 247060 w 3085430"/>
              <a:gd name="connsiteY3" fmla="*/ 1082719 h 1239341"/>
              <a:gd name="connsiteX4" fmla="*/ 265849 w 3085430"/>
              <a:gd name="connsiteY4" fmla="*/ 12526 h 1239341"/>
              <a:gd name="connsiteX0" fmla="*/ 265849 w 3085430"/>
              <a:gd name="connsiteY0" fmla="*/ 12526 h 1194845"/>
              <a:gd name="connsiteX1" fmla="*/ 3085430 w 3085430"/>
              <a:gd name="connsiteY1" fmla="*/ 0 h 1194845"/>
              <a:gd name="connsiteX2" fmla="*/ 2688034 w 3085430"/>
              <a:gd name="connsiteY2" fmla="*/ 1119726 h 1194845"/>
              <a:gd name="connsiteX3" fmla="*/ 247060 w 3085430"/>
              <a:gd name="connsiteY3" fmla="*/ 1082719 h 1194845"/>
              <a:gd name="connsiteX4" fmla="*/ 265849 w 3085430"/>
              <a:gd name="connsiteY4" fmla="*/ 12526 h 1194845"/>
              <a:gd name="connsiteX0" fmla="*/ 265849 w 3085430"/>
              <a:gd name="connsiteY0" fmla="*/ 12526 h 1119726"/>
              <a:gd name="connsiteX1" fmla="*/ 3085430 w 3085430"/>
              <a:gd name="connsiteY1" fmla="*/ 0 h 1119726"/>
              <a:gd name="connsiteX2" fmla="*/ 2688034 w 3085430"/>
              <a:gd name="connsiteY2" fmla="*/ 1119726 h 1119726"/>
              <a:gd name="connsiteX3" fmla="*/ 247060 w 3085430"/>
              <a:gd name="connsiteY3" fmla="*/ 1082719 h 1119726"/>
              <a:gd name="connsiteX4" fmla="*/ 265849 w 3085430"/>
              <a:gd name="connsiteY4" fmla="*/ 12526 h 1119726"/>
              <a:gd name="connsiteX0" fmla="*/ 195476 w 3015057"/>
              <a:gd name="connsiteY0" fmla="*/ 12526 h 1119726"/>
              <a:gd name="connsiteX1" fmla="*/ 3015057 w 3015057"/>
              <a:gd name="connsiteY1" fmla="*/ 0 h 1119726"/>
              <a:gd name="connsiteX2" fmla="*/ 2617661 w 3015057"/>
              <a:gd name="connsiteY2" fmla="*/ 1119726 h 1119726"/>
              <a:gd name="connsiteX3" fmla="*/ 176687 w 3015057"/>
              <a:gd name="connsiteY3" fmla="*/ 1082719 h 1119726"/>
              <a:gd name="connsiteX4" fmla="*/ 195476 w 3015057"/>
              <a:gd name="connsiteY4" fmla="*/ 12526 h 1119726"/>
              <a:gd name="connsiteX0" fmla="*/ 18789 w 2838370"/>
              <a:gd name="connsiteY0" fmla="*/ 12526 h 1119726"/>
              <a:gd name="connsiteX1" fmla="*/ 2838370 w 2838370"/>
              <a:gd name="connsiteY1" fmla="*/ 0 h 1119726"/>
              <a:gd name="connsiteX2" fmla="*/ 2440974 w 2838370"/>
              <a:gd name="connsiteY2" fmla="*/ 1119726 h 1119726"/>
              <a:gd name="connsiteX3" fmla="*/ 0 w 2838370"/>
              <a:gd name="connsiteY3" fmla="*/ 1082719 h 1119726"/>
              <a:gd name="connsiteX4" fmla="*/ 18789 w 2838370"/>
              <a:gd name="connsiteY4" fmla="*/ 12526 h 1119726"/>
              <a:gd name="connsiteX0" fmla="*/ 18789 w 2838370"/>
              <a:gd name="connsiteY0" fmla="*/ 12526 h 1119726"/>
              <a:gd name="connsiteX1" fmla="*/ 2838370 w 2838370"/>
              <a:gd name="connsiteY1" fmla="*/ 0 h 1119726"/>
              <a:gd name="connsiteX2" fmla="*/ 2440974 w 2838370"/>
              <a:gd name="connsiteY2" fmla="*/ 1119726 h 1119726"/>
              <a:gd name="connsiteX3" fmla="*/ 0 w 2838370"/>
              <a:gd name="connsiteY3" fmla="*/ 1107771 h 1119726"/>
              <a:gd name="connsiteX4" fmla="*/ 18789 w 2838370"/>
              <a:gd name="connsiteY4" fmla="*/ 12526 h 1119726"/>
              <a:gd name="connsiteX0" fmla="*/ 12526 w 2838370"/>
              <a:gd name="connsiteY0" fmla="*/ 12526 h 1119726"/>
              <a:gd name="connsiteX1" fmla="*/ 2838370 w 2838370"/>
              <a:gd name="connsiteY1" fmla="*/ 0 h 1119726"/>
              <a:gd name="connsiteX2" fmla="*/ 2440974 w 2838370"/>
              <a:gd name="connsiteY2" fmla="*/ 1119726 h 1119726"/>
              <a:gd name="connsiteX3" fmla="*/ 0 w 2838370"/>
              <a:gd name="connsiteY3" fmla="*/ 1107771 h 1119726"/>
              <a:gd name="connsiteX4" fmla="*/ 12526 w 2838370"/>
              <a:gd name="connsiteY4" fmla="*/ 12526 h 1119726"/>
              <a:gd name="connsiteX0" fmla="*/ 12526 w 2838370"/>
              <a:gd name="connsiteY0" fmla="*/ 12526 h 1107771"/>
              <a:gd name="connsiteX1" fmla="*/ 2838370 w 2838370"/>
              <a:gd name="connsiteY1" fmla="*/ 0 h 1107771"/>
              <a:gd name="connsiteX2" fmla="*/ 2447237 w 2838370"/>
              <a:gd name="connsiteY2" fmla="*/ 1094674 h 1107771"/>
              <a:gd name="connsiteX3" fmla="*/ 0 w 2838370"/>
              <a:gd name="connsiteY3" fmla="*/ 1107771 h 1107771"/>
              <a:gd name="connsiteX4" fmla="*/ 12526 w 2838370"/>
              <a:gd name="connsiteY4" fmla="*/ 12526 h 1107771"/>
              <a:gd name="connsiteX0" fmla="*/ 12526 w 2838370"/>
              <a:gd name="connsiteY0" fmla="*/ 12526 h 1107771"/>
              <a:gd name="connsiteX1" fmla="*/ 2838370 w 2838370"/>
              <a:gd name="connsiteY1" fmla="*/ 0 h 1107771"/>
              <a:gd name="connsiteX2" fmla="*/ 2447237 w 2838370"/>
              <a:gd name="connsiteY2" fmla="*/ 1107200 h 1107771"/>
              <a:gd name="connsiteX3" fmla="*/ 0 w 2838370"/>
              <a:gd name="connsiteY3" fmla="*/ 1107771 h 1107771"/>
              <a:gd name="connsiteX4" fmla="*/ 12526 w 2838370"/>
              <a:gd name="connsiteY4" fmla="*/ 12526 h 1107771"/>
              <a:gd name="connsiteX0" fmla="*/ 6263 w 2838370"/>
              <a:gd name="connsiteY0" fmla="*/ 0 h 1107771"/>
              <a:gd name="connsiteX1" fmla="*/ 2838370 w 2838370"/>
              <a:gd name="connsiteY1" fmla="*/ 0 h 1107771"/>
              <a:gd name="connsiteX2" fmla="*/ 2447237 w 2838370"/>
              <a:gd name="connsiteY2" fmla="*/ 1107200 h 1107771"/>
              <a:gd name="connsiteX3" fmla="*/ 0 w 2838370"/>
              <a:gd name="connsiteY3" fmla="*/ 1107771 h 1107771"/>
              <a:gd name="connsiteX4" fmla="*/ 6263 w 2838370"/>
              <a:gd name="connsiteY4" fmla="*/ 0 h 1107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8370" h="1107771">
                <a:moveTo>
                  <a:pt x="6263" y="0"/>
                </a:moveTo>
                <a:lnTo>
                  <a:pt x="2838370" y="0"/>
                </a:lnTo>
                <a:lnTo>
                  <a:pt x="2447237" y="1107200"/>
                </a:lnTo>
                <a:lnTo>
                  <a:pt x="0" y="1107771"/>
                </a:lnTo>
                <a:cubicBezTo>
                  <a:pt x="2088" y="738514"/>
                  <a:pt x="4175" y="369257"/>
                  <a:pt x="6263" y="0"/>
                </a:cubicBez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2400">
              <a:solidFill>
                <a:schemeClr val="tx1">
                  <a:lumMod val="75000"/>
                </a:schemeClr>
              </a:solidFill>
              <a:latin typeface="Arial"/>
              <a:cs typeface="Arial"/>
            </a:endParaRPr>
          </a:p>
        </p:txBody>
      </p:sp>
    </p:spTree>
    <p:extLst>
      <p:ext uri="{BB962C8B-B14F-4D97-AF65-F5344CB8AC3E}">
        <p14:creationId xmlns:p14="http://schemas.microsoft.com/office/powerpoint/2010/main" val="3132890825"/>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Logo with Headline and Image Lef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85B2BBF-7EC7-D742-A7C0-F4EB0D942BC4}"/>
              </a:ext>
            </a:extLst>
          </p:cNvPr>
          <p:cNvSpPr>
            <a:spLocks noGrp="1"/>
          </p:cNvSpPr>
          <p:nvPr>
            <p:ph type="sldNum" sz="quarter" idx="10"/>
          </p:nvPr>
        </p:nvSpPr>
        <p:spPr/>
        <p:txBody>
          <a:bodyPr/>
          <a:lstStyle/>
          <a:p>
            <a:fld id="{B860EA5E-C501-EE46-95BA-D6951046621D}" type="slidenum">
              <a:rPr lang="en-US" smtClean="0"/>
              <a:t>‹#›</a:t>
            </a:fld>
            <a:endParaRPr lang="en-US"/>
          </a:p>
        </p:txBody>
      </p:sp>
      <p:sp>
        <p:nvSpPr>
          <p:cNvPr id="5" name="Title 4">
            <a:extLst>
              <a:ext uri="{FF2B5EF4-FFF2-40B4-BE49-F238E27FC236}">
                <a16:creationId xmlns:a16="http://schemas.microsoft.com/office/drawing/2014/main" id="{54932F0D-B5C5-214D-A81B-D1E5A8597BAD}"/>
              </a:ext>
            </a:extLst>
          </p:cNvPr>
          <p:cNvSpPr>
            <a:spLocks noGrp="1"/>
          </p:cNvSpPr>
          <p:nvPr>
            <p:ph type="title" hasCustomPrompt="1"/>
          </p:nvPr>
        </p:nvSpPr>
        <p:spPr>
          <a:xfrm>
            <a:off x="4478740" y="736904"/>
            <a:ext cx="4153191" cy="320913"/>
          </a:xfrm>
          <a:prstGeom prst="rect">
            <a:avLst/>
          </a:prstGeom>
        </p:spPr>
        <p:txBody>
          <a:bodyPr/>
          <a:lstStyle>
            <a:lvl1pPr>
              <a:lnSpc>
                <a:spcPct val="100000"/>
              </a:lnSpc>
              <a:defRPr sz="2000" cap="all" baseline="0">
                <a:latin typeface="Impact" panose="020B0806030902050204" pitchFamily="34" charset="0"/>
              </a:defRPr>
            </a:lvl1pPr>
          </a:lstStyle>
          <a:p>
            <a:r>
              <a:rPr lang="en-US"/>
              <a:t>Click here to enter one-line headline</a:t>
            </a:r>
          </a:p>
        </p:txBody>
      </p:sp>
      <p:sp>
        <p:nvSpPr>
          <p:cNvPr id="6" name="Rectangle 1">
            <a:extLst>
              <a:ext uri="{FF2B5EF4-FFF2-40B4-BE49-F238E27FC236}">
                <a16:creationId xmlns:a16="http://schemas.microsoft.com/office/drawing/2014/main" id="{554871D9-1531-3045-B45E-7B35D535D798}"/>
              </a:ext>
            </a:extLst>
          </p:cNvPr>
          <p:cNvSpPr/>
          <p:nvPr userDrawn="1"/>
        </p:nvSpPr>
        <p:spPr>
          <a:xfrm>
            <a:off x="-7495" y="0"/>
            <a:ext cx="913814" cy="2612525"/>
          </a:xfrm>
          <a:custGeom>
            <a:avLst/>
            <a:gdLst>
              <a:gd name="connsiteX0" fmla="*/ 0 w 928151"/>
              <a:gd name="connsiteY0" fmla="*/ 0 h 1375897"/>
              <a:gd name="connsiteX1" fmla="*/ 928151 w 928151"/>
              <a:gd name="connsiteY1" fmla="*/ 0 h 1375897"/>
              <a:gd name="connsiteX2" fmla="*/ 928151 w 928151"/>
              <a:gd name="connsiteY2" fmla="*/ 1375897 h 1375897"/>
              <a:gd name="connsiteX3" fmla="*/ 0 w 928151"/>
              <a:gd name="connsiteY3" fmla="*/ 1375897 h 1375897"/>
              <a:gd name="connsiteX4" fmla="*/ 0 w 928151"/>
              <a:gd name="connsiteY4" fmla="*/ 0 h 1375897"/>
              <a:gd name="connsiteX0" fmla="*/ 467512 w 1395663"/>
              <a:gd name="connsiteY0" fmla="*/ 0 h 1382772"/>
              <a:gd name="connsiteX1" fmla="*/ 1395663 w 1395663"/>
              <a:gd name="connsiteY1" fmla="*/ 0 h 1382772"/>
              <a:gd name="connsiteX2" fmla="*/ 1395663 w 1395663"/>
              <a:gd name="connsiteY2" fmla="*/ 1375897 h 1382772"/>
              <a:gd name="connsiteX3" fmla="*/ 0 w 1395663"/>
              <a:gd name="connsiteY3" fmla="*/ 1382772 h 1382772"/>
              <a:gd name="connsiteX4" fmla="*/ 467512 w 1395663"/>
              <a:gd name="connsiteY4" fmla="*/ 0 h 1382772"/>
              <a:gd name="connsiteX0" fmla="*/ 467512 w 1395663"/>
              <a:gd name="connsiteY0" fmla="*/ 0 h 1382772"/>
              <a:gd name="connsiteX1" fmla="*/ 1395663 w 1395663"/>
              <a:gd name="connsiteY1" fmla="*/ 0 h 1382772"/>
              <a:gd name="connsiteX2" fmla="*/ 941900 w 1395663"/>
              <a:gd name="connsiteY2" fmla="*/ 1382772 h 1382772"/>
              <a:gd name="connsiteX3" fmla="*/ 0 w 1395663"/>
              <a:gd name="connsiteY3" fmla="*/ 1382772 h 1382772"/>
              <a:gd name="connsiteX4" fmla="*/ 467512 w 1395663"/>
              <a:gd name="connsiteY4" fmla="*/ 0 h 1382772"/>
              <a:gd name="connsiteX0" fmla="*/ 229518 w 1157669"/>
              <a:gd name="connsiteY0" fmla="*/ 0 h 2215753"/>
              <a:gd name="connsiteX1" fmla="*/ 1157669 w 1157669"/>
              <a:gd name="connsiteY1" fmla="*/ 0 h 2215753"/>
              <a:gd name="connsiteX2" fmla="*/ 703906 w 1157669"/>
              <a:gd name="connsiteY2" fmla="*/ 1382772 h 2215753"/>
              <a:gd name="connsiteX3" fmla="*/ 0 w 1157669"/>
              <a:gd name="connsiteY3" fmla="*/ 2215753 h 2215753"/>
              <a:gd name="connsiteX4" fmla="*/ 229518 w 1157669"/>
              <a:gd name="connsiteY4" fmla="*/ 0 h 2215753"/>
              <a:gd name="connsiteX0" fmla="*/ 229518 w 1157669"/>
              <a:gd name="connsiteY0" fmla="*/ 0 h 2272120"/>
              <a:gd name="connsiteX1" fmla="*/ 1157669 w 1157669"/>
              <a:gd name="connsiteY1" fmla="*/ 0 h 2272120"/>
              <a:gd name="connsiteX2" fmla="*/ 365703 w 1157669"/>
              <a:gd name="connsiteY2" fmla="*/ 2272120 h 2272120"/>
              <a:gd name="connsiteX3" fmla="*/ 0 w 1157669"/>
              <a:gd name="connsiteY3" fmla="*/ 2215753 h 2272120"/>
              <a:gd name="connsiteX4" fmla="*/ 229518 w 1157669"/>
              <a:gd name="connsiteY4" fmla="*/ 0 h 2272120"/>
              <a:gd name="connsiteX0" fmla="*/ 354778 w 1157669"/>
              <a:gd name="connsiteY0" fmla="*/ 12526 h 2272120"/>
              <a:gd name="connsiteX1" fmla="*/ 1157669 w 1157669"/>
              <a:gd name="connsiteY1" fmla="*/ 0 h 2272120"/>
              <a:gd name="connsiteX2" fmla="*/ 365703 w 1157669"/>
              <a:gd name="connsiteY2" fmla="*/ 2272120 h 2272120"/>
              <a:gd name="connsiteX3" fmla="*/ 0 w 1157669"/>
              <a:gd name="connsiteY3" fmla="*/ 2215753 h 2272120"/>
              <a:gd name="connsiteX4" fmla="*/ 354778 w 1157669"/>
              <a:gd name="connsiteY4" fmla="*/ 12526 h 2272120"/>
              <a:gd name="connsiteX0" fmla="*/ 0 w 802891"/>
              <a:gd name="connsiteY0" fmla="*/ 12526 h 2272120"/>
              <a:gd name="connsiteX1" fmla="*/ 802891 w 802891"/>
              <a:gd name="connsiteY1" fmla="*/ 0 h 2272120"/>
              <a:gd name="connsiteX2" fmla="*/ 10925 w 802891"/>
              <a:gd name="connsiteY2" fmla="*/ 2272120 h 2272120"/>
              <a:gd name="connsiteX3" fmla="*/ 14740 w 802891"/>
              <a:gd name="connsiteY3" fmla="*/ 1107199 h 2272120"/>
              <a:gd name="connsiteX4" fmla="*/ 0 w 802891"/>
              <a:gd name="connsiteY4" fmla="*/ 12526 h 2272120"/>
              <a:gd name="connsiteX0" fmla="*/ 94357 w 897248"/>
              <a:gd name="connsiteY0" fmla="*/ 12526 h 2272121"/>
              <a:gd name="connsiteX1" fmla="*/ 897248 w 897248"/>
              <a:gd name="connsiteY1" fmla="*/ 0 h 2272121"/>
              <a:gd name="connsiteX2" fmla="*/ 105282 w 897248"/>
              <a:gd name="connsiteY2" fmla="*/ 2272120 h 2272121"/>
              <a:gd name="connsiteX3" fmla="*/ 94357 w 897248"/>
              <a:gd name="connsiteY3" fmla="*/ 12526 h 2272121"/>
              <a:gd name="connsiteX0" fmla="*/ 57096 w 859987"/>
              <a:gd name="connsiteY0" fmla="*/ 12526 h 2272120"/>
              <a:gd name="connsiteX1" fmla="*/ 859987 w 859987"/>
              <a:gd name="connsiteY1" fmla="*/ 0 h 2272120"/>
              <a:gd name="connsiteX2" fmla="*/ 68021 w 859987"/>
              <a:gd name="connsiteY2" fmla="*/ 2272120 h 2272120"/>
              <a:gd name="connsiteX3" fmla="*/ 57096 w 859987"/>
              <a:gd name="connsiteY3" fmla="*/ 12526 h 2272120"/>
              <a:gd name="connsiteX0" fmla="*/ 0 w 802891"/>
              <a:gd name="connsiteY0" fmla="*/ 12526 h 2272120"/>
              <a:gd name="connsiteX1" fmla="*/ 802891 w 802891"/>
              <a:gd name="connsiteY1" fmla="*/ 0 h 2272120"/>
              <a:gd name="connsiteX2" fmla="*/ 10925 w 802891"/>
              <a:gd name="connsiteY2" fmla="*/ 2272120 h 2272120"/>
              <a:gd name="connsiteX3" fmla="*/ 0 w 802891"/>
              <a:gd name="connsiteY3" fmla="*/ 12526 h 2272120"/>
              <a:gd name="connsiteX0" fmla="*/ 0 w 796628"/>
              <a:gd name="connsiteY0" fmla="*/ 12526 h 2272120"/>
              <a:gd name="connsiteX1" fmla="*/ 796628 w 796628"/>
              <a:gd name="connsiteY1" fmla="*/ 0 h 2272120"/>
              <a:gd name="connsiteX2" fmla="*/ 4662 w 796628"/>
              <a:gd name="connsiteY2" fmla="*/ 2272120 h 2272120"/>
              <a:gd name="connsiteX3" fmla="*/ 0 w 796628"/>
              <a:gd name="connsiteY3" fmla="*/ 12526 h 2272120"/>
              <a:gd name="connsiteX0" fmla="*/ 0 w 790365"/>
              <a:gd name="connsiteY0" fmla="*/ 0 h 2259594"/>
              <a:gd name="connsiteX1" fmla="*/ 790365 w 790365"/>
              <a:gd name="connsiteY1" fmla="*/ 0 h 2259594"/>
              <a:gd name="connsiteX2" fmla="*/ 4662 w 790365"/>
              <a:gd name="connsiteY2" fmla="*/ 2259594 h 2259594"/>
              <a:gd name="connsiteX3" fmla="*/ 0 w 790365"/>
              <a:gd name="connsiteY3" fmla="*/ 0 h 2259594"/>
            </a:gdLst>
            <a:ahLst/>
            <a:cxnLst>
              <a:cxn ang="0">
                <a:pos x="connsiteX0" y="connsiteY0"/>
              </a:cxn>
              <a:cxn ang="0">
                <a:pos x="connsiteX1" y="connsiteY1"/>
              </a:cxn>
              <a:cxn ang="0">
                <a:pos x="connsiteX2" y="connsiteY2"/>
              </a:cxn>
              <a:cxn ang="0">
                <a:pos x="connsiteX3" y="connsiteY3"/>
              </a:cxn>
            </a:cxnLst>
            <a:rect l="l" t="t" r="r" b="b"/>
            <a:pathLst>
              <a:path w="790365" h="2259594">
                <a:moveTo>
                  <a:pt x="0" y="0"/>
                </a:moveTo>
                <a:lnTo>
                  <a:pt x="790365" y="0"/>
                </a:lnTo>
                <a:lnTo>
                  <a:pt x="4662" y="2259594"/>
                </a:lnTo>
                <a:cubicBezTo>
                  <a:pt x="-801" y="1129797"/>
                  <a:pt x="5462" y="1129797"/>
                  <a:pt x="0" y="0"/>
                </a:cubicBezTo>
                <a:close/>
              </a:path>
            </a:pathLst>
          </a:cu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2400">
              <a:solidFill>
                <a:schemeClr val="tx1">
                  <a:lumMod val="75000"/>
                </a:schemeClr>
              </a:solidFill>
              <a:latin typeface="Arial"/>
              <a:cs typeface="Arial"/>
            </a:endParaRPr>
          </a:p>
        </p:txBody>
      </p:sp>
      <p:sp>
        <p:nvSpPr>
          <p:cNvPr id="10" name="Rectangle 1">
            <a:extLst>
              <a:ext uri="{FF2B5EF4-FFF2-40B4-BE49-F238E27FC236}">
                <a16:creationId xmlns:a16="http://schemas.microsoft.com/office/drawing/2014/main" id="{EB8B62A3-83E2-7746-99AA-E5F8F933A4E8}"/>
              </a:ext>
            </a:extLst>
          </p:cNvPr>
          <p:cNvSpPr/>
          <p:nvPr userDrawn="1"/>
        </p:nvSpPr>
        <p:spPr>
          <a:xfrm>
            <a:off x="-11576" y="4013200"/>
            <a:ext cx="3147709" cy="1130300"/>
          </a:xfrm>
          <a:custGeom>
            <a:avLst/>
            <a:gdLst>
              <a:gd name="connsiteX0" fmla="*/ 0 w 928151"/>
              <a:gd name="connsiteY0" fmla="*/ 0 h 1375897"/>
              <a:gd name="connsiteX1" fmla="*/ 928151 w 928151"/>
              <a:gd name="connsiteY1" fmla="*/ 0 h 1375897"/>
              <a:gd name="connsiteX2" fmla="*/ 928151 w 928151"/>
              <a:gd name="connsiteY2" fmla="*/ 1375897 h 1375897"/>
              <a:gd name="connsiteX3" fmla="*/ 0 w 928151"/>
              <a:gd name="connsiteY3" fmla="*/ 1375897 h 1375897"/>
              <a:gd name="connsiteX4" fmla="*/ 0 w 928151"/>
              <a:gd name="connsiteY4" fmla="*/ 0 h 1375897"/>
              <a:gd name="connsiteX0" fmla="*/ 467512 w 1395663"/>
              <a:gd name="connsiteY0" fmla="*/ 0 h 1382772"/>
              <a:gd name="connsiteX1" fmla="*/ 1395663 w 1395663"/>
              <a:gd name="connsiteY1" fmla="*/ 0 h 1382772"/>
              <a:gd name="connsiteX2" fmla="*/ 1395663 w 1395663"/>
              <a:gd name="connsiteY2" fmla="*/ 1375897 h 1382772"/>
              <a:gd name="connsiteX3" fmla="*/ 0 w 1395663"/>
              <a:gd name="connsiteY3" fmla="*/ 1382772 h 1382772"/>
              <a:gd name="connsiteX4" fmla="*/ 467512 w 1395663"/>
              <a:gd name="connsiteY4" fmla="*/ 0 h 1382772"/>
              <a:gd name="connsiteX0" fmla="*/ 467512 w 1395663"/>
              <a:gd name="connsiteY0" fmla="*/ 0 h 1382772"/>
              <a:gd name="connsiteX1" fmla="*/ 1395663 w 1395663"/>
              <a:gd name="connsiteY1" fmla="*/ 0 h 1382772"/>
              <a:gd name="connsiteX2" fmla="*/ 941900 w 1395663"/>
              <a:gd name="connsiteY2" fmla="*/ 1382772 h 1382772"/>
              <a:gd name="connsiteX3" fmla="*/ 0 w 1395663"/>
              <a:gd name="connsiteY3" fmla="*/ 1382772 h 1382772"/>
              <a:gd name="connsiteX4" fmla="*/ 467512 w 1395663"/>
              <a:gd name="connsiteY4" fmla="*/ 0 h 1382772"/>
              <a:gd name="connsiteX0" fmla="*/ 229518 w 1157669"/>
              <a:gd name="connsiteY0" fmla="*/ 0 h 2215753"/>
              <a:gd name="connsiteX1" fmla="*/ 1157669 w 1157669"/>
              <a:gd name="connsiteY1" fmla="*/ 0 h 2215753"/>
              <a:gd name="connsiteX2" fmla="*/ 703906 w 1157669"/>
              <a:gd name="connsiteY2" fmla="*/ 1382772 h 2215753"/>
              <a:gd name="connsiteX3" fmla="*/ 0 w 1157669"/>
              <a:gd name="connsiteY3" fmla="*/ 2215753 h 2215753"/>
              <a:gd name="connsiteX4" fmla="*/ 229518 w 1157669"/>
              <a:gd name="connsiteY4" fmla="*/ 0 h 2215753"/>
              <a:gd name="connsiteX0" fmla="*/ 229518 w 1157669"/>
              <a:gd name="connsiteY0" fmla="*/ 0 h 2272120"/>
              <a:gd name="connsiteX1" fmla="*/ 1157669 w 1157669"/>
              <a:gd name="connsiteY1" fmla="*/ 0 h 2272120"/>
              <a:gd name="connsiteX2" fmla="*/ 365703 w 1157669"/>
              <a:gd name="connsiteY2" fmla="*/ 2272120 h 2272120"/>
              <a:gd name="connsiteX3" fmla="*/ 0 w 1157669"/>
              <a:gd name="connsiteY3" fmla="*/ 2215753 h 2272120"/>
              <a:gd name="connsiteX4" fmla="*/ 229518 w 1157669"/>
              <a:gd name="connsiteY4" fmla="*/ 0 h 2272120"/>
              <a:gd name="connsiteX0" fmla="*/ 354778 w 1157669"/>
              <a:gd name="connsiteY0" fmla="*/ 12526 h 2272120"/>
              <a:gd name="connsiteX1" fmla="*/ 1157669 w 1157669"/>
              <a:gd name="connsiteY1" fmla="*/ 0 h 2272120"/>
              <a:gd name="connsiteX2" fmla="*/ 365703 w 1157669"/>
              <a:gd name="connsiteY2" fmla="*/ 2272120 h 2272120"/>
              <a:gd name="connsiteX3" fmla="*/ 0 w 1157669"/>
              <a:gd name="connsiteY3" fmla="*/ 2215753 h 2272120"/>
              <a:gd name="connsiteX4" fmla="*/ 354778 w 1157669"/>
              <a:gd name="connsiteY4" fmla="*/ 12526 h 2272120"/>
              <a:gd name="connsiteX0" fmla="*/ 0 w 802891"/>
              <a:gd name="connsiteY0" fmla="*/ 12526 h 2272120"/>
              <a:gd name="connsiteX1" fmla="*/ 802891 w 802891"/>
              <a:gd name="connsiteY1" fmla="*/ 0 h 2272120"/>
              <a:gd name="connsiteX2" fmla="*/ 10925 w 802891"/>
              <a:gd name="connsiteY2" fmla="*/ 2272120 h 2272120"/>
              <a:gd name="connsiteX3" fmla="*/ 14740 w 802891"/>
              <a:gd name="connsiteY3" fmla="*/ 1107199 h 2272120"/>
              <a:gd name="connsiteX4" fmla="*/ 0 w 802891"/>
              <a:gd name="connsiteY4" fmla="*/ 12526 h 2272120"/>
              <a:gd name="connsiteX0" fmla="*/ 94357 w 897248"/>
              <a:gd name="connsiteY0" fmla="*/ 12526 h 2272121"/>
              <a:gd name="connsiteX1" fmla="*/ 897248 w 897248"/>
              <a:gd name="connsiteY1" fmla="*/ 0 h 2272121"/>
              <a:gd name="connsiteX2" fmla="*/ 105282 w 897248"/>
              <a:gd name="connsiteY2" fmla="*/ 2272120 h 2272121"/>
              <a:gd name="connsiteX3" fmla="*/ 94357 w 897248"/>
              <a:gd name="connsiteY3" fmla="*/ 12526 h 2272121"/>
              <a:gd name="connsiteX0" fmla="*/ 57096 w 859987"/>
              <a:gd name="connsiteY0" fmla="*/ 12526 h 2272120"/>
              <a:gd name="connsiteX1" fmla="*/ 859987 w 859987"/>
              <a:gd name="connsiteY1" fmla="*/ 0 h 2272120"/>
              <a:gd name="connsiteX2" fmla="*/ 68021 w 859987"/>
              <a:gd name="connsiteY2" fmla="*/ 2272120 h 2272120"/>
              <a:gd name="connsiteX3" fmla="*/ 57096 w 859987"/>
              <a:gd name="connsiteY3" fmla="*/ 12526 h 2272120"/>
              <a:gd name="connsiteX0" fmla="*/ 0 w 802891"/>
              <a:gd name="connsiteY0" fmla="*/ 12526 h 2272120"/>
              <a:gd name="connsiteX1" fmla="*/ 802891 w 802891"/>
              <a:gd name="connsiteY1" fmla="*/ 0 h 2272120"/>
              <a:gd name="connsiteX2" fmla="*/ 10925 w 802891"/>
              <a:gd name="connsiteY2" fmla="*/ 2272120 h 2272120"/>
              <a:gd name="connsiteX3" fmla="*/ 0 w 802891"/>
              <a:gd name="connsiteY3" fmla="*/ 12526 h 2272120"/>
              <a:gd name="connsiteX0" fmla="*/ 0 w 796628"/>
              <a:gd name="connsiteY0" fmla="*/ 12526 h 2272120"/>
              <a:gd name="connsiteX1" fmla="*/ 796628 w 796628"/>
              <a:gd name="connsiteY1" fmla="*/ 0 h 2272120"/>
              <a:gd name="connsiteX2" fmla="*/ 4662 w 796628"/>
              <a:gd name="connsiteY2" fmla="*/ 2272120 h 2272120"/>
              <a:gd name="connsiteX3" fmla="*/ 0 w 796628"/>
              <a:gd name="connsiteY3" fmla="*/ 12526 h 2272120"/>
              <a:gd name="connsiteX0" fmla="*/ 0 w 790365"/>
              <a:gd name="connsiteY0" fmla="*/ 0 h 2259594"/>
              <a:gd name="connsiteX1" fmla="*/ 790365 w 790365"/>
              <a:gd name="connsiteY1" fmla="*/ 0 h 2259594"/>
              <a:gd name="connsiteX2" fmla="*/ 4662 w 790365"/>
              <a:gd name="connsiteY2" fmla="*/ 2259594 h 2259594"/>
              <a:gd name="connsiteX3" fmla="*/ 0 w 790365"/>
              <a:gd name="connsiteY3" fmla="*/ 0 h 2259594"/>
              <a:gd name="connsiteX0" fmla="*/ 0 w 2819581"/>
              <a:gd name="connsiteY0" fmla="*/ 12526 h 2272120"/>
              <a:gd name="connsiteX1" fmla="*/ 2819581 w 2819581"/>
              <a:gd name="connsiteY1" fmla="*/ 0 h 2272120"/>
              <a:gd name="connsiteX2" fmla="*/ 4662 w 2819581"/>
              <a:gd name="connsiteY2" fmla="*/ 2272120 h 2272120"/>
              <a:gd name="connsiteX3" fmla="*/ 0 w 2819581"/>
              <a:gd name="connsiteY3" fmla="*/ 12526 h 2272120"/>
              <a:gd name="connsiteX0" fmla="*/ 0 w 2819581"/>
              <a:gd name="connsiteY0" fmla="*/ 12526 h 1119726"/>
              <a:gd name="connsiteX1" fmla="*/ 2819581 w 2819581"/>
              <a:gd name="connsiteY1" fmla="*/ 0 h 1119726"/>
              <a:gd name="connsiteX2" fmla="*/ 2422185 w 2819581"/>
              <a:gd name="connsiteY2" fmla="*/ 1119726 h 1119726"/>
              <a:gd name="connsiteX3" fmla="*/ 0 w 2819581"/>
              <a:gd name="connsiteY3" fmla="*/ 12526 h 1119726"/>
              <a:gd name="connsiteX0" fmla="*/ 43041 w 2862622"/>
              <a:gd name="connsiteY0" fmla="*/ 12526 h 1132063"/>
              <a:gd name="connsiteX1" fmla="*/ 2862622 w 2862622"/>
              <a:gd name="connsiteY1" fmla="*/ 0 h 1132063"/>
              <a:gd name="connsiteX2" fmla="*/ 2465226 w 2862622"/>
              <a:gd name="connsiteY2" fmla="*/ 1119726 h 1132063"/>
              <a:gd name="connsiteX3" fmla="*/ 1245540 w 2862622"/>
              <a:gd name="connsiteY3" fmla="*/ 562888 h 1132063"/>
              <a:gd name="connsiteX4" fmla="*/ 43041 w 2862622"/>
              <a:gd name="connsiteY4" fmla="*/ 12526 h 1132063"/>
              <a:gd name="connsiteX0" fmla="*/ 265849 w 3085430"/>
              <a:gd name="connsiteY0" fmla="*/ 12526 h 1205696"/>
              <a:gd name="connsiteX1" fmla="*/ 3085430 w 3085430"/>
              <a:gd name="connsiteY1" fmla="*/ 0 h 1205696"/>
              <a:gd name="connsiteX2" fmla="*/ 2688034 w 3085430"/>
              <a:gd name="connsiteY2" fmla="*/ 1119726 h 1205696"/>
              <a:gd name="connsiteX3" fmla="*/ 247060 w 3085430"/>
              <a:gd name="connsiteY3" fmla="*/ 1082719 h 1205696"/>
              <a:gd name="connsiteX4" fmla="*/ 265849 w 3085430"/>
              <a:gd name="connsiteY4" fmla="*/ 12526 h 1205696"/>
              <a:gd name="connsiteX0" fmla="*/ 265849 w 3085430"/>
              <a:gd name="connsiteY0" fmla="*/ 12526 h 1239341"/>
              <a:gd name="connsiteX1" fmla="*/ 3085430 w 3085430"/>
              <a:gd name="connsiteY1" fmla="*/ 0 h 1239341"/>
              <a:gd name="connsiteX2" fmla="*/ 2688034 w 3085430"/>
              <a:gd name="connsiteY2" fmla="*/ 1119726 h 1239341"/>
              <a:gd name="connsiteX3" fmla="*/ 247060 w 3085430"/>
              <a:gd name="connsiteY3" fmla="*/ 1082719 h 1239341"/>
              <a:gd name="connsiteX4" fmla="*/ 265849 w 3085430"/>
              <a:gd name="connsiteY4" fmla="*/ 12526 h 1239341"/>
              <a:gd name="connsiteX0" fmla="*/ 265849 w 3085430"/>
              <a:gd name="connsiteY0" fmla="*/ 12526 h 1194845"/>
              <a:gd name="connsiteX1" fmla="*/ 3085430 w 3085430"/>
              <a:gd name="connsiteY1" fmla="*/ 0 h 1194845"/>
              <a:gd name="connsiteX2" fmla="*/ 2688034 w 3085430"/>
              <a:gd name="connsiteY2" fmla="*/ 1119726 h 1194845"/>
              <a:gd name="connsiteX3" fmla="*/ 247060 w 3085430"/>
              <a:gd name="connsiteY3" fmla="*/ 1082719 h 1194845"/>
              <a:gd name="connsiteX4" fmla="*/ 265849 w 3085430"/>
              <a:gd name="connsiteY4" fmla="*/ 12526 h 1194845"/>
              <a:gd name="connsiteX0" fmla="*/ 265849 w 3085430"/>
              <a:gd name="connsiteY0" fmla="*/ 12526 h 1119726"/>
              <a:gd name="connsiteX1" fmla="*/ 3085430 w 3085430"/>
              <a:gd name="connsiteY1" fmla="*/ 0 h 1119726"/>
              <a:gd name="connsiteX2" fmla="*/ 2688034 w 3085430"/>
              <a:gd name="connsiteY2" fmla="*/ 1119726 h 1119726"/>
              <a:gd name="connsiteX3" fmla="*/ 247060 w 3085430"/>
              <a:gd name="connsiteY3" fmla="*/ 1082719 h 1119726"/>
              <a:gd name="connsiteX4" fmla="*/ 265849 w 3085430"/>
              <a:gd name="connsiteY4" fmla="*/ 12526 h 1119726"/>
              <a:gd name="connsiteX0" fmla="*/ 195476 w 3015057"/>
              <a:gd name="connsiteY0" fmla="*/ 12526 h 1119726"/>
              <a:gd name="connsiteX1" fmla="*/ 3015057 w 3015057"/>
              <a:gd name="connsiteY1" fmla="*/ 0 h 1119726"/>
              <a:gd name="connsiteX2" fmla="*/ 2617661 w 3015057"/>
              <a:gd name="connsiteY2" fmla="*/ 1119726 h 1119726"/>
              <a:gd name="connsiteX3" fmla="*/ 176687 w 3015057"/>
              <a:gd name="connsiteY3" fmla="*/ 1082719 h 1119726"/>
              <a:gd name="connsiteX4" fmla="*/ 195476 w 3015057"/>
              <a:gd name="connsiteY4" fmla="*/ 12526 h 1119726"/>
              <a:gd name="connsiteX0" fmla="*/ 18789 w 2838370"/>
              <a:gd name="connsiteY0" fmla="*/ 12526 h 1119726"/>
              <a:gd name="connsiteX1" fmla="*/ 2838370 w 2838370"/>
              <a:gd name="connsiteY1" fmla="*/ 0 h 1119726"/>
              <a:gd name="connsiteX2" fmla="*/ 2440974 w 2838370"/>
              <a:gd name="connsiteY2" fmla="*/ 1119726 h 1119726"/>
              <a:gd name="connsiteX3" fmla="*/ 0 w 2838370"/>
              <a:gd name="connsiteY3" fmla="*/ 1082719 h 1119726"/>
              <a:gd name="connsiteX4" fmla="*/ 18789 w 2838370"/>
              <a:gd name="connsiteY4" fmla="*/ 12526 h 1119726"/>
              <a:gd name="connsiteX0" fmla="*/ 18789 w 2838370"/>
              <a:gd name="connsiteY0" fmla="*/ 12526 h 1119726"/>
              <a:gd name="connsiteX1" fmla="*/ 2838370 w 2838370"/>
              <a:gd name="connsiteY1" fmla="*/ 0 h 1119726"/>
              <a:gd name="connsiteX2" fmla="*/ 2440974 w 2838370"/>
              <a:gd name="connsiteY2" fmla="*/ 1119726 h 1119726"/>
              <a:gd name="connsiteX3" fmla="*/ 0 w 2838370"/>
              <a:gd name="connsiteY3" fmla="*/ 1107771 h 1119726"/>
              <a:gd name="connsiteX4" fmla="*/ 18789 w 2838370"/>
              <a:gd name="connsiteY4" fmla="*/ 12526 h 1119726"/>
              <a:gd name="connsiteX0" fmla="*/ 12526 w 2838370"/>
              <a:gd name="connsiteY0" fmla="*/ 12526 h 1119726"/>
              <a:gd name="connsiteX1" fmla="*/ 2838370 w 2838370"/>
              <a:gd name="connsiteY1" fmla="*/ 0 h 1119726"/>
              <a:gd name="connsiteX2" fmla="*/ 2440974 w 2838370"/>
              <a:gd name="connsiteY2" fmla="*/ 1119726 h 1119726"/>
              <a:gd name="connsiteX3" fmla="*/ 0 w 2838370"/>
              <a:gd name="connsiteY3" fmla="*/ 1107771 h 1119726"/>
              <a:gd name="connsiteX4" fmla="*/ 12526 w 2838370"/>
              <a:gd name="connsiteY4" fmla="*/ 12526 h 1119726"/>
              <a:gd name="connsiteX0" fmla="*/ 12526 w 2838370"/>
              <a:gd name="connsiteY0" fmla="*/ 12526 h 1107771"/>
              <a:gd name="connsiteX1" fmla="*/ 2838370 w 2838370"/>
              <a:gd name="connsiteY1" fmla="*/ 0 h 1107771"/>
              <a:gd name="connsiteX2" fmla="*/ 2447237 w 2838370"/>
              <a:gd name="connsiteY2" fmla="*/ 1094674 h 1107771"/>
              <a:gd name="connsiteX3" fmla="*/ 0 w 2838370"/>
              <a:gd name="connsiteY3" fmla="*/ 1107771 h 1107771"/>
              <a:gd name="connsiteX4" fmla="*/ 12526 w 2838370"/>
              <a:gd name="connsiteY4" fmla="*/ 12526 h 1107771"/>
              <a:gd name="connsiteX0" fmla="*/ 12526 w 2838370"/>
              <a:gd name="connsiteY0" fmla="*/ 12526 h 1107771"/>
              <a:gd name="connsiteX1" fmla="*/ 2838370 w 2838370"/>
              <a:gd name="connsiteY1" fmla="*/ 0 h 1107771"/>
              <a:gd name="connsiteX2" fmla="*/ 2447237 w 2838370"/>
              <a:gd name="connsiteY2" fmla="*/ 1107200 h 1107771"/>
              <a:gd name="connsiteX3" fmla="*/ 0 w 2838370"/>
              <a:gd name="connsiteY3" fmla="*/ 1107771 h 1107771"/>
              <a:gd name="connsiteX4" fmla="*/ 12526 w 2838370"/>
              <a:gd name="connsiteY4" fmla="*/ 12526 h 1107771"/>
              <a:gd name="connsiteX0" fmla="*/ 6263 w 2838370"/>
              <a:gd name="connsiteY0" fmla="*/ 0 h 1107771"/>
              <a:gd name="connsiteX1" fmla="*/ 2838370 w 2838370"/>
              <a:gd name="connsiteY1" fmla="*/ 0 h 1107771"/>
              <a:gd name="connsiteX2" fmla="*/ 2447237 w 2838370"/>
              <a:gd name="connsiteY2" fmla="*/ 1107200 h 1107771"/>
              <a:gd name="connsiteX3" fmla="*/ 0 w 2838370"/>
              <a:gd name="connsiteY3" fmla="*/ 1107771 h 1107771"/>
              <a:gd name="connsiteX4" fmla="*/ 6263 w 2838370"/>
              <a:gd name="connsiteY4" fmla="*/ 0 h 1107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8370" h="1107771">
                <a:moveTo>
                  <a:pt x="6263" y="0"/>
                </a:moveTo>
                <a:lnTo>
                  <a:pt x="2838370" y="0"/>
                </a:lnTo>
                <a:lnTo>
                  <a:pt x="2447237" y="1107200"/>
                </a:lnTo>
                <a:lnTo>
                  <a:pt x="0" y="1107771"/>
                </a:lnTo>
                <a:cubicBezTo>
                  <a:pt x="2088" y="738514"/>
                  <a:pt x="4175" y="369257"/>
                  <a:pt x="6263" y="0"/>
                </a:cubicBez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2400">
              <a:solidFill>
                <a:schemeClr val="tx1">
                  <a:lumMod val="75000"/>
                </a:schemeClr>
              </a:solidFill>
              <a:latin typeface="Arial"/>
              <a:cs typeface="Arial"/>
            </a:endParaRPr>
          </a:p>
        </p:txBody>
      </p:sp>
      <p:pic>
        <p:nvPicPr>
          <p:cNvPr id="7" name="Picture 6" descr="Two people looking at a computer&#10;&#10;Description automatically generated with medium confidence">
            <a:extLst>
              <a:ext uri="{FF2B5EF4-FFF2-40B4-BE49-F238E27FC236}">
                <a16:creationId xmlns:a16="http://schemas.microsoft.com/office/drawing/2014/main" id="{B56A7CB5-E1ED-CD4E-9992-C58F172B0DB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541" y="-10161"/>
            <a:ext cx="4678663" cy="4033521"/>
          </a:xfrm>
          <a:prstGeom prst="rect">
            <a:avLst/>
          </a:prstGeom>
        </p:spPr>
      </p:pic>
    </p:spTree>
    <p:extLst>
      <p:ext uri="{BB962C8B-B14F-4D97-AF65-F5344CB8AC3E}">
        <p14:creationId xmlns:p14="http://schemas.microsoft.com/office/powerpoint/2010/main" val="2403943785"/>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Logo with Headline and Image Left (custom ima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85B2BBF-7EC7-D742-A7C0-F4EB0D942BC4}"/>
              </a:ext>
            </a:extLst>
          </p:cNvPr>
          <p:cNvSpPr>
            <a:spLocks noGrp="1"/>
          </p:cNvSpPr>
          <p:nvPr>
            <p:ph type="sldNum" sz="quarter" idx="10"/>
          </p:nvPr>
        </p:nvSpPr>
        <p:spPr/>
        <p:txBody>
          <a:bodyPr/>
          <a:lstStyle/>
          <a:p>
            <a:fld id="{B860EA5E-C501-EE46-95BA-D6951046621D}" type="slidenum">
              <a:rPr lang="en-US" smtClean="0"/>
              <a:t>‹#›</a:t>
            </a:fld>
            <a:endParaRPr lang="en-US"/>
          </a:p>
        </p:txBody>
      </p:sp>
      <p:sp>
        <p:nvSpPr>
          <p:cNvPr id="5" name="Title 4">
            <a:extLst>
              <a:ext uri="{FF2B5EF4-FFF2-40B4-BE49-F238E27FC236}">
                <a16:creationId xmlns:a16="http://schemas.microsoft.com/office/drawing/2014/main" id="{54932F0D-B5C5-214D-A81B-D1E5A8597BAD}"/>
              </a:ext>
            </a:extLst>
          </p:cNvPr>
          <p:cNvSpPr>
            <a:spLocks noGrp="1"/>
          </p:cNvSpPr>
          <p:nvPr>
            <p:ph type="title" hasCustomPrompt="1"/>
          </p:nvPr>
        </p:nvSpPr>
        <p:spPr>
          <a:xfrm>
            <a:off x="4478740" y="736904"/>
            <a:ext cx="4153191" cy="320913"/>
          </a:xfrm>
          <a:prstGeom prst="rect">
            <a:avLst/>
          </a:prstGeom>
        </p:spPr>
        <p:txBody>
          <a:bodyPr/>
          <a:lstStyle>
            <a:lvl1pPr>
              <a:lnSpc>
                <a:spcPct val="100000"/>
              </a:lnSpc>
              <a:defRPr sz="2000" cap="all" baseline="0">
                <a:latin typeface="Impact" panose="020B0806030902050204" pitchFamily="34" charset="0"/>
              </a:defRPr>
            </a:lvl1pPr>
          </a:lstStyle>
          <a:p>
            <a:r>
              <a:rPr lang="en-US"/>
              <a:t>Click here to enter one-line headline</a:t>
            </a:r>
          </a:p>
        </p:txBody>
      </p:sp>
    </p:spTree>
    <p:extLst>
      <p:ext uri="{BB962C8B-B14F-4D97-AF65-F5344CB8AC3E}">
        <p14:creationId xmlns:p14="http://schemas.microsoft.com/office/powerpoint/2010/main" val="2715141832"/>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hank You O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2B1908B-94C2-7348-9F81-F6C53493D04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44500" y="543457"/>
            <a:ext cx="1298575" cy="329668"/>
          </a:xfrm>
          <a:prstGeom prst="rect">
            <a:avLst/>
          </a:prstGeom>
        </p:spPr>
      </p:pic>
      <p:pic>
        <p:nvPicPr>
          <p:cNvPr id="10" name="Picture 9" descr="Two people sitting on a couch&#10;&#10;Description automatically generated with medium confidence">
            <a:extLst>
              <a:ext uri="{FF2B5EF4-FFF2-40B4-BE49-F238E27FC236}">
                <a16:creationId xmlns:a16="http://schemas.microsoft.com/office/drawing/2014/main" id="{653CBB9C-BCB6-D84E-BC4B-6592C6F86E6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0" y="1165860"/>
            <a:ext cx="6941985" cy="3977640"/>
          </a:xfrm>
          <a:custGeom>
            <a:avLst/>
            <a:gdLst>
              <a:gd name="connsiteX0" fmla="*/ 0 w 6941985"/>
              <a:gd name="connsiteY0" fmla="*/ 0 h 3977640"/>
              <a:gd name="connsiteX1" fmla="*/ 6941985 w 6941985"/>
              <a:gd name="connsiteY1" fmla="*/ 0 h 3977640"/>
              <a:gd name="connsiteX2" fmla="*/ 6595289 w 6941985"/>
              <a:gd name="connsiteY2" fmla="*/ 994387 h 3977640"/>
              <a:gd name="connsiteX3" fmla="*/ 5916510 w 6941985"/>
              <a:gd name="connsiteY3" fmla="*/ 2984016 h 3977640"/>
              <a:gd name="connsiteX4" fmla="*/ 5570080 w 6941985"/>
              <a:gd name="connsiteY4" fmla="*/ 3977640 h 3977640"/>
              <a:gd name="connsiteX5" fmla="*/ 0 w 6941985"/>
              <a:gd name="connsiteY5" fmla="*/ 3977640 h 3977640"/>
              <a:gd name="connsiteX6" fmla="*/ 0 w 6941985"/>
              <a:gd name="connsiteY6" fmla="*/ 0 h 397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41985" h="3977640">
                <a:moveTo>
                  <a:pt x="0" y="0"/>
                </a:moveTo>
                <a:lnTo>
                  <a:pt x="6941985" y="0"/>
                </a:lnTo>
                <a:lnTo>
                  <a:pt x="6595289" y="994387"/>
                </a:lnTo>
                <a:cubicBezTo>
                  <a:pt x="6367311" y="1657773"/>
                  <a:pt x="6144489" y="2320630"/>
                  <a:pt x="5916510" y="2984016"/>
                </a:cubicBezTo>
                <a:lnTo>
                  <a:pt x="5570080" y="3977640"/>
                </a:lnTo>
                <a:lnTo>
                  <a:pt x="0" y="3977640"/>
                </a:lnTo>
                <a:lnTo>
                  <a:pt x="0" y="0"/>
                </a:lnTo>
                <a:close/>
              </a:path>
            </a:pathLst>
          </a:custGeom>
        </p:spPr>
      </p:pic>
      <p:sp>
        <p:nvSpPr>
          <p:cNvPr id="3" name="Slide Number Placeholder 2">
            <a:extLst>
              <a:ext uri="{FF2B5EF4-FFF2-40B4-BE49-F238E27FC236}">
                <a16:creationId xmlns:a16="http://schemas.microsoft.com/office/drawing/2014/main" id="{C85B2BBF-7EC7-D742-A7C0-F4EB0D942BC4}"/>
              </a:ext>
            </a:extLst>
          </p:cNvPr>
          <p:cNvSpPr>
            <a:spLocks noGrp="1"/>
          </p:cNvSpPr>
          <p:nvPr>
            <p:ph type="sldNum" sz="quarter" idx="10"/>
          </p:nvPr>
        </p:nvSpPr>
        <p:spPr/>
        <p:txBody>
          <a:bodyPr/>
          <a:lstStyle/>
          <a:p>
            <a:fld id="{B860EA5E-C501-EE46-95BA-D6951046621D}" type="slidenum">
              <a:rPr lang="en-US" smtClean="0"/>
              <a:t>‹#›</a:t>
            </a:fld>
            <a:endParaRPr lang="en-US"/>
          </a:p>
        </p:txBody>
      </p:sp>
      <p:sp>
        <p:nvSpPr>
          <p:cNvPr id="5" name="Title 4">
            <a:extLst>
              <a:ext uri="{FF2B5EF4-FFF2-40B4-BE49-F238E27FC236}">
                <a16:creationId xmlns:a16="http://schemas.microsoft.com/office/drawing/2014/main" id="{54932F0D-B5C5-214D-A81B-D1E5A8597BAD}"/>
              </a:ext>
            </a:extLst>
          </p:cNvPr>
          <p:cNvSpPr>
            <a:spLocks noGrp="1"/>
          </p:cNvSpPr>
          <p:nvPr>
            <p:ph type="title" hasCustomPrompt="1"/>
          </p:nvPr>
        </p:nvSpPr>
        <p:spPr>
          <a:xfrm>
            <a:off x="4072893" y="3551883"/>
            <a:ext cx="1896107" cy="320913"/>
          </a:xfrm>
          <a:prstGeom prst="rect">
            <a:avLst/>
          </a:prstGeom>
        </p:spPr>
        <p:txBody>
          <a:bodyPr/>
          <a:lstStyle>
            <a:lvl1pPr>
              <a:lnSpc>
                <a:spcPct val="100000"/>
              </a:lnSpc>
              <a:defRPr sz="2800" cap="all" baseline="0">
                <a:solidFill>
                  <a:schemeClr val="bg1"/>
                </a:solidFill>
                <a:latin typeface="Impact" panose="020B0806030902050204" pitchFamily="34" charset="0"/>
              </a:defRPr>
            </a:lvl1pPr>
          </a:lstStyle>
          <a:p>
            <a:r>
              <a:rPr lang="en-US"/>
              <a:t>Click here</a:t>
            </a:r>
          </a:p>
        </p:txBody>
      </p:sp>
      <p:sp>
        <p:nvSpPr>
          <p:cNvPr id="12" name="Parallelogram 11">
            <a:extLst>
              <a:ext uri="{FF2B5EF4-FFF2-40B4-BE49-F238E27FC236}">
                <a16:creationId xmlns:a16="http://schemas.microsoft.com/office/drawing/2014/main" id="{DFB4CE5B-3309-6C4C-AB64-35BE69E7B300}"/>
              </a:ext>
            </a:extLst>
          </p:cNvPr>
          <p:cNvSpPr/>
          <p:nvPr/>
        </p:nvSpPr>
        <p:spPr>
          <a:xfrm>
            <a:off x="5648789" y="1165860"/>
            <a:ext cx="2103639" cy="3977640"/>
          </a:xfrm>
          <a:prstGeom prst="parallelogram">
            <a:avLst>
              <a:gd name="adj" fmla="val 65245"/>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endParaRPr lang="en-US" sz="1350">
              <a:solidFill>
                <a:schemeClr val="tx1">
                  <a:lumMod val="75000"/>
                </a:schemeClr>
              </a:solidFill>
              <a:latin typeface="Arial"/>
              <a:cs typeface="Arial"/>
            </a:endParaRPr>
          </a:p>
        </p:txBody>
      </p:sp>
      <p:sp>
        <p:nvSpPr>
          <p:cNvPr id="13" name="Parallelogram 12">
            <a:extLst>
              <a:ext uri="{FF2B5EF4-FFF2-40B4-BE49-F238E27FC236}">
                <a16:creationId xmlns:a16="http://schemas.microsoft.com/office/drawing/2014/main" id="{52AEB462-44C5-2E49-9229-1F5E46710F21}"/>
              </a:ext>
            </a:extLst>
          </p:cNvPr>
          <p:cNvSpPr/>
          <p:nvPr/>
        </p:nvSpPr>
        <p:spPr>
          <a:xfrm>
            <a:off x="6429159" y="2824317"/>
            <a:ext cx="858389" cy="2322870"/>
          </a:xfrm>
          <a:custGeom>
            <a:avLst/>
            <a:gdLst>
              <a:gd name="connsiteX0" fmla="*/ 0 w 279280"/>
              <a:gd name="connsiteY0" fmla="*/ 3131573 h 3131573"/>
              <a:gd name="connsiteX1" fmla="*/ 182216 w 279280"/>
              <a:gd name="connsiteY1" fmla="*/ 0 h 3131573"/>
              <a:gd name="connsiteX2" fmla="*/ 279280 w 279280"/>
              <a:gd name="connsiteY2" fmla="*/ 0 h 3131573"/>
              <a:gd name="connsiteX3" fmla="*/ 97064 w 279280"/>
              <a:gd name="connsiteY3" fmla="*/ 3131573 h 3131573"/>
              <a:gd name="connsiteX4" fmla="*/ 0 w 279280"/>
              <a:gd name="connsiteY4" fmla="*/ 3131573 h 3131573"/>
              <a:gd name="connsiteX0" fmla="*/ 0 w 1076951"/>
              <a:gd name="connsiteY0" fmla="*/ 3131573 h 3131573"/>
              <a:gd name="connsiteX1" fmla="*/ 1076951 w 1076951"/>
              <a:gd name="connsiteY1" fmla="*/ 39329 h 3131573"/>
              <a:gd name="connsiteX2" fmla="*/ 279280 w 1076951"/>
              <a:gd name="connsiteY2" fmla="*/ 0 h 3131573"/>
              <a:gd name="connsiteX3" fmla="*/ 97064 w 1076951"/>
              <a:gd name="connsiteY3" fmla="*/ 3131573 h 3131573"/>
              <a:gd name="connsiteX4" fmla="*/ 0 w 1076951"/>
              <a:gd name="connsiteY4" fmla="*/ 3131573 h 3131573"/>
              <a:gd name="connsiteX0" fmla="*/ 0 w 1174016"/>
              <a:gd name="connsiteY0" fmla="*/ 3121740 h 3121740"/>
              <a:gd name="connsiteX1" fmla="*/ 1076951 w 1174016"/>
              <a:gd name="connsiteY1" fmla="*/ 29496 h 3121740"/>
              <a:gd name="connsiteX2" fmla="*/ 1174016 w 1174016"/>
              <a:gd name="connsiteY2" fmla="*/ 0 h 3121740"/>
              <a:gd name="connsiteX3" fmla="*/ 97064 w 1174016"/>
              <a:gd name="connsiteY3" fmla="*/ 3121740 h 3121740"/>
              <a:gd name="connsiteX4" fmla="*/ 0 w 1174016"/>
              <a:gd name="connsiteY4" fmla="*/ 3121740 h 3121740"/>
              <a:gd name="connsiteX0" fmla="*/ 0 w 1163799"/>
              <a:gd name="connsiteY0" fmla="*/ 3092244 h 3092244"/>
              <a:gd name="connsiteX1" fmla="*/ 1076951 w 1163799"/>
              <a:gd name="connsiteY1" fmla="*/ 0 h 3092244"/>
              <a:gd name="connsiteX2" fmla="*/ 1163799 w 1163799"/>
              <a:gd name="connsiteY2" fmla="*/ 11371 h 3092244"/>
              <a:gd name="connsiteX3" fmla="*/ 97064 w 1163799"/>
              <a:gd name="connsiteY3" fmla="*/ 3092244 h 3092244"/>
              <a:gd name="connsiteX4" fmla="*/ 0 w 1163799"/>
              <a:gd name="connsiteY4" fmla="*/ 3092244 h 3092244"/>
              <a:gd name="connsiteX0" fmla="*/ 0 w 1174016"/>
              <a:gd name="connsiteY0" fmla="*/ 3096198 h 3096198"/>
              <a:gd name="connsiteX1" fmla="*/ 1076951 w 1174016"/>
              <a:gd name="connsiteY1" fmla="*/ 3954 h 3096198"/>
              <a:gd name="connsiteX2" fmla="*/ 1174016 w 1174016"/>
              <a:gd name="connsiteY2" fmla="*/ 0 h 3096198"/>
              <a:gd name="connsiteX3" fmla="*/ 97064 w 1174016"/>
              <a:gd name="connsiteY3" fmla="*/ 3096198 h 3096198"/>
              <a:gd name="connsiteX4" fmla="*/ 0 w 1174016"/>
              <a:gd name="connsiteY4" fmla="*/ 3096198 h 3096198"/>
              <a:gd name="connsiteX0" fmla="*/ 0 w 1144519"/>
              <a:gd name="connsiteY0" fmla="*/ 3092244 h 3092244"/>
              <a:gd name="connsiteX1" fmla="*/ 1076951 w 1144519"/>
              <a:gd name="connsiteY1" fmla="*/ 0 h 3092244"/>
              <a:gd name="connsiteX2" fmla="*/ 1144519 w 1144519"/>
              <a:gd name="connsiteY2" fmla="*/ 962 h 3092244"/>
              <a:gd name="connsiteX3" fmla="*/ 97064 w 1144519"/>
              <a:gd name="connsiteY3" fmla="*/ 3092244 h 3092244"/>
              <a:gd name="connsiteX4" fmla="*/ 0 w 1144519"/>
              <a:gd name="connsiteY4" fmla="*/ 3092244 h 3092244"/>
              <a:gd name="connsiteX0" fmla="*/ 0 w 1144519"/>
              <a:gd name="connsiteY0" fmla="*/ 3092244 h 3097160"/>
              <a:gd name="connsiteX1" fmla="*/ 1076951 w 1144519"/>
              <a:gd name="connsiteY1" fmla="*/ 0 h 3097160"/>
              <a:gd name="connsiteX2" fmla="*/ 1144519 w 1144519"/>
              <a:gd name="connsiteY2" fmla="*/ 962 h 3097160"/>
              <a:gd name="connsiteX3" fmla="*/ 72484 w 1144519"/>
              <a:gd name="connsiteY3" fmla="*/ 3097160 h 3097160"/>
              <a:gd name="connsiteX4" fmla="*/ 0 w 1144519"/>
              <a:gd name="connsiteY4" fmla="*/ 3092244 h 3097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4519" h="3097160">
                <a:moveTo>
                  <a:pt x="0" y="3092244"/>
                </a:moveTo>
                <a:lnTo>
                  <a:pt x="1076951" y="0"/>
                </a:lnTo>
                <a:lnTo>
                  <a:pt x="1144519" y="962"/>
                </a:lnTo>
                <a:lnTo>
                  <a:pt x="72484" y="3097160"/>
                </a:lnTo>
                <a:lnTo>
                  <a:pt x="0" y="3092244"/>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endParaRPr lang="en-US" sz="1350">
              <a:solidFill>
                <a:schemeClr val="tx1">
                  <a:lumMod val="75000"/>
                </a:schemeClr>
              </a:solidFill>
              <a:latin typeface="Arial"/>
              <a:cs typeface="Arial"/>
            </a:endParaRPr>
          </a:p>
        </p:txBody>
      </p:sp>
      <p:sp>
        <p:nvSpPr>
          <p:cNvPr id="8" name="Shape 111">
            <a:extLst>
              <a:ext uri="{FF2B5EF4-FFF2-40B4-BE49-F238E27FC236}">
                <a16:creationId xmlns:a16="http://schemas.microsoft.com/office/drawing/2014/main" id="{93874EF8-213D-0348-98A4-2C3EA5775CD4}"/>
              </a:ext>
            </a:extLst>
          </p:cNvPr>
          <p:cNvSpPr/>
          <p:nvPr userDrawn="1"/>
        </p:nvSpPr>
        <p:spPr>
          <a:xfrm>
            <a:off x="8693240" y="4721043"/>
            <a:ext cx="450135" cy="0"/>
          </a:xfrm>
          <a:prstGeom prst="line">
            <a:avLst/>
          </a:prstGeom>
          <a:ln w="6350" cmpd="sng">
            <a:solidFill>
              <a:srgbClr val="58595B"/>
            </a:solidFill>
            <a:miter lim="400000"/>
          </a:ln>
        </p:spPr>
        <p:txBody>
          <a:bodyPr lIns="50800" tIns="50800" rIns="50800" bIns="50800" anchor="ctr"/>
          <a:lstStyle/>
          <a:p>
            <a:pPr>
              <a:defRPr sz="3200"/>
            </a:pPr>
            <a:endParaRPr/>
          </a:p>
        </p:txBody>
      </p:sp>
    </p:spTree>
    <p:extLst>
      <p:ext uri="{BB962C8B-B14F-4D97-AF65-F5344CB8AC3E}">
        <p14:creationId xmlns:p14="http://schemas.microsoft.com/office/powerpoint/2010/main" val="3588575866"/>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1_Thank You O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A10F506-F00C-AB44-9494-6CB5F3DA44E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1165860"/>
            <a:ext cx="6945504" cy="3977640"/>
          </a:xfrm>
          <a:custGeom>
            <a:avLst/>
            <a:gdLst>
              <a:gd name="connsiteX0" fmla="*/ 0 w 6945504"/>
              <a:gd name="connsiteY0" fmla="*/ 0 h 3977640"/>
              <a:gd name="connsiteX1" fmla="*/ 6945504 w 6945504"/>
              <a:gd name="connsiteY1" fmla="*/ 0 h 3977640"/>
              <a:gd name="connsiteX2" fmla="*/ 6599880 w 6945504"/>
              <a:gd name="connsiteY2" fmla="*/ 991111 h 3977640"/>
              <a:gd name="connsiteX3" fmla="*/ 5920145 w 6945504"/>
              <a:gd name="connsiteY3" fmla="*/ 2982546 h 3977640"/>
              <a:gd name="connsiteX4" fmla="*/ 5573133 w 6945504"/>
              <a:gd name="connsiteY4" fmla="*/ 3977640 h 3977640"/>
              <a:gd name="connsiteX5" fmla="*/ 0 w 6945504"/>
              <a:gd name="connsiteY5" fmla="*/ 3977640 h 3977640"/>
              <a:gd name="connsiteX6" fmla="*/ 0 w 6945504"/>
              <a:gd name="connsiteY6" fmla="*/ 0 h 397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45504" h="3977640">
                <a:moveTo>
                  <a:pt x="0" y="0"/>
                </a:moveTo>
                <a:lnTo>
                  <a:pt x="6945504" y="0"/>
                </a:lnTo>
                <a:lnTo>
                  <a:pt x="6599880" y="991111"/>
                </a:lnTo>
                <a:cubicBezTo>
                  <a:pt x="6371714" y="1654785"/>
                  <a:pt x="6148311" y="2318872"/>
                  <a:pt x="5920145" y="2982546"/>
                </a:cubicBezTo>
                <a:lnTo>
                  <a:pt x="5573133" y="3977640"/>
                </a:lnTo>
                <a:lnTo>
                  <a:pt x="0" y="3977640"/>
                </a:lnTo>
                <a:lnTo>
                  <a:pt x="0" y="0"/>
                </a:lnTo>
                <a:close/>
              </a:path>
            </a:pathLst>
          </a:custGeom>
        </p:spPr>
      </p:pic>
      <p:sp>
        <p:nvSpPr>
          <p:cNvPr id="3" name="Slide Number Placeholder 2">
            <a:extLst>
              <a:ext uri="{FF2B5EF4-FFF2-40B4-BE49-F238E27FC236}">
                <a16:creationId xmlns:a16="http://schemas.microsoft.com/office/drawing/2014/main" id="{C85B2BBF-7EC7-D742-A7C0-F4EB0D942BC4}"/>
              </a:ext>
            </a:extLst>
          </p:cNvPr>
          <p:cNvSpPr>
            <a:spLocks noGrp="1"/>
          </p:cNvSpPr>
          <p:nvPr>
            <p:ph type="sldNum" sz="quarter" idx="10"/>
          </p:nvPr>
        </p:nvSpPr>
        <p:spPr/>
        <p:txBody>
          <a:bodyPr/>
          <a:lstStyle/>
          <a:p>
            <a:fld id="{B860EA5E-C501-EE46-95BA-D6951046621D}" type="slidenum">
              <a:rPr lang="en-US" smtClean="0"/>
              <a:t>‹#›</a:t>
            </a:fld>
            <a:endParaRPr lang="en-US"/>
          </a:p>
        </p:txBody>
      </p:sp>
      <p:sp>
        <p:nvSpPr>
          <p:cNvPr id="5" name="Title 4">
            <a:extLst>
              <a:ext uri="{FF2B5EF4-FFF2-40B4-BE49-F238E27FC236}">
                <a16:creationId xmlns:a16="http://schemas.microsoft.com/office/drawing/2014/main" id="{54932F0D-B5C5-214D-A81B-D1E5A8597BAD}"/>
              </a:ext>
            </a:extLst>
          </p:cNvPr>
          <p:cNvSpPr>
            <a:spLocks noGrp="1"/>
          </p:cNvSpPr>
          <p:nvPr>
            <p:ph type="title" hasCustomPrompt="1"/>
          </p:nvPr>
        </p:nvSpPr>
        <p:spPr>
          <a:xfrm>
            <a:off x="4072893" y="3551883"/>
            <a:ext cx="1896107" cy="320913"/>
          </a:xfrm>
          <a:prstGeom prst="rect">
            <a:avLst/>
          </a:prstGeom>
        </p:spPr>
        <p:txBody>
          <a:bodyPr/>
          <a:lstStyle>
            <a:lvl1pPr>
              <a:lnSpc>
                <a:spcPct val="100000"/>
              </a:lnSpc>
              <a:defRPr sz="2800" cap="all" baseline="0">
                <a:solidFill>
                  <a:schemeClr val="bg1"/>
                </a:solidFill>
                <a:latin typeface="Impact" panose="020B0806030902050204" pitchFamily="34" charset="0"/>
              </a:defRPr>
            </a:lvl1pPr>
          </a:lstStyle>
          <a:p>
            <a:r>
              <a:rPr lang="en-US"/>
              <a:t>Click here</a:t>
            </a:r>
          </a:p>
        </p:txBody>
      </p:sp>
      <p:sp>
        <p:nvSpPr>
          <p:cNvPr id="12" name="Parallelogram 11">
            <a:extLst>
              <a:ext uri="{FF2B5EF4-FFF2-40B4-BE49-F238E27FC236}">
                <a16:creationId xmlns:a16="http://schemas.microsoft.com/office/drawing/2014/main" id="{DFB4CE5B-3309-6C4C-AB64-35BE69E7B300}"/>
              </a:ext>
            </a:extLst>
          </p:cNvPr>
          <p:cNvSpPr/>
          <p:nvPr userDrawn="1"/>
        </p:nvSpPr>
        <p:spPr>
          <a:xfrm>
            <a:off x="5648789" y="1165860"/>
            <a:ext cx="2103639" cy="3977640"/>
          </a:xfrm>
          <a:prstGeom prst="parallelogram">
            <a:avLst>
              <a:gd name="adj" fmla="val 65245"/>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endParaRPr lang="en-US" sz="1350">
              <a:solidFill>
                <a:schemeClr val="tx1">
                  <a:lumMod val="75000"/>
                </a:schemeClr>
              </a:solidFill>
              <a:latin typeface="Arial"/>
              <a:cs typeface="Arial"/>
            </a:endParaRPr>
          </a:p>
        </p:txBody>
      </p:sp>
      <p:sp>
        <p:nvSpPr>
          <p:cNvPr id="13" name="Parallelogram 12">
            <a:extLst>
              <a:ext uri="{FF2B5EF4-FFF2-40B4-BE49-F238E27FC236}">
                <a16:creationId xmlns:a16="http://schemas.microsoft.com/office/drawing/2014/main" id="{52AEB462-44C5-2E49-9229-1F5E46710F21}"/>
              </a:ext>
            </a:extLst>
          </p:cNvPr>
          <p:cNvSpPr/>
          <p:nvPr userDrawn="1"/>
        </p:nvSpPr>
        <p:spPr>
          <a:xfrm>
            <a:off x="6429159" y="2824317"/>
            <a:ext cx="858389" cy="2322870"/>
          </a:xfrm>
          <a:custGeom>
            <a:avLst/>
            <a:gdLst>
              <a:gd name="connsiteX0" fmla="*/ 0 w 279280"/>
              <a:gd name="connsiteY0" fmla="*/ 3131573 h 3131573"/>
              <a:gd name="connsiteX1" fmla="*/ 182216 w 279280"/>
              <a:gd name="connsiteY1" fmla="*/ 0 h 3131573"/>
              <a:gd name="connsiteX2" fmla="*/ 279280 w 279280"/>
              <a:gd name="connsiteY2" fmla="*/ 0 h 3131573"/>
              <a:gd name="connsiteX3" fmla="*/ 97064 w 279280"/>
              <a:gd name="connsiteY3" fmla="*/ 3131573 h 3131573"/>
              <a:gd name="connsiteX4" fmla="*/ 0 w 279280"/>
              <a:gd name="connsiteY4" fmla="*/ 3131573 h 3131573"/>
              <a:gd name="connsiteX0" fmla="*/ 0 w 1076951"/>
              <a:gd name="connsiteY0" fmla="*/ 3131573 h 3131573"/>
              <a:gd name="connsiteX1" fmla="*/ 1076951 w 1076951"/>
              <a:gd name="connsiteY1" fmla="*/ 39329 h 3131573"/>
              <a:gd name="connsiteX2" fmla="*/ 279280 w 1076951"/>
              <a:gd name="connsiteY2" fmla="*/ 0 h 3131573"/>
              <a:gd name="connsiteX3" fmla="*/ 97064 w 1076951"/>
              <a:gd name="connsiteY3" fmla="*/ 3131573 h 3131573"/>
              <a:gd name="connsiteX4" fmla="*/ 0 w 1076951"/>
              <a:gd name="connsiteY4" fmla="*/ 3131573 h 3131573"/>
              <a:gd name="connsiteX0" fmla="*/ 0 w 1174016"/>
              <a:gd name="connsiteY0" fmla="*/ 3121740 h 3121740"/>
              <a:gd name="connsiteX1" fmla="*/ 1076951 w 1174016"/>
              <a:gd name="connsiteY1" fmla="*/ 29496 h 3121740"/>
              <a:gd name="connsiteX2" fmla="*/ 1174016 w 1174016"/>
              <a:gd name="connsiteY2" fmla="*/ 0 h 3121740"/>
              <a:gd name="connsiteX3" fmla="*/ 97064 w 1174016"/>
              <a:gd name="connsiteY3" fmla="*/ 3121740 h 3121740"/>
              <a:gd name="connsiteX4" fmla="*/ 0 w 1174016"/>
              <a:gd name="connsiteY4" fmla="*/ 3121740 h 3121740"/>
              <a:gd name="connsiteX0" fmla="*/ 0 w 1163799"/>
              <a:gd name="connsiteY0" fmla="*/ 3092244 h 3092244"/>
              <a:gd name="connsiteX1" fmla="*/ 1076951 w 1163799"/>
              <a:gd name="connsiteY1" fmla="*/ 0 h 3092244"/>
              <a:gd name="connsiteX2" fmla="*/ 1163799 w 1163799"/>
              <a:gd name="connsiteY2" fmla="*/ 11371 h 3092244"/>
              <a:gd name="connsiteX3" fmla="*/ 97064 w 1163799"/>
              <a:gd name="connsiteY3" fmla="*/ 3092244 h 3092244"/>
              <a:gd name="connsiteX4" fmla="*/ 0 w 1163799"/>
              <a:gd name="connsiteY4" fmla="*/ 3092244 h 3092244"/>
              <a:gd name="connsiteX0" fmla="*/ 0 w 1174016"/>
              <a:gd name="connsiteY0" fmla="*/ 3096198 h 3096198"/>
              <a:gd name="connsiteX1" fmla="*/ 1076951 w 1174016"/>
              <a:gd name="connsiteY1" fmla="*/ 3954 h 3096198"/>
              <a:gd name="connsiteX2" fmla="*/ 1174016 w 1174016"/>
              <a:gd name="connsiteY2" fmla="*/ 0 h 3096198"/>
              <a:gd name="connsiteX3" fmla="*/ 97064 w 1174016"/>
              <a:gd name="connsiteY3" fmla="*/ 3096198 h 3096198"/>
              <a:gd name="connsiteX4" fmla="*/ 0 w 1174016"/>
              <a:gd name="connsiteY4" fmla="*/ 3096198 h 3096198"/>
              <a:gd name="connsiteX0" fmla="*/ 0 w 1144519"/>
              <a:gd name="connsiteY0" fmla="*/ 3092244 h 3092244"/>
              <a:gd name="connsiteX1" fmla="*/ 1076951 w 1144519"/>
              <a:gd name="connsiteY1" fmla="*/ 0 h 3092244"/>
              <a:gd name="connsiteX2" fmla="*/ 1144519 w 1144519"/>
              <a:gd name="connsiteY2" fmla="*/ 962 h 3092244"/>
              <a:gd name="connsiteX3" fmla="*/ 97064 w 1144519"/>
              <a:gd name="connsiteY3" fmla="*/ 3092244 h 3092244"/>
              <a:gd name="connsiteX4" fmla="*/ 0 w 1144519"/>
              <a:gd name="connsiteY4" fmla="*/ 3092244 h 3092244"/>
              <a:gd name="connsiteX0" fmla="*/ 0 w 1144519"/>
              <a:gd name="connsiteY0" fmla="*/ 3092244 h 3097160"/>
              <a:gd name="connsiteX1" fmla="*/ 1076951 w 1144519"/>
              <a:gd name="connsiteY1" fmla="*/ 0 h 3097160"/>
              <a:gd name="connsiteX2" fmla="*/ 1144519 w 1144519"/>
              <a:gd name="connsiteY2" fmla="*/ 962 h 3097160"/>
              <a:gd name="connsiteX3" fmla="*/ 72484 w 1144519"/>
              <a:gd name="connsiteY3" fmla="*/ 3097160 h 3097160"/>
              <a:gd name="connsiteX4" fmla="*/ 0 w 1144519"/>
              <a:gd name="connsiteY4" fmla="*/ 3092244 h 3097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4519" h="3097160">
                <a:moveTo>
                  <a:pt x="0" y="3092244"/>
                </a:moveTo>
                <a:lnTo>
                  <a:pt x="1076951" y="0"/>
                </a:lnTo>
                <a:lnTo>
                  <a:pt x="1144519" y="962"/>
                </a:lnTo>
                <a:lnTo>
                  <a:pt x="72484" y="3097160"/>
                </a:lnTo>
                <a:lnTo>
                  <a:pt x="0" y="3092244"/>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endParaRPr lang="en-US" sz="1350">
              <a:solidFill>
                <a:schemeClr val="tx1">
                  <a:lumMod val="75000"/>
                </a:schemeClr>
              </a:solidFill>
              <a:latin typeface="Arial"/>
              <a:cs typeface="Arial"/>
            </a:endParaRPr>
          </a:p>
        </p:txBody>
      </p:sp>
      <p:sp>
        <p:nvSpPr>
          <p:cNvPr id="8" name="Shape 111">
            <a:extLst>
              <a:ext uri="{FF2B5EF4-FFF2-40B4-BE49-F238E27FC236}">
                <a16:creationId xmlns:a16="http://schemas.microsoft.com/office/drawing/2014/main" id="{93874EF8-213D-0348-98A4-2C3EA5775CD4}"/>
              </a:ext>
            </a:extLst>
          </p:cNvPr>
          <p:cNvSpPr/>
          <p:nvPr userDrawn="1"/>
        </p:nvSpPr>
        <p:spPr>
          <a:xfrm>
            <a:off x="8693240" y="4721043"/>
            <a:ext cx="450135" cy="0"/>
          </a:xfrm>
          <a:prstGeom prst="line">
            <a:avLst/>
          </a:prstGeom>
          <a:ln w="6350" cmpd="sng">
            <a:solidFill>
              <a:srgbClr val="58595B"/>
            </a:solidFill>
            <a:miter lim="400000"/>
          </a:ln>
        </p:spPr>
        <p:txBody>
          <a:bodyPr lIns="50800" tIns="50800" rIns="50800" bIns="50800" anchor="ctr"/>
          <a:lstStyle/>
          <a:p>
            <a:pPr>
              <a:defRPr sz="3200"/>
            </a:pPr>
            <a:endParaRPr/>
          </a:p>
        </p:txBody>
      </p:sp>
      <p:pic>
        <p:nvPicPr>
          <p:cNvPr id="10" name="Picture 9">
            <a:extLst>
              <a:ext uri="{FF2B5EF4-FFF2-40B4-BE49-F238E27FC236}">
                <a16:creationId xmlns:a16="http://schemas.microsoft.com/office/drawing/2014/main" id="{D462E269-75E5-CB48-AE58-BA57AFFE263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44500" y="543457"/>
            <a:ext cx="1298575" cy="329668"/>
          </a:xfrm>
          <a:prstGeom prst="rect">
            <a:avLst/>
          </a:prstGeom>
        </p:spPr>
      </p:pic>
    </p:spTree>
    <p:extLst>
      <p:ext uri="{BB962C8B-B14F-4D97-AF65-F5344CB8AC3E}">
        <p14:creationId xmlns:p14="http://schemas.microsoft.com/office/powerpoint/2010/main" val="4072790421"/>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Knockout divider for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0632" y="2217000"/>
            <a:ext cx="8229600" cy="857250"/>
          </a:xfrm>
          <a:prstGeom prst="rect">
            <a:avLst/>
          </a:prstGeom>
        </p:spPr>
        <p:txBody>
          <a:bodyPr vert="horz"/>
          <a:lstStyle>
            <a:lvl1pPr>
              <a:defRPr sz="3200" b="0" i="0" kern="0" cap="all" spc="0" baseline="0">
                <a:solidFill>
                  <a:schemeClr val="bg1"/>
                </a:solidFill>
                <a:latin typeface="Impact" panose="020B0806030902050204" pitchFamily="34" charset="0"/>
                <a:cs typeface="Impact" panose="020B0806030902050204" pitchFamily="34" charset="0"/>
              </a:defRPr>
            </a:lvl1pPr>
          </a:lstStyle>
          <a:p>
            <a:r>
              <a:rPr lang="en-US"/>
              <a:t>DIVIDER SLIDE ONE HEADLINE</a:t>
            </a:r>
          </a:p>
        </p:txBody>
      </p:sp>
      <p:sp>
        <p:nvSpPr>
          <p:cNvPr id="15" name="Slide Number Placeholder 5"/>
          <p:cNvSpPr>
            <a:spLocks noGrp="1"/>
          </p:cNvSpPr>
          <p:nvPr>
            <p:ph type="sldNum" sz="quarter" idx="12"/>
          </p:nvPr>
        </p:nvSpPr>
        <p:spPr>
          <a:xfrm>
            <a:off x="8728635" y="4842778"/>
            <a:ext cx="364393" cy="273844"/>
          </a:xfrm>
          <a:prstGeom prst="rect">
            <a:avLst/>
          </a:prstGeom>
        </p:spPr>
        <p:txBody>
          <a:bodyPr/>
          <a:lstStyle>
            <a:lvl1pPr algn="l">
              <a:defRPr sz="900">
                <a:solidFill>
                  <a:srgbClr val="474747"/>
                </a:solidFill>
                <a:latin typeface="Arial"/>
              </a:defRPr>
            </a:lvl1pPr>
          </a:lstStyle>
          <a:p>
            <a:fld id="{716BC1C3-C832-FA4C-9911-3E1C355083BA}" type="slidenum">
              <a:rPr lang="en-US" smtClean="0"/>
              <a:pPr/>
              <a:t>‹#›</a:t>
            </a:fld>
            <a:endParaRPr lang="en-US"/>
          </a:p>
        </p:txBody>
      </p:sp>
    </p:spTree>
    <p:extLst>
      <p:ext uri="{BB962C8B-B14F-4D97-AF65-F5344CB8AC3E}">
        <p14:creationId xmlns:p14="http://schemas.microsoft.com/office/powerpoint/2010/main" val="35352951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Image Title Slide_white bar">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716BC1C3-C832-FA4C-9911-3E1C355083BA}" type="slidenum">
              <a:rPr lang="en-US" smtClean="0"/>
              <a:pPr/>
              <a:t>‹#›</a:t>
            </a:fld>
            <a:endParaRPr lang="en-US"/>
          </a:p>
        </p:txBody>
      </p:sp>
      <p:sp>
        <p:nvSpPr>
          <p:cNvPr id="5" name="Slide Number Placeholder 1"/>
          <p:cNvSpPr txBox="1">
            <a:spLocks/>
          </p:cNvSpPr>
          <p:nvPr userDrawn="1"/>
        </p:nvSpPr>
        <p:spPr>
          <a:xfrm>
            <a:off x="8728635" y="4842778"/>
            <a:ext cx="364393" cy="273844"/>
          </a:xfrm>
          <a:prstGeom prst="rect">
            <a:avLst/>
          </a:prstGeom>
        </p:spPr>
        <p:txBody>
          <a:bodyPr/>
          <a:lstStyle>
            <a:defPPr>
              <a:defRPr lang="en-US"/>
            </a:defPPr>
            <a:lvl1pPr marL="0" algn="l" defTabSz="457200" rtl="0" eaLnBrk="1" latinLnBrk="0" hangingPunct="1">
              <a:defRPr sz="900" kern="1200">
                <a:solidFill>
                  <a:srgbClr val="474747"/>
                </a:solidFill>
                <a:latin typeface="Arial"/>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16BC1C3-C832-FA4C-9911-3E1C355083BA}" type="slidenum">
              <a:rPr lang="en-US" smtClean="0"/>
              <a:pPr/>
              <a:t>‹#›</a:t>
            </a:fld>
            <a:endParaRPr lang="en-US"/>
          </a:p>
        </p:txBody>
      </p:sp>
      <p:sp>
        <p:nvSpPr>
          <p:cNvPr id="6" name="Shape 258"/>
          <p:cNvSpPr/>
          <p:nvPr userDrawn="1"/>
        </p:nvSpPr>
        <p:spPr>
          <a:xfrm flipH="1">
            <a:off x="7512936" y="3512228"/>
            <a:ext cx="1631064" cy="163106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FFFFF"/>
          </a:solidFill>
          <a:ln w="12700">
            <a:miter lim="400000"/>
          </a:ln>
        </p:spPr>
        <p:txBody>
          <a:bodyPr lIns="50800" tIns="50800" rIns="50800" bIns="50800" anchor="ctr"/>
          <a:lstStyle/>
          <a:p>
            <a:pPr>
              <a:defRPr sz="3200">
                <a:solidFill>
                  <a:srgbClr val="FFFFFF"/>
                </a:solidFill>
              </a:defRPr>
            </a:pPr>
            <a:endParaRPr/>
          </a:p>
        </p:txBody>
      </p:sp>
      <p:sp>
        <p:nvSpPr>
          <p:cNvPr id="2" name="Title 1"/>
          <p:cNvSpPr>
            <a:spLocks noGrp="1"/>
          </p:cNvSpPr>
          <p:nvPr>
            <p:ph type="title" hasCustomPrompt="1"/>
          </p:nvPr>
        </p:nvSpPr>
        <p:spPr>
          <a:xfrm>
            <a:off x="704088" y="1170432"/>
            <a:ext cx="6903720" cy="521208"/>
          </a:xfrm>
          <a:prstGeom prst="rect">
            <a:avLst/>
          </a:prstGeom>
        </p:spPr>
        <p:txBody>
          <a:bodyPr vert="horz"/>
          <a:lstStyle>
            <a:lvl1pPr>
              <a:defRPr sz="3200" kern="0" cap="all" spc="200">
                <a:solidFill>
                  <a:schemeClr val="accent1"/>
                </a:solidFill>
                <a:latin typeface="Impact"/>
                <a:cs typeface="Impact"/>
              </a:defRPr>
            </a:lvl1pPr>
          </a:lstStyle>
          <a:p>
            <a:r>
              <a:rPr lang="en-US"/>
              <a:t>Image presentation title page</a:t>
            </a:r>
          </a:p>
        </p:txBody>
      </p:sp>
      <p:pic>
        <p:nvPicPr>
          <p:cNvPr id="8" name="Picture 7" descr="TA_stacked_logo.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62043" y="4489275"/>
            <a:ext cx="796043" cy="522767"/>
          </a:xfrm>
          <a:prstGeom prst="rect">
            <a:avLst/>
          </a:prstGeom>
        </p:spPr>
      </p:pic>
    </p:spTree>
    <p:extLst>
      <p:ext uri="{BB962C8B-B14F-4D97-AF65-F5344CB8AC3E}">
        <p14:creationId xmlns:p14="http://schemas.microsoft.com/office/powerpoint/2010/main" val="8983574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Generic Title/Cover Pag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172200" y="3022417"/>
            <a:ext cx="2630115" cy="231774"/>
          </a:xfrm>
          <a:prstGeom prst="rect">
            <a:avLst/>
          </a:prstGeom>
        </p:spPr>
        <p:txBody>
          <a:bodyPr rIns="0" anchor="t"/>
          <a:lstStyle>
            <a:lvl1pPr marL="0" indent="0" algn="r">
              <a:lnSpc>
                <a:spcPct val="100000"/>
              </a:lnSpc>
              <a:spcBef>
                <a:spcPts val="0"/>
              </a:spcBef>
              <a:buNone/>
              <a:defRPr sz="1200">
                <a:latin typeface="Georgia" panose="02040502050405020303" pitchFamily="18"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here to add a subhead, recommend one or two lines</a:t>
            </a:r>
          </a:p>
        </p:txBody>
      </p:sp>
      <p:sp>
        <p:nvSpPr>
          <p:cNvPr id="10" name="Text Placeholder 11">
            <a:extLst>
              <a:ext uri="{FF2B5EF4-FFF2-40B4-BE49-F238E27FC236}">
                <a16:creationId xmlns:a16="http://schemas.microsoft.com/office/drawing/2014/main" id="{53A20B4A-A7E7-7442-9A1F-C67C7DB5C0D6}"/>
              </a:ext>
            </a:extLst>
          </p:cNvPr>
          <p:cNvSpPr>
            <a:spLocks noGrp="1"/>
          </p:cNvSpPr>
          <p:nvPr>
            <p:ph type="body" sz="quarter" idx="11" hasCustomPrompt="1"/>
          </p:nvPr>
        </p:nvSpPr>
        <p:spPr>
          <a:xfrm>
            <a:off x="4768919" y="2440294"/>
            <a:ext cx="4034380" cy="411163"/>
          </a:xfrm>
          <a:prstGeom prst="rect">
            <a:avLst/>
          </a:prstGeom>
        </p:spPr>
        <p:txBody>
          <a:bodyPr rIns="0" anchor="b"/>
          <a:lstStyle>
            <a:lvl1pPr marL="0" indent="0" algn="r">
              <a:lnSpc>
                <a:spcPct val="100000"/>
              </a:lnSpc>
              <a:spcBef>
                <a:spcPts val="0"/>
              </a:spcBef>
              <a:buNone/>
              <a:defRPr sz="2200" cap="all" baseline="0">
                <a:latin typeface="Impact" panose="020B0806030902050204" pitchFamily="34" charset="0"/>
              </a:defRPr>
            </a:lvl1pPr>
            <a:lvl2pPr marL="342900" indent="0">
              <a:buNone/>
              <a:defRPr cap="all" baseline="0">
                <a:latin typeface="Impact" panose="020B0806030902050204" pitchFamily="34" charset="0"/>
              </a:defRPr>
            </a:lvl2pPr>
            <a:lvl3pPr marL="685800" indent="0">
              <a:buNone/>
              <a:defRPr cap="all" baseline="0">
                <a:latin typeface="Impact" panose="020B0806030902050204" pitchFamily="34" charset="0"/>
              </a:defRPr>
            </a:lvl3pPr>
            <a:lvl4pPr marL="1028700" indent="0">
              <a:buNone/>
              <a:defRPr cap="all" baseline="0">
                <a:latin typeface="Impact" panose="020B0806030902050204" pitchFamily="34" charset="0"/>
              </a:defRPr>
            </a:lvl4pPr>
            <a:lvl5pPr marL="1371600" indent="0">
              <a:buNone/>
              <a:defRPr cap="all" baseline="0">
                <a:latin typeface="Impact" panose="020B0806030902050204" pitchFamily="34" charset="0"/>
              </a:defRPr>
            </a:lvl5pPr>
          </a:lstStyle>
          <a:p>
            <a:pPr lvl="0"/>
            <a:r>
              <a:rPr lang="en-US"/>
              <a:t>Click to edit THIS HEADLINE</a:t>
            </a:r>
          </a:p>
        </p:txBody>
      </p:sp>
      <p:sp>
        <p:nvSpPr>
          <p:cNvPr id="11" name="Text Placeholder 31">
            <a:extLst>
              <a:ext uri="{FF2B5EF4-FFF2-40B4-BE49-F238E27FC236}">
                <a16:creationId xmlns:a16="http://schemas.microsoft.com/office/drawing/2014/main" id="{E8AF4473-5AA6-A040-ADA4-BC2B0ECEFBC1}"/>
              </a:ext>
            </a:extLst>
          </p:cNvPr>
          <p:cNvSpPr>
            <a:spLocks noGrp="1"/>
          </p:cNvSpPr>
          <p:nvPr>
            <p:ph type="body" sz="quarter" idx="10" hasCustomPrompt="1"/>
          </p:nvPr>
        </p:nvSpPr>
        <p:spPr>
          <a:xfrm>
            <a:off x="7472102" y="1918755"/>
            <a:ext cx="1331197" cy="105988"/>
          </a:xfrm>
          <a:prstGeom prst="rect">
            <a:avLst/>
          </a:prstGeom>
        </p:spPr>
        <p:txBody>
          <a:bodyPr lIns="0" tIns="0" rIns="0" bIns="0" anchor="t" anchorCtr="0"/>
          <a:lstStyle>
            <a:lvl1pPr marL="0" indent="0" algn="r">
              <a:lnSpc>
                <a:spcPct val="100000"/>
              </a:lnSpc>
              <a:spcBef>
                <a:spcPts val="0"/>
              </a:spcBef>
              <a:buNone/>
              <a:defRPr sz="900" b="1" cap="all" baseline="0">
                <a:solidFill>
                  <a:schemeClr val="tx1"/>
                </a:solidFill>
              </a:defRPr>
            </a:lvl1pPr>
            <a:lvl2pPr>
              <a:defRPr sz="500"/>
            </a:lvl2pPr>
            <a:lvl3pPr>
              <a:defRPr sz="400"/>
            </a:lvl3pPr>
            <a:lvl4pPr>
              <a:defRPr sz="300"/>
            </a:lvl4pPr>
            <a:lvl5pPr>
              <a:defRPr sz="300"/>
            </a:lvl5pPr>
          </a:lstStyle>
          <a:p>
            <a:pPr lvl="0"/>
            <a:r>
              <a:rPr lang="en-US"/>
              <a:t>MONTH HERE XX, 20XX</a:t>
            </a:r>
          </a:p>
        </p:txBody>
      </p:sp>
      <p:cxnSp>
        <p:nvCxnSpPr>
          <p:cNvPr id="17" name="Straight Connector 16">
            <a:extLst>
              <a:ext uri="{FF2B5EF4-FFF2-40B4-BE49-F238E27FC236}">
                <a16:creationId xmlns:a16="http://schemas.microsoft.com/office/drawing/2014/main" id="{14552943-61FF-AA41-840C-6B568E710F72}"/>
              </a:ext>
            </a:extLst>
          </p:cNvPr>
          <p:cNvCxnSpPr>
            <a:cxnSpLocks/>
          </p:cNvCxnSpPr>
          <p:nvPr userDrawn="1"/>
        </p:nvCxnSpPr>
        <p:spPr>
          <a:xfrm>
            <a:off x="8104459" y="2883648"/>
            <a:ext cx="688975"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0B484986-C81B-BD4C-A4D4-E585B004DA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08652" y="429158"/>
            <a:ext cx="1298575" cy="329668"/>
          </a:xfrm>
          <a:prstGeom prst="rect">
            <a:avLst/>
          </a:prstGeom>
        </p:spPr>
      </p:pic>
    </p:spTree>
    <p:extLst>
      <p:ext uri="{BB962C8B-B14F-4D97-AF65-F5344CB8AC3E}">
        <p14:creationId xmlns:p14="http://schemas.microsoft.com/office/powerpoint/2010/main" val="373694414"/>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85B2BBF-7EC7-D742-A7C0-F4EB0D942BC4}"/>
              </a:ext>
            </a:extLst>
          </p:cNvPr>
          <p:cNvSpPr>
            <a:spLocks noGrp="1"/>
          </p:cNvSpPr>
          <p:nvPr>
            <p:ph type="sldNum" sz="quarter" idx="10"/>
          </p:nvPr>
        </p:nvSpPr>
        <p:spPr/>
        <p:txBody>
          <a:bodyPr/>
          <a:lstStyle/>
          <a:p>
            <a:fld id="{B860EA5E-C501-EE46-95BA-D6951046621D}" type="slidenum">
              <a:rPr lang="en-US" smtClean="0"/>
              <a:t>‹#›</a:t>
            </a:fld>
            <a:endParaRPr lang="en-US"/>
          </a:p>
        </p:txBody>
      </p:sp>
    </p:spTree>
    <p:extLst>
      <p:ext uri="{BB962C8B-B14F-4D97-AF65-F5344CB8AC3E}">
        <p14:creationId xmlns:p14="http://schemas.microsoft.com/office/powerpoint/2010/main" val="2835831527"/>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Generic Title/Cover Pag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172200" y="3022417"/>
            <a:ext cx="2630115" cy="231774"/>
          </a:xfrm>
          <a:prstGeom prst="rect">
            <a:avLst/>
          </a:prstGeom>
        </p:spPr>
        <p:txBody>
          <a:bodyPr rIns="0" anchor="t"/>
          <a:lstStyle>
            <a:lvl1pPr marL="0" indent="0" algn="r">
              <a:lnSpc>
                <a:spcPct val="100000"/>
              </a:lnSpc>
              <a:spcBef>
                <a:spcPts val="0"/>
              </a:spcBef>
              <a:buNone/>
              <a:defRPr sz="1200">
                <a:latin typeface="Georgia" panose="02040502050405020303" pitchFamily="18"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here to add a subhead, recommend one or two lines</a:t>
            </a:r>
          </a:p>
        </p:txBody>
      </p:sp>
      <p:sp>
        <p:nvSpPr>
          <p:cNvPr id="10" name="Text Placeholder 11">
            <a:extLst>
              <a:ext uri="{FF2B5EF4-FFF2-40B4-BE49-F238E27FC236}">
                <a16:creationId xmlns:a16="http://schemas.microsoft.com/office/drawing/2014/main" id="{53A20B4A-A7E7-7442-9A1F-C67C7DB5C0D6}"/>
              </a:ext>
            </a:extLst>
          </p:cNvPr>
          <p:cNvSpPr>
            <a:spLocks noGrp="1"/>
          </p:cNvSpPr>
          <p:nvPr>
            <p:ph type="body" sz="quarter" idx="11" hasCustomPrompt="1"/>
          </p:nvPr>
        </p:nvSpPr>
        <p:spPr>
          <a:xfrm>
            <a:off x="4768919" y="2440294"/>
            <a:ext cx="4034380" cy="411163"/>
          </a:xfrm>
          <a:prstGeom prst="rect">
            <a:avLst/>
          </a:prstGeom>
        </p:spPr>
        <p:txBody>
          <a:bodyPr rIns="0" anchor="b"/>
          <a:lstStyle>
            <a:lvl1pPr marL="0" indent="0" algn="r">
              <a:lnSpc>
                <a:spcPct val="100000"/>
              </a:lnSpc>
              <a:spcBef>
                <a:spcPts val="0"/>
              </a:spcBef>
              <a:buNone/>
              <a:defRPr sz="2200" cap="all" baseline="0">
                <a:latin typeface="Impact" panose="020B0806030902050204" pitchFamily="34" charset="0"/>
              </a:defRPr>
            </a:lvl1pPr>
            <a:lvl2pPr marL="342900" indent="0">
              <a:buNone/>
              <a:defRPr cap="all" baseline="0">
                <a:latin typeface="Impact" panose="020B0806030902050204" pitchFamily="34" charset="0"/>
              </a:defRPr>
            </a:lvl2pPr>
            <a:lvl3pPr marL="685800" indent="0">
              <a:buNone/>
              <a:defRPr cap="all" baseline="0">
                <a:latin typeface="Impact" panose="020B0806030902050204" pitchFamily="34" charset="0"/>
              </a:defRPr>
            </a:lvl3pPr>
            <a:lvl4pPr marL="1028700" indent="0">
              <a:buNone/>
              <a:defRPr cap="all" baseline="0">
                <a:latin typeface="Impact" panose="020B0806030902050204" pitchFamily="34" charset="0"/>
              </a:defRPr>
            </a:lvl4pPr>
            <a:lvl5pPr marL="1371600" indent="0">
              <a:buNone/>
              <a:defRPr cap="all" baseline="0">
                <a:latin typeface="Impact" panose="020B0806030902050204" pitchFamily="34" charset="0"/>
              </a:defRPr>
            </a:lvl5pPr>
          </a:lstStyle>
          <a:p>
            <a:pPr lvl="0"/>
            <a:r>
              <a:rPr lang="en-US"/>
              <a:t>Click to edit THIS HEADLINE</a:t>
            </a:r>
          </a:p>
        </p:txBody>
      </p:sp>
      <p:sp>
        <p:nvSpPr>
          <p:cNvPr id="11" name="Text Placeholder 31">
            <a:extLst>
              <a:ext uri="{FF2B5EF4-FFF2-40B4-BE49-F238E27FC236}">
                <a16:creationId xmlns:a16="http://schemas.microsoft.com/office/drawing/2014/main" id="{E8AF4473-5AA6-A040-ADA4-BC2B0ECEFBC1}"/>
              </a:ext>
            </a:extLst>
          </p:cNvPr>
          <p:cNvSpPr>
            <a:spLocks noGrp="1"/>
          </p:cNvSpPr>
          <p:nvPr>
            <p:ph type="body" sz="quarter" idx="10" hasCustomPrompt="1"/>
          </p:nvPr>
        </p:nvSpPr>
        <p:spPr>
          <a:xfrm>
            <a:off x="7472102" y="1918755"/>
            <a:ext cx="1331197" cy="105988"/>
          </a:xfrm>
          <a:prstGeom prst="rect">
            <a:avLst/>
          </a:prstGeom>
        </p:spPr>
        <p:txBody>
          <a:bodyPr lIns="0" tIns="0" rIns="0" bIns="0" anchor="t" anchorCtr="0"/>
          <a:lstStyle>
            <a:lvl1pPr marL="0" indent="0" algn="r">
              <a:lnSpc>
                <a:spcPct val="100000"/>
              </a:lnSpc>
              <a:spcBef>
                <a:spcPts val="0"/>
              </a:spcBef>
              <a:buNone/>
              <a:defRPr sz="900" b="1" cap="all" baseline="0">
                <a:solidFill>
                  <a:schemeClr val="tx1"/>
                </a:solidFill>
              </a:defRPr>
            </a:lvl1pPr>
            <a:lvl2pPr>
              <a:defRPr sz="500"/>
            </a:lvl2pPr>
            <a:lvl3pPr>
              <a:defRPr sz="400"/>
            </a:lvl3pPr>
            <a:lvl4pPr>
              <a:defRPr sz="300"/>
            </a:lvl4pPr>
            <a:lvl5pPr>
              <a:defRPr sz="300"/>
            </a:lvl5pPr>
          </a:lstStyle>
          <a:p>
            <a:pPr lvl="0"/>
            <a:r>
              <a:rPr lang="en-US"/>
              <a:t>MONTH HERE XX, 20XX</a:t>
            </a:r>
          </a:p>
        </p:txBody>
      </p:sp>
      <p:cxnSp>
        <p:nvCxnSpPr>
          <p:cNvPr id="17" name="Straight Connector 16">
            <a:extLst>
              <a:ext uri="{FF2B5EF4-FFF2-40B4-BE49-F238E27FC236}">
                <a16:creationId xmlns:a16="http://schemas.microsoft.com/office/drawing/2014/main" id="{14552943-61FF-AA41-840C-6B568E710F72}"/>
              </a:ext>
            </a:extLst>
          </p:cNvPr>
          <p:cNvCxnSpPr>
            <a:cxnSpLocks/>
          </p:cNvCxnSpPr>
          <p:nvPr userDrawn="1"/>
        </p:nvCxnSpPr>
        <p:spPr>
          <a:xfrm>
            <a:off x="8104459" y="2883648"/>
            <a:ext cx="688975"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0B484986-C81B-BD4C-A4D4-E585B004DAB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08652" y="429158"/>
            <a:ext cx="1298575" cy="329668"/>
          </a:xfrm>
          <a:prstGeom prst="rect">
            <a:avLst/>
          </a:prstGeom>
        </p:spPr>
      </p:pic>
    </p:spTree>
    <p:extLst>
      <p:ext uri="{BB962C8B-B14F-4D97-AF65-F5344CB8AC3E}">
        <p14:creationId xmlns:p14="http://schemas.microsoft.com/office/powerpoint/2010/main" val="329677490"/>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One and Two Headline_Title Page_1">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173184" y="3022417"/>
            <a:ext cx="2630115" cy="231774"/>
          </a:xfrm>
          <a:prstGeom prst="rect">
            <a:avLst/>
          </a:prstGeom>
        </p:spPr>
        <p:txBody>
          <a:bodyPr rIns="0" anchor="t"/>
          <a:lstStyle>
            <a:lvl1pPr marL="0" indent="0" algn="r">
              <a:lnSpc>
                <a:spcPct val="100000"/>
              </a:lnSpc>
              <a:spcBef>
                <a:spcPts val="0"/>
              </a:spcBef>
              <a:buNone/>
              <a:defRPr sz="1200">
                <a:solidFill>
                  <a:schemeClr val="tx1"/>
                </a:solidFill>
                <a:latin typeface="Georgia" panose="02040502050405020303" pitchFamily="18"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here to add a subhead, recommend one or two lines</a:t>
            </a:r>
          </a:p>
        </p:txBody>
      </p:sp>
      <p:sp>
        <p:nvSpPr>
          <p:cNvPr id="32" name="Text Placeholder 31">
            <a:extLst>
              <a:ext uri="{FF2B5EF4-FFF2-40B4-BE49-F238E27FC236}">
                <a16:creationId xmlns:a16="http://schemas.microsoft.com/office/drawing/2014/main" id="{15F9E390-A4E9-294E-AE5B-8A6B8D7A3FE5}"/>
              </a:ext>
            </a:extLst>
          </p:cNvPr>
          <p:cNvSpPr>
            <a:spLocks noGrp="1"/>
          </p:cNvSpPr>
          <p:nvPr>
            <p:ph type="body" sz="quarter" idx="10" hasCustomPrompt="1"/>
          </p:nvPr>
        </p:nvSpPr>
        <p:spPr>
          <a:xfrm>
            <a:off x="7472102" y="1918755"/>
            <a:ext cx="1331197" cy="105988"/>
          </a:xfrm>
          <a:prstGeom prst="rect">
            <a:avLst/>
          </a:prstGeom>
        </p:spPr>
        <p:txBody>
          <a:bodyPr lIns="0" tIns="0" rIns="0" bIns="0" anchor="t" anchorCtr="0"/>
          <a:lstStyle>
            <a:lvl1pPr marL="0" indent="0" algn="r">
              <a:lnSpc>
                <a:spcPct val="100000"/>
              </a:lnSpc>
              <a:spcBef>
                <a:spcPts val="0"/>
              </a:spcBef>
              <a:buNone/>
              <a:defRPr sz="900" b="1" cap="all" baseline="0">
                <a:solidFill>
                  <a:schemeClr val="tx1"/>
                </a:solidFill>
              </a:defRPr>
            </a:lvl1pPr>
            <a:lvl2pPr>
              <a:defRPr sz="500"/>
            </a:lvl2pPr>
            <a:lvl3pPr>
              <a:defRPr sz="400"/>
            </a:lvl3pPr>
            <a:lvl4pPr>
              <a:defRPr sz="300"/>
            </a:lvl4pPr>
            <a:lvl5pPr>
              <a:defRPr sz="300"/>
            </a:lvl5pPr>
          </a:lstStyle>
          <a:p>
            <a:pPr lvl="0"/>
            <a:r>
              <a:rPr lang="en-US"/>
              <a:t>MONTH HERE XX, 20XX</a:t>
            </a:r>
          </a:p>
        </p:txBody>
      </p:sp>
      <p:sp>
        <p:nvSpPr>
          <p:cNvPr id="12" name="Text Placeholder 11">
            <a:extLst>
              <a:ext uri="{FF2B5EF4-FFF2-40B4-BE49-F238E27FC236}">
                <a16:creationId xmlns:a16="http://schemas.microsoft.com/office/drawing/2014/main" id="{12171985-CA16-2346-A563-5B113C6D84C4}"/>
              </a:ext>
            </a:extLst>
          </p:cNvPr>
          <p:cNvSpPr>
            <a:spLocks noGrp="1"/>
          </p:cNvSpPr>
          <p:nvPr>
            <p:ph type="body" sz="quarter" idx="11" hasCustomPrompt="1"/>
          </p:nvPr>
        </p:nvSpPr>
        <p:spPr>
          <a:xfrm>
            <a:off x="4768919" y="2440294"/>
            <a:ext cx="4034380" cy="411163"/>
          </a:xfrm>
          <a:prstGeom prst="rect">
            <a:avLst/>
          </a:prstGeom>
        </p:spPr>
        <p:txBody>
          <a:bodyPr rIns="0" anchor="b"/>
          <a:lstStyle>
            <a:lvl1pPr marL="0" indent="0" algn="r">
              <a:lnSpc>
                <a:spcPct val="100000"/>
              </a:lnSpc>
              <a:spcBef>
                <a:spcPts val="0"/>
              </a:spcBef>
              <a:buNone/>
              <a:defRPr sz="2200" cap="all" baseline="0">
                <a:latin typeface="Impact" panose="020B0806030902050204" pitchFamily="34" charset="0"/>
              </a:defRPr>
            </a:lvl1pPr>
            <a:lvl2pPr marL="342900" indent="0">
              <a:buNone/>
              <a:defRPr cap="all" baseline="0">
                <a:latin typeface="Impact" panose="020B0806030902050204" pitchFamily="34" charset="0"/>
              </a:defRPr>
            </a:lvl2pPr>
            <a:lvl3pPr marL="685800" indent="0">
              <a:buNone/>
              <a:defRPr cap="all" baseline="0">
                <a:latin typeface="Impact" panose="020B0806030902050204" pitchFamily="34" charset="0"/>
              </a:defRPr>
            </a:lvl3pPr>
            <a:lvl4pPr marL="1028700" indent="0">
              <a:buNone/>
              <a:defRPr cap="all" baseline="0">
                <a:latin typeface="Impact" panose="020B0806030902050204" pitchFamily="34" charset="0"/>
              </a:defRPr>
            </a:lvl4pPr>
            <a:lvl5pPr marL="1371600" indent="0">
              <a:buNone/>
              <a:defRPr cap="all" baseline="0">
                <a:latin typeface="Impact" panose="020B0806030902050204" pitchFamily="34" charset="0"/>
              </a:defRPr>
            </a:lvl5pPr>
          </a:lstStyle>
          <a:p>
            <a:pPr lvl="0"/>
            <a:r>
              <a:rPr lang="en-US"/>
              <a:t>Click to edit THIS headline</a:t>
            </a:r>
          </a:p>
        </p:txBody>
      </p:sp>
      <p:cxnSp>
        <p:nvCxnSpPr>
          <p:cNvPr id="19" name="Straight Connector 18">
            <a:extLst>
              <a:ext uri="{FF2B5EF4-FFF2-40B4-BE49-F238E27FC236}">
                <a16:creationId xmlns:a16="http://schemas.microsoft.com/office/drawing/2014/main" id="{926CB1F1-8320-9F44-8CC6-3962CE60DA2E}"/>
              </a:ext>
            </a:extLst>
          </p:cNvPr>
          <p:cNvCxnSpPr>
            <a:cxnSpLocks/>
          </p:cNvCxnSpPr>
          <p:nvPr userDrawn="1"/>
        </p:nvCxnSpPr>
        <p:spPr>
          <a:xfrm>
            <a:off x="8104459" y="2883648"/>
            <a:ext cx="688975"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Picture 3" descr="A picture containing working, table&#10;&#10;Description automatically generated">
            <a:extLst>
              <a:ext uri="{FF2B5EF4-FFF2-40B4-BE49-F238E27FC236}">
                <a16:creationId xmlns:a16="http://schemas.microsoft.com/office/drawing/2014/main" id="{C42718E7-F6D1-354F-A870-BADD80496D1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3977421" cy="5143500"/>
          </a:xfrm>
          <a:prstGeom prst="rect">
            <a:avLst/>
          </a:prstGeom>
        </p:spPr>
      </p:pic>
      <p:pic>
        <p:nvPicPr>
          <p:cNvPr id="10" name="Picture 9">
            <a:extLst>
              <a:ext uri="{FF2B5EF4-FFF2-40B4-BE49-F238E27FC236}">
                <a16:creationId xmlns:a16="http://schemas.microsoft.com/office/drawing/2014/main" id="{3AD83B68-F8B6-7441-A8DC-DD934C3E5B1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08652" y="429158"/>
            <a:ext cx="1298575" cy="329668"/>
          </a:xfrm>
          <a:prstGeom prst="rect">
            <a:avLst/>
          </a:prstGeom>
        </p:spPr>
      </p:pic>
    </p:spTree>
    <p:extLst>
      <p:ext uri="{BB962C8B-B14F-4D97-AF65-F5344CB8AC3E}">
        <p14:creationId xmlns:p14="http://schemas.microsoft.com/office/powerpoint/2010/main" val="1415463335"/>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18" Type="http://schemas.openxmlformats.org/officeDocument/2006/relationships/slideLayout" Target="../slideLayouts/slideLayout24.xml"/><Relationship Id="rId26" Type="http://schemas.openxmlformats.org/officeDocument/2006/relationships/slideLayout" Target="../slideLayouts/slideLayout32.xml"/><Relationship Id="rId3" Type="http://schemas.openxmlformats.org/officeDocument/2006/relationships/slideLayout" Target="../slideLayouts/slideLayout9.xml"/><Relationship Id="rId21" Type="http://schemas.openxmlformats.org/officeDocument/2006/relationships/slideLayout" Target="../slideLayouts/slideLayout27.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5" Type="http://schemas.openxmlformats.org/officeDocument/2006/relationships/slideLayout" Target="../slideLayouts/slideLayout31.xml"/><Relationship Id="rId2" Type="http://schemas.openxmlformats.org/officeDocument/2006/relationships/slideLayout" Target="../slideLayouts/slideLayout8.xml"/><Relationship Id="rId16" Type="http://schemas.openxmlformats.org/officeDocument/2006/relationships/slideLayout" Target="../slideLayouts/slideLayout22.xml"/><Relationship Id="rId20" Type="http://schemas.openxmlformats.org/officeDocument/2006/relationships/slideLayout" Target="../slideLayouts/slideLayout26.xml"/><Relationship Id="rId29" Type="http://schemas.openxmlformats.org/officeDocument/2006/relationships/slideLayout" Target="../slideLayouts/slideLayout35.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24" Type="http://schemas.openxmlformats.org/officeDocument/2006/relationships/slideLayout" Target="../slideLayouts/slideLayout30.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23" Type="http://schemas.openxmlformats.org/officeDocument/2006/relationships/slideLayout" Target="../slideLayouts/slideLayout29.xml"/><Relationship Id="rId28" Type="http://schemas.openxmlformats.org/officeDocument/2006/relationships/slideLayout" Target="../slideLayouts/slideLayout34.xml"/><Relationship Id="rId10" Type="http://schemas.openxmlformats.org/officeDocument/2006/relationships/slideLayout" Target="../slideLayouts/slideLayout16.xml"/><Relationship Id="rId19" Type="http://schemas.openxmlformats.org/officeDocument/2006/relationships/slideLayout" Target="../slideLayouts/slideLayout25.xml"/><Relationship Id="rId31" Type="http://schemas.openxmlformats.org/officeDocument/2006/relationships/image" Target="../media/image2.png"/><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 Id="rId22" Type="http://schemas.openxmlformats.org/officeDocument/2006/relationships/slideLayout" Target="../slideLayouts/slideLayout28.xml"/><Relationship Id="rId27" Type="http://schemas.openxmlformats.org/officeDocument/2006/relationships/slideLayout" Target="../slideLayouts/slideLayout33.xml"/><Relationship Id="rId30"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Shape 111"/>
          <p:cNvSpPr/>
          <p:nvPr/>
        </p:nvSpPr>
        <p:spPr>
          <a:xfrm>
            <a:off x="8693240" y="4721043"/>
            <a:ext cx="450135" cy="0"/>
          </a:xfrm>
          <a:prstGeom prst="line">
            <a:avLst/>
          </a:prstGeom>
          <a:ln w="6350" cmpd="sng">
            <a:solidFill>
              <a:srgbClr val="58595B"/>
            </a:solidFill>
            <a:miter lim="400000"/>
          </a:ln>
        </p:spPr>
        <p:txBody>
          <a:bodyPr lIns="50800" tIns="50800" rIns="50800" bIns="50800" anchor="ctr"/>
          <a:lstStyle/>
          <a:p>
            <a:pPr>
              <a:defRPr sz="3200"/>
            </a:pPr>
            <a:endParaRPr/>
          </a:p>
        </p:txBody>
      </p:sp>
      <p:sp>
        <p:nvSpPr>
          <p:cNvPr id="4" name="Slide Number Placeholder 5"/>
          <p:cNvSpPr>
            <a:spLocks noGrp="1"/>
          </p:cNvSpPr>
          <p:nvPr>
            <p:ph type="sldNum" sz="quarter" idx="4"/>
          </p:nvPr>
        </p:nvSpPr>
        <p:spPr>
          <a:xfrm>
            <a:off x="8728635" y="4842778"/>
            <a:ext cx="364393" cy="273844"/>
          </a:xfrm>
          <a:prstGeom prst="rect">
            <a:avLst/>
          </a:prstGeom>
        </p:spPr>
        <p:txBody>
          <a:bodyPr/>
          <a:lstStyle>
            <a:lvl1pPr algn="l">
              <a:defRPr sz="900">
                <a:solidFill>
                  <a:srgbClr val="474747"/>
                </a:solidFill>
                <a:latin typeface="Arial"/>
              </a:defRPr>
            </a:lvl1pPr>
          </a:lstStyle>
          <a:p>
            <a:fld id="{716BC1C3-C832-FA4C-9911-3E1C355083BA}" type="slidenum">
              <a:rPr lang="en-US" smtClean="0"/>
              <a:pPr/>
              <a:t>‹#›</a:t>
            </a:fld>
            <a:endParaRPr lang="en-US"/>
          </a:p>
        </p:txBody>
      </p:sp>
    </p:spTree>
    <p:extLst>
      <p:ext uri="{BB962C8B-B14F-4D97-AF65-F5344CB8AC3E}">
        <p14:creationId xmlns:p14="http://schemas.microsoft.com/office/powerpoint/2010/main" val="4075977746"/>
      </p:ext>
    </p:extLst>
  </p:cSld>
  <p:clrMap bg1="lt1" tx1="dk1" bg2="lt2" tx2="dk2" accent1="accent1" accent2="accent2" accent3="accent3" accent4="accent4" accent5="accent5" accent6="accent6" hlink="hlink" folHlink="folHlink"/>
  <p:sldLayoutIdLst>
    <p:sldLayoutId id="2147483724" r:id="rId1"/>
    <p:sldLayoutId id="2147483737" r:id="rId2"/>
    <p:sldLayoutId id="2147483786" r:id="rId3"/>
    <p:sldLayoutId id="2147483719" r:id="rId4"/>
    <p:sldLayoutId id="2147483749" r:id="rId5"/>
    <p:sldLayoutId id="2147483782" r:id="rId6"/>
  </p:sldLayoutIdLst>
  <p:hf hdr="0" ftr="0" dt="0"/>
  <p:txStyles>
    <p:titleStyle>
      <a:lvl1pPr algn="l" defTabSz="457200" rtl="0" eaLnBrk="1" latinLnBrk="0" hangingPunct="1">
        <a:spcBef>
          <a:spcPct val="0"/>
        </a:spcBef>
        <a:buNone/>
        <a:defRPr sz="2800" b="0" i="0" kern="1200" baseline="0">
          <a:solidFill>
            <a:schemeClr val="tx1"/>
          </a:solidFill>
          <a:latin typeface="Gobold Bold"/>
          <a:ea typeface="+mj-ea"/>
          <a:cs typeface="Gobold Bold"/>
        </a:defRPr>
      </a:lvl1pPr>
    </p:titleStyle>
    <p:bodyStyle>
      <a:lvl1pPr marL="112713" indent="-112713" algn="l" defTabSz="457200" rtl="0" eaLnBrk="1" latinLnBrk="0" hangingPunct="1">
        <a:spcBef>
          <a:spcPct val="20000"/>
        </a:spcBef>
        <a:buClr>
          <a:schemeClr val="bg1"/>
        </a:buClr>
        <a:buSzPct val="85000"/>
        <a:buFont typeface="Lucida Grande"/>
        <a:buChar char=" "/>
        <a:defRPr sz="1800" kern="1200">
          <a:solidFill>
            <a:srgbClr val="40474B"/>
          </a:solidFill>
          <a:latin typeface="Arial"/>
          <a:ea typeface="+mn-ea"/>
          <a:cs typeface="Arial"/>
        </a:defRPr>
      </a:lvl1pPr>
      <a:lvl2pPr marL="320675" indent="-187325" algn="l" defTabSz="457200" rtl="0" eaLnBrk="1" latinLnBrk="0" hangingPunct="1">
        <a:spcBef>
          <a:spcPct val="20000"/>
        </a:spcBef>
        <a:buSzPct val="85000"/>
        <a:buFont typeface="Arial"/>
        <a:buChar char="•"/>
        <a:tabLst/>
        <a:defRPr sz="1800" kern="1200">
          <a:solidFill>
            <a:srgbClr val="40474B"/>
          </a:solidFill>
          <a:latin typeface="Arial"/>
          <a:ea typeface="+mn-ea"/>
          <a:cs typeface="Arial"/>
        </a:defRPr>
      </a:lvl2pPr>
      <a:lvl3pPr marL="606425" indent="-241300" algn="l" defTabSz="457200" rtl="0" eaLnBrk="1" latinLnBrk="0" hangingPunct="1">
        <a:spcBef>
          <a:spcPct val="20000"/>
        </a:spcBef>
        <a:buSzPct val="85000"/>
        <a:buFont typeface="Lucida Grande"/>
        <a:buChar char="-"/>
        <a:defRPr sz="1800" kern="1200">
          <a:solidFill>
            <a:srgbClr val="40474B"/>
          </a:solidFill>
          <a:latin typeface="Arial"/>
          <a:ea typeface="+mn-ea"/>
          <a:cs typeface="Arial"/>
        </a:defRPr>
      </a:lvl3pPr>
      <a:lvl4pPr marL="874713" indent="-268288" algn="l" defTabSz="457200" rtl="0" eaLnBrk="1" latinLnBrk="0" hangingPunct="1">
        <a:spcBef>
          <a:spcPct val="20000"/>
        </a:spcBef>
        <a:buSzPct val="75000"/>
        <a:buFont typeface="Wingdings" charset="2"/>
        <a:buChar char="§"/>
        <a:defRPr sz="1800" kern="1200">
          <a:solidFill>
            <a:srgbClr val="40474B"/>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5ACBF0"/>
          </p15:clr>
        </p15:guide>
        <p15:guide id="2" pos="2883" userDrawn="1">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732520" y="4846320"/>
            <a:ext cx="365760" cy="273844"/>
          </a:xfrm>
          <a:prstGeom prst="rect">
            <a:avLst/>
          </a:prstGeom>
        </p:spPr>
        <p:txBody>
          <a:bodyPr vert="horz" wrap="none" lIns="91440" tIns="45720" rIns="91440" bIns="45720" rtlCol="0" anchor="t"/>
          <a:lstStyle>
            <a:lvl1pPr algn="l">
              <a:defRPr sz="900">
                <a:solidFill>
                  <a:schemeClr val="tx1"/>
                </a:solidFill>
              </a:defRPr>
            </a:lvl1pPr>
          </a:lstStyle>
          <a:p>
            <a:fld id="{B860EA5E-C501-EE46-95BA-D6951046621D}" type="slidenum">
              <a:rPr lang="en-US" smtClean="0"/>
              <a:pPr/>
              <a:t>‹#›</a:t>
            </a:fld>
            <a:endParaRPr lang="en-US"/>
          </a:p>
        </p:txBody>
      </p:sp>
      <p:sp>
        <p:nvSpPr>
          <p:cNvPr id="8" name="Shape 111">
            <a:extLst>
              <a:ext uri="{FF2B5EF4-FFF2-40B4-BE49-F238E27FC236}">
                <a16:creationId xmlns:a16="http://schemas.microsoft.com/office/drawing/2014/main" id="{9BB36B51-78A9-8F43-B6C5-A05CE9FDC9DF}"/>
              </a:ext>
            </a:extLst>
          </p:cNvPr>
          <p:cNvSpPr/>
          <p:nvPr userDrawn="1"/>
        </p:nvSpPr>
        <p:spPr>
          <a:xfrm>
            <a:off x="8693240" y="4721043"/>
            <a:ext cx="450135" cy="0"/>
          </a:xfrm>
          <a:prstGeom prst="line">
            <a:avLst/>
          </a:prstGeom>
          <a:ln w="6350" cmpd="sng">
            <a:solidFill>
              <a:srgbClr val="58595B"/>
            </a:solidFill>
            <a:miter lim="400000"/>
          </a:ln>
        </p:spPr>
        <p:txBody>
          <a:bodyPr lIns="50800" tIns="50800" rIns="50800" bIns="50800" anchor="ctr"/>
          <a:lstStyle/>
          <a:p>
            <a:pPr>
              <a:defRPr sz="3200"/>
            </a:pPr>
            <a:endParaRPr/>
          </a:p>
        </p:txBody>
      </p:sp>
      <p:cxnSp>
        <p:nvCxnSpPr>
          <p:cNvPr id="5" name="Straight Connector 4">
            <a:extLst>
              <a:ext uri="{FF2B5EF4-FFF2-40B4-BE49-F238E27FC236}">
                <a16:creationId xmlns:a16="http://schemas.microsoft.com/office/drawing/2014/main" id="{C1273DFF-7738-AB4B-87C4-561414963879}"/>
              </a:ext>
            </a:extLst>
          </p:cNvPr>
          <p:cNvCxnSpPr>
            <a:cxnSpLocks/>
          </p:cNvCxnSpPr>
          <p:nvPr userDrawn="1"/>
        </p:nvCxnSpPr>
        <p:spPr>
          <a:xfrm>
            <a:off x="457200" y="674581"/>
            <a:ext cx="8312952"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22876D7A-A99D-1D4C-8936-EC321DB2B358}"/>
              </a:ext>
            </a:extLst>
          </p:cNvPr>
          <p:cNvPicPr>
            <a:picLocks noChangeAspect="1"/>
          </p:cNvPicPr>
          <p:nvPr userDrawn="1"/>
        </p:nvPicPr>
        <p:blipFill>
          <a:blip r:embed="rId31" cstate="print">
            <a:extLst>
              <a:ext uri="{28A0092B-C50C-407E-A947-70E740481C1C}">
                <a14:useLocalDpi xmlns:a14="http://schemas.microsoft.com/office/drawing/2010/main"/>
              </a:ext>
            </a:extLst>
          </a:blip>
          <a:stretch>
            <a:fillRect/>
          </a:stretch>
        </p:blipFill>
        <p:spPr>
          <a:xfrm>
            <a:off x="7769030" y="323849"/>
            <a:ext cx="1013020" cy="257175"/>
          </a:xfrm>
          <a:prstGeom prst="rect">
            <a:avLst/>
          </a:prstGeom>
        </p:spPr>
      </p:pic>
    </p:spTree>
    <p:extLst>
      <p:ext uri="{BB962C8B-B14F-4D97-AF65-F5344CB8AC3E}">
        <p14:creationId xmlns:p14="http://schemas.microsoft.com/office/powerpoint/2010/main" val="1289415187"/>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7" r:id="rId17"/>
    <p:sldLayoutId id="2147483768" r:id="rId18"/>
    <p:sldLayoutId id="2147483769" r:id="rId19"/>
    <p:sldLayoutId id="2147483770" r:id="rId20"/>
    <p:sldLayoutId id="2147483784" r:id="rId21"/>
    <p:sldLayoutId id="2147483771" r:id="rId22"/>
    <p:sldLayoutId id="2147483785" r:id="rId23"/>
    <p:sldLayoutId id="2147483772" r:id="rId24"/>
    <p:sldLayoutId id="2147483773" r:id="rId25"/>
    <p:sldLayoutId id="2147483774" r:id="rId26"/>
    <p:sldLayoutId id="2147483775" r:id="rId27"/>
    <p:sldLayoutId id="2147483777" r:id="rId28"/>
    <p:sldLayoutId id="2147483778" r:id="rId29"/>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3.jpeg"/></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40.emf"/><Relationship Id="rId7"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2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23.xml"/><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33.xml"/></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20.xml"/><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4.xml"/><Relationship Id="rId1" Type="http://schemas.openxmlformats.org/officeDocument/2006/relationships/slideLayout" Target="../slideLayouts/slideLayout3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6.xml"/><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7.xml"/><Relationship Id="rId1" Type="http://schemas.openxmlformats.org/officeDocument/2006/relationships/slideLayout" Target="../slideLayouts/slideLayout3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33.xml"/></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0.xml"/><Relationship Id="rId1" Type="http://schemas.openxmlformats.org/officeDocument/2006/relationships/slideLayout" Target="../slideLayouts/slideLayout33.xml"/></Relationships>
</file>

<file path=ppt/slides/_rels/slide3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3.xml"/><Relationship Id="rId1" Type="http://schemas.openxmlformats.org/officeDocument/2006/relationships/slideLayout" Target="../slideLayouts/slideLayout23.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4.xml"/><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6.xml"/><Relationship Id="rId1" Type="http://schemas.openxmlformats.org/officeDocument/2006/relationships/slideLayout" Target="../slideLayouts/slideLayout5.xml"/><Relationship Id="rId4" Type="http://schemas.openxmlformats.org/officeDocument/2006/relationships/image" Target="../media/image72.png"/></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28.emf"/><Relationship Id="rId5" Type="http://schemas.openxmlformats.org/officeDocument/2006/relationships/image" Target="../media/image27.png"/><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svg"/><Relationship Id="rId2" Type="http://schemas.openxmlformats.org/officeDocument/2006/relationships/notesSlide" Target="../notesSlides/notesSlide8.xml"/><Relationship Id="rId1" Type="http://schemas.openxmlformats.org/officeDocument/2006/relationships/slideLayout" Target="../slideLayouts/slideLayout23.xml"/><Relationship Id="rId6" Type="http://schemas.openxmlformats.org/officeDocument/2006/relationships/image" Target="../media/image33.png"/><Relationship Id="rId11" Type="http://schemas.openxmlformats.org/officeDocument/2006/relationships/image" Target="../media/image38.svg"/><Relationship Id="rId5" Type="http://schemas.openxmlformats.org/officeDocument/2006/relationships/image" Target="../media/image32.sv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sv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33.xml"/><Relationship Id="rId4" Type="http://schemas.openxmlformats.org/officeDocument/2006/relationships/image" Target="../media/image4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2FD03D4-C177-4742-84F7-EE12A0A97E91}"/>
              </a:ext>
            </a:extLst>
          </p:cNvPr>
          <p:cNvSpPr>
            <a:spLocks noGrp="1"/>
          </p:cNvSpPr>
          <p:nvPr>
            <p:ph type="subTitle" idx="1"/>
          </p:nvPr>
        </p:nvSpPr>
        <p:spPr>
          <a:xfrm>
            <a:off x="6173639" y="3723741"/>
            <a:ext cx="2630115" cy="231774"/>
          </a:xfrm>
        </p:spPr>
        <p:txBody>
          <a:bodyPr/>
          <a:lstStyle/>
          <a:p>
            <a:r>
              <a:rPr lang="en-US"/>
              <a:t>Presented to:</a:t>
            </a:r>
          </a:p>
          <a:p>
            <a:r>
              <a:rPr lang="en-US"/>
              <a:t>[Client Name Here]</a:t>
            </a:r>
          </a:p>
        </p:txBody>
      </p:sp>
      <p:sp>
        <p:nvSpPr>
          <p:cNvPr id="4" name="Text Placeholder 3">
            <a:extLst>
              <a:ext uri="{FF2B5EF4-FFF2-40B4-BE49-F238E27FC236}">
                <a16:creationId xmlns:a16="http://schemas.microsoft.com/office/drawing/2014/main" id="{CFAE773B-7524-1E42-8FC5-CD1708BF64AB}"/>
              </a:ext>
            </a:extLst>
          </p:cNvPr>
          <p:cNvSpPr>
            <a:spLocks noGrp="1"/>
          </p:cNvSpPr>
          <p:nvPr>
            <p:ph type="body" sz="quarter" idx="11"/>
          </p:nvPr>
        </p:nvSpPr>
        <p:spPr>
          <a:xfrm>
            <a:off x="3570514" y="2440294"/>
            <a:ext cx="5232785" cy="411163"/>
          </a:xfrm>
        </p:spPr>
        <p:txBody>
          <a:bodyPr/>
          <a:lstStyle/>
          <a:p>
            <a:r>
              <a:rPr lang="en-US"/>
              <a:t>ESTATE AND LEGACY PLANNING</a:t>
            </a:r>
          </a:p>
        </p:txBody>
      </p:sp>
      <p:sp>
        <p:nvSpPr>
          <p:cNvPr id="3" name="Text Placeholder 2">
            <a:extLst>
              <a:ext uri="{FF2B5EF4-FFF2-40B4-BE49-F238E27FC236}">
                <a16:creationId xmlns:a16="http://schemas.microsoft.com/office/drawing/2014/main" id="{0DC9B120-B444-E349-AC78-CBC10C747EE1}"/>
              </a:ext>
            </a:extLst>
          </p:cNvPr>
          <p:cNvSpPr>
            <a:spLocks noGrp="1"/>
          </p:cNvSpPr>
          <p:nvPr>
            <p:ph type="body" sz="quarter" idx="10"/>
          </p:nvPr>
        </p:nvSpPr>
        <p:spPr>
          <a:xfrm>
            <a:off x="7472102" y="2228998"/>
            <a:ext cx="1331197" cy="105988"/>
          </a:xfrm>
        </p:spPr>
        <p:txBody>
          <a:bodyPr/>
          <a:lstStyle/>
          <a:p>
            <a:r>
              <a:rPr lang="en-US" dirty="0"/>
              <a:t>[MONTH XX, XXXX]</a:t>
            </a:r>
          </a:p>
        </p:txBody>
      </p:sp>
      <p:sp>
        <p:nvSpPr>
          <p:cNvPr id="6" name="Subtitle 1">
            <a:extLst>
              <a:ext uri="{FF2B5EF4-FFF2-40B4-BE49-F238E27FC236}">
                <a16:creationId xmlns:a16="http://schemas.microsoft.com/office/drawing/2014/main" id="{E1F4A983-7F6E-FE47-889C-95676DB891D4}"/>
              </a:ext>
            </a:extLst>
          </p:cNvPr>
          <p:cNvSpPr txBox="1">
            <a:spLocks/>
          </p:cNvSpPr>
          <p:nvPr/>
        </p:nvSpPr>
        <p:spPr>
          <a:xfrm>
            <a:off x="6953956" y="2952750"/>
            <a:ext cx="1849798" cy="411162"/>
          </a:xfrm>
          <a:prstGeom prst="rect">
            <a:avLst/>
          </a:prstGeom>
        </p:spPr>
        <p:txBody>
          <a:bodyPr rIns="0" anchor="t"/>
          <a:lstStyle>
            <a:lvl1pPr marL="0" indent="0" algn="r" defTabSz="685800" rtl="0" eaLnBrk="1" latinLnBrk="0" hangingPunct="1">
              <a:lnSpc>
                <a:spcPct val="100000"/>
              </a:lnSpc>
              <a:spcBef>
                <a:spcPts val="0"/>
              </a:spcBef>
              <a:buFont typeface="Arial" panose="020B0604020202020204" pitchFamily="34" charset="0"/>
              <a:buNone/>
              <a:defRPr sz="1200" kern="1200">
                <a:solidFill>
                  <a:schemeClr val="tx1"/>
                </a:solidFill>
                <a:latin typeface="Georgia" panose="02040502050405020303" pitchFamily="18" charset="0"/>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US" dirty="0"/>
              <a:t>Protecting yourself and the ones you love</a:t>
            </a:r>
          </a:p>
        </p:txBody>
      </p:sp>
      <p:grpSp>
        <p:nvGrpSpPr>
          <p:cNvPr id="16" name="Group 15">
            <a:extLst>
              <a:ext uri="{FF2B5EF4-FFF2-40B4-BE49-F238E27FC236}">
                <a16:creationId xmlns:a16="http://schemas.microsoft.com/office/drawing/2014/main" id="{FD8B4296-A2D4-1E4A-90C0-1A37EF7D6ED8}"/>
              </a:ext>
            </a:extLst>
          </p:cNvPr>
          <p:cNvGrpSpPr/>
          <p:nvPr/>
        </p:nvGrpSpPr>
        <p:grpSpPr>
          <a:xfrm>
            <a:off x="-36425" y="-5919"/>
            <a:ext cx="3909478" cy="5193355"/>
            <a:chOff x="-36425" y="-5919"/>
            <a:chExt cx="3909478" cy="5193355"/>
          </a:xfrm>
        </p:grpSpPr>
        <p:grpSp>
          <p:nvGrpSpPr>
            <p:cNvPr id="10" name="Group 9">
              <a:extLst>
                <a:ext uri="{FF2B5EF4-FFF2-40B4-BE49-F238E27FC236}">
                  <a16:creationId xmlns:a16="http://schemas.microsoft.com/office/drawing/2014/main" id="{BA9E06F5-49BD-EC4E-A0F8-7871A3C39052}"/>
                </a:ext>
              </a:extLst>
            </p:cNvPr>
            <p:cNvGrpSpPr/>
            <p:nvPr/>
          </p:nvGrpSpPr>
          <p:grpSpPr>
            <a:xfrm>
              <a:off x="-36425" y="-5919"/>
              <a:ext cx="3909478" cy="5181655"/>
              <a:chOff x="-18873" y="-12700"/>
              <a:chExt cx="3909478" cy="5181655"/>
            </a:xfrm>
          </p:grpSpPr>
          <p:pic>
            <p:nvPicPr>
              <p:cNvPr id="11" name="Picture 10">
                <a:extLst>
                  <a:ext uri="{FF2B5EF4-FFF2-40B4-BE49-F238E27FC236}">
                    <a16:creationId xmlns:a16="http://schemas.microsoft.com/office/drawing/2014/main" id="{AF3D9230-E0C4-C84B-8775-13D366389D26}"/>
                  </a:ext>
                </a:extLst>
              </p:cNvPr>
              <p:cNvPicPr>
                <a:picLocks noChangeAspect="1"/>
              </p:cNvPicPr>
              <p:nvPr/>
            </p:nvPicPr>
            <p:blipFill rotWithShape="1">
              <a:blip r:embed="rId3"/>
              <a:srcRect l="22189" t="2518" r="33364"/>
              <a:stretch/>
            </p:blipFill>
            <p:spPr>
              <a:xfrm flipH="1">
                <a:off x="-18873" y="-12700"/>
                <a:ext cx="3596764" cy="5156200"/>
              </a:xfrm>
              <a:custGeom>
                <a:avLst/>
                <a:gdLst>
                  <a:gd name="connsiteX0" fmla="*/ 1806267 w 3596764"/>
                  <a:gd name="connsiteY0" fmla="*/ 0 h 5152057"/>
                  <a:gd name="connsiteX1" fmla="*/ 0 w 3596764"/>
                  <a:gd name="connsiteY1" fmla="*/ 1528 h 5152057"/>
                  <a:gd name="connsiteX2" fmla="*/ 1789729 w 3596764"/>
                  <a:gd name="connsiteY2" fmla="*/ 5146413 h 5152057"/>
                  <a:gd name="connsiteX3" fmla="*/ 3596764 w 3596764"/>
                  <a:gd name="connsiteY3" fmla="*/ 5152057 h 5152057"/>
                  <a:gd name="connsiteX4" fmla="*/ 1806267 w 3596764"/>
                  <a:gd name="connsiteY4" fmla="*/ 0 h 5152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6764" h="5152057">
                    <a:moveTo>
                      <a:pt x="1806267" y="0"/>
                    </a:moveTo>
                    <a:lnTo>
                      <a:pt x="0" y="1528"/>
                    </a:lnTo>
                    <a:lnTo>
                      <a:pt x="1789729" y="5146413"/>
                    </a:lnTo>
                    <a:lnTo>
                      <a:pt x="3596764" y="5152057"/>
                    </a:lnTo>
                    <a:lnTo>
                      <a:pt x="1806267" y="0"/>
                    </a:lnTo>
                    <a:close/>
                  </a:path>
                </a:pathLst>
              </a:custGeom>
            </p:spPr>
          </p:pic>
          <p:pic>
            <p:nvPicPr>
              <p:cNvPr id="12" name="Picture 11" descr="A person and person looking at a computer screen&#10;&#10;Description automatically generated with low confidence">
                <a:extLst>
                  <a:ext uri="{FF2B5EF4-FFF2-40B4-BE49-F238E27FC236}">
                    <a16:creationId xmlns:a16="http://schemas.microsoft.com/office/drawing/2014/main" id="{9CCC6E85-4115-C343-BCAA-D5F2833FC005}"/>
                  </a:ext>
                </a:extLst>
              </p:cNvPr>
              <p:cNvPicPr>
                <a:picLocks noChangeAspect="1"/>
              </p:cNvPicPr>
              <p:nvPr/>
            </p:nvPicPr>
            <p:blipFill>
              <a:blip r:embed="rId4" cstate="print">
                <a:extLst>
                  <a:ext uri="{28A0092B-C50C-407E-A947-70E740481C1C}">
                    <a14:useLocalDpi xmlns:a14="http://schemas.microsoft.com/office/drawing/2010/main" val="0"/>
                  </a:ext>
                </a:extLst>
              </a:blip>
              <a:srcRect l="39146" t="29139" r="3315" b="1831"/>
              <a:stretch>
                <a:fillRect/>
              </a:stretch>
            </p:blipFill>
            <p:spPr>
              <a:xfrm>
                <a:off x="1509570" y="1179495"/>
                <a:ext cx="2381035" cy="3964005"/>
              </a:xfrm>
              <a:custGeom>
                <a:avLst/>
                <a:gdLst>
                  <a:gd name="connsiteX0" fmla="*/ 1360967 w 2381035"/>
                  <a:gd name="connsiteY0" fmla="*/ 0 h 3964005"/>
                  <a:gd name="connsiteX1" fmla="*/ 2381035 w 2381035"/>
                  <a:gd name="connsiteY1" fmla="*/ 0 h 3964005"/>
                  <a:gd name="connsiteX2" fmla="*/ 1015893 w 2381035"/>
                  <a:gd name="connsiteY2" fmla="*/ 3964005 h 3964005"/>
                  <a:gd name="connsiteX3" fmla="*/ 0 w 2381035"/>
                  <a:gd name="connsiteY3" fmla="*/ 3964005 h 3964005"/>
                  <a:gd name="connsiteX4" fmla="*/ 1360967 w 2381035"/>
                  <a:gd name="connsiteY4" fmla="*/ 0 h 396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1035" h="3964005">
                    <a:moveTo>
                      <a:pt x="1360967" y="0"/>
                    </a:moveTo>
                    <a:lnTo>
                      <a:pt x="2381035" y="0"/>
                    </a:lnTo>
                    <a:lnTo>
                      <a:pt x="1015893" y="3964005"/>
                    </a:lnTo>
                    <a:lnTo>
                      <a:pt x="0" y="3964005"/>
                    </a:lnTo>
                    <a:lnTo>
                      <a:pt x="1360967" y="0"/>
                    </a:lnTo>
                    <a:close/>
                  </a:path>
                </a:pathLst>
              </a:custGeom>
            </p:spPr>
          </p:pic>
          <p:sp>
            <p:nvSpPr>
              <p:cNvPr id="13" name="Parallelogram 12">
                <a:extLst>
                  <a:ext uri="{FF2B5EF4-FFF2-40B4-BE49-F238E27FC236}">
                    <a16:creationId xmlns:a16="http://schemas.microsoft.com/office/drawing/2014/main" id="{9975BC66-4327-5D4F-8163-832D4FEA947D}"/>
                  </a:ext>
                </a:extLst>
              </p:cNvPr>
              <p:cNvSpPr/>
              <p:nvPr/>
            </p:nvSpPr>
            <p:spPr>
              <a:xfrm rot="240225">
                <a:off x="2727630" y="3099141"/>
                <a:ext cx="601721" cy="2069814"/>
              </a:xfrm>
              <a:prstGeom prst="parallelogram">
                <a:avLst>
                  <a:gd name="adj" fmla="val 9238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Rectangle 1">
              <a:extLst>
                <a:ext uri="{FF2B5EF4-FFF2-40B4-BE49-F238E27FC236}">
                  <a16:creationId xmlns:a16="http://schemas.microsoft.com/office/drawing/2014/main" id="{4B6CCB35-3BAA-5048-B761-2FA1E69BF76B}"/>
                </a:ext>
              </a:extLst>
            </p:cNvPr>
            <p:cNvSpPr/>
            <p:nvPr/>
          </p:nvSpPr>
          <p:spPr>
            <a:xfrm>
              <a:off x="-36425" y="-4917"/>
              <a:ext cx="1816191" cy="5192353"/>
            </a:xfrm>
            <a:custGeom>
              <a:avLst/>
              <a:gdLst>
                <a:gd name="connsiteX0" fmla="*/ 0 w 928151"/>
                <a:gd name="connsiteY0" fmla="*/ 0 h 1375897"/>
                <a:gd name="connsiteX1" fmla="*/ 928151 w 928151"/>
                <a:gd name="connsiteY1" fmla="*/ 0 h 1375897"/>
                <a:gd name="connsiteX2" fmla="*/ 928151 w 928151"/>
                <a:gd name="connsiteY2" fmla="*/ 1375897 h 1375897"/>
                <a:gd name="connsiteX3" fmla="*/ 0 w 928151"/>
                <a:gd name="connsiteY3" fmla="*/ 1375897 h 1375897"/>
                <a:gd name="connsiteX4" fmla="*/ 0 w 928151"/>
                <a:gd name="connsiteY4" fmla="*/ 0 h 1375897"/>
                <a:gd name="connsiteX0" fmla="*/ 467512 w 1395663"/>
                <a:gd name="connsiteY0" fmla="*/ 0 h 1382772"/>
                <a:gd name="connsiteX1" fmla="*/ 1395663 w 1395663"/>
                <a:gd name="connsiteY1" fmla="*/ 0 h 1382772"/>
                <a:gd name="connsiteX2" fmla="*/ 1395663 w 1395663"/>
                <a:gd name="connsiteY2" fmla="*/ 1375897 h 1382772"/>
                <a:gd name="connsiteX3" fmla="*/ 0 w 1395663"/>
                <a:gd name="connsiteY3" fmla="*/ 1382772 h 1382772"/>
                <a:gd name="connsiteX4" fmla="*/ 467512 w 1395663"/>
                <a:gd name="connsiteY4" fmla="*/ 0 h 1382772"/>
                <a:gd name="connsiteX0" fmla="*/ 467512 w 1395663"/>
                <a:gd name="connsiteY0" fmla="*/ 0 h 1382772"/>
                <a:gd name="connsiteX1" fmla="*/ 1395663 w 1395663"/>
                <a:gd name="connsiteY1" fmla="*/ 0 h 1382772"/>
                <a:gd name="connsiteX2" fmla="*/ 941900 w 1395663"/>
                <a:gd name="connsiteY2" fmla="*/ 1382772 h 1382772"/>
                <a:gd name="connsiteX3" fmla="*/ 0 w 1395663"/>
                <a:gd name="connsiteY3" fmla="*/ 1382772 h 1382772"/>
                <a:gd name="connsiteX4" fmla="*/ 467512 w 1395663"/>
                <a:gd name="connsiteY4" fmla="*/ 0 h 1382772"/>
                <a:gd name="connsiteX0" fmla="*/ 229518 w 1157669"/>
                <a:gd name="connsiteY0" fmla="*/ 0 h 2215753"/>
                <a:gd name="connsiteX1" fmla="*/ 1157669 w 1157669"/>
                <a:gd name="connsiteY1" fmla="*/ 0 h 2215753"/>
                <a:gd name="connsiteX2" fmla="*/ 703906 w 1157669"/>
                <a:gd name="connsiteY2" fmla="*/ 1382772 h 2215753"/>
                <a:gd name="connsiteX3" fmla="*/ 0 w 1157669"/>
                <a:gd name="connsiteY3" fmla="*/ 2215753 h 2215753"/>
                <a:gd name="connsiteX4" fmla="*/ 229518 w 1157669"/>
                <a:gd name="connsiteY4" fmla="*/ 0 h 2215753"/>
                <a:gd name="connsiteX0" fmla="*/ 229518 w 1157669"/>
                <a:gd name="connsiteY0" fmla="*/ 0 h 2272120"/>
                <a:gd name="connsiteX1" fmla="*/ 1157669 w 1157669"/>
                <a:gd name="connsiteY1" fmla="*/ 0 h 2272120"/>
                <a:gd name="connsiteX2" fmla="*/ 365703 w 1157669"/>
                <a:gd name="connsiteY2" fmla="*/ 2272120 h 2272120"/>
                <a:gd name="connsiteX3" fmla="*/ 0 w 1157669"/>
                <a:gd name="connsiteY3" fmla="*/ 2215753 h 2272120"/>
                <a:gd name="connsiteX4" fmla="*/ 229518 w 1157669"/>
                <a:gd name="connsiteY4" fmla="*/ 0 h 2272120"/>
                <a:gd name="connsiteX0" fmla="*/ 354778 w 1157669"/>
                <a:gd name="connsiteY0" fmla="*/ 12526 h 2272120"/>
                <a:gd name="connsiteX1" fmla="*/ 1157669 w 1157669"/>
                <a:gd name="connsiteY1" fmla="*/ 0 h 2272120"/>
                <a:gd name="connsiteX2" fmla="*/ 365703 w 1157669"/>
                <a:gd name="connsiteY2" fmla="*/ 2272120 h 2272120"/>
                <a:gd name="connsiteX3" fmla="*/ 0 w 1157669"/>
                <a:gd name="connsiteY3" fmla="*/ 2215753 h 2272120"/>
                <a:gd name="connsiteX4" fmla="*/ 354778 w 1157669"/>
                <a:gd name="connsiteY4" fmla="*/ 12526 h 2272120"/>
                <a:gd name="connsiteX0" fmla="*/ 0 w 802891"/>
                <a:gd name="connsiteY0" fmla="*/ 12526 h 2272120"/>
                <a:gd name="connsiteX1" fmla="*/ 802891 w 802891"/>
                <a:gd name="connsiteY1" fmla="*/ 0 h 2272120"/>
                <a:gd name="connsiteX2" fmla="*/ 10925 w 802891"/>
                <a:gd name="connsiteY2" fmla="*/ 2272120 h 2272120"/>
                <a:gd name="connsiteX3" fmla="*/ 14740 w 802891"/>
                <a:gd name="connsiteY3" fmla="*/ 1107199 h 2272120"/>
                <a:gd name="connsiteX4" fmla="*/ 0 w 802891"/>
                <a:gd name="connsiteY4" fmla="*/ 12526 h 2272120"/>
                <a:gd name="connsiteX0" fmla="*/ 94357 w 897248"/>
                <a:gd name="connsiteY0" fmla="*/ 12526 h 2272121"/>
                <a:gd name="connsiteX1" fmla="*/ 897248 w 897248"/>
                <a:gd name="connsiteY1" fmla="*/ 0 h 2272121"/>
                <a:gd name="connsiteX2" fmla="*/ 105282 w 897248"/>
                <a:gd name="connsiteY2" fmla="*/ 2272120 h 2272121"/>
                <a:gd name="connsiteX3" fmla="*/ 94357 w 897248"/>
                <a:gd name="connsiteY3" fmla="*/ 12526 h 2272121"/>
                <a:gd name="connsiteX0" fmla="*/ 57096 w 859987"/>
                <a:gd name="connsiteY0" fmla="*/ 12526 h 2272120"/>
                <a:gd name="connsiteX1" fmla="*/ 859987 w 859987"/>
                <a:gd name="connsiteY1" fmla="*/ 0 h 2272120"/>
                <a:gd name="connsiteX2" fmla="*/ 68021 w 859987"/>
                <a:gd name="connsiteY2" fmla="*/ 2272120 h 2272120"/>
                <a:gd name="connsiteX3" fmla="*/ 57096 w 859987"/>
                <a:gd name="connsiteY3" fmla="*/ 12526 h 2272120"/>
                <a:gd name="connsiteX0" fmla="*/ 0 w 802891"/>
                <a:gd name="connsiteY0" fmla="*/ 12526 h 2272120"/>
                <a:gd name="connsiteX1" fmla="*/ 802891 w 802891"/>
                <a:gd name="connsiteY1" fmla="*/ 0 h 2272120"/>
                <a:gd name="connsiteX2" fmla="*/ 10925 w 802891"/>
                <a:gd name="connsiteY2" fmla="*/ 2272120 h 2272120"/>
                <a:gd name="connsiteX3" fmla="*/ 0 w 802891"/>
                <a:gd name="connsiteY3" fmla="*/ 12526 h 2272120"/>
                <a:gd name="connsiteX0" fmla="*/ 0 w 796628"/>
                <a:gd name="connsiteY0" fmla="*/ 12526 h 2272120"/>
                <a:gd name="connsiteX1" fmla="*/ 796628 w 796628"/>
                <a:gd name="connsiteY1" fmla="*/ 0 h 2272120"/>
                <a:gd name="connsiteX2" fmla="*/ 4662 w 796628"/>
                <a:gd name="connsiteY2" fmla="*/ 2272120 h 2272120"/>
                <a:gd name="connsiteX3" fmla="*/ 0 w 796628"/>
                <a:gd name="connsiteY3" fmla="*/ 12526 h 2272120"/>
                <a:gd name="connsiteX0" fmla="*/ 0 w 790365"/>
                <a:gd name="connsiteY0" fmla="*/ 0 h 2259594"/>
                <a:gd name="connsiteX1" fmla="*/ 790365 w 790365"/>
                <a:gd name="connsiteY1" fmla="*/ 0 h 2259594"/>
                <a:gd name="connsiteX2" fmla="*/ 4662 w 790365"/>
                <a:gd name="connsiteY2" fmla="*/ 2259594 h 2259594"/>
                <a:gd name="connsiteX3" fmla="*/ 0 w 790365"/>
                <a:gd name="connsiteY3" fmla="*/ 0 h 2259594"/>
              </a:gdLst>
              <a:ahLst/>
              <a:cxnLst>
                <a:cxn ang="0">
                  <a:pos x="connsiteX0" y="connsiteY0"/>
                </a:cxn>
                <a:cxn ang="0">
                  <a:pos x="connsiteX1" y="connsiteY1"/>
                </a:cxn>
                <a:cxn ang="0">
                  <a:pos x="connsiteX2" y="connsiteY2"/>
                </a:cxn>
                <a:cxn ang="0">
                  <a:pos x="connsiteX3" y="connsiteY3"/>
                </a:cxn>
              </a:cxnLst>
              <a:rect l="l" t="t" r="r" b="b"/>
              <a:pathLst>
                <a:path w="790365" h="2259594">
                  <a:moveTo>
                    <a:pt x="0" y="0"/>
                  </a:moveTo>
                  <a:lnTo>
                    <a:pt x="790365" y="0"/>
                  </a:lnTo>
                  <a:lnTo>
                    <a:pt x="4662" y="2259594"/>
                  </a:lnTo>
                  <a:cubicBezTo>
                    <a:pt x="-801" y="1129797"/>
                    <a:pt x="5462" y="1129797"/>
                    <a:pt x="0" y="0"/>
                  </a:cubicBez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2400" dirty="0">
                <a:solidFill>
                  <a:schemeClr val="tx1">
                    <a:lumMod val="75000"/>
                  </a:schemeClr>
                </a:solidFill>
                <a:latin typeface="Arial"/>
                <a:cs typeface="Arial"/>
              </a:endParaRPr>
            </a:p>
          </p:txBody>
        </p:sp>
      </p:grpSp>
      <p:sp>
        <p:nvSpPr>
          <p:cNvPr id="5" name="TextBox 4">
            <a:extLst>
              <a:ext uri="{FF2B5EF4-FFF2-40B4-BE49-F238E27FC236}">
                <a16:creationId xmlns:a16="http://schemas.microsoft.com/office/drawing/2014/main" id="{571A8CB0-CA02-4D43-BBC9-DE8D723BD43C}"/>
              </a:ext>
            </a:extLst>
          </p:cNvPr>
          <p:cNvSpPr txBox="1"/>
          <p:nvPr/>
        </p:nvSpPr>
        <p:spPr>
          <a:xfrm>
            <a:off x="3621024" y="4581237"/>
            <a:ext cx="5232785" cy="493123"/>
          </a:xfrm>
          <a:prstGeom prst="rect">
            <a:avLst/>
          </a:prstGeom>
          <a:noFill/>
        </p:spPr>
        <p:txBody>
          <a:bodyPr wrap="square" lIns="0" tIns="0" rIns="0" bIns="0" rtlCol="0">
            <a:noAutofit/>
          </a:bodyPr>
          <a:lstStyle/>
          <a:p>
            <a:r>
              <a:rPr lang="en-US" sz="1000" b="1" dirty="0">
                <a:solidFill>
                  <a:schemeClr val="tx2"/>
                </a:solidFill>
                <a:latin typeface="Arial"/>
                <a:cs typeface="Arial"/>
              </a:rPr>
              <a:t>This presentation may have been customized by the plan's financial advisor, who is not affiliated with Transamerica. Transamerica disclaims the accuracy of plan-specific information or any other information input into the presentation by such advisor</a:t>
            </a:r>
          </a:p>
        </p:txBody>
      </p:sp>
    </p:spTree>
    <p:extLst>
      <p:ext uri="{BB962C8B-B14F-4D97-AF65-F5344CB8AC3E}">
        <p14:creationId xmlns:p14="http://schemas.microsoft.com/office/powerpoint/2010/main" val="3110395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716BC1C3-C832-FA4C-9911-3E1C355083BA}" type="slidenum">
              <a:rPr lang="en-US" smtClean="0"/>
              <a:pPr/>
              <a:t>10</a:t>
            </a:fld>
            <a:endParaRPr lang="en-US"/>
          </a:p>
        </p:txBody>
      </p:sp>
      <p:sp>
        <p:nvSpPr>
          <p:cNvPr id="9" name="Title 3">
            <a:extLst>
              <a:ext uri="{FF2B5EF4-FFF2-40B4-BE49-F238E27FC236}">
                <a16:creationId xmlns:a16="http://schemas.microsoft.com/office/drawing/2014/main" id="{01BCC914-7D13-C148-BAFF-022A112EE8D1}"/>
              </a:ext>
            </a:extLst>
          </p:cNvPr>
          <p:cNvSpPr>
            <a:spLocks noGrp="1"/>
          </p:cNvSpPr>
          <p:nvPr>
            <p:ph type="title"/>
          </p:nvPr>
        </p:nvSpPr>
        <p:spPr>
          <a:xfrm>
            <a:off x="4499365" y="729595"/>
            <a:ext cx="3190790" cy="320913"/>
          </a:xfrm>
          <a:prstGeom prst="rect">
            <a:avLst/>
          </a:prstGeom>
        </p:spPr>
        <p:txBody>
          <a:bodyPr/>
          <a:lstStyle/>
          <a:p>
            <a:r>
              <a:rPr lang="en-US" dirty="0"/>
              <a:t>The terry Schiavo case</a:t>
            </a:r>
          </a:p>
        </p:txBody>
      </p:sp>
      <p:sp>
        <p:nvSpPr>
          <p:cNvPr id="10" name="Rectangle 9">
            <a:extLst>
              <a:ext uri="{FF2B5EF4-FFF2-40B4-BE49-F238E27FC236}">
                <a16:creationId xmlns:a16="http://schemas.microsoft.com/office/drawing/2014/main" id="{8079B05D-DFE0-BD41-B8E5-E5FA65B8CB76}"/>
              </a:ext>
            </a:extLst>
          </p:cNvPr>
          <p:cNvSpPr/>
          <p:nvPr/>
        </p:nvSpPr>
        <p:spPr>
          <a:xfrm>
            <a:off x="4499365" y="1276754"/>
            <a:ext cx="4413976" cy="1731243"/>
          </a:xfrm>
          <a:prstGeom prst="rect">
            <a:avLst/>
          </a:prstGeom>
        </p:spPr>
        <p:txBody>
          <a:bodyPr wrap="square">
            <a:spAutoFit/>
          </a:bodyPr>
          <a:lstStyle/>
          <a:p>
            <a:pPr marL="176213" lvl="1" indent="-171450">
              <a:spcBef>
                <a:spcPts val="900"/>
              </a:spcBef>
              <a:buClr>
                <a:schemeClr val="tx1"/>
              </a:buClr>
              <a:buSzPct val="85000"/>
              <a:buFont typeface="Arial" charset="0"/>
              <a:buChar char="•"/>
            </a:pPr>
            <a:r>
              <a:rPr lang="en-US" sz="1200" dirty="0">
                <a:cs typeface="Arial"/>
              </a:rPr>
              <a:t>Terri Schiavo had a heart attack in 1990 and was medically in a persistent vegetative state</a:t>
            </a:r>
          </a:p>
          <a:p>
            <a:pPr marL="176213" lvl="1" indent="-171450">
              <a:spcBef>
                <a:spcPts val="900"/>
              </a:spcBef>
              <a:buClr>
                <a:schemeClr val="tx1"/>
              </a:buClr>
              <a:buSzPct val="85000"/>
              <a:buFont typeface="Arial" charset="0"/>
              <a:buChar char="•"/>
            </a:pPr>
            <a:r>
              <a:rPr lang="en-US" sz="1200" dirty="0">
                <a:cs typeface="Arial"/>
              </a:rPr>
              <a:t>Husband Michael petitioned to remove </a:t>
            </a:r>
            <a:br>
              <a:rPr lang="en-US" sz="1200" dirty="0">
                <a:cs typeface="Arial"/>
              </a:rPr>
            </a:br>
            <a:r>
              <a:rPr lang="en-US" sz="1200" dirty="0">
                <a:cs typeface="Arial"/>
              </a:rPr>
              <a:t>her feeding tube in 1998; Terri’s parents opposed the move</a:t>
            </a:r>
          </a:p>
          <a:p>
            <a:pPr marL="176213" lvl="1" indent="-171450">
              <a:spcBef>
                <a:spcPts val="900"/>
              </a:spcBef>
              <a:buClr>
                <a:schemeClr val="tx1"/>
              </a:buClr>
              <a:buSzPct val="85000"/>
              <a:buFont typeface="Arial" charset="0"/>
              <a:buChar char="•"/>
            </a:pPr>
            <a:r>
              <a:rPr lang="en-US" sz="1200" dirty="0">
                <a:cs typeface="Arial"/>
              </a:rPr>
              <a:t>Terri remained incapacitated as the legal process played out</a:t>
            </a:r>
          </a:p>
          <a:p>
            <a:pPr marL="176213" lvl="1" indent="-171450">
              <a:spcBef>
                <a:spcPts val="900"/>
              </a:spcBef>
              <a:buClr>
                <a:schemeClr val="tx1"/>
              </a:buClr>
              <a:buSzPct val="85000"/>
              <a:buFont typeface="Arial" charset="0"/>
              <a:buChar char="•"/>
            </a:pPr>
            <a:r>
              <a:rPr lang="en-US" sz="1200" dirty="0">
                <a:cs typeface="Arial"/>
              </a:rPr>
              <a:t>The Supreme Court ruled in Michael’s favor and feeding tube was removed in 2005</a:t>
            </a:r>
          </a:p>
        </p:txBody>
      </p:sp>
      <p:sp>
        <p:nvSpPr>
          <p:cNvPr id="11" name="TextBox 10">
            <a:extLst>
              <a:ext uri="{FF2B5EF4-FFF2-40B4-BE49-F238E27FC236}">
                <a16:creationId xmlns:a16="http://schemas.microsoft.com/office/drawing/2014/main" id="{6B13C444-B5D7-D14F-9747-70FA09830159}"/>
              </a:ext>
            </a:extLst>
          </p:cNvPr>
          <p:cNvSpPr txBox="1"/>
          <p:nvPr/>
        </p:nvSpPr>
        <p:spPr>
          <a:xfrm>
            <a:off x="4606661" y="4888748"/>
            <a:ext cx="3985685" cy="192622"/>
          </a:xfrm>
          <a:prstGeom prst="rect">
            <a:avLst/>
          </a:prstGeom>
          <a:noFill/>
        </p:spPr>
        <p:txBody>
          <a:bodyPr wrap="square" lIns="0" tIns="0" rIns="0" bIns="0" rtlCol="0">
            <a:noAutofit/>
          </a:bodyPr>
          <a:lstStyle/>
          <a:p>
            <a:r>
              <a:rPr lang="en-US" sz="900" dirty="0">
                <a:solidFill>
                  <a:schemeClr val="tx2"/>
                </a:solidFill>
                <a:latin typeface="Arial"/>
                <a:cs typeface="Arial"/>
              </a:rPr>
              <a:t>Source: “Timeline: The Legal Struggle,” Time magazine, April 2005 </a:t>
            </a:r>
          </a:p>
        </p:txBody>
      </p:sp>
      <p:pic>
        <p:nvPicPr>
          <p:cNvPr id="12" name="Picture 11">
            <a:extLst>
              <a:ext uri="{FF2B5EF4-FFF2-40B4-BE49-F238E27FC236}">
                <a16:creationId xmlns:a16="http://schemas.microsoft.com/office/drawing/2014/main" id="{5309EF0A-93D6-D54B-9CF8-1C8F5885BBE2}"/>
              </a:ext>
            </a:extLst>
          </p:cNvPr>
          <p:cNvPicPr>
            <a:picLocks noChangeAspect="1"/>
          </p:cNvPicPr>
          <p:nvPr/>
        </p:nvPicPr>
        <p:blipFill rotWithShape="1">
          <a:blip r:embed="rId3"/>
          <a:srcRect l="685" r="49961" b="3338"/>
          <a:stretch/>
        </p:blipFill>
        <p:spPr>
          <a:xfrm>
            <a:off x="-20625" y="-5787"/>
            <a:ext cx="4670148" cy="5157649"/>
          </a:xfrm>
          <a:custGeom>
            <a:avLst/>
            <a:gdLst>
              <a:gd name="connsiteX0" fmla="*/ 921087 w 4670148"/>
              <a:gd name="connsiteY0" fmla="*/ 0 h 5157649"/>
              <a:gd name="connsiteX1" fmla="*/ 1293104 w 4670148"/>
              <a:gd name="connsiteY1" fmla="*/ 0 h 5157649"/>
              <a:gd name="connsiteX2" fmla="*/ 4670148 w 4670148"/>
              <a:gd name="connsiteY2" fmla="*/ 7301 h 5157649"/>
              <a:gd name="connsiteX3" fmla="*/ 3107983 w 4670148"/>
              <a:gd name="connsiteY3" fmla="*/ 4121308 h 5157649"/>
              <a:gd name="connsiteX4" fmla="*/ 3108334 w 4670148"/>
              <a:gd name="connsiteY4" fmla="*/ 4121308 h 5157649"/>
              <a:gd name="connsiteX5" fmla="*/ 2698508 w 4670148"/>
              <a:gd name="connsiteY5" fmla="*/ 5157087 h 5157649"/>
              <a:gd name="connsiteX6" fmla="*/ 0 w 4670148"/>
              <a:gd name="connsiteY6" fmla="*/ 5157649 h 5157649"/>
              <a:gd name="connsiteX7" fmla="*/ 6635 w 4670148"/>
              <a:gd name="connsiteY7" fmla="*/ 4609692 h 5157649"/>
              <a:gd name="connsiteX8" fmla="*/ 13238 w 4670148"/>
              <a:gd name="connsiteY8" fmla="*/ 4064412 h 5157649"/>
              <a:gd name="connsiteX9" fmla="*/ 12939 w 4670148"/>
              <a:gd name="connsiteY9" fmla="*/ 4064412 h 5157649"/>
              <a:gd name="connsiteX10" fmla="*/ 19982 w 4670148"/>
              <a:gd name="connsiteY10" fmla="*/ 2551047 h 5157649"/>
              <a:gd name="connsiteX11" fmla="*/ 921087 w 4670148"/>
              <a:gd name="connsiteY11" fmla="*/ 0 h 5157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70148" h="5157649">
                <a:moveTo>
                  <a:pt x="921087" y="0"/>
                </a:moveTo>
                <a:lnTo>
                  <a:pt x="1293104" y="0"/>
                </a:lnTo>
                <a:lnTo>
                  <a:pt x="4670148" y="7301"/>
                </a:lnTo>
                <a:lnTo>
                  <a:pt x="3107983" y="4121308"/>
                </a:lnTo>
                <a:lnTo>
                  <a:pt x="3108334" y="4121308"/>
                </a:lnTo>
                <a:lnTo>
                  <a:pt x="2698508" y="5157087"/>
                </a:lnTo>
                <a:lnTo>
                  <a:pt x="0" y="5157649"/>
                </a:lnTo>
                <a:cubicBezTo>
                  <a:pt x="1154" y="4975526"/>
                  <a:pt x="3894" y="4792609"/>
                  <a:pt x="6635" y="4609692"/>
                </a:cubicBezTo>
                <a:lnTo>
                  <a:pt x="13238" y="4064412"/>
                </a:lnTo>
                <a:lnTo>
                  <a:pt x="12939" y="4064412"/>
                </a:lnTo>
                <a:cubicBezTo>
                  <a:pt x="15287" y="3663048"/>
                  <a:pt x="17634" y="2952411"/>
                  <a:pt x="19982" y="2551047"/>
                </a:cubicBezTo>
                <a:lnTo>
                  <a:pt x="921087" y="0"/>
                </a:lnTo>
                <a:close/>
              </a:path>
            </a:pathLst>
          </a:custGeom>
        </p:spPr>
      </p:pic>
      <p:sp>
        <p:nvSpPr>
          <p:cNvPr id="13" name="Rectangle 1">
            <a:extLst>
              <a:ext uri="{FF2B5EF4-FFF2-40B4-BE49-F238E27FC236}">
                <a16:creationId xmlns:a16="http://schemas.microsoft.com/office/drawing/2014/main" id="{5610DC1A-5CF4-424A-99D1-05356C625FCB}"/>
              </a:ext>
            </a:extLst>
          </p:cNvPr>
          <p:cNvSpPr/>
          <p:nvPr/>
        </p:nvSpPr>
        <p:spPr>
          <a:xfrm>
            <a:off x="0" y="-6393"/>
            <a:ext cx="913814" cy="2612525"/>
          </a:xfrm>
          <a:custGeom>
            <a:avLst/>
            <a:gdLst>
              <a:gd name="connsiteX0" fmla="*/ 0 w 928151"/>
              <a:gd name="connsiteY0" fmla="*/ 0 h 1375897"/>
              <a:gd name="connsiteX1" fmla="*/ 928151 w 928151"/>
              <a:gd name="connsiteY1" fmla="*/ 0 h 1375897"/>
              <a:gd name="connsiteX2" fmla="*/ 928151 w 928151"/>
              <a:gd name="connsiteY2" fmla="*/ 1375897 h 1375897"/>
              <a:gd name="connsiteX3" fmla="*/ 0 w 928151"/>
              <a:gd name="connsiteY3" fmla="*/ 1375897 h 1375897"/>
              <a:gd name="connsiteX4" fmla="*/ 0 w 928151"/>
              <a:gd name="connsiteY4" fmla="*/ 0 h 1375897"/>
              <a:gd name="connsiteX0" fmla="*/ 467512 w 1395663"/>
              <a:gd name="connsiteY0" fmla="*/ 0 h 1382772"/>
              <a:gd name="connsiteX1" fmla="*/ 1395663 w 1395663"/>
              <a:gd name="connsiteY1" fmla="*/ 0 h 1382772"/>
              <a:gd name="connsiteX2" fmla="*/ 1395663 w 1395663"/>
              <a:gd name="connsiteY2" fmla="*/ 1375897 h 1382772"/>
              <a:gd name="connsiteX3" fmla="*/ 0 w 1395663"/>
              <a:gd name="connsiteY3" fmla="*/ 1382772 h 1382772"/>
              <a:gd name="connsiteX4" fmla="*/ 467512 w 1395663"/>
              <a:gd name="connsiteY4" fmla="*/ 0 h 1382772"/>
              <a:gd name="connsiteX0" fmla="*/ 467512 w 1395663"/>
              <a:gd name="connsiteY0" fmla="*/ 0 h 1382772"/>
              <a:gd name="connsiteX1" fmla="*/ 1395663 w 1395663"/>
              <a:gd name="connsiteY1" fmla="*/ 0 h 1382772"/>
              <a:gd name="connsiteX2" fmla="*/ 941900 w 1395663"/>
              <a:gd name="connsiteY2" fmla="*/ 1382772 h 1382772"/>
              <a:gd name="connsiteX3" fmla="*/ 0 w 1395663"/>
              <a:gd name="connsiteY3" fmla="*/ 1382772 h 1382772"/>
              <a:gd name="connsiteX4" fmla="*/ 467512 w 1395663"/>
              <a:gd name="connsiteY4" fmla="*/ 0 h 1382772"/>
              <a:gd name="connsiteX0" fmla="*/ 229518 w 1157669"/>
              <a:gd name="connsiteY0" fmla="*/ 0 h 2215753"/>
              <a:gd name="connsiteX1" fmla="*/ 1157669 w 1157669"/>
              <a:gd name="connsiteY1" fmla="*/ 0 h 2215753"/>
              <a:gd name="connsiteX2" fmla="*/ 703906 w 1157669"/>
              <a:gd name="connsiteY2" fmla="*/ 1382772 h 2215753"/>
              <a:gd name="connsiteX3" fmla="*/ 0 w 1157669"/>
              <a:gd name="connsiteY3" fmla="*/ 2215753 h 2215753"/>
              <a:gd name="connsiteX4" fmla="*/ 229518 w 1157669"/>
              <a:gd name="connsiteY4" fmla="*/ 0 h 2215753"/>
              <a:gd name="connsiteX0" fmla="*/ 229518 w 1157669"/>
              <a:gd name="connsiteY0" fmla="*/ 0 h 2272120"/>
              <a:gd name="connsiteX1" fmla="*/ 1157669 w 1157669"/>
              <a:gd name="connsiteY1" fmla="*/ 0 h 2272120"/>
              <a:gd name="connsiteX2" fmla="*/ 365703 w 1157669"/>
              <a:gd name="connsiteY2" fmla="*/ 2272120 h 2272120"/>
              <a:gd name="connsiteX3" fmla="*/ 0 w 1157669"/>
              <a:gd name="connsiteY3" fmla="*/ 2215753 h 2272120"/>
              <a:gd name="connsiteX4" fmla="*/ 229518 w 1157669"/>
              <a:gd name="connsiteY4" fmla="*/ 0 h 2272120"/>
              <a:gd name="connsiteX0" fmla="*/ 354778 w 1157669"/>
              <a:gd name="connsiteY0" fmla="*/ 12526 h 2272120"/>
              <a:gd name="connsiteX1" fmla="*/ 1157669 w 1157669"/>
              <a:gd name="connsiteY1" fmla="*/ 0 h 2272120"/>
              <a:gd name="connsiteX2" fmla="*/ 365703 w 1157669"/>
              <a:gd name="connsiteY2" fmla="*/ 2272120 h 2272120"/>
              <a:gd name="connsiteX3" fmla="*/ 0 w 1157669"/>
              <a:gd name="connsiteY3" fmla="*/ 2215753 h 2272120"/>
              <a:gd name="connsiteX4" fmla="*/ 354778 w 1157669"/>
              <a:gd name="connsiteY4" fmla="*/ 12526 h 2272120"/>
              <a:gd name="connsiteX0" fmla="*/ 0 w 802891"/>
              <a:gd name="connsiteY0" fmla="*/ 12526 h 2272120"/>
              <a:gd name="connsiteX1" fmla="*/ 802891 w 802891"/>
              <a:gd name="connsiteY1" fmla="*/ 0 h 2272120"/>
              <a:gd name="connsiteX2" fmla="*/ 10925 w 802891"/>
              <a:gd name="connsiteY2" fmla="*/ 2272120 h 2272120"/>
              <a:gd name="connsiteX3" fmla="*/ 14740 w 802891"/>
              <a:gd name="connsiteY3" fmla="*/ 1107199 h 2272120"/>
              <a:gd name="connsiteX4" fmla="*/ 0 w 802891"/>
              <a:gd name="connsiteY4" fmla="*/ 12526 h 2272120"/>
              <a:gd name="connsiteX0" fmla="*/ 94357 w 897248"/>
              <a:gd name="connsiteY0" fmla="*/ 12526 h 2272121"/>
              <a:gd name="connsiteX1" fmla="*/ 897248 w 897248"/>
              <a:gd name="connsiteY1" fmla="*/ 0 h 2272121"/>
              <a:gd name="connsiteX2" fmla="*/ 105282 w 897248"/>
              <a:gd name="connsiteY2" fmla="*/ 2272120 h 2272121"/>
              <a:gd name="connsiteX3" fmla="*/ 94357 w 897248"/>
              <a:gd name="connsiteY3" fmla="*/ 12526 h 2272121"/>
              <a:gd name="connsiteX0" fmla="*/ 57096 w 859987"/>
              <a:gd name="connsiteY0" fmla="*/ 12526 h 2272120"/>
              <a:gd name="connsiteX1" fmla="*/ 859987 w 859987"/>
              <a:gd name="connsiteY1" fmla="*/ 0 h 2272120"/>
              <a:gd name="connsiteX2" fmla="*/ 68021 w 859987"/>
              <a:gd name="connsiteY2" fmla="*/ 2272120 h 2272120"/>
              <a:gd name="connsiteX3" fmla="*/ 57096 w 859987"/>
              <a:gd name="connsiteY3" fmla="*/ 12526 h 2272120"/>
              <a:gd name="connsiteX0" fmla="*/ 0 w 802891"/>
              <a:gd name="connsiteY0" fmla="*/ 12526 h 2272120"/>
              <a:gd name="connsiteX1" fmla="*/ 802891 w 802891"/>
              <a:gd name="connsiteY1" fmla="*/ 0 h 2272120"/>
              <a:gd name="connsiteX2" fmla="*/ 10925 w 802891"/>
              <a:gd name="connsiteY2" fmla="*/ 2272120 h 2272120"/>
              <a:gd name="connsiteX3" fmla="*/ 0 w 802891"/>
              <a:gd name="connsiteY3" fmla="*/ 12526 h 2272120"/>
              <a:gd name="connsiteX0" fmla="*/ 0 w 796628"/>
              <a:gd name="connsiteY0" fmla="*/ 12526 h 2272120"/>
              <a:gd name="connsiteX1" fmla="*/ 796628 w 796628"/>
              <a:gd name="connsiteY1" fmla="*/ 0 h 2272120"/>
              <a:gd name="connsiteX2" fmla="*/ 4662 w 796628"/>
              <a:gd name="connsiteY2" fmla="*/ 2272120 h 2272120"/>
              <a:gd name="connsiteX3" fmla="*/ 0 w 796628"/>
              <a:gd name="connsiteY3" fmla="*/ 12526 h 2272120"/>
              <a:gd name="connsiteX0" fmla="*/ 0 w 790365"/>
              <a:gd name="connsiteY0" fmla="*/ 0 h 2259594"/>
              <a:gd name="connsiteX1" fmla="*/ 790365 w 790365"/>
              <a:gd name="connsiteY1" fmla="*/ 0 h 2259594"/>
              <a:gd name="connsiteX2" fmla="*/ 4662 w 790365"/>
              <a:gd name="connsiteY2" fmla="*/ 2259594 h 2259594"/>
              <a:gd name="connsiteX3" fmla="*/ 0 w 790365"/>
              <a:gd name="connsiteY3" fmla="*/ 0 h 2259594"/>
            </a:gdLst>
            <a:ahLst/>
            <a:cxnLst>
              <a:cxn ang="0">
                <a:pos x="connsiteX0" y="connsiteY0"/>
              </a:cxn>
              <a:cxn ang="0">
                <a:pos x="connsiteX1" y="connsiteY1"/>
              </a:cxn>
              <a:cxn ang="0">
                <a:pos x="connsiteX2" y="connsiteY2"/>
              </a:cxn>
              <a:cxn ang="0">
                <a:pos x="connsiteX3" y="connsiteY3"/>
              </a:cxn>
            </a:cxnLst>
            <a:rect l="l" t="t" r="r" b="b"/>
            <a:pathLst>
              <a:path w="790365" h="2259594">
                <a:moveTo>
                  <a:pt x="0" y="0"/>
                </a:moveTo>
                <a:lnTo>
                  <a:pt x="790365" y="0"/>
                </a:lnTo>
                <a:lnTo>
                  <a:pt x="4662" y="2259594"/>
                </a:lnTo>
                <a:cubicBezTo>
                  <a:pt x="-801" y="1129797"/>
                  <a:pt x="5462" y="1129797"/>
                  <a:pt x="0" y="0"/>
                </a:cubicBez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2400" dirty="0">
              <a:solidFill>
                <a:schemeClr val="tx1">
                  <a:lumMod val="75000"/>
                </a:schemeClr>
              </a:solidFill>
              <a:latin typeface="Arial"/>
              <a:cs typeface="Arial"/>
            </a:endParaRPr>
          </a:p>
        </p:txBody>
      </p:sp>
    </p:spTree>
    <p:extLst>
      <p:ext uri="{BB962C8B-B14F-4D97-AF65-F5344CB8AC3E}">
        <p14:creationId xmlns:p14="http://schemas.microsoft.com/office/powerpoint/2010/main" val="1352735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716BC1C3-C832-FA4C-9911-3E1C355083BA}" type="slidenum">
              <a:rPr lang="en-US" smtClean="0"/>
              <a:pPr/>
              <a:t>11</a:t>
            </a:fld>
            <a:endParaRPr lang="en-US"/>
          </a:p>
        </p:txBody>
      </p:sp>
      <p:sp>
        <p:nvSpPr>
          <p:cNvPr id="13" name="Title 3"/>
          <p:cNvSpPr>
            <a:spLocks noGrp="1"/>
          </p:cNvSpPr>
          <p:nvPr>
            <p:ph type="title"/>
          </p:nvPr>
        </p:nvSpPr>
        <p:spPr>
          <a:prstGeom prst="rect">
            <a:avLst/>
          </a:prstGeom>
        </p:spPr>
        <p:txBody>
          <a:bodyPr/>
          <a:lstStyle/>
          <a:p>
            <a:r>
              <a:rPr lang="en-US"/>
              <a:t>ADVANCE HEALTHCARE DIRECTIVES</a:t>
            </a:r>
          </a:p>
        </p:txBody>
      </p:sp>
      <p:sp>
        <p:nvSpPr>
          <p:cNvPr id="15" name="Subtitle 2"/>
          <p:cNvSpPr txBox="1">
            <a:spLocks/>
          </p:cNvSpPr>
          <p:nvPr/>
        </p:nvSpPr>
        <p:spPr>
          <a:xfrm>
            <a:off x="1193499" y="4005820"/>
            <a:ext cx="2937041" cy="577773"/>
          </a:xfrm>
          <a:prstGeom prst="rect">
            <a:avLst/>
          </a:prstGeom>
        </p:spPr>
        <p:txBody>
          <a:bodyPr lIns="0" tIns="0" rIns="0" bIns="0">
            <a:noAutofit/>
          </a:bodyPr>
          <a:lstStyle>
            <a:lvl1pPr marL="0" indent="0" algn="l" defTabSz="914400" rtl="0" eaLnBrk="1" latinLnBrk="0" hangingPunct="1">
              <a:lnSpc>
                <a:spcPct val="120000"/>
              </a:lnSpc>
              <a:spcBef>
                <a:spcPts val="600"/>
              </a:spcBef>
              <a:spcAft>
                <a:spcPts val="1200"/>
              </a:spcAft>
              <a:buFont typeface="Arial" panose="020B0604020202020204" pitchFamily="34" charset="0"/>
              <a:buChar char="​"/>
              <a:defRPr sz="1500" b="0" i="0" kern="1200">
                <a:solidFill>
                  <a:schemeClr val="accent1"/>
                </a:solidFill>
                <a:latin typeface="+mj-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Char char="​"/>
              <a:defRPr sz="1500" i="0" kern="1200">
                <a:solidFill>
                  <a:schemeClr val="tx1">
                    <a:lumMod val="65000"/>
                    <a:lumOff val="35000"/>
                  </a:schemeClr>
                </a:solidFill>
                <a:latin typeface="+mj-lt"/>
                <a:ea typeface="+mn-ea"/>
                <a:cs typeface="+mn-cs"/>
              </a:defRPr>
            </a:lvl2pPr>
            <a:lvl3pPr marL="0" indent="0" algn="l" defTabSz="914400" rtl="0" eaLnBrk="1" latinLnBrk="0" hangingPunct="1">
              <a:lnSpc>
                <a:spcPct val="110000"/>
              </a:lnSpc>
              <a:spcBef>
                <a:spcPts val="600"/>
              </a:spcBef>
              <a:spcAft>
                <a:spcPts val="0"/>
              </a:spcAft>
              <a:buFont typeface="Arial" panose="020B0604020202020204" pitchFamily="34" charset="0"/>
              <a:buChar char="​"/>
              <a:defRPr sz="1100" b="0" i="0" kern="1200">
                <a:solidFill>
                  <a:schemeClr val="accent4"/>
                </a:solidFill>
                <a:latin typeface="+mj-lt"/>
                <a:ea typeface="+mn-ea"/>
                <a:cs typeface="Microsoft New Tai Lue" panose="020B0502040204020203" pitchFamily="34" charset="0"/>
              </a:defRPr>
            </a:lvl3pPr>
            <a:lvl4pPr marL="0" indent="0" algn="l" defTabSz="914400" rtl="0" eaLnBrk="1" latinLnBrk="0" hangingPunct="1">
              <a:lnSpc>
                <a:spcPct val="114000"/>
              </a:lnSpc>
              <a:spcBef>
                <a:spcPts val="600"/>
              </a:spcBef>
              <a:spcAft>
                <a:spcPts val="600"/>
              </a:spcAft>
              <a:buFont typeface="Arial" panose="020B0604020202020204" pitchFamily="34" charset="0"/>
              <a:buChar char="​"/>
              <a:defRPr sz="1100" i="0" kern="1200">
                <a:solidFill>
                  <a:schemeClr val="tx2"/>
                </a:solidFill>
                <a:latin typeface="+mj-lt"/>
                <a:ea typeface="+mn-ea"/>
                <a:cs typeface="Microsoft New Tai Lue" panose="020B0502040204020203" pitchFamily="34" charset="0"/>
              </a:defRPr>
            </a:lvl4pPr>
            <a:lvl5pPr marL="171450" indent="-171450" algn="l" defTabSz="914400" rtl="0" eaLnBrk="1" latinLnBrk="0" hangingPunct="1">
              <a:lnSpc>
                <a:spcPct val="95000"/>
              </a:lnSpc>
              <a:spcBef>
                <a:spcPts val="0"/>
              </a:spcBef>
              <a:spcAft>
                <a:spcPts val="600"/>
              </a:spcAft>
              <a:buFont typeface="Arial" panose="020B0604020202020204" pitchFamily="34" charset="0"/>
              <a:buChar char="•"/>
              <a:defRPr sz="1100" i="0" kern="1200">
                <a:solidFill>
                  <a:schemeClr val="tx2"/>
                </a:solidFill>
                <a:latin typeface="+mj-lt"/>
                <a:ea typeface="+mn-ea"/>
                <a:cs typeface="Microsoft New Tai Lue" panose="020B0502040204020203" pitchFamily="34" charset="0"/>
              </a:defRPr>
            </a:lvl5pPr>
            <a:lvl6pPr marL="344488" indent="-173038" algn="l" defTabSz="914400" rtl="0" eaLnBrk="1" latinLnBrk="0" hangingPunct="1">
              <a:lnSpc>
                <a:spcPct val="85000"/>
              </a:lnSpc>
              <a:spcBef>
                <a:spcPct val="20000"/>
              </a:spcBef>
              <a:spcAft>
                <a:spcPts val="600"/>
              </a:spcAft>
              <a:buFont typeface="Arial" panose="020B0604020202020204" pitchFamily="34" charset="0"/>
              <a:buChar char="•"/>
              <a:defRPr sz="1100" i="0" kern="1200" baseline="0">
                <a:solidFill>
                  <a:schemeClr val="tx2"/>
                </a:solidFill>
                <a:latin typeface="+mj-lt"/>
                <a:ea typeface="+mn-ea"/>
                <a:cs typeface="+mn-cs"/>
              </a:defRPr>
            </a:lvl6pPr>
            <a:lvl7pPr marL="0" indent="0" algn="l" defTabSz="914400" rtl="0" eaLnBrk="1" latinLnBrk="0" hangingPunct="1">
              <a:spcBef>
                <a:spcPts val="600"/>
              </a:spcBef>
              <a:spcAft>
                <a:spcPts val="600"/>
              </a:spcAft>
              <a:buClr>
                <a:schemeClr val="bg2"/>
              </a:buClr>
              <a:buFont typeface="Arial" panose="020B0604020202020204" pitchFamily="34" charset="0"/>
              <a:buChar char="​"/>
              <a:defRPr sz="1500" i="0" kern="1200" baseline="0">
                <a:solidFill>
                  <a:schemeClr val="bg2"/>
                </a:solidFill>
                <a:latin typeface="+mj-lt"/>
                <a:ea typeface="+mn-ea"/>
                <a:cs typeface="+mn-cs"/>
              </a:defRPr>
            </a:lvl7pPr>
            <a:lvl8pPr marL="171450" indent="-171450" algn="l" defTabSz="914400" rtl="0" eaLnBrk="1" latinLnBrk="0" hangingPunct="1">
              <a:spcBef>
                <a:spcPts val="0"/>
              </a:spcBef>
              <a:spcAft>
                <a:spcPts val="600"/>
              </a:spcAft>
              <a:buFont typeface="Arial" panose="020B0604020202020204" pitchFamily="34" charset="0"/>
              <a:buChar char="•"/>
              <a:defRPr sz="1100" i="0" kern="1200">
                <a:solidFill>
                  <a:schemeClr val="bg2"/>
                </a:solidFill>
                <a:latin typeface="+mj-lt"/>
                <a:ea typeface="+mn-ea"/>
                <a:cs typeface="+mn-cs"/>
              </a:defRPr>
            </a:lvl8pPr>
            <a:lvl9pPr marL="344488" indent="-173038" algn="l" defTabSz="914400" rtl="0" eaLnBrk="1" latinLnBrk="0" hangingPunct="1">
              <a:spcBef>
                <a:spcPct val="20000"/>
              </a:spcBef>
              <a:spcAft>
                <a:spcPts val="600"/>
              </a:spcAft>
              <a:buFont typeface="Arial" panose="020B0604020202020204" pitchFamily="34" charset="0"/>
              <a:buChar char="•"/>
              <a:defRPr sz="1100" i="0" kern="1200">
                <a:solidFill>
                  <a:schemeClr val="bg2"/>
                </a:solidFill>
                <a:latin typeface="+mj-lt"/>
                <a:ea typeface="+mn-ea"/>
                <a:cs typeface="+mn-cs"/>
              </a:defRPr>
            </a:lvl9pPr>
          </a:lstStyle>
          <a:p>
            <a:pPr lvl="6">
              <a:spcAft>
                <a:spcPts val="1200"/>
              </a:spcAft>
              <a:buClrTx/>
              <a:buNone/>
            </a:pPr>
            <a:r>
              <a:rPr lang="en-US" sz="1200" b="1" dirty="0">
                <a:solidFill>
                  <a:schemeClr val="accent1"/>
                </a:solidFill>
                <a:latin typeface="Arial" panose="020B0604020202020204" pitchFamily="34" charset="0"/>
                <a:cs typeface="Arial" panose="020B0604020202020204" pitchFamily="34" charset="0"/>
              </a:rPr>
              <a:t>Advance Directive</a:t>
            </a:r>
            <a:r>
              <a:rPr lang="en-US" sz="1200" dirty="0">
                <a:solidFill>
                  <a:schemeClr val="accent1"/>
                </a:solidFill>
                <a:latin typeface="Arial" panose="020B0604020202020204" pitchFamily="34" charset="0"/>
                <a:cs typeface="Arial" panose="020B0604020202020204" pitchFamily="34" charset="0"/>
              </a:rPr>
              <a:t>: A medical power of attorney in which you appoint someone to make medical decisions on your behalf.</a:t>
            </a:r>
          </a:p>
        </p:txBody>
      </p:sp>
      <p:sp>
        <p:nvSpPr>
          <p:cNvPr id="16" name="Subtitle 2">
            <a:extLst>
              <a:ext uri="{FF2B5EF4-FFF2-40B4-BE49-F238E27FC236}">
                <a16:creationId xmlns:a16="http://schemas.microsoft.com/office/drawing/2014/main" id="{6F905C9E-A3F5-2047-977B-DF7E136E957C}"/>
              </a:ext>
            </a:extLst>
          </p:cNvPr>
          <p:cNvSpPr txBox="1">
            <a:spLocks/>
          </p:cNvSpPr>
          <p:nvPr/>
        </p:nvSpPr>
        <p:spPr>
          <a:xfrm>
            <a:off x="4361180" y="4106690"/>
            <a:ext cx="3128020" cy="284013"/>
          </a:xfrm>
          <a:prstGeom prst="rect">
            <a:avLst/>
          </a:prstGeom>
        </p:spPr>
        <p:txBody>
          <a:bodyPr lIns="0">
            <a:noAutofit/>
          </a:bodyPr>
          <a:lstStyle>
            <a:lvl1pPr marL="0" indent="0" algn="l" defTabSz="914400" rtl="0" eaLnBrk="1" latinLnBrk="0" hangingPunct="1">
              <a:lnSpc>
                <a:spcPct val="120000"/>
              </a:lnSpc>
              <a:spcBef>
                <a:spcPts val="600"/>
              </a:spcBef>
              <a:spcAft>
                <a:spcPts val="1200"/>
              </a:spcAft>
              <a:buFont typeface="Arial" panose="020B0604020202020204" pitchFamily="34" charset="0"/>
              <a:buChar char="​"/>
              <a:defRPr sz="1500" b="0" i="0" kern="1200">
                <a:solidFill>
                  <a:schemeClr val="accent1"/>
                </a:solidFill>
                <a:latin typeface="+mj-lt"/>
                <a:ea typeface="+mn-ea"/>
                <a:cs typeface="+mn-cs"/>
              </a:defRPr>
            </a:lvl1pPr>
            <a:lvl2pPr marL="0" indent="0" algn="l" defTabSz="914400" rtl="0" eaLnBrk="1" latinLnBrk="0" hangingPunct="1">
              <a:lnSpc>
                <a:spcPct val="110000"/>
              </a:lnSpc>
              <a:spcBef>
                <a:spcPts val="0"/>
              </a:spcBef>
              <a:spcAft>
                <a:spcPts val="600"/>
              </a:spcAft>
              <a:buFont typeface="Arial" panose="020B0604020202020204" pitchFamily="34" charset="0"/>
              <a:buChar char="​"/>
              <a:defRPr sz="1200" i="0" kern="1200" baseline="0">
                <a:solidFill>
                  <a:schemeClr val="bg2">
                    <a:lumMod val="75000"/>
                  </a:schemeClr>
                </a:solidFill>
                <a:latin typeface="+mj-lt"/>
                <a:ea typeface="+mn-ea"/>
                <a:cs typeface="+mn-cs"/>
              </a:defRPr>
            </a:lvl2pPr>
            <a:lvl3pPr marL="0" indent="0" algn="l" defTabSz="914400" rtl="0" eaLnBrk="1" latinLnBrk="0" hangingPunct="1">
              <a:lnSpc>
                <a:spcPct val="110000"/>
              </a:lnSpc>
              <a:spcBef>
                <a:spcPts val="600"/>
              </a:spcBef>
              <a:spcAft>
                <a:spcPts val="0"/>
              </a:spcAft>
              <a:buFont typeface="Arial" panose="020B0604020202020204" pitchFamily="34" charset="0"/>
              <a:buChar char="​"/>
              <a:defRPr sz="1100" b="0" i="0" kern="1200">
                <a:solidFill>
                  <a:schemeClr val="accent4"/>
                </a:solidFill>
                <a:latin typeface="+mj-lt"/>
                <a:ea typeface="+mn-ea"/>
                <a:cs typeface="Microsoft New Tai Lue" panose="020B0502040204020203" pitchFamily="34" charset="0"/>
              </a:defRPr>
            </a:lvl3pPr>
            <a:lvl4pPr marL="0" indent="0" algn="l" defTabSz="914400" rtl="0" eaLnBrk="1" latinLnBrk="0" hangingPunct="1">
              <a:lnSpc>
                <a:spcPct val="114000"/>
              </a:lnSpc>
              <a:spcBef>
                <a:spcPts val="600"/>
              </a:spcBef>
              <a:spcAft>
                <a:spcPts val="600"/>
              </a:spcAft>
              <a:buFont typeface="Arial" panose="020B0604020202020204" pitchFamily="34" charset="0"/>
              <a:buChar char="​"/>
              <a:defRPr sz="1100" i="0" kern="1200">
                <a:solidFill>
                  <a:schemeClr val="tx2"/>
                </a:solidFill>
                <a:latin typeface="+mj-lt"/>
                <a:ea typeface="+mn-ea"/>
                <a:cs typeface="Microsoft New Tai Lue" panose="020B0502040204020203" pitchFamily="34" charset="0"/>
              </a:defRPr>
            </a:lvl4pPr>
            <a:lvl5pPr marL="171450" indent="-171450" algn="l" defTabSz="914400" rtl="0" eaLnBrk="1" latinLnBrk="0" hangingPunct="1">
              <a:lnSpc>
                <a:spcPct val="95000"/>
              </a:lnSpc>
              <a:spcBef>
                <a:spcPts val="0"/>
              </a:spcBef>
              <a:spcAft>
                <a:spcPts val="600"/>
              </a:spcAft>
              <a:buFont typeface="Arial" panose="020B0604020202020204" pitchFamily="34" charset="0"/>
              <a:buChar char="•"/>
              <a:defRPr sz="1100" i="0" kern="1200">
                <a:solidFill>
                  <a:schemeClr val="tx2"/>
                </a:solidFill>
                <a:latin typeface="+mj-lt"/>
                <a:ea typeface="+mn-ea"/>
                <a:cs typeface="Microsoft New Tai Lue" panose="020B0502040204020203" pitchFamily="34" charset="0"/>
              </a:defRPr>
            </a:lvl5pPr>
            <a:lvl6pPr marL="344488" indent="-173038" algn="l" defTabSz="914400" rtl="0" eaLnBrk="1" latinLnBrk="0" hangingPunct="1">
              <a:lnSpc>
                <a:spcPct val="85000"/>
              </a:lnSpc>
              <a:spcBef>
                <a:spcPct val="20000"/>
              </a:spcBef>
              <a:spcAft>
                <a:spcPts val="600"/>
              </a:spcAft>
              <a:buFont typeface="Arial" panose="020B0604020202020204" pitchFamily="34" charset="0"/>
              <a:buChar char="•"/>
              <a:defRPr sz="1100" i="0" kern="1200" baseline="0">
                <a:solidFill>
                  <a:schemeClr val="tx2"/>
                </a:solidFill>
                <a:latin typeface="+mj-lt"/>
                <a:ea typeface="+mn-ea"/>
                <a:cs typeface="+mn-cs"/>
              </a:defRPr>
            </a:lvl6pPr>
            <a:lvl7pPr marL="0" indent="0" algn="l" defTabSz="914400" rtl="0" eaLnBrk="1" latinLnBrk="0" hangingPunct="1">
              <a:spcBef>
                <a:spcPts val="600"/>
              </a:spcBef>
              <a:spcAft>
                <a:spcPts val="600"/>
              </a:spcAft>
              <a:buClr>
                <a:schemeClr val="bg2"/>
              </a:buClr>
              <a:buFont typeface="Arial" panose="020B0604020202020204" pitchFamily="34" charset="0"/>
              <a:buChar char="​"/>
              <a:defRPr sz="1500" i="0" kern="1200" baseline="0">
                <a:solidFill>
                  <a:schemeClr val="bg2"/>
                </a:solidFill>
                <a:latin typeface="+mj-lt"/>
                <a:ea typeface="+mn-ea"/>
                <a:cs typeface="+mn-cs"/>
              </a:defRPr>
            </a:lvl7pPr>
            <a:lvl8pPr marL="171450" indent="-171450" algn="l" defTabSz="914400" rtl="0" eaLnBrk="1" latinLnBrk="0" hangingPunct="1">
              <a:spcBef>
                <a:spcPts val="0"/>
              </a:spcBef>
              <a:spcAft>
                <a:spcPts val="600"/>
              </a:spcAft>
              <a:buFont typeface="Arial" panose="020B0604020202020204" pitchFamily="34" charset="0"/>
              <a:buChar char="•"/>
              <a:defRPr sz="1100" i="0" kern="1200">
                <a:solidFill>
                  <a:schemeClr val="bg2"/>
                </a:solidFill>
                <a:latin typeface="+mj-lt"/>
                <a:ea typeface="+mn-ea"/>
                <a:cs typeface="+mn-cs"/>
              </a:defRPr>
            </a:lvl8pPr>
            <a:lvl9pPr marL="344488" indent="-173038" algn="l" defTabSz="914400" rtl="0" eaLnBrk="1" latinLnBrk="0" hangingPunct="1">
              <a:spcBef>
                <a:spcPct val="20000"/>
              </a:spcBef>
              <a:spcAft>
                <a:spcPts val="600"/>
              </a:spcAft>
              <a:buFont typeface="Arial" panose="020B0604020202020204" pitchFamily="34" charset="0"/>
              <a:buChar char="•"/>
              <a:defRPr sz="1100" i="0" kern="1200">
                <a:solidFill>
                  <a:schemeClr val="bg2"/>
                </a:solidFill>
                <a:latin typeface="+mj-lt"/>
                <a:ea typeface="+mn-ea"/>
                <a:cs typeface="+mn-cs"/>
              </a:defRPr>
            </a:lvl9pPr>
          </a:lstStyle>
          <a:p>
            <a:pPr algn="ctr">
              <a:lnSpc>
                <a:spcPct val="100000"/>
              </a:lnSpc>
              <a:spcBef>
                <a:spcPts val="0"/>
              </a:spcBef>
              <a:spcAft>
                <a:spcPts val="0"/>
              </a:spcAft>
              <a:buClr>
                <a:srgbClr val="E34A06"/>
              </a:buClr>
              <a:buSzPct val="104000"/>
              <a:buNone/>
            </a:pPr>
            <a:r>
              <a:rPr lang="en-US" sz="1600" err="1">
                <a:latin typeface="Georgia" panose="02040502050405020303" pitchFamily="18" charset="0"/>
              </a:rPr>
              <a:t>agingwithdignity.org</a:t>
            </a:r>
            <a:endParaRPr lang="en-US" sz="1600">
              <a:latin typeface="Georgia" panose="02040502050405020303" pitchFamily="18" charset="0"/>
            </a:endParaRPr>
          </a:p>
        </p:txBody>
      </p:sp>
      <p:pic>
        <p:nvPicPr>
          <p:cNvPr id="20" name="Picture 19" descr="Icon&#10;&#10;Description automatically generated">
            <a:extLst>
              <a:ext uri="{FF2B5EF4-FFF2-40B4-BE49-F238E27FC236}">
                <a16:creationId xmlns:a16="http://schemas.microsoft.com/office/drawing/2014/main" id="{80AC1C19-C196-E64F-805E-98111918301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98501" y="1638581"/>
            <a:ext cx="293721" cy="209802"/>
          </a:xfrm>
          <a:prstGeom prst="rect">
            <a:avLst/>
          </a:prstGeom>
        </p:spPr>
      </p:pic>
      <p:pic>
        <p:nvPicPr>
          <p:cNvPr id="21" name="Picture 20" descr="Icon&#10;&#10;Description automatically generated">
            <a:extLst>
              <a:ext uri="{FF2B5EF4-FFF2-40B4-BE49-F238E27FC236}">
                <a16:creationId xmlns:a16="http://schemas.microsoft.com/office/drawing/2014/main" id="{320C0E54-154B-F743-A956-6DA0D345479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689111" y="1537308"/>
            <a:ext cx="226820" cy="359132"/>
          </a:xfrm>
          <a:prstGeom prst="rect">
            <a:avLst/>
          </a:prstGeom>
        </p:spPr>
      </p:pic>
      <p:pic>
        <p:nvPicPr>
          <p:cNvPr id="22" name="Picture 21" descr="A picture containing shape&#10;&#10;Description automatically generated">
            <a:extLst>
              <a:ext uri="{FF2B5EF4-FFF2-40B4-BE49-F238E27FC236}">
                <a16:creationId xmlns:a16="http://schemas.microsoft.com/office/drawing/2014/main" id="{DE9C792E-901A-2B40-B9BB-26F4B73F6F0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802732" y="1621293"/>
            <a:ext cx="303988" cy="274570"/>
          </a:xfrm>
          <a:prstGeom prst="rect">
            <a:avLst/>
          </a:prstGeom>
        </p:spPr>
      </p:pic>
      <p:pic>
        <p:nvPicPr>
          <p:cNvPr id="6" name="Picture 5" descr="Icon&#10;&#10;Description automatically generated">
            <a:extLst>
              <a:ext uri="{FF2B5EF4-FFF2-40B4-BE49-F238E27FC236}">
                <a16:creationId xmlns:a16="http://schemas.microsoft.com/office/drawing/2014/main" id="{ED65B743-63E9-0346-B917-5D1EB8A7751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981961" y="1597913"/>
            <a:ext cx="275573" cy="293899"/>
          </a:xfrm>
          <a:prstGeom prst="rect">
            <a:avLst/>
          </a:prstGeom>
        </p:spPr>
      </p:pic>
      <p:pic>
        <p:nvPicPr>
          <p:cNvPr id="10" name="Picture 9" descr="Icon&#10;&#10;Description automatically generated">
            <a:extLst>
              <a:ext uri="{FF2B5EF4-FFF2-40B4-BE49-F238E27FC236}">
                <a16:creationId xmlns:a16="http://schemas.microsoft.com/office/drawing/2014/main" id="{6BBE4860-73CC-524C-89BD-A8DB23C122D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57529" y="3975872"/>
            <a:ext cx="364972" cy="545651"/>
          </a:xfrm>
          <a:prstGeom prst="rect">
            <a:avLst/>
          </a:prstGeom>
        </p:spPr>
      </p:pic>
      <p:sp>
        <p:nvSpPr>
          <p:cNvPr id="27" name="TextBox 26">
            <a:extLst>
              <a:ext uri="{FF2B5EF4-FFF2-40B4-BE49-F238E27FC236}">
                <a16:creationId xmlns:a16="http://schemas.microsoft.com/office/drawing/2014/main" id="{13E5140A-9BEA-AE43-A20B-ED21F925314C}"/>
              </a:ext>
            </a:extLst>
          </p:cNvPr>
          <p:cNvSpPr txBox="1"/>
          <p:nvPr/>
        </p:nvSpPr>
        <p:spPr>
          <a:xfrm>
            <a:off x="3316627" y="1813720"/>
            <a:ext cx="0" cy="0"/>
          </a:xfrm>
          <a:prstGeom prst="rect">
            <a:avLst/>
          </a:prstGeom>
          <a:noFill/>
        </p:spPr>
        <p:txBody>
          <a:bodyPr wrap="none" lIns="0" tIns="0" rIns="0" bIns="0" rtlCol="0">
            <a:noAutofit/>
          </a:bodyPr>
          <a:lstStyle/>
          <a:p>
            <a:endParaRPr lang="en-US" sz="1600">
              <a:latin typeface="Arial"/>
              <a:cs typeface="Arial"/>
            </a:endParaRPr>
          </a:p>
        </p:txBody>
      </p:sp>
      <p:sp>
        <p:nvSpPr>
          <p:cNvPr id="28" name="TextBox 27">
            <a:extLst>
              <a:ext uri="{FF2B5EF4-FFF2-40B4-BE49-F238E27FC236}">
                <a16:creationId xmlns:a16="http://schemas.microsoft.com/office/drawing/2014/main" id="{8AF9174F-C592-D146-BBE4-38AF3B1BED45}"/>
              </a:ext>
            </a:extLst>
          </p:cNvPr>
          <p:cNvSpPr txBox="1"/>
          <p:nvPr/>
        </p:nvSpPr>
        <p:spPr>
          <a:xfrm>
            <a:off x="1022501" y="1961432"/>
            <a:ext cx="1328372" cy="192859"/>
          </a:xfrm>
          <a:prstGeom prst="rect">
            <a:avLst/>
          </a:prstGeom>
          <a:noFill/>
        </p:spPr>
        <p:txBody>
          <a:bodyPr wrap="square" lIns="0" tIns="0" rIns="0" bIns="0" rtlCol="0" anchor="b">
            <a:noAutofit/>
          </a:bodyPr>
          <a:lstStyle/>
          <a:p>
            <a:r>
              <a:rPr lang="en-US" sz="1200" b="1" spc="-40" dirty="0">
                <a:solidFill>
                  <a:schemeClr val="accent2"/>
                </a:solidFill>
                <a:latin typeface="+mj-lt"/>
                <a:cs typeface="Arial"/>
              </a:rPr>
              <a:t>LIVING WILL</a:t>
            </a:r>
            <a:endParaRPr lang="en-US" sz="900" spc="-40" dirty="0">
              <a:solidFill>
                <a:schemeClr val="accent2"/>
              </a:solidFill>
            </a:endParaRPr>
          </a:p>
        </p:txBody>
      </p:sp>
      <p:sp>
        <p:nvSpPr>
          <p:cNvPr id="29" name="TextBox 28">
            <a:extLst>
              <a:ext uri="{FF2B5EF4-FFF2-40B4-BE49-F238E27FC236}">
                <a16:creationId xmlns:a16="http://schemas.microsoft.com/office/drawing/2014/main" id="{BF68046E-DF9F-924C-A0D0-7ACAAED97E87}"/>
              </a:ext>
            </a:extLst>
          </p:cNvPr>
          <p:cNvSpPr txBox="1"/>
          <p:nvPr/>
        </p:nvSpPr>
        <p:spPr>
          <a:xfrm>
            <a:off x="1022501" y="2401417"/>
            <a:ext cx="1480984" cy="663060"/>
          </a:xfrm>
          <a:prstGeom prst="rect">
            <a:avLst/>
          </a:prstGeom>
          <a:noFill/>
        </p:spPr>
        <p:txBody>
          <a:bodyPr wrap="square" lIns="0" tIns="0" rIns="0" bIns="0" rtlCol="0">
            <a:noAutofit/>
          </a:bodyPr>
          <a:lstStyle/>
          <a:p>
            <a:pPr>
              <a:lnSpc>
                <a:spcPct val="100000"/>
              </a:lnSpc>
              <a:spcBef>
                <a:spcPts val="0"/>
              </a:spcBef>
              <a:spcAft>
                <a:spcPts val="0"/>
              </a:spcAft>
              <a:buFont typeface="Arial" panose="020B0604020202020204" pitchFamily="34" charset="0"/>
              <a:buNone/>
            </a:pPr>
            <a:r>
              <a:rPr lang="en-US" sz="1000"/>
              <a:t>A document that allows an individual to express their wishes particularly as it relates to end-of-life care</a:t>
            </a:r>
          </a:p>
        </p:txBody>
      </p:sp>
      <p:sp>
        <p:nvSpPr>
          <p:cNvPr id="33" name="TextBox 32">
            <a:extLst>
              <a:ext uri="{FF2B5EF4-FFF2-40B4-BE49-F238E27FC236}">
                <a16:creationId xmlns:a16="http://schemas.microsoft.com/office/drawing/2014/main" id="{394432DE-6888-F748-94CD-B486D8DD16BA}"/>
              </a:ext>
            </a:extLst>
          </p:cNvPr>
          <p:cNvSpPr txBox="1"/>
          <p:nvPr/>
        </p:nvSpPr>
        <p:spPr>
          <a:xfrm>
            <a:off x="3193981" y="2416858"/>
            <a:ext cx="1480984" cy="785187"/>
          </a:xfrm>
          <a:prstGeom prst="rect">
            <a:avLst/>
          </a:prstGeom>
          <a:noFill/>
        </p:spPr>
        <p:txBody>
          <a:bodyPr wrap="square" lIns="0" tIns="0" rIns="0" bIns="0" rtlCol="0">
            <a:noAutofit/>
          </a:bodyPr>
          <a:lstStyle/>
          <a:p>
            <a:pPr>
              <a:lnSpc>
                <a:spcPct val="100000"/>
              </a:lnSpc>
              <a:spcBef>
                <a:spcPts val="0"/>
              </a:spcBef>
              <a:spcAft>
                <a:spcPts val="0"/>
              </a:spcAft>
              <a:buClr>
                <a:srgbClr val="E34A06"/>
              </a:buClr>
              <a:buSzPct val="104000"/>
              <a:buNone/>
            </a:pPr>
            <a:r>
              <a:rPr lang="en-US" sz="1000"/>
              <a:t>Another term for a health care POA; designates another person to be a proxy for healthcare decisions</a:t>
            </a:r>
          </a:p>
        </p:txBody>
      </p:sp>
      <p:cxnSp>
        <p:nvCxnSpPr>
          <p:cNvPr id="35" name="Straight Connector 34">
            <a:extLst>
              <a:ext uri="{FF2B5EF4-FFF2-40B4-BE49-F238E27FC236}">
                <a16:creationId xmlns:a16="http://schemas.microsoft.com/office/drawing/2014/main" id="{0F18E9D8-0753-E44E-B4BC-F10D0412CBA5}"/>
              </a:ext>
            </a:extLst>
          </p:cNvPr>
          <p:cNvCxnSpPr>
            <a:cxnSpLocks/>
          </p:cNvCxnSpPr>
          <p:nvPr/>
        </p:nvCxnSpPr>
        <p:spPr>
          <a:xfrm>
            <a:off x="412830" y="2277255"/>
            <a:ext cx="2370742" cy="0"/>
          </a:xfrm>
          <a:prstGeom prst="line">
            <a:avLst/>
          </a:prstGeom>
          <a:ln w="38100" cap="rnd" cmpd="sng">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36" name="Right Triangle 35">
            <a:extLst>
              <a:ext uri="{FF2B5EF4-FFF2-40B4-BE49-F238E27FC236}">
                <a16:creationId xmlns:a16="http://schemas.microsoft.com/office/drawing/2014/main" id="{C209AA04-A371-F845-99F8-7E56431DF85E}"/>
              </a:ext>
            </a:extLst>
          </p:cNvPr>
          <p:cNvSpPr/>
          <p:nvPr/>
        </p:nvSpPr>
        <p:spPr>
          <a:xfrm rot="8100000">
            <a:off x="540324" y="2171169"/>
            <a:ext cx="207768" cy="207768"/>
          </a:xfrm>
          <a:prstGeom prst="rtTriangl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a:solidFill>
                <a:schemeClr val="tx1">
                  <a:lumMod val="75000"/>
                </a:schemeClr>
              </a:solidFill>
              <a:latin typeface="Arial"/>
              <a:cs typeface="Arial"/>
            </a:endParaRPr>
          </a:p>
        </p:txBody>
      </p:sp>
      <p:sp>
        <p:nvSpPr>
          <p:cNvPr id="37" name="Oval 36">
            <a:extLst>
              <a:ext uri="{FF2B5EF4-FFF2-40B4-BE49-F238E27FC236}">
                <a16:creationId xmlns:a16="http://schemas.microsoft.com/office/drawing/2014/main" id="{47C75A34-87F8-6849-A607-83B735051814}"/>
              </a:ext>
            </a:extLst>
          </p:cNvPr>
          <p:cNvSpPr/>
          <p:nvPr/>
        </p:nvSpPr>
        <p:spPr>
          <a:xfrm>
            <a:off x="412830" y="1508353"/>
            <a:ext cx="462756" cy="462756"/>
          </a:xfrm>
          <a:prstGeom prst="ellipse">
            <a:avLst/>
          </a:prstGeom>
          <a:noFill/>
          <a:ln w="15875">
            <a:solidFill>
              <a:schemeClr val="accent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a:solidFill>
                <a:schemeClr val="tx1">
                  <a:lumMod val="75000"/>
                </a:schemeClr>
              </a:solidFill>
              <a:latin typeface="Arial"/>
              <a:cs typeface="Arial"/>
            </a:endParaRPr>
          </a:p>
        </p:txBody>
      </p:sp>
      <p:cxnSp>
        <p:nvCxnSpPr>
          <p:cNvPr id="38" name="Straight Connector 37">
            <a:extLst>
              <a:ext uri="{FF2B5EF4-FFF2-40B4-BE49-F238E27FC236}">
                <a16:creationId xmlns:a16="http://schemas.microsoft.com/office/drawing/2014/main" id="{747F5EF2-CBEF-7346-A15E-F258502441F3}"/>
              </a:ext>
            </a:extLst>
          </p:cNvPr>
          <p:cNvCxnSpPr>
            <a:cxnSpLocks/>
            <a:stCxn id="36" idx="5"/>
            <a:endCxn id="37" idx="4"/>
          </p:cNvCxnSpPr>
          <p:nvPr/>
        </p:nvCxnSpPr>
        <p:spPr>
          <a:xfrm flipV="1">
            <a:off x="644208" y="1971109"/>
            <a:ext cx="0" cy="303944"/>
          </a:xfrm>
          <a:prstGeom prst="line">
            <a:avLst/>
          </a:prstGeom>
          <a:ln w="15875" cmpd="sng">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41" name="TextBox 40">
            <a:extLst>
              <a:ext uri="{FF2B5EF4-FFF2-40B4-BE49-F238E27FC236}">
                <a16:creationId xmlns:a16="http://schemas.microsoft.com/office/drawing/2014/main" id="{484748D7-4FBB-1E4E-8F0D-074AF190F898}"/>
              </a:ext>
            </a:extLst>
          </p:cNvPr>
          <p:cNvSpPr txBox="1"/>
          <p:nvPr/>
        </p:nvSpPr>
        <p:spPr>
          <a:xfrm>
            <a:off x="5426328" y="1813720"/>
            <a:ext cx="0" cy="0"/>
          </a:xfrm>
          <a:prstGeom prst="rect">
            <a:avLst/>
          </a:prstGeom>
          <a:noFill/>
        </p:spPr>
        <p:txBody>
          <a:bodyPr wrap="none" lIns="0" tIns="0" rIns="0" bIns="0" rtlCol="0">
            <a:noAutofit/>
          </a:bodyPr>
          <a:lstStyle/>
          <a:p>
            <a:endParaRPr lang="en-US" sz="1600">
              <a:latin typeface="Arial"/>
              <a:cs typeface="Arial"/>
            </a:endParaRPr>
          </a:p>
        </p:txBody>
      </p:sp>
      <p:sp>
        <p:nvSpPr>
          <p:cNvPr id="42" name="TextBox 41">
            <a:extLst>
              <a:ext uri="{FF2B5EF4-FFF2-40B4-BE49-F238E27FC236}">
                <a16:creationId xmlns:a16="http://schemas.microsoft.com/office/drawing/2014/main" id="{54E95C8E-56FD-CC43-8C90-5D83995536C9}"/>
              </a:ext>
            </a:extLst>
          </p:cNvPr>
          <p:cNvSpPr txBox="1"/>
          <p:nvPr/>
        </p:nvSpPr>
        <p:spPr>
          <a:xfrm>
            <a:off x="3180814" y="1961432"/>
            <a:ext cx="1328372" cy="192859"/>
          </a:xfrm>
          <a:prstGeom prst="rect">
            <a:avLst/>
          </a:prstGeom>
          <a:noFill/>
        </p:spPr>
        <p:txBody>
          <a:bodyPr wrap="square" lIns="0" tIns="0" rIns="0" bIns="0" rtlCol="0" anchor="b">
            <a:noAutofit/>
          </a:bodyPr>
          <a:lstStyle/>
          <a:p>
            <a:r>
              <a:rPr lang="en-US" sz="1200" b="1" spc="-40">
                <a:solidFill>
                  <a:schemeClr val="accent4"/>
                </a:solidFill>
                <a:latin typeface="+mj-lt"/>
                <a:cs typeface="Arial"/>
              </a:rPr>
              <a:t>HEALTHCARE PROXY</a:t>
            </a:r>
            <a:endParaRPr lang="en-US" sz="900" spc="-40">
              <a:solidFill>
                <a:schemeClr val="accent4"/>
              </a:solidFill>
            </a:endParaRPr>
          </a:p>
        </p:txBody>
      </p:sp>
      <p:cxnSp>
        <p:nvCxnSpPr>
          <p:cNvPr id="43" name="Straight Connector 42">
            <a:extLst>
              <a:ext uri="{FF2B5EF4-FFF2-40B4-BE49-F238E27FC236}">
                <a16:creationId xmlns:a16="http://schemas.microsoft.com/office/drawing/2014/main" id="{ABDE3743-7530-1149-9217-9EB15532ED9F}"/>
              </a:ext>
            </a:extLst>
          </p:cNvPr>
          <p:cNvCxnSpPr>
            <a:cxnSpLocks/>
          </p:cNvCxnSpPr>
          <p:nvPr/>
        </p:nvCxnSpPr>
        <p:spPr>
          <a:xfrm>
            <a:off x="2571143" y="2277255"/>
            <a:ext cx="2370742" cy="0"/>
          </a:xfrm>
          <a:prstGeom prst="line">
            <a:avLst/>
          </a:prstGeom>
          <a:ln w="38100" cap="rnd" cmpd="sng">
            <a:solidFill>
              <a:schemeClr val="accent4"/>
            </a:solidFill>
          </a:ln>
          <a:effectLst/>
        </p:spPr>
        <p:style>
          <a:lnRef idx="2">
            <a:schemeClr val="accent1"/>
          </a:lnRef>
          <a:fillRef idx="0">
            <a:schemeClr val="accent1"/>
          </a:fillRef>
          <a:effectRef idx="1">
            <a:schemeClr val="accent1"/>
          </a:effectRef>
          <a:fontRef idx="minor">
            <a:schemeClr val="tx1"/>
          </a:fontRef>
        </p:style>
      </p:cxnSp>
      <p:sp>
        <p:nvSpPr>
          <p:cNvPr id="44" name="Right Triangle 43">
            <a:extLst>
              <a:ext uri="{FF2B5EF4-FFF2-40B4-BE49-F238E27FC236}">
                <a16:creationId xmlns:a16="http://schemas.microsoft.com/office/drawing/2014/main" id="{C9CE0105-49B7-2645-A1F4-FC180814FED3}"/>
              </a:ext>
            </a:extLst>
          </p:cNvPr>
          <p:cNvSpPr/>
          <p:nvPr/>
        </p:nvSpPr>
        <p:spPr>
          <a:xfrm rot="8100000">
            <a:off x="2698637" y="2171169"/>
            <a:ext cx="207768" cy="207768"/>
          </a:xfrm>
          <a:prstGeom prst="rtTriangl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a:solidFill>
                <a:schemeClr val="tx1">
                  <a:lumMod val="75000"/>
                </a:schemeClr>
              </a:solidFill>
              <a:latin typeface="Arial"/>
              <a:cs typeface="Arial"/>
            </a:endParaRPr>
          </a:p>
        </p:txBody>
      </p:sp>
      <p:sp>
        <p:nvSpPr>
          <p:cNvPr id="45" name="Oval 44">
            <a:extLst>
              <a:ext uri="{FF2B5EF4-FFF2-40B4-BE49-F238E27FC236}">
                <a16:creationId xmlns:a16="http://schemas.microsoft.com/office/drawing/2014/main" id="{3DA2673B-FD83-A84F-9830-01220F05A191}"/>
              </a:ext>
            </a:extLst>
          </p:cNvPr>
          <p:cNvSpPr/>
          <p:nvPr/>
        </p:nvSpPr>
        <p:spPr>
          <a:xfrm>
            <a:off x="2571143" y="1508353"/>
            <a:ext cx="462756" cy="462756"/>
          </a:xfrm>
          <a:prstGeom prst="ellipse">
            <a:avLst/>
          </a:prstGeom>
          <a:noFill/>
          <a:ln w="15875">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a:solidFill>
                <a:schemeClr val="tx1">
                  <a:lumMod val="75000"/>
                </a:schemeClr>
              </a:solidFill>
              <a:latin typeface="Arial"/>
              <a:cs typeface="Arial"/>
            </a:endParaRPr>
          </a:p>
        </p:txBody>
      </p:sp>
      <p:cxnSp>
        <p:nvCxnSpPr>
          <p:cNvPr id="46" name="Straight Connector 45">
            <a:extLst>
              <a:ext uri="{FF2B5EF4-FFF2-40B4-BE49-F238E27FC236}">
                <a16:creationId xmlns:a16="http://schemas.microsoft.com/office/drawing/2014/main" id="{CD5995CF-50F4-394E-BDBE-B6A7347CF67B}"/>
              </a:ext>
            </a:extLst>
          </p:cNvPr>
          <p:cNvCxnSpPr>
            <a:cxnSpLocks/>
            <a:stCxn id="44" idx="5"/>
            <a:endCxn id="45" idx="4"/>
          </p:cNvCxnSpPr>
          <p:nvPr/>
        </p:nvCxnSpPr>
        <p:spPr>
          <a:xfrm flipV="1">
            <a:off x="2802521" y="1971109"/>
            <a:ext cx="0" cy="303944"/>
          </a:xfrm>
          <a:prstGeom prst="line">
            <a:avLst/>
          </a:prstGeom>
          <a:ln w="15875" cmpd="sng">
            <a:solidFill>
              <a:schemeClr val="accent4"/>
            </a:solidFill>
          </a:ln>
          <a:effectLst/>
        </p:spPr>
        <p:style>
          <a:lnRef idx="2">
            <a:schemeClr val="accent1"/>
          </a:lnRef>
          <a:fillRef idx="0">
            <a:schemeClr val="accent1"/>
          </a:fillRef>
          <a:effectRef idx="1">
            <a:schemeClr val="accent1"/>
          </a:effectRef>
          <a:fontRef idx="minor">
            <a:schemeClr val="tx1"/>
          </a:fontRef>
        </p:style>
      </p:cxnSp>
      <p:sp>
        <p:nvSpPr>
          <p:cNvPr id="49" name="TextBox 48">
            <a:extLst>
              <a:ext uri="{FF2B5EF4-FFF2-40B4-BE49-F238E27FC236}">
                <a16:creationId xmlns:a16="http://schemas.microsoft.com/office/drawing/2014/main" id="{38B6787D-45AD-A94A-BF82-D91312FF08F5}"/>
              </a:ext>
            </a:extLst>
          </p:cNvPr>
          <p:cNvSpPr txBox="1"/>
          <p:nvPr/>
        </p:nvSpPr>
        <p:spPr>
          <a:xfrm>
            <a:off x="7625013" y="1813720"/>
            <a:ext cx="0" cy="0"/>
          </a:xfrm>
          <a:prstGeom prst="rect">
            <a:avLst/>
          </a:prstGeom>
          <a:noFill/>
        </p:spPr>
        <p:txBody>
          <a:bodyPr wrap="none" lIns="0" tIns="0" rIns="0" bIns="0" rtlCol="0">
            <a:noAutofit/>
          </a:bodyPr>
          <a:lstStyle/>
          <a:p>
            <a:endParaRPr lang="en-US" sz="1600">
              <a:latin typeface="Arial"/>
              <a:cs typeface="Arial"/>
            </a:endParaRPr>
          </a:p>
        </p:txBody>
      </p:sp>
      <p:sp>
        <p:nvSpPr>
          <p:cNvPr id="50" name="TextBox 49">
            <a:extLst>
              <a:ext uri="{FF2B5EF4-FFF2-40B4-BE49-F238E27FC236}">
                <a16:creationId xmlns:a16="http://schemas.microsoft.com/office/drawing/2014/main" id="{5DCC374C-B580-C743-99BB-EA29C1753B42}"/>
              </a:ext>
            </a:extLst>
          </p:cNvPr>
          <p:cNvSpPr txBox="1"/>
          <p:nvPr/>
        </p:nvSpPr>
        <p:spPr>
          <a:xfrm>
            <a:off x="5330887" y="1961432"/>
            <a:ext cx="1328372" cy="192859"/>
          </a:xfrm>
          <a:prstGeom prst="rect">
            <a:avLst/>
          </a:prstGeom>
          <a:noFill/>
        </p:spPr>
        <p:txBody>
          <a:bodyPr wrap="square" lIns="0" tIns="0" rIns="0" bIns="0" rtlCol="0" anchor="b">
            <a:noAutofit/>
          </a:bodyPr>
          <a:lstStyle/>
          <a:p>
            <a:r>
              <a:rPr lang="en-US" sz="1200" b="1" spc="-40">
                <a:solidFill>
                  <a:schemeClr val="accent1"/>
                </a:solidFill>
                <a:latin typeface="+mj-lt"/>
                <a:cs typeface="Arial"/>
              </a:rPr>
              <a:t>DO NOT RESUSCITATE (DNR)</a:t>
            </a:r>
            <a:endParaRPr lang="en-US" sz="900" spc="-40">
              <a:solidFill>
                <a:schemeClr val="accent1"/>
              </a:solidFill>
            </a:endParaRPr>
          </a:p>
        </p:txBody>
      </p:sp>
      <p:sp>
        <p:nvSpPr>
          <p:cNvPr id="51" name="TextBox 50">
            <a:extLst>
              <a:ext uri="{FF2B5EF4-FFF2-40B4-BE49-F238E27FC236}">
                <a16:creationId xmlns:a16="http://schemas.microsoft.com/office/drawing/2014/main" id="{C31C8207-19D9-3045-B1AA-DA6F4F51438F}"/>
              </a:ext>
            </a:extLst>
          </p:cNvPr>
          <p:cNvSpPr txBox="1"/>
          <p:nvPr/>
        </p:nvSpPr>
        <p:spPr>
          <a:xfrm>
            <a:off x="5330887" y="2401417"/>
            <a:ext cx="1416834" cy="1147200"/>
          </a:xfrm>
          <a:prstGeom prst="rect">
            <a:avLst/>
          </a:prstGeom>
          <a:noFill/>
        </p:spPr>
        <p:txBody>
          <a:bodyPr wrap="square" lIns="0" tIns="0" rIns="0" bIns="0" rtlCol="0">
            <a:noAutofit/>
          </a:bodyPr>
          <a:lstStyle/>
          <a:p>
            <a:r>
              <a:rPr lang="en-US" sz="1000"/>
              <a:t>A legal document that prevents medical intervention to prolong life artificially, through means such as CPR or life support, in the case of death</a:t>
            </a:r>
          </a:p>
          <a:p>
            <a:pPr>
              <a:lnSpc>
                <a:spcPct val="100000"/>
              </a:lnSpc>
              <a:spcBef>
                <a:spcPts val="0"/>
              </a:spcBef>
              <a:spcAft>
                <a:spcPts val="0"/>
              </a:spcAft>
              <a:buFont typeface="Arial" panose="020B0604020202020204" pitchFamily="34" charset="0"/>
              <a:buNone/>
            </a:pPr>
            <a:endParaRPr lang="en-US" sz="1000"/>
          </a:p>
        </p:txBody>
      </p:sp>
      <p:sp>
        <p:nvSpPr>
          <p:cNvPr id="52" name="TextBox 51">
            <a:extLst>
              <a:ext uri="{FF2B5EF4-FFF2-40B4-BE49-F238E27FC236}">
                <a16:creationId xmlns:a16="http://schemas.microsoft.com/office/drawing/2014/main" id="{6F1A5B16-EB0D-6E47-9EAF-1EF29ADDD9AB}"/>
              </a:ext>
            </a:extLst>
          </p:cNvPr>
          <p:cNvSpPr txBox="1"/>
          <p:nvPr/>
        </p:nvSpPr>
        <p:spPr>
          <a:xfrm>
            <a:off x="7502367" y="2416858"/>
            <a:ext cx="1464105" cy="829764"/>
          </a:xfrm>
          <a:prstGeom prst="rect">
            <a:avLst/>
          </a:prstGeom>
          <a:noFill/>
        </p:spPr>
        <p:txBody>
          <a:bodyPr wrap="square" lIns="0" tIns="0" rIns="0" bIns="0" rtlCol="0">
            <a:noAutofit/>
          </a:bodyPr>
          <a:lstStyle/>
          <a:p>
            <a:pPr>
              <a:lnSpc>
                <a:spcPct val="100000"/>
              </a:lnSpc>
              <a:spcBef>
                <a:spcPts val="0"/>
              </a:spcBef>
              <a:spcAft>
                <a:spcPts val="0"/>
              </a:spcAft>
              <a:buClr>
                <a:srgbClr val="E34A06"/>
              </a:buClr>
              <a:buSzPct val="104000"/>
              <a:buNone/>
            </a:pPr>
            <a:r>
              <a:rPr lang="en-US" sz="1000" dirty="0"/>
              <a:t>Uniform comprehensive advance directive that is valid in 44 states</a:t>
            </a:r>
          </a:p>
        </p:txBody>
      </p:sp>
      <p:cxnSp>
        <p:nvCxnSpPr>
          <p:cNvPr id="53" name="Straight Connector 52">
            <a:extLst>
              <a:ext uri="{FF2B5EF4-FFF2-40B4-BE49-F238E27FC236}">
                <a16:creationId xmlns:a16="http://schemas.microsoft.com/office/drawing/2014/main" id="{EC689AA0-ED45-4D40-A3E9-4602BC91CD58}"/>
              </a:ext>
            </a:extLst>
          </p:cNvPr>
          <p:cNvCxnSpPr>
            <a:cxnSpLocks/>
          </p:cNvCxnSpPr>
          <p:nvPr/>
        </p:nvCxnSpPr>
        <p:spPr>
          <a:xfrm>
            <a:off x="4721216" y="2277255"/>
            <a:ext cx="2370742" cy="0"/>
          </a:xfrm>
          <a:prstGeom prst="line">
            <a:avLst/>
          </a:prstGeom>
          <a:ln w="38100" cap="rnd"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54" name="Right Triangle 53">
            <a:extLst>
              <a:ext uri="{FF2B5EF4-FFF2-40B4-BE49-F238E27FC236}">
                <a16:creationId xmlns:a16="http://schemas.microsoft.com/office/drawing/2014/main" id="{6B0CCAC9-01B7-8142-8A2D-0F6BE0C980A7}"/>
              </a:ext>
            </a:extLst>
          </p:cNvPr>
          <p:cNvSpPr/>
          <p:nvPr/>
        </p:nvSpPr>
        <p:spPr>
          <a:xfrm rot="8100000">
            <a:off x="4848710" y="2171169"/>
            <a:ext cx="207768" cy="207768"/>
          </a:xfrm>
          <a:prstGeom prst="rtTriangl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a:solidFill>
                <a:schemeClr val="tx1">
                  <a:lumMod val="75000"/>
                </a:schemeClr>
              </a:solidFill>
              <a:latin typeface="Arial"/>
              <a:cs typeface="Arial"/>
            </a:endParaRPr>
          </a:p>
        </p:txBody>
      </p:sp>
      <p:sp>
        <p:nvSpPr>
          <p:cNvPr id="55" name="Oval 54">
            <a:extLst>
              <a:ext uri="{FF2B5EF4-FFF2-40B4-BE49-F238E27FC236}">
                <a16:creationId xmlns:a16="http://schemas.microsoft.com/office/drawing/2014/main" id="{5EBF8D97-C75F-C144-B045-A887F007E11E}"/>
              </a:ext>
            </a:extLst>
          </p:cNvPr>
          <p:cNvSpPr/>
          <p:nvPr/>
        </p:nvSpPr>
        <p:spPr>
          <a:xfrm>
            <a:off x="4721216" y="1508353"/>
            <a:ext cx="462756" cy="462756"/>
          </a:xfrm>
          <a:prstGeom prst="ellipse">
            <a:avLst/>
          </a:prstGeom>
          <a:noFill/>
          <a:ln w="15875">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a:solidFill>
                <a:schemeClr val="tx1">
                  <a:lumMod val="75000"/>
                </a:schemeClr>
              </a:solidFill>
              <a:latin typeface="Arial"/>
              <a:cs typeface="Arial"/>
            </a:endParaRPr>
          </a:p>
        </p:txBody>
      </p:sp>
      <p:cxnSp>
        <p:nvCxnSpPr>
          <p:cNvPr id="56" name="Straight Connector 55">
            <a:extLst>
              <a:ext uri="{FF2B5EF4-FFF2-40B4-BE49-F238E27FC236}">
                <a16:creationId xmlns:a16="http://schemas.microsoft.com/office/drawing/2014/main" id="{41B21838-521C-4B4B-9155-7BE33CDCFB2C}"/>
              </a:ext>
            </a:extLst>
          </p:cNvPr>
          <p:cNvCxnSpPr>
            <a:cxnSpLocks/>
            <a:stCxn id="54" idx="5"/>
            <a:endCxn id="55" idx="4"/>
          </p:cNvCxnSpPr>
          <p:nvPr/>
        </p:nvCxnSpPr>
        <p:spPr>
          <a:xfrm flipV="1">
            <a:off x="4952594" y="1971109"/>
            <a:ext cx="0" cy="303944"/>
          </a:xfrm>
          <a:prstGeom prst="line">
            <a:avLst/>
          </a:prstGeom>
          <a:ln w="15875"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57" name="TextBox 56">
            <a:extLst>
              <a:ext uri="{FF2B5EF4-FFF2-40B4-BE49-F238E27FC236}">
                <a16:creationId xmlns:a16="http://schemas.microsoft.com/office/drawing/2014/main" id="{41334C95-17EE-DC4D-90D5-AD24D46E696A}"/>
              </a:ext>
            </a:extLst>
          </p:cNvPr>
          <p:cNvSpPr txBox="1"/>
          <p:nvPr/>
        </p:nvSpPr>
        <p:spPr>
          <a:xfrm>
            <a:off x="7489200" y="1961432"/>
            <a:ext cx="1328372" cy="192859"/>
          </a:xfrm>
          <a:prstGeom prst="rect">
            <a:avLst/>
          </a:prstGeom>
          <a:noFill/>
        </p:spPr>
        <p:txBody>
          <a:bodyPr wrap="square" lIns="0" tIns="0" rIns="0" bIns="0" rtlCol="0" anchor="b">
            <a:noAutofit/>
          </a:bodyPr>
          <a:lstStyle/>
          <a:p>
            <a:pPr>
              <a:lnSpc>
                <a:spcPct val="100000"/>
              </a:lnSpc>
              <a:spcAft>
                <a:spcPts val="0"/>
              </a:spcAft>
              <a:buNone/>
            </a:pPr>
            <a:r>
              <a:rPr lang="en-US" sz="1200" b="1">
                <a:solidFill>
                  <a:schemeClr val="bg2"/>
                </a:solidFill>
              </a:rPr>
              <a:t>THE FIVE WISHES</a:t>
            </a:r>
            <a:r>
              <a:rPr lang="en-US" sz="1200" b="1" baseline="30000">
                <a:solidFill>
                  <a:schemeClr val="bg2"/>
                </a:solidFill>
              </a:rPr>
              <a:t>®</a:t>
            </a:r>
          </a:p>
        </p:txBody>
      </p:sp>
      <p:cxnSp>
        <p:nvCxnSpPr>
          <p:cNvPr id="58" name="Straight Connector 57">
            <a:extLst>
              <a:ext uri="{FF2B5EF4-FFF2-40B4-BE49-F238E27FC236}">
                <a16:creationId xmlns:a16="http://schemas.microsoft.com/office/drawing/2014/main" id="{13CF2AC6-DD02-F44F-AE83-F7B4771ADCEE}"/>
              </a:ext>
            </a:extLst>
          </p:cNvPr>
          <p:cNvCxnSpPr>
            <a:cxnSpLocks/>
          </p:cNvCxnSpPr>
          <p:nvPr/>
        </p:nvCxnSpPr>
        <p:spPr>
          <a:xfrm>
            <a:off x="6879529" y="2277255"/>
            <a:ext cx="2000860" cy="0"/>
          </a:xfrm>
          <a:prstGeom prst="line">
            <a:avLst/>
          </a:prstGeom>
          <a:ln w="38100" cap="rnd"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59" name="Right Triangle 58">
            <a:extLst>
              <a:ext uri="{FF2B5EF4-FFF2-40B4-BE49-F238E27FC236}">
                <a16:creationId xmlns:a16="http://schemas.microsoft.com/office/drawing/2014/main" id="{01755ABE-33F0-A047-B7A6-7530D3311C52}"/>
              </a:ext>
            </a:extLst>
          </p:cNvPr>
          <p:cNvSpPr/>
          <p:nvPr/>
        </p:nvSpPr>
        <p:spPr>
          <a:xfrm rot="8100000">
            <a:off x="7007023" y="2171169"/>
            <a:ext cx="207768" cy="207768"/>
          </a:xfrm>
          <a:prstGeom prst="rtTriangl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a:solidFill>
                <a:schemeClr val="tx1">
                  <a:lumMod val="75000"/>
                </a:schemeClr>
              </a:solidFill>
              <a:latin typeface="Arial"/>
              <a:cs typeface="Arial"/>
            </a:endParaRPr>
          </a:p>
        </p:txBody>
      </p:sp>
      <p:sp>
        <p:nvSpPr>
          <p:cNvPr id="60" name="Oval 59">
            <a:extLst>
              <a:ext uri="{FF2B5EF4-FFF2-40B4-BE49-F238E27FC236}">
                <a16:creationId xmlns:a16="http://schemas.microsoft.com/office/drawing/2014/main" id="{83E2BCD9-AA3E-4141-B415-148192BDCE6D}"/>
              </a:ext>
            </a:extLst>
          </p:cNvPr>
          <p:cNvSpPr/>
          <p:nvPr/>
        </p:nvSpPr>
        <p:spPr>
          <a:xfrm>
            <a:off x="6879529" y="1508353"/>
            <a:ext cx="462756" cy="462756"/>
          </a:xfrm>
          <a:prstGeom prst="ellipse">
            <a:avLst/>
          </a:prstGeom>
          <a:noFill/>
          <a:ln w="15875">
            <a:solidFill>
              <a:schemeClr val="bg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a:solidFill>
                <a:schemeClr val="tx1">
                  <a:lumMod val="75000"/>
                </a:schemeClr>
              </a:solidFill>
              <a:latin typeface="Arial"/>
              <a:cs typeface="Arial"/>
            </a:endParaRPr>
          </a:p>
        </p:txBody>
      </p:sp>
      <p:cxnSp>
        <p:nvCxnSpPr>
          <p:cNvPr id="61" name="Straight Connector 60">
            <a:extLst>
              <a:ext uri="{FF2B5EF4-FFF2-40B4-BE49-F238E27FC236}">
                <a16:creationId xmlns:a16="http://schemas.microsoft.com/office/drawing/2014/main" id="{F5290050-E7A0-6B46-8B01-77532726FC59}"/>
              </a:ext>
            </a:extLst>
          </p:cNvPr>
          <p:cNvCxnSpPr>
            <a:cxnSpLocks/>
            <a:stCxn id="59" idx="5"/>
            <a:endCxn id="60" idx="4"/>
          </p:cNvCxnSpPr>
          <p:nvPr/>
        </p:nvCxnSpPr>
        <p:spPr>
          <a:xfrm flipV="1">
            <a:off x="7110907" y="1971109"/>
            <a:ext cx="0" cy="303944"/>
          </a:xfrm>
          <a:prstGeom prst="line">
            <a:avLst/>
          </a:prstGeom>
          <a:ln w="15875" cmpd="sng">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CF7193CE-9B51-E447-8CBD-2149EB29C672}"/>
              </a:ext>
            </a:extLst>
          </p:cNvPr>
          <p:cNvCxnSpPr>
            <a:cxnSpLocks/>
          </p:cNvCxnSpPr>
          <p:nvPr/>
        </p:nvCxnSpPr>
        <p:spPr>
          <a:xfrm flipV="1">
            <a:off x="4491275" y="4014093"/>
            <a:ext cx="0" cy="56950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99133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TextBox 68">
            <a:extLst>
              <a:ext uri="{FF2B5EF4-FFF2-40B4-BE49-F238E27FC236}">
                <a16:creationId xmlns:a16="http://schemas.microsoft.com/office/drawing/2014/main" id="{07B0A9D9-E9A0-B844-B5CF-9F4F0BBE5D5B}"/>
              </a:ext>
            </a:extLst>
          </p:cNvPr>
          <p:cNvSpPr txBox="1"/>
          <p:nvPr/>
        </p:nvSpPr>
        <p:spPr>
          <a:xfrm>
            <a:off x="661963" y="3930578"/>
            <a:ext cx="3461895" cy="486924"/>
          </a:xfrm>
          <a:prstGeom prst="rect">
            <a:avLst/>
          </a:prstGeom>
          <a:noFill/>
        </p:spPr>
        <p:txBody>
          <a:bodyPr wrap="square" lIns="0" tIns="0" rIns="0" bIns="0" rtlCol="0">
            <a:noAutofit/>
          </a:bodyPr>
          <a:lstStyle/>
          <a:p>
            <a:r>
              <a:rPr lang="en-US" sz="1400">
                <a:latin typeface="Georgia" panose="02040502050405020303" pitchFamily="18" charset="0"/>
              </a:rPr>
              <a:t>Appointment of a power of attorney (POA) before incapacity occurs is one way to avoid the appointment of a guardian.</a:t>
            </a:r>
            <a:endParaRPr lang="en-US" sz="1400">
              <a:latin typeface="Georgia" panose="02040502050405020303" pitchFamily="18" charset="0"/>
              <a:cs typeface="Arial"/>
            </a:endParaRPr>
          </a:p>
        </p:txBody>
      </p:sp>
      <p:pic>
        <p:nvPicPr>
          <p:cNvPr id="68" name="Picture 67">
            <a:extLst>
              <a:ext uri="{FF2B5EF4-FFF2-40B4-BE49-F238E27FC236}">
                <a16:creationId xmlns:a16="http://schemas.microsoft.com/office/drawing/2014/main" id="{0D234909-BB9B-484E-B1F9-E4C43E430D0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805679" y="3975872"/>
            <a:ext cx="367809" cy="545650"/>
          </a:xfrm>
          <a:prstGeom prst="rect">
            <a:avLst/>
          </a:prstGeom>
        </p:spPr>
      </p:pic>
      <p:sp>
        <p:nvSpPr>
          <p:cNvPr id="2" name="Slide Number Placeholder 1"/>
          <p:cNvSpPr>
            <a:spLocks noGrp="1"/>
          </p:cNvSpPr>
          <p:nvPr>
            <p:ph type="sldNum" sz="quarter" idx="10"/>
          </p:nvPr>
        </p:nvSpPr>
        <p:spPr/>
        <p:txBody>
          <a:bodyPr/>
          <a:lstStyle/>
          <a:p>
            <a:fld id="{716BC1C3-C832-FA4C-9911-3E1C355083BA}" type="slidenum">
              <a:rPr lang="en-US" smtClean="0"/>
              <a:pPr/>
              <a:t>12</a:t>
            </a:fld>
            <a:endParaRPr lang="en-US"/>
          </a:p>
        </p:txBody>
      </p:sp>
      <p:sp>
        <p:nvSpPr>
          <p:cNvPr id="13" name="Title 3"/>
          <p:cNvSpPr>
            <a:spLocks noGrp="1"/>
          </p:cNvSpPr>
          <p:nvPr>
            <p:ph type="title"/>
          </p:nvPr>
        </p:nvSpPr>
        <p:spPr>
          <a:prstGeom prst="rect">
            <a:avLst/>
          </a:prstGeom>
        </p:spPr>
        <p:txBody>
          <a:bodyPr/>
          <a:lstStyle/>
          <a:p>
            <a:r>
              <a:rPr lang="en-US"/>
              <a:t>Types of </a:t>
            </a:r>
            <a:r>
              <a:rPr lang="en-US" err="1"/>
              <a:t>poa</a:t>
            </a:r>
            <a:r>
              <a:rPr lang="en-US" cap="none" err="1"/>
              <a:t>s</a:t>
            </a:r>
            <a:r>
              <a:rPr lang="en-US"/>
              <a:t>:</a:t>
            </a:r>
          </a:p>
        </p:txBody>
      </p:sp>
      <p:sp>
        <p:nvSpPr>
          <p:cNvPr id="15" name="Subtitle 2"/>
          <p:cNvSpPr txBox="1">
            <a:spLocks/>
          </p:cNvSpPr>
          <p:nvPr/>
        </p:nvSpPr>
        <p:spPr>
          <a:xfrm>
            <a:off x="5304263" y="4005820"/>
            <a:ext cx="2937041" cy="577773"/>
          </a:xfrm>
          <a:prstGeom prst="rect">
            <a:avLst/>
          </a:prstGeom>
        </p:spPr>
        <p:txBody>
          <a:bodyPr lIns="0" tIns="0" rIns="0" bIns="0">
            <a:noAutofit/>
          </a:bodyPr>
          <a:lstStyle>
            <a:lvl1pPr marL="0" indent="0" algn="l" defTabSz="914400" rtl="0" eaLnBrk="1" latinLnBrk="0" hangingPunct="1">
              <a:lnSpc>
                <a:spcPct val="120000"/>
              </a:lnSpc>
              <a:spcBef>
                <a:spcPts val="600"/>
              </a:spcBef>
              <a:spcAft>
                <a:spcPts val="1200"/>
              </a:spcAft>
              <a:buFont typeface="Arial" panose="020B0604020202020204" pitchFamily="34" charset="0"/>
              <a:buChar char="​"/>
              <a:defRPr sz="1500" b="0" i="0" kern="1200">
                <a:solidFill>
                  <a:schemeClr val="accent1"/>
                </a:solidFill>
                <a:latin typeface="+mj-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Char char="​"/>
              <a:defRPr sz="1500" i="0" kern="1200">
                <a:solidFill>
                  <a:schemeClr val="tx1">
                    <a:lumMod val="65000"/>
                    <a:lumOff val="35000"/>
                  </a:schemeClr>
                </a:solidFill>
                <a:latin typeface="+mj-lt"/>
                <a:ea typeface="+mn-ea"/>
                <a:cs typeface="+mn-cs"/>
              </a:defRPr>
            </a:lvl2pPr>
            <a:lvl3pPr marL="0" indent="0" algn="l" defTabSz="914400" rtl="0" eaLnBrk="1" latinLnBrk="0" hangingPunct="1">
              <a:lnSpc>
                <a:spcPct val="110000"/>
              </a:lnSpc>
              <a:spcBef>
                <a:spcPts val="600"/>
              </a:spcBef>
              <a:spcAft>
                <a:spcPts val="0"/>
              </a:spcAft>
              <a:buFont typeface="Arial" panose="020B0604020202020204" pitchFamily="34" charset="0"/>
              <a:buChar char="​"/>
              <a:defRPr sz="1100" b="0" i="0" kern="1200">
                <a:solidFill>
                  <a:schemeClr val="accent4"/>
                </a:solidFill>
                <a:latin typeface="+mj-lt"/>
                <a:ea typeface="+mn-ea"/>
                <a:cs typeface="Microsoft New Tai Lue" panose="020B0502040204020203" pitchFamily="34" charset="0"/>
              </a:defRPr>
            </a:lvl3pPr>
            <a:lvl4pPr marL="0" indent="0" algn="l" defTabSz="914400" rtl="0" eaLnBrk="1" latinLnBrk="0" hangingPunct="1">
              <a:lnSpc>
                <a:spcPct val="114000"/>
              </a:lnSpc>
              <a:spcBef>
                <a:spcPts val="600"/>
              </a:spcBef>
              <a:spcAft>
                <a:spcPts val="600"/>
              </a:spcAft>
              <a:buFont typeface="Arial" panose="020B0604020202020204" pitchFamily="34" charset="0"/>
              <a:buChar char="​"/>
              <a:defRPr sz="1100" i="0" kern="1200">
                <a:solidFill>
                  <a:schemeClr val="tx2"/>
                </a:solidFill>
                <a:latin typeface="+mj-lt"/>
                <a:ea typeface="+mn-ea"/>
                <a:cs typeface="Microsoft New Tai Lue" panose="020B0502040204020203" pitchFamily="34" charset="0"/>
              </a:defRPr>
            </a:lvl4pPr>
            <a:lvl5pPr marL="171450" indent="-171450" algn="l" defTabSz="914400" rtl="0" eaLnBrk="1" latinLnBrk="0" hangingPunct="1">
              <a:lnSpc>
                <a:spcPct val="95000"/>
              </a:lnSpc>
              <a:spcBef>
                <a:spcPts val="0"/>
              </a:spcBef>
              <a:spcAft>
                <a:spcPts val="600"/>
              </a:spcAft>
              <a:buFont typeface="Arial" panose="020B0604020202020204" pitchFamily="34" charset="0"/>
              <a:buChar char="•"/>
              <a:defRPr sz="1100" i="0" kern="1200">
                <a:solidFill>
                  <a:schemeClr val="tx2"/>
                </a:solidFill>
                <a:latin typeface="+mj-lt"/>
                <a:ea typeface="+mn-ea"/>
                <a:cs typeface="Microsoft New Tai Lue" panose="020B0502040204020203" pitchFamily="34" charset="0"/>
              </a:defRPr>
            </a:lvl5pPr>
            <a:lvl6pPr marL="344488" indent="-173038" algn="l" defTabSz="914400" rtl="0" eaLnBrk="1" latinLnBrk="0" hangingPunct="1">
              <a:lnSpc>
                <a:spcPct val="85000"/>
              </a:lnSpc>
              <a:spcBef>
                <a:spcPct val="20000"/>
              </a:spcBef>
              <a:spcAft>
                <a:spcPts val="600"/>
              </a:spcAft>
              <a:buFont typeface="Arial" panose="020B0604020202020204" pitchFamily="34" charset="0"/>
              <a:buChar char="•"/>
              <a:defRPr sz="1100" i="0" kern="1200" baseline="0">
                <a:solidFill>
                  <a:schemeClr val="tx2"/>
                </a:solidFill>
                <a:latin typeface="+mj-lt"/>
                <a:ea typeface="+mn-ea"/>
                <a:cs typeface="+mn-cs"/>
              </a:defRPr>
            </a:lvl6pPr>
            <a:lvl7pPr marL="0" indent="0" algn="l" defTabSz="914400" rtl="0" eaLnBrk="1" latinLnBrk="0" hangingPunct="1">
              <a:spcBef>
                <a:spcPts val="600"/>
              </a:spcBef>
              <a:spcAft>
                <a:spcPts val="600"/>
              </a:spcAft>
              <a:buClr>
                <a:schemeClr val="bg2"/>
              </a:buClr>
              <a:buFont typeface="Arial" panose="020B0604020202020204" pitchFamily="34" charset="0"/>
              <a:buChar char="​"/>
              <a:defRPr sz="1500" i="0" kern="1200" baseline="0">
                <a:solidFill>
                  <a:schemeClr val="bg2"/>
                </a:solidFill>
                <a:latin typeface="+mj-lt"/>
                <a:ea typeface="+mn-ea"/>
                <a:cs typeface="+mn-cs"/>
              </a:defRPr>
            </a:lvl7pPr>
            <a:lvl8pPr marL="171450" indent="-171450" algn="l" defTabSz="914400" rtl="0" eaLnBrk="1" latinLnBrk="0" hangingPunct="1">
              <a:spcBef>
                <a:spcPts val="0"/>
              </a:spcBef>
              <a:spcAft>
                <a:spcPts val="600"/>
              </a:spcAft>
              <a:buFont typeface="Arial" panose="020B0604020202020204" pitchFamily="34" charset="0"/>
              <a:buChar char="•"/>
              <a:defRPr sz="1100" i="0" kern="1200">
                <a:solidFill>
                  <a:schemeClr val="bg2"/>
                </a:solidFill>
                <a:latin typeface="+mj-lt"/>
                <a:ea typeface="+mn-ea"/>
                <a:cs typeface="+mn-cs"/>
              </a:defRPr>
            </a:lvl8pPr>
            <a:lvl9pPr marL="344488" indent="-173038" algn="l" defTabSz="914400" rtl="0" eaLnBrk="1" latinLnBrk="0" hangingPunct="1">
              <a:spcBef>
                <a:spcPct val="20000"/>
              </a:spcBef>
              <a:spcAft>
                <a:spcPts val="600"/>
              </a:spcAft>
              <a:buFont typeface="Arial" panose="020B0604020202020204" pitchFamily="34" charset="0"/>
              <a:buChar char="•"/>
              <a:defRPr sz="1100" i="0" kern="1200">
                <a:solidFill>
                  <a:schemeClr val="bg2"/>
                </a:solidFill>
                <a:latin typeface="+mj-lt"/>
                <a:ea typeface="+mn-ea"/>
                <a:cs typeface="+mn-cs"/>
              </a:defRPr>
            </a:lvl9pPr>
          </a:lstStyle>
          <a:p>
            <a:pPr lvl="6">
              <a:spcAft>
                <a:spcPts val="1200"/>
              </a:spcAft>
              <a:buClrTx/>
              <a:buNone/>
            </a:pPr>
            <a:r>
              <a:rPr lang="en-US" sz="1200" b="1">
                <a:solidFill>
                  <a:srgbClr val="0069B4"/>
                </a:solidFill>
              </a:rPr>
              <a:t>Power of attorney</a:t>
            </a:r>
            <a:r>
              <a:rPr lang="en-US" sz="1200">
                <a:solidFill>
                  <a:srgbClr val="0069B4"/>
                </a:solidFill>
              </a:rPr>
              <a:t>: A written document in which one person appoints another to act on his or her behalf.</a:t>
            </a:r>
          </a:p>
        </p:txBody>
      </p:sp>
      <p:sp>
        <p:nvSpPr>
          <p:cNvPr id="27" name="TextBox 26">
            <a:extLst>
              <a:ext uri="{FF2B5EF4-FFF2-40B4-BE49-F238E27FC236}">
                <a16:creationId xmlns:a16="http://schemas.microsoft.com/office/drawing/2014/main" id="{13E5140A-9BEA-AE43-A20B-ED21F925314C}"/>
              </a:ext>
            </a:extLst>
          </p:cNvPr>
          <p:cNvSpPr txBox="1"/>
          <p:nvPr/>
        </p:nvSpPr>
        <p:spPr>
          <a:xfrm>
            <a:off x="3316627" y="1813720"/>
            <a:ext cx="0" cy="0"/>
          </a:xfrm>
          <a:prstGeom prst="rect">
            <a:avLst/>
          </a:prstGeom>
          <a:noFill/>
        </p:spPr>
        <p:txBody>
          <a:bodyPr wrap="none" lIns="0" tIns="0" rIns="0" bIns="0" rtlCol="0">
            <a:noAutofit/>
          </a:bodyPr>
          <a:lstStyle/>
          <a:p>
            <a:endParaRPr lang="en-US" sz="1600">
              <a:latin typeface="Arial"/>
              <a:cs typeface="Arial"/>
            </a:endParaRPr>
          </a:p>
        </p:txBody>
      </p:sp>
      <p:sp>
        <p:nvSpPr>
          <p:cNvPr id="28" name="TextBox 27">
            <a:extLst>
              <a:ext uri="{FF2B5EF4-FFF2-40B4-BE49-F238E27FC236}">
                <a16:creationId xmlns:a16="http://schemas.microsoft.com/office/drawing/2014/main" id="{8AF9174F-C592-D146-BBE4-38AF3B1BED45}"/>
              </a:ext>
            </a:extLst>
          </p:cNvPr>
          <p:cNvSpPr txBox="1"/>
          <p:nvPr/>
        </p:nvSpPr>
        <p:spPr>
          <a:xfrm>
            <a:off x="1022501" y="1617618"/>
            <a:ext cx="1328372" cy="192859"/>
          </a:xfrm>
          <a:prstGeom prst="rect">
            <a:avLst/>
          </a:prstGeom>
          <a:noFill/>
        </p:spPr>
        <p:txBody>
          <a:bodyPr wrap="square" lIns="0" tIns="0" rIns="0" bIns="0" rtlCol="0">
            <a:noAutofit/>
          </a:bodyPr>
          <a:lstStyle/>
          <a:p>
            <a:r>
              <a:rPr lang="en-US" sz="1200" b="1" dirty="0"/>
              <a:t>GENERAL POWER OF ATTORNEY</a:t>
            </a:r>
            <a:endParaRPr lang="en-US" sz="1200" dirty="0"/>
          </a:p>
        </p:txBody>
      </p:sp>
      <p:sp>
        <p:nvSpPr>
          <p:cNvPr id="29" name="TextBox 28">
            <a:extLst>
              <a:ext uri="{FF2B5EF4-FFF2-40B4-BE49-F238E27FC236}">
                <a16:creationId xmlns:a16="http://schemas.microsoft.com/office/drawing/2014/main" id="{BF68046E-DF9F-924C-A0D0-7ACAAED97E87}"/>
              </a:ext>
            </a:extLst>
          </p:cNvPr>
          <p:cNvSpPr txBox="1"/>
          <p:nvPr/>
        </p:nvSpPr>
        <p:spPr>
          <a:xfrm>
            <a:off x="1022501" y="2401416"/>
            <a:ext cx="1226429" cy="800621"/>
          </a:xfrm>
          <a:prstGeom prst="rect">
            <a:avLst/>
          </a:prstGeom>
          <a:noFill/>
        </p:spPr>
        <p:txBody>
          <a:bodyPr wrap="square" lIns="0" tIns="0" rIns="0" bIns="0" rtlCol="0">
            <a:noAutofit/>
          </a:bodyPr>
          <a:lstStyle/>
          <a:p>
            <a:pPr>
              <a:lnSpc>
                <a:spcPct val="100000"/>
              </a:lnSpc>
              <a:spcBef>
                <a:spcPts val="0"/>
              </a:spcBef>
              <a:spcAft>
                <a:spcPts val="0"/>
              </a:spcAft>
              <a:buFont typeface="Arial" panose="020B0604020202020204" pitchFamily="34" charset="0"/>
              <a:buNone/>
            </a:pPr>
            <a:r>
              <a:rPr lang="en-US" sz="1000" dirty="0"/>
              <a:t>Grants broad powers, terminates upon death, disability, </a:t>
            </a:r>
            <a:br>
              <a:rPr lang="en-US" sz="1000" dirty="0"/>
            </a:br>
            <a:r>
              <a:rPr lang="en-US" sz="1000" dirty="0"/>
              <a:t>or incapacitation</a:t>
            </a:r>
          </a:p>
        </p:txBody>
      </p:sp>
      <p:sp>
        <p:nvSpPr>
          <p:cNvPr id="33" name="TextBox 32">
            <a:extLst>
              <a:ext uri="{FF2B5EF4-FFF2-40B4-BE49-F238E27FC236}">
                <a16:creationId xmlns:a16="http://schemas.microsoft.com/office/drawing/2014/main" id="{394432DE-6888-F748-94CD-B486D8DD16BA}"/>
              </a:ext>
            </a:extLst>
          </p:cNvPr>
          <p:cNvSpPr txBox="1"/>
          <p:nvPr/>
        </p:nvSpPr>
        <p:spPr>
          <a:xfrm>
            <a:off x="3193981" y="2416858"/>
            <a:ext cx="1480984" cy="785187"/>
          </a:xfrm>
          <a:prstGeom prst="rect">
            <a:avLst/>
          </a:prstGeom>
          <a:noFill/>
        </p:spPr>
        <p:txBody>
          <a:bodyPr wrap="square" lIns="0" tIns="0" rIns="0" bIns="0" rtlCol="0">
            <a:noAutofit/>
          </a:bodyPr>
          <a:lstStyle/>
          <a:p>
            <a:r>
              <a:rPr lang="en-US" sz="1000"/>
              <a:t>Includes a durable clause that keeps the POA in force after the incapacity of the principal</a:t>
            </a:r>
          </a:p>
        </p:txBody>
      </p:sp>
      <p:cxnSp>
        <p:nvCxnSpPr>
          <p:cNvPr id="35" name="Straight Connector 34">
            <a:extLst>
              <a:ext uri="{FF2B5EF4-FFF2-40B4-BE49-F238E27FC236}">
                <a16:creationId xmlns:a16="http://schemas.microsoft.com/office/drawing/2014/main" id="{0F18E9D8-0753-E44E-B4BC-F10D0412CBA5}"/>
              </a:ext>
            </a:extLst>
          </p:cNvPr>
          <p:cNvCxnSpPr>
            <a:cxnSpLocks/>
          </p:cNvCxnSpPr>
          <p:nvPr/>
        </p:nvCxnSpPr>
        <p:spPr>
          <a:xfrm>
            <a:off x="412830" y="2277255"/>
            <a:ext cx="2370742" cy="0"/>
          </a:xfrm>
          <a:prstGeom prst="line">
            <a:avLst/>
          </a:prstGeom>
          <a:ln w="38100" cap="rnd" cmpd="sng">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36" name="Right Triangle 35">
            <a:extLst>
              <a:ext uri="{FF2B5EF4-FFF2-40B4-BE49-F238E27FC236}">
                <a16:creationId xmlns:a16="http://schemas.microsoft.com/office/drawing/2014/main" id="{C209AA04-A371-F845-99F8-7E56431DF85E}"/>
              </a:ext>
            </a:extLst>
          </p:cNvPr>
          <p:cNvSpPr/>
          <p:nvPr/>
        </p:nvSpPr>
        <p:spPr>
          <a:xfrm rot="8100000">
            <a:off x="540324" y="2171169"/>
            <a:ext cx="207768" cy="207768"/>
          </a:xfrm>
          <a:prstGeom prst="rtTriangl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a:solidFill>
                <a:schemeClr val="tx1">
                  <a:lumMod val="75000"/>
                </a:schemeClr>
              </a:solidFill>
              <a:latin typeface="Arial"/>
              <a:cs typeface="Arial"/>
            </a:endParaRPr>
          </a:p>
        </p:txBody>
      </p:sp>
      <p:sp>
        <p:nvSpPr>
          <p:cNvPr id="37" name="Oval 36">
            <a:extLst>
              <a:ext uri="{FF2B5EF4-FFF2-40B4-BE49-F238E27FC236}">
                <a16:creationId xmlns:a16="http://schemas.microsoft.com/office/drawing/2014/main" id="{47C75A34-87F8-6849-A607-83B735051814}"/>
              </a:ext>
            </a:extLst>
          </p:cNvPr>
          <p:cNvSpPr/>
          <p:nvPr/>
        </p:nvSpPr>
        <p:spPr>
          <a:xfrm>
            <a:off x="412830" y="1508353"/>
            <a:ext cx="462756" cy="462756"/>
          </a:xfrm>
          <a:prstGeom prst="ellipse">
            <a:avLst/>
          </a:prstGeom>
          <a:noFill/>
          <a:ln w="15875">
            <a:solidFill>
              <a:schemeClr val="accent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a:solidFill>
                <a:schemeClr val="tx1">
                  <a:lumMod val="75000"/>
                </a:schemeClr>
              </a:solidFill>
              <a:latin typeface="Arial"/>
              <a:cs typeface="Arial"/>
            </a:endParaRPr>
          </a:p>
        </p:txBody>
      </p:sp>
      <p:cxnSp>
        <p:nvCxnSpPr>
          <p:cNvPr id="38" name="Straight Connector 37">
            <a:extLst>
              <a:ext uri="{FF2B5EF4-FFF2-40B4-BE49-F238E27FC236}">
                <a16:creationId xmlns:a16="http://schemas.microsoft.com/office/drawing/2014/main" id="{747F5EF2-CBEF-7346-A15E-F258502441F3}"/>
              </a:ext>
            </a:extLst>
          </p:cNvPr>
          <p:cNvCxnSpPr>
            <a:cxnSpLocks/>
            <a:stCxn id="36" idx="5"/>
            <a:endCxn id="37" idx="4"/>
          </p:cNvCxnSpPr>
          <p:nvPr/>
        </p:nvCxnSpPr>
        <p:spPr>
          <a:xfrm flipV="1">
            <a:off x="644208" y="1971109"/>
            <a:ext cx="0" cy="303944"/>
          </a:xfrm>
          <a:prstGeom prst="line">
            <a:avLst/>
          </a:prstGeom>
          <a:ln w="15875" cmpd="sng">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41" name="TextBox 40">
            <a:extLst>
              <a:ext uri="{FF2B5EF4-FFF2-40B4-BE49-F238E27FC236}">
                <a16:creationId xmlns:a16="http://schemas.microsoft.com/office/drawing/2014/main" id="{484748D7-4FBB-1E4E-8F0D-074AF190F898}"/>
              </a:ext>
            </a:extLst>
          </p:cNvPr>
          <p:cNvSpPr txBox="1"/>
          <p:nvPr/>
        </p:nvSpPr>
        <p:spPr>
          <a:xfrm>
            <a:off x="5426328" y="1813720"/>
            <a:ext cx="0" cy="0"/>
          </a:xfrm>
          <a:prstGeom prst="rect">
            <a:avLst/>
          </a:prstGeom>
          <a:noFill/>
        </p:spPr>
        <p:txBody>
          <a:bodyPr wrap="none" lIns="0" tIns="0" rIns="0" bIns="0" rtlCol="0">
            <a:noAutofit/>
          </a:bodyPr>
          <a:lstStyle/>
          <a:p>
            <a:endParaRPr lang="en-US" sz="1600">
              <a:latin typeface="Arial"/>
              <a:cs typeface="Arial"/>
            </a:endParaRPr>
          </a:p>
        </p:txBody>
      </p:sp>
      <p:sp>
        <p:nvSpPr>
          <p:cNvPr id="42" name="TextBox 41">
            <a:extLst>
              <a:ext uri="{FF2B5EF4-FFF2-40B4-BE49-F238E27FC236}">
                <a16:creationId xmlns:a16="http://schemas.microsoft.com/office/drawing/2014/main" id="{54E95C8E-56FD-CC43-8C90-5D83995536C9}"/>
              </a:ext>
            </a:extLst>
          </p:cNvPr>
          <p:cNvSpPr txBox="1"/>
          <p:nvPr/>
        </p:nvSpPr>
        <p:spPr>
          <a:xfrm>
            <a:off x="3180814" y="1617618"/>
            <a:ext cx="1328372" cy="192859"/>
          </a:xfrm>
          <a:prstGeom prst="rect">
            <a:avLst/>
          </a:prstGeom>
          <a:noFill/>
        </p:spPr>
        <p:txBody>
          <a:bodyPr wrap="square" lIns="0" tIns="0" rIns="0" bIns="0" rtlCol="0">
            <a:noAutofit/>
          </a:bodyPr>
          <a:lstStyle/>
          <a:p>
            <a:r>
              <a:rPr lang="en-US" sz="1200" b="1">
                <a:solidFill>
                  <a:schemeClr val="accent4"/>
                </a:solidFill>
              </a:rPr>
              <a:t>DURABLE POWER OF ATTORNEY</a:t>
            </a:r>
            <a:endParaRPr lang="en-US" sz="1200">
              <a:solidFill>
                <a:schemeClr val="accent4"/>
              </a:solidFill>
            </a:endParaRPr>
          </a:p>
        </p:txBody>
      </p:sp>
      <p:cxnSp>
        <p:nvCxnSpPr>
          <p:cNvPr id="43" name="Straight Connector 42">
            <a:extLst>
              <a:ext uri="{FF2B5EF4-FFF2-40B4-BE49-F238E27FC236}">
                <a16:creationId xmlns:a16="http://schemas.microsoft.com/office/drawing/2014/main" id="{ABDE3743-7530-1149-9217-9EB15532ED9F}"/>
              </a:ext>
            </a:extLst>
          </p:cNvPr>
          <p:cNvCxnSpPr>
            <a:cxnSpLocks/>
          </p:cNvCxnSpPr>
          <p:nvPr/>
        </p:nvCxnSpPr>
        <p:spPr>
          <a:xfrm>
            <a:off x="2571143" y="2277255"/>
            <a:ext cx="2370742" cy="0"/>
          </a:xfrm>
          <a:prstGeom prst="line">
            <a:avLst/>
          </a:prstGeom>
          <a:ln w="38100" cap="rnd" cmpd="sng">
            <a:solidFill>
              <a:schemeClr val="accent4"/>
            </a:solidFill>
          </a:ln>
          <a:effectLst/>
        </p:spPr>
        <p:style>
          <a:lnRef idx="2">
            <a:schemeClr val="accent1"/>
          </a:lnRef>
          <a:fillRef idx="0">
            <a:schemeClr val="accent1"/>
          </a:fillRef>
          <a:effectRef idx="1">
            <a:schemeClr val="accent1"/>
          </a:effectRef>
          <a:fontRef idx="minor">
            <a:schemeClr val="tx1"/>
          </a:fontRef>
        </p:style>
      </p:cxnSp>
      <p:sp>
        <p:nvSpPr>
          <p:cNvPr id="44" name="Right Triangle 43">
            <a:extLst>
              <a:ext uri="{FF2B5EF4-FFF2-40B4-BE49-F238E27FC236}">
                <a16:creationId xmlns:a16="http://schemas.microsoft.com/office/drawing/2014/main" id="{C9CE0105-49B7-2645-A1F4-FC180814FED3}"/>
              </a:ext>
            </a:extLst>
          </p:cNvPr>
          <p:cNvSpPr/>
          <p:nvPr/>
        </p:nvSpPr>
        <p:spPr>
          <a:xfrm rot="8100000">
            <a:off x="2698637" y="2171169"/>
            <a:ext cx="207768" cy="207768"/>
          </a:xfrm>
          <a:prstGeom prst="rtTriangl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a:solidFill>
                <a:schemeClr val="tx1">
                  <a:lumMod val="75000"/>
                </a:schemeClr>
              </a:solidFill>
              <a:latin typeface="Arial"/>
              <a:cs typeface="Arial"/>
            </a:endParaRPr>
          </a:p>
        </p:txBody>
      </p:sp>
      <p:sp>
        <p:nvSpPr>
          <p:cNvPr id="45" name="Oval 44">
            <a:extLst>
              <a:ext uri="{FF2B5EF4-FFF2-40B4-BE49-F238E27FC236}">
                <a16:creationId xmlns:a16="http://schemas.microsoft.com/office/drawing/2014/main" id="{3DA2673B-FD83-A84F-9830-01220F05A191}"/>
              </a:ext>
            </a:extLst>
          </p:cNvPr>
          <p:cNvSpPr/>
          <p:nvPr/>
        </p:nvSpPr>
        <p:spPr>
          <a:xfrm>
            <a:off x="2571143" y="1508353"/>
            <a:ext cx="462756" cy="462756"/>
          </a:xfrm>
          <a:prstGeom prst="ellipse">
            <a:avLst/>
          </a:prstGeom>
          <a:noFill/>
          <a:ln w="15875">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a:solidFill>
                <a:schemeClr val="tx1">
                  <a:lumMod val="75000"/>
                </a:schemeClr>
              </a:solidFill>
              <a:latin typeface="Arial"/>
              <a:cs typeface="Arial"/>
            </a:endParaRPr>
          </a:p>
        </p:txBody>
      </p:sp>
      <p:cxnSp>
        <p:nvCxnSpPr>
          <p:cNvPr id="46" name="Straight Connector 45">
            <a:extLst>
              <a:ext uri="{FF2B5EF4-FFF2-40B4-BE49-F238E27FC236}">
                <a16:creationId xmlns:a16="http://schemas.microsoft.com/office/drawing/2014/main" id="{CD5995CF-50F4-394E-BDBE-B6A7347CF67B}"/>
              </a:ext>
            </a:extLst>
          </p:cNvPr>
          <p:cNvCxnSpPr>
            <a:cxnSpLocks/>
            <a:stCxn id="44" idx="5"/>
            <a:endCxn id="45" idx="4"/>
          </p:cNvCxnSpPr>
          <p:nvPr/>
        </p:nvCxnSpPr>
        <p:spPr>
          <a:xfrm flipV="1">
            <a:off x="2802521" y="1971109"/>
            <a:ext cx="0" cy="303944"/>
          </a:xfrm>
          <a:prstGeom prst="line">
            <a:avLst/>
          </a:prstGeom>
          <a:ln w="15875" cmpd="sng">
            <a:solidFill>
              <a:schemeClr val="accent4"/>
            </a:solidFill>
          </a:ln>
          <a:effectLst/>
        </p:spPr>
        <p:style>
          <a:lnRef idx="2">
            <a:schemeClr val="accent1"/>
          </a:lnRef>
          <a:fillRef idx="0">
            <a:schemeClr val="accent1"/>
          </a:fillRef>
          <a:effectRef idx="1">
            <a:schemeClr val="accent1"/>
          </a:effectRef>
          <a:fontRef idx="minor">
            <a:schemeClr val="tx1"/>
          </a:fontRef>
        </p:style>
      </p:cxnSp>
      <p:sp>
        <p:nvSpPr>
          <p:cNvPr id="49" name="TextBox 48">
            <a:extLst>
              <a:ext uri="{FF2B5EF4-FFF2-40B4-BE49-F238E27FC236}">
                <a16:creationId xmlns:a16="http://schemas.microsoft.com/office/drawing/2014/main" id="{38B6787D-45AD-A94A-BF82-D91312FF08F5}"/>
              </a:ext>
            </a:extLst>
          </p:cNvPr>
          <p:cNvSpPr txBox="1"/>
          <p:nvPr/>
        </p:nvSpPr>
        <p:spPr>
          <a:xfrm>
            <a:off x="7625013" y="1813720"/>
            <a:ext cx="0" cy="0"/>
          </a:xfrm>
          <a:prstGeom prst="rect">
            <a:avLst/>
          </a:prstGeom>
          <a:noFill/>
        </p:spPr>
        <p:txBody>
          <a:bodyPr wrap="none" lIns="0" tIns="0" rIns="0" bIns="0" rtlCol="0">
            <a:noAutofit/>
          </a:bodyPr>
          <a:lstStyle/>
          <a:p>
            <a:endParaRPr lang="en-US" sz="1600">
              <a:latin typeface="Arial"/>
              <a:cs typeface="Arial"/>
            </a:endParaRPr>
          </a:p>
        </p:txBody>
      </p:sp>
      <p:sp>
        <p:nvSpPr>
          <p:cNvPr id="50" name="TextBox 49">
            <a:extLst>
              <a:ext uri="{FF2B5EF4-FFF2-40B4-BE49-F238E27FC236}">
                <a16:creationId xmlns:a16="http://schemas.microsoft.com/office/drawing/2014/main" id="{5DCC374C-B580-C743-99BB-EA29C1753B42}"/>
              </a:ext>
            </a:extLst>
          </p:cNvPr>
          <p:cNvSpPr txBox="1"/>
          <p:nvPr/>
        </p:nvSpPr>
        <p:spPr>
          <a:xfrm>
            <a:off x="5330887" y="1617618"/>
            <a:ext cx="1328372" cy="192859"/>
          </a:xfrm>
          <a:prstGeom prst="rect">
            <a:avLst/>
          </a:prstGeom>
          <a:noFill/>
        </p:spPr>
        <p:txBody>
          <a:bodyPr wrap="square" lIns="0" tIns="0" rIns="0" bIns="0" rtlCol="0">
            <a:noAutofit/>
          </a:bodyPr>
          <a:lstStyle/>
          <a:p>
            <a:r>
              <a:rPr lang="en-US" sz="1200" b="1">
                <a:solidFill>
                  <a:schemeClr val="accent1"/>
                </a:solidFill>
              </a:rPr>
              <a:t>SPECIAL OR LIMITED POWER OF ATTORNEY</a:t>
            </a:r>
            <a:endParaRPr lang="en-US" sz="900" spc="-40">
              <a:solidFill>
                <a:schemeClr val="accent1"/>
              </a:solidFill>
            </a:endParaRPr>
          </a:p>
        </p:txBody>
      </p:sp>
      <p:sp>
        <p:nvSpPr>
          <p:cNvPr id="51" name="TextBox 50">
            <a:extLst>
              <a:ext uri="{FF2B5EF4-FFF2-40B4-BE49-F238E27FC236}">
                <a16:creationId xmlns:a16="http://schemas.microsoft.com/office/drawing/2014/main" id="{C31C8207-19D9-3045-B1AA-DA6F4F51438F}"/>
              </a:ext>
            </a:extLst>
          </p:cNvPr>
          <p:cNvSpPr txBox="1"/>
          <p:nvPr/>
        </p:nvSpPr>
        <p:spPr>
          <a:xfrm>
            <a:off x="5330887" y="2401417"/>
            <a:ext cx="1416834" cy="829763"/>
          </a:xfrm>
          <a:prstGeom prst="rect">
            <a:avLst/>
          </a:prstGeom>
          <a:noFill/>
        </p:spPr>
        <p:txBody>
          <a:bodyPr wrap="square" lIns="0" tIns="0" rIns="0" bIns="0" rtlCol="0">
            <a:noAutofit/>
          </a:bodyPr>
          <a:lstStyle/>
          <a:p>
            <a:r>
              <a:rPr lang="en-US" sz="1000"/>
              <a:t>The agent is only granted power over limited or specific areas, such as finances or healthcare</a:t>
            </a:r>
          </a:p>
        </p:txBody>
      </p:sp>
      <p:sp>
        <p:nvSpPr>
          <p:cNvPr id="52" name="TextBox 51">
            <a:extLst>
              <a:ext uri="{FF2B5EF4-FFF2-40B4-BE49-F238E27FC236}">
                <a16:creationId xmlns:a16="http://schemas.microsoft.com/office/drawing/2014/main" id="{6F1A5B16-EB0D-6E47-9EAF-1EF29ADDD9AB}"/>
              </a:ext>
            </a:extLst>
          </p:cNvPr>
          <p:cNvSpPr txBox="1"/>
          <p:nvPr/>
        </p:nvSpPr>
        <p:spPr>
          <a:xfrm>
            <a:off x="7502367" y="2416858"/>
            <a:ext cx="1315205" cy="829764"/>
          </a:xfrm>
          <a:prstGeom prst="rect">
            <a:avLst/>
          </a:prstGeom>
          <a:noFill/>
        </p:spPr>
        <p:txBody>
          <a:bodyPr wrap="square" lIns="0" tIns="0" rIns="0" bIns="0" rtlCol="0">
            <a:noAutofit/>
          </a:bodyPr>
          <a:lstStyle/>
          <a:p>
            <a:pPr>
              <a:lnSpc>
                <a:spcPct val="100000"/>
              </a:lnSpc>
              <a:spcBef>
                <a:spcPts val="0"/>
              </a:spcBef>
              <a:spcAft>
                <a:spcPts val="0"/>
              </a:spcAft>
              <a:buClr>
                <a:srgbClr val="E34A06"/>
              </a:buClr>
              <a:buSzPct val="104000"/>
              <a:buNone/>
            </a:pPr>
            <a:r>
              <a:rPr lang="en-US" sz="1000" dirty="0"/>
              <a:t>The POA is not active until the occurrence of a specific event</a:t>
            </a:r>
          </a:p>
        </p:txBody>
      </p:sp>
      <p:cxnSp>
        <p:nvCxnSpPr>
          <p:cNvPr id="53" name="Straight Connector 52">
            <a:extLst>
              <a:ext uri="{FF2B5EF4-FFF2-40B4-BE49-F238E27FC236}">
                <a16:creationId xmlns:a16="http://schemas.microsoft.com/office/drawing/2014/main" id="{EC689AA0-ED45-4D40-A3E9-4602BC91CD58}"/>
              </a:ext>
            </a:extLst>
          </p:cNvPr>
          <p:cNvCxnSpPr>
            <a:cxnSpLocks/>
          </p:cNvCxnSpPr>
          <p:nvPr/>
        </p:nvCxnSpPr>
        <p:spPr>
          <a:xfrm>
            <a:off x="4721216" y="2277255"/>
            <a:ext cx="2370742" cy="0"/>
          </a:xfrm>
          <a:prstGeom prst="line">
            <a:avLst/>
          </a:prstGeom>
          <a:ln w="38100" cap="rnd"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54" name="Right Triangle 53">
            <a:extLst>
              <a:ext uri="{FF2B5EF4-FFF2-40B4-BE49-F238E27FC236}">
                <a16:creationId xmlns:a16="http://schemas.microsoft.com/office/drawing/2014/main" id="{6B0CCAC9-01B7-8142-8A2D-0F6BE0C980A7}"/>
              </a:ext>
            </a:extLst>
          </p:cNvPr>
          <p:cNvSpPr/>
          <p:nvPr/>
        </p:nvSpPr>
        <p:spPr>
          <a:xfrm rot="8100000">
            <a:off x="4848710" y="2171169"/>
            <a:ext cx="207768" cy="207768"/>
          </a:xfrm>
          <a:prstGeom prst="rtTriangl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a:solidFill>
                <a:schemeClr val="tx1">
                  <a:lumMod val="75000"/>
                </a:schemeClr>
              </a:solidFill>
              <a:latin typeface="Arial"/>
              <a:cs typeface="Arial"/>
            </a:endParaRPr>
          </a:p>
        </p:txBody>
      </p:sp>
      <p:sp>
        <p:nvSpPr>
          <p:cNvPr id="55" name="Oval 54">
            <a:extLst>
              <a:ext uri="{FF2B5EF4-FFF2-40B4-BE49-F238E27FC236}">
                <a16:creationId xmlns:a16="http://schemas.microsoft.com/office/drawing/2014/main" id="{5EBF8D97-C75F-C144-B045-A887F007E11E}"/>
              </a:ext>
            </a:extLst>
          </p:cNvPr>
          <p:cNvSpPr/>
          <p:nvPr/>
        </p:nvSpPr>
        <p:spPr>
          <a:xfrm>
            <a:off x="4721216" y="1508353"/>
            <a:ext cx="462756" cy="462756"/>
          </a:xfrm>
          <a:prstGeom prst="ellipse">
            <a:avLst/>
          </a:prstGeom>
          <a:noFill/>
          <a:ln w="15875">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a:solidFill>
                <a:schemeClr val="tx1">
                  <a:lumMod val="75000"/>
                </a:schemeClr>
              </a:solidFill>
              <a:latin typeface="Arial"/>
              <a:cs typeface="Arial"/>
            </a:endParaRPr>
          </a:p>
        </p:txBody>
      </p:sp>
      <p:cxnSp>
        <p:nvCxnSpPr>
          <p:cNvPr id="56" name="Straight Connector 55">
            <a:extLst>
              <a:ext uri="{FF2B5EF4-FFF2-40B4-BE49-F238E27FC236}">
                <a16:creationId xmlns:a16="http://schemas.microsoft.com/office/drawing/2014/main" id="{41B21838-521C-4B4B-9155-7BE33CDCFB2C}"/>
              </a:ext>
            </a:extLst>
          </p:cNvPr>
          <p:cNvCxnSpPr>
            <a:cxnSpLocks/>
            <a:stCxn id="54" idx="5"/>
            <a:endCxn id="55" idx="4"/>
          </p:cNvCxnSpPr>
          <p:nvPr/>
        </p:nvCxnSpPr>
        <p:spPr>
          <a:xfrm flipV="1">
            <a:off x="4952594" y="1971109"/>
            <a:ext cx="0" cy="303944"/>
          </a:xfrm>
          <a:prstGeom prst="line">
            <a:avLst/>
          </a:prstGeom>
          <a:ln w="15875"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57" name="TextBox 56">
            <a:extLst>
              <a:ext uri="{FF2B5EF4-FFF2-40B4-BE49-F238E27FC236}">
                <a16:creationId xmlns:a16="http://schemas.microsoft.com/office/drawing/2014/main" id="{41334C95-17EE-DC4D-90D5-AD24D46E696A}"/>
              </a:ext>
            </a:extLst>
          </p:cNvPr>
          <p:cNvSpPr txBox="1"/>
          <p:nvPr/>
        </p:nvSpPr>
        <p:spPr>
          <a:xfrm>
            <a:off x="7489200" y="1617618"/>
            <a:ext cx="1328372" cy="192859"/>
          </a:xfrm>
          <a:prstGeom prst="rect">
            <a:avLst/>
          </a:prstGeom>
          <a:noFill/>
        </p:spPr>
        <p:txBody>
          <a:bodyPr wrap="square" lIns="0" tIns="0" rIns="0" bIns="0" rtlCol="0">
            <a:noAutofit/>
          </a:bodyPr>
          <a:lstStyle/>
          <a:p>
            <a:pPr>
              <a:lnSpc>
                <a:spcPct val="100000"/>
              </a:lnSpc>
              <a:spcAft>
                <a:spcPts val="0"/>
              </a:spcAft>
              <a:buNone/>
            </a:pPr>
            <a:r>
              <a:rPr lang="en-US" sz="1200" b="1">
                <a:solidFill>
                  <a:schemeClr val="bg2"/>
                </a:solidFill>
              </a:rPr>
              <a:t>SPRINGING POWER OF ATTORNEY</a:t>
            </a:r>
            <a:endParaRPr lang="en-US" sz="1200" b="1" baseline="30000">
              <a:solidFill>
                <a:schemeClr val="bg2"/>
              </a:solidFill>
            </a:endParaRPr>
          </a:p>
        </p:txBody>
      </p:sp>
      <p:cxnSp>
        <p:nvCxnSpPr>
          <p:cNvPr id="58" name="Straight Connector 57">
            <a:extLst>
              <a:ext uri="{FF2B5EF4-FFF2-40B4-BE49-F238E27FC236}">
                <a16:creationId xmlns:a16="http://schemas.microsoft.com/office/drawing/2014/main" id="{13CF2AC6-DD02-F44F-AE83-F7B4771ADCEE}"/>
              </a:ext>
            </a:extLst>
          </p:cNvPr>
          <p:cNvCxnSpPr>
            <a:cxnSpLocks/>
          </p:cNvCxnSpPr>
          <p:nvPr/>
        </p:nvCxnSpPr>
        <p:spPr>
          <a:xfrm>
            <a:off x="6879529" y="2277255"/>
            <a:ext cx="2000860" cy="0"/>
          </a:xfrm>
          <a:prstGeom prst="line">
            <a:avLst/>
          </a:prstGeom>
          <a:ln w="38100" cap="rnd"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59" name="Right Triangle 58">
            <a:extLst>
              <a:ext uri="{FF2B5EF4-FFF2-40B4-BE49-F238E27FC236}">
                <a16:creationId xmlns:a16="http://schemas.microsoft.com/office/drawing/2014/main" id="{01755ABE-33F0-A047-B7A6-7530D3311C52}"/>
              </a:ext>
            </a:extLst>
          </p:cNvPr>
          <p:cNvSpPr/>
          <p:nvPr/>
        </p:nvSpPr>
        <p:spPr>
          <a:xfrm rot="8100000">
            <a:off x="7007023" y="2171169"/>
            <a:ext cx="207768" cy="207768"/>
          </a:xfrm>
          <a:prstGeom prst="rtTriangl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a:solidFill>
                <a:schemeClr val="tx1">
                  <a:lumMod val="75000"/>
                </a:schemeClr>
              </a:solidFill>
              <a:latin typeface="Arial"/>
              <a:cs typeface="Arial"/>
            </a:endParaRPr>
          </a:p>
        </p:txBody>
      </p:sp>
      <p:sp>
        <p:nvSpPr>
          <p:cNvPr id="60" name="Oval 59">
            <a:extLst>
              <a:ext uri="{FF2B5EF4-FFF2-40B4-BE49-F238E27FC236}">
                <a16:creationId xmlns:a16="http://schemas.microsoft.com/office/drawing/2014/main" id="{83E2BCD9-AA3E-4141-B415-148192BDCE6D}"/>
              </a:ext>
            </a:extLst>
          </p:cNvPr>
          <p:cNvSpPr/>
          <p:nvPr/>
        </p:nvSpPr>
        <p:spPr>
          <a:xfrm>
            <a:off x="6879529" y="1508353"/>
            <a:ext cx="462756" cy="462756"/>
          </a:xfrm>
          <a:prstGeom prst="ellipse">
            <a:avLst/>
          </a:prstGeom>
          <a:noFill/>
          <a:ln w="15875">
            <a:solidFill>
              <a:schemeClr val="bg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a:solidFill>
                <a:schemeClr val="tx1">
                  <a:lumMod val="75000"/>
                </a:schemeClr>
              </a:solidFill>
              <a:latin typeface="Arial"/>
              <a:cs typeface="Arial"/>
            </a:endParaRPr>
          </a:p>
        </p:txBody>
      </p:sp>
      <p:cxnSp>
        <p:nvCxnSpPr>
          <p:cNvPr id="61" name="Straight Connector 60">
            <a:extLst>
              <a:ext uri="{FF2B5EF4-FFF2-40B4-BE49-F238E27FC236}">
                <a16:creationId xmlns:a16="http://schemas.microsoft.com/office/drawing/2014/main" id="{F5290050-E7A0-6B46-8B01-77532726FC59}"/>
              </a:ext>
            </a:extLst>
          </p:cNvPr>
          <p:cNvCxnSpPr>
            <a:cxnSpLocks/>
            <a:stCxn id="59" idx="5"/>
            <a:endCxn id="60" idx="4"/>
          </p:cNvCxnSpPr>
          <p:nvPr/>
        </p:nvCxnSpPr>
        <p:spPr>
          <a:xfrm flipV="1">
            <a:off x="7110907" y="1971109"/>
            <a:ext cx="0" cy="303944"/>
          </a:xfrm>
          <a:prstGeom prst="line">
            <a:avLst/>
          </a:prstGeom>
          <a:ln w="15875" cmpd="sng">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CF7193CE-9B51-E447-8CBD-2149EB29C672}"/>
              </a:ext>
            </a:extLst>
          </p:cNvPr>
          <p:cNvCxnSpPr>
            <a:cxnSpLocks/>
          </p:cNvCxnSpPr>
          <p:nvPr/>
        </p:nvCxnSpPr>
        <p:spPr>
          <a:xfrm flipV="1">
            <a:off x="4491275" y="4014093"/>
            <a:ext cx="0" cy="56950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39" name="Picture 38" descr="Icon&#10;&#10;Description automatically generated">
            <a:extLst>
              <a:ext uri="{FF2B5EF4-FFF2-40B4-BE49-F238E27FC236}">
                <a16:creationId xmlns:a16="http://schemas.microsoft.com/office/drawing/2014/main" id="{8A69760B-90DF-654A-BD77-DD44B9B558F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97293" y="1599140"/>
            <a:ext cx="293830" cy="317654"/>
          </a:xfrm>
          <a:prstGeom prst="rect">
            <a:avLst/>
          </a:prstGeom>
        </p:spPr>
      </p:pic>
      <p:pic>
        <p:nvPicPr>
          <p:cNvPr id="40" name="Picture 39" descr="Icon&#10;&#10;Description automatically generated">
            <a:extLst>
              <a:ext uri="{FF2B5EF4-FFF2-40B4-BE49-F238E27FC236}">
                <a16:creationId xmlns:a16="http://schemas.microsoft.com/office/drawing/2014/main" id="{B0D7FECB-AD8A-FF4C-A12B-2C70AD80CB8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657263" y="1591737"/>
            <a:ext cx="292173" cy="255211"/>
          </a:xfrm>
          <a:prstGeom prst="rect">
            <a:avLst/>
          </a:prstGeom>
        </p:spPr>
      </p:pic>
      <p:pic>
        <p:nvPicPr>
          <p:cNvPr id="47" name="Picture 46" descr="A picture containing icon&#10;&#10;Description automatically generated">
            <a:extLst>
              <a:ext uri="{FF2B5EF4-FFF2-40B4-BE49-F238E27FC236}">
                <a16:creationId xmlns:a16="http://schemas.microsoft.com/office/drawing/2014/main" id="{DA6A4111-38AD-7A45-91F1-8E310CB070B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848528" y="1606424"/>
            <a:ext cx="209505" cy="267971"/>
          </a:xfrm>
          <a:prstGeom prst="rect">
            <a:avLst/>
          </a:prstGeom>
        </p:spPr>
      </p:pic>
      <p:pic>
        <p:nvPicPr>
          <p:cNvPr id="48" name="Picture 47" descr="Icon&#10;&#10;Description automatically generated">
            <a:extLst>
              <a:ext uri="{FF2B5EF4-FFF2-40B4-BE49-F238E27FC236}">
                <a16:creationId xmlns:a16="http://schemas.microsoft.com/office/drawing/2014/main" id="{FDD4E0C1-405A-5B48-8F4E-95CD53A85A44}"/>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988706" y="1591737"/>
            <a:ext cx="240170" cy="258390"/>
          </a:xfrm>
          <a:prstGeom prst="rect">
            <a:avLst/>
          </a:prstGeom>
        </p:spPr>
      </p:pic>
    </p:spTree>
    <p:extLst>
      <p:ext uri="{BB962C8B-B14F-4D97-AF65-F5344CB8AC3E}">
        <p14:creationId xmlns:p14="http://schemas.microsoft.com/office/powerpoint/2010/main" val="3246114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716BC1C3-C832-FA4C-9911-3E1C355083BA}" type="slidenum">
              <a:rPr lang="en-US" smtClean="0"/>
              <a:pPr/>
              <a:t>13</a:t>
            </a:fld>
            <a:endParaRPr lang="en-US"/>
          </a:p>
        </p:txBody>
      </p:sp>
      <p:sp>
        <p:nvSpPr>
          <p:cNvPr id="9" name="Title 3">
            <a:extLst>
              <a:ext uri="{FF2B5EF4-FFF2-40B4-BE49-F238E27FC236}">
                <a16:creationId xmlns:a16="http://schemas.microsoft.com/office/drawing/2014/main" id="{9EF0B24E-BEA4-F843-A61B-BAE3E0C7C925}"/>
              </a:ext>
            </a:extLst>
          </p:cNvPr>
          <p:cNvSpPr>
            <a:spLocks noGrp="1"/>
          </p:cNvSpPr>
          <p:nvPr>
            <p:ph type="title"/>
          </p:nvPr>
        </p:nvSpPr>
        <p:spPr>
          <a:xfrm>
            <a:off x="4491685" y="736904"/>
            <a:ext cx="4153191" cy="320913"/>
          </a:xfrm>
          <a:prstGeom prst="rect">
            <a:avLst/>
          </a:prstGeom>
        </p:spPr>
        <p:txBody>
          <a:bodyPr/>
          <a:lstStyle/>
          <a:p>
            <a:r>
              <a:rPr lang="en-US" dirty="0"/>
              <a:t>PREPARING FOR INCAPACITY</a:t>
            </a:r>
          </a:p>
        </p:txBody>
      </p:sp>
      <p:sp>
        <p:nvSpPr>
          <p:cNvPr id="11" name="Content Placeholder 2">
            <a:extLst>
              <a:ext uri="{FF2B5EF4-FFF2-40B4-BE49-F238E27FC236}">
                <a16:creationId xmlns:a16="http://schemas.microsoft.com/office/drawing/2014/main" id="{27FDFB53-617B-1448-ACE0-8714B2ECE406}"/>
              </a:ext>
            </a:extLst>
          </p:cNvPr>
          <p:cNvSpPr txBox="1">
            <a:spLocks/>
          </p:cNvSpPr>
          <p:nvPr/>
        </p:nvSpPr>
        <p:spPr>
          <a:xfrm>
            <a:off x="4491685" y="1356669"/>
            <a:ext cx="3366655" cy="331788"/>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Font typeface="Arial" panose="020B0604020202020204" pitchFamily="34" charset="0"/>
              <a:buNone/>
              <a:defRPr/>
            </a:pPr>
            <a:r>
              <a:rPr lang="en-US" sz="1200" b="1" dirty="0">
                <a:solidFill>
                  <a:schemeClr val="accent1"/>
                </a:solidFill>
              </a:rPr>
              <a:t>WHAT YOU CAN DO</a:t>
            </a:r>
            <a:br>
              <a:rPr lang="en-US" sz="1200" dirty="0"/>
            </a:br>
            <a:endParaRPr lang="en-US" sz="1200" dirty="0"/>
          </a:p>
        </p:txBody>
      </p:sp>
      <p:pic>
        <p:nvPicPr>
          <p:cNvPr id="15" name="Picture 14" descr="A person pushing a stroller with a child in it&#10;&#10;Description automatically generated with medium confidence">
            <a:extLst>
              <a:ext uri="{FF2B5EF4-FFF2-40B4-BE49-F238E27FC236}">
                <a16:creationId xmlns:a16="http://schemas.microsoft.com/office/drawing/2014/main" id="{AE7A84CB-0EE4-7149-A0CB-AE8265D5328A}"/>
              </a:ext>
            </a:extLst>
          </p:cNvPr>
          <p:cNvPicPr>
            <a:picLocks noChangeAspect="1"/>
          </p:cNvPicPr>
          <p:nvPr/>
        </p:nvPicPr>
        <p:blipFill>
          <a:blip r:embed="rId3"/>
          <a:srcRect l="5659" t="751" r="43990" b="750"/>
          <a:stretch>
            <a:fillRect/>
          </a:stretch>
        </p:blipFill>
        <p:spPr>
          <a:xfrm>
            <a:off x="-29452" y="-7494"/>
            <a:ext cx="4676402" cy="5158567"/>
          </a:xfrm>
          <a:custGeom>
            <a:avLst/>
            <a:gdLst>
              <a:gd name="connsiteX0" fmla="*/ 921411 w 4676402"/>
              <a:gd name="connsiteY0" fmla="*/ 0 h 5158567"/>
              <a:gd name="connsiteX1" fmla="*/ 4676402 w 4676402"/>
              <a:gd name="connsiteY1" fmla="*/ 8118 h 5158567"/>
              <a:gd name="connsiteX2" fmla="*/ 3135614 w 4676402"/>
              <a:gd name="connsiteY2" fmla="*/ 4065827 h 5158567"/>
              <a:gd name="connsiteX3" fmla="*/ 3135960 w 4676402"/>
              <a:gd name="connsiteY3" fmla="*/ 4065827 h 5158567"/>
              <a:gd name="connsiteX4" fmla="*/ 2703819 w 4676402"/>
              <a:gd name="connsiteY4" fmla="*/ 5158004 h 5158567"/>
              <a:gd name="connsiteX5" fmla="*/ 0 w 4676402"/>
              <a:gd name="connsiteY5" fmla="*/ 5158567 h 5158567"/>
              <a:gd name="connsiteX6" fmla="*/ 6635 w 4676402"/>
              <a:gd name="connsiteY6" fmla="*/ 4610610 h 5158567"/>
              <a:gd name="connsiteX7" fmla="*/ 13238 w 4676402"/>
              <a:gd name="connsiteY7" fmla="*/ 4065330 h 5158567"/>
              <a:gd name="connsiteX8" fmla="*/ 12939 w 4676402"/>
              <a:gd name="connsiteY8" fmla="*/ 4065330 h 5158567"/>
              <a:gd name="connsiteX9" fmla="*/ 19982 w 4676402"/>
              <a:gd name="connsiteY9" fmla="*/ 2551965 h 5158567"/>
              <a:gd name="connsiteX10" fmla="*/ 921411 w 4676402"/>
              <a:gd name="connsiteY10" fmla="*/ 0 h 5158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76402" h="5158567">
                <a:moveTo>
                  <a:pt x="921411" y="0"/>
                </a:moveTo>
                <a:lnTo>
                  <a:pt x="4676402" y="8118"/>
                </a:lnTo>
                <a:lnTo>
                  <a:pt x="3135614" y="4065827"/>
                </a:lnTo>
                <a:lnTo>
                  <a:pt x="3135960" y="4065827"/>
                </a:lnTo>
                <a:lnTo>
                  <a:pt x="2703819" y="5158004"/>
                </a:lnTo>
                <a:lnTo>
                  <a:pt x="0" y="5158567"/>
                </a:lnTo>
                <a:cubicBezTo>
                  <a:pt x="1154" y="4976444"/>
                  <a:pt x="3894" y="4793527"/>
                  <a:pt x="6635" y="4610610"/>
                </a:cubicBezTo>
                <a:lnTo>
                  <a:pt x="13238" y="4065330"/>
                </a:lnTo>
                <a:lnTo>
                  <a:pt x="12939" y="4065330"/>
                </a:lnTo>
                <a:cubicBezTo>
                  <a:pt x="15287" y="3663966"/>
                  <a:pt x="17634" y="2953329"/>
                  <a:pt x="19982" y="2551965"/>
                </a:cubicBezTo>
                <a:lnTo>
                  <a:pt x="921411" y="0"/>
                </a:lnTo>
                <a:close/>
              </a:path>
            </a:pathLst>
          </a:custGeom>
        </p:spPr>
      </p:pic>
      <p:sp>
        <p:nvSpPr>
          <p:cNvPr id="16" name="Rectangle 1">
            <a:extLst>
              <a:ext uri="{FF2B5EF4-FFF2-40B4-BE49-F238E27FC236}">
                <a16:creationId xmlns:a16="http://schemas.microsoft.com/office/drawing/2014/main" id="{CD148E02-6339-8545-A1F4-59C4835D3B4C}"/>
              </a:ext>
            </a:extLst>
          </p:cNvPr>
          <p:cNvSpPr/>
          <p:nvPr/>
        </p:nvSpPr>
        <p:spPr>
          <a:xfrm>
            <a:off x="-6875" y="-6393"/>
            <a:ext cx="913814" cy="2612525"/>
          </a:xfrm>
          <a:custGeom>
            <a:avLst/>
            <a:gdLst>
              <a:gd name="connsiteX0" fmla="*/ 0 w 928151"/>
              <a:gd name="connsiteY0" fmla="*/ 0 h 1375897"/>
              <a:gd name="connsiteX1" fmla="*/ 928151 w 928151"/>
              <a:gd name="connsiteY1" fmla="*/ 0 h 1375897"/>
              <a:gd name="connsiteX2" fmla="*/ 928151 w 928151"/>
              <a:gd name="connsiteY2" fmla="*/ 1375897 h 1375897"/>
              <a:gd name="connsiteX3" fmla="*/ 0 w 928151"/>
              <a:gd name="connsiteY3" fmla="*/ 1375897 h 1375897"/>
              <a:gd name="connsiteX4" fmla="*/ 0 w 928151"/>
              <a:gd name="connsiteY4" fmla="*/ 0 h 1375897"/>
              <a:gd name="connsiteX0" fmla="*/ 467512 w 1395663"/>
              <a:gd name="connsiteY0" fmla="*/ 0 h 1382772"/>
              <a:gd name="connsiteX1" fmla="*/ 1395663 w 1395663"/>
              <a:gd name="connsiteY1" fmla="*/ 0 h 1382772"/>
              <a:gd name="connsiteX2" fmla="*/ 1395663 w 1395663"/>
              <a:gd name="connsiteY2" fmla="*/ 1375897 h 1382772"/>
              <a:gd name="connsiteX3" fmla="*/ 0 w 1395663"/>
              <a:gd name="connsiteY3" fmla="*/ 1382772 h 1382772"/>
              <a:gd name="connsiteX4" fmla="*/ 467512 w 1395663"/>
              <a:gd name="connsiteY4" fmla="*/ 0 h 1382772"/>
              <a:gd name="connsiteX0" fmla="*/ 467512 w 1395663"/>
              <a:gd name="connsiteY0" fmla="*/ 0 h 1382772"/>
              <a:gd name="connsiteX1" fmla="*/ 1395663 w 1395663"/>
              <a:gd name="connsiteY1" fmla="*/ 0 h 1382772"/>
              <a:gd name="connsiteX2" fmla="*/ 941900 w 1395663"/>
              <a:gd name="connsiteY2" fmla="*/ 1382772 h 1382772"/>
              <a:gd name="connsiteX3" fmla="*/ 0 w 1395663"/>
              <a:gd name="connsiteY3" fmla="*/ 1382772 h 1382772"/>
              <a:gd name="connsiteX4" fmla="*/ 467512 w 1395663"/>
              <a:gd name="connsiteY4" fmla="*/ 0 h 1382772"/>
              <a:gd name="connsiteX0" fmla="*/ 229518 w 1157669"/>
              <a:gd name="connsiteY0" fmla="*/ 0 h 2215753"/>
              <a:gd name="connsiteX1" fmla="*/ 1157669 w 1157669"/>
              <a:gd name="connsiteY1" fmla="*/ 0 h 2215753"/>
              <a:gd name="connsiteX2" fmla="*/ 703906 w 1157669"/>
              <a:gd name="connsiteY2" fmla="*/ 1382772 h 2215753"/>
              <a:gd name="connsiteX3" fmla="*/ 0 w 1157669"/>
              <a:gd name="connsiteY3" fmla="*/ 2215753 h 2215753"/>
              <a:gd name="connsiteX4" fmla="*/ 229518 w 1157669"/>
              <a:gd name="connsiteY4" fmla="*/ 0 h 2215753"/>
              <a:gd name="connsiteX0" fmla="*/ 229518 w 1157669"/>
              <a:gd name="connsiteY0" fmla="*/ 0 h 2272120"/>
              <a:gd name="connsiteX1" fmla="*/ 1157669 w 1157669"/>
              <a:gd name="connsiteY1" fmla="*/ 0 h 2272120"/>
              <a:gd name="connsiteX2" fmla="*/ 365703 w 1157669"/>
              <a:gd name="connsiteY2" fmla="*/ 2272120 h 2272120"/>
              <a:gd name="connsiteX3" fmla="*/ 0 w 1157669"/>
              <a:gd name="connsiteY3" fmla="*/ 2215753 h 2272120"/>
              <a:gd name="connsiteX4" fmla="*/ 229518 w 1157669"/>
              <a:gd name="connsiteY4" fmla="*/ 0 h 2272120"/>
              <a:gd name="connsiteX0" fmla="*/ 354778 w 1157669"/>
              <a:gd name="connsiteY0" fmla="*/ 12526 h 2272120"/>
              <a:gd name="connsiteX1" fmla="*/ 1157669 w 1157669"/>
              <a:gd name="connsiteY1" fmla="*/ 0 h 2272120"/>
              <a:gd name="connsiteX2" fmla="*/ 365703 w 1157669"/>
              <a:gd name="connsiteY2" fmla="*/ 2272120 h 2272120"/>
              <a:gd name="connsiteX3" fmla="*/ 0 w 1157669"/>
              <a:gd name="connsiteY3" fmla="*/ 2215753 h 2272120"/>
              <a:gd name="connsiteX4" fmla="*/ 354778 w 1157669"/>
              <a:gd name="connsiteY4" fmla="*/ 12526 h 2272120"/>
              <a:gd name="connsiteX0" fmla="*/ 0 w 802891"/>
              <a:gd name="connsiteY0" fmla="*/ 12526 h 2272120"/>
              <a:gd name="connsiteX1" fmla="*/ 802891 w 802891"/>
              <a:gd name="connsiteY1" fmla="*/ 0 h 2272120"/>
              <a:gd name="connsiteX2" fmla="*/ 10925 w 802891"/>
              <a:gd name="connsiteY2" fmla="*/ 2272120 h 2272120"/>
              <a:gd name="connsiteX3" fmla="*/ 14740 w 802891"/>
              <a:gd name="connsiteY3" fmla="*/ 1107199 h 2272120"/>
              <a:gd name="connsiteX4" fmla="*/ 0 w 802891"/>
              <a:gd name="connsiteY4" fmla="*/ 12526 h 2272120"/>
              <a:gd name="connsiteX0" fmla="*/ 94357 w 897248"/>
              <a:gd name="connsiteY0" fmla="*/ 12526 h 2272121"/>
              <a:gd name="connsiteX1" fmla="*/ 897248 w 897248"/>
              <a:gd name="connsiteY1" fmla="*/ 0 h 2272121"/>
              <a:gd name="connsiteX2" fmla="*/ 105282 w 897248"/>
              <a:gd name="connsiteY2" fmla="*/ 2272120 h 2272121"/>
              <a:gd name="connsiteX3" fmla="*/ 94357 w 897248"/>
              <a:gd name="connsiteY3" fmla="*/ 12526 h 2272121"/>
              <a:gd name="connsiteX0" fmla="*/ 57096 w 859987"/>
              <a:gd name="connsiteY0" fmla="*/ 12526 h 2272120"/>
              <a:gd name="connsiteX1" fmla="*/ 859987 w 859987"/>
              <a:gd name="connsiteY1" fmla="*/ 0 h 2272120"/>
              <a:gd name="connsiteX2" fmla="*/ 68021 w 859987"/>
              <a:gd name="connsiteY2" fmla="*/ 2272120 h 2272120"/>
              <a:gd name="connsiteX3" fmla="*/ 57096 w 859987"/>
              <a:gd name="connsiteY3" fmla="*/ 12526 h 2272120"/>
              <a:gd name="connsiteX0" fmla="*/ 0 w 802891"/>
              <a:gd name="connsiteY0" fmla="*/ 12526 h 2272120"/>
              <a:gd name="connsiteX1" fmla="*/ 802891 w 802891"/>
              <a:gd name="connsiteY1" fmla="*/ 0 h 2272120"/>
              <a:gd name="connsiteX2" fmla="*/ 10925 w 802891"/>
              <a:gd name="connsiteY2" fmla="*/ 2272120 h 2272120"/>
              <a:gd name="connsiteX3" fmla="*/ 0 w 802891"/>
              <a:gd name="connsiteY3" fmla="*/ 12526 h 2272120"/>
              <a:gd name="connsiteX0" fmla="*/ 0 w 796628"/>
              <a:gd name="connsiteY0" fmla="*/ 12526 h 2272120"/>
              <a:gd name="connsiteX1" fmla="*/ 796628 w 796628"/>
              <a:gd name="connsiteY1" fmla="*/ 0 h 2272120"/>
              <a:gd name="connsiteX2" fmla="*/ 4662 w 796628"/>
              <a:gd name="connsiteY2" fmla="*/ 2272120 h 2272120"/>
              <a:gd name="connsiteX3" fmla="*/ 0 w 796628"/>
              <a:gd name="connsiteY3" fmla="*/ 12526 h 2272120"/>
              <a:gd name="connsiteX0" fmla="*/ 0 w 790365"/>
              <a:gd name="connsiteY0" fmla="*/ 0 h 2259594"/>
              <a:gd name="connsiteX1" fmla="*/ 790365 w 790365"/>
              <a:gd name="connsiteY1" fmla="*/ 0 h 2259594"/>
              <a:gd name="connsiteX2" fmla="*/ 4662 w 790365"/>
              <a:gd name="connsiteY2" fmla="*/ 2259594 h 2259594"/>
              <a:gd name="connsiteX3" fmla="*/ 0 w 790365"/>
              <a:gd name="connsiteY3" fmla="*/ 0 h 2259594"/>
            </a:gdLst>
            <a:ahLst/>
            <a:cxnLst>
              <a:cxn ang="0">
                <a:pos x="connsiteX0" y="connsiteY0"/>
              </a:cxn>
              <a:cxn ang="0">
                <a:pos x="connsiteX1" y="connsiteY1"/>
              </a:cxn>
              <a:cxn ang="0">
                <a:pos x="connsiteX2" y="connsiteY2"/>
              </a:cxn>
              <a:cxn ang="0">
                <a:pos x="connsiteX3" y="connsiteY3"/>
              </a:cxn>
            </a:cxnLst>
            <a:rect l="l" t="t" r="r" b="b"/>
            <a:pathLst>
              <a:path w="790365" h="2259594">
                <a:moveTo>
                  <a:pt x="0" y="0"/>
                </a:moveTo>
                <a:lnTo>
                  <a:pt x="790365" y="0"/>
                </a:lnTo>
                <a:lnTo>
                  <a:pt x="4662" y="2259594"/>
                </a:lnTo>
                <a:cubicBezTo>
                  <a:pt x="-801" y="1129797"/>
                  <a:pt x="5462" y="1129797"/>
                  <a:pt x="0" y="0"/>
                </a:cubicBez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2400" dirty="0">
              <a:solidFill>
                <a:schemeClr val="tx1">
                  <a:lumMod val="75000"/>
                </a:schemeClr>
              </a:solidFill>
              <a:latin typeface="Arial"/>
              <a:cs typeface="Arial"/>
            </a:endParaRPr>
          </a:p>
        </p:txBody>
      </p:sp>
      <p:sp>
        <p:nvSpPr>
          <p:cNvPr id="17" name="Content Placeholder 3">
            <a:extLst>
              <a:ext uri="{FF2B5EF4-FFF2-40B4-BE49-F238E27FC236}">
                <a16:creationId xmlns:a16="http://schemas.microsoft.com/office/drawing/2014/main" id="{B470FC21-C3B1-5745-828D-BEA3907B7EB0}"/>
              </a:ext>
            </a:extLst>
          </p:cNvPr>
          <p:cNvSpPr txBox="1">
            <a:spLocks/>
          </p:cNvSpPr>
          <p:nvPr/>
        </p:nvSpPr>
        <p:spPr>
          <a:xfrm>
            <a:off x="4491685" y="1599391"/>
            <a:ext cx="3228250" cy="156615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94310" lvl="3" indent="-194310">
              <a:spcBef>
                <a:spcPts val="0"/>
              </a:spcBef>
              <a:spcAft>
                <a:spcPts val="600"/>
              </a:spcAft>
              <a:buClr>
                <a:schemeClr val="tx1"/>
              </a:buClr>
              <a:buSzPct val="85000"/>
              <a:buFont typeface="Arial" panose="020B0604020202020204" pitchFamily="34" charset="0"/>
              <a:buChar char="•"/>
            </a:pPr>
            <a:r>
              <a:rPr lang="en-US" sz="1200" dirty="0">
                <a:latin typeface="+mj-lt"/>
              </a:rPr>
              <a:t>Speak with an attorney to create a new (or review your existing) power of attorney</a:t>
            </a:r>
          </a:p>
          <a:p>
            <a:pPr marL="194310" lvl="3" indent="-194310">
              <a:spcBef>
                <a:spcPts val="0"/>
              </a:spcBef>
              <a:spcAft>
                <a:spcPts val="600"/>
              </a:spcAft>
              <a:buClr>
                <a:schemeClr val="tx1"/>
              </a:buClr>
              <a:buSzPct val="85000"/>
              <a:buFont typeface="Arial" panose="020B0604020202020204" pitchFamily="34" charset="0"/>
              <a:buChar char="•"/>
            </a:pPr>
            <a:r>
              <a:rPr lang="en-US" sz="1200" dirty="0">
                <a:latin typeface="+mj-lt"/>
              </a:rPr>
              <a:t>Consider an advance healthcare directive</a:t>
            </a:r>
          </a:p>
          <a:p>
            <a:pPr marL="194310" lvl="3" indent="-194310">
              <a:spcBef>
                <a:spcPts val="0"/>
              </a:spcBef>
              <a:spcAft>
                <a:spcPts val="600"/>
              </a:spcAft>
              <a:buClr>
                <a:schemeClr val="tx1"/>
              </a:buClr>
              <a:buSzPct val="85000"/>
              <a:buFont typeface="Arial" panose="020B0604020202020204" pitchFamily="34" charset="0"/>
              <a:buChar char="•"/>
            </a:pPr>
            <a:r>
              <a:rPr lang="en-US" sz="1200" dirty="0">
                <a:latin typeface="+mj-lt"/>
              </a:rPr>
              <a:t>Make sure someone knows where and how to locate your documents</a:t>
            </a:r>
          </a:p>
          <a:p>
            <a:pPr marL="0" lvl="3" indent="0">
              <a:spcBef>
                <a:spcPts val="0"/>
              </a:spcBef>
              <a:spcAft>
                <a:spcPts val="600"/>
              </a:spcAft>
              <a:buClr>
                <a:schemeClr val="tx1"/>
              </a:buClr>
              <a:buNone/>
            </a:pPr>
            <a:endParaRPr lang="en-US" sz="1200" dirty="0">
              <a:latin typeface="+mj-lt"/>
            </a:endParaRPr>
          </a:p>
        </p:txBody>
      </p:sp>
    </p:spTree>
    <p:extLst>
      <p:ext uri="{BB962C8B-B14F-4D97-AF65-F5344CB8AC3E}">
        <p14:creationId xmlns:p14="http://schemas.microsoft.com/office/powerpoint/2010/main" val="2972786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5"/>
          <p:cNvSpPr>
            <a:spLocks noGrp="1"/>
          </p:cNvSpPr>
          <p:nvPr>
            <p:ph type="sldNum" sz="quarter" idx="10"/>
          </p:nvPr>
        </p:nvSpPr>
        <p:spPr>
          <a:prstGeom prst="rect">
            <a:avLst/>
          </a:prstGeom>
        </p:spPr>
        <p:txBody>
          <a:bodyPr/>
          <a:lstStyle>
            <a:lvl1pPr algn="l">
              <a:defRPr sz="900">
                <a:solidFill>
                  <a:srgbClr val="474747"/>
                </a:solidFill>
                <a:latin typeface="Arial"/>
              </a:defRPr>
            </a:lvl1pPr>
          </a:lstStyle>
          <a:p>
            <a:fld id="{716BC1C3-C832-FA4C-9911-3E1C355083BA}" type="slidenum">
              <a:rPr lang="en-US" smtClean="0">
                <a:solidFill>
                  <a:schemeClr val="tx1"/>
                </a:solidFill>
              </a:rPr>
              <a:pPr/>
              <a:t>14</a:t>
            </a:fld>
            <a:endParaRPr lang="en-US">
              <a:solidFill>
                <a:schemeClr val="tx1"/>
              </a:solidFill>
            </a:endParaRPr>
          </a:p>
        </p:txBody>
      </p:sp>
      <p:sp>
        <p:nvSpPr>
          <p:cNvPr id="2" name="Title 1"/>
          <p:cNvSpPr>
            <a:spLocks noGrp="1"/>
          </p:cNvSpPr>
          <p:nvPr>
            <p:ph type="title"/>
          </p:nvPr>
        </p:nvSpPr>
        <p:spPr>
          <a:prstGeom prst="rect">
            <a:avLst/>
          </a:prstGeom>
          <a:noFill/>
        </p:spPr>
        <p:txBody>
          <a:bodyPr/>
          <a:lstStyle/>
          <a:p>
            <a:r>
              <a:rPr lang="en-US" spc="0"/>
              <a:t>Transferring wealth</a:t>
            </a:r>
          </a:p>
        </p:txBody>
      </p:sp>
      <p:sp>
        <p:nvSpPr>
          <p:cNvPr id="10" name="Shape 111"/>
          <p:cNvSpPr/>
          <p:nvPr/>
        </p:nvSpPr>
        <p:spPr>
          <a:xfrm>
            <a:off x="8697685" y="4734106"/>
            <a:ext cx="450135" cy="0"/>
          </a:xfrm>
          <a:prstGeom prst="line">
            <a:avLst/>
          </a:prstGeom>
          <a:ln w="6350" cmpd="sng">
            <a:solidFill>
              <a:srgbClr val="FFFFFF"/>
            </a:solidFill>
            <a:miter lim="400000"/>
          </a:ln>
        </p:spPr>
        <p:txBody>
          <a:bodyPr lIns="50800" tIns="50800" rIns="50800" bIns="50800" anchor="ctr"/>
          <a:lstStyle/>
          <a:p>
            <a:pPr>
              <a:defRPr sz="3200"/>
            </a:pPr>
            <a:endParaRPr/>
          </a:p>
        </p:txBody>
      </p:sp>
      <p:pic>
        <p:nvPicPr>
          <p:cNvPr id="8" name="Picture 7">
            <a:extLst>
              <a:ext uri="{FF2B5EF4-FFF2-40B4-BE49-F238E27FC236}">
                <a16:creationId xmlns:a16="http://schemas.microsoft.com/office/drawing/2014/main" id="{D5E6E99F-5468-C74A-A944-3D70543E83F7}"/>
              </a:ext>
            </a:extLst>
          </p:cNvPr>
          <p:cNvPicPr>
            <a:picLocks noChangeAspect="1"/>
          </p:cNvPicPr>
          <p:nvPr/>
        </p:nvPicPr>
        <p:blipFill rotWithShape="1">
          <a:blip r:embed="rId3"/>
          <a:srcRect l="10829" t="10980" r="150"/>
          <a:stretch/>
        </p:blipFill>
        <p:spPr>
          <a:xfrm>
            <a:off x="-7388" y="2096231"/>
            <a:ext cx="5417367" cy="3047269"/>
          </a:xfrm>
          <a:custGeom>
            <a:avLst/>
            <a:gdLst>
              <a:gd name="connsiteX0" fmla="*/ 5061411 w 5061411"/>
              <a:gd name="connsiteY0" fmla="*/ 0 h 2904008"/>
              <a:gd name="connsiteX1" fmla="*/ 4066568 w 5061411"/>
              <a:gd name="connsiteY1" fmla="*/ 2904008 h 2904008"/>
              <a:gd name="connsiteX2" fmla="*/ 0 w 5061411"/>
              <a:gd name="connsiteY2" fmla="*/ 2903138 h 2904008"/>
              <a:gd name="connsiteX3" fmla="*/ 0 w 5061411"/>
              <a:gd name="connsiteY3" fmla="*/ 871 h 2904008"/>
              <a:gd name="connsiteX4" fmla="*/ 5061411 w 5061411"/>
              <a:gd name="connsiteY4" fmla="*/ 0 h 2904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1411" h="2904008">
                <a:moveTo>
                  <a:pt x="5061411" y="0"/>
                </a:moveTo>
                <a:lnTo>
                  <a:pt x="4066568" y="2904008"/>
                </a:lnTo>
                <a:lnTo>
                  <a:pt x="0" y="2903138"/>
                </a:lnTo>
                <a:lnTo>
                  <a:pt x="0" y="871"/>
                </a:lnTo>
                <a:cubicBezTo>
                  <a:pt x="1687279" y="580"/>
                  <a:pt x="3374133" y="291"/>
                  <a:pt x="5061411" y="0"/>
                </a:cubicBezTo>
                <a:close/>
              </a:path>
            </a:pathLst>
          </a:custGeom>
        </p:spPr>
      </p:pic>
    </p:spTree>
    <p:extLst>
      <p:ext uri="{BB962C8B-B14F-4D97-AF65-F5344CB8AC3E}">
        <p14:creationId xmlns:p14="http://schemas.microsoft.com/office/powerpoint/2010/main" val="3540498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716BC1C3-C832-FA4C-9911-3E1C355083BA}" type="slidenum">
              <a:rPr lang="en-US" smtClean="0"/>
              <a:pPr/>
              <a:t>15</a:t>
            </a:fld>
            <a:endParaRPr lang="en-US"/>
          </a:p>
        </p:txBody>
      </p:sp>
      <p:sp>
        <p:nvSpPr>
          <p:cNvPr id="4" name="Title 3"/>
          <p:cNvSpPr>
            <a:spLocks noGrp="1"/>
          </p:cNvSpPr>
          <p:nvPr>
            <p:ph type="title"/>
          </p:nvPr>
        </p:nvSpPr>
        <p:spPr>
          <a:prstGeom prst="rect">
            <a:avLst/>
          </a:prstGeom>
        </p:spPr>
        <p:txBody>
          <a:bodyPr/>
          <a:lstStyle/>
          <a:p>
            <a:r>
              <a:rPr lang="en-US" dirty="0"/>
              <a:t>TRANSFERRING WEALTH</a:t>
            </a:r>
          </a:p>
        </p:txBody>
      </p:sp>
      <p:sp>
        <p:nvSpPr>
          <p:cNvPr id="11" name="TextBox 10"/>
          <p:cNvSpPr txBox="1"/>
          <p:nvPr/>
        </p:nvSpPr>
        <p:spPr>
          <a:xfrm>
            <a:off x="457236" y="2067697"/>
            <a:ext cx="3176085" cy="1510234"/>
          </a:xfrm>
          <a:prstGeom prst="rect">
            <a:avLst/>
          </a:prstGeom>
          <a:solidFill>
            <a:schemeClr val="bg1">
              <a:alpha val="86000"/>
            </a:schemeClr>
          </a:solidFill>
          <a:ln>
            <a:noFill/>
          </a:ln>
        </p:spPr>
        <p:txBody>
          <a:bodyPr wrap="square" lIns="0" tIns="0" rIns="0" bIns="0" rtlCol="0" anchor="t">
            <a:noAutofit/>
          </a:bodyPr>
          <a:lstStyle/>
          <a:p>
            <a:pPr marL="219456" lvl="0" indent="-118872">
              <a:spcBef>
                <a:spcPts val="600"/>
              </a:spcBef>
              <a:spcAft>
                <a:spcPts val="400"/>
              </a:spcAft>
              <a:buClr>
                <a:schemeClr val="tx1"/>
              </a:buClr>
              <a:buSzPct val="104000"/>
              <a:buFont typeface="Arial"/>
              <a:buChar char="•"/>
            </a:pPr>
            <a:endParaRPr lang="en-US" sz="1200"/>
          </a:p>
          <a:p>
            <a:pPr marL="400050" indent="-185738">
              <a:lnSpc>
                <a:spcPct val="110000"/>
              </a:lnSpc>
              <a:spcBef>
                <a:spcPts val="0"/>
              </a:spcBef>
              <a:spcAft>
                <a:spcPts val="400"/>
              </a:spcAft>
              <a:buClr>
                <a:schemeClr val="tx1"/>
              </a:buClr>
              <a:buSzPct val="85000"/>
              <a:buFont typeface="Arial" charset="0"/>
              <a:buChar char="•"/>
            </a:pPr>
            <a:r>
              <a:rPr lang="en-US" sz="1200"/>
              <a:t>Transfer assets to the </a:t>
            </a:r>
            <a:br>
              <a:rPr lang="en-US" sz="1200"/>
            </a:br>
            <a:r>
              <a:rPr lang="en-US" sz="1200"/>
              <a:t>intended beneficiaries</a:t>
            </a:r>
          </a:p>
          <a:p>
            <a:pPr marL="400050" indent="-185738">
              <a:lnSpc>
                <a:spcPct val="110000"/>
              </a:lnSpc>
              <a:spcAft>
                <a:spcPts val="400"/>
              </a:spcAft>
              <a:buClr>
                <a:schemeClr val="tx1"/>
              </a:buClr>
              <a:buSzPct val="85000"/>
              <a:buFont typeface="Arial" charset="0"/>
              <a:buChar char="•"/>
              <a:defRPr/>
            </a:pPr>
            <a:r>
              <a:rPr lang="en-US" sz="1200"/>
              <a:t>Avoid delays and chaos</a:t>
            </a:r>
          </a:p>
          <a:p>
            <a:pPr marL="400050" indent="-185738">
              <a:lnSpc>
                <a:spcPct val="110000"/>
              </a:lnSpc>
              <a:spcAft>
                <a:spcPts val="400"/>
              </a:spcAft>
              <a:buClr>
                <a:schemeClr val="tx1"/>
              </a:buClr>
              <a:buSzPct val="85000"/>
              <a:buFont typeface="Arial" charset="0"/>
              <a:buChar char="•"/>
              <a:defRPr/>
            </a:pPr>
            <a:r>
              <a:rPr lang="en-US" sz="1200"/>
              <a:t>Reduce expenses and taxes</a:t>
            </a:r>
          </a:p>
          <a:p>
            <a:endParaRPr lang="en-US" sz="1200">
              <a:latin typeface="Arial"/>
              <a:cs typeface="Arial"/>
            </a:endParaRPr>
          </a:p>
        </p:txBody>
      </p:sp>
      <p:sp>
        <p:nvSpPr>
          <p:cNvPr id="14" name="TextBox 13"/>
          <p:cNvSpPr txBox="1"/>
          <p:nvPr/>
        </p:nvSpPr>
        <p:spPr>
          <a:xfrm>
            <a:off x="3765427" y="2062507"/>
            <a:ext cx="3305722" cy="1510234"/>
          </a:xfrm>
          <a:prstGeom prst="rect">
            <a:avLst/>
          </a:prstGeom>
          <a:solidFill>
            <a:schemeClr val="bg1">
              <a:alpha val="75000"/>
            </a:schemeClr>
          </a:solidFill>
          <a:ln>
            <a:noFill/>
          </a:ln>
        </p:spPr>
        <p:txBody>
          <a:bodyPr wrap="square" lIns="0" tIns="0" rIns="0" bIns="0" rtlCol="0" anchor="t">
            <a:noAutofit/>
          </a:bodyPr>
          <a:lstStyle/>
          <a:p>
            <a:pPr marL="219456" lvl="0" indent="-118872">
              <a:spcAft>
                <a:spcPts val="400"/>
              </a:spcAft>
              <a:buClr>
                <a:schemeClr val="tx1"/>
              </a:buClr>
              <a:buSzPct val="104000"/>
              <a:buFont typeface="Arial" charset="0"/>
              <a:buChar char="•"/>
            </a:pPr>
            <a:endParaRPr lang="en-US" sz="1200" dirty="0"/>
          </a:p>
          <a:p>
            <a:pPr marL="350838" lvl="0" indent="-176213">
              <a:spcAft>
                <a:spcPts val="400"/>
              </a:spcAft>
              <a:buClr>
                <a:schemeClr val="tx1"/>
              </a:buClr>
              <a:buSzPct val="85000"/>
              <a:buFont typeface="Arial" charset="0"/>
              <a:buChar char="•"/>
            </a:pPr>
            <a:r>
              <a:rPr lang="en-US" sz="1200" dirty="0"/>
              <a:t>Wills and Probate</a:t>
            </a:r>
          </a:p>
          <a:p>
            <a:pPr marL="350838" lvl="0" indent="-176213">
              <a:spcAft>
                <a:spcPts val="400"/>
              </a:spcAft>
              <a:buClr>
                <a:schemeClr val="tx1"/>
              </a:buClr>
              <a:buSzPct val="85000"/>
              <a:buFont typeface="Arial" charset="0"/>
              <a:buChar char="•"/>
              <a:defRPr/>
            </a:pPr>
            <a:r>
              <a:rPr lang="en-US" sz="1200" dirty="0"/>
              <a:t>Ownership (titling) of assets</a:t>
            </a:r>
          </a:p>
          <a:p>
            <a:pPr marL="350838" lvl="0" indent="-176213">
              <a:spcAft>
                <a:spcPts val="400"/>
              </a:spcAft>
              <a:buClr>
                <a:schemeClr val="tx1"/>
              </a:buClr>
              <a:buSzPct val="85000"/>
              <a:buFont typeface="Arial" charset="0"/>
              <a:buChar char="•"/>
              <a:defRPr/>
            </a:pPr>
            <a:r>
              <a:rPr lang="en-US" sz="1200" dirty="0"/>
              <a:t>Beneficiary designations</a:t>
            </a:r>
          </a:p>
          <a:p>
            <a:endParaRPr lang="en-US" sz="1200" dirty="0">
              <a:latin typeface="Arial"/>
              <a:cs typeface="Arial"/>
            </a:endParaRPr>
          </a:p>
        </p:txBody>
      </p:sp>
      <p:sp>
        <p:nvSpPr>
          <p:cNvPr id="13" name="TextBox 12"/>
          <p:cNvSpPr txBox="1"/>
          <p:nvPr/>
        </p:nvSpPr>
        <p:spPr>
          <a:xfrm>
            <a:off x="3765427" y="1566104"/>
            <a:ext cx="3305722" cy="649874"/>
          </a:xfrm>
          <a:prstGeom prst="rect">
            <a:avLst/>
          </a:prstGeom>
          <a:solidFill>
            <a:schemeClr val="accent3"/>
          </a:solidFill>
          <a:ln>
            <a:noFill/>
          </a:ln>
        </p:spPr>
        <p:txBody>
          <a:bodyPr wrap="square" lIns="0" tIns="0" rIns="0" bIns="0" rtlCol="0" anchor="ctr">
            <a:noAutofit/>
          </a:bodyPr>
          <a:lstStyle/>
          <a:p>
            <a:pPr marL="198438"/>
            <a:r>
              <a:rPr lang="en-US" sz="1400" b="1">
                <a:solidFill>
                  <a:schemeClr val="bg1"/>
                </a:solidFill>
                <a:latin typeface="Arial"/>
                <a:cs typeface="Arial"/>
              </a:rPr>
              <a:t>THREE METHODS </a:t>
            </a:r>
            <a:br>
              <a:rPr lang="en-US" sz="1400" b="1">
                <a:solidFill>
                  <a:schemeClr val="bg1"/>
                </a:solidFill>
                <a:latin typeface="Arial"/>
                <a:cs typeface="Arial"/>
              </a:rPr>
            </a:br>
            <a:r>
              <a:rPr lang="en-US" sz="1400" b="1">
                <a:solidFill>
                  <a:schemeClr val="bg1"/>
                </a:solidFill>
                <a:latin typeface="Arial"/>
                <a:cs typeface="Arial"/>
              </a:rPr>
              <a:t>TO TRANSFER ASSETS </a:t>
            </a:r>
          </a:p>
        </p:txBody>
      </p:sp>
      <p:sp>
        <p:nvSpPr>
          <p:cNvPr id="9" name="TextBox 8"/>
          <p:cNvSpPr txBox="1"/>
          <p:nvPr/>
        </p:nvSpPr>
        <p:spPr>
          <a:xfrm>
            <a:off x="457236" y="1566104"/>
            <a:ext cx="3176085" cy="649874"/>
          </a:xfrm>
          <a:prstGeom prst="rect">
            <a:avLst/>
          </a:prstGeom>
          <a:solidFill>
            <a:schemeClr val="accent3"/>
          </a:solidFill>
          <a:ln>
            <a:noFill/>
          </a:ln>
        </p:spPr>
        <p:txBody>
          <a:bodyPr wrap="square" lIns="0" tIns="0" rIns="0" bIns="0" rtlCol="0" anchor="ctr">
            <a:noAutofit/>
          </a:bodyPr>
          <a:lstStyle/>
          <a:p>
            <a:pPr marL="234950"/>
            <a:r>
              <a:rPr lang="en-US" sz="1400" b="1">
                <a:solidFill>
                  <a:schemeClr val="bg1"/>
                </a:solidFill>
                <a:latin typeface="Arial"/>
                <a:cs typeface="Arial"/>
              </a:rPr>
              <a:t>THE GOAL</a:t>
            </a:r>
          </a:p>
        </p:txBody>
      </p:sp>
      <p:sp>
        <p:nvSpPr>
          <p:cNvPr id="12" name="Shape 111">
            <a:extLst>
              <a:ext uri="{FF2B5EF4-FFF2-40B4-BE49-F238E27FC236}">
                <a16:creationId xmlns:a16="http://schemas.microsoft.com/office/drawing/2014/main" id="{D6DB10FC-F5F1-2D45-8D20-78AC6ADF6D15}"/>
              </a:ext>
            </a:extLst>
          </p:cNvPr>
          <p:cNvSpPr/>
          <p:nvPr/>
        </p:nvSpPr>
        <p:spPr>
          <a:xfrm>
            <a:off x="8697685" y="4721043"/>
            <a:ext cx="450135" cy="0"/>
          </a:xfrm>
          <a:prstGeom prst="line">
            <a:avLst/>
          </a:prstGeom>
          <a:ln w="6350" cmpd="sng">
            <a:solidFill>
              <a:schemeClr val="tx1"/>
            </a:solidFill>
            <a:miter lim="400000"/>
          </a:ln>
        </p:spPr>
        <p:txBody>
          <a:bodyPr lIns="50800" tIns="50800" rIns="50800" bIns="50800" anchor="ctr"/>
          <a:lstStyle/>
          <a:p>
            <a:pPr>
              <a:defRPr sz="3200"/>
            </a:pPr>
            <a:endParaRPr/>
          </a:p>
        </p:txBody>
      </p:sp>
    </p:spTree>
    <p:extLst>
      <p:ext uri="{BB962C8B-B14F-4D97-AF65-F5344CB8AC3E}">
        <p14:creationId xmlns:p14="http://schemas.microsoft.com/office/powerpoint/2010/main" val="1097190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
          <p:cNvSpPr>
            <a:spLocks noGrp="1"/>
          </p:cNvSpPr>
          <p:nvPr>
            <p:ph type="sldNum" sz="quarter" idx="10"/>
          </p:nvPr>
        </p:nvSpPr>
        <p:spPr/>
        <p:txBody>
          <a:bodyPr/>
          <a:lstStyle/>
          <a:p>
            <a:r>
              <a:rPr lang="en-US"/>
              <a:t>14</a:t>
            </a:r>
          </a:p>
        </p:txBody>
      </p:sp>
      <p:sp>
        <p:nvSpPr>
          <p:cNvPr id="12" name="Title 3"/>
          <p:cNvSpPr>
            <a:spLocks noGrp="1"/>
          </p:cNvSpPr>
          <p:nvPr>
            <p:ph type="title"/>
          </p:nvPr>
        </p:nvSpPr>
        <p:spPr>
          <a:prstGeom prst="rect">
            <a:avLst/>
          </a:prstGeom>
        </p:spPr>
        <p:txBody>
          <a:bodyPr/>
          <a:lstStyle/>
          <a:p>
            <a:r>
              <a:rPr lang="en-US"/>
              <a:t>WILLS AND PROBATE</a:t>
            </a:r>
          </a:p>
        </p:txBody>
      </p:sp>
      <p:sp>
        <p:nvSpPr>
          <p:cNvPr id="13" name="Content Placeholder 2">
            <a:extLst>
              <a:ext uri="{FF2B5EF4-FFF2-40B4-BE49-F238E27FC236}">
                <a16:creationId xmlns:a16="http://schemas.microsoft.com/office/drawing/2014/main" id="{4B3A0711-E071-8749-9F20-D93C96F586AD}"/>
              </a:ext>
            </a:extLst>
          </p:cNvPr>
          <p:cNvSpPr txBox="1">
            <a:spLocks/>
          </p:cNvSpPr>
          <p:nvPr/>
        </p:nvSpPr>
        <p:spPr>
          <a:xfrm>
            <a:off x="2140281" y="4169786"/>
            <a:ext cx="4673600" cy="5969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115887">
              <a:lnSpc>
                <a:spcPct val="100000"/>
              </a:lnSpc>
              <a:spcBef>
                <a:spcPts val="0"/>
              </a:spcBef>
              <a:buFont typeface="Arial" panose="020B0604020202020204" pitchFamily="34" charset="0"/>
              <a:buNone/>
            </a:pPr>
            <a:r>
              <a:rPr lang="en-US" sz="1400" dirty="0">
                <a:solidFill>
                  <a:schemeClr val="accent1"/>
                </a:solidFill>
                <a:latin typeface="Georgia" panose="02040502050405020303" pitchFamily="18" charset="0"/>
              </a:rPr>
              <a:t>In the absence of a will or trust, the courts will decide who gets your assets based on state intestacy laws</a:t>
            </a:r>
          </a:p>
        </p:txBody>
      </p:sp>
      <p:sp>
        <p:nvSpPr>
          <p:cNvPr id="19" name="Subtitle 2">
            <a:extLst>
              <a:ext uri="{FF2B5EF4-FFF2-40B4-BE49-F238E27FC236}">
                <a16:creationId xmlns:a16="http://schemas.microsoft.com/office/drawing/2014/main" id="{E7519D14-FEEF-C649-AEB7-13A4913B5F32}"/>
              </a:ext>
            </a:extLst>
          </p:cNvPr>
          <p:cNvSpPr txBox="1">
            <a:spLocks/>
          </p:cNvSpPr>
          <p:nvPr/>
        </p:nvSpPr>
        <p:spPr>
          <a:xfrm>
            <a:off x="1463737" y="1674999"/>
            <a:ext cx="2626659" cy="918627"/>
          </a:xfrm>
          <a:prstGeom prst="rect">
            <a:avLst/>
          </a:prstGeom>
        </p:spPr>
        <p:txBody>
          <a:bodyPr lIns="0" tIns="0" rIns="0" bIns="0">
            <a:noAutofit/>
          </a:bodyPr>
          <a:lstStyle>
            <a:lvl1pPr marL="0" indent="0" algn="l" defTabSz="914400" rtl="0" eaLnBrk="1" latinLnBrk="0" hangingPunct="1">
              <a:lnSpc>
                <a:spcPct val="120000"/>
              </a:lnSpc>
              <a:spcBef>
                <a:spcPts val="600"/>
              </a:spcBef>
              <a:spcAft>
                <a:spcPts val="1200"/>
              </a:spcAft>
              <a:buFont typeface="Arial" panose="020B0604020202020204" pitchFamily="34" charset="0"/>
              <a:buChar char="​"/>
              <a:defRPr sz="1500" b="0" i="0" kern="1200">
                <a:solidFill>
                  <a:schemeClr val="accent1"/>
                </a:solidFill>
                <a:latin typeface="+mj-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Char char="​"/>
              <a:defRPr sz="1500" i="0" kern="1200">
                <a:solidFill>
                  <a:schemeClr val="tx1">
                    <a:lumMod val="65000"/>
                    <a:lumOff val="35000"/>
                  </a:schemeClr>
                </a:solidFill>
                <a:latin typeface="+mj-lt"/>
                <a:ea typeface="+mn-ea"/>
                <a:cs typeface="+mn-cs"/>
              </a:defRPr>
            </a:lvl2pPr>
            <a:lvl3pPr marL="0" indent="0" algn="l" defTabSz="914400" rtl="0" eaLnBrk="1" latinLnBrk="0" hangingPunct="1">
              <a:lnSpc>
                <a:spcPct val="110000"/>
              </a:lnSpc>
              <a:spcBef>
                <a:spcPts val="600"/>
              </a:spcBef>
              <a:spcAft>
                <a:spcPts val="0"/>
              </a:spcAft>
              <a:buFont typeface="Arial" panose="020B0604020202020204" pitchFamily="34" charset="0"/>
              <a:buChar char="​"/>
              <a:defRPr sz="1100" b="0" i="0" kern="1200">
                <a:solidFill>
                  <a:schemeClr val="accent4"/>
                </a:solidFill>
                <a:latin typeface="+mj-lt"/>
                <a:ea typeface="+mn-ea"/>
                <a:cs typeface="Microsoft New Tai Lue" panose="020B0502040204020203" pitchFamily="34" charset="0"/>
              </a:defRPr>
            </a:lvl3pPr>
            <a:lvl4pPr marL="0" indent="0" algn="l" defTabSz="914400" rtl="0" eaLnBrk="1" latinLnBrk="0" hangingPunct="1">
              <a:lnSpc>
                <a:spcPct val="114000"/>
              </a:lnSpc>
              <a:spcBef>
                <a:spcPts val="600"/>
              </a:spcBef>
              <a:spcAft>
                <a:spcPts val="600"/>
              </a:spcAft>
              <a:buFont typeface="Arial" panose="020B0604020202020204" pitchFamily="34" charset="0"/>
              <a:buChar char="​"/>
              <a:defRPr sz="1100" i="0" kern="1200">
                <a:solidFill>
                  <a:schemeClr val="tx2"/>
                </a:solidFill>
                <a:latin typeface="+mj-lt"/>
                <a:ea typeface="+mn-ea"/>
                <a:cs typeface="Microsoft New Tai Lue" panose="020B0502040204020203" pitchFamily="34" charset="0"/>
              </a:defRPr>
            </a:lvl4pPr>
            <a:lvl5pPr marL="171450" indent="-171450" algn="l" defTabSz="914400" rtl="0" eaLnBrk="1" latinLnBrk="0" hangingPunct="1">
              <a:lnSpc>
                <a:spcPct val="95000"/>
              </a:lnSpc>
              <a:spcBef>
                <a:spcPts val="0"/>
              </a:spcBef>
              <a:spcAft>
                <a:spcPts val="600"/>
              </a:spcAft>
              <a:buFont typeface="Arial" panose="020B0604020202020204" pitchFamily="34" charset="0"/>
              <a:buChar char="•"/>
              <a:defRPr sz="1100" i="0" kern="1200">
                <a:solidFill>
                  <a:schemeClr val="tx2"/>
                </a:solidFill>
                <a:latin typeface="+mj-lt"/>
                <a:ea typeface="+mn-ea"/>
                <a:cs typeface="Microsoft New Tai Lue" panose="020B0502040204020203" pitchFamily="34" charset="0"/>
              </a:defRPr>
            </a:lvl5pPr>
            <a:lvl6pPr marL="344488" indent="-173038" algn="l" defTabSz="914400" rtl="0" eaLnBrk="1" latinLnBrk="0" hangingPunct="1">
              <a:lnSpc>
                <a:spcPct val="85000"/>
              </a:lnSpc>
              <a:spcBef>
                <a:spcPct val="20000"/>
              </a:spcBef>
              <a:spcAft>
                <a:spcPts val="600"/>
              </a:spcAft>
              <a:buFont typeface="Arial" panose="020B0604020202020204" pitchFamily="34" charset="0"/>
              <a:buChar char="•"/>
              <a:defRPr sz="1100" i="0" kern="1200" baseline="0">
                <a:solidFill>
                  <a:schemeClr val="tx2"/>
                </a:solidFill>
                <a:latin typeface="+mj-lt"/>
                <a:ea typeface="+mn-ea"/>
                <a:cs typeface="+mn-cs"/>
              </a:defRPr>
            </a:lvl6pPr>
            <a:lvl7pPr marL="0" indent="0" algn="l" defTabSz="914400" rtl="0" eaLnBrk="1" latinLnBrk="0" hangingPunct="1">
              <a:spcBef>
                <a:spcPts val="600"/>
              </a:spcBef>
              <a:spcAft>
                <a:spcPts val="600"/>
              </a:spcAft>
              <a:buClr>
                <a:schemeClr val="bg2"/>
              </a:buClr>
              <a:buFont typeface="Arial" panose="020B0604020202020204" pitchFamily="34" charset="0"/>
              <a:buChar char="​"/>
              <a:defRPr sz="1500" i="0" kern="1200" baseline="0">
                <a:solidFill>
                  <a:schemeClr val="bg2"/>
                </a:solidFill>
                <a:latin typeface="+mj-lt"/>
                <a:ea typeface="+mn-ea"/>
                <a:cs typeface="+mn-cs"/>
              </a:defRPr>
            </a:lvl7pPr>
            <a:lvl8pPr marL="171450" indent="-171450" algn="l" defTabSz="914400" rtl="0" eaLnBrk="1" latinLnBrk="0" hangingPunct="1">
              <a:spcBef>
                <a:spcPts val="0"/>
              </a:spcBef>
              <a:spcAft>
                <a:spcPts val="600"/>
              </a:spcAft>
              <a:buFont typeface="Arial" panose="020B0604020202020204" pitchFamily="34" charset="0"/>
              <a:buChar char="•"/>
              <a:defRPr sz="1100" i="0" kern="1200">
                <a:solidFill>
                  <a:schemeClr val="bg2"/>
                </a:solidFill>
                <a:latin typeface="+mj-lt"/>
                <a:ea typeface="+mn-ea"/>
                <a:cs typeface="+mn-cs"/>
              </a:defRPr>
            </a:lvl8pPr>
            <a:lvl9pPr marL="344488" indent="-173038" algn="l" defTabSz="914400" rtl="0" eaLnBrk="1" latinLnBrk="0" hangingPunct="1">
              <a:spcBef>
                <a:spcPct val="20000"/>
              </a:spcBef>
              <a:spcAft>
                <a:spcPts val="600"/>
              </a:spcAft>
              <a:buFont typeface="Arial" panose="020B0604020202020204" pitchFamily="34" charset="0"/>
              <a:buChar char="•"/>
              <a:defRPr sz="1100" i="0" kern="1200">
                <a:solidFill>
                  <a:schemeClr val="bg2"/>
                </a:solidFill>
                <a:latin typeface="+mj-lt"/>
                <a:ea typeface="+mn-ea"/>
                <a:cs typeface="+mn-cs"/>
              </a:defRPr>
            </a:lvl9pPr>
          </a:lstStyle>
          <a:p>
            <a:pPr lvl="2">
              <a:lnSpc>
                <a:spcPct val="100000"/>
              </a:lnSpc>
              <a:spcBef>
                <a:spcPts val="0"/>
              </a:spcBef>
              <a:buFont typeface="Arial" panose="020B0604020202020204" pitchFamily="34" charset="0"/>
              <a:buNone/>
            </a:pPr>
            <a:r>
              <a:rPr lang="en-US" sz="1200" b="1" dirty="0">
                <a:solidFill>
                  <a:schemeClr val="accent3"/>
                </a:solidFill>
              </a:rPr>
              <a:t>PROBATE</a:t>
            </a:r>
            <a:br>
              <a:rPr lang="en-US" sz="1200" b="1" dirty="0">
                <a:solidFill>
                  <a:schemeClr val="tx1"/>
                </a:solidFill>
              </a:rPr>
            </a:br>
            <a:r>
              <a:rPr lang="en-US" sz="1200" dirty="0">
                <a:solidFill>
                  <a:schemeClr val="tx1"/>
                </a:solidFill>
              </a:rPr>
              <a:t>Process of proving the will in order to pass legal title from the estate of the deceased to the beneficiaries.</a:t>
            </a:r>
          </a:p>
        </p:txBody>
      </p:sp>
      <p:sp>
        <p:nvSpPr>
          <p:cNvPr id="21" name="Subtitle 2">
            <a:extLst>
              <a:ext uri="{FF2B5EF4-FFF2-40B4-BE49-F238E27FC236}">
                <a16:creationId xmlns:a16="http://schemas.microsoft.com/office/drawing/2014/main" id="{3C3301D3-E32A-9D43-80CC-C0961AC7833C}"/>
              </a:ext>
            </a:extLst>
          </p:cNvPr>
          <p:cNvSpPr txBox="1">
            <a:spLocks/>
          </p:cNvSpPr>
          <p:nvPr/>
        </p:nvSpPr>
        <p:spPr>
          <a:xfrm>
            <a:off x="1463737" y="2958597"/>
            <a:ext cx="2626659" cy="1338873"/>
          </a:xfrm>
          <a:prstGeom prst="rect">
            <a:avLst/>
          </a:prstGeom>
        </p:spPr>
        <p:txBody>
          <a:bodyPr lIns="0" tIns="0" rIns="0" bIns="0">
            <a:noAutofit/>
          </a:bodyPr>
          <a:lstStyle>
            <a:lvl1pPr marL="0" indent="0" algn="l" defTabSz="914400" rtl="0" eaLnBrk="1" latinLnBrk="0" hangingPunct="1">
              <a:lnSpc>
                <a:spcPct val="120000"/>
              </a:lnSpc>
              <a:spcBef>
                <a:spcPts val="600"/>
              </a:spcBef>
              <a:spcAft>
                <a:spcPts val="1200"/>
              </a:spcAft>
              <a:buFont typeface="Arial" panose="020B0604020202020204" pitchFamily="34" charset="0"/>
              <a:buChar char="​"/>
              <a:defRPr sz="1500" b="0" i="0" kern="1200">
                <a:solidFill>
                  <a:schemeClr val="accent1"/>
                </a:solidFill>
                <a:latin typeface="+mj-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Char char="​"/>
              <a:defRPr sz="1500" i="0" kern="1200">
                <a:solidFill>
                  <a:schemeClr val="tx1">
                    <a:lumMod val="65000"/>
                    <a:lumOff val="35000"/>
                  </a:schemeClr>
                </a:solidFill>
                <a:latin typeface="+mj-lt"/>
                <a:ea typeface="+mn-ea"/>
                <a:cs typeface="+mn-cs"/>
              </a:defRPr>
            </a:lvl2pPr>
            <a:lvl3pPr marL="0" indent="0" algn="l" defTabSz="914400" rtl="0" eaLnBrk="1" latinLnBrk="0" hangingPunct="1">
              <a:lnSpc>
                <a:spcPct val="110000"/>
              </a:lnSpc>
              <a:spcBef>
                <a:spcPts val="600"/>
              </a:spcBef>
              <a:spcAft>
                <a:spcPts val="0"/>
              </a:spcAft>
              <a:buFont typeface="Arial" panose="020B0604020202020204" pitchFamily="34" charset="0"/>
              <a:buChar char="​"/>
              <a:defRPr sz="1100" b="0" i="0" kern="1200">
                <a:solidFill>
                  <a:schemeClr val="accent4"/>
                </a:solidFill>
                <a:latin typeface="+mj-lt"/>
                <a:ea typeface="+mn-ea"/>
                <a:cs typeface="Microsoft New Tai Lue" panose="020B0502040204020203" pitchFamily="34" charset="0"/>
              </a:defRPr>
            </a:lvl3pPr>
            <a:lvl4pPr marL="0" indent="0" algn="l" defTabSz="914400" rtl="0" eaLnBrk="1" latinLnBrk="0" hangingPunct="1">
              <a:lnSpc>
                <a:spcPct val="114000"/>
              </a:lnSpc>
              <a:spcBef>
                <a:spcPts val="600"/>
              </a:spcBef>
              <a:spcAft>
                <a:spcPts val="600"/>
              </a:spcAft>
              <a:buFont typeface="Arial" panose="020B0604020202020204" pitchFamily="34" charset="0"/>
              <a:buChar char="​"/>
              <a:defRPr sz="1100" i="0" kern="1200">
                <a:solidFill>
                  <a:schemeClr val="tx2"/>
                </a:solidFill>
                <a:latin typeface="+mj-lt"/>
                <a:ea typeface="+mn-ea"/>
                <a:cs typeface="Microsoft New Tai Lue" panose="020B0502040204020203" pitchFamily="34" charset="0"/>
              </a:defRPr>
            </a:lvl4pPr>
            <a:lvl5pPr marL="171450" indent="-171450" algn="l" defTabSz="914400" rtl="0" eaLnBrk="1" latinLnBrk="0" hangingPunct="1">
              <a:lnSpc>
                <a:spcPct val="95000"/>
              </a:lnSpc>
              <a:spcBef>
                <a:spcPts val="0"/>
              </a:spcBef>
              <a:spcAft>
                <a:spcPts val="600"/>
              </a:spcAft>
              <a:buFont typeface="Arial" panose="020B0604020202020204" pitchFamily="34" charset="0"/>
              <a:buChar char="•"/>
              <a:defRPr sz="1100" i="0" kern="1200">
                <a:solidFill>
                  <a:schemeClr val="tx2"/>
                </a:solidFill>
                <a:latin typeface="+mj-lt"/>
                <a:ea typeface="+mn-ea"/>
                <a:cs typeface="Microsoft New Tai Lue" panose="020B0502040204020203" pitchFamily="34" charset="0"/>
              </a:defRPr>
            </a:lvl5pPr>
            <a:lvl6pPr marL="344488" indent="-173038" algn="l" defTabSz="914400" rtl="0" eaLnBrk="1" latinLnBrk="0" hangingPunct="1">
              <a:lnSpc>
                <a:spcPct val="85000"/>
              </a:lnSpc>
              <a:spcBef>
                <a:spcPct val="20000"/>
              </a:spcBef>
              <a:spcAft>
                <a:spcPts val="600"/>
              </a:spcAft>
              <a:buFont typeface="Arial" panose="020B0604020202020204" pitchFamily="34" charset="0"/>
              <a:buChar char="•"/>
              <a:defRPr sz="1100" i="0" kern="1200" baseline="0">
                <a:solidFill>
                  <a:schemeClr val="tx2"/>
                </a:solidFill>
                <a:latin typeface="+mj-lt"/>
                <a:ea typeface="+mn-ea"/>
                <a:cs typeface="+mn-cs"/>
              </a:defRPr>
            </a:lvl6pPr>
            <a:lvl7pPr marL="0" indent="0" algn="l" defTabSz="914400" rtl="0" eaLnBrk="1" latinLnBrk="0" hangingPunct="1">
              <a:spcBef>
                <a:spcPts val="600"/>
              </a:spcBef>
              <a:spcAft>
                <a:spcPts val="600"/>
              </a:spcAft>
              <a:buClr>
                <a:schemeClr val="bg2"/>
              </a:buClr>
              <a:buFont typeface="Arial" panose="020B0604020202020204" pitchFamily="34" charset="0"/>
              <a:buChar char="​"/>
              <a:defRPr sz="1500" i="0" kern="1200" baseline="0">
                <a:solidFill>
                  <a:schemeClr val="bg2"/>
                </a:solidFill>
                <a:latin typeface="+mj-lt"/>
                <a:ea typeface="+mn-ea"/>
                <a:cs typeface="+mn-cs"/>
              </a:defRPr>
            </a:lvl7pPr>
            <a:lvl8pPr marL="171450" indent="-171450" algn="l" defTabSz="914400" rtl="0" eaLnBrk="1" latinLnBrk="0" hangingPunct="1">
              <a:spcBef>
                <a:spcPts val="0"/>
              </a:spcBef>
              <a:spcAft>
                <a:spcPts val="600"/>
              </a:spcAft>
              <a:buFont typeface="Arial" panose="020B0604020202020204" pitchFamily="34" charset="0"/>
              <a:buChar char="•"/>
              <a:defRPr sz="1100" i="0" kern="1200">
                <a:solidFill>
                  <a:schemeClr val="bg2"/>
                </a:solidFill>
                <a:latin typeface="+mj-lt"/>
                <a:ea typeface="+mn-ea"/>
                <a:cs typeface="+mn-cs"/>
              </a:defRPr>
            </a:lvl8pPr>
            <a:lvl9pPr marL="344488" indent="-173038" algn="l" defTabSz="914400" rtl="0" eaLnBrk="1" latinLnBrk="0" hangingPunct="1">
              <a:spcBef>
                <a:spcPct val="20000"/>
              </a:spcBef>
              <a:spcAft>
                <a:spcPts val="600"/>
              </a:spcAft>
              <a:buFont typeface="Arial" panose="020B0604020202020204" pitchFamily="34" charset="0"/>
              <a:buChar char="•"/>
              <a:defRPr sz="1100" i="0" kern="1200">
                <a:solidFill>
                  <a:schemeClr val="bg2"/>
                </a:solidFill>
                <a:latin typeface="+mj-lt"/>
                <a:ea typeface="+mn-ea"/>
                <a:cs typeface="+mn-cs"/>
              </a:defRPr>
            </a:lvl9pPr>
          </a:lstStyle>
          <a:p>
            <a:pPr lvl="2">
              <a:lnSpc>
                <a:spcPct val="100000"/>
              </a:lnSpc>
              <a:spcBef>
                <a:spcPts val="0"/>
              </a:spcBef>
              <a:buFont typeface="Arial" panose="020B0604020202020204" pitchFamily="34" charset="0"/>
              <a:buNone/>
            </a:pPr>
            <a:r>
              <a:rPr lang="en-US" sz="1200" b="1">
                <a:solidFill>
                  <a:schemeClr val="accent3"/>
                </a:solidFill>
              </a:rPr>
              <a:t>THE WILL</a:t>
            </a:r>
            <a:br>
              <a:rPr lang="en-US" sz="1200" b="1">
                <a:solidFill>
                  <a:schemeClr val="tx1"/>
                </a:solidFill>
              </a:rPr>
            </a:br>
            <a:r>
              <a:rPr lang="en-US" sz="1200">
                <a:solidFill>
                  <a:schemeClr val="tx1"/>
                </a:solidFill>
              </a:rPr>
              <a:t>Governing instrument used by the probate court to determine who inherits the decedent’s assets.</a:t>
            </a:r>
          </a:p>
        </p:txBody>
      </p:sp>
      <p:sp>
        <p:nvSpPr>
          <p:cNvPr id="23" name="Subtitle 2">
            <a:extLst>
              <a:ext uri="{FF2B5EF4-FFF2-40B4-BE49-F238E27FC236}">
                <a16:creationId xmlns:a16="http://schemas.microsoft.com/office/drawing/2014/main" id="{C3A3D846-138A-1D4D-A782-E681B7D10620}"/>
              </a:ext>
            </a:extLst>
          </p:cNvPr>
          <p:cNvSpPr txBox="1">
            <a:spLocks/>
          </p:cNvSpPr>
          <p:nvPr/>
        </p:nvSpPr>
        <p:spPr>
          <a:xfrm>
            <a:off x="5466052" y="1971546"/>
            <a:ext cx="3234024" cy="2097727"/>
          </a:xfrm>
          <a:prstGeom prst="rect">
            <a:avLst/>
          </a:prstGeom>
        </p:spPr>
        <p:txBody>
          <a:bodyPr lIns="0" tIns="0" rIns="0" bIns="0">
            <a:noAutofit/>
          </a:bodyPr>
          <a:lstStyle>
            <a:lvl1pPr marL="0" indent="0" algn="l" defTabSz="914400" rtl="0" eaLnBrk="1" latinLnBrk="0" hangingPunct="1">
              <a:lnSpc>
                <a:spcPct val="120000"/>
              </a:lnSpc>
              <a:spcBef>
                <a:spcPts val="600"/>
              </a:spcBef>
              <a:spcAft>
                <a:spcPts val="1200"/>
              </a:spcAft>
              <a:buFont typeface="Arial" panose="020B0604020202020204" pitchFamily="34" charset="0"/>
              <a:buChar char="​"/>
              <a:defRPr sz="1500" b="0" i="0" kern="1200">
                <a:solidFill>
                  <a:schemeClr val="accent1"/>
                </a:solidFill>
                <a:latin typeface="+mj-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Char char="​"/>
              <a:defRPr sz="1500" i="0" kern="1200">
                <a:solidFill>
                  <a:schemeClr val="tx1">
                    <a:lumMod val="65000"/>
                    <a:lumOff val="35000"/>
                  </a:schemeClr>
                </a:solidFill>
                <a:latin typeface="+mj-lt"/>
                <a:ea typeface="+mn-ea"/>
                <a:cs typeface="+mn-cs"/>
              </a:defRPr>
            </a:lvl2pPr>
            <a:lvl3pPr marL="0" indent="0" algn="l" defTabSz="914400" rtl="0" eaLnBrk="1" latinLnBrk="0" hangingPunct="1">
              <a:lnSpc>
                <a:spcPct val="110000"/>
              </a:lnSpc>
              <a:spcBef>
                <a:spcPts val="600"/>
              </a:spcBef>
              <a:spcAft>
                <a:spcPts val="0"/>
              </a:spcAft>
              <a:buFont typeface="Arial" panose="020B0604020202020204" pitchFamily="34" charset="0"/>
              <a:buChar char="​"/>
              <a:defRPr sz="1100" b="0" i="0" kern="1200">
                <a:solidFill>
                  <a:schemeClr val="accent4"/>
                </a:solidFill>
                <a:latin typeface="+mj-lt"/>
                <a:ea typeface="+mn-ea"/>
                <a:cs typeface="Microsoft New Tai Lue" panose="020B0502040204020203" pitchFamily="34" charset="0"/>
              </a:defRPr>
            </a:lvl3pPr>
            <a:lvl4pPr marL="0" indent="0" algn="l" defTabSz="914400" rtl="0" eaLnBrk="1" latinLnBrk="0" hangingPunct="1">
              <a:lnSpc>
                <a:spcPct val="114000"/>
              </a:lnSpc>
              <a:spcBef>
                <a:spcPts val="600"/>
              </a:spcBef>
              <a:spcAft>
                <a:spcPts val="600"/>
              </a:spcAft>
              <a:buFont typeface="Arial" panose="020B0604020202020204" pitchFamily="34" charset="0"/>
              <a:buChar char="​"/>
              <a:defRPr sz="1100" i="0" kern="1200">
                <a:solidFill>
                  <a:schemeClr val="tx2"/>
                </a:solidFill>
                <a:latin typeface="+mj-lt"/>
                <a:ea typeface="+mn-ea"/>
                <a:cs typeface="Microsoft New Tai Lue" panose="020B0502040204020203" pitchFamily="34" charset="0"/>
              </a:defRPr>
            </a:lvl4pPr>
            <a:lvl5pPr marL="171450" indent="-171450" algn="l" defTabSz="914400" rtl="0" eaLnBrk="1" latinLnBrk="0" hangingPunct="1">
              <a:lnSpc>
                <a:spcPct val="95000"/>
              </a:lnSpc>
              <a:spcBef>
                <a:spcPts val="0"/>
              </a:spcBef>
              <a:spcAft>
                <a:spcPts val="600"/>
              </a:spcAft>
              <a:buFont typeface="Arial" panose="020B0604020202020204" pitchFamily="34" charset="0"/>
              <a:buChar char="•"/>
              <a:defRPr sz="1100" i="0" kern="1200">
                <a:solidFill>
                  <a:schemeClr val="tx2"/>
                </a:solidFill>
                <a:latin typeface="+mj-lt"/>
                <a:ea typeface="+mn-ea"/>
                <a:cs typeface="Microsoft New Tai Lue" panose="020B0502040204020203" pitchFamily="34" charset="0"/>
              </a:defRPr>
            </a:lvl5pPr>
            <a:lvl6pPr marL="344488" indent="-173038" algn="l" defTabSz="914400" rtl="0" eaLnBrk="1" latinLnBrk="0" hangingPunct="1">
              <a:lnSpc>
                <a:spcPct val="85000"/>
              </a:lnSpc>
              <a:spcBef>
                <a:spcPct val="20000"/>
              </a:spcBef>
              <a:spcAft>
                <a:spcPts val="600"/>
              </a:spcAft>
              <a:buFont typeface="Arial" panose="020B0604020202020204" pitchFamily="34" charset="0"/>
              <a:buChar char="•"/>
              <a:defRPr sz="1100" i="0" kern="1200" baseline="0">
                <a:solidFill>
                  <a:schemeClr val="tx2"/>
                </a:solidFill>
                <a:latin typeface="+mj-lt"/>
                <a:ea typeface="+mn-ea"/>
                <a:cs typeface="+mn-cs"/>
              </a:defRPr>
            </a:lvl6pPr>
            <a:lvl7pPr marL="0" indent="0" algn="l" defTabSz="914400" rtl="0" eaLnBrk="1" latinLnBrk="0" hangingPunct="1">
              <a:spcBef>
                <a:spcPts val="600"/>
              </a:spcBef>
              <a:spcAft>
                <a:spcPts val="600"/>
              </a:spcAft>
              <a:buClr>
                <a:schemeClr val="bg2"/>
              </a:buClr>
              <a:buFont typeface="Arial" panose="020B0604020202020204" pitchFamily="34" charset="0"/>
              <a:buChar char="​"/>
              <a:defRPr sz="1500" i="0" kern="1200" baseline="0">
                <a:solidFill>
                  <a:schemeClr val="bg2"/>
                </a:solidFill>
                <a:latin typeface="+mj-lt"/>
                <a:ea typeface="+mn-ea"/>
                <a:cs typeface="+mn-cs"/>
              </a:defRPr>
            </a:lvl7pPr>
            <a:lvl8pPr marL="171450" indent="-171450" algn="l" defTabSz="914400" rtl="0" eaLnBrk="1" latinLnBrk="0" hangingPunct="1">
              <a:spcBef>
                <a:spcPts val="0"/>
              </a:spcBef>
              <a:spcAft>
                <a:spcPts val="600"/>
              </a:spcAft>
              <a:buFont typeface="Arial" panose="020B0604020202020204" pitchFamily="34" charset="0"/>
              <a:buChar char="•"/>
              <a:defRPr sz="1100" i="0" kern="1200">
                <a:solidFill>
                  <a:schemeClr val="bg2"/>
                </a:solidFill>
                <a:latin typeface="+mj-lt"/>
                <a:ea typeface="+mn-ea"/>
                <a:cs typeface="+mn-cs"/>
              </a:defRPr>
            </a:lvl8pPr>
            <a:lvl9pPr marL="344488" indent="-173038" algn="l" defTabSz="914400" rtl="0" eaLnBrk="1" latinLnBrk="0" hangingPunct="1">
              <a:spcBef>
                <a:spcPct val="20000"/>
              </a:spcBef>
              <a:spcAft>
                <a:spcPts val="600"/>
              </a:spcAft>
              <a:buFont typeface="Arial" panose="020B0604020202020204" pitchFamily="34" charset="0"/>
              <a:buChar char="•"/>
              <a:defRPr sz="1100" i="0" kern="1200">
                <a:solidFill>
                  <a:schemeClr val="bg2"/>
                </a:solidFill>
                <a:latin typeface="+mj-lt"/>
                <a:ea typeface="+mn-ea"/>
                <a:cs typeface="+mn-cs"/>
              </a:defRPr>
            </a:lvl9pPr>
          </a:lstStyle>
          <a:p>
            <a:pPr lvl="2">
              <a:lnSpc>
                <a:spcPct val="100000"/>
              </a:lnSpc>
              <a:spcBef>
                <a:spcPts val="0"/>
              </a:spcBef>
              <a:buFont typeface="Arial" panose="020B0604020202020204" pitchFamily="34" charset="0"/>
              <a:buNone/>
            </a:pPr>
            <a:r>
              <a:rPr lang="en-US" sz="1200" b="1">
                <a:solidFill>
                  <a:schemeClr val="accent3"/>
                </a:solidFill>
              </a:rPr>
              <a:t>DEAD</a:t>
            </a:r>
            <a:r>
              <a:rPr lang="en-US" sz="1200" b="1">
                <a:solidFill>
                  <a:schemeClr val="accent2"/>
                </a:solidFill>
              </a:rPr>
              <a:t> </a:t>
            </a:r>
            <a:br>
              <a:rPr lang="en-US" sz="1200" b="1">
                <a:solidFill>
                  <a:schemeClr val="tx1"/>
                </a:solidFill>
              </a:rPr>
            </a:br>
            <a:r>
              <a:rPr lang="en-US" sz="1200">
                <a:solidFill>
                  <a:schemeClr val="tx1"/>
                </a:solidFill>
              </a:rPr>
              <a:t>Potential disadvantages of </a:t>
            </a:r>
            <a:br>
              <a:rPr lang="en-US" sz="1200">
                <a:solidFill>
                  <a:schemeClr val="tx1"/>
                </a:solidFill>
              </a:rPr>
            </a:br>
            <a:r>
              <a:rPr lang="en-US" sz="1200">
                <a:solidFill>
                  <a:schemeClr val="tx1"/>
                </a:solidFill>
              </a:rPr>
              <a:t>not having an estate plan </a:t>
            </a:r>
            <a:endParaRPr lang="en-US" sz="1200" strike="sngStrike">
              <a:solidFill>
                <a:schemeClr val="tx1"/>
              </a:solidFill>
            </a:endParaRPr>
          </a:p>
          <a:p>
            <a:pPr lvl="2">
              <a:lnSpc>
                <a:spcPct val="100000"/>
              </a:lnSpc>
              <a:spcBef>
                <a:spcPts val="400"/>
              </a:spcBef>
              <a:buFont typeface="Arial" panose="020B0604020202020204" pitchFamily="34" charset="0"/>
              <a:buNone/>
            </a:pPr>
            <a:r>
              <a:rPr lang="en-US" sz="1200" b="1">
                <a:solidFill>
                  <a:schemeClr val="accent3"/>
                </a:solidFill>
              </a:rPr>
              <a:t>D</a:t>
            </a:r>
            <a:r>
              <a:rPr lang="en-US" sz="1200">
                <a:solidFill>
                  <a:schemeClr val="tx1"/>
                </a:solidFill>
              </a:rPr>
              <a:t>elays</a:t>
            </a:r>
          </a:p>
          <a:p>
            <a:pPr lvl="2">
              <a:lnSpc>
                <a:spcPct val="100000"/>
              </a:lnSpc>
              <a:spcBef>
                <a:spcPts val="0"/>
              </a:spcBef>
              <a:buFont typeface="Arial" panose="020B0604020202020204" pitchFamily="34" charset="0"/>
              <a:buNone/>
            </a:pPr>
            <a:r>
              <a:rPr lang="en-US" sz="1200" b="1">
                <a:solidFill>
                  <a:schemeClr val="accent3"/>
                </a:solidFill>
              </a:rPr>
              <a:t>E</a:t>
            </a:r>
            <a:r>
              <a:rPr lang="en-US" sz="1200">
                <a:solidFill>
                  <a:schemeClr val="tx1"/>
                </a:solidFill>
              </a:rPr>
              <a:t>xpenses</a:t>
            </a:r>
          </a:p>
          <a:p>
            <a:pPr lvl="2">
              <a:lnSpc>
                <a:spcPct val="100000"/>
              </a:lnSpc>
              <a:spcBef>
                <a:spcPts val="0"/>
              </a:spcBef>
              <a:buFont typeface="Arial" panose="020B0604020202020204" pitchFamily="34" charset="0"/>
              <a:buNone/>
            </a:pPr>
            <a:r>
              <a:rPr lang="en-US" sz="1200" b="1">
                <a:solidFill>
                  <a:schemeClr val="accent3"/>
                </a:solidFill>
              </a:rPr>
              <a:t>A</a:t>
            </a:r>
            <a:r>
              <a:rPr lang="en-US" sz="1200">
                <a:solidFill>
                  <a:schemeClr val="tx1"/>
                </a:solidFill>
              </a:rPr>
              <a:t>ccess to Creditors</a:t>
            </a:r>
          </a:p>
          <a:p>
            <a:pPr lvl="2">
              <a:lnSpc>
                <a:spcPct val="100000"/>
              </a:lnSpc>
              <a:spcBef>
                <a:spcPts val="0"/>
              </a:spcBef>
              <a:buFont typeface="Arial" panose="020B0604020202020204" pitchFamily="34" charset="0"/>
              <a:buNone/>
            </a:pPr>
            <a:r>
              <a:rPr lang="en-US" sz="1200" b="1">
                <a:solidFill>
                  <a:schemeClr val="accent3"/>
                </a:solidFill>
              </a:rPr>
              <a:t>D</a:t>
            </a:r>
            <a:r>
              <a:rPr lang="en-US" sz="1200">
                <a:solidFill>
                  <a:schemeClr val="tx1"/>
                </a:solidFill>
              </a:rPr>
              <a:t>isinheritance</a:t>
            </a:r>
          </a:p>
        </p:txBody>
      </p:sp>
      <p:sp>
        <p:nvSpPr>
          <p:cNvPr id="24" name="Right Arrow 23">
            <a:extLst>
              <a:ext uri="{FF2B5EF4-FFF2-40B4-BE49-F238E27FC236}">
                <a16:creationId xmlns:a16="http://schemas.microsoft.com/office/drawing/2014/main" id="{0C7DAE57-C28D-0741-BC46-1138624B1C7C}"/>
              </a:ext>
            </a:extLst>
          </p:cNvPr>
          <p:cNvSpPr/>
          <p:nvPr/>
        </p:nvSpPr>
        <p:spPr>
          <a:xfrm>
            <a:off x="4502353" y="2472923"/>
            <a:ext cx="661678" cy="411463"/>
          </a:xfrm>
          <a:prstGeom prst="rightArrow">
            <a:avLst>
              <a:gd name="adj1" fmla="val 50000"/>
              <a:gd name="adj2" fmla="val 69048"/>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b="1">
              <a:solidFill>
                <a:srgbClr val="3C3D3E"/>
              </a:solidFill>
              <a:latin typeface="Arial"/>
            </a:endParaRPr>
          </a:p>
        </p:txBody>
      </p:sp>
      <p:pic>
        <p:nvPicPr>
          <p:cNvPr id="25" name="Picture 24" descr="Icon&#10;&#10;Description automatically generated">
            <a:extLst>
              <a:ext uri="{FF2B5EF4-FFF2-40B4-BE49-F238E27FC236}">
                <a16:creationId xmlns:a16="http://schemas.microsoft.com/office/drawing/2014/main" id="{E1D651E9-B03C-0149-80BA-D012EB21785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74451" y="1747707"/>
            <a:ext cx="647126" cy="699596"/>
          </a:xfrm>
          <a:prstGeom prst="rect">
            <a:avLst/>
          </a:prstGeom>
        </p:spPr>
      </p:pic>
      <p:pic>
        <p:nvPicPr>
          <p:cNvPr id="26" name="Picture 25" descr="Icon&#10;&#10;Description automatically generated">
            <a:extLst>
              <a:ext uri="{FF2B5EF4-FFF2-40B4-BE49-F238E27FC236}">
                <a16:creationId xmlns:a16="http://schemas.microsoft.com/office/drawing/2014/main" id="{960FF790-168C-614B-BD2C-53F407FF6A3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04277" y="3020410"/>
            <a:ext cx="472775" cy="472775"/>
          </a:xfrm>
          <a:prstGeom prst="rect">
            <a:avLst/>
          </a:prstGeom>
        </p:spPr>
      </p:pic>
      <p:sp>
        <p:nvSpPr>
          <p:cNvPr id="27" name="Freeform 26">
            <a:extLst>
              <a:ext uri="{FF2B5EF4-FFF2-40B4-BE49-F238E27FC236}">
                <a16:creationId xmlns:a16="http://schemas.microsoft.com/office/drawing/2014/main" id="{F9EADD0E-3093-054B-958F-973B711BFF91}"/>
              </a:ext>
            </a:extLst>
          </p:cNvPr>
          <p:cNvSpPr/>
          <p:nvPr/>
        </p:nvSpPr>
        <p:spPr>
          <a:xfrm>
            <a:off x="4200332" y="1674998"/>
            <a:ext cx="371667" cy="2007315"/>
          </a:xfrm>
          <a:custGeom>
            <a:avLst/>
            <a:gdLst/>
            <a:ahLst/>
            <a:cxnLst/>
            <a:rect l="l" t="t" r="r" b="b"/>
            <a:pathLst>
              <a:path w="236972" h="786631">
                <a:moveTo>
                  <a:pt x="0" y="0"/>
                </a:moveTo>
                <a:lnTo>
                  <a:pt x="22920" y="0"/>
                </a:lnTo>
                <a:cubicBezTo>
                  <a:pt x="49659" y="0"/>
                  <a:pt x="69032" y="2182"/>
                  <a:pt x="81037" y="6548"/>
                </a:cubicBezTo>
                <a:cubicBezTo>
                  <a:pt x="98500" y="12551"/>
                  <a:pt x="112961" y="22646"/>
                  <a:pt x="124421" y="36835"/>
                </a:cubicBezTo>
                <a:cubicBezTo>
                  <a:pt x="135880" y="51023"/>
                  <a:pt x="143316" y="68895"/>
                  <a:pt x="146726" y="90450"/>
                </a:cubicBezTo>
                <a:cubicBezTo>
                  <a:pt x="150137" y="112005"/>
                  <a:pt x="151979" y="147339"/>
                  <a:pt x="152251" y="196453"/>
                </a:cubicBezTo>
                <a:cubicBezTo>
                  <a:pt x="152524" y="245566"/>
                  <a:pt x="154844" y="279468"/>
                  <a:pt x="159209" y="298158"/>
                </a:cubicBezTo>
                <a:cubicBezTo>
                  <a:pt x="163575" y="316849"/>
                  <a:pt x="172374" y="331651"/>
                  <a:pt x="185608" y="342565"/>
                </a:cubicBezTo>
                <a:cubicBezTo>
                  <a:pt x="198841" y="353479"/>
                  <a:pt x="215962" y="359209"/>
                  <a:pt x="236972" y="359754"/>
                </a:cubicBezTo>
                <a:lnTo>
                  <a:pt x="236972" y="426467"/>
                </a:lnTo>
                <a:cubicBezTo>
                  <a:pt x="215962" y="427012"/>
                  <a:pt x="198841" y="432742"/>
                  <a:pt x="185608" y="443656"/>
                </a:cubicBezTo>
                <a:cubicBezTo>
                  <a:pt x="172374" y="454570"/>
                  <a:pt x="163575" y="469373"/>
                  <a:pt x="159209" y="488063"/>
                </a:cubicBezTo>
                <a:cubicBezTo>
                  <a:pt x="154844" y="506753"/>
                  <a:pt x="152524" y="538881"/>
                  <a:pt x="152251" y="584448"/>
                </a:cubicBezTo>
                <a:cubicBezTo>
                  <a:pt x="151979" y="630014"/>
                  <a:pt x="151160" y="660028"/>
                  <a:pt x="149796" y="674489"/>
                </a:cubicBezTo>
                <a:cubicBezTo>
                  <a:pt x="147340" y="697681"/>
                  <a:pt x="142770" y="716167"/>
                  <a:pt x="136085" y="729946"/>
                </a:cubicBezTo>
                <a:cubicBezTo>
                  <a:pt x="129400" y="743725"/>
                  <a:pt x="121146" y="754775"/>
                  <a:pt x="111324" y="763097"/>
                </a:cubicBezTo>
                <a:cubicBezTo>
                  <a:pt x="101501" y="771419"/>
                  <a:pt x="88950" y="777763"/>
                  <a:pt x="73670" y="782129"/>
                </a:cubicBezTo>
                <a:cubicBezTo>
                  <a:pt x="63302" y="785130"/>
                  <a:pt x="46385" y="786631"/>
                  <a:pt x="22920" y="786631"/>
                </a:cubicBezTo>
                <a:lnTo>
                  <a:pt x="0" y="786631"/>
                </a:lnTo>
                <a:lnTo>
                  <a:pt x="0" y="722374"/>
                </a:lnTo>
                <a:lnTo>
                  <a:pt x="12688" y="722374"/>
                </a:lnTo>
                <a:cubicBezTo>
                  <a:pt x="41064" y="722374"/>
                  <a:pt x="59891" y="717258"/>
                  <a:pt x="69168" y="707026"/>
                </a:cubicBezTo>
                <a:cubicBezTo>
                  <a:pt x="78445" y="696794"/>
                  <a:pt x="83084" y="673807"/>
                  <a:pt x="83084" y="638063"/>
                </a:cubicBezTo>
                <a:cubicBezTo>
                  <a:pt x="83084" y="569850"/>
                  <a:pt x="84311" y="526603"/>
                  <a:pt x="86767" y="508322"/>
                </a:cubicBezTo>
                <a:cubicBezTo>
                  <a:pt x="91133" y="478036"/>
                  <a:pt x="99864" y="453820"/>
                  <a:pt x="112961" y="435675"/>
                </a:cubicBezTo>
                <a:cubicBezTo>
                  <a:pt x="126058" y="417531"/>
                  <a:pt x="144612" y="403411"/>
                  <a:pt x="168623" y="393315"/>
                </a:cubicBezTo>
                <a:cubicBezTo>
                  <a:pt x="137245" y="378308"/>
                  <a:pt x="115144" y="358458"/>
                  <a:pt x="102320" y="333765"/>
                </a:cubicBezTo>
                <a:cubicBezTo>
                  <a:pt x="89496" y="309072"/>
                  <a:pt x="83084" y="267394"/>
                  <a:pt x="83084" y="208731"/>
                </a:cubicBezTo>
                <a:cubicBezTo>
                  <a:pt x="83084" y="155525"/>
                  <a:pt x="82401" y="123738"/>
                  <a:pt x="81037" y="113369"/>
                </a:cubicBezTo>
                <a:cubicBezTo>
                  <a:pt x="79127" y="95088"/>
                  <a:pt x="73738" y="82333"/>
                  <a:pt x="64871" y="75102"/>
                </a:cubicBezTo>
                <a:cubicBezTo>
                  <a:pt x="56003" y="67871"/>
                  <a:pt x="38609" y="64256"/>
                  <a:pt x="12688" y="64256"/>
                </a:cubicBezTo>
                <a:lnTo>
                  <a:pt x="0" y="64256"/>
                </a:lnTo>
                <a:lnTo>
                  <a:pt x="0" y="0"/>
                </a:lnTo>
                <a:close/>
              </a:path>
            </a:pathLst>
          </a:cu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chemeClr val="tx1">
                  <a:lumMod val="75000"/>
                </a:schemeClr>
              </a:solidFill>
              <a:latin typeface="Arial"/>
              <a:cs typeface="Arial"/>
            </a:endParaRPr>
          </a:p>
        </p:txBody>
      </p:sp>
    </p:spTree>
    <p:extLst>
      <p:ext uri="{BB962C8B-B14F-4D97-AF65-F5344CB8AC3E}">
        <p14:creationId xmlns:p14="http://schemas.microsoft.com/office/powerpoint/2010/main" val="390451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716BC1C3-C832-FA4C-9911-3E1C355083BA}" type="slidenum">
              <a:rPr lang="en-US" smtClean="0"/>
              <a:pPr/>
              <a:t>17</a:t>
            </a:fld>
            <a:endParaRPr lang="en-US"/>
          </a:p>
        </p:txBody>
      </p:sp>
      <p:pic>
        <p:nvPicPr>
          <p:cNvPr id="11" name="Picture 10" descr="Close-up of people working on a computer&#10;&#10;Description automatically generated with low confidence">
            <a:extLst>
              <a:ext uri="{FF2B5EF4-FFF2-40B4-BE49-F238E27FC236}">
                <a16:creationId xmlns:a16="http://schemas.microsoft.com/office/drawing/2014/main" id="{B4848F3C-0F91-9A43-A25B-A766AF5EC8E4}"/>
              </a:ext>
            </a:extLst>
          </p:cNvPr>
          <p:cNvPicPr>
            <a:picLocks noChangeAspect="1"/>
          </p:cNvPicPr>
          <p:nvPr/>
        </p:nvPicPr>
        <p:blipFill>
          <a:blip r:embed="rId3"/>
          <a:stretch>
            <a:fillRect/>
          </a:stretch>
        </p:blipFill>
        <p:spPr>
          <a:xfrm>
            <a:off x="453656" y="750810"/>
            <a:ext cx="8321749" cy="1043651"/>
          </a:xfrm>
          <a:prstGeom prst="rect">
            <a:avLst/>
          </a:prstGeom>
        </p:spPr>
      </p:pic>
      <p:sp>
        <p:nvSpPr>
          <p:cNvPr id="16" name="Content Placeholder 2">
            <a:extLst>
              <a:ext uri="{FF2B5EF4-FFF2-40B4-BE49-F238E27FC236}">
                <a16:creationId xmlns:a16="http://schemas.microsoft.com/office/drawing/2014/main" id="{AE7D0D4B-E20C-CC46-8588-7F87BEC65604}"/>
              </a:ext>
            </a:extLst>
          </p:cNvPr>
          <p:cNvSpPr>
            <a:spLocks noGrp="1"/>
          </p:cNvSpPr>
          <p:nvPr>
            <p:ph type="body" sz="quarter" idx="11"/>
          </p:nvPr>
        </p:nvSpPr>
        <p:spPr>
          <a:xfrm>
            <a:off x="456536" y="2973500"/>
            <a:ext cx="2197556" cy="914400"/>
          </a:xfrm>
          <a:prstGeom prst="rect">
            <a:avLst/>
          </a:prstGeom>
        </p:spPr>
        <p:txBody>
          <a:bodyPr/>
          <a:lstStyle/>
          <a:p>
            <a:pPr marL="0" indent="0">
              <a:spcAft>
                <a:spcPts val="1200"/>
              </a:spcAft>
              <a:buNone/>
            </a:pPr>
            <a:r>
              <a:rPr lang="en-US" sz="1400" dirty="0">
                <a:solidFill>
                  <a:schemeClr val="accent1"/>
                </a:solidFill>
              </a:rPr>
              <a:t>Determines how an asset transfers after death</a:t>
            </a:r>
          </a:p>
        </p:txBody>
      </p:sp>
      <p:sp>
        <p:nvSpPr>
          <p:cNvPr id="17" name="Title 3">
            <a:extLst>
              <a:ext uri="{FF2B5EF4-FFF2-40B4-BE49-F238E27FC236}">
                <a16:creationId xmlns:a16="http://schemas.microsoft.com/office/drawing/2014/main" id="{31C58939-5A5B-A542-AB6C-4DEE33D348B9}"/>
              </a:ext>
            </a:extLst>
          </p:cNvPr>
          <p:cNvSpPr>
            <a:spLocks noGrp="1"/>
          </p:cNvSpPr>
          <p:nvPr>
            <p:ph type="title"/>
          </p:nvPr>
        </p:nvSpPr>
        <p:spPr>
          <a:xfrm>
            <a:off x="359414" y="1898211"/>
            <a:ext cx="7320171" cy="320913"/>
          </a:xfrm>
          <a:prstGeom prst="rect">
            <a:avLst/>
          </a:prstGeom>
        </p:spPr>
        <p:txBody>
          <a:bodyPr/>
          <a:lstStyle/>
          <a:p>
            <a:r>
              <a:rPr lang="en-US"/>
              <a:t>ASSET OWNERSHIP</a:t>
            </a:r>
          </a:p>
        </p:txBody>
      </p:sp>
      <p:sp>
        <p:nvSpPr>
          <p:cNvPr id="18" name="Rectangle 17">
            <a:extLst>
              <a:ext uri="{FF2B5EF4-FFF2-40B4-BE49-F238E27FC236}">
                <a16:creationId xmlns:a16="http://schemas.microsoft.com/office/drawing/2014/main" id="{B064B83D-A955-2B4F-AD48-EABD9EFCB8F5}"/>
              </a:ext>
            </a:extLst>
          </p:cNvPr>
          <p:cNvSpPr/>
          <p:nvPr/>
        </p:nvSpPr>
        <p:spPr>
          <a:xfrm>
            <a:off x="3116939" y="2205283"/>
            <a:ext cx="4913282" cy="2631490"/>
          </a:xfrm>
          <a:prstGeom prst="rect">
            <a:avLst/>
          </a:prstGeom>
        </p:spPr>
        <p:txBody>
          <a:bodyPr wrap="square">
            <a:spAutoFit/>
          </a:bodyPr>
          <a:lstStyle/>
          <a:p>
            <a:r>
              <a:rPr lang="en-US" sz="1100" b="1" dirty="0"/>
              <a:t>JOINT TENANTS WITH RIGHTS OF SURVIVORSHIP (JTWROS) </a:t>
            </a:r>
            <a:br>
              <a:rPr lang="en-US" sz="1100" b="1" dirty="0"/>
            </a:br>
            <a:r>
              <a:rPr lang="en-US" sz="1100" dirty="0"/>
              <a:t>Assets pass automatically to the surviving joint owner by title </a:t>
            </a:r>
            <a:br>
              <a:rPr lang="en-US" sz="1100" dirty="0"/>
            </a:br>
            <a:r>
              <a:rPr lang="en-US" sz="1100" dirty="0"/>
              <a:t>and do not go through the probate process.</a:t>
            </a:r>
          </a:p>
          <a:p>
            <a:endParaRPr lang="en-US" sz="1100" b="1" dirty="0"/>
          </a:p>
          <a:p>
            <a:pPr marL="0" lvl="1"/>
            <a:r>
              <a:rPr lang="en-US" sz="1100" b="1" dirty="0"/>
              <a:t>TENANTS BY THE ENTIRETY</a:t>
            </a:r>
            <a:br>
              <a:rPr lang="en-US" sz="1100" b="1" dirty="0"/>
            </a:br>
            <a:r>
              <a:rPr lang="en-US" sz="1100" dirty="0"/>
              <a:t>A form of ownership used by spouses. Assets will pass </a:t>
            </a:r>
            <a:br>
              <a:rPr lang="en-US" sz="1100" dirty="0"/>
            </a:br>
            <a:r>
              <a:rPr lang="en-US" sz="1100" dirty="0"/>
              <a:t>directly to the surviving spouse outside of probate.</a:t>
            </a:r>
          </a:p>
          <a:p>
            <a:pPr marL="0" lvl="1"/>
            <a:endParaRPr lang="en-US" sz="1100" dirty="0"/>
          </a:p>
          <a:p>
            <a:pPr marL="0" lvl="1"/>
            <a:r>
              <a:rPr lang="en-US" sz="1100" b="1" dirty="0"/>
              <a:t>TENANTS IN COMMON (TIC)</a:t>
            </a:r>
            <a:br>
              <a:rPr lang="en-US" sz="1100" b="1" dirty="0"/>
            </a:br>
            <a:r>
              <a:rPr lang="en-US" sz="1100" dirty="0"/>
              <a:t>Instead of the property passing by title to the surviving joint owner, the asset passes to the estate of the deceased owner and passes through probate.</a:t>
            </a:r>
            <a:endParaRPr lang="en-US" sz="1100" b="1" dirty="0"/>
          </a:p>
          <a:p>
            <a:pPr marL="0" lvl="1"/>
            <a:endParaRPr lang="en-US" sz="1100" b="1" dirty="0"/>
          </a:p>
          <a:p>
            <a:pPr marL="0" lvl="1"/>
            <a:r>
              <a:rPr lang="en-US" sz="1100" b="1" dirty="0"/>
              <a:t>TRUST OWNERSHIP</a:t>
            </a:r>
            <a:br>
              <a:rPr lang="en-US" sz="1100" b="1" dirty="0"/>
            </a:br>
            <a:r>
              <a:rPr lang="en-US" sz="1100" dirty="0"/>
              <a:t>Assets owned by a trust pass directly from the trust to the beneficiaries listed in the trust without going through probate.* </a:t>
            </a:r>
            <a:endParaRPr lang="en-US" sz="1200" dirty="0"/>
          </a:p>
        </p:txBody>
      </p:sp>
      <p:sp>
        <p:nvSpPr>
          <p:cNvPr id="19" name="Rectangle 18">
            <a:extLst>
              <a:ext uri="{FF2B5EF4-FFF2-40B4-BE49-F238E27FC236}">
                <a16:creationId xmlns:a16="http://schemas.microsoft.com/office/drawing/2014/main" id="{DECE536D-E252-0B40-BDE8-A8E5EEF62F8B}"/>
              </a:ext>
            </a:extLst>
          </p:cNvPr>
          <p:cNvSpPr/>
          <p:nvPr/>
        </p:nvSpPr>
        <p:spPr>
          <a:xfrm>
            <a:off x="2608236" y="4846585"/>
            <a:ext cx="5632935" cy="230832"/>
          </a:xfrm>
          <a:prstGeom prst="rect">
            <a:avLst/>
          </a:prstGeom>
        </p:spPr>
        <p:txBody>
          <a:bodyPr wrap="square">
            <a:spAutoFit/>
          </a:bodyPr>
          <a:lstStyle/>
          <a:p>
            <a:pPr lvl="1"/>
            <a:r>
              <a:rPr lang="en-US" sz="900" dirty="0">
                <a:solidFill>
                  <a:schemeClr val="tx2"/>
                </a:solidFill>
                <a:latin typeface="+mj-lt"/>
              </a:rPr>
              <a:t>*Trusts that are created through a will as testamentary trusts are subject to probate when funded.</a:t>
            </a:r>
          </a:p>
        </p:txBody>
      </p:sp>
      <p:cxnSp>
        <p:nvCxnSpPr>
          <p:cNvPr id="20" name="Straight Connector 19">
            <a:extLst>
              <a:ext uri="{FF2B5EF4-FFF2-40B4-BE49-F238E27FC236}">
                <a16:creationId xmlns:a16="http://schemas.microsoft.com/office/drawing/2014/main" id="{621CD23B-F2C2-2F4C-AD85-01D1060A2CD5}"/>
              </a:ext>
            </a:extLst>
          </p:cNvPr>
          <p:cNvCxnSpPr>
            <a:cxnSpLocks/>
          </p:cNvCxnSpPr>
          <p:nvPr/>
        </p:nvCxnSpPr>
        <p:spPr>
          <a:xfrm flipV="1">
            <a:off x="2934076" y="2275597"/>
            <a:ext cx="0" cy="2502659"/>
          </a:xfrm>
          <a:prstGeom prst="line">
            <a:avLst/>
          </a:prstGeom>
          <a:ln w="6350" cmpd="sng">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72731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716BC1C3-C832-FA4C-9911-3E1C355083BA}" type="slidenum">
              <a:rPr lang="en-US" smtClean="0">
                <a:solidFill>
                  <a:schemeClr val="bg1"/>
                </a:solidFill>
              </a:rPr>
              <a:pPr/>
              <a:t>18</a:t>
            </a:fld>
            <a:endParaRPr lang="en-US">
              <a:solidFill>
                <a:schemeClr val="bg1"/>
              </a:solidFill>
            </a:endParaRPr>
          </a:p>
        </p:txBody>
      </p:sp>
      <p:sp>
        <p:nvSpPr>
          <p:cNvPr id="12" name="Title 3"/>
          <p:cNvSpPr>
            <a:spLocks noGrp="1"/>
          </p:cNvSpPr>
          <p:nvPr>
            <p:ph type="title"/>
          </p:nvPr>
        </p:nvSpPr>
        <p:spPr>
          <a:prstGeom prst="rect">
            <a:avLst/>
          </a:prstGeom>
        </p:spPr>
        <p:txBody>
          <a:bodyPr/>
          <a:lstStyle/>
          <a:p>
            <a:r>
              <a:rPr lang="en-US"/>
              <a:t>COMMUNITY PROPERTY LAWS</a:t>
            </a:r>
          </a:p>
        </p:txBody>
      </p:sp>
      <p:sp>
        <p:nvSpPr>
          <p:cNvPr id="31" name="Subtitle 2"/>
          <p:cNvSpPr txBox="1">
            <a:spLocks/>
          </p:cNvSpPr>
          <p:nvPr/>
        </p:nvSpPr>
        <p:spPr>
          <a:xfrm rot="575327">
            <a:off x="2843445" y="2193694"/>
            <a:ext cx="405016" cy="267774"/>
          </a:xfrm>
          <a:prstGeom prst="rect">
            <a:avLst/>
          </a:prstGeom>
        </p:spPr>
        <p:txBody>
          <a:bodyPr lIns="0" tIns="0" rIns="0" bIns="0">
            <a:noAutofit/>
          </a:bodyPr>
          <a:lstStyle>
            <a:lvl1pPr marL="0" indent="0" algn="l" defTabSz="914400" rtl="0" eaLnBrk="1" latinLnBrk="0" hangingPunct="1">
              <a:lnSpc>
                <a:spcPct val="120000"/>
              </a:lnSpc>
              <a:spcBef>
                <a:spcPts val="600"/>
              </a:spcBef>
              <a:spcAft>
                <a:spcPts val="1200"/>
              </a:spcAft>
              <a:buFont typeface="Arial" panose="020B0604020202020204" pitchFamily="34" charset="0"/>
              <a:buChar char="​"/>
              <a:defRPr sz="1500" b="0" i="0" kern="1200">
                <a:solidFill>
                  <a:schemeClr val="accent1"/>
                </a:solidFill>
                <a:latin typeface="+mj-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Char char="​"/>
              <a:defRPr sz="1500" i="0" kern="1200">
                <a:solidFill>
                  <a:schemeClr val="tx1">
                    <a:lumMod val="65000"/>
                    <a:lumOff val="35000"/>
                  </a:schemeClr>
                </a:solidFill>
                <a:latin typeface="+mj-lt"/>
                <a:ea typeface="+mn-ea"/>
                <a:cs typeface="+mn-cs"/>
              </a:defRPr>
            </a:lvl2pPr>
            <a:lvl3pPr marL="0" indent="0" algn="l" defTabSz="914400" rtl="0" eaLnBrk="1" latinLnBrk="0" hangingPunct="1">
              <a:lnSpc>
                <a:spcPct val="110000"/>
              </a:lnSpc>
              <a:spcBef>
                <a:spcPts val="600"/>
              </a:spcBef>
              <a:spcAft>
                <a:spcPts val="0"/>
              </a:spcAft>
              <a:buFont typeface="Arial" panose="020B0604020202020204" pitchFamily="34" charset="0"/>
              <a:buChar char="​"/>
              <a:defRPr sz="1100" b="0" i="0" kern="1200">
                <a:solidFill>
                  <a:schemeClr val="accent4"/>
                </a:solidFill>
                <a:latin typeface="+mj-lt"/>
                <a:ea typeface="+mn-ea"/>
                <a:cs typeface="Microsoft New Tai Lue" panose="020B0502040204020203" pitchFamily="34" charset="0"/>
              </a:defRPr>
            </a:lvl3pPr>
            <a:lvl4pPr marL="0" indent="0" algn="l" defTabSz="914400" rtl="0" eaLnBrk="1" latinLnBrk="0" hangingPunct="1">
              <a:lnSpc>
                <a:spcPct val="114000"/>
              </a:lnSpc>
              <a:spcBef>
                <a:spcPts val="600"/>
              </a:spcBef>
              <a:spcAft>
                <a:spcPts val="600"/>
              </a:spcAft>
              <a:buFont typeface="Arial" panose="020B0604020202020204" pitchFamily="34" charset="0"/>
              <a:buChar char="​"/>
              <a:defRPr sz="1100" i="0" kern="1200">
                <a:solidFill>
                  <a:schemeClr val="tx2"/>
                </a:solidFill>
                <a:latin typeface="+mj-lt"/>
                <a:ea typeface="+mn-ea"/>
                <a:cs typeface="Microsoft New Tai Lue" panose="020B0502040204020203" pitchFamily="34" charset="0"/>
              </a:defRPr>
            </a:lvl4pPr>
            <a:lvl5pPr marL="171450" indent="-171450" algn="l" defTabSz="914400" rtl="0" eaLnBrk="1" latinLnBrk="0" hangingPunct="1">
              <a:lnSpc>
                <a:spcPct val="95000"/>
              </a:lnSpc>
              <a:spcBef>
                <a:spcPts val="0"/>
              </a:spcBef>
              <a:spcAft>
                <a:spcPts val="600"/>
              </a:spcAft>
              <a:buFont typeface="Arial" panose="020B0604020202020204" pitchFamily="34" charset="0"/>
              <a:buChar char="•"/>
              <a:defRPr sz="1100" i="0" kern="1200">
                <a:solidFill>
                  <a:schemeClr val="tx2"/>
                </a:solidFill>
                <a:latin typeface="+mj-lt"/>
                <a:ea typeface="+mn-ea"/>
                <a:cs typeface="Microsoft New Tai Lue" panose="020B0502040204020203" pitchFamily="34" charset="0"/>
              </a:defRPr>
            </a:lvl5pPr>
            <a:lvl6pPr marL="344488" indent="-173038" algn="l" defTabSz="914400" rtl="0" eaLnBrk="1" latinLnBrk="0" hangingPunct="1">
              <a:lnSpc>
                <a:spcPct val="85000"/>
              </a:lnSpc>
              <a:spcBef>
                <a:spcPct val="20000"/>
              </a:spcBef>
              <a:spcAft>
                <a:spcPts val="600"/>
              </a:spcAft>
              <a:buFont typeface="Arial" panose="020B0604020202020204" pitchFamily="34" charset="0"/>
              <a:buChar char="•"/>
              <a:defRPr sz="1100" i="0" kern="1200" baseline="0">
                <a:solidFill>
                  <a:schemeClr val="tx2"/>
                </a:solidFill>
                <a:latin typeface="+mj-lt"/>
                <a:ea typeface="+mn-ea"/>
                <a:cs typeface="+mn-cs"/>
              </a:defRPr>
            </a:lvl6pPr>
            <a:lvl7pPr marL="0" indent="0" algn="l" defTabSz="914400" rtl="0" eaLnBrk="1" latinLnBrk="0" hangingPunct="1">
              <a:spcBef>
                <a:spcPts val="600"/>
              </a:spcBef>
              <a:spcAft>
                <a:spcPts val="600"/>
              </a:spcAft>
              <a:buClr>
                <a:schemeClr val="bg2"/>
              </a:buClr>
              <a:buFont typeface="Arial" panose="020B0604020202020204" pitchFamily="34" charset="0"/>
              <a:buChar char="​"/>
              <a:defRPr sz="1500" i="0" kern="1200" baseline="0">
                <a:solidFill>
                  <a:schemeClr val="bg2"/>
                </a:solidFill>
                <a:latin typeface="+mj-lt"/>
                <a:ea typeface="+mn-ea"/>
                <a:cs typeface="+mn-cs"/>
              </a:defRPr>
            </a:lvl7pPr>
            <a:lvl8pPr marL="171450" indent="-171450" algn="l" defTabSz="914400" rtl="0" eaLnBrk="1" latinLnBrk="0" hangingPunct="1">
              <a:spcBef>
                <a:spcPts val="0"/>
              </a:spcBef>
              <a:spcAft>
                <a:spcPts val="600"/>
              </a:spcAft>
              <a:buFont typeface="Arial" panose="020B0604020202020204" pitchFamily="34" charset="0"/>
              <a:buChar char="•"/>
              <a:defRPr sz="1100" i="0" kern="1200">
                <a:solidFill>
                  <a:schemeClr val="bg2"/>
                </a:solidFill>
                <a:latin typeface="+mj-lt"/>
                <a:ea typeface="+mn-ea"/>
                <a:cs typeface="+mn-cs"/>
              </a:defRPr>
            </a:lvl8pPr>
            <a:lvl9pPr marL="344488" indent="-173038" algn="l" defTabSz="914400" rtl="0" eaLnBrk="1" latinLnBrk="0" hangingPunct="1">
              <a:spcBef>
                <a:spcPct val="20000"/>
              </a:spcBef>
              <a:spcAft>
                <a:spcPts val="600"/>
              </a:spcAft>
              <a:buFont typeface="Arial" panose="020B0604020202020204" pitchFamily="34" charset="0"/>
              <a:buChar char="•"/>
              <a:defRPr sz="1100" i="0" kern="1200">
                <a:solidFill>
                  <a:schemeClr val="bg2"/>
                </a:solidFill>
                <a:latin typeface="+mj-lt"/>
                <a:ea typeface="+mn-ea"/>
                <a:cs typeface="+mn-cs"/>
              </a:defRPr>
            </a:lvl9pPr>
          </a:lstStyle>
          <a:p>
            <a:pPr lvl="2">
              <a:lnSpc>
                <a:spcPct val="120000"/>
              </a:lnSpc>
              <a:spcAft>
                <a:spcPts val="600"/>
              </a:spcAft>
              <a:buNone/>
            </a:pPr>
            <a:r>
              <a:rPr lang="en-US" sz="1000">
                <a:solidFill>
                  <a:srgbClr val="FFFFFF"/>
                </a:solidFill>
              </a:rPr>
              <a:t>Idaho</a:t>
            </a:r>
          </a:p>
        </p:txBody>
      </p:sp>
      <p:sp>
        <p:nvSpPr>
          <p:cNvPr id="32" name="Subtitle 2"/>
          <p:cNvSpPr txBox="1">
            <a:spLocks/>
          </p:cNvSpPr>
          <p:nvPr/>
        </p:nvSpPr>
        <p:spPr>
          <a:xfrm rot="3294686">
            <a:off x="2058201" y="3012515"/>
            <a:ext cx="663565" cy="267773"/>
          </a:xfrm>
          <a:prstGeom prst="rect">
            <a:avLst/>
          </a:prstGeom>
        </p:spPr>
        <p:txBody>
          <a:bodyPr lIns="0" tIns="0" rIns="0" bIns="0">
            <a:noAutofit/>
          </a:bodyPr>
          <a:lstStyle>
            <a:lvl1pPr marL="0" indent="0" algn="l" defTabSz="914400" rtl="0" eaLnBrk="1" latinLnBrk="0" hangingPunct="1">
              <a:lnSpc>
                <a:spcPct val="120000"/>
              </a:lnSpc>
              <a:spcBef>
                <a:spcPts val="600"/>
              </a:spcBef>
              <a:spcAft>
                <a:spcPts val="1200"/>
              </a:spcAft>
              <a:buFont typeface="Arial" panose="020B0604020202020204" pitchFamily="34" charset="0"/>
              <a:buChar char="​"/>
              <a:defRPr sz="1500" b="0" i="0" kern="1200">
                <a:solidFill>
                  <a:schemeClr val="accent1"/>
                </a:solidFill>
                <a:latin typeface="+mj-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Char char="​"/>
              <a:defRPr sz="1500" i="0" kern="1200">
                <a:solidFill>
                  <a:schemeClr val="tx1">
                    <a:lumMod val="65000"/>
                    <a:lumOff val="35000"/>
                  </a:schemeClr>
                </a:solidFill>
                <a:latin typeface="+mj-lt"/>
                <a:ea typeface="+mn-ea"/>
                <a:cs typeface="+mn-cs"/>
              </a:defRPr>
            </a:lvl2pPr>
            <a:lvl3pPr marL="0" indent="0" algn="l" defTabSz="914400" rtl="0" eaLnBrk="1" latinLnBrk="0" hangingPunct="1">
              <a:lnSpc>
                <a:spcPct val="110000"/>
              </a:lnSpc>
              <a:spcBef>
                <a:spcPts val="600"/>
              </a:spcBef>
              <a:spcAft>
                <a:spcPts val="0"/>
              </a:spcAft>
              <a:buFont typeface="Arial" panose="020B0604020202020204" pitchFamily="34" charset="0"/>
              <a:buChar char="​"/>
              <a:defRPr sz="1100" b="0" i="0" kern="1200">
                <a:solidFill>
                  <a:schemeClr val="accent4"/>
                </a:solidFill>
                <a:latin typeface="+mj-lt"/>
                <a:ea typeface="+mn-ea"/>
                <a:cs typeface="Microsoft New Tai Lue" panose="020B0502040204020203" pitchFamily="34" charset="0"/>
              </a:defRPr>
            </a:lvl3pPr>
            <a:lvl4pPr marL="0" indent="0" algn="l" defTabSz="914400" rtl="0" eaLnBrk="1" latinLnBrk="0" hangingPunct="1">
              <a:lnSpc>
                <a:spcPct val="114000"/>
              </a:lnSpc>
              <a:spcBef>
                <a:spcPts val="600"/>
              </a:spcBef>
              <a:spcAft>
                <a:spcPts val="600"/>
              </a:spcAft>
              <a:buFont typeface="Arial" panose="020B0604020202020204" pitchFamily="34" charset="0"/>
              <a:buChar char="​"/>
              <a:defRPr sz="1100" i="0" kern="1200">
                <a:solidFill>
                  <a:schemeClr val="tx2"/>
                </a:solidFill>
                <a:latin typeface="+mj-lt"/>
                <a:ea typeface="+mn-ea"/>
                <a:cs typeface="Microsoft New Tai Lue" panose="020B0502040204020203" pitchFamily="34" charset="0"/>
              </a:defRPr>
            </a:lvl4pPr>
            <a:lvl5pPr marL="171450" indent="-171450" algn="l" defTabSz="914400" rtl="0" eaLnBrk="1" latinLnBrk="0" hangingPunct="1">
              <a:lnSpc>
                <a:spcPct val="95000"/>
              </a:lnSpc>
              <a:spcBef>
                <a:spcPts val="0"/>
              </a:spcBef>
              <a:spcAft>
                <a:spcPts val="600"/>
              </a:spcAft>
              <a:buFont typeface="Arial" panose="020B0604020202020204" pitchFamily="34" charset="0"/>
              <a:buChar char="•"/>
              <a:defRPr sz="1100" i="0" kern="1200">
                <a:solidFill>
                  <a:schemeClr val="tx2"/>
                </a:solidFill>
                <a:latin typeface="+mj-lt"/>
                <a:ea typeface="+mn-ea"/>
                <a:cs typeface="Microsoft New Tai Lue" panose="020B0502040204020203" pitchFamily="34" charset="0"/>
              </a:defRPr>
            </a:lvl5pPr>
            <a:lvl6pPr marL="344488" indent="-173038" algn="l" defTabSz="914400" rtl="0" eaLnBrk="1" latinLnBrk="0" hangingPunct="1">
              <a:lnSpc>
                <a:spcPct val="85000"/>
              </a:lnSpc>
              <a:spcBef>
                <a:spcPct val="20000"/>
              </a:spcBef>
              <a:spcAft>
                <a:spcPts val="600"/>
              </a:spcAft>
              <a:buFont typeface="Arial" panose="020B0604020202020204" pitchFamily="34" charset="0"/>
              <a:buChar char="•"/>
              <a:defRPr sz="1100" i="0" kern="1200" baseline="0">
                <a:solidFill>
                  <a:schemeClr val="tx2"/>
                </a:solidFill>
                <a:latin typeface="+mj-lt"/>
                <a:ea typeface="+mn-ea"/>
                <a:cs typeface="+mn-cs"/>
              </a:defRPr>
            </a:lvl6pPr>
            <a:lvl7pPr marL="0" indent="0" algn="l" defTabSz="914400" rtl="0" eaLnBrk="1" latinLnBrk="0" hangingPunct="1">
              <a:spcBef>
                <a:spcPts val="600"/>
              </a:spcBef>
              <a:spcAft>
                <a:spcPts val="600"/>
              </a:spcAft>
              <a:buClr>
                <a:schemeClr val="bg2"/>
              </a:buClr>
              <a:buFont typeface="Arial" panose="020B0604020202020204" pitchFamily="34" charset="0"/>
              <a:buChar char="​"/>
              <a:defRPr sz="1500" i="0" kern="1200" baseline="0">
                <a:solidFill>
                  <a:schemeClr val="bg2"/>
                </a:solidFill>
                <a:latin typeface="+mj-lt"/>
                <a:ea typeface="+mn-ea"/>
                <a:cs typeface="+mn-cs"/>
              </a:defRPr>
            </a:lvl7pPr>
            <a:lvl8pPr marL="171450" indent="-171450" algn="l" defTabSz="914400" rtl="0" eaLnBrk="1" latinLnBrk="0" hangingPunct="1">
              <a:spcBef>
                <a:spcPts val="0"/>
              </a:spcBef>
              <a:spcAft>
                <a:spcPts val="600"/>
              </a:spcAft>
              <a:buFont typeface="Arial" panose="020B0604020202020204" pitchFamily="34" charset="0"/>
              <a:buChar char="•"/>
              <a:defRPr sz="1100" i="0" kern="1200">
                <a:solidFill>
                  <a:schemeClr val="bg2"/>
                </a:solidFill>
                <a:latin typeface="+mj-lt"/>
                <a:ea typeface="+mn-ea"/>
                <a:cs typeface="+mn-cs"/>
              </a:defRPr>
            </a:lvl8pPr>
            <a:lvl9pPr marL="344488" indent="-173038" algn="l" defTabSz="914400" rtl="0" eaLnBrk="1" latinLnBrk="0" hangingPunct="1">
              <a:spcBef>
                <a:spcPct val="20000"/>
              </a:spcBef>
              <a:spcAft>
                <a:spcPts val="600"/>
              </a:spcAft>
              <a:buFont typeface="Arial" panose="020B0604020202020204" pitchFamily="34" charset="0"/>
              <a:buChar char="•"/>
              <a:defRPr sz="1100" i="0" kern="1200">
                <a:solidFill>
                  <a:schemeClr val="bg2"/>
                </a:solidFill>
                <a:latin typeface="+mj-lt"/>
                <a:ea typeface="+mn-ea"/>
                <a:cs typeface="+mn-cs"/>
              </a:defRPr>
            </a:lvl9pPr>
          </a:lstStyle>
          <a:p>
            <a:pPr lvl="2">
              <a:lnSpc>
                <a:spcPct val="120000"/>
              </a:lnSpc>
              <a:spcAft>
                <a:spcPts val="600"/>
              </a:spcAft>
              <a:buNone/>
            </a:pPr>
            <a:r>
              <a:rPr lang="en-US" sz="1000">
                <a:solidFill>
                  <a:srgbClr val="FFFFFF"/>
                </a:solidFill>
              </a:rPr>
              <a:t>California</a:t>
            </a:r>
          </a:p>
        </p:txBody>
      </p:sp>
      <p:sp>
        <p:nvSpPr>
          <p:cNvPr id="34" name="Subtitle 2"/>
          <p:cNvSpPr txBox="1">
            <a:spLocks/>
          </p:cNvSpPr>
          <p:nvPr/>
        </p:nvSpPr>
        <p:spPr>
          <a:xfrm rot="666108">
            <a:off x="2433990" y="2626665"/>
            <a:ext cx="511352" cy="267773"/>
          </a:xfrm>
          <a:prstGeom prst="rect">
            <a:avLst/>
          </a:prstGeom>
        </p:spPr>
        <p:txBody>
          <a:bodyPr lIns="0" tIns="0" rIns="0" bIns="0">
            <a:noAutofit/>
          </a:bodyPr>
          <a:lstStyle>
            <a:lvl1pPr marL="0" indent="0" algn="l" defTabSz="914400" rtl="0" eaLnBrk="1" latinLnBrk="0" hangingPunct="1">
              <a:lnSpc>
                <a:spcPct val="120000"/>
              </a:lnSpc>
              <a:spcBef>
                <a:spcPts val="600"/>
              </a:spcBef>
              <a:spcAft>
                <a:spcPts val="1200"/>
              </a:spcAft>
              <a:buFont typeface="Arial" panose="020B0604020202020204" pitchFamily="34" charset="0"/>
              <a:buChar char="​"/>
              <a:defRPr sz="1500" b="0" i="0" kern="1200">
                <a:solidFill>
                  <a:schemeClr val="accent1"/>
                </a:solidFill>
                <a:latin typeface="+mj-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Char char="​"/>
              <a:defRPr sz="1500" i="0" kern="1200">
                <a:solidFill>
                  <a:schemeClr val="tx1">
                    <a:lumMod val="65000"/>
                    <a:lumOff val="35000"/>
                  </a:schemeClr>
                </a:solidFill>
                <a:latin typeface="+mj-lt"/>
                <a:ea typeface="+mn-ea"/>
                <a:cs typeface="+mn-cs"/>
              </a:defRPr>
            </a:lvl2pPr>
            <a:lvl3pPr marL="0" indent="0" algn="l" defTabSz="914400" rtl="0" eaLnBrk="1" latinLnBrk="0" hangingPunct="1">
              <a:lnSpc>
                <a:spcPct val="110000"/>
              </a:lnSpc>
              <a:spcBef>
                <a:spcPts val="600"/>
              </a:spcBef>
              <a:spcAft>
                <a:spcPts val="0"/>
              </a:spcAft>
              <a:buFont typeface="Arial" panose="020B0604020202020204" pitchFamily="34" charset="0"/>
              <a:buChar char="​"/>
              <a:defRPr sz="1100" b="0" i="0" kern="1200">
                <a:solidFill>
                  <a:schemeClr val="accent4"/>
                </a:solidFill>
                <a:latin typeface="+mj-lt"/>
                <a:ea typeface="+mn-ea"/>
                <a:cs typeface="Microsoft New Tai Lue" panose="020B0502040204020203" pitchFamily="34" charset="0"/>
              </a:defRPr>
            </a:lvl3pPr>
            <a:lvl4pPr marL="0" indent="0" algn="l" defTabSz="914400" rtl="0" eaLnBrk="1" latinLnBrk="0" hangingPunct="1">
              <a:lnSpc>
                <a:spcPct val="114000"/>
              </a:lnSpc>
              <a:spcBef>
                <a:spcPts val="600"/>
              </a:spcBef>
              <a:spcAft>
                <a:spcPts val="600"/>
              </a:spcAft>
              <a:buFont typeface="Arial" panose="020B0604020202020204" pitchFamily="34" charset="0"/>
              <a:buChar char="​"/>
              <a:defRPr sz="1100" i="0" kern="1200">
                <a:solidFill>
                  <a:schemeClr val="tx2"/>
                </a:solidFill>
                <a:latin typeface="+mj-lt"/>
                <a:ea typeface="+mn-ea"/>
                <a:cs typeface="Microsoft New Tai Lue" panose="020B0502040204020203" pitchFamily="34" charset="0"/>
              </a:defRPr>
            </a:lvl4pPr>
            <a:lvl5pPr marL="171450" indent="-171450" algn="l" defTabSz="914400" rtl="0" eaLnBrk="1" latinLnBrk="0" hangingPunct="1">
              <a:lnSpc>
                <a:spcPct val="95000"/>
              </a:lnSpc>
              <a:spcBef>
                <a:spcPts val="0"/>
              </a:spcBef>
              <a:spcAft>
                <a:spcPts val="600"/>
              </a:spcAft>
              <a:buFont typeface="Arial" panose="020B0604020202020204" pitchFamily="34" charset="0"/>
              <a:buChar char="•"/>
              <a:defRPr sz="1100" i="0" kern="1200">
                <a:solidFill>
                  <a:schemeClr val="tx2"/>
                </a:solidFill>
                <a:latin typeface="+mj-lt"/>
                <a:ea typeface="+mn-ea"/>
                <a:cs typeface="Microsoft New Tai Lue" panose="020B0502040204020203" pitchFamily="34" charset="0"/>
              </a:defRPr>
            </a:lvl5pPr>
            <a:lvl6pPr marL="344488" indent="-173038" algn="l" defTabSz="914400" rtl="0" eaLnBrk="1" latinLnBrk="0" hangingPunct="1">
              <a:lnSpc>
                <a:spcPct val="85000"/>
              </a:lnSpc>
              <a:spcBef>
                <a:spcPct val="20000"/>
              </a:spcBef>
              <a:spcAft>
                <a:spcPts val="600"/>
              </a:spcAft>
              <a:buFont typeface="Arial" panose="020B0604020202020204" pitchFamily="34" charset="0"/>
              <a:buChar char="•"/>
              <a:defRPr sz="1100" i="0" kern="1200" baseline="0">
                <a:solidFill>
                  <a:schemeClr val="tx2"/>
                </a:solidFill>
                <a:latin typeface="+mj-lt"/>
                <a:ea typeface="+mn-ea"/>
                <a:cs typeface="+mn-cs"/>
              </a:defRPr>
            </a:lvl6pPr>
            <a:lvl7pPr marL="0" indent="0" algn="l" defTabSz="914400" rtl="0" eaLnBrk="1" latinLnBrk="0" hangingPunct="1">
              <a:spcBef>
                <a:spcPts val="600"/>
              </a:spcBef>
              <a:spcAft>
                <a:spcPts val="600"/>
              </a:spcAft>
              <a:buClr>
                <a:schemeClr val="bg2"/>
              </a:buClr>
              <a:buFont typeface="Arial" panose="020B0604020202020204" pitchFamily="34" charset="0"/>
              <a:buChar char="​"/>
              <a:defRPr sz="1500" i="0" kern="1200" baseline="0">
                <a:solidFill>
                  <a:schemeClr val="bg2"/>
                </a:solidFill>
                <a:latin typeface="+mj-lt"/>
                <a:ea typeface="+mn-ea"/>
                <a:cs typeface="+mn-cs"/>
              </a:defRPr>
            </a:lvl7pPr>
            <a:lvl8pPr marL="171450" indent="-171450" algn="l" defTabSz="914400" rtl="0" eaLnBrk="1" latinLnBrk="0" hangingPunct="1">
              <a:spcBef>
                <a:spcPts val="0"/>
              </a:spcBef>
              <a:spcAft>
                <a:spcPts val="600"/>
              </a:spcAft>
              <a:buFont typeface="Arial" panose="020B0604020202020204" pitchFamily="34" charset="0"/>
              <a:buChar char="•"/>
              <a:defRPr sz="1100" i="0" kern="1200">
                <a:solidFill>
                  <a:schemeClr val="bg2"/>
                </a:solidFill>
                <a:latin typeface="+mj-lt"/>
                <a:ea typeface="+mn-ea"/>
                <a:cs typeface="+mn-cs"/>
              </a:defRPr>
            </a:lvl8pPr>
            <a:lvl9pPr marL="344488" indent="-173038" algn="l" defTabSz="914400" rtl="0" eaLnBrk="1" latinLnBrk="0" hangingPunct="1">
              <a:spcBef>
                <a:spcPct val="20000"/>
              </a:spcBef>
              <a:spcAft>
                <a:spcPts val="600"/>
              </a:spcAft>
              <a:buFont typeface="Arial" panose="020B0604020202020204" pitchFamily="34" charset="0"/>
              <a:buChar char="•"/>
              <a:defRPr sz="1100" i="0" kern="1200">
                <a:solidFill>
                  <a:schemeClr val="bg2"/>
                </a:solidFill>
                <a:latin typeface="+mj-lt"/>
                <a:ea typeface="+mn-ea"/>
                <a:cs typeface="+mn-cs"/>
              </a:defRPr>
            </a:lvl9pPr>
          </a:lstStyle>
          <a:p>
            <a:pPr lvl="2">
              <a:lnSpc>
                <a:spcPct val="120000"/>
              </a:lnSpc>
              <a:spcAft>
                <a:spcPts val="600"/>
              </a:spcAft>
              <a:buNone/>
            </a:pPr>
            <a:r>
              <a:rPr lang="en-US" sz="1000">
                <a:solidFill>
                  <a:schemeClr val="bg1"/>
                </a:solidFill>
              </a:rPr>
              <a:t>Nevada</a:t>
            </a:r>
          </a:p>
        </p:txBody>
      </p:sp>
      <p:sp>
        <p:nvSpPr>
          <p:cNvPr id="35" name="Subtitle 2"/>
          <p:cNvSpPr txBox="1">
            <a:spLocks/>
          </p:cNvSpPr>
          <p:nvPr/>
        </p:nvSpPr>
        <p:spPr>
          <a:xfrm rot="521405">
            <a:off x="2836473" y="3267766"/>
            <a:ext cx="511352" cy="267773"/>
          </a:xfrm>
          <a:prstGeom prst="rect">
            <a:avLst/>
          </a:prstGeom>
        </p:spPr>
        <p:txBody>
          <a:bodyPr lIns="0" tIns="0" rIns="0" bIns="0">
            <a:noAutofit/>
          </a:bodyPr>
          <a:lstStyle>
            <a:lvl1pPr marL="0" indent="0" algn="l" defTabSz="914400" rtl="0" eaLnBrk="1" latinLnBrk="0" hangingPunct="1">
              <a:lnSpc>
                <a:spcPct val="120000"/>
              </a:lnSpc>
              <a:spcBef>
                <a:spcPts val="600"/>
              </a:spcBef>
              <a:spcAft>
                <a:spcPts val="1200"/>
              </a:spcAft>
              <a:buFont typeface="Arial" panose="020B0604020202020204" pitchFamily="34" charset="0"/>
              <a:buChar char="​"/>
              <a:defRPr sz="1500" b="0" i="0" kern="1200">
                <a:solidFill>
                  <a:schemeClr val="accent1"/>
                </a:solidFill>
                <a:latin typeface="+mj-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Char char="​"/>
              <a:defRPr sz="1500" i="0" kern="1200">
                <a:solidFill>
                  <a:schemeClr val="tx1">
                    <a:lumMod val="65000"/>
                    <a:lumOff val="35000"/>
                  </a:schemeClr>
                </a:solidFill>
                <a:latin typeface="+mj-lt"/>
                <a:ea typeface="+mn-ea"/>
                <a:cs typeface="+mn-cs"/>
              </a:defRPr>
            </a:lvl2pPr>
            <a:lvl3pPr marL="0" indent="0" algn="l" defTabSz="914400" rtl="0" eaLnBrk="1" latinLnBrk="0" hangingPunct="1">
              <a:lnSpc>
                <a:spcPct val="110000"/>
              </a:lnSpc>
              <a:spcBef>
                <a:spcPts val="600"/>
              </a:spcBef>
              <a:spcAft>
                <a:spcPts val="0"/>
              </a:spcAft>
              <a:buFont typeface="Arial" panose="020B0604020202020204" pitchFamily="34" charset="0"/>
              <a:buChar char="​"/>
              <a:defRPr sz="1100" b="0" i="0" kern="1200">
                <a:solidFill>
                  <a:schemeClr val="accent4"/>
                </a:solidFill>
                <a:latin typeface="+mj-lt"/>
                <a:ea typeface="+mn-ea"/>
                <a:cs typeface="Microsoft New Tai Lue" panose="020B0502040204020203" pitchFamily="34" charset="0"/>
              </a:defRPr>
            </a:lvl3pPr>
            <a:lvl4pPr marL="0" indent="0" algn="l" defTabSz="914400" rtl="0" eaLnBrk="1" latinLnBrk="0" hangingPunct="1">
              <a:lnSpc>
                <a:spcPct val="114000"/>
              </a:lnSpc>
              <a:spcBef>
                <a:spcPts val="600"/>
              </a:spcBef>
              <a:spcAft>
                <a:spcPts val="600"/>
              </a:spcAft>
              <a:buFont typeface="Arial" panose="020B0604020202020204" pitchFamily="34" charset="0"/>
              <a:buChar char="​"/>
              <a:defRPr sz="1100" i="0" kern="1200">
                <a:solidFill>
                  <a:schemeClr val="tx2"/>
                </a:solidFill>
                <a:latin typeface="+mj-lt"/>
                <a:ea typeface="+mn-ea"/>
                <a:cs typeface="Microsoft New Tai Lue" panose="020B0502040204020203" pitchFamily="34" charset="0"/>
              </a:defRPr>
            </a:lvl4pPr>
            <a:lvl5pPr marL="171450" indent="-171450" algn="l" defTabSz="914400" rtl="0" eaLnBrk="1" latinLnBrk="0" hangingPunct="1">
              <a:lnSpc>
                <a:spcPct val="95000"/>
              </a:lnSpc>
              <a:spcBef>
                <a:spcPts val="0"/>
              </a:spcBef>
              <a:spcAft>
                <a:spcPts val="600"/>
              </a:spcAft>
              <a:buFont typeface="Arial" panose="020B0604020202020204" pitchFamily="34" charset="0"/>
              <a:buChar char="•"/>
              <a:defRPr sz="1100" i="0" kern="1200">
                <a:solidFill>
                  <a:schemeClr val="tx2"/>
                </a:solidFill>
                <a:latin typeface="+mj-lt"/>
                <a:ea typeface="+mn-ea"/>
                <a:cs typeface="Microsoft New Tai Lue" panose="020B0502040204020203" pitchFamily="34" charset="0"/>
              </a:defRPr>
            </a:lvl5pPr>
            <a:lvl6pPr marL="344488" indent="-173038" algn="l" defTabSz="914400" rtl="0" eaLnBrk="1" latinLnBrk="0" hangingPunct="1">
              <a:lnSpc>
                <a:spcPct val="85000"/>
              </a:lnSpc>
              <a:spcBef>
                <a:spcPct val="20000"/>
              </a:spcBef>
              <a:spcAft>
                <a:spcPts val="600"/>
              </a:spcAft>
              <a:buFont typeface="Arial" panose="020B0604020202020204" pitchFamily="34" charset="0"/>
              <a:buChar char="•"/>
              <a:defRPr sz="1100" i="0" kern="1200" baseline="0">
                <a:solidFill>
                  <a:schemeClr val="tx2"/>
                </a:solidFill>
                <a:latin typeface="+mj-lt"/>
                <a:ea typeface="+mn-ea"/>
                <a:cs typeface="+mn-cs"/>
              </a:defRPr>
            </a:lvl6pPr>
            <a:lvl7pPr marL="0" indent="0" algn="l" defTabSz="914400" rtl="0" eaLnBrk="1" latinLnBrk="0" hangingPunct="1">
              <a:spcBef>
                <a:spcPts val="600"/>
              </a:spcBef>
              <a:spcAft>
                <a:spcPts val="600"/>
              </a:spcAft>
              <a:buClr>
                <a:schemeClr val="bg2"/>
              </a:buClr>
              <a:buFont typeface="Arial" panose="020B0604020202020204" pitchFamily="34" charset="0"/>
              <a:buChar char="​"/>
              <a:defRPr sz="1500" i="0" kern="1200" baseline="0">
                <a:solidFill>
                  <a:schemeClr val="bg2"/>
                </a:solidFill>
                <a:latin typeface="+mj-lt"/>
                <a:ea typeface="+mn-ea"/>
                <a:cs typeface="+mn-cs"/>
              </a:defRPr>
            </a:lvl7pPr>
            <a:lvl8pPr marL="171450" indent="-171450" algn="l" defTabSz="914400" rtl="0" eaLnBrk="1" latinLnBrk="0" hangingPunct="1">
              <a:spcBef>
                <a:spcPts val="0"/>
              </a:spcBef>
              <a:spcAft>
                <a:spcPts val="600"/>
              </a:spcAft>
              <a:buFont typeface="Arial" panose="020B0604020202020204" pitchFamily="34" charset="0"/>
              <a:buChar char="•"/>
              <a:defRPr sz="1100" i="0" kern="1200">
                <a:solidFill>
                  <a:schemeClr val="bg2"/>
                </a:solidFill>
                <a:latin typeface="+mj-lt"/>
                <a:ea typeface="+mn-ea"/>
                <a:cs typeface="+mn-cs"/>
              </a:defRPr>
            </a:lvl8pPr>
            <a:lvl9pPr marL="344488" indent="-173038" algn="l" defTabSz="914400" rtl="0" eaLnBrk="1" latinLnBrk="0" hangingPunct="1">
              <a:spcBef>
                <a:spcPct val="20000"/>
              </a:spcBef>
              <a:spcAft>
                <a:spcPts val="600"/>
              </a:spcAft>
              <a:buFont typeface="Arial" panose="020B0604020202020204" pitchFamily="34" charset="0"/>
              <a:buChar char="•"/>
              <a:defRPr sz="1100" i="0" kern="1200">
                <a:solidFill>
                  <a:schemeClr val="bg2"/>
                </a:solidFill>
                <a:latin typeface="+mj-lt"/>
                <a:ea typeface="+mn-ea"/>
                <a:cs typeface="+mn-cs"/>
              </a:defRPr>
            </a:lvl9pPr>
          </a:lstStyle>
          <a:p>
            <a:pPr lvl="2">
              <a:lnSpc>
                <a:spcPct val="120000"/>
              </a:lnSpc>
              <a:spcAft>
                <a:spcPts val="600"/>
              </a:spcAft>
              <a:buNone/>
            </a:pPr>
            <a:r>
              <a:rPr lang="en-US" sz="1000">
                <a:solidFill>
                  <a:schemeClr val="bg1"/>
                </a:solidFill>
              </a:rPr>
              <a:t>Arizona</a:t>
            </a:r>
          </a:p>
        </p:txBody>
      </p:sp>
      <p:sp>
        <p:nvSpPr>
          <p:cNvPr id="36" name="Subtitle 2"/>
          <p:cNvSpPr txBox="1">
            <a:spLocks/>
          </p:cNvSpPr>
          <p:nvPr/>
        </p:nvSpPr>
        <p:spPr>
          <a:xfrm rot="373256">
            <a:off x="3355617" y="3286913"/>
            <a:ext cx="511352" cy="267773"/>
          </a:xfrm>
          <a:prstGeom prst="rect">
            <a:avLst/>
          </a:prstGeom>
        </p:spPr>
        <p:txBody>
          <a:bodyPr lIns="0" tIns="0" rIns="0" bIns="0">
            <a:noAutofit/>
          </a:bodyPr>
          <a:lstStyle>
            <a:lvl1pPr marL="0" indent="0" algn="l" defTabSz="914400" rtl="0" eaLnBrk="1" latinLnBrk="0" hangingPunct="1">
              <a:lnSpc>
                <a:spcPct val="120000"/>
              </a:lnSpc>
              <a:spcBef>
                <a:spcPts val="600"/>
              </a:spcBef>
              <a:spcAft>
                <a:spcPts val="1200"/>
              </a:spcAft>
              <a:buFont typeface="Arial" panose="020B0604020202020204" pitchFamily="34" charset="0"/>
              <a:buChar char="​"/>
              <a:defRPr sz="1500" b="0" i="0" kern="1200">
                <a:solidFill>
                  <a:schemeClr val="accent1"/>
                </a:solidFill>
                <a:latin typeface="+mj-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Char char="​"/>
              <a:defRPr sz="1500" i="0" kern="1200">
                <a:solidFill>
                  <a:schemeClr val="tx1">
                    <a:lumMod val="65000"/>
                    <a:lumOff val="35000"/>
                  </a:schemeClr>
                </a:solidFill>
                <a:latin typeface="+mj-lt"/>
                <a:ea typeface="+mn-ea"/>
                <a:cs typeface="+mn-cs"/>
              </a:defRPr>
            </a:lvl2pPr>
            <a:lvl3pPr marL="0" indent="0" algn="l" defTabSz="914400" rtl="0" eaLnBrk="1" latinLnBrk="0" hangingPunct="1">
              <a:lnSpc>
                <a:spcPct val="110000"/>
              </a:lnSpc>
              <a:spcBef>
                <a:spcPts val="600"/>
              </a:spcBef>
              <a:spcAft>
                <a:spcPts val="0"/>
              </a:spcAft>
              <a:buFont typeface="Arial" panose="020B0604020202020204" pitchFamily="34" charset="0"/>
              <a:buChar char="​"/>
              <a:defRPr sz="1100" b="0" i="0" kern="1200">
                <a:solidFill>
                  <a:schemeClr val="accent4"/>
                </a:solidFill>
                <a:latin typeface="+mj-lt"/>
                <a:ea typeface="+mn-ea"/>
                <a:cs typeface="Microsoft New Tai Lue" panose="020B0502040204020203" pitchFamily="34" charset="0"/>
              </a:defRPr>
            </a:lvl3pPr>
            <a:lvl4pPr marL="0" indent="0" algn="l" defTabSz="914400" rtl="0" eaLnBrk="1" latinLnBrk="0" hangingPunct="1">
              <a:lnSpc>
                <a:spcPct val="114000"/>
              </a:lnSpc>
              <a:spcBef>
                <a:spcPts val="600"/>
              </a:spcBef>
              <a:spcAft>
                <a:spcPts val="600"/>
              </a:spcAft>
              <a:buFont typeface="Arial" panose="020B0604020202020204" pitchFamily="34" charset="0"/>
              <a:buChar char="​"/>
              <a:defRPr sz="1100" i="0" kern="1200">
                <a:solidFill>
                  <a:schemeClr val="tx2"/>
                </a:solidFill>
                <a:latin typeface="+mj-lt"/>
                <a:ea typeface="+mn-ea"/>
                <a:cs typeface="Microsoft New Tai Lue" panose="020B0502040204020203" pitchFamily="34" charset="0"/>
              </a:defRPr>
            </a:lvl4pPr>
            <a:lvl5pPr marL="171450" indent="-171450" algn="l" defTabSz="914400" rtl="0" eaLnBrk="1" latinLnBrk="0" hangingPunct="1">
              <a:lnSpc>
                <a:spcPct val="95000"/>
              </a:lnSpc>
              <a:spcBef>
                <a:spcPts val="0"/>
              </a:spcBef>
              <a:spcAft>
                <a:spcPts val="600"/>
              </a:spcAft>
              <a:buFont typeface="Arial" panose="020B0604020202020204" pitchFamily="34" charset="0"/>
              <a:buChar char="•"/>
              <a:defRPr sz="1100" i="0" kern="1200">
                <a:solidFill>
                  <a:schemeClr val="tx2"/>
                </a:solidFill>
                <a:latin typeface="+mj-lt"/>
                <a:ea typeface="+mn-ea"/>
                <a:cs typeface="Microsoft New Tai Lue" panose="020B0502040204020203" pitchFamily="34" charset="0"/>
              </a:defRPr>
            </a:lvl5pPr>
            <a:lvl6pPr marL="344488" indent="-173038" algn="l" defTabSz="914400" rtl="0" eaLnBrk="1" latinLnBrk="0" hangingPunct="1">
              <a:lnSpc>
                <a:spcPct val="85000"/>
              </a:lnSpc>
              <a:spcBef>
                <a:spcPct val="20000"/>
              </a:spcBef>
              <a:spcAft>
                <a:spcPts val="600"/>
              </a:spcAft>
              <a:buFont typeface="Arial" panose="020B0604020202020204" pitchFamily="34" charset="0"/>
              <a:buChar char="•"/>
              <a:defRPr sz="1100" i="0" kern="1200" baseline="0">
                <a:solidFill>
                  <a:schemeClr val="tx2"/>
                </a:solidFill>
                <a:latin typeface="+mj-lt"/>
                <a:ea typeface="+mn-ea"/>
                <a:cs typeface="+mn-cs"/>
              </a:defRPr>
            </a:lvl6pPr>
            <a:lvl7pPr marL="0" indent="0" algn="l" defTabSz="914400" rtl="0" eaLnBrk="1" latinLnBrk="0" hangingPunct="1">
              <a:spcBef>
                <a:spcPts val="600"/>
              </a:spcBef>
              <a:spcAft>
                <a:spcPts val="600"/>
              </a:spcAft>
              <a:buClr>
                <a:schemeClr val="bg2"/>
              </a:buClr>
              <a:buFont typeface="Arial" panose="020B0604020202020204" pitchFamily="34" charset="0"/>
              <a:buChar char="​"/>
              <a:defRPr sz="1500" i="0" kern="1200" baseline="0">
                <a:solidFill>
                  <a:schemeClr val="bg2"/>
                </a:solidFill>
                <a:latin typeface="+mj-lt"/>
                <a:ea typeface="+mn-ea"/>
                <a:cs typeface="+mn-cs"/>
              </a:defRPr>
            </a:lvl7pPr>
            <a:lvl8pPr marL="171450" indent="-171450" algn="l" defTabSz="914400" rtl="0" eaLnBrk="1" latinLnBrk="0" hangingPunct="1">
              <a:spcBef>
                <a:spcPts val="0"/>
              </a:spcBef>
              <a:spcAft>
                <a:spcPts val="600"/>
              </a:spcAft>
              <a:buFont typeface="Arial" panose="020B0604020202020204" pitchFamily="34" charset="0"/>
              <a:buChar char="•"/>
              <a:defRPr sz="1100" i="0" kern="1200">
                <a:solidFill>
                  <a:schemeClr val="bg2"/>
                </a:solidFill>
                <a:latin typeface="+mj-lt"/>
                <a:ea typeface="+mn-ea"/>
                <a:cs typeface="+mn-cs"/>
              </a:defRPr>
            </a:lvl8pPr>
            <a:lvl9pPr marL="344488" indent="-173038" algn="l" defTabSz="914400" rtl="0" eaLnBrk="1" latinLnBrk="0" hangingPunct="1">
              <a:spcBef>
                <a:spcPct val="20000"/>
              </a:spcBef>
              <a:spcAft>
                <a:spcPts val="600"/>
              </a:spcAft>
              <a:buFont typeface="Arial" panose="020B0604020202020204" pitchFamily="34" charset="0"/>
              <a:buChar char="•"/>
              <a:defRPr sz="1100" i="0" kern="1200">
                <a:solidFill>
                  <a:schemeClr val="bg2"/>
                </a:solidFill>
                <a:latin typeface="+mj-lt"/>
                <a:ea typeface="+mn-ea"/>
                <a:cs typeface="+mn-cs"/>
              </a:defRPr>
            </a:lvl9pPr>
          </a:lstStyle>
          <a:p>
            <a:pPr lvl="2" algn="ctr">
              <a:lnSpc>
                <a:spcPct val="100000"/>
              </a:lnSpc>
              <a:spcAft>
                <a:spcPts val="600"/>
              </a:spcAft>
              <a:buNone/>
            </a:pPr>
            <a:r>
              <a:rPr lang="en-US" sz="1000">
                <a:solidFill>
                  <a:schemeClr val="bg1"/>
                </a:solidFill>
              </a:rPr>
              <a:t>New</a:t>
            </a:r>
            <a:br>
              <a:rPr lang="en-US" sz="1000">
                <a:solidFill>
                  <a:schemeClr val="bg1"/>
                </a:solidFill>
              </a:rPr>
            </a:br>
            <a:r>
              <a:rPr lang="en-US" sz="1000">
                <a:solidFill>
                  <a:schemeClr val="bg1"/>
                </a:solidFill>
              </a:rPr>
              <a:t>Mexico</a:t>
            </a:r>
          </a:p>
        </p:txBody>
      </p:sp>
      <p:pic>
        <p:nvPicPr>
          <p:cNvPr id="21" name="Picture 20">
            <a:extLst>
              <a:ext uri="{FF2B5EF4-FFF2-40B4-BE49-F238E27FC236}">
                <a16:creationId xmlns:a16="http://schemas.microsoft.com/office/drawing/2014/main" id="{F6CA1B1A-98A1-C841-A0BC-1549849A919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8172"/>
          <a:stretch/>
        </p:blipFill>
        <p:spPr>
          <a:xfrm>
            <a:off x="609422" y="1344704"/>
            <a:ext cx="7018816" cy="3498074"/>
          </a:xfrm>
          <a:prstGeom prst="rect">
            <a:avLst/>
          </a:prstGeom>
        </p:spPr>
      </p:pic>
    </p:spTree>
    <p:extLst>
      <p:ext uri="{BB962C8B-B14F-4D97-AF65-F5344CB8AC3E}">
        <p14:creationId xmlns:p14="http://schemas.microsoft.com/office/powerpoint/2010/main" val="2657372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716BC1C3-C832-FA4C-9911-3E1C355083BA}" type="slidenum">
              <a:rPr lang="en-US" smtClean="0"/>
              <a:pPr/>
              <a:t>19</a:t>
            </a:fld>
            <a:endParaRPr lang="en-US"/>
          </a:p>
        </p:txBody>
      </p:sp>
      <p:sp>
        <p:nvSpPr>
          <p:cNvPr id="9" name="Title 3">
            <a:extLst>
              <a:ext uri="{FF2B5EF4-FFF2-40B4-BE49-F238E27FC236}">
                <a16:creationId xmlns:a16="http://schemas.microsoft.com/office/drawing/2014/main" id="{46CDB50D-AE0D-D342-BC7E-13A8A660D524}"/>
              </a:ext>
            </a:extLst>
          </p:cNvPr>
          <p:cNvSpPr>
            <a:spLocks noGrp="1"/>
          </p:cNvSpPr>
          <p:nvPr>
            <p:ph type="title"/>
          </p:nvPr>
        </p:nvSpPr>
        <p:spPr>
          <a:xfrm>
            <a:off x="4487195" y="736904"/>
            <a:ext cx="3428946" cy="320913"/>
          </a:xfrm>
          <a:prstGeom prst="rect">
            <a:avLst/>
          </a:prstGeom>
        </p:spPr>
        <p:txBody>
          <a:bodyPr/>
          <a:lstStyle/>
          <a:p>
            <a:r>
              <a:rPr lang="en-US" dirty="0"/>
              <a:t>BENEFICIARY DESIGNATION</a:t>
            </a:r>
          </a:p>
        </p:txBody>
      </p:sp>
      <p:sp>
        <p:nvSpPr>
          <p:cNvPr id="12" name="Content Placeholder 2">
            <a:extLst>
              <a:ext uri="{FF2B5EF4-FFF2-40B4-BE49-F238E27FC236}">
                <a16:creationId xmlns:a16="http://schemas.microsoft.com/office/drawing/2014/main" id="{31E3C844-522B-CB42-8647-A5B1F1D88E6B}"/>
              </a:ext>
            </a:extLst>
          </p:cNvPr>
          <p:cNvSpPr txBox="1">
            <a:spLocks/>
          </p:cNvSpPr>
          <p:nvPr/>
        </p:nvSpPr>
        <p:spPr>
          <a:xfrm>
            <a:off x="4399595" y="1166277"/>
            <a:ext cx="3327498" cy="40814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92075" lvl="1" indent="0">
              <a:spcAft>
                <a:spcPts val="1200"/>
              </a:spcAft>
              <a:buFont typeface="Arial" panose="020B0604020202020204" pitchFamily="34" charset="0"/>
              <a:buNone/>
            </a:pPr>
            <a:r>
              <a:rPr lang="en-US" sz="1200" b="1" cap="all" dirty="0">
                <a:solidFill>
                  <a:schemeClr val="accent1"/>
                </a:solidFill>
              </a:rPr>
              <a:t>Another method for transferring assets upon death</a:t>
            </a:r>
            <a:br>
              <a:rPr lang="en-US" sz="1200" b="1" dirty="0">
                <a:solidFill>
                  <a:schemeClr val="accent1"/>
                </a:solidFill>
              </a:rPr>
            </a:br>
            <a:br>
              <a:rPr lang="en-US" sz="1200" b="1" dirty="0">
                <a:solidFill>
                  <a:schemeClr val="accent1"/>
                </a:solidFill>
              </a:rPr>
            </a:br>
            <a:endParaRPr lang="en-US" sz="1200" b="1" dirty="0">
              <a:solidFill>
                <a:schemeClr val="accent1"/>
              </a:solidFill>
            </a:endParaRPr>
          </a:p>
        </p:txBody>
      </p:sp>
      <p:sp>
        <p:nvSpPr>
          <p:cNvPr id="13" name="Rectangle 12">
            <a:extLst>
              <a:ext uri="{FF2B5EF4-FFF2-40B4-BE49-F238E27FC236}">
                <a16:creationId xmlns:a16="http://schemas.microsoft.com/office/drawing/2014/main" id="{5ABFAF7C-8DA7-554E-85B9-C0CA1F82B558}"/>
              </a:ext>
            </a:extLst>
          </p:cNvPr>
          <p:cNvSpPr/>
          <p:nvPr/>
        </p:nvSpPr>
        <p:spPr>
          <a:xfrm>
            <a:off x="4502723" y="1682878"/>
            <a:ext cx="2591216" cy="461665"/>
          </a:xfrm>
          <a:prstGeom prst="rect">
            <a:avLst/>
          </a:prstGeom>
        </p:spPr>
        <p:txBody>
          <a:bodyPr wrap="square">
            <a:spAutoFit/>
          </a:bodyPr>
          <a:lstStyle/>
          <a:p>
            <a:pPr>
              <a:spcAft>
                <a:spcPts val="600"/>
              </a:spcAft>
            </a:pPr>
            <a:r>
              <a:rPr lang="en-US" sz="1200" b="1" dirty="0">
                <a:cs typeface="Arial"/>
              </a:rPr>
              <a:t>Types of Accounts with Beneficiary Designations:</a:t>
            </a:r>
          </a:p>
        </p:txBody>
      </p:sp>
      <p:pic>
        <p:nvPicPr>
          <p:cNvPr id="15" name="Picture 14">
            <a:extLst>
              <a:ext uri="{FF2B5EF4-FFF2-40B4-BE49-F238E27FC236}">
                <a16:creationId xmlns:a16="http://schemas.microsoft.com/office/drawing/2014/main" id="{606EA37A-0E74-FC40-BAB6-A9F6174C666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2519" t="419" r="36980" b="544"/>
          <a:stretch/>
        </p:blipFill>
        <p:spPr>
          <a:xfrm>
            <a:off x="-20625" y="-7534"/>
            <a:ext cx="4676402" cy="5158567"/>
          </a:xfrm>
          <a:custGeom>
            <a:avLst/>
            <a:gdLst>
              <a:gd name="connsiteX0" fmla="*/ 921411 w 4676402"/>
              <a:gd name="connsiteY0" fmla="*/ 0 h 5158567"/>
              <a:gd name="connsiteX1" fmla="*/ 4676402 w 4676402"/>
              <a:gd name="connsiteY1" fmla="*/ 8118 h 5158567"/>
              <a:gd name="connsiteX2" fmla="*/ 3135614 w 4676402"/>
              <a:gd name="connsiteY2" fmla="*/ 4065827 h 5158567"/>
              <a:gd name="connsiteX3" fmla="*/ 3135960 w 4676402"/>
              <a:gd name="connsiteY3" fmla="*/ 4065827 h 5158567"/>
              <a:gd name="connsiteX4" fmla="*/ 2703819 w 4676402"/>
              <a:gd name="connsiteY4" fmla="*/ 5158004 h 5158567"/>
              <a:gd name="connsiteX5" fmla="*/ 0 w 4676402"/>
              <a:gd name="connsiteY5" fmla="*/ 5158567 h 5158567"/>
              <a:gd name="connsiteX6" fmla="*/ 6635 w 4676402"/>
              <a:gd name="connsiteY6" fmla="*/ 4610610 h 5158567"/>
              <a:gd name="connsiteX7" fmla="*/ 13238 w 4676402"/>
              <a:gd name="connsiteY7" fmla="*/ 4065330 h 5158567"/>
              <a:gd name="connsiteX8" fmla="*/ 12939 w 4676402"/>
              <a:gd name="connsiteY8" fmla="*/ 4065330 h 5158567"/>
              <a:gd name="connsiteX9" fmla="*/ 19982 w 4676402"/>
              <a:gd name="connsiteY9" fmla="*/ 2551965 h 5158567"/>
              <a:gd name="connsiteX10" fmla="*/ 921411 w 4676402"/>
              <a:gd name="connsiteY10" fmla="*/ 0 h 5158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76402" h="5158567">
                <a:moveTo>
                  <a:pt x="921411" y="0"/>
                </a:moveTo>
                <a:lnTo>
                  <a:pt x="4676402" y="8118"/>
                </a:lnTo>
                <a:lnTo>
                  <a:pt x="3135614" y="4065827"/>
                </a:lnTo>
                <a:lnTo>
                  <a:pt x="3135960" y="4065827"/>
                </a:lnTo>
                <a:lnTo>
                  <a:pt x="2703819" y="5158004"/>
                </a:lnTo>
                <a:lnTo>
                  <a:pt x="0" y="5158567"/>
                </a:lnTo>
                <a:cubicBezTo>
                  <a:pt x="1154" y="4976444"/>
                  <a:pt x="3894" y="4793527"/>
                  <a:pt x="6635" y="4610610"/>
                </a:cubicBezTo>
                <a:lnTo>
                  <a:pt x="13238" y="4065330"/>
                </a:lnTo>
                <a:lnTo>
                  <a:pt x="12939" y="4065330"/>
                </a:lnTo>
                <a:cubicBezTo>
                  <a:pt x="15287" y="3663966"/>
                  <a:pt x="17634" y="2953329"/>
                  <a:pt x="19982" y="2551965"/>
                </a:cubicBezTo>
                <a:lnTo>
                  <a:pt x="921411" y="0"/>
                </a:lnTo>
                <a:close/>
              </a:path>
            </a:pathLst>
          </a:custGeom>
        </p:spPr>
      </p:pic>
      <p:sp>
        <p:nvSpPr>
          <p:cNvPr id="16" name="Rectangle 1">
            <a:extLst>
              <a:ext uri="{FF2B5EF4-FFF2-40B4-BE49-F238E27FC236}">
                <a16:creationId xmlns:a16="http://schemas.microsoft.com/office/drawing/2014/main" id="{9E2153F8-C4DC-8B41-95E5-CF399E3BDF00}"/>
              </a:ext>
            </a:extLst>
          </p:cNvPr>
          <p:cNvSpPr/>
          <p:nvPr/>
        </p:nvSpPr>
        <p:spPr>
          <a:xfrm>
            <a:off x="-6875" y="-6393"/>
            <a:ext cx="913814" cy="2612525"/>
          </a:xfrm>
          <a:custGeom>
            <a:avLst/>
            <a:gdLst>
              <a:gd name="connsiteX0" fmla="*/ 0 w 928151"/>
              <a:gd name="connsiteY0" fmla="*/ 0 h 1375897"/>
              <a:gd name="connsiteX1" fmla="*/ 928151 w 928151"/>
              <a:gd name="connsiteY1" fmla="*/ 0 h 1375897"/>
              <a:gd name="connsiteX2" fmla="*/ 928151 w 928151"/>
              <a:gd name="connsiteY2" fmla="*/ 1375897 h 1375897"/>
              <a:gd name="connsiteX3" fmla="*/ 0 w 928151"/>
              <a:gd name="connsiteY3" fmla="*/ 1375897 h 1375897"/>
              <a:gd name="connsiteX4" fmla="*/ 0 w 928151"/>
              <a:gd name="connsiteY4" fmla="*/ 0 h 1375897"/>
              <a:gd name="connsiteX0" fmla="*/ 467512 w 1395663"/>
              <a:gd name="connsiteY0" fmla="*/ 0 h 1382772"/>
              <a:gd name="connsiteX1" fmla="*/ 1395663 w 1395663"/>
              <a:gd name="connsiteY1" fmla="*/ 0 h 1382772"/>
              <a:gd name="connsiteX2" fmla="*/ 1395663 w 1395663"/>
              <a:gd name="connsiteY2" fmla="*/ 1375897 h 1382772"/>
              <a:gd name="connsiteX3" fmla="*/ 0 w 1395663"/>
              <a:gd name="connsiteY3" fmla="*/ 1382772 h 1382772"/>
              <a:gd name="connsiteX4" fmla="*/ 467512 w 1395663"/>
              <a:gd name="connsiteY4" fmla="*/ 0 h 1382772"/>
              <a:gd name="connsiteX0" fmla="*/ 467512 w 1395663"/>
              <a:gd name="connsiteY0" fmla="*/ 0 h 1382772"/>
              <a:gd name="connsiteX1" fmla="*/ 1395663 w 1395663"/>
              <a:gd name="connsiteY1" fmla="*/ 0 h 1382772"/>
              <a:gd name="connsiteX2" fmla="*/ 941900 w 1395663"/>
              <a:gd name="connsiteY2" fmla="*/ 1382772 h 1382772"/>
              <a:gd name="connsiteX3" fmla="*/ 0 w 1395663"/>
              <a:gd name="connsiteY3" fmla="*/ 1382772 h 1382772"/>
              <a:gd name="connsiteX4" fmla="*/ 467512 w 1395663"/>
              <a:gd name="connsiteY4" fmla="*/ 0 h 1382772"/>
              <a:gd name="connsiteX0" fmla="*/ 229518 w 1157669"/>
              <a:gd name="connsiteY0" fmla="*/ 0 h 2215753"/>
              <a:gd name="connsiteX1" fmla="*/ 1157669 w 1157669"/>
              <a:gd name="connsiteY1" fmla="*/ 0 h 2215753"/>
              <a:gd name="connsiteX2" fmla="*/ 703906 w 1157669"/>
              <a:gd name="connsiteY2" fmla="*/ 1382772 h 2215753"/>
              <a:gd name="connsiteX3" fmla="*/ 0 w 1157669"/>
              <a:gd name="connsiteY3" fmla="*/ 2215753 h 2215753"/>
              <a:gd name="connsiteX4" fmla="*/ 229518 w 1157669"/>
              <a:gd name="connsiteY4" fmla="*/ 0 h 2215753"/>
              <a:gd name="connsiteX0" fmla="*/ 229518 w 1157669"/>
              <a:gd name="connsiteY0" fmla="*/ 0 h 2272120"/>
              <a:gd name="connsiteX1" fmla="*/ 1157669 w 1157669"/>
              <a:gd name="connsiteY1" fmla="*/ 0 h 2272120"/>
              <a:gd name="connsiteX2" fmla="*/ 365703 w 1157669"/>
              <a:gd name="connsiteY2" fmla="*/ 2272120 h 2272120"/>
              <a:gd name="connsiteX3" fmla="*/ 0 w 1157669"/>
              <a:gd name="connsiteY3" fmla="*/ 2215753 h 2272120"/>
              <a:gd name="connsiteX4" fmla="*/ 229518 w 1157669"/>
              <a:gd name="connsiteY4" fmla="*/ 0 h 2272120"/>
              <a:gd name="connsiteX0" fmla="*/ 354778 w 1157669"/>
              <a:gd name="connsiteY0" fmla="*/ 12526 h 2272120"/>
              <a:gd name="connsiteX1" fmla="*/ 1157669 w 1157669"/>
              <a:gd name="connsiteY1" fmla="*/ 0 h 2272120"/>
              <a:gd name="connsiteX2" fmla="*/ 365703 w 1157669"/>
              <a:gd name="connsiteY2" fmla="*/ 2272120 h 2272120"/>
              <a:gd name="connsiteX3" fmla="*/ 0 w 1157669"/>
              <a:gd name="connsiteY3" fmla="*/ 2215753 h 2272120"/>
              <a:gd name="connsiteX4" fmla="*/ 354778 w 1157669"/>
              <a:gd name="connsiteY4" fmla="*/ 12526 h 2272120"/>
              <a:gd name="connsiteX0" fmla="*/ 0 w 802891"/>
              <a:gd name="connsiteY0" fmla="*/ 12526 h 2272120"/>
              <a:gd name="connsiteX1" fmla="*/ 802891 w 802891"/>
              <a:gd name="connsiteY1" fmla="*/ 0 h 2272120"/>
              <a:gd name="connsiteX2" fmla="*/ 10925 w 802891"/>
              <a:gd name="connsiteY2" fmla="*/ 2272120 h 2272120"/>
              <a:gd name="connsiteX3" fmla="*/ 14740 w 802891"/>
              <a:gd name="connsiteY3" fmla="*/ 1107199 h 2272120"/>
              <a:gd name="connsiteX4" fmla="*/ 0 w 802891"/>
              <a:gd name="connsiteY4" fmla="*/ 12526 h 2272120"/>
              <a:gd name="connsiteX0" fmla="*/ 94357 w 897248"/>
              <a:gd name="connsiteY0" fmla="*/ 12526 h 2272121"/>
              <a:gd name="connsiteX1" fmla="*/ 897248 w 897248"/>
              <a:gd name="connsiteY1" fmla="*/ 0 h 2272121"/>
              <a:gd name="connsiteX2" fmla="*/ 105282 w 897248"/>
              <a:gd name="connsiteY2" fmla="*/ 2272120 h 2272121"/>
              <a:gd name="connsiteX3" fmla="*/ 94357 w 897248"/>
              <a:gd name="connsiteY3" fmla="*/ 12526 h 2272121"/>
              <a:gd name="connsiteX0" fmla="*/ 57096 w 859987"/>
              <a:gd name="connsiteY0" fmla="*/ 12526 h 2272120"/>
              <a:gd name="connsiteX1" fmla="*/ 859987 w 859987"/>
              <a:gd name="connsiteY1" fmla="*/ 0 h 2272120"/>
              <a:gd name="connsiteX2" fmla="*/ 68021 w 859987"/>
              <a:gd name="connsiteY2" fmla="*/ 2272120 h 2272120"/>
              <a:gd name="connsiteX3" fmla="*/ 57096 w 859987"/>
              <a:gd name="connsiteY3" fmla="*/ 12526 h 2272120"/>
              <a:gd name="connsiteX0" fmla="*/ 0 w 802891"/>
              <a:gd name="connsiteY0" fmla="*/ 12526 h 2272120"/>
              <a:gd name="connsiteX1" fmla="*/ 802891 w 802891"/>
              <a:gd name="connsiteY1" fmla="*/ 0 h 2272120"/>
              <a:gd name="connsiteX2" fmla="*/ 10925 w 802891"/>
              <a:gd name="connsiteY2" fmla="*/ 2272120 h 2272120"/>
              <a:gd name="connsiteX3" fmla="*/ 0 w 802891"/>
              <a:gd name="connsiteY3" fmla="*/ 12526 h 2272120"/>
              <a:gd name="connsiteX0" fmla="*/ 0 w 796628"/>
              <a:gd name="connsiteY0" fmla="*/ 12526 h 2272120"/>
              <a:gd name="connsiteX1" fmla="*/ 796628 w 796628"/>
              <a:gd name="connsiteY1" fmla="*/ 0 h 2272120"/>
              <a:gd name="connsiteX2" fmla="*/ 4662 w 796628"/>
              <a:gd name="connsiteY2" fmla="*/ 2272120 h 2272120"/>
              <a:gd name="connsiteX3" fmla="*/ 0 w 796628"/>
              <a:gd name="connsiteY3" fmla="*/ 12526 h 2272120"/>
              <a:gd name="connsiteX0" fmla="*/ 0 w 790365"/>
              <a:gd name="connsiteY0" fmla="*/ 0 h 2259594"/>
              <a:gd name="connsiteX1" fmla="*/ 790365 w 790365"/>
              <a:gd name="connsiteY1" fmla="*/ 0 h 2259594"/>
              <a:gd name="connsiteX2" fmla="*/ 4662 w 790365"/>
              <a:gd name="connsiteY2" fmla="*/ 2259594 h 2259594"/>
              <a:gd name="connsiteX3" fmla="*/ 0 w 790365"/>
              <a:gd name="connsiteY3" fmla="*/ 0 h 2259594"/>
            </a:gdLst>
            <a:ahLst/>
            <a:cxnLst>
              <a:cxn ang="0">
                <a:pos x="connsiteX0" y="connsiteY0"/>
              </a:cxn>
              <a:cxn ang="0">
                <a:pos x="connsiteX1" y="connsiteY1"/>
              </a:cxn>
              <a:cxn ang="0">
                <a:pos x="connsiteX2" y="connsiteY2"/>
              </a:cxn>
              <a:cxn ang="0">
                <a:pos x="connsiteX3" y="connsiteY3"/>
              </a:cxn>
            </a:cxnLst>
            <a:rect l="l" t="t" r="r" b="b"/>
            <a:pathLst>
              <a:path w="790365" h="2259594">
                <a:moveTo>
                  <a:pt x="0" y="0"/>
                </a:moveTo>
                <a:lnTo>
                  <a:pt x="790365" y="0"/>
                </a:lnTo>
                <a:lnTo>
                  <a:pt x="4662" y="2259594"/>
                </a:lnTo>
                <a:cubicBezTo>
                  <a:pt x="-801" y="1129797"/>
                  <a:pt x="5462" y="1129797"/>
                  <a:pt x="0" y="0"/>
                </a:cubicBezTo>
                <a:close/>
              </a:path>
            </a:pathLst>
          </a:cu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2400" dirty="0">
              <a:solidFill>
                <a:schemeClr val="tx1">
                  <a:lumMod val="75000"/>
                </a:schemeClr>
              </a:solidFill>
              <a:latin typeface="Arial"/>
              <a:cs typeface="Arial"/>
            </a:endParaRPr>
          </a:p>
        </p:txBody>
      </p:sp>
      <p:sp>
        <p:nvSpPr>
          <p:cNvPr id="17" name="Rectangle 16">
            <a:extLst>
              <a:ext uri="{FF2B5EF4-FFF2-40B4-BE49-F238E27FC236}">
                <a16:creationId xmlns:a16="http://schemas.microsoft.com/office/drawing/2014/main" id="{32E87694-CC3E-6645-8F6C-13F7AB660199}"/>
              </a:ext>
            </a:extLst>
          </p:cNvPr>
          <p:cNvSpPr/>
          <p:nvPr/>
        </p:nvSpPr>
        <p:spPr>
          <a:xfrm>
            <a:off x="4502722" y="2115581"/>
            <a:ext cx="2757475" cy="1769715"/>
          </a:xfrm>
          <a:prstGeom prst="rect">
            <a:avLst/>
          </a:prstGeom>
        </p:spPr>
        <p:txBody>
          <a:bodyPr wrap="square">
            <a:spAutoFit/>
          </a:bodyPr>
          <a:lstStyle/>
          <a:p>
            <a:pPr marL="141288" lvl="3" indent="-141288">
              <a:spcBef>
                <a:spcPts val="600"/>
              </a:spcBef>
              <a:buClr>
                <a:schemeClr val="tx1"/>
              </a:buClr>
              <a:buSzPct val="85000"/>
              <a:buFont typeface="Arial" charset="0"/>
              <a:buChar char="•"/>
            </a:pPr>
            <a:r>
              <a:rPr lang="en-US" sz="1200" dirty="0"/>
              <a:t>Qualified plans</a:t>
            </a:r>
          </a:p>
          <a:p>
            <a:pPr marL="141288" lvl="3" indent="-141288">
              <a:spcBef>
                <a:spcPts val="600"/>
              </a:spcBef>
              <a:buClr>
                <a:schemeClr val="tx1"/>
              </a:buClr>
              <a:buSzPct val="85000"/>
              <a:buFont typeface="Arial" charset="0"/>
              <a:buChar char="•"/>
            </a:pPr>
            <a:r>
              <a:rPr lang="en-US" sz="1200" dirty="0"/>
              <a:t>IRAs</a:t>
            </a:r>
          </a:p>
          <a:p>
            <a:pPr marL="141288" lvl="3" indent="-141288">
              <a:spcBef>
                <a:spcPts val="600"/>
              </a:spcBef>
              <a:buClr>
                <a:schemeClr val="tx1"/>
              </a:buClr>
              <a:buSzPct val="85000"/>
              <a:buFont typeface="Arial" charset="0"/>
              <a:buChar char="•"/>
            </a:pPr>
            <a:r>
              <a:rPr lang="en-US" sz="1200" dirty="0"/>
              <a:t>Annuities</a:t>
            </a:r>
          </a:p>
          <a:p>
            <a:pPr marL="141288" lvl="3" indent="-141288">
              <a:spcBef>
                <a:spcPts val="600"/>
              </a:spcBef>
              <a:buClr>
                <a:schemeClr val="tx1"/>
              </a:buClr>
              <a:buSzPct val="85000"/>
              <a:buFont typeface="Arial" charset="0"/>
              <a:buChar char="•"/>
            </a:pPr>
            <a:r>
              <a:rPr lang="en-US" sz="1200" dirty="0"/>
              <a:t>Life insurance</a:t>
            </a:r>
          </a:p>
          <a:p>
            <a:pPr marL="141288" lvl="3" indent="-141288">
              <a:spcBef>
                <a:spcPts val="600"/>
              </a:spcBef>
              <a:buClr>
                <a:schemeClr val="tx1"/>
              </a:buClr>
              <a:buSzPct val="85000"/>
              <a:buFont typeface="Arial" charset="0"/>
              <a:buChar char="•"/>
            </a:pPr>
            <a:r>
              <a:rPr lang="en-US" sz="1200" dirty="0"/>
              <a:t>Bank accounts (by Pay on Death)  </a:t>
            </a:r>
          </a:p>
          <a:p>
            <a:pPr marL="141288" lvl="3" indent="-141288">
              <a:spcBef>
                <a:spcPts val="600"/>
              </a:spcBef>
              <a:buClr>
                <a:schemeClr val="tx1"/>
              </a:buClr>
              <a:buSzPct val="85000"/>
              <a:buFont typeface="Arial" charset="0"/>
              <a:buChar char="•"/>
            </a:pPr>
            <a:r>
              <a:rPr lang="en-US" sz="1200" dirty="0"/>
              <a:t>Brokerage Accounts </a:t>
            </a:r>
            <a:br>
              <a:rPr lang="en-US" sz="1200" dirty="0"/>
            </a:br>
            <a:r>
              <a:rPr lang="en-US" sz="1200" dirty="0"/>
              <a:t>(by Transfer on Death) 	</a:t>
            </a:r>
          </a:p>
        </p:txBody>
      </p:sp>
    </p:spTree>
    <p:extLst>
      <p:ext uri="{BB962C8B-B14F-4D97-AF65-F5344CB8AC3E}">
        <p14:creationId xmlns:p14="http://schemas.microsoft.com/office/powerpoint/2010/main" val="865369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716BC1C3-C832-FA4C-9911-3E1C355083BA}" type="slidenum">
              <a:rPr lang="en-US" smtClean="0"/>
              <a:pPr/>
              <a:t>2</a:t>
            </a:fld>
            <a:endParaRPr lang="en-US"/>
          </a:p>
        </p:txBody>
      </p:sp>
      <p:sp>
        <p:nvSpPr>
          <p:cNvPr id="9" name="TextBox 8">
            <a:extLst>
              <a:ext uri="{FF2B5EF4-FFF2-40B4-BE49-F238E27FC236}">
                <a16:creationId xmlns:a16="http://schemas.microsoft.com/office/drawing/2014/main" id="{F1F3C439-6247-B04E-82E3-E0BA75F0DF28}"/>
              </a:ext>
            </a:extLst>
          </p:cNvPr>
          <p:cNvSpPr txBox="1"/>
          <p:nvPr/>
        </p:nvSpPr>
        <p:spPr>
          <a:xfrm>
            <a:off x="150474" y="1572688"/>
            <a:ext cx="4572000" cy="707886"/>
          </a:xfrm>
          <a:prstGeom prst="rect">
            <a:avLst/>
          </a:prstGeom>
          <a:noFill/>
        </p:spPr>
        <p:txBody>
          <a:bodyPr wrap="square" rtlCol="0">
            <a:spAutoFit/>
          </a:bodyPr>
          <a:lstStyle/>
          <a:p>
            <a:pPr algn="ctr"/>
            <a:r>
              <a:rPr lang="en-US" sz="4000" dirty="0">
                <a:solidFill>
                  <a:schemeClr val="bg1"/>
                </a:solidFill>
                <a:latin typeface="Georgia Pro" panose="02040502050405020303" pitchFamily="18" charset="0"/>
                <a:ea typeface="Georgia" charset="0"/>
                <a:cs typeface="Georgia" charset="0"/>
              </a:rPr>
              <a:t>True or False?</a:t>
            </a:r>
          </a:p>
        </p:txBody>
      </p:sp>
      <p:sp>
        <p:nvSpPr>
          <p:cNvPr id="10" name="TextBox 9">
            <a:extLst>
              <a:ext uri="{FF2B5EF4-FFF2-40B4-BE49-F238E27FC236}">
                <a16:creationId xmlns:a16="http://schemas.microsoft.com/office/drawing/2014/main" id="{84078399-2DCE-7244-8DA1-BEB9389976A4}"/>
              </a:ext>
            </a:extLst>
          </p:cNvPr>
          <p:cNvSpPr txBox="1"/>
          <p:nvPr/>
        </p:nvSpPr>
        <p:spPr>
          <a:xfrm>
            <a:off x="770543" y="2589111"/>
            <a:ext cx="3331862" cy="954107"/>
          </a:xfrm>
          <a:prstGeom prst="rect">
            <a:avLst/>
          </a:prstGeom>
          <a:noFill/>
        </p:spPr>
        <p:txBody>
          <a:bodyPr wrap="square" rtlCol="0">
            <a:spAutoFit/>
          </a:bodyPr>
          <a:lstStyle/>
          <a:p>
            <a:pPr algn="ctr"/>
            <a:r>
              <a:rPr lang="en-US" sz="2800" dirty="0">
                <a:solidFill>
                  <a:schemeClr val="bg1"/>
                </a:solidFill>
                <a:latin typeface="Arial" panose="020B0604020202020204" pitchFamily="34" charset="0"/>
                <a:ea typeface="Georgia" charset="0"/>
                <a:cs typeface="Arial" panose="020B0604020202020204" pitchFamily="34" charset="0"/>
              </a:rPr>
              <a:t>Estate Planning is just for the wealthy.</a:t>
            </a:r>
          </a:p>
        </p:txBody>
      </p:sp>
      <p:sp>
        <p:nvSpPr>
          <p:cNvPr id="11" name="TextBox 10">
            <a:extLst>
              <a:ext uri="{FF2B5EF4-FFF2-40B4-BE49-F238E27FC236}">
                <a16:creationId xmlns:a16="http://schemas.microsoft.com/office/drawing/2014/main" id="{009D8896-EF09-684F-A25A-8008FC9023F8}"/>
              </a:ext>
            </a:extLst>
          </p:cNvPr>
          <p:cNvSpPr txBox="1"/>
          <p:nvPr/>
        </p:nvSpPr>
        <p:spPr>
          <a:xfrm>
            <a:off x="4888221" y="2134941"/>
            <a:ext cx="4027179" cy="830997"/>
          </a:xfrm>
          <a:prstGeom prst="rect">
            <a:avLst/>
          </a:prstGeom>
          <a:noFill/>
        </p:spPr>
        <p:txBody>
          <a:bodyPr wrap="square" rtlCol="0">
            <a:spAutoFit/>
          </a:bodyPr>
          <a:lstStyle/>
          <a:p>
            <a:pPr algn="ctr"/>
            <a:r>
              <a:rPr lang="en-US" sz="4800" dirty="0">
                <a:solidFill>
                  <a:schemeClr val="accent2"/>
                </a:solidFill>
                <a:latin typeface="Georgia Pro" panose="02040502050405020303" pitchFamily="18" charset="0"/>
                <a:ea typeface="Georgia" charset="0"/>
                <a:cs typeface="Georgia" charset="0"/>
              </a:rPr>
              <a:t>False</a:t>
            </a:r>
          </a:p>
        </p:txBody>
      </p:sp>
      <p:cxnSp>
        <p:nvCxnSpPr>
          <p:cNvPr id="12" name="Straight Connector 11">
            <a:extLst>
              <a:ext uri="{FF2B5EF4-FFF2-40B4-BE49-F238E27FC236}">
                <a16:creationId xmlns:a16="http://schemas.microsoft.com/office/drawing/2014/main" id="{C26C42A8-C60D-E54A-ABB1-F9FFC43D1B7F}"/>
              </a:ext>
            </a:extLst>
          </p:cNvPr>
          <p:cNvCxnSpPr>
            <a:cxnSpLocks/>
          </p:cNvCxnSpPr>
          <p:nvPr/>
        </p:nvCxnSpPr>
        <p:spPr>
          <a:xfrm>
            <a:off x="1464727" y="2421178"/>
            <a:ext cx="1943494" cy="0"/>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C6E1D6AA-C3AE-504F-A74C-4A8C8EAC853C}"/>
              </a:ext>
            </a:extLst>
          </p:cNvPr>
          <p:cNvCxnSpPr>
            <a:cxnSpLocks/>
          </p:cNvCxnSpPr>
          <p:nvPr/>
        </p:nvCxnSpPr>
        <p:spPr>
          <a:xfrm>
            <a:off x="460375" y="674581"/>
            <a:ext cx="526648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556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716BC1C3-C832-FA4C-9911-3E1C355083BA}" type="slidenum">
              <a:rPr lang="en-US" smtClean="0"/>
              <a:pPr/>
              <a:t>20</a:t>
            </a:fld>
            <a:endParaRPr lang="en-US"/>
          </a:p>
        </p:txBody>
      </p:sp>
      <p:sp>
        <p:nvSpPr>
          <p:cNvPr id="9" name="TextBox 8">
            <a:extLst>
              <a:ext uri="{FF2B5EF4-FFF2-40B4-BE49-F238E27FC236}">
                <a16:creationId xmlns:a16="http://schemas.microsoft.com/office/drawing/2014/main" id="{A5E26367-DAE1-9D48-830A-A80DD8FAA707}"/>
              </a:ext>
            </a:extLst>
          </p:cNvPr>
          <p:cNvSpPr txBox="1"/>
          <p:nvPr/>
        </p:nvSpPr>
        <p:spPr>
          <a:xfrm>
            <a:off x="3441913" y="4879272"/>
            <a:ext cx="5656368" cy="273844"/>
          </a:xfrm>
          <a:prstGeom prst="rect">
            <a:avLst/>
          </a:prstGeom>
          <a:noFill/>
        </p:spPr>
        <p:txBody>
          <a:bodyPr wrap="square" lIns="0" tIns="0" rIns="0" bIns="0" rtlCol="0">
            <a:noAutofit/>
          </a:bodyPr>
          <a:lstStyle/>
          <a:p>
            <a:r>
              <a:rPr lang="en-US" sz="1000" dirty="0">
                <a:latin typeface="Arial"/>
                <a:cs typeface="Arial"/>
              </a:rPr>
              <a:t>Kennedy v. Plan Administrator for DuPont Savings and Investment Plan, January 2009</a:t>
            </a:r>
          </a:p>
        </p:txBody>
      </p:sp>
      <p:pic>
        <p:nvPicPr>
          <p:cNvPr id="10" name="Picture 9">
            <a:extLst>
              <a:ext uri="{FF2B5EF4-FFF2-40B4-BE49-F238E27FC236}">
                <a16:creationId xmlns:a16="http://schemas.microsoft.com/office/drawing/2014/main" id="{40FBACC1-5E4B-EA46-83E6-FDC1069AB50A}"/>
              </a:ext>
            </a:extLst>
          </p:cNvPr>
          <p:cNvPicPr>
            <a:picLocks noChangeAspect="1"/>
          </p:cNvPicPr>
          <p:nvPr/>
        </p:nvPicPr>
        <p:blipFill>
          <a:blip r:embed="rId3" cstate="print">
            <a:extLst>
              <a:ext uri="{28A0092B-C50C-407E-A947-70E740481C1C}">
                <a14:useLocalDpi xmlns:a14="http://schemas.microsoft.com/office/drawing/2010/main"/>
              </a:ext>
            </a:extLst>
          </a:blip>
          <a:srcRect l="729" t="627" r="50771" b="4494"/>
          <a:stretch/>
        </p:blipFill>
        <p:spPr>
          <a:xfrm>
            <a:off x="-20625" y="-15067"/>
            <a:ext cx="4676402" cy="5158567"/>
          </a:xfrm>
          <a:custGeom>
            <a:avLst/>
            <a:gdLst>
              <a:gd name="connsiteX0" fmla="*/ 921411 w 4676402"/>
              <a:gd name="connsiteY0" fmla="*/ 0 h 5158567"/>
              <a:gd name="connsiteX1" fmla="*/ 4676402 w 4676402"/>
              <a:gd name="connsiteY1" fmla="*/ 8118 h 5158567"/>
              <a:gd name="connsiteX2" fmla="*/ 3135614 w 4676402"/>
              <a:gd name="connsiteY2" fmla="*/ 4065827 h 5158567"/>
              <a:gd name="connsiteX3" fmla="*/ 3135960 w 4676402"/>
              <a:gd name="connsiteY3" fmla="*/ 4065827 h 5158567"/>
              <a:gd name="connsiteX4" fmla="*/ 2703819 w 4676402"/>
              <a:gd name="connsiteY4" fmla="*/ 5158004 h 5158567"/>
              <a:gd name="connsiteX5" fmla="*/ 0 w 4676402"/>
              <a:gd name="connsiteY5" fmla="*/ 5158567 h 5158567"/>
              <a:gd name="connsiteX6" fmla="*/ 6635 w 4676402"/>
              <a:gd name="connsiteY6" fmla="*/ 4610610 h 5158567"/>
              <a:gd name="connsiteX7" fmla="*/ 13238 w 4676402"/>
              <a:gd name="connsiteY7" fmla="*/ 4065330 h 5158567"/>
              <a:gd name="connsiteX8" fmla="*/ 12939 w 4676402"/>
              <a:gd name="connsiteY8" fmla="*/ 4065330 h 5158567"/>
              <a:gd name="connsiteX9" fmla="*/ 19982 w 4676402"/>
              <a:gd name="connsiteY9" fmla="*/ 2551965 h 5158567"/>
              <a:gd name="connsiteX10" fmla="*/ 921411 w 4676402"/>
              <a:gd name="connsiteY10" fmla="*/ 0 h 5158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76402" h="5158567">
                <a:moveTo>
                  <a:pt x="921411" y="0"/>
                </a:moveTo>
                <a:lnTo>
                  <a:pt x="4676402" y="8118"/>
                </a:lnTo>
                <a:lnTo>
                  <a:pt x="3135614" y="4065827"/>
                </a:lnTo>
                <a:lnTo>
                  <a:pt x="3135960" y="4065827"/>
                </a:lnTo>
                <a:lnTo>
                  <a:pt x="2703819" y="5158004"/>
                </a:lnTo>
                <a:lnTo>
                  <a:pt x="0" y="5158567"/>
                </a:lnTo>
                <a:cubicBezTo>
                  <a:pt x="1154" y="4976444"/>
                  <a:pt x="3894" y="4793527"/>
                  <a:pt x="6635" y="4610610"/>
                </a:cubicBezTo>
                <a:lnTo>
                  <a:pt x="13238" y="4065330"/>
                </a:lnTo>
                <a:lnTo>
                  <a:pt x="12939" y="4065330"/>
                </a:lnTo>
                <a:cubicBezTo>
                  <a:pt x="15287" y="3663966"/>
                  <a:pt x="17634" y="2953329"/>
                  <a:pt x="19982" y="2551965"/>
                </a:cubicBezTo>
                <a:lnTo>
                  <a:pt x="921411" y="0"/>
                </a:lnTo>
                <a:close/>
              </a:path>
            </a:pathLst>
          </a:custGeom>
        </p:spPr>
      </p:pic>
      <p:sp>
        <p:nvSpPr>
          <p:cNvPr id="11" name="Rectangle 1">
            <a:extLst>
              <a:ext uri="{FF2B5EF4-FFF2-40B4-BE49-F238E27FC236}">
                <a16:creationId xmlns:a16="http://schemas.microsoft.com/office/drawing/2014/main" id="{BFCB2E86-DF6D-D941-A198-A440CAE1A00A}"/>
              </a:ext>
            </a:extLst>
          </p:cNvPr>
          <p:cNvSpPr/>
          <p:nvPr/>
        </p:nvSpPr>
        <p:spPr>
          <a:xfrm>
            <a:off x="-6875" y="-6393"/>
            <a:ext cx="913814" cy="2612525"/>
          </a:xfrm>
          <a:custGeom>
            <a:avLst/>
            <a:gdLst>
              <a:gd name="connsiteX0" fmla="*/ 0 w 928151"/>
              <a:gd name="connsiteY0" fmla="*/ 0 h 1375897"/>
              <a:gd name="connsiteX1" fmla="*/ 928151 w 928151"/>
              <a:gd name="connsiteY1" fmla="*/ 0 h 1375897"/>
              <a:gd name="connsiteX2" fmla="*/ 928151 w 928151"/>
              <a:gd name="connsiteY2" fmla="*/ 1375897 h 1375897"/>
              <a:gd name="connsiteX3" fmla="*/ 0 w 928151"/>
              <a:gd name="connsiteY3" fmla="*/ 1375897 h 1375897"/>
              <a:gd name="connsiteX4" fmla="*/ 0 w 928151"/>
              <a:gd name="connsiteY4" fmla="*/ 0 h 1375897"/>
              <a:gd name="connsiteX0" fmla="*/ 467512 w 1395663"/>
              <a:gd name="connsiteY0" fmla="*/ 0 h 1382772"/>
              <a:gd name="connsiteX1" fmla="*/ 1395663 w 1395663"/>
              <a:gd name="connsiteY1" fmla="*/ 0 h 1382772"/>
              <a:gd name="connsiteX2" fmla="*/ 1395663 w 1395663"/>
              <a:gd name="connsiteY2" fmla="*/ 1375897 h 1382772"/>
              <a:gd name="connsiteX3" fmla="*/ 0 w 1395663"/>
              <a:gd name="connsiteY3" fmla="*/ 1382772 h 1382772"/>
              <a:gd name="connsiteX4" fmla="*/ 467512 w 1395663"/>
              <a:gd name="connsiteY4" fmla="*/ 0 h 1382772"/>
              <a:gd name="connsiteX0" fmla="*/ 467512 w 1395663"/>
              <a:gd name="connsiteY0" fmla="*/ 0 h 1382772"/>
              <a:gd name="connsiteX1" fmla="*/ 1395663 w 1395663"/>
              <a:gd name="connsiteY1" fmla="*/ 0 h 1382772"/>
              <a:gd name="connsiteX2" fmla="*/ 941900 w 1395663"/>
              <a:gd name="connsiteY2" fmla="*/ 1382772 h 1382772"/>
              <a:gd name="connsiteX3" fmla="*/ 0 w 1395663"/>
              <a:gd name="connsiteY3" fmla="*/ 1382772 h 1382772"/>
              <a:gd name="connsiteX4" fmla="*/ 467512 w 1395663"/>
              <a:gd name="connsiteY4" fmla="*/ 0 h 1382772"/>
              <a:gd name="connsiteX0" fmla="*/ 229518 w 1157669"/>
              <a:gd name="connsiteY0" fmla="*/ 0 h 2215753"/>
              <a:gd name="connsiteX1" fmla="*/ 1157669 w 1157669"/>
              <a:gd name="connsiteY1" fmla="*/ 0 h 2215753"/>
              <a:gd name="connsiteX2" fmla="*/ 703906 w 1157669"/>
              <a:gd name="connsiteY2" fmla="*/ 1382772 h 2215753"/>
              <a:gd name="connsiteX3" fmla="*/ 0 w 1157669"/>
              <a:gd name="connsiteY3" fmla="*/ 2215753 h 2215753"/>
              <a:gd name="connsiteX4" fmla="*/ 229518 w 1157669"/>
              <a:gd name="connsiteY4" fmla="*/ 0 h 2215753"/>
              <a:gd name="connsiteX0" fmla="*/ 229518 w 1157669"/>
              <a:gd name="connsiteY0" fmla="*/ 0 h 2272120"/>
              <a:gd name="connsiteX1" fmla="*/ 1157669 w 1157669"/>
              <a:gd name="connsiteY1" fmla="*/ 0 h 2272120"/>
              <a:gd name="connsiteX2" fmla="*/ 365703 w 1157669"/>
              <a:gd name="connsiteY2" fmla="*/ 2272120 h 2272120"/>
              <a:gd name="connsiteX3" fmla="*/ 0 w 1157669"/>
              <a:gd name="connsiteY3" fmla="*/ 2215753 h 2272120"/>
              <a:gd name="connsiteX4" fmla="*/ 229518 w 1157669"/>
              <a:gd name="connsiteY4" fmla="*/ 0 h 2272120"/>
              <a:gd name="connsiteX0" fmla="*/ 354778 w 1157669"/>
              <a:gd name="connsiteY0" fmla="*/ 12526 h 2272120"/>
              <a:gd name="connsiteX1" fmla="*/ 1157669 w 1157669"/>
              <a:gd name="connsiteY1" fmla="*/ 0 h 2272120"/>
              <a:gd name="connsiteX2" fmla="*/ 365703 w 1157669"/>
              <a:gd name="connsiteY2" fmla="*/ 2272120 h 2272120"/>
              <a:gd name="connsiteX3" fmla="*/ 0 w 1157669"/>
              <a:gd name="connsiteY3" fmla="*/ 2215753 h 2272120"/>
              <a:gd name="connsiteX4" fmla="*/ 354778 w 1157669"/>
              <a:gd name="connsiteY4" fmla="*/ 12526 h 2272120"/>
              <a:gd name="connsiteX0" fmla="*/ 0 w 802891"/>
              <a:gd name="connsiteY0" fmla="*/ 12526 h 2272120"/>
              <a:gd name="connsiteX1" fmla="*/ 802891 w 802891"/>
              <a:gd name="connsiteY1" fmla="*/ 0 h 2272120"/>
              <a:gd name="connsiteX2" fmla="*/ 10925 w 802891"/>
              <a:gd name="connsiteY2" fmla="*/ 2272120 h 2272120"/>
              <a:gd name="connsiteX3" fmla="*/ 14740 w 802891"/>
              <a:gd name="connsiteY3" fmla="*/ 1107199 h 2272120"/>
              <a:gd name="connsiteX4" fmla="*/ 0 w 802891"/>
              <a:gd name="connsiteY4" fmla="*/ 12526 h 2272120"/>
              <a:gd name="connsiteX0" fmla="*/ 94357 w 897248"/>
              <a:gd name="connsiteY0" fmla="*/ 12526 h 2272121"/>
              <a:gd name="connsiteX1" fmla="*/ 897248 w 897248"/>
              <a:gd name="connsiteY1" fmla="*/ 0 h 2272121"/>
              <a:gd name="connsiteX2" fmla="*/ 105282 w 897248"/>
              <a:gd name="connsiteY2" fmla="*/ 2272120 h 2272121"/>
              <a:gd name="connsiteX3" fmla="*/ 94357 w 897248"/>
              <a:gd name="connsiteY3" fmla="*/ 12526 h 2272121"/>
              <a:gd name="connsiteX0" fmla="*/ 57096 w 859987"/>
              <a:gd name="connsiteY0" fmla="*/ 12526 h 2272120"/>
              <a:gd name="connsiteX1" fmla="*/ 859987 w 859987"/>
              <a:gd name="connsiteY1" fmla="*/ 0 h 2272120"/>
              <a:gd name="connsiteX2" fmla="*/ 68021 w 859987"/>
              <a:gd name="connsiteY2" fmla="*/ 2272120 h 2272120"/>
              <a:gd name="connsiteX3" fmla="*/ 57096 w 859987"/>
              <a:gd name="connsiteY3" fmla="*/ 12526 h 2272120"/>
              <a:gd name="connsiteX0" fmla="*/ 0 w 802891"/>
              <a:gd name="connsiteY0" fmla="*/ 12526 h 2272120"/>
              <a:gd name="connsiteX1" fmla="*/ 802891 w 802891"/>
              <a:gd name="connsiteY1" fmla="*/ 0 h 2272120"/>
              <a:gd name="connsiteX2" fmla="*/ 10925 w 802891"/>
              <a:gd name="connsiteY2" fmla="*/ 2272120 h 2272120"/>
              <a:gd name="connsiteX3" fmla="*/ 0 w 802891"/>
              <a:gd name="connsiteY3" fmla="*/ 12526 h 2272120"/>
              <a:gd name="connsiteX0" fmla="*/ 0 w 796628"/>
              <a:gd name="connsiteY0" fmla="*/ 12526 h 2272120"/>
              <a:gd name="connsiteX1" fmla="*/ 796628 w 796628"/>
              <a:gd name="connsiteY1" fmla="*/ 0 h 2272120"/>
              <a:gd name="connsiteX2" fmla="*/ 4662 w 796628"/>
              <a:gd name="connsiteY2" fmla="*/ 2272120 h 2272120"/>
              <a:gd name="connsiteX3" fmla="*/ 0 w 796628"/>
              <a:gd name="connsiteY3" fmla="*/ 12526 h 2272120"/>
              <a:gd name="connsiteX0" fmla="*/ 0 w 790365"/>
              <a:gd name="connsiteY0" fmla="*/ 0 h 2259594"/>
              <a:gd name="connsiteX1" fmla="*/ 790365 w 790365"/>
              <a:gd name="connsiteY1" fmla="*/ 0 h 2259594"/>
              <a:gd name="connsiteX2" fmla="*/ 4662 w 790365"/>
              <a:gd name="connsiteY2" fmla="*/ 2259594 h 2259594"/>
              <a:gd name="connsiteX3" fmla="*/ 0 w 790365"/>
              <a:gd name="connsiteY3" fmla="*/ 0 h 2259594"/>
            </a:gdLst>
            <a:ahLst/>
            <a:cxnLst>
              <a:cxn ang="0">
                <a:pos x="connsiteX0" y="connsiteY0"/>
              </a:cxn>
              <a:cxn ang="0">
                <a:pos x="connsiteX1" y="connsiteY1"/>
              </a:cxn>
              <a:cxn ang="0">
                <a:pos x="connsiteX2" y="connsiteY2"/>
              </a:cxn>
              <a:cxn ang="0">
                <a:pos x="connsiteX3" y="connsiteY3"/>
              </a:cxn>
            </a:cxnLst>
            <a:rect l="l" t="t" r="r" b="b"/>
            <a:pathLst>
              <a:path w="790365" h="2259594">
                <a:moveTo>
                  <a:pt x="0" y="0"/>
                </a:moveTo>
                <a:lnTo>
                  <a:pt x="790365" y="0"/>
                </a:lnTo>
                <a:lnTo>
                  <a:pt x="4662" y="2259594"/>
                </a:lnTo>
                <a:cubicBezTo>
                  <a:pt x="-801" y="1129797"/>
                  <a:pt x="5462" y="1129797"/>
                  <a:pt x="0" y="0"/>
                </a:cubicBezTo>
                <a:close/>
              </a:path>
            </a:pathLst>
          </a:cu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2400" dirty="0">
              <a:solidFill>
                <a:schemeClr val="tx1">
                  <a:lumMod val="75000"/>
                </a:schemeClr>
              </a:solidFill>
              <a:latin typeface="Arial"/>
              <a:cs typeface="Arial"/>
            </a:endParaRPr>
          </a:p>
        </p:txBody>
      </p:sp>
      <p:sp>
        <p:nvSpPr>
          <p:cNvPr id="12" name="Title 3">
            <a:extLst>
              <a:ext uri="{FF2B5EF4-FFF2-40B4-BE49-F238E27FC236}">
                <a16:creationId xmlns:a16="http://schemas.microsoft.com/office/drawing/2014/main" id="{69AE9C03-8F7E-D640-A480-89C214A5E895}"/>
              </a:ext>
            </a:extLst>
          </p:cNvPr>
          <p:cNvSpPr>
            <a:spLocks noGrp="1"/>
          </p:cNvSpPr>
          <p:nvPr>
            <p:ph type="title"/>
          </p:nvPr>
        </p:nvSpPr>
        <p:spPr>
          <a:xfrm>
            <a:off x="4478740" y="736904"/>
            <a:ext cx="4153191" cy="320913"/>
          </a:xfrm>
          <a:prstGeom prst="rect">
            <a:avLst/>
          </a:prstGeom>
        </p:spPr>
        <p:txBody>
          <a:bodyPr/>
          <a:lstStyle/>
          <a:p>
            <a:r>
              <a:rPr lang="en-US" dirty="0"/>
              <a:t>NEGLECTING BENEFICIARY DESIGNATIONS</a:t>
            </a:r>
          </a:p>
        </p:txBody>
      </p:sp>
      <p:sp>
        <p:nvSpPr>
          <p:cNvPr id="13" name="Rectangle 12">
            <a:extLst>
              <a:ext uri="{FF2B5EF4-FFF2-40B4-BE49-F238E27FC236}">
                <a16:creationId xmlns:a16="http://schemas.microsoft.com/office/drawing/2014/main" id="{7AC342B2-8D1D-CE40-9717-1455DDCEC3AE}"/>
              </a:ext>
            </a:extLst>
          </p:cNvPr>
          <p:cNvSpPr/>
          <p:nvPr/>
        </p:nvSpPr>
        <p:spPr>
          <a:xfrm>
            <a:off x="4028303" y="1671986"/>
            <a:ext cx="4234248" cy="2285241"/>
          </a:xfrm>
          <a:prstGeom prst="rect">
            <a:avLst/>
          </a:prstGeom>
        </p:spPr>
        <p:txBody>
          <a:bodyPr wrap="square">
            <a:spAutoFit/>
          </a:bodyPr>
          <a:lstStyle/>
          <a:p>
            <a:pPr marL="630238" lvl="1" indent="-173038">
              <a:spcBef>
                <a:spcPts val="900"/>
              </a:spcBef>
              <a:buClr>
                <a:schemeClr val="tx1"/>
              </a:buClr>
              <a:buSzPct val="85000"/>
              <a:buFont typeface="Arial" charset="0"/>
              <a:buChar char="•"/>
            </a:pPr>
            <a:r>
              <a:rPr lang="en-US" sz="1200" dirty="0">
                <a:cs typeface="Arial"/>
              </a:rPr>
              <a:t>William Kennedy named his wife, Liv, as beneficiary of his pension plan</a:t>
            </a:r>
          </a:p>
          <a:p>
            <a:pPr marL="630238" lvl="1" indent="-173038">
              <a:spcBef>
                <a:spcPts val="900"/>
              </a:spcBef>
              <a:buClr>
                <a:schemeClr val="tx1"/>
              </a:buClr>
              <a:buSzPct val="85000"/>
              <a:buFont typeface="Arial" charset="0"/>
              <a:buChar char="•"/>
            </a:pPr>
            <a:r>
              <a:rPr lang="en-US" sz="1200" dirty="0">
                <a:cs typeface="Arial"/>
              </a:rPr>
              <a:t>When they divorced, Liv gave up her interest in William’s pension benefits per the divorce decree. However, William did not change his designated beneficiary</a:t>
            </a:r>
          </a:p>
          <a:p>
            <a:pPr marL="630238" lvl="1" indent="-173038">
              <a:spcBef>
                <a:spcPts val="900"/>
              </a:spcBef>
              <a:buClr>
                <a:schemeClr val="tx1"/>
              </a:buClr>
              <a:buSzPct val="85000"/>
              <a:buFont typeface="Arial" charset="0"/>
              <a:buChar char="•"/>
            </a:pPr>
            <a:r>
              <a:rPr lang="en-US" sz="1200" dirty="0">
                <a:cs typeface="Arial"/>
              </a:rPr>
              <a:t>When William died, the pension plan paid the proceeds of $400,000 to the ex-wife, Liv</a:t>
            </a:r>
          </a:p>
          <a:p>
            <a:pPr marL="630238" lvl="1" indent="-173038">
              <a:spcBef>
                <a:spcPts val="900"/>
              </a:spcBef>
              <a:buClr>
                <a:schemeClr val="tx1"/>
              </a:buClr>
              <a:buSzPct val="85000"/>
              <a:buFont typeface="Arial" charset="0"/>
              <a:buChar char="•"/>
            </a:pPr>
            <a:r>
              <a:rPr lang="en-US" sz="1200" dirty="0">
                <a:cs typeface="Arial"/>
              </a:rPr>
              <a:t>The estate sued, but the Supreme Court upheld ERISA and ruled in favor of the ex-wife</a:t>
            </a:r>
          </a:p>
        </p:txBody>
      </p:sp>
    </p:spTree>
    <p:extLst>
      <p:ext uri="{BB962C8B-B14F-4D97-AF65-F5344CB8AC3E}">
        <p14:creationId xmlns:p14="http://schemas.microsoft.com/office/powerpoint/2010/main" val="2545679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3"/>
          <p:cNvSpPr>
            <a:spLocks noGrp="1"/>
          </p:cNvSpPr>
          <p:nvPr>
            <p:ph type="title"/>
          </p:nvPr>
        </p:nvSpPr>
        <p:spPr>
          <a:prstGeom prst="rect">
            <a:avLst/>
          </a:prstGeom>
        </p:spPr>
        <p:txBody>
          <a:bodyPr/>
          <a:lstStyle/>
          <a:p>
            <a:r>
              <a:rPr lang="en-US"/>
              <a:t>BENEFICIARY DESIGNATIONs</a:t>
            </a:r>
          </a:p>
        </p:txBody>
      </p:sp>
      <p:sp>
        <p:nvSpPr>
          <p:cNvPr id="2" name="Slide Number Placeholder 1"/>
          <p:cNvSpPr>
            <a:spLocks noGrp="1"/>
          </p:cNvSpPr>
          <p:nvPr>
            <p:ph type="sldNum" sz="quarter" idx="10"/>
          </p:nvPr>
        </p:nvSpPr>
        <p:spPr/>
        <p:txBody>
          <a:bodyPr/>
          <a:lstStyle/>
          <a:p>
            <a:fld id="{716BC1C3-C832-FA4C-9911-3E1C355083BA}" type="slidenum">
              <a:rPr lang="en-US" smtClean="0"/>
              <a:pPr/>
              <a:t>21</a:t>
            </a:fld>
            <a:endParaRPr lang="en-US"/>
          </a:p>
        </p:txBody>
      </p:sp>
      <p:sp>
        <p:nvSpPr>
          <p:cNvPr id="13" name="Content Placeholder 2">
            <a:extLst>
              <a:ext uri="{FF2B5EF4-FFF2-40B4-BE49-F238E27FC236}">
                <a16:creationId xmlns:a16="http://schemas.microsoft.com/office/drawing/2014/main" id="{F7768CFF-2C83-E944-BC16-970A19A6C0D7}"/>
              </a:ext>
            </a:extLst>
          </p:cNvPr>
          <p:cNvSpPr>
            <a:spLocks noGrp="1"/>
          </p:cNvSpPr>
          <p:nvPr>
            <p:ph type="body" sz="quarter" idx="16"/>
          </p:nvPr>
        </p:nvSpPr>
        <p:spPr>
          <a:xfrm>
            <a:off x="1088894" y="1969622"/>
            <a:ext cx="7694995" cy="1055956"/>
          </a:xfrm>
          <a:prstGeom prst="rect">
            <a:avLst/>
          </a:prstGeom>
        </p:spPr>
        <p:txBody>
          <a:bodyPr/>
          <a:lstStyle/>
          <a:p>
            <a:pPr marL="0" indent="0">
              <a:buNone/>
            </a:pPr>
            <a:r>
              <a:rPr lang="en-US" sz="1400" b="1" dirty="0"/>
              <a:t>PROPERLY DESIGNATING BENEFICIARIES CAN HELP AVOID:</a:t>
            </a:r>
          </a:p>
          <a:p>
            <a:pPr marL="171450" lvl="3">
              <a:spcBef>
                <a:spcPts val="600"/>
              </a:spcBef>
              <a:buClr>
                <a:schemeClr val="tx1"/>
              </a:buClr>
              <a:buSzPct val="85000"/>
              <a:buFont typeface="Arial" charset="0"/>
              <a:buChar char="•"/>
            </a:pPr>
            <a:r>
              <a:rPr lang="en-US" sz="1200" dirty="0"/>
              <a:t>Unnecessary expenses and taxes</a:t>
            </a:r>
          </a:p>
          <a:p>
            <a:pPr marL="171450" lvl="3">
              <a:spcBef>
                <a:spcPts val="600"/>
              </a:spcBef>
              <a:buClr>
                <a:schemeClr val="tx1"/>
              </a:buClr>
              <a:buSzPct val="85000"/>
              <a:buFont typeface="Arial" charset="0"/>
              <a:buChar char="•"/>
            </a:pPr>
            <a:r>
              <a:rPr lang="en-US" sz="1200" dirty="0"/>
              <a:t>Disinheriting the intended beneficiaries</a:t>
            </a:r>
          </a:p>
          <a:p>
            <a:pPr marL="171450" lvl="3">
              <a:spcBef>
                <a:spcPts val="600"/>
              </a:spcBef>
              <a:buClr>
                <a:schemeClr val="tx1"/>
              </a:buClr>
              <a:buSzPct val="85000"/>
              <a:buFont typeface="Arial" charset="0"/>
              <a:buChar char="•"/>
            </a:pPr>
            <a:r>
              <a:rPr lang="en-US" sz="1200" dirty="0"/>
              <a:t>Unnecessary delays</a:t>
            </a:r>
          </a:p>
          <a:p>
            <a:endParaRPr lang="en-US" sz="1600" b="1" dirty="0">
              <a:solidFill>
                <a:schemeClr val="accent1"/>
              </a:solidFill>
            </a:endParaRPr>
          </a:p>
        </p:txBody>
      </p:sp>
      <p:sp>
        <p:nvSpPr>
          <p:cNvPr id="14" name="Content Placeholder 5">
            <a:extLst>
              <a:ext uri="{FF2B5EF4-FFF2-40B4-BE49-F238E27FC236}">
                <a16:creationId xmlns:a16="http://schemas.microsoft.com/office/drawing/2014/main" id="{E6975704-4905-EE4E-8976-AED4A739207D}"/>
              </a:ext>
            </a:extLst>
          </p:cNvPr>
          <p:cNvSpPr txBox="1">
            <a:spLocks/>
          </p:cNvSpPr>
          <p:nvPr/>
        </p:nvSpPr>
        <p:spPr>
          <a:xfrm>
            <a:off x="1088894" y="3801130"/>
            <a:ext cx="6391275" cy="61277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7938" indent="-80963">
              <a:spcBef>
                <a:spcPts val="0"/>
              </a:spcBef>
              <a:buFont typeface="Arial" panose="020B0604020202020204" pitchFamily="34" charset="0"/>
              <a:buNone/>
            </a:pPr>
            <a:r>
              <a:rPr lang="en-US" sz="1200"/>
              <a:t>Incorrect or out-of-date beneficiary designations may result in disinheritance</a:t>
            </a:r>
          </a:p>
        </p:txBody>
      </p:sp>
      <p:pic>
        <p:nvPicPr>
          <p:cNvPr id="17" name="Picture 16" descr="Icon&#10;&#10;Description automatically generated">
            <a:extLst>
              <a:ext uri="{FF2B5EF4-FFF2-40B4-BE49-F238E27FC236}">
                <a16:creationId xmlns:a16="http://schemas.microsoft.com/office/drawing/2014/main" id="{043A408C-5B21-8944-99BA-B1C77C9312B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20075" y="1950408"/>
            <a:ext cx="542821" cy="474151"/>
          </a:xfrm>
          <a:prstGeom prst="rect">
            <a:avLst/>
          </a:prstGeom>
        </p:spPr>
      </p:pic>
      <p:pic>
        <p:nvPicPr>
          <p:cNvPr id="19" name="Picture 18" descr="Icon&#10;&#10;Description automatically generated">
            <a:extLst>
              <a:ext uri="{FF2B5EF4-FFF2-40B4-BE49-F238E27FC236}">
                <a16:creationId xmlns:a16="http://schemas.microsoft.com/office/drawing/2014/main" id="{77130061-D438-AE4F-BC35-265A19D2AB6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8797" y="3694435"/>
            <a:ext cx="484099" cy="474152"/>
          </a:xfrm>
          <a:prstGeom prst="rect">
            <a:avLst/>
          </a:prstGeom>
        </p:spPr>
      </p:pic>
      <p:sp>
        <p:nvSpPr>
          <p:cNvPr id="20" name="TextBox 19">
            <a:extLst>
              <a:ext uri="{FF2B5EF4-FFF2-40B4-BE49-F238E27FC236}">
                <a16:creationId xmlns:a16="http://schemas.microsoft.com/office/drawing/2014/main" id="{0C0464F6-75F8-BA4B-824E-5FBDB58E5462}"/>
              </a:ext>
            </a:extLst>
          </p:cNvPr>
          <p:cNvSpPr txBox="1"/>
          <p:nvPr/>
        </p:nvSpPr>
        <p:spPr>
          <a:xfrm>
            <a:off x="359412" y="1106173"/>
            <a:ext cx="5975485" cy="646331"/>
          </a:xfrm>
          <a:prstGeom prst="rect">
            <a:avLst/>
          </a:prstGeom>
          <a:noFill/>
        </p:spPr>
        <p:txBody>
          <a:bodyPr wrap="square" rtlCol="0">
            <a:spAutoFit/>
          </a:bodyPr>
          <a:lstStyle/>
          <a:p>
            <a:pPr>
              <a:buClr>
                <a:schemeClr val="bg1"/>
              </a:buClr>
              <a:buSzPct val="85000"/>
            </a:pPr>
            <a:r>
              <a:rPr lang="en-US" sz="1200" b="1" cap="all" dirty="0">
                <a:solidFill>
                  <a:schemeClr val="accent1"/>
                </a:solidFill>
              </a:rPr>
              <a:t>Beneficiary designations supersede the will, avoiding probate, and allow assets to pass directly to the listed beneficiary. </a:t>
            </a:r>
          </a:p>
          <a:p>
            <a:pPr algn="l">
              <a:buClr>
                <a:schemeClr val="bg1"/>
              </a:buClr>
              <a:buSzPct val="85000"/>
            </a:pPr>
            <a:endParaRPr lang="en-US" sz="1200" dirty="0"/>
          </a:p>
        </p:txBody>
      </p:sp>
      <p:cxnSp>
        <p:nvCxnSpPr>
          <p:cNvPr id="21" name="Straight Connector 20">
            <a:extLst>
              <a:ext uri="{FF2B5EF4-FFF2-40B4-BE49-F238E27FC236}">
                <a16:creationId xmlns:a16="http://schemas.microsoft.com/office/drawing/2014/main" id="{3930C290-7690-174F-8DEB-B1758A7712B5}"/>
              </a:ext>
            </a:extLst>
          </p:cNvPr>
          <p:cNvCxnSpPr>
            <a:cxnSpLocks/>
          </p:cNvCxnSpPr>
          <p:nvPr/>
        </p:nvCxnSpPr>
        <p:spPr>
          <a:xfrm>
            <a:off x="420075" y="3360006"/>
            <a:ext cx="6087817" cy="0"/>
          </a:xfrm>
          <a:prstGeom prst="line">
            <a:avLst/>
          </a:prstGeom>
          <a:ln w="6350" cmpd="sng">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48931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716BC1C3-C832-FA4C-9911-3E1C355083BA}" type="slidenum">
              <a:rPr lang="en-US" smtClean="0"/>
              <a:pPr/>
              <a:t>22</a:t>
            </a:fld>
            <a:endParaRPr lang="en-US"/>
          </a:p>
        </p:txBody>
      </p:sp>
      <p:sp>
        <p:nvSpPr>
          <p:cNvPr id="13" name="Shape 111">
            <a:extLst>
              <a:ext uri="{FF2B5EF4-FFF2-40B4-BE49-F238E27FC236}">
                <a16:creationId xmlns:a16="http://schemas.microsoft.com/office/drawing/2014/main" id="{6B9B95EE-A9DA-3143-8839-FB7A6A81F8D0}"/>
              </a:ext>
            </a:extLst>
          </p:cNvPr>
          <p:cNvSpPr/>
          <p:nvPr/>
        </p:nvSpPr>
        <p:spPr>
          <a:xfrm>
            <a:off x="8693240" y="4721043"/>
            <a:ext cx="450135" cy="0"/>
          </a:xfrm>
          <a:prstGeom prst="line">
            <a:avLst/>
          </a:prstGeom>
          <a:ln w="6350" cmpd="sng">
            <a:solidFill>
              <a:srgbClr val="58595B"/>
            </a:solidFill>
            <a:miter lim="400000"/>
          </a:ln>
        </p:spPr>
        <p:txBody>
          <a:bodyPr lIns="50800" tIns="50800" rIns="50800" bIns="50800" anchor="ctr"/>
          <a:lstStyle/>
          <a:p>
            <a:pPr>
              <a:defRPr sz="3200"/>
            </a:pPr>
            <a:endParaRPr/>
          </a:p>
        </p:txBody>
      </p:sp>
      <p:pic>
        <p:nvPicPr>
          <p:cNvPr id="7" name="Picture 6" descr="A person writing on a piece of paper&#10;&#10;Description automatically generated with medium confidence">
            <a:extLst>
              <a:ext uri="{FF2B5EF4-FFF2-40B4-BE49-F238E27FC236}">
                <a16:creationId xmlns:a16="http://schemas.microsoft.com/office/drawing/2014/main" id="{8BAD6EA0-786F-0546-ADBA-E88A0E4DBE18}"/>
              </a:ext>
            </a:extLst>
          </p:cNvPr>
          <p:cNvPicPr>
            <a:picLocks noChangeAspect="1"/>
          </p:cNvPicPr>
          <p:nvPr/>
        </p:nvPicPr>
        <p:blipFill>
          <a:blip r:embed="rId3"/>
          <a:stretch>
            <a:fillRect/>
          </a:stretch>
        </p:blipFill>
        <p:spPr>
          <a:xfrm>
            <a:off x="453080" y="752512"/>
            <a:ext cx="8342075" cy="1046201"/>
          </a:xfrm>
          <a:prstGeom prst="rect">
            <a:avLst/>
          </a:prstGeom>
        </p:spPr>
      </p:pic>
      <p:sp>
        <p:nvSpPr>
          <p:cNvPr id="16" name="Content Placeholder 2">
            <a:extLst>
              <a:ext uri="{FF2B5EF4-FFF2-40B4-BE49-F238E27FC236}">
                <a16:creationId xmlns:a16="http://schemas.microsoft.com/office/drawing/2014/main" id="{CA34993F-0F94-354E-BA56-C0293B09C892}"/>
              </a:ext>
            </a:extLst>
          </p:cNvPr>
          <p:cNvSpPr>
            <a:spLocks noGrp="1"/>
          </p:cNvSpPr>
          <p:nvPr>
            <p:ph type="body" sz="quarter" idx="11"/>
          </p:nvPr>
        </p:nvSpPr>
        <p:spPr>
          <a:xfrm>
            <a:off x="810358" y="2967919"/>
            <a:ext cx="2385291" cy="914400"/>
          </a:xfrm>
          <a:prstGeom prst="rect">
            <a:avLst/>
          </a:prstGeom>
        </p:spPr>
        <p:txBody>
          <a:bodyPr/>
          <a:lstStyle/>
          <a:p>
            <a:pPr marL="92075" lvl="1" indent="0">
              <a:lnSpc>
                <a:spcPct val="100000"/>
              </a:lnSpc>
              <a:spcBef>
                <a:spcPts val="0"/>
              </a:spcBef>
              <a:buNone/>
            </a:pPr>
            <a:r>
              <a:rPr lang="en-US" sz="1400" dirty="0">
                <a:solidFill>
                  <a:schemeClr val="accent1"/>
                </a:solidFill>
              </a:rPr>
              <a:t>Several warning signs when completing beneficiary designations:</a:t>
            </a:r>
          </a:p>
          <a:p>
            <a:pPr marL="92075" lvl="1" indent="0">
              <a:spcAft>
                <a:spcPts val="1200"/>
              </a:spcAft>
              <a:buNone/>
            </a:pPr>
            <a:endParaRPr lang="en-US" sz="1400" spc="-50" dirty="0">
              <a:solidFill>
                <a:schemeClr val="accent1"/>
              </a:solidFill>
            </a:endParaRPr>
          </a:p>
        </p:txBody>
      </p:sp>
      <p:sp>
        <p:nvSpPr>
          <p:cNvPr id="17" name="Title 2">
            <a:extLst>
              <a:ext uri="{FF2B5EF4-FFF2-40B4-BE49-F238E27FC236}">
                <a16:creationId xmlns:a16="http://schemas.microsoft.com/office/drawing/2014/main" id="{478C8EAE-E0DE-3146-BD2D-5B32D8917CBD}"/>
              </a:ext>
            </a:extLst>
          </p:cNvPr>
          <p:cNvSpPr>
            <a:spLocks noGrp="1"/>
          </p:cNvSpPr>
          <p:nvPr>
            <p:ph type="title"/>
          </p:nvPr>
        </p:nvSpPr>
        <p:spPr>
          <a:xfrm>
            <a:off x="359414" y="1898211"/>
            <a:ext cx="7320171" cy="320913"/>
          </a:xfrm>
        </p:spPr>
        <p:txBody>
          <a:bodyPr/>
          <a:lstStyle/>
          <a:p>
            <a:r>
              <a:rPr lang="en-US"/>
              <a:t>REVIEWING DESIGNATIONS</a:t>
            </a:r>
          </a:p>
        </p:txBody>
      </p:sp>
      <p:sp>
        <p:nvSpPr>
          <p:cNvPr id="18" name="Subtitle 2">
            <a:extLst>
              <a:ext uri="{FF2B5EF4-FFF2-40B4-BE49-F238E27FC236}">
                <a16:creationId xmlns:a16="http://schemas.microsoft.com/office/drawing/2014/main" id="{83C63074-53D1-F143-91CB-ADADAD05A28B}"/>
              </a:ext>
            </a:extLst>
          </p:cNvPr>
          <p:cNvSpPr txBox="1">
            <a:spLocks/>
          </p:cNvSpPr>
          <p:nvPr/>
        </p:nvSpPr>
        <p:spPr>
          <a:xfrm>
            <a:off x="3420457" y="2423171"/>
            <a:ext cx="4833851" cy="2624148"/>
          </a:xfrm>
          <a:prstGeom prst="rect">
            <a:avLst/>
          </a:prstGeom>
        </p:spPr>
        <p:txBody>
          <a:bodyPr>
            <a:noAutofit/>
          </a:bodyPr>
          <a:lstStyle>
            <a:lvl1pPr marL="0" indent="0" algn="l" defTabSz="914400" rtl="0" eaLnBrk="1" latinLnBrk="0" hangingPunct="1">
              <a:lnSpc>
                <a:spcPct val="120000"/>
              </a:lnSpc>
              <a:spcBef>
                <a:spcPts val="600"/>
              </a:spcBef>
              <a:spcAft>
                <a:spcPts val="1200"/>
              </a:spcAft>
              <a:buFont typeface="Arial" panose="020B0604020202020204" pitchFamily="34" charset="0"/>
              <a:buChar char="​"/>
              <a:defRPr sz="1500" b="0" i="0" kern="1200">
                <a:solidFill>
                  <a:schemeClr val="accent1"/>
                </a:solidFill>
                <a:latin typeface="+mj-lt"/>
                <a:ea typeface="+mn-ea"/>
                <a:cs typeface="+mn-cs"/>
              </a:defRPr>
            </a:lvl1pPr>
            <a:lvl2pPr marL="0" indent="0" algn="l" defTabSz="914400" rtl="0" eaLnBrk="1" latinLnBrk="0" hangingPunct="1">
              <a:lnSpc>
                <a:spcPct val="110000"/>
              </a:lnSpc>
              <a:spcBef>
                <a:spcPts val="0"/>
              </a:spcBef>
              <a:spcAft>
                <a:spcPts val="600"/>
              </a:spcAft>
              <a:buFont typeface="Arial" panose="020B0604020202020204" pitchFamily="34" charset="0"/>
              <a:buChar char="​"/>
              <a:defRPr sz="1200" i="0" kern="1200" baseline="0">
                <a:solidFill>
                  <a:schemeClr val="bg2">
                    <a:lumMod val="75000"/>
                  </a:schemeClr>
                </a:solidFill>
                <a:latin typeface="+mj-lt"/>
                <a:ea typeface="+mn-ea"/>
                <a:cs typeface="+mn-cs"/>
              </a:defRPr>
            </a:lvl2pPr>
            <a:lvl3pPr marL="0" indent="0" algn="l" defTabSz="914400" rtl="0" eaLnBrk="1" latinLnBrk="0" hangingPunct="1">
              <a:lnSpc>
                <a:spcPct val="110000"/>
              </a:lnSpc>
              <a:spcBef>
                <a:spcPts val="600"/>
              </a:spcBef>
              <a:spcAft>
                <a:spcPts val="0"/>
              </a:spcAft>
              <a:buFont typeface="Arial" panose="020B0604020202020204" pitchFamily="34" charset="0"/>
              <a:buChar char="​"/>
              <a:defRPr sz="1100" b="0" i="0" kern="1200">
                <a:solidFill>
                  <a:schemeClr val="accent4"/>
                </a:solidFill>
                <a:latin typeface="+mj-lt"/>
                <a:ea typeface="+mn-ea"/>
                <a:cs typeface="Microsoft New Tai Lue" panose="020B0502040204020203" pitchFamily="34" charset="0"/>
              </a:defRPr>
            </a:lvl3pPr>
            <a:lvl4pPr marL="0" indent="0" algn="l" defTabSz="914400" rtl="0" eaLnBrk="1" latinLnBrk="0" hangingPunct="1">
              <a:lnSpc>
                <a:spcPct val="114000"/>
              </a:lnSpc>
              <a:spcBef>
                <a:spcPts val="600"/>
              </a:spcBef>
              <a:spcAft>
                <a:spcPts val="600"/>
              </a:spcAft>
              <a:buFont typeface="Arial" panose="020B0604020202020204" pitchFamily="34" charset="0"/>
              <a:buChar char="​"/>
              <a:defRPr sz="1100" i="0" kern="1200">
                <a:solidFill>
                  <a:schemeClr val="tx2"/>
                </a:solidFill>
                <a:latin typeface="+mj-lt"/>
                <a:ea typeface="+mn-ea"/>
                <a:cs typeface="Microsoft New Tai Lue" panose="020B0502040204020203" pitchFamily="34" charset="0"/>
              </a:defRPr>
            </a:lvl4pPr>
            <a:lvl5pPr marL="171450" indent="-171450" algn="l" defTabSz="914400" rtl="0" eaLnBrk="1" latinLnBrk="0" hangingPunct="1">
              <a:lnSpc>
                <a:spcPct val="95000"/>
              </a:lnSpc>
              <a:spcBef>
                <a:spcPts val="0"/>
              </a:spcBef>
              <a:spcAft>
                <a:spcPts val="600"/>
              </a:spcAft>
              <a:buFont typeface="Arial" panose="020B0604020202020204" pitchFamily="34" charset="0"/>
              <a:buChar char="•"/>
              <a:defRPr sz="1100" i="0" kern="1200">
                <a:solidFill>
                  <a:schemeClr val="tx2"/>
                </a:solidFill>
                <a:latin typeface="+mj-lt"/>
                <a:ea typeface="+mn-ea"/>
                <a:cs typeface="Microsoft New Tai Lue" panose="020B0502040204020203" pitchFamily="34" charset="0"/>
              </a:defRPr>
            </a:lvl5pPr>
            <a:lvl6pPr marL="344488" indent="-173038" algn="l" defTabSz="914400" rtl="0" eaLnBrk="1" latinLnBrk="0" hangingPunct="1">
              <a:lnSpc>
                <a:spcPct val="85000"/>
              </a:lnSpc>
              <a:spcBef>
                <a:spcPct val="20000"/>
              </a:spcBef>
              <a:spcAft>
                <a:spcPts val="600"/>
              </a:spcAft>
              <a:buFont typeface="Arial" panose="020B0604020202020204" pitchFamily="34" charset="0"/>
              <a:buChar char="•"/>
              <a:defRPr sz="1100" i="0" kern="1200" baseline="0">
                <a:solidFill>
                  <a:schemeClr val="tx2"/>
                </a:solidFill>
                <a:latin typeface="+mj-lt"/>
                <a:ea typeface="+mn-ea"/>
                <a:cs typeface="+mn-cs"/>
              </a:defRPr>
            </a:lvl6pPr>
            <a:lvl7pPr marL="0" indent="0" algn="l" defTabSz="914400" rtl="0" eaLnBrk="1" latinLnBrk="0" hangingPunct="1">
              <a:spcBef>
                <a:spcPts val="600"/>
              </a:spcBef>
              <a:spcAft>
                <a:spcPts val="600"/>
              </a:spcAft>
              <a:buClr>
                <a:schemeClr val="bg2"/>
              </a:buClr>
              <a:buFont typeface="Arial" panose="020B0604020202020204" pitchFamily="34" charset="0"/>
              <a:buChar char="​"/>
              <a:defRPr sz="1500" i="0" kern="1200" baseline="0">
                <a:solidFill>
                  <a:schemeClr val="bg2"/>
                </a:solidFill>
                <a:latin typeface="+mj-lt"/>
                <a:ea typeface="+mn-ea"/>
                <a:cs typeface="+mn-cs"/>
              </a:defRPr>
            </a:lvl7pPr>
            <a:lvl8pPr marL="171450" indent="-171450" algn="l" defTabSz="914400" rtl="0" eaLnBrk="1" latinLnBrk="0" hangingPunct="1">
              <a:spcBef>
                <a:spcPts val="0"/>
              </a:spcBef>
              <a:spcAft>
                <a:spcPts val="600"/>
              </a:spcAft>
              <a:buFont typeface="Arial" panose="020B0604020202020204" pitchFamily="34" charset="0"/>
              <a:buChar char="•"/>
              <a:defRPr sz="1100" i="0" kern="1200">
                <a:solidFill>
                  <a:schemeClr val="bg2"/>
                </a:solidFill>
                <a:latin typeface="+mj-lt"/>
                <a:ea typeface="+mn-ea"/>
                <a:cs typeface="+mn-cs"/>
              </a:defRPr>
            </a:lvl8pPr>
            <a:lvl9pPr marL="344488" indent="-173038" algn="l" defTabSz="914400" rtl="0" eaLnBrk="1" latinLnBrk="0" hangingPunct="1">
              <a:spcBef>
                <a:spcPct val="20000"/>
              </a:spcBef>
              <a:spcAft>
                <a:spcPts val="600"/>
              </a:spcAft>
              <a:buFont typeface="Arial" panose="020B0604020202020204" pitchFamily="34" charset="0"/>
              <a:buChar char="•"/>
              <a:defRPr sz="1100" i="0" kern="1200">
                <a:solidFill>
                  <a:schemeClr val="bg2"/>
                </a:solidFill>
                <a:latin typeface="+mj-lt"/>
                <a:ea typeface="+mn-ea"/>
                <a:cs typeface="+mn-cs"/>
              </a:defRPr>
            </a:lvl9pPr>
          </a:lstStyle>
          <a:p>
            <a:pPr>
              <a:lnSpc>
                <a:spcPct val="100000"/>
              </a:lnSpc>
              <a:spcBef>
                <a:spcPts val="0"/>
              </a:spcBef>
              <a:spcAft>
                <a:spcPts val="0"/>
              </a:spcAft>
              <a:buFont typeface="Arial" panose="020B0604020202020204" pitchFamily="34" charset="0"/>
              <a:buNone/>
            </a:pPr>
            <a:r>
              <a:rPr lang="en-US" sz="1200" b="1" dirty="0">
                <a:solidFill>
                  <a:schemeClr val="tx1"/>
                </a:solidFill>
              </a:rPr>
              <a:t>BLANK DESIGNATIONS OR “THE ESTATE” IS LISTED</a:t>
            </a:r>
          </a:p>
          <a:p>
            <a:pPr marL="122238" indent="-122238">
              <a:lnSpc>
                <a:spcPct val="100000"/>
              </a:lnSpc>
              <a:spcBef>
                <a:spcPts val="0"/>
              </a:spcBef>
              <a:spcAft>
                <a:spcPts val="0"/>
              </a:spcAft>
              <a:buClr>
                <a:schemeClr val="tx1"/>
              </a:buClr>
              <a:buSzPct val="85000"/>
              <a:buFont typeface="Arial"/>
              <a:buChar char="•"/>
            </a:pPr>
            <a:r>
              <a:rPr lang="en-US" sz="1200" dirty="0">
                <a:solidFill>
                  <a:schemeClr val="tx1"/>
                </a:solidFill>
              </a:rPr>
              <a:t>Assets paid to the estate are subject to probate</a:t>
            </a:r>
          </a:p>
          <a:p>
            <a:pPr marL="122238" indent="-122238">
              <a:lnSpc>
                <a:spcPct val="100000"/>
              </a:lnSpc>
              <a:spcBef>
                <a:spcPts val="0"/>
              </a:spcBef>
              <a:spcAft>
                <a:spcPts val="0"/>
              </a:spcAft>
              <a:buClr>
                <a:schemeClr val="tx1"/>
              </a:buClr>
              <a:buSzPct val="85000"/>
              <a:buFont typeface="Arial"/>
              <a:buChar char="•"/>
            </a:pPr>
            <a:r>
              <a:rPr lang="en-US" sz="1200" dirty="0">
                <a:solidFill>
                  <a:schemeClr val="tx1"/>
                </a:solidFill>
              </a:rPr>
              <a:t>Check to ensure contingent designations are also listed</a:t>
            </a:r>
          </a:p>
          <a:p>
            <a:pPr marL="112713" indent="-112713">
              <a:lnSpc>
                <a:spcPct val="100000"/>
              </a:lnSpc>
              <a:spcBef>
                <a:spcPts val="0"/>
              </a:spcBef>
              <a:spcAft>
                <a:spcPts val="600"/>
              </a:spcAft>
              <a:buClr>
                <a:schemeClr val="tx1"/>
              </a:buClr>
              <a:buSzPct val="104000"/>
              <a:buFont typeface="Arial"/>
              <a:buChar char="•"/>
            </a:pPr>
            <a:endParaRPr lang="en-US" sz="1200" b="1" dirty="0">
              <a:solidFill>
                <a:schemeClr val="tx1"/>
              </a:solidFill>
            </a:endParaRPr>
          </a:p>
          <a:p>
            <a:pPr>
              <a:lnSpc>
                <a:spcPct val="100000"/>
              </a:lnSpc>
              <a:spcBef>
                <a:spcPts val="0"/>
              </a:spcBef>
              <a:spcAft>
                <a:spcPts val="0"/>
              </a:spcAft>
              <a:buClr>
                <a:schemeClr val="tx1"/>
              </a:buClr>
              <a:buSzPct val="104000"/>
              <a:buNone/>
            </a:pPr>
            <a:r>
              <a:rPr lang="en-US" sz="1200" b="1" dirty="0">
                <a:solidFill>
                  <a:schemeClr val="tx1"/>
                </a:solidFill>
              </a:rPr>
              <a:t>OUT-OF-DATE BENEFICIARY DESIGNATIONS</a:t>
            </a:r>
          </a:p>
          <a:p>
            <a:pPr marL="122238" indent="-122238">
              <a:lnSpc>
                <a:spcPct val="100000"/>
              </a:lnSpc>
              <a:spcBef>
                <a:spcPts val="0"/>
              </a:spcBef>
              <a:spcAft>
                <a:spcPts val="0"/>
              </a:spcAft>
              <a:buClr>
                <a:schemeClr val="tx1"/>
              </a:buClr>
              <a:buSzPct val="85000"/>
              <a:buFont typeface="Arial"/>
              <a:buChar char="•"/>
            </a:pPr>
            <a:r>
              <a:rPr lang="en-US" sz="1200" dirty="0">
                <a:solidFill>
                  <a:schemeClr val="tx1"/>
                </a:solidFill>
              </a:rPr>
              <a:t>Death, disability, divorce, birth, and marriage can fundamentally alter a beneficiary designation</a:t>
            </a:r>
          </a:p>
          <a:p>
            <a:pPr marL="122238" indent="-122238">
              <a:lnSpc>
                <a:spcPct val="100000"/>
              </a:lnSpc>
              <a:spcBef>
                <a:spcPts val="0"/>
              </a:spcBef>
              <a:spcAft>
                <a:spcPts val="0"/>
              </a:spcAft>
              <a:buClr>
                <a:schemeClr val="tx1"/>
              </a:buClr>
              <a:buSzPct val="85000"/>
              <a:buFont typeface="Arial"/>
              <a:buChar char="•"/>
            </a:pPr>
            <a:r>
              <a:rPr lang="en-US" sz="1200" dirty="0">
                <a:solidFill>
                  <a:schemeClr val="tx1"/>
                </a:solidFill>
              </a:rPr>
              <a:t>Periodically review and update beneficiary designations as needed</a:t>
            </a:r>
          </a:p>
          <a:p>
            <a:pPr>
              <a:lnSpc>
                <a:spcPct val="100000"/>
              </a:lnSpc>
              <a:spcBef>
                <a:spcPts val="0"/>
              </a:spcBef>
              <a:spcAft>
                <a:spcPts val="0"/>
              </a:spcAft>
              <a:buNone/>
            </a:pPr>
            <a:br>
              <a:rPr lang="en-US" sz="1200" b="1" dirty="0">
                <a:solidFill>
                  <a:schemeClr val="tx1"/>
                </a:solidFill>
              </a:rPr>
            </a:br>
            <a:r>
              <a:rPr lang="en-US" sz="1200" b="1" dirty="0">
                <a:solidFill>
                  <a:schemeClr val="tx1"/>
                </a:solidFill>
              </a:rPr>
              <a:t>MULTIPLE BENEFICIARIES</a:t>
            </a:r>
          </a:p>
          <a:p>
            <a:pPr marL="122238" indent="-122238">
              <a:lnSpc>
                <a:spcPct val="100000"/>
              </a:lnSpc>
              <a:spcBef>
                <a:spcPts val="0"/>
              </a:spcBef>
              <a:spcAft>
                <a:spcPts val="0"/>
              </a:spcAft>
              <a:buClr>
                <a:schemeClr val="tx1"/>
              </a:buClr>
              <a:buSzPct val="85000"/>
              <a:buFont typeface="Arial"/>
              <a:buChar char="•"/>
            </a:pPr>
            <a:r>
              <a:rPr lang="en-US" sz="1200" dirty="0">
                <a:solidFill>
                  <a:schemeClr val="tx1"/>
                </a:solidFill>
              </a:rPr>
              <a:t>What happens if one passes away?</a:t>
            </a:r>
          </a:p>
          <a:p>
            <a:pPr marL="122238" indent="-122238">
              <a:lnSpc>
                <a:spcPct val="100000"/>
              </a:lnSpc>
              <a:spcBef>
                <a:spcPts val="0"/>
              </a:spcBef>
              <a:spcAft>
                <a:spcPts val="0"/>
              </a:spcAft>
              <a:buClr>
                <a:schemeClr val="tx1"/>
              </a:buClr>
              <a:buSzPct val="85000"/>
              <a:buFont typeface="Arial"/>
              <a:buChar char="•"/>
            </a:pPr>
            <a:r>
              <a:rPr lang="en-US" sz="1200" dirty="0">
                <a:solidFill>
                  <a:schemeClr val="tx1"/>
                </a:solidFill>
              </a:rPr>
              <a:t>Per capita vs. per stirpes</a:t>
            </a:r>
          </a:p>
        </p:txBody>
      </p:sp>
      <p:cxnSp>
        <p:nvCxnSpPr>
          <p:cNvPr id="19" name="Straight Connector 18">
            <a:extLst>
              <a:ext uri="{FF2B5EF4-FFF2-40B4-BE49-F238E27FC236}">
                <a16:creationId xmlns:a16="http://schemas.microsoft.com/office/drawing/2014/main" id="{42CE00F3-AF32-854A-92B5-D63CFFEC2B27}"/>
              </a:ext>
            </a:extLst>
          </p:cNvPr>
          <p:cNvCxnSpPr>
            <a:cxnSpLocks/>
          </p:cNvCxnSpPr>
          <p:nvPr/>
        </p:nvCxnSpPr>
        <p:spPr>
          <a:xfrm flipV="1">
            <a:off x="3210642" y="2504769"/>
            <a:ext cx="0" cy="2248370"/>
          </a:xfrm>
          <a:prstGeom prst="line">
            <a:avLst/>
          </a:prstGeom>
          <a:ln w="6350" cmpd="sng">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25816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EC35089-2143-4212-836C-2CB33D6CC819}"/>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16BC1C3-C832-FA4C-9911-3E1C355083BA}" type="slidenum">
              <a:rPr kumimoji="0" lang="en-US" sz="900" b="0" i="0" u="none" strike="noStrike" kern="1200" cap="none" spc="0" normalizeH="0" baseline="0" noProof="0" smtClean="0">
                <a:ln>
                  <a:noFill/>
                </a:ln>
                <a:solidFill>
                  <a:srgbClr val="474747"/>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23</a:t>
            </a:fld>
            <a:endParaRPr kumimoji="0" lang="en-US" sz="900" b="0" i="0" u="none" strike="noStrike" kern="1200" cap="none" spc="0" normalizeH="0" baseline="0" noProof="0">
              <a:ln>
                <a:noFill/>
              </a:ln>
              <a:solidFill>
                <a:srgbClr val="474747"/>
              </a:solidFill>
              <a:effectLst/>
              <a:uLnTx/>
              <a:uFillTx/>
              <a:latin typeface="Arial"/>
              <a:ea typeface="+mn-ea"/>
              <a:cs typeface="+mn-cs"/>
            </a:endParaRPr>
          </a:p>
        </p:txBody>
      </p:sp>
      <p:sp>
        <p:nvSpPr>
          <p:cNvPr id="4" name="Title 3">
            <a:extLst>
              <a:ext uri="{FF2B5EF4-FFF2-40B4-BE49-F238E27FC236}">
                <a16:creationId xmlns:a16="http://schemas.microsoft.com/office/drawing/2014/main" id="{3AC94C33-5D4E-4ED2-8D9D-01E29800C4F5}"/>
              </a:ext>
            </a:extLst>
          </p:cNvPr>
          <p:cNvSpPr>
            <a:spLocks noGrp="1"/>
          </p:cNvSpPr>
          <p:nvPr>
            <p:ph type="title"/>
          </p:nvPr>
        </p:nvSpPr>
        <p:spPr/>
        <p:txBody>
          <a:bodyPr/>
          <a:lstStyle/>
          <a:p>
            <a:r>
              <a:rPr lang="en-US"/>
              <a:t>Per Capita vs. Per Stirpes</a:t>
            </a:r>
          </a:p>
        </p:txBody>
      </p:sp>
      <p:sp>
        <p:nvSpPr>
          <p:cNvPr id="43" name="Slide Number Placeholder 1">
            <a:extLst>
              <a:ext uri="{FF2B5EF4-FFF2-40B4-BE49-F238E27FC236}">
                <a16:creationId xmlns:a16="http://schemas.microsoft.com/office/drawing/2014/main" id="{BBFA9F72-2B61-5D43-B685-481487DD70D1}"/>
              </a:ext>
            </a:extLst>
          </p:cNvPr>
          <p:cNvSpPr txBox="1">
            <a:spLocks/>
          </p:cNvSpPr>
          <p:nvPr/>
        </p:nvSpPr>
        <p:spPr>
          <a:xfrm>
            <a:off x="8732520" y="4846320"/>
            <a:ext cx="365760" cy="273844"/>
          </a:xfrm>
          <a:prstGeom prst="rect">
            <a:avLst/>
          </a:prstGeom>
        </p:spPr>
        <p:txBody>
          <a:bodyPr vert="horz" wrap="none" lIns="91440" tIns="45720" rIns="91440" bIns="45720" rtlCol="0" anchor="t"/>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716BC1C3-C832-FA4C-9911-3E1C355083BA}" type="slidenum">
              <a:rPr lang="en-US" smtClean="0">
                <a:solidFill>
                  <a:srgbClr val="474747"/>
                </a:solidFill>
                <a:latin typeface="Arial"/>
              </a:rPr>
              <a:pPr>
                <a:defRPr/>
              </a:pPr>
              <a:t>23</a:t>
            </a:fld>
            <a:endParaRPr lang="en-US">
              <a:solidFill>
                <a:srgbClr val="474747"/>
              </a:solidFill>
              <a:latin typeface="Arial"/>
            </a:endParaRPr>
          </a:p>
        </p:txBody>
      </p:sp>
      <p:sp>
        <p:nvSpPr>
          <p:cNvPr id="44" name="TextBox 43">
            <a:extLst>
              <a:ext uri="{FF2B5EF4-FFF2-40B4-BE49-F238E27FC236}">
                <a16:creationId xmlns:a16="http://schemas.microsoft.com/office/drawing/2014/main" id="{09519B6C-2989-C249-85C9-FAE8F97C7577}"/>
              </a:ext>
            </a:extLst>
          </p:cNvPr>
          <p:cNvSpPr txBox="1"/>
          <p:nvPr/>
        </p:nvSpPr>
        <p:spPr>
          <a:xfrm>
            <a:off x="475018" y="4861512"/>
            <a:ext cx="6935290" cy="168744"/>
          </a:xfrm>
          <a:prstGeom prst="rect">
            <a:avLst/>
          </a:prstGeom>
          <a:noFill/>
        </p:spPr>
        <p:txBody>
          <a:bodyPr wrap="square" lIns="0" tIns="0" rIns="0" bIns="0" rtlCol="0">
            <a:noAutofit/>
          </a:bodyPr>
          <a:lstStyle/>
          <a:p>
            <a:r>
              <a:rPr lang="en-US" sz="1100" dirty="0">
                <a:solidFill>
                  <a:schemeClr val="tx2"/>
                </a:solidFill>
                <a:latin typeface="Arial"/>
                <a:cs typeface="Arial"/>
              </a:rPr>
              <a:t>Note: </a:t>
            </a:r>
            <a:r>
              <a:rPr lang="en-US" sz="1100" i="1" dirty="0">
                <a:solidFill>
                  <a:schemeClr val="tx2"/>
                </a:solidFill>
                <a:latin typeface="Arial"/>
                <a:cs typeface="Arial"/>
              </a:rPr>
              <a:t>Default beneficiary designation format at Transamerica is per capita</a:t>
            </a:r>
          </a:p>
        </p:txBody>
      </p:sp>
      <p:cxnSp>
        <p:nvCxnSpPr>
          <p:cNvPr id="45" name="Straight Connector 44">
            <a:extLst>
              <a:ext uri="{FF2B5EF4-FFF2-40B4-BE49-F238E27FC236}">
                <a16:creationId xmlns:a16="http://schemas.microsoft.com/office/drawing/2014/main" id="{76D6D772-4D1D-FA40-9338-FAB7F358A000}"/>
              </a:ext>
            </a:extLst>
          </p:cNvPr>
          <p:cNvCxnSpPr>
            <a:cxnSpLocks/>
          </p:cNvCxnSpPr>
          <p:nvPr/>
        </p:nvCxnSpPr>
        <p:spPr>
          <a:xfrm flipV="1">
            <a:off x="4382386" y="1249039"/>
            <a:ext cx="0" cy="2248370"/>
          </a:xfrm>
          <a:prstGeom prst="line">
            <a:avLst/>
          </a:prstGeom>
          <a:ln w="6350" cmpd="sng">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46" name="Content Placeholder 2">
            <a:extLst>
              <a:ext uri="{FF2B5EF4-FFF2-40B4-BE49-F238E27FC236}">
                <a16:creationId xmlns:a16="http://schemas.microsoft.com/office/drawing/2014/main" id="{481BC356-3B18-9744-B1C5-1C78F8E59072}"/>
              </a:ext>
            </a:extLst>
          </p:cNvPr>
          <p:cNvSpPr txBox="1">
            <a:spLocks/>
          </p:cNvSpPr>
          <p:nvPr/>
        </p:nvSpPr>
        <p:spPr>
          <a:xfrm>
            <a:off x="259197" y="1074222"/>
            <a:ext cx="2629073" cy="320913"/>
          </a:xfrm>
          <a:prstGeom prst="rect">
            <a:avLst/>
          </a:prstGeom>
        </p:spPr>
        <p:txBody>
          <a:bodyPr/>
          <a:lstStyle>
            <a:lvl1pPr marL="0" indent="0" algn="l" defTabSz="685800" rtl="0" eaLnBrk="1" latinLnBrk="0" hangingPunct="1">
              <a:lnSpc>
                <a:spcPct val="100000"/>
              </a:lnSpc>
              <a:spcBef>
                <a:spcPts val="0"/>
              </a:spcBef>
              <a:buFont typeface="Arial" panose="020B0604020202020204" pitchFamily="34" charset="0"/>
              <a:buNone/>
              <a:defRPr sz="1200" kern="1200">
                <a:solidFill>
                  <a:schemeClr val="bg2"/>
                </a:solidFill>
                <a:latin typeface="Georgia" panose="02040502050405020303" pitchFamily="18" charset="0"/>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100" kern="1200">
                <a:solidFill>
                  <a:schemeClr val="tx1"/>
                </a:solidFill>
                <a:latin typeface="Georgia" panose="02040502050405020303" pitchFamily="18"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Georgia" panose="02040502050405020303" pitchFamily="18"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Georgia" panose="02040502050405020303" pitchFamily="18"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Georgia" panose="02040502050405020303" pitchFamily="18"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92075" lvl="1">
              <a:spcAft>
                <a:spcPts val="1200"/>
              </a:spcAft>
            </a:pPr>
            <a:r>
              <a:rPr lang="en-US" sz="1400" b="1" cap="all" spc="-50" dirty="0">
                <a:solidFill>
                  <a:schemeClr val="accent1"/>
                </a:solidFill>
                <a:latin typeface="+mn-lt"/>
              </a:rPr>
              <a:t>Who will inherit </a:t>
            </a:r>
          </a:p>
        </p:txBody>
      </p:sp>
      <p:sp>
        <p:nvSpPr>
          <p:cNvPr id="47" name="Content Placeholder 2">
            <a:extLst>
              <a:ext uri="{FF2B5EF4-FFF2-40B4-BE49-F238E27FC236}">
                <a16:creationId xmlns:a16="http://schemas.microsoft.com/office/drawing/2014/main" id="{ED1F3C56-1226-BA49-8D20-418BD12AFF5B}"/>
              </a:ext>
            </a:extLst>
          </p:cNvPr>
          <p:cNvSpPr txBox="1">
            <a:spLocks/>
          </p:cNvSpPr>
          <p:nvPr/>
        </p:nvSpPr>
        <p:spPr>
          <a:xfrm>
            <a:off x="274982" y="1548631"/>
            <a:ext cx="2629073" cy="320913"/>
          </a:xfrm>
          <a:prstGeom prst="rect">
            <a:avLst/>
          </a:prstGeom>
        </p:spPr>
        <p:txBody>
          <a:bodyPr/>
          <a:lstStyle>
            <a:lvl1pPr marL="0" indent="0" algn="l" defTabSz="685800" rtl="0" eaLnBrk="1" latinLnBrk="0" hangingPunct="1">
              <a:lnSpc>
                <a:spcPct val="100000"/>
              </a:lnSpc>
              <a:spcBef>
                <a:spcPts val="0"/>
              </a:spcBef>
              <a:buFont typeface="Arial" panose="020B0604020202020204" pitchFamily="34" charset="0"/>
              <a:buNone/>
              <a:defRPr sz="1200" kern="1200">
                <a:solidFill>
                  <a:schemeClr val="bg2"/>
                </a:solidFill>
                <a:latin typeface="Georgia" panose="02040502050405020303" pitchFamily="18" charset="0"/>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100" kern="1200">
                <a:solidFill>
                  <a:schemeClr val="tx1"/>
                </a:solidFill>
                <a:latin typeface="Georgia" panose="02040502050405020303" pitchFamily="18"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Georgia" panose="02040502050405020303" pitchFamily="18"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Georgia" panose="02040502050405020303" pitchFamily="18"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Georgia" panose="02040502050405020303" pitchFamily="18"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92075" lvl="1">
              <a:spcAft>
                <a:spcPts val="1200"/>
              </a:spcAft>
            </a:pPr>
            <a:r>
              <a:rPr lang="en-US" sz="1400" b="1" spc="-50">
                <a:latin typeface="Arial" panose="020B0604020202020204" pitchFamily="34" charset="0"/>
                <a:cs typeface="Arial" panose="020B0604020202020204" pitchFamily="34" charset="0"/>
              </a:rPr>
              <a:t>PER CAPITA</a:t>
            </a:r>
          </a:p>
        </p:txBody>
      </p:sp>
      <p:sp>
        <p:nvSpPr>
          <p:cNvPr id="48" name="Content Placeholder 2">
            <a:extLst>
              <a:ext uri="{FF2B5EF4-FFF2-40B4-BE49-F238E27FC236}">
                <a16:creationId xmlns:a16="http://schemas.microsoft.com/office/drawing/2014/main" id="{7109747D-4FDA-424B-A793-40A808B17B3D}"/>
              </a:ext>
            </a:extLst>
          </p:cNvPr>
          <p:cNvSpPr txBox="1">
            <a:spLocks/>
          </p:cNvSpPr>
          <p:nvPr/>
        </p:nvSpPr>
        <p:spPr>
          <a:xfrm>
            <a:off x="4583371" y="1548631"/>
            <a:ext cx="2629073" cy="320913"/>
          </a:xfrm>
          <a:prstGeom prst="rect">
            <a:avLst/>
          </a:prstGeom>
        </p:spPr>
        <p:txBody>
          <a:bodyPr/>
          <a:lstStyle>
            <a:lvl1pPr marL="0" indent="0" algn="l" defTabSz="685800" rtl="0" eaLnBrk="1" latinLnBrk="0" hangingPunct="1">
              <a:lnSpc>
                <a:spcPct val="100000"/>
              </a:lnSpc>
              <a:spcBef>
                <a:spcPts val="0"/>
              </a:spcBef>
              <a:buFont typeface="Arial" panose="020B0604020202020204" pitchFamily="34" charset="0"/>
              <a:buNone/>
              <a:defRPr sz="1200" kern="1200">
                <a:solidFill>
                  <a:schemeClr val="bg2"/>
                </a:solidFill>
                <a:latin typeface="Georgia" panose="02040502050405020303" pitchFamily="18" charset="0"/>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100" kern="1200">
                <a:solidFill>
                  <a:schemeClr val="tx1"/>
                </a:solidFill>
                <a:latin typeface="Georgia" panose="02040502050405020303" pitchFamily="18"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Georgia" panose="02040502050405020303" pitchFamily="18"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Georgia" panose="02040502050405020303" pitchFamily="18"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Georgia" panose="02040502050405020303" pitchFamily="18"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92075" lvl="1">
              <a:spcAft>
                <a:spcPts val="1200"/>
              </a:spcAft>
            </a:pPr>
            <a:r>
              <a:rPr lang="en-US" sz="1400" b="1" spc="-50">
                <a:latin typeface="Arial" panose="020B0604020202020204" pitchFamily="34" charset="0"/>
                <a:cs typeface="Arial" panose="020B0604020202020204" pitchFamily="34" charset="0"/>
              </a:rPr>
              <a:t>PER STIRPES</a:t>
            </a:r>
          </a:p>
        </p:txBody>
      </p:sp>
      <p:sp>
        <p:nvSpPr>
          <p:cNvPr id="54" name="Rectangle 53">
            <a:extLst>
              <a:ext uri="{FF2B5EF4-FFF2-40B4-BE49-F238E27FC236}">
                <a16:creationId xmlns:a16="http://schemas.microsoft.com/office/drawing/2014/main" id="{6D433B1C-961A-AC4A-858C-CB5343B7161B}"/>
              </a:ext>
            </a:extLst>
          </p:cNvPr>
          <p:cNvSpPr/>
          <p:nvPr/>
        </p:nvSpPr>
        <p:spPr>
          <a:xfrm>
            <a:off x="1762038" y="2087803"/>
            <a:ext cx="989708" cy="5076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Bob</a:t>
            </a:r>
          </a:p>
        </p:txBody>
      </p:sp>
      <p:sp>
        <p:nvSpPr>
          <p:cNvPr id="56" name="Rectangle 55">
            <a:extLst>
              <a:ext uri="{FF2B5EF4-FFF2-40B4-BE49-F238E27FC236}">
                <a16:creationId xmlns:a16="http://schemas.microsoft.com/office/drawing/2014/main" id="{5F30DDDB-A1D0-DD40-BD93-6259CF7CCEC5}"/>
              </a:ext>
            </a:extLst>
          </p:cNvPr>
          <p:cNvSpPr/>
          <p:nvPr/>
        </p:nvSpPr>
        <p:spPr>
          <a:xfrm>
            <a:off x="1762038" y="2980747"/>
            <a:ext cx="989708" cy="5076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Beth</a:t>
            </a:r>
          </a:p>
        </p:txBody>
      </p:sp>
      <p:sp>
        <p:nvSpPr>
          <p:cNvPr id="60" name="Rectangle 59">
            <a:extLst>
              <a:ext uri="{FF2B5EF4-FFF2-40B4-BE49-F238E27FC236}">
                <a16:creationId xmlns:a16="http://schemas.microsoft.com/office/drawing/2014/main" id="{EC131057-3A46-554A-ACCD-E1960DEC4285}"/>
              </a:ext>
            </a:extLst>
          </p:cNvPr>
          <p:cNvSpPr/>
          <p:nvPr/>
        </p:nvSpPr>
        <p:spPr>
          <a:xfrm>
            <a:off x="584027" y="2980747"/>
            <a:ext cx="989708" cy="507670"/>
          </a:xfrm>
          <a:prstGeom prst="rect">
            <a:avLst/>
          </a:prstGeom>
          <a:solidFill>
            <a:schemeClr val="bg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Andy</a:t>
            </a:r>
          </a:p>
        </p:txBody>
      </p:sp>
      <p:sp>
        <p:nvSpPr>
          <p:cNvPr id="61" name="Rectangle 60">
            <a:extLst>
              <a:ext uri="{FF2B5EF4-FFF2-40B4-BE49-F238E27FC236}">
                <a16:creationId xmlns:a16="http://schemas.microsoft.com/office/drawing/2014/main" id="{A63316FD-9705-0A43-9836-F6762CB82EE7}"/>
              </a:ext>
            </a:extLst>
          </p:cNvPr>
          <p:cNvSpPr/>
          <p:nvPr/>
        </p:nvSpPr>
        <p:spPr>
          <a:xfrm>
            <a:off x="2907097" y="2980747"/>
            <a:ext cx="989708" cy="5076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Chris</a:t>
            </a:r>
          </a:p>
        </p:txBody>
      </p:sp>
      <p:sp>
        <p:nvSpPr>
          <p:cNvPr id="62" name="Content Placeholder 2">
            <a:extLst>
              <a:ext uri="{FF2B5EF4-FFF2-40B4-BE49-F238E27FC236}">
                <a16:creationId xmlns:a16="http://schemas.microsoft.com/office/drawing/2014/main" id="{EAA05946-3A90-8447-AB31-35584FF9E964}"/>
              </a:ext>
            </a:extLst>
          </p:cNvPr>
          <p:cNvSpPr txBox="1">
            <a:spLocks/>
          </p:cNvSpPr>
          <p:nvPr/>
        </p:nvSpPr>
        <p:spPr>
          <a:xfrm>
            <a:off x="573873" y="3522504"/>
            <a:ext cx="999861" cy="168953"/>
          </a:xfrm>
          <a:prstGeom prst="rect">
            <a:avLst/>
          </a:prstGeom>
        </p:spPr>
        <p:txBody>
          <a:bodyPr/>
          <a:lstStyle>
            <a:lvl1pPr marL="0" indent="0" algn="l" defTabSz="685800" rtl="0" eaLnBrk="1" latinLnBrk="0" hangingPunct="1">
              <a:lnSpc>
                <a:spcPct val="100000"/>
              </a:lnSpc>
              <a:spcBef>
                <a:spcPts val="0"/>
              </a:spcBef>
              <a:buFont typeface="Arial" panose="020B0604020202020204" pitchFamily="34" charset="0"/>
              <a:buNone/>
              <a:defRPr sz="1200" kern="1200">
                <a:solidFill>
                  <a:schemeClr val="bg2"/>
                </a:solidFill>
                <a:latin typeface="Georgia" panose="02040502050405020303" pitchFamily="18" charset="0"/>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100" kern="1200">
                <a:solidFill>
                  <a:schemeClr val="tx1"/>
                </a:solidFill>
                <a:latin typeface="Georgia" panose="02040502050405020303" pitchFamily="18"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Georgia" panose="02040502050405020303" pitchFamily="18"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Georgia" panose="02040502050405020303" pitchFamily="18"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Georgia" panose="02040502050405020303" pitchFamily="18"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635" lvl="1" algn="ctr">
              <a:spcAft>
                <a:spcPts val="1200"/>
              </a:spcAft>
            </a:pPr>
            <a:r>
              <a:rPr lang="en-US" sz="700" dirty="0">
                <a:latin typeface="Arial" panose="020B0604020202020204" pitchFamily="34" charset="0"/>
                <a:cs typeface="Arial" panose="020B0604020202020204" pitchFamily="34" charset="0"/>
              </a:rPr>
              <a:t>Deceased</a:t>
            </a:r>
          </a:p>
        </p:txBody>
      </p:sp>
      <p:sp>
        <p:nvSpPr>
          <p:cNvPr id="63" name="Content Placeholder 2">
            <a:extLst>
              <a:ext uri="{FF2B5EF4-FFF2-40B4-BE49-F238E27FC236}">
                <a16:creationId xmlns:a16="http://schemas.microsoft.com/office/drawing/2014/main" id="{8B9F3A71-6DCD-1D4D-AB4A-6527F80DC548}"/>
              </a:ext>
            </a:extLst>
          </p:cNvPr>
          <p:cNvSpPr txBox="1">
            <a:spLocks/>
          </p:cNvSpPr>
          <p:nvPr/>
        </p:nvSpPr>
        <p:spPr>
          <a:xfrm>
            <a:off x="1751884" y="3522504"/>
            <a:ext cx="999861" cy="168953"/>
          </a:xfrm>
          <a:prstGeom prst="rect">
            <a:avLst/>
          </a:prstGeom>
        </p:spPr>
        <p:txBody>
          <a:bodyPr/>
          <a:lstStyle>
            <a:lvl1pPr marL="0" indent="0" algn="l" defTabSz="685800" rtl="0" eaLnBrk="1" latinLnBrk="0" hangingPunct="1">
              <a:lnSpc>
                <a:spcPct val="100000"/>
              </a:lnSpc>
              <a:spcBef>
                <a:spcPts val="0"/>
              </a:spcBef>
              <a:buFont typeface="Arial" panose="020B0604020202020204" pitchFamily="34" charset="0"/>
              <a:buNone/>
              <a:defRPr sz="1200" kern="1200">
                <a:solidFill>
                  <a:schemeClr val="bg2"/>
                </a:solidFill>
                <a:latin typeface="Georgia" panose="02040502050405020303" pitchFamily="18" charset="0"/>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100" kern="1200">
                <a:solidFill>
                  <a:schemeClr val="tx1"/>
                </a:solidFill>
                <a:latin typeface="Georgia" panose="02040502050405020303" pitchFamily="18"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Georgia" panose="02040502050405020303" pitchFamily="18"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Georgia" panose="02040502050405020303" pitchFamily="18"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Georgia" panose="02040502050405020303" pitchFamily="18"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635" lvl="1" algn="ctr">
              <a:spcAft>
                <a:spcPts val="1200"/>
              </a:spcAft>
            </a:pPr>
            <a:r>
              <a:rPr lang="en-US" sz="700">
                <a:latin typeface="Arial" panose="020B0604020202020204" pitchFamily="34" charset="0"/>
                <a:cs typeface="Arial" panose="020B0604020202020204" pitchFamily="34" charset="0"/>
              </a:rPr>
              <a:t>½ of Death Benefit</a:t>
            </a:r>
          </a:p>
        </p:txBody>
      </p:sp>
      <p:sp>
        <p:nvSpPr>
          <p:cNvPr id="64" name="Content Placeholder 2">
            <a:extLst>
              <a:ext uri="{FF2B5EF4-FFF2-40B4-BE49-F238E27FC236}">
                <a16:creationId xmlns:a16="http://schemas.microsoft.com/office/drawing/2014/main" id="{AC2F1CA4-B8F7-2747-AE7F-F2D9A2A96659}"/>
              </a:ext>
            </a:extLst>
          </p:cNvPr>
          <p:cNvSpPr txBox="1">
            <a:spLocks/>
          </p:cNvSpPr>
          <p:nvPr/>
        </p:nvSpPr>
        <p:spPr>
          <a:xfrm>
            <a:off x="2905181" y="3522504"/>
            <a:ext cx="999861" cy="168953"/>
          </a:xfrm>
          <a:prstGeom prst="rect">
            <a:avLst/>
          </a:prstGeom>
        </p:spPr>
        <p:txBody>
          <a:bodyPr/>
          <a:lstStyle>
            <a:lvl1pPr marL="0" indent="0" algn="l" defTabSz="685800" rtl="0" eaLnBrk="1" latinLnBrk="0" hangingPunct="1">
              <a:lnSpc>
                <a:spcPct val="100000"/>
              </a:lnSpc>
              <a:spcBef>
                <a:spcPts val="0"/>
              </a:spcBef>
              <a:buFont typeface="Arial" panose="020B0604020202020204" pitchFamily="34" charset="0"/>
              <a:buNone/>
              <a:defRPr sz="1200" kern="1200">
                <a:solidFill>
                  <a:schemeClr val="bg2"/>
                </a:solidFill>
                <a:latin typeface="Georgia" panose="02040502050405020303" pitchFamily="18" charset="0"/>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100" kern="1200">
                <a:solidFill>
                  <a:schemeClr val="tx1"/>
                </a:solidFill>
                <a:latin typeface="Georgia" panose="02040502050405020303" pitchFamily="18"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Georgia" panose="02040502050405020303" pitchFamily="18"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Georgia" panose="02040502050405020303" pitchFamily="18"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Georgia" panose="02040502050405020303" pitchFamily="18"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635" lvl="1" algn="ctr">
              <a:spcAft>
                <a:spcPts val="1200"/>
              </a:spcAft>
            </a:pPr>
            <a:r>
              <a:rPr lang="en-US" sz="700" dirty="0">
                <a:latin typeface="Arial" panose="020B0604020202020204" pitchFamily="34" charset="0"/>
                <a:cs typeface="Arial" panose="020B0604020202020204" pitchFamily="34" charset="0"/>
              </a:rPr>
              <a:t>½ of Death Benefit</a:t>
            </a:r>
          </a:p>
        </p:txBody>
      </p:sp>
      <p:cxnSp>
        <p:nvCxnSpPr>
          <p:cNvPr id="65" name="Straight Connector 64">
            <a:extLst>
              <a:ext uri="{FF2B5EF4-FFF2-40B4-BE49-F238E27FC236}">
                <a16:creationId xmlns:a16="http://schemas.microsoft.com/office/drawing/2014/main" id="{683AA79C-A016-F346-8248-74C7AA951AE8}"/>
              </a:ext>
            </a:extLst>
          </p:cNvPr>
          <p:cNvCxnSpPr>
            <a:stCxn id="54" idx="2"/>
            <a:endCxn id="56" idx="0"/>
          </p:cNvCxnSpPr>
          <p:nvPr/>
        </p:nvCxnSpPr>
        <p:spPr>
          <a:xfrm>
            <a:off x="2256892" y="2595473"/>
            <a:ext cx="0" cy="385274"/>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1CA2459C-27A1-7748-86B5-CE73D2A65D64}"/>
              </a:ext>
            </a:extLst>
          </p:cNvPr>
          <p:cNvCxnSpPr>
            <a:cxnSpLocks/>
          </p:cNvCxnSpPr>
          <p:nvPr/>
        </p:nvCxnSpPr>
        <p:spPr>
          <a:xfrm>
            <a:off x="1070644" y="2796575"/>
            <a:ext cx="0" cy="184172"/>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F1C615F8-B3E3-F84F-A928-3169E9F51D4C}"/>
              </a:ext>
            </a:extLst>
          </p:cNvPr>
          <p:cNvCxnSpPr>
            <a:cxnSpLocks/>
          </p:cNvCxnSpPr>
          <p:nvPr/>
        </p:nvCxnSpPr>
        <p:spPr>
          <a:xfrm>
            <a:off x="3393714" y="2796575"/>
            <a:ext cx="0" cy="184172"/>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6827DAE6-1D8E-4845-979E-01AD45B5D4FE}"/>
              </a:ext>
            </a:extLst>
          </p:cNvPr>
          <p:cNvCxnSpPr>
            <a:cxnSpLocks/>
          </p:cNvCxnSpPr>
          <p:nvPr/>
        </p:nvCxnSpPr>
        <p:spPr>
          <a:xfrm flipH="1">
            <a:off x="1070644" y="2796575"/>
            <a:ext cx="2331307"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69" name="Rectangle 68">
            <a:extLst>
              <a:ext uri="{FF2B5EF4-FFF2-40B4-BE49-F238E27FC236}">
                <a16:creationId xmlns:a16="http://schemas.microsoft.com/office/drawing/2014/main" id="{30AAE689-0661-3245-918B-4EB82BB68FC5}"/>
              </a:ext>
            </a:extLst>
          </p:cNvPr>
          <p:cNvSpPr/>
          <p:nvPr/>
        </p:nvSpPr>
        <p:spPr>
          <a:xfrm>
            <a:off x="6070427" y="2087803"/>
            <a:ext cx="989708" cy="5076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Bob</a:t>
            </a:r>
          </a:p>
        </p:txBody>
      </p:sp>
      <p:sp>
        <p:nvSpPr>
          <p:cNvPr id="70" name="Rectangle 69">
            <a:extLst>
              <a:ext uri="{FF2B5EF4-FFF2-40B4-BE49-F238E27FC236}">
                <a16:creationId xmlns:a16="http://schemas.microsoft.com/office/drawing/2014/main" id="{7CFE6B9C-050C-0041-943A-A2475AD70FD7}"/>
              </a:ext>
            </a:extLst>
          </p:cNvPr>
          <p:cNvSpPr/>
          <p:nvPr/>
        </p:nvSpPr>
        <p:spPr>
          <a:xfrm>
            <a:off x="6070427" y="2980747"/>
            <a:ext cx="989708" cy="5076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Beth</a:t>
            </a:r>
          </a:p>
        </p:txBody>
      </p:sp>
      <p:sp>
        <p:nvSpPr>
          <p:cNvPr id="71" name="Rectangle 70">
            <a:extLst>
              <a:ext uri="{FF2B5EF4-FFF2-40B4-BE49-F238E27FC236}">
                <a16:creationId xmlns:a16="http://schemas.microsoft.com/office/drawing/2014/main" id="{1207F639-AC23-F740-BEB5-9682AA0DFE1F}"/>
              </a:ext>
            </a:extLst>
          </p:cNvPr>
          <p:cNvSpPr/>
          <p:nvPr/>
        </p:nvSpPr>
        <p:spPr>
          <a:xfrm>
            <a:off x="4892416" y="2980747"/>
            <a:ext cx="989708" cy="507670"/>
          </a:xfrm>
          <a:prstGeom prst="rect">
            <a:avLst/>
          </a:prstGeom>
          <a:solidFill>
            <a:schemeClr val="bg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Andy</a:t>
            </a:r>
          </a:p>
        </p:txBody>
      </p:sp>
      <p:sp>
        <p:nvSpPr>
          <p:cNvPr id="72" name="Rectangle 71">
            <a:extLst>
              <a:ext uri="{FF2B5EF4-FFF2-40B4-BE49-F238E27FC236}">
                <a16:creationId xmlns:a16="http://schemas.microsoft.com/office/drawing/2014/main" id="{016394F9-DC03-7740-8ADB-FCB70C46C09E}"/>
              </a:ext>
            </a:extLst>
          </p:cNvPr>
          <p:cNvSpPr/>
          <p:nvPr/>
        </p:nvSpPr>
        <p:spPr>
          <a:xfrm>
            <a:off x="7215486" y="2980747"/>
            <a:ext cx="989708" cy="5076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Chris</a:t>
            </a:r>
          </a:p>
        </p:txBody>
      </p:sp>
      <p:sp>
        <p:nvSpPr>
          <p:cNvPr id="73" name="Content Placeholder 2">
            <a:extLst>
              <a:ext uri="{FF2B5EF4-FFF2-40B4-BE49-F238E27FC236}">
                <a16:creationId xmlns:a16="http://schemas.microsoft.com/office/drawing/2014/main" id="{A5F80B05-ED4B-E248-B8F7-A5E1736B90F6}"/>
              </a:ext>
            </a:extLst>
          </p:cNvPr>
          <p:cNvSpPr txBox="1">
            <a:spLocks/>
          </p:cNvSpPr>
          <p:nvPr/>
        </p:nvSpPr>
        <p:spPr>
          <a:xfrm>
            <a:off x="4882262" y="3296197"/>
            <a:ext cx="999861" cy="168953"/>
          </a:xfrm>
          <a:prstGeom prst="rect">
            <a:avLst/>
          </a:prstGeom>
        </p:spPr>
        <p:txBody>
          <a:bodyPr/>
          <a:lstStyle>
            <a:lvl1pPr marL="0" indent="0" algn="l" defTabSz="685800" rtl="0" eaLnBrk="1" latinLnBrk="0" hangingPunct="1">
              <a:lnSpc>
                <a:spcPct val="100000"/>
              </a:lnSpc>
              <a:spcBef>
                <a:spcPts val="0"/>
              </a:spcBef>
              <a:buFont typeface="Arial" panose="020B0604020202020204" pitchFamily="34" charset="0"/>
              <a:buNone/>
              <a:defRPr sz="1200" kern="1200">
                <a:solidFill>
                  <a:schemeClr val="bg2"/>
                </a:solidFill>
                <a:latin typeface="Georgia" panose="02040502050405020303" pitchFamily="18" charset="0"/>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100" kern="1200">
                <a:solidFill>
                  <a:schemeClr val="tx1"/>
                </a:solidFill>
                <a:latin typeface="Georgia" panose="02040502050405020303" pitchFamily="18"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Georgia" panose="02040502050405020303" pitchFamily="18"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Georgia" panose="02040502050405020303" pitchFamily="18"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Georgia" panose="02040502050405020303" pitchFamily="18"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635" lvl="1" algn="ctr">
              <a:spcAft>
                <a:spcPts val="1200"/>
              </a:spcAft>
            </a:pPr>
            <a:r>
              <a:rPr lang="en-US" sz="700">
                <a:latin typeface="Arial" panose="020B0604020202020204" pitchFamily="34" charset="0"/>
                <a:cs typeface="Arial" panose="020B0604020202020204" pitchFamily="34" charset="0"/>
              </a:rPr>
              <a:t>Deceased</a:t>
            </a:r>
          </a:p>
        </p:txBody>
      </p:sp>
      <p:sp>
        <p:nvSpPr>
          <p:cNvPr id="74" name="Content Placeholder 2">
            <a:extLst>
              <a:ext uri="{FF2B5EF4-FFF2-40B4-BE49-F238E27FC236}">
                <a16:creationId xmlns:a16="http://schemas.microsoft.com/office/drawing/2014/main" id="{27E81D5F-18E0-4B4C-A693-FC9498F2BDE5}"/>
              </a:ext>
            </a:extLst>
          </p:cNvPr>
          <p:cNvSpPr txBox="1">
            <a:spLocks/>
          </p:cNvSpPr>
          <p:nvPr/>
        </p:nvSpPr>
        <p:spPr>
          <a:xfrm>
            <a:off x="6060273" y="3522504"/>
            <a:ext cx="999861" cy="168953"/>
          </a:xfrm>
          <a:prstGeom prst="rect">
            <a:avLst/>
          </a:prstGeom>
        </p:spPr>
        <p:txBody>
          <a:bodyPr/>
          <a:lstStyle>
            <a:lvl1pPr marL="0" indent="0" algn="l" defTabSz="685800" rtl="0" eaLnBrk="1" latinLnBrk="0" hangingPunct="1">
              <a:lnSpc>
                <a:spcPct val="100000"/>
              </a:lnSpc>
              <a:spcBef>
                <a:spcPts val="0"/>
              </a:spcBef>
              <a:buFont typeface="Arial" panose="020B0604020202020204" pitchFamily="34" charset="0"/>
              <a:buNone/>
              <a:defRPr sz="1200" kern="1200">
                <a:solidFill>
                  <a:schemeClr val="bg2"/>
                </a:solidFill>
                <a:latin typeface="Georgia" panose="02040502050405020303" pitchFamily="18" charset="0"/>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100" kern="1200">
                <a:solidFill>
                  <a:schemeClr val="tx1"/>
                </a:solidFill>
                <a:latin typeface="Georgia" panose="02040502050405020303" pitchFamily="18"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Georgia" panose="02040502050405020303" pitchFamily="18"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Georgia" panose="02040502050405020303" pitchFamily="18"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Georgia" panose="02040502050405020303" pitchFamily="18"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635" lvl="1" algn="ctr">
              <a:spcAft>
                <a:spcPts val="1200"/>
              </a:spcAft>
            </a:pPr>
            <a:r>
              <a:rPr lang="en-US" sz="700">
                <a:latin typeface="Arial" panose="020B0604020202020204" pitchFamily="34" charset="0"/>
                <a:cs typeface="Arial" panose="020B0604020202020204" pitchFamily="34" charset="0"/>
              </a:rPr>
              <a:t>1/3 of Death Benefit</a:t>
            </a:r>
          </a:p>
        </p:txBody>
      </p:sp>
      <p:sp>
        <p:nvSpPr>
          <p:cNvPr id="75" name="Content Placeholder 2">
            <a:extLst>
              <a:ext uri="{FF2B5EF4-FFF2-40B4-BE49-F238E27FC236}">
                <a16:creationId xmlns:a16="http://schemas.microsoft.com/office/drawing/2014/main" id="{EBA28D77-9CEB-FF43-86E7-B426188983B1}"/>
              </a:ext>
            </a:extLst>
          </p:cNvPr>
          <p:cNvSpPr txBox="1">
            <a:spLocks/>
          </p:cNvSpPr>
          <p:nvPr/>
        </p:nvSpPr>
        <p:spPr>
          <a:xfrm>
            <a:off x="7213570" y="3522504"/>
            <a:ext cx="999861" cy="168953"/>
          </a:xfrm>
          <a:prstGeom prst="rect">
            <a:avLst/>
          </a:prstGeom>
        </p:spPr>
        <p:txBody>
          <a:bodyPr/>
          <a:lstStyle>
            <a:lvl1pPr marL="0" indent="0" algn="l" defTabSz="685800" rtl="0" eaLnBrk="1" latinLnBrk="0" hangingPunct="1">
              <a:lnSpc>
                <a:spcPct val="100000"/>
              </a:lnSpc>
              <a:spcBef>
                <a:spcPts val="0"/>
              </a:spcBef>
              <a:buFont typeface="Arial" panose="020B0604020202020204" pitchFamily="34" charset="0"/>
              <a:buNone/>
              <a:defRPr sz="1200" kern="1200">
                <a:solidFill>
                  <a:schemeClr val="bg2"/>
                </a:solidFill>
                <a:latin typeface="Georgia" panose="02040502050405020303" pitchFamily="18" charset="0"/>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100" kern="1200">
                <a:solidFill>
                  <a:schemeClr val="tx1"/>
                </a:solidFill>
                <a:latin typeface="Georgia" panose="02040502050405020303" pitchFamily="18"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Georgia" panose="02040502050405020303" pitchFamily="18"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Georgia" panose="02040502050405020303" pitchFamily="18"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Georgia" panose="02040502050405020303" pitchFamily="18"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635" lvl="1" algn="ctr">
              <a:spcAft>
                <a:spcPts val="1200"/>
              </a:spcAft>
            </a:pPr>
            <a:r>
              <a:rPr lang="en-US" sz="700">
                <a:latin typeface="Arial" panose="020B0604020202020204" pitchFamily="34" charset="0"/>
                <a:cs typeface="Arial" panose="020B0604020202020204" pitchFamily="34" charset="0"/>
              </a:rPr>
              <a:t>1/3of Death Benefit</a:t>
            </a:r>
          </a:p>
        </p:txBody>
      </p:sp>
      <p:cxnSp>
        <p:nvCxnSpPr>
          <p:cNvPr id="76" name="Straight Connector 75">
            <a:extLst>
              <a:ext uri="{FF2B5EF4-FFF2-40B4-BE49-F238E27FC236}">
                <a16:creationId xmlns:a16="http://schemas.microsoft.com/office/drawing/2014/main" id="{B7BC4E50-F743-7744-9B11-DFF01C3A1BB1}"/>
              </a:ext>
            </a:extLst>
          </p:cNvPr>
          <p:cNvCxnSpPr>
            <a:stCxn id="69" idx="2"/>
            <a:endCxn id="70" idx="0"/>
          </p:cNvCxnSpPr>
          <p:nvPr/>
        </p:nvCxnSpPr>
        <p:spPr>
          <a:xfrm>
            <a:off x="6565281" y="2595473"/>
            <a:ext cx="0" cy="385274"/>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E32BC807-D43B-6B45-BA37-4790ECBA3E5B}"/>
              </a:ext>
            </a:extLst>
          </p:cNvPr>
          <p:cNvCxnSpPr>
            <a:cxnSpLocks/>
          </p:cNvCxnSpPr>
          <p:nvPr/>
        </p:nvCxnSpPr>
        <p:spPr>
          <a:xfrm>
            <a:off x="5379033" y="2796575"/>
            <a:ext cx="0" cy="184172"/>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00FEB927-A85A-2647-AFE7-0A0180CF34AB}"/>
              </a:ext>
            </a:extLst>
          </p:cNvPr>
          <p:cNvCxnSpPr>
            <a:cxnSpLocks/>
          </p:cNvCxnSpPr>
          <p:nvPr/>
        </p:nvCxnSpPr>
        <p:spPr>
          <a:xfrm>
            <a:off x="7702103" y="2796575"/>
            <a:ext cx="0" cy="184172"/>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FD7B0C58-369B-0249-9662-8AA4D7EA91E3}"/>
              </a:ext>
            </a:extLst>
          </p:cNvPr>
          <p:cNvCxnSpPr>
            <a:cxnSpLocks/>
          </p:cNvCxnSpPr>
          <p:nvPr/>
        </p:nvCxnSpPr>
        <p:spPr>
          <a:xfrm flipH="1">
            <a:off x="5379033" y="2796575"/>
            <a:ext cx="2331307"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80" name="Content Placeholder 2">
            <a:extLst>
              <a:ext uri="{FF2B5EF4-FFF2-40B4-BE49-F238E27FC236}">
                <a16:creationId xmlns:a16="http://schemas.microsoft.com/office/drawing/2014/main" id="{9A1828DE-32ED-6048-ABB1-1E04EDCA9E29}"/>
              </a:ext>
            </a:extLst>
          </p:cNvPr>
          <p:cNvSpPr txBox="1">
            <a:spLocks/>
          </p:cNvSpPr>
          <p:nvPr/>
        </p:nvSpPr>
        <p:spPr>
          <a:xfrm>
            <a:off x="4280900" y="4244952"/>
            <a:ext cx="999861" cy="168953"/>
          </a:xfrm>
          <a:prstGeom prst="rect">
            <a:avLst/>
          </a:prstGeom>
        </p:spPr>
        <p:txBody>
          <a:bodyPr/>
          <a:lstStyle>
            <a:lvl1pPr marL="0" indent="0" algn="l" defTabSz="685800" rtl="0" eaLnBrk="1" latinLnBrk="0" hangingPunct="1">
              <a:lnSpc>
                <a:spcPct val="100000"/>
              </a:lnSpc>
              <a:spcBef>
                <a:spcPts val="0"/>
              </a:spcBef>
              <a:buFont typeface="Arial" panose="020B0604020202020204" pitchFamily="34" charset="0"/>
              <a:buNone/>
              <a:defRPr sz="1200" kern="1200">
                <a:solidFill>
                  <a:schemeClr val="bg2"/>
                </a:solidFill>
                <a:latin typeface="Georgia" panose="02040502050405020303" pitchFamily="18" charset="0"/>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100" kern="1200">
                <a:solidFill>
                  <a:schemeClr val="tx1"/>
                </a:solidFill>
                <a:latin typeface="Georgia" panose="02040502050405020303" pitchFamily="18"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Georgia" panose="02040502050405020303" pitchFamily="18"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Georgia" panose="02040502050405020303" pitchFamily="18"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Georgia" panose="02040502050405020303" pitchFamily="18"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635" lvl="1" algn="ctr">
              <a:spcAft>
                <a:spcPts val="1200"/>
              </a:spcAft>
            </a:pPr>
            <a:r>
              <a:rPr lang="en-US" sz="700">
                <a:latin typeface="Arial" panose="020B0604020202020204" pitchFamily="34" charset="0"/>
                <a:cs typeface="Arial" panose="020B0604020202020204" pitchFamily="34" charset="0"/>
              </a:rPr>
              <a:t>1/6 of Death Benefit</a:t>
            </a:r>
          </a:p>
        </p:txBody>
      </p:sp>
      <p:sp>
        <p:nvSpPr>
          <p:cNvPr id="81" name="Content Placeholder 2">
            <a:extLst>
              <a:ext uri="{FF2B5EF4-FFF2-40B4-BE49-F238E27FC236}">
                <a16:creationId xmlns:a16="http://schemas.microsoft.com/office/drawing/2014/main" id="{7CB5DE31-FF28-C148-A234-D5782CF35FFC}"/>
              </a:ext>
            </a:extLst>
          </p:cNvPr>
          <p:cNvSpPr txBox="1">
            <a:spLocks/>
          </p:cNvSpPr>
          <p:nvPr/>
        </p:nvSpPr>
        <p:spPr>
          <a:xfrm>
            <a:off x="5434197" y="4244952"/>
            <a:ext cx="999861" cy="168953"/>
          </a:xfrm>
          <a:prstGeom prst="rect">
            <a:avLst/>
          </a:prstGeom>
        </p:spPr>
        <p:txBody>
          <a:bodyPr/>
          <a:lstStyle>
            <a:lvl1pPr marL="0" indent="0" algn="l" defTabSz="685800" rtl="0" eaLnBrk="1" latinLnBrk="0" hangingPunct="1">
              <a:lnSpc>
                <a:spcPct val="100000"/>
              </a:lnSpc>
              <a:spcBef>
                <a:spcPts val="0"/>
              </a:spcBef>
              <a:buFont typeface="Arial" panose="020B0604020202020204" pitchFamily="34" charset="0"/>
              <a:buNone/>
              <a:defRPr sz="1200" kern="1200">
                <a:solidFill>
                  <a:schemeClr val="bg2"/>
                </a:solidFill>
                <a:latin typeface="Georgia" panose="02040502050405020303" pitchFamily="18" charset="0"/>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100" kern="1200">
                <a:solidFill>
                  <a:schemeClr val="tx1"/>
                </a:solidFill>
                <a:latin typeface="Georgia" panose="02040502050405020303" pitchFamily="18"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Georgia" panose="02040502050405020303" pitchFamily="18"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Georgia" panose="02040502050405020303" pitchFamily="18"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Georgia" panose="02040502050405020303" pitchFamily="18"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635" lvl="1" algn="ctr">
              <a:spcAft>
                <a:spcPts val="1200"/>
              </a:spcAft>
            </a:pPr>
            <a:r>
              <a:rPr lang="en-US" sz="700">
                <a:latin typeface="Arial" panose="020B0604020202020204" pitchFamily="34" charset="0"/>
                <a:cs typeface="Arial" panose="020B0604020202020204" pitchFamily="34" charset="0"/>
              </a:rPr>
              <a:t>1/6 of Death Benefit</a:t>
            </a:r>
          </a:p>
        </p:txBody>
      </p:sp>
      <p:cxnSp>
        <p:nvCxnSpPr>
          <p:cNvPr id="82" name="Straight Connector 81">
            <a:extLst>
              <a:ext uri="{FF2B5EF4-FFF2-40B4-BE49-F238E27FC236}">
                <a16:creationId xmlns:a16="http://schemas.microsoft.com/office/drawing/2014/main" id="{315D2E99-AD9A-384D-B7D3-DABF7CD68922}"/>
              </a:ext>
            </a:extLst>
          </p:cNvPr>
          <p:cNvCxnSpPr>
            <a:cxnSpLocks/>
          </p:cNvCxnSpPr>
          <p:nvPr/>
        </p:nvCxnSpPr>
        <p:spPr>
          <a:xfrm flipH="1">
            <a:off x="4761196" y="3628597"/>
            <a:ext cx="116977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92B0F319-C4A1-6C42-9426-F3467CB4533B}"/>
              </a:ext>
            </a:extLst>
          </p:cNvPr>
          <p:cNvCxnSpPr>
            <a:cxnSpLocks/>
          </p:cNvCxnSpPr>
          <p:nvPr/>
        </p:nvCxnSpPr>
        <p:spPr>
          <a:xfrm>
            <a:off x="4759385" y="3622809"/>
            <a:ext cx="0" cy="184172"/>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37ABEE7D-FCAE-E543-8A68-A9E37C6CF705}"/>
              </a:ext>
            </a:extLst>
          </p:cNvPr>
          <p:cNvCxnSpPr>
            <a:cxnSpLocks/>
          </p:cNvCxnSpPr>
          <p:nvPr/>
        </p:nvCxnSpPr>
        <p:spPr>
          <a:xfrm>
            <a:off x="5930967" y="3622809"/>
            <a:ext cx="0" cy="184172"/>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85" name="Rectangle 84">
            <a:extLst>
              <a:ext uri="{FF2B5EF4-FFF2-40B4-BE49-F238E27FC236}">
                <a16:creationId xmlns:a16="http://schemas.microsoft.com/office/drawing/2014/main" id="{FC4C7236-BA73-8C4D-ACC9-AEE8A218C36E}"/>
              </a:ext>
            </a:extLst>
          </p:cNvPr>
          <p:cNvSpPr/>
          <p:nvPr/>
        </p:nvSpPr>
        <p:spPr>
          <a:xfrm>
            <a:off x="4291054" y="3748248"/>
            <a:ext cx="989708" cy="5076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Debbie</a:t>
            </a:r>
          </a:p>
        </p:txBody>
      </p:sp>
      <p:sp>
        <p:nvSpPr>
          <p:cNvPr id="86" name="Rectangle 85">
            <a:extLst>
              <a:ext uri="{FF2B5EF4-FFF2-40B4-BE49-F238E27FC236}">
                <a16:creationId xmlns:a16="http://schemas.microsoft.com/office/drawing/2014/main" id="{5DFA4419-909A-7D48-8A7D-6E65469A8EB1}"/>
              </a:ext>
            </a:extLst>
          </p:cNvPr>
          <p:cNvSpPr/>
          <p:nvPr/>
        </p:nvSpPr>
        <p:spPr>
          <a:xfrm>
            <a:off x="5436113" y="3748248"/>
            <a:ext cx="989708" cy="5076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Evan</a:t>
            </a:r>
          </a:p>
        </p:txBody>
      </p:sp>
      <p:cxnSp>
        <p:nvCxnSpPr>
          <p:cNvPr id="87" name="Straight Connector 86">
            <a:extLst>
              <a:ext uri="{FF2B5EF4-FFF2-40B4-BE49-F238E27FC236}">
                <a16:creationId xmlns:a16="http://schemas.microsoft.com/office/drawing/2014/main" id="{679E1DA4-A549-7F43-AB4B-F96A37110316}"/>
              </a:ext>
            </a:extLst>
          </p:cNvPr>
          <p:cNvCxnSpPr>
            <a:cxnSpLocks/>
          </p:cNvCxnSpPr>
          <p:nvPr/>
        </p:nvCxnSpPr>
        <p:spPr>
          <a:xfrm>
            <a:off x="5374551" y="3489776"/>
            <a:ext cx="0" cy="13882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0139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716BC1C3-C832-FA4C-9911-3E1C355083BA}" type="slidenum">
              <a:rPr lang="en-US" smtClean="0"/>
              <a:pPr/>
              <a:t>24</a:t>
            </a:fld>
            <a:endParaRPr lang="en-US"/>
          </a:p>
        </p:txBody>
      </p:sp>
      <p:sp>
        <p:nvSpPr>
          <p:cNvPr id="11" name="Title 3">
            <a:extLst>
              <a:ext uri="{FF2B5EF4-FFF2-40B4-BE49-F238E27FC236}">
                <a16:creationId xmlns:a16="http://schemas.microsoft.com/office/drawing/2014/main" id="{994834CD-81A8-1741-ADF7-36785B6FBE08}"/>
              </a:ext>
            </a:extLst>
          </p:cNvPr>
          <p:cNvSpPr>
            <a:spLocks noGrp="1"/>
          </p:cNvSpPr>
          <p:nvPr>
            <p:ph type="title"/>
          </p:nvPr>
        </p:nvSpPr>
        <p:spPr>
          <a:xfrm>
            <a:off x="4478740" y="736904"/>
            <a:ext cx="4153191" cy="320913"/>
          </a:xfrm>
        </p:spPr>
        <p:txBody>
          <a:bodyPr/>
          <a:lstStyle/>
          <a:p>
            <a:r>
              <a:rPr lang="en-US"/>
              <a:t>Other Beneficiary DESIGNATIONS</a:t>
            </a:r>
          </a:p>
        </p:txBody>
      </p:sp>
      <p:sp>
        <p:nvSpPr>
          <p:cNvPr id="12" name="Rectangle 11">
            <a:extLst>
              <a:ext uri="{FF2B5EF4-FFF2-40B4-BE49-F238E27FC236}">
                <a16:creationId xmlns:a16="http://schemas.microsoft.com/office/drawing/2014/main" id="{E6AF1903-F48C-1C4C-AEC7-A3B5EF5FEBAB}"/>
              </a:ext>
            </a:extLst>
          </p:cNvPr>
          <p:cNvSpPr/>
          <p:nvPr/>
        </p:nvSpPr>
        <p:spPr>
          <a:xfrm>
            <a:off x="4478740" y="1262798"/>
            <a:ext cx="4253780" cy="3031599"/>
          </a:xfrm>
          <a:prstGeom prst="rect">
            <a:avLst/>
          </a:prstGeom>
        </p:spPr>
        <p:txBody>
          <a:bodyPr wrap="square">
            <a:spAutoFit/>
          </a:bodyPr>
          <a:lstStyle/>
          <a:p>
            <a:pPr>
              <a:spcAft>
                <a:spcPts val="600"/>
              </a:spcAft>
              <a:buFont typeface="Arial" panose="020B0604020202020204" pitchFamily="34" charset="0"/>
              <a:buNone/>
            </a:pPr>
            <a:r>
              <a:rPr lang="en-US" sz="1200" b="1" dirty="0"/>
              <a:t>JUVENILE BENEFICIARY LISTED</a:t>
            </a:r>
          </a:p>
          <a:p>
            <a:pPr marL="179388" indent="-179388">
              <a:spcBef>
                <a:spcPts val="0"/>
              </a:spcBef>
              <a:spcAft>
                <a:spcPts val="600"/>
              </a:spcAft>
              <a:buClr>
                <a:schemeClr val="tx1"/>
              </a:buClr>
              <a:buSzPct val="85000"/>
              <a:buFont typeface="Arial"/>
              <a:buChar char="•"/>
            </a:pPr>
            <a:r>
              <a:rPr lang="en-US" sz="1200" dirty="0"/>
              <a:t>Minors generally lack legal capacity; a guardian </a:t>
            </a:r>
            <a:br>
              <a:rPr lang="en-US" sz="1200" dirty="0"/>
            </a:br>
            <a:r>
              <a:rPr lang="en-US" sz="1200" dirty="0"/>
              <a:t>may be required</a:t>
            </a:r>
          </a:p>
          <a:p>
            <a:pPr marL="179388" indent="-179388">
              <a:spcBef>
                <a:spcPts val="0"/>
              </a:spcBef>
              <a:spcAft>
                <a:spcPts val="600"/>
              </a:spcAft>
              <a:buClr>
                <a:schemeClr val="tx1"/>
              </a:buClr>
              <a:buSzPct val="85000"/>
              <a:buFont typeface="Arial"/>
              <a:buChar char="•"/>
            </a:pPr>
            <a:r>
              <a:rPr lang="en-US" sz="1200" dirty="0"/>
              <a:t>UTMA/UGMA as beneficiary may be an option — keep in mind, once the beneficiary reaches the age of majority in his or her state, the guardian/custodian no longer has any control over the account</a:t>
            </a:r>
          </a:p>
          <a:p>
            <a:pPr marL="179388" indent="-179388">
              <a:spcBef>
                <a:spcPts val="0"/>
              </a:spcBef>
              <a:spcAft>
                <a:spcPts val="600"/>
              </a:spcAft>
              <a:buClr>
                <a:schemeClr val="tx1"/>
              </a:buClr>
              <a:buSzPct val="85000"/>
              <a:buFont typeface="Arial"/>
              <a:buChar char="•"/>
            </a:pPr>
            <a:r>
              <a:rPr lang="en-US" sz="1200" dirty="0"/>
              <a:t>If long-term control is needed, a trust may be considered </a:t>
            </a:r>
            <a:endParaRPr lang="en-US" sz="1200" b="1" dirty="0"/>
          </a:p>
          <a:p>
            <a:pPr>
              <a:spcBef>
                <a:spcPts val="600"/>
              </a:spcBef>
              <a:spcAft>
                <a:spcPts val="600"/>
              </a:spcAft>
              <a:buFont typeface="Arial" panose="020B0604020202020204" pitchFamily="34" charset="0"/>
              <a:buNone/>
            </a:pPr>
            <a:r>
              <a:rPr lang="en-US" sz="1200" b="1" dirty="0"/>
              <a:t>TRUST LISTED AS BENEFICIARY</a:t>
            </a:r>
          </a:p>
          <a:p>
            <a:pPr marL="179388" indent="-179388">
              <a:spcAft>
                <a:spcPts val="600"/>
              </a:spcAft>
              <a:buClr>
                <a:schemeClr val="tx1"/>
              </a:buClr>
              <a:buSzPct val="85000"/>
              <a:buFont typeface="Arial"/>
              <a:buChar char="•"/>
            </a:pPr>
            <a:r>
              <a:rPr lang="en-US" sz="1200" dirty="0"/>
              <a:t>A trust as beneficiary may limit post-death </a:t>
            </a:r>
            <a:br>
              <a:rPr lang="en-US" sz="1200" dirty="0"/>
            </a:br>
            <a:r>
              <a:rPr lang="en-US" sz="1200" dirty="0"/>
              <a:t>distribution options</a:t>
            </a:r>
          </a:p>
          <a:p>
            <a:pPr marL="179388" indent="-179388">
              <a:spcBef>
                <a:spcPts val="0"/>
              </a:spcBef>
              <a:spcAft>
                <a:spcPts val="600"/>
              </a:spcAft>
              <a:buClr>
                <a:schemeClr val="tx1"/>
              </a:buClr>
              <a:buSzPct val="85000"/>
              <a:buFont typeface="Arial"/>
              <a:buChar char="•"/>
            </a:pPr>
            <a:r>
              <a:rPr lang="en-US" sz="1200" dirty="0"/>
              <a:t>Consult with an attorney to ensure naming </a:t>
            </a:r>
            <a:br>
              <a:rPr lang="en-US" sz="1200" dirty="0"/>
            </a:br>
            <a:r>
              <a:rPr lang="en-US" sz="1200" dirty="0"/>
              <a:t>the trust is appropriate</a:t>
            </a:r>
          </a:p>
        </p:txBody>
      </p:sp>
      <p:pic>
        <p:nvPicPr>
          <p:cNvPr id="13" name="Picture 12" descr="Two people looking at a computer&#10;&#10;Description automatically generated with medium confidence">
            <a:extLst>
              <a:ext uri="{FF2B5EF4-FFF2-40B4-BE49-F238E27FC236}">
                <a16:creationId xmlns:a16="http://schemas.microsoft.com/office/drawing/2014/main" id="{26B57928-6349-7140-97C4-67E5A8741B1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667" t="2689" r="50780" b="4287"/>
          <a:stretch/>
        </p:blipFill>
        <p:spPr>
          <a:xfrm>
            <a:off x="-29452" y="-7495"/>
            <a:ext cx="4676402" cy="5158567"/>
          </a:xfrm>
          <a:custGeom>
            <a:avLst/>
            <a:gdLst>
              <a:gd name="connsiteX0" fmla="*/ 921411 w 4676402"/>
              <a:gd name="connsiteY0" fmla="*/ 0 h 5158567"/>
              <a:gd name="connsiteX1" fmla="*/ 4676402 w 4676402"/>
              <a:gd name="connsiteY1" fmla="*/ 8118 h 5158567"/>
              <a:gd name="connsiteX2" fmla="*/ 3135614 w 4676402"/>
              <a:gd name="connsiteY2" fmla="*/ 4065827 h 5158567"/>
              <a:gd name="connsiteX3" fmla="*/ 3135960 w 4676402"/>
              <a:gd name="connsiteY3" fmla="*/ 4065827 h 5158567"/>
              <a:gd name="connsiteX4" fmla="*/ 2703819 w 4676402"/>
              <a:gd name="connsiteY4" fmla="*/ 5158004 h 5158567"/>
              <a:gd name="connsiteX5" fmla="*/ 0 w 4676402"/>
              <a:gd name="connsiteY5" fmla="*/ 5158567 h 5158567"/>
              <a:gd name="connsiteX6" fmla="*/ 6635 w 4676402"/>
              <a:gd name="connsiteY6" fmla="*/ 4610610 h 5158567"/>
              <a:gd name="connsiteX7" fmla="*/ 13238 w 4676402"/>
              <a:gd name="connsiteY7" fmla="*/ 4065330 h 5158567"/>
              <a:gd name="connsiteX8" fmla="*/ 12939 w 4676402"/>
              <a:gd name="connsiteY8" fmla="*/ 4065330 h 5158567"/>
              <a:gd name="connsiteX9" fmla="*/ 19982 w 4676402"/>
              <a:gd name="connsiteY9" fmla="*/ 2551965 h 5158567"/>
              <a:gd name="connsiteX10" fmla="*/ 921411 w 4676402"/>
              <a:gd name="connsiteY10" fmla="*/ 0 h 5158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76402" h="5158567">
                <a:moveTo>
                  <a:pt x="921411" y="0"/>
                </a:moveTo>
                <a:lnTo>
                  <a:pt x="4676402" y="8118"/>
                </a:lnTo>
                <a:lnTo>
                  <a:pt x="3135614" y="4065827"/>
                </a:lnTo>
                <a:lnTo>
                  <a:pt x="3135960" y="4065827"/>
                </a:lnTo>
                <a:lnTo>
                  <a:pt x="2703819" y="5158004"/>
                </a:lnTo>
                <a:lnTo>
                  <a:pt x="0" y="5158567"/>
                </a:lnTo>
                <a:cubicBezTo>
                  <a:pt x="1154" y="4976444"/>
                  <a:pt x="3894" y="4793527"/>
                  <a:pt x="6635" y="4610610"/>
                </a:cubicBezTo>
                <a:lnTo>
                  <a:pt x="13238" y="4065330"/>
                </a:lnTo>
                <a:lnTo>
                  <a:pt x="12939" y="4065330"/>
                </a:lnTo>
                <a:cubicBezTo>
                  <a:pt x="15287" y="3663966"/>
                  <a:pt x="17634" y="2953329"/>
                  <a:pt x="19982" y="2551965"/>
                </a:cubicBezTo>
                <a:lnTo>
                  <a:pt x="921411" y="0"/>
                </a:lnTo>
                <a:close/>
              </a:path>
            </a:pathLst>
          </a:custGeom>
        </p:spPr>
      </p:pic>
      <p:sp>
        <p:nvSpPr>
          <p:cNvPr id="14" name="Rectangle 1">
            <a:extLst>
              <a:ext uri="{FF2B5EF4-FFF2-40B4-BE49-F238E27FC236}">
                <a16:creationId xmlns:a16="http://schemas.microsoft.com/office/drawing/2014/main" id="{07D2937B-4A51-8545-B8A1-E30C83B4FFB6}"/>
              </a:ext>
            </a:extLst>
          </p:cNvPr>
          <p:cNvSpPr/>
          <p:nvPr/>
        </p:nvSpPr>
        <p:spPr>
          <a:xfrm>
            <a:off x="-6875" y="-6393"/>
            <a:ext cx="913814" cy="2612525"/>
          </a:xfrm>
          <a:custGeom>
            <a:avLst/>
            <a:gdLst>
              <a:gd name="connsiteX0" fmla="*/ 0 w 928151"/>
              <a:gd name="connsiteY0" fmla="*/ 0 h 1375897"/>
              <a:gd name="connsiteX1" fmla="*/ 928151 w 928151"/>
              <a:gd name="connsiteY1" fmla="*/ 0 h 1375897"/>
              <a:gd name="connsiteX2" fmla="*/ 928151 w 928151"/>
              <a:gd name="connsiteY2" fmla="*/ 1375897 h 1375897"/>
              <a:gd name="connsiteX3" fmla="*/ 0 w 928151"/>
              <a:gd name="connsiteY3" fmla="*/ 1375897 h 1375897"/>
              <a:gd name="connsiteX4" fmla="*/ 0 w 928151"/>
              <a:gd name="connsiteY4" fmla="*/ 0 h 1375897"/>
              <a:gd name="connsiteX0" fmla="*/ 467512 w 1395663"/>
              <a:gd name="connsiteY0" fmla="*/ 0 h 1382772"/>
              <a:gd name="connsiteX1" fmla="*/ 1395663 w 1395663"/>
              <a:gd name="connsiteY1" fmla="*/ 0 h 1382772"/>
              <a:gd name="connsiteX2" fmla="*/ 1395663 w 1395663"/>
              <a:gd name="connsiteY2" fmla="*/ 1375897 h 1382772"/>
              <a:gd name="connsiteX3" fmla="*/ 0 w 1395663"/>
              <a:gd name="connsiteY3" fmla="*/ 1382772 h 1382772"/>
              <a:gd name="connsiteX4" fmla="*/ 467512 w 1395663"/>
              <a:gd name="connsiteY4" fmla="*/ 0 h 1382772"/>
              <a:gd name="connsiteX0" fmla="*/ 467512 w 1395663"/>
              <a:gd name="connsiteY0" fmla="*/ 0 h 1382772"/>
              <a:gd name="connsiteX1" fmla="*/ 1395663 w 1395663"/>
              <a:gd name="connsiteY1" fmla="*/ 0 h 1382772"/>
              <a:gd name="connsiteX2" fmla="*/ 941900 w 1395663"/>
              <a:gd name="connsiteY2" fmla="*/ 1382772 h 1382772"/>
              <a:gd name="connsiteX3" fmla="*/ 0 w 1395663"/>
              <a:gd name="connsiteY3" fmla="*/ 1382772 h 1382772"/>
              <a:gd name="connsiteX4" fmla="*/ 467512 w 1395663"/>
              <a:gd name="connsiteY4" fmla="*/ 0 h 1382772"/>
              <a:gd name="connsiteX0" fmla="*/ 229518 w 1157669"/>
              <a:gd name="connsiteY0" fmla="*/ 0 h 2215753"/>
              <a:gd name="connsiteX1" fmla="*/ 1157669 w 1157669"/>
              <a:gd name="connsiteY1" fmla="*/ 0 h 2215753"/>
              <a:gd name="connsiteX2" fmla="*/ 703906 w 1157669"/>
              <a:gd name="connsiteY2" fmla="*/ 1382772 h 2215753"/>
              <a:gd name="connsiteX3" fmla="*/ 0 w 1157669"/>
              <a:gd name="connsiteY3" fmla="*/ 2215753 h 2215753"/>
              <a:gd name="connsiteX4" fmla="*/ 229518 w 1157669"/>
              <a:gd name="connsiteY4" fmla="*/ 0 h 2215753"/>
              <a:gd name="connsiteX0" fmla="*/ 229518 w 1157669"/>
              <a:gd name="connsiteY0" fmla="*/ 0 h 2272120"/>
              <a:gd name="connsiteX1" fmla="*/ 1157669 w 1157669"/>
              <a:gd name="connsiteY1" fmla="*/ 0 h 2272120"/>
              <a:gd name="connsiteX2" fmla="*/ 365703 w 1157669"/>
              <a:gd name="connsiteY2" fmla="*/ 2272120 h 2272120"/>
              <a:gd name="connsiteX3" fmla="*/ 0 w 1157669"/>
              <a:gd name="connsiteY3" fmla="*/ 2215753 h 2272120"/>
              <a:gd name="connsiteX4" fmla="*/ 229518 w 1157669"/>
              <a:gd name="connsiteY4" fmla="*/ 0 h 2272120"/>
              <a:gd name="connsiteX0" fmla="*/ 354778 w 1157669"/>
              <a:gd name="connsiteY0" fmla="*/ 12526 h 2272120"/>
              <a:gd name="connsiteX1" fmla="*/ 1157669 w 1157669"/>
              <a:gd name="connsiteY1" fmla="*/ 0 h 2272120"/>
              <a:gd name="connsiteX2" fmla="*/ 365703 w 1157669"/>
              <a:gd name="connsiteY2" fmla="*/ 2272120 h 2272120"/>
              <a:gd name="connsiteX3" fmla="*/ 0 w 1157669"/>
              <a:gd name="connsiteY3" fmla="*/ 2215753 h 2272120"/>
              <a:gd name="connsiteX4" fmla="*/ 354778 w 1157669"/>
              <a:gd name="connsiteY4" fmla="*/ 12526 h 2272120"/>
              <a:gd name="connsiteX0" fmla="*/ 0 w 802891"/>
              <a:gd name="connsiteY0" fmla="*/ 12526 h 2272120"/>
              <a:gd name="connsiteX1" fmla="*/ 802891 w 802891"/>
              <a:gd name="connsiteY1" fmla="*/ 0 h 2272120"/>
              <a:gd name="connsiteX2" fmla="*/ 10925 w 802891"/>
              <a:gd name="connsiteY2" fmla="*/ 2272120 h 2272120"/>
              <a:gd name="connsiteX3" fmla="*/ 14740 w 802891"/>
              <a:gd name="connsiteY3" fmla="*/ 1107199 h 2272120"/>
              <a:gd name="connsiteX4" fmla="*/ 0 w 802891"/>
              <a:gd name="connsiteY4" fmla="*/ 12526 h 2272120"/>
              <a:gd name="connsiteX0" fmla="*/ 94357 w 897248"/>
              <a:gd name="connsiteY0" fmla="*/ 12526 h 2272121"/>
              <a:gd name="connsiteX1" fmla="*/ 897248 w 897248"/>
              <a:gd name="connsiteY1" fmla="*/ 0 h 2272121"/>
              <a:gd name="connsiteX2" fmla="*/ 105282 w 897248"/>
              <a:gd name="connsiteY2" fmla="*/ 2272120 h 2272121"/>
              <a:gd name="connsiteX3" fmla="*/ 94357 w 897248"/>
              <a:gd name="connsiteY3" fmla="*/ 12526 h 2272121"/>
              <a:gd name="connsiteX0" fmla="*/ 57096 w 859987"/>
              <a:gd name="connsiteY0" fmla="*/ 12526 h 2272120"/>
              <a:gd name="connsiteX1" fmla="*/ 859987 w 859987"/>
              <a:gd name="connsiteY1" fmla="*/ 0 h 2272120"/>
              <a:gd name="connsiteX2" fmla="*/ 68021 w 859987"/>
              <a:gd name="connsiteY2" fmla="*/ 2272120 h 2272120"/>
              <a:gd name="connsiteX3" fmla="*/ 57096 w 859987"/>
              <a:gd name="connsiteY3" fmla="*/ 12526 h 2272120"/>
              <a:gd name="connsiteX0" fmla="*/ 0 w 802891"/>
              <a:gd name="connsiteY0" fmla="*/ 12526 h 2272120"/>
              <a:gd name="connsiteX1" fmla="*/ 802891 w 802891"/>
              <a:gd name="connsiteY1" fmla="*/ 0 h 2272120"/>
              <a:gd name="connsiteX2" fmla="*/ 10925 w 802891"/>
              <a:gd name="connsiteY2" fmla="*/ 2272120 h 2272120"/>
              <a:gd name="connsiteX3" fmla="*/ 0 w 802891"/>
              <a:gd name="connsiteY3" fmla="*/ 12526 h 2272120"/>
              <a:gd name="connsiteX0" fmla="*/ 0 w 796628"/>
              <a:gd name="connsiteY0" fmla="*/ 12526 h 2272120"/>
              <a:gd name="connsiteX1" fmla="*/ 796628 w 796628"/>
              <a:gd name="connsiteY1" fmla="*/ 0 h 2272120"/>
              <a:gd name="connsiteX2" fmla="*/ 4662 w 796628"/>
              <a:gd name="connsiteY2" fmla="*/ 2272120 h 2272120"/>
              <a:gd name="connsiteX3" fmla="*/ 0 w 796628"/>
              <a:gd name="connsiteY3" fmla="*/ 12526 h 2272120"/>
              <a:gd name="connsiteX0" fmla="*/ 0 w 790365"/>
              <a:gd name="connsiteY0" fmla="*/ 0 h 2259594"/>
              <a:gd name="connsiteX1" fmla="*/ 790365 w 790365"/>
              <a:gd name="connsiteY1" fmla="*/ 0 h 2259594"/>
              <a:gd name="connsiteX2" fmla="*/ 4662 w 790365"/>
              <a:gd name="connsiteY2" fmla="*/ 2259594 h 2259594"/>
              <a:gd name="connsiteX3" fmla="*/ 0 w 790365"/>
              <a:gd name="connsiteY3" fmla="*/ 0 h 2259594"/>
            </a:gdLst>
            <a:ahLst/>
            <a:cxnLst>
              <a:cxn ang="0">
                <a:pos x="connsiteX0" y="connsiteY0"/>
              </a:cxn>
              <a:cxn ang="0">
                <a:pos x="connsiteX1" y="connsiteY1"/>
              </a:cxn>
              <a:cxn ang="0">
                <a:pos x="connsiteX2" y="connsiteY2"/>
              </a:cxn>
              <a:cxn ang="0">
                <a:pos x="connsiteX3" y="connsiteY3"/>
              </a:cxn>
            </a:cxnLst>
            <a:rect l="l" t="t" r="r" b="b"/>
            <a:pathLst>
              <a:path w="790365" h="2259594">
                <a:moveTo>
                  <a:pt x="0" y="0"/>
                </a:moveTo>
                <a:lnTo>
                  <a:pt x="790365" y="0"/>
                </a:lnTo>
                <a:lnTo>
                  <a:pt x="4662" y="2259594"/>
                </a:lnTo>
                <a:cubicBezTo>
                  <a:pt x="-801" y="1129797"/>
                  <a:pt x="5462" y="1129797"/>
                  <a:pt x="0" y="0"/>
                </a:cubicBezTo>
                <a:close/>
              </a:path>
            </a:pathLst>
          </a:cu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2400" dirty="0">
              <a:solidFill>
                <a:schemeClr val="tx1">
                  <a:lumMod val="75000"/>
                </a:schemeClr>
              </a:solidFill>
              <a:latin typeface="Arial"/>
              <a:cs typeface="Arial"/>
            </a:endParaRPr>
          </a:p>
        </p:txBody>
      </p:sp>
    </p:spTree>
    <p:extLst>
      <p:ext uri="{BB962C8B-B14F-4D97-AF65-F5344CB8AC3E}">
        <p14:creationId xmlns:p14="http://schemas.microsoft.com/office/powerpoint/2010/main" val="4151664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716BC1C3-C832-FA4C-9911-3E1C355083BA}" type="slidenum">
              <a:rPr lang="en-US" smtClean="0"/>
              <a:pPr/>
              <a:t>25</a:t>
            </a:fld>
            <a:endParaRPr lang="en-US"/>
          </a:p>
        </p:txBody>
      </p:sp>
      <p:sp>
        <p:nvSpPr>
          <p:cNvPr id="7" name="Content Placeholder 2"/>
          <p:cNvSpPr>
            <a:spLocks noGrp="1"/>
          </p:cNvSpPr>
          <p:nvPr>
            <p:ph type="body" sz="quarter" idx="11"/>
          </p:nvPr>
        </p:nvSpPr>
        <p:spPr>
          <a:xfrm>
            <a:off x="294111" y="2257312"/>
            <a:ext cx="3490091" cy="314438"/>
          </a:xfrm>
          <a:prstGeom prst="rect">
            <a:avLst/>
          </a:prstGeom>
        </p:spPr>
        <p:txBody>
          <a:bodyPr/>
          <a:lstStyle/>
          <a:p>
            <a:pPr marL="92075" lvl="1" indent="0">
              <a:spcAft>
                <a:spcPts val="1200"/>
              </a:spcAft>
              <a:buNone/>
            </a:pPr>
            <a:r>
              <a:rPr lang="en-US" sz="1200" b="1" dirty="0">
                <a:solidFill>
                  <a:schemeClr val="accent1"/>
                </a:solidFill>
                <a:latin typeface="Arial" panose="020B0604020202020204" pitchFamily="34" charset="0"/>
                <a:cs typeface="Arial" panose="020B0604020202020204" pitchFamily="34" charset="0"/>
              </a:rPr>
              <a:t>WHAT YOU CAN DO:</a:t>
            </a:r>
          </a:p>
        </p:txBody>
      </p:sp>
      <p:sp>
        <p:nvSpPr>
          <p:cNvPr id="11" name="Title 3"/>
          <p:cNvSpPr>
            <a:spLocks noGrp="1"/>
          </p:cNvSpPr>
          <p:nvPr>
            <p:ph type="title"/>
          </p:nvPr>
        </p:nvSpPr>
        <p:spPr>
          <a:prstGeom prst="rect">
            <a:avLst/>
          </a:prstGeom>
        </p:spPr>
        <p:txBody>
          <a:bodyPr/>
          <a:lstStyle/>
          <a:p>
            <a:r>
              <a:rPr lang="en-US"/>
              <a:t>TRANSFERRING WEALTH</a:t>
            </a:r>
          </a:p>
        </p:txBody>
      </p:sp>
      <p:sp>
        <p:nvSpPr>
          <p:cNvPr id="8" name="Rectangle 7"/>
          <p:cNvSpPr/>
          <p:nvPr/>
        </p:nvSpPr>
        <p:spPr>
          <a:xfrm>
            <a:off x="392366" y="2571750"/>
            <a:ext cx="7303695" cy="1954381"/>
          </a:xfrm>
          <a:prstGeom prst="rect">
            <a:avLst/>
          </a:prstGeom>
        </p:spPr>
        <p:txBody>
          <a:bodyPr wrap="square">
            <a:spAutoFit/>
          </a:bodyPr>
          <a:lstStyle/>
          <a:p>
            <a:pPr marL="163513" lvl="3" indent="-163513">
              <a:spcAft>
                <a:spcPts val="600"/>
              </a:spcAft>
              <a:buClr>
                <a:schemeClr val="tx1"/>
              </a:buClr>
              <a:buSzPct val="85000"/>
              <a:buFont typeface="Arial"/>
              <a:buChar char="•"/>
            </a:pPr>
            <a:r>
              <a:rPr lang="en-US" sz="1200" dirty="0">
                <a:cs typeface="Arial"/>
              </a:rPr>
              <a:t>Gather your account statements </a:t>
            </a:r>
          </a:p>
          <a:p>
            <a:pPr marL="163513" lvl="3" indent="-163513">
              <a:spcAft>
                <a:spcPts val="600"/>
              </a:spcAft>
              <a:buClr>
                <a:schemeClr val="tx1"/>
              </a:buClr>
              <a:buSzPct val="85000"/>
              <a:buFont typeface="Arial"/>
              <a:buChar char="•"/>
            </a:pPr>
            <a:r>
              <a:rPr lang="en-US" sz="1200" dirty="0">
                <a:cs typeface="Arial"/>
              </a:rPr>
              <a:t>Have your financial professional determine which accounts allow for a beneficiary designation and review them at least once a year</a:t>
            </a:r>
          </a:p>
          <a:p>
            <a:pPr marL="163513" lvl="3" indent="-163513">
              <a:spcAft>
                <a:spcPts val="600"/>
              </a:spcAft>
              <a:buClr>
                <a:schemeClr val="tx1"/>
              </a:buClr>
              <a:buSzPct val="85000"/>
              <a:buFont typeface="Arial"/>
              <a:buChar char="•"/>
            </a:pPr>
            <a:r>
              <a:rPr lang="en-US" sz="1200" dirty="0">
                <a:cs typeface="Arial"/>
              </a:rPr>
              <a:t>Review how your accounts and property are titled and how they will pass</a:t>
            </a:r>
          </a:p>
          <a:p>
            <a:pPr marL="163513" lvl="3" indent="-163513">
              <a:spcAft>
                <a:spcPts val="600"/>
              </a:spcAft>
              <a:buClr>
                <a:schemeClr val="tx1"/>
              </a:buClr>
              <a:buSzPct val="85000"/>
              <a:buFont typeface="Arial"/>
              <a:buChar char="•"/>
            </a:pPr>
            <a:r>
              <a:rPr lang="en-US" sz="1200" dirty="0">
                <a:cs typeface="Arial"/>
              </a:rPr>
              <a:t>Ensure your will and/or trust is up to date</a:t>
            </a:r>
          </a:p>
          <a:p>
            <a:pPr marL="163513" lvl="3" indent="-163513">
              <a:spcAft>
                <a:spcPts val="600"/>
              </a:spcAft>
              <a:buClr>
                <a:schemeClr val="tx1"/>
              </a:buClr>
              <a:buSzPct val="85000"/>
              <a:buFont typeface="Arial"/>
              <a:buChar char="•"/>
            </a:pPr>
            <a:r>
              <a:rPr lang="en-US" sz="1200" dirty="0">
                <a:cs typeface="Arial"/>
              </a:rPr>
              <a:t>Meet with </a:t>
            </a:r>
            <a:r>
              <a:rPr lang="en-US" sz="1200" dirty="0"/>
              <a:t>an attorney </a:t>
            </a:r>
            <a:r>
              <a:rPr lang="en-US" sz="1200" dirty="0">
                <a:cs typeface="Arial"/>
              </a:rPr>
              <a:t>to ensure your plan meets your wishes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a:solidFill>
                  <a:srgbClr val="40474B"/>
                </a:solidFill>
                <a:latin typeface="Arial" panose="020B0604020202020204" pitchFamily="34" charset="0"/>
                <a:ea typeface="+mn-ea"/>
                <a:cs typeface="Arial" panose="020B0604020202020204" pitchFamily="34" charset="0"/>
              </a:rPr>
              <a:t>Make sure beneficiary designations are kept with other important documents in a place known to the executor and beneficiaries</a:t>
            </a:r>
          </a:p>
        </p:txBody>
      </p:sp>
    </p:spTree>
    <p:extLst>
      <p:ext uri="{BB962C8B-B14F-4D97-AF65-F5344CB8AC3E}">
        <p14:creationId xmlns:p14="http://schemas.microsoft.com/office/powerpoint/2010/main" val="1132905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5"/>
          <p:cNvSpPr>
            <a:spLocks noGrp="1"/>
          </p:cNvSpPr>
          <p:nvPr>
            <p:ph type="sldNum" sz="quarter" idx="10"/>
          </p:nvPr>
        </p:nvSpPr>
        <p:spPr>
          <a:prstGeom prst="rect">
            <a:avLst/>
          </a:prstGeom>
        </p:spPr>
        <p:txBody>
          <a:bodyPr/>
          <a:lstStyle>
            <a:lvl1pPr algn="l">
              <a:defRPr sz="900">
                <a:solidFill>
                  <a:srgbClr val="474747"/>
                </a:solidFill>
                <a:latin typeface="Arial"/>
              </a:defRPr>
            </a:lvl1pPr>
          </a:lstStyle>
          <a:p>
            <a:fld id="{716BC1C3-C832-FA4C-9911-3E1C355083BA}" type="slidenum">
              <a:rPr lang="en-US" smtClean="0">
                <a:solidFill>
                  <a:schemeClr val="tx1"/>
                </a:solidFill>
              </a:rPr>
              <a:pPr/>
              <a:t>26</a:t>
            </a:fld>
            <a:endParaRPr lang="en-US">
              <a:solidFill>
                <a:schemeClr val="tx1"/>
              </a:solidFill>
            </a:endParaRPr>
          </a:p>
        </p:txBody>
      </p:sp>
      <p:sp>
        <p:nvSpPr>
          <p:cNvPr id="2" name="Title 1"/>
          <p:cNvSpPr>
            <a:spLocks noGrp="1"/>
          </p:cNvSpPr>
          <p:nvPr>
            <p:ph type="title"/>
          </p:nvPr>
        </p:nvSpPr>
        <p:spPr>
          <a:prstGeom prst="rect">
            <a:avLst/>
          </a:prstGeom>
          <a:noFill/>
        </p:spPr>
        <p:txBody>
          <a:bodyPr/>
          <a:lstStyle/>
          <a:p>
            <a:r>
              <a:rPr lang="en-US" spc="0"/>
              <a:t>MAINTAINING control</a:t>
            </a:r>
          </a:p>
        </p:txBody>
      </p:sp>
      <p:pic>
        <p:nvPicPr>
          <p:cNvPr id="13" name="Picture 12">
            <a:extLst>
              <a:ext uri="{FF2B5EF4-FFF2-40B4-BE49-F238E27FC236}">
                <a16:creationId xmlns:a16="http://schemas.microsoft.com/office/drawing/2014/main" id="{E2A9692D-E263-D547-9E90-EF931486DE76}"/>
              </a:ext>
            </a:extLst>
          </p:cNvPr>
          <p:cNvPicPr>
            <a:picLocks noChangeAspect="1"/>
          </p:cNvPicPr>
          <p:nvPr/>
        </p:nvPicPr>
        <p:blipFill rotWithShape="1">
          <a:blip r:embed="rId3"/>
          <a:srcRect t="6800" b="6800"/>
          <a:stretch/>
        </p:blipFill>
        <p:spPr>
          <a:xfrm>
            <a:off x="-7388" y="2096231"/>
            <a:ext cx="5417367" cy="3047269"/>
          </a:xfrm>
          <a:custGeom>
            <a:avLst/>
            <a:gdLst>
              <a:gd name="connsiteX0" fmla="*/ 5061411 w 5061411"/>
              <a:gd name="connsiteY0" fmla="*/ 0 h 2904008"/>
              <a:gd name="connsiteX1" fmla="*/ 4066568 w 5061411"/>
              <a:gd name="connsiteY1" fmla="*/ 2904008 h 2904008"/>
              <a:gd name="connsiteX2" fmla="*/ 0 w 5061411"/>
              <a:gd name="connsiteY2" fmla="*/ 2903138 h 2904008"/>
              <a:gd name="connsiteX3" fmla="*/ 0 w 5061411"/>
              <a:gd name="connsiteY3" fmla="*/ 871 h 2904008"/>
              <a:gd name="connsiteX4" fmla="*/ 5061411 w 5061411"/>
              <a:gd name="connsiteY4" fmla="*/ 0 h 2904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1411" h="2904008">
                <a:moveTo>
                  <a:pt x="5061411" y="0"/>
                </a:moveTo>
                <a:lnTo>
                  <a:pt x="4066568" y="2904008"/>
                </a:lnTo>
                <a:lnTo>
                  <a:pt x="0" y="2903138"/>
                </a:lnTo>
                <a:lnTo>
                  <a:pt x="0" y="871"/>
                </a:lnTo>
                <a:cubicBezTo>
                  <a:pt x="1687279" y="580"/>
                  <a:pt x="3374133" y="291"/>
                  <a:pt x="5061411" y="0"/>
                </a:cubicBezTo>
                <a:close/>
              </a:path>
            </a:pathLst>
          </a:custGeom>
        </p:spPr>
      </p:pic>
    </p:spTree>
    <p:extLst>
      <p:ext uri="{BB962C8B-B14F-4D97-AF65-F5344CB8AC3E}">
        <p14:creationId xmlns:p14="http://schemas.microsoft.com/office/powerpoint/2010/main" val="3317953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716BC1C3-C832-FA4C-9911-3E1C355083BA}" type="slidenum">
              <a:rPr lang="en-US" smtClean="0"/>
              <a:pPr/>
              <a:t>27</a:t>
            </a:fld>
            <a:endParaRPr lang="en-US"/>
          </a:p>
        </p:txBody>
      </p:sp>
      <p:sp>
        <p:nvSpPr>
          <p:cNvPr id="10" name="Title 3">
            <a:extLst>
              <a:ext uri="{FF2B5EF4-FFF2-40B4-BE49-F238E27FC236}">
                <a16:creationId xmlns:a16="http://schemas.microsoft.com/office/drawing/2014/main" id="{7D558136-1B08-CB40-9FBD-D545F18383BC}"/>
              </a:ext>
            </a:extLst>
          </p:cNvPr>
          <p:cNvSpPr>
            <a:spLocks noGrp="1"/>
          </p:cNvSpPr>
          <p:nvPr>
            <p:ph type="title"/>
          </p:nvPr>
        </p:nvSpPr>
        <p:spPr>
          <a:xfrm>
            <a:off x="4478740" y="736904"/>
            <a:ext cx="4153191" cy="320913"/>
          </a:xfrm>
          <a:prstGeom prst="rect">
            <a:avLst/>
          </a:prstGeom>
        </p:spPr>
        <p:txBody>
          <a:bodyPr/>
          <a:lstStyle/>
          <a:p>
            <a:r>
              <a:rPr lang="en-US">
                <a:latin typeface="Impact" charset="0"/>
                <a:ea typeface="Impact" charset="0"/>
                <a:cs typeface="Impact" charset="0"/>
              </a:rPr>
              <a:t>THE GOALS OF MAINTAINING CONTROL</a:t>
            </a:r>
          </a:p>
        </p:txBody>
      </p:sp>
      <p:sp>
        <p:nvSpPr>
          <p:cNvPr id="11" name="Content Placeholder 2">
            <a:extLst>
              <a:ext uri="{FF2B5EF4-FFF2-40B4-BE49-F238E27FC236}">
                <a16:creationId xmlns:a16="http://schemas.microsoft.com/office/drawing/2014/main" id="{1834B966-977B-9447-A2A6-B43261B207BF}"/>
              </a:ext>
            </a:extLst>
          </p:cNvPr>
          <p:cNvSpPr txBox="1">
            <a:spLocks/>
          </p:cNvSpPr>
          <p:nvPr/>
        </p:nvSpPr>
        <p:spPr>
          <a:xfrm>
            <a:off x="4408110" y="1140518"/>
            <a:ext cx="3310744" cy="592741"/>
          </a:xfrm>
          <a:prstGeom prst="rect">
            <a:avLst/>
          </a:prstGeom>
        </p:spPr>
        <p:txBody>
          <a:bodyPr/>
          <a:lstStyle>
            <a:lvl1pPr marL="112713" indent="-112713" algn="l" defTabSz="457200" rtl="0" eaLnBrk="1" latinLnBrk="0" hangingPunct="1">
              <a:spcBef>
                <a:spcPct val="20000"/>
              </a:spcBef>
              <a:buClr>
                <a:schemeClr val="bg1"/>
              </a:buClr>
              <a:buSzPct val="85000"/>
              <a:buFont typeface="Lucida Grande"/>
              <a:buChar char=" "/>
              <a:defRPr sz="1800" kern="1200">
                <a:solidFill>
                  <a:srgbClr val="40474B"/>
                </a:solidFill>
                <a:latin typeface="Arial"/>
                <a:ea typeface="+mn-ea"/>
                <a:cs typeface="Arial"/>
              </a:defRPr>
            </a:lvl1pPr>
            <a:lvl2pPr marL="320675" indent="-187325" algn="l" defTabSz="457200" rtl="0" eaLnBrk="1" latinLnBrk="0" hangingPunct="1">
              <a:spcBef>
                <a:spcPct val="20000"/>
              </a:spcBef>
              <a:buSzPct val="85000"/>
              <a:buFont typeface="Arial"/>
              <a:buChar char="•"/>
              <a:tabLst/>
              <a:defRPr sz="1800" kern="1200">
                <a:solidFill>
                  <a:srgbClr val="40474B"/>
                </a:solidFill>
                <a:latin typeface="Arial"/>
                <a:ea typeface="+mn-ea"/>
                <a:cs typeface="Arial"/>
              </a:defRPr>
            </a:lvl2pPr>
            <a:lvl3pPr marL="606425" indent="-241300" algn="l" defTabSz="457200" rtl="0" eaLnBrk="1" latinLnBrk="0" hangingPunct="1">
              <a:spcBef>
                <a:spcPct val="20000"/>
              </a:spcBef>
              <a:buSzPct val="85000"/>
              <a:buFont typeface="Lucida Grande"/>
              <a:buChar char="-"/>
              <a:defRPr sz="1800" kern="1200">
                <a:solidFill>
                  <a:srgbClr val="40474B"/>
                </a:solidFill>
                <a:latin typeface="Arial"/>
                <a:ea typeface="+mn-ea"/>
                <a:cs typeface="Arial"/>
              </a:defRPr>
            </a:lvl3pPr>
            <a:lvl4pPr marL="874713" indent="-268288" algn="l" defTabSz="457200" rtl="0" eaLnBrk="1" latinLnBrk="0" hangingPunct="1">
              <a:spcBef>
                <a:spcPct val="20000"/>
              </a:spcBef>
              <a:buSzPct val="75000"/>
              <a:buFont typeface="Wingdings" charset="2"/>
              <a:buChar char="§"/>
              <a:defRPr sz="1800" kern="1200">
                <a:solidFill>
                  <a:srgbClr val="40474B"/>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92075" lvl="1" indent="0">
              <a:spcAft>
                <a:spcPts val="1200"/>
              </a:spcAft>
              <a:buNone/>
            </a:pPr>
            <a:r>
              <a:rPr lang="en-US" sz="1200" b="1" cap="all" dirty="0">
                <a:solidFill>
                  <a:schemeClr val="accent2"/>
                </a:solidFill>
                <a:latin typeface="+mn-lt"/>
              </a:rPr>
              <a:t>A major facet of estate planning is controlling how and when beneficiaries inherit assets</a:t>
            </a:r>
          </a:p>
        </p:txBody>
      </p:sp>
      <p:sp>
        <p:nvSpPr>
          <p:cNvPr id="13" name="Rectangle 12">
            <a:extLst>
              <a:ext uri="{FF2B5EF4-FFF2-40B4-BE49-F238E27FC236}">
                <a16:creationId xmlns:a16="http://schemas.microsoft.com/office/drawing/2014/main" id="{EC612079-E44C-B041-A346-3135E3C3EC1A}"/>
              </a:ext>
            </a:extLst>
          </p:cNvPr>
          <p:cNvSpPr/>
          <p:nvPr/>
        </p:nvSpPr>
        <p:spPr>
          <a:xfrm>
            <a:off x="4489500" y="1828615"/>
            <a:ext cx="3633008" cy="1877437"/>
          </a:xfrm>
          <a:prstGeom prst="rect">
            <a:avLst/>
          </a:prstGeom>
        </p:spPr>
        <p:txBody>
          <a:bodyPr wrap="square">
            <a:spAutoFit/>
          </a:bodyPr>
          <a:lstStyle/>
          <a:p>
            <a:pPr>
              <a:spcAft>
                <a:spcPts val="600"/>
              </a:spcAft>
            </a:pPr>
            <a:r>
              <a:rPr lang="en-US" sz="1200" b="1" dirty="0">
                <a:cs typeface="Arial"/>
              </a:rPr>
              <a:t>GOALS:</a:t>
            </a:r>
          </a:p>
          <a:p>
            <a:pPr marL="171450" lvl="3" indent="-171450">
              <a:spcAft>
                <a:spcPts val="600"/>
              </a:spcAft>
              <a:buClr>
                <a:schemeClr val="tx1"/>
              </a:buClr>
              <a:buSzPct val="85000"/>
              <a:buFont typeface="Arial"/>
              <a:buChar char="•"/>
            </a:pPr>
            <a:r>
              <a:rPr lang="en-US" sz="1200" dirty="0"/>
              <a:t>Control how the inheritance is distributed — spendthrifts, etc.</a:t>
            </a:r>
            <a:endParaRPr lang="en-US" sz="1200" dirty="0">
              <a:cs typeface="Arial"/>
            </a:endParaRPr>
          </a:p>
          <a:p>
            <a:pPr marL="171450" lvl="3" indent="-171450">
              <a:spcAft>
                <a:spcPts val="600"/>
              </a:spcAft>
              <a:buClr>
                <a:schemeClr val="tx1"/>
              </a:buClr>
              <a:buSzPct val="85000"/>
              <a:buFont typeface="Arial"/>
              <a:buChar char="•"/>
            </a:pPr>
            <a:r>
              <a:rPr lang="en-US" sz="1200" dirty="0"/>
              <a:t>Stipulate when and how assets are distributed: All at once, periodically, or at a specific time</a:t>
            </a:r>
          </a:p>
          <a:p>
            <a:pPr marL="171450" lvl="3" indent="-171450">
              <a:spcAft>
                <a:spcPts val="600"/>
              </a:spcAft>
              <a:buClr>
                <a:schemeClr val="tx1"/>
              </a:buClr>
              <a:buSzPct val="85000"/>
              <a:buFont typeface="Arial"/>
              <a:buChar char="•"/>
            </a:pPr>
            <a:r>
              <a:rPr lang="en-US" sz="1200" dirty="0"/>
              <a:t>Account for special considerations — e.g., special needs beneficiaries</a:t>
            </a:r>
          </a:p>
          <a:p>
            <a:pPr marL="112713" lvl="3" indent="-112713">
              <a:buClr>
                <a:schemeClr val="tx1"/>
              </a:buClr>
              <a:buFont typeface="Arial"/>
              <a:buChar char="•"/>
            </a:pPr>
            <a:endParaRPr lang="en-US" sz="1100" dirty="0">
              <a:solidFill>
                <a:srgbClr val="999683">
                  <a:lumMod val="75000"/>
                </a:srgbClr>
              </a:solidFill>
            </a:endParaRPr>
          </a:p>
        </p:txBody>
      </p:sp>
      <p:pic>
        <p:nvPicPr>
          <p:cNvPr id="14" name="Picture 13" descr="Two people standing next to a blackboard&#10;&#10;Description automatically generated with low confidence">
            <a:extLst>
              <a:ext uri="{FF2B5EF4-FFF2-40B4-BE49-F238E27FC236}">
                <a16:creationId xmlns:a16="http://schemas.microsoft.com/office/drawing/2014/main" id="{6E346FC1-0094-4B43-BA86-E8771FED7AA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654" t="2460" r="51162" b="3279"/>
          <a:stretch/>
        </p:blipFill>
        <p:spPr>
          <a:xfrm>
            <a:off x="-25273" y="-6275"/>
            <a:ext cx="4676402" cy="5158567"/>
          </a:xfrm>
          <a:custGeom>
            <a:avLst/>
            <a:gdLst>
              <a:gd name="connsiteX0" fmla="*/ 921411 w 4676402"/>
              <a:gd name="connsiteY0" fmla="*/ 0 h 5158567"/>
              <a:gd name="connsiteX1" fmla="*/ 4676402 w 4676402"/>
              <a:gd name="connsiteY1" fmla="*/ 8118 h 5158567"/>
              <a:gd name="connsiteX2" fmla="*/ 3135614 w 4676402"/>
              <a:gd name="connsiteY2" fmla="*/ 4065827 h 5158567"/>
              <a:gd name="connsiteX3" fmla="*/ 3135960 w 4676402"/>
              <a:gd name="connsiteY3" fmla="*/ 4065827 h 5158567"/>
              <a:gd name="connsiteX4" fmla="*/ 2703819 w 4676402"/>
              <a:gd name="connsiteY4" fmla="*/ 5158004 h 5158567"/>
              <a:gd name="connsiteX5" fmla="*/ 0 w 4676402"/>
              <a:gd name="connsiteY5" fmla="*/ 5158567 h 5158567"/>
              <a:gd name="connsiteX6" fmla="*/ 6635 w 4676402"/>
              <a:gd name="connsiteY6" fmla="*/ 4610610 h 5158567"/>
              <a:gd name="connsiteX7" fmla="*/ 13238 w 4676402"/>
              <a:gd name="connsiteY7" fmla="*/ 4065330 h 5158567"/>
              <a:gd name="connsiteX8" fmla="*/ 12939 w 4676402"/>
              <a:gd name="connsiteY8" fmla="*/ 4065330 h 5158567"/>
              <a:gd name="connsiteX9" fmla="*/ 19982 w 4676402"/>
              <a:gd name="connsiteY9" fmla="*/ 2551965 h 5158567"/>
              <a:gd name="connsiteX10" fmla="*/ 921411 w 4676402"/>
              <a:gd name="connsiteY10" fmla="*/ 0 h 5158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76402" h="5158567">
                <a:moveTo>
                  <a:pt x="921411" y="0"/>
                </a:moveTo>
                <a:lnTo>
                  <a:pt x="4676402" y="8118"/>
                </a:lnTo>
                <a:lnTo>
                  <a:pt x="3135614" y="4065827"/>
                </a:lnTo>
                <a:lnTo>
                  <a:pt x="3135960" y="4065827"/>
                </a:lnTo>
                <a:lnTo>
                  <a:pt x="2703819" y="5158004"/>
                </a:lnTo>
                <a:lnTo>
                  <a:pt x="0" y="5158567"/>
                </a:lnTo>
                <a:cubicBezTo>
                  <a:pt x="1154" y="4976444"/>
                  <a:pt x="3894" y="4793527"/>
                  <a:pt x="6635" y="4610610"/>
                </a:cubicBezTo>
                <a:lnTo>
                  <a:pt x="13238" y="4065330"/>
                </a:lnTo>
                <a:lnTo>
                  <a:pt x="12939" y="4065330"/>
                </a:lnTo>
                <a:cubicBezTo>
                  <a:pt x="15287" y="3663966"/>
                  <a:pt x="17634" y="2953329"/>
                  <a:pt x="19982" y="2551965"/>
                </a:cubicBezTo>
                <a:lnTo>
                  <a:pt x="921411" y="0"/>
                </a:lnTo>
                <a:close/>
              </a:path>
            </a:pathLst>
          </a:custGeom>
        </p:spPr>
      </p:pic>
      <p:sp>
        <p:nvSpPr>
          <p:cNvPr id="15" name="Rectangle 1">
            <a:extLst>
              <a:ext uri="{FF2B5EF4-FFF2-40B4-BE49-F238E27FC236}">
                <a16:creationId xmlns:a16="http://schemas.microsoft.com/office/drawing/2014/main" id="{195E6A22-509D-0C41-BE60-463193BD8083}"/>
              </a:ext>
            </a:extLst>
          </p:cNvPr>
          <p:cNvSpPr/>
          <p:nvPr/>
        </p:nvSpPr>
        <p:spPr>
          <a:xfrm>
            <a:off x="-6875" y="-6393"/>
            <a:ext cx="913814" cy="2612525"/>
          </a:xfrm>
          <a:custGeom>
            <a:avLst/>
            <a:gdLst>
              <a:gd name="connsiteX0" fmla="*/ 0 w 928151"/>
              <a:gd name="connsiteY0" fmla="*/ 0 h 1375897"/>
              <a:gd name="connsiteX1" fmla="*/ 928151 w 928151"/>
              <a:gd name="connsiteY1" fmla="*/ 0 h 1375897"/>
              <a:gd name="connsiteX2" fmla="*/ 928151 w 928151"/>
              <a:gd name="connsiteY2" fmla="*/ 1375897 h 1375897"/>
              <a:gd name="connsiteX3" fmla="*/ 0 w 928151"/>
              <a:gd name="connsiteY3" fmla="*/ 1375897 h 1375897"/>
              <a:gd name="connsiteX4" fmla="*/ 0 w 928151"/>
              <a:gd name="connsiteY4" fmla="*/ 0 h 1375897"/>
              <a:gd name="connsiteX0" fmla="*/ 467512 w 1395663"/>
              <a:gd name="connsiteY0" fmla="*/ 0 h 1382772"/>
              <a:gd name="connsiteX1" fmla="*/ 1395663 w 1395663"/>
              <a:gd name="connsiteY1" fmla="*/ 0 h 1382772"/>
              <a:gd name="connsiteX2" fmla="*/ 1395663 w 1395663"/>
              <a:gd name="connsiteY2" fmla="*/ 1375897 h 1382772"/>
              <a:gd name="connsiteX3" fmla="*/ 0 w 1395663"/>
              <a:gd name="connsiteY3" fmla="*/ 1382772 h 1382772"/>
              <a:gd name="connsiteX4" fmla="*/ 467512 w 1395663"/>
              <a:gd name="connsiteY4" fmla="*/ 0 h 1382772"/>
              <a:gd name="connsiteX0" fmla="*/ 467512 w 1395663"/>
              <a:gd name="connsiteY0" fmla="*/ 0 h 1382772"/>
              <a:gd name="connsiteX1" fmla="*/ 1395663 w 1395663"/>
              <a:gd name="connsiteY1" fmla="*/ 0 h 1382772"/>
              <a:gd name="connsiteX2" fmla="*/ 941900 w 1395663"/>
              <a:gd name="connsiteY2" fmla="*/ 1382772 h 1382772"/>
              <a:gd name="connsiteX3" fmla="*/ 0 w 1395663"/>
              <a:gd name="connsiteY3" fmla="*/ 1382772 h 1382772"/>
              <a:gd name="connsiteX4" fmla="*/ 467512 w 1395663"/>
              <a:gd name="connsiteY4" fmla="*/ 0 h 1382772"/>
              <a:gd name="connsiteX0" fmla="*/ 229518 w 1157669"/>
              <a:gd name="connsiteY0" fmla="*/ 0 h 2215753"/>
              <a:gd name="connsiteX1" fmla="*/ 1157669 w 1157669"/>
              <a:gd name="connsiteY1" fmla="*/ 0 h 2215753"/>
              <a:gd name="connsiteX2" fmla="*/ 703906 w 1157669"/>
              <a:gd name="connsiteY2" fmla="*/ 1382772 h 2215753"/>
              <a:gd name="connsiteX3" fmla="*/ 0 w 1157669"/>
              <a:gd name="connsiteY3" fmla="*/ 2215753 h 2215753"/>
              <a:gd name="connsiteX4" fmla="*/ 229518 w 1157669"/>
              <a:gd name="connsiteY4" fmla="*/ 0 h 2215753"/>
              <a:gd name="connsiteX0" fmla="*/ 229518 w 1157669"/>
              <a:gd name="connsiteY0" fmla="*/ 0 h 2272120"/>
              <a:gd name="connsiteX1" fmla="*/ 1157669 w 1157669"/>
              <a:gd name="connsiteY1" fmla="*/ 0 h 2272120"/>
              <a:gd name="connsiteX2" fmla="*/ 365703 w 1157669"/>
              <a:gd name="connsiteY2" fmla="*/ 2272120 h 2272120"/>
              <a:gd name="connsiteX3" fmla="*/ 0 w 1157669"/>
              <a:gd name="connsiteY3" fmla="*/ 2215753 h 2272120"/>
              <a:gd name="connsiteX4" fmla="*/ 229518 w 1157669"/>
              <a:gd name="connsiteY4" fmla="*/ 0 h 2272120"/>
              <a:gd name="connsiteX0" fmla="*/ 354778 w 1157669"/>
              <a:gd name="connsiteY0" fmla="*/ 12526 h 2272120"/>
              <a:gd name="connsiteX1" fmla="*/ 1157669 w 1157669"/>
              <a:gd name="connsiteY1" fmla="*/ 0 h 2272120"/>
              <a:gd name="connsiteX2" fmla="*/ 365703 w 1157669"/>
              <a:gd name="connsiteY2" fmla="*/ 2272120 h 2272120"/>
              <a:gd name="connsiteX3" fmla="*/ 0 w 1157669"/>
              <a:gd name="connsiteY3" fmla="*/ 2215753 h 2272120"/>
              <a:gd name="connsiteX4" fmla="*/ 354778 w 1157669"/>
              <a:gd name="connsiteY4" fmla="*/ 12526 h 2272120"/>
              <a:gd name="connsiteX0" fmla="*/ 0 w 802891"/>
              <a:gd name="connsiteY0" fmla="*/ 12526 h 2272120"/>
              <a:gd name="connsiteX1" fmla="*/ 802891 w 802891"/>
              <a:gd name="connsiteY1" fmla="*/ 0 h 2272120"/>
              <a:gd name="connsiteX2" fmla="*/ 10925 w 802891"/>
              <a:gd name="connsiteY2" fmla="*/ 2272120 h 2272120"/>
              <a:gd name="connsiteX3" fmla="*/ 14740 w 802891"/>
              <a:gd name="connsiteY3" fmla="*/ 1107199 h 2272120"/>
              <a:gd name="connsiteX4" fmla="*/ 0 w 802891"/>
              <a:gd name="connsiteY4" fmla="*/ 12526 h 2272120"/>
              <a:gd name="connsiteX0" fmla="*/ 94357 w 897248"/>
              <a:gd name="connsiteY0" fmla="*/ 12526 h 2272121"/>
              <a:gd name="connsiteX1" fmla="*/ 897248 w 897248"/>
              <a:gd name="connsiteY1" fmla="*/ 0 h 2272121"/>
              <a:gd name="connsiteX2" fmla="*/ 105282 w 897248"/>
              <a:gd name="connsiteY2" fmla="*/ 2272120 h 2272121"/>
              <a:gd name="connsiteX3" fmla="*/ 94357 w 897248"/>
              <a:gd name="connsiteY3" fmla="*/ 12526 h 2272121"/>
              <a:gd name="connsiteX0" fmla="*/ 57096 w 859987"/>
              <a:gd name="connsiteY0" fmla="*/ 12526 h 2272120"/>
              <a:gd name="connsiteX1" fmla="*/ 859987 w 859987"/>
              <a:gd name="connsiteY1" fmla="*/ 0 h 2272120"/>
              <a:gd name="connsiteX2" fmla="*/ 68021 w 859987"/>
              <a:gd name="connsiteY2" fmla="*/ 2272120 h 2272120"/>
              <a:gd name="connsiteX3" fmla="*/ 57096 w 859987"/>
              <a:gd name="connsiteY3" fmla="*/ 12526 h 2272120"/>
              <a:gd name="connsiteX0" fmla="*/ 0 w 802891"/>
              <a:gd name="connsiteY0" fmla="*/ 12526 h 2272120"/>
              <a:gd name="connsiteX1" fmla="*/ 802891 w 802891"/>
              <a:gd name="connsiteY1" fmla="*/ 0 h 2272120"/>
              <a:gd name="connsiteX2" fmla="*/ 10925 w 802891"/>
              <a:gd name="connsiteY2" fmla="*/ 2272120 h 2272120"/>
              <a:gd name="connsiteX3" fmla="*/ 0 w 802891"/>
              <a:gd name="connsiteY3" fmla="*/ 12526 h 2272120"/>
              <a:gd name="connsiteX0" fmla="*/ 0 w 796628"/>
              <a:gd name="connsiteY0" fmla="*/ 12526 h 2272120"/>
              <a:gd name="connsiteX1" fmla="*/ 796628 w 796628"/>
              <a:gd name="connsiteY1" fmla="*/ 0 h 2272120"/>
              <a:gd name="connsiteX2" fmla="*/ 4662 w 796628"/>
              <a:gd name="connsiteY2" fmla="*/ 2272120 h 2272120"/>
              <a:gd name="connsiteX3" fmla="*/ 0 w 796628"/>
              <a:gd name="connsiteY3" fmla="*/ 12526 h 2272120"/>
              <a:gd name="connsiteX0" fmla="*/ 0 w 790365"/>
              <a:gd name="connsiteY0" fmla="*/ 0 h 2259594"/>
              <a:gd name="connsiteX1" fmla="*/ 790365 w 790365"/>
              <a:gd name="connsiteY1" fmla="*/ 0 h 2259594"/>
              <a:gd name="connsiteX2" fmla="*/ 4662 w 790365"/>
              <a:gd name="connsiteY2" fmla="*/ 2259594 h 2259594"/>
              <a:gd name="connsiteX3" fmla="*/ 0 w 790365"/>
              <a:gd name="connsiteY3" fmla="*/ 0 h 2259594"/>
            </a:gdLst>
            <a:ahLst/>
            <a:cxnLst>
              <a:cxn ang="0">
                <a:pos x="connsiteX0" y="connsiteY0"/>
              </a:cxn>
              <a:cxn ang="0">
                <a:pos x="connsiteX1" y="connsiteY1"/>
              </a:cxn>
              <a:cxn ang="0">
                <a:pos x="connsiteX2" y="connsiteY2"/>
              </a:cxn>
              <a:cxn ang="0">
                <a:pos x="connsiteX3" y="connsiteY3"/>
              </a:cxn>
            </a:cxnLst>
            <a:rect l="l" t="t" r="r" b="b"/>
            <a:pathLst>
              <a:path w="790365" h="2259594">
                <a:moveTo>
                  <a:pt x="0" y="0"/>
                </a:moveTo>
                <a:lnTo>
                  <a:pt x="790365" y="0"/>
                </a:lnTo>
                <a:lnTo>
                  <a:pt x="4662" y="2259594"/>
                </a:lnTo>
                <a:cubicBezTo>
                  <a:pt x="-801" y="1129797"/>
                  <a:pt x="5462" y="1129797"/>
                  <a:pt x="0" y="0"/>
                </a:cubicBez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2400" dirty="0">
              <a:solidFill>
                <a:schemeClr val="tx1">
                  <a:lumMod val="75000"/>
                </a:schemeClr>
              </a:solidFill>
              <a:latin typeface="Arial"/>
              <a:cs typeface="Arial"/>
            </a:endParaRPr>
          </a:p>
        </p:txBody>
      </p:sp>
    </p:spTree>
    <p:extLst>
      <p:ext uri="{BB962C8B-B14F-4D97-AF65-F5344CB8AC3E}">
        <p14:creationId xmlns:p14="http://schemas.microsoft.com/office/powerpoint/2010/main" val="3055728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16BC1C3-C832-FA4C-9911-3E1C355083BA}" type="slidenum">
              <a:rPr kumimoji="0" lang="en-US" sz="900" b="0" i="0" u="none" strike="noStrike" kern="1200" cap="none" spc="0" normalizeH="0" baseline="0" noProof="0" smtClean="0">
                <a:ln>
                  <a:noFill/>
                </a:ln>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28</a:t>
            </a:fld>
            <a:endParaRPr kumimoji="0" lang="en-US" sz="900" b="0" i="0" u="none" strike="noStrike" kern="1200" cap="none" spc="0" normalizeH="0" baseline="0" noProof="0">
              <a:ln>
                <a:noFill/>
              </a:ln>
              <a:effectLst/>
              <a:uLnTx/>
              <a:uFillTx/>
              <a:latin typeface="Arial"/>
              <a:ea typeface="+mn-ea"/>
              <a:cs typeface="+mn-cs"/>
            </a:endParaRPr>
          </a:p>
        </p:txBody>
      </p:sp>
      <p:sp>
        <p:nvSpPr>
          <p:cNvPr id="4" name="Title 3">
            <a:extLst>
              <a:ext uri="{FF2B5EF4-FFF2-40B4-BE49-F238E27FC236}">
                <a16:creationId xmlns:a16="http://schemas.microsoft.com/office/drawing/2014/main" id="{81C76F9F-1C2D-0E43-98A1-6D3A301EFAF1}"/>
              </a:ext>
            </a:extLst>
          </p:cNvPr>
          <p:cNvSpPr>
            <a:spLocks noGrp="1"/>
          </p:cNvSpPr>
          <p:nvPr>
            <p:ph type="title"/>
          </p:nvPr>
        </p:nvSpPr>
        <p:spPr/>
        <p:txBody>
          <a:bodyPr/>
          <a:lstStyle/>
          <a:p>
            <a:r>
              <a:rPr lang="en-US"/>
              <a:t>Maintaining control</a:t>
            </a:r>
          </a:p>
        </p:txBody>
      </p:sp>
      <p:sp>
        <p:nvSpPr>
          <p:cNvPr id="9" name="Content Placeholder 2"/>
          <p:cNvSpPr txBox="1">
            <a:spLocks/>
          </p:cNvSpPr>
          <p:nvPr/>
        </p:nvSpPr>
        <p:spPr>
          <a:xfrm>
            <a:off x="275503" y="1089448"/>
            <a:ext cx="6934541" cy="295311"/>
          </a:xfrm>
          <a:prstGeom prst="rect">
            <a:avLst/>
          </a:prstGeom>
        </p:spPr>
        <p:txBody>
          <a:bodyPr/>
          <a:lstStyle>
            <a:lvl1pPr marL="112713" indent="-112713" algn="l" defTabSz="457200" rtl="0" eaLnBrk="1" latinLnBrk="0" hangingPunct="1">
              <a:spcBef>
                <a:spcPct val="20000"/>
              </a:spcBef>
              <a:buClr>
                <a:schemeClr val="bg1"/>
              </a:buClr>
              <a:buSzPct val="85000"/>
              <a:buFont typeface="Lucida Grande"/>
              <a:buChar char=" "/>
              <a:defRPr sz="1800" kern="1200">
                <a:solidFill>
                  <a:srgbClr val="40474B"/>
                </a:solidFill>
                <a:latin typeface="Arial"/>
                <a:ea typeface="+mn-ea"/>
                <a:cs typeface="Arial"/>
              </a:defRPr>
            </a:lvl1pPr>
            <a:lvl2pPr marL="320675" indent="-187325" algn="l" defTabSz="457200" rtl="0" eaLnBrk="1" latinLnBrk="0" hangingPunct="1">
              <a:spcBef>
                <a:spcPct val="20000"/>
              </a:spcBef>
              <a:buSzPct val="85000"/>
              <a:buFont typeface="Arial"/>
              <a:buChar char="•"/>
              <a:tabLst/>
              <a:defRPr sz="1800" kern="1200">
                <a:solidFill>
                  <a:srgbClr val="40474B"/>
                </a:solidFill>
                <a:latin typeface="Arial"/>
                <a:ea typeface="+mn-ea"/>
                <a:cs typeface="Arial"/>
              </a:defRPr>
            </a:lvl2pPr>
            <a:lvl3pPr marL="606425" indent="-241300" algn="l" defTabSz="457200" rtl="0" eaLnBrk="1" latinLnBrk="0" hangingPunct="1">
              <a:spcBef>
                <a:spcPct val="20000"/>
              </a:spcBef>
              <a:buSzPct val="85000"/>
              <a:buFont typeface="Lucida Grande"/>
              <a:buChar char="-"/>
              <a:defRPr sz="1800" kern="1200">
                <a:solidFill>
                  <a:srgbClr val="40474B"/>
                </a:solidFill>
                <a:latin typeface="Arial"/>
                <a:ea typeface="+mn-ea"/>
                <a:cs typeface="Arial"/>
              </a:defRPr>
            </a:lvl3pPr>
            <a:lvl4pPr marL="874713" indent="-268288" algn="l" defTabSz="457200" rtl="0" eaLnBrk="1" latinLnBrk="0" hangingPunct="1">
              <a:spcBef>
                <a:spcPct val="20000"/>
              </a:spcBef>
              <a:buSzPct val="75000"/>
              <a:buFont typeface="Wingdings" charset="2"/>
              <a:buChar char="§"/>
              <a:defRPr sz="1800" kern="1200">
                <a:solidFill>
                  <a:srgbClr val="40474B"/>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92075" marR="0" lvl="1" indent="0" algn="l" defTabSz="457200" rtl="0" eaLnBrk="1" fontAlgn="auto" latinLnBrk="0" hangingPunct="1">
              <a:lnSpc>
                <a:spcPct val="100000"/>
              </a:lnSpc>
              <a:spcBef>
                <a:spcPct val="20000"/>
              </a:spcBef>
              <a:spcAft>
                <a:spcPts val="1200"/>
              </a:spcAft>
              <a:buClrTx/>
              <a:buSzPct val="85000"/>
              <a:buFont typeface="Arial"/>
              <a:buNone/>
              <a:tabLst>
                <a:tab pos="2794000" algn="l"/>
              </a:tabLst>
              <a:defRPr/>
            </a:pPr>
            <a:r>
              <a:rPr kumimoji="0" lang="en-US" sz="1200" b="1" i="0" u="none" strike="noStrike" kern="1200" cap="all" spc="0" normalizeH="0" noProof="0" dirty="0">
                <a:ln>
                  <a:noFill/>
                </a:ln>
                <a:solidFill>
                  <a:srgbClr val="0069B3"/>
                </a:solidFill>
                <a:effectLst/>
                <a:uLnTx/>
                <a:uFillTx/>
                <a:latin typeface="+mn-lt"/>
              </a:rPr>
              <a:t>Instruments that control wealth transfer</a:t>
            </a:r>
          </a:p>
        </p:txBody>
      </p:sp>
      <p:cxnSp>
        <p:nvCxnSpPr>
          <p:cNvPr id="10" name="Straight Connector 9"/>
          <p:cNvCxnSpPr/>
          <p:nvPr/>
        </p:nvCxnSpPr>
        <p:spPr>
          <a:xfrm>
            <a:off x="0" y="725544"/>
            <a:ext cx="3673006"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9FDE269C-5D8D-DD4D-B1DA-D4ED60743041}"/>
              </a:ext>
            </a:extLst>
          </p:cNvPr>
          <p:cNvCxnSpPr/>
          <p:nvPr/>
        </p:nvCxnSpPr>
        <p:spPr>
          <a:xfrm>
            <a:off x="2331308" y="1571001"/>
            <a:ext cx="0" cy="50684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24DF119C-F17F-CA45-8B3B-FB2161C5EBD4}"/>
              </a:ext>
            </a:extLst>
          </p:cNvPr>
          <p:cNvCxnSpPr/>
          <p:nvPr/>
        </p:nvCxnSpPr>
        <p:spPr>
          <a:xfrm>
            <a:off x="5090985" y="1571001"/>
            <a:ext cx="0" cy="50684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aphicFrame>
        <p:nvGraphicFramePr>
          <p:cNvPr id="22" name="Table 182">
            <a:extLst>
              <a:ext uri="{FF2B5EF4-FFF2-40B4-BE49-F238E27FC236}">
                <a16:creationId xmlns:a16="http://schemas.microsoft.com/office/drawing/2014/main" id="{7F4FDB28-DABE-1C4A-86C0-3AE050B0602D}"/>
              </a:ext>
            </a:extLst>
          </p:cNvPr>
          <p:cNvGraphicFramePr/>
          <p:nvPr>
            <p:extLst>
              <p:ext uri="{D42A27DB-BD31-4B8C-83A1-F6EECF244321}">
                <p14:modId xmlns:p14="http://schemas.microsoft.com/office/powerpoint/2010/main" val="877800426"/>
              </p:ext>
            </p:extLst>
          </p:nvPr>
        </p:nvGraphicFramePr>
        <p:xfrm>
          <a:off x="465647" y="1571001"/>
          <a:ext cx="6866988" cy="3107011"/>
        </p:xfrm>
        <a:graphic>
          <a:graphicData uri="http://schemas.openxmlformats.org/drawingml/2006/table">
            <a:tbl>
              <a:tblPr bandRow="1"/>
              <a:tblGrid>
                <a:gridCol w="1716747">
                  <a:extLst>
                    <a:ext uri="{9D8B030D-6E8A-4147-A177-3AD203B41FA5}">
                      <a16:colId xmlns:a16="http://schemas.microsoft.com/office/drawing/2014/main" val="20000"/>
                    </a:ext>
                  </a:extLst>
                </a:gridCol>
                <a:gridCol w="1716747">
                  <a:extLst>
                    <a:ext uri="{9D8B030D-6E8A-4147-A177-3AD203B41FA5}">
                      <a16:colId xmlns:a16="http://schemas.microsoft.com/office/drawing/2014/main" val="20001"/>
                    </a:ext>
                  </a:extLst>
                </a:gridCol>
                <a:gridCol w="1716747">
                  <a:extLst>
                    <a:ext uri="{9D8B030D-6E8A-4147-A177-3AD203B41FA5}">
                      <a16:colId xmlns:a16="http://schemas.microsoft.com/office/drawing/2014/main" val="20002"/>
                    </a:ext>
                  </a:extLst>
                </a:gridCol>
                <a:gridCol w="1716747">
                  <a:extLst>
                    <a:ext uri="{9D8B030D-6E8A-4147-A177-3AD203B41FA5}">
                      <a16:colId xmlns:a16="http://schemas.microsoft.com/office/drawing/2014/main" val="20003"/>
                    </a:ext>
                  </a:extLst>
                </a:gridCol>
              </a:tblGrid>
              <a:tr h="608868">
                <a:tc>
                  <a:txBody>
                    <a:bodyPr/>
                    <a:lstStyle/>
                    <a:p>
                      <a:pPr algn="l" defTabSz="914400">
                        <a:defRPr sz="1800"/>
                      </a:pPr>
                      <a:r>
                        <a:rPr lang="en-US" sz="1200" b="1" spc="0" baseline="0">
                          <a:solidFill>
                            <a:schemeClr val="bg1"/>
                          </a:solidFill>
                          <a:latin typeface="+mn-lt"/>
                          <a:ea typeface="Arial" charset="0"/>
                          <a:cs typeface="Arial"/>
                          <a:sym typeface="Whitney Medium"/>
                        </a:rPr>
                        <a:t>WILLS</a:t>
                      </a:r>
                      <a:endParaRPr sz="1200" b="1" spc="0" baseline="0">
                        <a:solidFill>
                          <a:schemeClr val="bg1"/>
                        </a:solidFill>
                        <a:latin typeface="+mn-lt"/>
                        <a:ea typeface="Arial" charset="0"/>
                        <a:cs typeface="Arial"/>
                        <a:sym typeface="Whitney Medium"/>
                      </a:endParaRPr>
                    </a:p>
                  </a:txBody>
                  <a:tcPr anchor="ctr" horzOverflow="overflow">
                    <a:lnL w="12700" cmpd="sng">
                      <a:noFill/>
                      <a:prstDash val="solid"/>
                    </a:lnL>
                    <a:lnR w="12700" cmpd="sng">
                      <a:noFill/>
                      <a:prstDash val="soli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l" defTabSz="914400">
                        <a:defRPr sz="1800"/>
                      </a:pPr>
                      <a:r>
                        <a:rPr lang="en-US" sz="1200" b="1" spc="0" baseline="0">
                          <a:solidFill>
                            <a:schemeClr val="bg1"/>
                          </a:solidFill>
                          <a:latin typeface="+mn-lt"/>
                          <a:ea typeface="Arial" charset="0"/>
                          <a:cs typeface="Arial"/>
                          <a:sym typeface="Whitney Medium"/>
                        </a:rPr>
                        <a:t>OWNERSHIP</a:t>
                      </a:r>
                      <a:endParaRPr sz="1200" b="1" spc="0" baseline="0">
                        <a:solidFill>
                          <a:schemeClr val="bg1"/>
                        </a:solidFill>
                        <a:latin typeface="+mn-lt"/>
                        <a:ea typeface="Arial" charset="0"/>
                        <a:cs typeface="Arial"/>
                        <a:sym typeface="Whitney Medium"/>
                      </a:endParaRPr>
                    </a:p>
                  </a:txBody>
                  <a:tcPr anchor="ctr" horzOverflow="overflow">
                    <a:lnL w="12700" cmpd="sng">
                      <a:noFill/>
                      <a:prstDash val="solid"/>
                    </a:lnL>
                    <a:lnR w="12700" cmpd="sng">
                      <a:noFill/>
                      <a:prstDash val="soli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l" defTabSz="914400">
                        <a:defRPr sz="1800"/>
                      </a:pPr>
                      <a:r>
                        <a:rPr lang="en-US" sz="1200" b="1" spc="0" baseline="0">
                          <a:solidFill>
                            <a:schemeClr val="bg1"/>
                          </a:solidFill>
                          <a:latin typeface="+mn-lt"/>
                          <a:ea typeface="Arial" charset="0"/>
                          <a:cs typeface="Arial"/>
                          <a:sym typeface="Whitney Semibold"/>
                        </a:rPr>
                        <a:t>BENEFICIARY DESIGNATIONS</a:t>
                      </a:r>
                      <a:endParaRPr sz="1200" b="1" spc="0" baseline="0">
                        <a:solidFill>
                          <a:schemeClr val="bg1"/>
                        </a:solidFill>
                        <a:latin typeface="+mn-lt"/>
                        <a:ea typeface="Arial" charset="0"/>
                        <a:cs typeface="Arial"/>
                        <a:sym typeface="Whitney Semibold"/>
                      </a:endParaRPr>
                    </a:p>
                  </a:txBody>
                  <a:tcPr anchor="ctr" horzOverflow="overflow">
                    <a:lnL w="12700" cmpd="sng">
                      <a:noFill/>
                      <a:prstDash val="solid"/>
                    </a:lnL>
                    <a:lnR w="12700" cmpd="sng">
                      <a:noFill/>
                      <a:prstDash val="soli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l" defTabSz="914400">
                        <a:defRPr sz="1800"/>
                      </a:pPr>
                      <a:r>
                        <a:rPr lang="en-US" sz="1200" b="1" spc="0" baseline="0">
                          <a:solidFill>
                            <a:schemeClr val="bg1"/>
                          </a:solidFill>
                          <a:latin typeface="+mn-lt"/>
                          <a:ea typeface="Arial" charset="0"/>
                          <a:cs typeface="Arial"/>
                          <a:sym typeface="Whitney Medium"/>
                        </a:rPr>
                        <a:t>TRUSTS</a:t>
                      </a:r>
                      <a:endParaRPr sz="1200" b="1" spc="0" baseline="0">
                        <a:solidFill>
                          <a:schemeClr val="bg1"/>
                        </a:solidFill>
                        <a:latin typeface="+mn-lt"/>
                        <a:ea typeface="Arial" charset="0"/>
                        <a:cs typeface="Arial"/>
                        <a:sym typeface="Whitney Medium"/>
                      </a:endParaRPr>
                    </a:p>
                  </a:txBody>
                  <a:tcPr anchor="ctr" horzOverflow="overflow">
                    <a:lnL w="12700" cmpd="sng">
                      <a:noFill/>
                      <a:prstDash val="solid"/>
                    </a:lnL>
                    <a:lnR w="12700" cmpd="sng">
                      <a:noFill/>
                      <a:prstDash val="soli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0000"/>
                  </a:ext>
                </a:extLst>
              </a:tr>
              <a:tr h="842232">
                <a:tc>
                  <a:txBody>
                    <a:bodyPr/>
                    <a:lstStyle/>
                    <a:p>
                      <a:pPr marL="100584" marR="0" lvl="0" indent="0" algn="l" defTabSz="457200" rtl="0" eaLnBrk="1" fontAlgn="auto" latinLnBrk="0" hangingPunct="1">
                        <a:lnSpc>
                          <a:spcPct val="100000"/>
                        </a:lnSpc>
                        <a:spcBef>
                          <a:spcPts val="0"/>
                        </a:spcBef>
                        <a:spcAft>
                          <a:spcPts val="0"/>
                        </a:spcAft>
                        <a:buClrTx/>
                        <a:buSzPct val="75000"/>
                        <a:buFont typeface="Arial" panose="020B0604020202020204" pitchFamily="34" charset="0"/>
                        <a:buNone/>
                        <a:tabLst/>
                        <a:defRPr/>
                      </a:pPr>
                      <a:r>
                        <a:rPr kumimoji="0" lang="en-US" sz="1200" b="1" i="0" u="none" strike="noStrike" kern="1200" cap="none" spc="0" normalizeH="0" baseline="0" noProof="0" dirty="0">
                          <a:ln>
                            <a:noFill/>
                          </a:ln>
                          <a:solidFill>
                            <a:srgbClr val="40474B"/>
                          </a:solidFill>
                          <a:effectLst/>
                          <a:uLnTx/>
                          <a:uFillTx/>
                          <a:latin typeface="+mn-lt"/>
                          <a:ea typeface="+mn-ea"/>
                          <a:cs typeface="+mn-cs"/>
                        </a:rPr>
                        <a:t>Pros:</a:t>
                      </a:r>
                    </a:p>
                    <a:p>
                      <a:pPr marL="272034" marR="0" lvl="0" indent="-171450" algn="l" defTabSz="457200" rtl="0" eaLnBrk="1" fontAlgn="auto" latinLnBrk="0" hangingPunct="1">
                        <a:lnSpc>
                          <a:spcPct val="100000"/>
                        </a:lnSpc>
                        <a:spcBef>
                          <a:spcPts val="0"/>
                        </a:spcBef>
                        <a:spcAft>
                          <a:spcPts val="400"/>
                        </a:spcAft>
                        <a:buClr>
                          <a:srgbClr val="40474B"/>
                        </a:buClr>
                        <a:buSzPct val="75000"/>
                        <a:buFont typeface="Arial" panose="020B0604020202020204" pitchFamily="34" charset="0"/>
                        <a:buChar char="•"/>
                        <a:tabLst/>
                        <a:defRPr/>
                      </a:pPr>
                      <a:r>
                        <a:rPr kumimoji="0" lang="en-US" sz="1200" b="0" i="0" u="none" strike="noStrike" kern="1200" cap="none" spc="0" normalizeH="0" baseline="0" noProof="0" dirty="0">
                          <a:ln>
                            <a:noFill/>
                          </a:ln>
                          <a:solidFill>
                            <a:srgbClr val="40474B"/>
                          </a:solidFill>
                          <a:effectLst/>
                          <a:uLnTx/>
                          <a:uFillTx/>
                          <a:latin typeface="+mn-lt"/>
                          <a:ea typeface="+mn-ea"/>
                          <a:cs typeface="+mn-cs"/>
                        </a:rPr>
                        <a:t>Easy to set up</a:t>
                      </a:r>
                    </a:p>
                    <a:p>
                      <a:pPr marL="272034" marR="0" lvl="0" indent="-171450" algn="l" defTabSz="457200" rtl="0" eaLnBrk="1" fontAlgn="auto" latinLnBrk="0" hangingPunct="1">
                        <a:lnSpc>
                          <a:spcPct val="100000"/>
                        </a:lnSpc>
                        <a:spcBef>
                          <a:spcPts val="0"/>
                        </a:spcBef>
                        <a:spcAft>
                          <a:spcPts val="400"/>
                        </a:spcAft>
                        <a:buClr>
                          <a:srgbClr val="40474B"/>
                        </a:buClr>
                        <a:buSzPct val="75000"/>
                        <a:buFont typeface="Arial" panose="020B0604020202020204" pitchFamily="34" charset="0"/>
                        <a:buChar char="•"/>
                        <a:tabLst/>
                        <a:defRPr/>
                      </a:pPr>
                      <a:r>
                        <a:rPr kumimoji="0" lang="en-US" sz="1200" b="0" i="0" u="none" strike="noStrike" kern="1200" cap="none" spc="0" normalizeH="0" baseline="0" noProof="0" dirty="0">
                          <a:ln>
                            <a:noFill/>
                          </a:ln>
                          <a:solidFill>
                            <a:srgbClr val="40474B"/>
                          </a:solidFill>
                          <a:effectLst/>
                          <a:uLnTx/>
                          <a:uFillTx/>
                          <a:latin typeface="+mn-lt"/>
                          <a:ea typeface="+mn-ea"/>
                          <a:cs typeface="+mn-cs"/>
                        </a:rPr>
                        <a:t>Simple</a:t>
                      </a:r>
                    </a:p>
                  </a:txBody>
                  <a:tcPr marL="18344" marR="18344" marT="18344" marB="18344" anchor="ctr" horzOverflow="overflow">
                    <a:lnL w="12700" cmpd="sng">
                      <a:noFill/>
                      <a:prstDash val="solid"/>
                    </a:lnL>
                    <a:lnR w="12700" cmpd="sng">
                      <a:noFill/>
                      <a:prstDash val="solid"/>
                    </a:lnR>
                    <a:lnT w="12700" cap="flat" cmpd="sng" algn="ctr">
                      <a:no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chemeClr val="bg1"/>
                    </a:solidFill>
                  </a:tcPr>
                </a:tc>
                <a:tc>
                  <a:txBody>
                    <a:bodyPr/>
                    <a:lstStyle/>
                    <a:p>
                      <a:pPr marL="122237" marR="0" lvl="0" indent="0" algn="l" defTabSz="457200" rtl="0" eaLnBrk="1" fontAlgn="auto" latinLnBrk="0" hangingPunct="1">
                        <a:lnSpc>
                          <a:spcPct val="100000"/>
                        </a:lnSpc>
                        <a:spcBef>
                          <a:spcPts val="600"/>
                        </a:spcBef>
                        <a:spcAft>
                          <a:spcPts val="0"/>
                        </a:spcAft>
                        <a:buClrTx/>
                        <a:buSzPct val="75000"/>
                        <a:buFont typeface="Arial" panose="020B0604020202020204" pitchFamily="34" charset="0"/>
                        <a:buNone/>
                        <a:tabLst/>
                        <a:defRPr/>
                      </a:pPr>
                      <a:r>
                        <a:rPr kumimoji="0" lang="en-US" sz="1200" b="1" i="0" u="none" strike="noStrike" kern="1200" cap="none" spc="0" normalizeH="0" baseline="0" noProof="0" dirty="0">
                          <a:ln>
                            <a:noFill/>
                          </a:ln>
                          <a:solidFill>
                            <a:srgbClr val="40474B"/>
                          </a:solidFill>
                          <a:effectLst/>
                          <a:uLnTx/>
                          <a:uFillTx/>
                          <a:latin typeface="+mn-lt"/>
                          <a:ea typeface="+mn-ea"/>
                          <a:cs typeface="+mn-cs"/>
                        </a:rPr>
                        <a:t>Pros:</a:t>
                      </a:r>
                    </a:p>
                    <a:p>
                      <a:pPr marL="293687" marR="0" lvl="0" indent="-171450" algn="l" defTabSz="457200" rtl="0" eaLnBrk="1" fontAlgn="auto" latinLnBrk="0" hangingPunct="1">
                        <a:lnSpc>
                          <a:spcPct val="100000"/>
                        </a:lnSpc>
                        <a:spcBef>
                          <a:spcPts val="0"/>
                        </a:spcBef>
                        <a:spcAft>
                          <a:spcPts val="400"/>
                        </a:spcAft>
                        <a:buClr>
                          <a:srgbClr val="40474B"/>
                        </a:buClr>
                        <a:buSzPct val="75000"/>
                        <a:buFont typeface="Arial" panose="020B0604020202020204" pitchFamily="34" charset="0"/>
                        <a:buChar char="•"/>
                        <a:tabLst/>
                        <a:defRPr/>
                      </a:pPr>
                      <a:r>
                        <a:rPr kumimoji="0" lang="en-US" sz="1200" b="0" i="0" u="none" strike="noStrike" kern="1200" cap="none" spc="0" normalizeH="0" baseline="0" noProof="0" dirty="0">
                          <a:ln>
                            <a:noFill/>
                          </a:ln>
                          <a:solidFill>
                            <a:srgbClr val="40474B"/>
                          </a:solidFill>
                          <a:effectLst/>
                          <a:uLnTx/>
                          <a:uFillTx/>
                          <a:latin typeface="+mn-lt"/>
                          <a:ea typeface="+mn-ea"/>
                          <a:cs typeface="+mn-cs"/>
                        </a:rPr>
                        <a:t>Easy to set up</a:t>
                      </a:r>
                    </a:p>
                    <a:p>
                      <a:pPr marL="293687" marR="0" lvl="0" indent="-171450" algn="l" defTabSz="457200" rtl="0" eaLnBrk="1" fontAlgn="auto" latinLnBrk="0" hangingPunct="1">
                        <a:lnSpc>
                          <a:spcPct val="100000"/>
                        </a:lnSpc>
                        <a:spcBef>
                          <a:spcPts val="0"/>
                        </a:spcBef>
                        <a:spcAft>
                          <a:spcPts val="400"/>
                        </a:spcAft>
                        <a:buClr>
                          <a:srgbClr val="40474B"/>
                        </a:buClr>
                        <a:buSzPct val="75000"/>
                        <a:buFont typeface="Arial" panose="020B0604020202020204" pitchFamily="34" charset="0"/>
                        <a:buChar char="•"/>
                        <a:tabLst/>
                        <a:defRPr/>
                      </a:pPr>
                      <a:r>
                        <a:rPr kumimoji="0" lang="en-US" sz="1200" b="0" i="0" u="none" strike="noStrike" kern="1200" cap="none" spc="0" normalizeH="0" baseline="0" noProof="0" dirty="0">
                          <a:ln>
                            <a:noFill/>
                          </a:ln>
                          <a:solidFill>
                            <a:srgbClr val="40474B"/>
                          </a:solidFill>
                          <a:effectLst/>
                          <a:uLnTx/>
                          <a:uFillTx/>
                          <a:latin typeface="+mn-lt"/>
                          <a:ea typeface="+mn-ea"/>
                          <a:cs typeface="+mn-cs"/>
                        </a:rPr>
                        <a:t>Efficient</a:t>
                      </a:r>
                    </a:p>
                  </a:txBody>
                  <a:tcPr marL="18344" marR="18344" marT="18344" marB="18344" anchor="ctr" horzOverflow="overflow">
                    <a:lnL w="12700" cmpd="sng">
                      <a:noFill/>
                      <a:prstDash val="solid"/>
                    </a:lnL>
                    <a:lnR w="12700" cmpd="sng">
                      <a:noFill/>
                      <a:prstDash val="solid"/>
                    </a:lnR>
                    <a:lnT w="12700" cap="flat" cmpd="sng" algn="ctr">
                      <a:no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chemeClr val="bg1"/>
                    </a:solidFill>
                  </a:tcPr>
                </a:tc>
                <a:tc>
                  <a:txBody>
                    <a:bodyPr/>
                    <a:lstStyle/>
                    <a:p>
                      <a:pPr marL="130175" marR="0" lvl="0" indent="0" algn="l" defTabSz="457200" rtl="0" eaLnBrk="1" fontAlgn="auto" latinLnBrk="0" hangingPunct="1">
                        <a:lnSpc>
                          <a:spcPct val="100000"/>
                        </a:lnSpc>
                        <a:spcBef>
                          <a:spcPts val="0"/>
                        </a:spcBef>
                        <a:spcAft>
                          <a:spcPts val="400"/>
                        </a:spcAft>
                        <a:buClrTx/>
                        <a:buSzPct val="75000"/>
                        <a:buFont typeface="Arial" panose="020B0604020202020204" pitchFamily="34" charset="0"/>
                        <a:buNone/>
                        <a:tabLst/>
                        <a:defRPr/>
                      </a:pPr>
                      <a:r>
                        <a:rPr kumimoji="0" lang="en-US" sz="1200" b="1" i="0" u="none" strike="noStrike" kern="1200" cap="none" spc="0" normalizeH="0" baseline="0" noProof="0" dirty="0">
                          <a:ln>
                            <a:noFill/>
                          </a:ln>
                          <a:solidFill>
                            <a:srgbClr val="40474B"/>
                          </a:solidFill>
                          <a:effectLst/>
                          <a:uLnTx/>
                          <a:uFillTx/>
                          <a:latin typeface="+mn-lt"/>
                          <a:ea typeface="+mn-ea"/>
                          <a:cs typeface="+mn-cs"/>
                        </a:rPr>
                        <a:t>Pros:</a:t>
                      </a:r>
                    </a:p>
                    <a:p>
                      <a:pPr marL="301625" marR="0" lvl="0" indent="-171450" algn="l" defTabSz="457200" rtl="0" eaLnBrk="1" fontAlgn="auto" latinLnBrk="0" hangingPunct="1">
                        <a:lnSpc>
                          <a:spcPct val="100000"/>
                        </a:lnSpc>
                        <a:spcBef>
                          <a:spcPts val="0"/>
                        </a:spcBef>
                        <a:spcAft>
                          <a:spcPts val="400"/>
                        </a:spcAft>
                        <a:buClr>
                          <a:srgbClr val="40474B"/>
                        </a:buClr>
                        <a:buSzPct val="75000"/>
                        <a:buFont typeface="Arial" panose="020B0604020202020204" pitchFamily="34" charset="0"/>
                        <a:buChar char="•"/>
                        <a:tabLst/>
                        <a:defRPr/>
                      </a:pPr>
                      <a:r>
                        <a:rPr kumimoji="0" lang="en-US" sz="1200" b="0" i="0" u="none" strike="noStrike" kern="1200" cap="none" spc="0" normalizeH="0" baseline="0" noProof="0" dirty="0">
                          <a:ln>
                            <a:noFill/>
                          </a:ln>
                          <a:solidFill>
                            <a:srgbClr val="40474B"/>
                          </a:solidFill>
                          <a:effectLst/>
                          <a:uLnTx/>
                          <a:uFillTx/>
                          <a:latin typeface="+mn-lt"/>
                          <a:ea typeface="+mn-ea"/>
                          <a:cs typeface="+mn-cs"/>
                        </a:rPr>
                        <a:t>Easy to set up</a:t>
                      </a:r>
                    </a:p>
                    <a:p>
                      <a:pPr marL="301625" marR="0" lvl="0" indent="-171450" algn="l" defTabSz="457200" rtl="0" eaLnBrk="1" fontAlgn="auto" latinLnBrk="0" hangingPunct="1">
                        <a:lnSpc>
                          <a:spcPct val="100000"/>
                        </a:lnSpc>
                        <a:spcBef>
                          <a:spcPts val="0"/>
                        </a:spcBef>
                        <a:spcAft>
                          <a:spcPts val="400"/>
                        </a:spcAft>
                        <a:buClr>
                          <a:srgbClr val="40474B"/>
                        </a:buClr>
                        <a:buSzPct val="75000"/>
                        <a:buFont typeface="Arial" panose="020B0604020202020204" pitchFamily="34" charset="0"/>
                        <a:buChar char="•"/>
                        <a:tabLst/>
                        <a:defRPr/>
                      </a:pPr>
                      <a:r>
                        <a:rPr kumimoji="0" lang="en-US" sz="1200" b="0" i="0" u="none" strike="noStrike" kern="1200" cap="none" spc="0" normalizeH="0" baseline="0" noProof="0" dirty="0">
                          <a:ln>
                            <a:noFill/>
                          </a:ln>
                          <a:solidFill>
                            <a:srgbClr val="40474B"/>
                          </a:solidFill>
                          <a:effectLst/>
                          <a:uLnTx/>
                          <a:uFillTx/>
                          <a:latin typeface="+mn-lt"/>
                          <a:ea typeface="+mn-ea"/>
                          <a:cs typeface="+mn-cs"/>
                        </a:rPr>
                        <a:t>No cost</a:t>
                      </a:r>
                    </a:p>
                  </a:txBody>
                  <a:tcPr marL="18344" marR="18344" marT="18344" marB="18344" anchor="ctr" horzOverflow="overflow">
                    <a:lnL w="12700" cmpd="sng">
                      <a:noFill/>
                      <a:prstDash val="solid"/>
                    </a:lnL>
                    <a:lnR w="12700" cmpd="sng">
                      <a:noFill/>
                      <a:prstDash val="solid"/>
                    </a:lnR>
                    <a:lnT w="12700" cap="flat" cmpd="sng" algn="ctr">
                      <a:no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chemeClr val="bg1"/>
                    </a:solidFill>
                  </a:tcPr>
                </a:tc>
                <a:tc>
                  <a:txBody>
                    <a:bodyPr/>
                    <a:lstStyle/>
                    <a:p>
                      <a:pPr marL="122237" marR="0" lvl="0" indent="0" algn="l" defTabSz="457200" rtl="0" eaLnBrk="1" fontAlgn="auto" latinLnBrk="0" hangingPunct="1">
                        <a:lnSpc>
                          <a:spcPct val="100000"/>
                        </a:lnSpc>
                        <a:spcBef>
                          <a:spcPts val="600"/>
                        </a:spcBef>
                        <a:spcAft>
                          <a:spcPts val="0"/>
                        </a:spcAft>
                        <a:buClrTx/>
                        <a:buSzPct val="75000"/>
                        <a:buFont typeface="Arial" panose="020B0604020202020204" pitchFamily="34" charset="0"/>
                        <a:buNone/>
                        <a:tabLst/>
                        <a:defRPr/>
                      </a:pPr>
                      <a:r>
                        <a:rPr kumimoji="0" lang="en-US" sz="1200" b="1" i="0" u="none" strike="noStrike" kern="1200" cap="none" spc="0" normalizeH="0" baseline="0" noProof="0" dirty="0">
                          <a:ln>
                            <a:noFill/>
                          </a:ln>
                          <a:solidFill>
                            <a:srgbClr val="40474B"/>
                          </a:solidFill>
                          <a:effectLst/>
                          <a:uLnTx/>
                          <a:uFillTx/>
                          <a:latin typeface="+mn-lt"/>
                          <a:ea typeface="+mn-ea"/>
                          <a:cs typeface="+mn-cs"/>
                        </a:rPr>
                        <a:t>Pros:</a:t>
                      </a:r>
                    </a:p>
                    <a:p>
                      <a:pPr marL="293687" marR="0" lvl="0" indent="-171450" algn="l" defTabSz="457200" rtl="0" eaLnBrk="1" fontAlgn="auto" latinLnBrk="0" hangingPunct="1">
                        <a:lnSpc>
                          <a:spcPct val="100000"/>
                        </a:lnSpc>
                        <a:spcBef>
                          <a:spcPts val="0"/>
                        </a:spcBef>
                        <a:spcAft>
                          <a:spcPts val="400"/>
                        </a:spcAft>
                        <a:buClr>
                          <a:srgbClr val="40474B"/>
                        </a:buClr>
                        <a:buSzPct val="75000"/>
                        <a:buFont typeface="Arial" panose="020B0604020202020204" pitchFamily="34" charset="0"/>
                        <a:buChar char="•"/>
                        <a:tabLst/>
                        <a:defRPr/>
                      </a:pPr>
                      <a:r>
                        <a:rPr kumimoji="0" lang="en-US" sz="1200" b="0" i="0" u="none" strike="noStrike" kern="1200" cap="none" spc="0" normalizeH="0" baseline="0" noProof="0" dirty="0">
                          <a:ln>
                            <a:noFill/>
                          </a:ln>
                          <a:solidFill>
                            <a:srgbClr val="40474B"/>
                          </a:solidFill>
                          <a:effectLst/>
                          <a:uLnTx/>
                          <a:uFillTx/>
                          <a:latin typeface="+mn-lt"/>
                          <a:ea typeface="+mn-ea"/>
                          <a:cs typeface="+mn-cs"/>
                        </a:rPr>
                        <a:t>Customization</a:t>
                      </a:r>
                    </a:p>
                    <a:p>
                      <a:pPr marL="293687" marR="0" lvl="0" indent="-171450" algn="l" defTabSz="457200" rtl="0" eaLnBrk="1" fontAlgn="auto" latinLnBrk="0" hangingPunct="1">
                        <a:lnSpc>
                          <a:spcPct val="100000"/>
                        </a:lnSpc>
                        <a:spcBef>
                          <a:spcPts val="0"/>
                        </a:spcBef>
                        <a:spcAft>
                          <a:spcPts val="400"/>
                        </a:spcAft>
                        <a:buClr>
                          <a:srgbClr val="40474B"/>
                        </a:buClr>
                        <a:buSzPct val="75000"/>
                        <a:buFont typeface="Arial" panose="020B0604020202020204" pitchFamily="34" charset="0"/>
                        <a:buChar char="•"/>
                        <a:tabLst/>
                        <a:defRPr/>
                      </a:pPr>
                      <a:r>
                        <a:rPr kumimoji="0" lang="en-US" sz="1200" b="0" i="0" u="none" strike="noStrike" kern="1200" cap="none" spc="0" normalizeH="0" baseline="0" noProof="0" dirty="0">
                          <a:ln>
                            <a:noFill/>
                          </a:ln>
                          <a:solidFill>
                            <a:srgbClr val="40474B"/>
                          </a:solidFill>
                          <a:effectLst/>
                          <a:uLnTx/>
                          <a:uFillTx/>
                          <a:latin typeface="+mn-lt"/>
                          <a:ea typeface="+mn-ea"/>
                          <a:cs typeface="+mn-cs"/>
                        </a:rPr>
                        <a:t>Flexibility</a:t>
                      </a:r>
                    </a:p>
                  </a:txBody>
                  <a:tcPr marL="18344" marR="18344" marT="18344" marB="18344" anchor="ctr" horzOverflow="overflow">
                    <a:lnL w="12700" cmpd="sng">
                      <a:noFill/>
                      <a:prstDash val="solid"/>
                    </a:lnL>
                    <a:lnR w="12700" cmpd="sng">
                      <a:noFill/>
                      <a:prstDash val="solid"/>
                    </a:lnR>
                    <a:lnT w="12700" cap="flat" cmpd="sng" algn="ctr">
                      <a:no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1655911">
                <a:tc>
                  <a:txBody>
                    <a:bodyPr/>
                    <a:lstStyle/>
                    <a:p>
                      <a:pPr marL="100584" marR="0" lvl="0" indent="0" algn="l" defTabSz="457200" rtl="0" eaLnBrk="1" fontAlgn="auto" latinLnBrk="0" hangingPunct="1">
                        <a:lnSpc>
                          <a:spcPct val="100000"/>
                        </a:lnSpc>
                        <a:spcBef>
                          <a:spcPts val="0"/>
                        </a:spcBef>
                        <a:spcAft>
                          <a:spcPts val="400"/>
                        </a:spcAft>
                        <a:buClrTx/>
                        <a:buSzPct val="75000"/>
                        <a:buFont typeface="Arial" panose="020B0604020202020204" pitchFamily="34" charset="0"/>
                        <a:buNone/>
                        <a:tabLst/>
                        <a:defRPr/>
                      </a:pPr>
                      <a:r>
                        <a:rPr kumimoji="0" lang="en-US" sz="1200" b="1" i="0" u="none" strike="noStrike" kern="1200" cap="none" spc="0" normalizeH="0" baseline="0" noProof="0" dirty="0">
                          <a:ln>
                            <a:noFill/>
                          </a:ln>
                          <a:solidFill>
                            <a:srgbClr val="40474B"/>
                          </a:solidFill>
                          <a:effectLst/>
                          <a:uLnTx/>
                          <a:uFillTx/>
                          <a:latin typeface="+mn-lt"/>
                          <a:ea typeface="+mn-ea"/>
                          <a:cs typeface="+mn-cs"/>
                        </a:rPr>
                        <a:t>Cons:</a:t>
                      </a:r>
                    </a:p>
                    <a:p>
                      <a:pPr marL="272034" marR="0" lvl="0" indent="-171450" algn="l" defTabSz="457200" rtl="0" eaLnBrk="1" fontAlgn="auto" latinLnBrk="0" hangingPunct="1">
                        <a:lnSpc>
                          <a:spcPct val="100000"/>
                        </a:lnSpc>
                        <a:spcBef>
                          <a:spcPts val="0"/>
                        </a:spcBef>
                        <a:spcAft>
                          <a:spcPts val="400"/>
                        </a:spcAft>
                        <a:buClr>
                          <a:srgbClr val="40474B"/>
                        </a:buClr>
                        <a:buSzPct val="75000"/>
                        <a:buFont typeface="Arial" panose="020B0604020202020204" pitchFamily="34" charset="0"/>
                        <a:buChar char="•"/>
                        <a:tabLst/>
                        <a:defRPr/>
                      </a:pPr>
                      <a:r>
                        <a:rPr kumimoji="0" lang="en-US" sz="1200" b="0" i="0" u="none" strike="noStrike" kern="1200" cap="none" spc="0" normalizeH="0" baseline="0" noProof="0" dirty="0">
                          <a:ln>
                            <a:noFill/>
                          </a:ln>
                          <a:solidFill>
                            <a:srgbClr val="40474B"/>
                          </a:solidFill>
                          <a:effectLst/>
                          <a:uLnTx/>
                          <a:uFillTx/>
                          <a:latin typeface="+mn-lt"/>
                          <a:ea typeface="+mn-ea"/>
                          <a:cs typeface="+mn-cs"/>
                        </a:rPr>
                        <a:t>Assets are </a:t>
                      </a:r>
                      <a:br>
                        <a:rPr kumimoji="0" lang="en-US" sz="1200" b="0" i="0" u="none" strike="noStrike" kern="1200" cap="none" spc="0" normalizeH="0" baseline="0" noProof="0" dirty="0">
                          <a:ln>
                            <a:noFill/>
                          </a:ln>
                          <a:solidFill>
                            <a:srgbClr val="40474B"/>
                          </a:solidFill>
                          <a:effectLst/>
                          <a:uLnTx/>
                          <a:uFillTx/>
                          <a:latin typeface="+mn-lt"/>
                          <a:ea typeface="+mn-ea"/>
                          <a:cs typeface="+mn-cs"/>
                        </a:rPr>
                      </a:br>
                      <a:r>
                        <a:rPr kumimoji="0" lang="en-US" sz="1200" b="0" i="0" u="none" strike="noStrike" kern="1200" cap="none" spc="0" normalizeH="0" baseline="0" noProof="0" dirty="0">
                          <a:ln>
                            <a:noFill/>
                          </a:ln>
                          <a:solidFill>
                            <a:srgbClr val="40474B"/>
                          </a:solidFill>
                          <a:effectLst/>
                          <a:uLnTx/>
                          <a:uFillTx/>
                          <a:latin typeface="+mn-lt"/>
                          <a:ea typeface="+mn-ea"/>
                          <a:cs typeface="+mn-cs"/>
                        </a:rPr>
                        <a:t>subject to probate</a:t>
                      </a:r>
                    </a:p>
                    <a:p>
                      <a:pPr marL="272034" marR="0" lvl="0" indent="-171450" algn="l" defTabSz="457200" rtl="0" eaLnBrk="1" fontAlgn="auto" latinLnBrk="0" hangingPunct="1">
                        <a:lnSpc>
                          <a:spcPct val="100000"/>
                        </a:lnSpc>
                        <a:spcBef>
                          <a:spcPts val="0"/>
                        </a:spcBef>
                        <a:spcAft>
                          <a:spcPts val="400"/>
                        </a:spcAft>
                        <a:buClr>
                          <a:srgbClr val="40474B"/>
                        </a:buClr>
                        <a:buSzPct val="75000"/>
                        <a:buFont typeface="Arial" panose="020B0604020202020204" pitchFamily="34" charset="0"/>
                        <a:buChar char="•"/>
                        <a:tabLst/>
                        <a:defRPr/>
                      </a:pPr>
                      <a:r>
                        <a:rPr kumimoji="0" lang="en-US" sz="1200" b="0" i="0" u="none" strike="noStrike" kern="1200" cap="none" spc="0" normalizeH="0" baseline="0" noProof="0" dirty="0">
                          <a:ln>
                            <a:noFill/>
                          </a:ln>
                          <a:solidFill>
                            <a:srgbClr val="40474B"/>
                          </a:solidFill>
                          <a:effectLst/>
                          <a:uLnTx/>
                          <a:uFillTx/>
                          <a:latin typeface="+mn-lt"/>
                          <a:ea typeface="+mn-ea"/>
                          <a:cs typeface="+mn-cs"/>
                        </a:rPr>
                        <a:t>Estate must </a:t>
                      </a:r>
                      <a:br>
                        <a:rPr kumimoji="0" lang="en-US" sz="1200" b="0" i="0" u="none" strike="noStrike" kern="1200" cap="none" spc="0" normalizeH="0" baseline="0" noProof="0" dirty="0">
                          <a:ln>
                            <a:noFill/>
                          </a:ln>
                          <a:solidFill>
                            <a:srgbClr val="40474B"/>
                          </a:solidFill>
                          <a:effectLst/>
                          <a:uLnTx/>
                          <a:uFillTx/>
                          <a:latin typeface="+mn-lt"/>
                          <a:ea typeface="+mn-ea"/>
                          <a:cs typeface="+mn-cs"/>
                        </a:rPr>
                      </a:br>
                      <a:r>
                        <a:rPr kumimoji="0" lang="en-US" sz="1200" b="0" i="0" u="none" strike="noStrike" kern="1200" cap="none" spc="0" normalizeH="0" baseline="0" noProof="0" dirty="0">
                          <a:ln>
                            <a:noFill/>
                          </a:ln>
                          <a:solidFill>
                            <a:srgbClr val="40474B"/>
                          </a:solidFill>
                          <a:effectLst/>
                          <a:uLnTx/>
                          <a:uFillTx/>
                          <a:latin typeface="+mn-lt"/>
                          <a:ea typeface="+mn-ea"/>
                          <a:cs typeface="+mn-cs"/>
                        </a:rPr>
                        <a:t>remain open</a:t>
                      </a:r>
                    </a:p>
                    <a:p>
                      <a:pPr marL="272034" marR="0" lvl="0" indent="-171450" algn="l" defTabSz="457200" rtl="0" eaLnBrk="1" fontAlgn="auto" latinLnBrk="0" hangingPunct="1">
                        <a:lnSpc>
                          <a:spcPct val="100000"/>
                        </a:lnSpc>
                        <a:spcBef>
                          <a:spcPts val="0"/>
                        </a:spcBef>
                        <a:spcAft>
                          <a:spcPts val="400"/>
                        </a:spcAft>
                        <a:buClr>
                          <a:srgbClr val="40474B"/>
                        </a:buClr>
                        <a:buSzPct val="75000"/>
                        <a:buFont typeface="Arial" panose="020B0604020202020204" pitchFamily="34" charset="0"/>
                        <a:buChar char="•"/>
                        <a:tabLst/>
                        <a:defRPr/>
                      </a:pPr>
                      <a:r>
                        <a:rPr kumimoji="0" lang="en-US" sz="1200" b="0" i="0" u="none" strike="noStrike" kern="1200" cap="none" spc="0" normalizeH="0" baseline="0" noProof="0" dirty="0">
                          <a:ln>
                            <a:noFill/>
                          </a:ln>
                          <a:solidFill>
                            <a:srgbClr val="40474B"/>
                          </a:solidFill>
                          <a:effectLst/>
                          <a:uLnTx/>
                          <a:uFillTx/>
                          <a:latin typeface="+mn-lt"/>
                          <a:ea typeface="+mn-ea"/>
                          <a:cs typeface="+mn-cs"/>
                        </a:rPr>
                        <a:t>Privacy concerns</a:t>
                      </a:r>
                    </a:p>
                  </a:txBody>
                  <a:tcPr marL="18344" marR="18344" marT="201224" marB="18344"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tx2">
                        <a:lumMod val="20000"/>
                        <a:lumOff val="80000"/>
                      </a:schemeClr>
                    </a:solidFill>
                  </a:tcPr>
                </a:tc>
                <a:tc>
                  <a:txBody>
                    <a:bodyPr/>
                    <a:lstStyle/>
                    <a:p>
                      <a:pPr marL="122237" marR="0" lvl="0" indent="0" algn="l" defTabSz="457200" rtl="0" eaLnBrk="1" fontAlgn="auto" latinLnBrk="0" hangingPunct="1">
                        <a:lnSpc>
                          <a:spcPct val="100000"/>
                        </a:lnSpc>
                        <a:spcBef>
                          <a:spcPts val="0"/>
                        </a:spcBef>
                        <a:spcAft>
                          <a:spcPts val="400"/>
                        </a:spcAft>
                        <a:buClrTx/>
                        <a:buSzPct val="75000"/>
                        <a:buFont typeface="Arial" panose="020B0604020202020204" pitchFamily="34" charset="0"/>
                        <a:buNone/>
                        <a:tabLst/>
                        <a:defRPr/>
                      </a:pPr>
                      <a:r>
                        <a:rPr kumimoji="0" lang="en-US" sz="1200" b="1" i="0" u="none" strike="noStrike" kern="1200" cap="none" spc="0" normalizeH="0" baseline="0" noProof="0" dirty="0">
                          <a:ln>
                            <a:noFill/>
                          </a:ln>
                          <a:solidFill>
                            <a:srgbClr val="40474B"/>
                          </a:solidFill>
                          <a:effectLst/>
                          <a:uLnTx/>
                          <a:uFillTx/>
                          <a:latin typeface="+mn-lt"/>
                          <a:ea typeface="+mn-ea"/>
                          <a:cs typeface="+mn-cs"/>
                        </a:rPr>
                        <a:t>Cons:</a:t>
                      </a:r>
                    </a:p>
                    <a:p>
                      <a:pPr marL="293687" marR="0" lvl="0" indent="-171450" algn="l" defTabSz="457200" rtl="0" eaLnBrk="1" fontAlgn="auto" latinLnBrk="0" hangingPunct="1">
                        <a:lnSpc>
                          <a:spcPct val="100000"/>
                        </a:lnSpc>
                        <a:spcBef>
                          <a:spcPts val="0"/>
                        </a:spcBef>
                        <a:spcAft>
                          <a:spcPts val="400"/>
                        </a:spcAft>
                        <a:buClr>
                          <a:srgbClr val="40474B"/>
                        </a:buClr>
                        <a:buSzPct val="75000"/>
                        <a:buFont typeface="Arial" panose="020B0604020202020204" pitchFamily="34" charset="0"/>
                        <a:buChar char="•"/>
                        <a:tabLst/>
                        <a:defRPr/>
                      </a:pPr>
                      <a:r>
                        <a:rPr kumimoji="0" lang="en-US" sz="1200" b="0" i="0" u="none" strike="noStrike" kern="1200" cap="none" spc="0" normalizeH="0" baseline="0" noProof="0" dirty="0">
                          <a:ln>
                            <a:noFill/>
                          </a:ln>
                          <a:solidFill>
                            <a:srgbClr val="40474B"/>
                          </a:solidFill>
                          <a:effectLst/>
                          <a:uLnTx/>
                          <a:uFillTx/>
                          <a:latin typeface="+mn-lt"/>
                          <a:ea typeface="+mn-ea"/>
                          <a:cs typeface="+mn-cs"/>
                        </a:rPr>
                        <a:t>Complicated with several parties</a:t>
                      </a:r>
                    </a:p>
                    <a:p>
                      <a:pPr marL="293687" marR="0" lvl="0" indent="-171450" algn="l" defTabSz="457200" rtl="0" eaLnBrk="1" fontAlgn="auto" latinLnBrk="0" hangingPunct="1">
                        <a:lnSpc>
                          <a:spcPct val="100000"/>
                        </a:lnSpc>
                        <a:spcBef>
                          <a:spcPts val="0"/>
                        </a:spcBef>
                        <a:spcAft>
                          <a:spcPts val="400"/>
                        </a:spcAft>
                        <a:buClr>
                          <a:srgbClr val="40474B"/>
                        </a:buClr>
                        <a:buSzPct val="75000"/>
                        <a:buFont typeface="Arial" panose="020B0604020202020204" pitchFamily="34" charset="0"/>
                        <a:buChar char="•"/>
                        <a:tabLst/>
                        <a:defRPr/>
                      </a:pPr>
                      <a:r>
                        <a:rPr kumimoji="0" lang="en-US" sz="1200" b="0" i="0" u="none" strike="noStrike" kern="1200" cap="none" spc="0" normalizeH="0" baseline="0" noProof="0" dirty="0">
                          <a:ln>
                            <a:noFill/>
                          </a:ln>
                          <a:solidFill>
                            <a:srgbClr val="40474B"/>
                          </a:solidFill>
                          <a:effectLst/>
                          <a:uLnTx/>
                          <a:uFillTx/>
                          <a:latin typeface="+mn-lt"/>
                          <a:ea typeface="+mn-ea"/>
                          <a:cs typeface="+mn-cs"/>
                        </a:rPr>
                        <a:t>Laws vary by state</a:t>
                      </a:r>
                    </a:p>
                    <a:p>
                      <a:pPr marL="293687" marR="0" lvl="0" indent="-171450" algn="l" defTabSz="457200" rtl="0" eaLnBrk="1" fontAlgn="auto" latinLnBrk="0" hangingPunct="1">
                        <a:lnSpc>
                          <a:spcPct val="100000"/>
                        </a:lnSpc>
                        <a:spcBef>
                          <a:spcPts val="0"/>
                        </a:spcBef>
                        <a:spcAft>
                          <a:spcPts val="400"/>
                        </a:spcAft>
                        <a:buClr>
                          <a:srgbClr val="40474B"/>
                        </a:buClr>
                        <a:buSzPct val="75000"/>
                        <a:buFont typeface="Arial" panose="020B0604020202020204" pitchFamily="34" charset="0"/>
                        <a:buChar char="•"/>
                        <a:tabLst/>
                        <a:defRPr/>
                      </a:pPr>
                      <a:r>
                        <a:rPr kumimoji="0" lang="en-US" sz="1200" b="0" i="0" u="none" strike="noStrike" kern="1200" cap="none" spc="0" normalizeH="0" baseline="0" noProof="0" dirty="0">
                          <a:ln>
                            <a:noFill/>
                          </a:ln>
                          <a:solidFill>
                            <a:srgbClr val="40474B"/>
                          </a:solidFill>
                          <a:effectLst/>
                          <a:uLnTx/>
                          <a:uFillTx/>
                          <a:latin typeface="+mn-lt"/>
                          <a:ea typeface="+mn-ea"/>
                          <a:cs typeface="+mn-cs"/>
                        </a:rPr>
                        <a:t>Contingency planning options</a:t>
                      </a:r>
                    </a:p>
                  </a:txBody>
                  <a:tcPr marL="18344" marR="18344" marT="201224" marB="18344"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tx2">
                        <a:lumMod val="20000"/>
                        <a:lumOff val="80000"/>
                      </a:schemeClr>
                    </a:solidFill>
                  </a:tcPr>
                </a:tc>
                <a:tc>
                  <a:txBody>
                    <a:bodyPr/>
                    <a:lstStyle/>
                    <a:p>
                      <a:pPr marL="130175" marR="0" lvl="0" indent="0" algn="l" defTabSz="457200" rtl="0" eaLnBrk="1" fontAlgn="auto" latinLnBrk="0" hangingPunct="1">
                        <a:lnSpc>
                          <a:spcPct val="100000"/>
                        </a:lnSpc>
                        <a:spcBef>
                          <a:spcPts val="0"/>
                        </a:spcBef>
                        <a:spcAft>
                          <a:spcPts val="400"/>
                        </a:spcAft>
                        <a:buClrTx/>
                        <a:buSzPct val="75000"/>
                        <a:buFont typeface="Arial" panose="020B0604020202020204" pitchFamily="34" charset="0"/>
                        <a:buNone/>
                        <a:tabLst/>
                        <a:defRPr/>
                      </a:pPr>
                      <a:r>
                        <a:rPr kumimoji="0" lang="en-US" sz="1200" b="1" i="0" u="none" strike="noStrike" kern="1200" cap="none" spc="0" normalizeH="0" baseline="0" noProof="0" dirty="0">
                          <a:ln>
                            <a:noFill/>
                          </a:ln>
                          <a:solidFill>
                            <a:srgbClr val="40474B"/>
                          </a:solidFill>
                          <a:effectLst/>
                          <a:uLnTx/>
                          <a:uFillTx/>
                          <a:latin typeface="+mn-lt"/>
                          <a:ea typeface="+mn-ea"/>
                          <a:cs typeface="+mn-cs"/>
                        </a:rPr>
                        <a:t>Cons:</a:t>
                      </a:r>
                    </a:p>
                    <a:p>
                      <a:pPr marL="301625" marR="0" lvl="0" indent="-171450" algn="l" defTabSz="457200" rtl="0" eaLnBrk="1" fontAlgn="auto" latinLnBrk="0" hangingPunct="1">
                        <a:lnSpc>
                          <a:spcPct val="100000"/>
                        </a:lnSpc>
                        <a:spcBef>
                          <a:spcPts val="0"/>
                        </a:spcBef>
                        <a:spcAft>
                          <a:spcPts val="400"/>
                        </a:spcAft>
                        <a:buClr>
                          <a:srgbClr val="40474B"/>
                        </a:buClr>
                        <a:buSzPct val="75000"/>
                        <a:buFont typeface="Arial" panose="020B0604020202020204" pitchFamily="34" charset="0"/>
                        <a:buChar char="•"/>
                        <a:tabLst/>
                        <a:defRPr/>
                      </a:pPr>
                      <a:r>
                        <a:rPr kumimoji="0" lang="en-US" sz="1200" b="0" i="0" u="none" strike="noStrike" kern="1200" cap="none" spc="0" normalizeH="0" baseline="0" noProof="0" dirty="0">
                          <a:ln>
                            <a:noFill/>
                          </a:ln>
                          <a:solidFill>
                            <a:srgbClr val="40474B"/>
                          </a:solidFill>
                          <a:effectLst/>
                          <a:uLnTx/>
                          <a:uFillTx/>
                          <a:latin typeface="+mn-lt"/>
                          <a:ea typeface="+mn-ea"/>
                          <a:cs typeface="+mn-cs"/>
                        </a:rPr>
                        <a:t>Limited capabilities</a:t>
                      </a:r>
                    </a:p>
                    <a:p>
                      <a:pPr marL="301625" marR="0" lvl="0" indent="-171450" algn="l" defTabSz="457200" rtl="0" eaLnBrk="1" fontAlgn="auto" latinLnBrk="0" hangingPunct="1">
                        <a:lnSpc>
                          <a:spcPct val="100000"/>
                        </a:lnSpc>
                        <a:spcBef>
                          <a:spcPts val="0"/>
                        </a:spcBef>
                        <a:spcAft>
                          <a:spcPts val="400"/>
                        </a:spcAft>
                        <a:buClr>
                          <a:srgbClr val="40474B"/>
                        </a:buClr>
                        <a:buSzPct val="75000"/>
                        <a:buFont typeface="Arial" panose="020B0604020202020204" pitchFamily="34" charset="0"/>
                        <a:buChar char="•"/>
                        <a:tabLst/>
                        <a:defRPr/>
                      </a:pPr>
                      <a:r>
                        <a:rPr kumimoji="0" lang="en-US" sz="1200" b="0" i="0" u="none" strike="noStrike" kern="1200" cap="none" spc="0" normalizeH="0" baseline="0" noProof="0" dirty="0">
                          <a:ln>
                            <a:noFill/>
                          </a:ln>
                          <a:solidFill>
                            <a:srgbClr val="40474B"/>
                          </a:solidFill>
                          <a:effectLst/>
                          <a:uLnTx/>
                          <a:uFillTx/>
                          <a:latin typeface="+mn-lt"/>
                          <a:ea typeface="+mn-ea"/>
                          <a:cs typeface="+mn-cs"/>
                        </a:rPr>
                        <a:t>Limited to </a:t>
                      </a:r>
                      <a:br>
                        <a:rPr kumimoji="0" lang="en-US" sz="1200" b="0" i="0" u="none" strike="noStrike" kern="1200" cap="none" spc="0" normalizeH="0" baseline="0" noProof="0" dirty="0">
                          <a:ln>
                            <a:noFill/>
                          </a:ln>
                          <a:solidFill>
                            <a:srgbClr val="40474B"/>
                          </a:solidFill>
                          <a:effectLst/>
                          <a:uLnTx/>
                          <a:uFillTx/>
                          <a:latin typeface="+mn-lt"/>
                          <a:ea typeface="+mn-ea"/>
                          <a:cs typeface="+mn-cs"/>
                        </a:rPr>
                      </a:br>
                      <a:r>
                        <a:rPr kumimoji="0" lang="en-US" sz="1200" b="0" i="0" u="none" strike="noStrike" kern="1200" cap="none" spc="0" normalizeH="0" baseline="0" noProof="0" dirty="0">
                          <a:ln>
                            <a:noFill/>
                          </a:ln>
                          <a:solidFill>
                            <a:srgbClr val="40474B"/>
                          </a:solidFill>
                          <a:effectLst/>
                          <a:uLnTx/>
                          <a:uFillTx/>
                          <a:latin typeface="+mn-lt"/>
                          <a:ea typeface="+mn-ea"/>
                          <a:cs typeface="+mn-cs"/>
                        </a:rPr>
                        <a:t>specific asset</a:t>
                      </a:r>
                    </a:p>
                    <a:p>
                      <a:pPr marL="301625" marR="0" lvl="0" indent="-171450" algn="l" defTabSz="457200" rtl="0" eaLnBrk="1" fontAlgn="auto" latinLnBrk="0" hangingPunct="1">
                        <a:lnSpc>
                          <a:spcPct val="100000"/>
                        </a:lnSpc>
                        <a:spcBef>
                          <a:spcPts val="0"/>
                        </a:spcBef>
                        <a:spcAft>
                          <a:spcPts val="400"/>
                        </a:spcAft>
                        <a:buClr>
                          <a:srgbClr val="40474B"/>
                        </a:buClr>
                        <a:buSzPct val="75000"/>
                        <a:buFont typeface="Arial" panose="020B0604020202020204" pitchFamily="34" charset="0"/>
                        <a:buChar char="•"/>
                        <a:tabLst/>
                        <a:defRPr/>
                      </a:pPr>
                      <a:r>
                        <a:rPr kumimoji="0" lang="en-US" sz="1200" b="0" i="0" u="none" strike="noStrike" kern="1200" cap="none" spc="0" normalizeH="0" baseline="0" noProof="0" dirty="0">
                          <a:ln>
                            <a:noFill/>
                          </a:ln>
                          <a:solidFill>
                            <a:srgbClr val="40474B"/>
                          </a:solidFill>
                          <a:effectLst/>
                          <a:uLnTx/>
                          <a:uFillTx/>
                          <a:latin typeface="+mn-lt"/>
                          <a:ea typeface="+mn-ea"/>
                          <a:cs typeface="+mn-cs"/>
                        </a:rPr>
                        <a:t>Lack flexibility</a:t>
                      </a:r>
                    </a:p>
                  </a:txBody>
                  <a:tcPr marL="18344" marR="18344" marT="201224" marB="18344"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tx2">
                        <a:lumMod val="20000"/>
                        <a:lumOff val="80000"/>
                      </a:schemeClr>
                    </a:solidFill>
                  </a:tcPr>
                </a:tc>
                <a:tc>
                  <a:txBody>
                    <a:bodyPr/>
                    <a:lstStyle/>
                    <a:p>
                      <a:pPr marL="122237" marR="0" lvl="0" indent="0" algn="l" defTabSz="457200" rtl="0" eaLnBrk="1" fontAlgn="auto" latinLnBrk="0" hangingPunct="1">
                        <a:lnSpc>
                          <a:spcPct val="100000"/>
                        </a:lnSpc>
                        <a:spcBef>
                          <a:spcPts val="0"/>
                        </a:spcBef>
                        <a:spcAft>
                          <a:spcPts val="400"/>
                        </a:spcAft>
                        <a:buClrTx/>
                        <a:buSzPct val="75000"/>
                        <a:buFont typeface="Arial" panose="020B0604020202020204" pitchFamily="34" charset="0"/>
                        <a:buNone/>
                        <a:tabLst/>
                        <a:defRPr/>
                      </a:pPr>
                      <a:r>
                        <a:rPr kumimoji="0" lang="en-US" sz="1200" b="1" i="0" u="none" strike="noStrike" kern="1200" cap="none" spc="0" normalizeH="0" baseline="0" noProof="0" dirty="0">
                          <a:ln>
                            <a:noFill/>
                          </a:ln>
                          <a:solidFill>
                            <a:srgbClr val="40474B"/>
                          </a:solidFill>
                          <a:effectLst/>
                          <a:uLnTx/>
                          <a:uFillTx/>
                          <a:latin typeface="+mn-lt"/>
                          <a:ea typeface="+mn-ea"/>
                          <a:cs typeface="+mn-cs"/>
                        </a:rPr>
                        <a:t>Cons:</a:t>
                      </a:r>
                    </a:p>
                    <a:p>
                      <a:pPr marL="293687" marR="0" lvl="0" indent="-171450" algn="l" defTabSz="457200" rtl="0" eaLnBrk="1" fontAlgn="auto" latinLnBrk="0" hangingPunct="1">
                        <a:lnSpc>
                          <a:spcPct val="100000"/>
                        </a:lnSpc>
                        <a:spcBef>
                          <a:spcPts val="0"/>
                        </a:spcBef>
                        <a:spcAft>
                          <a:spcPts val="400"/>
                        </a:spcAft>
                        <a:buClr>
                          <a:srgbClr val="40474B"/>
                        </a:buClr>
                        <a:buSzPct val="75000"/>
                        <a:buFont typeface="Arial" panose="020B0604020202020204" pitchFamily="34" charset="0"/>
                        <a:buChar char="•"/>
                        <a:tabLst/>
                        <a:defRPr/>
                      </a:pPr>
                      <a:r>
                        <a:rPr kumimoji="0" lang="en-US" sz="1200" b="0" i="0" u="none" strike="noStrike" kern="1200" cap="none" spc="0" normalizeH="0" baseline="0" noProof="0" dirty="0">
                          <a:ln>
                            <a:noFill/>
                          </a:ln>
                          <a:solidFill>
                            <a:srgbClr val="40474B"/>
                          </a:solidFill>
                          <a:effectLst/>
                          <a:uLnTx/>
                          <a:uFillTx/>
                          <a:latin typeface="+mn-lt"/>
                          <a:ea typeface="+mn-ea"/>
                          <a:cs typeface="+mn-cs"/>
                        </a:rPr>
                        <a:t>Cost</a:t>
                      </a:r>
                    </a:p>
                    <a:p>
                      <a:pPr marL="293687" marR="0" lvl="0" indent="-171450" algn="l" defTabSz="457200" rtl="0" eaLnBrk="1" fontAlgn="auto" latinLnBrk="0" hangingPunct="1">
                        <a:lnSpc>
                          <a:spcPct val="100000"/>
                        </a:lnSpc>
                        <a:spcBef>
                          <a:spcPts val="0"/>
                        </a:spcBef>
                        <a:spcAft>
                          <a:spcPts val="400"/>
                        </a:spcAft>
                        <a:buClr>
                          <a:srgbClr val="40474B"/>
                        </a:buClr>
                        <a:buSzPct val="75000"/>
                        <a:buFont typeface="Arial" panose="020B0604020202020204" pitchFamily="34" charset="0"/>
                        <a:buChar char="•"/>
                        <a:tabLst/>
                        <a:defRPr/>
                      </a:pPr>
                      <a:r>
                        <a:rPr kumimoji="0" lang="en-US" sz="1200" b="0" i="0" u="none" strike="noStrike" kern="1200" cap="none" spc="0" normalizeH="0" baseline="0" noProof="0" dirty="0">
                          <a:ln>
                            <a:noFill/>
                          </a:ln>
                          <a:solidFill>
                            <a:srgbClr val="40474B"/>
                          </a:solidFill>
                          <a:effectLst/>
                          <a:uLnTx/>
                          <a:uFillTx/>
                          <a:latin typeface="+mn-lt"/>
                          <a:ea typeface="+mn-ea"/>
                          <a:cs typeface="+mn-cs"/>
                        </a:rPr>
                        <a:t>Rigid terms</a:t>
                      </a:r>
                    </a:p>
                    <a:p>
                      <a:pPr marL="293687" marR="0" lvl="0" indent="-171450" algn="l" defTabSz="457200" rtl="0" eaLnBrk="1" fontAlgn="auto" latinLnBrk="0" hangingPunct="1">
                        <a:lnSpc>
                          <a:spcPct val="100000"/>
                        </a:lnSpc>
                        <a:spcBef>
                          <a:spcPts val="0"/>
                        </a:spcBef>
                        <a:spcAft>
                          <a:spcPts val="400"/>
                        </a:spcAft>
                        <a:buClr>
                          <a:srgbClr val="40474B"/>
                        </a:buClr>
                        <a:buSzPct val="75000"/>
                        <a:buFont typeface="Arial" panose="020B0604020202020204" pitchFamily="34" charset="0"/>
                        <a:buChar char="•"/>
                        <a:tabLst/>
                        <a:defRPr/>
                      </a:pPr>
                      <a:r>
                        <a:rPr kumimoji="0" lang="en-US" sz="1200" b="0" i="0" u="none" strike="noStrike" kern="1200" cap="none" spc="0" normalizeH="0" baseline="0" noProof="0" dirty="0">
                          <a:ln>
                            <a:noFill/>
                          </a:ln>
                          <a:solidFill>
                            <a:srgbClr val="40474B"/>
                          </a:solidFill>
                          <a:effectLst/>
                          <a:uLnTx/>
                          <a:uFillTx/>
                          <a:latin typeface="+mn-lt"/>
                          <a:ea typeface="+mn-ea"/>
                          <a:cs typeface="+mn-cs"/>
                        </a:rPr>
                        <a:t>Complexity</a:t>
                      </a:r>
                    </a:p>
                  </a:txBody>
                  <a:tcPr marL="18344" marR="18344" marT="201224" marB="18344"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814580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716BC1C3-C832-FA4C-9911-3E1C355083BA}" type="slidenum">
              <a:rPr lang="en-US" smtClean="0"/>
              <a:pPr/>
              <a:t>29</a:t>
            </a:fld>
            <a:endParaRPr lang="en-US"/>
          </a:p>
        </p:txBody>
      </p:sp>
      <p:sp>
        <p:nvSpPr>
          <p:cNvPr id="4" name="Title 3">
            <a:extLst>
              <a:ext uri="{FF2B5EF4-FFF2-40B4-BE49-F238E27FC236}">
                <a16:creationId xmlns:a16="http://schemas.microsoft.com/office/drawing/2014/main" id="{041E0BB9-AAFE-5C47-A061-04E45F9B1D7B}"/>
              </a:ext>
            </a:extLst>
          </p:cNvPr>
          <p:cNvSpPr>
            <a:spLocks noGrp="1"/>
          </p:cNvSpPr>
          <p:nvPr>
            <p:ph type="title"/>
          </p:nvPr>
        </p:nvSpPr>
        <p:spPr/>
        <p:txBody>
          <a:bodyPr/>
          <a:lstStyle/>
          <a:p>
            <a:r>
              <a:rPr lang="en-US"/>
              <a:t>Maintaining control</a:t>
            </a:r>
          </a:p>
        </p:txBody>
      </p:sp>
      <p:sp>
        <p:nvSpPr>
          <p:cNvPr id="16" name="Rectangle 15"/>
          <p:cNvSpPr/>
          <p:nvPr/>
        </p:nvSpPr>
        <p:spPr>
          <a:xfrm>
            <a:off x="4478740" y="1206319"/>
            <a:ext cx="3102678" cy="2323713"/>
          </a:xfrm>
          <a:prstGeom prst="rect">
            <a:avLst/>
          </a:prstGeom>
        </p:spPr>
        <p:txBody>
          <a:bodyPr wrap="square">
            <a:spAutoFit/>
          </a:bodyPr>
          <a:lstStyle/>
          <a:p>
            <a:pPr>
              <a:spcAft>
                <a:spcPts val="600"/>
              </a:spcAft>
              <a:buFont typeface="Arial" panose="020B0604020202020204" pitchFamily="34" charset="0"/>
              <a:buNone/>
            </a:pPr>
            <a:r>
              <a:rPr lang="en-US" sz="1200" b="1" dirty="0">
                <a:solidFill>
                  <a:schemeClr val="accent1"/>
                </a:solidFill>
              </a:rPr>
              <a:t>WHAT YOU CAN DO:</a:t>
            </a:r>
          </a:p>
          <a:p>
            <a:pPr marL="217488" indent="-217488">
              <a:buClr>
                <a:schemeClr val="tx1"/>
              </a:buClr>
              <a:buSzPct val="85000"/>
              <a:buFont typeface="Arial" charset="0"/>
              <a:buChar char="•"/>
            </a:pPr>
            <a:r>
              <a:rPr lang="en-US" sz="1200" dirty="0">
                <a:cs typeface="Arial" panose="020B0604020202020204" pitchFamily="34" charset="0"/>
              </a:rPr>
              <a:t>Identify the method of control that makes the most sense</a:t>
            </a:r>
          </a:p>
          <a:p>
            <a:pPr marL="217488" indent="-217488">
              <a:spcBef>
                <a:spcPts val="600"/>
              </a:spcBef>
              <a:buClr>
                <a:schemeClr val="tx1"/>
              </a:buClr>
              <a:buSzPct val="85000"/>
              <a:buFont typeface="Arial" charset="0"/>
              <a:buChar char="•"/>
            </a:pPr>
            <a:r>
              <a:rPr lang="en-US" sz="1200" dirty="0">
                <a:cs typeface="Arial" panose="020B0604020202020204" pitchFamily="34" charset="0"/>
              </a:rPr>
              <a:t>If a trust is involved, ensure you understand its purpose</a:t>
            </a:r>
          </a:p>
          <a:p>
            <a:pPr marL="217488" indent="-217488">
              <a:spcBef>
                <a:spcPts val="600"/>
              </a:spcBef>
              <a:buClr>
                <a:schemeClr val="tx1"/>
              </a:buClr>
              <a:buSzPct val="85000"/>
              <a:buFont typeface="Arial" charset="0"/>
              <a:buChar char="•"/>
            </a:pPr>
            <a:r>
              <a:rPr lang="en-US" sz="1200" dirty="0">
                <a:cs typeface="Arial" panose="020B0604020202020204" pitchFamily="34" charset="0"/>
              </a:rPr>
              <a:t>Review the strategy with your financial professional, estate planning attorney, and tax professional</a:t>
            </a:r>
          </a:p>
          <a:p>
            <a:pPr marL="0" lvl="1"/>
            <a:endParaRPr lang="en-US" sz="1600" b="1" dirty="0"/>
          </a:p>
          <a:p>
            <a:pPr marL="0" lvl="1"/>
            <a:endParaRPr lang="en-US" b="1" dirty="0"/>
          </a:p>
        </p:txBody>
      </p:sp>
    </p:spTree>
    <p:extLst>
      <p:ext uri="{BB962C8B-B14F-4D97-AF65-F5344CB8AC3E}">
        <p14:creationId xmlns:p14="http://schemas.microsoft.com/office/powerpoint/2010/main" val="225716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716BC1C3-C832-FA4C-9911-3E1C355083BA}" type="slidenum">
              <a:rPr lang="en-US" smtClean="0"/>
              <a:pPr/>
              <a:t>3</a:t>
            </a:fld>
            <a:endParaRPr lang="en-US"/>
          </a:p>
        </p:txBody>
      </p:sp>
      <p:sp>
        <p:nvSpPr>
          <p:cNvPr id="12" name="Shape 111">
            <a:extLst>
              <a:ext uri="{FF2B5EF4-FFF2-40B4-BE49-F238E27FC236}">
                <a16:creationId xmlns:a16="http://schemas.microsoft.com/office/drawing/2014/main" id="{7EBEF059-6271-3A4D-BAE1-7138F5A6C19E}"/>
              </a:ext>
            </a:extLst>
          </p:cNvPr>
          <p:cNvSpPr/>
          <p:nvPr/>
        </p:nvSpPr>
        <p:spPr>
          <a:xfrm>
            <a:off x="8693240" y="4721043"/>
            <a:ext cx="450135" cy="0"/>
          </a:xfrm>
          <a:prstGeom prst="line">
            <a:avLst/>
          </a:prstGeom>
          <a:ln w="6350" cmpd="sng">
            <a:solidFill>
              <a:schemeClr val="tx1"/>
            </a:solidFill>
            <a:miter lim="400000"/>
          </a:ln>
        </p:spPr>
        <p:txBody>
          <a:bodyPr lIns="50800" tIns="50800" rIns="50800" bIns="50800" anchor="ctr"/>
          <a:lstStyle/>
          <a:p>
            <a:pPr>
              <a:defRPr sz="3200"/>
            </a:pPr>
            <a:endParaRPr/>
          </a:p>
        </p:txBody>
      </p:sp>
      <p:sp>
        <p:nvSpPr>
          <p:cNvPr id="10" name="Title 3">
            <a:extLst>
              <a:ext uri="{FF2B5EF4-FFF2-40B4-BE49-F238E27FC236}">
                <a16:creationId xmlns:a16="http://schemas.microsoft.com/office/drawing/2014/main" id="{77CFE75A-A4F4-CB40-A7B5-AE1DA0D1058D}"/>
              </a:ext>
            </a:extLst>
          </p:cNvPr>
          <p:cNvSpPr>
            <a:spLocks noGrp="1"/>
          </p:cNvSpPr>
          <p:nvPr>
            <p:ph type="title"/>
          </p:nvPr>
        </p:nvSpPr>
        <p:spPr>
          <a:xfrm>
            <a:off x="4480913" y="736904"/>
            <a:ext cx="4153191" cy="320913"/>
          </a:xfrm>
        </p:spPr>
        <p:txBody>
          <a:bodyPr/>
          <a:lstStyle/>
          <a:p>
            <a:r>
              <a:rPr lang="en-US" dirty="0"/>
              <a:t>REASONS TO HAVE </a:t>
            </a:r>
            <a:br>
              <a:rPr lang="en-US" dirty="0"/>
            </a:br>
            <a:r>
              <a:rPr lang="en-US" dirty="0"/>
              <a:t>AN ESTATE PLAN</a:t>
            </a:r>
          </a:p>
        </p:txBody>
      </p:sp>
      <p:sp>
        <p:nvSpPr>
          <p:cNvPr id="11" name="Content Placeholder 2">
            <a:extLst>
              <a:ext uri="{FF2B5EF4-FFF2-40B4-BE49-F238E27FC236}">
                <a16:creationId xmlns:a16="http://schemas.microsoft.com/office/drawing/2014/main" id="{9A66FE9F-EB28-CA49-9862-0F1F747AEA67}"/>
              </a:ext>
            </a:extLst>
          </p:cNvPr>
          <p:cNvSpPr txBox="1">
            <a:spLocks/>
          </p:cNvSpPr>
          <p:nvPr/>
        </p:nvSpPr>
        <p:spPr>
          <a:xfrm>
            <a:off x="4141882" y="1896437"/>
            <a:ext cx="3574485" cy="1264443"/>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a:spcBef>
                <a:spcPts val="600"/>
              </a:spcBef>
              <a:buClr>
                <a:schemeClr val="tx1"/>
              </a:buClr>
              <a:buSzPct val="85000"/>
            </a:pPr>
            <a:r>
              <a:rPr lang="en-US" sz="1200"/>
              <a:t>Avoiding probate</a:t>
            </a:r>
          </a:p>
          <a:p>
            <a:pPr lvl="1">
              <a:spcBef>
                <a:spcPts val="600"/>
              </a:spcBef>
              <a:buClr>
                <a:schemeClr val="tx1"/>
              </a:buClr>
              <a:buSzPct val="85000"/>
            </a:pPr>
            <a:r>
              <a:rPr lang="en-US" sz="1200"/>
              <a:t>Avoiding family chaos</a:t>
            </a:r>
          </a:p>
          <a:p>
            <a:pPr lvl="1">
              <a:spcBef>
                <a:spcPts val="600"/>
              </a:spcBef>
              <a:buClr>
                <a:schemeClr val="tx1"/>
              </a:buClr>
              <a:buSzPct val="85000"/>
            </a:pPr>
            <a:r>
              <a:rPr lang="en-US" sz="1200"/>
              <a:t>Protecting inheritance</a:t>
            </a:r>
          </a:p>
          <a:p>
            <a:endParaRPr lang="en-US" sz="1050" dirty="0"/>
          </a:p>
        </p:txBody>
      </p:sp>
      <p:sp>
        <p:nvSpPr>
          <p:cNvPr id="13" name="Rectangle 12">
            <a:extLst>
              <a:ext uri="{FF2B5EF4-FFF2-40B4-BE49-F238E27FC236}">
                <a16:creationId xmlns:a16="http://schemas.microsoft.com/office/drawing/2014/main" id="{F65827A6-8603-724E-B4CA-59D9ADA993D9}"/>
              </a:ext>
            </a:extLst>
          </p:cNvPr>
          <p:cNvSpPr/>
          <p:nvPr/>
        </p:nvSpPr>
        <p:spPr>
          <a:xfrm>
            <a:off x="4475432" y="1588660"/>
            <a:ext cx="2611106" cy="276999"/>
          </a:xfrm>
          <a:prstGeom prst="rect">
            <a:avLst/>
          </a:prstGeom>
        </p:spPr>
        <p:txBody>
          <a:bodyPr wrap="square">
            <a:spAutoFit/>
          </a:bodyPr>
          <a:lstStyle/>
          <a:p>
            <a:r>
              <a:rPr lang="en-US" sz="1200" b="1" dirty="0">
                <a:solidFill>
                  <a:schemeClr val="accent1"/>
                </a:solidFill>
              </a:rPr>
              <a:t>REASONS CAN INCLUDE:</a:t>
            </a:r>
            <a:endParaRPr lang="en-US" sz="1200" dirty="0">
              <a:solidFill>
                <a:schemeClr val="accent1"/>
              </a:solidFill>
            </a:endParaRPr>
          </a:p>
        </p:txBody>
      </p:sp>
      <p:pic>
        <p:nvPicPr>
          <p:cNvPr id="14" name="Picture 13" descr="A person holding a baby&#10;&#10;Description automatically generated with low confidence">
            <a:extLst>
              <a:ext uri="{FF2B5EF4-FFF2-40B4-BE49-F238E27FC236}">
                <a16:creationId xmlns:a16="http://schemas.microsoft.com/office/drawing/2014/main" id="{8D4FC835-C088-ED46-BB27-7927DDA649D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9452" y="-7495"/>
            <a:ext cx="4676402" cy="5158567"/>
          </a:xfrm>
          <a:custGeom>
            <a:avLst/>
            <a:gdLst>
              <a:gd name="connsiteX0" fmla="*/ 921411 w 4676402"/>
              <a:gd name="connsiteY0" fmla="*/ 0 h 5158567"/>
              <a:gd name="connsiteX1" fmla="*/ 4676402 w 4676402"/>
              <a:gd name="connsiteY1" fmla="*/ 8118 h 5158567"/>
              <a:gd name="connsiteX2" fmla="*/ 3135614 w 4676402"/>
              <a:gd name="connsiteY2" fmla="*/ 4065827 h 5158567"/>
              <a:gd name="connsiteX3" fmla="*/ 3135960 w 4676402"/>
              <a:gd name="connsiteY3" fmla="*/ 4065827 h 5158567"/>
              <a:gd name="connsiteX4" fmla="*/ 2703819 w 4676402"/>
              <a:gd name="connsiteY4" fmla="*/ 5158004 h 5158567"/>
              <a:gd name="connsiteX5" fmla="*/ 0 w 4676402"/>
              <a:gd name="connsiteY5" fmla="*/ 5158567 h 5158567"/>
              <a:gd name="connsiteX6" fmla="*/ 6635 w 4676402"/>
              <a:gd name="connsiteY6" fmla="*/ 4610610 h 5158567"/>
              <a:gd name="connsiteX7" fmla="*/ 13238 w 4676402"/>
              <a:gd name="connsiteY7" fmla="*/ 4065330 h 5158567"/>
              <a:gd name="connsiteX8" fmla="*/ 12939 w 4676402"/>
              <a:gd name="connsiteY8" fmla="*/ 4065330 h 5158567"/>
              <a:gd name="connsiteX9" fmla="*/ 19982 w 4676402"/>
              <a:gd name="connsiteY9" fmla="*/ 2551965 h 5158567"/>
              <a:gd name="connsiteX10" fmla="*/ 921411 w 4676402"/>
              <a:gd name="connsiteY10" fmla="*/ 0 h 5158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76402" h="5158567">
                <a:moveTo>
                  <a:pt x="921411" y="0"/>
                </a:moveTo>
                <a:lnTo>
                  <a:pt x="4676402" y="8118"/>
                </a:lnTo>
                <a:lnTo>
                  <a:pt x="3135614" y="4065827"/>
                </a:lnTo>
                <a:lnTo>
                  <a:pt x="3135960" y="4065827"/>
                </a:lnTo>
                <a:lnTo>
                  <a:pt x="2703819" y="5158004"/>
                </a:lnTo>
                <a:lnTo>
                  <a:pt x="0" y="5158567"/>
                </a:lnTo>
                <a:cubicBezTo>
                  <a:pt x="1154" y="4976444"/>
                  <a:pt x="3894" y="4793527"/>
                  <a:pt x="6635" y="4610610"/>
                </a:cubicBezTo>
                <a:lnTo>
                  <a:pt x="13238" y="4065330"/>
                </a:lnTo>
                <a:lnTo>
                  <a:pt x="12939" y="4065330"/>
                </a:lnTo>
                <a:cubicBezTo>
                  <a:pt x="15287" y="3663966"/>
                  <a:pt x="17634" y="2953329"/>
                  <a:pt x="19982" y="2551965"/>
                </a:cubicBezTo>
                <a:lnTo>
                  <a:pt x="921411" y="0"/>
                </a:lnTo>
                <a:close/>
              </a:path>
            </a:pathLst>
          </a:custGeom>
        </p:spPr>
      </p:pic>
      <p:sp>
        <p:nvSpPr>
          <p:cNvPr id="15" name="Rectangle 1">
            <a:extLst>
              <a:ext uri="{FF2B5EF4-FFF2-40B4-BE49-F238E27FC236}">
                <a16:creationId xmlns:a16="http://schemas.microsoft.com/office/drawing/2014/main" id="{170A1AEA-D451-784B-BE92-0DC1CC5F6EEB}"/>
              </a:ext>
            </a:extLst>
          </p:cNvPr>
          <p:cNvSpPr/>
          <p:nvPr/>
        </p:nvSpPr>
        <p:spPr>
          <a:xfrm>
            <a:off x="-8238" y="0"/>
            <a:ext cx="913814" cy="2612525"/>
          </a:xfrm>
          <a:custGeom>
            <a:avLst/>
            <a:gdLst>
              <a:gd name="connsiteX0" fmla="*/ 0 w 928151"/>
              <a:gd name="connsiteY0" fmla="*/ 0 h 1375897"/>
              <a:gd name="connsiteX1" fmla="*/ 928151 w 928151"/>
              <a:gd name="connsiteY1" fmla="*/ 0 h 1375897"/>
              <a:gd name="connsiteX2" fmla="*/ 928151 w 928151"/>
              <a:gd name="connsiteY2" fmla="*/ 1375897 h 1375897"/>
              <a:gd name="connsiteX3" fmla="*/ 0 w 928151"/>
              <a:gd name="connsiteY3" fmla="*/ 1375897 h 1375897"/>
              <a:gd name="connsiteX4" fmla="*/ 0 w 928151"/>
              <a:gd name="connsiteY4" fmla="*/ 0 h 1375897"/>
              <a:gd name="connsiteX0" fmla="*/ 467512 w 1395663"/>
              <a:gd name="connsiteY0" fmla="*/ 0 h 1382772"/>
              <a:gd name="connsiteX1" fmla="*/ 1395663 w 1395663"/>
              <a:gd name="connsiteY1" fmla="*/ 0 h 1382772"/>
              <a:gd name="connsiteX2" fmla="*/ 1395663 w 1395663"/>
              <a:gd name="connsiteY2" fmla="*/ 1375897 h 1382772"/>
              <a:gd name="connsiteX3" fmla="*/ 0 w 1395663"/>
              <a:gd name="connsiteY3" fmla="*/ 1382772 h 1382772"/>
              <a:gd name="connsiteX4" fmla="*/ 467512 w 1395663"/>
              <a:gd name="connsiteY4" fmla="*/ 0 h 1382772"/>
              <a:gd name="connsiteX0" fmla="*/ 467512 w 1395663"/>
              <a:gd name="connsiteY0" fmla="*/ 0 h 1382772"/>
              <a:gd name="connsiteX1" fmla="*/ 1395663 w 1395663"/>
              <a:gd name="connsiteY1" fmla="*/ 0 h 1382772"/>
              <a:gd name="connsiteX2" fmla="*/ 941900 w 1395663"/>
              <a:gd name="connsiteY2" fmla="*/ 1382772 h 1382772"/>
              <a:gd name="connsiteX3" fmla="*/ 0 w 1395663"/>
              <a:gd name="connsiteY3" fmla="*/ 1382772 h 1382772"/>
              <a:gd name="connsiteX4" fmla="*/ 467512 w 1395663"/>
              <a:gd name="connsiteY4" fmla="*/ 0 h 1382772"/>
              <a:gd name="connsiteX0" fmla="*/ 229518 w 1157669"/>
              <a:gd name="connsiteY0" fmla="*/ 0 h 2215753"/>
              <a:gd name="connsiteX1" fmla="*/ 1157669 w 1157669"/>
              <a:gd name="connsiteY1" fmla="*/ 0 h 2215753"/>
              <a:gd name="connsiteX2" fmla="*/ 703906 w 1157669"/>
              <a:gd name="connsiteY2" fmla="*/ 1382772 h 2215753"/>
              <a:gd name="connsiteX3" fmla="*/ 0 w 1157669"/>
              <a:gd name="connsiteY3" fmla="*/ 2215753 h 2215753"/>
              <a:gd name="connsiteX4" fmla="*/ 229518 w 1157669"/>
              <a:gd name="connsiteY4" fmla="*/ 0 h 2215753"/>
              <a:gd name="connsiteX0" fmla="*/ 229518 w 1157669"/>
              <a:gd name="connsiteY0" fmla="*/ 0 h 2272120"/>
              <a:gd name="connsiteX1" fmla="*/ 1157669 w 1157669"/>
              <a:gd name="connsiteY1" fmla="*/ 0 h 2272120"/>
              <a:gd name="connsiteX2" fmla="*/ 365703 w 1157669"/>
              <a:gd name="connsiteY2" fmla="*/ 2272120 h 2272120"/>
              <a:gd name="connsiteX3" fmla="*/ 0 w 1157669"/>
              <a:gd name="connsiteY3" fmla="*/ 2215753 h 2272120"/>
              <a:gd name="connsiteX4" fmla="*/ 229518 w 1157669"/>
              <a:gd name="connsiteY4" fmla="*/ 0 h 2272120"/>
              <a:gd name="connsiteX0" fmla="*/ 354778 w 1157669"/>
              <a:gd name="connsiteY0" fmla="*/ 12526 h 2272120"/>
              <a:gd name="connsiteX1" fmla="*/ 1157669 w 1157669"/>
              <a:gd name="connsiteY1" fmla="*/ 0 h 2272120"/>
              <a:gd name="connsiteX2" fmla="*/ 365703 w 1157669"/>
              <a:gd name="connsiteY2" fmla="*/ 2272120 h 2272120"/>
              <a:gd name="connsiteX3" fmla="*/ 0 w 1157669"/>
              <a:gd name="connsiteY3" fmla="*/ 2215753 h 2272120"/>
              <a:gd name="connsiteX4" fmla="*/ 354778 w 1157669"/>
              <a:gd name="connsiteY4" fmla="*/ 12526 h 2272120"/>
              <a:gd name="connsiteX0" fmla="*/ 0 w 802891"/>
              <a:gd name="connsiteY0" fmla="*/ 12526 h 2272120"/>
              <a:gd name="connsiteX1" fmla="*/ 802891 w 802891"/>
              <a:gd name="connsiteY1" fmla="*/ 0 h 2272120"/>
              <a:gd name="connsiteX2" fmla="*/ 10925 w 802891"/>
              <a:gd name="connsiteY2" fmla="*/ 2272120 h 2272120"/>
              <a:gd name="connsiteX3" fmla="*/ 14740 w 802891"/>
              <a:gd name="connsiteY3" fmla="*/ 1107199 h 2272120"/>
              <a:gd name="connsiteX4" fmla="*/ 0 w 802891"/>
              <a:gd name="connsiteY4" fmla="*/ 12526 h 2272120"/>
              <a:gd name="connsiteX0" fmla="*/ 94357 w 897248"/>
              <a:gd name="connsiteY0" fmla="*/ 12526 h 2272121"/>
              <a:gd name="connsiteX1" fmla="*/ 897248 w 897248"/>
              <a:gd name="connsiteY1" fmla="*/ 0 h 2272121"/>
              <a:gd name="connsiteX2" fmla="*/ 105282 w 897248"/>
              <a:gd name="connsiteY2" fmla="*/ 2272120 h 2272121"/>
              <a:gd name="connsiteX3" fmla="*/ 94357 w 897248"/>
              <a:gd name="connsiteY3" fmla="*/ 12526 h 2272121"/>
              <a:gd name="connsiteX0" fmla="*/ 57096 w 859987"/>
              <a:gd name="connsiteY0" fmla="*/ 12526 h 2272120"/>
              <a:gd name="connsiteX1" fmla="*/ 859987 w 859987"/>
              <a:gd name="connsiteY1" fmla="*/ 0 h 2272120"/>
              <a:gd name="connsiteX2" fmla="*/ 68021 w 859987"/>
              <a:gd name="connsiteY2" fmla="*/ 2272120 h 2272120"/>
              <a:gd name="connsiteX3" fmla="*/ 57096 w 859987"/>
              <a:gd name="connsiteY3" fmla="*/ 12526 h 2272120"/>
              <a:gd name="connsiteX0" fmla="*/ 0 w 802891"/>
              <a:gd name="connsiteY0" fmla="*/ 12526 h 2272120"/>
              <a:gd name="connsiteX1" fmla="*/ 802891 w 802891"/>
              <a:gd name="connsiteY1" fmla="*/ 0 h 2272120"/>
              <a:gd name="connsiteX2" fmla="*/ 10925 w 802891"/>
              <a:gd name="connsiteY2" fmla="*/ 2272120 h 2272120"/>
              <a:gd name="connsiteX3" fmla="*/ 0 w 802891"/>
              <a:gd name="connsiteY3" fmla="*/ 12526 h 2272120"/>
              <a:gd name="connsiteX0" fmla="*/ 0 w 796628"/>
              <a:gd name="connsiteY0" fmla="*/ 12526 h 2272120"/>
              <a:gd name="connsiteX1" fmla="*/ 796628 w 796628"/>
              <a:gd name="connsiteY1" fmla="*/ 0 h 2272120"/>
              <a:gd name="connsiteX2" fmla="*/ 4662 w 796628"/>
              <a:gd name="connsiteY2" fmla="*/ 2272120 h 2272120"/>
              <a:gd name="connsiteX3" fmla="*/ 0 w 796628"/>
              <a:gd name="connsiteY3" fmla="*/ 12526 h 2272120"/>
              <a:gd name="connsiteX0" fmla="*/ 0 w 790365"/>
              <a:gd name="connsiteY0" fmla="*/ 0 h 2259594"/>
              <a:gd name="connsiteX1" fmla="*/ 790365 w 790365"/>
              <a:gd name="connsiteY1" fmla="*/ 0 h 2259594"/>
              <a:gd name="connsiteX2" fmla="*/ 4662 w 790365"/>
              <a:gd name="connsiteY2" fmla="*/ 2259594 h 2259594"/>
              <a:gd name="connsiteX3" fmla="*/ 0 w 790365"/>
              <a:gd name="connsiteY3" fmla="*/ 0 h 2259594"/>
            </a:gdLst>
            <a:ahLst/>
            <a:cxnLst>
              <a:cxn ang="0">
                <a:pos x="connsiteX0" y="connsiteY0"/>
              </a:cxn>
              <a:cxn ang="0">
                <a:pos x="connsiteX1" y="connsiteY1"/>
              </a:cxn>
              <a:cxn ang="0">
                <a:pos x="connsiteX2" y="connsiteY2"/>
              </a:cxn>
              <a:cxn ang="0">
                <a:pos x="connsiteX3" y="connsiteY3"/>
              </a:cxn>
            </a:cxnLst>
            <a:rect l="l" t="t" r="r" b="b"/>
            <a:pathLst>
              <a:path w="790365" h="2259594">
                <a:moveTo>
                  <a:pt x="0" y="0"/>
                </a:moveTo>
                <a:lnTo>
                  <a:pt x="790365" y="0"/>
                </a:lnTo>
                <a:lnTo>
                  <a:pt x="4662" y="2259594"/>
                </a:lnTo>
                <a:cubicBezTo>
                  <a:pt x="-801" y="1129797"/>
                  <a:pt x="5462" y="1129797"/>
                  <a:pt x="0" y="0"/>
                </a:cubicBez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2400" dirty="0">
              <a:solidFill>
                <a:schemeClr val="tx1">
                  <a:lumMod val="75000"/>
                </a:schemeClr>
              </a:solidFill>
              <a:latin typeface="Arial"/>
              <a:cs typeface="Arial"/>
            </a:endParaRPr>
          </a:p>
        </p:txBody>
      </p:sp>
    </p:spTree>
    <p:extLst>
      <p:ext uri="{BB962C8B-B14F-4D97-AF65-F5344CB8AC3E}">
        <p14:creationId xmlns:p14="http://schemas.microsoft.com/office/powerpoint/2010/main" val="2709757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716BC1C3-C832-FA4C-9911-3E1C355083BA}" type="slidenum">
              <a:rPr lang="en-US" smtClean="0"/>
              <a:pPr/>
              <a:t>30</a:t>
            </a:fld>
            <a:endParaRPr lang="en-US"/>
          </a:p>
        </p:txBody>
      </p:sp>
      <p:sp>
        <p:nvSpPr>
          <p:cNvPr id="10" name="Title 3">
            <a:extLst>
              <a:ext uri="{FF2B5EF4-FFF2-40B4-BE49-F238E27FC236}">
                <a16:creationId xmlns:a16="http://schemas.microsoft.com/office/drawing/2014/main" id="{2E610094-C2B4-6D4B-8DCD-BC67E6FDC98B}"/>
              </a:ext>
            </a:extLst>
          </p:cNvPr>
          <p:cNvSpPr>
            <a:spLocks noGrp="1"/>
          </p:cNvSpPr>
          <p:nvPr>
            <p:ph type="title"/>
          </p:nvPr>
        </p:nvSpPr>
        <p:spPr>
          <a:xfrm>
            <a:off x="4478740" y="736904"/>
            <a:ext cx="4153191" cy="320913"/>
          </a:xfrm>
          <a:prstGeom prst="rect">
            <a:avLst/>
          </a:prstGeom>
        </p:spPr>
        <p:txBody>
          <a:bodyPr/>
          <a:lstStyle/>
          <a:p>
            <a:r>
              <a:rPr lang="en-US">
                <a:latin typeface="Impact" charset="0"/>
                <a:ea typeface="Impact" charset="0"/>
                <a:cs typeface="Impact" charset="0"/>
              </a:rPr>
              <a:t>PREPARING FOR TAXES</a:t>
            </a:r>
          </a:p>
        </p:txBody>
      </p:sp>
      <p:sp>
        <p:nvSpPr>
          <p:cNvPr id="11" name="Content Placeholder 2">
            <a:extLst>
              <a:ext uri="{FF2B5EF4-FFF2-40B4-BE49-F238E27FC236}">
                <a16:creationId xmlns:a16="http://schemas.microsoft.com/office/drawing/2014/main" id="{A69B1ACD-C7CE-E443-A745-7554D720F7CA}"/>
              </a:ext>
            </a:extLst>
          </p:cNvPr>
          <p:cNvSpPr txBox="1">
            <a:spLocks/>
          </p:cNvSpPr>
          <p:nvPr/>
        </p:nvSpPr>
        <p:spPr>
          <a:xfrm>
            <a:off x="4385343" y="1183826"/>
            <a:ext cx="3741017" cy="880947"/>
          </a:xfrm>
          <a:prstGeom prst="rect">
            <a:avLst/>
          </a:prstGeom>
        </p:spPr>
        <p:txBody>
          <a:bodyPr/>
          <a:lstStyle>
            <a:lvl1pPr marL="112713" indent="-112713" algn="l" defTabSz="457200" rtl="0" eaLnBrk="1" latinLnBrk="0" hangingPunct="1">
              <a:spcBef>
                <a:spcPct val="20000"/>
              </a:spcBef>
              <a:buClr>
                <a:schemeClr val="bg1"/>
              </a:buClr>
              <a:buSzPct val="85000"/>
              <a:buFont typeface="Lucida Grande"/>
              <a:buChar char=" "/>
              <a:defRPr sz="1800" kern="1200">
                <a:solidFill>
                  <a:srgbClr val="40474B"/>
                </a:solidFill>
                <a:latin typeface="Arial"/>
                <a:ea typeface="+mn-ea"/>
                <a:cs typeface="Arial"/>
              </a:defRPr>
            </a:lvl1pPr>
            <a:lvl2pPr marL="320675" indent="-187325" algn="l" defTabSz="457200" rtl="0" eaLnBrk="1" latinLnBrk="0" hangingPunct="1">
              <a:spcBef>
                <a:spcPct val="20000"/>
              </a:spcBef>
              <a:buSzPct val="85000"/>
              <a:buFont typeface="Arial"/>
              <a:buChar char="•"/>
              <a:tabLst/>
              <a:defRPr sz="1800" kern="1200">
                <a:solidFill>
                  <a:srgbClr val="40474B"/>
                </a:solidFill>
                <a:latin typeface="Arial"/>
                <a:ea typeface="+mn-ea"/>
                <a:cs typeface="Arial"/>
              </a:defRPr>
            </a:lvl2pPr>
            <a:lvl3pPr marL="606425" indent="-241300" algn="l" defTabSz="457200" rtl="0" eaLnBrk="1" latinLnBrk="0" hangingPunct="1">
              <a:spcBef>
                <a:spcPct val="20000"/>
              </a:spcBef>
              <a:buSzPct val="85000"/>
              <a:buFont typeface="Lucida Grande"/>
              <a:buChar char="-"/>
              <a:defRPr sz="1800" kern="1200">
                <a:solidFill>
                  <a:srgbClr val="40474B"/>
                </a:solidFill>
                <a:latin typeface="Arial"/>
                <a:ea typeface="+mn-ea"/>
                <a:cs typeface="Arial"/>
              </a:defRPr>
            </a:lvl3pPr>
            <a:lvl4pPr marL="874713" indent="-268288" algn="l" defTabSz="457200" rtl="0" eaLnBrk="1" latinLnBrk="0" hangingPunct="1">
              <a:spcBef>
                <a:spcPct val="20000"/>
              </a:spcBef>
              <a:buSzPct val="75000"/>
              <a:buFont typeface="Wingdings" charset="2"/>
              <a:buChar char="§"/>
              <a:defRPr sz="1800" kern="1200">
                <a:solidFill>
                  <a:srgbClr val="40474B"/>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92075" lvl="1" indent="0">
              <a:spcBef>
                <a:spcPts val="0"/>
              </a:spcBef>
              <a:buNone/>
            </a:pPr>
            <a:r>
              <a:rPr lang="en-US" sz="1200" b="1" cap="all" dirty="0">
                <a:solidFill>
                  <a:schemeClr val="accent2"/>
                </a:solidFill>
                <a:latin typeface="+mn-lt"/>
              </a:rPr>
              <a:t>Income taxes are usually a larger problem than estate taxes — remember, there IS a difference between the two</a:t>
            </a:r>
          </a:p>
        </p:txBody>
      </p:sp>
      <p:sp>
        <p:nvSpPr>
          <p:cNvPr id="13" name="Rectangle 12">
            <a:extLst>
              <a:ext uri="{FF2B5EF4-FFF2-40B4-BE49-F238E27FC236}">
                <a16:creationId xmlns:a16="http://schemas.microsoft.com/office/drawing/2014/main" id="{89FA5144-7447-914A-9517-018E3A9AD125}"/>
              </a:ext>
            </a:extLst>
          </p:cNvPr>
          <p:cNvSpPr/>
          <p:nvPr/>
        </p:nvSpPr>
        <p:spPr>
          <a:xfrm>
            <a:off x="4485615" y="2064773"/>
            <a:ext cx="3108309" cy="276999"/>
          </a:xfrm>
          <a:prstGeom prst="rect">
            <a:avLst/>
          </a:prstGeom>
        </p:spPr>
        <p:txBody>
          <a:bodyPr wrap="square" lIns="91440" tIns="45720" rIns="91440" bIns="45720" anchor="t">
            <a:spAutoFit/>
          </a:bodyPr>
          <a:lstStyle/>
          <a:p>
            <a:r>
              <a:rPr lang="en-US" sz="1200" b="1" dirty="0">
                <a:cs typeface="Arial"/>
              </a:rPr>
              <a:t>THE BENEFICIARY'S TAX BILL:</a:t>
            </a:r>
          </a:p>
        </p:txBody>
      </p:sp>
      <p:pic>
        <p:nvPicPr>
          <p:cNvPr id="14" name="Picture 13" descr="A person holding a tablet&#10;&#10;Description automatically generated with low confidence">
            <a:extLst>
              <a:ext uri="{FF2B5EF4-FFF2-40B4-BE49-F238E27FC236}">
                <a16:creationId xmlns:a16="http://schemas.microsoft.com/office/drawing/2014/main" id="{52E135F2-3B3F-1F46-BCA5-4D8DE409C9C2}"/>
              </a:ext>
            </a:extLst>
          </p:cNvPr>
          <p:cNvPicPr>
            <a:picLocks noChangeAspect="1"/>
          </p:cNvPicPr>
          <p:nvPr/>
        </p:nvPicPr>
        <p:blipFill>
          <a:blip r:embed="rId3" cstate="print">
            <a:extLst>
              <a:ext uri="{28A0092B-C50C-407E-A947-70E740481C1C}">
                <a14:useLocalDpi xmlns:a14="http://schemas.microsoft.com/office/drawing/2010/main"/>
              </a:ext>
            </a:extLst>
          </a:blip>
          <a:srcRect l="362" t="3797" r="51495" b="2024"/>
          <a:stretch>
            <a:fillRect/>
          </a:stretch>
        </p:blipFill>
        <p:spPr>
          <a:xfrm>
            <a:off x="-27500" y="-6875"/>
            <a:ext cx="4676402" cy="5158560"/>
          </a:xfrm>
          <a:custGeom>
            <a:avLst/>
            <a:gdLst>
              <a:gd name="connsiteX0" fmla="*/ 921411 w 4676402"/>
              <a:gd name="connsiteY0" fmla="*/ 0 h 5158560"/>
              <a:gd name="connsiteX1" fmla="*/ 4676402 w 4676402"/>
              <a:gd name="connsiteY1" fmla="*/ 8118 h 5158560"/>
              <a:gd name="connsiteX2" fmla="*/ 3135614 w 4676402"/>
              <a:gd name="connsiteY2" fmla="*/ 4065827 h 5158560"/>
              <a:gd name="connsiteX3" fmla="*/ 3135960 w 4676402"/>
              <a:gd name="connsiteY3" fmla="*/ 4065827 h 5158560"/>
              <a:gd name="connsiteX4" fmla="*/ 2703822 w 4676402"/>
              <a:gd name="connsiteY4" fmla="*/ 5157998 h 5158560"/>
              <a:gd name="connsiteX5" fmla="*/ 0 w 4676402"/>
              <a:gd name="connsiteY5" fmla="*/ 5158560 h 5158560"/>
              <a:gd name="connsiteX6" fmla="*/ 6635 w 4676402"/>
              <a:gd name="connsiteY6" fmla="*/ 4610610 h 5158560"/>
              <a:gd name="connsiteX7" fmla="*/ 13238 w 4676402"/>
              <a:gd name="connsiteY7" fmla="*/ 4065330 h 5158560"/>
              <a:gd name="connsiteX8" fmla="*/ 12939 w 4676402"/>
              <a:gd name="connsiteY8" fmla="*/ 4065330 h 5158560"/>
              <a:gd name="connsiteX9" fmla="*/ 19982 w 4676402"/>
              <a:gd name="connsiteY9" fmla="*/ 2551965 h 5158560"/>
              <a:gd name="connsiteX10" fmla="*/ 921411 w 4676402"/>
              <a:gd name="connsiteY10" fmla="*/ 0 h 515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76402" h="5158560">
                <a:moveTo>
                  <a:pt x="921411" y="0"/>
                </a:moveTo>
                <a:lnTo>
                  <a:pt x="4676402" y="8118"/>
                </a:lnTo>
                <a:lnTo>
                  <a:pt x="3135614" y="4065827"/>
                </a:lnTo>
                <a:lnTo>
                  <a:pt x="3135960" y="4065827"/>
                </a:lnTo>
                <a:lnTo>
                  <a:pt x="2703822" y="5157998"/>
                </a:lnTo>
                <a:lnTo>
                  <a:pt x="0" y="5158560"/>
                </a:lnTo>
                <a:lnTo>
                  <a:pt x="6635" y="4610610"/>
                </a:lnTo>
                <a:lnTo>
                  <a:pt x="13238" y="4065330"/>
                </a:lnTo>
                <a:lnTo>
                  <a:pt x="12939" y="4065330"/>
                </a:lnTo>
                <a:cubicBezTo>
                  <a:pt x="15287" y="3663966"/>
                  <a:pt x="17634" y="2953329"/>
                  <a:pt x="19982" y="2551965"/>
                </a:cubicBezTo>
                <a:lnTo>
                  <a:pt x="921411" y="0"/>
                </a:lnTo>
                <a:close/>
              </a:path>
            </a:pathLst>
          </a:custGeom>
        </p:spPr>
      </p:pic>
      <p:sp>
        <p:nvSpPr>
          <p:cNvPr id="15" name="Rectangle 1">
            <a:extLst>
              <a:ext uri="{FF2B5EF4-FFF2-40B4-BE49-F238E27FC236}">
                <a16:creationId xmlns:a16="http://schemas.microsoft.com/office/drawing/2014/main" id="{5BDC6A11-F7D3-2744-86C6-A9163325610C}"/>
              </a:ext>
            </a:extLst>
          </p:cNvPr>
          <p:cNvSpPr/>
          <p:nvPr/>
        </p:nvSpPr>
        <p:spPr>
          <a:xfrm>
            <a:off x="-6875" y="-6393"/>
            <a:ext cx="913814" cy="2612525"/>
          </a:xfrm>
          <a:custGeom>
            <a:avLst/>
            <a:gdLst>
              <a:gd name="connsiteX0" fmla="*/ 0 w 928151"/>
              <a:gd name="connsiteY0" fmla="*/ 0 h 1375897"/>
              <a:gd name="connsiteX1" fmla="*/ 928151 w 928151"/>
              <a:gd name="connsiteY1" fmla="*/ 0 h 1375897"/>
              <a:gd name="connsiteX2" fmla="*/ 928151 w 928151"/>
              <a:gd name="connsiteY2" fmla="*/ 1375897 h 1375897"/>
              <a:gd name="connsiteX3" fmla="*/ 0 w 928151"/>
              <a:gd name="connsiteY3" fmla="*/ 1375897 h 1375897"/>
              <a:gd name="connsiteX4" fmla="*/ 0 w 928151"/>
              <a:gd name="connsiteY4" fmla="*/ 0 h 1375897"/>
              <a:gd name="connsiteX0" fmla="*/ 467512 w 1395663"/>
              <a:gd name="connsiteY0" fmla="*/ 0 h 1382772"/>
              <a:gd name="connsiteX1" fmla="*/ 1395663 w 1395663"/>
              <a:gd name="connsiteY1" fmla="*/ 0 h 1382772"/>
              <a:gd name="connsiteX2" fmla="*/ 1395663 w 1395663"/>
              <a:gd name="connsiteY2" fmla="*/ 1375897 h 1382772"/>
              <a:gd name="connsiteX3" fmla="*/ 0 w 1395663"/>
              <a:gd name="connsiteY3" fmla="*/ 1382772 h 1382772"/>
              <a:gd name="connsiteX4" fmla="*/ 467512 w 1395663"/>
              <a:gd name="connsiteY4" fmla="*/ 0 h 1382772"/>
              <a:gd name="connsiteX0" fmla="*/ 467512 w 1395663"/>
              <a:gd name="connsiteY0" fmla="*/ 0 h 1382772"/>
              <a:gd name="connsiteX1" fmla="*/ 1395663 w 1395663"/>
              <a:gd name="connsiteY1" fmla="*/ 0 h 1382772"/>
              <a:gd name="connsiteX2" fmla="*/ 941900 w 1395663"/>
              <a:gd name="connsiteY2" fmla="*/ 1382772 h 1382772"/>
              <a:gd name="connsiteX3" fmla="*/ 0 w 1395663"/>
              <a:gd name="connsiteY3" fmla="*/ 1382772 h 1382772"/>
              <a:gd name="connsiteX4" fmla="*/ 467512 w 1395663"/>
              <a:gd name="connsiteY4" fmla="*/ 0 h 1382772"/>
              <a:gd name="connsiteX0" fmla="*/ 229518 w 1157669"/>
              <a:gd name="connsiteY0" fmla="*/ 0 h 2215753"/>
              <a:gd name="connsiteX1" fmla="*/ 1157669 w 1157669"/>
              <a:gd name="connsiteY1" fmla="*/ 0 h 2215753"/>
              <a:gd name="connsiteX2" fmla="*/ 703906 w 1157669"/>
              <a:gd name="connsiteY2" fmla="*/ 1382772 h 2215753"/>
              <a:gd name="connsiteX3" fmla="*/ 0 w 1157669"/>
              <a:gd name="connsiteY3" fmla="*/ 2215753 h 2215753"/>
              <a:gd name="connsiteX4" fmla="*/ 229518 w 1157669"/>
              <a:gd name="connsiteY4" fmla="*/ 0 h 2215753"/>
              <a:gd name="connsiteX0" fmla="*/ 229518 w 1157669"/>
              <a:gd name="connsiteY0" fmla="*/ 0 h 2272120"/>
              <a:gd name="connsiteX1" fmla="*/ 1157669 w 1157669"/>
              <a:gd name="connsiteY1" fmla="*/ 0 h 2272120"/>
              <a:gd name="connsiteX2" fmla="*/ 365703 w 1157669"/>
              <a:gd name="connsiteY2" fmla="*/ 2272120 h 2272120"/>
              <a:gd name="connsiteX3" fmla="*/ 0 w 1157669"/>
              <a:gd name="connsiteY3" fmla="*/ 2215753 h 2272120"/>
              <a:gd name="connsiteX4" fmla="*/ 229518 w 1157669"/>
              <a:gd name="connsiteY4" fmla="*/ 0 h 2272120"/>
              <a:gd name="connsiteX0" fmla="*/ 354778 w 1157669"/>
              <a:gd name="connsiteY0" fmla="*/ 12526 h 2272120"/>
              <a:gd name="connsiteX1" fmla="*/ 1157669 w 1157669"/>
              <a:gd name="connsiteY1" fmla="*/ 0 h 2272120"/>
              <a:gd name="connsiteX2" fmla="*/ 365703 w 1157669"/>
              <a:gd name="connsiteY2" fmla="*/ 2272120 h 2272120"/>
              <a:gd name="connsiteX3" fmla="*/ 0 w 1157669"/>
              <a:gd name="connsiteY3" fmla="*/ 2215753 h 2272120"/>
              <a:gd name="connsiteX4" fmla="*/ 354778 w 1157669"/>
              <a:gd name="connsiteY4" fmla="*/ 12526 h 2272120"/>
              <a:gd name="connsiteX0" fmla="*/ 0 w 802891"/>
              <a:gd name="connsiteY0" fmla="*/ 12526 h 2272120"/>
              <a:gd name="connsiteX1" fmla="*/ 802891 w 802891"/>
              <a:gd name="connsiteY1" fmla="*/ 0 h 2272120"/>
              <a:gd name="connsiteX2" fmla="*/ 10925 w 802891"/>
              <a:gd name="connsiteY2" fmla="*/ 2272120 h 2272120"/>
              <a:gd name="connsiteX3" fmla="*/ 14740 w 802891"/>
              <a:gd name="connsiteY3" fmla="*/ 1107199 h 2272120"/>
              <a:gd name="connsiteX4" fmla="*/ 0 w 802891"/>
              <a:gd name="connsiteY4" fmla="*/ 12526 h 2272120"/>
              <a:gd name="connsiteX0" fmla="*/ 94357 w 897248"/>
              <a:gd name="connsiteY0" fmla="*/ 12526 h 2272121"/>
              <a:gd name="connsiteX1" fmla="*/ 897248 w 897248"/>
              <a:gd name="connsiteY1" fmla="*/ 0 h 2272121"/>
              <a:gd name="connsiteX2" fmla="*/ 105282 w 897248"/>
              <a:gd name="connsiteY2" fmla="*/ 2272120 h 2272121"/>
              <a:gd name="connsiteX3" fmla="*/ 94357 w 897248"/>
              <a:gd name="connsiteY3" fmla="*/ 12526 h 2272121"/>
              <a:gd name="connsiteX0" fmla="*/ 57096 w 859987"/>
              <a:gd name="connsiteY0" fmla="*/ 12526 h 2272120"/>
              <a:gd name="connsiteX1" fmla="*/ 859987 w 859987"/>
              <a:gd name="connsiteY1" fmla="*/ 0 h 2272120"/>
              <a:gd name="connsiteX2" fmla="*/ 68021 w 859987"/>
              <a:gd name="connsiteY2" fmla="*/ 2272120 h 2272120"/>
              <a:gd name="connsiteX3" fmla="*/ 57096 w 859987"/>
              <a:gd name="connsiteY3" fmla="*/ 12526 h 2272120"/>
              <a:gd name="connsiteX0" fmla="*/ 0 w 802891"/>
              <a:gd name="connsiteY0" fmla="*/ 12526 h 2272120"/>
              <a:gd name="connsiteX1" fmla="*/ 802891 w 802891"/>
              <a:gd name="connsiteY1" fmla="*/ 0 h 2272120"/>
              <a:gd name="connsiteX2" fmla="*/ 10925 w 802891"/>
              <a:gd name="connsiteY2" fmla="*/ 2272120 h 2272120"/>
              <a:gd name="connsiteX3" fmla="*/ 0 w 802891"/>
              <a:gd name="connsiteY3" fmla="*/ 12526 h 2272120"/>
              <a:gd name="connsiteX0" fmla="*/ 0 w 796628"/>
              <a:gd name="connsiteY0" fmla="*/ 12526 h 2272120"/>
              <a:gd name="connsiteX1" fmla="*/ 796628 w 796628"/>
              <a:gd name="connsiteY1" fmla="*/ 0 h 2272120"/>
              <a:gd name="connsiteX2" fmla="*/ 4662 w 796628"/>
              <a:gd name="connsiteY2" fmla="*/ 2272120 h 2272120"/>
              <a:gd name="connsiteX3" fmla="*/ 0 w 796628"/>
              <a:gd name="connsiteY3" fmla="*/ 12526 h 2272120"/>
              <a:gd name="connsiteX0" fmla="*/ 0 w 790365"/>
              <a:gd name="connsiteY0" fmla="*/ 0 h 2259594"/>
              <a:gd name="connsiteX1" fmla="*/ 790365 w 790365"/>
              <a:gd name="connsiteY1" fmla="*/ 0 h 2259594"/>
              <a:gd name="connsiteX2" fmla="*/ 4662 w 790365"/>
              <a:gd name="connsiteY2" fmla="*/ 2259594 h 2259594"/>
              <a:gd name="connsiteX3" fmla="*/ 0 w 790365"/>
              <a:gd name="connsiteY3" fmla="*/ 0 h 2259594"/>
            </a:gdLst>
            <a:ahLst/>
            <a:cxnLst>
              <a:cxn ang="0">
                <a:pos x="connsiteX0" y="connsiteY0"/>
              </a:cxn>
              <a:cxn ang="0">
                <a:pos x="connsiteX1" y="connsiteY1"/>
              </a:cxn>
              <a:cxn ang="0">
                <a:pos x="connsiteX2" y="connsiteY2"/>
              </a:cxn>
              <a:cxn ang="0">
                <a:pos x="connsiteX3" y="connsiteY3"/>
              </a:cxn>
            </a:cxnLst>
            <a:rect l="l" t="t" r="r" b="b"/>
            <a:pathLst>
              <a:path w="790365" h="2259594">
                <a:moveTo>
                  <a:pt x="0" y="0"/>
                </a:moveTo>
                <a:lnTo>
                  <a:pt x="790365" y="0"/>
                </a:lnTo>
                <a:lnTo>
                  <a:pt x="4662" y="2259594"/>
                </a:lnTo>
                <a:cubicBezTo>
                  <a:pt x="-801" y="1129797"/>
                  <a:pt x="5462" y="1129797"/>
                  <a:pt x="0" y="0"/>
                </a:cubicBez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2400" dirty="0">
              <a:solidFill>
                <a:schemeClr val="tx1">
                  <a:lumMod val="75000"/>
                </a:schemeClr>
              </a:solidFill>
              <a:latin typeface="Arial"/>
              <a:cs typeface="Arial"/>
            </a:endParaRPr>
          </a:p>
        </p:txBody>
      </p:sp>
      <p:sp>
        <p:nvSpPr>
          <p:cNvPr id="16" name="Rectangle 15">
            <a:extLst>
              <a:ext uri="{FF2B5EF4-FFF2-40B4-BE49-F238E27FC236}">
                <a16:creationId xmlns:a16="http://schemas.microsoft.com/office/drawing/2014/main" id="{F40252F1-F7A9-5B44-84CF-3BCA0AD20266}"/>
              </a:ext>
            </a:extLst>
          </p:cNvPr>
          <p:cNvSpPr/>
          <p:nvPr/>
        </p:nvSpPr>
        <p:spPr>
          <a:xfrm>
            <a:off x="4502092" y="2317058"/>
            <a:ext cx="3108310" cy="1708160"/>
          </a:xfrm>
          <a:prstGeom prst="rect">
            <a:avLst/>
          </a:prstGeom>
        </p:spPr>
        <p:txBody>
          <a:bodyPr wrap="square" lIns="91440" tIns="45720" rIns="91440" bIns="45720" anchor="t">
            <a:spAutoFit/>
          </a:bodyPr>
          <a:lstStyle/>
          <a:p>
            <a:pPr marL="171450" indent="-171450">
              <a:buClr>
                <a:schemeClr val="tx1"/>
              </a:buClr>
              <a:buSzPct val="85000"/>
              <a:buFont typeface="Arial" panose="020B0604020202020204" pitchFamily="34" charset="0"/>
              <a:buChar char="•"/>
            </a:pPr>
            <a:r>
              <a:rPr lang="en-US" sz="1200" dirty="0">
                <a:cs typeface="Arial"/>
              </a:rPr>
              <a:t>Tax-deferred retirement accounts do not   receive a step-up in cost basis at death</a:t>
            </a:r>
          </a:p>
          <a:p>
            <a:pPr marL="217488" indent="-217488">
              <a:spcBef>
                <a:spcPts val="600"/>
              </a:spcBef>
              <a:buClr>
                <a:schemeClr val="tx1"/>
              </a:buClr>
              <a:buSzPct val="85000"/>
              <a:buFont typeface="Arial" panose="020B0604020202020204" pitchFamily="34" charset="0"/>
              <a:buChar char="•"/>
            </a:pPr>
            <a:r>
              <a:rPr lang="en-US" sz="1200" dirty="0">
                <a:cs typeface="Arial" panose="020B0604020202020204" pitchFamily="34" charset="0"/>
              </a:rPr>
              <a:t>The beneficiary will be responsible for taxes on any pre-tax contributions and tax-deferred gains in the account</a:t>
            </a:r>
          </a:p>
          <a:p>
            <a:pPr marL="217488" indent="-217488">
              <a:spcBef>
                <a:spcPts val="600"/>
              </a:spcBef>
              <a:buClr>
                <a:schemeClr val="tx1"/>
              </a:buClr>
              <a:buSzPct val="85000"/>
              <a:buFont typeface="Arial" panose="020B0604020202020204" pitchFamily="34" charset="0"/>
              <a:buChar char="•"/>
            </a:pPr>
            <a:r>
              <a:rPr lang="en-US" sz="1200" dirty="0">
                <a:cs typeface="Arial"/>
              </a:rPr>
              <a:t>Taxed at ordinary income tax rates to the beneficiary</a:t>
            </a:r>
          </a:p>
          <a:p>
            <a:pPr marL="112395" lvl="3" indent="-112395">
              <a:buClr>
                <a:schemeClr val="tx1"/>
              </a:buClr>
              <a:buFont typeface="Arial"/>
              <a:buChar char="•"/>
            </a:pPr>
            <a:endParaRPr lang="en-US" sz="1100" dirty="0">
              <a:cs typeface="Arial"/>
            </a:endParaRPr>
          </a:p>
        </p:txBody>
      </p:sp>
    </p:spTree>
    <p:extLst>
      <p:ext uri="{BB962C8B-B14F-4D97-AF65-F5344CB8AC3E}">
        <p14:creationId xmlns:p14="http://schemas.microsoft.com/office/powerpoint/2010/main" val="2075702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716BC1C3-C832-FA4C-9911-3E1C355083BA}" type="slidenum">
              <a:rPr lang="en-US" smtClean="0"/>
              <a:pPr/>
              <a:t>31</a:t>
            </a:fld>
            <a:endParaRPr lang="en-US"/>
          </a:p>
        </p:txBody>
      </p:sp>
      <p:sp>
        <p:nvSpPr>
          <p:cNvPr id="3" name="TextBox 2"/>
          <p:cNvSpPr txBox="1"/>
          <p:nvPr/>
        </p:nvSpPr>
        <p:spPr>
          <a:xfrm>
            <a:off x="7230533" y="1253067"/>
            <a:ext cx="914400" cy="914400"/>
          </a:xfrm>
          <a:prstGeom prst="rect">
            <a:avLst/>
          </a:prstGeom>
          <a:noFill/>
        </p:spPr>
        <p:txBody>
          <a:bodyPr wrap="none" lIns="0" tIns="0" rIns="0" bIns="0" rtlCol="0">
            <a:noAutofit/>
          </a:bodyPr>
          <a:lstStyle/>
          <a:p>
            <a:endParaRPr lang="en-US" sz="1600">
              <a:latin typeface="Arial"/>
              <a:cs typeface="Arial"/>
            </a:endParaRPr>
          </a:p>
        </p:txBody>
      </p:sp>
      <p:pic>
        <p:nvPicPr>
          <p:cNvPr id="16" name="Picture 15">
            <a:extLst>
              <a:ext uri="{FF2B5EF4-FFF2-40B4-BE49-F238E27FC236}">
                <a16:creationId xmlns:a16="http://schemas.microsoft.com/office/drawing/2014/main" id="{0A73ECC5-96AA-7346-93E8-DE47C2515F1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47745" y="755077"/>
            <a:ext cx="8317569" cy="1043244"/>
          </a:xfrm>
          <a:custGeom>
            <a:avLst/>
            <a:gdLst>
              <a:gd name="connsiteX0" fmla="*/ 0 w 8205928"/>
              <a:gd name="connsiteY0" fmla="*/ 0 h 1009194"/>
              <a:gd name="connsiteX1" fmla="*/ 8205928 w 8205928"/>
              <a:gd name="connsiteY1" fmla="*/ 0 h 1009194"/>
              <a:gd name="connsiteX2" fmla="*/ 7856582 w 8205928"/>
              <a:gd name="connsiteY2" fmla="*/ 1009194 h 1009194"/>
              <a:gd name="connsiteX3" fmla="*/ 0 w 8205928"/>
              <a:gd name="connsiteY3" fmla="*/ 1009194 h 1009194"/>
              <a:gd name="connsiteX4" fmla="*/ 0 w 8205928"/>
              <a:gd name="connsiteY4" fmla="*/ 0 h 1009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5928" h="1009194">
                <a:moveTo>
                  <a:pt x="0" y="0"/>
                </a:moveTo>
                <a:lnTo>
                  <a:pt x="8205928" y="0"/>
                </a:lnTo>
                <a:lnTo>
                  <a:pt x="7856582" y="1009194"/>
                </a:lnTo>
                <a:lnTo>
                  <a:pt x="0" y="1009194"/>
                </a:lnTo>
                <a:lnTo>
                  <a:pt x="0" y="0"/>
                </a:lnTo>
                <a:close/>
              </a:path>
            </a:pathLst>
          </a:custGeom>
        </p:spPr>
      </p:pic>
      <p:sp>
        <p:nvSpPr>
          <p:cNvPr id="18" name="Text Placeholder 6">
            <a:extLst>
              <a:ext uri="{FF2B5EF4-FFF2-40B4-BE49-F238E27FC236}">
                <a16:creationId xmlns:a16="http://schemas.microsoft.com/office/drawing/2014/main" id="{DB666B7A-39AE-8548-B411-3A13366EDFEA}"/>
              </a:ext>
            </a:extLst>
          </p:cNvPr>
          <p:cNvSpPr>
            <a:spLocks noGrp="1"/>
          </p:cNvSpPr>
          <p:nvPr>
            <p:ph type="body" sz="quarter" idx="11"/>
          </p:nvPr>
        </p:nvSpPr>
        <p:spPr>
          <a:xfrm>
            <a:off x="1012547" y="2921843"/>
            <a:ext cx="2687977" cy="914400"/>
          </a:xfrm>
        </p:spPr>
        <p:txBody>
          <a:bodyPr/>
          <a:lstStyle/>
          <a:p>
            <a:r>
              <a:rPr lang="en-US" sz="1400" dirty="0">
                <a:solidFill>
                  <a:schemeClr val="accent2"/>
                </a:solidFill>
              </a:rPr>
              <a:t>Discuss distribution options available to your beneficiaries with your tax professional</a:t>
            </a:r>
          </a:p>
          <a:p>
            <a:endParaRPr lang="en-US" dirty="0">
              <a:solidFill>
                <a:schemeClr val="accent2"/>
              </a:solidFill>
            </a:endParaRPr>
          </a:p>
        </p:txBody>
      </p:sp>
      <p:sp>
        <p:nvSpPr>
          <p:cNvPr id="19" name="Text Placeholder 7">
            <a:extLst>
              <a:ext uri="{FF2B5EF4-FFF2-40B4-BE49-F238E27FC236}">
                <a16:creationId xmlns:a16="http://schemas.microsoft.com/office/drawing/2014/main" id="{451D7732-4D79-7B40-B44E-2E7355D578B0}"/>
              </a:ext>
            </a:extLst>
          </p:cNvPr>
          <p:cNvSpPr>
            <a:spLocks noGrp="1"/>
          </p:cNvSpPr>
          <p:nvPr>
            <p:ph type="body" sz="quarter" idx="14"/>
          </p:nvPr>
        </p:nvSpPr>
        <p:spPr>
          <a:xfrm>
            <a:off x="4295119" y="2526698"/>
            <a:ext cx="3450486" cy="1886722"/>
          </a:xfrm>
        </p:spPr>
        <p:txBody>
          <a:bodyPr/>
          <a:lstStyle/>
          <a:p>
            <a:pPr marL="0" indent="0">
              <a:buNone/>
            </a:pPr>
            <a:r>
              <a:rPr lang="en-US" sz="1200" b="1" dirty="0">
                <a:solidFill>
                  <a:schemeClr val="accent2"/>
                </a:solidFill>
                <a:cs typeface="Arial"/>
              </a:rPr>
              <a:t>DID YOU KNOW?</a:t>
            </a:r>
          </a:p>
          <a:p>
            <a:r>
              <a:rPr lang="en-US" sz="1200" dirty="0"/>
              <a:t>IRAs, qualified plans, and annuities allow a beneficiary to spread the income tax liability over several years</a:t>
            </a:r>
          </a:p>
          <a:p>
            <a:pPr marL="184150" indent="-184150"/>
            <a:r>
              <a:rPr lang="en-US" sz="1200" dirty="0">
                <a:cs typeface="Arial" panose="020B0604020202020204" pitchFamily="34" charset="0"/>
              </a:rPr>
              <a:t>Control taxation</a:t>
            </a:r>
          </a:p>
          <a:p>
            <a:pPr marL="184150" indent="-184150">
              <a:spcBef>
                <a:spcPts val="600"/>
              </a:spcBef>
            </a:pPr>
            <a:r>
              <a:rPr lang="en-US" sz="1200" dirty="0">
                <a:cs typeface="Arial" panose="020B0604020202020204" pitchFamily="34" charset="0"/>
              </a:rPr>
              <a:t>Help reduce taxes</a:t>
            </a:r>
          </a:p>
          <a:p>
            <a:pPr marL="184150" indent="-184150">
              <a:spcBef>
                <a:spcPts val="600"/>
              </a:spcBef>
            </a:pPr>
            <a:r>
              <a:rPr lang="en-US" sz="1200" dirty="0">
                <a:cs typeface="Arial" panose="020B0604020202020204" pitchFamily="34" charset="0"/>
              </a:rPr>
              <a:t>Inherit accounts more efficiently</a:t>
            </a:r>
            <a:endParaRPr lang="en-US" sz="1400" dirty="0">
              <a:solidFill>
                <a:srgbClr val="999683">
                  <a:lumMod val="75000"/>
                </a:srgbClr>
              </a:solidFill>
            </a:endParaRPr>
          </a:p>
          <a:p>
            <a:endParaRPr lang="en-US" dirty="0"/>
          </a:p>
        </p:txBody>
      </p:sp>
      <p:sp>
        <p:nvSpPr>
          <p:cNvPr id="20" name="Title 3">
            <a:extLst>
              <a:ext uri="{FF2B5EF4-FFF2-40B4-BE49-F238E27FC236}">
                <a16:creationId xmlns:a16="http://schemas.microsoft.com/office/drawing/2014/main" id="{23B78EDE-0E63-734F-B5C9-08C6B9EE0C94}"/>
              </a:ext>
            </a:extLst>
          </p:cNvPr>
          <p:cNvSpPr>
            <a:spLocks noGrp="1"/>
          </p:cNvSpPr>
          <p:nvPr>
            <p:ph type="title"/>
          </p:nvPr>
        </p:nvSpPr>
        <p:spPr>
          <a:xfrm>
            <a:off x="359414" y="1898211"/>
            <a:ext cx="7320171" cy="320913"/>
          </a:xfrm>
        </p:spPr>
        <p:txBody>
          <a:bodyPr/>
          <a:lstStyle/>
          <a:p>
            <a:r>
              <a:rPr lang="en-US">
                <a:latin typeface="Impact" charset="0"/>
                <a:ea typeface="Impact" charset="0"/>
                <a:cs typeface="Impact" charset="0"/>
              </a:rPr>
              <a:t>PREPARING FOR TAXES</a:t>
            </a:r>
            <a:br>
              <a:rPr lang="en-US">
                <a:latin typeface="Impact" charset="0"/>
                <a:ea typeface="Impact" charset="0"/>
                <a:cs typeface="Impact" charset="0"/>
              </a:rPr>
            </a:br>
            <a:endParaRPr lang="en-US"/>
          </a:p>
        </p:txBody>
      </p:sp>
      <p:cxnSp>
        <p:nvCxnSpPr>
          <p:cNvPr id="21" name="Straight Connector 20">
            <a:extLst>
              <a:ext uri="{FF2B5EF4-FFF2-40B4-BE49-F238E27FC236}">
                <a16:creationId xmlns:a16="http://schemas.microsoft.com/office/drawing/2014/main" id="{EFFCC47F-3D53-9147-9590-E263D20771A0}"/>
              </a:ext>
            </a:extLst>
          </p:cNvPr>
          <p:cNvCxnSpPr>
            <a:cxnSpLocks/>
          </p:cNvCxnSpPr>
          <p:nvPr/>
        </p:nvCxnSpPr>
        <p:spPr>
          <a:xfrm flipV="1">
            <a:off x="3941871" y="2600968"/>
            <a:ext cx="0" cy="1738183"/>
          </a:xfrm>
          <a:prstGeom prst="line">
            <a:avLst/>
          </a:prstGeom>
          <a:ln w="6350" cmpd="sng">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14565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716BC1C3-C832-FA4C-9911-3E1C355083BA}" type="slidenum">
              <a:rPr lang="en-US" smtClean="0"/>
              <a:pPr/>
              <a:t>32</a:t>
            </a:fld>
            <a:endParaRPr lang="en-US"/>
          </a:p>
        </p:txBody>
      </p:sp>
      <p:sp>
        <p:nvSpPr>
          <p:cNvPr id="5" name="Title 3"/>
          <p:cNvSpPr>
            <a:spLocks noGrp="1"/>
          </p:cNvSpPr>
          <p:nvPr>
            <p:ph type="title"/>
          </p:nvPr>
        </p:nvSpPr>
        <p:spPr/>
        <p:txBody>
          <a:bodyPr/>
          <a:lstStyle/>
          <a:p>
            <a:r>
              <a:rPr lang="en-US" b="1"/>
              <a:t>CONCLUSION</a:t>
            </a:r>
            <a:endParaRPr lang="en-US"/>
          </a:p>
        </p:txBody>
      </p:sp>
      <p:sp>
        <p:nvSpPr>
          <p:cNvPr id="20" name="Content Placeholder 2"/>
          <p:cNvSpPr txBox="1">
            <a:spLocks/>
          </p:cNvSpPr>
          <p:nvPr/>
        </p:nvSpPr>
        <p:spPr>
          <a:xfrm>
            <a:off x="304974" y="2145566"/>
            <a:ext cx="8793306" cy="400086"/>
          </a:xfrm>
          <a:prstGeom prst="rect">
            <a:avLst/>
          </a:prstGeom>
        </p:spPr>
        <p:txBody>
          <a:bodyPr/>
          <a:lstStyle>
            <a:lvl1pPr marL="112713" indent="-112713" algn="l" defTabSz="457200" rtl="0" eaLnBrk="1" latinLnBrk="0" hangingPunct="1">
              <a:spcBef>
                <a:spcPct val="20000"/>
              </a:spcBef>
              <a:buClr>
                <a:schemeClr val="bg1"/>
              </a:buClr>
              <a:buSzPct val="85000"/>
              <a:buFont typeface="Lucida Grande"/>
              <a:buChar char=" "/>
              <a:defRPr sz="1800" kern="1200">
                <a:solidFill>
                  <a:srgbClr val="40474B"/>
                </a:solidFill>
                <a:latin typeface="Arial"/>
                <a:ea typeface="+mn-ea"/>
                <a:cs typeface="Arial"/>
              </a:defRPr>
            </a:lvl1pPr>
            <a:lvl2pPr marL="320675" indent="-187325" algn="l" defTabSz="457200" rtl="0" eaLnBrk="1" latinLnBrk="0" hangingPunct="1">
              <a:spcBef>
                <a:spcPct val="20000"/>
              </a:spcBef>
              <a:buSzPct val="85000"/>
              <a:buFont typeface="Arial"/>
              <a:buChar char="•"/>
              <a:tabLst/>
              <a:defRPr sz="1800" kern="1200">
                <a:solidFill>
                  <a:srgbClr val="40474B"/>
                </a:solidFill>
                <a:latin typeface="Arial"/>
                <a:ea typeface="+mn-ea"/>
                <a:cs typeface="Arial"/>
              </a:defRPr>
            </a:lvl2pPr>
            <a:lvl3pPr marL="606425" indent="-241300" algn="l" defTabSz="457200" rtl="0" eaLnBrk="1" latinLnBrk="0" hangingPunct="1">
              <a:spcBef>
                <a:spcPct val="20000"/>
              </a:spcBef>
              <a:buSzPct val="85000"/>
              <a:buFont typeface="Lucida Grande"/>
              <a:buChar char="-"/>
              <a:defRPr sz="1800" kern="1200">
                <a:solidFill>
                  <a:srgbClr val="40474B"/>
                </a:solidFill>
                <a:latin typeface="Arial"/>
                <a:ea typeface="+mn-ea"/>
                <a:cs typeface="Arial"/>
              </a:defRPr>
            </a:lvl3pPr>
            <a:lvl4pPr marL="874713" indent="-268288" algn="l" defTabSz="457200" rtl="0" eaLnBrk="1" latinLnBrk="0" hangingPunct="1">
              <a:spcBef>
                <a:spcPct val="20000"/>
              </a:spcBef>
              <a:buSzPct val="75000"/>
              <a:buFont typeface="Wingdings" charset="2"/>
              <a:buChar char="§"/>
              <a:defRPr sz="1800" kern="1200">
                <a:solidFill>
                  <a:srgbClr val="40474B"/>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400">
                <a:solidFill>
                  <a:schemeClr val="tx1"/>
                </a:solidFill>
                <a:latin typeface="Georgia" panose="02040502050405020303" pitchFamily="18" charset="0"/>
              </a:rPr>
              <a:t>Review your estate plan regularly:</a:t>
            </a:r>
          </a:p>
        </p:txBody>
      </p:sp>
      <p:sp>
        <p:nvSpPr>
          <p:cNvPr id="13" name="TextBox 12">
            <a:extLst>
              <a:ext uri="{FF2B5EF4-FFF2-40B4-BE49-F238E27FC236}">
                <a16:creationId xmlns:a16="http://schemas.microsoft.com/office/drawing/2014/main" id="{C46AA778-8068-AE4A-BE19-5784FD51A435}"/>
              </a:ext>
            </a:extLst>
          </p:cNvPr>
          <p:cNvSpPr txBox="1"/>
          <p:nvPr/>
        </p:nvSpPr>
        <p:spPr>
          <a:xfrm>
            <a:off x="552516" y="2710280"/>
            <a:ext cx="4110100" cy="405737"/>
          </a:xfrm>
          <a:prstGeom prst="rect">
            <a:avLst/>
          </a:prstGeom>
          <a:noFill/>
          <a:ln>
            <a:solidFill>
              <a:schemeClr val="accent1"/>
            </a:solidFill>
          </a:ln>
        </p:spPr>
        <p:txBody>
          <a:bodyPr wrap="square" lIns="0" tIns="0" rIns="0" bIns="0" rtlCol="0" anchor="ctr">
            <a:noAutofit/>
          </a:bodyPr>
          <a:lstStyle/>
          <a:p>
            <a:pPr marL="120650" indent="60325"/>
            <a:r>
              <a:rPr lang="en-US" sz="1500" b="1" dirty="0">
                <a:solidFill>
                  <a:schemeClr val="accent1"/>
                </a:solidFill>
                <a:latin typeface="Arial"/>
                <a:cs typeface="Arial"/>
              </a:rPr>
              <a:t>LIFE EVENTS</a:t>
            </a:r>
          </a:p>
        </p:txBody>
      </p:sp>
      <p:sp>
        <p:nvSpPr>
          <p:cNvPr id="14" name="TextBox 13">
            <a:extLst>
              <a:ext uri="{FF2B5EF4-FFF2-40B4-BE49-F238E27FC236}">
                <a16:creationId xmlns:a16="http://schemas.microsoft.com/office/drawing/2014/main" id="{BBEDE3B7-0D65-7344-AC0A-7880752DDF14}"/>
              </a:ext>
            </a:extLst>
          </p:cNvPr>
          <p:cNvSpPr txBox="1"/>
          <p:nvPr/>
        </p:nvSpPr>
        <p:spPr>
          <a:xfrm>
            <a:off x="560754" y="3039412"/>
            <a:ext cx="2515053" cy="1483039"/>
          </a:xfrm>
          <a:prstGeom prst="rect">
            <a:avLst/>
          </a:prstGeom>
          <a:noFill/>
          <a:ln>
            <a:noFill/>
          </a:ln>
        </p:spPr>
        <p:txBody>
          <a:bodyPr wrap="square" lIns="0" tIns="0" rIns="0" bIns="0" rtlCol="0">
            <a:noAutofit/>
          </a:bodyPr>
          <a:lstStyle/>
          <a:p>
            <a:pPr marL="219456" lvl="0" indent="-118872">
              <a:spcBef>
                <a:spcPts val="600"/>
              </a:spcBef>
              <a:spcAft>
                <a:spcPts val="400"/>
              </a:spcAft>
              <a:buClr>
                <a:schemeClr val="tx1"/>
              </a:buClr>
              <a:buSzPct val="85000"/>
              <a:buFont typeface="Arial"/>
              <a:buChar char="•"/>
            </a:pPr>
            <a:endParaRPr lang="en-US" sz="1200" dirty="0"/>
          </a:p>
          <a:p>
            <a:pPr marL="352425" lvl="0" indent="-171450">
              <a:spcAft>
                <a:spcPts val="400"/>
              </a:spcAft>
              <a:buClr>
                <a:schemeClr val="tx1"/>
              </a:buClr>
              <a:buSzPct val="85000"/>
              <a:buFont typeface="Arial" panose="020B0604020202020204" pitchFamily="34" charset="0"/>
              <a:buChar char="•"/>
            </a:pPr>
            <a:r>
              <a:rPr lang="en-US" sz="1200" dirty="0"/>
              <a:t>Marriage</a:t>
            </a:r>
          </a:p>
          <a:p>
            <a:pPr marL="352425" lvl="0" indent="-171450">
              <a:spcAft>
                <a:spcPts val="400"/>
              </a:spcAft>
              <a:buClr>
                <a:schemeClr val="tx1"/>
              </a:buClr>
              <a:buSzPct val="85000"/>
              <a:buFont typeface="Arial" panose="020B0604020202020204" pitchFamily="34" charset="0"/>
              <a:buChar char="•"/>
            </a:pPr>
            <a:r>
              <a:rPr lang="en-US" sz="1200" dirty="0"/>
              <a:t>Divorce</a:t>
            </a:r>
          </a:p>
          <a:p>
            <a:pPr marL="352425" lvl="0" indent="-171450">
              <a:spcAft>
                <a:spcPts val="400"/>
              </a:spcAft>
              <a:buClr>
                <a:schemeClr val="tx1"/>
              </a:buClr>
              <a:buSzPct val="85000"/>
              <a:buFont typeface="Arial" panose="020B0604020202020204" pitchFamily="34" charset="0"/>
              <a:buChar char="•"/>
            </a:pPr>
            <a:r>
              <a:rPr lang="en-US" sz="1200" dirty="0"/>
              <a:t>Adoption</a:t>
            </a:r>
          </a:p>
          <a:p>
            <a:pPr marL="352425" lvl="0" indent="-171450">
              <a:spcAft>
                <a:spcPts val="400"/>
              </a:spcAft>
              <a:buClr>
                <a:schemeClr val="tx1"/>
              </a:buClr>
              <a:buSzPct val="85000"/>
              <a:buFont typeface="Arial" panose="020B0604020202020204" pitchFamily="34" charset="0"/>
              <a:buChar char="•"/>
            </a:pPr>
            <a:r>
              <a:rPr lang="en-US" sz="1200" dirty="0"/>
              <a:t>Birth of a child</a:t>
            </a:r>
          </a:p>
          <a:p>
            <a:pPr marL="352425" lvl="0" indent="-171450">
              <a:spcAft>
                <a:spcPts val="400"/>
              </a:spcAft>
              <a:buClr>
                <a:schemeClr val="tx1"/>
              </a:buClr>
              <a:buSzPct val="85000"/>
              <a:buFont typeface="Arial" panose="020B0604020202020204" pitchFamily="34" charset="0"/>
              <a:buChar char="•"/>
            </a:pPr>
            <a:r>
              <a:rPr lang="en-US" sz="1200" dirty="0"/>
              <a:t>Birth of a grandchild </a:t>
            </a:r>
          </a:p>
        </p:txBody>
      </p:sp>
      <p:sp>
        <p:nvSpPr>
          <p:cNvPr id="15" name="TextBox 14">
            <a:extLst>
              <a:ext uri="{FF2B5EF4-FFF2-40B4-BE49-F238E27FC236}">
                <a16:creationId xmlns:a16="http://schemas.microsoft.com/office/drawing/2014/main" id="{F52EE72B-4EDB-A34A-A017-54B04C937C32}"/>
              </a:ext>
            </a:extLst>
          </p:cNvPr>
          <p:cNvSpPr txBox="1"/>
          <p:nvPr/>
        </p:nvSpPr>
        <p:spPr>
          <a:xfrm>
            <a:off x="4963000" y="2710280"/>
            <a:ext cx="2999134" cy="400086"/>
          </a:xfrm>
          <a:prstGeom prst="rect">
            <a:avLst/>
          </a:prstGeom>
          <a:noFill/>
          <a:ln>
            <a:solidFill>
              <a:schemeClr val="accent1"/>
            </a:solidFill>
          </a:ln>
        </p:spPr>
        <p:txBody>
          <a:bodyPr wrap="square" lIns="0" tIns="0" rIns="0" bIns="0" rtlCol="0" anchor="ctr">
            <a:noAutofit/>
          </a:bodyPr>
          <a:lstStyle/>
          <a:p>
            <a:pPr marL="122238"/>
            <a:r>
              <a:rPr lang="en-US" sz="1500" b="1" dirty="0">
                <a:solidFill>
                  <a:schemeClr val="accent1"/>
                </a:solidFill>
                <a:latin typeface="Arial"/>
                <a:cs typeface="Arial"/>
              </a:rPr>
              <a:t>DOCUMENTS TO REVIEW</a:t>
            </a:r>
          </a:p>
        </p:txBody>
      </p:sp>
      <p:sp>
        <p:nvSpPr>
          <p:cNvPr id="16" name="TextBox 15">
            <a:extLst>
              <a:ext uri="{FF2B5EF4-FFF2-40B4-BE49-F238E27FC236}">
                <a16:creationId xmlns:a16="http://schemas.microsoft.com/office/drawing/2014/main" id="{BA68EA7D-4395-C34F-BA3C-9114FB638B77}"/>
              </a:ext>
            </a:extLst>
          </p:cNvPr>
          <p:cNvSpPr txBox="1"/>
          <p:nvPr/>
        </p:nvSpPr>
        <p:spPr>
          <a:xfrm>
            <a:off x="4963001" y="3044813"/>
            <a:ext cx="2490668" cy="1357392"/>
          </a:xfrm>
          <a:prstGeom prst="rect">
            <a:avLst/>
          </a:prstGeom>
          <a:noFill/>
          <a:ln>
            <a:noFill/>
          </a:ln>
        </p:spPr>
        <p:txBody>
          <a:bodyPr wrap="square" lIns="0" tIns="0" rIns="0" bIns="0" rtlCol="0">
            <a:noAutofit/>
          </a:bodyPr>
          <a:lstStyle/>
          <a:p>
            <a:pPr marL="219456" lvl="0" indent="-118872">
              <a:spcAft>
                <a:spcPts val="400"/>
              </a:spcAft>
              <a:buClr>
                <a:schemeClr val="tx1"/>
              </a:buClr>
              <a:buSzPct val="85000"/>
              <a:buFont typeface="Arial" charset="0"/>
              <a:buChar char="•"/>
            </a:pPr>
            <a:endParaRPr lang="en-US" sz="1200" dirty="0"/>
          </a:p>
          <a:p>
            <a:pPr marL="272034" lvl="0" indent="-171450">
              <a:spcAft>
                <a:spcPts val="400"/>
              </a:spcAft>
              <a:buClr>
                <a:schemeClr val="tx1"/>
              </a:buClr>
              <a:buSzPct val="85000"/>
              <a:buFont typeface="Arial" panose="020B0604020202020204" pitchFamily="34" charset="0"/>
              <a:buChar char="•"/>
            </a:pPr>
            <a:r>
              <a:rPr lang="en-US" sz="1200" dirty="0"/>
              <a:t>Will</a:t>
            </a:r>
          </a:p>
          <a:p>
            <a:pPr marL="272034" lvl="0" indent="-171450">
              <a:spcAft>
                <a:spcPts val="400"/>
              </a:spcAft>
              <a:buClr>
                <a:schemeClr val="tx1"/>
              </a:buClr>
              <a:buSzPct val="85000"/>
              <a:buFont typeface="Arial" panose="020B0604020202020204" pitchFamily="34" charset="0"/>
              <a:buChar char="•"/>
            </a:pPr>
            <a:r>
              <a:rPr lang="en-US" sz="1200" dirty="0"/>
              <a:t>Trust documents</a:t>
            </a:r>
          </a:p>
          <a:p>
            <a:pPr marL="272034" lvl="0" indent="-171450">
              <a:spcAft>
                <a:spcPts val="400"/>
              </a:spcAft>
              <a:buClr>
                <a:schemeClr val="tx1"/>
              </a:buClr>
              <a:buSzPct val="85000"/>
              <a:buFont typeface="Arial" panose="020B0604020202020204" pitchFamily="34" charset="0"/>
              <a:buChar char="•"/>
            </a:pPr>
            <a:r>
              <a:rPr lang="en-US" sz="1200" dirty="0"/>
              <a:t>Power of attorney</a:t>
            </a:r>
          </a:p>
          <a:p>
            <a:pPr marL="272034" lvl="0" indent="-171450">
              <a:spcAft>
                <a:spcPts val="400"/>
              </a:spcAft>
              <a:buClr>
                <a:schemeClr val="tx1"/>
              </a:buClr>
              <a:buSzPct val="85000"/>
              <a:buFont typeface="Arial" panose="020B0604020202020204" pitchFamily="34" charset="0"/>
              <a:buChar char="•"/>
            </a:pPr>
            <a:r>
              <a:rPr lang="en-US" sz="1200" dirty="0"/>
              <a:t>Beneficiary forms</a:t>
            </a:r>
          </a:p>
          <a:p>
            <a:pPr>
              <a:buSzPct val="85000"/>
            </a:pPr>
            <a:endParaRPr lang="en-US" sz="1200" dirty="0">
              <a:latin typeface="Arial"/>
              <a:cs typeface="Arial"/>
            </a:endParaRPr>
          </a:p>
        </p:txBody>
      </p:sp>
      <p:sp>
        <p:nvSpPr>
          <p:cNvPr id="17" name="TextBox 16">
            <a:extLst>
              <a:ext uri="{FF2B5EF4-FFF2-40B4-BE49-F238E27FC236}">
                <a16:creationId xmlns:a16="http://schemas.microsoft.com/office/drawing/2014/main" id="{9E74F08C-282D-5048-A482-342139B74D85}"/>
              </a:ext>
            </a:extLst>
          </p:cNvPr>
          <p:cNvSpPr txBox="1"/>
          <p:nvPr/>
        </p:nvSpPr>
        <p:spPr>
          <a:xfrm>
            <a:off x="2299666" y="3224882"/>
            <a:ext cx="2515053" cy="1456809"/>
          </a:xfrm>
          <a:prstGeom prst="rect">
            <a:avLst/>
          </a:prstGeom>
          <a:noFill/>
        </p:spPr>
        <p:txBody>
          <a:bodyPr wrap="square" rtlCol="0">
            <a:spAutoFit/>
          </a:bodyPr>
          <a:lstStyle/>
          <a:p>
            <a:pPr marL="352425" lvl="0" indent="-171450">
              <a:spcAft>
                <a:spcPts val="400"/>
              </a:spcAft>
              <a:buClr>
                <a:schemeClr val="tx1"/>
              </a:buClr>
              <a:buSzPct val="85000"/>
              <a:buFont typeface="Arial" panose="020B0604020202020204" pitchFamily="34" charset="0"/>
              <a:buChar char="•"/>
            </a:pPr>
            <a:r>
              <a:rPr lang="en-US" sz="1200" dirty="0"/>
              <a:t>Death of a beneficiary</a:t>
            </a:r>
          </a:p>
          <a:p>
            <a:pPr marL="352425" lvl="0" indent="-171450">
              <a:spcAft>
                <a:spcPts val="400"/>
              </a:spcAft>
              <a:buClr>
                <a:schemeClr val="tx1"/>
              </a:buClr>
              <a:buSzPct val="85000"/>
              <a:buFont typeface="Arial" panose="020B0604020202020204" pitchFamily="34" charset="0"/>
              <a:buChar char="•"/>
            </a:pPr>
            <a:r>
              <a:rPr lang="en-US" sz="1200" dirty="0"/>
              <a:t>Death of a family member</a:t>
            </a:r>
          </a:p>
          <a:p>
            <a:pPr marL="352425" lvl="0" indent="-171450">
              <a:spcAft>
                <a:spcPts val="400"/>
              </a:spcAft>
              <a:buClr>
                <a:schemeClr val="tx1"/>
              </a:buClr>
              <a:buSzPct val="85000"/>
              <a:buFont typeface="Arial" panose="020B0604020202020204" pitchFamily="34" charset="0"/>
              <a:buChar char="•"/>
            </a:pPr>
            <a:r>
              <a:rPr lang="en-US" sz="1200" dirty="0"/>
              <a:t>Child turning age 18 or 21</a:t>
            </a:r>
          </a:p>
          <a:p>
            <a:pPr marL="352425" lvl="0" indent="-171450">
              <a:spcAft>
                <a:spcPts val="400"/>
              </a:spcAft>
              <a:buClr>
                <a:schemeClr val="tx1"/>
              </a:buClr>
              <a:buSzPct val="85000"/>
              <a:buFont typeface="Arial" panose="020B0604020202020204" pitchFamily="34" charset="0"/>
              <a:buChar char="•"/>
            </a:pPr>
            <a:r>
              <a:rPr lang="en-US" sz="1200" dirty="0"/>
              <a:t>Change in retirement plan</a:t>
            </a:r>
          </a:p>
          <a:p>
            <a:pPr marL="352425" lvl="0" indent="-171450">
              <a:spcAft>
                <a:spcPts val="400"/>
              </a:spcAft>
              <a:buClr>
                <a:schemeClr val="tx1"/>
              </a:buClr>
              <a:buSzPct val="85000"/>
              <a:buFont typeface="Arial" panose="020B0604020202020204" pitchFamily="34" charset="0"/>
              <a:buChar char="•"/>
            </a:pPr>
            <a:r>
              <a:rPr lang="en-US" sz="1200" dirty="0"/>
              <a:t>New job</a:t>
            </a:r>
          </a:p>
          <a:p>
            <a:pPr algn="l">
              <a:buClr>
                <a:schemeClr val="bg1"/>
              </a:buClr>
              <a:buSzPct val="85000"/>
            </a:pPr>
            <a:endParaRPr lang="en-US" sz="1200" dirty="0"/>
          </a:p>
        </p:txBody>
      </p:sp>
    </p:spTree>
    <p:extLst>
      <p:ext uri="{BB962C8B-B14F-4D97-AF65-F5344CB8AC3E}">
        <p14:creationId xmlns:p14="http://schemas.microsoft.com/office/powerpoint/2010/main" val="2422880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EC35089-2143-4212-836C-2CB33D6CC819}"/>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16BC1C3-C832-FA4C-9911-3E1C355083BA}" type="slidenum">
              <a:rPr kumimoji="0" lang="en-US" sz="900" b="0" i="0" u="none" strike="noStrike" kern="1200" cap="none" spc="0" normalizeH="0" baseline="0" noProof="0" smtClean="0">
                <a:ln>
                  <a:noFill/>
                </a:ln>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33</a:t>
            </a:fld>
            <a:endParaRPr kumimoji="0" lang="en-US" sz="900" b="0" i="0" u="none" strike="noStrike" kern="1200" cap="none" spc="0" normalizeH="0" baseline="0" noProof="0">
              <a:ln>
                <a:noFill/>
              </a:ln>
              <a:effectLst/>
              <a:uLnTx/>
              <a:uFillTx/>
              <a:latin typeface="Arial"/>
              <a:ea typeface="+mn-ea"/>
              <a:cs typeface="+mn-cs"/>
            </a:endParaRPr>
          </a:p>
        </p:txBody>
      </p:sp>
      <p:sp>
        <p:nvSpPr>
          <p:cNvPr id="4" name="Title 3">
            <a:extLst>
              <a:ext uri="{FF2B5EF4-FFF2-40B4-BE49-F238E27FC236}">
                <a16:creationId xmlns:a16="http://schemas.microsoft.com/office/drawing/2014/main" id="{3AC94C33-5D4E-4ED2-8D9D-01E29800C4F5}"/>
              </a:ext>
            </a:extLst>
          </p:cNvPr>
          <p:cNvSpPr>
            <a:spLocks noGrp="1"/>
          </p:cNvSpPr>
          <p:nvPr>
            <p:ph type="title"/>
          </p:nvPr>
        </p:nvSpPr>
        <p:spPr/>
        <p:txBody>
          <a:bodyPr/>
          <a:lstStyle/>
          <a:p>
            <a:r>
              <a:rPr lang="en-US" dirty="0"/>
              <a:t>WE’RE HERE TO HELP</a:t>
            </a:r>
          </a:p>
        </p:txBody>
      </p:sp>
      <p:pic>
        <p:nvPicPr>
          <p:cNvPr id="5" name="Picture 4">
            <a:extLst>
              <a:ext uri="{FF2B5EF4-FFF2-40B4-BE49-F238E27FC236}">
                <a16:creationId xmlns:a16="http://schemas.microsoft.com/office/drawing/2014/main" id="{D5C8E400-89CB-614D-A338-9FA5C638910D}"/>
              </a:ext>
            </a:extLst>
          </p:cNvPr>
          <p:cNvPicPr>
            <a:picLocks noChangeAspect="1"/>
          </p:cNvPicPr>
          <p:nvPr/>
        </p:nvPicPr>
        <p:blipFill>
          <a:blip r:embed="rId3"/>
          <a:stretch>
            <a:fillRect/>
          </a:stretch>
        </p:blipFill>
        <p:spPr>
          <a:xfrm>
            <a:off x="4233945" y="3018754"/>
            <a:ext cx="1395246" cy="1410288"/>
          </a:xfrm>
          <a:prstGeom prst="rect">
            <a:avLst/>
          </a:prstGeom>
        </p:spPr>
      </p:pic>
      <p:pic>
        <p:nvPicPr>
          <p:cNvPr id="7" name="Picture 6">
            <a:extLst>
              <a:ext uri="{FF2B5EF4-FFF2-40B4-BE49-F238E27FC236}">
                <a16:creationId xmlns:a16="http://schemas.microsoft.com/office/drawing/2014/main" id="{CB2F8773-DE9B-6848-8362-10CA486F17D3}"/>
              </a:ext>
            </a:extLst>
          </p:cNvPr>
          <p:cNvPicPr>
            <a:picLocks noChangeAspect="1"/>
          </p:cNvPicPr>
          <p:nvPr/>
        </p:nvPicPr>
        <p:blipFill>
          <a:blip r:embed="rId4"/>
          <a:stretch>
            <a:fillRect/>
          </a:stretch>
        </p:blipFill>
        <p:spPr>
          <a:xfrm>
            <a:off x="2330563" y="3026044"/>
            <a:ext cx="1330698" cy="1338194"/>
          </a:xfrm>
          <a:prstGeom prst="rect">
            <a:avLst/>
          </a:prstGeom>
        </p:spPr>
      </p:pic>
      <p:pic>
        <p:nvPicPr>
          <p:cNvPr id="8" name="Picture 7">
            <a:extLst>
              <a:ext uri="{FF2B5EF4-FFF2-40B4-BE49-F238E27FC236}">
                <a16:creationId xmlns:a16="http://schemas.microsoft.com/office/drawing/2014/main" id="{982DA787-A6B0-994A-BABC-E2347D8CB0E8}"/>
              </a:ext>
            </a:extLst>
          </p:cNvPr>
          <p:cNvPicPr>
            <a:picLocks noChangeAspect="1"/>
          </p:cNvPicPr>
          <p:nvPr/>
        </p:nvPicPr>
        <p:blipFill>
          <a:blip r:embed="rId5"/>
          <a:stretch>
            <a:fillRect/>
          </a:stretch>
        </p:blipFill>
        <p:spPr>
          <a:xfrm>
            <a:off x="423638" y="3031685"/>
            <a:ext cx="1330699" cy="1323202"/>
          </a:xfrm>
          <a:prstGeom prst="rect">
            <a:avLst/>
          </a:prstGeom>
        </p:spPr>
      </p:pic>
      <p:sp>
        <p:nvSpPr>
          <p:cNvPr id="10" name="Content Placeholder 2">
            <a:extLst>
              <a:ext uri="{FF2B5EF4-FFF2-40B4-BE49-F238E27FC236}">
                <a16:creationId xmlns:a16="http://schemas.microsoft.com/office/drawing/2014/main" id="{34B5C125-EEEB-5E41-9BC5-C61B3104BD1F}"/>
              </a:ext>
            </a:extLst>
          </p:cNvPr>
          <p:cNvSpPr txBox="1">
            <a:spLocks/>
          </p:cNvSpPr>
          <p:nvPr/>
        </p:nvSpPr>
        <p:spPr>
          <a:xfrm>
            <a:off x="359413" y="4381863"/>
            <a:ext cx="2060833" cy="699443"/>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200" dirty="0">
                <a:latin typeface="Georgia" panose="02040502050405020303" pitchFamily="18" charset="0"/>
              </a:rPr>
              <a:t>Beneficiary Review Worksheet</a:t>
            </a:r>
            <a:endParaRPr lang="en-US" sz="1100" dirty="0">
              <a:latin typeface="Georgia" panose="02040502050405020303" pitchFamily="18" charset="0"/>
            </a:endParaRPr>
          </a:p>
        </p:txBody>
      </p:sp>
      <p:sp>
        <p:nvSpPr>
          <p:cNvPr id="11" name="Content Placeholder 2">
            <a:extLst>
              <a:ext uri="{FF2B5EF4-FFF2-40B4-BE49-F238E27FC236}">
                <a16:creationId xmlns:a16="http://schemas.microsoft.com/office/drawing/2014/main" id="{5FF0F567-DB31-854E-92F2-2E55354CBCD7}"/>
              </a:ext>
            </a:extLst>
          </p:cNvPr>
          <p:cNvSpPr txBox="1">
            <a:spLocks/>
          </p:cNvSpPr>
          <p:nvPr/>
        </p:nvSpPr>
        <p:spPr>
          <a:xfrm>
            <a:off x="2262473" y="4381863"/>
            <a:ext cx="1395246" cy="699443"/>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200" dirty="0">
                <a:latin typeface="Georgia" panose="02040502050405020303" pitchFamily="18" charset="0"/>
              </a:rPr>
              <a:t>Guide to Estate Planning</a:t>
            </a:r>
            <a:endParaRPr lang="en-US" sz="1100" dirty="0">
              <a:latin typeface="Georgia" panose="02040502050405020303" pitchFamily="18" charset="0"/>
            </a:endParaRPr>
          </a:p>
        </p:txBody>
      </p:sp>
      <p:sp>
        <p:nvSpPr>
          <p:cNvPr id="12" name="Content Placeholder 2">
            <a:extLst>
              <a:ext uri="{FF2B5EF4-FFF2-40B4-BE49-F238E27FC236}">
                <a16:creationId xmlns:a16="http://schemas.microsoft.com/office/drawing/2014/main" id="{5F021A13-157B-B145-B463-D6FD14D4450B}"/>
              </a:ext>
            </a:extLst>
          </p:cNvPr>
          <p:cNvSpPr txBox="1">
            <a:spLocks/>
          </p:cNvSpPr>
          <p:nvPr/>
        </p:nvSpPr>
        <p:spPr>
          <a:xfrm>
            <a:off x="4233446" y="4381863"/>
            <a:ext cx="3321147" cy="699443"/>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200" dirty="0">
                <a:latin typeface="Georgia" panose="02040502050405020303" pitchFamily="18" charset="0"/>
              </a:rPr>
              <a:t>Guide to Guardianships, Powers of Attorney and Advanced Healthcare Directives</a:t>
            </a:r>
            <a:endParaRPr lang="en-US" sz="1100" dirty="0">
              <a:latin typeface="Georgia" panose="02040502050405020303" pitchFamily="18" charset="0"/>
            </a:endParaRPr>
          </a:p>
        </p:txBody>
      </p:sp>
      <p:pic>
        <p:nvPicPr>
          <p:cNvPr id="13" name="Picture 12">
            <a:extLst>
              <a:ext uri="{FF2B5EF4-FFF2-40B4-BE49-F238E27FC236}">
                <a16:creationId xmlns:a16="http://schemas.microsoft.com/office/drawing/2014/main" id="{F76197CC-6BE6-A84B-9928-426272366BA5}"/>
              </a:ext>
            </a:extLst>
          </p:cNvPr>
          <p:cNvPicPr>
            <a:picLocks noChangeAspect="1"/>
          </p:cNvPicPr>
          <p:nvPr/>
        </p:nvPicPr>
        <p:blipFill rotWithShape="1">
          <a:blip r:embed="rId6"/>
          <a:srcRect l="11312" t="35275" r="16992"/>
          <a:stretch/>
        </p:blipFill>
        <p:spPr>
          <a:xfrm>
            <a:off x="6052617" y="3184589"/>
            <a:ext cx="903265" cy="935798"/>
          </a:xfrm>
          <a:prstGeom prst="rect">
            <a:avLst/>
          </a:prstGeom>
        </p:spPr>
      </p:pic>
      <p:sp>
        <p:nvSpPr>
          <p:cNvPr id="14" name="Content Placeholder 2">
            <a:extLst>
              <a:ext uri="{FF2B5EF4-FFF2-40B4-BE49-F238E27FC236}">
                <a16:creationId xmlns:a16="http://schemas.microsoft.com/office/drawing/2014/main" id="{D67073E9-E56B-AF4E-9680-11BD7D0C50D2}"/>
              </a:ext>
            </a:extLst>
          </p:cNvPr>
          <p:cNvSpPr txBox="1">
            <a:spLocks/>
          </p:cNvSpPr>
          <p:nvPr/>
        </p:nvSpPr>
        <p:spPr>
          <a:xfrm>
            <a:off x="6687929" y="3240033"/>
            <a:ext cx="981601" cy="699443"/>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sz="1200">
                <a:solidFill>
                  <a:schemeClr val="accent1"/>
                </a:solidFill>
                <a:latin typeface="Georgia" panose="02040502050405020303" pitchFamily="18" charset="0"/>
              </a:rPr>
              <a:t>Scan to download</a:t>
            </a:r>
            <a:endParaRPr lang="en-US" sz="1100">
              <a:latin typeface="Georgia" panose="02040502050405020303" pitchFamily="18" charset="0"/>
            </a:endParaRPr>
          </a:p>
        </p:txBody>
      </p:sp>
      <p:sp>
        <p:nvSpPr>
          <p:cNvPr id="17" name="Content Placeholder 2">
            <a:extLst>
              <a:ext uri="{FF2B5EF4-FFF2-40B4-BE49-F238E27FC236}">
                <a16:creationId xmlns:a16="http://schemas.microsoft.com/office/drawing/2014/main" id="{5314E26D-5187-1946-A0D5-78A333F3BDD1}"/>
              </a:ext>
            </a:extLst>
          </p:cNvPr>
          <p:cNvSpPr txBox="1">
            <a:spLocks/>
          </p:cNvSpPr>
          <p:nvPr/>
        </p:nvSpPr>
        <p:spPr>
          <a:xfrm>
            <a:off x="359413" y="1198172"/>
            <a:ext cx="4481384" cy="172494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sz="1200" b="1" dirty="0">
                <a:solidFill>
                  <a:schemeClr val="accent1"/>
                </a:solidFill>
              </a:rPr>
              <a:t>TAKE STEPS ON YOUR OWN:</a:t>
            </a:r>
          </a:p>
          <a:p>
            <a:pPr>
              <a:buSzPct val="85000"/>
            </a:pPr>
            <a:r>
              <a:rPr lang="en-US" sz="1200" dirty="0"/>
              <a:t>Transamerica Financial Wellness Center</a:t>
            </a:r>
          </a:p>
          <a:p>
            <a:pPr>
              <a:buSzPct val="85000"/>
            </a:pPr>
            <a:r>
              <a:rPr lang="en-US" sz="1200" dirty="0"/>
              <a:t>Legal plans or employee assistance programs </a:t>
            </a:r>
            <a:br>
              <a:rPr lang="en-US" sz="1200" dirty="0"/>
            </a:br>
            <a:r>
              <a:rPr lang="en-US" sz="1200" dirty="0"/>
              <a:t>through your employer</a:t>
            </a:r>
          </a:p>
          <a:p>
            <a:pPr>
              <a:buSzPct val="85000"/>
            </a:pPr>
            <a:r>
              <a:rPr lang="en-US" sz="1200" dirty="0"/>
              <a:t>American Bar Association</a:t>
            </a:r>
          </a:p>
          <a:p>
            <a:pPr>
              <a:buSzPct val="85000"/>
            </a:pPr>
            <a:r>
              <a:rPr lang="en-US" sz="1200" dirty="0"/>
              <a:t>The American College of Trust and Estate Counsel (ACTEC)</a:t>
            </a:r>
          </a:p>
        </p:txBody>
      </p:sp>
      <p:sp>
        <p:nvSpPr>
          <p:cNvPr id="18" name="Content Placeholder 2">
            <a:extLst>
              <a:ext uri="{FF2B5EF4-FFF2-40B4-BE49-F238E27FC236}">
                <a16:creationId xmlns:a16="http://schemas.microsoft.com/office/drawing/2014/main" id="{B3D20349-6DCB-3C43-B805-79570ACA3E12}"/>
              </a:ext>
            </a:extLst>
          </p:cNvPr>
          <p:cNvSpPr txBox="1">
            <a:spLocks/>
          </p:cNvSpPr>
          <p:nvPr/>
        </p:nvSpPr>
        <p:spPr>
          <a:xfrm>
            <a:off x="5111011" y="1465033"/>
            <a:ext cx="3621510" cy="157265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SzPct val="85000"/>
            </a:pPr>
            <a:r>
              <a:rPr lang="en-US" sz="1200" dirty="0"/>
              <a:t>Update your beneficiary designations on </a:t>
            </a:r>
            <a:br>
              <a:rPr lang="en-US" sz="1200" dirty="0"/>
            </a:br>
            <a:r>
              <a:rPr lang="en-US" sz="1200" dirty="0"/>
              <a:t>file — </a:t>
            </a:r>
            <a:r>
              <a:rPr lang="en-US" sz="1200" b="1" dirty="0"/>
              <a:t>secure2.transamerica.com/login</a:t>
            </a:r>
          </a:p>
          <a:p>
            <a:pPr>
              <a:buSzPct val="85000"/>
            </a:pPr>
            <a:r>
              <a:rPr lang="en-US" sz="1200" dirty="0"/>
              <a:t>Beneficiary review worksheets</a:t>
            </a:r>
          </a:p>
          <a:p>
            <a:pPr>
              <a:buSzPct val="85000"/>
            </a:pPr>
            <a:r>
              <a:rPr lang="en-US" sz="1200" dirty="0"/>
              <a:t>Transamerica Guide to Estate Planning</a:t>
            </a:r>
          </a:p>
          <a:p>
            <a:pPr>
              <a:buSzPct val="85000"/>
            </a:pPr>
            <a:r>
              <a:rPr lang="en-US" sz="1200" dirty="0"/>
              <a:t>Transamerica Guide to Guardianship, POA, </a:t>
            </a:r>
            <a:br>
              <a:rPr lang="en-US" sz="1200" dirty="0"/>
            </a:br>
            <a:r>
              <a:rPr lang="en-US" sz="1200" dirty="0"/>
              <a:t>and Advance Health Care Directives</a:t>
            </a:r>
          </a:p>
        </p:txBody>
      </p:sp>
    </p:spTree>
    <p:extLst>
      <p:ext uri="{BB962C8B-B14F-4D97-AF65-F5344CB8AC3E}">
        <p14:creationId xmlns:p14="http://schemas.microsoft.com/office/powerpoint/2010/main" val="200091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78CC058-D0BF-834D-8BF2-3E6FB9A615DD}"/>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B860EA5E-C501-EE46-95BA-D6951046621D}" type="slidenum">
              <a:rPr kumimoji="0" lang="en-US" sz="900" b="0" i="0" u="none" strike="noStrike" kern="1200" cap="none" spc="0" normalizeH="0" baseline="0" noProof="0" smtClean="0">
                <a:ln>
                  <a:noFill/>
                </a:ln>
                <a:solidFill>
                  <a:srgbClr val="40474B"/>
                </a:solidFill>
                <a:effectLst/>
                <a:uLnTx/>
                <a:uFillTx/>
                <a:latin typeface="Arial" panose="020B0604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34</a:t>
            </a:fld>
            <a:endParaRPr kumimoji="0" lang="en-US" sz="900" b="0" i="0" u="none" strike="noStrike" kern="1200" cap="none" spc="0" normalizeH="0" baseline="0" noProof="0">
              <a:ln>
                <a:noFill/>
              </a:ln>
              <a:solidFill>
                <a:srgbClr val="40474B"/>
              </a:solidFill>
              <a:effectLst/>
              <a:uLnTx/>
              <a:uFillTx/>
              <a:latin typeface="Arial" panose="020B0604020202020204"/>
              <a:ea typeface="+mn-ea"/>
              <a:cs typeface="+mn-cs"/>
            </a:endParaRPr>
          </a:p>
        </p:txBody>
      </p:sp>
      <p:sp>
        <p:nvSpPr>
          <p:cNvPr id="22" name="Title 1">
            <a:extLst>
              <a:ext uri="{FF2B5EF4-FFF2-40B4-BE49-F238E27FC236}">
                <a16:creationId xmlns:a16="http://schemas.microsoft.com/office/drawing/2014/main" id="{27B3FA4F-0731-D045-A195-A7105655C0DB}"/>
              </a:ext>
            </a:extLst>
          </p:cNvPr>
          <p:cNvSpPr txBox="1">
            <a:spLocks/>
          </p:cNvSpPr>
          <p:nvPr/>
        </p:nvSpPr>
        <p:spPr>
          <a:xfrm>
            <a:off x="359413" y="729595"/>
            <a:ext cx="7310117" cy="320913"/>
          </a:xfrm>
          <a:prstGeom prst="rect">
            <a:avLst/>
          </a:prstGeom>
        </p:spPr>
        <p:txBody>
          <a:bodyPr anchor="t"/>
          <a:lstStyle>
            <a:lvl1pPr algn="l" defTabSz="685800" rtl="0" eaLnBrk="1" latinLnBrk="0" hangingPunct="1">
              <a:lnSpc>
                <a:spcPct val="100000"/>
              </a:lnSpc>
              <a:spcBef>
                <a:spcPct val="0"/>
              </a:spcBef>
              <a:buNone/>
              <a:defRPr sz="2000" kern="1200" cap="all" baseline="0">
                <a:solidFill>
                  <a:schemeClr val="tx1"/>
                </a:solidFill>
                <a:latin typeface="Impact" panose="020B0806030902050204" pitchFamily="34" charset="0"/>
                <a:ea typeface="+mj-ea"/>
                <a:cs typeface="+mj-cs"/>
              </a:defRPr>
            </a:lvl1pPr>
          </a:lstStyle>
          <a:p>
            <a:r>
              <a:rPr lang="en-US"/>
              <a:t>MAKE IT EASY FOR THOSE WHO MATTER</a:t>
            </a:r>
          </a:p>
        </p:txBody>
      </p:sp>
      <p:sp>
        <p:nvSpPr>
          <p:cNvPr id="23" name="Text Placeholder 2">
            <a:extLst>
              <a:ext uri="{FF2B5EF4-FFF2-40B4-BE49-F238E27FC236}">
                <a16:creationId xmlns:a16="http://schemas.microsoft.com/office/drawing/2014/main" id="{77073DFA-3831-7E41-A34F-5B08997F1AC6}"/>
              </a:ext>
            </a:extLst>
          </p:cNvPr>
          <p:cNvSpPr txBox="1">
            <a:spLocks/>
          </p:cNvSpPr>
          <p:nvPr/>
        </p:nvSpPr>
        <p:spPr>
          <a:xfrm>
            <a:off x="312183" y="1281865"/>
            <a:ext cx="3980612" cy="497316"/>
          </a:xfrm>
          <a:prstGeom prst="rect">
            <a:avLst/>
          </a:prstGeom>
        </p:spPr>
        <p:txBody>
          <a:bodyPr/>
          <a:lstStyle>
            <a:lvl1pPr marL="49213" indent="-49213" algn="l" defTabSz="685800" rtl="0" eaLnBrk="1" latinLnBrk="0" hangingPunct="1">
              <a:lnSpc>
                <a:spcPct val="100000"/>
              </a:lnSpc>
              <a:spcBef>
                <a:spcPts val="0"/>
              </a:spcBef>
              <a:buClr>
                <a:schemeClr val="bg1"/>
              </a:buClr>
              <a:buSzPct val="85000"/>
              <a:buFont typeface="Arial" panose="020B0604020202020204" pitchFamily="34" charset="0"/>
              <a:buChar char="•"/>
              <a:tabLst/>
              <a:defRPr sz="1200" kern="1200">
                <a:solidFill>
                  <a:schemeClr val="tx1"/>
                </a:solidFill>
                <a:latin typeface="+mn-lt"/>
                <a:ea typeface="+mn-ea"/>
                <a:cs typeface="+mn-cs"/>
              </a:defRPr>
            </a:lvl1pPr>
            <a:lvl2pPr marL="204788" indent="-146050" algn="l" defTabSz="685800" rtl="0" eaLnBrk="1" latinLnBrk="0" hangingPunct="1">
              <a:lnSpc>
                <a:spcPct val="100000"/>
              </a:lnSpc>
              <a:spcBef>
                <a:spcPts val="0"/>
              </a:spcBef>
              <a:buClr>
                <a:schemeClr val="tx1"/>
              </a:buClr>
              <a:buSzPct val="85000"/>
              <a:buFont typeface="Arial" panose="020B0604020202020204" pitchFamily="34" charset="0"/>
              <a:buChar char="•"/>
              <a:tabLst/>
              <a:defRPr sz="1200" kern="1200">
                <a:solidFill>
                  <a:schemeClr val="tx1"/>
                </a:solidFill>
                <a:latin typeface="+mn-lt"/>
                <a:ea typeface="+mn-ea"/>
                <a:cs typeface="+mn-cs"/>
              </a:defRPr>
            </a:lvl2pPr>
            <a:lvl3pPr marL="341313" indent="-117475" algn="l" defTabSz="685800" rtl="0" eaLnBrk="1" latinLnBrk="0" hangingPunct="1">
              <a:lnSpc>
                <a:spcPct val="100000"/>
              </a:lnSpc>
              <a:spcBef>
                <a:spcPts val="0"/>
              </a:spcBef>
              <a:spcAft>
                <a:spcPts val="600"/>
              </a:spcAft>
              <a:buClr>
                <a:schemeClr val="tx1"/>
              </a:buClr>
              <a:buSzPct val="85000"/>
              <a:buFont typeface="System Font Regular"/>
              <a:buChar char="-"/>
              <a:tabLst/>
              <a:defRPr sz="12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t>Use Everplans</a:t>
            </a:r>
            <a:r>
              <a:rPr lang="en-US" sz="1050" baseline="45000"/>
              <a:t>®</a:t>
            </a:r>
            <a:r>
              <a:rPr lang="en-US"/>
              <a:t> to create digital files of your most important documents and securely store them.</a:t>
            </a:r>
          </a:p>
          <a:p>
            <a:endParaRPr lang="en-US"/>
          </a:p>
        </p:txBody>
      </p:sp>
      <p:pic>
        <p:nvPicPr>
          <p:cNvPr id="24" name="Picture 23" descr="A picture containing drawing&#10;&#10;Description automatically generated">
            <a:extLst>
              <a:ext uri="{FF2B5EF4-FFF2-40B4-BE49-F238E27FC236}">
                <a16:creationId xmlns:a16="http://schemas.microsoft.com/office/drawing/2014/main" id="{F686998B-591C-2249-A2B6-26A4DF483D1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36583" y="3510449"/>
            <a:ext cx="2609651" cy="593696"/>
          </a:xfrm>
          <a:prstGeom prst="rect">
            <a:avLst/>
          </a:prstGeom>
        </p:spPr>
      </p:pic>
      <p:sp>
        <p:nvSpPr>
          <p:cNvPr id="25" name="TextBox 24">
            <a:extLst>
              <a:ext uri="{FF2B5EF4-FFF2-40B4-BE49-F238E27FC236}">
                <a16:creationId xmlns:a16="http://schemas.microsoft.com/office/drawing/2014/main" id="{07058543-02B0-F44D-B241-A489CA2ACCF5}"/>
              </a:ext>
            </a:extLst>
          </p:cNvPr>
          <p:cNvSpPr txBox="1"/>
          <p:nvPr/>
        </p:nvSpPr>
        <p:spPr>
          <a:xfrm>
            <a:off x="485860" y="2113101"/>
            <a:ext cx="1875091" cy="867491"/>
          </a:xfrm>
          <a:prstGeom prst="rect">
            <a:avLst/>
          </a:prstGeom>
          <a:noFill/>
        </p:spPr>
        <p:txBody>
          <a:bodyPr wrap="square" lIns="0" tIns="0" rIns="0" bIns="0" rtlCol="0">
            <a:noAutofit/>
          </a:bodyPr>
          <a:lstStyle/>
          <a:p>
            <a:pPr>
              <a:buSzPct val="85000"/>
            </a:pPr>
            <a:r>
              <a:rPr lang="en-US" sz="1200" b="1" dirty="0">
                <a:solidFill>
                  <a:schemeClr val="accent1"/>
                </a:solidFill>
                <a:latin typeface="Georgia" panose="02040502050405020303" pitchFamily="18" charset="0"/>
              </a:rPr>
              <a:t>Secure Storage</a:t>
            </a:r>
            <a:br>
              <a:rPr lang="en-US" sz="1200" b="1" dirty="0">
                <a:solidFill>
                  <a:srgbClr val="007C86"/>
                </a:solidFill>
              </a:rPr>
            </a:br>
            <a:r>
              <a:rPr lang="en-US" sz="1200" dirty="0"/>
              <a:t>A comprehensive digital vault with industry-leading security technology</a:t>
            </a:r>
          </a:p>
        </p:txBody>
      </p:sp>
      <p:sp>
        <p:nvSpPr>
          <p:cNvPr id="26" name="TextBox 25">
            <a:extLst>
              <a:ext uri="{FF2B5EF4-FFF2-40B4-BE49-F238E27FC236}">
                <a16:creationId xmlns:a16="http://schemas.microsoft.com/office/drawing/2014/main" id="{C76AD4EC-21A4-2947-AF0A-FA3C440BD5B8}"/>
              </a:ext>
            </a:extLst>
          </p:cNvPr>
          <p:cNvSpPr txBox="1"/>
          <p:nvPr/>
        </p:nvSpPr>
        <p:spPr>
          <a:xfrm>
            <a:off x="6542760" y="2113101"/>
            <a:ext cx="1769286" cy="807399"/>
          </a:xfrm>
          <a:prstGeom prst="rect">
            <a:avLst/>
          </a:prstGeom>
          <a:noFill/>
        </p:spPr>
        <p:txBody>
          <a:bodyPr wrap="square" lIns="0" tIns="0" rIns="0" bIns="0" rtlCol="0">
            <a:noAutofit/>
          </a:bodyPr>
          <a:lstStyle/>
          <a:p>
            <a:pPr>
              <a:buSzPct val="85000"/>
            </a:pPr>
            <a:r>
              <a:rPr lang="en-US" sz="1200" b="1" dirty="0">
                <a:solidFill>
                  <a:schemeClr val="accent1"/>
                </a:solidFill>
                <a:latin typeface="Georgia" panose="02040502050405020303" pitchFamily="18" charset="0"/>
              </a:rPr>
              <a:t>Education </a:t>
            </a:r>
            <a:br>
              <a:rPr lang="en-US" sz="1200" dirty="0"/>
            </a:br>
            <a:r>
              <a:rPr lang="en-US" sz="1200" dirty="0"/>
              <a:t>Content to help you understand what to do and how to tackle those it</a:t>
            </a:r>
          </a:p>
          <a:p>
            <a:pPr marL="285750" indent="-285750">
              <a:buFont typeface="Arial" panose="020B0604020202020204" pitchFamily="34" charset="0"/>
              <a:buChar char="•"/>
            </a:pPr>
            <a:endParaRPr lang="en-US" sz="1200" dirty="0"/>
          </a:p>
        </p:txBody>
      </p:sp>
      <p:cxnSp>
        <p:nvCxnSpPr>
          <p:cNvPr id="27" name="Straight Connector 26">
            <a:extLst>
              <a:ext uri="{FF2B5EF4-FFF2-40B4-BE49-F238E27FC236}">
                <a16:creationId xmlns:a16="http://schemas.microsoft.com/office/drawing/2014/main" id="{17C52DD3-F98C-9D46-8E46-42D5B534AC74}"/>
              </a:ext>
            </a:extLst>
          </p:cNvPr>
          <p:cNvCxnSpPr>
            <a:cxnSpLocks/>
          </p:cNvCxnSpPr>
          <p:nvPr/>
        </p:nvCxnSpPr>
        <p:spPr>
          <a:xfrm>
            <a:off x="460744" y="3375249"/>
            <a:ext cx="8144540" cy="0"/>
          </a:xfrm>
          <a:prstGeom prst="line">
            <a:avLst/>
          </a:prstGeom>
          <a:ln w="6350" cmpd="sng">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id="{56B3F931-B233-374E-BD32-3852BB5B1186}"/>
              </a:ext>
            </a:extLst>
          </p:cNvPr>
          <p:cNvSpPr txBox="1"/>
          <p:nvPr/>
        </p:nvSpPr>
        <p:spPr>
          <a:xfrm>
            <a:off x="3260102" y="2113101"/>
            <a:ext cx="2750837" cy="1246536"/>
          </a:xfrm>
          <a:prstGeom prst="rect">
            <a:avLst/>
          </a:prstGeom>
          <a:noFill/>
        </p:spPr>
        <p:txBody>
          <a:bodyPr wrap="square" lIns="0" tIns="0" rIns="0" bIns="0" rtlCol="0">
            <a:noAutofit/>
          </a:bodyPr>
          <a:lstStyle/>
          <a:p>
            <a:pPr>
              <a:buSzPct val="85000"/>
            </a:pPr>
            <a:r>
              <a:rPr lang="en-US" sz="1200" b="1" dirty="0">
                <a:solidFill>
                  <a:schemeClr val="accent1"/>
                </a:solidFill>
                <a:latin typeface="Georgia" panose="02040502050405020303" pitchFamily="18" charset="0"/>
              </a:rPr>
              <a:t>Guidance</a:t>
            </a:r>
            <a:br>
              <a:rPr lang="en-US" sz="1200" b="1" dirty="0">
                <a:solidFill>
                  <a:srgbClr val="007C86"/>
                </a:solidFill>
              </a:rPr>
            </a:br>
            <a:r>
              <a:rPr lang="en-US" sz="1200" dirty="0"/>
              <a:t>An engine to help you add the right things to your plan, address gaps in any current plan already in place, keep information up to date, and revisit existing plan as your needs change</a:t>
            </a:r>
          </a:p>
        </p:txBody>
      </p:sp>
      <p:sp>
        <p:nvSpPr>
          <p:cNvPr id="20" name="Rectangle 19">
            <a:extLst>
              <a:ext uri="{FF2B5EF4-FFF2-40B4-BE49-F238E27FC236}">
                <a16:creationId xmlns:a16="http://schemas.microsoft.com/office/drawing/2014/main" id="{4872EE1C-9D06-CF4F-A5E2-CD226D573F0B}"/>
              </a:ext>
            </a:extLst>
          </p:cNvPr>
          <p:cNvSpPr/>
          <p:nvPr/>
        </p:nvSpPr>
        <p:spPr>
          <a:xfrm>
            <a:off x="374428" y="4831731"/>
            <a:ext cx="8341616" cy="24622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2"/>
                </a:solidFill>
                <a:effectLst/>
                <a:uLnTx/>
                <a:uFillTx/>
                <a:latin typeface="Arial" panose="020B0604020202020204"/>
                <a:ea typeface="+mn-ea"/>
                <a:cs typeface="+mn-cs"/>
              </a:rPr>
              <a:t>Logos and trademarks are the intellectual property of their respective owners. Transamerica is not affiliated with any of the organizations shown. </a:t>
            </a:r>
          </a:p>
        </p:txBody>
      </p:sp>
    </p:spTree>
    <p:extLst>
      <p:ext uri="{BB962C8B-B14F-4D97-AF65-F5344CB8AC3E}">
        <p14:creationId xmlns:p14="http://schemas.microsoft.com/office/powerpoint/2010/main" val="3369824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1"/>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16BC1C3-C832-FA4C-9911-3E1C355083BA}" type="slidenum">
              <a:rPr kumimoji="0" lang="en-US" sz="900" b="0" i="0" u="none" strike="noStrike" kern="1200" cap="none" spc="0" normalizeH="0" baseline="0" noProof="0" smtClean="0">
                <a:ln>
                  <a:noFill/>
                </a:ln>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35</a:t>
            </a:fld>
            <a:endParaRPr kumimoji="0" lang="en-US" sz="900" b="0" i="0" u="none" strike="noStrike" kern="1200" cap="none" spc="0" normalizeH="0" baseline="0" noProof="0">
              <a:ln>
                <a:noFill/>
              </a:ln>
              <a:effectLst/>
              <a:uLnTx/>
              <a:uFillTx/>
              <a:latin typeface="Arial"/>
              <a:ea typeface="+mn-ea"/>
              <a:cs typeface="+mn-cs"/>
            </a:endParaRPr>
          </a:p>
        </p:txBody>
      </p:sp>
      <p:sp>
        <p:nvSpPr>
          <p:cNvPr id="13" name="Title 3">
            <a:extLst>
              <a:ext uri="{FF2B5EF4-FFF2-40B4-BE49-F238E27FC236}">
                <a16:creationId xmlns:a16="http://schemas.microsoft.com/office/drawing/2014/main" id="{AE5B032E-8939-A14B-940C-6F1D40DD9C8B}"/>
              </a:ext>
            </a:extLst>
          </p:cNvPr>
          <p:cNvSpPr>
            <a:spLocks noGrp="1"/>
          </p:cNvSpPr>
          <p:nvPr>
            <p:ph type="title"/>
          </p:nvPr>
        </p:nvSpPr>
        <p:spPr/>
        <p:txBody>
          <a:bodyPr/>
          <a:lstStyle/>
          <a:p>
            <a:r>
              <a:rPr lang="en-US" dirty="0"/>
              <a:t>I can help</a:t>
            </a:r>
          </a:p>
        </p:txBody>
      </p:sp>
      <p:sp>
        <p:nvSpPr>
          <p:cNvPr id="14" name="TextBox 13">
            <a:extLst>
              <a:ext uri="{FF2B5EF4-FFF2-40B4-BE49-F238E27FC236}">
                <a16:creationId xmlns:a16="http://schemas.microsoft.com/office/drawing/2014/main" id="{5A0DACD9-309B-6142-BC7A-8824173FDD7F}"/>
              </a:ext>
            </a:extLst>
          </p:cNvPr>
          <p:cNvSpPr txBox="1"/>
          <p:nvPr/>
        </p:nvSpPr>
        <p:spPr>
          <a:xfrm>
            <a:off x="2069098" y="2273945"/>
            <a:ext cx="3086099" cy="263284"/>
          </a:xfrm>
          <a:prstGeom prst="rect">
            <a:avLst/>
          </a:prstGeom>
          <a:noFill/>
        </p:spPr>
        <p:txBody>
          <a:bodyPr wrap="square" lIns="0" tIns="0" rIns="0" bIns="0" rtlCol="0">
            <a:noAutofit/>
          </a:bodyPr>
          <a:lstStyle/>
          <a:p>
            <a:pPr algn="ctr"/>
            <a:r>
              <a:rPr lang="en-US" sz="1400" dirty="0">
                <a:solidFill>
                  <a:srgbClr val="EE2326"/>
                </a:solidFill>
                <a:latin typeface="Georgia Pro" panose="02040502050405020303" pitchFamily="18" charset="0"/>
                <a:cs typeface="Arial"/>
              </a:rPr>
              <a:t>Make an appointment</a:t>
            </a:r>
          </a:p>
        </p:txBody>
      </p:sp>
      <p:cxnSp>
        <p:nvCxnSpPr>
          <p:cNvPr id="16" name="Straight Connector 15">
            <a:extLst>
              <a:ext uri="{FF2B5EF4-FFF2-40B4-BE49-F238E27FC236}">
                <a16:creationId xmlns:a16="http://schemas.microsoft.com/office/drawing/2014/main" id="{3977A842-8E1A-8A4E-8A69-4456C893C0C8}"/>
              </a:ext>
            </a:extLst>
          </p:cNvPr>
          <p:cNvCxnSpPr>
            <a:cxnSpLocks/>
          </p:cNvCxnSpPr>
          <p:nvPr/>
        </p:nvCxnSpPr>
        <p:spPr>
          <a:xfrm>
            <a:off x="2213955" y="2297885"/>
            <a:ext cx="0" cy="1667447"/>
          </a:xfrm>
          <a:prstGeom prst="line">
            <a:avLst/>
          </a:prstGeom>
          <a:ln w="6350" cmpd="sng">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AAD0FAB0-1ADC-3B4F-9383-397E7C484030}"/>
              </a:ext>
            </a:extLst>
          </p:cNvPr>
          <p:cNvSpPr txBox="1"/>
          <p:nvPr/>
        </p:nvSpPr>
        <p:spPr>
          <a:xfrm>
            <a:off x="426923" y="2277259"/>
            <a:ext cx="3517555" cy="263284"/>
          </a:xfrm>
          <a:prstGeom prst="rect">
            <a:avLst/>
          </a:prstGeom>
          <a:noFill/>
        </p:spPr>
        <p:txBody>
          <a:bodyPr wrap="square" lIns="0" tIns="0" rIns="0" bIns="0" rtlCol="0">
            <a:noAutofit/>
          </a:bodyPr>
          <a:lstStyle/>
          <a:p>
            <a:r>
              <a:rPr lang="en-US" sz="1400" dirty="0">
                <a:solidFill>
                  <a:schemeClr val="accent1"/>
                </a:solidFill>
                <a:latin typeface="Georgia Pro" panose="02040502050405020303" pitchFamily="18" charset="0"/>
                <a:cs typeface="Arial"/>
              </a:rPr>
              <a:t>Get in touch</a:t>
            </a:r>
          </a:p>
        </p:txBody>
      </p:sp>
      <p:sp>
        <p:nvSpPr>
          <p:cNvPr id="21" name="Content Placeholder 23">
            <a:extLst>
              <a:ext uri="{FF2B5EF4-FFF2-40B4-BE49-F238E27FC236}">
                <a16:creationId xmlns:a16="http://schemas.microsoft.com/office/drawing/2014/main" id="{AC9F828D-CA48-CF4D-8F62-160BEDAC5F1B}"/>
              </a:ext>
            </a:extLst>
          </p:cNvPr>
          <p:cNvSpPr txBox="1">
            <a:spLocks/>
          </p:cNvSpPr>
          <p:nvPr/>
        </p:nvSpPr>
        <p:spPr>
          <a:xfrm>
            <a:off x="5399519" y="2675278"/>
            <a:ext cx="3297594" cy="2027892"/>
          </a:xfrm>
          <a:prstGeom prst="rect">
            <a:avLst/>
          </a:prstGeom>
        </p:spPr>
        <p:txBody>
          <a:bodyPr vert="horz" lIns="91440" tIns="45720" rIns="91440" bIns="45720" rtlCol="0">
            <a:noAutofit/>
          </a:bodyPr>
          <a:lstStyle>
            <a:lvl1pPr marL="112713" indent="-112713" algn="l" defTabSz="457200" rtl="0" eaLnBrk="1" latinLnBrk="0" hangingPunct="1">
              <a:spcBef>
                <a:spcPts val="0"/>
              </a:spcBef>
              <a:buClr>
                <a:schemeClr val="bg1"/>
              </a:buClr>
              <a:buSzPct val="85000"/>
              <a:buFont typeface="Lucida Grande"/>
              <a:buChar char=" "/>
              <a:defRPr sz="1600" kern="1200">
                <a:solidFill>
                  <a:srgbClr val="40474B"/>
                </a:solidFill>
                <a:latin typeface="Arial"/>
                <a:ea typeface="+mn-ea"/>
                <a:cs typeface="Arial"/>
              </a:defRPr>
            </a:lvl1pPr>
            <a:lvl2pPr marL="320675" indent="-187325" algn="l" defTabSz="457200" rtl="0" eaLnBrk="1" latinLnBrk="0" hangingPunct="1">
              <a:spcBef>
                <a:spcPts val="0"/>
              </a:spcBef>
              <a:buSzPct val="85000"/>
              <a:buFont typeface="Arial"/>
              <a:buChar char="•"/>
              <a:tabLst/>
              <a:defRPr sz="1600" kern="1200">
                <a:solidFill>
                  <a:srgbClr val="40474B"/>
                </a:solidFill>
                <a:latin typeface="Arial"/>
                <a:ea typeface="+mn-ea"/>
                <a:cs typeface="Arial"/>
              </a:defRPr>
            </a:lvl2pPr>
            <a:lvl3pPr marL="606425" indent="-241300" algn="l" defTabSz="457200" rtl="0" eaLnBrk="1" latinLnBrk="0" hangingPunct="1">
              <a:spcBef>
                <a:spcPts val="0"/>
              </a:spcBef>
              <a:buSzPct val="85000"/>
              <a:buFont typeface="Lucida Grande"/>
              <a:buChar char="-"/>
              <a:defRPr sz="1600" kern="1200">
                <a:solidFill>
                  <a:srgbClr val="40474B"/>
                </a:solidFill>
                <a:latin typeface="Arial"/>
                <a:ea typeface="+mn-ea"/>
                <a:cs typeface="Arial"/>
              </a:defRPr>
            </a:lvl3pPr>
            <a:lvl4pPr marL="874713" indent="-268288" algn="l" defTabSz="457200" rtl="0" eaLnBrk="1" latinLnBrk="0" hangingPunct="1">
              <a:spcBef>
                <a:spcPts val="0"/>
              </a:spcBef>
              <a:buSzPct val="75000"/>
              <a:buFont typeface="Wingdings" charset="2"/>
              <a:buChar char="§"/>
              <a:defRPr sz="1600" kern="1200">
                <a:solidFill>
                  <a:srgbClr val="40474B"/>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33227" lvl="1" indent="0" defTabSz="457189">
              <a:spcAft>
                <a:spcPts val="800"/>
              </a:spcAft>
              <a:buNone/>
            </a:pPr>
            <a:r>
              <a:rPr lang="en-US" sz="1200" dirty="0"/>
              <a:t>Access your account: </a:t>
            </a:r>
            <a:r>
              <a:rPr lang="en-US" sz="1200" b="1" dirty="0"/>
              <a:t>[transamerica.com/portal]</a:t>
            </a:r>
          </a:p>
          <a:p>
            <a:pPr marL="327537" lvl="1" indent="-194310" defTabSz="457189">
              <a:spcAft>
                <a:spcPts val="800"/>
              </a:spcAft>
            </a:pPr>
            <a:r>
              <a:rPr lang="en-US" sz="1200" dirty="0"/>
              <a:t>Market Outlook</a:t>
            </a:r>
          </a:p>
          <a:p>
            <a:pPr marL="327537" lvl="1" indent="-194310" defTabSz="457189">
              <a:spcAft>
                <a:spcPts val="800"/>
              </a:spcAft>
            </a:pPr>
            <a:r>
              <a:rPr lang="en-US" sz="1200" dirty="0"/>
              <a:t>Knowledge Place</a:t>
            </a:r>
          </a:p>
          <a:p>
            <a:pPr marL="327537" lvl="1" indent="-194310" defTabSz="457189">
              <a:spcAft>
                <a:spcPts val="800"/>
              </a:spcAft>
            </a:pPr>
            <a:r>
              <a:rPr lang="en-US" sz="1200" dirty="0"/>
              <a:t>Financial Wellness Center</a:t>
            </a:r>
          </a:p>
          <a:p>
            <a:pPr marL="133227" lvl="1" indent="0" defTabSz="457189">
              <a:buNone/>
            </a:pPr>
            <a:endParaRPr lang="en-US" sz="1200" dirty="0"/>
          </a:p>
        </p:txBody>
      </p:sp>
      <p:sp>
        <p:nvSpPr>
          <p:cNvPr id="27" name="TextBox 26">
            <a:extLst>
              <a:ext uri="{FF2B5EF4-FFF2-40B4-BE49-F238E27FC236}">
                <a16:creationId xmlns:a16="http://schemas.microsoft.com/office/drawing/2014/main" id="{5C29E644-B905-B14D-90BB-3EB06BC58120}"/>
              </a:ext>
            </a:extLst>
          </p:cNvPr>
          <p:cNvSpPr txBox="1"/>
          <p:nvPr/>
        </p:nvSpPr>
        <p:spPr>
          <a:xfrm>
            <a:off x="448006" y="4725761"/>
            <a:ext cx="8264463" cy="412152"/>
          </a:xfrm>
          <a:prstGeom prst="rect">
            <a:avLst/>
          </a:prstGeom>
          <a:noFill/>
        </p:spPr>
        <p:txBody>
          <a:bodyPr wrap="square" lIns="0" tIns="0" rIns="0" bIns="0" rtlCol="0">
            <a:noAutofit/>
          </a:bodyPr>
          <a:lstStyle/>
          <a:p>
            <a:pPr defTabSz="456778"/>
            <a:r>
              <a:rPr lang="en-US" sz="1000">
                <a:solidFill>
                  <a:srgbClr val="40474B"/>
                </a:solidFill>
                <a:latin typeface="Arial" panose="020B0604020202020204"/>
              </a:rPr>
              <a:t>Registered representative of [firm name &amp; address]. Transamerica is not affiliated with [firm name] or its affiliates.</a:t>
            </a:r>
            <a:endParaRPr lang="en-US" sz="1000" dirty="0">
              <a:solidFill>
                <a:srgbClr val="40474B"/>
              </a:solidFill>
              <a:latin typeface="Arial" panose="020B0604020202020204"/>
            </a:endParaRPr>
          </a:p>
        </p:txBody>
      </p:sp>
      <p:cxnSp>
        <p:nvCxnSpPr>
          <p:cNvPr id="28" name="Straight Connector 27">
            <a:extLst>
              <a:ext uri="{FF2B5EF4-FFF2-40B4-BE49-F238E27FC236}">
                <a16:creationId xmlns:a16="http://schemas.microsoft.com/office/drawing/2014/main" id="{3F4F9CCA-E1CE-744D-BDE7-232B050AA7D2}"/>
              </a:ext>
            </a:extLst>
          </p:cNvPr>
          <p:cNvCxnSpPr>
            <a:cxnSpLocks/>
          </p:cNvCxnSpPr>
          <p:nvPr/>
        </p:nvCxnSpPr>
        <p:spPr>
          <a:xfrm>
            <a:off x="5029200" y="2297885"/>
            <a:ext cx="0" cy="1667447"/>
          </a:xfrm>
          <a:prstGeom prst="line">
            <a:avLst/>
          </a:prstGeom>
          <a:ln w="6350" cmpd="sng">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E6DBAE97-5590-4C47-82C4-9642DBBD736F}"/>
              </a:ext>
            </a:extLst>
          </p:cNvPr>
          <p:cNvSpPr txBox="1"/>
          <p:nvPr/>
        </p:nvSpPr>
        <p:spPr>
          <a:xfrm>
            <a:off x="5009212" y="2273945"/>
            <a:ext cx="3086099" cy="263284"/>
          </a:xfrm>
          <a:prstGeom prst="rect">
            <a:avLst/>
          </a:prstGeom>
          <a:noFill/>
        </p:spPr>
        <p:txBody>
          <a:bodyPr wrap="square" lIns="0" tIns="0" rIns="0" bIns="0" rtlCol="0">
            <a:noAutofit/>
          </a:bodyPr>
          <a:lstStyle/>
          <a:p>
            <a:pPr marL="6350" algn="ctr"/>
            <a:r>
              <a:rPr lang="en-US" sz="1400" dirty="0">
                <a:solidFill>
                  <a:srgbClr val="EE2326"/>
                </a:solidFill>
                <a:latin typeface="Georgia Pro" panose="02040502050405020303" pitchFamily="18" charset="0"/>
                <a:cs typeface="Arial"/>
              </a:rPr>
              <a:t>Transamerica Resources</a:t>
            </a:r>
          </a:p>
        </p:txBody>
      </p:sp>
      <p:sp>
        <p:nvSpPr>
          <p:cNvPr id="30" name="Content Placeholder 23">
            <a:extLst>
              <a:ext uri="{FF2B5EF4-FFF2-40B4-BE49-F238E27FC236}">
                <a16:creationId xmlns:a16="http://schemas.microsoft.com/office/drawing/2014/main" id="{23B46217-DFC9-C342-9281-75817FF1233B}"/>
              </a:ext>
            </a:extLst>
          </p:cNvPr>
          <p:cNvSpPr txBox="1">
            <a:spLocks/>
          </p:cNvSpPr>
          <p:nvPr/>
        </p:nvSpPr>
        <p:spPr>
          <a:xfrm>
            <a:off x="2597393" y="2747573"/>
            <a:ext cx="1804244" cy="1539296"/>
          </a:xfrm>
          <a:prstGeom prst="rect">
            <a:avLst/>
          </a:prstGeom>
        </p:spPr>
        <p:txBody>
          <a:bodyPr vert="horz" lIns="91440" tIns="45720" rIns="91440" bIns="45720" rtlCol="0">
            <a:noAutofit/>
          </a:bodyPr>
          <a:lstStyle>
            <a:lvl1pPr marL="112713" indent="-112713" algn="l" defTabSz="457200" rtl="0" eaLnBrk="1" latinLnBrk="0" hangingPunct="1">
              <a:spcBef>
                <a:spcPts val="0"/>
              </a:spcBef>
              <a:buClr>
                <a:schemeClr val="bg1"/>
              </a:buClr>
              <a:buSzPct val="85000"/>
              <a:buFont typeface="Lucida Grande"/>
              <a:buChar char=" "/>
              <a:defRPr sz="1400" kern="1200">
                <a:solidFill>
                  <a:srgbClr val="40474B"/>
                </a:solidFill>
                <a:latin typeface="+mn-lt"/>
                <a:ea typeface="+mn-ea"/>
                <a:cs typeface="Arial"/>
              </a:defRPr>
            </a:lvl1pPr>
            <a:lvl2pPr marL="320675" indent="-187325" algn="l" defTabSz="457200" rtl="0" eaLnBrk="1" latinLnBrk="0" hangingPunct="1">
              <a:spcBef>
                <a:spcPts val="0"/>
              </a:spcBef>
              <a:buSzPct val="85000"/>
              <a:buFont typeface="Arial"/>
              <a:buChar char="•"/>
              <a:tabLst/>
              <a:defRPr sz="1400" kern="1200">
                <a:solidFill>
                  <a:srgbClr val="40474B"/>
                </a:solidFill>
                <a:latin typeface="+mn-lt"/>
                <a:ea typeface="+mn-ea"/>
                <a:cs typeface="Arial"/>
              </a:defRPr>
            </a:lvl2pPr>
            <a:lvl3pPr marL="498475" indent="-173038" algn="l" defTabSz="457200" rtl="0" eaLnBrk="1" latinLnBrk="0" hangingPunct="1">
              <a:spcBef>
                <a:spcPts val="0"/>
              </a:spcBef>
              <a:buSzPct val="85000"/>
              <a:buFont typeface="Lucida Grande"/>
              <a:buChar char="-"/>
              <a:tabLst/>
              <a:defRPr sz="1400" kern="1200">
                <a:solidFill>
                  <a:srgbClr val="40474B"/>
                </a:solidFill>
                <a:latin typeface="+mn-lt"/>
                <a:ea typeface="+mn-ea"/>
                <a:cs typeface="Arial"/>
              </a:defRPr>
            </a:lvl3pPr>
            <a:lvl4pPr marL="874713" indent="-268288" algn="l" defTabSz="457200" rtl="0" eaLnBrk="1" latinLnBrk="0" hangingPunct="1">
              <a:spcBef>
                <a:spcPts val="0"/>
              </a:spcBef>
              <a:buSzPct val="75000"/>
              <a:buFont typeface="Wingdings" charset="2"/>
              <a:buChar char="§"/>
              <a:defRPr sz="1400" kern="1200">
                <a:solidFill>
                  <a:srgbClr val="40474B"/>
                </a:solidFill>
                <a:latin typeface="+mn-lt"/>
                <a:ea typeface="+mn-ea"/>
                <a:cs typeface="Arial"/>
              </a:defRPr>
            </a:lvl4pPr>
            <a:lvl5pPr marL="2057400" indent="-228600" algn="l" defTabSz="457200"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6350" lvl="1" indent="0" algn="ctr" defTabSz="457189">
              <a:buNone/>
            </a:pPr>
            <a:r>
              <a:rPr lang="en-US" sz="1100" dirty="0">
                <a:latin typeface="Arial" panose="020B0604020202020204"/>
              </a:rPr>
              <a:t>[COPY IN QR CODE HERE]</a:t>
            </a:r>
          </a:p>
          <a:p>
            <a:pPr marL="133347" lvl="1" indent="0" algn="ctr" defTabSz="457189">
              <a:buNone/>
            </a:pPr>
            <a:endParaRPr lang="en-US" sz="1100" b="1" dirty="0">
              <a:latin typeface="Arial" panose="020B0604020202020204"/>
            </a:endParaRPr>
          </a:p>
          <a:p>
            <a:pPr marL="320667" lvl="1" indent="-187320" algn="ctr" defTabSz="457189"/>
            <a:endParaRPr lang="en-US" sz="1100" dirty="0">
              <a:latin typeface="Arial" panose="020B0604020202020204"/>
            </a:endParaRPr>
          </a:p>
        </p:txBody>
      </p:sp>
      <p:sp>
        <p:nvSpPr>
          <p:cNvPr id="31" name="Content Placeholder 23">
            <a:extLst>
              <a:ext uri="{FF2B5EF4-FFF2-40B4-BE49-F238E27FC236}">
                <a16:creationId xmlns:a16="http://schemas.microsoft.com/office/drawing/2014/main" id="{21B1EDA1-1D41-4F4E-9CF1-525E48E3DF19}"/>
              </a:ext>
            </a:extLst>
          </p:cNvPr>
          <p:cNvSpPr txBox="1">
            <a:spLocks/>
          </p:cNvSpPr>
          <p:nvPr/>
        </p:nvSpPr>
        <p:spPr>
          <a:xfrm>
            <a:off x="219259" y="2575876"/>
            <a:ext cx="2095857" cy="2027892"/>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33227" lvl="1" indent="0">
              <a:spcAft>
                <a:spcPts val="1200"/>
              </a:spcAft>
              <a:buFont typeface="Arial" panose="020B0604020202020204" pitchFamily="34" charset="0"/>
              <a:buNone/>
            </a:pPr>
            <a:r>
              <a:rPr lang="en-US" sz="1200" b="1" dirty="0"/>
              <a:t>[ADVISOR NAME]</a:t>
            </a:r>
            <a:endParaRPr lang="en-US" sz="1200" dirty="0"/>
          </a:p>
          <a:p>
            <a:pPr marL="133227" lvl="1" indent="0">
              <a:spcAft>
                <a:spcPts val="1200"/>
              </a:spcAft>
              <a:buFont typeface="Arial" panose="020B0604020202020204" pitchFamily="34" charset="0"/>
              <a:buNone/>
            </a:pPr>
            <a:r>
              <a:rPr lang="en-US" sz="1200" dirty="0"/>
              <a:t>[Advisor email address]</a:t>
            </a:r>
          </a:p>
          <a:p>
            <a:pPr marL="133227" lvl="1" indent="0">
              <a:spcAft>
                <a:spcPts val="1200"/>
              </a:spcAft>
              <a:buFont typeface="Arial" panose="020B0604020202020204" pitchFamily="34" charset="0"/>
              <a:buNone/>
            </a:pPr>
            <a:r>
              <a:rPr lang="en-US" sz="1200" dirty="0"/>
              <a:t>[Advisor phone number]  </a:t>
            </a:r>
          </a:p>
          <a:p>
            <a:pPr marL="133227" lvl="1" indent="0">
              <a:spcAft>
                <a:spcPts val="1200"/>
              </a:spcAft>
              <a:buFont typeface="Arial" panose="020B0604020202020204" pitchFamily="34" charset="0"/>
              <a:buNone/>
            </a:pPr>
            <a:r>
              <a:rPr lang="en-US" sz="1200" dirty="0"/>
              <a:t>[Onsite location </a:t>
            </a:r>
            <a:br>
              <a:rPr lang="en-US" sz="1200" dirty="0"/>
            </a:br>
            <a:r>
              <a:rPr lang="en-US" sz="1200" dirty="0"/>
              <a:t>if applicable]</a:t>
            </a:r>
          </a:p>
          <a:p>
            <a:pPr marL="133227" lvl="1" indent="0">
              <a:buFont typeface="Arial" panose="020B0604020202020204" pitchFamily="34" charset="0"/>
              <a:buNone/>
            </a:pPr>
            <a:endParaRPr lang="en-US" sz="1200" dirty="0"/>
          </a:p>
        </p:txBody>
      </p:sp>
    </p:spTree>
    <p:extLst>
      <p:ext uri="{BB962C8B-B14F-4D97-AF65-F5344CB8AC3E}">
        <p14:creationId xmlns:p14="http://schemas.microsoft.com/office/powerpoint/2010/main" val="3992679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utdoor&#10;&#10;Description automatically generated">
            <a:extLst>
              <a:ext uri="{FF2B5EF4-FFF2-40B4-BE49-F238E27FC236}">
                <a16:creationId xmlns:a16="http://schemas.microsoft.com/office/drawing/2014/main" id="{4181A112-AAB5-AF4C-B181-819805BD1187}"/>
              </a:ext>
            </a:extLst>
          </p:cNvPr>
          <p:cNvPicPr>
            <a:picLocks noChangeAspect="1"/>
          </p:cNvPicPr>
          <p:nvPr/>
        </p:nvPicPr>
        <p:blipFill>
          <a:blip r:embed="rId3"/>
          <a:stretch>
            <a:fillRect/>
          </a:stretch>
        </p:blipFill>
        <p:spPr>
          <a:xfrm>
            <a:off x="-10255" y="0"/>
            <a:ext cx="9121478" cy="5143500"/>
          </a:xfrm>
          <a:prstGeom prst="rect">
            <a:avLst/>
          </a:prstGeom>
        </p:spPr>
      </p:pic>
      <p:sp>
        <p:nvSpPr>
          <p:cNvPr id="3" name="TextBox 2"/>
          <p:cNvSpPr txBox="1"/>
          <p:nvPr/>
        </p:nvSpPr>
        <p:spPr>
          <a:xfrm>
            <a:off x="10999694" y="1196788"/>
            <a:ext cx="914400" cy="914400"/>
          </a:xfrm>
          <a:prstGeom prst="rect">
            <a:avLst/>
          </a:prstGeom>
          <a:noFill/>
        </p:spPr>
        <p:txBody>
          <a:bodyPr wrap="none" lIns="0" tIns="0" rIns="0" bIns="0" rtlCol="0">
            <a:noAutofit/>
          </a:bodyPr>
          <a:lstStyle/>
          <a:p>
            <a:endParaRPr lang="en-US" sz="1600">
              <a:latin typeface="Arial"/>
              <a:cs typeface="Arial"/>
            </a:endParaRPr>
          </a:p>
        </p:txBody>
      </p:sp>
      <p:sp>
        <p:nvSpPr>
          <p:cNvPr id="13" name="Shape 258">
            <a:extLst>
              <a:ext uri="{FF2B5EF4-FFF2-40B4-BE49-F238E27FC236}">
                <a16:creationId xmlns:a16="http://schemas.microsoft.com/office/drawing/2014/main" id="{0C9A971F-980C-9F44-A74E-0E3009CF68A4}"/>
              </a:ext>
            </a:extLst>
          </p:cNvPr>
          <p:cNvSpPr/>
          <p:nvPr/>
        </p:nvSpPr>
        <p:spPr>
          <a:xfrm flipH="1">
            <a:off x="7879452" y="1580302"/>
            <a:ext cx="1264548" cy="356319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chemeClr val="bg1"/>
          </a:solidFill>
          <a:ln w="12700">
            <a:miter lim="400000"/>
          </a:ln>
        </p:spPr>
        <p:txBody>
          <a:bodyPr lIns="50800" tIns="50800" rIns="50800" bIns="50800" anchor="ctr"/>
          <a:lstStyle/>
          <a:p>
            <a:pPr>
              <a:defRPr sz="3200">
                <a:solidFill>
                  <a:srgbClr val="FFFFFF"/>
                </a:solidFill>
              </a:defRPr>
            </a:pPr>
            <a:endParaRPr>
              <a:solidFill>
                <a:schemeClr val="accent1"/>
              </a:solidFill>
            </a:endParaRPr>
          </a:p>
        </p:txBody>
      </p:sp>
      <p:pic>
        <p:nvPicPr>
          <p:cNvPr id="14" name="Picture 13" descr="TA_stacked_logo.png">
            <a:extLst>
              <a:ext uri="{FF2B5EF4-FFF2-40B4-BE49-F238E27FC236}">
                <a16:creationId xmlns:a16="http://schemas.microsoft.com/office/drawing/2014/main" id="{363D5164-DE22-9645-9CCE-669346D687C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162043" y="4489275"/>
            <a:ext cx="796043" cy="522767"/>
          </a:xfrm>
          <a:prstGeom prst="rect">
            <a:avLst/>
          </a:prstGeom>
        </p:spPr>
      </p:pic>
      <p:sp>
        <p:nvSpPr>
          <p:cNvPr id="10" name="Rectangle 9">
            <a:extLst>
              <a:ext uri="{FF2B5EF4-FFF2-40B4-BE49-F238E27FC236}">
                <a16:creationId xmlns:a16="http://schemas.microsoft.com/office/drawing/2014/main" id="{54403F79-7FD7-9245-8B74-2B72CFD4D4B0}"/>
              </a:ext>
            </a:extLst>
          </p:cNvPr>
          <p:cNvSpPr/>
          <p:nvPr/>
        </p:nvSpPr>
        <p:spPr>
          <a:xfrm rot="5400000">
            <a:off x="942851" y="3436691"/>
            <a:ext cx="575706" cy="2851152"/>
          </a:xfrm>
          <a:prstGeom prst="rect">
            <a:avLst/>
          </a:prstGeom>
          <a:gradFill flip="none" rotWithShape="1">
            <a:gsLst>
              <a:gs pos="14000">
                <a:schemeClr val="tx1">
                  <a:alpha val="53000"/>
                </a:schemeClr>
              </a:gs>
              <a:gs pos="100000">
                <a:srgbClr val="FFFFFF">
                  <a:alpha val="0"/>
                </a:srgbClr>
              </a:gs>
            </a:gsLst>
            <a:path path="rect">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cs typeface="Arial" panose="020B0604020202020204" pitchFamily="34" charset="0"/>
            </a:endParaRPr>
          </a:p>
        </p:txBody>
      </p:sp>
      <p:sp>
        <p:nvSpPr>
          <p:cNvPr id="15" name="Rectangle 14">
            <a:extLst>
              <a:ext uri="{FF2B5EF4-FFF2-40B4-BE49-F238E27FC236}">
                <a16:creationId xmlns:a16="http://schemas.microsoft.com/office/drawing/2014/main" id="{F82A645B-E580-B744-A09F-669229746DD6}"/>
              </a:ext>
            </a:extLst>
          </p:cNvPr>
          <p:cNvSpPr/>
          <p:nvPr/>
        </p:nvSpPr>
        <p:spPr>
          <a:xfrm>
            <a:off x="231966" y="4677601"/>
            <a:ext cx="3154029" cy="369332"/>
          </a:xfrm>
          <a:prstGeom prst="rect">
            <a:avLst/>
          </a:prstGeom>
        </p:spPr>
        <p:txBody>
          <a:bodyPr wrap="square">
            <a:spAutoFit/>
          </a:bodyPr>
          <a:lstStyle/>
          <a:p>
            <a:r>
              <a:rPr lang="en-US" sz="900" dirty="0">
                <a:solidFill>
                  <a:schemeClr val="bg1"/>
                </a:solidFill>
                <a:cs typeface="Arial"/>
              </a:rPr>
              <a:t>2188539 EXP 06/25</a:t>
            </a:r>
            <a:br>
              <a:rPr lang="en-US" sz="900" dirty="0">
                <a:solidFill>
                  <a:schemeClr val="bg1"/>
                </a:solidFill>
              </a:rPr>
            </a:br>
            <a:r>
              <a:rPr lang="en-US" sz="900" dirty="0">
                <a:solidFill>
                  <a:schemeClr val="bg1"/>
                </a:solidFill>
              </a:rPr>
              <a:t>© 2022 Transamerica Corporation</a:t>
            </a:r>
          </a:p>
        </p:txBody>
      </p:sp>
      <p:sp>
        <p:nvSpPr>
          <p:cNvPr id="16" name="Title 1">
            <a:extLst>
              <a:ext uri="{FF2B5EF4-FFF2-40B4-BE49-F238E27FC236}">
                <a16:creationId xmlns:a16="http://schemas.microsoft.com/office/drawing/2014/main" id="{389A0918-AEA2-7140-9A38-3080A81B80C3}"/>
              </a:ext>
            </a:extLst>
          </p:cNvPr>
          <p:cNvSpPr>
            <a:spLocks noGrp="1"/>
          </p:cNvSpPr>
          <p:nvPr>
            <p:ph type="title"/>
          </p:nvPr>
        </p:nvSpPr>
        <p:spPr>
          <a:xfrm>
            <a:off x="3385995" y="1899932"/>
            <a:ext cx="1896107" cy="320913"/>
          </a:xfrm>
        </p:spPr>
        <p:txBody>
          <a:bodyPr/>
          <a:lstStyle/>
          <a:p>
            <a:r>
              <a:rPr lang="en-US" sz="2800" spc="0" dirty="0"/>
              <a:t>Thank you</a:t>
            </a:r>
          </a:p>
        </p:txBody>
      </p:sp>
    </p:spTree>
    <p:extLst>
      <p:ext uri="{BB962C8B-B14F-4D97-AF65-F5344CB8AC3E}">
        <p14:creationId xmlns:p14="http://schemas.microsoft.com/office/powerpoint/2010/main" val="364998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716BC1C3-C832-FA4C-9911-3E1C355083BA}" type="slidenum">
              <a:rPr lang="en-US" smtClean="0"/>
              <a:pPr/>
              <a:t>4</a:t>
            </a:fld>
            <a:endParaRPr lang="en-US"/>
          </a:p>
        </p:txBody>
      </p:sp>
      <p:sp>
        <p:nvSpPr>
          <p:cNvPr id="4" name="Title 3"/>
          <p:cNvSpPr>
            <a:spLocks noGrp="1"/>
          </p:cNvSpPr>
          <p:nvPr>
            <p:ph type="title"/>
          </p:nvPr>
        </p:nvSpPr>
        <p:spPr>
          <a:prstGeom prst="rect">
            <a:avLst/>
          </a:prstGeom>
        </p:spPr>
        <p:txBody>
          <a:bodyPr/>
          <a:lstStyle/>
          <a:p>
            <a:r>
              <a:rPr lang="en-US"/>
              <a:t>TODAY’S AGENDA</a:t>
            </a:r>
          </a:p>
        </p:txBody>
      </p:sp>
      <p:pic>
        <p:nvPicPr>
          <p:cNvPr id="14" name="Picture 13">
            <a:extLst>
              <a:ext uri="{FF2B5EF4-FFF2-40B4-BE49-F238E27FC236}">
                <a16:creationId xmlns:a16="http://schemas.microsoft.com/office/drawing/2014/main" id="{D147C757-AB6A-E444-8503-33649BC69A06}"/>
              </a:ext>
            </a:extLst>
          </p:cNvPr>
          <p:cNvPicPr>
            <a:picLocks noChangeAspect="1"/>
          </p:cNvPicPr>
          <p:nvPr/>
        </p:nvPicPr>
        <p:blipFill>
          <a:blip r:embed="rId3"/>
          <a:stretch>
            <a:fillRect/>
          </a:stretch>
        </p:blipFill>
        <p:spPr>
          <a:xfrm>
            <a:off x="457200" y="754966"/>
            <a:ext cx="8345167" cy="1046588"/>
          </a:xfrm>
          <a:prstGeom prst="rect">
            <a:avLst/>
          </a:prstGeom>
        </p:spPr>
      </p:pic>
      <p:pic>
        <p:nvPicPr>
          <p:cNvPr id="17" name="Picture 16">
            <a:extLst>
              <a:ext uri="{FF2B5EF4-FFF2-40B4-BE49-F238E27FC236}">
                <a16:creationId xmlns:a16="http://schemas.microsoft.com/office/drawing/2014/main" id="{AEABB0BA-930A-3D41-93BD-B1FC6B272D1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6519" y="2835165"/>
            <a:ext cx="1065893" cy="1378424"/>
          </a:xfrm>
          <a:prstGeom prst="rect">
            <a:avLst/>
          </a:prstGeom>
        </p:spPr>
      </p:pic>
      <p:sp>
        <p:nvSpPr>
          <p:cNvPr id="18" name="Content Placeholder 2">
            <a:extLst>
              <a:ext uri="{FF2B5EF4-FFF2-40B4-BE49-F238E27FC236}">
                <a16:creationId xmlns:a16="http://schemas.microsoft.com/office/drawing/2014/main" id="{97EBF7D9-F7C5-9D46-8D8A-396CF26F1E1E}"/>
              </a:ext>
            </a:extLst>
          </p:cNvPr>
          <p:cNvSpPr>
            <a:spLocks noGrp="1"/>
          </p:cNvSpPr>
          <p:nvPr>
            <p:ph type="body" sz="quarter" idx="11"/>
          </p:nvPr>
        </p:nvSpPr>
        <p:spPr>
          <a:xfrm>
            <a:off x="360014" y="2500539"/>
            <a:ext cx="4979630" cy="374134"/>
          </a:xfrm>
          <a:prstGeom prst="rect">
            <a:avLst/>
          </a:prstGeom>
        </p:spPr>
        <p:txBody>
          <a:bodyPr/>
          <a:lstStyle/>
          <a:p>
            <a:r>
              <a:rPr lang="en-US" dirty="0">
                <a:solidFill>
                  <a:schemeClr val="accent1"/>
                </a:solidFill>
              </a:rPr>
              <a:t>Three key pieces of an estate plan</a:t>
            </a:r>
          </a:p>
        </p:txBody>
      </p:sp>
      <p:sp>
        <p:nvSpPr>
          <p:cNvPr id="19" name="Rectangle 18">
            <a:extLst>
              <a:ext uri="{FF2B5EF4-FFF2-40B4-BE49-F238E27FC236}">
                <a16:creationId xmlns:a16="http://schemas.microsoft.com/office/drawing/2014/main" id="{CE0DCC89-2E58-9441-AB46-8D8E4D696186}"/>
              </a:ext>
            </a:extLst>
          </p:cNvPr>
          <p:cNvSpPr/>
          <p:nvPr/>
        </p:nvSpPr>
        <p:spPr>
          <a:xfrm>
            <a:off x="408679" y="3908166"/>
            <a:ext cx="2409652" cy="461665"/>
          </a:xfrm>
          <a:prstGeom prst="rect">
            <a:avLst/>
          </a:prstGeom>
        </p:spPr>
        <p:txBody>
          <a:bodyPr wrap="square">
            <a:spAutoFit/>
          </a:bodyPr>
          <a:lstStyle/>
          <a:p>
            <a:pPr algn="ctr">
              <a:spcAft>
                <a:spcPts val="600"/>
              </a:spcAft>
              <a:buClr>
                <a:schemeClr val="accent1"/>
              </a:buClr>
              <a:buSzPct val="104000"/>
            </a:pPr>
            <a:r>
              <a:rPr lang="en-US" sz="1200" b="1" dirty="0"/>
              <a:t>PREPARING </a:t>
            </a:r>
            <a:r>
              <a:rPr lang="en-US" sz="1200" b="1" dirty="0">
                <a:cs typeface="Arial"/>
              </a:rPr>
              <a:t>FOR</a:t>
            </a:r>
            <a:br>
              <a:rPr lang="en-US" sz="1200" b="1" dirty="0">
                <a:cs typeface="Arial"/>
              </a:rPr>
            </a:br>
            <a:r>
              <a:rPr lang="en-US" sz="1200" b="1" dirty="0">
                <a:cs typeface="Arial"/>
              </a:rPr>
              <a:t>INCAPACITY</a:t>
            </a:r>
          </a:p>
        </p:txBody>
      </p:sp>
      <p:sp>
        <p:nvSpPr>
          <p:cNvPr id="20" name="Rectangle 19">
            <a:extLst>
              <a:ext uri="{FF2B5EF4-FFF2-40B4-BE49-F238E27FC236}">
                <a16:creationId xmlns:a16="http://schemas.microsoft.com/office/drawing/2014/main" id="{587AE63F-3D0E-604F-99C2-136B597602B1}"/>
              </a:ext>
            </a:extLst>
          </p:cNvPr>
          <p:cNvSpPr/>
          <p:nvPr/>
        </p:nvSpPr>
        <p:spPr>
          <a:xfrm>
            <a:off x="3013188" y="3908166"/>
            <a:ext cx="2732567" cy="461665"/>
          </a:xfrm>
          <a:prstGeom prst="rect">
            <a:avLst/>
          </a:prstGeom>
        </p:spPr>
        <p:txBody>
          <a:bodyPr wrap="square">
            <a:spAutoFit/>
          </a:bodyPr>
          <a:lstStyle/>
          <a:p>
            <a:pPr algn="ctr">
              <a:spcBef>
                <a:spcPts val="0"/>
              </a:spcBef>
              <a:spcAft>
                <a:spcPts val="600"/>
              </a:spcAft>
              <a:buClr>
                <a:schemeClr val="accent1"/>
              </a:buClr>
              <a:buSzPct val="104000"/>
              <a:buNone/>
            </a:pPr>
            <a:r>
              <a:rPr lang="en-US" sz="1200" b="1">
                <a:cs typeface="Arial"/>
              </a:rPr>
              <a:t>TRANSFERRING</a:t>
            </a:r>
            <a:br>
              <a:rPr lang="en-US" sz="1200" b="1">
                <a:cs typeface="Arial"/>
              </a:rPr>
            </a:br>
            <a:r>
              <a:rPr lang="en-US" sz="1200" b="1">
                <a:cs typeface="Arial"/>
              </a:rPr>
              <a:t>WEALTH</a:t>
            </a:r>
          </a:p>
        </p:txBody>
      </p:sp>
      <p:sp>
        <p:nvSpPr>
          <p:cNvPr id="21" name="Rectangle 20">
            <a:extLst>
              <a:ext uri="{FF2B5EF4-FFF2-40B4-BE49-F238E27FC236}">
                <a16:creationId xmlns:a16="http://schemas.microsoft.com/office/drawing/2014/main" id="{420A2423-6D4C-EB4A-B6D1-CD9A741033BC}"/>
              </a:ext>
            </a:extLst>
          </p:cNvPr>
          <p:cNvSpPr/>
          <p:nvPr/>
        </p:nvSpPr>
        <p:spPr>
          <a:xfrm>
            <a:off x="5734188" y="3908166"/>
            <a:ext cx="2648747" cy="461665"/>
          </a:xfrm>
          <a:prstGeom prst="rect">
            <a:avLst/>
          </a:prstGeom>
        </p:spPr>
        <p:txBody>
          <a:bodyPr wrap="square">
            <a:spAutoFit/>
          </a:bodyPr>
          <a:lstStyle/>
          <a:p>
            <a:pPr algn="ctr">
              <a:spcBef>
                <a:spcPts val="0"/>
              </a:spcBef>
              <a:spcAft>
                <a:spcPts val="600"/>
              </a:spcAft>
              <a:buClr>
                <a:schemeClr val="accent1"/>
              </a:buClr>
              <a:buSzPct val="104000"/>
              <a:buNone/>
            </a:pPr>
            <a:r>
              <a:rPr lang="en-US" sz="1200" b="1">
                <a:cs typeface="Arial"/>
              </a:rPr>
              <a:t>MAINTAINING</a:t>
            </a:r>
            <a:br>
              <a:rPr lang="en-US" sz="1200" b="1">
                <a:cs typeface="Arial"/>
              </a:rPr>
            </a:br>
            <a:r>
              <a:rPr lang="en-US" sz="1200" b="1">
                <a:cs typeface="Arial"/>
              </a:rPr>
              <a:t>CONTROL</a:t>
            </a:r>
          </a:p>
        </p:txBody>
      </p:sp>
      <p:pic>
        <p:nvPicPr>
          <p:cNvPr id="22" name="Picture 21">
            <a:extLst>
              <a:ext uri="{FF2B5EF4-FFF2-40B4-BE49-F238E27FC236}">
                <a16:creationId xmlns:a16="http://schemas.microsoft.com/office/drawing/2014/main" id="{2B353328-36E8-3A48-B340-6B9D403FCAF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85554" y="2844793"/>
            <a:ext cx="1046074" cy="1352794"/>
          </a:xfrm>
          <a:prstGeom prst="rect">
            <a:avLst/>
          </a:prstGeom>
        </p:spPr>
      </p:pic>
      <p:pic>
        <p:nvPicPr>
          <p:cNvPr id="23" name="Picture 22">
            <a:extLst>
              <a:ext uri="{FF2B5EF4-FFF2-40B4-BE49-F238E27FC236}">
                <a16:creationId xmlns:a16="http://schemas.microsoft.com/office/drawing/2014/main" id="{7C0A2AEB-C232-B743-BC4C-7CE7A13E13A4}"/>
              </a:ext>
            </a:extLst>
          </p:cNvPr>
          <p:cNvPicPr>
            <a:picLocks noChangeAspect="1"/>
          </p:cNvPicPr>
          <p:nvPr/>
        </p:nvPicPr>
        <p:blipFill>
          <a:blip r:embed="rId6"/>
          <a:stretch>
            <a:fillRect/>
          </a:stretch>
        </p:blipFill>
        <p:spPr>
          <a:xfrm>
            <a:off x="6709861" y="3131975"/>
            <a:ext cx="645422" cy="645422"/>
          </a:xfrm>
          <a:prstGeom prst="rect">
            <a:avLst/>
          </a:prstGeom>
        </p:spPr>
      </p:pic>
      <p:cxnSp>
        <p:nvCxnSpPr>
          <p:cNvPr id="24" name="Straight Connector 23">
            <a:extLst>
              <a:ext uri="{FF2B5EF4-FFF2-40B4-BE49-F238E27FC236}">
                <a16:creationId xmlns:a16="http://schemas.microsoft.com/office/drawing/2014/main" id="{C4DC59FC-FCE7-A643-B80B-7BBCD59ECC3B}"/>
              </a:ext>
            </a:extLst>
          </p:cNvPr>
          <p:cNvCxnSpPr/>
          <p:nvPr/>
        </p:nvCxnSpPr>
        <p:spPr>
          <a:xfrm>
            <a:off x="2974005" y="3135363"/>
            <a:ext cx="0" cy="123446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53B8943-390B-3C46-AE7B-F9C892D25D39}"/>
              </a:ext>
            </a:extLst>
          </p:cNvPr>
          <p:cNvCxnSpPr/>
          <p:nvPr/>
        </p:nvCxnSpPr>
        <p:spPr>
          <a:xfrm>
            <a:off x="5784938" y="3135363"/>
            <a:ext cx="0" cy="123446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9711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5"/>
          <p:cNvSpPr>
            <a:spLocks noGrp="1"/>
          </p:cNvSpPr>
          <p:nvPr>
            <p:ph type="sldNum" sz="quarter" idx="10"/>
          </p:nvPr>
        </p:nvSpPr>
        <p:spPr>
          <a:prstGeom prst="rect">
            <a:avLst/>
          </a:prstGeom>
        </p:spPr>
        <p:txBody>
          <a:bodyPr/>
          <a:lstStyle>
            <a:lvl1pPr algn="l">
              <a:defRPr sz="900">
                <a:solidFill>
                  <a:srgbClr val="474747"/>
                </a:solidFill>
                <a:latin typeface="Arial"/>
              </a:defRPr>
            </a:lvl1pPr>
          </a:lstStyle>
          <a:p>
            <a:fld id="{716BC1C3-C832-FA4C-9911-3E1C355083BA}" type="slidenum">
              <a:rPr lang="en-US" smtClean="0">
                <a:solidFill>
                  <a:schemeClr val="tx1"/>
                </a:solidFill>
              </a:rPr>
              <a:pPr/>
              <a:t>5</a:t>
            </a:fld>
            <a:endParaRPr lang="en-US">
              <a:solidFill>
                <a:schemeClr val="tx1"/>
              </a:solidFill>
            </a:endParaRPr>
          </a:p>
        </p:txBody>
      </p:sp>
      <p:sp>
        <p:nvSpPr>
          <p:cNvPr id="2" name="Title 1"/>
          <p:cNvSpPr>
            <a:spLocks noGrp="1"/>
          </p:cNvSpPr>
          <p:nvPr>
            <p:ph type="title"/>
          </p:nvPr>
        </p:nvSpPr>
        <p:spPr>
          <a:prstGeom prst="rect">
            <a:avLst/>
          </a:prstGeom>
          <a:noFill/>
        </p:spPr>
        <p:txBody>
          <a:bodyPr/>
          <a:lstStyle/>
          <a:p>
            <a:r>
              <a:rPr lang="en-US" spc="0"/>
              <a:t>Preparing For incapacity</a:t>
            </a:r>
            <a:endParaRPr lang="en-US" b="0" spc="0"/>
          </a:p>
        </p:txBody>
      </p:sp>
      <p:sp>
        <p:nvSpPr>
          <p:cNvPr id="10" name="Shape 111"/>
          <p:cNvSpPr/>
          <p:nvPr/>
        </p:nvSpPr>
        <p:spPr>
          <a:xfrm>
            <a:off x="8697685" y="4721043"/>
            <a:ext cx="450135" cy="0"/>
          </a:xfrm>
          <a:prstGeom prst="line">
            <a:avLst/>
          </a:prstGeom>
          <a:ln w="6350" cmpd="sng">
            <a:solidFill>
              <a:schemeClr val="tx1"/>
            </a:solidFill>
            <a:miter lim="400000"/>
          </a:ln>
        </p:spPr>
        <p:txBody>
          <a:bodyPr lIns="50800" tIns="50800" rIns="50800" bIns="50800" anchor="ctr"/>
          <a:lstStyle/>
          <a:p>
            <a:pPr>
              <a:defRPr sz="3200"/>
            </a:pPr>
            <a:endParaRPr/>
          </a:p>
        </p:txBody>
      </p:sp>
      <p:pic>
        <p:nvPicPr>
          <p:cNvPr id="13" name="Picture 12">
            <a:extLst>
              <a:ext uri="{FF2B5EF4-FFF2-40B4-BE49-F238E27FC236}">
                <a16:creationId xmlns:a16="http://schemas.microsoft.com/office/drawing/2014/main" id="{18B30A9E-455C-194F-9599-3AFD1C62F35C}"/>
              </a:ext>
            </a:extLst>
          </p:cNvPr>
          <p:cNvPicPr>
            <a:picLocks noChangeAspect="1"/>
          </p:cNvPicPr>
          <p:nvPr/>
        </p:nvPicPr>
        <p:blipFill rotWithShape="1">
          <a:blip r:embed="rId3"/>
          <a:srcRect/>
          <a:stretch/>
        </p:blipFill>
        <p:spPr>
          <a:xfrm>
            <a:off x="-11151" y="2096231"/>
            <a:ext cx="5424893" cy="3047269"/>
          </a:xfrm>
          <a:custGeom>
            <a:avLst/>
            <a:gdLst>
              <a:gd name="connsiteX0" fmla="*/ 5061411 w 5061411"/>
              <a:gd name="connsiteY0" fmla="*/ 0 h 2904008"/>
              <a:gd name="connsiteX1" fmla="*/ 4066568 w 5061411"/>
              <a:gd name="connsiteY1" fmla="*/ 2904008 h 2904008"/>
              <a:gd name="connsiteX2" fmla="*/ 0 w 5061411"/>
              <a:gd name="connsiteY2" fmla="*/ 2903138 h 2904008"/>
              <a:gd name="connsiteX3" fmla="*/ 0 w 5061411"/>
              <a:gd name="connsiteY3" fmla="*/ 871 h 2904008"/>
              <a:gd name="connsiteX4" fmla="*/ 5061411 w 5061411"/>
              <a:gd name="connsiteY4" fmla="*/ 0 h 2904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1411" h="2904008">
                <a:moveTo>
                  <a:pt x="5061411" y="0"/>
                </a:moveTo>
                <a:lnTo>
                  <a:pt x="4066568" y="2904008"/>
                </a:lnTo>
                <a:lnTo>
                  <a:pt x="0" y="2903138"/>
                </a:lnTo>
                <a:lnTo>
                  <a:pt x="0" y="871"/>
                </a:lnTo>
                <a:cubicBezTo>
                  <a:pt x="1687279" y="580"/>
                  <a:pt x="3374133" y="291"/>
                  <a:pt x="5061411" y="0"/>
                </a:cubicBezTo>
                <a:close/>
              </a:path>
            </a:pathLst>
          </a:custGeom>
        </p:spPr>
      </p:pic>
    </p:spTree>
    <p:extLst>
      <p:ext uri="{BB962C8B-B14F-4D97-AF65-F5344CB8AC3E}">
        <p14:creationId xmlns:p14="http://schemas.microsoft.com/office/powerpoint/2010/main" val="2484923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EC35089-2143-4212-836C-2CB33D6CC819}"/>
              </a:ext>
            </a:extLst>
          </p:cNvPr>
          <p:cNvSpPr>
            <a:spLocks noGrp="1"/>
          </p:cNvSpPr>
          <p:nvPr>
            <p:ph type="sldNum" sz="quarter" idx="10"/>
          </p:nvPr>
        </p:nvSpPr>
        <p:spPr/>
        <p:txBody>
          <a:bodyPr/>
          <a:lstStyle/>
          <a:p>
            <a:fld id="{716BC1C3-C832-FA4C-9911-3E1C355083BA}" type="slidenum">
              <a:rPr lang="en-US" smtClean="0"/>
              <a:pPr/>
              <a:t>6</a:t>
            </a:fld>
            <a:endParaRPr lang="en-US"/>
          </a:p>
        </p:txBody>
      </p:sp>
      <p:sp>
        <p:nvSpPr>
          <p:cNvPr id="4" name="Title 3">
            <a:extLst>
              <a:ext uri="{FF2B5EF4-FFF2-40B4-BE49-F238E27FC236}">
                <a16:creationId xmlns:a16="http://schemas.microsoft.com/office/drawing/2014/main" id="{3AC94C33-5D4E-4ED2-8D9D-01E29800C4F5}"/>
              </a:ext>
            </a:extLst>
          </p:cNvPr>
          <p:cNvSpPr>
            <a:spLocks noGrp="1"/>
          </p:cNvSpPr>
          <p:nvPr>
            <p:ph type="title"/>
          </p:nvPr>
        </p:nvSpPr>
        <p:spPr/>
        <p:txBody>
          <a:bodyPr lIns="91440" tIns="45720" rIns="91440" bIns="45720" anchor="t"/>
          <a:lstStyle/>
          <a:p>
            <a:r>
              <a:rPr lang="en-US">
                <a:latin typeface="Impact"/>
              </a:rPr>
              <a:t>The Reality of Alzheimer’s</a:t>
            </a:r>
            <a:endParaRPr lang="en-US"/>
          </a:p>
        </p:txBody>
      </p:sp>
      <p:sp>
        <p:nvSpPr>
          <p:cNvPr id="12" name="TextBox 11">
            <a:extLst>
              <a:ext uri="{FF2B5EF4-FFF2-40B4-BE49-F238E27FC236}">
                <a16:creationId xmlns:a16="http://schemas.microsoft.com/office/drawing/2014/main" id="{63B01822-9251-CB40-913F-00AE5738F12B}"/>
              </a:ext>
            </a:extLst>
          </p:cNvPr>
          <p:cNvSpPr txBox="1"/>
          <p:nvPr/>
        </p:nvSpPr>
        <p:spPr>
          <a:xfrm>
            <a:off x="442526" y="2447021"/>
            <a:ext cx="2682640" cy="49244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600" dirty="0">
                <a:latin typeface="Arial"/>
                <a:cs typeface="Arial"/>
              </a:rPr>
              <a:t>Americans age 65 or older are living with Alzheimer’s</a:t>
            </a:r>
          </a:p>
        </p:txBody>
      </p:sp>
      <p:sp>
        <p:nvSpPr>
          <p:cNvPr id="13" name="TextBox 12">
            <a:extLst>
              <a:ext uri="{FF2B5EF4-FFF2-40B4-BE49-F238E27FC236}">
                <a16:creationId xmlns:a16="http://schemas.microsoft.com/office/drawing/2014/main" id="{C50EBFFA-497B-224F-8AF3-536496E5715E}"/>
              </a:ext>
            </a:extLst>
          </p:cNvPr>
          <p:cNvSpPr txBox="1"/>
          <p:nvPr/>
        </p:nvSpPr>
        <p:spPr>
          <a:xfrm>
            <a:off x="442526" y="4881042"/>
            <a:ext cx="6532880" cy="182023"/>
          </a:xfrm>
          <a:prstGeom prst="rect">
            <a:avLst/>
          </a:prstGeom>
          <a:noFill/>
        </p:spPr>
        <p:txBody>
          <a:bodyPr wrap="square" lIns="0" tIns="0" rIns="0" bIns="0" rtlCol="0">
            <a:noAutofit/>
          </a:bodyPr>
          <a:lstStyle/>
          <a:p>
            <a:r>
              <a:rPr lang="en-US" sz="900" dirty="0">
                <a:solidFill>
                  <a:schemeClr val="tx2"/>
                </a:solidFill>
                <a:latin typeface="Arial"/>
                <a:cs typeface="Arial"/>
              </a:rPr>
              <a:t>Source: “2021 Alzheimer’s Disease Facts and Figures,” Alzheimer’s Association, 2021</a:t>
            </a:r>
          </a:p>
        </p:txBody>
      </p:sp>
      <p:sp>
        <p:nvSpPr>
          <p:cNvPr id="16" name="TextBox 15">
            <a:extLst>
              <a:ext uri="{FF2B5EF4-FFF2-40B4-BE49-F238E27FC236}">
                <a16:creationId xmlns:a16="http://schemas.microsoft.com/office/drawing/2014/main" id="{6DB91E4F-6490-B449-AF8B-04D6BEAF1D60}"/>
              </a:ext>
            </a:extLst>
          </p:cNvPr>
          <p:cNvSpPr txBox="1"/>
          <p:nvPr/>
        </p:nvSpPr>
        <p:spPr>
          <a:xfrm>
            <a:off x="388348" y="3774996"/>
            <a:ext cx="7978987" cy="399074"/>
          </a:xfrm>
          <a:prstGeom prst="rect">
            <a:avLst/>
          </a:prstGeom>
          <a:noFill/>
        </p:spPr>
        <p:txBody>
          <a:bodyPr wrap="square" lIns="0" tIns="0" rIns="0" bIns="0" rtlCol="0">
            <a:noAutofit/>
          </a:bodyPr>
          <a:lstStyle/>
          <a:p>
            <a:pPr marL="74613" indent="-74613"/>
            <a:r>
              <a:rPr lang="en-US" sz="1200" b="1" dirty="0">
                <a:latin typeface="Arial"/>
                <a:cs typeface="Arial"/>
              </a:rPr>
              <a:t>“Taking on the Challenges with Passion and Purpose; Guide to Guardianship, Powers of Attorney, and Advance Healthcare Directives” </a:t>
            </a:r>
            <a:r>
              <a:rPr lang="en-US" sz="1200" dirty="0">
                <a:latin typeface="Arial"/>
                <a:cs typeface="Arial"/>
              </a:rPr>
              <a:t>guide is available. Please ask for copy at end of presentation, if desired.</a:t>
            </a:r>
            <a:endParaRPr lang="en-US" sz="1400" dirty="0">
              <a:latin typeface="Arial"/>
              <a:cs typeface="Arial"/>
            </a:endParaRPr>
          </a:p>
        </p:txBody>
      </p:sp>
      <p:sp>
        <p:nvSpPr>
          <p:cNvPr id="17" name="TextBox 16">
            <a:extLst>
              <a:ext uri="{FF2B5EF4-FFF2-40B4-BE49-F238E27FC236}">
                <a16:creationId xmlns:a16="http://schemas.microsoft.com/office/drawing/2014/main" id="{D8CA67EF-322B-B141-8C1F-7F85FE1F2E13}"/>
              </a:ext>
            </a:extLst>
          </p:cNvPr>
          <p:cNvSpPr txBox="1"/>
          <p:nvPr/>
        </p:nvSpPr>
        <p:spPr>
          <a:xfrm>
            <a:off x="404569" y="1633139"/>
            <a:ext cx="3415548" cy="786027"/>
          </a:xfrm>
          <a:prstGeom prst="rect">
            <a:avLst/>
          </a:prstGeom>
          <a:noFill/>
        </p:spPr>
        <p:txBody>
          <a:bodyPr wrap="square" lIns="0" tIns="0" rIns="0" bIns="0" rtlCol="0">
            <a:noAutofit/>
          </a:bodyPr>
          <a:lstStyle/>
          <a:p>
            <a:r>
              <a:rPr lang="en-US" sz="4800" b="1" dirty="0">
                <a:solidFill>
                  <a:schemeClr val="accent1"/>
                </a:solidFill>
                <a:latin typeface="Georgia Pro Semibold" panose="02040502050405020303" pitchFamily="18" charset="0"/>
                <a:cs typeface="Arial"/>
              </a:rPr>
              <a:t>6.2 million</a:t>
            </a:r>
            <a:endParaRPr lang="en-US" sz="4800" b="1" baseline="30000" dirty="0">
              <a:solidFill>
                <a:schemeClr val="accent1"/>
              </a:solidFill>
              <a:latin typeface="Georgia Pro Semibold" panose="02040502050405020303" pitchFamily="18" charset="0"/>
              <a:cs typeface="Arial"/>
            </a:endParaRPr>
          </a:p>
        </p:txBody>
      </p:sp>
      <p:sp>
        <p:nvSpPr>
          <p:cNvPr id="18" name="TextBox 17">
            <a:extLst>
              <a:ext uri="{FF2B5EF4-FFF2-40B4-BE49-F238E27FC236}">
                <a16:creationId xmlns:a16="http://schemas.microsoft.com/office/drawing/2014/main" id="{2078AA55-7F24-0548-AD7C-381A50E89D1F}"/>
              </a:ext>
            </a:extLst>
          </p:cNvPr>
          <p:cNvSpPr txBox="1"/>
          <p:nvPr/>
        </p:nvSpPr>
        <p:spPr>
          <a:xfrm>
            <a:off x="359413" y="1311772"/>
            <a:ext cx="4577644" cy="338554"/>
          </a:xfrm>
          <a:prstGeom prst="rect">
            <a:avLst/>
          </a:prstGeom>
          <a:noFill/>
        </p:spPr>
        <p:txBody>
          <a:bodyPr wrap="square">
            <a:spAutoFit/>
          </a:bodyPr>
          <a:lstStyle/>
          <a:p>
            <a:r>
              <a:rPr lang="en-US" sz="1600" dirty="0">
                <a:latin typeface="Arial"/>
                <a:cs typeface="Arial"/>
              </a:rPr>
              <a:t>An estimated </a:t>
            </a:r>
            <a:endParaRPr lang="en-US" sz="1600" dirty="0"/>
          </a:p>
        </p:txBody>
      </p:sp>
      <p:sp>
        <p:nvSpPr>
          <p:cNvPr id="19" name="TextBox 18">
            <a:extLst>
              <a:ext uri="{FF2B5EF4-FFF2-40B4-BE49-F238E27FC236}">
                <a16:creationId xmlns:a16="http://schemas.microsoft.com/office/drawing/2014/main" id="{BCB7C9A1-38A3-5F40-9286-9F1E228723A2}"/>
              </a:ext>
            </a:extLst>
          </p:cNvPr>
          <p:cNvSpPr txBox="1"/>
          <p:nvPr/>
        </p:nvSpPr>
        <p:spPr>
          <a:xfrm>
            <a:off x="5013468" y="2417254"/>
            <a:ext cx="3898963" cy="786027"/>
          </a:xfrm>
          <a:prstGeom prst="rect">
            <a:avLst/>
          </a:prstGeom>
          <a:noFill/>
        </p:spPr>
        <p:txBody>
          <a:bodyPr wrap="square" lIns="0" tIns="0" rIns="0" bIns="0" rtlCol="0">
            <a:noAutofit/>
          </a:bodyPr>
          <a:lstStyle/>
          <a:p>
            <a:r>
              <a:rPr lang="en-US" sz="4800" b="1" dirty="0">
                <a:solidFill>
                  <a:schemeClr val="accent1"/>
                </a:solidFill>
                <a:latin typeface="Georgia Pro Semibold" panose="02040502050405020303" pitchFamily="18" charset="0"/>
                <a:cs typeface="Arial"/>
              </a:rPr>
              <a:t>12.7 million</a:t>
            </a:r>
            <a:endParaRPr lang="en-US" sz="4800" b="1" baseline="30000" dirty="0">
              <a:solidFill>
                <a:schemeClr val="accent1"/>
              </a:solidFill>
              <a:latin typeface="Georgia Pro Semibold" panose="02040502050405020303" pitchFamily="18" charset="0"/>
              <a:cs typeface="Arial"/>
            </a:endParaRPr>
          </a:p>
        </p:txBody>
      </p:sp>
      <p:sp>
        <p:nvSpPr>
          <p:cNvPr id="20" name="TextBox 19">
            <a:extLst>
              <a:ext uri="{FF2B5EF4-FFF2-40B4-BE49-F238E27FC236}">
                <a16:creationId xmlns:a16="http://schemas.microsoft.com/office/drawing/2014/main" id="{581506A1-ED2D-E24C-AC1A-575EB4DDB5BF}"/>
              </a:ext>
            </a:extLst>
          </p:cNvPr>
          <p:cNvSpPr txBox="1"/>
          <p:nvPr/>
        </p:nvSpPr>
        <p:spPr>
          <a:xfrm>
            <a:off x="4939947" y="1801778"/>
            <a:ext cx="2497173" cy="584775"/>
          </a:xfrm>
          <a:prstGeom prst="rect">
            <a:avLst/>
          </a:prstGeom>
          <a:noFill/>
        </p:spPr>
        <p:txBody>
          <a:bodyPr wrap="square">
            <a:spAutoFit/>
          </a:bodyPr>
          <a:lstStyle/>
          <a:p>
            <a:r>
              <a:rPr lang="en-US" sz="1600" dirty="0">
                <a:cs typeface="Arial"/>
              </a:rPr>
              <a:t>By 2050, that number that is expected to reach</a:t>
            </a:r>
            <a:endParaRPr lang="en-US" sz="1600" dirty="0"/>
          </a:p>
        </p:txBody>
      </p:sp>
      <p:sp>
        <p:nvSpPr>
          <p:cNvPr id="21" name="Right Arrow 20">
            <a:extLst>
              <a:ext uri="{FF2B5EF4-FFF2-40B4-BE49-F238E27FC236}">
                <a16:creationId xmlns:a16="http://schemas.microsoft.com/office/drawing/2014/main" id="{3A84683B-3CB9-B74B-ABFD-80E6140DE10F}"/>
              </a:ext>
            </a:extLst>
          </p:cNvPr>
          <p:cNvSpPr/>
          <p:nvPr/>
        </p:nvSpPr>
        <p:spPr>
          <a:xfrm>
            <a:off x="3884619" y="1884225"/>
            <a:ext cx="870396" cy="29913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2649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B72F57B-D43F-436F-820C-E7DF8E831B58}"/>
              </a:ext>
            </a:extLst>
          </p:cNvPr>
          <p:cNvSpPr>
            <a:spLocks noGrp="1"/>
          </p:cNvSpPr>
          <p:nvPr>
            <p:ph type="sldNum" sz="quarter" idx="10"/>
          </p:nvPr>
        </p:nvSpPr>
        <p:spPr/>
        <p:txBody>
          <a:bodyPr/>
          <a:lstStyle/>
          <a:p>
            <a:fld id="{716BC1C3-C832-FA4C-9911-3E1C355083BA}" type="slidenum">
              <a:rPr lang="en-US" smtClean="0"/>
              <a:pPr/>
              <a:t>7</a:t>
            </a:fld>
            <a:endParaRPr lang="en-US"/>
          </a:p>
        </p:txBody>
      </p:sp>
      <p:sp>
        <p:nvSpPr>
          <p:cNvPr id="4" name="Content Placeholder 4">
            <a:extLst>
              <a:ext uri="{FF2B5EF4-FFF2-40B4-BE49-F238E27FC236}">
                <a16:creationId xmlns:a16="http://schemas.microsoft.com/office/drawing/2014/main" id="{A60F0B8C-5B57-1C48-9156-B666BB63EB40}"/>
              </a:ext>
            </a:extLst>
          </p:cNvPr>
          <p:cNvSpPr txBox="1">
            <a:spLocks/>
          </p:cNvSpPr>
          <p:nvPr/>
        </p:nvSpPr>
        <p:spPr>
          <a:xfrm>
            <a:off x="341449" y="1903749"/>
            <a:ext cx="4305782" cy="1089529"/>
          </a:xfrm>
          <a:prstGeom prst="rect">
            <a:avLst/>
          </a:prstGeom>
          <a:noFill/>
        </p:spPr>
        <p:txBody>
          <a:bodyPr wrap="square" rtlCol="0">
            <a:spAutoFit/>
          </a:bodyPr>
          <a:lstStyle>
            <a:lvl1pPr marL="112713" indent="-112713" algn="l" defTabSz="457200" rtl="0" eaLnBrk="1" latinLnBrk="0" hangingPunct="1">
              <a:spcBef>
                <a:spcPct val="20000"/>
              </a:spcBef>
              <a:buClr>
                <a:schemeClr val="bg1"/>
              </a:buClr>
              <a:buSzPct val="85000"/>
              <a:buFont typeface="Lucida Grande"/>
              <a:buChar char=" "/>
              <a:defRPr sz="1800" kern="1200">
                <a:solidFill>
                  <a:srgbClr val="40474B"/>
                </a:solidFill>
                <a:latin typeface="Arial"/>
                <a:ea typeface="+mn-ea"/>
                <a:cs typeface="Arial"/>
              </a:defRPr>
            </a:lvl1pPr>
            <a:lvl2pPr marL="320675" indent="-187325" algn="l" defTabSz="457200" rtl="0" eaLnBrk="1" latinLnBrk="0" hangingPunct="1">
              <a:spcBef>
                <a:spcPct val="20000"/>
              </a:spcBef>
              <a:buSzPct val="85000"/>
              <a:buFont typeface="Arial"/>
              <a:buChar char="•"/>
              <a:tabLst/>
              <a:defRPr sz="1800" kern="1200">
                <a:solidFill>
                  <a:srgbClr val="40474B"/>
                </a:solidFill>
                <a:latin typeface="Arial"/>
                <a:ea typeface="+mn-ea"/>
                <a:cs typeface="Arial"/>
              </a:defRPr>
            </a:lvl2pPr>
            <a:lvl3pPr marL="606425" indent="-241300" algn="l" defTabSz="457200" rtl="0" eaLnBrk="1" latinLnBrk="0" hangingPunct="1">
              <a:spcBef>
                <a:spcPct val="20000"/>
              </a:spcBef>
              <a:buSzPct val="85000"/>
              <a:buFont typeface="Lucida Grande"/>
              <a:buChar char="-"/>
              <a:defRPr sz="1800" kern="1200">
                <a:solidFill>
                  <a:srgbClr val="40474B"/>
                </a:solidFill>
                <a:latin typeface="Arial"/>
                <a:ea typeface="+mn-ea"/>
                <a:cs typeface="Arial"/>
              </a:defRPr>
            </a:lvl3pPr>
            <a:lvl4pPr marL="874713" indent="-268288" algn="l" defTabSz="457200" rtl="0" eaLnBrk="1" latinLnBrk="0" hangingPunct="1">
              <a:spcBef>
                <a:spcPct val="20000"/>
              </a:spcBef>
              <a:buSzPct val="75000"/>
              <a:buFont typeface="Wingdings" charset="2"/>
              <a:buChar char="§"/>
              <a:defRPr sz="1800" kern="1200">
                <a:solidFill>
                  <a:srgbClr val="40474B"/>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Lucida Grande"/>
              <a:buNone/>
            </a:pPr>
            <a:r>
              <a:rPr lang="en-US" sz="3600">
                <a:solidFill>
                  <a:schemeClr val="bg1"/>
                </a:solidFill>
                <a:latin typeface="Georgia" charset="0"/>
                <a:ea typeface="Georgia" charset="0"/>
                <a:cs typeface="Georgia" charset="0"/>
              </a:rPr>
              <a:t>Raise your hand or type in the chat box:</a:t>
            </a:r>
            <a:endParaRPr lang="en-US" sz="2800" dirty="0">
              <a:solidFill>
                <a:schemeClr val="bg1"/>
              </a:solidFill>
              <a:latin typeface="Arial" panose="020B0604020202020204" pitchFamily="34" charset="0"/>
              <a:ea typeface="Georgia" charset="0"/>
              <a:cs typeface="Arial" panose="020B0604020202020204" pitchFamily="34" charset="0"/>
            </a:endParaRPr>
          </a:p>
        </p:txBody>
      </p:sp>
      <p:sp>
        <p:nvSpPr>
          <p:cNvPr id="6" name="Content Placeholder 4">
            <a:extLst>
              <a:ext uri="{FF2B5EF4-FFF2-40B4-BE49-F238E27FC236}">
                <a16:creationId xmlns:a16="http://schemas.microsoft.com/office/drawing/2014/main" id="{4C9CEEF2-FF6B-AA41-BB37-1481B7DD0778}"/>
              </a:ext>
            </a:extLst>
          </p:cNvPr>
          <p:cNvSpPr txBox="1">
            <a:spLocks/>
          </p:cNvSpPr>
          <p:nvPr/>
        </p:nvSpPr>
        <p:spPr>
          <a:xfrm>
            <a:off x="5550062" y="1942651"/>
            <a:ext cx="3321933" cy="1754326"/>
          </a:xfrm>
          <a:prstGeom prst="rect">
            <a:avLst/>
          </a:prstGeom>
          <a:noFill/>
        </p:spPr>
        <p:txBody>
          <a:bodyPr wrap="square" rtlCol="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400" b="1" dirty="0">
                <a:solidFill>
                  <a:schemeClr val="accent2"/>
                </a:solidFill>
                <a:latin typeface="Georgia Pro" panose="02040502050405020303" pitchFamily="18" charset="0"/>
                <a:ea typeface="Georgia" charset="0"/>
                <a:cs typeface="Arial" panose="020B0604020202020204" pitchFamily="34" charset="0"/>
              </a:rPr>
              <a:t>How many in here </a:t>
            </a:r>
            <a:r>
              <a:rPr lang="en-US" sz="2400" dirty="0">
                <a:solidFill>
                  <a:schemeClr val="accent2"/>
                </a:solidFill>
                <a:latin typeface="Georgia Pro" panose="02040502050405020303" pitchFamily="18" charset="0"/>
                <a:ea typeface="Georgia" charset="0"/>
                <a:cs typeface="Arial" panose="020B0604020202020204" pitchFamily="34" charset="0"/>
              </a:rPr>
              <a:t>know someone who has been diagnosed with Alzheimer’s </a:t>
            </a:r>
            <a:br>
              <a:rPr lang="en-US" sz="2400" dirty="0">
                <a:solidFill>
                  <a:schemeClr val="accent2"/>
                </a:solidFill>
                <a:latin typeface="Georgia Pro" panose="02040502050405020303" pitchFamily="18" charset="0"/>
                <a:ea typeface="Georgia" charset="0"/>
                <a:cs typeface="Arial" panose="020B0604020202020204" pitchFamily="34" charset="0"/>
              </a:rPr>
            </a:br>
            <a:r>
              <a:rPr lang="en-US" sz="2400" dirty="0">
                <a:solidFill>
                  <a:schemeClr val="accent2"/>
                </a:solidFill>
                <a:latin typeface="Georgia Pro" panose="02040502050405020303" pitchFamily="18" charset="0"/>
                <a:ea typeface="Georgia" charset="0"/>
                <a:cs typeface="Arial" panose="020B0604020202020204" pitchFamily="34" charset="0"/>
              </a:rPr>
              <a:t>or dementia? </a:t>
            </a:r>
          </a:p>
        </p:txBody>
      </p:sp>
      <p:cxnSp>
        <p:nvCxnSpPr>
          <p:cNvPr id="7" name="Straight Connector 6">
            <a:extLst>
              <a:ext uri="{FF2B5EF4-FFF2-40B4-BE49-F238E27FC236}">
                <a16:creationId xmlns:a16="http://schemas.microsoft.com/office/drawing/2014/main" id="{5F7EE7F9-6A14-C542-8E9B-F747E769756F}"/>
              </a:ext>
            </a:extLst>
          </p:cNvPr>
          <p:cNvCxnSpPr>
            <a:cxnSpLocks/>
          </p:cNvCxnSpPr>
          <p:nvPr/>
        </p:nvCxnSpPr>
        <p:spPr>
          <a:xfrm>
            <a:off x="460375" y="674581"/>
            <a:ext cx="526648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2787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3" name="Straight Connector 52">
            <a:extLst>
              <a:ext uri="{FF2B5EF4-FFF2-40B4-BE49-F238E27FC236}">
                <a16:creationId xmlns:a16="http://schemas.microsoft.com/office/drawing/2014/main" id="{4F092CF7-6E9D-A747-A1F7-90DE2B6BBCC8}"/>
              </a:ext>
            </a:extLst>
          </p:cNvPr>
          <p:cNvCxnSpPr>
            <a:cxnSpLocks/>
          </p:cNvCxnSpPr>
          <p:nvPr/>
        </p:nvCxnSpPr>
        <p:spPr>
          <a:xfrm>
            <a:off x="4301974" y="2329264"/>
            <a:ext cx="447847" cy="0"/>
          </a:xfrm>
          <a:prstGeom prst="line">
            <a:avLst/>
          </a:prstGeom>
          <a:ln w="6350"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 name="Slide Number Placeholder 1"/>
          <p:cNvSpPr>
            <a:spLocks noGrp="1"/>
          </p:cNvSpPr>
          <p:nvPr>
            <p:ph type="sldNum" sz="quarter" idx="10"/>
          </p:nvPr>
        </p:nvSpPr>
        <p:spPr/>
        <p:txBody>
          <a:bodyPr/>
          <a:lstStyle/>
          <a:p>
            <a:fld id="{716BC1C3-C832-FA4C-9911-3E1C355083BA}" type="slidenum">
              <a:rPr lang="en-US" smtClean="0"/>
              <a:pPr/>
              <a:t>8</a:t>
            </a:fld>
            <a:endParaRPr lang="en-US"/>
          </a:p>
        </p:txBody>
      </p:sp>
      <p:sp>
        <p:nvSpPr>
          <p:cNvPr id="13" name="Title 3"/>
          <p:cNvSpPr>
            <a:spLocks noGrp="1"/>
          </p:cNvSpPr>
          <p:nvPr>
            <p:ph type="title"/>
          </p:nvPr>
        </p:nvSpPr>
        <p:spPr>
          <a:prstGeom prst="rect">
            <a:avLst/>
          </a:prstGeom>
        </p:spPr>
        <p:txBody>
          <a:bodyPr/>
          <a:lstStyle/>
          <a:p>
            <a:r>
              <a:rPr lang="en-US"/>
              <a:t>INCAPACITY IN THE ABSENCE OF PREPAREDNESS</a:t>
            </a:r>
          </a:p>
        </p:txBody>
      </p:sp>
      <p:sp>
        <p:nvSpPr>
          <p:cNvPr id="22" name="Subtitle 2"/>
          <p:cNvSpPr txBox="1">
            <a:spLocks/>
          </p:cNvSpPr>
          <p:nvPr/>
        </p:nvSpPr>
        <p:spPr>
          <a:xfrm>
            <a:off x="6822917" y="3001044"/>
            <a:ext cx="1840424" cy="1128059"/>
          </a:xfrm>
          <a:prstGeom prst="rect">
            <a:avLst/>
          </a:prstGeom>
        </p:spPr>
        <p:txBody>
          <a:bodyPr>
            <a:noAutofit/>
          </a:bodyPr>
          <a:lstStyle>
            <a:lvl1pPr marL="0" indent="0" algn="l" defTabSz="914400" rtl="0" eaLnBrk="1" latinLnBrk="0" hangingPunct="1">
              <a:lnSpc>
                <a:spcPct val="120000"/>
              </a:lnSpc>
              <a:spcBef>
                <a:spcPts val="600"/>
              </a:spcBef>
              <a:spcAft>
                <a:spcPts val="1200"/>
              </a:spcAft>
              <a:buFont typeface="Arial" panose="020B0604020202020204" pitchFamily="34" charset="0"/>
              <a:buChar char="​"/>
              <a:defRPr sz="1500" b="0" i="0" kern="1200">
                <a:solidFill>
                  <a:schemeClr val="accent1"/>
                </a:solidFill>
                <a:latin typeface="+mj-lt"/>
                <a:ea typeface="+mn-ea"/>
                <a:cs typeface="+mn-cs"/>
              </a:defRPr>
            </a:lvl1pPr>
            <a:lvl2pPr marL="0" indent="0" algn="l" defTabSz="914400" rtl="0" eaLnBrk="1" latinLnBrk="0" hangingPunct="1">
              <a:lnSpc>
                <a:spcPct val="110000"/>
              </a:lnSpc>
              <a:spcBef>
                <a:spcPts val="0"/>
              </a:spcBef>
              <a:spcAft>
                <a:spcPts val="600"/>
              </a:spcAft>
              <a:buFont typeface="Arial" panose="020B0604020202020204" pitchFamily="34" charset="0"/>
              <a:buChar char="​"/>
              <a:defRPr sz="1200" i="0" kern="1200" baseline="0">
                <a:solidFill>
                  <a:schemeClr val="bg2">
                    <a:lumMod val="75000"/>
                  </a:schemeClr>
                </a:solidFill>
                <a:latin typeface="+mj-lt"/>
                <a:ea typeface="+mn-ea"/>
                <a:cs typeface="+mn-cs"/>
              </a:defRPr>
            </a:lvl2pPr>
            <a:lvl3pPr marL="0" indent="0" algn="l" defTabSz="914400" rtl="0" eaLnBrk="1" latinLnBrk="0" hangingPunct="1">
              <a:lnSpc>
                <a:spcPct val="110000"/>
              </a:lnSpc>
              <a:spcBef>
                <a:spcPts val="600"/>
              </a:spcBef>
              <a:spcAft>
                <a:spcPts val="0"/>
              </a:spcAft>
              <a:buFont typeface="Arial" panose="020B0604020202020204" pitchFamily="34" charset="0"/>
              <a:buChar char="​"/>
              <a:defRPr sz="1100" b="0" i="0" kern="1200">
                <a:solidFill>
                  <a:schemeClr val="accent4"/>
                </a:solidFill>
                <a:latin typeface="+mj-lt"/>
                <a:ea typeface="+mn-ea"/>
                <a:cs typeface="Microsoft New Tai Lue" panose="020B0502040204020203" pitchFamily="34" charset="0"/>
              </a:defRPr>
            </a:lvl3pPr>
            <a:lvl4pPr marL="0" indent="0" algn="l" defTabSz="914400" rtl="0" eaLnBrk="1" latinLnBrk="0" hangingPunct="1">
              <a:lnSpc>
                <a:spcPct val="114000"/>
              </a:lnSpc>
              <a:spcBef>
                <a:spcPts val="600"/>
              </a:spcBef>
              <a:spcAft>
                <a:spcPts val="600"/>
              </a:spcAft>
              <a:buFont typeface="Arial" panose="020B0604020202020204" pitchFamily="34" charset="0"/>
              <a:buChar char="​"/>
              <a:defRPr sz="1100" i="0" kern="1200">
                <a:solidFill>
                  <a:schemeClr val="tx2"/>
                </a:solidFill>
                <a:latin typeface="+mj-lt"/>
                <a:ea typeface="+mn-ea"/>
                <a:cs typeface="Microsoft New Tai Lue" panose="020B0502040204020203" pitchFamily="34" charset="0"/>
              </a:defRPr>
            </a:lvl4pPr>
            <a:lvl5pPr marL="171450" indent="-171450" algn="l" defTabSz="914400" rtl="0" eaLnBrk="1" latinLnBrk="0" hangingPunct="1">
              <a:lnSpc>
                <a:spcPct val="95000"/>
              </a:lnSpc>
              <a:spcBef>
                <a:spcPts val="0"/>
              </a:spcBef>
              <a:spcAft>
                <a:spcPts val="600"/>
              </a:spcAft>
              <a:buFont typeface="Arial" panose="020B0604020202020204" pitchFamily="34" charset="0"/>
              <a:buChar char="•"/>
              <a:defRPr sz="1100" i="0" kern="1200">
                <a:solidFill>
                  <a:schemeClr val="tx2"/>
                </a:solidFill>
                <a:latin typeface="+mj-lt"/>
                <a:ea typeface="+mn-ea"/>
                <a:cs typeface="Microsoft New Tai Lue" panose="020B0502040204020203" pitchFamily="34" charset="0"/>
              </a:defRPr>
            </a:lvl5pPr>
            <a:lvl6pPr marL="344488" indent="-173038" algn="l" defTabSz="914400" rtl="0" eaLnBrk="1" latinLnBrk="0" hangingPunct="1">
              <a:lnSpc>
                <a:spcPct val="85000"/>
              </a:lnSpc>
              <a:spcBef>
                <a:spcPct val="20000"/>
              </a:spcBef>
              <a:spcAft>
                <a:spcPts val="600"/>
              </a:spcAft>
              <a:buFont typeface="Arial" panose="020B0604020202020204" pitchFamily="34" charset="0"/>
              <a:buChar char="•"/>
              <a:defRPr sz="1100" i="0" kern="1200" baseline="0">
                <a:solidFill>
                  <a:schemeClr val="tx2"/>
                </a:solidFill>
                <a:latin typeface="+mj-lt"/>
                <a:ea typeface="+mn-ea"/>
                <a:cs typeface="+mn-cs"/>
              </a:defRPr>
            </a:lvl6pPr>
            <a:lvl7pPr marL="0" indent="0" algn="l" defTabSz="914400" rtl="0" eaLnBrk="1" latinLnBrk="0" hangingPunct="1">
              <a:spcBef>
                <a:spcPts val="600"/>
              </a:spcBef>
              <a:spcAft>
                <a:spcPts val="600"/>
              </a:spcAft>
              <a:buClr>
                <a:schemeClr val="bg2"/>
              </a:buClr>
              <a:buFont typeface="Arial" panose="020B0604020202020204" pitchFamily="34" charset="0"/>
              <a:buChar char="​"/>
              <a:defRPr sz="1500" i="0" kern="1200" baseline="0">
                <a:solidFill>
                  <a:schemeClr val="bg2"/>
                </a:solidFill>
                <a:latin typeface="+mj-lt"/>
                <a:ea typeface="+mn-ea"/>
                <a:cs typeface="+mn-cs"/>
              </a:defRPr>
            </a:lvl7pPr>
            <a:lvl8pPr marL="171450" indent="-171450" algn="l" defTabSz="914400" rtl="0" eaLnBrk="1" latinLnBrk="0" hangingPunct="1">
              <a:spcBef>
                <a:spcPts val="0"/>
              </a:spcBef>
              <a:spcAft>
                <a:spcPts val="600"/>
              </a:spcAft>
              <a:buFont typeface="Arial" panose="020B0604020202020204" pitchFamily="34" charset="0"/>
              <a:buChar char="•"/>
              <a:defRPr sz="1100" i="0" kern="1200">
                <a:solidFill>
                  <a:schemeClr val="bg2"/>
                </a:solidFill>
                <a:latin typeface="+mj-lt"/>
                <a:ea typeface="+mn-ea"/>
                <a:cs typeface="+mn-cs"/>
              </a:defRPr>
            </a:lvl8pPr>
            <a:lvl9pPr marL="344488" indent="-173038" algn="l" defTabSz="914400" rtl="0" eaLnBrk="1" latinLnBrk="0" hangingPunct="1">
              <a:spcBef>
                <a:spcPct val="20000"/>
              </a:spcBef>
              <a:spcAft>
                <a:spcPts val="600"/>
              </a:spcAft>
              <a:buFont typeface="Arial" panose="020B0604020202020204" pitchFamily="34" charset="0"/>
              <a:buChar char="•"/>
              <a:defRPr sz="1100" i="0" kern="1200">
                <a:solidFill>
                  <a:schemeClr val="bg2"/>
                </a:solidFill>
                <a:latin typeface="+mj-lt"/>
                <a:ea typeface="+mn-ea"/>
                <a:cs typeface="+mn-cs"/>
              </a:defRPr>
            </a:lvl9pPr>
          </a:lstStyle>
          <a:p>
            <a:pPr>
              <a:lnSpc>
                <a:spcPct val="100000"/>
              </a:lnSpc>
              <a:spcBef>
                <a:spcPts val="0"/>
              </a:spcBef>
              <a:spcAft>
                <a:spcPts val="0"/>
              </a:spcAft>
              <a:buClr>
                <a:srgbClr val="E34A06"/>
              </a:buClr>
              <a:buSzPct val="104000"/>
              <a:buFont typeface="Arial" panose="020B0604020202020204" pitchFamily="34" charset="0"/>
              <a:buNone/>
            </a:pPr>
            <a:r>
              <a:rPr lang="en-US" sz="1000">
                <a:solidFill>
                  <a:schemeClr val="tx1"/>
                </a:solidFill>
              </a:rPr>
              <a:t>The appointed guardian is responsible for the ward and will be required to report back to the court periodically.</a:t>
            </a:r>
          </a:p>
        </p:txBody>
      </p:sp>
      <p:sp>
        <p:nvSpPr>
          <p:cNvPr id="3" name="Rectangle 2"/>
          <p:cNvSpPr/>
          <p:nvPr/>
        </p:nvSpPr>
        <p:spPr>
          <a:xfrm>
            <a:off x="385224" y="4765444"/>
            <a:ext cx="4572000" cy="246221"/>
          </a:xfrm>
          <a:prstGeom prst="rect">
            <a:avLst/>
          </a:prstGeom>
        </p:spPr>
        <p:txBody>
          <a:bodyPr>
            <a:spAutoFit/>
          </a:bodyPr>
          <a:lstStyle/>
          <a:p>
            <a:r>
              <a:rPr lang="en-US" sz="1000">
                <a:solidFill>
                  <a:schemeClr val="tx2"/>
                </a:solidFill>
                <a:latin typeface="Helvetica" charset="0"/>
              </a:rPr>
              <a:t>*In some states, a guardianship may be called a conservatorship.</a:t>
            </a:r>
            <a:endParaRPr lang="en-US" sz="1000">
              <a:solidFill>
                <a:schemeClr val="tx2"/>
              </a:solidFill>
              <a:effectLst/>
              <a:latin typeface="Helvetica" charset="0"/>
            </a:endParaRPr>
          </a:p>
        </p:txBody>
      </p:sp>
      <p:sp>
        <p:nvSpPr>
          <p:cNvPr id="46" name="TextBox 45">
            <a:extLst>
              <a:ext uri="{FF2B5EF4-FFF2-40B4-BE49-F238E27FC236}">
                <a16:creationId xmlns:a16="http://schemas.microsoft.com/office/drawing/2014/main" id="{6D6E5BE3-927F-A541-8A56-7ED5C4CDF98A}"/>
              </a:ext>
            </a:extLst>
          </p:cNvPr>
          <p:cNvSpPr txBox="1"/>
          <p:nvPr/>
        </p:nvSpPr>
        <p:spPr>
          <a:xfrm>
            <a:off x="758234" y="3074920"/>
            <a:ext cx="1713722" cy="766776"/>
          </a:xfrm>
          <a:prstGeom prst="rect">
            <a:avLst/>
          </a:prstGeom>
          <a:noFill/>
        </p:spPr>
        <p:txBody>
          <a:bodyPr wrap="square" lIns="0" tIns="0" rIns="0" bIns="0" rtlCol="0">
            <a:noAutofit/>
          </a:bodyPr>
          <a:lstStyle/>
          <a:p>
            <a:r>
              <a:rPr lang="en-US" sz="1000"/>
              <a:t>Individual becomes incapacitated and lacks legal capacity to make decisions or care for their well-being.</a:t>
            </a:r>
          </a:p>
          <a:p>
            <a:endParaRPr lang="en-US" sz="1000"/>
          </a:p>
        </p:txBody>
      </p:sp>
      <p:sp>
        <p:nvSpPr>
          <p:cNvPr id="47" name="TextBox 46">
            <a:extLst>
              <a:ext uri="{FF2B5EF4-FFF2-40B4-BE49-F238E27FC236}">
                <a16:creationId xmlns:a16="http://schemas.microsoft.com/office/drawing/2014/main" id="{82B53B75-E969-A848-969E-17B82DE125EC}"/>
              </a:ext>
            </a:extLst>
          </p:cNvPr>
          <p:cNvSpPr txBox="1"/>
          <p:nvPr/>
        </p:nvSpPr>
        <p:spPr>
          <a:xfrm>
            <a:off x="2802870" y="3074920"/>
            <a:ext cx="1687868" cy="766776"/>
          </a:xfrm>
          <a:prstGeom prst="rect">
            <a:avLst/>
          </a:prstGeom>
          <a:noFill/>
        </p:spPr>
        <p:txBody>
          <a:bodyPr wrap="square" lIns="0" tIns="0" rIns="0" bIns="0" rtlCol="0">
            <a:noAutofit/>
          </a:bodyPr>
          <a:lstStyle/>
          <a:p>
            <a:r>
              <a:rPr lang="en-US" sz="1000"/>
              <a:t>A petition is filed with the court to have a guardian appointed.*</a:t>
            </a:r>
          </a:p>
          <a:p>
            <a:endParaRPr lang="en-US" sz="1000"/>
          </a:p>
        </p:txBody>
      </p:sp>
      <p:sp>
        <p:nvSpPr>
          <p:cNvPr id="48" name="TextBox 47">
            <a:extLst>
              <a:ext uri="{FF2B5EF4-FFF2-40B4-BE49-F238E27FC236}">
                <a16:creationId xmlns:a16="http://schemas.microsoft.com/office/drawing/2014/main" id="{1EB1D5EF-88FE-6B41-AB3A-72584871E7D2}"/>
              </a:ext>
            </a:extLst>
          </p:cNvPr>
          <p:cNvSpPr txBox="1"/>
          <p:nvPr/>
        </p:nvSpPr>
        <p:spPr>
          <a:xfrm>
            <a:off x="4730189" y="3074920"/>
            <a:ext cx="1964330" cy="766776"/>
          </a:xfrm>
          <a:prstGeom prst="rect">
            <a:avLst/>
          </a:prstGeom>
          <a:noFill/>
        </p:spPr>
        <p:txBody>
          <a:bodyPr wrap="square" lIns="0" tIns="0" rIns="0" bIns="0" rtlCol="0">
            <a:noAutofit/>
          </a:bodyPr>
          <a:lstStyle/>
          <a:p>
            <a:pPr>
              <a:lnSpc>
                <a:spcPct val="100000"/>
              </a:lnSpc>
              <a:spcBef>
                <a:spcPts val="0"/>
              </a:spcBef>
              <a:spcAft>
                <a:spcPts val="0"/>
              </a:spcAft>
              <a:buClr>
                <a:srgbClr val="E34A06"/>
              </a:buClr>
              <a:buSzPct val="104000"/>
              <a:buFont typeface="Arial" panose="020B0604020202020204" pitchFamily="34" charset="0"/>
              <a:buNone/>
            </a:pPr>
            <a:r>
              <a:rPr lang="en-US" sz="1000" dirty="0"/>
              <a:t>A hearing is held to present evidence proving the perspective ward is incapacitated. </a:t>
            </a:r>
          </a:p>
        </p:txBody>
      </p:sp>
      <p:cxnSp>
        <p:nvCxnSpPr>
          <p:cNvPr id="43" name="Straight Connector 42">
            <a:extLst>
              <a:ext uri="{FF2B5EF4-FFF2-40B4-BE49-F238E27FC236}">
                <a16:creationId xmlns:a16="http://schemas.microsoft.com/office/drawing/2014/main" id="{B8F6CB12-7804-9D43-AC4A-522991E7F533}"/>
              </a:ext>
            </a:extLst>
          </p:cNvPr>
          <p:cNvCxnSpPr>
            <a:cxnSpLocks/>
          </p:cNvCxnSpPr>
          <p:nvPr/>
        </p:nvCxnSpPr>
        <p:spPr>
          <a:xfrm>
            <a:off x="2270503" y="2329264"/>
            <a:ext cx="447847" cy="0"/>
          </a:xfrm>
          <a:prstGeom prst="line">
            <a:avLst/>
          </a:prstGeom>
          <a:ln w="6350"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44" name="Oval 43">
            <a:extLst>
              <a:ext uri="{FF2B5EF4-FFF2-40B4-BE49-F238E27FC236}">
                <a16:creationId xmlns:a16="http://schemas.microsoft.com/office/drawing/2014/main" id="{2E5AF17D-7423-6745-89E2-C737540119FD}"/>
              </a:ext>
            </a:extLst>
          </p:cNvPr>
          <p:cNvSpPr/>
          <p:nvPr/>
        </p:nvSpPr>
        <p:spPr>
          <a:xfrm>
            <a:off x="806920" y="1442806"/>
            <a:ext cx="1468200" cy="1468199"/>
          </a:xfrm>
          <a:prstGeom prst="ellipse">
            <a:avLst/>
          </a:prstGeom>
          <a:noFill/>
          <a:ln w="101600">
            <a:solidFill>
              <a:schemeClr val="accent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a:solidFill>
                <a:schemeClr val="tx1">
                  <a:lumMod val="75000"/>
                </a:schemeClr>
              </a:solidFill>
              <a:latin typeface="Arial"/>
              <a:cs typeface="Arial"/>
            </a:endParaRPr>
          </a:p>
        </p:txBody>
      </p:sp>
      <p:sp>
        <p:nvSpPr>
          <p:cNvPr id="45" name="Rectangle 44">
            <a:extLst>
              <a:ext uri="{FF2B5EF4-FFF2-40B4-BE49-F238E27FC236}">
                <a16:creationId xmlns:a16="http://schemas.microsoft.com/office/drawing/2014/main" id="{352EFD26-F35F-0A4C-B9FE-E54A53099FB9}"/>
              </a:ext>
            </a:extLst>
          </p:cNvPr>
          <p:cNvSpPr/>
          <p:nvPr/>
        </p:nvSpPr>
        <p:spPr>
          <a:xfrm>
            <a:off x="730740" y="1936822"/>
            <a:ext cx="214689" cy="46400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a:solidFill>
                <a:schemeClr val="tx1">
                  <a:lumMod val="75000"/>
                </a:schemeClr>
              </a:solidFill>
              <a:latin typeface="Arial"/>
              <a:cs typeface="Arial"/>
            </a:endParaRPr>
          </a:p>
        </p:txBody>
      </p:sp>
      <p:sp>
        <p:nvSpPr>
          <p:cNvPr id="49" name="Oval 48">
            <a:extLst>
              <a:ext uri="{FF2B5EF4-FFF2-40B4-BE49-F238E27FC236}">
                <a16:creationId xmlns:a16="http://schemas.microsoft.com/office/drawing/2014/main" id="{A53B9356-6293-A547-83BD-26269582CE4E}"/>
              </a:ext>
            </a:extLst>
          </p:cNvPr>
          <p:cNvSpPr/>
          <p:nvPr/>
        </p:nvSpPr>
        <p:spPr>
          <a:xfrm>
            <a:off x="2829157" y="1442806"/>
            <a:ext cx="1468200" cy="1468199"/>
          </a:xfrm>
          <a:prstGeom prst="ellipse">
            <a:avLst/>
          </a:prstGeom>
          <a:noFill/>
          <a:ln w="1016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a:solidFill>
                <a:schemeClr val="tx1">
                  <a:lumMod val="75000"/>
                </a:schemeClr>
              </a:solidFill>
              <a:latin typeface="Arial"/>
              <a:cs typeface="Arial"/>
            </a:endParaRPr>
          </a:p>
        </p:txBody>
      </p:sp>
      <p:sp>
        <p:nvSpPr>
          <p:cNvPr id="50" name="Oval 49">
            <a:extLst>
              <a:ext uri="{FF2B5EF4-FFF2-40B4-BE49-F238E27FC236}">
                <a16:creationId xmlns:a16="http://schemas.microsoft.com/office/drawing/2014/main" id="{A3424494-42BE-5640-8582-07AD54A38416}"/>
              </a:ext>
            </a:extLst>
          </p:cNvPr>
          <p:cNvSpPr/>
          <p:nvPr/>
        </p:nvSpPr>
        <p:spPr>
          <a:xfrm>
            <a:off x="4860629" y="1442806"/>
            <a:ext cx="1468200" cy="1468199"/>
          </a:xfrm>
          <a:prstGeom prst="ellipse">
            <a:avLst/>
          </a:prstGeom>
          <a:noFill/>
          <a:ln w="101600">
            <a:solidFill>
              <a:schemeClr val="accent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a:solidFill>
                <a:schemeClr val="tx1">
                  <a:lumMod val="75000"/>
                </a:schemeClr>
              </a:solidFill>
              <a:latin typeface="Arial"/>
              <a:cs typeface="Arial"/>
            </a:endParaRPr>
          </a:p>
        </p:txBody>
      </p:sp>
      <p:sp>
        <p:nvSpPr>
          <p:cNvPr id="51" name="TextBox 50">
            <a:extLst>
              <a:ext uri="{FF2B5EF4-FFF2-40B4-BE49-F238E27FC236}">
                <a16:creationId xmlns:a16="http://schemas.microsoft.com/office/drawing/2014/main" id="{764F79BD-45EF-674D-81AF-743A591DD943}"/>
              </a:ext>
            </a:extLst>
          </p:cNvPr>
          <p:cNvSpPr txBox="1"/>
          <p:nvPr/>
        </p:nvSpPr>
        <p:spPr>
          <a:xfrm>
            <a:off x="606079" y="1920915"/>
            <a:ext cx="408605" cy="418860"/>
          </a:xfrm>
          <a:prstGeom prst="rect">
            <a:avLst/>
          </a:prstGeom>
          <a:noFill/>
        </p:spPr>
        <p:txBody>
          <a:bodyPr wrap="square" lIns="0" tIns="0" rIns="0" bIns="0" rtlCol="0">
            <a:noAutofit/>
          </a:bodyPr>
          <a:lstStyle/>
          <a:p>
            <a:pPr algn="ctr"/>
            <a:r>
              <a:rPr lang="en-US" sz="3200">
                <a:solidFill>
                  <a:srgbClr val="2E71BD"/>
                </a:solidFill>
                <a:latin typeface="Impact" panose="020B0806030902050204" pitchFamily="34" charset="0"/>
                <a:cs typeface="Arial"/>
              </a:rPr>
              <a:t>1</a:t>
            </a:r>
          </a:p>
        </p:txBody>
      </p:sp>
      <p:cxnSp>
        <p:nvCxnSpPr>
          <p:cNvPr id="52" name="Straight Connector 51">
            <a:extLst>
              <a:ext uri="{FF2B5EF4-FFF2-40B4-BE49-F238E27FC236}">
                <a16:creationId xmlns:a16="http://schemas.microsoft.com/office/drawing/2014/main" id="{484BC7B9-BAFC-9643-A541-2664DD5E32B1}"/>
              </a:ext>
            </a:extLst>
          </p:cNvPr>
          <p:cNvCxnSpPr/>
          <p:nvPr/>
        </p:nvCxnSpPr>
        <p:spPr>
          <a:xfrm>
            <a:off x="-224976" y="2329264"/>
            <a:ext cx="914162" cy="0"/>
          </a:xfrm>
          <a:prstGeom prst="line">
            <a:avLst/>
          </a:prstGeom>
          <a:ln w="6350"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54" name="Rectangle 53">
            <a:extLst>
              <a:ext uri="{FF2B5EF4-FFF2-40B4-BE49-F238E27FC236}">
                <a16:creationId xmlns:a16="http://schemas.microsoft.com/office/drawing/2014/main" id="{CBD552BE-A964-0844-B200-89FD8428CF39}"/>
              </a:ext>
            </a:extLst>
          </p:cNvPr>
          <p:cNvSpPr/>
          <p:nvPr/>
        </p:nvSpPr>
        <p:spPr>
          <a:xfrm>
            <a:off x="2757596" y="1936822"/>
            <a:ext cx="214689" cy="46400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a:solidFill>
                <a:schemeClr val="tx1">
                  <a:lumMod val="75000"/>
                </a:schemeClr>
              </a:solidFill>
              <a:latin typeface="Arial"/>
              <a:cs typeface="Arial"/>
            </a:endParaRPr>
          </a:p>
        </p:txBody>
      </p:sp>
      <p:sp>
        <p:nvSpPr>
          <p:cNvPr id="55" name="TextBox 54">
            <a:extLst>
              <a:ext uri="{FF2B5EF4-FFF2-40B4-BE49-F238E27FC236}">
                <a16:creationId xmlns:a16="http://schemas.microsoft.com/office/drawing/2014/main" id="{13EC9FA7-1541-9F4F-93EA-875A96DE5F4B}"/>
              </a:ext>
            </a:extLst>
          </p:cNvPr>
          <p:cNvSpPr txBox="1"/>
          <p:nvPr/>
        </p:nvSpPr>
        <p:spPr>
          <a:xfrm>
            <a:off x="2699884" y="1920915"/>
            <a:ext cx="330111" cy="418860"/>
          </a:xfrm>
          <a:prstGeom prst="rect">
            <a:avLst/>
          </a:prstGeom>
          <a:noFill/>
        </p:spPr>
        <p:txBody>
          <a:bodyPr wrap="square" lIns="0" tIns="0" rIns="0" bIns="0" rtlCol="0">
            <a:noAutofit/>
          </a:bodyPr>
          <a:lstStyle/>
          <a:p>
            <a:pPr algn="ctr"/>
            <a:r>
              <a:rPr lang="en-US" sz="3200">
                <a:solidFill>
                  <a:schemeClr val="accent4"/>
                </a:solidFill>
                <a:latin typeface="Impact" panose="020B0806030902050204" pitchFamily="34" charset="0"/>
                <a:cs typeface="Arial"/>
              </a:rPr>
              <a:t>2</a:t>
            </a:r>
          </a:p>
        </p:txBody>
      </p:sp>
      <p:sp>
        <p:nvSpPr>
          <p:cNvPr id="56" name="Rectangle 55">
            <a:extLst>
              <a:ext uri="{FF2B5EF4-FFF2-40B4-BE49-F238E27FC236}">
                <a16:creationId xmlns:a16="http://schemas.microsoft.com/office/drawing/2014/main" id="{C7E640A8-4CAF-7940-8768-DAA6DD55013A}"/>
              </a:ext>
            </a:extLst>
          </p:cNvPr>
          <p:cNvSpPr/>
          <p:nvPr/>
        </p:nvSpPr>
        <p:spPr>
          <a:xfrm>
            <a:off x="4765980" y="1936822"/>
            <a:ext cx="214689" cy="46400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a:solidFill>
                <a:schemeClr val="tx1">
                  <a:lumMod val="75000"/>
                </a:schemeClr>
              </a:solidFill>
              <a:latin typeface="Arial"/>
              <a:cs typeface="Arial"/>
            </a:endParaRPr>
          </a:p>
        </p:txBody>
      </p:sp>
      <p:sp>
        <p:nvSpPr>
          <p:cNvPr id="57" name="TextBox 56">
            <a:extLst>
              <a:ext uri="{FF2B5EF4-FFF2-40B4-BE49-F238E27FC236}">
                <a16:creationId xmlns:a16="http://schemas.microsoft.com/office/drawing/2014/main" id="{B2905AA9-3448-5140-9327-9B18D4C006E9}"/>
              </a:ext>
            </a:extLst>
          </p:cNvPr>
          <p:cNvSpPr txBox="1"/>
          <p:nvPr/>
        </p:nvSpPr>
        <p:spPr>
          <a:xfrm>
            <a:off x="4729045" y="1920915"/>
            <a:ext cx="330111" cy="418860"/>
          </a:xfrm>
          <a:prstGeom prst="rect">
            <a:avLst/>
          </a:prstGeom>
          <a:noFill/>
        </p:spPr>
        <p:txBody>
          <a:bodyPr wrap="square" lIns="0" tIns="0" rIns="0" bIns="0" rtlCol="0">
            <a:noAutofit/>
          </a:bodyPr>
          <a:lstStyle/>
          <a:p>
            <a:pPr algn="ctr"/>
            <a:r>
              <a:rPr lang="en-US" sz="3200">
                <a:solidFill>
                  <a:schemeClr val="accent6"/>
                </a:solidFill>
                <a:latin typeface="Impact" panose="020B0806030902050204" pitchFamily="34" charset="0"/>
                <a:cs typeface="Arial"/>
              </a:rPr>
              <a:t>3</a:t>
            </a:r>
          </a:p>
        </p:txBody>
      </p:sp>
      <p:sp>
        <p:nvSpPr>
          <p:cNvPr id="61" name="Oval 60">
            <a:extLst>
              <a:ext uri="{FF2B5EF4-FFF2-40B4-BE49-F238E27FC236}">
                <a16:creationId xmlns:a16="http://schemas.microsoft.com/office/drawing/2014/main" id="{71021A8C-B745-FB41-A928-9444FAEDABB3}"/>
              </a:ext>
            </a:extLst>
          </p:cNvPr>
          <p:cNvSpPr/>
          <p:nvPr/>
        </p:nvSpPr>
        <p:spPr>
          <a:xfrm>
            <a:off x="6917566" y="1442806"/>
            <a:ext cx="1468200" cy="1468199"/>
          </a:xfrm>
          <a:prstGeom prst="ellipse">
            <a:avLst/>
          </a:prstGeom>
          <a:noFill/>
          <a:ln w="101600">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a:solidFill>
                <a:schemeClr val="tx1">
                  <a:lumMod val="75000"/>
                </a:schemeClr>
              </a:solidFill>
              <a:latin typeface="Arial"/>
              <a:cs typeface="Arial"/>
            </a:endParaRPr>
          </a:p>
        </p:txBody>
      </p:sp>
      <p:cxnSp>
        <p:nvCxnSpPr>
          <p:cNvPr id="62" name="Straight Connector 61">
            <a:extLst>
              <a:ext uri="{FF2B5EF4-FFF2-40B4-BE49-F238E27FC236}">
                <a16:creationId xmlns:a16="http://schemas.microsoft.com/office/drawing/2014/main" id="{D60D047E-31DC-4942-9A10-20CA304E67D2}"/>
              </a:ext>
            </a:extLst>
          </p:cNvPr>
          <p:cNvCxnSpPr>
            <a:cxnSpLocks/>
          </p:cNvCxnSpPr>
          <p:nvPr/>
        </p:nvCxnSpPr>
        <p:spPr>
          <a:xfrm>
            <a:off x="6358911" y="2329264"/>
            <a:ext cx="447847" cy="0"/>
          </a:xfrm>
          <a:prstGeom prst="line">
            <a:avLst/>
          </a:prstGeom>
          <a:ln w="6350"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63" name="Rectangle 62">
            <a:extLst>
              <a:ext uri="{FF2B5EF4-FFF2-40B4-BE49-F238E27FC236}">
                <a16:creationId xmlns:a16="http://schemas.microsoft.com/office/drawing/2014/main" id="{38ADFDAA-87EF-D642-8D4B-531906D2BFAF}"/>
              </a:ext>
            </a:extLst>
          </p:cNvPr>
          <p:cNvSpPr/>
          <p:nvPr/>
        </p:nvSpPr>
        <p:spPr>
          <a:xfrm>
            <a:off x="6822917" y="1936822"/>
            <a:ext cx="214689" cy="46400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a:solidFill>
                <a:schemeClr val="tx1">
                  <a:lumMod val="75000"/>
                </a:schemeClr>
              </a:solidFill>
              <a:latin typeface="Arial"/>
              <a:cs typeface="Arial"/>
            </a:endParaRPr>
          </a:p>
        </p:txBody>
      </p:sp>
      <p:sp>
        <p:nvSpPr>
          <p:cNvPr id="64" name="TextBox 63">
            <a:extLst>
              <a:ext uri="{FF2B5EF4-FFF2-40B4-BE49-F238E27FC236}">
                <a16:creationId xmlns:a16="http://schemas.microsoft.com/office/drawing/2014/main" id="{1DCA5AA7-6609-8A49-90DF-F088C1A69167}"/>
              </a:ext>
            </a:extLst>
          </p:cNvPr>
          <p:cNvSpPr txBox="1"/>
          <p:nvPr/>
        </p:nvSpPr>
        <p:spPr>
          <a:xfrm>
            <a:off x="6785982" y="1920915"/>
            <a:ext cx="330111" cy="418860"/>
          </a:xfrm>
          <a:prstGeom prst="rect">
            <a:avLst/>
          </a:prstGeom>
          <a:noFill/>
        </p:spPr>
        <p:txBody>
          <a:bodyPr wrap="square" lIns="0" tIns="0" rIns="0" bIns="0" rtlCol="0">
            <a:noAutofit/>
          </a:bodyPr>
          <a:lstStyle/>
          <a:p>
            <a:pPr algn="ctr"/>
            <a:r>
              <a:rPr lang="en-US" sz="3200">
                <a:solidFill>
                  <a:schemeClr val="accent1"/>
                </a:solidFill>
                <a:latin typeface="Impact" panose="020B0806030902050204" pitchFamily="34" charset="0"/>
                <a:cs typeface="Arial"/>
              </a:rPr>
              <a:t>4</a:t>
            </a:r>
          </a:p>
        </p:txBody>
      </p:sp>
      <p:sp>
        <p:nvSpPr>
          <p:cNvPr id="31" name="Subtitle 2">
            <a:extLst>
              <a:ext uri="{FF2B5EF4-FFF2-40B4-BE49-F238E27FC236}">
                <a16:creationId xmlns:a16="http://schemas.microsoft.com/office/drawing/2014/main" id="{5DD16872-5043-A041-BB91-B33303B36657}"/>
              </a:ext>
            </a:extLst>
          </p:cNvPr>
          <p:cNvSpPr txBox="1">
            <a:spLocks/>
          </p:cNvSpPr>
          <p:nvPr/>
        </p:nvSpPr>
        <p:spPr>
          <a:xfrm>
            <a:off x="1303985" y="4045462"/>
            <a:ext cx="5613582" cy="544491"/>
          </a:xfrm>
          <a:prstGeom prst="rect">
            <a:avLst/>
          </a:prstGeom>
        </p:spPr>
        <p:txBody>
          <a:bodyPr lIns="0" tIns="0" rIns="0" bIns="0">
            <a:noAutofit/>
          </a:bodyPr>
          <a:lstStyle>
            <a:lvl1pPr marL="0" indent="0" algn="l" defTabSz="914400" rtl="0" eaLnBrk="1" latinLnBrk="0" hangingPunct="1">
              <a:lnSpc>
                <a:spcPct val="120000"/>
              </a:lnSpc>
              <a:spcBef>
                <a:spcPts val="600"/>
              </a:spcBef>
              <a:spcAft>
                <a:spcPts val="1200"/>
              </a:spcAft>
              <a:buFont typeface="Arial" panose="020B0604020202020204" pitchFamily="34" charset="0"/>
              <a:buChar char="​"/>
              <a:defRPr sz="1500" b="0" i="0" kern="1200">
                <a:solidFill>
                  <a:schemeClr val="accent1"/>
                </a:solidFill>
                <a:latin typeface="+mj-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Char char="​"/>
              <a:defRPr sz="1500" i="0" kern="1200">
                <a:solidFill>
                  <a:schemeClr val="tx1">
                    <a:lumMod val="65000"/>
                    <a:lumOff val="35000"/>
                  </a:schemeClr>
                </a:solidFill>
                <a:latin typeface="+mj-lt"/>
                <a:ea typeface="+mn-ea"/>
                <a:cs typeface="+mn-cs"/>
              </a:defRPr>
            </a:lvl2pPr>
            <a:lvl3pPr marL="0" indent="0" algn="l" defTabSz="914400" rtl="0" eaLnBrk="1" latinLnBrk="0" hangingPunct="1">
              <a:lnSpc>
                <a:spcPct val="110000"/>
              </a:lnSpc>
              <a:spcBef>
                <a:spcPts val="600"/>
              </a:spcBef>
              <a:spcAft>
                <a:spcPts val="0"/>
              </a:spcAft>
              <a:buFont typeface="Arial" panose="020B0604020202020204" pitchFamily="34" charset="0"/>
              <a:buChar char="​"/>
              <a:defRPr sz="1100" b="0" i="0" kern="1200">
                <a:solidFill>
                  <a:schemeClr val="accent4"/>
                </a:solidFill>
                <a:latin typeface="+mj-lt"/>
                <a:ea typeface="+mn-ea"/>
                <a:cs typeface="Microsoft New Tai Lue" panose="020B0502040204020203" pitchFamily="34" charset="0"/>
              </a:defRPr>
            </a:lvl3pPr>
            <a:lvl4pPr marL="0" indent="0" algn="l" defTabSz="914400" rtl="0" eaLnBrk="1" latinLnBrk="0" hangingPunct="1">
              <a:lnSpc>
                <a:spcPct val="114000"/>
              </a:lnSpc>
              <a:spcBef>
                <a:spcPts val="600"/>
              </a:spcBef>
              <a:spcAft>
                <a:spcPts val="600"/>
              </a:spcAft>
              <a:buFont typeface="Arial" panose="020B0604020202020204" pitchFamily="34" charset="0"/>
              <a:buChar char="​"/>
              <a:defRPr sz="1100" i="0" kern="1200">
                <a:solidFill>
                  <a:schemeClr val="tx2"/>
                </a:solidFill>
                <a:latin typeface="+mj-lt"/>
                <a:ea typeface="+mn-ea"/>
                <a:cs typeface="Microsoft New Tai Lue" panose="020B0502040204020203" pitchFamily="34" charset="0"/>
              </a:defRPr>
            </a:lvl4pPr>
            <a:lvl5pPr marL="171450" indent="-171450" algn="l" defTabSz="914400" rtl="0" eaLnBrk="1" latinLnBrk="0" hangingPunct="1">
              <a:lnSpc>
                <a:spcPct val="95000"/>
              </a:lnSpc>
              <a:spcBef>
                <a:spcPts val="0"/>
              </a:spcBef>
              <a:spcAft>
                <a:spcPts val="600"/>
              </a:spcAft>
              <a:buFont typeface="Arial" panose="020B0604020202020204" pitchFamily="34" charset="0"/>
              <a:buChar char="•"/>
              <a:defRPr sz="1100" i="0" kern="1200">
                <a:solidFill>
                  <a:schemeClr val="tx2"/>
                </a:solidFill>
                <a:latin typeface="+mj-lt"/>
                <a:ea typeface="+mn-ea"/>
                <a:cs typeface="Microsoft New Tai Lue" panose="020B0502040204020203" pitchFamily="34" charset="0"/>
              </a:defRPr>
            </a:lvl5pPr>
            <a:lvl6pPr marL="344488" indent="-173038" algn="l" defTabSz="914400" rtl="0" eaLnBrk="1" latinLnBrk="0" hangingPunct="1">
              <a:lnSpc>
                <a:spcPct val="85000"/>
              </a:lnSpc>
              <a:spcBef>
                <a:spcPct val="20000"/>
              </a:spcBef>
              <a:spcAft>
                <a:spcPts val="600"/>
              </a:spcAft>
              <a:buFont typeface="Arial" panose="020B0604020202020204" pitchFamily="34" charset="0"/>
              <a:buChar char="•"/>
              <a:defRPr sz="1100" i="0" kern="1200" baseline="0">
                <a:solidFill>
                  <a:schemeClr val="tx2"/>
                </a:solidFill>
                <a:latin typeface="+mj-lt"/>
                <a:ea typeface="+mn-ea"/>
                <a:cs typeface="+mn-cs"/>
              </a:defRPr>
            </a:lvl6pPr>
            <a:lvl7pPr marL="0" indent="0" algn="l" defTabSz="914400" rtl="0" eaLnBrk="1" latinLnBrk="0" hangingPunct="1">
              <a:spcBef>
                <a:spcPts val="600"/>
              </a:spcBef>
              <a:spcAft>
                <a:spcPts val="600"/>
              </a:spcAft>
              <a:buClr>
                <a:schemeClr val="bg2"/>
              </a:buClr>
              <a:buFont typeface="Arial" panose="020B0604020202020204" pitchFamily="34" charset="0"/>
              <a:buChar char="​"/>
              <a:defRPr sz="1500" i="0" kern="1200" baseline="0">
                <a:solidFill>
                  <a:schemeClr val="bg2"/>
                </a:solidFill>
                <a:latin typeface="+mj-lt"/>
                <a:ea typeface="+mn-ea"/>
                <a:cs typeface="+mn-cs"/>
              </a:defRPr>
            </a:lvl7pPr>
            <a:lvl8pPr marL="171450" indent="-171450" algn="l" defTabSz="914400" rtl="0" eaLnBrk="1" latinLnBrk="0" hangingPunct="1">
              <a:spcBef>
                <a:spcPts val="0"/>
              </a:spcBef>
              <a:spcAft>
                <a:spcPts val="600"/>
              </a:spcAft>
              <a:buFont typeface="Arial" panose="020B0604020202020204" pitchFamily="34" charset="0"/>
              <a:buChar char="•"/>
              <a:defRPr sz="1100" i="0" kern="1200">
                <a:solidFill>
                  <a:schemeClr val="bg2"/>
                </a:solidFill>
                <a:latin typeface="+mj-lt"/>
                <a:ea typeface="+mn-ea"/>
                <a:cs typeface="+mn-cs"/>
              </a:defRPr>
            </a:lvl8pPr>
            <a:lvl9pPr marL="344488" indent="-173038" algn="l" defTabSz="914400" rtl="0" eaLnBrk="1" latinLnBrk="0" hangingPunct="1">
              <a:spcBef>
                <a:spcPct val="20000"/>
              </a:spcBef>
              <a:spcAft>
                <a:spcPts val="600"/>
              </a:spcAft>
              <a:buFont typeface="Arial" panose="020B0604020202020204" pitchFamily="34" charset="0"/>
              <a:buChar char="•"/>
              <a:defRPr sz="1100" i="0" kern="1200">
                <a:solidFill>
                  <a:schemeClr val="bg2"/>
                </a:solidFill>
                <a:latin typeface="+mj-lt"/>
                <a:ea typeface="+mn-ea"/>
                <a:cs typeface="+mn-cs"/>
              </a:defRPr>
            </a:lvl9pPr>
          </a:lstStyle>
          <a:p>
            <a:pPr lvl="6">
              <a:spcAft>
                <a:spcPts val="1200"/>
              </a:spcAft>
              <a:buClrTx/>
              <a:buFont typeface="Arial" panose="020B0604020202020204" pitchFamily="34" charset="0"/>
              <a:buNone/>
            </a:pPr>
            <a:r>
              <a:rPr lang="en-US" sz="1400" dirty="0">
                <a:solidFill>
                  <a:schemeClr val="accent1"/>
                </a:solidFill>
                <a:latin typeface="Georgia" panose="02040502050405020303" pitchFamily="18" charset="0"/>
              </a:rPr>
              <a:t>A court-appointed guardian may be required if a person lacks the capacity to care for themselves or legally transact financial affairs. </a:t>
            </a:r>
          </a:p>
        </p:txBody>
      </p:sp>
      <p:pic>
        <p:nvPicPr>
          <p:cNvPr id="32" name="Picture 31" descr="Icon&#10;&#10;Description automatically generated">
            <a:extLst>
              <a:ext uri="{FF2B5EF4-FFF2-40B4-BE49-F238E27FC236}">
                <a16:creationId xmlns:a16="http://schemas.microsoft.com/office/drawing/2014/main" id="{E4AE02FA-FBE8-6442-A325-5C7FFD5B62C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9532" y="3970136"/>
            <a:ext cx="364972" cy="545651"/>
          </a:xfrm>
          <a:prstGeom prst="rect">
            <a:avLst/>
          </a:prstGeom>
        </p:spPr>
      </p:pic>
      <p:pic>
        <p:nvPicPr>
          <p:cNvPr id="33" name="Picture 141">
            <a:extLst>
              <a:ext uri="{FF2B5EF4-FFF2-40B4-BE49-F238E27FC236}">
                <a16:creationId xmlns:a16="http://schemas.microsoft.com/office/drawing/2014/main" id="{D2C1E47F-53C9-D944-8B01-18780336EADF}"/>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5361364" y="1992189"/>
            <a:ext cx="466730" cy="418860"/>
          </a:xfrm>
          <a:prstGeom prst="rect">
            <a:avLst/>
          </a:prstGeom>
        </p:spPr>
      </p:pic>
      <p:pic>
        <p:nvPicPr>
          <p:cNvPr id="34" name="Picture 110">
            <a:extLst>
              <a:ext uri="{FF2B5EF4-FFF2-40B4-BE49-F238E27FC236}">
                <a16:creationId xmlns:a16="http://schemas.microsoft.com/office/drawing/2014/main" id="{D6D7D28B-37A2-794D-9F1E-0246D2942E96}"/>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7486009" y="1928420"/>
            <a:ext cx="331314" cy="496971"/>
          </a:xfrm>
          <a:prstGeom prst="rect">
            <a:avLst/>
          </a:prstGeom>
        </p:spPr>
      </p:pic>
      <p:pic>
        <p:nvPicPr>
          <p:cNvPr id="35" name="Picture 118">
            <a:extLst>
              <a:ext uri="{FF2B5EF4-FFF2-40B4-BE49-F238E27FC236}">
                <a16:creationId xmlns:a16="http://schemas.microsoft.com/office/drawing/2014/main" id="{F4A2FE57-76C3-1544-B6E5-B2901049A11E}"/>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3367229" y="1906903"/>
            <a:ext cx="490912" cy="540004"/>
          </a:xfrm>
          <a:prstGeom prst="rect">
            <a:avLst/>
          </a:prstGeom>
        </p:spPr>
      </p:pic>
      <p:pic>
        <p:nvPicPr>
          <p:cNvPr id="36" name="Picture 95">
            <a:extLst>
              <a:ext uri="{FF2B5EF4-FFF2-40B4-BE49-F238E27FC236}">
                <a16:creationId xmlns:a16="http://schemas.microsoft.com/office/drawing/2014/main" id="{BF9B2C9D-9BF6-A44F-A32B-C48B852B047B}"/>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1220813" y="1985639"/>
            <a:ext cx="567214" cy="425410"/>
          </a:xfrm>
          <a:prstGeom prst="rect">
            <a:avLst/>
          </a:prstGeom>
        </p:spPr>
      </p:pic>
    </p:spTree>
    <p:extLst>
      <p:ext uri="{BB962C8B-B14F-4D97-AF65-F5344CB8AC3E}">
        <p14:creationId xmlns:p14="http://schemas.microsoft.com/office/powerpoint/2010/main" val="2892048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716BC1C3-C832-FA4C-9911-3E1C355083BA}" type="slidenum">
              <a:rPr lang="en-US" smtClean="0"/>
              <a:pPr/>
              <a:t>9</a:t>
            </a:fld>
            <a:endParaRPr lang="en-US"/>
          </a:p>
        </p:txBody>
      </p:sp>
      <p:pic>
        <p:nvPicPr>
          <p:cNvPr id="9" name="Picture 8" descr="A person sitting at a desk&#10;&#10;Description automatically generated with low confidence">
            <a:extLst>
              <a:ext uri="{FF2B5EF4-FFF2-40B4-BE49-F238E27FC236}">
                <a16:creationId xmlns:a16="http://schemas.microsoft.com/office/drawing/2014/main" id="{4AF1545F-56AA-FF4F-B234-BC803591301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7500" y="-15067"/>
            <a:ext cx="4676402" cy="5158567"/>
          </a:xfrm>
          <a:custGeom>
            <a:avLst/>
            <a:gdLst>
              <a:gd name="connsiteX0" fmla="*/ 921411 w 4676402"/>
              <a:gd name="connsiteY0" fmla="*/ 0 h 5158567"/>
              <a:gd name="connsiteX1" fmla="*/ 4676402 w 4676402"/>
              <a:gd name="connsiteY1" fmla="*/ 8118 h 5158567"/>
              <a:gd name="connsiteX2" fmla="*/ 3135614 w 4676402"/>
              <a:gd name="connsiteY2" fmla="*/ 4065827 h 5158567"/>
              <a:gd name="connsiteX3" fmla="*/ 3135960 w 4676402"/>
              <a:gd name="connsiteY3" fmla="*/ 4065827 h 5158567"/>
              <a:gd name="connsiteX4" fmla="*/ 2703819 w 4676402"/>
              <a:gd name="connsiteY4" fmla="*/ 5158004 h 5158567"/>
              <a:gd name="connsiteX5" fmla="*/ 0 w 4676402"/>
              <a:gd name="connsiteY5" fmla="*/ 5158567 h 5158567"/>
              <a:gd name="connsiteX6" fmla="*/ 6635 w 4676402"/>
              <a:gd name="connsiteY6" fmla="*/ 4610610 h 5158567"/>
              <a:gd name="connsiteX7" fmla="*/ 13238 w 4676402"/>
              <a:gd name="connsiteY7" fmla="*/ 4065330 h 5158567"/>
              <a:gd name="connsiteX8" fmla="*/ 12939 w 4676402"/>
              <a:gd name="connsiteY8" fmla="*/ 4065330 h 5158567"/>
              <a:gd name="connsiteX9" fmla="*/ 19982 w 4676402"/>
              <a:gd name="connsiteY9" fmla="*/ 2551965 h 5158567"/>
              <a:gd name="connsiteX10" fmla="*/ 921411 w 4676402"/>
              <a:gd name="connsiteY10" fmla="*/ 0 h 5158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76402" h="5158567">
                <a:moveTo>
                  <a:pt x="921411" y="0"/>
                </a:moveTo>
                <a:lnTo>
                  <a:pt x="4676402" y="8118"/>
                </a:lnTo>
                <a:lnTo>
                  <a:pt x="3135614" y="4065827"/>
                </a:lnTo>
                <a:lnTo>
                  <a:pt x="3135960" y="4065827"/>
                </a:lnTo>
                <a:lnTo>
                  <a:pt x="2703819" y="5158004"/>
                </a:lnTo>
                <a:lnTo>
                  <a:pt x="0" y="5158567"/>
                </a:lnTo>
                <a:cubicBezTo>
                  <a:pt x="1154" y="4976444"/>
                  <a:pt x="3894" y="4793527"/>
                  <a:pt x="6635" y="4610610"/>
                </a:cubicBezTo>
                <a:lnTo>
                  <a:pt x="13238" y="4065330"/>
                </a:lnTo>
                <a:lnTo>
                  <a:pt x="12939" y="4065330"/>
                </a:lnTo>
                <a:cubicBezTo>
                  <a:pt x="15287" y="3663966"/>
                  <a:pt x="17634" y="2953329"/>
                  <a:pt x="19982" y="2551965"/>
                </a:cubicBezTo>
                <a:lnTo>
                  <a:pt x="921411" y="0"/>
                </a:lnTo>
                <a:close/>
              </a:path>
            </a:pathLst>
          </a:custGeom>
        </p:spPr>
      </p:pic>
      <p:sp>
        <p:nvSpPr>
          <p:cNvPr id="11" name="Rectangle 1">
            <a:extLst>
              <a:ext uri="{FF2B5EF4-FFF2-40B4-BE49-F238E27FC236}">
                <a16:creationId xmlns:a16="http://schemas.microsoft.com/office/drawing/2014/main" id="{B24FB461-4711-3F4F-A5BC-79F969963913}"/>
              </a:ext>
            </a:extLst>
          </p:cNvPr>
          <p:cNvSpPr/>
          <p:nvPr/>
        </p:nvSpPr>
        <p:spPr>
          <a:xfrm>
            <a:off x="-6875" y="-6393"/>
            <a:ext cx="913814" cy="2612525"/>
          </a:xfrm>
          <a:custGeom>
            <a:avLst/>
            <a:gdLst>
              <a:gd name="connsiteX0" fmla="*/ 0 w 928151"/>
              <a:gd name="connsiteY0" fmla="*/ 0 h 1375897"/>
              <a:gd name="connsiteX1" fmla="*/ 928151 w 928151"/>
              <a:gd name="connsiteY1" fmla="*/ 0 h 1375897"/>
              <a:gd name="connsiteX2" fmla="*/ 928151 w 928151"/>
              <a:gd name="connsiteY2" fmla="*/ 1375897 h 1375897"/>
              <a:gd name="connsiteX3" fmla="*/ 0 w 928151"/>
              <a:gd name="connsiteY3" fmla="*/ 1375897 h 1375897"/>
              <a:gd name="connsiteX4" fmla="*/ 0 w 928151"/>
              <a:gd name="connsiteY4" fmla="*/ 0 h 1375897"/>
              <a:gd name="connsiteX0" fmla="*/ 467512 w 1395663"/>
              <a:gd name="connsiteY0" fmla="*/ 0 h 1382772"/>
              <a:gd name="connsiteX1" fmla="*/ 1395663 w 1395663"/>
              <a:gd name="connsiteY1" fmla="*/ 0 h 1382772"/>
              <a:gd name="connsiteX2" fmla="*/ 1395663 w 1395663"/>
              <a:gd name="connsiteY2" fmla="*/ 1375897 h 1382772"/>
              <a:gd name="connsiteX3" fmla="*/ 0 w 1395663"/>
              <a:gd name="connsiteY3" fmla="*/ 1382772 h 1382772"/>
              <a:gd name="connsiteX4" fmla="*/ 467512 w 1395663"/>
              <a:gd name="connsiteY4" fmla="*/ 0 h 1382772"/>
              <a:gd name="connsiteX0" fmla="*/ 467512 w 1395663"/>
              <a:gd name="connsiteY0" fmla="*/ 0 h 1382772"/>
              <a:gd name="connsiteX1" fmla="*/ 1395663 w 1395663"/>
              <a:gd name="connsiteY1" fmla="*/ 0 h 1382772"/>
              <a:gd name="connsiteX2" fmla="*/ 941900 w 1395663"/>
              <a:gd name="connsiteY2" fmla="*/ 1382772 h 1382772"/>
              <a:gd name="connsiteX3" fmla="*/ 0 w 1395663"/>
              <a:gd name="connsiteY3" fmla="*/ 1382772 h 1382772"/>
              <a:gd name="connsiteX4" fmla="*/ 467512 w 1395663"/>
              <a:gd name="connsiteY4" fmla="*/ 0 h 1382772"/>
              <a:gd name="connsiteX0" fmla="*/ 229518 w 1157669"/>
              <a:gd name="connsiteY0" fmla="*/ 0 h 2215753"/>
              <a:gd name="connsiteX1" fmla="*/ 1157669 w 1157669"/>
              <a:gd name="connsiteY1" fmla="*/ 0 h 2215753"/>
              <a:gd name="connsiteX2" fmla="*/ 703906 w 1157669"/>
              <a:gd name="connsiteY2" fmla="*/ 1382772 h 2215753"/>
              <a:gd name="connsiteX3" fmla="*/ 0 w 1157669"/>
              <a:gd name="connsiteY3" fmla="*/ 2215753 h 2215753"/>
              <a:gd name="connsiteX4" fmla="*/ 229518 w 1157669"/>
              <a:gd name="connsiteY4" fmla="*/ 0 h 2215753"/>
              <a:gd name="connsiteX0" fmla="*/ 229518 w 1157669"/>
              <a:gd name="connsiteY0" fmla="*/ 0 h 2272120"/>
              <a:gd name="connsiteX1" fmla="*/ 1157669 w 1157669"/>
              <a:gd name="connsiteY1" fmla="*/ 0 h 2272120"/>
              <a:gd name="connsiteX2" fmla="*/ 365703 w 1157669"/>
              <a:gd name="connsiteY2" fmla="*/ 2272120 h 2272120"/>
              <a:gd name="connsiteX3" fmla="*/ 0 w 1157669"/>
              <a:gd name="connsiteY3" fmla="*/ 2215753 h 2272120"/>
              <a:gd name="connsiteX4" fmla="*/ 229518 w 1157669"/>
              <a:gd name="connsiteY4" fmla="*/ 0 h 2272120"/>
              <a:gd name="connsiteX0" fmla="*/ 354778 w 1157669"/>
              <a:gd name="connsiteY0" fmla="*/ 12526 h 2272120"/>
              <a:gd name="connsiteX1" fmla="*/ 1157669 w 1157669"/>
              <a:gd name="connsiteY1" fmla="*/ 0 h 2272120"/>
              <a:gd name="connsiteX2" fmla="*/ 365703 w 1157669"/>
              <a:gd name="connsiteY2" fmla="*/ 2272120 h 2272120"/>
              <a:gd name="connsiteX3" fmla="*/ 0 w 1157669"/>
              <a:gd name="connsiteY3" fmla="*/ 2215753 h 2272120"/>
              <a:gd name="connsiteX4" fmla="*/ 354778 w 1157669"/>
              <a:gd name="connsiteY4" fmla="*/ 12526 h 2272120"/>
              <a:gd name="connsiteX0" fmla="*/ 0 w 802891"/>
              <a:gd name="connsiteY0" fmla="*/ 12526 h 2272120"/>
              <a:gd name="connsiteX1" fmla="*/ 802891 w 802891"/>
              <a:gd name="connsiteY1" fmla="*/ 0 h 2272120"/>
              <a:gd name="connsiteX2" fmla="*/ 10925 w 802891"/>
              <a:gd name="connsiteY2" fmla="*/ 2272120 h 2272120"/>
              <a:gd name="connsiteX3" fmla="*/ 14740 w 802891"/>
              <a:gd name="connsiteY3" fmla="*/ 1107199 h 2272120"/>
              <a:gd name="connsiteX4" fmla="*/ 0 w 802891"/>
              <a:gd name="connsiteY4" fmla="*/ 12526 h 2272120"/>
              <a:gd name="connsiteX0" fmla="*/ 94357 w 897248"/>
              <a:gd name="connsiteY0" fmla="*/ 12526 h 2272121"/>
              <a:gd name="connsiteX1" fmla="*/ 897248 w 897248"/>
              <a:gd name="connsiteY1" fmla="*/ 0 h 2272121"/>
              <a:gd name="connsiteX2" fmla="*/ 105282 w 897248"/>
              <a:gd name="connsiteY2" fmla="*/ 2272120 h 2272121"/>
              <a:gd name="connsiteX3" fmla="*/ 94357 w 897248"/>
              <a:gd name="connsiteY3" fmla="*/ 12526 h 2272121"/>
              <a:gd name="connsiteX0" fmla="*/ 57096 w 859987"/>
              <a:gd name="connsiteY0" fmla="*/ 12526 h 2272120"/>
              <a:gd name="connsiteX1" fmla="*/ 859987 w 859987"/>
              <a:gd name="connsiteY1" fmla="*/ 0 h 2272120"/>
              <a:gd name="connsiteX2" fmla="*/ 68021 w 859987"/>
              <a:gd name="connsiteY2" fmla="*/ 2272120 h 2272120"/>
              <a:gd name="connsiteX3" fmla="*/ 57096 w 859987"/>
              <a:gd name="connsiteY3" fmla="*/ 12526 h 2272120"/>
              <a:gd name="connsiteX0" fmla="*/ 0 w 802891"/>
              <a:gd name="connsiteY0" fmla="*/ 12526 h 2272120"/>
              <a:gd name="connsiteX1" fmla="*/ 802891 w 802891"/>
              <a:gd name="connsiteY1" fmla="*/ 0 h 2272120"/>
              <a:gd name="connsiteX2" fmla="*/ 10925 w 802891"/>
              <a:gd name="connsiteY2" fmla="*/ 2272120 h 2272120"/>
              <a:gd name="connsiteX3" fmla="*/ 0 w 802891"/>
              <a:gd name="connsiteY3" fmla="*/ 12526 h 2272120"/>
              <a:gd name="connsiteX0" fmla="*/ 0 w 796628"/>
              <a:gd name="connsiteY0" fmla="*/ 12526 h 2272120"/>
              <a:gd name="connsiteX1" fmla="*/ 796628 w 796628"/>
              <a:gd name="connsiteY1" fmla="*/ 0 h 2272120"/>
              <a:gd name="connsiteX2" fmla="*/ 4662 w 796628"/>
              <a:gd name="connsiteY2" fmla="*/ 2272120 h 2272120"/>
              <a:gd name="connsiteX3" fmla="*/ 0 w 796628"/>
              <a:gd name="connsiteY3" fmla="*/ 12526 h 2272120"/>
              <a:gd name="connsiteX0" fmla="*/ 0 w 790365"/>
              <a:gd name="connsiteY0" fmla="*/ 0 h 2259594"/>
              <a:gd name="connsiteX1" fmla="*/ 790365 w 790365"/>
              <a:gd name="connsiteY1" fmla="*/ 0 h 2259594"/>
              <a:gd name="connsiteX2" fmla="*/ 4662 w 790365"/>
              <a:gd name="connsiteY2" fmla="*/ 2259594 h 2259594"/>
              <a:gd name="connsiteX3" fmla="*/ 0 w 790365"/>
              <a:gd name="connsiteY3" fmla="*/ 0 h 2259594"/>
            </a:gdLst>
            <a:ahLst/>
            <a:cxnLst>
              <a:cxn ang="0">
                <a:pos x="connsiteX0" y="connsiteY0"/>
              </a:cxn>
              <a:cxn ang="0">
                <a:pos x="connsiteX1" y="connsiteY1"/>
              </a:cxn>
              <a:cxn ang="0">
                <a:pos x="connsiteX2" y="connsiteY2"/>
              </a:cxn>
              <a:cxn ang="0">
                <a:pos x="connsiteX3" y="connsiteY3"/>
              </a:cxn>
            </a:cxnLst>
            <a:rect l="l" t="t" r="r" b="b"/>
            <a:pathLst>
              <a:path w="790365" h="2259594">
                <a:moveTo>
                  <a:pt x="0" y="0"/>
                </a:moveTo>
                <a:lnTo>
                  <a:pt x="790365" y="0"/>
                </a:lnTo>
                <a:lnTo>
                  <a:pt x="4662" y="2259594"/>
                </a:lnTo>
                <a:cubicBezTo>
                  <a:pt x="-801" y="1129797"/>
                  <a:pt x="5462" y="1129797"/>
                  <a:pt x="0" y="0"/>
                </a:cubicBez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2400" dirty="0">
              <a:solidFill>
                <a:schemeClr val="tx1">
                  <a:lumMod val="75000"/>
                </a:schemeClr>
              </a:solidFill>
              <a:latin typeface="Arial"/>
              <a:cs typeface="Arial"/>
            </a:endParaRPr>
          </a:p>
        </p:txBody>
      </p:sp>
      <p:sp>
        <p:nvSpPr>
          <p:cNvPr id="13" name="Title 3">
            <a:extLst>
              <a:ext uri="{FF2B5EF4-FFF2-40B4-BE49-F238E27FC236}">
                <a16:creationId xmlns:a16="http://schemas.microsoft.com/office/drawing/2014/main" id="{3C3EC071-DB11-334F-A7A5-5E3608F8499D}"/>
              </a:ext>
            </a:extLst>
          </p:cNvPr>
          <p:cNvSpPr>
            <a:spLocks noGrp="1"/>
          </p:cNvSpPr>
          <p:nvPr>
            <p:ph type="title"/>
          </p:nvPr>
        </p:nvSpPr>
        <p:spPr>
          <a:xfrm>
            <a:off x="4478740" y="729595"/>
            <a:ext cx="2870649" cy="320913"/>
          </a:xfrm>
          <a:prstGeom prst="rect">
            <a:avLst/>
          </a:prstGeom>
        </p:spPr>
        <p:txBody>
          <a:bodyPr/>
          <a:lstStyle/>
          <a:p>
            <a:r>
              <a:rPr lang="en-US" dirty="0"/>
              <a:t>PREPARATION MUST BE IN </a:t>
            </a:r>
            <a:br>
              <a:rPr lang="en-US" dirty="0"/>
            </a:br>
            <a:r>
              <a:rPr lang="en-US" dirty="0"/>
              <a:t>PLACE BEFORE INCAPACITY</a:t>
            </a:r>
          </a:p>
        </p:txBody>
      </p:sp>
      <p:sp>
        <p:nvSpPr>
          <p:cNvPr id="14" name="Rectangle 13">
            <a:extLst>
              <a:ext uri="{FF2B5EF4-FFF2-40B4-BE49-F238E27FC236}">
                <a16:creationId xmlns:a16="http://schemas.microsoft.com/office/drawing/2014/main" id="{5490BB65-5BF6-EC43-BF69-EB07C9A81015}"/>
              </a:ext>
            </a:extLst>
          </p:cNvPr>
          <p:cNvSpPr/>
          <p:nvPr/>
        </p:nvSpPr>
        <p:spPr>
          <a:xfrm>
            <a:off x="4478741" y="1551049"/>
            <a:ext cx="2646990" cy="461665"/>
          </a:xfrm>
          <a:prstGeom prst="rect">
            <a:avLst/>
          </a:prstGeom>
        </p:spPr>
        <p:txBody>
          <a:bodyPr wrap="square">
            <a:spAutoFit/>
          </a:bodyPr>
          <a:lstStyle/>
          <a:p>
            <a:r>
              <a:rPr lang="en-US" sz="1200" b="1" cap="all" dirty="0">
                <a:solidFill>
                  <a:schemeClr val="accent1"/>
                </a:solidFill>
              </a:rPr>
              <a:t>Legal capacity is necessary for preparation</a:t>
            </a:r>
            <a:endParaRPr lang="en-US" sz="1200" b="1" cap="all" dirty="0"/>
          </a:p>
        </p:txBody>
      </p:sp>
      <p:sp>
        <p:nvSpPr>
          <p:cNvPr id="16" name="Rectangle 15">
            <a:extLst>
              <a:ext uri="{FF2B5EF4-FFF2-40B4-BE49-F238E27FC236}">
                <a16:creationId xmlns:a16="http://schemas.microsoft.com/office/drawing/2014/main" id="{1938B84D-73A6-844F-92C5-7EAACDEE86E1}"/>
              </a:ext>
            </a:extLst>
          </p:cNvPr>
          <p:cNvSpPr/>
          <p:nvPr/>
        </p:nvSpPr>
        <p:spPr>
          <a:xfrm>
            <a:off x="4959907" y="3495435"/>
            <a:ext cx="3843759" cy="523220"/>
          </a:xfrm>
          <a:prstGeom prst="rect">
            <a:avLst/>
          </a:prstGeom>
        </p:spPr>
        <p:txBody>
          <a:bodyPr wrap="square">
            <a:spAutoFit/>
          </a:bodyPr>
          <a:lstStyle/>
          <a:p>
            <a:pPr>
              <a:spcAft>
                <a:spcPts val="600"/>
              </a:spcAft>
              <a:buNone/>
            </a:pPr>
            <a:r>
              <a:rPr lang="en-US" sz="1400" dirty="0">
                <a:solidFill>
                  <a:srgbClr val="0069B4"/>
                </a:solidFill>
                <a:latin typeface="Georgia" panose="02040502050405020303" pitchFamily="18" charset="0"/>
              </a:rPr>
              <a:t>Incapacity may result in the individual being unable to make legal and financial decisions.</a:t>
            </a:r>
          </a:p>
        </p:txBody>
      </p:sp>
      <p:pic>
        <p:nvPicPr>
          <p:cNvPr id="17" name="Picture 16">
            <a:extLst>
              <a:ext uri="{FF2B5EF4-FFF2-40B4-BE49-F238E27FC236}">
                <a16:creationId xmlns:a16="http://schemas.microsoft.com/office/drawing/2014/main" id="{BDAA629A-651C-F04D-B528-B612DF95E223}"/>
              </a:ext>
            </a:extLst>
          </p:cNvPr>
          <p:cNvPicPr>
            <a:picLocks noChangeAspect="1"/>
          </p:cNvPicPr>
          <p:nvPr/>
        </p:nvPicPr>
        <p:blipFill>
          <a:blip r:embed="rId4"/>
          <a:stretch>
            <a:fillRect/>
          </a:stretch>
        </p:blipFill>
        <p:spPr>
          <a:xfrm>
            <a:off x="4572000" y="3465186"/>
            <a:ext cx="352689" cy="523220"/>
          </a:xfrm>
          <a:prstGeom prst="rect">
            <a:avLst/>
          </a:prstGeom>
        </p:spPr>
      </p:pic>
      <p:sp>
        <p:nvSpPr>
          <p:cNvPr id="18" name="Rectangle 17">
            <a:extLst>
              <a:ext uri="{FF2B5EF4-FFF2-40B4-BE49-F238E27FC236}">
                <a16:creationId xmlns:a16="http://schemas.microsoft.com/office/drawing/2014/main" id="{7F43E438-09A4-A847-BB25-E3EB69844398}"/>
              </a:ext>
            </a:extLst>
          </p:cNvPr>
          <p:cNvSpPr/>
          <p:nvPr/>
        </p:nvSpPr>
        <p:spPr>
          <a:xfrm>
            <a:off x="4478740" y="2037631"/>
            <a:ext cx="3950240" cy="276999"/>
          </a:xfrm>
          <a:prstGeom prst="rect">
            <a:avLst/>
          </a:prstGeom>
        </p:spPr>
        <p:txBody>
          <a:bodyPr wrap="square">
            <a:spAutoFit/>
          </a:bodyPr>
          <a:lstStyle/>
          <a:p>
            <a:pPr>
              <a:spcAft>
                <a:spcPts val="600"/>
              </a:spcAft>
            </a:pPr>
            <a:r>
              <a:rPr lang="en-US" sz="1200" b="1" dirty="0"/>
              <a:t>Many Conditions May Result In Incapacity:</a:t>
            </a:r>
            <a:endParaRPr lang="en-US" sz="1200" dirty="0"/>
          </a:p>
        </p:txBody>
      </p:sp>
      <p:sp>
        <p:nvSpPr>
          <p:cNvPr id="19" name="Rectangle 18">
            <a:extLst>
              <a:ext uri="{FF2B5EF4-FFF2-40B4-BE49-F238E27FC236}">
                <a16:creationId xmlns:a16="http://schemas.microsoft.com/office/drawing/2014/main" id="{D7302C9F-7444-D24B-AF9A-7F0C5DEF293F}"/>
              </a:ext>
            </a:extLst>
          </p:cNvPr>
          <p:cNvSpPr/>
          <p:nvPr/>
        </p:nvSpPr>
        <p:spPr>
          <a:xfrm>
            <a:off x="4478740" y="2272673"/>
            <a:ext cx="3008256" cy="946413"/>
          </a:xfrm>
          <a:prstGeom prst="rect">
            <a:avLst/>
          </a:prstGeom>
        </p:spPr>
        <p:txBody>
          <a:bodyPr wrap="square">
            <a:spAutoFit/>
          </a:bodyPr>
          <a:lstStyle/>
          <a:p>
            <a:pPr marL="174625" indent="-174625">
              <a:spcBef>
                <a:spcPts val="300"/>
              </a:spcBef>
              <a:buClr>
                <a:schemeClr val="tx1"/>
              </a:buClr>
              <a:buSzPct val="85000"/>
              <a:buFont typeface="Arial" panose="020B0604020202020204" pitchFamily="34" charset="0"/>
              <a:buChar char="•"/>
            </a:pPr>
            <a:r>
              <a:rPr lang="en-US" sz="1200" dirty="0"/>
              <a:t>Stroke</a:t>
            </a:r>
          </a:p>
          <a:p>
            <a:pPr marL="174625" indent="-174625">
              <a:spcBef>
                <a:spcPts val="300"/>
              </a:spcBef>
              <a:buClr>
                <a:schemeClr val="tx1"/>
              </a:buClr>
              <a:buSzPct val="85000"/>
              <a:buFont typeface="Arial" panose="020B0604020202020204" pitchFamily="34" charset="0"/>
              <a:buChar char="•"/>
            </a:pPr>
            <a:r>
              <a:rPr lang="en-US" sz="1200" dirty="0"/>
              <a:t>Terminal stage diseases</a:t>
            </a:r>
          </a:p>
          <a:p>
            <a:pPr marL="174625" indent="-174625">
              <a:spcBef>
                <a:spcPts val="300"/>
              </a:spcBef>
              <a:buClr>
                <a:schemeClr val="tx1"/>
              </a:buClr>
              <a:buSzPct val="85000"/>
              <a:buFont typeface="Arial" panose="020B0604020202020204" pitchFamily="34" charset="0"/>
              <a:buChar char="•"/>
            </a:pPr>
            <a:r>
              <a:rPr lang="en-US" sz="1200" dirty="0"/>
              <a:t>Dementia</a:t>
            </a:r>
          </a:p>
          <a:p>
            <a:pPr marL="174625" lvl="6" indent="-174625">
              <a:spcBef>
                <a:spcPts val="300"/>
              </a:spcBef>
              <a:buClr>
                <a:schemeClr val="tx1"/>
              </a:buClr>
              <a:buSzPct val="85000"/>
              <a:buFont typeface="Arial" panose="020B0604020202020204" pitchFamily="34" charset="0"/>
              <a:buChar char="•"/>
            </a:pPr>
            <a:r>
              <a:rPr lang="en-US" sz="1200" dirty="0"/>
              <a:t>Alzheimer’s</a:t>
            </a:r>
          </a:p>
        </p:txBody>
      </p:sp>
    </p:spTree>
    <p:extLst>
      <p:ext uri="{BB962C8B-B14F-4D97-AF65-F5344CB8AC3E}">
        <p14:creationId xmlns:p14="http://schemas.microsoft.com/office/powerpoint/2010/main" val="2950818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A_BASIC_Template_101019">
  <a:themeElements>
    <a:clrScheme name="Custom 1">
      <a:dk1>
        <a:srgbClr val="40474B"/>
      </a:dk1>
      <a:lt1>
        <a:srgbClr val="FFFFFF"/>
      </a:lt1>
      <a:dk2>
        <a:srgbClr val="939598"/>
      </a:dk2>
      <a:lt2>
        <a:srgbClr val="40474B"/>
      </a:lt2>
      <a:accent1>
        <a:srgbClr val="EE0000"/>
      </a:accent1>
      <a:accent2>
        <a:srgbClr val="0069B3"/>
      </a:accent2>
      <a:accent3>
        <a:srgbClr val="FFAD00"/>
      </a:accent3>
      <a:accent4>
        <a:srgbClr val="1F355E"/>
      </a:accent4>
      <a:accent5>
        <a:srgbClr val="D61E58"/>
      </a:accent5>
      <a:accent6>
        <a:srgbClr val="6C2365"/>
      </a:accent6>
      <a:hlink>
        <a:srgbClr val="007C86"/>
      </a:hlink>
      <a:folHlink>
        <a:srgbClr val="40464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gn="ctr">
          <a:defRPr dirty="0" err="1" smtClean="0">
            <a:solidFill>
              <a:schemeClr val="tx1">
                <a:lumMod val="75000"/>
              </a:schemeClr>
            </a:solidFill>
            <a:latin typeface="Arial"/>
            <a:cs typeface="Arial"/>
          </a:defRPr>
        </a:defPPr>
      </a:lstStyle>
      <a:style>
        <a:lnRef idx="1">
          <a:schemeClr val="accent1"/>
        </a:lnRef>
        <a:fillRef idx="3">
          <a:schemeClr val="accent1"/>
        </a:fillRef>
        <a:effectRef idx="2">
          <a:schemeClr val="accent1"/>
        </a:effectRef>
        <a:fontRef idx="minor">
          <a:schemeClr val="lt1"/>
        </a:fontRef>
      </a:style>
    </a:spDef>
    <a:lnDef>
      <a:spPr>
        <a:ln w="12700" cmpd="sng"/>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defRPr sz="1600" dirty="0" smtClean="0">
            <a:latin typeface="Arial"/>
            <a:cs typeface="Arial"/>
          </a:defRPr>
        </a:defPPr>
      </a:lstStyle>
    </a:txDef>
  </a:objectDefaults>
  <a:extraClrSchemeLst/>
  <a:extLst>
    <a:ext uri="{05A4C25C-085E-4340-85A3-A5531E510DB2}">
      <thm15:themeFamily xmlns:thm15="http://schemas.microsoft.com/office/thememl/2012/main" name="Transamerica_basic_template_101019" id="{19EE77DD-C657-6C45-8512-32470A95DC40}" vid="{0E16F041-BD2F-C143-A996-3FC1954D35C9}"/>
    </a:ext>
  </a:extLst>
</a:theme>
</file>

<file path=ppt/theme/theme2.xml><?xml version="1.0" encoding="utf-8"?>
<a:theme xmlns:a="http://schemas.openxmlformats.org/drawingml/2006/main" name="Office Theme">
  <a:themeElements>
    <a:clrScheme name="2021 TA Colors">
      <a:dk1>
        <a:srgbClr val="40474B"/>
      </a:dk1>
      <a:lt1>
        <a:srgbClr val="FFFFFF"/>
      </a:lt1>
      <a:dk2>
        <a:srgbClr val="939598"/>
      </a:dk2>
      <a:lt2>
        <a:srgbClr val="007C86"/>
      </a:lt2>
      <a:accent1>
        <a:srgbClr val="EE0000"/>
      </a:accent1>
      <a:accent2>
        <a:srgbClr val="0069B3"/>
      </a:accent2>
      <a:accent3>
        <a:srgbClr val="FFAD00"/>
      </a:accent3>
      <a:accent4>
        <a:srgbClr val="1F345E"/>
      </a:accent4>
      <a:accent5>
        <a:srgbClr val="D61E58"/>
      </a:accent5>
      <a:accent6>
        <a:srgbClr val="6C2365"/>
      </a:accent6>
      <a:hlink>
        <a:srgbClr val="529946"/>
      </a:hlink>
      <a:folHlink>
        <a:srgbClr val="40464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buClr>
            <a:schemeClr val="bg1"/>
          </a:buClr>
          <a:buSzPct val="85000"/>
          <a:defRPr sz="1200" dirty="0" err="1" smtClean="0"/>
        </a:defPPr>
      </a:lstStyle>
    </a:txDef>
  </a:objectDefaults>
  <a:extraClrSchemeLst/>
  <a:extLst>
    <a:ext uri="{05A4C25C-085E-4340-85A3-A5531E510DB2}">
      <thm15:themeFamily xmlns:thm15="http://schemas.microsoft.com/office/thememl/2012/main" name="TA_Template_080221" id="{EF5F3A5C-66F3-054E-9ED1-9E774EC1402A}" vid="{77E27FF0-83A3-8E4F-8F7C-F13A37D9F07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EC2F3D0EDAC404385738F601BBE1F05" ma:contentTypeVersion="7" ma:contentTypeDescription="Create a new document." ma:contentTypeScope="" ma:versionID="0741dadf1e0daa1110ec47f16bac36db">
  <xsd:schema xmlns:xsd="http://www.w3.org/2001/XMLSchema" xmlns:xs="http://www.w3.org/2001/XMLSchema" xmlns:p="http://schemas.microsoft.com/office/2006/metadata/properties" xmlns:ns1="http://schemas.microsoft.com/sharepoint/v3" targetNamespace="http://schemas.microsoft.com/office/2006/metadata/properties" ma:root="true" ma:fieldsID="75163ae6d81eee4b3f326387b06c673d"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0"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11"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Content Type"/>
        <xsd:element ref="dc:title" minOccurs="0" maxOccurs="1" ma:index="1" ma:displayName="Title"/>
        <xsd:element ref="dc:subject" minOccurs="0" maxOccurs="1"/>
        <xsd:element ref="dc:description" minOccurs="0" maxOccurs="1" ma:index="3" ma:displayName="Description"/>
        <xsd:element name="keywords" minOccurs="0" maxOccurs="1" type="xsd:string" ma:index="2" ma:displayName="Ta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04A2DC7-DB11-41E2-8899-C0F14E42C10E}">
  <ds:schemaRefs>
    <ds:schemaRef ds:uri="http://schemas.microsoft.com/sharepoint/v3/contenttype/forms"/>
  </ds:schemaRefs>
</ds:datastoreItem>
</file>

<file path=customXml/itemProps2.xml><?xml version="1.0" encoding="utf-8"?>
<ds:datastoreItem xmlns:ds="http://schemas.openxmlformats.org/officeDocument/2006/customXml" ds:itemID="{A838032D-AC95-48B6-9FDB-D6D172467BC7}">
  <ds:schemaRefs>
    <ds:schemaRef ds:uri="http://schemas.microsoft.com/sharepoint/v3"/>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www.w3.org/XML/1998/namespace"/>
  </ds:schemaRefs>
</ds:datastoreItem>
</file>

<file path=customXml/itemProps3.xml><?xml version="1.0" encoding="utf-8"?>
<ds:datastoreItem xmlns:ds="http://schemas.openxmlformats.org/officeDocument/2006/customXml" ds:itemID="{2E550796-B71D-4BB8-9906-38F6AB47DA3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TA_BASIC_Template_101019</Template>
  <TotalTime>569</TotalTime>
  <Words>8819</Words>
  <Application>Microsoft Macintosh PowerPoint</Application>
  <PresentationFormat>On-screen Show (16:9)</PresentationFormat>
  <Paragraphs>678</Paragraphs>
  <Slides>36</Slides>
  <Notes>36</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36</vt:i4>
      </vt:variant>
    </vt:vector>
  </HeadingPairs>
  <TitlesOfParts>
    <vt:vector size="49" baseType="lpstr">
      <vt:lpstr>Arial</vt:lpstr>
      <vt:lpstr>Calibri</vt:lpstr>
      <vt:lpstr>Georgia</vt:lpstr>
      <vt:lpstr>Georgia Pro</vt:lpstr>
      <vt:lpstr>Georgia Pro Semibold</vt:lpstr>
      <vt:lpstr>Gobold Bold</vt:lpstr>
      <vt:lpstr>Helvetica</vt:lpstr>
      <vt:lpstr>Impact</vt:lpstr>
      <vt:lpstr>Lucida Grande</vt:lpstr>
      <vt:lpstr>System Font Regular</vt:lpstr>
      <vt:lpstr>Wingdings</vt:lpstr>
      <vt:lpstr>TA_BASIC_Template_101019</vt:lpstr>
      <vt:lpstr>Office Theme</vt:lpstr>
      <vt:lpstr>PowerPoint Presentation</vt:lpstr>
      <vt:lpstr>PowerPoint Presentation</vt:lpstr>
      <vt:lpstr>REASONS TO HAVE  AN ESTATE PLAN</vt:lpstr>
      <vt:lpstr>TODAY’S AGENDA</vt:lpstr>
      <vt:lpstr>Preparing For incapacity</vt:lpstr>
      <vt:lpstr>The Reality of Alzheimer’s</vt:lpstr>
      <vt:lpstr>PowerPoint Presentation</vt:lpstr>
      <vt:lpstr>INCAPACITY IN THE ABSENCE OF PREPAREDNESS</vt:lpstr>
      <vt:lpstr>PREPARATION MUST BE IN  PLACE BEFORE INCAPACITY</vt:lpstr>
      <vt:lpstr>The terry Schiavo case</vt:lpstr>
      <vt:lpstr>ADVANCE HEALTHCARE DIRECTIVES</vt:lpstr>
      <vt:lpstr>Types of poas:</vt:lpstr>
      <vt:lpstr>PREPARING FOR INCAPACITY</vt:lpstr>
      <vt:lpstr>Transferring wealth</vt:lpstr>
      <vt:lpstr>TRANSFERRING WEALTH</vt:lpstr>
      <vt:lpstr>WILLS AND PROBATE</vt:lpstr>
      <vt:lpstr>ASSET OWNERSHIP</vt:lpstr>
      <vt:lpstr>COMMUNITY PROPERTY LAWS</vt:lpstr>
      <vt:lpstr>BENEFICIARY DESIGNATION</vt:lpstr>
      <vt:lpstr>NEGLECTING BENEFICIARY DESIGNATIONS</vt:lpstr>
      <vt:lpstr>BENEFICIARY DESIGNATIONs</vt:lpstr>
      <vt:lpstr>REVIEWING DESIGNATIONS</vt:lpstr>
      <vt:lpstr>Per Capita vs. Per Stirpes</vt:lpstr>
      <vt:lpstr>Other Beneficiary DESIGNATIONS</vt:lpstr>
      <vt:lpstr>TRANSFERRING WEALTH</vt:lpstr>
      <vt:lpstr>MAINTAINING control</vt:lpstr>
      <vt:lpstr>THE GOALS OF MAINTAINING CONTROL</vt:lpstr>
      <vt:lpstr>Maintaining control</vt:lpstr>
      <vt:lpstr>Maintaining control</vt:lpstr>
      <vt:lpstr>PREPARING FOR TAXES</vt:lpstr>
      <vt:lpstr>PREPARING FOR TAXES </vt:lpstr>
      <vt:lpstr>CONCLUSION</vt:lpstr>
      <vt:lpstr>WE’RE HERE TO HELP</vt:lpstr>
      <vt:lpstr>PowerPoint Presentation</vt:lpstr>
      <vt:lpstr>I can help</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Golder, Heather</dc:creator>
  <cp:keywords/>
  <dc:description/>
  <cp:lastModifiedBy>Golder, Heather</cp:lastModifiedBy>
  <cp:revision>99</cp:revision>
  <cp:lastPrinted>2017-04-03T19:59:35Z</cp:lastPrinted>
  <dcterms:created xsi:type="dcterms:W3CDTF">2020-10-02T17:19:04Z</dcterms:created>
  <dcterms:modified xsi:type="dcterms:W3CDTF">2022-06-17T15:55:02Z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0x010100FEC2F3D0EDAC404385738F601BBE1F05</vt:lpwstr>
  </property>
</Properties>
</file>