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0" r:id="rId6"/>
  </p:sldMasterIdLst>
  <p:notesMasterIdLst>
    <p:notesMasterId r:id="rId28"/>
  </p:notesMasterIdLst>
  <p:sldIdLst>
    <p:sldId id="258" r:id="rId7"/>
    <p:sldId id="402" r:id="rId8"/>
    <p:sldId id="259" r:id="rId9"/>
    <p:sldId id="261" r:id="rId10"/>
    <p:sldId id="288" r:id="rId11"/>
    <p:sldId id="273" r:id="rId12"/>
    <p:sldId id="260" r:id="rId13"/>
    <p:sldId id="293" r:id="rId14"/>
    <p:sldId id="296" r:id="rId15"/>
    <p:sldId id="297" r:id="rId16"/>
    <p:sldId id="298" r:id="rId17"/>
    <p:sldId id="299" r:id="rId18"/>
    <p:sldId id="300" r:id="rId19"/>
    <p:sldId id="301" r:id="rId20"/>
    <p:sldId id="289" r:id="rId21"/>
    <p:sldId id="290" r:id="rId22"/>
    <p:sldId id="292" r:id="rId23"/>
    <p:sldId id="295" r:id="rId24"/>
    <p:sldId id="291" r:id="rId25"/>
    <p:sldId id="269" r:id="rId26"/>
    <p:sldId id="284" r:id="rId2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384" userDrawn="1">
          <p15:clr>
            <a:srgbClr val="A4A3A4"/>
          </p15:clr>
        </p15:guide>
        <p15:guide id="3" userDrawn="1">
          <p15:clr>
            <a:srgbClr val="A4A3A4"/>
          </p15:clr>
        </p15:guide>
        <p15:guide id="4" pos="1488" userDrawn="1">
          <p15:clr>
            <a:srgbClr val="A4A3A4"/>
          </p15:clr>
        </p15:guide>
        <p15:guide id="5" orient="horz" pos="1764" userDrawn="1">
          <p15:clr>
            <a:srgbClr val="A4A3A4"/>
          </p15:clr>
        </p15:guide>
        <p15:guide id="6" orient="horz" pos="1452" userDrawn="1">
          <p15:clr>
            <a:srgbClr val="A4A3A4"/>
          </p15:clr>
        </p15:guide>
        <p15:guide id="7" orient="horz" pos="14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19E0B-8A8C-EEA6-56DC-A610BEE471C4}" name="Laureti, Federico" initials="LF" userId="S::Federico.Laureti@transamerica.com::cf25e5dc-f3b9-47b9-8f25-b8dd86f95cc4" providerId="AD"/>
  <p188:author id="{1094EA41-FA73-9929-5077-4C232B757008}" name="Maciolek, Jeffrey" initials="MJ" userId="S::jeffrey.maciolek@transamerica.com::d749230f-e9cf-4493-a8fb-73f20449af78" providerId="AD"/>
  <p188:author id="{AFFB2D57-D79F-6722-255D-D8D70E92AE9B}" name="Hirschfield, Martha" initials="HM" userId="S::Martha.Hirschfield@transamerica.com::576aefdf-6c4e-41d2-b219-f5426c9e042c" providerId="AD"/>
  <p188:author id="{C56D2B8E-851D-859A-0938-24D3A8681473}" name="Rundall, Brie" initials="RB" userId="S::Brie.Rundall@transamerica.com::e5227ba6-aeef-4b38-9f2c-bdf3af5a4b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ciolek, Jeffrey" initials="MJ" lastIdx="4" clrIdx="6">
    <p:extLst>
      <p:ext uri="{19B8F6BF-5375-455C-9EA6-DF929625EA0E}">
        <p15:presenceInfo xmlns:p15="http://schemas.microsoft.com/office/powerpoint/2012/main" userId="S::jeffrey.maciolek@transamerica.com::d749230f-e9cf-4493-a8fb-73f20449af78" providerId="AD"/>
      </p:ext>
    </p:extLst>
  </p:cmAuthor>
  <p:cmAuthor id="1" name="Hunter, Christy" initials="HC" lastIdx="16" clrIdx="0">
    <p:extLst>
      <p:ext uri="{19B8F6BF-5375-455C-9EA6-DF929625EA0E}">
        <p15:presenceInfo xmlns:p15="http://schemas.microsoft.com/office/powerpoint/2012/main" userId="S-1-5-21-2380165290-1749897186-383349493-520862" providerId="AD"/>
      </p:ext>
    </p:extLst>
  </p:cmAuthor>
  <p:cmAuthor id="2" name="Danklefsen, Lorna" initials="DL" lastIdx="7" clrIdx="1">
    <p:extLst>
      <p:ext uri="{19B8F6BF-5375-455C-9EA6-DF929625EA0E}">
        <p15:presenceInfo xmlns:p15="http://schemas.microsoft.com/office/powerpoint/2012/main" userId="S-1-5-21-2380165290-1749897186-383349493-362885" providerId="AD"/>
      </p:ext>
    </p:extLst>
  </p:cmAuthor>
  <p:cmAuthor id="3" name="Wilkins, Kareem" initials="WK" lastIdx="12" clrIdx="2">
    <p:extLst>
      <p:ext uri="{19B8F6BF-5375-455C-9EA6-DF929625EA0E}">
        <p15:presenceInfo xmlns:p15="http://schemas.microsoft.com/office/powerpoint/2012/main" userId="S-1-5-21-2380165290-1749897186-383349493-284331" providerId="AD"/>
      </p:ext>
    </p:extLst>
  </p:cmAuthor>
  <p:cmAuthor id="4" name="Ridgell, Patrick" initials="RP" lastIdx="4" clrIdx="3">
    <p:extLst>
      <p:ext uri="{19B8F6BF-5375-455C-9EA6-DF929625EA0E}">
        <p15:presenceInfo xmlns:p15="http://schemas.microsoft.com/office/powerpoint/2012/main" userId="S-1-5-21-2380165290-1749897186-383349493-627557" providerId="AD"/>
      </p:ext>
    </p:extLst>
  </p:cmAuthor>
  <p:cmAuthor id="5" name="Christy" initials="C" lastIdx="20" clrIdx="4">
    <p:extLst>
      <p:ext uri="{19B8F6BF-5375-455C-9EA6-DF929625EA0E}">
        <p15:presenceInfo xmlns:p15="http://schemas.microsoft.com/office/powerpoint/2012/main" userId="S::christy.hunter@transamerica.com::9fb846c0-16ef-4ac3-85e9-40aa6f8b2246" providerId="AD"/>
      </p:ext>
    </p:extLst>
  </p:cmAuthor>
  <p:cmAuthor id="6" name="KANTOR, STEPHEN" initials="KS" lastIdx="21" clrIdx="5">
    <p:extLst>
      <p:ext uri="{19B8F6BF-5375-455C-9EA6-DF929625EA0E}">
        <p15:presenceInfo xmlns:p15="http://schemas.microsoft.com/office/powerpoint/2012/main" userId="S::STEPHEN.KANTOR@transamerica.com::7cd48a7c-c649-40b1-af74-a121866d28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D9222A"/>
    <a:srgbClr val="FFFFFF"/>
    <a:srgbClr val="1F355E"/>
    <a:srgbClr val="414140"/>
    <a:srgbClr val="336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2" autoAdjust="0"/>
    <p:restoredTop sz="90204" autoAdjust="0"/>
  </p:normalViewPr>
  <p:slideViewPr>
    <p:cSldViewPr snapToGrid="0">
      <p:cViewPr varScale="1">
        <p:scale>
          <a:sx n="153" d="100"/>
          <a:sy n="153" d="100"/>
        </p:scale>
        <p:origin x="656" y="176"/>
      </p:cViewPr>
      <p:guideLst>
        <p:guide orient="horz" pos="1692"/>
        <p:guide pos="384"/>
        <p:guide/>
        <p:guide pos="1488"/>
        <p:guide orient="horz" pos="1764"/>
        <p:guide orient="horz" pos="1452"/>
        <p:guide orient="horz" pos="14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50" d="100"/>
          <a:sy n="150" d="100"/>
        </p:scale>
        <p:origin x="1880" y="-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D4AD1-4CF3-4BA2-828F-0CCB8BE806A1}" type="datetimeFigureOut">
              <a:rPr lang="en-US" smtClean="0"/>
              <a:t>5/4/23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C7101-B252-46FF-9D9B-DD88E1DFAE2C}" type="slidenum">
              <a:rPr lang="en-US" smtClean="0"/>
              <a:t>‹#›</a:t>
            </a:fld>
            <a:endParaRPr lang="en-US" dirty="0"/>
          </a:p>
        </p:txBody>
      </p:sp>
    </p:spTree>
    <p:extLst>
      <p:ext uri="{BB962C8B-B14F-4D97-AF65-F5344CB8AC3E}">
        <p14:creationId xmlns:p14="http://schemas.microsoft.com/office/powerpoint/2010/main" val="14016042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C7101-B252-46FF-9D9B-DD88E1DFAE2C}" type="slidenum">
              <a:rPr lang="en-US" smtClean="0"/>
              <a:t>1</a:t>
            </a:fld>
            <a:endParaRPr lang="en-US" dirty="0"/>
          </a:p>
        </p:txBody>
      </p:sp>
    </p:spTree>
    <p:extLst>
      <p:ext uri="{BB962C8B-B14F-4D97-AF65-F5344CB8AC3E}">
        <p14:creationId xmlns:p14="http://schemas.microsoft.com/office/powerpoint/2010/main" val="66363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54EC7101-B252-46FF-9D9B-DD88E1DFAE2C}" type="slidenum">
              <a:rPr lang="en-US" smtClean="0"/>
              <a:t>10</a:t>
            </a:fld>
            <a:endParaRPr lang="en-US" dirty="0"/>
          </a:p>
        </p:txBody>
      </p:sp>
    </p:spTree>
    <p:extLst>
      <p:ext uri="{BB962C8B-B14F-4D97-AF65-F5344CB8AC3E}">
        <p14:creationId xmlns:p14="http://schemas.microsoft.com/office/powerpoint/2010/main" val="1665523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54EC7101-B252-46FF-9D9B-DD88E1DFAE2C}" type="slidenum">
              <a:rPr lang="en-US" smtClean="0"/>
              <a:t>11</a:t>
            </a:fld>
            <a:endParaRPr lang="en-US" dirty="0"/>
          </a:p>
        </p:txBody>
      </p:sp>
    </p:spTree>
    <p:extLst>
      <p:ext uri="{BB962C8B-B14F-4D97-AF65-F5344CB8AC3E}">
        <p14:creationId xmlns:p14="http://schemas.microsoft.com/office/powerpoint/2010/main" val="4207353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54EC7101-B252-46FF-9D9B-DD88E1DFAE2C}" type="slidenum">
              <a:rPr lang="en-US" smtClean="0"/>
              <a:t>12</a:t>
            </a:fld>
            <a:endParaRPr lang="en-US" dirty="0"/>
          </a:p>
        </p:txBody>
      </p:sp>
    </p:spTree>
    <p:extLst>
      <p:ext uri="{BB962C8B-B14F-4D97-AF65-F5344CB8AC3E}">
        <p14:creationId xmlns:p14="http://schemas.microsoft.com/office/powerpoint/2010/main" val="399030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54EC7101-B252-46FF-9D9B-DD88E1DFAE2C}" type="slidenum">
              <a:rPr lang="en-US" smtClean="0"/>
              <a:t>13</a:t>
            </a:fld>
            <a:endParaRPr lang="en-US" dirty="0"/>
          </a:p>
        </p:txBody>
      </p:sp>
    </p:spTree>
    <p:extLst>
      <p:ext uri="{BB962C8B-B14F-4D97-AF65-F5344CB8AC3E}">
        <p14:creationId xmlns:p14="http://schemas.microsoft.com/office/powerpoint/2010/main" val="1613976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C7101-B252-46FF-9D9B-DD88E1DFAE2C}" type="slidenum">
              <a:rPr lang="en-US" smtClean="0"/>
              <a:t>14</a:t>
            </a:fld>
            <a:endParaRPr lang="en-US" dirty="0"/>
          </a:p>
        </p:txBody>
      </p:sp>
    </p:spTree>
    <p:extLst>
      <p:ext uri="{BB962C8B-B14F-4D97-AF65-F5344CB8AC3E}">
        <p14:creationId xmlns:p14="http://schemas.microsoft.com/office/powerpoint/2010/main" val="348359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50" dirty="0">
                <a:latin typeface="Arial" panose="020B0604020202020204" pitchFamily="34" charset="0"/>
                <a:cs typeface="Arial" panose="020B0604020202020204" pitchFamily="34" charset="0"/>
              </a:rPr>
              <a:t>The Transamerica Payment Authorization Form must accompany every paper application. If the client wants their premium withdrawal to match their Social Security benefit deposit, they must complete the Social Security Benefits Billing portion of the Payment Authorization Form. </a:t>
            </a:r>
          </a:p>
          <a:p>
            <a:pPr eaLnBrk="1" hangingPunct="1">
              <a:spcBef>
                <a:spcPct val="0"/>
              </a:spcBef>
            </a:pPr>
            <a:endParaRPr lang="en-US" alt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C7101-B252-46FF-9D9B-DD88E1DFAE2C}" type="slidenum">
              <a:rPr lang="en-US" smtClean="0"/>
              <a:t>15</a:t>
            </a:fld>
            <a:endParaRPr lang="en-US" dirty="0"/>
          </a:p>
        </p:txBody>
      </p:sp>
    </p:spTree>
    <p:extLst>
      <p:ext uri="{BB962C8B-B14F-4D97-AF65-F5344CB8AC3E}">
        <p14:creationId xmlns:p14="http://schemas.microsoft.com/office/powerpoint/2010/main" val="143379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688" eaLnBrk="1" hangingPunct="1">
              <a:spcBef>
                <a:spcPct val="0"/>
              </a:spcBef>
            </a:pPr>
            <a:r>
              <a:rPr lang="en-US" altLang="en-US" sz="1050" dirty="0">
                <a:latin typeface="Arial" panose="020B0604020202020204" pitchFamily="34" charset="0"/>
                <a:cs typeface="Arial" panose="020B0604020202020204" pitchFamily="34" charset="0"/>
              </a:rPr>
              <a:t>Select one of the five payment date options using the Schedule of Social Security Benefit Payments.</a:t>
            </a:r>
          </a:p>
          <a:p>
            <a:pPr defTabSz="928688" eaLnBrk="1" hangingPunct="1">
              <a:spcBef>
                <a:spcPct val="0"/>
              </a:spcBef>
            </a:pPr>
            <a:endParaRPr lang="en-US" altLang="en-US" sz="1050" dirty="0">
              <a:latin typeface="Arial" panose="020B0604020202020204" pitchFamily="34" charset="0"/>
              <a:cs typeface="Arial" panose="020B0604020202020204" pitchFamily="34" charset="0"/>
            </a:endParaRPr>
          </a:p>
          <a:p>
            <a:pPr marL="0" marR="0" lvl="0" indent="0" algn="l" defTabSz="928688" rtl="0" eaLnBrk="1" fontAlgn="auto" latinLnBrk="0" hangingPunct="1">
              <a:lnSpc>
                <a:spcPct val="100000"/>
              </a:lnSpc>
              <a:spcBef>
                <a:spcPct val="0"/>
              </a:spcBef>
              <a:spcAft>
                <a:spcPts val="0"/>
              </a:spcAft>
              <a:buClrTx/>
              <a:buSzTx/>
              <a:buFontTx/>
              <a:buNone/>
              <a:tabLst/>
              <a:defRPr/>
            </a:pPr>
            <a:r>
              <a:rPr lang="en-US" altLang="en-US" sz="1050" dirty="0">
                <a:latin typeface="Arial" panose="020B0604020202020204" pitchFamily="34" charset="0"/>
                <a:cs typeface="Arial" panose="020B0604020202020204" pitchFamily="34" charset="0"/>
              </a:rPr>
              <a:t>We must have the birthdate of the insured and the payor to process. The birthdate of the payor is validated by checking it against the Schedule of Social Security Benefit Payments to ensure we have the correct payment date. If one or both of the birthdates are not provided, placement of the policy and commissions could be delayed.</a:t>
            </a:r>
          </a:p>
        </p:txBody>
      </p:sp>
      <p:sp>
        <p:nvSpPr>
          <p:cNvPr id="4" name="Slide Number Placeholder 3"/>
          <p:cNvSpPr>
            <a:spLocks noGrp="1"/>
          </p:cNvSpPr>
          <p:nvPr>
            <p:ph type="sldNum" sz="quarter" idx="10"/>
          </p:nvPr>
        </p:nvSpPr>
        <p:spPr/>
        <p:txBody>
          <a:bodyPr/>
          <a:lstStyle/>
          <a:p>
            <a:fld id="{54EC7101-B252-46FF-9D9B-DD88E1DFAE2C}" type="slidenum">
              <a:rPr lang="en-US" smtClean="0"/>
              <a:t>16</a:t>
            </a:fld>
            <a:endParaRPr lang="en-US" dirty="0"/>
          </a:p>
        </p:txBody>
      </p:sp>
    </p:spTree>
    <p:extLst>
      <p:ext uri="{BB962C8B-B14F-4D97-AF65-F5344CB8AC3E}">
        <p14:creationId xmlns:p14="http://schemas.microsoft.com/office/powerpoint/2010/main" val="2085981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21868" cy="3600450"/>
          </a:xfrm>
        </p:spPr>
        <p:txBody>
          <a:bodyPr/>
          <a:lstStyle/>
          <a:p>
            <a:r>
              <a:rPr lang="en-US" sz="1050" dirty="0">
                <a:latin typeface="Arial" panose="020B0604020202020204" pitchFamily="34" charset="0"/>
                <a:cs typeface="Arial" panose="020B0604020202020204" pitchFamily="34" charset="0"/>
              </a:rPr>
              <a:t>Complete this section for clients who wish to use their Direct Express</a:t>
            </a:r>
            <a:r>
              <a:rPr lang="en-US" sz="1050" baseline="30000" dirty="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 Debit Master Card</a:t>
            </a:r>
            <a:r>
              <a:rPr lang="en-US" sz="1050" baseline="30000" dirty="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54EC7101-B252-46FF-9D9B-DD88E1DFAE2C}" type="slidenum">
              <a:rPr lang="en-US" smtClean="0"/>
              <a:t>17</a:t>
            </a:fld>
            <a:endParaRPr lang="en-US" dirty="0"/>
          </a:p>
        </p:txBody>
      </p:sp>
    </p:spTree>
    <p:extLst>
      <p:ext uri="{BB962C8B-B14F-4D97-AF65-F5344CB8AC3E}">
        <p14:creationId xmlns:p14="http://schemas.microsoft.com/office/powerpoint/2010/main" val="2680705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54EC7101-B252-46FF-9D9B-DD88E1DFAE2C}" type="slidenum">
              <a:rPr lang="en-US" smtClean="0"/>
              <a:t>18</a:t>
            </a:fld>
            <a:endParaRPr lang="en-US" dirty="0"/>
          </a:p>
        </p:txBody>
      </p:sp>
    </p:spTree>
    <p:extLst>
      <p:ext uri="{BB962C8B-B14F-4D97-AF65-F5344CB8AC3E}">
        <p14:creationId xmlns:p14="http://schemas.microsoft.com/office/powerpoint/2010/main" val="393349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688" eaLnBrk="1" hangingPunct="1">
              <a:spcBef>
                <a:spcPct val="0"/>
              </a:spcBef>
            </a:pPr>
            <a:r>
              <a:rPr lang="en-US" altLang="en-US" sz="1050" dirty="0">
                <a:latin typeface="Arial" panose="020B0604020202020204" pitchFamily="34" charset="0"/>
                <a:cs typeface="Arial" panose="020B0604020202020204" pitchFamily="34" charset="0"/>
              </a:rPr>
              <a:t>If your client wishes to pay with their bank account, complete the bank draft section of the Payment Form. </a:t>
            </a:r>
          </a:p>
        </p:txBody>
      </p:sp>
      <p:sp>
        <p:nvSpPr>
          <p:cNvPr id="4" name="Slide Number Placeholder 3"/>
          <p:cNvSpPr>
            <a:spLocks noGrp="1"/>
          </p:cNvSpPr>
          <p:nvPr>
            <p:ph type="sldNum" sz="quarter" idx="10"/>
          </p:nvPr>
        </p:nvSpPr>
        <p:spPr/>
        <p:txBody>
          <a:bodyPr/>
          <a:lstStyle/>
          <a:p>
            <a:fld id="{54EC7101-B252-46FF-9D9B-DD88E1DFAE2C}" type="slidenum">
              <a:rPr lang="en-US" smtClean="0"/>
              <a:t>19</a:t>
            </a:fld>
            <a:endParaRPr lang="en-US" dirty="0"/>
          </a:p>
        </p:txBody>
      </p:sp>
    </p:spTree>
    <p:extLst>
      <p:ext uri="{BB962C8B-B14F-4D97-AF65-F5344CB8AC3E}">
        <p14:creationId xmlns:p14="http://schemas.microsoft.com/office/powerpoint/2010/main" val="110774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You deserve to work with a company that is responsive and strives to inspire</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the growth of your business</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in creative and innovative ways. Transamerica is committed to you and your success,</a:t>
            </a:r>
            <a:r>
              <a:rPr lang="en-US" sz="1000" baseline="0" dirty="0">
                <a:latin typeface="Arial" panose="020B0604020202020204" pitchFamily="34" charset="0"/>
                <a:cs typeface="Arial" panose="020B0604020202020204" pitchFamily="34" charset="0"/>
              </a:rPr>
              <a:t> and there are a few things that set us apart.</a:t>
            </a: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People are living longer lives, and the quality they expect from those years is making a big impact on their financial security. </a:t>
            </a:r>
            <a:r>
              <a:rPr lang="en-US" sz="1000" baseline="0" dirty="0">
                <a:latin typeface="Arial" panose="020B0604020202020204" pitchFamily="34" charset="0"/>
                <a:cs typeface="Arial" panose="020B0604020202020204" pitchFamily="34" charset="0"/>
              </a:rPr>
              <a:t>We’ve been helping people feel better about the future for </a:t>
            </a:r>
            <a:r>
              <a:rPr lang="en-US" sz="1000" b="1" baseline="0" dirty="0">
                <a:latin typeface="Arial" panose="020B0604020202020204" pitchFamily="34" charset="0"/>
                <a:cs typeface="Arial" panose="020B0604020202020204" pitchFamily="34" charset="0"/>
              </a:rPr>
              <a:t>more than 100 years</a:t>
            </a:r>
            <a:r>
              <a:rPr lang="en-US" sz="1000" baseline="0" dirty="0">
                <a:latin typeface="Arial" panose="020B0604020202020204" pitchFamily="34" charset="0"/>
                <a:cs typeface="Arial" panose="020B0604020202020204" pitchFamily="34" charset="0"/>
              </a:rPr>
              <a:t>. We’re proud of the trust we’ve earned from the families we’ve </a:t>
            </a:r>
            <a:r>
              <a:rPr lang="en-US" sz="1000" dirty="0">
                <a:latin typeface="Arial" panose="020B0604020202020204" pitchFamily="34" charset="0"/>
                <a:cs typeface="Arial" panose="020B0604020202020204" pitchFamily="34" charset="0"/>
              </a:rPr>
              <a:t>helped protect</a:t>
            </a:r>
            <a:r>
              <a:rPr lang="en-US" sz="1000" baseline="0" dirty="0">
                <a:latin typeface="Arial" panose="020B0604020202020204" pitchFamily="34" charset="0"/>
                <a:cs typeface="Arial" panose="020B0604020202020204" pitchFamily="34" charset="0"/>
              </a:rPr>
              <a:t>. One generation to the next.</a:t>
            </a:r>
            <a:endParaRPr lang="en-US" sz="1000" dirty="0">
              <a:latin typeface="Arial" panose="020B0604020202020204" pitchFamily="34" charset="0"/>
              <a:cs typeface="Arial" panose="020B0604020202020204" pitchFamily="34" charset="0"/>
            </a:endParaRPr>
          </a:p>
          <a:p>
            <a:pPr>
              <a:buFontTx/>
              <a:buChar char="-"/>
            </a:pPr>
            <a:endParaRPr lang="en-US" sz="10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We’re</a:t>
            </a:r>
            <a:r>
              <a:rPr lang="en-US" sz="1000" baseline="0" dirty="0">
                <a:latin typeface="Arial" panose="020B0604020202020204" pitchFamily="34" charset="0"/>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a highly rated carrier.</a:t>
            </a:r>
            <a:endParaRPr lang="en-US" sz="1000" baseline="0" dirty="0">
              <a:latin typeface="Arial" panose="020B0604020202020204" pitchFamily="34" charset="0"/>
              <a:cs typeface="Arial" panose="020B0604020202020204" pitchFamily="34" charset="0"/>
            </a:endParaRPr>
          </a:p>
          <a:p>
            <a:pPr>
              <a:buFontTx/>
              <a:buNone/>
            </a:pPr>
            <a:endParaRPr lang="en-US" sz="1000" dirty="0">
              <a:latin typeface="Arial" panose="020B0604020202020204" pitchFamily="34" charset="0"/>
              <a:cs typeface="Arial" panose="020B0604020202020204" pitchFamily="34" charset="0"/>
            </a:endParaRPr>
          </a:p>
          <a:p>
            <a:pPr>
              <a:buFontTx/>
              <a:buNone/>
            </a:pPr>
            <a:r>
              <a:rPr lang="en-US" sz="1000" dirty="0">
                <a:latin typeface="Arial" panose="020B0604020202020204" pitchFamily="34" charset="0"/>
                <a:cs typeface="Arial" panose="020B0604020202020204" pitchFamily="34" charset="0"/>
              </a:rPr>
              <a:t>We also offer a wide portfolio of offerings to meet customers’ needs, including the lifetime permanent protection of the </a:t>
            </a:r>
            <a:r>
              <a:rPr lang="en-US" sz="1000" i="1" dirty="0">
                <a:latin typeface="Arial" panose="020B0604020202020204" pitchFamily="34" charset="0"/>
                <a:cs typeface="Arial" panose="020B0604020202020204" pitchFamily="34" charset="0"/>
              </a:rPr>
              <a:t>Final Expense Solutions Portfolio. </a:t>
            </a:r>
            <a:r>
              <a:rPr lang="en-US" sz="1000" dirty="0">
                <a:latin typeface="Arial" panose="020B0604020202020204" pitchFamily="34" charset="0"/>
                <a:cs typeface="Arial" panose="020B0604020202020204" pitchFamily="34" charset="0"/>
              </a:rPr>
              <a:t>It can help provide clients with a sense of security that comes from knowing their loved ones will have one less thing to worry about. </a:t>
            </a:r>
          </a:p>
        </p:txBody>
      </p:sp>
      <p:sp>
        <p:nvSpPr>
          <p:cNvPr id="4" name="Slide Number Placeholder 3"/>
          <p:cNvSpPr>
            <a:spLocks noGrp="1"/>
          </p:cNvSpPr>
          <p:nvPr>
            <p:ph type="sldNum" sz="quarter" idx="10"/>
          </p:nvPr>
        </p:nvSpPr>
        <p:spPr/>
        <p:txBody>
          <a:bodyPr/>
          <a:lstStyle/>
          <a:p>
            <a:fld id="{AB5E336D-5138-4F47-858D-FA78D87F2E6A}" type="slidenum">
              <a:rPr lang="en-US" smtClean="0"/>
              <a:t>2</a:t>
            </a:fld>
            <a:endParaRPr lang="en-US" dirty="0"/>
          </a:p>
        </p:txBody>
      </p:sp>
    </p:spTree>
    <p:extLst>
      <p:ext uri="{BB962C8B-B14F-4D97-AF65-F5344CB8AC3E}">
        <p14:creationId xmlns:p14="http://schemas.microsoft.com/office/powerpoint/2010/main" val="2064552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050" dirty="0">
                <a:latin typeface="Arial" panose="020B0604020202020204" pitchFamily="34" charset="0"/>
                <a:cs typeface="Arial" panose="020B0604020202020204" pitchFamily="34" charset="0"/>
              </a:rPr>
              <a:t>Have the account holder check the applicable box and sign the form. </a:t>
            </a:r>
          </a:p>
        </p:txBody>
      </p:sp>
      <p:sp>
        <p:nvSpPr>
          <p:cNvPr id="4" name="Slide Number Placeholder 3"/>
          <p:cNvSpPr>
            <a:spLocks noGrp="1"/>
          </p:cNvSpPr>
          <p:nvPr>
            <p:ph type="sldNum" sz="quarter" idx="10"/>
          </p:nvPr>
        </p:nvSpPr>
        <p:spPr/>
        <p:txBody>
          <a:bodyPr/>
          <a:lstStyle/>
          <a:p>
            <a:fld id="{54EC7101-B252-46FF-9D9B-DD88E1DFAE2C}" type="slidenum">
              <a:rPr lang="en-US" smtClean="0"/>
              <a:t>20</a:t>
            </a:fld>
            <a:endParaRPr lang="en-US" dirty="0"/>
          </a:p>
        </p:txBody>
      </p:sp>
    </p:spTree>
    <p:extLst>
      <p:ext uri="{BB962C8B-B14F-4D97-AF65-F5344CB8AC3E}">
        <p14:creationId xmlns:p14="http://schemas.microsoft.com/office/powerpoint/2010/main" val="285149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dirty="0">
                <a:solidFill>
                  <a:srgbClr val="3A393A"/>
                </a:solidFill>
                <a:effectLst/>
                <a:latin typeface="Arial" panose="020B0604020202020204" pitchFamily="34" charset="0"/>
                <a:cs typeface="Arial" panose="020B0604020202020204" pitchFamily="34" charset="0"/>
              </a:rPr>
              <a:t>Return Completed Form To:</a:t>
            </a:r>
            <a:br>
              <a:rPr lang="en-US" sz="1050" b="0" i="0" dirty="0">
                <a:solidFill>
                  <a:srgbClr val="3A393A"/>
                </a:solidFill>
                <a:effectLst/>
                <a:latin typeface="Arial" panose="020B0604020202020204" pitchFamily="34" charset="0"/>
                <a:cs typeface="Arial" panose="020B0604020202020204" pitchFamily="34" charset="0"/>
              </a:rPr>
            </a:br>
            <a:br>
              <a:rPr lang="en-US" sz="1050" b="0" i="0" dirty="0">
                <a:solidFill>
                  <a:srgbClr val="3A393A"/>
                </a:solidFill>
                <a:effectLst/>
                <a:latin typeface="Arial" panose="020B0604020202020204" pitchFamily="34" charset="0"/>
                <a:cs typeface="Arial" panose="020B0604020202020204" pitchFamily="34" charset="0"/>
              </a:rPr>
            </a:br>
            <a:r>
              <a:rPr lang="en-US" sz="1050" b="0" i="0" dirty="0">
                <a:solidFill>
                  <a:srgbClr val="242021"/>
                </a:solidFill>
                <a:effectLst/>
                <a:latin typeface="Arial" panose="020B0604020202020204" pitchFamily="34" charset="0"/>
                <a:cs typeface="Arial" panose="020B0604020202020204" pitchFamily="34" charset="0"/>
              </a:rPr>
              <a:t>Transamerica Life Insurance Company</a:t>
            </a:r>
            <a:br>
              <a:rPr lang="en-US" sz="1050" b="0" i="0" dirty="0">
                <a:solidFill>
                  <a:srgbClr val="242021"/>
                </a:solidFill>
                <a:effectLst/>
                <a:latin typeface="Arial" panose="020B0604020202020204" pitchFamily="34" charset="0"/>
                <a:cs typeface="Arial" panose="020B0604020202020204" pitchFamily="34" charset="0"/>
              </a:rPr>
            </a:br>
            <a:r>
              <a:rPr lang="en-US" sz="1050" b="0" i="0" dirty="0">
                <a:solidFill>
                  <a:srgbClr val="242021"/>
                </a:solidFill>
                <a:effectLst/>
                <a:latin typeface="Arial" panose="020B0604020202020204" pitchFamily="34" charset="0"/>
                <a:cs typeface="Arial" panose="020B0604020202020204" pitchFamily="34" charset="0"/>
              </a:rPr>
              <a:t>Transamerica Financial Life Insurance Company</a:t>
            </a:r>
            <a:br>
              <a:rPr lang="en-US" sz="1050" b="0" i="0" dirty="0">
                <a:solidFill>
                  <a:srgbClr val="242021"/>
                </a:solidFill>
                <a:effectLst/>
                <a:latin typeface="Arial" panose="020B0604020202020204" pitchFamily="34" charset="0"/>
                <a:cs typeface="Arial" panose="020B0604020202020204" pitchFamily="34" charset="0"/>
              </a:rPr>
            </a:br>
            <a:r>
              <a:rPr lang="en-US" sz="1050" b="0" i="0" dirty="0">
                <a:solidFill>
                  <a:srgbClr val="242021"/>
                </a:solidFill>
                <a:effectLst/>
                <a:latin typeface="Arial" panose="020B0604020202020204" pitchFamily="34" charset="0"/>
                <a:cs typeface="Arial" panose="020B0604020202020204" pitchFamily="34" charset="0"/>
              </a:rPr>
              <a:t>6400 C St. SW</a:t>
            </a:r>
            <a:br>
              <a:rPr lang="en-US" sz="1050" b="0" i="0" dirty="0">
                <a:solidFill>
                  <a:srgbClr val="242021"/>
                </a:solidFill>
                <a:effectLst/>
                <a:latin typeface="Arial" panose="020B0604020202020204" pitchFamily="34" charset="0"/>
                <a:cs typeface="Arial" panose="020B0604020202020204" pitchFamily="34" charset="0"/>
              </a:rPr>
            </a:br>
            <a:r>
              <a:rPr lang="en-US" sz="1050" b="0" i="0" dirty="0">
                <a:solidFill>
                  <a:srgbClr val="242021"/>
                </a:solidFill>
                <a:effectLst/>
                <a:latin typeface="Arial" panose="020B0604020202020204" pitchFamily="34" charset="0"/>
                <a:cs typeface="Arial" panose="020B0604020202020204" pitchFamily="34" charset="0"/>
              </a:rPr>
              <a:t>Cedar Rapids, IA 52499</a:t>
            </a:r>
          </a:p>
          <a:p>
            <a:pPr marL="0" marR="0" lvl="0" indent="0" algn="l" defTabSz="685800" rtl="0" eaLnBrk="1" fontAlgn="auto" latinLnBrk="0" hangingPunct="1">
              <a:lnSpc>
                <a:spcPct val="100000"/>
              </a:lnSpc>
              <a:spcBef>
                <a:spcPts val="0"/>
              </a:spcBef>
              <a:spcAft>
                <a:spcPts val="0"/>
              </a:spcAft>
              <a:buClrTx/>
              <a:buSzTx/>
              <a:buFontTx/>
              <a:buNone/>
              <a:tabLst/>
              <a:defRPr/>
            </a:pPr>
            <a:br>
              <a:rPr lang="en-US" sz="1050" b="0" i="0" dirty="0">
                <a:solidFill>
                  <a:srgbClr val="242021"/>
                </a:solidFill>
                <a:effectLst/>
                <a:latin typeface="Arial" panose="020B0604020202020204" pitchFamily="34" charset="0"/>
                <a:cs typeface="Arial" panose="020B0604020202020204" pitchFamily="34" charset="0"/>
              </a:rPr>
            </a:br>
            <a:r>
              <a:rPr lang="en-US" sz="1050" b="0" i="0" dirty="0">
                <a:solidFill>
                  <a:srgbClr val="3A393A"/>
                </a:solidFill>
                <a:effectLst/>
                <a:latin typeface="Arial" panose="020B0604020202020204" pitchFamily="34" charset="0"/>
                <a:cs typeface="Arial" panose="020B0604020202020204" pitchFamily="34" charset="0"/>
              </a:rPr>
              <a:t>Or fax it to us at:</a:t>
            </a:r>
            <a:br>
              <a:rPr lang="en-US" sz="1050" b="0" i="0" dirty="0">
                <a:solidFill>
                  <a:srgbClr val="3A393A"/>
                </a:solidFill>
                <a:effectLst/>
                <a:latin typeface="Arial" panose="020B0604020202020204" pitchFamily="34" charset="0"/>
                <a:cs typeface="Arial" panose="020B0604020202020204" pitchFamily="34" charset="0"/>
              </a:rPr>
            </a:br>
            <a:r>
              <a:rPr lang="en-US" sz="1050" b="0" i="0" dirty="0">
                <a:solidFill>
                  <a:srgbClr val="242021"/>
                </a:solidFill>
                <a:effectLst/>
                <a:latin typeface="Arial" panose="020B0604020202020204" pitchFamily="34" charset="0"/>
                <a:cs typeface="Arial" panose="020B0604020202020204" pitchFamily="34" charset="0"/>
              </a:rPr>
              <a:t>800-235-4782</a:t>
            </a:r>
            <a:r>
              <a:rPr lang="en-US" sz="1050" dirty="0">
                <a:latin typeface="Arial" panose="020B0604020202020204" pitchFamily="34" charset="0"/>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b="0" i="0" dirty="0">
              <a:solidFill>
                <a:srgbClr val="242021"/>
              </a:solidFill>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dirty="0">
                <a:solidFill>
                  <a:srgbClr val="242021"/>
                </a:solidFill>
                <a:effectLst/>
                <a:latin typeface="Arial" panose="020B0604020202020204" pitchFamily="34" charset="0"/>
                <a:cs typeface="Arial" panose="020B0604020202020204" pitchFamily="34" charset="0"/>
              </a:rPr>
              <a:t>Questions? Call us at:</a:t>
            </a:r>
            <a:br>
              <a:rPr lang="en-US" sz="1050" b="0" i="0" dirty="0">
                <a:solidFill>
                  <a:srgbClr val="242021"/>
                </a:solidFill>
                <a:effectLst/>
                <a:latin typeface="Arial" panose="020B0604020202020204" pitchFamily="34" charset="0"/>
                <a:cs typeface="Arial" panose="020B0604020202020204" pitchFamily="34" charset="0"/>
              </a:rPr>
            </a:br>
            <a:r>
              <a:rPr lang="en-US" sz="1050" b="1" i="0" dirty="0">
                <a:solidFill>
                  <a:srgbClr val="242021"/>
                </a:solidFill>
                <a:effectLst/>
                <a:latin typeface="Arial" panose="020B0604020202020204" pitchFamily="34" charset="0"/>
                <a:cs typeface="Arial" panose="020B0604020202020204" pitchFamily="34" charset="0"/>
              </a:rPr>
              <a:t>800-pyramid</a:t>
            </a:r>
          </a:p>
          <a:p>
            <a:pPr marL="0" marR="0" lvl="0" indent="0" algn="l" defTabSz="685800" rtl="0" eaLnBrk="1" fontAlgn="auto" latinLnBrk="0" hangingPunct="1">
              <a:lnSpc>
                <a:spcPct val="100000"/>
              </a:lnSpc>
              <a:spcBef>
                <a:spcPts val="0"/>
              </a:spcBef>
              <a:spcAft>
                <a:spcPts val="0"/>
              </a:spcAft>
              <a:buClrTx/>
              <a:buSzTx/>
              <a:buFontTx/>
              <a:buNone/>
              <a:tabLst/>
              <a:defRPr/>
            </a:pPr>
            <a:br>
              <a:rPr lang="en-US" sz="1050" b="0" i="0" dirty="0">
                <a:solidFill>
                  <a:srgbClr val="242021"/>
                </a:solidFill>
                <a:effectLst/>
                <a:latin typeface="Arial" panose="020B0604020202020204" pitchFamily="34" charset="0"/>
                <a:cs typeface="Arial" panose="020B0604020202020204" pitchFamily="34" charset="0"/>
              </a:rPr>
            </a:br>
            <a:r>
              <a:rPr lang="en-US" sz="1050" b="0" i="0" dirty="0">
                <a:solidFill>
                  <a:srgbClr val="3A393A"/>
                </a:solidFill>
                <a:effectLst/>
                <a:latin typeface="Arial" panose="020B0604020202020204" pitchFamily="34" charset="0"/>
                <a:cs typeface="Arial" panose="020B0604020202020204" pitchFamily="34" charset="0"/>
              </a:rPr>
              <a:t>Visit us at:</a:t>
            </a:r>
            <a:br>
              <a:rPr lang="en-US" sz="1050" b="0" i="0" dirty="0">
                <a:solidFill>
                  <a:srgbClr val="3A393A"/>
                </a:solidFill>
                <a:effectLst/>
                <a:latin typeface="Arial" panose="020B0604020202020204" pitchFamily="34" charset="0"/>
                <a:cs typeface="Arial" panose="020B0604020202020204" pitchFamily="34" charset="0"/>
              </a:rPr>
            </a:br>
            <a:r>
              <a:rPr lang="en-US" sz="1050" b="1" i="0" dirty="0">
                <a:solidFill>
                  <a:srgbClr val="3A393A"/>
                </a:solidFill>
                <a:effectLst/>
                <a:latin typeface="Arial" panose="020B0604020202020204" pitchFamily="34" charset="0"/>
                <a:cs typeface="Arial" panose="020B0604020202020204" pitchFamily="34" charset="0"/>
              </a:rPr>
              <a:t>transamerica.com</a:t>
            </a:r>
            <a:br>
              <a:rPr lang="en-US" sz="1050" b="0" i="0" dirty="0">
                <a:solidFill>
                  <a:srgbClr val="3A393A"/>
                </a:solidFill>
                <a:effectLst/>
                <a:latin typeface="Arial" panose="020B0604020202020204" pitchFamily="34" charset="0"/>
                <a:cs typeface="Arial" panose="020B0604020202020204" pitchFamily="34" charset="0"/>
              </a:rPr>
            </a:br>
            <a:br>
              <a:rPr lang="en-US" sz="1050" dirty="0">
                <a:latin typeface="Arial" panose="020B0604020202020204" pitchFamily="34" charset="0"/>
                <a:cs typeface="Arial" panose="020B0604020202020204" pitchFamily="34" charset="0"/>
              </a:rPr>
            </a:br>
            <a:endParaRPr lang="en-US" alt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C7101-B252-46FF-9D9B-DD88E1DFAE2C}" type="slidenum">
              <a:rPr lang="en-US" smtClean="0"/>
              <a:t>21</a:t>
            </a:fld>
            <a:endParaRPr lang="en-US" dirty="0"/>
          </a:p>
        </p:txBody>
      </p:sp>
    </p:spTree>
    <p:extLst>
      <p:ext uri="{BB962C8B-B14F-4D97-AF65-F5344CB8AC3E}">
        <p14:creationId xmlns:p14="http://schemas.microsoft.com/office/powerpoint/2010/main" val="365705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4424" lvl="1" defTabSz="928848" eaLnBrk="1" fontAlgn="auto" hangingPunct="1">
              <a:spcBef>
                <a:spcPts val="0"/>
              </a:spcBef>
              <a:spcAft>
                <a:spcPts val="0"/>
              </a:spcAft>
              <a:buFont typeface="+mj-lt"/>
              <a:buNone/>
              <a:defRPr/>
            </a:pPr>
            <a:endParaRPr lang="en-US" sz="105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10"/>
          </p:nvPr>
        </p:nvSpPr>
        <p:spPr/>
        <p:txBody>
          <a:bodyPr/>
          <a:lstStyle/>
          <a:p>
            <a:fld id="{54EC7101-B252-46FF-9D9B-DD88E1DFAE2C}" type="slidenum">
              <a:rPr lang="en-US" smtClean="0"/>
              <a:t>3</a:t>
            </a:fld>
            <a:endParaRPr lang="en-US" dirty="0"/>
          </a:p>
        </p:txBody>
      </p:sp>
    </p:spTree>
    <p:extLst>
      <p:ext uri="{BB962C8B-B14F-4D97-AF65-F5344CB8AC3E}">
        <p14:creationId xmlns:p14="http://schemas.microsoft.com/office/powerpoint/2010/main" val="245391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50" b="1" dirty="0">
                <a:latin typeface="Arial" panose="020B0604020202020204" pitchFamily="34" charset="0"/>
                <a:cs typeface="Arial" panose="020B0604020202020204" pitchFamily="34" charset="0"/>
              </a:rPr>
              <a:t>AGENT BENEFITS</a:t>
            </a:r>
          </a:p>
          <a:p>
            <a:pPr eaLnBrk="1" hangingPunct="1">
              <a:spcBef>
                <a:spcPct val="0"/>
              </a:spcBef>
            </a:pPr>
            <a:br>
              <a:rPr lang="en-US" altLang="en-US" sz="1050" b="1" dirty="0">
                <a:latin typeface="Arial" panose="020B0604020202020204" pitchFamily="34" charset="0"/>
                <a:cs typeface="Arial" panose="020B0604020202020204" pitchFamily="34" charset="0"/>
              </a:rPr>
            </a:br>
            <a:r>
              <a:rPr lang="en-US" altLang="en-US" sz="1050" b="1" dirty="0">
                <a:latin typeface="Arial" panose="020B0604020202020204" pitchFamily="34" charset="0"/>
                <a:cs typeface="Arial" panose="020B0604020202020204" pitchFamily="34" charset="0"/>
              </a:rPr>
              <a:t>Increased Persistency</a:t>
            </a:r>
            <a:br>
              <a:rPr lang="en-US" altLang="en-US" sz="1050" dirty="0">
                <a:latin typeface="Arial" panose="020B0604020202020204" pitchFamily="34" charset="0"/>
                <a:cs typeface="Arial" panose="020B0604020202020204" pitchFamily="34" charset="0"/>
              </a:rPr>
            </a:br>
            <a:r>
              <a:rPr lang="en-US" altLang="en-US" sz="1050" b="0" i="0" dirty="0">
                <a:latin typeface="Arial" panose="020B0604020202020204" pitchFamily="34" charset="0"/>
                <a:cs typeface="Arial" panose="020B0604020202020204" pitchFamily="34" charset="0"/>
              </a:rPr>
              <a:t>Premiums can be withdrawn as soon as Social Security benefits are paid. Timing the withdrawal with the deposit of the client’s Social Security benefits will ensure premiums are collected prior to clients withdrawing funds.</a:t>
            </a:r>
          </a:p>
          <a:p>
            <a:pPr eaLnBrk="1" hangingPunct="1">
              <a:spcBef>
                <a:spcPct val="0"/>
              </a:spcBef>
            </a:pPr>
            <a:endParaRPr lang="en-US" altLang="en-US" sz="1050" dirty="0">
              <a:latin typeface="Arial" panose="020B0604020202020204" pitchFamily="34" charset="0"/>
              <a:cs typeface="Arial" panose="020B0604020202020204" pitchFamily="34" charset="0"/>
            </a:endParaRPr>
          </a:p>
          <a:p>
            <a:pPr eaLnBrk="1" hangingPunct="1">
              <a:spcBef>
                <a:spcPct val="0"/>
              </a:spcBef>
            </a:pPr>
            <a:r>
              <a:rPr lang="en-US" altLang="en-US" sz="1050" b="1" dirty="0">
                <a:latin typeface="Arial" panose="020B0604020202020204" pitchFamily="34" charset="0"/>
                <a:cs typeface="Arial" panose="020B0604020202020204" pitchFamily="34" charset="0"/>
              </a:rPr>
              <a:t>Increased Sales Opportunities</a:t>
            </a:r>
            <a:br>
              <a:rPr lang="en-US" altLang="en-US" sz="1050" dirty="0">
                <a:latin typeface="Arial" panose="020B0604020202020204" pitchFamily="34" charset="0"/>
                <a:cs typeface="Arial" panose="020B0604020202020204" pitchFamily="34" charset="0"/>
              </a:rPr>
            </a:br>
            <a:r>
              <a:rPr lang="en-US" altLang="en-US" sz="1050" b="0" i="0" dirty="0">
                <a:latin typeface="Arial" panose="020B0604020202020204" pitchFamily="34" charset="0"/>
                <a:cs typeface="Arial" panose="020B0604020202020204" pitchFamily="34" charset="0"/>
              </a:rPr>
              <a:t>We are able to withdraw on corresponding Social Security benefit deposit dates for both checking accounts and the </a:t>
            </a:r>
            <a:r>
              <a:rPr lang="en-US" sz="1050" b="0" i="0" dirty="0">
                <a:solidFill>
                  <a:srgbClr val="414140"/>
                </a:solidFill>
                <a:latin typeface="Arial" panose="020B0604020202020204" pitchFamily="34" charset="0"/>
                <a:cs typeface="Arial" panose="020B0604020202020204" pitchFamily="34" charset="0"/>
              </a:rPr>
              <a:t>Direct Express</a:t>
            </a:r>
            <a:r>
              <a:rPr lang="en-US" sz="1050" b="0" i="0" baseline="30000" dirty="0">
                <a:solidFill>
                  <a:srgbClr val="414140"/>
                </a:solidFill>
                <a:latin typeface="Arial" panose="020B0604020202020204" pitchFamily="34" charset="0"/>
                <a:cs typeface="Arial" panose="020B0604020202020204" pitchFamily="34" charset="0"/>
              </a:rPr>
              <a:t>®</a:t>
            </a:r>
            <a:r>
              <a:rPr lang="en-US" sz="1050" b="0" i="0" dirty="0">
                <a:solidFill>
                  <a:srgbClr val="414140"/>
                </a:solidFill>
                <a:latin typeface="Arial" panose="020B0604020202020204" pitchFamily="34" charset="0"/>
                <a:cs typeface="Arial" panose="020B0604020202020204" pitchFamily="34" charset="0"/>
              </a:rPr>
              <a:t> card program</a:t>
            </a:r>
            <a:r>
              <a:rPr lang="en-US" altLang="en-US" sz="1050" b="0" i="0" dirty="0">
                <a:latin typeface="Arial" panose="020B0604020202020204" pitchFamily="34" charset="0"/>
                <a:cs typeface="Arial" panose="020B0604020202020204" pitchFamily="34" charset="0"/>
              </a:rPr>
              <a:t>. We are one of a few carriers that accept the </a:t>
            </a:r>
            <a:r>
              <a:rPr lang="en-US" sz="1050" b="0" i="0" dirty="0">
                <a:solidFill>
                  <a:srgbClr val="414140"/>
                </a:solidFill>
                <a:latin typeface="Arial" panose="020B0604020202020204" pitchFamily="34" charset="0"/>
                <a:cs typeface="Arial" panose="020B0604020202020204" pitchFamily="34" charset="0"/>
              </a:rPr>
              <a:t>Direct Express</a:t>
            </a:r>
            <a:r>
              <a:rPr lang="en-US" sz="1050" b="0" i="0" baseline="30000" dirty="0">
                <a:solidFill>
                  <a:srgbClr val="414140"/>
                </a:solidFill>
                <a:latin typeface="Arial" panose="020B0604020202020204" pitchFamily="34" charset="0"/>
                <a:cs typeface="Arial" panose="020B0604020202020204" pitchFamily="34" charset="0"/>
              </a:rPr>
              <a:t>®</a:t>
            </a:r>
            <a:r>
              <a:rPr lang="en-US" sz="1050" b="0" i="0" dirty="0">
                <a:solidFill>
                  <a:srgbClr val="414140"/>
                </a:solidFill>
                <a:latin typeface="Arial" panose="020B0604020202020204" pitchFamily="34" charset="0"/>
                <a:cs typeface="Arial" panose="020B0604020202020204" pitchFamily="34" charset="0"/>
              </a:rPr>
              <a:t> card program</a:t>
            </a:r>
            <a:r>
              <a:rPr lang="en-US" altLang="en-US" sz="1050" b="0" i="0" dirty="0">
                <a:latin typeface="Arial" panose="020B0604020202020204" pitchFamily="34" charset="0"/>
                <a:cs typeface="Arial" panose="020B0604020202020204" pitchFamily="34" charset="0"/>
              </a:rPr>
              <a:t> as a mode of payment. </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29335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50" b="1" dirty="0">
                <a:latin typeface="Arial" panose="020B0604020202020204" pitchFamily="34" charset="0"/>
                <a:cs typeface="Arial" panose="020B0604020202020204" pitchFamily="34" charset="0"/>
              </a:rPr>
              <a:t>CLIENT BENEFITS</a:t>
            </a:r>
            <a:br>
              <a:rPr lang="en-US" altLang="en-US" sz="1050" b="1" dirty="0">
                <a:latin typeface="Arial" panose="020B0604020202020204" pitchFamily="34" charset="0"/>
                <a:cs typeface="Arial" panose="020B0604020202020204" pitchFamily="34" charset="0"/>
              </a:rPr>
            </a:br>
            <a:endParaRPr lang="en-US" altLang="en-US" sz="1050" dirty="0">
              <a:latin typeface="Arial" panose="020B0604020202020204" pitchFamily="34" charset="0"/>
              <a:cs typeface="Arial" panose="020B0604020202020204" pitchFamily="34" charset="0"/>
            </a:endParaRPr>
          </a:p>
          <a:p>
            <a:pPr eaLnBrk="1" hangingPunct="1">
              <a:spcBef>
                <a:spcPct val="0"/>
              </a:spcBef>
            </a:pPr>
            <a:r>
              <a:rPr lang="en-US" altLang="en-US" sz="1050" b="1" dirty="0">
                <a:latin typeface="Arial" panose="020B0604020202020204" pitchFamily="34" charset="0"/>
                <a:cs typeface="Arial" panose="020B0604020202020204" pitchFamily="34" charset="0"/>
              </a:rPr>
              <a:t>Social Security Deposit Dates Matched</a:t>
            </a:r>
          </a:p>
          <a:p>
            <a:pPr eaLnBrk="1" hangingPunct="1">
              <a:spcBef>
                <a:spcPct val="0"/>
              </a:spcBef>
            </a:pPr>
            <a:r>
              <a:rPr lang="en-US" altLang="en-US" sz="1050" b="0" i="0" dirty="0">
                <a:latin typeface="Arial" panose="020B0604020202020204" pitchFamily="34" charset="0"/>
                <a:cs typeface="Arial" panose="020B0604020202020204" pitchFamily="34" charset="0"/>
              </a:rPr>
              <a:t>Clients can have the peace of mind knowing their premiums will be withdrawn as soon as their Social Security benefits are deposited. </a:t>
            </a:r>
            <a:br>
              <a:rPr lang="en-US" altLang="en-US" sz="1050" b="0" i="0" dirty="0">
                <a:latin typeface="Arial" panose="020B0604020202020204" pitchFamily="34" charset="0"/>
                <a:cs typeface="Arial" panose="020B0604020202020204" pitchFamily="34" charset="0"/>
              </a:rPr>
            </a:br>
            <a:endParaRPr lang="en-US" altLang="en-US" sz="1050" b="0" i="0" dirty="0">
              <a:latin typeface="Arial" panose="020B0604020202020204" pitchFamily="34" charset="0"/>
              <a:cs typeface="Arial" panose="020B0604020202020204" pitchFamily="34" charset="0"/>
            </a:endParaRPr>
          </a:p>
          <a:p>
            <a:pPr eaLnBrk="1" hangingPunct="1">
              <a:spcBef>
                <a:spcPct val="0"/>
              </a:spcBef>
            </a:pPr>
            <a:r>
              <a:rPr lang="en-US" altLang="en-US" sz="1050" b="1" dirty="0">
                <a:latin typeface="Arial" panose="020B0604020202020204" pitchFamily="34" charset="0"/>
                <a:cs typeface="Arial" panose="020B0604020202020204" pitchFamily="34" charset="0"/>
              </a:rPr>
              <a:t>Direct Express MasterCard Accepted</a:t>
            </a:r>
          </a:p>
          <a:p>
            <a:pPr eaLnBrk="1" hangingPunct="1">
              <a:spcBef>
                <a:spcPct val="0"/>
              </a:spcBef>
            </a:pPr>
            <a:r>
              <a:rPr lang="en-US" altLang="en-US" sz="1050" b="0" i="0" dirty="0">
                <a:latin typeface="Arial" panose="020B0604020202020204" pitchFamily="34" charset="0"/>
                <a:cs typeface="Arial" panose="020B0604020202020204" pitchFamily="34" charset="0"/>
              </a:rPr>
              <a:t>Clients can have their withdraw correspond to Social Security Benefit deposit dates for bank accounts and the </a:t>
            </a:r>
            <a:r>
              <a:rPr lang="en-US" sz="1050" b="0" i="0" u="none" strike="noStrike" kern="1200" dirty="0">
                <a:solidFill>
                  <a:schemeClr val="tx1"/>
                </a:solidFill>
                <a:effectLst/>
                <a:latin typeface="Arial" panose="020B0604020202020204" pitchFamily="34" charset="0"/>
                <a:cs typeface="Arial" panose="020B0604020202020204" pitchFamily="34" charset="0"/>
              </a:rPr>
              <a:t>Direct Express card program</a:t>
            </a:r>
            <a:r>
              <a:rPr lang="en-US" altLang="en-US" sz="1050" b="0" i="0" dirty="0">
                <a:latin typeface="Arial" panose="020B0604020202020204" pitchFamily="34" charset="0"/>
                <a:cs typeface="Arial" panose="020B0604020202020204" pitchFamily="34" charset="0"/>
              </a:rPr>
              <a:t>. We are one of a few carriers that accept the </a:t>
            </a:r>
            <a:r>
              <a:rPr lang="en-US" sz="1050" b="0" i="0" u="none" strike="noStrike" kern="1200" dirty="0">
                <a:solidFill>
                  <a:schemeClr val="tx1"/>
                </a:solidFill>
                <a:effectLst/>
                <a:latin typeface="Arial" panose="020B0604020202020204" pitchFamily="34" charset="0"/>
                <a:cs typeface="Arial" panose="020B0604020202020204" pitchFamily="34" charset="0"/>
              </a:rPr>
              <a:t>Direct Express card </a:t>
            </a:r>
            <a:r>
              <a:rPr lang="en-US" altLang="en-US" sz="1050" b="0" i="0" dirty="0">
                <a:latin typeface="Arial" panose="020B0604020202020204" pitchFamily="34" charset="0"/>
                <a:cs typeface="Arial" panose="020B0604020202020204" pitchFamily="34" charset="0"/>
              </a:rPr>
              <a:t>as a mode of payment. </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970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ltLang="en-US" sz="1050" dirty="0">
                <a:latin typeface="Arial" panose="020B0604020202020204" pitchFamily="34" charset="0"/>
                <a:cs typeface="Arial" panose="020B0604020202020204" pitchFamily="34" charset="0"/>
              </a:rPr>
              <a:t>This is only a </a:t>
            </a:r>
            <a:r>
              <a:rPr lang="en-US" sz="900" kern="1200" dirty="0">
                <a:solidFill>
                  <a:schemeClr val="tx1"/>
                </a:solidFill>
                <a:effectLst/>
                <a:latin typeface="+mn-lt"/>
                <a:ea typeface="+mn-ea"/>
                <a:cs typeface="+mn-cs"/>
              </a:rPr>
              <a:t>monthly payment </a:t>
            </a:r>
            <a:r>
              <a:rPr lang="en-US" altLang="en-US" sz="1050" dirty="0">
                <a:latin typeface="Arial" panose="020B0604020202020204" pitchFamily="34" charset="0"/>
                <a:cs typeface="Arial" panose="020B0604020202020204" pitchFamily="34" charset="0"/>
              </a:rPr>
              <a:t>EFT payment mode — quarterly and annual payment modes are not available using the </a:t>
            </a:r>
            <a:r>
              <a:rPr lang="en-US" sz="1050" b="0" i="0" u="none" strike="noStrike" kern="1200" dirty="0">
                <a:solidFill>
                  <a:schemeClr val="tx1"/>
                </a:solidFill>
                <a:effectLst/>
                <a:latin typeface="Arial" panose="020B0604020202020204" pitchFamily="34" charset="0"/>
                <a:cs typeface="Arial" panose="020B0604020202020204" pitchFamily="34" charset="0"/>
              </a:rPr>
              <a:t>Transamerica Authorization Form</a:t>
            </a:r>
            <a:r>
              <a:rPr lang="en-US" altLang="en-US" sz="105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54EC7101-B252-46FF-9D9B-DD88E1DFAE2C}" type="slidenum">
              <a:rPr lang="en-US" smtClean="0"/>
              <a:t>6</a:t>
            </a:fld>
            <a:endParaRPr lang="en-US" dirty="0"/>
          </a:p>
        </p:txBody>
      </p:sp>
    </p:spTree>
    <p:extLst>
      <p:ext uri="{BB962C8B-B14F-4D97-AF65-F5344CB8AC3E}">
        <p14:creationId xmlns:p14="http://schemas.microsoft.com/office/powerpoint/2010/main" val="353521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50" dirty="0">
                <a:latin typeface="Arial" panose="020B0604020202020204" pitchFamily="34" charset="0"/>
                <a:cs typeface="Arial" panose="020B0604020202020204" pitchFamily="34" charset="0"/>
              </a:rPr>
              <a:t>Please ensure the Social Security benefit deposit date does </a:t>
            </a:r>
            <a:r>
              <a:rPr lang="en-US" altLang="en-US" sz="1050" b="1" dirty="0">
                <a:latin typeface="Arial" panose="020B0604020202020204" pitchFamily="34" charset="0"/>
                <a:cs typeface="Arial" panose="020B0604020202020204" pitchFamily="34" charset="0"/>
              </a:rPr>
              <a:t>not</a:t>
            </a:r>
            <a:r>
              <a:rPr lang="en-US" altLang="en-US" sz="1050" dirty="0">
                <a:latin typeface="Arial" panose="020B0604020202020204" pitchFamily="34" charset="0"/>
                <a:cs typeface="Arial" panose="020B0604020202020204" pitchFamily="34" charset="0"/>
              </a:rPr>
              <a:t> occur within 3 business days of the application date.  </a:t>
            </a:r>
          </a:p>
          <a:p>
            <a:pPr eaLnBrk="1" hangingPunct="1">
              <a:spcBef>
                <a:spcPct val="0"/>
              </a:spcBef>
            </a:pPr>
            <a:endParaRPr lang="en-US" altLang="en-US" sz="1050" dirty="0">
              <a:latin typeface="Arial" panose="020B0604020202020204" pitchFamily="34" charset="0"/>
              <a:cs typeface="Arial" panose="020B0604020202020204" pitchFamily="34" charset="0"/>
            </a:endParaRPr>
          </a:p>
          <a:p>
            <a:pPr eaLnBrk="1" hangingPunct="1">
              <a:spcBef>
                <a:spcPct val="0"/>
              </a:spcBef>
            </a:pPr>
            <a:r>
              <a:rPr lang="en-US" altLang="en-US" sz="1050" dirty="0">
                <a:latin typeface="Arial" panose="020B0604020202020204" pitchFamily="34" charset="0"/>
                <a:cs typeface="Arial" panose="020B0604020202020204" pitchFamily="34" charset="0"/>
              </a:rPr>
              <a:t>If the Social Security benefit deposit date occurs within 3 business days of the application date, the initial draft date would need to be moved </a:t>
            </a:r>
            <a:r>
              <a:rPr lang="en-US" altLang="en-US" sz="1050" b="1" dirty="0">
                <a:latin typeface="Arial" panose="020B0604020202020204" pitchFamily="34" charset="0"/>
                <a:cs typeface="Arial" panose="020B0604020202020204" pitchFamily="34" charset="0"/>
              </a:rPr>
              <a:t>to the following month</a:t>
            </a:r>
            <a:r>
              <a:rPr lang="en-US" altLang="en-US" sz="1050" dirty="0">
                <a:latin typeface="Arial" panose="020B0604020202020204" pitchFamily="34" charset="0"/>
                <a:cs typeface="Arial" panose="020B0604020202020204" pitchFamily="34" charset="0"/>
              </a:rPr>
              <a:t>. Initial draft month cannot exceed one benefit payment cycle past application date.</a:t>
            </a:r>
          </a:p>
          <a:p>
            <a:pPr eaLnBrk="1" hangingPunct="1">
              <a:spcBef>
                <a:spcPct val="0"/>
              </a:spcBef>
            </a:pPr>
            <a:endParaRPr lang="en-US" alt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C7101-B252-46FF-9D9B-DD88E1DFAE2C}" type="slidenum">
              <a:rPr lang="en-US" smtClean="0"/>
              <a:t>7</a:t>
            </a:fld>
            <a:endParaRPr lang="en-US" dirty="0"/>
          </a:p>
        </p:txBody>
      </p:sp>
    </p:spTree>
    <p:extLst>
      <p:ext uri="{BB962C8B-B14F-4D97-AF65-F5344CB8AC3E}">
        <p14:creationId xmlns:p14="http://schemas.microsoft.com/office/powerpoint/2010/main" val="335333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50" b="1" dirty="0">
                <a:latin typeface="Arial" panose="020B0604020202020204" pitchFamily="34" charset="0"/>
                <a:cs typeface="Arial" panose="020B0604020202020204" pitchFamily="34" charset="0"/>
              </a:rPr>
              <a:t>Example:</a:t>
            </a:r>
          </a:p>
          <a:p>
            <a:pPr eaLnBrk="1" hangingPunct="1">
              <a:spcBef>
                <a:spcPct val="0"/>
              </a:spcBef>
            </a:pPr>
            <a:r>
              <a:rPr lang="en-US" altLang="en-US" sz="1050" dirty="0">
                <a:latin typeface="Arial" panose="020B0604020202020204" pitchFamily="34" charset="0"/>
                <a:cs typeface="Arial" panose="020B0604020202020204" pitchFamily="34" charset="0"/>
              </a:rPr>
              <a:t>If the application date is June 3 and the client’s Social Security benefits are deposited on the second Wednesday of the month, June 10, this would not meet the 3-day business rule. The next draft date (July 8) would need to be selected.</a:t>
            </a:r>
          </a:p>
        </p:txBody>
      </p:sp>
      <p:sp>
        <p:nvSpPr>
          <p:cNvPr id="4" name="Slide Number Placeholder 3"/>
          <p:cNvSpPr>
            <a:spLocks noGrp="1"/>
          </p:cNvSpPr>
          <p:nvPr>
            <p:ph type="sldNum" sz="quarter" idx="10"/>
          </p:nvPr>
        </p:nvSpPr>
        <p:spPr/>
        <p:txBody>
          <a:bodyPr/>
          <a:lstStyle/>
          <a:p>
            <a:fld id="{54EC7101-B252-46FF-9D9B-DD88E1DFAE2C}" type="slidenum">
              <a:rPr lang="en-US" smtClean="0"/>
              <a:t>8</a:t>
            </a:fld>
            <a:endParaRPr lang="en-US" dirty="0"/>
          </a:p>
        </p:txBody>
      </p:sp>
    </p:spTree>
    <p:extLst>
      <p:ext uri="{BB962C8B-B14F-4D97-AF65-F5344CB8AC3E}">
        <p14:creationId xmlns:p14="http://schemas.microsoft.com/office/powerpoint/2010/main" val="213898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C7101-B252-46FF-9D9B-DD88E1DFAE2C}" type="slidenum">
              <a:rPr lang="en-US" smtClean="0"/>
              <a:t>9</a:t>
            </a:fld>
            <a:endParaRPr lang="en-US" dirty="0"/>
          </a:p>
        </p:txBody>
      </p:sp>
    </p:spTree>
    <p:extLst>
      <p:ext uri="{BB962C8B-B14F-4D97-AF65-F5344CB8AC3E}">
        <p14:creationId xmlns:p14="http://schemas.microsoft.com/office/powerpoint/2010/main" val="1629361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_red bar">
    <p:spTree>
      <p:nvGrpSpPr>
        <p:cNvPr id="1" name=""/>
        <p:cNvGrpSpPr/>
        <p:nvPr/>
      </p:nvGrpSpPr>
      <p:grpSpPr>
        <a:xfrm>
          <a:off x="0" y="0"/>
          <a:ext cx="0" cy="0"/>
          <a:chOff x="0" y="0"/>
          <a:chExt cx="0" cy="0"/>
        </a:xfrm>
      </p:grpSpPr>
      <p:sp>
        <p:nvSpPr>
          <p:cNvPr id="4" name="Shape 258"/>
          <p:cNvSpPr/>
          <p:nvPr userDrawn="1"/>
        </p:nvSpPr>
        <p:spPr>
          <a:xfrm flipH="1">
            <a:off x="7512936" y="3516038"/>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189">
              <a:defRPr sz="3200">
                <a:solidFill>
                  <a:srgbClr val="FFFFFF"/>
                </a:solidFill>
              </a:defRPr>
            </a:pPr>
            <a:endParaRPr sz="3200" dirty="0">
              <a:solidFill>
                <a:srgbClr val="FFFFFF"/>
              </a:solidFill>
            </a:endParaRPr>
          </a:p>
        </p:txBody>
      </p:sp>
      <p:sp>
        <p:nvSpPr>
          <p:cNvPr id="8" name="Rectangle 7"/>
          <p:cNvSpPr/>
          <p:nvPr userDrawn="1"/>
        </p:nvSpPr>
        <p:spPr>
          <a:xfrm>
            <a:off x="426720" y="365760"/>
            <a:ext cx="8290560" cy="4419600"/>
          </a:xfrm>
          <a:prstGeom prst="rect">
            <a:avLst/>
          </a:prstGeom>
          <a:no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457189"/>
            <a:endParaRPr lang="en-US" sz="1800" dirty="0">
              <a:solidFill>
                <a:srgbClr val="40474B">
                  <a:lumMod val="75000"/>
                </a:srgbClr>
              </a:solidFill>
              <a:cs typeface="Arial"/>
            </a:endParaRPr>
          </a:p>
        </p:txBody>
      </p:sp>
      <p:cxnSp>
        <p:nvCxnSpPr>
          <p:cNvPr id="9" name="Straight Connector 8"/>
          <p:cNvCxnSpPr/>
          <p:nvPr userDrawn="1"/>
        </p:nvCxnSpPr>
        <p:spPr>
          <a:xfrm flipV="1">
            <a:off x="7687947" y="3758515"/>
            <a:ext cx="1029334" cy="102684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 name="Shape 258"/>
          <p:cNvSpPr/>
          <p:nvPr userDrawn="1"/>
        </p:nvSpPr>
        <p:spPr>
          <a:xfrm flipH="1">
            <a:off x="7339163" y="3338664"/>
            <a:ext cx="1810609" cy="18106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6350" cmpd="sng">
            <a:solidFill>
              <a:schemeClr val="bg1"/>
            </a:solidFill>
            <a:miter lim="400000"/>
          </a:ln>
        </p:spPr>
        <p:txBody>
          <a:bodyPr lIns="50800" tIns="50800" rIns="50800" bIns="50800" anchor="ctr"/>
          <a:lstStyle/>
          <a:p>
            <a:pPr defTabSz="457189">
              <a:defRPr sz="3200">
                <a:solidFill>
                  <a:srgbClr val="FFFFFF"/>
                </a:solidFill>
              </a:defRPr>
            </a:pPr>
            <a:endParaRPr sz="3200" dirty="0">
              <a:solidFill>
                <a:srgbClr val="FFFFFF"/>
              </a:solidFill>
            </a:endParaRPr>
          </a:p>
        </p:txBody>
      </p:sp>
      <p:pic>
        <p:nvPicPr>
          <p:cNvPr id="10" name="Picture 9"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7694" y="4261959"/>
            <a:ext cx="796043" cy="522767"/>
          </a:xfrm>
          <a:prstGeom prst="rect">
            <a:avLst/>
          </a:prstGeom>
        </p:spPr>
      </p:pic>
      <p:sp>
        <p:nvSpPr>
          <p:cNvPr id="2" name="Title 1"/>
          <p:cNvSpPr>
            <a:spLocks noGrp="1"/>
          </p:cNvSpPr>
          <p:nvPr>
            <p:ph type="title" hasCustomPrompt="1"/>
          </p:nvPr>
        </p:nvSpPr>
        <p:spPr>
          <a:xfrm>
            <a:off x="704089" y="1170433"/>
            <a:ext cx="7354095" cy="546799"/>
          </a:xfrm>
          <a:prstGeom prst="rect">
            <a:avLst/>
          </a:prstGeom>
        </p:spPr>
        <p:txBody>
          <a:bodyPr vert="horz"/>
          <a:lstStyle>
            <a:lvl1pPr>
              <a:defRPr sz="3200" kern="0" cap="all" spc="200" baseline="0">
                <a:solidFill>
                  <a:schemeClr val="bg1"/>
                </a:solidFill>
                <a:latin typeface="Impact"/>
                <a:cs typeface="Impact"/>
              </a:defRPr>
            </a:lvl1pPr>
          </a:lstStyle>
          <a:p>
            <a:r>
              <a:rPr lang="en-US" dirty="0"/>
              <a:t>NO IMAGE white PRESENTATION TITLE</a:t>
            </a:r>
          </a:p>
        </p:txBody>
      </p:sp>
      <p:sp>
        <p:nvSpPr>
          <p:cNvPr id="5" name="Text Placeholder 4"/>
          <p:cNvSpPr>
            <a:spLocks noGrp="1"/>
          </p:cNvSpPr>
          <p:nvPr>
            <p:ph type="body" sz="quarter" idx="10" hasCustomPrompt="1"/>
          </p:nvPr>
        </p:nvSpPr>
        <p:spPr>
          <a:xfrm>
            <a:off x="704088" y="1712888"/>
            <a:ext cx="7354888" cy="548640"/>
          </a:xfrm>
          <a:prstGeom prst="rect">
            <a:avLst/>
          </a:prstGeom>
        </p:spPr>
        <p:txBody>
          <a:bodyPr vert="horz"/>
          <a:lstStyle>
            <a:lvl1pPr marL="0" indent="0">
              <a:buNone/>
              <a:defRPr sz="3200" kern="0" cap="all" spc="200" baseline="0">
                <a:solidFill>
                  <a:schemeClr val="bg1"/>
                </a:solidFill>
                <a:latin typeface="Impact"/>
                <a:cs typeface="Impact"/>
              </a:defRPr>
            </a:lvl1pPr>
          </a:lstStyle>
          <a:p>
            <a:pPr lvl="0"/>
            <a:r>
              <a:rPr lang="en-US" dirty="0"/>
              <a:t>Page with two lines</a:t>
            </a:r>
          </a:p>
        </p:txBody>
      </p:sp>
    </p:spTree>
    <p:extLst>
      <p:ext uri="{BB962C8B-B14F-4D97-AF65-F5344CB8AC3E}">
        <p14:creationId xmlns:p14="http://schemas.microsoft.com/office/powerpoint/2010/main" val="4077568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3067"/>
            <a:ext cx="8229600" cy="859536"/>
          </a:xfrm>
          <a:prstGeom prst="rect">
            <a:avLst/>
          </a:prstGeom>
        </p:spPr>
        <p:txBody>
          <a:bodyPr vert="horz"/>
          <a:lstStyle>
            <a:lvl1pPr marL="0" indent="0">
              <a:buNone/>
              <a:tabLst>
                <a:tab pos="1431890" algn="l"/>
              </a:tabLst>
              <a:defRPr sz="3600" b="0" i="0" kern="0" cap="all" spc="200">
                <a:solidFill>
                  <a:srgbClr val="3E6B9C"/>
                </a:solidFill>
                <a:latin typeface="Impact"/>
                <a:cs typeface="Impact"/>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0736"/>
            <a:ext cx="8229600" cy="859536"/>
          </a:xfrm>
          <a:prstGeom prst="rect">
            <a:avLst/>
          </a:prstGeom>
        </p:spPr>
        <p:txBody>
          <a:bodyPr vert="horz"/>
          <a:lstStyle>
            <a:lvl1pPr marL="0" indent="0">
              <a:buNone/>
              <a:defRPr sz="3600" b="0" i="0" kern="0" cap="all" spc="200">
                <a:solidFill>
                  <a:srgbClr val="3E6B9C"/>
                </a:solidFill>
                <a:latin typeface="Impact"/>
                <a:cs typeface="Impact"/>
              </a:defRPr>
            </a:lvl1pPr>
          </a:lstStyle>
          <a:p>
            <a:pPr lvl="0"/>
            <a:r>
              <a:rPr lang="en-US" dirty="0"/>
              <a:t>DIVIDER SLIDE TWO HEADLINES</a:t>
            </a:r>
          </a:p>
        </p:txBody>
      </p:sp>
      <p:sp>
        <p:nvSpPr>
          <p:cNvPr id="16" name="Slide Number Placeholder 5"/>
          <p:cNvSpPr>
            <a:spLocks noGrp="1"/>
          </p:cNvSpPr>
          <p:nvPr>
            <p:ph type="sldNum" sz="quarter" idx="13"/>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59994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osur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993470"/>
            <a:ext cx="802640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49752" y="136768"/>
            <a:ext cx="8037329" cy="489465"/>
          </a:xfrm>
          <a:prstGeom prst="rect">
            <a:avLst/>
          </a:prstGeom>
        </p:spPr>
        <p:txBody>
          <a:bodyPr anchor="t" anchorCtr="0"/>
          <a:lstStyle>
            <a:lvl1pPr>
              <a:lnSpc>
                <a:spcPct val="100000"/>
              </a:lnSpc>
              <a:defRPr sz="2000" b="1" i="0" cap="all">
                <a:solidFill>
                  <a:schemeClr val="bg1"/>
                </a:solidFill>
                <a:latin typeface="Arial"/>
                <a:cs typeface="Arial"/>
              </a:defRPr>
            </a:lvl1pPr>
          </a:lstStyle>
          <a:p>
            <a:r>
              <a:rPr lang="en-US" dirty="0"/>
              <a:t>CLICK TO EDIT TITLE</a:t>
            </a:r>
          </a:p>
        </p:txBody>
      </p:sp>
    </p:spTree>
    <p:extLst>
      <p:ext uri="{BB962C8B-B14F-4D97-AF65-F5344CB8AC3E}">
        <p14:creationId xmlns:p14="http://schemas.microsoft.com/office/powerpoint/2010/main" val="2263877061"/>
      </p:ext>
    </p:extLst>
  </p:cSld>
  <p:clrMapOvr>
    <a:masterClrMapping/>
  </p:clrMapOvr>
  <p:extLst>
    <p:ext uri="{DCECCB84-F9BA-43D5-87BE-67443E8EF086}">
      <p15:sldGuideLst xmlns:p15="http://schemas.microsoft.com/office/powerpoint/2012/main">
        <p15:guide id="1" orient="horz" pos="63" userDrawn="1">
          <p15:clr>
            <a:srgbClr val="FBAE40"/>
          </p15:clr>
        </p15:guide>
        <p15:guide id="2" orient="horz" pos="53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7000"/>
            <a:ext cx="8229600" cy="857250"/>
          </a:xfrm>
          <a:prstGeom prst="rect">
            <a:avLst/>
          </a:prstGeom>
        </p:spPr>
        <p:txBody>
          <a:bodyPr vert="horz"/>
          <a:lstStyle>
            <a:lvl1pPr>
              <a:defRPr sz="3600" b="0" i="0" kern="0" cap="all" spc="200">
                <a:solidFill>
                  <a:schemeClr val="bg1"/>
                </a:solidFill>
                <a:latin typeface="Impact"/>
                <a:cs typeface="Impact"/>
              </a:defRPr>
            </a:lvl1pPr>
          </a:lstStyle>
          <a:p>
            <a:r>
              <a:rPr lang="en-US" dirty="0"/>
              <a:t>DIVIDER SLIDE ONE HEADLINE</a:t>
            </a:r>
          </a:p>
        </p:txBody>
      </p:sp>
      <p:sp>
        <p:nvSpPr>
          <p:cNvPr id="15"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105377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1043"/>
            <a:ext cx="450135" cy="0"/>
          </a:xfrm>
          <a:prstGeom prst="line">
            <a:avLst/>
          </a:prstGeom>
          <a:ln w="6350" cmpd="sng">
            <a:solidFill>
              <a:schemeClr val="bg1"/>
            </a:solidFill>
            <a:miter lim="400000"/>
          </a:ln>
        </p:spPr>
        <p:txBody>
          <a:bodyPr lIns="50800" tIns="50800" rIns="50800" bIns="50800" anchor="ctr"/>
          <a:lstStyle/>
          <a:p>
            <a:pPr defTabSz="457189">
              <a:defRPr sz="3200"/>
            </a:pPr>
            <a:endParaRPr sz="3200" dirty="0">
              <a:solidFill>
                <a:srgbClr val="40474B"/>
              </a:solidFill>
            </a:endParaRPr>
          </a:p>
        </p:txBody>
      </p:sp>
      <p:sp>
        <p:nvSpPr>
          <p:cNvPr id="13" name="Text Placeholder 12"/>
          <p:cNvSpPr>
            <a:spLocks noGrp="1"/>
          </p:cNvSpPr>
          <p:nvPr>
            <p:ph type="body" sz="quarter" idx="12" hasCustomPrompt="1"/>
          </p:nvPr>
        </p:nvSpPr>
        <p:spPr>
          <a:xfrm>
            <a:off x="242246" y="3163825"/>
            <a:ext cx="3748545" cy="433388"/>
          </a:xfrm>
          <a:prstGeom prst="rect">
            <a:avLst/>
          </a:prstGeom>
        </p:spPr>
        <p:txBody>
          <a:bodyPr vert="horz" anchor="ctr"/>
          <a:lstStyle>
            <a:lvl1pPr marL="0" indent="0">
              <a:buNone/>
              <a:defRPr sz="1200" b="1" baseline="0">
                <a:solidFill>
                  <a:schemeClr val="bg1"/>
                </a:solidFill>
              </a:defRPr>
            </a:lvl1pPr>
          </a:lstStyle>
          <a:p>
            <a:pPr lvl="0"/>
            <a:r>
              <a:rPr lang="en-US" dirty="0"/>
              <a:t>CLICK TO ADD TEXT</a:t>
            </a:r>
          </a:p>
        </p:txBody>
      </p:sp>
      <p:sp>
        <p:nvSpPr>
          <p:cNvPr id="7" name="Text Placeholder 6"/>
          <p:cNvSpPr>
            <a:spLocks noGrp="1"/>
          </p:cNvSpPr>
          <p:nvPr>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chemeClr val="accent2"/>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3579194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divider">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1043"/>
            <a:ext cx="450135" cy="0"/>
          </a:xfrm>
          <a:prstGeom prst="line">
            <a:avLst/>
          </a:prstGeom>
          <a:ln w="6350" cmpd="sng">
            <a:solidFill>
              <a:schemeClr val="bg1"/>
            </a:solidFill>
            <a:miter lim="400000"/>
          </a:ln>
        </p:spPr>
        <p:txBody>
          <a:bodyPr lIns="50800" tIns="50800" rIns="50800" bIns="50800" anchor="ctr"/>
          <a:lstStyle/>
          <a:p>
            <a:pPr defTabSz="457189">
              <a:defRPr sz="3200"/>
            </a:pPr>
            <a:endParaRPr sz="3200" dirty="0">
              <a:solidFill>
                <a:srgbClr val="40474B"/>
              </a:solidFill>
            </a:endParaRPr>
          </a:p>
        </p:txBody>
      </p:sp>
      <p:sp>
        <p:nvSpPr>
          <p:cNvPr id="10" name="Text Placeholder 12"/>
          <p:cNvSpPr>
            <a:spLocks noGrp="1"/>
          </p:cNvSpPr>
          <p:nvPr>
            <p:ph type="body" sz="quarter" idx="12" hasCustomPrompt="1"/>
          </p:nvPr>
        </p:nvSpPr>
        <p:spPr>
          <a:xfrm>
            <a:off x="242246" y="3163825"/>
            <a:ext cx="3748545" cy="433388"/>
          </a:xfrm>
          <a:prstGeom prst="rect">
            <a:avLst/>
          </a:prstGeom>
        </p:spPr>
        <p:txBody>
          <a:bodyPr vert="horz" anchor="ctr"/>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chemeClr val="tx2"/>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197286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 divider">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1043"/>
            <a:ext cx="450135" cy="0"/>
          </a:xfrm>
          <a:prstGeom prst="line">
            <a:avLst/>
          </a:prstGeom>
          <a:ln w="6350" cmpd="sng">
            <a:solidFill>
              <a:schemeClr val="bg1"/>
            </a:solidFill>
            <a:miter lim="400000"/>
          </a:ln>
        </p:spPr>
        <p:txBody>
          <a:bodyPr lIns="50800" tIns="50800" rIns="50800" bIns="50800" anchor="ctr"/>
          <a:lstStyle/>
          <a:p>
            <a:pPr defTabSz="457189">
              <a:defRPr sz="3200"/>
            </a:pPr>
            <a:endParaRPr sz="3200" dirty="0">
              <a:solidFill>
                <a:srgbClr val="40474B"/>
              </a:solidFill>
            </a:endParaRPr>
          </a:p>
        </p:txBody>
      </p:sp>
      <p:sp>
        <p:nvSpPr>
          <p:cNvPr id="10" name="Text Placeholder 12"/>
          <p:cNvSpPr>
            <a:spLocks noGrp="1"/>
          </p:cNvSpPr>
          <p:nvPr userDrawn="1">
            <p:ph type="body" sz="quarter" idx="12" hasCustomPrompt="1"/>
          </p:nvPr>
        </p:nvSpPr>
        <p:spPr>
          <a:xfrm>
            <a:off x="242247" y="3163825"/>
            <a:ext cx="2315591" cy="433388"/>
          </a:xfrm>
          <a:prstGeom prst="rect">
            <a:avLst/>
          </a:prstGeom>
        </p:spPr>
        <p:txBody>
          <a:bodyPr vert="horz" anchor="ctr"/>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4" y="2212848"/>
            <a:ext cx="7616952" cy="667512"/>
          </a:xfrm>
          <a:prstGeom prst="rect">
            <a:avLst/>
          </a:prstGeom>
        </p:spPr>
        <p:txBody>
          <a:bodyPr vert="horz"/>
          <a:lstStyle>
            <a:lvl1pPr marL="0" indent="0">
              <a:buNone/>
              <a:defRPr sz="3600" b="0" i="0" kern="0" cap="all" spc="200">
                <a:solidFill>
                  <a:srgbClr val="EE0000"/>
                </a:solidFill>
                <a:latin typeface="Impact"/>
                <a:cs typeface="Impact"/>
              </a:defRPr>
            </a:lvl1pPr>
          </a:lstStyle>
          <a:p>
            <a:pPr lvl="0"/>
            <a:r>
              <a:rPr lang="en-US" dirty="0"/>
              <a:t>HEADLINE FOR DIVIDER SLIDE</a:t>
            </a:r>
          </a:p>
        </p:txBody>
      </p:sp>
    </p:spTree>
    <p:extLst>
      <p:ext uri="{BB962C8B-B14F-4D97-AF65-F5344CB8AC3E}">
        <p14:creationId xmlns:p14="http://schemas.microsoft.com/office/powerpoint/2010/main" val="24147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4" name="Shape 111"/>
          <p:cNvSpPr/>
          <p:nvPr userDrawn="1"/>
        </p:nvSpPr>
        <p:spPr>
          <a:xfrm>
            <a:off x="8697686" y="4721043"/>
            <a:ext cx="450135" cy="0"/>
          </a:xfrm>
          <a:prstGeom prst="line">
            <a:avLst/>
          </a:prstGeom>
          <a:ln w="6350" cmpd="sng">
            <a:solidFill>
              <a:schemeClr val="bg1"/>
            </a:solidFill>
            <a:miter lim="400000"/>
          </a:ln>
        </p:spPr>
        <p:txBody>
          <a:bodyPr lIns="50800" tIns="50800" rIns="50800" bIns="50800" anchor="ctr"/>
          <a:lstStyle/>
          <a:p>
            <a:pPr defTabSz="457189">
              <a:defRPr sz="3200"/>
            </a:pPr>
            <a:endParaRPr sz="3200" dirty="0">
              <a:solidFill>
                <a:srgbClr val="40474B"/>
              </a:solidFill>
            </a:endParaRPr>
          </a:p>
        </p:txBody>
      </p:sp>
    </p:spTree>
    <p:extLst>
      <p:ext uri="{BB962C8B-B14F-4D97-AF65-F5344CB8AC3E}">
        <p14:creationId xmlns:p14="http://schemas.microsoft.com/office/powerpoint/2010/main" val="1006422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29B5116-FC82-4617-9B5C-0BEBF7F7DA8A}" type="slidenum">
              <a:rPr lang="en-US"/>
              <a:pPr>
                <a:defRPr/>
              </a:pPr>
              <a:t>‹#›</a:t>
            </a:fld>
            <a:endParaRPr lang="en-US" dirty="0"/>
          </a:p>
        </p:txBody>
      </p:sp>
    </p:spTree>
    <p:extLst>
      <p:ext uri="{BB962C8B-B14F-4D97-AF65-F5344CB8AC3E}">
        <p14:creationId xmlns:p14="http://schemas.microsoft.com/office/powerpoint/2010/main" val="4676191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54B36AAD-F73E-43A6-A0E1-564CBBD6110B}" type="slidenum">
              <a:rPr lang="en-US"/>
              <a:pPr>
                <a:defRPr/>
              </a:pPr>
              <a:t>‹#›</a:t>
            </a:fld>
            <a:endParaRPr lang="en-US" dirty="0"/>
          </a:p>
        </p:txBody>
      </p:sp>
    </p:spTree>
    <p:extLst>
      <p:ext uri="{BB962C8B-B14F-4D97-AF65-F5344CB8AC3E}">
        <p14:creationId xmlns:p14="http://schemas.microsoft.com/office/powerpoint/2010/main" val="3321225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9B5116-FC82-4617-9B5C-0BEBF7F7DA8A}" type="slidenum">
              <a:rPr lang="en-US"/>
              <a:pPr>
                <a:defRPr/>
              </a:pPr>
              <a:t>‹#›</a:t>
            </a:fld>
            <a:endParaRPr lang="en-US" dirty="0"/>
          </a:p>
        </p:txBody>
      </p:sp>
    </p:spTree>
    <p:extLst>
      <p:ext uri="{BB962C8B-B14F-4D97-AF65-F5344CB8AC3E}">
        <p14:creationId xmlns:p14="http://schemas.microsoft.com/office/powerpoint/2010/main" val="366347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Title Slide_whit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5" name="Slide Number Placeholder 1"/>
          <p:cNvSpPr txBox="1">
            <a:spLocks/>
          </p:cNvSpPr>
          <p:nvPr userDrawn="1"/>
        </p:nvSpPr>
        <p:spPr>
          <a:xfrm>
            <a:off x="8728636" y="4842779"/>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z="900" smtClean="0"/>
              <a:pPr/>
              <a:t>‹#›</a:t>
            </a:fld>
            <a:endParaRPr lang="en-US" sz="900" dirty="0"/>
          </a:p>
        </p:txBody>
      </p:sp>
      <p:sp>
        <p:nvSpPr>
          <p:cNvPr id="6" name="Shape 258"/>
          <p:cNvSpPr/>
          <p:nvPr userDrawn="1"/>
        </p:nvSpPr>
        <p:spPr>
          <a:xfrm flipH="1">
            <a:off x="7512936" y="3512228"/>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189">
              <a:defRPr sz="3200">
                <a:solidFill>
                  <a:srgbClr val="FFFFFF"/>
                </a:solidFill>
              </a:defRPr>
            </a:pPr>
            <a:endParaRPr sz="3200" dirty="0">
              <a:solidFill>
                <a:srgbClr val="FFFFFF"/>
              </a:solidFill>
            </a:endParaRPr>
          </a:p>
        </p:txBody>
      </p:sp>
      <p:sp>
        <p:nvSpPr>
          <p:cNvPr id="2" name="Title 1"/>
          <p:cNvSpPr>
            <a:spLocks noGrp="1"/>
          </p:cNvSpPr>
          <p:nvPr>
            <p:ph type="title" hasCustomPrompt="1"/>
          </p:nvPr>
        </p:nvSpPr>
        <p:spPr>
          <a:xfrm>
            <a:off x="704088" y="1170432"/>
            <a:ext cx="6903720" cy="521208"/>
          </a:xfrm>
          <a:prstGeom prst="rect">
            <a:avLst/>
          </a:prstGeom>
        </p:spPr>
        <p:txBody>
          <a:bodyPr vert="horz"/>
          <a:lstStyle>
            <a:lvl1pPr>
              <a:defRPr sz="3200" kern="0" cap="all" spc="200">
                <a:solidFill>
                  <a:schemeClr val="accent1"/>
                </a:solidFill>
                <a:latin typeface="Impact"/>
                <a:cs typeface="Impact"/>
              </a:defRPr>
            </a:lvl1pPr>
          </a:lstStyle>
          <a:p>
            <a:r>
              <a:rPr lang="en-US" dirty="0"/>
              <a:t>Image presentation title page</a:t>
            </a:r>
          </a:p>
        </p:txBody>
      </p:sp>
      <p:pic>
        <p:nvPicPr>
          <p:cNvPr id="8" name="Picture 7"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4" y="4489276"/>
            <a:ext cx="796043" cy="522767"/>
          </a:xfrm>
          <a:prstGeom prst="rect">
            <a:avLst/>
          </a:prstGeom>
        </p:spPr>
      </p:pic>
    </p:spTree>
    <p:extLst>
      <p:ext uri="{BB962C8B-B14F-4D97-AF65-F5344CB8AC3E}">
        <p14:creationId xmlns:p14="http://schemas.microsoft.com/office/powerpoint/2010/main" val="405213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3BD3C7-89B5-4E3E-A400-0CA7B38D0763}" type="slidenum">
              <a:rPr lang="en-US"/>
              <a:pPr>
                <a:defRPr/>
              </a:pPr>
              <a:t>‹#›</a:t>
            </a:fld>
            <a:endParaRPr lang="en-US" dirty="0"/>
          </a:p>
        </p:txBody>
      </p:sp>
    </p:spTree>
    <p:extLst>
      <p:ext uri="{BB962C8B-B14F-4D97-AF65-F5344CB8AC3E}">
        <p14:creationId xmlns:p14="http://schemas.microsoft.com/office/powerpoint/2010/main" val="553266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647ECCA4-F05E-45BF-9F41-2660149F4424}"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881D12-36C7-4130-86E6-F18388394036}" type="slidenum">
              <a:rPr lang="en-US"/>
              <a:pPr>
                <a:defRPr/>
              </a:pPr>
              <a:t>‹#›</a:t>
            </a:fld>
            <a:endParaRPr lang="en-US" dirty="0"/>
          </a:p>
        </p:txBody>
      </p:sp>
    </p:spTree>
    <p:extLst>
      <p:ext uri="{BB962C8B-B14F-4D97-AF65-F5344CB8AC3E}">
        <p14:creationId xmlns:p14="http://schemas.microsoft.com/office/powerpoint/2010/main" val="2806739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A6002687-505D-4779-A62E-D7461D493911}"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9D3899C-4D26-4FE3-8989-BBEC8FD7703A}" type="slidenum">
              <a:rPr lang="en-US"/>
              <a:pPr>
                <a:defRPr/>
              </a:pPr>
              <a:t>‹#›</a:t>
            </a:fld>
            <a:endParaRPr lang="en-US" dirty="0"/>
          </a:p>
        </p:txBody>
      </p:sp>
    </p:spTree>
    <p:extLst>
      <p:ext uri="{BB962C8B-B14F-4D97-AF65-F5344CB8AC3E}">
        <p14:creationId xmlns:p14="http://schemas.microsoft.com/office/powerpoint/2010/main" val="2412436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381C8483-3FF6-4738-B737-0FA6C2C74EB9}"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2A8A10-0529-48B2-ADA0-47063F303268}" type="slidenum">
              <a:rPr lang="en-US"/>
              <a:pPr>
                <a:defRPr/>
              </a:pPr>
              <a:t>‹#›</a:t>
            </a:fld>
            <a:endParaRPr lang="en-US" dirty="0"/>
          </a:p>
        </p:txBody>
      </p:sp>
    </p:spTree>
    <p:extLst>
      <p:ext uri="{BB962C8B-B14F-4D97-AF65-F5344CB8AC3E}">
        <p14:creationId xmlns:p14="http://schemas.microsoft.com/office/powerpoint/2010/main" val="603950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018AF6D0-5185-4525-92D9-D29F51C36D28}"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C074328-252D-4EFF-BE08-6C574C8B9AE5}" type="slidenum">
              <a:rPr lang="en-US"/>
              <a:pPr>
                <a:defRPr/>
              </a:pPr>
              <a:t>‹#›</a:t>
            </a:fld>
            <a:endParaRPr lang="en-US" dirty="0"/>
          </a:p>
        </p:txBody>
      </p:sp>
    </p:spTree>
    <p:extLst>
      <p:ext uri="{BB962C8B-B14F-4D97-AF65-F5344CB8AC3E}">
        <p14:creationId xmlns:p14="http://schemas.microsoft.com/office/powerpoint/2010/main" val="220808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6EBB22D8-A14C-4922-9193-CD81AAA0DD5D}"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CAD6B8-1766-470F-A99A-AF0543212F99}" type="slidenum">
              <a:rPr lang="en-US"/>
              <a:pPr>
                <a:defRPr/>
              </a:pPr>
              <a:t>‹#›</a:t>
            </a:fld>
            <a:endParaRPr lang="en-US" dirty="0"/>
          </a:p>
        </p:txBody>
      </p:sp>
    </p:spTree>
    <p:extLst>
      <p:ext uri="{BB962C8B-B14F-4D97-AF65-F5344CB8AC3E}">
        <p14:creationId xmlns:p14="http://schemas.microsoft.com/office/powerpoint/2010/main" val="350410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BD0E9308-5B00-4921-BE0E-5717A0F3220A}"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5E62ED-862E-4711-BD28-73D0CED29765}" type="slidenum">
              <a:rPr lang="en-US"/>
              <a:pPr>
                <a:defRPr/>
              </a:pPr>
              <a:t>‹#›</a:t>
            </a:fld>
            <a:endParaRPr lang="en-US" dirty="0"/>
          </a:p>
        </p:txBody>
      </p:sp>
    </p:spTree>
    <p:extLst>
      <p:ext uri="{BB962C8B-B14F-4D97-AF65-F5344CB8AC3E}">
        <p14:creationId xmlns:p14="http://schemas.microsoft.com/office/powerpoint/2010/main" val="2603869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19D3F142-86C5-4440-9C39-1ED6A803C4C1}"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500BD7-DF33-4177-BA3F-4802C1211752}" type="slidenum">
              <a:rPr lang="en-US"/>
              <a:pPr>
                <a:defRPr/>
              </a:pPr>
              <a:t>‹#›</a:t>
            </a:fld>
            <a:endParaRPr lang="en-US" dirty="0"/>
          </a:p>
        </p:txBody>
      </p:sp>
    </p:spTree>
    <p:extLst>
      <p:ext uri="{BB962C8B-B14F-4D97-AF65-F5344CB8AC3E}">
        <p14:creationId xmlns:p14="http://schemas.microsoft.com/office/powerpoint/2010/main" val="701186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342900" fontAlgn="base">
              <a:spcBef>
                <a:spcPct val="0"/>
              </a:spcBef>
              <a:spcAft>
                <a:spcPct val="0"/>
              </a:spcAft>
              <a:defRPr/>
            </a:pPr>
            <a:fld id="{1ED3E8FC-BD7C-4EC9-B39C-94A43DF61351}" type="datetimeFigureOut">
              <a:rPr lang="en-US" smtClean="0">
                <a:solidFill>
                  <a:prstClr val="black"/>
                </a:solidFill>
                <a:latin typeface="Arial" charset="0"/>
                <a:ea typeface="ＭＳ Ｐゴシック" charset="-128"/>
              </a:rPr>
              <a:pPr defTabSz="342900" fontAlgn="base">
                <a:spcBef>
                  <a:spcPct val="0"/>
                </a:spcBef>
                <a:spcAft>
                  <a:spcPct val="0"/>
                </a:spcAft>
                <a:defRPr/>
              </a:pPr>
              <a:t>5/4/23</a:t>
            </a:fld>
            <a:endParaRPr lang="en-US" dirty="0">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9C2599-7F47-45CC-967A-147F63368E0F}" type="slidenum">
              <a:rPr lang="en-US"/>
              <a:pPr>
                <a:defRPr/>
              </a:pPr>
              <a:t>‹#›</a:t>
            </a:fld>
            <a:endParaRPr lang="en-US" dirty="0"/>
          </a:p>
        </p:txBody>
      </p:sp>
    </p:spTree>
    <p:extLst>
      <p:ext uri="{BB962C8B-B14F-4D97-AF65-F5344CB8AC3E}">
        <p14:creationId xmlns:p14="http://schemas.microsoft.com/office/powerpoint/2010/main" val="323511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E309D7-EF7C-4FD4-88C1-42C898DA8E2E}" type="datetimeFigureOut">
              <a:rPr lang="en-US" smtClean="0"/>
              <a:t>5/4/23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304449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Headline Title Slide_white bars">
    <p:spTree>
      <p:nvGrpSpPr>
        <p:cNvPr id="1" name=""/>
        <p:cNvGrpSpPr/>
        <p:nvPr/>
      </p:nvGrpSpPr>
      <p:grpSpPr>
        <a:xfrm>
          <a:off x="0" y="0"/>
          <a:ext cx="0" cy="0"/>
          <a:chOff x="0" y="0"/>
          <a:chExt cx="0" cy="0"/>
        </a:xfrm>
      </p:grpSpPr>
      <p:sp>
        <p:nvSpPr>
          <p:cNvPr id="7" name="Shape 258"/>
          <p:cNvSpPr/>
          <p:nvPr userDrawn="1"/>
        </p:nvSpPr>
        <p:spPr>
          <a:xfrm flipH="1">
            <a:off x="7512936" y="3509053"/>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189">
              <a:defRPr sz="3200">
                <a:solidFill>
                  <a:srgbClr val="FFFFFF"/>
                </a:solidFill>
              </a:defRPr>
            </a:pPr>
            <a:endParaRPr sz="3200" dirty="0">
              <a:solidFill>
                <a:srgbClr val="FFFFFF"/>
              </a:solidFill>
            </a:endParaRPr>
          </a:p>
        </p:txBody>
      </p:sp>
      <p:pic>
        <p:nvPicPr>
          <p:cNvPr id="10" name="Picture 9"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4" y="4488613"/>
            <a:ext cx="796043" cy="522767"/>
          </a:xfrm>
          <a:prstGeom prst="rect">
            <a:avLst/>
          </a:prstGeom>
        </p:spPr>
      </p:pic>
      <p:sp>
        <p:nvSpPr>
          <p:cNvPr id="2" name="Title 1"/>
          <p:cNvSpPr>
            <a:spLocks noGrp="1"/>
          </p:cNvSpPr>
          <p:nvPr>
            <p:ph type="title" hasCustomPrompt="1"/>
          </p:nvPr>
        </p:nvSpPr>
        <p:spPr>
          <a:xfrm>
            <a:off x="704088" y="1170432"/>
            <a:ext cx="7351776" cy="521208"/>
          </a:xfrm>
          <a:prstGeom prst="rect">
            <a:avLst/>
          </a:prstGeom>
        </p:spPr>
        <p:txBody>
          <a:bodyPr vert="horz"/>
          <a:lstStyle>
            <a:lvl1pPr>
              <a:defRPr sz="3200" kern="0" cap="all" spc="200">
                <a:solidFill>
                  <a:schemeClr val="accent1"/>
                </a:solidFill>
                <a:latin typeface="Impact"/>
                <a:cs typeface="Impact"/>
              </a:defRPr>
            </a:lvl1pPr>
          </a:lstStyle>
          <a:p>
            <a:r>
              <a:rPr lang="en-US" dirty="0"/>
              <a:t>Image presentation title page</a:t>
            </a:r>
          </a:p>
        </p:txBody>
      </p:sp>
      <p:sp>
        <p:nvSpPr>
          <p:cNvPr id="11" name="Text Placeholder 4"/>
          <p:cNvSpPr>
            <a:spLocks noGrp="1"/>
          </p:cNvSpPr>
          <p:nvPr>
            <p:ph type="body" sz="quarter" idx="10" hasCustomPrompt="1"/>
          </p:nvPr>
        </p:nvSpPr>
        <p:spPr>
          <a:xfrm>
            <a:off x="704088" y="1712888"/>
            <a:ext cx="7354888" cy="548640"/>
          </a:xfrm>
          <a:prstGeom prst="rect">
            <a:avLst/>
          </a:prstGeom>
        </p:spPr>
        <p:txBody>
          <a:bodyPr vert="horz"/>
          <a:lstStyle>
            <a:lvl1pPr marL="0" indent="0">
              <a:buNone/>
              <a:defRPr sz="3200" kern="0" cap="all" spc="200" baseline="0">
                <a:solidFill>
                  <a:srgbClr val="EE0000"/>
                </a:solidFill>
                <a:latin typeface="Impact"/>
                <a:cs typeface="Impact"/>
              </a:defRPr>
            </a:lvl1pPr>
          </a:lstStyle>
          <a:p>
            <a:pPr lvl="0"/>
            <a:r>
              <a:rPr lang="en-US" dirty="0"/>
              <a:t>Page with two lines</a:t>
            </a:r>
          </a:p>
        </p:txBody>
      </p:sp>
    </p:spTree>
    <p:extLst>
      <p:ext uri="{BB962C8B-B14F-4D97-AF65-F5344CB8AC3E}">
        <p14:creationId xmlns:p14="http://schemas.microsoft.com/office/powerpoint/2010/main" val="3475342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309D7-EF7C-4FD4-88C1-42C898DA8E2E}" type="datetimeFigureOut">
              <a:rPr lang="en-US" smtClean="0"/>
              <a:t>5/4/23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3876868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E309D7-EF7C-4FD4-88C1-42C898DA8E2E}" type="datetimeFigureOut">
              <a:rPr lang="en-US" smtClean="0"/>
              <a:t>5/4/23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755689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309D7-EF7C-4FD4-88C1-42C898DA8E2E}" type="datetimeFigureOut">
              <a:rPr lang="en-US" smtClean="0"/>
              <a:t>5/4/23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1203467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309D7-EF7C-4FD4-88C1-42C898DA8E2E}" type="datetimeFigureOut">
              <a:rPr lang="en-US" smtClean="0"/>
              <a:t>5/4/23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3943132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E309D7-EF7C-4FD4-88C1-42C898DA8E2E}" type="datetimeFigureOut">
              <a:rPr lang="en-US" smtClean="0"/>
              <a:t>5/4/23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1885535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309D7-EF7C-4FD4-88C1-42C898DA8E2E}" type="datetimeFigureOut">
              <a:rPr lang="en-US" smtClean="0"/>
              <a:t>5/4/23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2373913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E309D7-EF7C-4FD4-88C1-42C898DA8E2E}" type="datetimeFigureOut">
              <a:rPr lang="en-US" smtClean="0"/>
              <a:t>5/4/23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3269947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E309D7-EF7C-4FD4-88C1-42C898DA8E2E}" type="datetimeFigureOut">
              <a:rPr lang="en-US" smtClean="0"/>
              <a:t>5/4/23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1320578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309D7-EF7C-4FD4-88C1-42C898DA8E2E}" type="datetimeFigureOut">
              <a:rPr lang="en-US" smtClean="0"/>
              <a:t>5/4/23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212743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309D7-EF7C-4FD4-88C1-42C898DA8E2E}" type="datetimeFigureOut">
              <a:rPr lang="en-US" smtClean="0"/>
              <a:t>5/4/23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171073-9289-4E71-8C73-8CF6E08C157B}" type="slidenum">
              <a:rPr lang="en-US" smtClean="0"/>
              <a:t>‹#›</a:t>
            </a:fld>
            <a:endParaRPr lang="en-US" dirty="0"/>
          </a:p>
        </p:txBody>
      </p:sp>
    </p:spTree>
    <p:extLst>
      <p:ext uri="{BB962C8B-B14F-4D97-AF65-F5344CB8AC3E}">
        <p14:creationId xmlns:p14="http://schemas.microsoft.com/office/powerpoint/2010/main" val="53572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Line Impact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993470"/>
            <a:ext cx="802640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spTree>
    <p:extLst>
      <p:ext uri="{BB962C8B-B14F-4D97-AF65-F5344CB8AC3E}">
        <p14:creationId xmlns:p14="http://schemas.microsoft.com/office/powerpoint/2010/main" val="156804760"/>
      </p:ext>
    </p:extLst>
  </p:cSld>
  <p:clrMapOvr>
    <a:masterClrMapping/>
  </p:clrMapOvr>
  <p:extLst>
    <p:ext uri="{DCECCB84-F9BA-43D5-87BE-67443E8EF086}">
      <p15:sldGuideLst xmlns:p15="http://schemas.microsoft.com/office/powerpoint/2012/main">
        <p15:guide id="1" orient="horz" pos="63" userDrawn="1">
          <p15:clr>
            <a:srgbClr val="FBAE40"/>
          </p15:clr>
        </p15:guide>
        <p15:guide id="2" orient="horz" pos="53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88838"/>
            <a:ext cx="8229600" cy="857250"/>
          </a:xfrm>
          <a:prstGeom prst="rect">
            <a:avLst/>
          </a:prstGeom>
        </p:spPr>
        <p:txBody>
          <a:bodyPr vert="horz" lIns="91440" tIns="45720" rIns="91440" bIns="45720" rtlCol="0" anchor="b">
            <a:noAutofit/>
          </a:bodyPr>
          <a:lstStyle>
            <a:lvl1pPr>
              <a:defRPr sz="3600" b="0" i="0" kern="0" cap="all" spc="200">
                <a:solidFill>
                  <a:schemeClr val="tx1"/>
                </a:solidFill>
                <a:latin typeface="Impact"/>
                <a:cs typeface="Impact"/>
              </a:defRPr>
            </a:lvl1pPr>
          </a:lstStyle>
          <a:p>
            <a:r>
              <a:rPr lang="en-US" dirty="0"/>
              <a:t>HEADLINE NO SIDE IMAGE</a:t>
            </a:r>
          </a:p>
        </p:txBody>
      </p:sp>
      <p:sp>
        <p:nvSpPr>
          <p:cNvPr id="20" name="Text Placeholder 13"/>
          <p:cNvSpPr>
            <a:spLocks noGrp="1"/>
          </p:cNvSpPr>
          <p:nvPr>
            <p:ph idx="1" hasCustomPrompt="1"/>
          </p:nvPr>
        </p:nvSpPr>
        <p:spPr>
          <a:xfrm>
            <a:off x="829029" y="2693670"/>
            <a:ext cx="6242852" cy="2051050"/>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8" indent="-173038">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63" indent="-161925">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33864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Line Impact Headline with side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1323340" y="993470"/>
            <a:ext cx="693801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1437641" y="215320"/>
            <a:ext cx="6955473"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cxnSp>
        <p:nvCxnSpPr>
          <p:cNvPr id="5" name="Straight Connector 4"/>
          <p:cNvCxnSpPr/>
          <p:nvPr userDrawn="1"/>
        </p:nvCxnSpPr>
        <p:spPr bwMode="auto">
          <a:xfrm rot="5400000">
            <a:off x="1056096"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 name="Straight Connector 8"/>
          <p:cNvCxnSpPr/>
          <p:nvPr userDrawn="1"/>
        </p:nvCxnSpPr>
        <p:spPr bwMode="auto">
          <a:xfrm rot="5400000">
            <a:off x="-220407"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0" name="TextBox 9"/>
          <p:cNvSpPr txBox="1"/>
          <p:nvPr userDrawn="1"/>
        </p:nvSpPr>
        <p:spPr>
          <a:xfrm>
            <a:off x="104056" y="-497948"/>
            <a:ext cx="1133928" cy="461665"/>
          </a:xfrm>
          <a:prstGeom prst="rect">
            <a:avLst/>
          </a:prstGeom>
          <a:noFill/>
        </p:spPr>
        <p:txBody>
          <a:bodyPr wrap="square" rtlCol="0">
            <a:spAutoFit/>
          </a:bodyPr>
          <a:lstStyle/>
          <a:p>
            <a:pPr algn="ctr" defTabSz="457189"/>
            <a:r>
              <a:rPr lang="en-US" sz="1200" dirty="0">
                <a:solidFill>
                  <a:srgbClr val="40474B"/>
                </a:solidFill>
                <a:cs typeface="Arial"/>
              </a:rPr>
              <a:t>sidebar image space</a:t>
            </a:r>
          </a:p>
        </p:txBody>
      </p:sp>
    </p:spTree>
    <p:extLst>
      <p:ext uri="{BB962C8B-B14F-4D97-AF65-F5344CB8AC3E}">
        <p14:creationId xmlns:p14="http://schemas.microsoft.com/office/powerpoint/2010/main" val="1656205134"/>
      </p:ext>
    </p:extLst>
  </p:cSld>
  <p:clrMapOvr>
    <a:masterClrMapping/>
  </p:clrMapOvr>
  <p:extLst>
    <p:ext uri="{DCECCB84-F9BA-43D5-87BE-67443E8EF086}">
      <p15:sldGuideLst xmlns:p15="http://schemas.microsoft.com/office/powerpoint/2012/main">
        <p15:guide id="1" orient="horz" pos="63" userDrawn="1">
          <p15:clr>
            <a:srgbClr val="FBAE40"/>
          </p15:clr>
        </p15:guide>
        <p15:guide id="2" orient="horz" pos="53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8"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spTree>
    <p:extLst>
      <p:ext uri="{BB962C8B-B14F-4D97-AF65-F5344CB8AC3E}">
        <p14:creationId xmlns:p14="http://schemas.microsoft.com/office/powerpoint/2010/main" val="3295382608"/>
      </p:ext>
    </p:extLst>
  </p:cSld>
  <p:clrMapOvr>
    <a:masterClrMapping/>
  </p:clrMapOvr>
  <p:extLst>
    <p:ext uri="{DCECCB84-F9BA-43D5-87BE-67443E8EF086}">
      <p15:sldGuideLst xmlns:p15="http://schemas.microsoft.com/office/powerpoint/2012/main">
        <p15:guide id="1" orient="horz" pos="63" userDrawn="1">
          <p15:clr>
            <a:srgbClr val="FBAE40"/>
          </p15:clr>
        </p15:guide>
        <p15:guide id="2" orient="horz" pos="5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Line Impact Headli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1408609"/>
            <a:ext cx="8026400" cy="3085523"/>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200" baseline="0">
                <a:solidFill>
                  <a:schemeClr val="tx1"/>
                </a:solidFill>
                <a:latin typeface="Impact"/>
                <a:cs typeface="Impact"/>
              </a:defRPr>
            </a:lvl1pPr>
          </a:lstStyle>
          <a:p>
            <a:r>
              <a:rPr lang="en-US" dirty="0"/>
              <a:t>CLICK TO EDIT HEADLINE UTILIZE THIS VERSION WHEN YOU HAVE TWO LINES IN A HEADLINE</a:t>
            </a:r>
          </a:p>
        </p:txBody>
      </p:sp>
    </p:spTree>
    <p:extLst>
      <p:ext uri="{BB962C8B-B14F-4D97-AF65-F5344CB8AC3E}">
        <p14:creationId xmlns:p14="http://schemas.microsoft.com/office/powerpoint/2010/main" val="3762220921"/>
      </p:ext>
    </p:extLst>
  </p:cSld>
  <p:clrMapOvr>
    <a:masterClrMapping/>
  </p:clrMapOvr>
  <p:extLst>
    <p:ext uri="{DCECCB84-F9BA-43D5-87BE-67443E8EF086}">
      <p15:sldGuideLst xmlns:p15="http://schemas.microsoft.com/office/powerpoint/2012/main">
        <p15:guide id="1" orient="horz" pos="63" userDrawn="1">
          <p15:clr>
            <a:srgbClr val="FBAE40"/>
          </p15:clr>
        </p15:guide>
        <p15:guide id="2" orient="horz" pos="53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cxnSp>
        <p:nvCxnSpPr>
          <p:cNvPr id="18" name="Straight Connector 17"/>
          <p:cNvCxnSpPr/>
          <p:nvPr userDrawn="1"/>
        </p:nvCxnSpPr>
        <p:spPr bwMode="auto">
          <a:xfrm rot="5400000">
            <a:off x="1056096"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 name="Title Placeholder 1"/>
          <p:cNvSpPr>
            <a:spLocks noGrp="1"/>
          </p:cNvSpPr>
          <p:nvPr>
            <p:ph type="title" hasCustomPrompt="1"/>
          </p:nvPr>
        </p:nvSpPr>
        <p:spPr>
          <a:xfrm>
            <a:off x="1422406" y="1697026"/>
            <a:ext cx="6443401" cy="857250"/>
          </a:xfrm>
          <a:prstGeom prst="rect">
            <a:avLst/>
          </a:prstGeom>
        </p:spPr>
        <p:txBody>
          <a:bodyPr vert="horz" lIns="91440" tIns="45720" rIns="91440" bIns="45720" rtlCol="0" anchor="b">
            <a:noAutofit/>
          </a:bodyPr>
          <a:lstStyle>
            <a:lvl1pPr>
              <a:defRPr sz="3600" b="0" i="0" kern="0" cap="all" spc="200">
                <a:solidFill>
                  <a:schemeClr val="tx1"/>
                </a:solidFill>
                <a:latin typeface="Impact"/>
                <a:cs typeface="Impact"/>
              </a:defRPr>
            </a:lvl1pPr>
          </a:lstStyle>
          <a:p>
            <a:r>
              <a:rPr lang="en-US" dirty="0"/>
              <a:t>HEADLINE WITH SIDE IMAGE</a:t>
            </a:r>
          </a:p>
        </p:txBody>
      </p:sp>
      <p:cxnSp>
        <p:nvCxnSpPr>
          <p:cNvPr id="17" name="Straight Connector 16"/>
          <p:cNvCxnSpPr/>
          <p:nvPr userDrawn="1"/>
        </p:nvCxnSpPr>
        <p:spPr bwMode="auto">
          <a:xfrm rot="5400000">
            <a:off x="-220407" y="-240302"/>
            <a:ext cx="457200"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3" name="Content Placeholder 22"/>
          <p:cNvSpPr>
            <a:spLocks noGrp="1"/>
          </p:cNvSpPr>
          <p:nvPr>
            <p:ph sz="quarter" idx="11"/>
          </p:nvPr>
        </p:nvSpPr>
        <p:spPr>
          <a:xfrm>
            <a:off x="1322539" y="2692500"/>
            <a:ext cx="6149978" cy="2051566"/>
          </a:xfrm>
          <a:prstGeom prst="rect">
            <a:avLst/>
          </a:prstGeom>
        </p:spPr>
        <p:txBody>
          <a:bodyPr vert="horz"/>
          <a:lstStyle>
            <a:lvl1pPr>
              <a:spcBef>
                <a:spcPts val="0"/>
              </a:spcBef>
              <a:defRPr sz="1600"/>
            </a:lvl1pPr>
            <a:lvl2pPr>
              <a:spcBef>
                <a:spcPts val="0"/>
              </a:spcBef>
              <a:defRPr sz="1600"/>
            </a:lvl2pPr>
            <a:lvl3pPr>
              <a:spcBef>
                <a:spcPts val="0"/>
              </a:spcBef>
              <a:defRPr sz="1600"/>
            </a:lvl3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04056" y="-497948"/>
            <a:ext cx="1133928" cy="461665"/>
          </a:xfrm>
          <a:prstGeom prst="rect">
            <a:avLst/>
          </a:prstGeom>
          <a:noFill/>
        </p:spPr>
        <p:txBody>
          <a:bodyPr wrap="square" rtlCol="0">
            <a:spAutoFit/>
          </a:bodyPr>
          <a:lstStyle/>
          <a:p>
            <a:pPr algn="ctr" defTabSz="457189"/>
            <a:r>
              <a:rPr lang="en-US" sz="1200" dirty="0">
                <a:solidFill>
                  <a:srgbClr val="40474B"/>
                </a:solidFill>
                <a:cs typeface="Arial"/>
              </a:rPr>
              <a:t>sidebar image space</a:t>
            </a:r>
          </a:p>
        </p:txBody>
      </p:sp>
      <p:sp>
        <p:nvSpPr>
          <p:cNvPr id="24" name="Slide Number Placeholder 5"/>
          <p:cNvSpPr>
            <a:spLocks noGrp="1"/>
          </p:cNvSpPr>
          <p:nvPr userDrawn="1">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244289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88838"/>
            <a:ext cx="8229600" cy="857250"/>
          </a:xfrm>
          <a:prstGeom prst="rect">
            <a:avLst/>
          </a:prstGeom>
        </p:spPr>
        <p:txBody>
          <a:bodyPr vert="horz" lIns="91440" tIns="45720" rIns="91440" bIns="45720" rtlCol="0" anchor="b">
            <a:noAutofit/>
          </a:bodyPr>
          <a:lstStyle>
            <a:lvl1pPr>
              <a:defRPr sz="3600" b="0" i="0" kern="0" cap="all" spc="200">
                <a:solidFill>
                  <a:schemeClr val="tx1"/>
                </a:solidFill>
                <a:latin typeface="Impact"/>
                <a:cs typeface="Impact"/>
              </a:defRPr>
            </a:lvl1pPr>
          </a:lstStyle>
          <a:p>
            <a:r>
              <a:rPr lang="en-US" dirty="0"/>
              <a:t>HEADLINE NO SIDE IMAGE</a:t>
            </a:r>
          </a:p>
        </p:txBody>
      </p:sp>
      <p:sp>
        <p:nvSpPr>
          <p:cNvPr id="20" name="Text Placeholder 13"/>
          <p:cNvSpPr>
            <a:spLocks noGrp="1"/>
          </p:cNvSpPr>
          <p:nvPr>
            <p:ph idx="1" hasCustomPrompt="1"/>
          </p:nvPr>
        </p:nvSpPr>
        <p:spPr>
          <a:xfrm>
            <a:off x="829030" y="2693670"/>
            <a:ext cx="6242852" cy="2051050"/>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4" indent="-173034">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55" indent="-161921">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273580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p:nvSpPr>
        <p:spPr>
          <a:xfrm>
            <a:off x="8697686" y="4721043"/>
            <a:ext cx="450135" cy="0"/>
          </a:xfrm>
          <a:prstGeom prst="line">
            <a:avLst/>
          </a:prstGeom>
          <a:ln w="6350" cmpd="sng">
            <a:solidFill>
              <a:srgbClr val="58595B"/>
            </a:solidFill>
            <a:miter lim="400000"/>
          </a:ln>
        </p:spPr>
        <p:txBody>
          <a:bodyPr lIns="50800" tIns="50800" rIns="50800" bIns="50800" anchor="ctr"/>
          <a:lstStyle/>
          <a:p>
            <a:pPr defTabSz="457189">
              <a:defRPr sz="3200"/>
            </a:pPr>
            <a:endParaRPr sz="3200" dirty="0">
              <a:solidFill>
                <a:srgbClr val="40474B"/>
              </a:solidFill>
            </a:endParaRPr>
          </a:p>
        </p:txBody>
      </p:sp>
      <p:sp>
        <p:nvSpPr>
          <p:cNvPr id="4" name="Slide Number Placeholder 5"/>
          <p:cNvSpPr>
            <a:spLocks noGrp="1"/>
          </p:cNvSpPr>
          <p:nvPr>
            <p:ph type="sldNum" sz="quarter" idx="4"/>
          </p:nvPr>
        </p:nvSpPr>
        <p:spPr>
          <a:xfrm>
            <a:off x="8728636" y="4842779"/>
            <a:ext cx="364393" cy="273844"/>
          </a:xfrm>
          <a:prstGeom prst="rect">
            <a:avLst/>
          </a:prstGeom>
        </p:spPr>
        <p:txBody>
          <a:bodyPr/>
          <a:lstStyle>
            <a:lvl1pPr algn="l">
              <a:defRPr sz="900">
                <a:solidFill>
                  <a:srgbClr val="474747"/>
                </a:solidFill>
                <a:latin typeface="Arial"/>
              </a:defRPr>
            </a:lvl1pPr>
          </a:lstStyle>
          <a:p>
            <a:pPr defTabSz="457189"/>
            <a:fld id="{716BC1C3-C832-FA4C-9911-3E1C355083BA}" type="slidenum">
              <a:rPr lang="en-US" smtClean="0"/>
              <a:pPr defTabSz="457189"/>
              <a:t>‹#›</a:t>
            </a:fld>
            <a:endParaRPr lang="en-US" dirty="0"/>
          </a:p>
        </p:txBody>
      </p:sp>
    </p:spTree>
    <p:extLst>
      <p:ext uri="{BB962C8B-B14F-4D97-AF65-F5344CB8AC3E}">
        <p14:creationId xmlns:p14="http://schemas.microsoft.com/office/powerpoint/2010/main" val="18530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189"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10" indent="-112710" algn="l" defTabSz="457189"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67" indent="-187320" algn="l" defTabSz="457189"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10" indent="-241294" algn="l" defTabSz="457189"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691" indent="-268281" algn="l" defTabSz="457189"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48" indent="-228594" algn="l" defTabSz="457189"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pPr defTabSz="342900" fontAlgn="base">
              <a:spcBef>
                <a:spcPct val="0"/>
              </a:spcBef>
              <a:spcAft>
                <a:spcPct val="0"/>
              </a:spcAft>
              <a:defRPr/>
            </a:pPr>
            <a:fld id="{FB4B0706-B070-4EA0-A782-BA6B0E095800}" type="slidenum">
              <a:rPr lang="en-US" smtClean="0">
                <a:ea typeface="ＭＳ Ｐゴシック" charset="-128"/>
              </a:rPr>
              <a:pPr defTabSz="342900" fontAlgn="base">
                <a:spcBef>
                  <a:spcPct val="0"/>
                </a:spcBef>
                <a:spcAft>
                  <a:spcPct val="0"/>
                </a:spcAft>
                <a:defRPr/>
              </a:pPr>
              <a:t>‹#›</a:t>
            </a:fld>
            <a:endParaRPr lang="en-US" dirty="0">
              <a:ea typeface="ＭＳ Ｐゴシック" charset="-128"/>
            </a:endParaRPr>
          </a:p>
        </p:txBody>
      </p:sp>
    </p:spTree>
    <p:extLst>
      <p:ext uri="{BB962C8B-B14F-4D97-AF65-F5344CB8AC3E}">
        <p14:creationId xmlns:p14="http://schemas.microsoft.com/office/powerpoint/2010/main" val="40588174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342900" rtl="0" eaLnBrk="0" fontAlgn="base" hangingPunct="0">
        <a:spcBef>
          <a:spcPct val="0"/>
        </a:spcBef>
        <a:spcAft>
          <a:spcPct val="0"/>
        </a:spcAft>
        <a:defRPr sz="3300" kern="1200">
          <a:solidFill>
            <a:srgbClr val="223D7F"/>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rgbClr val="223D7F"/>
          </a:solidFill>
          <a:latin typeface="Calibri" pitchFamily="34" charset="0"/>
          <a:ea typeface="ＭＳ Ｐゴシック" charset="0"/>
          <a:cs typeface="ＭＳ Ｐゴシック" charset="0"/>
        </a:defRPr>
      </a:lvl2pPr>
      <a:lvl3pPr algn="ctr" defTabSz="342900" rtl="0" eaLnBrk="0" fontAlgn="base" hangingPunct="0">
        <a:spcBef>
          <a:spcPct val="0"/>
        </a:spcBef>
        <a:spcAft>
          <a:spcPct val="0"/>
        </a:spcAft>
        <a:defRPr sz="3300">
          <a:solidFill>
            <a:srgbClr val="223D7F"/>
          </a:solidFill>
          <a:latin typeface="Calibri" pitchFamily="34" charset="0"/>
          <a:ea typeface="ＭＳ Ｐゴシック" charset="0"/>
          <a:cs typeface="ＭＳ Ｐゴシック" charset="0"/>
        </a:defRPr>
      </a:lvl3pPr>
      <a:lvl4pPr algn="ctr" defTabSz="342900" rtl="0" eaLnBrk="0" fontAlgn="base" hangingPunct="0">
        <a:spcBef>
          <a:spcPct val="0"/>
        </a:spcBef>
        <a:spcAft>
          <a:spcPct val="0"/>
        </a:spcAft>
        <a:defRPr sz="3300">
          <a:solidFill>
            <a:srgbClr val="223D7F"/>
          </a:solidFill>
          <a:latin typeface="Calibri" pitchFamily="34" charset="0"/>
          <a:ea typeface="ＭＳ Ｐゴシック" charset="0"/>
          <a:cs typeface="ＭＳ Ｐゴシック" charset="0"/>
        </a:defRPr>
      </a:lvl4pPr>
      <a:lvl5pPr algn="ctr" defTabSz="342900" rtl="0" eaLnBrk="0" fontAlgn="base" hangingPunct="0">
        <a:spcBef>
          <a:spcPct val="0"/>
        </a:spcBef>
        <a:spcAft>
          <a:spcPct val="0"/>
        </a:spcAft>
        <a:defRPr sz="3300">
          <a:solidFill>
            <a:srgbClr val="223D7F"/>
          </a:solidFill>
          <a:latin typeface="Calibri" pitchFamily="34" charset="0"/>
          <a:ea typeface="ＭＳ Ｐゴシック" charset="0"/>
          <a:cs typeface="ＭＳ Ｐゴシック" charset="0"/>
        </a:defRPr>
      </a:lvl5pPr>
      <a:lvl6pPr marL="342900" algn="ctr" defTabSz="342900" rtl="0" fontAlgn="base">
        <a:spcBef>
          <a:spcPct val="0"/>
        </a:spcBef>
        <a:spcAft>
          <a:spcPct val="0"/>
        </a:spcAft>
        <a:defRPr sz="3300">
          <a:solidFill>
            <a:srgbClr val="03A1B0"/>
          </a:solidFill>
          <a:latin typeface="Calibri" pitchFamily="34" charset="0"/>
        </a:defRPr>
      </a:lvl6pPr>
      <a:lvl7pPr marL="685800" algn="ctr" defTabSz="342900" rtl="0" fontAlgn="base">
        <a:spcBef>
          <a:spcPct val="0"/>
        </a:spcBef>
        <a:spcAft>
          <a:spcPct val="0"/>
        </a:spcAft>
        <a:defRPr sz="3300">
          <a:solidFill>
            <a:srgbClr val="03A1B0"/>
          </a:solidFill>
          <a:latin typeface="Calibri" pitchFamily="34" charset="0"/>
        </a:defRPr>
      </a:lvl7pPr>
      <a:lvl8pPr marL="1028700" algn="ctr" defTabSz="342900" rtl="0" fontAlgn="base">
        <a:spcBef>
          <a:spcPct val="0"/>
        </a:spcBef>
        <a:spcAft>
          <a:spcPct val="0"/>
        </a:spcAft>
        <a:defRPr sz="3300">
          <a:solidFill>
            <a:srgbClr val="03A1B0"/>
          </a:solidFill>
          <a:latin typeface="Calibri" pitchFamily="34" charset="0"/>
        </a:defRPr>
      </a:lvl8pPr>
      <a:lvl9pPr marL="1371600" algn="ctr" defTabSz="342900" rtl="0" fontAlgn="base">
        <a:spcBef>
          <a:spcPct val="0"/>
        </a:spcBef>
        <a:spcAft>
          <a:spcPct val="0"/>
        </a:spcAft>
        <a:defRPr sz="3300">
          <a:solidFill>
            <a:srgbClr val="03A1B0"/>
          </a:solidFill>
          <a:latin typeface="Calibri" pitchFamily="34" charset="0"/>
        </a:defRPr>
      </a:lvl9pPr>
    </p:titleStyle>
    <p:bodyStyle>
      <a:lvl1pPr marL="257175" indent="-257175" algn="l" defTabSz="342900" rtl="0" eaLnBrk="0" fontAlgn="base" hangingPunct="0">
        <a:spcBef>
          <a:spcPct val="20000"/>
        </a:spcBef>
        <a:spcAft>
          <a:spcPct val="0"/>
        </a:spcAft>
        <a:buClr>
          <a:srgbClr val="D10F30"/>
        </a:buClr>
        <a:buFont typeface="Lucida Grande"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Clr>
          <a:srgbClr val="D10F30"/>
        </a:buClr>
        <a:buFont typeface="Arial"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Clr>
          <a:srgbClr val="D10F30"/>
        </a:buClr>
        <a:buFont typeface="Arial"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Clr>
          <a:srgbClr val="D10F30"/>
        </a:buClr>
        <a:buFont typeface="Arial"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Clr>
          <a:srgbClr val="D10F30"/>
        </a:buClr>
        <a:buFont typeface="Lucida Grande"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E309D7-EF7C-4FD4-88C1-42C898DA8E2E}" type="datetimeFigureOut">
              <a:rPr lang="en-US" smtClean="0"/>
              <a:t>5/4/23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F171073-9289-4E71-8C73-8CF6E08C157B}" type="slidenum">
              <a:rPr lang="en-US" smtClean="0"/>
              <a:t>‹#›</a:t>
            </a:fld>
            <a:endParaRPr lang="en-US" dirty="0"/>
          </a:p>
        </p:txBody>
      </p:sp>
    </p:spTree>
    <p:extLst>
      <p:ext uri="{BB962C8B-B14F-4D97-AF65-F5344CB8AC3E}">
        <p14:creationId xmlns:p14="http://schemas.microsoft.com/office/powerpoint/2010/main" val="657163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FFD16D-51FA-4841-A257-0DBABBB695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 t="6664" r="9177" b="17137"/>
          <a:stretch/>
        </p:blipFill>
        <p:spPr>
          <a:xfrm>
            <a:off x="-6532" y="0"/>
            <a:ext cx="9150532" cy="5143500"/>
          </a:xfrm>
          <a:prstGeom prst="rect">
            <a:avLst/>
          </a:prstGeom>
        </p:spPr>
      </p:pic>
      <p:grpSp>
        <p:nvGrpSpPr>
          <p:cNvPr id="8" name="Group 7">
            <a:extLst>
              <a:ext uri="{FF2B5EF4-FFF2-40B4-BE49-F238E27FC236}">
                <a16:creationId xmlns:a16="http://schemas.microsoft.com/office/drawing/2014/main" id="{D8DA8262-7755-514E-8C22-C995DA86012D}"/>
              </a:ext>
            </a:extLst>
          </p:cNvPr>
          <p:cNvGrpSpPr/>
          <p:nvPr/>
        </p:nvGrpSpPr>
        <p:grpSpPr>
          <a:xfrm>
            <a:off x="-27082" y="3566394"/>
            <a:ext cx="3695307" cy="293608"/>
            <a:chOff x="-6534" y="3427693"/>
            <a:chExt cx="3695307" cy="293608"/>
          </a:xfrm>
        </p:grpSpPr>
        <p:sp>
          <p:nvSpPr>
            <p:cNvPr id="11" name="TextBox 10">
              <a:extLst>
                <a:ext uri="{FF2B5EF4-FFF2-40B4-BE49-F238E27FC236}">
                  <a16:creationId xmlns:a16="http://schemas.microsoft.com/office/drawing/2014/main" id="{2005F211-A439-7F4B-9879-363268C82796}"/>
                </a:ext>
              </a:extLst>
            </p:cNvPr>
            <p:cNvSpPr txBox="1"/>
            <p:nvPr/>
          </p:nvSpPr>
          <p:spPr>
            <a:xfrm>
              <a:off x="388004" y="3427694"/>
              <a:ext cx="3300769" cy="293607"/>
            </a:xfrm>
            <a:prstGeom prst="rect">
              <a:avLst/>
            </a:prstGeom>
            <a:noFill/>
          </p:spPr>
          <p:txBody>
            <a:bodyPr wrap="square" rtlCol="0">
              <a:spAutoFit/>
            </a:bodyPr>
            <a:lstStyle/>
            <a:p>
              <a:pPr>
                <a:lnSpc>
                  <a:spcPct val="120000"/>
                </a:lnSpc>
              </a:pPr>
              <a:r>
                <a:rPr lang="en-US" sz="1200" b="1" dirty="0">
                  <a:solidFill>
                    <a:schemeClr val="bg1"/>
                  </a:solidFill>
                  <a:latin typeface="Arial" panose="020B0604020202020204" pitchFamily="34" charset="0"/>
                  <a:cs typeface="Arial" panose="020B0604020202020204" pitchFamily="34" charset="0"/>
                </a:rPr>
                <a:t>SIMPLIFYING THE AUTHORIZATION FORM</a:t>
              </a:r>
            </a:p>
          </p:txBody>
        </p:sp>
        <p:grpSp>
          <p:nvGrpSpPr>
            <p:cNvPr id="7" name="Group 6">
              <a:extLst>
                <a:ext uri="{FF2B5EF4-FFF2-40B4-BE49-F238E27FC236}">
                  <a16:creationId xmlns:a16="http://schemas.microsoft.com/office/drawing/2014/main" id="{7F3D5406-EDE6-7E49-A369-24044701F1BE}"/>
                </a:ext>
              </a:extLst>
            </p:cNvPr>
            <p:cNvGrpSpPr/>
            <p:nvPr/>
          </p:nvGrpSpPr>
          <p:grpSpPr>
            <a:xfrm>
              <a:off x="-6534" y="3427693"/>
              <a:ext cx="3623037" cy="289875"/>
              <a:chOff x="-6534" y="3427693"/>
              <a:chExt cx="3549833" cy="289875"/>
            </a:xfrm>
          </p:grpSpPr>
          <p:cxnSp>
            <p:nvCxnSpPr>
              <p:cNvPr id="12" name="Straight Connector 11">
                <a:extLst>
                  <a:ext uri="{FF2B5EF4-FFF2-40B4-BE49-F238E27FC236}">
                    <a16:creationId xmlns:a16="http://schemas.microsoft.com/office/drawing/2014/main" id="{A830C43F-8C63-C149-80BF-E124DED8C394}"/>
                  </a:ext>
                </a:extLst>
              </p:cNvPr>
              <p:cNvCxnSpPr/>
              <p:nvPr/>
            </p:nvCxnSpPr>
            <p:spPr>
              <a:xfrm>
                <a:off x="-6534" y="3427693"/>
                <a:ext cx="354983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A9E8FE1-701A-3748-A009-FCC478D48339}"/>
                  </a:ext>
                </a:extLst>
              </p:cNvPr>
              <p:cNvCxnSpPr/>
              <p:nvPr/>
            </p:nvCxnSpPr>
            <p:spPr>
              <a:xfrm>
                <a:off x="-6532" y="3717568"/>
                <a:ext cx="354983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22" name="Shape 258">
            <a:extLst>
              <a:ext uri="{FF2B5EF4-FFF2-40B4-BE49-F238E27FC236}">
                <a16:creationId xmlns:a16="http://schemas.microsoft.com/office/drawing/2014/main" id="{85D7B9CA-81BA-3E4A-BDD2-8DC03EAFDC9C}"/>
              </a:ext>
            </a:extLst>
          </p:cNvPr>
          <p:cNvSpPr/>
          <p:nvPr/>
        </p:nvSpPr>
        <p:spPr>
          <a:xfrm flipH="1">
            <a:off x="7892114" y="1583375"/>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pic>
        <p:nvPicPr>
          <p:cNvPr id="15" name="Picture 14" descr="TA_stacked_logo.png">
            <a:extLst>
              <a:ext uri="{FF2B5EF4-FFF2-40B4-BE49-F238E27FC236}">
                <a16:creationId xmlns:a16="http://schemas.microsoft.com/office/drawing/2014/main" id="{FD5D2A4B-1014-2A45-9D24-9DEB227382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
        <p:nvSpPr>
          <p:cNvPr id="14" name="Footer Placeholder 5">
            <a:extLst>
              <a:ext uri="{FF2B5EF4-FFF2-40B4-BE49-F238E27FC236}">
                <a16:creationId xmlns:a16="http://schemas.microsoft.com/office/drawing/2014/main" id="{D4C8DC1C-6614-DC4E-9D78-35EB29B2FD58}"/>
              </a:ext>
            </a:extLst>
          </p:cNvPr>
          <p:cNvSpPr>
            <a:spLocks noGrp="1"/>
          </p:cNvSpPr>
          <p:nvPr>
            <p:ph type="ftr" sz="quarter" idx="11"/>
          </p:nvPr>
        </p:nvSpPr>
        <p:spPr bwMode="auto">
          <a:xfrm>
            <a:off x="388620" y="456809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l" fontAlgn="base">
              <a:spcBef>
                <a:spcPct val="0"/>
              </a:spcBef>
              <a:spcAft>
                <a:spcPct val="0"/>
              </a:spcAft>
              <a:buFontTx/>
              <a:buNone/>
            </a:pPr>
            <a:r>
              <a:rPr lang="en-US" altLang="en-US" sz="800" b="1" dirty="0">
                <a:solidFill>
                  <a:schemeClr val="bg1"/>
                </a:solidFill>
              </a:rPr>
              <a:t>For Agent Use Only. Not for Public Distribution.</a:t>
            </a:r>
          </a:p>
        </p:txBody>
      </p:sp>
      <p:pic>
        <p:nvPicPr>
          <p:cNvPr id="5" name="Picture 4" descr="A picture containing drawing&#10;&#10;Description automatically generated">
            <a:extLst>
              <a:ext uri="{FF2B5EF4-FFF2-40B4-BE49-F238E27FC236}">
                <a16:creationId xmlns:a16="http://schemas.microsoft.com/office/drawing/2014/main" id="{C4FC5BDF-3D45-F248-A58E-05999DB9DE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72" r="22977" b="45868"/>
          <a:stretch/>
        </p:blipFill>
        <p:spPr>
          <a:xfrm>
            <a:off x="-277402" y="2121614"/>
            <a:ext cx="4990614" cy="1143000"/>
          </a:xfrm>
          <a:prstGeom prst="rect">
            <a:avLst/>
          </a:prstGeom>
        </p:spPr>
      </p:pic>
    </p:spTree>
    <p:extLst>
      <p:ext uri="{BB962C8B-B14F-4D97-AF65-F5344CB8AC3E}">
        <p14:creationId xmlns:p14="http://schemas.microsoft.com/office/powerpoint/2010/main" val="642758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background with white text&#10;&#10;Description automatically generated with medium confidence">
            <a:extLst>
              <a:ext uri="{FF2B5EF4-FFF2-40B4-BE49-F238E27FC236}">
                <a16:creationId xmlns:a16="http://schemas.microsoft.com/office/drawing/2014/main" id="{338AF79B-466E-794C-8F07-31D0ADBC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403"/>
            <a:ext cx="6184900" cy="546100"/>
          </a:xfrm>
          <a:prstGeom prst="rect">
            <a:avLst/>
          </a:prstGeom>
        </p:spPr>
      </p:pic>
      <p:sp>
        <p:nvSpPr>
          <p:cNvPr id="4" name="Slide Number Placeholder 3">
            <a:extLst>
              <a:ext uri="{FF2B5EF4-FFF2-40B4-BE49-F238E27FC236}">
                <a16:creationId xmlns:a16="http://schemas.microsoft.com/office/drawing/2014/main" id="{191F75FA-80A9-446A-9875-47D924468B2B}"/>
              </a:ext>
            </a:extLst>
          </p:cNvPr>
          <p:cNvSpPr>
            <a:spLocks noGrp="1"/>
          </p:cNvSpPr>
          <p:nvPr>
            <p:ph type="sldNum" sz="quarter" idx="12"/>
          </p:nvPr>
        </p:nvSpPr>
        <p:spPr/>
        <p:txBody>
          <a:bodyPr/>
          <a:lstStyle/>
          <a:p>
            <a:pPr>
              <a:defRPr/>
            </a:pPr>
            <a:fld id="{C29B5116-FC82-4617-9B5C-0BEBF7F7DA8A}" type="slidenum">
              <a:rPr lang="en-US" smtClean="0"/>
              <a:pPr>
                <a:defRPr/>
              </a:pPr>
              <a:t>10</a:t>
            </a:fld>
            <a:endParaRPr lang="en-US" dirty="0"/>
          </a:p>
        </p:txBody>
      </p:sp>
      <p:pic>
        <p:nvPicPr>
          <p:cNvPr id="1026" name="Picture 1">
            <a:extLst>
              <a:ext uri="{FF2B5EF4-FFF2-40B4-BE49-F238E27FC236}">
                <a16:creationId xmlns:a16="http://schemas.microsoft.com/office/drawing/2014/main" id="{FE9A49F6-4F8B-4931-A802-043BF02D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60" y="1768429"/>
            <a:ext cx="3948113" cy="287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8FAFA18-4CC1-4FF0-B4B7-3B0D88B1EB41}"/>
              </a:ext>
            </a:extLst>
          </p:cNvPr>
          <p:cNvSpPr txBox="1"/>
          <p:nvPr/>
        </p:nvSpPr>
        <p:spPr>
          <a:xfrm>
            <a:off x="650157" y="1268361"/>
            <a:ext cx="7903908" cy="589936"/>
          </a:xfrm>
          <a:prstGeom prst="rect">
            <a:avLst/>
          </a:prstGeom>
          <a:noFill/>
        </p:spPr>
        <p:txBody>
          <a:bodyPr wrap="square" lIns="0" tIns="0" rIns="0" bIns="0" rtlCol="0">
            <a:noAutofit/>
          </a:bodyPr>
          <a:lstStyle/>
          <a:p>
            <a:pPr marL="0" marR="0">
              <a:spcBef>
                <a:spcPts val="0"/>
              </a:spcBef>
              <a:spcAft>
                <a:spcPts val="0"/>
              </a:spcAft>
            </a:pPr>
            <a:r>
              <a:rPr lang="en-US" sz="1200" dirty="0">
                <a:effectLst/>
                <a:ea typeface="Calibri" panose="020F0502020204030204" pitchFamily="34" charset="0"/>
              </a:rPr>
              <a:t>This is only a monthly EFT payment mode. Quarterly, semiannual, and annual are not available when your client elects to pay via Social Security billing. </a:t>
            </a:r>
          </a:p>
        </p:txBody>
      </p:sp>
      <p:pic>
        <p:nvPicPr>
          <p:cNvPr id="1027" name="Picture 4">
            <a:extLst>
              <a:ext uri="{FF2B5EF4-FFF2-40B4-BE49-F238E27FC236}">
                <a16:creationId xmlns:a16="http://schemas.microsoft.com/office/drawing/2014/main" id="{681E6C29-55CD-4585-8C1F-2A7EF0A34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673" y="2018891"/>
            <a:ext cx="4476144"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5">
            <a:extLst>
              <a:ext uri="{FF2B5EF4-FFF2-40B4-BE49-F238E27FC236}">
                <a16:creationId xmlns:a16="http://schemas.microsoft.com/office/drawing/2014/main" id="{1926DBAD-2B12-B04F-BB64-DF45E40A2722}"/>
              </a:ext>
            </a:extLst>
          </p:cNvPr>
          <p:cNvSpPr txBox="1">
            <a:spLocks/>
          </p:cNvSpPr>
          <p:nvPr/>
        </p:nvSpPr>
        <p:spPr bwMode="auto">
          <a:xfrm>
            <a:off x="522124"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338940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D196F7-E224-43FF-9675-4EC68E7FE044}"/>
              </a:ext>
            </a:extLst>
          </p:cNvPr>
          <p:cNvSpPr>
            <a:spLocks noGrp="1"/>
          </p:cNvSpPr>
          <p:nvPr>
            <p:ph type="sldNum" sz="quarter" idx="12"/>
          </p:nvPr>
        </p:nvSpPr>
        <p:spPr/>
        <p:txBody>
          <a:bodyPr/>
          <a:lstStyle/>
          <a:p>
            <a:pPr>
              <a:defRPr/>
            </a:pPr>
            <a:fld id="{C29B5116-FC82-4617-9B5C-0BEBF7F7DA8A}" type="slidenum">
              <a:rPr lang="en-US" smtClean="0"/>
              <a:pPr>
                <a:defRPr/>
              </a:pPr>
              <a:t>11</a:t>
            </a:fld>
            <a:endParaRPr lang="en-US" dirty="0"/>
          </a:p>
        </p:txBody>
      </p:sp>
      <p:sp>
        <p:nvSpPr>
          <p:cNvPr id="5" name="TextBox 4">
            <a:extLst>
              <a:ext uri="{FF2B5EF4-FFF2-40B4-BE49-F238E27FC236}">
                <a16:creationId xmlns:a16="http://schemas.microsoft.com/office/drawing/2014/main" id="{82190667-20A0-4087-9ECE-FFF67E98BE13}"/>
              </a:ext>
            </a:extLst>
          </p:cNvPr>
          <p:cNvSpPr txBox="1"/>
          <p:nvPr/>
        </p:nvSpPr>
        <p:spPr>
          <a:xfrm>
            <a:off x="599768" y="1106336"/>
            <a:ext cx="8170606" cy="684553"/>
          </a:xfrm>
          <a:prstGeom prst="rect">
            <a:avLst/>
          </a:prstGeom>
          <a:noFill/>
        </p:spPr>
        <p:txBody>
          <a:bodyPr wrap="square" lIns="0" tIns="0" rIns="0" bIns="0" rtlCol="0">
            <a:noAutofit/>
          </a:bodyPr>
          <a:lstStyle/>
          <a:p>
            <a:pPr marL="0" marR="0">
              <a:spcBef>
                <a:spcPts val="0"/>
              </a:spcBef>
              <a:spcAft>
                <a:spcPts val="0"/>
              </a:spcAft>
            </a:pPr>
            <a:r>
              <a:rPr lang="en-US" sz="1400" dirty="0">
                <a:effectLst/>
                <a:ea typeface="Calibri" panose="020F0502020204030204" pitchFamily="34" charset="0"/>
              </a:rPr>
              <a:t>Select one of the five payment date options using the Schedule of Social Security Benefit Payments. After the client picks the payment date, use the drop down under the Social Security Benefit Billing option to elect whether they want to withdraw from the bank account or use Direct Express MasterCard.</a:t>
            </a:r>
          </a:p>
        </p:txBody>
      </p:sp>
      <p:pic>
        <p:nvPicPr>
          <p:cNvPr id="2050" name="Picture 5">
            <a:extLst>
              <a:ext uri="{FF2B5EF4-FFF2-40B4-BE49-F238E27FC236}">
                <a16:creationId xmlns:a16="http://schemas.microsoft.com/office/drawing/2014/main" id="{2DDE7DAB-C8E7-496A-BD00-980DC157B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04" y="1880329"/>
            <a:ext cx="4568835" cy="290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a:extLst>
              <a:ext uri="{FF2B5EF4-FFF2-40B4-BE49-F238E27FC236}">
                <a16:creationId xmlns:a16="http://schemas.microsoft.com/office/drawing/2014/main" id="{994B8EA0-FEFD-4FE6-9078-D1B7BF274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580" y="1985797"/>
            <a:ext cx="3768816" cy="210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a:extLst>
              <a:ext uri="{FF2B5EF4-FFF2-40B4-BE49-F238E27FC236}">
                <a16:creationId xmlns:a16="http://schemas.microsoft.com/office/drawing/2014/main" id="{A16E57FF-9C2F-428B-8AFE-496B15B88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576" y="4000257"/>
            <a:ext cx="2789855" cy="114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5">
            <a:extLst>
              <a:ext uri="{FF2B5EF4-FFF2-40B4-BE49-F238E27FC236}">
                <a16:creationId xmlns:a16="http://schemas.microsoft.com/office/drawing/2014/main" id="{F2F4375B-693C-0C43-9DF6-0E6E696A5183}"/>
              </a:ext>
            </a:extLst>
          </p:cNvPr>
          <p:cNvSpPr txBox="1">
            <a:spLocks/>
          </p:cNvSpPr>
          <p:nvPr/>
        </p:nvSpPr>
        <p:spPr bwMode="auto">
          <a:xfrm>
            <a:off x="522124"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pic>
        <p:nvPicPr>
          <p:cNvPr id="6" name="Picture 5" descr="A red background with white text&#10;&#10;Description automatically generated with medium confidence">
            <a:extLst>
              <a:ext uri="{FF2B5EF4-FFF2-40B4-BE49-F238E27FC236}">
                <a16:creationId xmlns:a16="http://schemas.microsoft.com/office/drawing/2014/main" id="{15A9DA01-6A6D-0840-8327-2BF95D5B52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403"/>
            <a:ext cx="5651500" cy="546100"/>
          </a:xfrm>
          <a:prstGeom prst="rect">
            <a:avLst/>
          </a:prstGeom>
        </p:spPr>
      </p:pic>
    </p:spTree>
    <p:extLst>
      <p:ext uri="{BB962C8B-B14F-4D97-AF65-F5344CB8AC3E}">
        <p14:creationId xmlns:p14="http://schemas.microsoft.com/office/powerpoint/2010/main" val="346998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D6596-2105-41BA-81ED-0E24CD9C0BD3}"/>
              </a:ext>
            </a:extLst>
          </p:cNvPr>
          <p:cNvSpPr>
            <a:spLocks noGrp="1"/>
          </p:cNvSpPr>
          <p:nvPr>
            <p:ph type="sldNum" sz="quarter" idx="12"/>
          </p:nvPr>
        </p:nvSpPr>
        <p:spPr/>
        <p:txBody>
          <a:bodyPr/>
          <a:lstStyle/>
          <a:p>
            <a:pPr>
              <a:defRPr/>
            </a:pPr>
            <a:fld id="{C29B5116-FC82-4617-9B5C-0BEBF7F7DA8A}" type="slidenum">
              <a:rPr lang="en-US" smtClean="0"/>
              <a:pPr>
                <a:defRPr/>
              </a:pPr>
              <a:t>12</a:t>
            </a:fld>
            <a:endParaRPr lang="en-US" dirty="0"/>
          </a:p>
        </p:txBody>
      </p:sp>
      <p:pic>
        <p:nvPicPr>
          <p:cNvPr id="3074" name="Picture 10">
            <a:extLst>
              <a:ext uri="{FF2B5EF4-FFF2-40B4-BE49-F238E27FC236}">
                <a16:creationId xmlns:a16="http://schemas.microsoft.com/office/drawing/2014/main" id="{7301C94A-6A71-4505-A5F7-25A75961C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645" y="1359511"/>
            <a:ext cx="5498053" cy="324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19A576E-4FB0-3F42-8ACB-302F1E49AF07}"/>
              </a:ext>
            </a:extLst>
          </p:cNvPr>
          <p:cNvSpPr txBox="1">
            <a:spLocks/>
          </p:cNvSpPr>
          <p:nvPr/>
        </p:nvSpPr>
        <p:spPr bwMode="auto">
          <a:xfrm>
            <a:off x="522124"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pic>
        <p:nvPicPr>
          <p:cNvPr id="7" name="Picture 6" descr="A red background with white text&#10;&#10;Description automatically generated with medium confidence">
            <a:extLst>
              <a:ext uri="{FF2B5EF4-FFF2-40B4-BE49-F238E27FC236}">
                <a16:creationId xmlns:a16="http://schemas.microsoft.com/office/drawing/2014/main" id="{A80DD4E7-0F9F-2E42-AB3C-7268B21D2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403"/>
            <a:ext cx="5651500" cy="546100"/>
          </a:xfrm>
          <a:prstGeom prst="rect">
            <a:avLst/>
          </a:prstGeom>
        </p:spPr>
      </p:pic>
      <p:sp>
        <p:nvSpPr>
          <p:cNvPr id="3" name="TextBox 2">
            <a:extLst>
              <a:ext uri="{FF2B5EF4-FFF2-40B4-BE49-F238E27FC236}">
                <a16:creationId xmlns:a16="http://schemas.microsoft.com/office/drawing/2014/main" id="{F4C25F01-8053-1C4B-9DDA-F5BA19993FC2}"/>
              </a:ext>
            </a:extLst>
          </p:cNvPr>
          <p:cNvSpPr txBox="1"/>
          <p:nvPr/>
        </p:nvSpPr>
        <p:spPr>
          <a:xfrm>
            <a:off x="609599" y="1366685"/>
            <a:ext cx="2458065" cy="1435510"/>
          </a:xfrm>
          <a:prstGeom prst="rect">
            <a:avLst/>
          </a:prstGeom>
          <a:noFill/>
        </p:spPr>
        <p:txBody>
          <a:bodyPr wrap="square" lIns="0" tIns="0" rIns="0" bIns="0" rtlCol="0">
            <a:noAutofit/>
          </a:bodyPr>
          <a:lstStyle/>
          <a:p>
            <a:r>
              <a:rPr lang="en-US" sz="1400" dirty="0">
                <a:ea typeface="Calibri" panose="020F0502020204030204" pitchFamily="34" charset="0"/>
              </a:rPr>
              <a:t>If your client wishes to pay with their bank account, complete the Bank Withdrawal Account </a:t>
            </a:r>
            <a:br>
              <a:rPr lang="en-US" sz="1400" dirty="0">
                <a:ea typeface="Calibri" panose="020F0502020204030204" pitchFamily="34" charset="0"/>
              </a:rPr>
            </a:br>
            <a:r>
              <a:rPr lang="en-US" sz="1400" dirty="0">
                <a:ea typeface="Calibri" panose="020F0502020204030204" pitchFamily="34" charset="0"/>
              </a:rPr>
              <a:t>section on iGO</a:t>
            </a:r>
            <a:r>
              <a:rPr lang="en-US" sz="1400" baseline="30000" dirty="0">
                <a:ea typeface="Calibri" panose="020F0502020204030204" pitchFamily="34" charset="0"/>
              </a:rPr>
              <a:t>®</a:t>
            </a:r>
            <a:r>
              <a:rPr lang="en-US" sz="1400" dirty="0">
                <a:ea typeface="Calibri" panose="020F0502020204030204" pitchFamily="34" charset="0"/>
              </a:rPr>
              <a:t> e-App.</a:t>
            </a:r>
          </a:p>
        </p:txBody>
      </p:sp>
    </p:spTree>
    <p:extLst>
      <p:ext uri="{BB962C8B-B14F-4D97-AF65-F5344CB8AC3E}">
        <p14:creationId xmlns:p14="http://schemas.microsoft.com/office/powerpoint/2010/main" val="377926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B19D78-60E6-4C9F-B0A3-2C7D9B7EB5E9}"/>
              </a:ext>
            </a:extLst>
          </p:cNvPr>
          <p:cNvSpPr>
            <a:spLocks noGrp="1"/>
          </p:cNvSpPr>
          <p:nvPr>
            <p:ph type="sldNum" sz="quarter" idx="12"/>
          </p:nvPr>
        </p:nvSpPr>
        <p:spPr/>
        <p:txBody>
          <a:bodyPr/>
          <a:lstStyle/>
          <a:p>
            <a:pPr>
              <a:defRPr/>
            </a:pPr>
            <a:fld id="{C29B5116-FC82-4617-9B5C-0BEBF7F7DA8A}" type="slidenum">
              <a:rPr lang="en-US" smtClean="0"/>
              <a:pPr>
                <a:defRPr/>
              </a:pPr>
              <a:t>13</a:t>
            </a:fld>
            <a:endParaRPr lang="en-US" dirty="0"/>
          </a:p>
        </p:txBody>
      </p:sp>
      <p:sp>
        <p:nvSpPr>
          <p:cNvPr id="5" name="TextBox 4">
            <a:extLst>
              <a:ext uri="{FF2B5EF4-FFF2-40B4-BE49-F238E27FC236}">
                <a16:creationId xmlns:a16="http://schemas.microsoft.com/office/drawing/2014/main" id="{2B002E7B-31F3-4E7A-B3C9-74D87DFAA4B2}"/>
              </a:ext>
            </a:extLst>
          </p:cNvPr>
          <p:cNvSpPr txBox="1"/>
          <p:nvPr/>
        </p:nvSpPr>
        <p:spPr>
          <a:xfrm>
            <a:off x="616509" y="1260655"/>
            <a:ext cx="3355723" cy="2505100"/>
          </a:xfrm>
          <a:prstGeom prst="rect">
            <a:avLst/>
          </a:prstGeom>
          <a:noFill/>
        </p:spPr>
        <p:txBody>
          <a:bodyPr wrap="square" lIns="0" tIns="0" rIns="0" bIns="0" rtlCol="0">
            <a:noAutofit/>
          </a:bodyPr>
          <a:lstStyle/>
          <a:p>
            <a:pPr marL="0" marR="0">
              <a:spcBef>
                <a:spcPts val="0"/>
              </a:spcBef>
              <a:spcAft>
                <a:spcPts val="0"/>
              </a:spcAft>
            </a:pPr>
            <a:r>
              <a:rPr lang="en-US" sz="1400" dirty="0">
                <a:effectLst/>
                <a:ea typeface="Calibri" panose="020F0502020204030204" pitchFamily="34" charset="0"/>
              </a:rPr>
              <a:t>You and your client’s privacy and security are our top priority. That’s why we have a process that secures all card numbers, including Direct Express Debit Master Card numbers that begin with 5332. The card numbers are converted to a token when you click on CLICK HERE TO ENTER CREDIT CARD. The token number is used in place of the card number in all our systems. </a:t>
            </a:r>
          </a:p>
        </p:txBody>
      </p:sp>
      <p:pic>
        <p:nvPicPr>
          <p:cNvPr id="4098" name="Picture 11">
            <a:extLst>
              <a:ext uri="{FF2B5EF4-FFF2-40B4-BE49-F238E27FC236}">
                <a16:creationId xmlns:a16="http://schemas.microsoft.com/office/drawing/2014/main" id="{3BC32D6E-0088-488C-9C32-A5DE0C023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843" y="1219546"/>
            <a:ext cx="4380885" cy="370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3E8BAD94-42A3-794B-8B4B-C58BB55268DB}"/>
              </a:ext>
            </a:extLst>
          </p:cNvPr>
          <p:cNvSpPr txBox="1">
            <a:spLocks/>
          </p:cNvSpPr>
          <p:nvPr/>
        </p:nvSpPr>
        <p:spPr bwMode="auto">
          <a:xfrm>
            <a:off x="522124"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pic>
        <p:nvPicPr>
          <p:cNvPr id="8" name="Picture 7" descr="A red background with white text&#10;&#10;Description automatically generated with medium confidence">
            <a:extLst>
              <a:ext uri="{FF2B5EF4-FFF2-40B4-BE49-F238E27FC236}">
                <a16:creationId xmlns:a16="http://schemas.microsoft.com/office/drawing/2014/main" id="{67B1033F-7664-904A-9E93-F092D2CAB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403"/>
            <a:ext cx="5651500" cy="546100"/>
          </a:xfrm>
          <a:prstGeom prst="rect">
            <a:avLst/>
          </a:prstGeom>
        </p:spPr>
      </p:pic>
    </p:spTree>
    <p:extLst>
      <p:ext uri="{BB962C8B-B14F-4D97-AF65-F5344CB8AC3E}">
        <p14:creationId xmlns:p14="http://schemas.microsoft.com/office/powerpoint/2010/main" val="616056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355E"/>
        </a:solidFill>
        <a:effectLst/>
      </p:bgPr>
    </p:bg>
    <p:spTree>
      <p:nvGrpSpPr>
        <p:cNvPr id="1" name=""/>
        <p:cNvGrpSpPr/>
        <p:nvPr/>
      </p:nvGrpSpPr>
      <p:grpSpPr>
        <a:xfrm>
          <a:off x="0" y="0"/>
          <a:ext cx="0" cy="0"/>
          <a:chOff x="0" y="0"/>
          <a:chExt cx="0" cy="0"/>
        </a:xfrm>
      </p:grpSpPr>
      <p:pic>
        <p:nvPicPr>
          <p:cNvPr id="10" name="Picture 9" descr="A black and white sign&#10;&#10;Description automatically generated with low confidence">
            <a:extLst>
              <a:ext uri="{FF2B5EF4-FFF2-40B4-BE49-F238E27FC236}">
                <a16:creationId xmlns:a16="http://schemas.microsoft.com/office/drawing/2014/main" id="{6FD88641-DDE1-7F43-8C50-9C4076C6F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5798"/>
            <a:ext cx="3949700" cy="546100"/>
          </a:xfrm>
          <a:prstGeom prst="rect">
            <a:avLst/>
          </a:prstGeom>
        </p:spPr>
      </p:pic>
      <p:sp>
        <p:nvSpPr>
          <p:cNvPr id="15" name="Footer Placeholder 5">
            <a:extLst>
              <a:ext uri="{FF2B5EF4-FFF2-40B4-BE49-F238E27FC236}">
                <a16:creationId xmlns:a16="http://schemas.microsoft.com/office/drawing/2014/main" id="{8FEF16BC-A4F9-CC4C-A72F-07C948CBF4A5}"/>
              </a:ext>
            </a:extLst>
          </p:cNvPr>
          <p:cNvSpPr txBox="1">
            <a:spLocks/>
          </p:cNvSpPr>
          <p:nvPr/>
        </p:nvSpPr>
        <p:spPr bwMode="auto">
          <a:xfrm>
            <a:off x="528206"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chemeClr val="bg1"/>
                </a:solidFill>
              </a:rPr>
              <a:t>For Agent Use Only. Not for Public Distribution.</a:t>
            </a:r>
          </a:p>
        </p:txBody>
      </p:sp>
      <p:sp>
        <p:nvSpPr>
          <p:cNvPr id="6" name="Text Placeholder 4">
            <a:extLst>
              <a:ext uri="{FF2B5EF4-FFF2-40B4-BE49-F238E27FC236}">
                <a16:creationId xmlns:a16="http://schemas.microsoft.com/office/drawing/2014/main" id="{F63DE6F7-2BFA-E740-9463-9B8795E9D757}"/>
              </a:ext>
            </a:extLst>
          </p:cNvPr>
          <p:cNvSpPr txBox="1">
            <a:spLocks/>
          </p:cNvSpPr>
          <p:nvPr/>
        </p:nvSpPr>
        <p:spPr>
          <a:xfrm>
            <a:off x="518923" y="3163824"/>
            <a:ext cx="3748545" cy="433388"/>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1" dirty="0">
                <a:solidFill>
                  <a:srgbClr val="FFFFFF"/>
                </a:solidFill>
                <a:latin typeface="Arial" panose="020B0604020202020204" pitchFamily="34" charset="0"/>
                <a:cs typeface="Arial" panose="020B0604020202020204" pitchFamily="34" charset="0"/>
              </a:rPr>
              <a:t>SOCIAL SECURITY PAYMENT OPTION</a:t>
            </a:r>
          </a:p>
        </p:txBody>
      </p:sp>
      <p:grpSp>
        <p:nvGrpSpPr>
          <p:cNvPr id="7" name="Group 6">
            <a:extLst>
              <a:ext uri="{FF2B5EF4-FFF2-40B4-BE49-F238E27FC236}">
                <a16:creationId xmlns:a16="http://schemas.microsoft.com/office/drawing/2014/main" id="{9BFD37E1-7E19-9245-AA71-41AD9273DB97}"/>
              </a:ext>
            </a:extLst>
          </p:cNvPr>
          <p:cNvGrpSpPr/>
          <p:nvPr/>
        </p:nvGrpSpPr>
        <p:grpSpPr>
          <a:xfrm>
            <a:off x="0" y="3219206"/>
            <a:ext cx="3378631" cy="323339"/>
            <a:chOff x="-4610" y="3219206"/>
            <a:chExt cx="2233081" cy="323339"/>
          </a:xfrm>
        </p:grpSpPr>
        <p:sp>
          <p:nvSpPr>
            <p:cNvPr id="8" name="Shape 248">
              <a:extLst>
                <a:ext uri="{FF2B5EF4-FFF2-40B4-BE49-F238E27FC236}">
                  <a16:creationId xmlns:a16="http://schemas.microsoft.com/office/drawing/2014/main" id="{55B38195-98E6-804B-B58E-7316E41FE623}"/>
                </a:ext>
              </a:extLst>
            </p:cNvPr>
            <p:cNvSpPr/>
            <p:nvPr/>
          </p:nvSpPr>
          <p:spPr>
            <a:xfrm>
              <a:off x="-4610" y="3219206"/>
              <a:ext cx="2233081" cy="0"/>
            </a:xfrm>
            <a:prstGeom prst="line">
              <a:avLst/>
            </a:prstGeom>
            <a:ln w="6350" cmpd="sng">
              <a:solidFill>
                <a:srgbClr val="FFFFFF"/>
              </a:solidFill>
              <a:miter lim="400000"/>
            </a:ln>
          </p:spPr>
          <p:txBody>
            <a:bodyPr lIns="50800" tIns="50800" rIns="50800" bIns="50800" anchor="ctr"/>
            <a:lstStyle/>
            <a:p>
              <a:pPr>
                <a:defRPr sz="3200"/>
              </a:pPr>
              <a:endParaRPr dirty="0"/>
            </a:p>
          </p:txBody>
        </p:sp>
        <p:sp>
          <p:nvSpPr>
            <p:cNvPr id="9" name="Shape 248">
              <a:extLst>
                <a:ext uri="{FF2B5EF4-FFF2-40B4-BE49-F238E27FC236}">
                  <a16:creationId xmlns:a16="http://schemas.microsoft.com/office/drawing/2014/main" id="{F40A861F-A6BA-E44C-ACEA-580B8066A742}"/>
                </a:ext>
              </a:extLst>
            </p:cNvPr>
            <p:cNvSpPr/>
            <p:nvPr/>
          </p:nvSpPr>
          <p:spPr>
            <a:xfrm>
              <a:off x="-4610" y="3542545"/>
              <a:ext cx="2233081" cy="0"/>
            </a:xfrm>
            <a:prstGeom prst="line">
              <a:avLst/>
            </a:prstGeom>
            <a:ln w="6350" cmpd="sng">
              <a:solidFill>
                <a:srgbClr val="FFFFFF"/>
              </a:solidFill>
              <a:miter lim="400000"/>
            </a:ln>
          </p:spPr>
          <p:txBody>
            <a:bodyPr lIns="50800" tIns="50800" rIns="50800" bIns="50800" anchor="ctr"/>
            <a:lstStyle/>
            <a:p>
              <a:pPr>
                <a:defRPr sz="3200"/>
              </a:pPr>
              <a:endParaRPr dirty="0"/>
            </a:p>
          </p:txBody>
        </p:sp>
      </p:grpSp>
      <p:sp>
        <p:nvSpPr>
          <p:cNvPr id="11" name="Slide Number Placeholder 5">
            <a:extLst>
              <a:ext uri="{FF2B5EF4-FFF2-40B4-BE49-F238E27FC236}">
                <a16:creationId xmlns:a16="http://schemas.microsoft.com/office/drawing/2014/main" id="{E5DBC429-71C9-EA6C-3220-9209B411750A}"/>
              </a:ext>
            </a:extLst>
          </p:cNvPr>
          <p:cNvSpPr>
            <a:spLocks noGrp="1"/>
          </p:cNvSpPr>
          <p:nvPr>
            <p:ph type="sldNum" sz="quarter" idx="12"/>
          </p:nvPr>
        </p:nvSpPr>
        <p:spPr>
          <a:xfrm>
            <a:off x="8695154" y="4811606"/>
            <a:ext cx="364393" cy="273844"/>
          </a:xfrm>
        </p:spPr>
        <p:txBody>
          <a:bodyPr/>
          <a:lstStyle>
            <a:lvl1pPr>
              <a:defRPr/>
            </a:lvl1pPr>
          </a:lstStyle>
          <a:p>
            <a:pPr>
              <a:defRPr/>
            </a:pPr>
            <a:fld id="{C29B5116-FC82-4617-9B5C-0BEBF7F7DA8A}" type="slidenum">
              <a:rPr lang="en-US">
                <a:solidFill>
                  <a:schemeClr val="bg1"/>
                </a:solidFill>
                <a:latin typeface="Arial" panose="020B0604020202020204" pitchFamily="34" charset="0"/>
                <a:cs typeface="Arial" panose="020B0604020202020204" pitchFamily="34" charset="0"/>
              </a:rPr>
              <a:pPr>
                <a:defRPr/>
              </a:pPr>
              <a:t>14</a:t>
            </a:fld>
            <a:endParaRPr lang="en-US" dirty="0">
              <a:solidFill>
                <a:schemeClr val="bg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75CFDE2-12A9-94FE-934A-26110435DE85}"/>
              </a:ext>
            </a:extLst>
          </p:cNvPr>
          <p:cNvCxnSpPr/>
          <p:nvPr/>
        </p:nvCxnSpPr>
        <p:spPr>
          <a:xfrm flipH="1">
            <a:off x="8696325" y="4718050"/>
            <a:ext cx="447675"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625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ign with white text&#10;&#10;Description automatically generated with medium confidence">
            <a:extLst>
              <a:ext uri="{FF2B5EF4-FFF2-40B4-BE49-F238E27FC236}">
                <a16:creationId xmlns:a16="http://schemas.microsoft.com/office/drawing/2014/main" id="{BA6A6015-8588-814C-947A-2F1676032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248"/>
            <a:ext cx="3365500" cy="546100"/>
          </a:xfrm>
          <a:prstGeom prst="rect">
            <a:avLst/>
          </a:prstGeom>
        </p:spPr>
      </p:pic>
      <p:sp>
        <p:nvSpPr>
          <p:cNvPr id="4" name="Slide Number Placeholder 3"/>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15</a:t>
            </a:fld>
            <a:endParaRPr lang="en-US" dirty="0"/>
          </a:p>
        </p:txBody>
      </p:sp>
      <p:sp>
        <p:nvSpPr>
          <p:cNvPr id="11" name="Shape 111">
            <a:extLst>
              <a:ext uri="{FF2B5EF4-FFF2-40B4-BE49-F238E27FC236}">
                <a16:creationId xmlns:a16="http://schemas.microsoft.com/office/drawing/2014/main" id="{885B4C16-71E9-CB4D-B420-77CE75FAE7D1}"/>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
        <p:nvSpPr>
          <p:cNvPr id="14" name="TextBox 2">
            <a:extLst>
              <a:ext uri="{FF2B5EF4-FFF2-40B4-BE49-F238E27FC236}">
                <a16:creationId xmlns:a16="http://schemas.microsoft.com/office/drawing/2014/main" id="{CE371A46-8B16-6047-A916-22571ACC2B0F}"/>
              </a:ext>
            </a:extLst>
          </p:cNvPr>
          <p:cNvSpPr txBox="1">
            <a:spLocks noChangeArrowheads="1"/>
          </p:cNvSpPr>
          <p:nvPr/>
        </p:nvSpPr>
        <p:spPr bwMode="auto">
          <a:xfrm>
            <a:off x="516646" y="935283"/>
            <a:ext cx="7832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pPr>
            <a:r>
              <a:rPr lang="en-US" altLang="en-US" sz="1400" b="1" dirty="0">
                <a:solidFill>
                  <a:schemeClr val="accent6"/>
                </a:solidFill>
              </a:rPr>
              <a:t>You may access the Transamerica Payment Authorization Form on your agent portal..</a:t>
            </a:r>
            <a:endParaRPr lang="en-US" altLang="en-US" sz="1400" dirty="0">
              <a:solidFill>
                <a:srgbClr val="414140"/>
              </a:solidFill>
            </a:endParaRPr>
          </a:p>
        </p:txBody>
      </p:sp>
      <p:pic>
        <p:nvPicPr>
          <p:cNvPr id="7" name="Picture 6">
            <a:extLst>
              <a:ext uri="{FF2B5EF4-FFF2-40B4-BE49-F238E27FC236}">
                <a16:creationId xmlns:a16="http://schemas.microsoft.com/office/drawing/2014/main" id="{4C364317-6DF2-0842-AF63-95395B6EB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49" y="1630123"/>
            <a:ext cx="2357418" cy="3050776"/>
          </a:xfrm>
          <a:prstGeom prst="rect">
            <a:avLst/>
          </a:prstGeom>
          <a:solidFill>
            <a:schemeClr val="bg1"/>
          </a:solidFill>
          <a:effectLst>
            <a:outerShdw blurRad="63500" dir="1860000" sx="102000" sy="102000" algn="ctr" rotWithShape="0">
              <a:prstClr val="black">
                <a:alpha val="8000"/>
              </a:prstClr>
            </a:outerShdw>
          </a:effectLst>
        </p:spPr>
      </p:pic>
      <p:pic>
        <p:nvPicPr>
          <p:cNvPr id="9" name="Picture 8">
            <a:extLst>
              <a:ext uri="{FF2B5EF4-FFF2-40B4-BE49-F238E27FC236}">
                <a16:creationId xmlns:a16="http://schemas.microsoft.com/office/drawing/2014/main" id="{407FCFBC-42D1-F74B-9ACD-7BC52752BF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9163" y="1630123"/>
            <a:ext cx="2357418" cy="3050776"/>
          </a:xfrm>
          <a:prstGeom prst="rect">
            <a:avLst/>
          </a:prstGeom>
          <a:solidFill>
            <a:schemeClr val="bg1"/>
          </a:solidFill>
          <a:effectLst>
            <a:outerShdw blurRad="63500" dir="1860000" sx="102000" sy="102000" algn="ctr" rotWithShape="0">
              <a:prstClr val="black">
                <a:alpha val="8000"/>
              </a:prstClr>
            </a:outerShdw>
          </a:effectLst>
        </p:spPr>
      </p:pic>
      <p:pic>
        <p:nvPicPr>
          <p:cNvPr id="13" name="Picture 12">
            <a:extLst>
              <a:ext uri="{FF2B5EF4-FFF2-40B4-BE49-F238E27FC236}">
                <a16:creationId xmlns:a16="http://schemas.microsoft.com/office/drawing/2014/main" id="{271C08EB-F7FB-174A-9007-ED068A6D5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677" y="1630123"/>
            <a:ext cx="2357418" cy="3050776"/>
          </a:xfrm>
          <a:prstGeom prst="rect">
            <a:avLst/>
          </a:prstGeom>
          <a:solidFill>
            <a:schemeClr val="bg1"/>
          </a:solidFill>
          <a:effectLst>
            <a:outerShdw blurRad="63500" dir="1860000" sx="102000" sy="102000" algn="ctr" rotWithShape="0">
              <a:prstClr val="black">
                <a:alpha val="8000"/>
              </a:prstClr>
            </a:outerShdw>
          </a:effectLst>
        </p:spPr>
      </p:pic>
      <p:sp>
        <p:nvSpPr>
          <p:cNvPr id="16" name="TextBox 15">
            <a:extLst>
              <a:ext uri="{FF2B5EF4-FFF2-40B4-BE49-F238E27FC236}">
                <a16:creationId xmlns:a16="http://schemas.microsoft.com/office/drawing/2014/main" id="{CD1DEBBC-D31B-C74D-8C7C-1B91D1BF250F}"/>
              </a:ext>
            </a:extLst>
          </p:cNvPr>
          <p:cNvSpPr txBox="1"/>
          <p:nvPr/>
        </p:nvSpPr>
        <p:spPr>
          <a:xfrm>
            <a:off x="624648" y="1291894"/>
            <a:ext cx="5864641" cy="251772"/>
          </a:xfrm>
          <a:prstGeom prst="rect">
            <a:avLst/>
          </a:prstGeom>
          <a:noFill/>
        </p:spPr>
        <p:txBody>
          <a:bodyPr wrap="square" lIns="0" tIns="0" rIns="0" bIns="0" rtlCol="0">
            <a:noAutofit/>
          </a:bodyPr>
          <a:lstStyle/>
          <a:p>
            <a:r>
              <a:rPr lang="en-US" altLang="en-US" sz="1050" b="1" dirty="0">
                <a:solidFill>
                  <a:srgbClr val="414140"/>
                </a:solidFill>
              </a:rPr>
              <a:t>NOTE: </a:t>
            </a:r>
            <a:r>
              <a:rPr lang="en-US" sz="1050" dirty="0"/>
              <a:t>The Payment Authorization Form is required with every paper application</a:t>
            </a:r>
            <a:r>
              <a:rPr lang="en-US" sz="1050" dirty="0">
                <a:cs typeface="Arial"/>
              </a:rPr>
              <a:t>.</a:t>
            </a:r>
            <a:endParaRPr lang="en-US" altLang="en-US" sz="1050" dirty="0">
              <a:solidFill>
                <a:srgbClr val="414140"/>
              </a:solidFill>
            </a:endParaRPr>
          </a:p>
        </p:txBody>
      </p:sp>
      <p:sp>
        <p:nvSpPr>
          <p:cNvPr id="17" name="Rectangle 16">
            <a:extLst>
              <a:ext uri="{FF2B5EF4-FFF2-40B4-BE49-F238E27FC236}">
                <a16:creationId xmlns:a16="http://schemas.microsoft.com/office/drawing/2014/main" id="{5E43B9A3-5ADE-0444-81F5-2B1EEB9DA3E6}"/>
              </a:ext>
            </a:extLst>
          </p:cNvPr>
          <p:cNvSpPr/>
          <p:nvPr/>
        </p:nvSpPr>
        <p:spPr>
          <a:xfrm>
            <a:off x="760751" y="3597639"/>
            <a:ext cx="2083633" cy="311046"/>
          </a:xfrm>
          <a:prstGeom prst="rect">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 name="Footer Placeholder 5">
            <a:extLst>
              <a:ext uri="{FF2B5EF4-FFF2-40B4-BE49-F238E27FC236}">
                <a16:creationId xmlns:a16="http://schemas.microsoft.com/office/drawing/2014/main" id="{FDA935D7-750B-EA44-B174-2407559DB7BD}"/>
              </a:ext>
            </a:extLst>
          </p:cNvPr>
          <p:cNvSpPr txBox="1">
            <a:spLocks/>
          </p:cNvSpPr>
          <p:nvPr/>
        </p:nvSpPr>
        <p:spPr bwMode="auto">
          <a:xfrm>
            <a:off x="552838"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387069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16</a:t>
            </a:fld>
            <a:endParaRPr lang="en-US" dirty="0"/>
          </a:p>
        </p:txBody>
      </p:sp>
      <p:sp>
        <p:nvSpPr>
          <p:cNvPr id="11" name="Shape 111">
            <a:extLst>
              <a:ext uri="{FF2B5EF4-FFF2-40B4-BE49-F238E27FC236}">
                <a16:creationId xmlns:a16="http://schemas.microsoft.com/office/drawing/2014/main" id="{885B4C16-71E9-CB4D-B420-77CE75FAE7D1}"/>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pic>
        <p:nvPicPr>
          <p:cNvPr id="13" name="Picture 1">
            <a:extLst>
              <a:ext uri="{FF2B5EF4-FFF2-40B4-BE49-F238E27FC236}">
                <a16:creationId xmlns:a16="http://schemas.microsoft.com/office/drawing/2014/main" id="{BA87A6BE-04B1-3244-8476-583B9FEF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b="-3722"/>
          <a:stretch/>
        </p:blipFill>
        <p:spPr bwMode="auto">
          <a:xfrm>
            <a:off x="1828800" y="1171564"/>
            <a:ext cx="5486400" cy="1330163"/>
          </a:xfrm>
          <a:prstGeom prst="rect">
            <a:avLst/>
          </a:prstGeom>
          <a:ln w="3175">
            <a:solidFill>
              <a:srgbClr val="414140"/>
            </a:solidFill>
          </a:ln>
          <a:effectLst>
            <a:outerShdw blurRad="254000" dir="2700000" algn="tl" rotWithShape="0">
              <a:schemeClr val="bg1">
                <a:alpha val="20000"/>
              </a:schemeClr>
            </a:outerShdw>
          </a:effectLst>
        </p:spPr>
      </p:pic>
      <p:pic>
        <p:nvPicPr>
          <p:cNvPr id="3" name="Picture 2" descr="A picture containing drawing&#10;&#10;Description automatically generated">
            <a:extLst>
              <a:ext uri="{FF2B5EF4-FFF2-40B4-BE49-F238E27FC236}">
                <a16:creationId xmlns:a16="http://schemas.microsoft.com/office/drawing/2014/main" id="{D2CF5075-8E0D-8D45-AF16-B6C5567FE0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01" r="9548" b="62941"/>
          <a:stretch/>
        </p:blipFill>
        <p:spPr>
          <a:xfrm>
            <a:off x="1025717" y="431499"/>
            <a:ext cx="6320479" cy="548640"/>
          </a:xfrm>
          <a:prstGeom prst="rect">
            <a:avLst/>
          </a:prstGeom>
        </p:spPr>
      </p:pic>
      <p:sp>
        <p:nvSpPr>
          <p:cNvPr id="14" name="TextBox 2">
            <a:extLst>
              <a:ext uri="{FF2B5EF4-FFF2-40B4-BE49-F238E27FC236}">
                <a16:creationId xmlns:a16="http://schemas.microsoft.com/office/drawing/2014/main" id="{CE371A46-8B16-6047-A916-22571ACC2B0F}"/>
              </a:ext>
            </a:extLst>
          </p:cNvPr>
          <p:cNvSpPr txBox="1">
            <a:spLocks noChangeArrowheads="1"/>
          </p:cNvSpPr>
          <p:nvPr/>
        </p:nvSpPr>
        <p:spPr bwMode="auto">
          <a:xfrm>
            <a:off x="1711825" y="2638172"/>
            <a:ext cx="69801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pPr>
            <a:r>
              <a:rPr lang="en-US" altLang="en-US" sz="1200" dirty="0"/>
              <a:t>Select one of the five options using the Schedule of Social Security Benefit Payments.</a:t>
            </a:r>
          </a:p>
          <a:p>
            <a:pPr>
              <a:spcBef>
                <a:spcPct val="0"/>
              </a:spcBef>
              <a:buNone/>
            </a:pPr>
            <a:endParaRPr lang="en-US" altLang="en-US" sz="800" dirty="0"/>
          </a:p>
          <a:p>
            <a:pPr>
              <a:spcBef>
                <a:spcPct val="0"/>
              </a:spcBef>
              <a:buNone/>
            </a:pPr>
            <a:r>
              <a:rPr lang="en-US" altLang="en-US" sz="1200" dirty="0"/>
              <a:t>Complete the Initial Draft Month.</a:t>
            </a:r>
            <a:endParaRPr lang="en-US" altLang="en-US" sz="1200" b="1" dirty="0">
              <a:solidFill>
                <a:srgbClr val="414140"/>
              </a:solidFill>
            </a:endParaRPr>
          </a:p>
          <a:p>
            <a:pPr eaLnBrk="1" hangingPunct="1">
              <a:lnSpc>
                <a:spcPct val="150000"/>
              </a:lnSpc>
              <a:spcBef>
                <a:spcPct val="0"/>
              </a:spcBef>
              <a:buFontTx/>
              <a:buNone/>
            </a:pPr>
            <a:endParaRPr lang="en-US" altLang="en-US" sz="600" b="1" dirty="0">
              <a:solidFill>
                <a:srgbClr val="414140"/>
              </a:solidFill>
            </a:endParaRPr>
          </a:p>
          <a:p>
            <a:pPr marL="460375" indent="-460375">
              <a:spcBef>
                <a:spcPct val="0"/>
              </a:spcBef>
              <a:buNone/>
            </a:pPr>
            <a:r>
              <a:rPr lang="en-US" altLang="en-US" sz="1000" b="1" dirty="0">
                <a:solidFill>
                  <a:srgbClr val="414140"/>
                </a:solidFill>
              </a:rPr>
              <a:t>NOTE: </a:t>
            </a:r>
            <a:r>
              <a:rPr lang="en-US" altLang="en-US" sz="1000" dirty="0"/>
              <a:t>If the Social Security benefit deposit date is within 10 business days of the application date, go to the next month for the initial draft month</a:t>
            </a:r>
            <a:r>
              <a:rPr lang="en-US" altLang="en-US" sz="1200" dirty="0"/>
              <a:t>.</a:t>
            </a:r>
          </a:p>
        </p:txBody>
      </p:sp>
      <p:pic>
        <p:nvPicPr>
          <p:cNvPr id="6" name="Picture 5">
            <a:extLst>
              <a:ext uri="{FF2B5EF4-FFF2-40B4-BE49-F238E27FC236}">
                <a16:creationId xmlns:a16="http://schemas.microsoft.com/office/drawing/2014/main" id="{EE1B8800-263E-E643-B360-AB93DE9D27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130" r="32384"/>
          <a:stretch/>
        </p:blipFill>
        <p:spPr>
          <a:xfrm flipH="1">
            <a:off x="-2" y="0"/>
            <a:ext cx="1271955" cy="5143500"/>
          </a:xfrm>
          <a:prstGeom prst="rect">
            <a:avLst/>
          </a:prstGeom>
        </p:spPr>
      </p:pic>
      <p:sp>
        <p:nvSpPr>
          <p:cNvPr id="9" name="Footer Placeholder 5">
            <a:extLst>
              <a:ext uri="{FF2B5EF4-FFF2-40B4-BE49-F238E27FC236}">
                <a16:creationId xmlns:a16="http://schemas.microsoft.com/office/drawing/2014/main" id="{BB651D14-F7C0-6447-AC62-C33FE5DED91C}"/>
              </a:ext>
            </a:extLst>
          </p:cNvPr>
          <p:cNvSpPr txBox="1">
            <a:spLocks/>
          </p:cNvSpPr>
          <p:nvPr/>
        </p:nvSpPr>
        <p:spPr bwMode="auto">
          <a:xfrm>
            <a:off x="1711825"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
        <p:nvSpPr>
          <p:cNvPr id="10" name="TextBox 2">
            <a:extLst>
              <a:ext uri="{FF2B5EF4-FFF2-40B4-BE49-F238E27FC236}">
                <a16:creationId xmlns:a16="http://schemas.microsoft.com/office/drawing/2014/main" id="{8D4D03CC-89DF-2F48-9851-B55913F9F986}"/>
              </a:ext>
            </a:extLst>
          </p:cNvPr>
          <p:cNvSpPr txBox="1">
            <a:spLocks noChangeArrowheads="1"/>
          </p:cNvSpPr>
          <p:nvPr/>
        </p:nvSpPr>
        <p:spPr bwMode="auto">
          <a:xfrm>
            <a:off x="1711825" y="3772712"/>
            <a:ext cx="65332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pPr>
            <a:r>
              <a:rPr lang="en-US" altLang="en-US" sz="1200" dirty="0"/>
              <a:t>We must have the birthdate of the insured and the payor to process. The birthdate of the payor is validated by checking it against the Schedule of Social Security Benefit Payments to ensure we have the correct payment date. If one or both of the birthdates are not provided, placement of the policy and commissions may be delayed.</a:t>
            </a:r>
          </a:p>
        </p:txBody>
      </p:sp>
    </p:spTree>
    <p:extLst>
      <p:ext uri="{BB962C8B-B14F-4D97-AF65-F5344CB8AC3E}">
        <p14:creationId xmlns:p14="http://schemas.microsoft.com/office/powerpoint/2010/main" val="373787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F92BAB-7F41-FF4D-AF0F-152F6B8ACF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4882" y="447640"/>
            <a:ext cx="5620717" cy="563382"/>
          </a:xfrm>
          <a:prstGeom prst="rect">
            <a:avLst/>
          </a:prstGeom>
        </p:spPr>
      </p:pic>
      <p:pic>
        <p:nvPicPr>
          <p:cNvPr id="9" name="Picture 1">
            <a:extLst>
              <a:ext uri="{FF2B5EF4-FFF2-40B4-BE49-F238E27FC236}">
                <a16:creationId xmlns:a16="http://schemas.microsoft.com/office/drawing/2014/main" id="{46366FEE-BE54-B241-BD08-DFFE50EC78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 t="-505" r="-11" b="653"/>
          <a:stretch/>
        </p:blipFill>
        <p:spPr bwMode="auto">
          <a:xfrm>
            <a:off x="1790701" y="1171232"/>
            <a:ext cx="5137322" cy="2641656"/>
          </a:xfrm>
          <a:prstGeom prst="rect">
            <a:avLst/>
          </a:prstGeom>
          <a:ln w="3175">
            <a:solidFill>
              <a:srgbClr val="414140"/>
            </a:solidFill>
          </a:ln>
          <a:effectLst>
            <a:outerShdw blurRad="254000" dir="2700000" algn="tl" rotWithShape="0">
              <a:schemeClr val="bg1">
                <a:alpha val="20000"/>
              </a:schemeClr>
            </a:outerShdw>
          </a:effectLst>
        </p:spPr>
      </p:pic>
      <p:sp>
        <p:nvSpPr>
          <p:cNvPr id="4" name="Slide Number Placeholder 3"/>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17</a:t>
            </a:fld>
            <a:endParaRPr lang="en-US" dirty="0"/>
          </a:p>
        </p:txBody>
      </p:sp>
      <p:sp>
        <p:nvSpPr>
          <p:cNvPr id="11" name="Shape 111">
            <a:extLst>
              <a:ext uri="{FF2B5EF4-FFF2-40B4-BE49-F238E27FC236}">
                <a16:creationId xmlns:a16="http://schemas.microsoft.com/office/drawing/2014/main" id="{885B4C16-71E9-CB4D-B420-77CE75FAE7D1}"/>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
        <p:nvSpPr>
          <p:cNvPr id="14" name="TextBox 2">
            <a:extLst>
              <a:ext uri="{FF2B5EF4-FFF2-40B4-BE49-F238E27FC236}">
                <a16:creationId xmlns:a16="http://schemas.microsoft.com/office/drawing/2014/main" id="{CE371A46-8B16-6047-A916-22571ACC2B0F}"/>
              </a:ext>
            </a:extLst>
          </p:cNvPr>
          <p:cNvSpPr txBox="1">
            <a:spLocks noChangeArrowheads="1"/>
          </p:cNvSpPr>
          <p:nvPr/>
        </p:nvSpPr>
        <p:spPr bwMode="auto">
          <a:xfrm>
            <a:off x="1711825" y="3966459"/>
            <a:ext cx="668127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pPr>
            <a:r>
              <a:rPr lang="en-US" sz="1200" b="1" dirty="0">
                <a:cs typeface="Arial" panose="020B0604020202020204" pitchFamily="34" charset="0"/>
              </a:rPr>
              <a:t>Direct Express</a:t>
            </a:r>
            <a:r>
              <a:rPr lang="en-US" sz="1200" b="1" baseline="30000" dirty="0">
                <a:cs typeface="Arial" panose="020B0604020202020204" pitchFamily="34" charset="0"/>
              </a:rPr>
              <a:t>®</a:t>
            </a:r>
            <a:r>
              <a:rPr lang="en-US" sz="1200" b="1" dirty="0">
                <a:cs typeface="Arial" panose="020B0604020202020204" pitchFamily="34" charset="0"/>
              </a:rPr>
              <a:t> Debit MasterCard</a:t>
            </a:r>
            <a:r>
              <a:rPr lang="en-US" sz="1200" b="1" baseline="30000" dirty="0">
                <a:cs typeface="Arial" panose="020B0604020202020204" pitchFamily="34" charset="0"/>
              </a:rPr>
              <a:t>®</a:t>
            </a:r>
            <a:r>
              <a:rPr lang="en-US" altLang="en-US" sz="1200" b="1" dirty="0">
                <a:cs typeface="Arial" panose="020B0604020202020204" pitchFamily="34" charset="0"/>
              </a:rPr>
              <a:t> account numbers begin with 5332.</a:t>
            </a:r>
          </a:p>
          <a:p>
            <a:pPr>
              <a:lnSpc>
                <a:spcPct val="150000"/>
              </a:lnSpc>
              <a:spcBef>
                <a:spcPct val="0"/>
              </a:spcBef>
              <a:buNone/>
            </a:pPr>
            <a:endParaRPr lang="en-US" altLang="en-US" sz="400" b="1" dirty="0"/>
          </a:p>
          <a:p>
            <a:pPr>
              <a:spcBef>
                <a:spcPct val="0"/>
              </a:spcBef>
              <a:buNone/>
            </a:pPr>
            <a:r>
              <a:rPr lang="en-US" altLang="en-US" sz="1000" b="1" dirty="0"/>
              <a:t>NOTE: </a:t>
            </a:r>
            <a:r>
              <a:rPr lang="en-US" altLang="en-US" sz="1000" dirty="0"/>
              <a:t>Card numbers must be converted to a token number using our website. The token number is then placed on the application. </a:t>
            </a:r>
            <a:endParaRPr lang="en-US" altLang="en-US" sz="1000" b="1" dirty="0"/>
          </a:p>
        </p:txBody>
      </p:sp>
      <p:pic>
        <p:nvPicPr>
          <p:cNvPr id="6" name="Picture 5">
            <a:extLst>
              <a:ext uri="{FF2B5EF4-FFF2-40B4-BE49-F238E27FC236}">
                <a16:creationId xmlns:a16="http://schemas.microsoft.com/office/drawing/2014/main" id="{EE1B8800-263E-E643-B360-AB93DE9D27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417" t="917" r="26252"/>
          <a:stretch/>
        </p:blipFill>
        <p:spPr>
          <a:xfrm>
            <a:off x="0" y="3266"/>
            <a:ext cx="1271955" cy="5143500"/>
          </a:xfrm>
          <a:prstGeom prst="rect">
            <a:avLst/>
          </a:prstGeom>
        </p:spPr>
      </p:pic>
      <p:sp>
        <p:nvSpPr>
          <p:cNvPr id="12" name="Footer Placeholder 5">
            <a:extLst>
              <a:ext uri="{FF2B5EF4-FFF2-40B4-BE49-F238E27FC236}">
                <a16:creationId xmlns:a16="http://schemas.microsoft.com/office/drawing/2014/main" id="{F26CD078-BB14-B94C-93D7-ADA8E9D44835}"/>
              </a:ext>
            </a:extLst>
          </p:cNvPr>
          <p:cNvSpPr txBox="1">
            <a:spLocks/>
          </p:cNvSpPr>
          <p:nvPr/>
        </p:nvSpPr>
        <p:spPr bwMode="auto">
          <a:xfrm>
            <a:off x="1711825"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3217615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C9EEEC-75D7-4778-8E75-03FE84D0CDE8}"/>
              </a:ext>
            </a:extLst>
          </p:cNvPr>
          <p:cNvSpPr>
            <a:spLocks noGrp="1"/>
          </p:cNvSpPr>
          <p:nvPr>
            <p:ph type="sldNum" sz="quarter" idx="12"/>
          </p:nvPr>
        </p:nvSpPr>
        <p:spPr/>
        <p:txBody>
          <a:bodyPr/>
          <a:lstStyle/>
          <a:p>
            <a:fld id="{716BC1C3-C832-FA4C-9911-3E1C355083BA}" type="slidenum">
              <a:rPr lang="en-US" smtClean="0"/>
              <a:pPr/>
              <a:t>18</a:t>
            </a:fld>
            <a:endParaRPr lang="en-US" dirty="0"/>
          </a:p>
        </p:txBody>
      </p:sp>
      <p:pic>
        <p:nvPicPr>
          <p:cNvPr id="1026" name="Picture 2">
            <a:extLst>
              <a:ext uri="{FF2B5EF4-FFF2-40B4-BE49-F238E27FC236}">
                <a16:creationId xmlns:a16="http://schemas.microsoft.com/office/drawing/2014/main" id="{2000514A-F8D4-494A-BE63-159EE34C1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95571"/>
            <a:ext cx="7867651" cy="23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sign with white text&#10;&#10;Description automatically generated with medium confidence">
            <a:extLst>
              <a:ext uri="{FF2B5EF4-FFF2-40B4-BE49-F238E27FC236}">
                <a16:creationId xmlns:a16="http://schemas.microsoft.com/office/drawing/2014/main" id="{BFE319CA-44E9-2346-B730-B11FEA469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403"/>
            <a:ext cx="3365500" cy="546100"/>
          </a:xfrm>
          <a:prstGeom prst="rect">
            <a:avLst/>
          </a:prstGeom>
        </p:spPr>
      </p:pic>
      <p:sp>
        <p:nvSpPr>
          <p:cNvPr id="13" name="Footer Placeholder 5">
            <a:extLst>
              <a:ext uri="{FF2B5EF4-FFF2-40B4-BE49-F238E27FC236}">
                <a16:creationId xmlns:a16="http://schemas.microsoft.com/office/drawing/2014/main" id="{09D95D5A-CC23-A34F-8703-DDD66CC145BA}"/>
              </a:ext>
            </a:extLst>
          </p:cNvPr>
          <p:cNvSpPr txBox="1">
            <a:spLocks/>
          </p:cNvSpPr>
          <p:nvPr/>
        </p:nvSpPr>
        <p:spPr bwMode="auto">
          <a:xfrm>
            <a:off x="522124"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2404869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19</a:t>
            </a:fld>
            <a:endParaRPr lang="en-US" dirty="0"/>
          </a:p>
        </p:txBody>
      </p:sp>
      <p:sp>
        <p:nvSpPr>
          <p:cNvPr id="11" name="Shape 111">
            <a:extLst>
              <a:ext uri="{FF2B5EF4-FFF2-40B4-BE49-F238E27FC236}">
                <a16:creationId xmlns:a16="http://schemas.microsoft.com/office/drawing/2014/main" id="{885B4C16-71E9-CB4D-B420-77CE75FAE7D1}"/>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pic>
        <p:nvPicPr>
          <p:cNvPr id="13" name="Picture 1">
            <a:extLst>
              <a:ext uri="{FF2B5EF4-FFF2-40B4-BE49-F238E27FC236}">
                <a16:creationId xmlns:a16="http://schemas.microsoft.com/office/drawing/2014/main" id="{BA87A6BE-04B1-3244-8476-583B9FEF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6" b="30147"/>
          <a:stretch/>
        </p:blipFill>
        <p:spPr bwMode="auto">
          <a:xfrm>
            <a:off x="1790700" y="1387542"/>
            <a:ext cx="5780531" cy="2329849"/>
          </a:xfrm>
          <a:prstGeom prst="rect">
            <a:avLst/>
          </a:prstGeom>
          <a:ln w="3175">
            <a:solidFill>
              <a:srgbClr val="414140"/>
            </a:solidFill>
          </a:ln>
          <a:effectLst>
            <a:outerShdw blurRad="254000" dir="2700000" algn="tl" rotWithShape="0">
              <a:schemeClr val="bg1">
                <a:alpha val="20000"/>
              </a:schemeClr>
            </a:outerShdw>
          </a:effectLst>
        </p:spPr>
      </p:pic>
      <p:pic>
        <p:nvPicPr>
          <p:cNvPr id="7" name="Picture 6" descr="A picture containing drawing&#10;&#10;Description automatically generated">
            <a:extLst>
              <a:ext uri="{FF2B5EF4-FFF2-40B4-BE49-F238E27FC236}">
                <a16:creationId xmlns:a16="http://schemas.microsoft.com/office/drawing/2014/main" id="{F55253A2-E9F4-A84E-BF7E-12AE4C0EF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201" r="18249" b="62135"/>
          <a:stretch/>
        </p:blipFill>
        <p:spPr>
          <a:xfrm>
            <a:off x="1038387" y="464922"/>
            <a:ext cx="5437540" cy="548640"/>
          </a:xfrm>
          <a:prstGeom prst="rect">
            <a:avLst/>
          </a:prstGeom>
        </p:spPr>
      </p:pic>
      <p:pic>
        <p:nvPicPr>
          <p:cNvPr id="6" name="Picture 5">
            <a:extLst>
              <a:ext uri="{FF2B5EF4-FFF2-40B4-BE49-F238E27FC236}">
                <a16:creationId xmlns:a16="http://schemas.microsoft.com/office/drawing/2014/main" id="{EE1B8800-263E-E643-B360-AB93DE9D27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803" t="76" r="41724"/>
          <a:stretch/>
        </p:blipFill>
        <p:spPr>
          <a:xfrm flipH="1">
            <a:off x="-2" y="0"/>
            <a:ext cx="1271955" cy="5143500"/>
          </a:xfrm>
          <a:prstGeom prst="rect">
            <a:avLst/>
          </a:prstGeom>
        </p:spPr>
      </p:pic>
      <p:sp>
        <p:nvSpPr>
          <p:cNvPr id="9" name="Footer Placeholder 5">
            <a:extLst>
              <a:ext uri="{FF2B5EF4-FFF2-40B4-BE49-F238E27FC236}">
                <a16:creationId xmlns:a16="http://schemas.microsoft.com/office/drawing/2014/main" id="{A0A735C8-F2BF-A946-9513-9B10BF03874E}"/>
              </a:ext>
            </a:extLst>
          </p:cNvPr>
          <p:cNvSpPr txBox="1">
            <a:spLocks/>
          </p:cNvSpPr>
          <p:nvPr/>
        </p:nvSpPr>
        <p:spPr bwMode="auto">
          <a:xfrm>
            <a:off x="1711825"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151854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971AB-F28F-214F-8122-B9C6B33D20EC}"/>
              </a:ext>
            </a:extLst>
          </p:cNvPr>
          <p:cNvSpPr>
            <a:spLocks noGrp="1"/>
          </p:cNvSpPr>
          <p:nvPr>
            <p:ph type="sldNum" sz="quarter" idx="12"/>
          </p:nvPr>
        </p:nvSpPr>
        <p:spPr/>
        <p:txBody>
          <a:bodyPr/>
          <a:lstStyle/>
          <a:p>
            <a:fld id="{716BC1C3-C832-FA4C-9911-3E1C355083BA}" type="slidenum">
              <a:rPr lang="en-US" smtClean="0"/>
              <a:pPr/>
              <a:t>2</a:t>
            </a:fld>
            <a:endParaRPr lang="en-US" dirty="0"/>
          </a:p>
        </p:txBody>
      </p:sp>
      <p:sp>
        <p:nvSpPr>
          <p:cNvPr id="9" name="TextBox 8">
            <a:extLst>
              <a:ext uri="{FF2B5EF4-FFF2-40B4-BE49-F238E27FC236}">
                <a16:creationId xmlns:a16="http://schemas.microsoft.com/office/drawing/2014/main" id="{DA819BF0-7967-F707-B370-8E3E3D07320A}"/>
              </a:ext>
            </a:extLst>
          </p:cNvPr>
          <p:cNvSpPr txBox="1"/>
          <p:nvPr/>
        </p:nvSpPr>
        <p:spPr>
          <a:xfrm>
            <a:off x="2649415" y="1813169"/>
            <a:ext cx="0" cy="0"/>
          </a:xfrm>
          <a:prstGeom prst="rect">
            <a:avLst/>
          </a:prstGeom>
          <a:noFill/>
        </p:spPr>
        <p:txBody>
          <a:bodyPr wrap="none" lIns="0" tIns="0" rIns="0" bIns="0" rtlCol="0">
            <a:noAutofit/>
          </a:bodyPr>
          <a:lstStyle/>
          <a:p>
            <a:endParaRPr lang="en-US" sz="1600" dirty="0">
              <a:latin typeface="Arial"/>
              <a:cs typeface="Arial"/>
            </a:endParaRPr>
          </a:p>
        </p:txBody>
      </p:sp>
      <p:sp>
        <p:nvSpPr>
          <p:cNvPr id="11" name="Content Placeholder 2">
            <a:extLst>
              <a:ext uri="{FF2B5EF4-FFF2-40B4-BE49-F238E27FC236}">
                <a16:creationId xmlns:a16="http://schemas.microsoft.com/office/drawing/2014/main" id="{CEE71734-685F-A65B-FC42-2E9C5C6DDD16}"/>
              </a:ext>
            </a:extLst>
          </p:cNvPr>
          <p:cNvSpPr txBox="1">
            <a:spLocks/>
          </p:cNvSpPr>
          <p:nvPr/>
        </p:nvSpPr>
        <p:spPr>
          <a:xfrm>
            <a:off x="1708838" y="1253652"/>
            <a:ext cx="6662077" cy="1529113"/>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buClr>
              <a:buNone/>
            </a:pPr>
            <a:r>
              <a:rPr lang="en-US" sz="1400" b="1" dirty="0"/>
              <a:t>IMPORTANT INFORMATION FOR PRESENTER </a:t>
            </a:r>
          </a:p>
          <a:p>
            <a:pPr marL="0" indent="0">
              <a:buClr>
                <a:schemeClr val="tx1"/>
              </a:buClr>
              <a:buNone/>
            </a:pPr>
            <a:br>
              <a:rPr lang="en-US" sz="1400" dirty="0"/>
            </a:br>
            <a:r>
              <a:rPr lang="en-US" sz="1400" dirty="0"/>
              <a:t>This presentation is the property of Transamerica and its affiliates. By delivering the presentation, you acknowledge that it cannot be altered, edited, or reproduced in any way. You further understand you may not misrepresent the information in this presentation or deviate from its approved content. </a:t>
            </a:r>
          </a:p>
          <a:p>
            <a:pPr marL="0" indent="0">
              <a:buClr>
                <a:schemeClr val="tx1"/>
              </a:buClr>
              <a:buNone/>
            </a:pPr>
            <a:endParaRPr lang="en-US" sz="1400" dirty="0"/>
          </a:p>
        </p:txBody>
      </p:sp>
      <p:sp>
        <p:nvSpPr>
          <p:cNvPr id="12" name="Rectangle 11">
            <a:extLst>
              <a:ext uri="{FF2B5EF4-FFF2-40B4-BE49-F238E27FC236}">
                <a16:creationId xmlns:a16="http://schemas.microsoft.com/office/drawing/2014/main" id="{76640A76-8A98-A4D3-4BC3-B6F98C5BB697}"/>
              </a:ext>
            </a:extLst>
          </p:cNvPr>
          <p:cNvSpPr/>
          <p:nvPr/>
        </p:nvSpPr>
        <p:spPr>
          <a:xfrm>
            <a:off x="1708840" y="4854231"/>
            <a:ext cx="2852063" cy="230704"/>
          </a:xfrm>
          <a:prstGeom prst="rect">
            <a:avLst/>
          </a:prstGeom>
        </p:spPr>
        <p:txBody>
          <a:bodyPr wrap="none">
            <a:spAutoFit/>
          </a:bodyPr>
          <a:lstStyle/>
          <a:p>
            <a:pPr>
              <a:spcBef>
                <a:spcPct val="0"/>
              </a:spcBef>
            </a:pPr>
            <a:r>
              <a:rPr lang="en-US" altLang="en-US" sz="899" b="1" dirty="0"/>
              <a:t>For Agent Use Only. Not for Use With the Public.</a:t>
            </a:r>
          </a:p>
        </p:txBody>
      </p:sp>
      <p:pic>
        <p:nvPicPr>
          <p:cNvPr id="18" name="Picture 17" descr="Table&#10;&#10;Description automatically generated">
            <a:extLst>
              <a:ext uri="{FF2B5EF4-FFF2-40B4-BE49-F238E27FC236}">
                <a16:creationId xmlns:a16="http://schemas.microsoft.com/office/drawing/2014/main" id="{E3E4499F-F751-7BF8-1B5A-A9C8298B84DE}"/>
              </a:ext>
            </a:extLst>
          </p:cNvPr>
          <p:cNvPicPr>
            <a:picLocks noChangeAspect="1"/>
          </p:cNvPicPr>
          <p:nvPr/>
        </p:nvPicPr>
        <p:blipFill rotWithShape="1">
          <a:blip r:embed="rId3"/>
          <a:srcRect l="84273" r="689"/>
          <a:stretch/>
        </p:blipFill>
        <p:spPr>
          <a:xfrm>
            <a:off x="0" y="0"/>
            <a:ext cx="1375038" cy="5143500"/>
          </a:xfrm>
          <a:prstGeom prst="rect">
            <a:avLst/>
          </a:prstGeom>
        </p:spPr>
      </p:pic>
    </p:spTree>
    <p:extLst>
      <p:ext uri="{BB962C8B-B14F-4D97-AF65-F5344CB8AC3E}">
        <p14:creationId xmlns:p14="http://schemas.microsoft.com/office/powerpoint/2010/main" val="73709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F3246-BA5A-FE4F-BEA2-7D5C67998C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28" t="772" r="54487" b="772"/>
          <a:stretch/>
        </p:blipFill>
        <p:spPr>
          <a:xfrm>
            <a:off x="0" y="0"/>
            <a:ext cx="2601434" cy="5143500"/>
          </a:xfrm>
          <a:prstGeom prst="rect">
            <a:avLst/>
          </a:prstGeom>
        </p:spPr>
      </p:pic>
      <p:sp>
        <p:nvSpPr>
          <p:cNvPr id="14" name="Footer Placeholder 5">
            <a:extLst>
              <a:ext uri="{FF2B5EF4-FFF2-40B4-BE49-F238E27FC236}">
                <a16:creationId xmlns:a16="http://schemas.microsoft.com/office/drawing/2014/main" id="{80D18B4A-71ED-1A43-A4DC-759C93C80159}"/>
              </a:ext>
            </a:extLst>
          </p:cNvPr>
          <p:cNvSpPr txBox="1">
            <a:spLocks/>
          </p:cNvSpPr>
          <p:nvPr/>
        </p:nvSpPr>
        <p:spPr bwMode="auto">
          <a:xfrm>
            <a:off x="2697868" y="4791119"/>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
        <p:nvSpPr>
          <p:cNvPr id="15" name="Slide Number Placeholder 3">
            <a:extLst>
              <a:ext uri="{FF2B5EF4-FFF2-40B4-BE49-F238E27FC236}">
                <a16:creationId xmlns:a16="http://schemas.microsoft.com/office/drawing/2014/main" id="{245E4D78-1D77-1A45-A3CA-7B022A4F9031}"/>
              </a:ext>
            </a:extLst>
          </p:cNvPr>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20</a:t>
            </a:fld>
            <a:endParaRPr lang="en-US" dirty="0"/>
          </a:p>
        </p:txBody>
      </p:sp>
      <p:pic>
        <p:nvPicPr>
          <p:cNvPr id="8" name="Picture 1">
            <a:extLst>
              <a:ext uri="{FF2B5EF4-FFF2-40B4-BE49-F238E27FC236}">
                <a16:creationId xmlns:a16="http://schemas.microsoft.com/office/drawing/2014/main" id="{845BB36B-F219-7C4E-BDD4-DD08C554C224}"/>
              </a:ext>
            </a:extLst>
          </p:cNvPr>
          <p:cNvPicPr>
            <a:picLocks noChangeAspect="1"/>
          </p:cNvPicPr>
          <p:nvPr/>
        </p:nvPicPr>
        <p:blipFill rotWithShape="1">
          <a:blip r:embed="rId4">
            <a:extLst>
              <a:ext uri="{28A0092B-C50C-407E-A947-70E740481C1C}">
                <a14:useLocalDpi xmlns:a14="http://schemas.microsoft.com/office/drawing/2010/main" val="0"/>
              </a:ext>
            </a:extLst>
          </a:blip>
          <a:srcRect t="152" b="-205"/>
          <a:stretch/>
        </p:blipFill>
        <p:spPr bwMode="auto">
          <a:xfrm>
            <a:off x="2825554" y="1574028"/>
            <a:ext cx="3480578" cy="2947969"/>
          </a:xfrm>
          <a:prstGeom prst="rect">
            <a:avLst/>
          </a:prstGeom>
          <a:ln w="3175">
            <a:solidFill>
              <a:srgbClr val="414140"/>
            </a:solidFill>
          </a:ln>
          <a:effectLst>
            <a:outerShdw blurRad="254000" dir="2700000" algn="tl" rotWithShape="0">
              <a:schemeClr val="bg1">
                <a:alpha val="20000"/>
              </a:schemeClr>
            </a:outerShdw>
          </a:effectLst>
        </p:spPr>
      </p:pic>
      <p:pic>
        <p:nvPicPr>
          <p:cNvPr id="9" name="Picture 1">
            <a:extLst>
              <a:ext uri="{FF2B5EF4-FFF2-40B4-BE49-F238E27FC236}">
                <a16:creationId xmlns:a16="http://schemas.microsoft.com/office/drawing/2014/main" id="{516565E4-DA31-CD41-939C-73D2DF3880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585" b="-443"/>
          <a:stretch/>
        </p:blipFill>
        <p:spPr bwMode="auto">
          <a:xfrm>
            <a:off x="2825554" y="404964"/>
            <a:ext cx="5780531" cy="1034503"/>
          </a:xfrm>
          <a:prstGeom prst="rect">
            <a:avLst/>
          </a:prstGeom>
          <a:ln w="3175">
            <a:solidFill>
              <a:srgbClr val="414140"/>
            </a:solidFill>
          </a:ln>
          <a:effectLst>
            <a:outerShdw blurRad="254000" dir="2700000" algn="tl" rotWithShape="0">
              <a:schemeClr val="bg1">
                <a:alpha val="20000"/>
              </a:schemeClr>
            </a:outerShdw>
          </a:effectLst>
        </p:spPr>
      </p:pic>
    </p:spTree>
    <p:extLst>
      <p:ext uri="{BB962C8B-B14F-4D97-AF65-F5344CB8AC3E}">
        <p14:creationId xmlns:p14="http://schemas.microsoft.com/office/powerpoint/2010/main" val="2543664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4460C-6155-B447-8908-D6C6A9042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78" r="13665" b="192"/>
          <a:stretch/>
        </p:blipFill>
        <p:spPr>
          <a:xfrm>
            <a:off x="0" y="0"/>
            <a:ext cx="9156661" cy="5149594"/>
          </a:xfrm>
          <a:prstGeom prst="rect">
            <a:avLst/>
          </a:prstGeom>
        </p:spPr>
      </p:pic>
      <p:grpSp>
        <p:nvGrpSpPr>
          <p:cNvPr id="6" name="Group 5">
            <a:extLst>
              <a:ext uri="{FF2B5EF4-FFF2-40B4-BE49-F238E27FC236}">
                <a16:creationId xmlns:a16="http://schemas.microsoft.com/office/drawing/2014/main" id="{A3C2D227-D87F-DC41-95CE-3A562032BC82}"/>
              </a:ext>
            </a:extLst>
          </p:cNvPr>
          <p:cNvGrpSpPr/>
          <p:nvPr/>
        </p:nvGrpSpPr>
        <p:grpSpPr>
          <a:xfrm>
            <a:off x="1" y="1888900"/>
            <a:ext cx="3246120" cy="723900"/>
            <a:chOff x="1" y="1530006"/>
            <a:chExt cx="3246120" cy="723900"/>
          </a:xfrm>
        </p:grpSpPr>
        <p:sp>
          <p:nvSpPr>
            <p:cNvPr id="7" name="Rectangle 6">
              <a:extLst>
                <a:ext uri="{FF2B5EF4-FFF2-40B4-BE49-F238E27FC236}">
                  <a16:creationId xmlns:a16="http://schemas.microsoft.com/office/drawing/2014/main" id="{95939983-2299-B64E-916E-6AE622F4DEDE}"/>
                </a:ext>
              </a:extLst>
            </p:cNvPr>
            <p:cNvSpPr/>
            <p:nvPr/>
          </p:nvSpPr>
          <p:spPr>
            <a:xfrm>
              <a:off x="388620" y="1592580"/>
              <a:ext cx="2743200" cy="594360"/>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 name="Freeform 7">
              <a:extLst>
                <a:ext uri="{FF2B5EF4-FFF2-40B4-BE49-F238E27FC236}">
                  <a16:creationId xmlns:a16="http://schemas.microsoft.com/office/drawing/2014/main" id="{1DF72892-205D-4B46-B6FC-23F7DA28AF68}"/>
                </a:ext>
              </a:extLst>
            </p:cNvPr>
            <p:cNvSpPr/>
            <p:nvPr/>
          </p:nvSpPr>
          <p:spPr>
            <a:xfrm>
              <a:off x="1" y="1530006"/>
              <a:ext cx="3246120" cy="723900"/>
            </a:xfrm>
            <a:custGeom>
              <a:avLst/>
              <a:gdLst/>
              <a:ahLst/>
              <a:cxnLst/>
              <a:rect l="l" t="t" r="r" b="b"/>
              <a:pathLst>
                <a:path w="3246120" h="723900">
                  <a:moveTo>
                    <a:pt x="0" y="0"/>
                  </a:moveTo>
                  <a:lnTo>
                    <a:pt x="3246120" y="0"/>
                  </a:lnTo>
                  <a:lnTo>
                    <a:pt x="3246120" y="723900"/>
                  </a:lnTo>
                  <a:lnTo>
                    <a:pt x="0" y="723900"/>
                  </a:lnTo>
                  <a:lnTo>
                    <a:pt x="0" y="0"/>
                  </a:lnTo>
                  <a:close/>
                  <a:moveTo>
                    <a:pt x="2407986" y="85603"/>
                  </a:moveTo>
                  <a:cubicBezTo>
                    <a:pt x="2333714" y="85603"/>
                    <a:pt x="2296579" y="123288"/>
                    <a:pt x="2296579" y="198657"/>
                  </a:cubicBezTo>
                  <a:lnTo>
                    <a:pt x="2296579" y="527939"/>
                  </a:lnTo>
                  <a:cubicBezTo>
                    <a:pt x="2296579" y="603491"/>
                    <a:pt x="2333714" y="641267"/>
                    <a:pt x="2407986" y="641267"/>
                  </a:cubicBezTo>
                  <a:cubicBezTo>
                    <a:pt x="2482440" y="641084"/>
                    <a:pt x="2519667" y="603308"/>
                    <a:pt x="2519667" y="527939"/>
                  </a:cubicBezTo>
                  <a:lnTo>
                    <a:pt x="2519667" y="198657"/>
                  </a:lnTo>
                  <a:cubicBezTo>
                    <a:pt x="2519667" y="123288"/>
                    <a:pt x="2482440" y="85603"/>
                    <a:pt x="2407986" y="85603"/>
                  </a:cubicBezTo>
                  <a:close/>
                  <a:moveTo>
                    <a:pt x="2585072" y="94110"/>
                  </a:moveTo>
                  <a:lnTo>
                    <a:pt x="2585072" y="527939"/>
                  </a:lnTo>
                  <a:cubicBezTo>
                    <a:pt x="2585072" y="603491"/>
                    <a:pt x="2622208" y="641267"/>
                    <a:pt x="2696480" y="641267"/>
                  </a:cubicBezTo>
                  <a:cubicBezTo>
                    <a:pt x="2770934" y="641084"/>
                    <a:pt x="2808161" y="603308"/>
                    <a:pt x="2808161" y="527939"/>
                  </a:cubicBezTo>
                  <a:lnTo>
                    <a:pt x="2808161" y="94110"/>
                  </a:lnTo>
                  <a:lnTo>
                    <a:pt x="2730505" y="94110"/>
                  </a:lnTo>
                  <a:lnTo>
                    <a:pt x="2730505" y="527939"/>
                  </a:lnTo>
                  <a:cubicBezTo>
                    <a:pt x="2730505" y="552269"/>
                    <a:pt x="2719163" y="564434"/>
                    <a:pt x="2696480" y="564434"/>
                  </a:cubicBezTo>
                  <a:cubicBezTo>
                    <a:pt x="2673979" y="564434"/>
                    <a:pt x="2662728" y="552269"/>
                    <a:pt x="2662728" y="527939"/>
                  </a:cubicBezTo>
                  <a:lnTo>
                    <a:pt x="2662728" y="94110"/>
                  </a:lnTo>
                  <a:lnTo>
                    <a:pt x="2585072" y="94110"/>
                  </a:lnTo>
                  <a:close/>
                  <a:moveTo>
                    <a:pt x="2870822" y="94110"/>
                  </a:moveTo>
                  <a:lnTo>
                    <a:pt x="2876585" y="487053"/>
                  </a:lnTo>
                  <a:lnTo>
                    <a:pt x="2954241" y="487053"/>
                  </a:lnTo>
                  <a:lnTo>
                    <a:pt x="2960003" y="94110"/>
                  </a:lnTo>
                  <a:lnTo>
                    <a:pt x="2870822" y="94110"/>
                  </a:lnTo>
                  <a:close/>
                  <a:moveTo>
                    <a:pt x="2870822" y="543305"/>
                  </a:moveTo>
                  <a:lnTo>
                    <a:pt x="2870822" y="632486"/>
                  </a:lnTo>
                  <a:lnTo>
                    <a:pt x="2960003" y="632486"/>
                  </a:lnTo>
                  <a:lnTo>
                    <a:pt x="2960003" y="543305"/>
                  </a:lnTo>
                  <a:lnTo>
                    <a:pt x="2870822" y="543305"/>
                  </a:lnTo>
                  <a:close/>
                  <a:moveTo>
                    <a:pt x="441789" y="94110"/>
                  </a:moveTo>
                  <a:lnTo>
                    <a:pt x="441789" y="170668"/>
                  </a:lnTo>
                  <a:lnTo>
                    <a:pt x="514506" y="170668"/>
                  </a:lnTo>
                  <a:lnTo>
                    <a:pt x="514506" y="632486"/>
                  </a:lnTo>
                  <a:lnTo>
                    <a:pt x="592161" y="632486"/>
                  </a:lnTo>
                  <a:lnTo>
                    <a:pt x="592161" y="170668"/>
                  </a:lnTo>
                  <a:lnTo>
                    <a:pt x="664878" y="170668"/>
                  </a:lnTo>
                  <a:lnTo>
                    <a:pt x="664878" y="94110"/>
                  </a:lnTo>
                  <a:lnTo>
                    <a:pt x="441789" y="94110"/>
                  </a:lnTo>
                  <a:close/>
                  <a:moveTo>
                    <a:pt x="711391" y="94110"/>
                  </a:moveTo>
                  <a:lnTo>
                    <a:pt x="711391" y="632486"/>
                  </a:lnTo>
                  <a:lnTo>
                    <a:pt x="789047" y="632486"/>
                  </a:lnTo>
                  <a:lnTo>
                    <a:pt x="789047" y="401714"/>
                  </a:lnTo>
                  <a:lnTo>
                    <a:pt x="856824" y="401714"/>
                  </a:lnTo>
                  <a:lnTo>
                    <a:pt x="856824" y="632486"/>
                  </a:lnTo>
                  <a:lnTo>
                    <a:pt x="934480" y="632486"/>
                  </a:lnTo>
                  <a:lnTo>
                    <a:pt x="934480" y="94110"/>
                  </a:lnTo>
                  <a:lnTo>
                    <a:pt x="856824" y="94110"/>
                  </a:lnTo>
                  <a:lnTo>
                    <a:pt x="856824" y="324882"/>
                  </a:lnTo>
                  <a:lnTo>
                    <a:pt x="789047" y="324882"/>
                  </a:lnTo>
                  <a:lnTo>
                    <a:pt x="789047" y="94110"/>
                  </a:lnTo>
                  <a:lnTo>
                    <a:pt x="711391" y="94110"/>
                  </a:lnTo>
                  <a:close/>
                  <a:moveTo>
                    <a:pt x="1062096" y="94110"/>
                  </a:moveTo>
                  <a:lnTo>
                    <a:pt x="1007215" y="442326"/>
                  </a:lnTo>
                  <a:lnTo>
                    <a:pt x="981970" y="632486"/>
                  </a:lnTo>
                  <a:lnTo>
                    <a:pt x="1060175" y="632486"/>
                  </a:lnTo>
                  <a:lnTo>
                    <a:pt x="1075541" y="518335"/>
                  </a:lnTo>
                  <a:lnTo>
                    <a:pt x="1154843" y="518335"/>
                  </a:lnTo>
                  <a:lnTo>
                    <a:pt x="1169936" y="632486"/>
                  </a:lnTo>
                  <a:lnTo>
                    <a:pt x="1248414" y="632486"/>
                  </a:lnTo>
                  <a:lnTo>
                    <a:pt x="1223169" y="441502"/>
                  </a:lnTo>
                  <a:lnTo>
                    <a:pt x="1168564" y="94110"/>
                  </a:lnTo>
                  <a:lnTo>
                    <a:pt x="1062096" y="94110"/>
                  </a:lnTo>
                  <a:close/>
                  <a:moveTo>
                    <a:pt x="1292416" y="94110"/>
                  </a:moveTo>
                  <a:lnTo>
                    <a:pt x="1292416" y="632486"/>
                  </a:lnTo>
                  <a:lnTo>
                    <a:pt x="1367054" y="632486"/>
                  </a:lnTo>
                  <a:lnTo>
                    <a:pt x="1367054" y="330095"/>
                  </a:lnTo>
                  <a:lnTo>
                    <a:pt x="1437849" y="632486"/>
                  </a:lnTo>
                  <a:lnTo>
                    <a:pt x="1515505" y="632486"/>
                  </a:lnTo>
                  <a:lnTo>
                    <a:pt x="1515505" y="94110"/>
                  </a:lnTo>
                  <a:lnTo>
                    <a:pt x="1443612" y="94110"/>
                  </a:lnTo>
                  <a:lnTo>
                    <a:pt x="1443612" y="406379"/>
                  </a:lnTo>
                  <a:lnTo>
                    <a:pt x="1370072" y="94110"/>
                  </a:lnTo>
                  <a:lnTo>
                    <a:pt x="1292416" y="94110"/>
                  </a:lnTo>
                  <a:close/>
                  <a:moveTo>
                    <a:pt x="1587691" y="94110"/>
                  </a:moveTo>
                  <a:lnTo>
                    <a:pt x="1587691" y="632486"/>
                  </a:lnTo>
                  <a:lnTo>
                    <a:pt x="1665347" y="632486"/>
                  </a:lnTo>
                  <a:lnTo>
                    <a:pt x="1665347" y="393208"/>
                  </a:lnTo>
                  <a:lnTo>
                    <a:pt x="1747942" y="632486"/>
                  </a:lnTo>
                  <a:lnTo>
                    <a:pt x="1831086" y="632486"/>
                  </a:lnTo>
                  <a:lnTo>
                    <a:pt x="1728459" y="363298"/>
                  </a:lnTo>
                  <a:lnTo>
                    <a:pt x="1831086" y="94110"/>
                  </a:lnTo>
                  <a:lnTo>
                    <a:pt x="1747942" y="94110"/>
                  </a:lnTo>
                  <a:lnTo>
                    <a:pt x="1665347" y="333662"/>
                  </a:lnTo>
                  <a:lnTo>
                    <a:pt x="1665347" y="94110"/>
                  </a:lnTo>
                  <a:lnTo>
                    <a:pt x="1587691" y="94110"/>
                  </a:lnTo>
                  <a:close/>
                  <a:moveTo>
                    <a:pt x="1982095" y="94110"/>
                  </a:moveTo>
                  <a:lnTo>
                    <a:pt x="2076215" y="399519"/>
                  </a:lnTo>
                  <a:lnTo>
                    <a:pt x="2078685" y="406105"/>
                  </a:lnTo>
                  <a:lnTo>
                    <a:pt x="2078685" y="632486"/>
                  </a:lnTo>
                  <a:lnTo>
                    <a:pt x="2156340" y="632486"/>
                  </a:lnTo>
                  <a:lnTo>
                    <a:pt x="2156340" y="406105"/>
                  </a:lnTo>
                  <a:lnTo>
                    <a:pt x="2158536" y="399519"/>
                  </a:lnTo>
                  <a:lnTo>
                    <a:pt x="2252655" y="94110"/>
                  </a:lnTo>
                  <a:lnTo>
                    <a:pt x="2170335" y="94110"/>
                  </a:lnTo>
                  <a:lnTo>
                    <a:pt x="2117375" y="304027"/>
                  </a:lnTo>
                  <a:lnTo>
                    <a:pt x="2064416" y="94110"/>
                  </a:lnTo>
                  <a:lnTo>
                    <a:pt x="1982095" y="9411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 name="Freeform 8">
              <a:extLst>
                <a:ext uri="{FF2B5EF4-FFF2-40B4-BE49-F238E27FC236}">
                  <a16:creationId xmlns:a16="http://schemas.microsoft.com/office/drawing/2014/main" id="{C3B07EDA-BF3A-D244-8225-E838DAAD017A}"/>
                </a:ext>
              </a:extLst>
            </p:cNvPr>
            <p:cNvSpPr/>
            <p:nvPr/>
          </p:nvSpPr>
          <p:spPr>
            <a:xfrm>
              <a:off x="2374235" y="1692168"/>
              <a:ext cx="67778" cy="402273"/>
            </a:xfrm>
            <a:custGeom>
              <a:avLst/>
              <a:gdLst/>
              <a:ahLst/>
              <a:cxnLst/>
              <a:rect l="l" t="t" r="r" b="b"/>
              <a:pathLst>
                <a:path w="67778" h="402273">
                  <a:moveTo>
                    <a:pt x="33477" y="0"/>
                  </a:moveTo>
                  <a:lnTo>
                    <a:pt x="34026" y="0"/>
                  </a:lnTo>
                  <a:cubicBezTo>
                    <a:pt x="56527" y="183"/>
                    <a:pt x="67777" y="12348"/>
                    <a:pt x="67778" y="36496"/>
                  </a:cubicBezTo>
                  <a:lnTo>
                    <a:pt x="67778" y="365778"/>
                  </a:lnTo>
                  <a:cubicBezTo>
                    <a:pt x="67777" y="390108"/>
                    <a:pt x="56435" y="402273"/>
                    <a:pt x="33752" y="402273"/>
                  </a:cubicBezTo>
                  <a:cubicBezTo>
                    <a:pt x="11251" y="402273"/>
                    <a:pt x="0" y="390108"/>
                    <a:pt x="0" y="365778"/>
                  </a:cubicBezTo>
                  <a:lnTo>
                    <a:pt x="0" y="36496"/>
                  </a:lnTo>
                  <a:cubicBezTo>
                    <a:pt x="0" y="12165"/>
                    <a:pt x="11159" y="0"/>
                    <a:pt x="33477"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0" name="Freeform 9">
              <a:extLst>
                <a:ext uri="{FF2B5EF4-FFF2-40B4-BE49-F238E27FC236}">
                  <a16:creationId xmlns:a16="http://schemas.microsoft.com/office/drawing/2014/main" id="{C8865B7A-1CB6-6542-A770-7F90CC822B24}"/>
                </a:ext>
              </a:extLst>
            </p:cNvPr>
            <p:cNvSpPr/>
            <p:nvPr/>
          </p:nvSpPr>
          <p:spPr>
            <a:xfrm>
              <a:off x="1085422" y="1747596"/>
              <a:ext cx="59271" cy="223912"/>
            </a:xfrm>
            <a:custGeom>
              <a:avLst/>
              <a:gdLst/>
              <a:ahLst/>
              <a:cxnLst/>
              <a:rect l="l" t="t" r="r" b="b"/>
              <a:pathLst>
                <a:path w="59271" h="223912">
                  <a:moveTo>
                    <a:pt x="29635" y="0"/>
                  </a:moveTo>
                  <a:lnTo>
                    <a:pt x="59271" y="223912"/>
                  </a:lnTo>
                  <a:lnTo>
                    <a:pt x="0" y="223912"/>
                  </a:lnTo>
                  <a:lnTo>
                    <a:pt x="2963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1" name="Shape 258">
            <a:extLst>
              <a:ext uri="{FF2B5EF4-FFF2-40B4-BE49-F238E27FC236}">
                <a16:creationId xmlns:a16="http://schemas.microsoft.com/office/drawing/2014/main" id="{31F88DC6-0B83-2E4A-A36A-06229BD95556}"/>
              </a:ext>
            </a:extLst>
          </p:cNvPr>
          <p:cNvSpPr/>
          <p:nvPr/>
        </p:nvSpPr>
        <p:spPr>
          <a:xfrm flipH="1">
            <a:off x="7892114" y="1596627"/>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3" name="Content Placeholder 2"/>
          <p:cNvSpPr>
            <a:spLocks noGrp="1"/>
          </p:cNvSpPr>
          <p:nvPr>
            <p:ph idx="1"/>
          </p:nvPr>
        </p:nvSpPr>
        <p:spPr>
          <a:xfrm>
            <a:off x="388620" y="2767816"/>
            <a:ext cx="4379692" cy="926475"/>
          </a:xfrm>
        </p:spPr>
        <p:txBody>
          <a:bodyPr/>
          <a:lstStyle/>
          <a:p>
            <a:pPr marL="0" indent="0">
              <a:lnSpc>
                <a:spcPct val="150000"/>
              </a:lnSpc>
              <a:buNone/>
            </a:pPr>
            <a:r>
              <a:rPr lang="en-US" altLang="en-US" sz="1400" b="1" dirty="0">
                <a:solidFill>
                  <a:schemeClr val="bg1"/>
                </a:solidFill>
                <a:latin typeface="Georgia" panose="02040502050405020303" pitchFamily="18" charset="0"/>
              </a:rPr>
              <a:t>A brighter future starts with knowing today</a:t>
            </a:r>
            <a:r>
              <a:rPr lang="en-US" sz="1400" b="1" dirty="0">
                <a:solidFill>
                  <a:schemeClr val="bg1"/>
                </a:solidFill>
                <a:latin typeface="Georgia" panose="02040502050405020303" pitchFamily="18" charset="0"/>
              </a:rPr>
              <a:t>.</a:t>
            </a:r>
          </a:p>
          <a:p>
            <a:pPr marL="0" indent="0">
              <a:lnSpc>
                <a:spcPct val="150000"/>
              </a:lnSpc>
              <a:buNone/>
            </a:pPr>
            <a:endParaRPr lang="en-US" sz="1400" b="1" dirty="0">
              <a:solidFill>
                <a:schemeClr val="bg1"/>
              </a:solidFill>
              <a:latin typeface="Georgia" panose="02040502050405020303" pitchFamily="18" charset="0"/>
            </a:endParaRPr>
          </a:p>
          <a:p>
            <a:pPr>
              <a:spcBef>
                <a:spcPct val="0"/>
              </a:spcBef>
              <a:buFontTx/>
              <a:buNone/>
            </a:pPr>
            <a:r>
              <a:rPr lang="en-US" altLang="en-US" sz="1000" dirty="0">
                <a:solidFill>
                  <a:srgbClr val="FFFFFF"/>
                </a:solidFill>
                <a:latin typeface="Arial" panose="020B0604020202020204" pitchFamily="34" charset="0"/>
                <a:cs typeface="Arial" panose="020B0604020202020204" pitchFamily="34" charset="0"/>
              </a:rPr>
              <a:t>Visit: </a:t>
            </a:r>
            <a:r>
              <a:rPr lang="en-US" altLang="en-US" sz="1000" b="1" dirty="0">
                <a:solidFill>
                  <a:srgbClr val="FFFFFF"/>
                </a:solidFill>
                <a:latin typeface="Arial" panose="020B0604020202020204" pitchFamily="34" charset="0"/>
                <a:cs typeface="Arial" panose="020B0604020202020204" pitchFamily="34" charset="0"/>
              </a:rPr>
              <a:t>transamerica.com</a:t>
            </a:r>
            <a:r>
              <a:rPr lang="en-US" altLang="en-US" sz="1000" dirty="0">
                <a:solidFill>
                  <a:srgbClr val="FFFFFF"/>
                </a:solidFill>
                <a:latin typeface="Arial" panose="020B0604020202020204" pitchFamily="34" charset="0"/>
                <a:cs typeface="Arial" panose="020B0604020202020204" pitchFamily="34" charset="0"/>
              </a:rPr>
              <a:t> for more financial education resources.</a:t>
            </a:r>
          </a:p>
        </p:txBody>
      </p:sp>
      <p:sp>
        <p:nvSpPr>
          <p:cNvPr id="15" name="Shape 142">
            <a:extLst>
              <a:ext uri="{FF2B5EF4-FFF2-40B4-BE49-F238E27FC236}">
                <a16:creationId xmlns:a16="http://schemas.microsoft.com/office/drawing/2014/main" id="{2532FD2D-EC51-6644-AEA6-F18D57C3FB0C}"/>
              </a:ext>
            </a:extLst>
          </p:cNvPr>
          <p:cNvSpPr/>
          <p:nvPr/>
        </p:nvSpPr>
        <p:spPr>
          <a:xfrm>
            <a:off x="439453" y="4560862"/>
            <a:ext cx="4807857"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l" defTabSz="457200">
              <a:defRPr sz="3600" i="1">
                <a:solidFill>
                  <a:srgbClr val="FFFFFF"/>
                </a:solidFill>
                <a:latin typeface="Helvetica"/>
                <a:ea typeface="Helvetica"/>
                <a:cs typeface="Helvetica"/>
                <a:sym typeface="Helvetica"/>
              </a:defRPr>
            </a:lvl1pPr>
          </a:lstStyle>
          <a:p>
            <a:r>
              <a:rPr lang="en-US" sz="900" i="0" dirty="0">
                <a:solidFill>
                  <a:schemeClr val="bg1"/>
                </a:solidFill>
                <a:latin typeface="Arial"/>
                <a:ea typeface="Arial"/>
                <a:cs typeface="Arial"/>
              </a:rPr>
              <a:t>258554R3</a:t>
            </a:r>
          </a:p>
          <a:p>
            <a:r>
              <a:rPr lang="de-DE" sz="900" i="0" dirty="0">
                <a:solidFill>
                  <a:schemeClr val="bg1"/>
                </a:solidFill>
                <a:latin typeface="Arial"/>
                <a:ea typeface="Arial"/>
                <a:cs typeface="Arial"/>
              </a:rPr>
              <a:t>© 2022 Transamerica Corporation. All Rights Reserved.</a:t>
            </a:r>
            <a:endParaRPr sz="900" i="0" dirty="0">
              <a:solidFill>
                <a:schemeClr val="bg1"/>
              </a:solidFill>
              <a:latin typeface="Arial"/>
              <a:ea typeface="Arial"/>
              <a:cs typeface="Arial"/>
            </a:endParaRPr>
          </a:p>
        </p:txBody>
      </p:sp>
      <p:pic>
        <p:nvPicPr>
          <p:cNvPr id="13" name="Picture 12" descr="TA_stacked_logo.png">
            <a:extLst>
              <a:ext uri="{FF2B5EF4-FFF2-40B4-BE49-F238E27FC236}">
                <a16:creationId xmlns:a16="http://schemas.microsoft.com/office/drawing/2014/main" id="{EB181434-BE2B-7C4B-B370-7476FDD1E6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
        <p:nvSpPr>
          <p:cNvPr id="14" name="Footer Placeholder 5">
            <a:extLst>
              <a:ext uri="{FF2B5EF4-FFF2-40B4-BE49-F238E27FC236}">
                <a16:creationId xmlns:a16="http://schemas.microsoft.com/office/drawing/2014/main" id="{549F3446-8187-D946-BA2A-531E08ED1675}"/>
              </a:ext>
            </a:extLst>
          </p:cNvPr>
          <p:cNvSpPr>
            <a:spLocks noGrp="1"/>
          </p:cNvSpPr>
          <p:nvPr>
            <p:ph type="ftr" sz="quarter" idx="11"/>
          </p:nvPr>
        </p:nvSpPr>
        <p:spPr bwMode="auto">
          <a:xfrm>
            <a:off x="388620" y="4198914"/>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l" fontAlgn="base">
              <a:spcBef>
                <a:spcPct val="0"/>
              </a:spcBef>
              <a:spcAft>
                <a:spcPct val="0"/>
              </a:spcAft>
              <a:buFontTx/>
              <a:buNone/>
            </a:pPr>
            <a:r>
              <a:rPr lang="en-US" altLang="en-US" sz="800" b="1" dirty="0">
                <a:solidFill>
                  <a:schemeClr val="bg1"/>
                </a:solidFill>
              </a:rPr>
              <a:t>For Agent Use Only. Not for Public Distribution.</a:t>
            </a:r>
          </a:p>
        </p:txBody>
      </p:sp>
      <p:sp>
        <p:nvSpPr>
          <p:cNvPr id="16" name="Shape 142">
            <a:extLst>
              <a:ext uri="{FF2B5EF4-FFF2-40B4-BE49-F238E27FC236}">
                <a16:creationId xmlns:a16="http://schemas.microsoft.com/office/drawing/2014/main" id="{29CCAFA1-C198-7540-8A53-B3A95A86007B}"/>
              </a:ext>
            </a:extLst>
          </p:cNvPr>
          <p:cNvSpPr/>
          <p:nvPr/>
        </p:nvSpPr>
        <p:spPr>
          <a:xfrm>
            <a:off x="8526570" y="190342"/>
            <a:ext cx="431516" cy="225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l" defTabSz="457200">
              <a:defRPr sz="3600" i="1">
                <a:solidFill>
                  <a:srgbClr val="FFFFFF"/>
                </a:solidFill>
                <a:latin typeface="Helvetica"/>
                <a:ea typeface="Helvetica"/>
                <a:cs typeface="Helvetica"/>
                <a:sym typeface="Helvetica"/>
              </a:defRPr>
            </a:lvl1pPr>
          </a:lstStyle>
          <a:p>
            <a:pPr algn="r"/>
            <a:r>
              <a:rPr lang="en-US" sz="800" i="0" dirty="0">
                <a:solidFill>
                  <a:srgbClr val="414140"/>
                </a:solidFill>
                <a:latin typeface="Arial"/>
                <a:ea typeface="Arial"/>
                <a:cs typeface="Arial"/>
              </a:rPr>
              <a:t>01/23</a:t>
            </a:r>
          </a:p>
        </p:txBody>
      </p:sp>
    </p:spTree>
    <p:extLst>
      <p:ext uri="{BB962C8B-B14F-4D97-AF65-F5344CB8AC3E}">
        <p14:creationId xmlns:p14="http://schemas.microsoft.com/office/powerpoint/2010/main" val="339113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312798" y="1632675"/>
            <a:ext cx="6564983" cy="2180787"/>
          </a:xfrm>
        </p:spPr>
        <p:txBody>
          <a:bodyPr>
            <a:noAutofit/>
          </a:bodyPr>
          <a:lstStyle/>
          <a:p>
            <a:pPr marL="1028700" lvl="2" indent="-342900">
              <a:lnSpc>
                <a:spcPct val="100000"/>
              </a:lnSpc>
              <a:spcBef>
                <a:spcPts val="975"/>
              </a:spcBef>
              <a:buFont typeface="+mj-lt"/>
              <a:buAutoNum type="arabicPeriod"/>
            </a:pPr>
            <a:r>
              <a:rPr lang="en-US" sz="1400" dirty="0">
                <a:solidFill>
                  <a:srgbClr val="414140"/>
                </a:solidFill>
                <a:latin typeface="Arial" panose="020B0604020202020204" pitchFamily="34" charset="0"/>
                <a:cs typeface="Arial" panose="020B0604020202020204" pitchFamily="34" charset="0"/>
              </a:rPr>
              <a:t>Share the benefits of Social Security Payment Option for you and your clients</a:t>
            </a:r>
          </a:p>
          <a:p>
            <a:pPr marL="1028700" lvl="2" indent="-342900">
              <a:lnSpc>
                <a:spcPct val="100000"/>
              </a:lnSpc>
              <a:spcBef>
                <a:spcPts val="975"/>
              </a:spcBef>
              <a:buFont typeface="+mj-lt"/>
              <a:buAutoNum type="arabicPeriod"/>
            </a:pPr>
            <a:r>
              <a:rPr lang="en-US" sz="1400" dirty="0">
                <a:solidFill>
                  <a:srgbClr val="414140"/>
                </a:solidFill>
                <a:latin typeface="Arial" panose="020B0604020202020204" pitchFamily="34" charset="0"/>
                <a:cs typeface="Arial" panose="020B0604020202020204" pitchFamily="34" charset="0"/>
              </a:rPr>
              <a:t>Understand the schedule of Social Security benefit payments</a:t>
            </a:r>
          </a:p>
          <a:p>
            <a:pPr marL="1028700" lvl="2" indent="-342900">
              <a:lnSpc>
                <a:spcPct val="100000"/>
              </a:lnSpc>
              <a:spcBef>
                <a:spcPts val="975"/>
              </a:spcBef>
              <a:buFont typeface="+mj-lt"/>
              <a:buAutoNum type="arabicPeriod"/>
            </a:pPr>
            <a:r>
              <a:rPr lang="en-US" sz="1400" dirty="0">
                <a:solidFill>
                  <a:srgbClr val="414140"/>
                </a:solidFill>
                <a:latin typeface="Arial" panose="020B0604020202020204" pitchFamily="34" charset="0"/>
                <a:cs typeface="Arial" panose="020B0604020202020204" pitchFamily="34" charset="0"/>
              </a:rPr>
              <a:t>Review the 3-day rule to determine deposit/withdrawal date</a:t>
            </a:r>
          </a:p>
          <a:p>
            <a:pPr marL="1028700" lvl="2" indent="-342900">
              <a:lnSpc>
                <a:spcPct val="100000"/>
              </a:lnSpc>
              <a:spcBef>
                <a:spcPts val="975"/>
              </a:spcBef>
              <a:buFont typeface="+mj-lt"/>
              <a:buAutoNum type="arabicPeriod"/>
            </a:pPr>
            <a:r>
              <a:rPr lang="en-US" sz="1400" dirty="0">
                <a:solidFill>
                  <a:srgbClr val="414140"/>
                </a:solidFill>
                <a:latin typeface="Arial" panose="020B0604020202020204" pitchFamily="34" charset="0"/>
                <a:cs typeface="Arial" panose="020B0604020202020204" pitchFamily="34" charset="0"/>
              </a:rPr>
              <a:t>Walk through how to accurately set up Social Security Billing Option</a:t>
            </a:r>
          </a:p>
        </p:txBody>
      </p:sp>
      <p:pic>
        <p:nvPicPr>
          <p:cNvPr id="3" name="Picture 2" descr="A picture containing drawing, flower&#10;&#10;Description automatically generated">
            <a:extLst>
              <a:ext uri="{FF2B5EF4-FFF2-40B4-BE49-F238E27FC236}">
                <a16:creationId xmlns:a16="http://schemas.microsoft.com/office/drawing/2014/main" id="{B2A9B041-BD7C-DC49-986F-E80CDF790B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233" r="43523" b="62222"/>
          <a:stretch/>
        </p:blipFill>
        <p:spPr>
          <a:xfrm>
            <a:off x="2317994" y="742758"/>
            <a:ext cx="3787137" cy="548640"/>
          </a:xfrm>
          <a:prstGeom prst="rect">
            <a:avLst/>
          </a:prstGeom>
        </p:spPr>
      </p:pic>
      <p:pic>
        <p:nvPicPr>
          <p:cNvPr id="5" name="Picture 4">
            <a:extLst>
              <a:ext uri="{FF2B5EF4-FFF2-40B4-BE49-F238E27FC236}">
                <a16:creationId xmlns:a16="http://schemas.microsoft.com/office/drawing/2014/main" id="{18096612-2A00-C543-B390-CF566C5690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54" t="92" r="27048"/>
          <a:stretch/>
        </p:blipFill>
        <p:spPr>
          <a:xfrm flipH="1">
            <a:off x="1" y="0"/>
            <a:ext cx="2601434" cy="5143500"/>
          </a:xfrm>
          <a:prstGeom prst="rect">
            <a:avLst/>
          </a:prstGeom>
        </p:spPr>
      </p:pic>
      <p:sp>
        <p:nvSpPr>
          <p:cNvPr id="10" name="Slide Number Placeholder 1">
            <a:extLst>
              <a:ext uri="{FF2B5EF4-FFF2-40B4-BE49-F238E27FC236}">
                <a16:creationId xmlns:a16="http://schemas.microsoft.com/office/drawing/2014/main" id="{8F11A7A0-E27B-E546-AF9F-814F2F4D94D3}"/>
              </a:ext>
            </a:extLst>
          </p:cNvPr>
          <p:cNvSpPr>
            <a:spLocks noGrp="1"/>
          </p:cNvSpPr>
          <p:nvPr>
            <p:ph type="sldNum" sz="quarter" idx="12"/>
          </p:nvPr>
        </p:nvSpPr>
        <p:spPr>
          <a:xfrm>
            <a:off x="8728635" y="4842778"/>
            <a:ext cx="415365" cy="273844"/>
          </a:xfrm>
        </p:spPr>
        <p:txBody>
          <a:bodyPr/>
          <a:lstStyle/>
          <a:p>
            <a:pPr algn="ctr"/>
            <a:fld id="{716BC1C3-C832-FA4C-9911-3E1C355083BA}" type="slidenum">
              <a:rPr lang="en-US" smtClean="0">
                <a:solidFill>
                  <a:srgbClr val="414140"/>
                </a:solidFill>
                <a:latin typeface="Arial" panose="020B0604020202020204" pitchFamily="34" charset="0"/>
                <a:cs typeface="Arial" panose="020B0604020202020204" pitchFamily="34" charset="0"/>
              </a:rPr>
              <a:pPr algn="ctr"/>
              <a:t>3</a:t>
            </a:fld>
            <a:endParaRPr lang="en-US" dirty="0">
              <a:solidFill>
                <a:srgbClr val="414140"/>
              </a:solidFill>
              <a:latin typeface="Arial" panose="020B0604020202020204" pitchFamily="34" charset="0"/>
              <a:cs typeface="Arial" panose="020B0604020202020204" pitchFamily="34" charset="0"/>
            </a:endParaRPr>
          </a:p>
        </p:txBody>
      </p:sp>
      <p:sp>
        <p:nvSpPr>
          <p:cNvPr id="11" name="Shape 111">
            <a:extLst>
              <a:ext uri="{FF2B5EF4-FFF2-40B4-BE49-F238E27FC236}">
                <a16:creationId xmlns:a16="http://schemas.microsoft.com/office/drawing/2014/main" id="{400B4284-70AC-F246-A562-7A2320F6089D}"/>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sp>
        <p:nvSpPr>
          <p:cNvPr id="8" name="Footer Placeholder 5">
            <a:extLst>
              <a:ext uri="{FF2B5EF4-FFF2-40B4-BE49-F238E27FC236}">
                <a16:creationId xmlns:a16="http://schemas.microsoft.com/office/drawing/2014/main" id="{636149E6-54AB-D644-B5CA-8BF3F6C60964}"/>
              </a:ext>
            </a:extLst>
          </p:cNvPr>
          <p:cNvSpPr txBox="1">
            <a:spLocks/>
          </p:cNvSpPr>
          <p:nvPr/>
        </p:nvSpPr>
        <p:spPr bwMode="auto">
          <a:xfrm>
            <a:off x="2976836" y="4797138"/>
            <a:ext cx="3503676"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415748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 flower&#10;&#10;Description automatically generated">
            <a:extLst>
              <a:ext uri="{FF2B5EF4-FFF2-40B4-BE49-F238E27FC236}">
                <a16:creationId xmlns:a16="http://schemas.microsoft.com/office/drawing/2014/main" id="{7DF8566D-2FB3-424A-A8B9-743CA65EB5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27" r="47955" b="62424"/>
          <a:stretch/>
        </p:blipFill>
        <p:spPr>
          <a:xfrm>
            <a:off x="1209609" y="593914"/>
            <a:ext cx="3418731" cy="548640"/>
          </a:xfrm>
          <a:prstGeom prst="rect">
            <a:avLst/>
          </a:prstGeom>
        </p:spPr>
      </p:pic>
      <p:pic>
        <p:nvPicPr>
          <p:cNvPr id="13" name="Picture 12">
            <a:extLst>
              <a:ext uri="{FF2B5EF4-FFF2-40B4-BE49-F238E27FC236}">
                <a16:creationId xmlns:a16="http://schemas.microsoft.com/office/drawing/2014/main" id="{BE9172AD-6E82-CD41-9EF7-1867536216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10" t="361" r="67658"/>
          <a:stretch/>
        </p:blipFill>
        <p:spPr>
          <a:xfrm flipH="1">
            <a:off x="0" y="0"/>
            <a:ext cx="1271955" cy="5143499"/>
          </a:xfrm>
          <a:prstGeom prst="rect">
            <a:avLst/>
          </a:prstGeom>
        </p:spPr>
      </p:pic>
      <p:sp>
        <p:nvSpPr>
          <p:cNvPr id="3" name="Slide Number Placeholder 2"/>
          <p:cNvSpPr>
            <a:spLocks noGrp="1"/>
          </p:cNvSpPr>
          <p:nvPr>
            <p:ph type="sldNum" sz="quarter" idx="12"/>
          </p:nvPr>
        </p:nvSpPr>
        <p:spPr>
          <a:xfrm>
            <a:off x="8728636" y="4842779"/>
            <a:ext cx="415364" cy="273844"/>
          </a:xfrm>
        </p:spPr>
        <p:txBody>
          <a:bodyPr/>
          <a:lstStyle/>
          <a:p>
            <a:pPr algn="ctr"/>
            <a:fld id="{716BC1C3-C832-FA4C-9911-3E1C355083BA}" type="slidenum">
              <a:rPr lang="en-US" smtClean="0"/>
              <a:pPr algn="ctr"/>
              <a:t>4</a:t>
            </a:fld>
            <a:endParaRPr lang="en-US" dirty="0"/>
          </a:p>
        </p:txBody>
      </p:sp>
      <p:sp>
        <p:nvSpPr>
          <p:cNvPr id="4" name="TextBox 3"/>
          <p:cNvSpPr txBox="1"/>
          <p:nvPr/>
        </p:nvSpPr>
        <p:spPr>
          <a:xfrm>
            <a:off x="1932708" y="1576124"/>
            <a:ext cx="6502838" cy="2973462"/>
          </a:xfrm>
          <a:prstGeom prst="rect">
            <a:avLst/>
          </a:prstGeom>
          <a:noFill/>
        </p:spPr>
        <p:txBody>
          <a:bodyPr wrap="square" lIns="0" tIns="0" rIns="0" bIns="0" rtlCol="0">
            <a:noAutofit/>
          </a:bodyPr>
          <a:lstStyle/>
          <a:p>
            <a:pPr>
              <a:spcBef>
                <a:spcPct val="0"/>
              </a:spcBef>
            </a:pPr>
            <a:r>
              <a:rPr lang="en-US" altLang="en-US" sz="1400" b="1" dirty="0">
                <a:solidFill>
                  <a:srgbClr val="0070C0"/>
                </a:solidFill>
              </a:rPr>
              <a:t>Increased Persistency</a:t>
            </a:r>
          </a:p>
          <a:p>
            <a:pPr>
              <a:spcBef>
                <a:spcPct val="0"/>
              </a:spcBef>
            </a:pPr>
            <a:endParaRPr lang="en-US" altLang="en-US" sz="800" b="1" dirty="0">
              <a:solidFill>
                <a:srgbClr val="0070C0"/>
              </a:solidFill>
            </a:endParaRPr>
          </a:p>
          <a:p>
            <a:pPr marL="285750" indent="-285750">
              <a:spcBef>
                <a:spcPct val="0"/>
              </a:spcBef>
              <a:buFont typeface="Arial" panose="020B0604020202020204" pitchFamily="34" charset="0"/>
              <a:buChar char="•"/>
            </a:pPr>
            <a:r>
              <a:rPr lang="en-US" altLang="en-US" sz="1400" dirty="0"/>
              <a:t>Premiums can be withdrawn as soon as Social Security benefits are paid.</a:t>
            </a:r>
          </a:p>
          <a:p>
            <a:pPr marL="285750" indent="-285750">
              <a:spcBef>
                <a:spcPct val="0"/>
              </a:spcBef>
              <a:buFont typeface="Arial" panose="020B0604020202020204" pitchFamily="34" charset="0"/>
              <a:buChar char="•"/>
            </a:pPr>
            <a:r>
              <a:rPr lang="en-US" altLang="en-US" sz="1400" dirty="0"/>
              <a:t>Timing the withdrawal with the deposit of the client’s Social Security benefits</a:t>
            </a:r>
            <a:br>
              <a:rPr lang="en-US" altLang="en-US" sz="1400" dirty="0"/>
            </a:br>
            <a:r>
              <a:rPr lang="en-US" altLang="en-US" sz="1400" dirty="0"/>
              <a:t>will ensure premiums are collected prior to clients withdrawing funds.</a:t>
            </a:r>
          </a:p>
          <a:p>
            <a:pPr>
              <a:spcBef>
                <a:spcPct val="0"/>
              </a:spcBef>
            </a:pPr>
            <a:endParaRPr lang="en-US" altLang="en-US" sz="1400" dirty="0"/>
          </a:p>
          <a:p>
            <a:pPr>
              <a:spcBef>
                <a:spcPct val="0"/>
              </a:spcBef>
            </a:pPr>
            <a:r>
              <a:rPr lang="en-US" altLang="en-US" sz="1400" b="1" dirty="0">
                <a:solidFill>
                  <a:srgbClr val="0070C0"/>
                </a:solidFill>
              </a:rPr>
              <a:t>Increased Sales Opportunities</a:t>
            </a:r>
          </a:p>
          <a:p>
            <a:pPr>
              <a:spcBef>
                <a:spcPct val="0"/>
              </a:spcBef>
            </a:pPr>
            <a:endParaRPr lang="en-US" altLang="en-US" sz="800" b="1" dirty="0">
              <a:solidFill>
                <a:srgbClr val="0070C0"/>
              </a:solidFill>
            </a:endParaRPr>
          </a:p>
          <a:p>
            <a:pPr marL="285750" indent="-285750">
              <a:spcBef>
                <a:spcPct val="0"/>
              </a:spcBef>
              <a:buFont typeface="Arial" panose="020B0604020202020204" pitchFamily="34" charset="0"/>
              <a:buChar char="•"/>
            </a:pPr>
            <a:r>
              <a:rPr lang="en-US" altLang="en-US" sz="1400" dirty="0"/>
              <a:t>We are able to withdraw premium payments on corresponding Social </a:t>
            </a:r>
            <a:br>
              <a:rPr lang="en-US" altLang="en-US" sz="1400" dirty="0"/>
            </a:br>
            <a:r>
              <a:rPr lang="en-US" altLang="en-US" sz="1400" dirty="0"/>
              <a:t>Security benefit deposit dates for checking accounts and the </a:t>
            </a:r>
            <a:r>
              <a:rPr lang="en-US" sz="1400" dirty="0">
                <a:solidFill>
                  <a:srgbClr val="414140"/>
                </a:solidFill>
                <a:latin typeface="Arial" panose="020B0604020202020204" pitchFamily="34" charset="0"/>
                <a:cs typeface="Arial" panose="020B0604020202020204" pitchFamily="34" charset="0"/>
              </a:rPr>
              <a:t>Direct Express</a:t>
            </a:r>
            <a:r>
              <a:rPr lang="en-US" sz="1400" baseline="30000" dirty="0">
                <a:solidFill>
                  <a:srgbClr val="414140"/>
                </a:solidFill>
                <a:latin typeface="Arial" panose="020B0604020202020204" pitchFamily="34" charset="0"/>
                <a:cs typeface="Arial" panose="020B0604020202020204" pitchFamily="34" charset="0"/>
              </a:rPr>
              <a:t>®</a:t>
            </a:r>
            <a:r>
              <a:rPr lang="en-US" sz="1400" dirty="0">
                <a:solidFill>
                  <a:srgbClr val="414140"/>
                </a:solidFill>
                <a:latin typeface="Arial" panose="020B0604020202020204" pitchFamily="34" charset="0"/>
                <a:cs typeface="Arial" panose="020B0604020202020204" pitchFamily="34" charset="0"/>
              </a:rPr>
              <a:t> card program.</a:t>
            </a:r>
            <a:endParaRPr lang="en-US" altLang="en-US" sz="1400" dirty="0"/>
          </a:p>
          <a:p>
            <a:pPr marL="285750" indent="-285750">
              <a:spcBef>
                <a:spcPct val="0"/>
              </a:spcBef>
              <a:buFont typeface="Arial" panose="020B0604020202020204" pitchFamily="34" charset="0"/>
              <a:buChar char="•"/>
            </a:pPr>
            <a:r>
              <a:rPr lang="en-US" altLang="en-US" sz="1400" dirty="0"/>
              <a:t>We are one of a few carriers that accept the </a:t>
            </a:r>
            <a:r>
              <a:rPr lang="en-US" sz="1400" dirty="0">
                <a:solidFill>
                  <a:srgbClr val="414140"/>
                </a:solidFill>
                <a:latin typeface="Arial" panose="020B0604020202020204" pitchFamily="34" charset="0"/>
                <a:cs typeface="Arial" panose="020B0604020202020204" pitchFamily="34" charset="0"/>
              </a:rPr>
              <a:t>Direct Express</a:t>
            </a:r>
            <a:r>
              <a:rPr lang="en-US" sz="1400" baseline="30000" dirty="0">
                <a:solidFill>
                  <a:srgbClr val="414140"/>
                </a:solidFill>
                <a:latin typeface="Arial" panose="020B0604020202020204" pitchFamily="34" charset="0"/>
                <a:cs typeface="Arial" panose="020B0604020202020204" pitchFamily="34" charset="0"/>
              </a:rPr>
              <a:t>®</a:t>
            </a:r>
            <a:r>
              <a:rPr lang="en-US" sz="1400" dirty="0">
                <a:solidFill>
                  <a:srgbClr val="414140"/>
                </a:solidFill>
                <a:latin typeface="Arial" panose="020B0604020202020204" pitchFamily="34" charset="0"/>
                <a:cs typeface="Arial" panose="020B0604020202020204" pitchFamily="34" charset="0"/>
              </a:rPr>
              <a:t> card </a:t>
            </a:r>
            <a:r>
              <a:rPr lang="en-US" altLang="en-US" sz="1400" dirty="0"/>
              <a:t>as a mode </a:t>
            </a:r>
            <a:br>
              <a:rPr lang="en-US" altLang="en-US" sz="1400" dirty="0"/>
            </a:br>
            <a:r>
              <a:rPr lang="en-US" altLang="en-US" sz="1400" dirty="0"/>
              <a:t>of payment.</a:t>
            </a:r>
            <a:endParaRPr lang="en-US" sz="1400" dirty="0">
              <a:solidFill>
                <a:srgbClr val="414140"/>
              </a:solidFill>
            </a:endParaRPr>
          </a:p>
        </p:txBody>
      </p:sp>
      <p:sp>
        <p:nvSpPr>
          <p:cNvPr id="7" name="Footer Placeholder 5">
            <a:extLst>
              <a:ext uri="{FF2B5EF4-FFF2-40B4-BE49-F238E27FC236}">
                <a16:creationId xmlns:a16="http://schemas.microsoft.com/office/drawing/2014/main" id="{04105E3E-5C83-5F4A-BACF-B92D49327A9B}"/>
              </a:ext>
            </a:extLst>
          </p:cNvPr>
          <p:cNvSpPr txBox="1">
            <a:spLocks/>
          </p:cNvSpPr>
          <p:nvPr/>
        </p:nvSpPr>
        <p:spPr bwMode="auto">
          <a:xfrm>
            <a:off x="1891518"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373106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 food, flower&#10;&#10;Description automatically generated">
            <a:extLst>
              <a:ext uri="{FF2B5EF4-FFF2-40B4-BE49-F238E27FC236}">
                <a16:creationId xmlns:a16="http://schemas.microsoft.com/office/drawing/2014/main" id="{2FB7D566-26F6-B541-89EE-876D0E118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1" r="47330" b="62323"/>
          <a:stretch/>
        </p:blipFill>
        <p:spPr>
          <a:xfrm>
            <a:off x="1196392" y="444941"/>
            <a:ext cx="3507511" cy="548640"/>
          </a:xfrm>
          <a:prstGeom prst="rect">
            <a:avLst/>
          </a:prstGeom>
        </p:spPr>
      </p:pic>
      <p:pic>
        <p:nvPicPr>
          <p:cNvPr id="13" name="Picture 12">
            <a:extLst>
              <a:ext uri="{FF2B5EF4-FFF2-40B4-BE49-F238E27FC236}">
                <a16:creationId xmlns:a16="http://schemas.microsoft.com/office/drawing/2014/main" id="{BE9172AD-6E82-CD41-9EF7-1867536216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92" t="170" r="55439"/>
          <a:stretch/>
        </p:blipFill>
        <p:spPr>
          <a:xfrm flipH="1">
            <a:off x="0" y="0"/>
            <a:ext cx="1271955" cy="5143500"/>
          </a:xfrm>
          <a:prstGeom prst="rect">
            <a:avLst/>
          </a:prstGeom>
        </p:spPr>
      </p:pic>
      <p:sp>
        <p:nvSpPr>
          <p:cNvPr id="3" name="Slide Number Placeholder 2"/>
          <p:cNvSpPr>
            <a:spLocks noGrp="1"/>
          </p:cNvSpPr>
          <p:nvPr>
            <p:ph type="sldNum" sz="quarter" idx="12"/>
          </p:nvPr>
        </p:nvSpPr>
        <p:spPr>
          <a:xfrm>
            <a:off x="8728636" y="4842779"/>
            <a:ext cx="415364" cy="273844"/>
          </a:xfrm>
        </p:spPr>
        <p:txBody>
          <a:bodyPr/>
          <a:lstStyle/>
          <a:p>
            <a:pPr algn="ctr"/>
            <a:fld id="{716BC1C3-C832-FA4C-9911-3E1C355083BA}" type="slidenum">
              <a:rPr lang="en-US" smtClean="0"/>
              <a:pPr algn="ctr"/>
              <a:t>5</a:t>
            </a:fld>
            <a:endParaRPr lang="en-US" dirty="0"/>
          </a:p>
        </p:txBody>
      </p:sp>
      <p:sp>
        <p:nvSpPr>
          <p:cNvPr id="4" name="TextBox 3"/>
          <p:cNvSpPr txBox="1"/>
          <p:nvPr/>
        </p:nvSpPr>
        <p:spPr>
          <a:xfrm>
            <a:off x="1932708" y="1306662"/>
            <a:ext cx="6598643" cy="3234516"/>
          </a:xfrm>
          <a:prstGeom prst="rect">
            <a:avLst/>
          </a:prstGeom>
          <a:noFill/>
        </p:spPr>
        <p:txBody>
          <a:bodyPr wrap="square" lIns="0" tIns="0" rIns="0" bIns="0" rtlCol="0">
            <a:noAutofit/>
          </a:bodyPr>
          <a:lstStyle/>
          <a:p>
            <a:pPr>
              <a:spcBef>
                <a:spcPct val="0"/>
              </a:spcBef>
            </a:pPr>
            <a:r>
              <a:rPr lang="en-US" altLang="en-US" sz="1400" b="1" dirty="0">
                <a:solidFill>
                  <a:srgbClr val="0070C0"/>
                </a:solidFill>
              </a:rPr>
              <a:t>Social Security Deposit Dates Matched</a:t>
            </a:r>
          </a:p>
          <a:p>
            <a:pPr>
              <a:spcBef>
                <a:spcPct val="0"/>
              </a:spcBef>
            </a:pPr>
            <a:endParaRPr lang="en-US" altLang="en-US" sz="800" b="1" dirty="0">
              <a:solidFill>
                <a:srgbClr val="0070C0"/>
              </a:solidFill>
            </a:endParaRPr>
          </a:p>
          <a:p>
            <a:pPr marL="285750" indent="-285750">
              <a:spcBef>
                <a:spcPct val="0"/>
              </a:spcBef>
              <a:buFont typeface="Arial" panose="020B0604020202020204" pitchFamily="34" charset="0"/>
              <a:buChar char="•"/>
            </a:pPr>
            <a:r>
              <a:rPr lang="en-US" altLang="en-US" sz="1400" dirty="0"/>
              <a:t>Clients should have peace of mind knowing their premiums will be withdrawn as soon as their Social Security benefits are deposited.</a:t>
            </a:r>
          </a:p>
          <a:p>
            <a:pPr>
              <a:spcBef>
                <a:spcPct val="0"/>
              </a:spcBef>
            </a:pPr>
            <a:endParaRPr lang="en-US" altLang="en-US" sz="1400" b="1" dirty="0"/>
          </a:p>
          <a:p>
            <a:pPr>
              <a:spcBef>
                <a:spcPct val="0"/>
              </a:spcBef>
            </a:pPr>
            <a:r>
              <a:rPr lang="en-US" altLang="en-US" sz="1400" b="1" dirty="0">
                <a:solidFill>
                  <a:srgbClr val="0070C0"/>
                </a:solidFill>
              </a:rPr>
              <a:t>Direct Express</a:t>
            </a:r>
            <a:r>
              <a:rPr lang="en-US" altLang="en-US" sz="1400" b="1" baseline="30000" dirty="0">
                <a:solidFill>
                  <a:srgbClr val="0070C0"/>
                </a:solidFill>
              </a:rPr>
              <a:t>®</a:t>
            </a:r>
            <a:r>
              <a:rPr lang="en-US" altLang="en-US" sz="1400" b="1" dirty="0">
                <a:solidFill>
                  <a:srgbClr val="0070C0"/>
                </a:solidFill>
              </a:rPr>
              <a:t> MasterCard</a:t>
            </a:r>
            <a:r>
              <a:rPr lang="en-US" altLang="en-US" sz="1400" b="1" baseline="30000" dirty="0">
                <a:solidFill>
                  <a:srgbClr val="0070C0"/>
                </a:solidFill>
              </a:rPr>
              <a:t>®</a:t>
            </a:r>
            <a:r>
              <a:rPr lang="en-US" altLang="en-US" sz="1400" b="1" dirty="0">
                <a:solidFill>
                  <a:srgbClr val="0070C0"/>
                </a:solidFill>
              </a:rPr>
              <a:t> Accepted</a:t>
            </a:r>
          </a:p>
          <a:p>
            <a:pPr>
              <a:spcBef>
                <a:spcPct val="0"/>
              </a:spcBef>
            </a:pPr>
            <a:endParaRPr lang="en-US" altLang="en-US" sz="800" b="1" dirty="0">
              <a:solidFill>
                <a:srgbClr val="0070C0"/>
              </a:solidFill>
            </a:endParaRPr>
          </a:p>
          <a:p>
            <a:pPr marL="285750" indent="-285750">
              <a:spcBef>
                <a:spcPct val="0"/>
              </a:spcBef>
              <a:buFont typeface="Arial" panose="020B0604020202020204" pitchFamily="34" charset="0"/>
              <a:buChar char="•"/>
            </a:pPr>
            <a:r>
              <a:rPr lang="en-US" altLang="en-US" sz="1400" dirty="0"/>
              <a:t>Clients can have their withdraw correspond to Social Security benefit deposit dates for bank accounts and the </a:t>
            </a:r>
            <a:r>
              <a:rPr lang="en-US" sz="1400" dirty="0">
                <a:solidFill>
                  <a:srgbClr val="414140"/>
                </a:solidFill>
                <a:latin typeface="Arial" panose="020B0604020202020204" pitchFamily="34" charset="0"/>
                <a:cs typeface="Arial" panose="020B0604020202020204" pitchFamily="34" charset="0"/>
              </a:rPr>
              <a:t>Direct Express card program.</a:t>
            </a:r>
          </a:p>
          <a:p>
            <a:pPr marL="285750" indent="-285750">
              <a:spcBef>
                <a:spcPct val="0"/>
              </a:spcBef>
              <a:buFont typeface="Arial" panose="020B0604020202020204" pitchFamily="34" charset="0"/>
              <a:buChar char="•"/>
            </a:pPr>
            <a:r>
              <a:rPr lang="en-US" altLang="en-US" sz="1400" dirty="0"/>
              <a:t>We are one of a few carriers that accept the </a:t>
            </a:r>
            <a:r>
              <a:rPr lang="en-US" sz="1400" dirty="0">
                <a:solidFill>
                  <a:srgbClr val="414140"/>
                </a:solidFill>
                <a:latin typeface="Arial" panose="020B0604020202020204" pitchFamily="34" charset="0"/>
                <a:cs typeface="Arial" panose="020B0604020202020204" pitchFamily="34" charset="0"/>
              </a:rPr>
              <a:t>Direct Express card</a:t>
            </a:r>
            <a:br>
              <a:rPr lang="en-US" sz="1400" dirty="0">
                <a:solidFill>
                  <a:srgbClr val="414140"/>
                </a:solidFill>
                <a:latin typeface="Arial" panose="020B0604020202020204" pitchFamily="34" charset="0"/>
                <a:cs typeface="Arial" panose="020B0604020202020204" pitchFamily="34" charset="0"/>
              </a:rPr>
            </a:br>
            <a:r>
              <a:rPr lang="en-US" altLang="en-US" sz="1400" dirty="0"/>
              <a:t>as a mode of payment.</a:t>
            </a:r>
            <a:endParaRPr lang="en-US" sz="1400" dirty="0">
              <a:solidFill>
                <a:srgbClr val="414140"/>
              </a:solidFill>
            </a:endParaRPr>
          </a:p>
        </p:txBody>
      </p:sp>
      <p:sp>
        <p:nvSpPr>
          <p:cNvPr id="7" name="Footer Placeholder 5">
            <a:extLst>
              <a:ext uri="{FF2B5EF4-FFF2-40B4-BE49-F238E27FC236}">
                <a16:creationId xmlns:a16="http://schemas.microsoft.com/office/drawing/2014/main" id="{A93EDB98-0952-E649-B448-33C67CB1217F}"/>
              </a:ext>
            </a:extLst>
          </p:cNvPr>
          <p:cNvSpPr txBox="1">
            <a:spLocks/>
          </p:cNvSpPr>
          <p:nvPr/>
        </p:nvSpPr>
        <p:spPr bwMode="auto">
          <a:xfrm>
            <a:off x="1891518"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spTree>
    <p:extLst>
      <p:ext uri="{BB962C8B-B14F-4D97-AF65-F5344CB8AC3E}">
        <p14:creationId xmlns:p14="http://schemas.microsoft.com/office/powerpoint/2010/main" val="84157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AB338-2FEE-4B5D-B3D8-544D2EF50E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50926" y="-84623"/>
            <a:ext cx="4039913" cy="5228122"/>
          </a:xfrm>
          <a:prstGeom prst="rect">
            <a:avLst/>
          </a:prstGeom>
        </p:spPr>
      </p:pic>
      <p:sp>
        <p:nvSpPr>
          <p:cNvPr id="4" name="Slide Number Placeholder 3"/>
          <p:cNvSpPr>
            <a:spLocks noGrp="1"/>
          </p:cNvSpPr>
          <p:nvPr>
            <p:ph type="sldNum" sz="quarter" idx="12"/>
          </p:nvPr>
        </p:nvSpPr>
        <p:spPr>
          <a:xfrm>
            <a:off x="8728636" y="4842779"/>
            <a:ext cx="415364" cy="273844"/>
          </a:xfrm>
        </p:spPr>
        <p:txBody>
          <a:bodyPr/>
          <a:lstStyle/>
          <a:p>
            <a:pPr algn="ctr">
              <a:defRPr/>
            </a:pPr>
            <a:fld id="{C29B5116-FC82-4617-9B5C-0BEBF7F7DA8A}" type="slidenum">
              <a:rPr lang="en-US" smtClean="0"/>
              <a:pPr algn="ctr">
                <a:defRPr/>
              </a:pPr>
              <a:t>6</a:t>
            </a:fld>
            <a:endParaRPr lang="en-US" dirty="0"/>
          </a:p>
        </p:txBody>
      </p:sp>
      <p:sp>
        <p:nvSpPr>
          <p:cNvPr id="11" name="Shape 111">
            <a:extLst>
              <a:ext uri="{FF2B5EF4-FFF2-40B4-BE49-F238E27FC236}">
                <a16:creationId xmlns:a16="http://schemas.microsoft.com/office/drawing/2014/main" id="{885B4C16-71E9-CB4D-B420-77CE75FAE7D1}"/>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pic>
        <p:nvPicPr>
          <p:cNvPr id="15" name="Picture 14">
            <a:extLst>
              <a:ext uri="{FF2B5EF4-FFF2-40B4-BE49-F238E27FC236}">
                <a16:creationId xmlns:a16="http://schemas.microsoft.com/office/drawing/2014/main" id="{6663C7F4-D388-9D4B-921A-2892E452A07B}"/>
              </a:ext>
            </a:extLst>
          </p:cNvPr>
          <p:cNvPicPr>
            <a:picLocks/>
          </p:cNvPicPr>
          <p:nvPr/>
        </p:nvPicPr>
        <p:blipFill>
          <a:blip r:embed="rId4">
            <a:extLst>
              <a:ext uri="{28A0092B-C50C-407E-A947-70E740481C1C}">
                <a14:useLocalDpi xmlns:a14="http://schemas.microsoft.com/office/drawing/2010/main" val="0"/>
              </a:ext>
            </a:extLst>
          </a:blip>
          <a:srcRect t="1382" b="1382"/>
          <a:stretch/>
        </p:blipFill>
        <p:spPr>
          <a:xfrm>
            <a:off x="622914" y="3064743"/>
            <a:ext cx="3169689" cy="995980"/>
          </a:xfrm>
          <a:prstGeom prst="rect">
            <a:avLst/>
          </a:prstGeom>
        </p:spPr>
      </p:pic>
      <p:pic>
        <p:nvPicPr>
          <p:cNvPr id="16" name="Picture 15" descr="Table&#10;&#10;Description automatically generated">
            <a:extLst>
              <a:ext uri="{FF2B5EF4-FFF2-40B4-BE49-F238E27FC236}">
                <a16:creationId xmlns:a16="http://schemas.microsoft.com/office/drawing/2014/main" id="{F6AAA7AB-44FA-D345-BE96-CA04E9936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03" y="1932090"/>
            <a:ext cx="3117612" cy="989335"/>
          </a:xfrm>
          <a:prstGeom prst="rect">
            <a:avLst/>
          </a:prstGeom>
        </p:spPr>
      </p:pic>
      <p:sp>
        <p:nvSpPr>
          <p:cNvPr id="10" name="Footer Placeholder 5">
            <a:extLst>
              <a:ext uri="{FF2B5EF4-FFF2-40B4-BE49-F238E27FC236}">
                <a16:creationId xmlns:a16="http://schemas.microsoft.com/office/drawing/2014/main" id="{3AD655EC-9AFB-344C-AD8F-6F84FE256710}"/>
              </a:ext>
            </a:extLst>
          </p:cNvPr>
          <p:cNvSpPr txBox="1">
            <a:spLocks/>
          </p:cNvSpPr>
          <p:nvPr/>
        </p:nvSpPr>
        <p:spPr bwMode="auto">
          <a:xfrm>
            <a:off x="720780"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pic>
        <p:nvPicPr>
          <p:cNvPr id="7" name="Picture 6" descr="A red sign with white text&#10;&#10;Description automatically generated with medium confidence">
            <a:extLst>
              <a:ext uri="{FF2B5EF4-FFF2-40B4-BE49-F238E27FC236}">
                <a16:creationId xmlns:a16="http://schemas.microsoft.com/office/drawing/2014/main" id="{C56C1CC5-171B-B946-9FBA-5858B73D5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1018"/>
            <a:ext cx="3924300" cy="1193800"/>
          </a:xfrm>
          <a:prstGeom prst="rect">
            <a:avLst/>
          </a:prstGeom>
        </p:spPr>
      </p:pic>
    </p:spTree>
    <p:extLst>
      <p:ext uri="{BB962C8B-B14F-4D97-AF65-F5344CB8AC3E}">
        <p14:creationId xmlns:p14="http://schemas.microsoft.com/office/powerpoint/2010/main" val="123107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83759" y="1725658"/>
            <a:ext cx="5331225" cy="1711262"/>
          </a:xfrm>
        </p:spPr>
        <p:txBody>
          <a:bodyPr>
            <a:noAutofit/>
          </a:bodyPr>
          <a:lstStyle/>
          <a:p>
            <a:pPr>
              <a:spcBef>
                <a:spcPct val="0"/>
              </a:spcBef>
            </a:pPr>
            <a:r>
              <a:rPr lang="en-US" sz="1400" dirty="0">
                <a:solidFill>
                  <a:srgbClr val="414140"/>
                </a:solidFill>
                <a:latin typeface="Arial" panose="020B0604020202020204" pitchFamily="34" charset="0"/>
                <a:ea typeface="Times New Roman" panose="02020603050405020304" pitchFamily="18" charset="0"/>
                <a:cs typeface="Arial" panose="020B0604020202020204" pitchFamily="34" charset="0"/>
              </a:rPr>
              <a:t>Pl</a:t>
            </a:r>
            <a:r>
              <a:rPr lang="en-US" sz="1400" dirty="0">
                <a:solidFill>
                  <a:srgbClr val="414140"/>
                </a:solidFill>
                <a:effectLst/>
                <a:latin typeface="Arial" panose="020B0604020202020204" pitchFamily="34" charset="0"/>
                <a:ea typeface="Times New Roman" panose="02020603050405020304" pitchFamily="18" charset="0"/>
                <a:cs typeface="Arial" panose="020B0604020202020204" pitchFamily="34" charset="0"/>
              </a:rPr>
              <a:t>ease ensure the Social Security benefit deposit date does </a:t>
            </a:r>
            <a:r>
              <a:rPr lang="en-US" sz="1400" b="1" dirty="0">
                <a:solidFill>
                  <a:srgbClr val="414140"/>
                </a:solidFill>
                <a:effectLst/>
                <a:latin typeface="Arial" panose="020B0604020202020204" pitchFamily="34" charset="0"/>
                <a:ea typeface="Times New Roman" panose="02020603050405020304" pitchFamily="18" charset="0"/>
                <a:cs typeface="Arial" panose="020B0604020202020204" pitchFamily="34" charset="0"/>
              </a:rPr>
              <a:t>not</a:t>
            </a:r>
            <a:r>
              <a:rPr lang="en-US" sz="1400" dirty="0">
                <a:solidFill>
                  <a:srgbClr val="414140"/>
                </a:solidFill>
                <a:effectLst/>
                <a:latin typeface="Arial" panose="020B0604020202020204" pitchFamily="34" charset="0"/>
                <a:ea typeface="Times New Roman" panose="02020603050405020304" pitchFamily="18" charset="0"/>
                <a:cs typeface="Arial" panose="020B0604020202020204" pitchFamily="34" charset="0"/>
              </a:rPr>
              <a:t> occur within 3 business days of the application date. </a:t>
            </a:r>
            <a:endParaRPr lang="en-US" altLang="en-US" sz="1400" dirty="0">
              <a:solidFill>
                <a:srgbClr val="414140"/>
              </a:solidFill>
              <a:latin typeface="Arial" panose="020B0604020202020204" pitchFamily="34" charset="0"/>
              <a:cs typeface="Arial" panose="020B0604020202020204" pitchFamily="34" charset="0"/>
            </a:endParaRPr>
          </a:p>
          <a:p>
            <a:pPr>
              <a:spcBef>
                <a:spcPct val="0"/>
              </a:spcBef>
            </a:pPr>
            <a:endParaRPr lang="en-US" altLang="en-US" sz="1400" dirty="0">
              <a:solidFill>
                <a:srgbClr val="414140"/>
              </a:solidFill>
              <a:latin typeface="Arial" panose="020B0604020202020204" pitchFamily="34" charset="0"/>
              <a:cs typeface="Arial" panose="020B0604020202020204" pitchFamily="34" charset="0"/>
            </a:endParaRPr>
          </a:p>
          <a:p>
            <a:pPr>
              <a:spcBef>
                <a:spcPct val="0"/>
              </a:spcBef>
            </a:pPr>
            <a:r>
              <a:rPr lang="en-US" altLang="en-US" sz="1400" dirty="0">
                <a:solidFill>
                  <a:srgbClr val="414140"/>
                </a:solidFill>
                <a:latin typeface="Arial" panose="020B0604020202020204" pitchFamily="34" charset="0"/>
                <a:cs typeface="Arial" panose="020B0604020202020204" pitchFamily="34" charset="0"/>
              </a:rPr>
              <a:t>If it </a:t>
            </a:r>
            <a:r>
              <a:rPr lang="en-US" altLang="en-US" sz="1400" i="1" dirty="0">
                <a:solidFill>
                  <a:srgbClr val="414140"/>
                </a:solidFill>
                <a:latin typeface="Arial" panose="020B0604020202020204" pitchFamily="34" charset="0"/>
                <a:cs typeface="Arial" panose="020B0604020202020204" pitchFamily="34" charset="0"/>
              </a:rPr>
              <a:t>does</a:t>
            </a:r>
            <a:r>
              <a:rPr lang="en-US" altLang="en-US" sz="1400" dirty="0">
                <a:solidFill>
                  <a:srgbClr val="414140"/>
                </a:solidFill>
                <a:latin typeface="Arial" panose="020B0604020202020204" pitchFamily="34" charset="0"/>
                <a:cs typeface="Arial" panose="020B0604020202020204" pitchFamily="34" charset="0"/>
              </a:rPr>
              <a:t> occur within 3 business days of the application date, the initial draft date must be moved</a:t>
            </a:r>
            <a:r>
              <a:rPr lang="en-US" altLang="en-US" sz="1400" b="1" dirty="0">
                <a:solidFill>
                  <a:srgbClr val="414140"/>
                </a:solidFill>
                <a:latin typeface="Arial" panose="020B0604020202020204" pitchFamily="34" charset="0"/>
                <a:cs typeface="Arial" panose="020B0604020202020204" pitchFamily="34" charset="0"/>
              </a:rPr>
              <a:t> to the following month</a:t>
            </a:r>
            <a:r>
              <a:rPr lang="en-US" altLang="en-US" sz="1400" dirty="0">
                <a:solidFill>
                  <a:srgbClr val="414140"/>
                </a:solidFill>
                <a:latin typeface="Arial" panose="020B0604020202020204" pitchFamily="34" charset="0"/>
                <a:cs typeface="Arial" panose="020B0604020202020204" pitchFamily="34" charset="0"/>
              </a:rPr>
              <a:t>. Initial draft month cannot exceed one benefit payment cycle past application date.</a:t>
            </a:r>
          </a:p>
        </p:txBody>
      </p:sp>
      <p:sp>
        <p:nvSpPr>
          <p:cNvPr id="11" name="Slide Number Placeholder 1">
            <a:extLst>
              <a:ext uri="{FF2B5EF4-FFF2-40B4-BE49-F238E27FC236}">
                <a16:creationId xmlns:a16="http://schemas.microsoft.com/office/drawing/2014/main" id="{BF2F95A7-83A7-1A4A-A350-2AB72CF16A24}"/>
              </a:ext>
            </a:extLst>
          </p:cNvPr>
          <p:cNvSpPr>
            <a:spLocks noGrp="1"/>
          </p:cNvSpPr>
          <p:nvPr>
            <p:ph type="sldNum" sz="quarter" idx="12"/>
          </p:nvPr>
        </p:nvSpPr>
        <p:spPr>
          <a:xfrm>
            <a:off x="8728635" y="4842778"/>
            <a:ext cx="415365" cy="273844"/>
          </a:xfrm>
        </p:spPr>
        <p:txBody>
          <a:bodyPr/>
          <a:lstStyle/>
          <a:p>
            <a:pPr algn="ctr"/>
            <a:fld id="{716BC1C3-C832-FA4C-9911-3E1C355083BA}" type="slidenum">
              <a:rPr lang="en-US" smtClean="0">
                <a:solidFill>
                  <a:schemeClr val="tx1"/>
                </a:solidFill>
                <a:latin typeface="Arial" panose="020B0604020202020204" pitchFamily="34" charset="0"/>
                <a:cs typeface="Arial" panose="020B0604020202020204" pitchFamily="34" charset="0"/>
              </a:rPr>
              <a:pPr algn="ctr"/>
              <a:t>7</a:t>
            </a:fld>
            <a:endParaRPr lang="en-US" dirty="0">
              <a:solidFill>
                <a:schemeClr val="tx1"/>
              </a:solidFill>
              <a:latin typeface="Arial" panose="020B0604020202020204" pitchFamily="34" charset="0"/>
              <a:cs typeface="Arial" panose="020B0604020202020204" pitchFamily="34" charset="0"/>
            </a:endParaRPr>
          </a:p>
        </p:txBody>
      </p:sp>
      <p:sp>
        <p:nvSpPr>
          <p:cNvPr id="12" name="Shape 111">
            <a:extLst>
              <a:ext uri="{FF2B5EF4-FFF2-40B4-BE49-F238E27FC236}">
                <a16:creationId xmlns:a16="http://schemas.microsoft.com/office/drawing/2014/main" id="{19E51F9F-384A-C248-AB3F-C862C584C420}"/>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pic>
        <p:nvPicPr>
          <p:cNvPr id="13" name="Picture 12">
            <a:extLst>
              <a:ext uri="{FF2B5EF4-FFF2-40B4-BE49-F238E27FC236}">
                <a16:creationId xmlns:a16="http://schemas.microsoft.com/office/drawing/2014/main" id="{BADB3C7F-84F2-6042-A343-F7AEA1B1AE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57" t="4450" r="52437" b="-4721"/>
          <a:stretch/>
        </p:blipFill>
        <p:spPr>
          <a:xfrm flipH="1">
            <a:off x="3261" y="-241"/>
            <a:ext cx="1250863" cy="5157477"/>
          </a:xfrm>
          <a:prstGeom prst="rect">
            <a:avLst/>
          </a:prstGeom>
        </p:spPr>
      </p:pic>
      <p:sp>
        <p:nvSpPr>
          <p:cNvPr id="14" name="Freeform 13">
            <a:extLst>
              <a:ext uri="{FF2B5EF4-FFF2-40B4-BE49-F238E27FC236}">
                <a16:creationId xmlns:a16="http://schemas.microsoft.com/office/drawing/2014/main" id="{26FFD689-4E94-EC43-832A-D687D44D189C}"/>
              </a:ext>
            </a:extLst>
          </p:cNvPr>
          <p:cNvSpPr/>
          <p:nvPr/>
        </p:nvSpPr>
        <p:spPr>
          <a:xfrm>
            <a:off x="6730" y="-12941"/>
            <a:ext cx="1268361" cy="5152104"/>
          </a:xfrm>
          <a:custGeom>
            <a:avLst/>
            <a:gdLst>
              <a:gd name="connsiteX0" fmla="*/ 1268361 w 1268361"/>
              <a:gd name="connsiteY0" fmla="*/ 0 h 5152104"/>
              <a:gd name="connsiteX1" fmla="*/ 0 w 1268361"/>
              <a:gd name="connsiteY1" fmla="*/ 3569110 h 5152104"/>
              <a:gd name="connsiteX2" fmla="*/ 0 w 1268361"/>
              <a:gd name="connsiteY2" fmla="*/ 5152104 h 5152104"/>
              <a:gd name="connsiteX3" fmla="*/ 1258529 w 1268361"/>
              <a:gd name="connsiteY3" fmla="*/ 5152104 h 5152104"/>
              <a:gd name="connsiteX4" fmla="*/ 1268361 w 1268361"/>
              <a:gd name="connsiteY4" fmla="*/ 0 h 515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61" h="5152104">
                <a:moveTo>
                  <a:pt x="1268361" y="0"/>
                </a:moveTo>
                <a:lnTo>
                  <a:pt x="0" y="3569110"/>
                </a:lnTo>
                <a:lnTo>
                  <a:pt x="0" y="5152104"/>
                </a:lnTo>
                <a:lnTo>
                  <a:pt x="1258529" y="5152104"/>
                </a:lnTo>
                <a:cubicBezTo>
                  <a:pt x="1261806" y="3434736"/>
                  <a:pt x="1265084" y="1717368"/>
                  <a:pt x="12683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5">
            <a:extLst>
              <a:ext uri="{FF2B5EF4-FFF2-40B4-BE49-F238E27FC236}">
                <a16:creationId xmlns:a16="http://schemas.microsoft.com/office/drawing/2014/main" id="{B918DB92-5942-F24A-B3A2-3229E366C31E}"/>
              </a:ext>
            </a:extLst>
          </p:cNvPr>
          <p:cNvSpPr txBox="1">
            <a:spLocks/>
          </p:cNvSpPr>
          <p:nvPr/>
        </p:nvSpPr>
        <p:spPr bwMode="auto">
          <a:xfrm>
            <a:off x="1389373"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pic>
        <p:nvPicPr>
          <p:cNvPr id="3" name="Picture 2">
            <a:extLst>
              <a:ext uri="{FF2B5EF4-FFF2-40B4-BE49-F238E27FC236}">
                <a16:creationId xmlns:a16="http://schemas.microsoft.com/office/drawing/2014/main" id="{D504BB86-566E-974F-BE33-55D5D5D20A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0929" y="817321"/>
            <a:ext cx="2133600" cy="460857"/>
          </a:xfrm>
          <a:prstGeom prst="rect">
            <a:avLst/>
          </a:prstGeom>
        </p:spPr>
      </p:pic>
      <p:cxnSp>
        <p:nvCxnSpPr>
          <p:cNvPr id="5" name="Straight Connector 4">
            <a:extLst>
              <a:ext uri="{FF2B5EF4-FFF2-40B4-BE49-F238E27FC236}">
                <a16:creationId xmlns:a16="http://schemas.microsoft.com/office/drawing/2014/main" id="{3E0CCE52-1078-A66F-18FD-CDD9657DD8F4}"/>
              </a:ext>
            </a:extLst>
          </p:cNvPr>
          <p:cNvCxnSpPr>
            <a:cxnSpLocks/>
          </p:cNvCxnSpPr>
          <p:nvPr/>
        </p:nvCxnSpPr>
        <p:spPr>
          <a:xfrm>
            <a:off x="801384" y="1327688"/>
            <a:ext cx="2759397" cy="0"/>
          </a:xfrm>
          <a:prstGeom prst="line">
            <a:avLst/>
          </a:prstGeom>
          <a:ln w="3175">
            <a:solidFill>
              <a:srgbClr val="41414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48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871779-72EE-8640-A0ED-EDA2A02665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57" t="4450" r="52437" b="-4721"/>
          <a:stretch/>
        </p:blipFill>
        <p:spPr>
          <a:xfrm flipH="1">
            <a:off x="3261" y="-241"/>
            <a:ext cx="1250863" cy="5157477"/>
          </a:xfrm>
          <a:prstGeom prst="rect">
            <a:avLst/>
          </a:prstGeom>
        </p:spPr>
      </p:pic>
      <p:sp>
        <p:nvSpPr>
          <p:cNvPr id="7" name="Content Placeholder 6"/>
          <p:cNvSpPr>
            <a:spLocks noGrp="1"/>
          </p:cNvSpPr>
          <p:nvPr>
            <p:ph idx="1"/>
          </p:nvPr>
        </p:nvSpPr>
        <p:spPr>
          <a:xfrm>
            <a:off x="1319718" y="1567955"/>
            <a:ext cx="2502639" cy="2197193"/>
          </a:xfrm>
        </p:spPr>
        <p:txBody>
          <a:bodyPr>
            <a:noAutofit/>
          </a:bodyPr>
          <a:lstStyle/>
          <a:p>
            <a:pPr>
              <a:spcBef>
                <a:spcPct val="0"/>
              </a:spcBef>
            </a:pPr>
            <a:endParaRPr lang="en-US" altLang="en-US" sz="1200" dirty="0">
              <a:solidFill>
                <a:srgbClr val="414140"/>
              </a:solidFill>
              <a:latin typeface="Arial" panose="020B0604020202020204" pitchFamily="34" charset="0"/>
              <a:cs typeface="Arial" panose="020B0604020202020204" pitchFamily="34" charset="0"/>
            </a:endParaRPr>
          </a:p>
          <a:p>
            <a:pPr marL="0" indent="0">
              <a:spcBef>
                <a:spcPct val="0"/>
              </a:spcBef>
              <a:buNone/>
            </a:pPr>
            <a:r>
              <a:rPr lang="en-US" altLang="en-US" sz="1200" b="1" dirty="0">
                <a:solidFill>
                  <a:srgbClr val="414140"/>
                </a:solidFill>
                <a:latin typeface="Arial" panose="020B0604020202020204" pitchFamily="34" charset="0"/>
                <a:cs typeface="Arial" panose="020B0604020202020204" pitchFamily="34" charset="0"/>
              </a:rPr>
              <a:t>EXAMPLE</a:t>
            </a:r>
          </a:p>
          <a:p>
            <a:pPr marL="0" indent="0">
              <a:spcBef>
                <a:spcPct val="0"/>
              </a:spcBef>
              <a:buNone/>
            </a:pPr>
            <a:br>
              <a:rPr lang="en-US" altLang="en-US" sz="1200" b="1" dirty="0">
                <a:solidFill>
                  <a:srgbClr val="414140"/>
                </a:solidFill>
                <a:latin typeface="Arial" panose="020B0604020202020204" pitchFamily="34" charset="0"/>
                <a:cs typeface="Arial" panose="020B0604020202020204" pitchFamily="34" charset="0"/>
              </a:rPr>
            </a:br>
            <a:r>
              <a:rPr lang="en-US" altLang="en-US" sz="1200" dirty="0">
                <a:solidFill>
                  <a:srgbClr val="414140"/>
                </a:solidFill>
                <a:latin typeface="Arial" panose="020B0604020202020204" pitchFamily="34" charset="0"/>
                <a:cs typeface="Arial" panose="020B0604020202020204" pitchFamily="34" charset="0"/>
              </a:rPr>
              <a:t>If the application date is June 3 and the client’s Social Security benefits are deposited on the second Wednesday of the month, June 10, this would not meet </a:t>
            </a:r>
            <a:r>
              <a:rPr lang="en-US" sz="1200" dirty="0">
                <a:effectLst/>
                <a:latin typeface="Arial" panose="020B0604020202020204" pitchFamily="34" charset="0"/>
                <a:cs typeface="Arial" panose="020B0604020202020204" pitchFamily="34" charset="0"/>
              </a:rPr>
              <a:t>the rule of </a:t>
            </a:r>
            <a:r>
              <a:rPr lang="en-US" sz="1200" dirty="0">
                <a:latin typeface="Arial" panose="020B0604020202020204" pitchFamily="34" charset="0"/>
                <a:cs typeface="Arial" panose="020B0604020202020204" pitchFamily="34" charset="0"/>
              </a:rPr>
              <a:t>3</a:t>
            </a:r>
            <a:r>
              <a:rPr lang="en-US" sz="1200" dirty="0">
                <a:effectLst/>
                <a:latin typeface="Arial" panose="020B0604020202020204" pitchFamily="34" charset="0"/>
                <a:cs typeface="Arial" panose="020B0604020202020204" pitchFamily="34" charset="0"/>
              </a:rPr>
              <a:t> business days.</a:t>
            </a:r>
          </a:p>
          <a:p>
            <a:pPr marL="0" indent="0">
              <a:spcBef>
                <a:spcPct val="0"/>
              </a:spcBef>
              <a:buNone/>
            </a:pPr>
            <a:endParaRPr lang="en-US" altLang="en-US" sz="1200" dirty="0">
              <a:solidFill>
                <a:srgbClr val="414140"/>
              </a:solidFill>
              <a:latin typeface="Arial" panose="020B0604020202020204" pitchFamily="34" charset="0"/>
              <a:cs typeface="Arial" panose="020B0604020202020204" pitchFamily="34" charset="0"/>
            </a:endParaRPr>
          </a:p>
          <a:p>
            <a:pPr marL="0" indent="0">
              <a:spcBef>
                <a:spcPct val="0"/>
              </a:spcBef>
              <a:buNone/>
            </a:pPr>
            <a:r>
              <a:rPr lang="en-US" altLang="en-US" sz="1200" dirty="0">
                <a:solidFill>
                  <a:srgbClr val="414140"/>
                </a:solidFill>
                <a:latin typeface="Arial" panose="020B0604020202020204" pitchFamily="34" charset="0"/>
                <a:cs typeface="Arial" panose="020B0604020202020204" pitchFamily="34" charset="0"/>
              </a:rPr>
              <a:t>The next draft date (July 8) would need to be selected.</a:t>
            </a:r>
          </a:p>
        </p:txBody>
      </p:sp>
      <p:sp>
        <p:nvSpPr>
          <p:cNvPr id="11" name="Slide Number Placeholder 1">
            <a:extLst>
              <a:ext uri="{FF2B5EF4-FFF2-40B4-BE49-F238E27FC236}">
                <a16:creationId xmlns:a16="http://schemas.microsoft.com/office/drawing/2014/main" id="{BF2F95A7-83A7-1A4A-A350-2AB72CF16A24}"/>
              </a:ext>
            </a:extLst>
          </p:cNvPr>
          <p:cNvSpPr>
            <a:spLocks noGrp="1"/>
          </p:cNvSpPr>
          <p:nvPr>
            <p:ph type="sldNum" sz="quarter" idx="12"/>
          </p:nvPr>
        </p:nvSpPr>
        <p:spPr>
          <a:xfrm>
            <a:off x="8728635" y="4842778"/>
            <a:ext cx="415365" cy="273844"/>
          </a:xfrm>
        </p:spPr>
        <p:txBody>
          <a:bodyPr/>
          <a:lstStyle/>
          <a:p>
            <a:pPr algn="ctr"/>
            <a:fld id="{716BC1C3-C832-FA4C-9911-3E1C355083BA}" type="slidenum">
              <a:rPr lang="en-US" smtClean="0">
                <a:solidFill>
                  <a:schemeClr val="tx1"/>
                </a:solidFill>
                <a:latin typeface="Arial" panose="020B0604020202020204" pitchFamily="34" charset="0"/>
                <a:cs typeface="Arial" panose="020B0604020202020204" pitchFamily="34" charset="0"/>
              </a:rPr>
              <a:pPr algn="ctr"/>
              <a:t>8</a:t>
            </a:fld>
            <a:endParaRPr lang="en-US" dirty="0">
              <a:solidFill>
                <a:schemeClr val="tx1"/>
              </a:solidFill>
              <a:latin typeface="Arial" panose="020B0604020202020204" pitchFamily="34" charset="0"/>
              <a:cs typeface="Arial" panose="020B0604020202020204" pitchFamily="34" charset="0"/>
            </a:endParaRPr>
          </a:p>
        </p:txBody>
      </p:sp>
      <p:sp>
        <p:nvSpPr>
          <p:cNvPr id="12" name="Shape 111">
            <a:extLst>
              <a:ext uri="{FF2B5EF4-FFF2-40B4-BE49-F238E27FC236}">
                <a16:creationId xmlns:a16="http://schemas.microsoft.com/office/drawing/2014/main" id="{19E51F9F-384A-C248-AB3F-C862C584C420}"/>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dirty="0"/>
          </a:p>
        </p:txBody>
      </p:sp>
      <p:pic>
        <p:nvPicPr>
          <p:cNvPr id="3" name="Picture 2" descr="A screen shot of a computer&#10;&#10;Description automatically generated">
            <a:extLst>
              <a:ext uri="{FF2B5EF4-FFF2-40B4-BE49-F238E27FC236}">
                <a16:creationId xmlns:a16="http://schemas.microsoft.com/office/drawing/2014/main" id="{E08182D1-AEDB-AE41-957C-54515903BD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1395" y="1790084"/>
            <a:ext cx="4572000" cy="2024303"/>
          </a:xfrm>
          <a:prstGeom prst="rect">
            <a:avLst/>
          </a:prstGeom>
        </p:spPr>
      </p:pic>
      <p:sp>
        <p:nvSpPr>
          <p:cNvPr id="5" name="Freeform 4">
            <a:extLst>
              <a:ext uri="{FF2B5EF4-FFF2-40B4-BE49-F238E27FC236}">
                <a16:creationId xmlns:a16="http://schemas.microsoft.com/office/drawing/2014/main" id="{78CC5B90-DECF-FF48-B4B9-DF913A8EB4DA}"/>
              </a:ext>
            </a:extLst>
          </p:cNvPr>
          <p:cNvSpPr/>
          <p:nvPr/>
        </p:nvSpPr>
        <p:spPr>
          <a:xfrm>
            <a:off x="6730" y="-12941"/>
            <a:ext cx="1268361" cy="5152104"/>
          </a:xfrm>
          <a:custGeom>
            <a:avLst/>
            <a:gdLst>
              <a:gd name="connsiteX0" fmla="*/ 1268361 w 1268361"/>
              <a:gd name="connsiteY0" fmla="*/ 0 h 5152104"/>
              <a:gd name="connsiteX1" fmla="*/ 0 w 1268361"/>
              <a:gd name="connsiteY1" fmla="*/ 3569110 h 5152104"/>
              <a:gd name="connsiteX2" fmla="*/ 0 w 1268361"/>
              <a:gd name="connsiteY2" fmla="*/ 5152104 h 5152104"/>
              <a:gd name="connsiteX3" fmla="*/ 1258529 w 1268361"/>
              <a:gd name="connsiteY3" fmla="*/ 5152104 h 5152104"/>
              <a:gd name="connsiteX4" fmla="*/ 1268361 w 1268361"/>
              <a:gd name="connsiteY4" fmla="*/ 0 h 515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61" h="5152104">
                <a:moveTo>
                  <a:pt x="1268361" y="0"/>
                </a:moveTo>
                <a:lnTo>
                  <a:pt x="0" y="3569110"/>
                </a:lnTo>
                <a:lnTo>
                  <a:pt x="0" y="5152104"/>
                </a:lnTo>
                <a:lnTo>
                  <a:pt x="1258529" y="5152104"/>
                </a:lnTo>
                <a:cubicBezTo>
                  <a:pt x="1261806" y="3434736"/>
                  <a:pt x="1265084" y="1717368"/>
                  <a:pt x="12683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ooter Placeholder 5">
            <a:extLst>
              <a:ext uri="{FF2B5EF4-FFF2-40B4-BE49-F238E27FC236}">
                <a16:creationId xmlns:a16="http://schemas.microsoft.com/office/drawing/2014/main" id="{69181C67-154F-1B44-90D0-685F8D96ADB9}"/>
              </a:ext>
            </a:extLst>
          </p:cNvPr>
          <p:cNvSpPr txBox="1">
            <a:spLocks/>
          </p:cNvSpPr>
          <p:nvPr/>
        </p:nvSpPr>
        <p:spPr bwMode="auto">
          <a:xfrm>
            <a:off x="1389373"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rgbClr val="414140"/>
                </a:solidFill>
              </a:rPr>
              <a:t>For Agent Use Only. Not for Public Distribution.</a:t>
            </a:r>
          </a:p>
        </p:txBody>
      </p:sp>
      <p:cxnSp>
        <p:nvCxnSpPr>
          <p:cNvPr id="13" name="Straight Connector 12">
            <a:extLst>
              <a:ext uri="{FF2B5EF4-FFF2-40B4-BE49-F238E27FC236}">
                <a16:creationId xmlns:a16="http://schemas.microsoft.com/office/drawing/2014/main" id="{B20C4AAB-3036-D342-836B-93A2CD5389FD}"/>
              </a:ext>
            </a:extLst>
          </p:cNvPr>
          <p:cNvCxnSpPr>
            <a:cxnSpLocks/>
          </p:cNvCxnSpPr>
          <p:nvPr/>
        </p:nvCxnSpPr>
        <p:spPr>
          <a:xfrm>
            <a:off x="801384" y="1327688"/>
            <a:ext cx="3444613" cy="0"/>
          </a:xfrm>
          <a:prstGeom prst="line">
            <a:avLst/>
          </a:prstGeom>
          <a:ln w="3175">
            <a:solidFill>
              <a:srgbClr val="414140"/>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E5A92492-D125-FE4A-8225-8F17357235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0929" y="817321"/>
            <a:ext cx="2133600" cy="460857"/>
          </a:xfrm>
          <a:prstGeom prst="rect">
            <a:avLst/>
          </a:prstGeom>
        </p:spPr>
      </p:pic>
      <p:sp>
        <p:nvSpPr>
          <p:cNvPr id="4" name="TextBox 3">
            <a:extLst>
              <a:ext uri="{FF2B5EF4-FFF2-40B4-BE49-F238E27FC236}">
                <a16:creationId xmlns:a16="http://schemas.microsoft.com/office/drawing/2014/main" id="{CF5FB87C-7DD1-7D60-1E1F-758833C96A05}"/>
              </a:ext>
            </a:extLst>
          </p:cNvPr>
          <p:cNvSpPr txBox="1"/>
          <p:nvPr/>
        </p:nvSpPr>
        <p:spPr>
          <a:xfrm>
            <a:off x="3567609" y="989461"/>
            <a:ext cx="814186" cy="338554"/>
          </a:xfrm>
          <a:prstGeom prst="rect">
            <a:avLst/>
          </a:prstGeom>
          <a:noFill/>
        </p:spPr>
        <p:txBody>
          <a:bodyPr wrap="square">
            <a:spAutoFit/>
          </a:bodyPr>
          <a:lstStyle/>
          <a:p>
            <a:r>
              <a:rPr lang="en-US" sz="1600" dirty="0">
                <a:solidFill>
                  <a:srgbClr val="EE0000"/>
                </a:solidFill>
                <a:effectLst/>
                <a:latin typeface="Arial Narrow" panose="020B0604020202020204" pitchFamily="34" charset="0"/>
                <a:cs typeface="Arial Narrow" panose="020B0604020202020204" pitchFamily="34" charset="0"/>
              </a:rPr>
              <a:t>(CONT)</a:t>
            </a:r>
          </a:p>
        </p:txBody>
      </p:sp>
    </p:spTree>
    <p:extLst>
      <p:ext uri="{BB962C8B-B14F-4D97-AF65-F5344CB8AC3E}">
        <p14:creationId xmlns:p14="http://schemas.microsoft.com/office/powerpoint/2010/main" val="226314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355E"/>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62913D-D80E-4092-B6C7-B9149C3248DE}"/>
              </a:ext>
            </a:extLst>
          </p:cNvPr>
          <p:cNvSpPr>
            <a:spLocks noGrp="1"/>
          </p:cNvSpPr>
          <p:nvPr>
            <p:ph type="sldNum" sz="quarter" idx="12"/>
          </p:nvPr>
        </p:nvSpPr>
        <p:spPr/>
        <p:txBody>
          <a:bodyPr/>
          <a:lstStyle/>
          <a:p>
            <a:pPr>
              <a:defRPr/>
            </a:pPr>
            <a:fld id="{C29B5116-FC82-4617-9B5C-0BEBF7F7DA8A}" type="slidenum">
              <a:rPr lang="en-US" smtClean="0">
                <a:solidFill>
                  <a:schemeClr val="bg1"/>
                </a:solidFill>
              </a:rPr>
              <a:pPr>
                <a:defRPr/>
              </a:pPr>
              <a:t>9</a:t>
            </a:fld>
            <a:endParaRPr lang="en-US" dirty="0">
              <a:solidFill>
                <a:schemeClr val="bg1"/>
              </a:solidFill>
            </a:endParaRPr>
          </a:p>
        </p:txBody>
      </p:sp>
      <p:sp>
        <p:nvSpPr>
          <p:cNvPr id="15" name="Footer Placeholder 5">
            <a:extLst>
              <a:ext uri="{FF2B5EF4-FFF2-40B4-BE49-F238E27FC236}">
                <a16:creationId xmlns:a16="http://schemas.microsoft.com/office/drawing/2014/main" id="{8FEF16BC-A4F9-CC4C-A72F-07C948CBF4A5}"/>
              </a:ext>
            </a:extLst>
          </p:cNvPr>
          <p:cNvSpPr txBox="1">
            <a:spLocks/>
          </p:cNvSpPr>
          <p:nvPr/>
        </p:nvSpPr>
        <p:spPr bwMode="auto">
          <a:xfrm>
            <a:off x="611333" y="4797138"/>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112710" indent="-112710" algn="l" defTabSz="457189" rtl="0" eaLnBrk="1" latinLnBrk="0" hangingPunct="1">
              <a:spcBef>
                <a:spcPct val="20000"/>
              </a:spcBef>
              <a:buClr>
                <a:schemeClr val="bg1"/>
              </a:buClr>
              <a:buSzPct val="85000"/>
              <a:buFont typeface="Arial" panose="020B0604020202020204" pitchFamily="34" charset="0"/>
              <a:buChar char="•"/>
              <a:defRPr sz="3200" kern="1200">
                <a:solidFill>
                  <a:schemeClr val="tx1"/>
                </a:solidFill>
                <a:latin typeface="Arial" panose="020B0604020202020204" pitchFamily="34" charset="0"/>
                <a:ea typeface="+mn-ea"/>
                <a:cs typeface="Arial"/>
              </a:defRPr>
            </a:lvl1pPr>
            <a:lvl2pPr marL="742950" indent="-285750" algn="l" defTabSz="457189" rtl="0" eaLnBrk="1" latinLnBrk="0" hangingPunct="1">
              <a:spcBef>
                <a:spcPct val="20000"/>
              </a:spcBef>
              <a:buSzPct val="85000"/>
              <a:buFont typeface="Arial" panose="020B0604020202020204" pitchFamily="34" charset="0"/>
              <a:buChar char="–"/>
              <a:tabLst/>
              <a:defRPr sz="2800" kern="1200">
                <a:solidFill>
                  <a:schemeClr val="tx1"/>
                </a:solidFill>
                <a:latin typeface="Arial" panose="020B0604020202020204" pitchFamily="34" charset="0"/>
                <a:ea typeface="+mn-ea"/>
                <a:cs typeface="Arial"/>
              </a:defRPr>
            </a:lvl2pPr>
            <a:lvl3pPr marL="1143000" indent="-228600" algn="l" defTabSz="457189" rtl="0" eaLnBrk="1" latinLnBrk="0" hangingPunct="1">
              <a:spcBef>
                <a:spcPct val="20000"/>
              </a:spcBef>
              <a:buSzPct val="85000"/>
              <a:buFont typeface="Arial" panose="020B0604020202020204" pitchFamily="34" charset="0"/>
              <a:buChar char="•"/>
              <a:defRPr sz="2400" kern="1200">
                <a:solidFill>
                  <a:schemeClr val="tx1"/>
                </a:solidFill>
                <a:latin typeface="Arial" panose="020B0604020202020204" pitchFamily="34" charset="0"/>
                <a:ea typeface="+mn-ea"/>
                <a:cs typeface="Arial"/>
              </a:defRPr>
            </a:lvl3pPr>
            <a:lvl4pPr marL="1600200" indent="-228600" algn="l" defTabSz="457189" rtl="0" eaLnBrk="1" latinLnBrk="0" hangingPunct="1">
              <a:spcBef>
                <a:spcPct val="20000"/>
              </a:spcBef>
              <a:buSzPct val="75000"/>
              <a:buFont typeface="Arial" panose="020B0604020202020204" pitchFamily="34" charset="0"/>
              <a:buChar char="–"/>
              <a:defRPr sz="2000" kern="1200">
                <a:solidFill>
                  <a:schemeClr val="tx1"/>
                </a:solidFill>
                <a:latin typeface="Arial" panose="020B0604020202020204" pitchFamily="34" charset="0"/>
                <a:ea typeface="+mn-ea"/>
                <a:cs typeface="Arial"/>
              </a:defRPr>
            </a:lvl4pPr>
            <a:lvl5pPr marL="2057400" indent="-228600" algn="l" defTabSz="457189"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a:defRPr>
            </a:lvl5pPr>
            <a:lvl6pPr marL="25146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457189"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fontAlgn="base">
              <a:spcBef>
                <a:spcPct val="0"/>
              </a:spcBef>
              <a:spcAft>
                <a:spcPct val="0"/>
              </a:spcAft>
              <a:buNone/>
            </a:pPr>
            <a:r>
              <a:rPr lang="en-US" altLang="en-US" sz="800" b="1" dirty="0">
                <a:solidFill>
                  <a:schemeClr val="bg1"/>
                </a:solidFill>
              </a:rPr>
              <a:t>For Agent Use Only. Not for Public Distribution.</a:t>
            </a:r>
          </a:p>
        </p:txBody>
      </p:sp>
      <p:pic>
        <p:nvPicPr>
          <p:cNvPr id="3" name="Picture 2">
            <a:extLst>
              <a:ext uri="{FF2B5EF4-FFF2-40B4-BE49-F238E27FC236}">
                <a16:creationId xmlns:a16="http://schemas.microsoft.com/office/drawing/2014/main" id="{654D41E4-9A44-684A-A420-2394BF3D2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09" y="2242944"/>
            <a:ext cx="2531918" cy="546100"/>
          </a:xfrm>
          <a:prstGeom prst="rect">
            <a:avLst/>
          </a:prstGeom>
        </p:spPr>
      </p:pic>
      <p:sp>
        <p:nvSpPr>
          <p:cNvPr id="5" name="Text Placeholder 4">
            <a:extLst>
              <a:ext uri="{FF2B5EF4-FFF2-40B4-BE49-F238E27FC236}">
                <a16:creationId xmlns:a16="http://schemas.microsoft.com/office/drawing/2014/main" id="{0834ECAA-E505-2547-BEAE-BCA265B766BD}"/>
              </a:ext>
            </a:extLst>
          </p:cNvPr>
          <p:cNvSpPr txBox="1">
            <a:spLocks/>
          </p:cNvSpPr>
          <p:nvPr/>
        </p:nvSpPr>
        <p:spPr>
          <a:xfrm>
            <a:off x="371750" y="3163824"/>
            <a:ext cx="3748545" cy="433388"/>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1" dirty="0">
                <a:solidFill>
                  <a:srgbClr val="FFFFFF"/>
                </a:solidFill>
                <a:latin typeface="Arial" panose="020B0604020202020204" pitchFamily="34" charset="0"/>
                <a:cs typeface="Arial" panose="020B0604020202020204" pitchFamily="34" charset="0"/>
              </a:rPr>
              <a:t>SOCIAL SECURITY PAYMENT OPTION</a:t>
            </a:r>
          </a:p>
        </p:txBody>
      </p:sp>
      <p:grpSp>
        <p:nvGrpSpPr>
          <p:cNvPr id="6" name="Group 5">
            <a:extLst>
              <a:ext uri="{FF2B5EF4-FFF2-40B4-BE49-F238E27FC236}">
                <a16:creationId xmlns:a16="http://schemas.microsoft.com/office/drawing/2014/main" id="{4D800281-58D7-DB4B-9C20-616EEB42A73A}"/>
              </a:ext>
            </a:extLst>
          </p:cNvPr>
          <p:cNvGrpSpPr/>
          <p:nvPr/>
        </p:nvGrpSpPr>
        <p:grpSpPr>
          <a:xfrm>
            <a:off x="-4610" y="3219206"/>
            <a:ext cx="3234990" cy="323339"/>
            <a:chOff x="-4610" y="3219206"/>
            <a:chExt cx="2233081" cy="323339"/>
          </a:xfrm>
        </p:grpSpPr>
        <p:sp>
          <p:nvSpPr>
            <p:cNvPr id="7" name="Shape 248">
              <a:extLst>
                <a:ext uri="{FF2B5EF4-FFF2-40B4-BE49-F238E27FC236}">
                  <a16:creationId xmlns:a16="http://schemas.microsoft.com/office/drawing/2014/main" id="{EA037334-68D8-0049-9E01-E7FDD201EB3B}"/>
                </a:ext>
              </a:extLst>
            </p:cNvPr>
            <p:cNvSpPr/>
            <p:nvPr/>
          </p:nvSpPr>
          <p:spPr>
            <a:xfrm>
              <a:off x="-4610" y="3219206"/>
              <a:ext cx="2233081" cy="0"/>
            </a:xfrm>
            <a:prstGeom prst="line">
              <a:avLst/>
            </a:prstGeom>
            <a:ln w="6350" cmpd="sng">
              <a:solidFill>
                <a:srgbClr val="FFFFFF"/>
              </a:solidFill>
              <a:miter lim="400000"/>
            </a:ln>
          </p:spPr>
          <p:txBody>
            <a:bodyPr lIns="50800" tIns="50800" rIns="50800" bIns="50800" anchor="ctr"/>
            <a:lstStyle/>
            <a:p>
              <a:pPr>
                <a:defRPr sz="3200"/>
              </a:pPr>
              <a:endParaRPr dirty="0"/>
            </a:p>
          </p:txBody>
        </p:sp>
        <p:sp>
          <p:nvSpPr>
            <p:cNvPr id="8" name="Shape 248">
              <a:extLst>
                <a:ext uri="{FF2B5EF4-FFF2-40B4-BE49-F238E27FC236}">
                  <a16:creationId xmlns:a16="http://schemas.microsoft.com/office/drawing/2014/main" id="{578B7BE7-237B-0D48-98D8-47FC67FFCB5A}"/>
                </a:ext>
              </a:extLst>
            </p:cNvPr>
            <p:cNvSpPr/>
            <p:nvPr/>
          </p:nvSpPr>
          <p:spPr>
            <a:xfrm>
              <a:off x="-4610" y="3542545"/>
              <a:ext cx="2233081" cy="0"/>
            </a:xfrm>
            <a:prstGeom prst="line">
              <a:avLst/>
            </a:prstGeom>
            <a:ln w="6350" cmpd="sng">
              <a:solidFill>
                <a:srgbClr val="FFFFFF"/>
              </a:solidFill>
              <a:miter lim="400000"/>
            </a:ln>
          </p:spPr>
          <p:txBody>
            <a:bodyPr lIns="50800" tIns="50800" rIns="50800" bIns="50800" anchor="ctr"/>
            <a:lstStyle/>
            <a:p>
              <a:pPr>
                <a:defRPr sz="3200"/>
              </a:pPr>
              <a:endParaRPr dirty="0"/>
            </a:p>
          </p:txBody>
        </p:sp>
      </p:grpSp>
    </p:spTree>
    <p:extLst>
      <p:ext uri="{BB962C8B-B14F-4D97-AF65-F5344CB8AC3E}">
        <p14:creationId xmlns:p14="http://schemas.microsoft.com/office/powerpoint/2010/main" val="3735952927"/>
      </p:ext>
    </p:extLst>
  </p:cSld>
  <p:clrMapOvr>
    <a:masterClrMapping/>
  </p:clrMapOvr>
</p:sld>
</file>

<file path=ppt/theme/theme1.xml><?xml version="1.0" encoding="utf-8"?>
<a:theme xmlns:a="http://schemas.openxmlformats.org/drawingml/2006/main" name="TA_FULL_Template_041717">
  <a:themeElements>
    <a:clrScheme name="TA WEALTH+HEALTH COLORS">
      <a:dk1>
        <a:srgbClr val="40474B"/>
      </a:dk1>
      <a:lt1>
        <a:sysClr val="window" lastClr="FFFFFF"/>
      </a:lt1>
      <a:dk2>
        <a:srgbClr val="939598"/>
      </a:dk2>
      <a:lt2>
        <a:srgbClr val="000000"/>
      </a:lt2>
      <a:accent1>
        <a:srgbClr val="EE0000"/>
      </a:accent1>
      <a:accent2>
        <a:srgbClr val="3E6B9C"/>
      </a:accent2>
      <a:accent3>
        <a:srgbClr val="FFAD00"/>
      </a:accent3>
      <a:accent4>
        <a:srgbClr val="1F355E"/>
      </a:accent4>
      <a:accent5>
        <a:srgbClr val="D61E58"/>
      </a:accent5>
      <a:accent6>
        <a:srgbClr val="6C2365"/>
      </a:accent6>
      <a:hlink>
        <a:srgbClr val="116C74"/>
      </a:hlink>
      <a:folHlink>
        <a:srgbClr val="6CA4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600" dirty="0" smtClean="0">
            <a:latin typeface="Arial"/>
            <a:cs typeface="Arial"/>
          </a:defRPr>
        </a:defPPr>
      </a:lstStyle>
    </a:txDef>
  </a:objectDefaults>
  <a:extraClrSchemeLst/>
  <a:extLst>
    <a:ext uri="{05A4C25C-085E-4340-85A3-A5531E510DB2}">
      <thm15:themeFamily xmlns:thm15="http://schemas.microsoft.com/office/thememl/2012/main" name="Presentation1" id="{617E2D83-D52F-4F88-81CD-B455B1B4D347}" vid="{A789AC37-2955-40EB-99AE-7A6B7FB3D8B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E17793B302C048AAC386F8013F4B85" ma:contentTypeVersion="15" ma:contentTypeDescription="Create a new document." ma:contentTypeScope="" ma:versionID="684d521c96fc484f39680781871dc894">
  <xsd:schema xmlns:xsd="http://www.w3.org/2001/XMLSchema" xmlns:xs="http://www.w3.org/2001/XMLSchema" xmlns:p="http://schemas.microsoft.com/office/2006/metadata/properties" xmlns:ns1="http://schemas.microsoft.com/sharepoint/v3" xmlns:ns3="548d705a-6325-4e3e-a084-a75963cee162" xmlns:ns4="0ae1627a-77d0-48e2-b175-8f61b157c267" targetNamespace="http://schemas.microsoft.com/office/2006/metadata/properties" ma:root="true" ma:fieldsID="18607aacb1573f2c56a7e72d8304d66b" ns1:_="" ns3:_="" ns4:_="">
    <xsd:import namespace="http://schemas.microsoft.com/sharepoint/v3"/>
    <xsd:import namespace="548d705a-6325-4e3e-a084-a75963cee162"/>
    <xsd:import namespace="0ae1627a-77d0-48e2-b175-8f61b157c26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8d705a-6325-4e3e-a084-a75963cee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1627a-77d0-48e2-b175-8f61b157c2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3420A8A-7E8D-4EDE-AAE1-13FA7AD22EA2}">
  <ds:schemaRefs>
    <ds:schemaRef ds:uri="http://schemas.microsoft.com/sharepoint/v3/contenttype/forms"/>
  </ds:schemaRefs>
</ds:datastoreItem>
</file>

<file path=customXml/itemProps2.xml><?xml version="1.0" encoding="utf-8"?>
<ds:datastoreItem xmlns:ds="http://schemas.openxmlformats.org/officeDocument/2006/customXml" ds:itemID="{56E2077E-56F8-4EC7-805B-B35927EEA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8d705a-6325-4e3e-a084-a75963cee162"/>
    <ds:schemaRef ds:uri="0ae1627a-77d0-48e2-b175-8f61b157c2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4EEC7E-1C4C-4D52-9F31-DAA158D33DD5}">
  <ds:schemaRefs>
    <ds:schemaRef ds:uri="http://schemas.microsoft.com/office/infopath/2007/PartnerControls"/>
    <ds:schemaRef ds:uri="http://purl.org/dc/terms/"/>
    <ds:schemaRef ds:uri="548d705a-6325-4e3e-a084-a75963cee162"/>
    <ds:schemaRef ds:uri="http://schemas.microsoft.com/office/2006/documentManagement/types"/>
    <ds:schemaRef ds:uri="http://schemas.microsoft.com/sharepoint/v3"/>
    <ds:schemaRef ds:uri="http://purl.org/dc/elements/1.1/"/>
    <ds:schemaRef ds:uri="0ae1627a-77d0-48e2-b175-8f61b157c267"/>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8328</TotalTime>
  <Words>1744</Words>
  <Application>Microsoft Macintosh PowerPoint</Application>
  <PresentationFormat>On-screen Show (16:9)</PresentationFormat>
  <Paragraphs>158</Paragraphs>
  <Slides>21</Slides>
  <Notes>21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Arial Narrow</vt:lpstr>
      <vt:lpstr>Calibri</vt:lpstr>
      <vt:lpstr>Calibri Light</vt:lpstr>
      <vt:lpstr>Georgia</vt:lpstr>
      <vt:lpstr>Gobold Bold</vt:lpstr>
      <vt:lpstr>Impact</vt:lpstr>
      <vt:lpstr>Lucida Grande</vt:lpstr>
      <vt:lpstr>Wingdings</vt:lpstr>
      <vt:lpstr>TA_FULL_Template_041717</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Member Company of the AEGON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 conversion opportunity</dc:title>
  <dc:creator>Hunter, Christy</dc:creator>
  <cp:lastModifiedBy>Healy, Kerry</cp:lastModifiedBy>
  <cp:revision>230</cp:revision>
  <cp:lastPrinted>2023-04-18T15:55:53Z</cp:lastPrinted>
  <dcterms:created xsi:type="dcterms:W3CDTF">2020-05-31T18:12:24Z</dcterms:created>
  <dcterms:modified xsi:type="dcterms:W3CDTF">2023-05-04T21:19:08Z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0x01010032E17793B302C048AAC386F8013F4B85</vt:lpwstr>
  </property>
</Properties>
</file>