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436" r:id="rId5"/>
    <p:sldId id="437" r:id="rId6"/>
    <p:sldId id="438" r:id="rId7"/>
    <p:sldId id="439" r:id="rId8"/>
    <p:sldId id="294" r:id="rId9"/>
    <p:sldId id="440" r:id="rId10"/>
    <p:sldId id="468" r:id="rId11"/>
    <p:sldId id="261" r:id="rId12"/>
    <p:sldId id="441" r:id="rId13"/>
    <p:sldId id="283" r:id="rId14"/>
    <p:sldId id="442" r:id="rId15"/>
    <p:sldId id="443" r:id="rId16"/>
    <p:sldId id="262" r:id="rId17"/>
    <p:sldId id="445" r:id="rId18"/>
    <p:sldId id="446" r:id="rId19"/>
    <p:sldId id="444" r:id="rId20"/>
    <p:sldId id="448" r:id="rId21"/>
    <p:sldId id="449" r:id="rId22"/>
    <p:sldId id="447" r:id="rId23"/>
    <p:sldId id="451" r:id="rId24"/>
    <p:sldId id="452" r:id="rId25"/>
    <p:sldId id="450" r:id="rId26"/>
    <p:sldId id="454" r:id="rId27"/>
    <p:sldId id="455" r:id="rId28"/>
    <p:sldId id="453" r:id="rId29"/>
    <p:sldId id="457" r:id="rId30"/>
    <p:sldId id="458" r:id="rId31"/>
    <p:sldId id="459" r:id="rId32"/>
    <p:sldId id="460" r:id="rId33"/>
    <p:sldId id="461" r:id="rId34"/>
    <p:sldId id="462" r:id="rId35"/>
    <p:sldId id="456" r:id="rId36"/>
    <p:sldId id="465" r:id="rId37"/>
    <p:sldId id="464" r:id="rId38"/>
    <p:sldId id="466" r:id="rId39"/>
    <p:sldId id="469" r:id="rId40"/>
    <p:sldId id="467" r:id="rId41"/>
    <p:sldId id="463" r:id="rId42"/>
  </p:sldIdLst>
  <p:sldSz cx="9144000" cy="5148263"/>
  <p:notesSz cx="7315200" cy="9601200"/>
  <p:defaultTextStyle>
    <a:defPPr>
      <a:defRPr lang="en-US"/>
    </a:defPPr>
    <a:lvl1pPr marL="0" algn="l" defTabSz="457273" rtl="0" eaLnBrk="1" latinLnBrk="0" hangingPunct="1">
      <a:defRPr sz="1801" kern="1200">
        <a:solidFill>
          <a:schemeClr val="tx1"/>
        </a:solidFill>
        <a:latin typeface="+mn-lt"/>
        <a:ea typeface="+mn-ea"/>
        <a:cs typeface="+mn-cs"/>
      </a:defRPr>
    </a:lvl1pPr>
    <a:lvl2pPr marL="457273" algn="l" defTabSz="457273" rtl="0" eaLnBrk="1" latinLnBrk="0" hangingPunct="1">
      <a:defRPr sz="1801" kern="1200">
        <a:solidFill>
          <a:schemeClr val="tx1"/>
        </a:solidFill>
        <a:latin typeface="+mn-lt"/>
        <a:ea typeface="+mn-ea"/>
        <a:cs typeface="+mn-cs"/>
      </a:defRPr>
    </a:lvl2pPr>
    <a:lvl3pPr marL="914545" algn="l" defTabSz="457273" rtl="0" eaLnBrk="1" latinLnBrk="0" hangingPunct="1">
      <a:defRPr sz="1801" kern="1200">
        <a:solidFill>
          <a:schemeClr val="tx1"/>
        </a:solidFill>
        <a:latin typeface="+mn-lt"/>
        <a:ea typeface="+mn-ea"/>
        <a:cs typeface="+mn-cs"/>
      </a:defRPr>
    </a:lvl3pPr>
    <a:lvl4pPr marL="1371819" algn="l" defTabSz="457273" rtl="0" eaLnBrk="1" latinLnBrk="0" hangingPunct="1">
      <a:defRPr sz="1801" kern="1200">
        <a:solidFill>
          <a:schemeClr val="tx1"/>
        </a:solidFill>
        <a:latin typeface="+mn-lt"/>
        <a:ea typeface="+mn-ea"/>
        <a:cs typeface="+mn-cs"/>
      </a:defRPr>
    </a:lvl4pPr>
    <a:lvl5pPr marL="1829091" algn="l" defTabSz="457273" rtl="0" eaLnBrk="1" latinLnBrk="0" hangingPunct="1">
      <a:defRPr sz="1801" kern="1200">
        <a:solidFill>
          <a:schemeClr val="tx1"/>
        </a:solidFill>
        <a:latin typeface="+mn-lt"/>
        <a:ea typeface="+mn-ea"/>
        <a:cs typeface="+mn-cs"/>
      </a:defRPr>
    </a:lvl5pPr>
    <a:lvl6pPr marL="2286364" algn="l" defTabSz="457273" rtl="0" eaLnBrk="1" latinLnBrk="0" hangingPunct="1">
      <a:defRPr sz="1801" kern="1200">
        <a:solidFill>
          <a:schemeClr val="tx1"/>
        </a:solidFill>
        <a:latin typeface="+mn-lt"/>
        <a:ea typeface="+mn-ea"/>
        <a:cs typeface="+mn-cs"/>
      </a:defRPr>
    </a:lvl6pPr>
    <a:lvl7pPr marL="2743636" algn="l" defTabSz="457273" rtl="0" eaLnBrk="1" latinLnBrk="0" hangingPunct="1">
      <a:defRPr sz="1801" kern="1200">
        <a:solidFill>
          <a:schemeClr val="tx1"/>
        </a:solidFill>
        <a:latin typeface="+mn-lt"/>
        <a:ea typeface="+mn-ea"/>
        <a:cs typeface="+mn-cs"/>
      </a:defRPr>
    </a:lvl7pPr>
    <a:lvl8pPr marL="3200909" algn="l" defTabSz="457273" rtl="0" eaLnBrk="1" latinLnBrk="0" hangingPunct="1">
      <a:defRPr sz="1801" kern="1200">
        <a:solidFill>
          <a:schemeClr val="tx1"/>
        </a:solidFill>
        <a:latin typeface="+mn-lt"/>
        <a:ea typeface="+mn-ea"/>
        <a:cs typeface="+mn-cs"/>
      </a:defRPr>
    </a:lvl8pPr>
    <a:lvl9pPr marL="3658182" algn="l" defTabSz="457273" rtl="0" eaLnBrk="1" latinLnBrk="0" hangingPunct="1">
      <a:defRPr sz="180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55" userDrawn="1">
          <p15:clr>
            <a:srgbClr val="A4A3A4"/>
          </p15:clr>
        </p15:guide>
        <p15:guide id="2" pos="3096" userDrawn="1">
          <p15:clr>
            <a:srgbClr val="A4A3A4"/>
          </p15:clr>
        </p15:guide>
        <p15:guide id="3" orient="horz" userDrawn="1">
          <p15:clr>
            <a:srgbClr val="A4A3A4"/>
          </p15:clr>
        </p15:guide>
        <p15:guide id="4" pos="450" userDrawn="1">
          <p15:clr>
            <a:srgbClr val="A4A3A4"/>
          </p15:clr>
        </p15:guide>
        <p15:guide id="5" orient="horz" pos="458" userDrawn="1">
          <p15:clr>
            <a:srgbClr val="A4A3A4"/>
          </p15:clr>
        </p15:guide>
        <p15:guide id="6" orient="horz" pos="1801" userDrawn="1">
          <p15:clr>
            <a:srgbClr val="A4A3A4"/>
          </p15:clr>
        </p15:guide>
        <p15:guide id="7" pos="2602" userDrawn="1">
          <p15:clr>
            <a:srgbClr val="A4A3A4"/>
          </p15:clr>
        </p15:guide>
        <p15:guide id="8" orient="horz" pos="86" userDrawn="1">
          <p15:clr>
            <a:srgbClr val="A4A3A4"/>
          </p15:clr>
        </p15:guide>
        <p15:guide id="9" pos="1298" userDrawn="1">
          <p15:clr>
            <a:srgbClr val="A4A3A4"/>
          </p15:clr>
        </p15:guide>
        <p15:guide id="10" orient="horz" pos="686" userDrawn="1">
          <p15:clr>
            <a:srgbClr val="A4A3A4"/>
          </p15:clr>
        </p15:guide>
        <p15:guide id="11" pos="1748" userDrawn="1">
          <p15:clr>
            <a:srgbClr val="A4A3A4"/>
          </p15:clr>
        </p15:guide>
        <p15:guide id="12" pos="3939" userDrawn="1">
          <p15:clr>
            <a:srgbClr val="A4A3A4"/>
          </p15:clr>
        </p15:guide>
        <p15:guide id="13" pos="4363" userDrawn="1">
          <p15:clr>
            <a:srgbClr val="A4A3A4"/>
          </p15:clr>
        </p15:guide>
        <p15:guide id="14" pos="52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94EA41-FA73-9929-5077-4C232B757008}" name="Maciolek, Jeffrey" initials="JM" userId="S::jeffrey.maciolek@transamerica.com::d749230f-e9cf-4493-a8fb-73f20449af78" providerId="AD"/>
  <p188:author id="{7366138E-0B61-C05D-9B07-7631AE3EEF3D}" name="Webster, Lauren" initials="LW" userId="S::lauren.webster@transamerica.com::704c0250-e0fe-4654-b743-b276cb618bd7" providerId="AD"/>
  <p188:author id="{E4A3F89C-D02E-E387-B7BD-D54EDF1649A4}" name="Roysdon, Maryclaire" initials="RM" userId="S::Maryclaire.Roysdon@transamerica.com::0f3a9be3-b3e4-49b4-aa73-65f1714298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wns, Kristen" initials="DK" lastIdx="7" clrIdx="0"/>
  <p:cmAuthor id="2" name="Ridgell, Patrick" initials="RP" lastIdx="1" clrIdx="1">
    <p:extLst>
      <p:ext uri="{19B8F6BF-5375-455C-9EA6-DF929625EA0E}">
        <p15:presenceInfo xmlns:p15="http://schemas.microsoft.com/office/powerpoint/2012/main" userId="S-1-5-21-2380165290-1749897186-383349493-6275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74B"/>
    <a:srgbClr val="0069B4"/>
    <a:srgbClr val="0067A5"/>
    <a:srgbClr val="E59B05"/>
    <a:srgbClr val="007C86"/>
    <a:srgbClr val="CED4DF"/>
    <a:srgbClr val="4D7FAC"/>
    <a:srgbClr val="939598"/>
    <a:srgbClr val="6C2365"/>
    <a:srgbClr val="5978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02" autoAdjust="0"/>
    <p:restoredTop sz="74247" autoAdjust="0"/>
  </p:normalViewPr>
  <p:slideViewPr>
    <p:cSldViewPr snapToGrid="0" snapToObjects="1">
      <p:cViewPr varScale="1">
        <p:scale>
          <a:sx n="118" d="100"/>
          <a:sy n="118" d="100"/>
        </p:scale>
        <p:origin x="264" y="184"/>
      </p:cViewPr>
      <p:guideLst>
        <p:guide orient="horz" pos="2655"/>
        <p:guide pos="3096"/>
        <p:guide orient="horz"/>
        <p:guide pos="450"/>
        <p:guide orient="horz" pos="458"/>
        <p:guide orient="horz" pos="1801"/>
        <p:guide pos="2602"/>
        <p:guide orient="horz" pos="86"/>
        <p:guide pos="1298"/>
        <p:guide orient="horz" pos="686"/>
        <p:guide pos="1748"/>
        <p:guide pos="3939"/>
        <p:guide pos="4363"/>
        <p:guide pos="5237"/>
      </p:guideLst>
    </p:cSldViewPr>
  </p:slideViewPr>
  <p:outlineViewPr>
    <p:cViewPr>
      <p:scale>
        <a:sx n="33" d="100"/>
        <a:sy n="33" d="100"/>
      </p:scale>
      <p:origin x="0" y="-10912"/>
    </p:cViewPr>
  </p:outlineViewPr>
  <p:notesTextViewPr>
    <p:cViewPr>
      <p:scale>
        <a:sx n="110" d="100"/>
        <a:sy n="110" d="100"/>
      </p:scale>
      <p:origin x="0" y="0"/>
    </p:cViewPr>
  </p:notesTextViewPr>
  <p:sorterViewPr>
    <p:cViewPr varScale="1">
      <p:scale>
        <a:sx n="100" d="100"/>
        <a:sy n="100" d="100"/>
      </p:scale>
      <p:origin x="0" y="0"/>
    </p:cViewPr>
  </p:sorterViewPr>
  <p:notesViewPr>
    <p:cSldViewPr snapToGrid="0">
      <p:cViewPr varScale="1">
        <p:scale>
          <a:sx n="91" d="100"/>
          <a:sy n="91" d="100"/>
        </p:scale>
        <p:origin x="304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4704" tIns="47352" rIns="94704" bIns="47352"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4143737" y="0"/>
            <a:ext cx="3169810" cy="479733"/>
          </a:xfrm>
          <a:prstGeom prst="rect">
            <a:avLst/>
          </a:prstGeom>
        </p:spPr>
        <p:txBody>
          <a:bodyPr vert="horz" lIns="94704" tIns="47352" rIns="94704" bIns="47352" rtlCol="0"/>
          <a:lstStyle>
            <a:lvl1pPr algn="r">
              <a:defRPr sz="1200"/>
            </a:lvl1pPr>
          </a:lstStyle>
          <a:p>
            <a:fld id="{218189EF-28F7-2B4D-9F8D-8C146237585D}" type="datetimeFigureOut">
              <a:rPr lang="en-US" smtClean="0">
                <a:latin typeface="Arial" panose="020B0604020202020204" pitchFamily="34" charset="0"/>
              </a:rPr>
              <a:t>2/24/25</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9119830"/>
            <a:ext cx="3169810" cy="479733"/>
          </a:xfrm>
          <a:prstGeom prst="rect">
            <a:avLst/>
          </a:prstGeom>
        </p:spPr>
        <p:txBody>
          <a:bodyPr vert="horz" lIns="94704" tIns="47352" rIns="94704" bIns="47352"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4143737" y="9119830"/>
            <a:ext cx="3169810" cy="479733"/>
          </a:xfrm>
          <a:prstGeom prst="rect">
            <a:avLst/>
          </a:prstGeom>
        </p:spPr>
        <p:txBody>
          <a:bodyPr vert="horz" lIns="94704" tIns="47352" rIns="94704" bIns="47352" rtlCol="0" anchor="b"/>
          <a:lstStyle>
            <a:lvl1pPr algn="r">
              <a:defRPr sz="1200"/>
            </a:lvl1pPr>
          </a:lstStyle>
          <a:p>
            <a:fld id="{B18A180E-4FB0-D346-9593-FB2251E33FAE}"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622272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4704" tIns="47352" rIns="94704" bIns="47352"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143737" y="0"/>
            <a:ext cx="3169810" cy="479733"/>
          </a:xfrm>
          <a:prstGeom prst="rect">
            <a:avLst/>
          </a:prstGeom>
        </p:spPr>
        <p:txBody>
          <a:bodyPr vert="horz" lIns="94704" tIns="47352" rIns="94704" bIns="47352" rtlCol="0"/>
          <a:lstStyle>
            <a:lvl1pPr algn="r">
              <a:defRPr sz="1200" b="0" i="0">
                <a:latin typeface="Arial" panose="020B0604020202020204" pitchFamily="34" charset="0"/>
              </a:defRPr>
            </a:lvl1pPr>
          </a:lstStyle>
          <a:p>
            <a:fld id="{B7D806FB-E9AC-9C45-B0C5-F68F355E0D15}" type="datetimeFigureOut">
              <a:rPr lang="en-US" smtClean="0"/>
              <a:pPr/>
              <a:t>2/24/25</a:t>
            </a:fld>
            <a:endParaRPr lang="en-US" dirty="0"/>
          </a:p>
        </p:txBody>
      </p:sp>
      <p:sp>
        <p:nvSpPr>
          <p:cNvPr id="4" name="Slide Image Placeholder 3"/>
          <p:cNvSpPr>
            <a:spLocks noGrp="1" noRot="1" noChangeAspect="1"/>
          </p:cNvSpPr>
          <p:nvPr>
            <p:ph type="sldImg" idx="2"/>
          </p:nvPr>
        </p:nvSpPr>
        <p:spPr>
          <a:xfrm>
            <a:off x="460375" y="720725"/>
            <a:ext cx="6394450" cy="3600450"/>
          </a:xfrm>
          <a:prstGeom prst="rect">
            <a:avLst/>
          </a:prstGeom>
          <a:noFill/>
          <a:ln w="12700">
            <a:solidFill>
              <a:prstClr val="black"/>
            </a:solidFill>
          </a:ln>
        </p:spPr>
        <p:txBody>
          <a:bodyPr vert="horz" lIns="94704" tIns="47352" rIns="94704" bIns="47352" rtlCol="0" anchor="ctr"/>
          <a:lstStyle/>
          <a:p>
            <a:endParaRPr lang="en-US" dirty="0"/>
          </a:p>
        </p:txBody>
      </p:sp>
      <p:sp>
        <p:nvSpPr>
          <p:cNvPr id="5" name="Notes Placeholder 4"/>
          <p:cNvSpPr>
            <a:spLocks noGrp="1"/>
          </p:cNvSpPr>
          <p:nvPr>
            <p:ph type="body" sz="quarter" idx="3"/>
          </p:nvPr>
        </p:nvSpPr>
        <p:spPr>
          <a:xfrm>
            <a:off x="730859" y="4559916"/>
            <a:ext cx="5853483" cy="4320867"/>
          </a:xfrm>
          <a:prstGeom prst="rect">
            <a:avLst/>
          </a:prstGeom>
        </p:spPr>
        <p:txBody>
          <a:bodyPr vert="horz" lIns="94704" tIns="47352" rIns="94704" bIns="4735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830"/>
            <a:ext cx="3169810" cy="479733"/>
          </a:xfrm>
          <a:prstGeom prst="rect">
            <a:avLst/>
          </a:prstGeom>
        </p:spPr>
        <p:txBody>
          <a:bodyPr vert="horz" lIns="94704" tIns="47352" rIns="94704" bIns="47352"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143737" y="9119830"/>
            <a:ext cx="3169810" cy="479733"/>
          </a:xfrm>
          <a:prstGeom prst="rect">
            <a:avLst/>
          </a:prstGeom>
        </p:spPr>
        <p:txBody>
          <a:bodyPr vert="horz" lIns="94704" tIns="47352" rIns="94704" bIns="47352" rtlCol="0" anchor="b"/>
          <a:lstStyle>
            <a:lvl1pPr algn="r">
              <a:defRPr sz="1200" b="0" i="0">
                <a:latin typeface="Arial" panose="020B0604020202020204" pitchFamily="34" charset="0"/>
              </a:defRPr>
            </a:lvl1pPr>
          </a:lstStyle>
          <a:p>
            <a:fld id="{AB5E336D-5138-4F47-858D-FA78D87F2E6A}" type="slidenum">
              <a:rPr lang="en-US" smtClean="0"/>
              <a:pPr/>
              <a:t>‹#›</a:t>
            </a:fld>
            <a:endParaRPr lang="en-US" dirty="0"/>
          </a:p>
        </p:txBody>
      </p:sp>
    </p:spTree>
    <p:extLst>
      <p:ext uri="{BB962C8B-B14F-4D97-AF65-F5344CB8AC3E}">
        <p14:creationId xmlns:p14="http://schemas.microsoft.com/office/powerpoint/2010/main" val="4220397256"/>
      </p:ext>
    </p:extLst>
  </p:cSld>
  <p:clrMap bg1="lt1" tx1="dk1" bg2="lt2" tx2="dk2" accent1="accent1" accent2="accent2" accent3="accent3" accent4="accent4" accent5="accent5" accent6="accent6" hlink="hlink" folHlink="folHlink"/>
  <p:hf hdr="0" ftr="0" dt="0"/>
  <p:notesStyle>
    <a:lvl1pPr marL="0" algn="l" defTabSz="457273" rtl="0" eaLnBrk="1" latinLnBrk="0" hangingPunct="1">
      <a:defRPr sz="1200" b="0" i="0" kern="1200">
        <a:solidFill>
          <a:schemeClr val="tx1"/>
        </a:solidFill>
        <a:latin typeface="Arial" panose="020B0604020202020204" pitchFamily="34" charset="0"/>
        <a:ea typeface="+mn-ea"/>
        <a:cs typeface="+mn-cs"/>
      </a:defRPr>
    </a:lvl1pPr>
    <a:lvl2pPr marL="457273" algn="l" defTabSz="457273" rtl="0" eaLnBrk="1" latinLnBrk="0" hangingPunct="1">
      <a:defRPr sz="1200" b="0" i="0" kern="1200">
        <a:solidFill>
          <a:schemeClr val="tx1"/>
        </a:solidFill>
        <a:latin typeface="Arial" panose="020B0604020202020204" pitchFamily="34" charset="0"/>
        <a:ea typeface="+mn-ea"/>
        <a:cs typeface="+mn-cs"/>
      </a:defRPr>
    </a:lvl2pPr>
    <a:lvl3pPr marL="914545" algn="l" defTabSz="457273" rtl="0" eaLnBrk="1" latinLnBrk="0" hangingPunct="1">
      <a:defRPr sz="1200" b="0" i="0" kern="1200">
        <a:solidFill>
          <a:schemeClr val="tx1"/>
        </a:solidFill>
        <a:latin typeface="Arial" panose="020B0604020202020204" pitchFamily="34" charset="0"/>
        <a:ea typeface="+mn-ea"/>
        <a:cs typeface="+mn-cs"/>
      </a:defRPr>
    </a:lvl3pPr>
    <a:lvl4pPr marL="1371819" algn="l" defTabSz="457273" rtl="0" eaLnBrk="1" latinLnBrk="0" hangingPunct="1">
      <a:defRPr sz="1200" b="0" i="0" kern="1200">
        <a:solidFill>
          <a:schemeClr val="tx1"/>
        </a:solidFill>
        <a:latin typeface="Arial" panose="020B0604020202020204" pitchFamily="34" charset="0"/>
        <a:ea typeface="+mn-ea"/>
        <a:cs typeface="+mn-cs"/>
      </a:defRPr>
    </a:lvl4pPr>
    <a:lvl5pPr marL="1829091" algn="l" defTabSz="457273" rtl="0" eaLnBrk="1" latinLnBrk="0" hangingPunct="1">
      <a:defRPr sz="1200" b="0" i="0" kern="1200">
        <a:solidFill>
          <a:schemeClr val="tx1"/>
        </a:solidFill>
        <a:latin typeface="Arial" panose="020B0604020202020204" pitchFamily="34" charset="0"/>
        <a:ea typeface="+mn-ea"/>
        <a:cs typeface="+mn-cs"/>
      </a:defRPr>
    </a:lvl5pPr>
    <a:lvl6pPr marL="2286364" algn="l" defTabSz="457273" rtl="0" eaLnBrk="1" latinLnBrk="0" hangingPunct="1">
      <a:defRPr sz="1200" kern="1200">
        <a:solidFill>
          <a:schemeClr val="tx1"/>
        </a:solidFill>
        <a:latin typeface="+mn-lt"/>
        <a:ea typeface="+mn-ea"/>
        <a:cs typeface="+mn-cs"/>
      </a:defRPr>
    </a:lvl6pPr>
    <a:lvl7pPr marL="2743636" algn="l" defTabSz="457273" rtl="0" eaLnBrk="1" latinLnBrk="0" hangingPunct="1">
      <a:defRPr sz="1200" kern="1200">
        <a:solidFill>
          <a:schemeClr val="tx1"/>
        </a:solidFill>
        <a:latin typeface="+mn-lt"/>
        <a:ea typeface="+mn-ea"/>
        <a:cs typeface="+mn-cs"/>
      </a:defRPr>
    </a:lvl7pPr>
    <a:lvl8pPr marL="3200909" algn="l" defTabSz="457273" rtl="0" eaLnBrk="1" latinLnBrk="0" hangingPunct="1">
      <a:defRPr sz="1200" kern="1200">
        <a:solidFill>
          <a:schemeClr val="tx1"/>
        </a:solidFill>
        <a:latin typeface="+mn-lt"/>
        <a:ea typeface="+mn-ea"/>
        <a:cs typeface="+mn-cs"/>
      </a:defRPr>
    </a:lvl8pPr>
    <a:lvl9pPr marL="3658182" algn="l" defTabSz="4572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(Presenter Introduction)</a:t>
            </a:r>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1</a:t>
            </a:fld>
            <a:endParaRPr lang="en-US" dirty="0"/>
          </a:p>
        </p:txBody>
      </p:sp>
    </p:spTree>
    <p:extLst>
      <p:ext uri="{BB962C8B-B14F-4D97-AF65-F5344CB8AC3E}">
        <p14:creationId xmlns:p14="http://schemas.microsoft.com/office/powerpoint/2010/main" val="437014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AB5E336D-5138-4F47-858D-FA78D87F2E6A}" type="slidenum">
              <a:rPr lang="en-US" smtClean="0"/>
              <a:t>10</a:t>
            </a:fld>
            <a:endParaRPr lang="en-US" dirty="0"/>
          </a:p>
        </p:txBody>
      </p:sp>
    </p:spTree>
    <p:extLst>
      <p:ext uri="{BB962C8B-B14F-4D97-AF65-F5344CB8AC3E}">
        <p14:creationId xmlns:p14="http://schemas.microsoft.com/office/powerpoint/2010/main" val="1261724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closer look at the Global Index Account:</a:t>
            </a:r>
          </a:p>
          <a:p>
            <a:endParaRPr lang="en-US" dirty="0"/>
          </a:p>
          <a:p>
            <a:r>
              <a:rPr lang="en-US" dirty="0"/>
              <a:t>[Review slide]</a:t>
            </a:r>
          </a:p>
        </p:txBody>
      </p:sp>
      <p:sp>
        <p:nvSpPr>
          <p:cNvPr id="4" name="Slide Number Placeholder 3"/>
          <p:cNvSpPr>
            <a:spLocks noGrp="1"/>
          </p:cNvSpPr>
          <p:nvPr>
            <p:ph type="sldNum" sz="quarter" idx="5"/>
          </p:nvPr>
        </p:nvSpPr>
        <p:spPr/>
        <p:txBody>
          <a:bodyPr/>
          <a:lstStyle/>
          <a:p>
            <a:fld id="{2F9A1066-97EF-BD42-AA24-5D133B9952A8}" type="slidenum">
              <a:rPr lang="en-US" smtClean="0"/>
              <a:t>11</a:t>
            </a:fld>
            <a:endParaRPr lang="en-US" dirty="0"/>
          </a:p>
        </p:txBody>
      </p:sp>
    </p:spTree>
    <p:extLst>
      <p:ext uri="{BB962C8B-B14F-4D97-AF65-F5344CB8AC3E}">
        <p14:creationId xmlns:p14="http://schemas.microsoft.com/office/powerpoint/2010/main" val="3657271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cs typeface="Arial" panose="020B0604020202020204" pitchFamily="34" charset="0"/>
              </a:rPr>
              <a:t>[Read Slide]</a:t>
            </a:r>
          </a:p>
          <a:p>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12</a:t>
            </a:fld>
            <a:endParaRPr lang="en-US" dirty="0"/>
          </a:p>
        </p:txBody>
      </p:sp>
    </p:spTree>
    <p:extLst>
      <p:ext uri="{BB962C8B-B14F-4D97-AF65-F5344CB8AC3E}">
        <p14:creationId xmlns:p14="http://schemas.microsoft.com/office/powerpoint/2010/main" val="2190735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living benefit rider, you are able to present clients with the ability to access a portion of their death benefit early if they become stricken with a serious illness, such as a qualifying chronic, critical, or terminal illness. </a:t>
            </a:r>
          </a:p>
          <a:p>
            <a:endParaRPr lang="en-US" dirty="0"/>
          </a:p>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We offer </a:t>
            </a:r>
            <a:r>
              <a:rPr lang="en-US" i="1" dirty="0"/>
              <a:t>Transamerica Financial Foundation IUL</a:t>
            </a:r>
            <a:r>
              <a:rPr lang="en-US" dirty="0"/>
              <a:t> </a:t>
            </a:r>
            <a:r>
              <a:rPr lang="en-US" i="1" dirty="0"/>
              <a:t>II</a:t>
            </a:r>
            <a:r>
              <a:rPr lang="en-US" dirty="0"/>
              <a:t> with optional</a:t>
            </a:r>
            <a:r>
              <a:rPr lang="en-US" baseline="0" dirty="0"/>
              <a:t> chronic and critical illness accelerated death benefit riders</a:t>
            </a:r>
            <a:r>
              <a:rPr lang="en-US" dirty="0"/>
              <a:t> </a:t>
            </a:r>
            <a:r>
              <a:rPr lang="en-US" dirty="0">
                <a:solidFill>
                  <a:srgbClr val="000000"/>
                </a:solidFill>
                <a:effectLst/>
              </a:rPr>
              <a:t>for these situations.</a:t>
            </a:r>
            <a:endParaRPr lang="en-US" dirty="0"/>
          </a:p>
          <a:p>
            <a:pPr defTabSz="946916">
              <a:defRPr/>
            </a:pPr>
            <a:endParaRPr lang="en-US" dirty="0"/>
          </a:p>
          <a:p>
            <a:pPr defTabSz="946916">
              <a:defRPr/>
            </a:pPr>
            <a:r>
              <a:rPr lang="en-US" dirty="0">
                <a:solidFill>
                  <a:srgbClr val="000000"/>
                </a:solidFill>
              </a:rPr>
              <a:t>Many worry about getting sick and how that would affect their family's finances, but they don't think there's anything they can do to prepare for it.</a:t>
            </a:r>
          </a:p>
          <a:p>
            <a:pPr defTabSz="946916">
              <a:defRPr/>
            </a:pPr>
            <a:endParaRPr lang="en-US" dirty="0">
              <a:solidFill>
                <a:srgbClr val="000000"/>
              </a:solidFill>
            </a:endParaRPr>
          </a:p>
          <a:p>
            <a:pPr marL="0" marR="0" lvl="0" indent="0" algn="l" defTabSz="946916" rtl="0" eaLnBrk="1" fontAlgn="auto" latinLnBrk="0" hangingPunct="1">
              <a:lnSpc>
                <a:spcPct val="100000"/>
              </a:lnSpc>
              <a:spcBef>
                <a:spcPts val="0"/>
              </a:spcBef>
              <a:spcAft>
                <a:spcPts val="0"/>
              </a:spcAft>
              <a:buClrTx/>
              <a:buSzTx/>
              <a:buFontTx/>
              <a:buNone/>
              <a:tabLst/>
              <a:defRPr/>
            </a:pPr>
            <a:r>
              <a:rPr lang="en-US" dirty="0">
                <a:solidFill>
                  <a:srgbClr val="000000"/>
                </a:solidFill>
              </a:rPr>
              <a:t>FFIUL II </a:t>
            </a:r>
            <a:r>
              <a:rPr lang="en-US" dirty="0">
                <a:solidFill>
                  <a:srgbClr val="000000"/>
                </a:solidFill>
                <a:effectLst/>
              </a:rPr>
              <a:t>may allow </a:t>
            </a:r>
            <a:r>
              <a:rPr lang="en-US" dirty="0">
                <a:solidFill>
                  <a:srgbClr val="000000"/>
                </a:solidFill>
              </a:rPr>
              <a:t>a</a:t>
            </a:r>
            <a:r>
              <a:rPr lang="en-US" dirty="0"/>
              <a:t>gents to reach new markets:</a:t>
            </a:r>
          </a:p>
          <a:p>
            <a:pPr defTabSz="946916">
              <a:defRPr/>
            </a:pPr>
            <a:endParaRPr lang="en-US" b="1" dirty="0"/>
          </a:p>
          <a:p>
            <a:pPr marL="469900" lvl="2" indent="-285750">
              <a:buFont typeface="Arial" pitchFamily="34" charset="0"/>
              <a:buChar char="•"/>
            </a:pPr>
            <a:r>
              <a:rPr lang="en-US" dirty="0"/>
              <a:t>Those that don’t know about (or don’t know they need) additional insurance features like chronic/critical ADB</a:t>
            </a:r>
          </a:p>
        </p:txBody>
      </p:sp>
      <p:sp>
        <p:nvSpPr>
          <p:cNvPr id="4" name="Slide Number Placeholder 3"/>
          <p:cNvSpPr>
            <a:spLocks noGrp="1"/>
          </p:cNvSpPr>
          <p:nvPr>
            <p:ph type="sldNum" sz="quarter" idx="5"/>
          </p:nvPr>
        </p:nvSpPr>
        <p:spPr/>
        <p:txBody>
          <a:bodyPr/>
          <a:lstStyle/>
          <a:p>
            <a:fld id="{2F9A1066-97EF-BD42-AA24-5D133B9952A8}" type="slidenum">
              <a:rPr lang="en-US" smtClean="0"/>
              <a:t>13</a:t>
            </a:fld>
            <a:endParaRPr lang="en-US" dirty="0"/>
          </a:p>
        </p:txBody>
      </p:sp>
    </p:spTree>
    <p:extLst>
      <p:ext uri="{BB962C8B-B14F-4D97-AF65-F5344CB8AC3E}">
        <p14:creationId xmlns:p14="http://schemas.microsoft.com/office/powerpoint/2010/main" val="2794688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The reason</a:t>
            </a:r>
            <a:r>
              <a:rPr lang="en-US" baseline="0" dirty="0"/>
              <a:t> living benefit riders are gaining popularity is because, </a:t>
            </a:r>
            <a:r>
              <a:rPr lang="en-US" dirty="0"/>
              <a:t>statistically,</a:t>
            </a:r>
            <a:r>
              <a:rPr lang="en-US" baseline="0" dirty="0"/>
              <a:t> i</a:t>
            </a:r>
            <a:r>
              <a:rPr lang="en-US" dirty="0"/>
              <a:t>llness is likely to affect most of us at some point in our lifetime.</a:t>
            </a:r>
            <a:r>
              <a:rPr lang="en-US" baseline="0" dirty="0"/>
              <a:t> </a:t>
            </a:r>
          </a:p>
          <a:p>
            <a:pPr defTabSz="947044">
              <a:defRPr/>
            </a:pPr>
            <a:endParaRPr lang="en-US" baseline="0" dirty="0"/>
          </a:p>
          <a:p>
            <a:pPr defTabSz="947044">
              <a:defRPr/>
            </a:pPr>
            <a:r>
              <a:rPr lang="en-US" dirty="0"/>
              <a:t>U.S. trends</a:t>
            </a:r>
            <a:r>
              <a:rPr lang="en-US" baseline="0" dirty="0"/>
              <a:t> show our aging population </a:t>
            </a:r>
            <a:r>
              <a:rPr lang="en-US" dirty="0"/>
              <a:t>continues to face health problems</a:t>
            </a:r>
            <a:r>
              <a:rPr lang="en-US" baseline="0" dirty="0"/>
              <a:t>. </a:t>
            </a:r>
          </a:p>
        </p:txBody>
      </p:sp>
      <p:sp>
        <p:nvSpPr>
          <p:cNvPr id="4" name="Slide Number Placeholder 3"/>
          <p:cNvSpPr>
            <a:spLocks noGrp="1"/>
          </p:cNvSpPr>
          <p:nvPr>
            <p:ph type="sldNum" sz="quarter" idx="5"/>
          </p:nvPr>
        </p:nvSpPr>
        <p:spPr/>
        <p:txBody>
          <a:bodyPr/>
          <a:lstStyle/>
          <a:p>
            <a:fld id="{2F9A1066-97EF-BD42-AA24-5D133B9952A8}" type="slidenum">
              <a:rPr lang="en-US" smtClean="0"/>
              <a:t>14</a:t>
            </a:fld>
            <a:endParaRPr lang="en-US" dirty="0"/>
          </a:p>
        </p:txBody>
      </p:sp>
    </p:spTree>
    <p:extLst>
      <p:ext uri="{BB962C8B-B14F-4D97-AF65-F5344CB8AC3E}">
        <p14:creationId xmlns:p14="http://schemas.microsoft.com/office/powerpoint/2010/main" val="56643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3344" marR="0" lvl="1" indent="0" algn="l" defTabSz="457273" rtl="0" eaLnBrk="1" fontAlgn="auto" latinLnBrk="0" hangingPunct="1">
              <a:lnSpc>
                <a:spcPct val="100000"/>
              </a:lnSpc>
              <a:spcBef>
                <a:spcPts val="0"/>
              </a:spcBef>
              <a:spcAft>
                <a:spcPts val="0"/>
              </a:spcAft>
              <a:buClrTx/>
              <a:buSzTx/>
              <a:buFontTx/>
              <a:buNone/>
              <a:tabLst/>
              <a:defRPr/>
            </a:pPr>
            <a:r>
              <a:rPr lang="en-US" sz="1200" dirty="0"/>
              <a:t>Only 19% of respondents were very confident they </a:t>
            </a:r>
            <a:r>
              <a:rPr lang="en-US" sz="1200" dirty="0">
                <a:effectLst/>
              </a:rPr>
              <a:t>will have enough money to take care of their medical expenses during retirement.</a:t>
            </a:r>
            <a:endParaRPr lang="en-US" sz="1200" baseline="30000" dirty="0"/>
          </a:p>
          <a:p>
            <a:pPr marL="0" marR="0" lvl="0" indent="0" algn="l" defTabSz="457273" rtl="0" eaLnBrk="1" fontAlgn="auto" latinLnBrk="0" hangingPunct="1">
              <a:lnSpc>
                <a:spcPct val="100000"/>
              </a:lnSpc>
              <a:spcBef>
                <a:spcPts val="0"/>
              </a:spcBef>
              <a:spcAft>
                <a:spcPts val="0"/>
              </a:spcAft>
              <a:buClrTx/>
              <a:buSzTx/>
              <a:buFontTx/>
              <a:buNone/>
              <a:tabLst/>
              <a:defRPr/>
            </a:pPr>
            <a:r>
              <a:rPr lang="en-US" sz="1200" dirty="0"/>
              <a:t>- Employee Benefit Research Institute Retirement Confidence Survey 2023</a:t>
            </a:r>
          </a:p>
          <a:p>
            <a:endParaRPr lang="en-US" sz="1200" dirty="0"/>
          </a:p>
        </p:txBody>
      </p:sp>
      <p:sp>
        <p:nvSpPr>
          <p:cNvPr id="4" name="Slide Number Placeholder 3"/>
          <p:cNvSpPr>
            <a:spLocks noGrp="1"/>
          </p:cNvSpPr>
          <p:nvPr>
            <p:ph type="sldNum" sz="quarter" idx="5"/>
          </p:nvPr>
        </p:nvSpPr>
        <p:spPr/>
        <p:txBody>
          <a:bodyPr/>
          <a:lstStyle/>
          <a:p>
            <a:fld id="{2F9A1066-97EF-BD42-AA24-5D133B9952A8}" type="slidenum">
              <a:rPr lang="en-US" smtClean="0"/>
              <a:t>15</a:t>
            </a:fld>
            <a:endParaRPr lang="en-US" dirty="0"/>
          </a:p>
        </p:txBody>
      </p:sp>
    </p:spTree>
    <p:extLst>
      <p:ext uri="{BB962C8B-B14F-4D97-AF65-F5344CB8AC3E}">
        <p14:creationId xmlns:p14="http://schemas.microsoft.com/office/powerpoint/2010/main" val="4088618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598">
              <a:defRPr/>
            </a:pPr>
            <a:r>
              <a:rPr lang="en-US" dirty="0"/>
              <a:t>Let’s talk about</a:t>
            </a:r>
            <a:r>
              <a:rPr lang="en-US" baseline="0" dirty="0"/>
              <a:t> the first living benefit: the Long Term Care Rider.</a:t>
            </a:r>
          </a:p>
          <a:p>
            <a:pPr defTabSz="473598">
              <a:defRPr/>
            </a:pPr>
            <a:endParaRPr lang="en-US" baseline="0" dirty="0"/>
          </a:p>
          <a:p>
            <a:pPr defTabSz="473598">
              <a:defRPr/>
            </a:pPr>
            <a:r>
              <a:rPr lang="en-US" dirty="0"/>
              <a:t>Consider the fact that 70% of people turning age 65 today can expect to have a need for some form of </a:t>
            </a:r>
            <a:r>
              <a:rPr lang="en-US" u="none" dirty="0"/>
              <a:t>long</a:t>
            </a:r>
            <a:r>
              <a:rPr lang="en-US" u="none" baseline="0" dirty="0"/>
              <a:t> </a:t>
            </a:r>
            <a:r>
              <a:rPr lang="en-US" u="none" dirty="0"/>
              <a:t>term care </a:t>
            </a:r>
            <a:r>
              <a:rPr lang="en-US" dirty="0"/>
              <a:t>during their remaining years. </a:t>
            </a:r>
          </a:p>
          <a:p>
            <a:endParaRPr lang="en-US" dirty="0"/>
          </a:p>
          <a:p>
            <a:r>
              <a:rPr lang="en-US" dirty="0"/>
              <a:t>Are your clients planning for this important part of their lives?</a:t>
            </a:r>
          </a:p>
          <a:p>
            <a:endParaRPr lang="en-US" sz="1200" dirty="0">
              <a:solidFill>
                <a:schemeClr val="bg1"/>
              </a:solidFill>
            </a:endParaRPr>
          </a:p>
          <a:p>
            <a:r>
              <a:rPr lang="en-US" sz="1200" dirty="0">
                <a:solidFill>
                  <a:schemeClr val="bg1"/>
                </a:solidFill>
              </a:rPr>
              <a:t>Source: How Much Care Will You Need?, U.S. Department of Health and Human Services, accessed online September 2023</a:t>
            </a:r>
            <a:endParaRPr lang="en-US" altLang="en-US" sz="1200" dirty="0">
              <a:solidFill>
                <a:schemeClr val="tx2">
                  <a:lumMod val="75000"/>
                </a:schemeClr>
              </a:solidFill>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16</a:t>
            </a:fld>
            <a:endParaRPr lang="en-US" dirty="0"/>
          </a:p>
        </p:txBody>
      </p:sp>
    </p:spTree>
    <p:extLst>
      <p:ext uri="{BB962C8B-B14F-4D97-AF65-F5344CB8AC3E}">
        <p14:creationId xmlns:p14="http://schemas.microsoft.com/office/powerpoint/2010/main" val="402194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0859" y="4559916"/>
            <a:ext cx="5853483" cy="4874370"/>
          </a:xfrm>
        </p:spPr>
        <p:txBody>
          <a:bodyPr/>
          <a:lstStyle/>
          <a:p>
            <a:pPr marL="0" indent="0">
              <a:lnSpc>
                <a:spcPct val="130000"/>
              </a:lnSpc>
              <a:buClr>
                <a:srgbClr val="B90F01"/>
              </a:buClr>
              <a:buFont typeface="Arial" panose="020B0604020202020204" pitchFamily="34" charset="0"/>
              <a:buNone/>
              <a:defRPr/>
            </a:pPr>
            <a:r>
              <a:rPr lang="en-US" dirty="0">
                <a:latin typeface="Arial" panose="020B0604020202020204" pitchFamily="34" charset="0"/>
                <a:cs typeface="Arial" panose="020B0604020202020204" pitchFamily="34" charset="0"/>
              </a:rPr>
              <a:t>So, why sell life insurance with the LTC Rider?</a:t>
            </a:r>
          </a:p>
          <a:p>
            <a:pPr marL="0" indent="0">
              <a:lnSpc>
                <a:spcPct val="130000"/>
              </a:lnSpc>
              <a:buClr>
                <a:srgbClr val="B90F01"/>
              </a:buClr>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171450" indent="-171450">
              <a:lnSpc>
                <a:spcPct val="130000"/>
              </a:lnSpc>
              <a:buClr>
                <a:srgbClr val="B90F01"/>
              </a:buClr>
              <a:buFont typeface="Arial" panose="020B0604020202020204" pitchFamily="34" charset="0"/>
              <a:buChar char="•"/>
              <a:defRPr/>
            </a:pPr>
            <a:r>
              <a:rPr lang="en-US" dirty="0">
                <a:latin typeface="Arial" panose="020B0604020202020204" pitchFamily="34" charset="0"/>
                <a:cs typeface="Arial" panose="020B0604020202020204" pitchFamily="34" charset="0"/>
              </a:rPr>
              <a:t>Typically, it is a lower cost alternative</a:t>
            </a:r>
            <a:r>
              <a:rPr lang="en-US" baseline="0" dirty="0">
                <a:latin typeface="Arial" panose="020B0604020202020204" pitchFamily="34" charset="0"/>
                <a:cs typeface="Arial" panose="020B0604020202020204" pitchFamily="34" charset="0"/>
              </a:rPr>
              <a:t> to stand alone LTC policies</a:t>
            </a:r>
          </a:p>
          <a:p>
            <a:pPr marL="171450" lvl="0" indent="-171450">
              <a:lnSpc>
                <a:spcPct val="130000"/>
              </a:lnSpc>
              <a:buClr>
                <a:schemeClr val="tx1"/>
              </a:buClr>
              <a:buSzPct val="85000"/>
              <a:buFont typeface="Arial" panose="020B0604020202020204" pitchFamily="34" charset="0"/>
              <a:buChar char="•"/>
              <a:defRPr/>
            </a:pPr>
            <a:r>
              <a:rPr lang="en-US" dirty="0">
                <a:latin typeface="Arial" panose="020B0604020202020204" pitchFamily="34" charset="0"/>
                <a:cs typeface="Arial" panose="020B0604020202020204" pitchFamily="34" charset="0"/>
              </a:rPr>
              <a:t>Maximum LTC face amount: $2,000,000</a:t>
            </a:r>
          </a:p>
          <a:p>
            <a:pPr marL="171450" lvl="0" indent="-171450">
              <a:lnSpc>
                <a:spcPct val="130000"/>
              </a:lnSpc>
              <a:buClr>
                <a:schemeClr val="tx1"/>
              </a:buClr>
              <a:buSzPct val="85000"/>
              <a:buFont typeface="Arial" panose="020B0604020202020204" pitchFamily="34" charset="0"/>
              <a:buChar char="•"/>
              <a:defRPr/>
            </a:pPr>
            <a:r>
              <a:rPr lang="en-US" dirty="0">
                <a:latin typeface="Arial" panose="020B0604020202020204" pitchFamily="34" charset="0"/>
                <a:cs typeface="Arial" panose="020B0604020202020204" pitchFamily="34" charset="0"/>
              </a:rPr>
              <a:t>Modified Indemnity Model –  Client receives elected benefit amount regardless of the amount of expenses incurred subject to the minimum and maximum amounts </a:t>
            </a:r>
            <a:r>
              <a:rPr lang="en-US" b="1" dirty="0">
                <a:latin typeface="Arial" panose="020B0604020202020204" pitchFamily="34" charset="0"/>
                <a:cs typeface="Arial" panose="020B0604020202020204" pitchFamily="34" charset="0"/>
              </a:rPr>
              <a:t>Proof of Loss </a:t>
            </a:r>
            <a:r>
              <a:rPr lang="en-US" dirty="0">
                <a:latin typeface="Arial" panose="020B0604020202020204" pitchFamily="34" charset="0"/>
                <a:cs typeface="Arial" panose="020B0604020202020204" pitchFamily="34" charset="0"/>
              </a:rPr>
              <a:t>documentation (receipts showing expenses incurred for cost of services) must be provided to Transamerica each month showing expenses incurred for qualified long term care services, in accordance with the Plan of Care</a:t>
            </a:r>
          </a:p>
          <a:p>
            <a:pPr marL="171450" marR="0" lvl="0" indent="-171450" algn="l" defTabSz="457273" rtl="0" eaLnBrk="1" fontAlgn="auto" latinLnBrk="0" hangingPunct="1">
              <a:lnSpc>
                <a:spcPct val="130000"/>
              </a:lnSpc>
              <a:spcBef>
                <a:spcPts val="0"/>
              </a:spcBef>
              <a:spcAft>
                <a:spcPts val="0"/>
              </a:spcAft>
              <a:buClr>
                <a:schemeClr val="tx1"/>
              </a:buClr>
              <a:buSzPct val="85000"/>
              <a:buFont typeface="Arial" panose="020B0604020202020204" pitchFamily="34" charset="0"/>
              <a:buChar char="•"/>
              <a:tabLst/>
              <a:defRPr/>
            </a:pPr>
            <a:r>
              <a:rPr lang="en-US" dirty="0">
                <a:latin typeface="Arial" panose="020B0604020202020204" pitchFamily="34" charset="0"/>
                <a:cs typeface="Arial" panose="020B0604020202020204" pitchFamily="34" charset="0"/>
              </a:rPr>
              <a:t>Available with Base Insured Rider – only other riders that may be selected if LTC Rider is selected are BIR, Terminal Illness, and Critical Illness </a:t>
            </a:r>
            <a:r>
              <a:rPr lang="en-US" dirty="0">
                <a:solidFill>
                  <a:srgbClr val="000000"/>
                </a:solidFill>
                <a:effectLst/>
                <a:latin typeface="Arial" panose="020B0604020202020204" pitchFamily="34" charset="0"/>
                <a:cs typeface="Arial" panose="020B0604020202020204" pitchFamily="34" charset="0"/>
              </a:rPr>
              <a:t>IPO is also available</a:t>
            </a:r>
          </a:p>
          <a:p>
            <a:pPr marL="171450" lvl="0" indent="-171450">
              <a:lnSpc>
                <a:spcPct val="130000"/>
              </a:lnSpc>
              <a:buClr>
                <a:schemeClr val="tx1"/>
              </a:buClr>
              <a:buSzPct val="8500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1450" lvl="0" indent="-171450">
              <a:lnSpc>
                <a:spcPct val="130000"/>
              </a:lnSpc>
              <a:buClr>
                <a:schemeClr val="tx1"/>
              </a:buClr>
              <a:buSzPct val="85000"/>
              <a:buFont typeface="Arial" panose="020B0604020202020204" pitchFamily="34" charset="0"/>
              <a:buChar char="•"/>
              <a:defRPr/>
            </a:pPr>
            <a:r>
              <a:rPr lang="en-US" dirty="0">
                <a:latin typeface="Arial" panose="020B0604020202020204" pitchFamily="34" charset="0"/>
                <a:cs typeface="Arial" panose="020B0604020202020204" pitchFamily="34" charset="0"/>
              </a:rPr>
              <a:t>If you don’t ask, another agent will</a:t>
            </a:r>
          </a:p>
          <a:p>
            <a:pPr marL="171450" lvl="0" indent="-171450">
              <a:lnSpc>
                <a:spcPct val="130000"/>
              </a:lnSpc>
              <a:buClr>
                <a:schemeClr val="tx1"/>
              </a:buClr>
              <a:buSzPct val="85000"/>
              <a:buFont typeface="Arial" panose="020B0604020202020204" pitchFamily="34" charset="0"/>
              <a:buChar char="•"/>
              <a:defRPr/>
            </a:pPr>
            <a:r>
              <a:rPr lang="en-US" dirty="0">
                <a:latin typeface="Arial" panose="020B0604020202020204" pitchFamily="34" charset="0"/>
                <a:cs typeface="Arial" panose="020B0604020202020204" pitchFamily="34" charset="0"/>
              </a:rPr>
              <a:t>Also,</a:t>
            </a:r>
            <a:r>
              <a:rPr lang="en-US" baseline="0" dirty="0">
                <a:latin typeface="Arial" panose="020B0604020202020204" pitchFamily="34" charset="0"/>
                <a:cs typeface="Arial" panose="020B0604020202020204" pitchFamily="34" charset="0"/>
              </a:rPr>
              <a:t> the rider is commissionable</a:t>
            </a:r>
            <a:endParaRPr lang="en-US" dirty="0">
              <a:latin typeface="Arial" panose="020B0604020202020204" pitchFamily="34" charset="0"/>
              <a:cs typeface="Arial" panose="020B0604020202020204" pitchFamily="34" charset="0"/>
            </a:endParaRPr>
          </a:p>
          <a:p>
            <a:pPr defTabSz="473522">
              <a:lnSpc>
                <a:spcPct val="130000"/>
              </a:lnSpc>
              <a:buClr>
                <a:srgbClr val="B90F01"/>
              </a:buClr>
              <a:defRPr/>
            </a:pPr>
            <a:endParaRPr lang="en-US" dirty="0">
              <a:latin typeface="Arial" panose="020B0604020202020204" pitchFamily="34" charset="0"/>
              <a:cs typeface="Arial" panose="020B0604020202020204" pitchFamily="34" charset="0"/>
            </a:endParaRPr>
          </a:p>
          <a:p>
            <a:pPr marL="171450" indent="-171450" defTabSz="473522">
              <a:lnSpc>
                <a:spcPct val="130000"/>
              </a:lnSpc>
              <a:buClr>
                <a:srgbClr val="B90F01"/>
              </a:buClr>
              <a:buFont typeface="Arial" panose="020B0604020202020204" pitchFamily="34" charset="0"/>
              <a:buChar char="•"/>
              <a:defRPr/>
            </a:pPr>
            <a:r>
              <a:rPr lang="en-US" dirty="0">
                <a:latin typeface="Arial" panose="020B0604020202020204" pitchFamily="34" charset="0"/>
                <a:cs typeface="Arial" panose="020B0604020202020204" pitchFamily="34" charset="0"/>
              </a:rPr>
              <a:t>Minimum LTC benefits may vary: Vermont $112,500, South Dakota $150,000</a:t>
            </a:r>
          </a:p>
          <a:p>
            <a:pPr marL="0" indent="0" defTabSz="473522">
              <a:lnSpc>
                <a:spcPct val="130000"/>
              </a:lnSpc>
              <a:buClr>
                <a:srgbClr val="B90F01"/>
              </a:buClr>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0" marR="0" lvl="0" indent="0" algn="l" defTabSz="473522" rtl="0" eaLnBrk="1" fontAlgn="auto" latinLnBrk="0" hangingPunct="1">
              <a:lnSpc>
                <a:spcPct val="130000"/>
              </a:lnSpc>
              <a:spcBef>
                <a:spcPts val="0"/>
              </a:spcBef>
              <a:spcAft>
                <a:spcPts val="0"/>
              </a:spcAft>
              <a:buClr>
                <a:srgbClr val="B90F01"/>
              </a:buClr>
              <a:buSzTx/>
              <a:buFont typeface="Arial" panose="020B0604020202020204" pitchFamily="34" charset="0"/>
              <a:buNone/>
              <a:tabLst/>
              <a:defRPr/>
            </a:pPr>
            <a:r>
              <a:rPr lang="en-US" dirty="0">
                <a:solidFill>
                  <a:srgbClr val="000000"/>
                </a:solidFill>
                <a:effectLst/>
                <a:latin typeface="Arial" panose="020B0604020202020204" pitchFamily="34" charset="0"/>
                <a:cs typeface="Arial" panose="020B0604020202020204" pitchFamily="34" charset="0"/>
              </a:rPr>
              <a:t>Underwriting for the LTC Rider is separate from the base policy.</a:t>
            </a:r>
          </a:p>
          <a:p>
            <a:pPr marL="0" indent="0" defTabSz="473522">
              <a:lnSpc>
                <a:spcPct val="130000"/>
              </a:lnSpc>
              <a:buClr>
                <a:srgbClr val="B90F01"/>
              </a:buClr>
              <a:buFont typeface="Arial" panose="020B0604020202020204" pitchFamily="34" charset="0"/>
              <a:buNone/>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17</a:t>
            </a:fld>
            <a:endParaRPr lang="en-US" dirty="0"/>
          </a:p>
        </p:txBody>
      </p:sp>
    </p:spTree>
    <p:extLst>
      <p:ext uri="{BB962C8B-B14F-4D97-AF65-F5344CB8AC3E}">
        <p14:creationId xmlns:p14="http://schemas.microsoft.com/office/powerpoint/2010/main" val="4015811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To be eligible for monthly LTC benefits, the following conditions must be satisfied:</a:t>
            </a:r>
          </a:p>
          <a:p>
            <a:endParaRPr lang="en-US" altLang="en-US" dirty="0">
              <a:ea typeface="ＭＳ Ｐゴシック" charset="-128"/>
            </a:endParaRPr>
          </a:p>
          <a:p>
            <a:pPr marL="171450" indent="-171450">
              <a:buFont typeface="Arial" panose="020B0604020202020204" pitchFamily="34" charset="0"/>
              <a:buChar char="•"/>
            </a:pPr>
            <a:r>
              <a:rPr lang="en-US" altLang="en-US" dirty="0">
                <a:ea typeface="ＭＳ Ｐゴシック" charset="-128"/>
              </a:rPr>
              <a:t>Insured is certified as a </a:t>
            </a:r>
            <a:r>
              <a:rPr lang="en-US" altLang="en-US" b="1" dirty="0">
                <a:ea typeface="ＭＳ Ｐゴシック" charset="-128"/>
              </a:rPr>
              <a:t>Chronically Ill </a:t>
            </a:r>
            <a:r>
              <a:rPr lang="en-US" altLang="en-US" dirty="0">
                <a:ea typeface="ＭＳ Ｐゴシック" charset="-128"/>
              </a:rPr>
              <a:t>individual by a licensed healthcare practitioner.</a:t>
            </a:r>
          </a:p>
          <a:p>
            <a:pPr marL="171450" indent="-171450">
              <a:buFont typeface="Arial" panose="020B0604020202020204" pitchFamily="34" charset="0"/>
              <a:buChar char="•"/>
            </a:pPr>
            <a:r>
              <a:rPr lang="en-US" altLang="en-US" dirty="0">
                <a:ea typeface="ＭＳ Ｐゴシック" charset="-128"/>
              </a:rPr>
              <a:t>A </a:t>
            </a:r>
            <a:r>
              <a:rPr lang="en-US" altLang="en-US" b="1" dirty="0">
                <a:ea typeface="ＭＳ Ｐゴシック" charset="-128"/>
              </a:rPr>
              <a:t>Plan of Care </a:t>
            </a:r>
            <a:r>
              <a:rPr lang="en-US" altLang="en-US" dirty="0">
                <a:ea typeface="ＭＳ Ｐゴシック" charset="-128"/>
              </a:rPr>
              <a:t>prescribed and approved by a licensed healthcare practitioner and must be provided to Transamerica.</a:t>
            </a:r>
          </a:p>
          <a:p>
            <a:pPr marL="171450" indent="-171450">
              <a:buFont typeface="Arial" panose="020B0604020202020204" pitchFamily="34" charset="0"/>
              <a:buChar char="•"/>
            </a:pPr>
            <a:r>
              <a:rPr lang="en-US" altLang="en-US" b="1" dirty="0">
                <a:ea typeface="ＭＳ Ｐゴシック" charset="-128"/>
              </a:rPr>
              <a:t>Proof of Loss </a:t>
            </a:r>
            <a:r>
              <a:rPr lang="en-US" altLang="en-US" dirty="0">
                <a:ea typeface="ＭＳ Ｐゴシック" charset="-128"/>
              </a:rPr>
              <a:t>documentation (receipts showing expenses incurred for cost of services) must be provided to Transamerica each month showing expenses incurred for qualified long term care services, in accordance with the Plan of Care.</a:t>
            </a:r>
          </a:p>
          <a:p>
            <a:pPr marL="171450" indent="-171450">
              <a:buFont typeface="Arial" panose="020B0604020202020204" pitchFamily="34" charset="0"/>
              <a:buChar char="•"/>
            </a:pPr>
            <a:r>
              <a:rPr lang="en-US" altLang="en-US" b="1" dirty="0">
                <a:ea typeface="ＭＳ Ｐゴシック" charset="-128"/>
              </a:rPr>
              <a:t>90-day elimination period </a:t>
            </a:r>
            <a:r>
              <a:rPr lang="en-US" altLang="en-US" dirty="0">
                <a:ea typeface="ＭＳ Ｐゴシック" charset="-128"/>
              </a:rPr>
              <a:t>must be met.</a:t>
            </a:r>
          </a:p>
          <a:p>
            <a:br>
              <a:rPr lang="en-US" altLang="en-US" dirty="0">
                <a:ea typeface="ＭＳ Ｐゴシック" charset="-128"/>
              </a:rPr>
            </a:br>
            <a:r>
              <a:rPr lang="en-US" altLang="en-US" dirty="0">
                <a:ea typeface="ＭＳ Ｐゴシック" charset="-128"/>
              </a:rPr>
              <a:t>Also:</a:t>
            </a:r>
          </a:p>
          <a:p>
            <a:pPr marL="171450" indent="-171450">
              <a:buFont typeface="Arial" panose="020B0604020202020204" pitchFamily="34" charset="0"/>
              <a:buChar char="•"/>
            </a:pPr>
            <a:r>
              <a:rPr lang="en-US" altLang="en-US" dirty="0">
                <a:ea typeface="ＭＳ Ｐゴシック" charset="-128"/>
              </a:rPr>
              <a:t>Qualified long term care services must begin while the rider is in force.</a:t>
            </a:r>
          </a:p>
          <a:p>
            <a:pPr marL="171450" indent="-171450">
              <a:buFont typeface="Arial" panose="020B0604020202020204" pitchFamily="34" charset="0"/>
              <a:buChar char="•"/>
            </a:pPr>
            <a:r>
              <a:rPr lang="en-US" altLang="en-US" dirty="0">
                <a:ea typeface="ＭＳ Ｐゴシック" charset="-128"/>
              </a:rPr>
              <a:t>All LTC expenses must be incurred for services rendered or goods provided while the rider is in force.</a:t>
            </a:r>
          </a:p>
          <a:p>
            <a:pPr marL="171450" indent="-171450">
              <a:buFont typeface="Arial" panose="020B0604020202020204" pitchFamily="34" charset="0"/>
              <a:buChar char="•"/>
            </a:pPr>
            <a:r>
              <a:rPr lang="en-US" altLang="en-US" dirty="0">
                <a:ea typeface="ＭＳ Ｐゴシック" charset="-128"/>
              </a:rPr>
              <a:t>All care and services must be in accordance with accepted medical and nursing standards of practice and be consistent with the insured's current Plan of Care, and, if required, an assessment of the insured's functional and cognitive abilities must be completed at our expense. If an assessment is performed and the licensed healthcare practitioner cannot certify that the individual is chronically ill and is expected to remain so for a period of at least 90 days, then the claim will not be approved.</a:t>
            </a:r>
          </a:p>
        </p:txBody>
      </p:sp>
      <p:sp>
        <p:nvSpPr>
          <p:cNvPr id="4" name="Slide Number Placeholder 3"/>
          <p:cNvSpPr>
            <a:spLocks noGrp="1"/>
          </p:cNvSpPr>
          <p:nvPr>
            <p:ph type="sldNum" sz="quarter" idx="5"/>
          </p:nvPr>
        </p:nvSpPr>
        <p:spPr/>
        <p:txBody>
          <a:bodyPr/>
          <a:lstStyle/>
          <a:p>
            <a:fld id="{2F9A1066-97EF-BD42-AA24-5D133B9952A8}" type="slidenum">
              <a:rPr lang="en-US" smtClean="0"/>
              <a:t>18</a:t>
            </a:fld>
            <a:endParaRPr lang="en-US" dirty="0"/>
          </a:p>
        </p:txBody>
      </p:sp>
    </p:spTree>
    <p:extLst>
      <p:ext uri="{BB962C8B-B14F-4D97-AF65-F5344CB8AC3E}">
        <p14:creationId xmlns:p14="http://schemas.microsoft.com/office/powerpoint/2010/main" val="261366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As long as the insured continues to qualify to receive LTC Rider benefits:</a:t>
            </a:r>
          </a:p>
          <a:p>
            <a:endParaRPr lang="en-US" altLang="en-US" dirty="0">
              <a:ea typeface="ＭＳ Ｐゴシック" charset="-128"/>
            </a:endParaRPr>
          </a:p>
          <a:p>
            <a:pPr marL="171450" indent="-171450">
              <a:lnSpc>
                <a:spcPct val="90000"/>
              </a:lnSpc>
              <a:buClr>
                <a:schemeClr val="tx1"/>
              </a:buClr>
              <a:buSzPct val="85000"/>
              <a:buFont typeface="Arial" panose="020B0604020202020204" pitchFamily="34" charset="0"/>
              <a:buChar char="•"/>
            </a:pPr>
            <a:r>
              <a:rPr lang="en-US" altLang="en-US" dirty="0">
                <a:ea typeface="ＭＳ Ｐゴシック" charset="-128"/>
              </a:rPr>
              <a:t>LTC Rider charges waived (other policy charges will continue to be assessed)</a:t>
            </a:r>
          </a:p>
          <a:p>
            <a:pPr marL="171450" marR="0" lvl="0" indent="-171450" algn="l" defTabSz="457273" rtl="0" eaLnBrk="1" fontAlgn="auto" latinLnBrk="0" hangingPunct="1">
              <a:lnSpc>
                <a:spcPct val="90000"/>
              </a:lnSpc>
              <a:spcBef>
                <a:spcPts val="0"/>
              </a:spcBef>
              <a:spcAft>
                <a:spcPts val="0"/>
              </a:spcAft>
              <a:buClr>
                <a:schemeClr val="tx1"/>
              </a:buClr>
              <a:buSzPct val="85000"/>
              <a:buFont typeface="Arial" panose="020B0604020202020204" pitchFamily="34" charset="0"/>
              <a:buChar char="•"/>
              <a:tabLst/>
              <a:defRPr/>
            </a:pPr>
            <a:r>
              <a:rPr lang="en-US" dirty="0">
                <a:solidFill>
                  <a:srgbClr val="000000"/>
                </a:solidFill>
                <a:effectLst/>
              </a:rPr>
              <a:t>The policy will not lapse </a:t>
            </a:r>
            <a:r>
              <a:rPr lang="en-US" altLang="en-US" dirty="0">
                <a:ea typeface="ＭＳ Ｐゴシック" charset="-128"/>
              </a:rPr>
              <a:t>while the insured is receiving benefits</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19</a:t>
            </a:fld>
            <a:endParaRPr lang="en-US" dirty="0"/>
          </a:p>
        </p:txBody>
      </p:sp>
    </p:spTree>
    <p:extLst>
      <p:ext uri="{BB962C8B-B14F-4D97-AF65-F5344CB8AC3E}">
        <p14:creationId xmlns:p14="http://schemas.microsoft.com/office/powerpoint/2010/main" val="134714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Arial" panose="020B0604020202020204" pitchFamily="34" charset="0"/>
              </a:rPr>
              <a:t>First, I have to review some quick disclosure information with you.</a:t>
            </a:r>
          </a:p>
          <a:p>
            <a:endParaRPr lang="en-US" sz="1200" dirty="0">
              <a:cs typeface="Arial" panose="020B0604020202020204" pitchFamily="34" charset="0"/>
            </a:endParaRPr>
          </a:p>
          <a:p>
            <a:r>
              <a:rPr lang="en-US" sz="1200" dirty="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2</a:t>
            </a:fld>
            <a:endParaRPr lang="en-US" dirty="0"/>
          </a:p>
        </p:txBody>
      </p:sp>
    </p:spTree>
    <p:extLst>
      <p:ext uri="{BB962C8B-B14F-4D97-AF65-F5344CB8AC3E}">
        <p14:creationId xmlns:p14="http://schemas.microsoft.com/office/powerpoint/2010/main" val="145165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LTC benefits are based </a:t>
            </a:r>
            <a:r>
              <a:rPr lang="en-US" dirty="0">
                <a:solidFill>
                  <a:srgbClr val="000000"/>
                </a:solidFill>
                <a:effectLst/>
              </a:rPr>
              <a:t>on the amount of the</a:t>
            </a:r>
            <a:r>
              <a:rPr lang="en-US" dirty="0"/>
              <a:t> death benefit at time of claim.</a:t>
            </a:r>
          </a:p>
          <a:p>
            <a:endParaRPr lang="en-US" dirty="0"/>
          </a:p>
          <a:p>
            <a:r>
              <a:rPr lang="en-US" dirty="0"/>
              <a:t>The amount of the death benefit depends partly on the death benefit option chosen:</a:t>
            </a:r>
          </a:p>
          <a:p>
            <a:pPr marL="628723" lvl="1" indent="-171450">
              <a:buFont typeface="Arial" panose="020B0604020202020204" pitchFamily="34" charset="0"/>
              <a:buChar char="•"/>
            </a:pPr>
            <a:r>
              <a:rPr lang="en-US" dirty="0"/>
              <a:t>Level death benefit - Based on face amount</a:t>
            </a:r>
          </a:p>
          <a:p>
            <a:pPr marL="628723" lvl="1" indent="-171450">
              <a:buFont typeface="Arial" panose="020B0604020202020204" pitchFamily="34" charset="0"/>
              <a:buChar char="•"/>
            </a:pPr>
            <a:r>
              <a:rPr lang="en-US" dirty="0"/>
              <a:t>Increasing death benefit - Based on face amount plus policy value</a:t>
            </a:r>
          </a:p>
          <a:p>
            <a:pPr marL="628723" lvl="1" indent="-171450">
              <a:buFont typeface="Arial" panose="020B0604020202020204" pitchFamily="34" charset="0"/>
              <a:buChar char="•"/>
            </a:pPr>
            <a:r>
              <a:rPr lang="en-US" dirty="0"/>
              <a:t>Graded death benefit option - Same as the increasing option until age 70, grading to level option at age 95</a:t>
            </a:r>
          </a:p>
        </p:txBody>
      </p:sp>
      <p:sp>
        <p:nvSpPr>
          <p:cNvPr id="4" name="Slide Number Placeholder 3"/>
          <p:cNvSpPr>
            <a:spLocks noGrp="1"/>
          </p:cNvSpPr>
          <p:nvPr>
            <p:ph type="sldNum" sz="quarter" idx="5"/>
          </p:nvPr>
        </p:nvSpPr>
        <p:spPr/>
        <p:txBody>
          <a:bodyPr/>
          <a:lstStyle/>
          <a:p>
            <a:fld id="{2F9A1066-97EF-BD42-AA24-5D133B9952A8}" type="slidenum">
              <a:rPr lang="en-US" smtClean="0"/>
              <a:t>20</a:t>
            </a:fld>
            <a:endParaRPr lang="en-US" dirty="0"/>
          </a:p>
        </p:txBody>
      </p:sp>
    </p:spTree>
    <p:extLst>
      <p:ext uri="{BB962C8B-B14F-4D97-AF65-F5344CB8AC3E}">
        <p14:creationId xmlns:p14="http://schemas.microsoft.com/office/powerpoint/2010/main" val="4141508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Whether the policy owner has used some, none, or all the LTC benefits, there is potential to receive life insurance benefits under the policy.  </a:t>
            </a:r>
          </a:p>
          <a:p>
            <a:endParaRPr lang="en-US" altLang="en-US" dirty="0">
              <a:ea typeface="ＭＳ Ｐゴシック" charset="-128"/>
            </a:endParaRPr>
          </a:p>
          <a:p>
            <a:r>
              <a:rPr lang="en-US" altLang="en-US" dirty="0">
                <a:ea typeface="ＭＳ Ｐゴシック" charset="-128"/>
              </a:rPr>
              <a:t>What if there are no LTC benefits paid to the policy owner? </a:t>
            </a:r>
          </a:p>
          <a:p>
            <a:r>
              <a:rPr lang="en-US" altLang="en-US" dirty="0">
                <a:ea typeface="ＭＳ Ｐゴシック" charset="-128"/>
              </a:rPr>
              <a:t>The beneficiaries will receive the full death benefit, minus any outstanding loans or withdrawals. </a:t>
            </a:r>
          </a:p>
          <a:p>
            <a:endParaRPr lang="en-US" altLang="en-US" dirty="0">
              <a:ea typeface="ＭＳ Ｐゴシック" charset="-128"/>
            </a:endParaRPr>
          </a:p>
          <a:p>
            <a:r>
              <a:rPr lang="en-US" altLang="en-US" dirty="0">
                <a:ea typeface="ＭＳ Ｐゴシック" charset="-128"/>
              </a:rPr>
              <a:t>What if the policy owner receives some LTC benefits? </a:t>
            </a:r>
          </a:p>
          <a:p>
            <a:r>
              <a:rPr lang="en-US" altLang="en-US" dirty="0">
                <a:ea typeface="ＭＳ Ｐゴシック" charset="-128"/>
              </a:rPr>
              <a:t>The beneficiaries will receive the death benefit, minus any paid LTC benefits,</a:t>
            </a:r>
            <a:r>
              <a:rPr lang="en-US" altLang="en-US" baseline="0" dirty="0">
                <a:ea typeface="ＭＳ Ｐゴシック" charset="-128"/>
              </a:rPr>
              <a:t> </a:t>
            </a:r>
            <a:r>
              <a:rPr lang="en-US" altLang="en-US" dirty="0">
                <a:ea typeface="ＭＳ Ｐゴシック" charset="-128"/>
              </a:rPr>
              <a:t>outstanding loans, or withdrawals. </a:t>
            </a:r>
          </a:p>
          <a:p>
            <a:endParaRPr lang="en-US" altLang="en-US" dirty="0">
              <a:ea typeface="ＭＳ Ｐゴシック" charset="-128"/>
            </a:endParaRPr>
          </a:p>
          <a:p>
            <a:r>
              <a:rPr lang="en-US" altLang="en-US" dirty="0">
                <a:ea typeface="ＭＳ Ｐゴシック" charset="-128"/>
              </a:rPr>
              <a:t>What if LTC benefits are exhausted? </a:t>
            </a:r>
          </a:p>
          <a:p>
            <a:r>
              <a:rPr lang="en-US" altLang="en-US" dirty="0">
                <a:ea typeface="ＭＳ Ｐゴシック" charset="-128"/>
              </a:rPr>
              <a:t>The base life insurance policy will provide the beneficiaries with a residual death benefit. The residual death benefit is equal to the lesser of: (a) 10% of the lowest face amount of the base policy since inception, less any outstanding policy loans or (b) $10,000.</a:t>
            </a:r>
          </a:p>
        </p:txBody>
      </p:sp>
      <p:sp>
        <p:nvSpPr>
          <p:cNvPr id="4" name="Slide Number Placeholder 3"/>
          <p:cNvSpPr>
            <a:spLocks noGrp="1"/>
          </p:cNvSpPr>
          <p:nvPr>
            <p:ph type="sldNum" sz="quarter" idx="5"/>
          </p:nvPr>
        </p:nvSpPr>
        <p:spPr/>
        <p:txBody>
          <a:bodyPr/>
          <a:lstStyle/>
          <a:p>
            <a:fld id="{2F9A1066-97EF-BD42-AA24-5D133B9952A8}" type="slidenum">
              <a:rPr lang="en-US" smtClean="0"/>
              <a:t>21</a:t>
            </a:fld>
            <a:endParaRPr lang="en-US" dirty="0"/>
          </a:p>
        </p:txBody>
      </p:sp>
    </p:spTree>
    <p:extLst>
      <p:ext uri="{BB962C8B-B14F-4D97-AF65-F5344CB8AC3E}">
        <p14:creationId xmlns:p14="http://schemas.microsoft.com/office/powerpoint/2010/main" val="2628193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Transamerica Financial Foundation IUL II</a:t>
            </a:r>
            <a:r>
              <a:rPr lang="en-US" baseline="0" dirty="0"/>
              <a:t> has three additional living benefit options for your clients to choose from:</a:t>
            </a:r>
          </a:p>
          <a:p>
            <a:pPr marL="628723" lvl="1" indent="-171450">
              <a:buFont typeface="Arial" panose="020B0604020202020204" pitchFamily="34" charset="0"/>
              <a:buChar char="•"/>
            </a:pPr>
            <a:r>
              <a:rPr lang="en-US" dirty="0"/>
              <a:t>Chronic Illness Accelerated Death Benefit Rider</a:t>
            </a:r>
          </a:p>
          <a:p>
            <a:pPr marL="628723" lvl="1" indent="-171450">
              <a:buFont typeface="Arial" panose="020B0604020202020204" pitchFamily="34" charset="0"/>
              <a:buChar char="•"/>
            </a:pPr>
            <a:r>
              <a:rPr lang="en-US" dirty="0"/>
              <a:t>Critical Illness Accelerated Death Benefit Rider</a:t>
            </a:r>
          </a:p>
          <a:p>
            <a:pPr marL="628723" lvl="1" indent="-171450">
              <a:buFont typeface="Arial" panose="020B0604020202020204" pitchFamily="34" charset="0"/>
              <a:buChar char="•"/>
            </a:pPr>
            <a:r>
              <a:rPr lang="en-US" dirty="0"/>
              <a:t>Terminal Illness Accelerated Death Benefit Rider</a:t>
            </a:r>
          </a:p>
          <a:p>
            <a:pPr marL="628723" lvl="1" indent="-171450">
              <a:buFont typeface="Arial" panose="020B0604020202020204" pitchFamily="34" charset="0"/>
              <a:buChar char="•"/>
            </a:pPr>
            <a:endParaRPr lang="en-US" dirty="0"/>
          </a:p>
          <a:p>
            <a:r>
              <a:rPr lang="en-US" dirty="0">
                <a:solidFill>
                  <a:srgbClr val="000000"/>
                </a:solidFill>
                <a:effectLst/>
              </a:rPr>
              <a:t>Please note that the Chronic Illness Accelerated Death Benefit is not available of the Long Term Care Rider is elected.</a:t>
            </a:r>
          </a:p>
        </p:txBody>
      </p:sp>
      <p:sp>
        <p:nvSpPr>
          <p:cNvPr id="4" name="Slide Number Placeholder 3"/>
          <p:cNvSpPr>
            <a:spLocks noGrp="1"/>
          </p:cNvSpPr>
          <p:nvPr>
            <p:ph type="sldNum" sz="quarter" idx="5"/>
          </p:nvPr>
        </p:nvSpPr>
        <p:spPr/>
        <p:txBody>
          <a:bodyPr/>
          <a:lstStyle/>
          <a:p>
            <a:fld id="{2F9A1066-97EF-BD42-AA24-5D133B9952A8}" type="slidenum">
              <a:rPr lang="en-US" smtClean="0"/>
              <a:t>22</a:t>
            </a:fld>
            <a:endParaRPr lang="en-US" dirty="0"/>
          </a:p>
        </p:txBody>
      </p:sp>
    </p:spTree>
    <p:extLst>
      <p:ext uri="{BB962C8B-B14F-4D97-AF65-F5344CB8AC3E}">
        <p14:creationId xmlns:p14="http://schemas.microsoft.com/office/powerpoint/2010/main" val="3285193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provided through the Critical, Chronic, and Terminal Illness Accelerated Death Benefit Riders are subject to certain limitations and exclusions. Amounts payable under the riders vary based in part on the nature and severity of the insured's health condition and the insured's remaining life expectancy at the time of the acceleration as determined by the company. The actual benefit paid to the policy owner will be less than the amount that is accelerated because the amount is discounted to reflect early payment of the policy's death benefit. Administrative fees per request apply. </a:t>
            </a:r>
          </a:p>
          <a:p>
            <a:endParaRPr lang="en-US" dirty="0"/>
          </a:p>
          <a:p>
            <a:r>
              <a:rPr lang="en-US" dirty="0"/>
              <a:t>Riders should not be the sole basis to purchase any life insurance policy. Benefits paid under accelerated death benefit riders, including the Long Term Care Rider, will reduce the life insurance policy’s death benefit and policy value. Consideration should be given to whether life insurance needs would still be met if rider benefits are paid out in full.</a:t>
            </a:r>
          </a:p>
          <a:p>
            <a:r>
              <a:rPr lang="en-US" dirty="0"/>
              <a:t> </a:t>
            </a:r>
          </a:p>
          <a:p>
            <a:r>
              <a:rPr lang="en-US" dirty="0"/>
              <a:t>Riders and benefits have specific limitations, may incur additional costs, and may not be available in all jurisdictions. The maximum base policy face amount may be limited by the addition of certain riders. For complete details, including charges, terms, and conditions of each rider and exact coverage provided, please see the rider forms.</a:t>
            </a:r>
          </a:p>
          <a:p>
            <a:pPr defTabSz="473522">
              <a:defRPr/>
            </a:pPr>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23</a:t>
            </a:fld>
            <a:endParaRPr lang="en-US" dirty="0"/>
          </a:p>
        </p:txBody>
      </p:sp>
    </p:spTree>
    <p:extLst>
      <p:ext uri="{BB962C8B-B14F-4D97-AF65-F5344CB8AC3E}">
        <p14:creationId xmlns:p14="http://schemas.microsoft.com/office/powerpoint/2010/main" val="64989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76" rtl="0" eaLnBrk="1" fontAlgn="auto" latinLnBrk="0" hangingPunct="1">
              <a:lnSpc>
                <a:spcPct val="100000"/>
              </a:lnSpc>
              <a:spcBef>
                <a:spcPts val="0"/>
              </a:spcBef>
              <a:spcAft>
                <a:spcPts val="0"/>
              </a:spcAft>
              <a:buClrTx/>
              <a:buSzTx/>
              <a:buFontTx/>
              <a:buNone/>
              <a:tabLst/>
              <a:defRPr/>
            </a:pPr>
            <a:r>
              <a:rPr lang="en-US" baseline="0" dirty="0"/>
              <a:t>The living benefits available with the FFIUL II policy may allow policyholders to accelerate their death benefits to </a:t>
            </a:r>
            <a:r>
              <a:rPr lang="en-US" sz="1200" kern="1200" dirty="0">
                <a:solidFill>
                  <a:schemeClr val="tx1"/>
                </a:solidFill>
                <a:effectLst/>
                <a:ea typeface="+mn-ea"/>
                <a:cs typeface="+mn-cs"/>
              </a:rPr>
              <a:t>provide dollars that can be used to</a:t>
            </a:r>
            <a:r>
              <a:rPr lang="en-US" sz="1200" kern="1200" baseline="0" dirty="0">
                <a:solidFill>
                  <a:schemeClr val="tx1"/>
                </a:solidFill>
                <a:effectLst/>
                <a:ea typeface="+mn-ea"/>
                <a:cs typeface="+mn-cs"/>
              </a:rPr>
              <a:t> </a:t>
            </a:r>
            <a:r>
              <a:rPr lang="en-US" baseline="0" dirty="0"/>
              <a:t>help pay for </a:t>
            </a:r>
            <a:r>
              <a:rPr lang="en-US" sz="1200" kern="1200" dirty="0">
                <a:solidFill>
                  <a:schemeClr val="tx1"/>
                </a:solidFill>
                <a:effectLst/>
                <a:ea typeface="+mn-ea"/>
                <a:cs typeface="+mn-cs"/>
              </a:rPr>
              <a:t>expenses</a:t>
            </a:r>
            <a:r>
              <a:rPr lang="en-US" sz="1200" kern="1200" baseline="0" dirty="0">
                <a:solidFill>
                  <a:schemeClr val="tx1"/>
                </a:solidFill>
                <a:effectLst/>
                <a:ea typeface="+mn-ea"/>
                <a:cs typeface="+mn-cs"/>
              </a:rPr>
              <a:t> </a:t>
            </a:r>
            <a:r>
              <a:rPr lang="en-US" baseline="0" dirty="0"/>
              <a:t>associated with chronic, critical, and terminal illnesses. </a:t>
            </a:r>
          </a:p>
        </p:txBody>
      </p:sp>
      <p:sp>
        <p:nvSpPr>
          <p:cNvPr id="4" name="Slide Number Placeholder 3"/>
          <p:cNvSpPr>
            <a:spLocks noGrp="1"/>
          </p:cNvSpPr>
          <p:nvPr>
            <p:ph type="sldNum" sz="quarter" idx="5"/>
          </p:nvPr>
        </p:nvSpPr>
        <p:spPr/>
        <p:txBody>
          <a:bodyPr/>
          <a:lstStyle/>
          <a:p>
            <a:fld id="{2F9A1066-97EF-BD42-AA24-5D133B9952A8}" type="slidenum">
              <a:rPr lang="en-US" smtClean="0"/>
              <a:t>24</a:t>
            </a:fld>
            <a:endParaRPr lang="en-US" dirty="0"/>
          </a:p>
        </p:txBody>
      </p:sp>
    </p:spTree>
    <p:extLst>
      <p:ext uri="{BB962C8B-B14F-4D97-AF65-F5344CB8AC3E}">
        <p14:creationId xmlns:p14="http://schemas.microsoft.com/office/powerpoint/2010/main" val="7223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If </a:t>
            </a:r>
            <a:r>
              <a:rPr lang="en-US" sz="1200" kern="1200" dirty="0">
                <a:effectLst/>
                <a:latin typeface="Arial" panose="020B0604020202020204" pitchFamily="34" charset="0"/>
                <a:ea typeface="+mn-ea"/>
                <a:cs typeface="Arial" panose="020B0604020202020204" pitchFamily="34" charset="0"/>
              </a:rPr>
              <a:t>the insured is diagnosed with</a:t>
            </a:r>
            <a:r>
              <a:rPr lang="en-US" dirty="0">
                <a:latin typeface="Arial" panose="020B0604020202020204" pitchFamily="34" charset="0"/>
                <a:cs typeface="Arial" panose="020B0604020202020204" pitchFamily="34" charset="0"/>
              </a:rPr>
              <a:t> a terminal illness,</a:t>
            </a:r>
            <a:r>
              <a:rPr lang="en-US" baseline="0" dirty="0">
                <a:latin typeface="Arial" panose="020B0604020202020204" pitchFamily="34" charset="0"/>
                <a:cs typeface="Arial" panose="020B0604020202020204" pitchFamily="34" charset="0"/>
              </a:rPr>
              <a:t> b</a:t>
            </a:r>
            <a:r>
              <a:rPr lang="en-US" dirty="0">
                <a:latin typeface="Arial" panose="020B0604020202020204" pitchFamily="34" charset="0"/>
                <a:cs typeface="Arial" panose="020B0604020202020204" pitchFamily="34" charset="0"/>
              </a:rPr>
              <a:t>enefits</a:t>
            </a:r>
            <a:r>
              <a:rPr lang="en-US" baseline="0" dirty="0">
                <a:latin typeface="Arial" panose="020B0604020202020204" pitchFamily="34" charset="0"/>
                <a:cs typeface="Arial" panose="020B0604020202020204" pitchFamily="34" charset="0"/>
              </a:rPr>
              <a:t> can be accelerated and paid to the policy owner. </a:t>
            </a:r>
            <a:r>
              <a:rPr lang="en-US" sz="1200" kern="1200" dirty="0">
                <a:latin typeface="Arial" panose="020B0604020202020204" pitchFamily="34" charset="0"/>
                <a:ea typeface="+mn-ea"/>
                <a:cs typeface="Arial" panose="020B0604020202020204" pitchFamily="34" charset="0"/>
              </a:rPr>
              <a:t>Terminally ill means that the insured has a medical condition, resulting from bodily injury or disease, or both, which is expected to result in the death of the insured within 12 months of diagnosis. Please see the rider form for complete details.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ea typeface="+mn-ea"/>
                <a:cs typeface="Arial" panose="020B0604020202020204" pitchFamily="34" charset="0"/>
              </a:rPr>
              <a:t>If the insured is diagnosed as terminally ill, 100% of the available death benefit (up to $1,500,000) can be requested for acceleration. The actual amount paid to the policy owner will be less because it is discounted to reflect early payment of the policy's death benefit. </a:t>
            </a:r>
            <a:endParaRPr lang="en-US"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r>
              <a:rPr lang="en-US" sz="1200" kern="1200" dirty="0">
                <a:latin typeface="Arial" panose="020B0604020202020204" pitchFamily="34" charset="0"/>
                <a:ea typeface="+mn-ea"/>
                <a:cs typeface="Arial" panose="020B0604020202020204" pitchFamily="34" charset="0"/>
              </a:rPr>
              <a:t>ADDITIONAL INFORMATION:</a:t>
            </a:r>
          </a:p>
          <a:p>
            <a:pPr marL="171450" indent="-171450">
              <a:buFont typeface="Arial" panose="020B0604020202020204" pitchFamily="34" charset="0"/>
              <a:buChar char="•"/>
            </a:pPr>
            <a:r>
              <a:rPr lang="en-US" sz="1200" kern="1200" dirty="0">
                <a:latin typeface="Arial" panose="020B0604020202020204" pitchFamily="34" charset="0"/>
                <a:ea typeface="+mn-ea"/>
                <a:cs typeface="Arial" panose="020B0604020202020204" pitchFamily="34" charset="0"/>
              </a:rPr>
              <a:t>There is no cost until the time a rider benefit is requested (current administrative charge assessed at time of each claim is $350).</a:t>
            </a:r>
          </a:p>
          <a:p>
            <a:pPr marL="171450" indent="-171450">
              <a:buFont typeface="Arial" panose="020B0604020202020204" pitchFamily="34" charset="0"/>
              <a:buChar char="•"/>
            </a:pPr>
            <a:r>
              <a:rPr lang="en-US" sz="1200" kern="1200" dirty="0">
                <a:latin typeface="Arial" panose="020B0604020202020204" pitchFamily="34" charset="0"/>
                <a:ea typeface="+mn-ea"/>
                <a:cs typeface="Arial" panose="020B0604020202020204" pitchFamily="34" charset="0"/>
              </a:rPr>
              <a:t>The accelerated payment amount is reduced by a discount factor which reflects the early payment of the death benefit. </a:t>
            </a:r>
          </a:p>
          <a:p>
            <a:pPr marL="171450" indent="-171450">
              <a:buFont typeface="Arial" panose="020B0604020202020204" pitchFamily="34" charset="0"/>
              <a:buChar char="•"/>
            </a:pPr>
            <a:r>
              <a:rPr lang="en-US" sz="1200" kern="1200" dirty="0">
                <a:latin typeface="Arial" panose="020B0604020202020204" pitchFamily="34" charset="0"/>
                <a:ea typeface="+mn-ea"/>
                <a:cs typeface="Arial" panose="020B0604020202020204" pitchFamily="34" charset="0"/>
              </a:rPr>
              <a:t>The maximum amount that can be accelerated is the lesser of:</a:t>
            </a:r>
          </a:p>
          <a:p>
            <a:pPr marL="628723" marR="0" lvl="1" indent="-171450" algn="l" defTabSz="457273" rtl="0" eaLnBrk="1" fontAlgn="auto" latinLnBrk="0" hangingPunct="1">
              <a:lnSpc>
                <a:spcPct val="100000"/>
              </a:lnSpc>
              <a:spcBef>
                <a:spcPts val="0"/>
              </a:spcBef>
              <a:spcAft>
                <a:spcPts val="0"/>
              </a:spcAft>
              <a:buClrTx/>
              <a:buSzTx/>
              <a:buFont typeface="System Font Regular"/>
              <a:buChar char="-"/>
              <a:tabLst/>
              <a:defRPr/>
            </a:pPr>
            <a:r>
              <a:rPr lang="en-US" sz="1200" kern="1200" dirty="0">
                <a:latin typeface="Arial" panose="020B0604020202020204" pitchFamily="34" charset="0"/>
                <a:ea typeface="+mn-ea"/>
                <a:cs typeface="Arial" panose="020B0604020202020204" pitchFamily="34" charset="0"/>
              </a:rPr>
              <a:t>100% of the policy's death benefit, </a:t>
            </a:r>
            <a:r>
              <a:rPr lang="en-US" dirty="0">
                <a:solidFill>
                  <a:srgbClr val="000000"/>
                </a:solidFill>
                <a:effectLst/>
                <a:latin typeface="Arial" panose="020B0604020202020204" pitchFamily="34" charset="0"/>
                <a:cs typeface="Arial" panose="020B0604020202020204" pitchFamily="34" charset="0"/>
              </a:rPr>
              <a:t>and</a:t>
            </a:r>
            <a:endParaRPr lang="en-US" sz="1200" kern="1200" dirty="0">
              <a:latin typeface="Arial" panose="020B0604020202020204" pitchFamily="34" charset="0"/>
              <a:ea typeface="+mn-ea"/>
              <a:cs typeface="Arial" panose="020B0604020202020204" pitchFamily="34" charset="0"/>
            </a:endParaRPr>
          </a:p>
          <a:p>
            <a:pPr marL="628723" marR="0" lvl="1" indent="-171450" algn="l" defTabSz="457273" rtl="0" eaLnBrk="1" fontAlgn="auto" latinLnBrk="0" hangingPunct="1">
              <a:lnSpc>
                <a:spcPct val="100000"/>
              </a:lnSpc>
              <a:spcBef>
                <a:spcPts val="0"/>
              </a:spcBef>
              <a:spcAft>
                <a:spcPts val="0"/>
              </a:spcAft>
              <a:buClrTx/>
              <a:buSzTx/>
              <a:buFont typeface="System Font Regular"/>
              <a:buChar char="-"/>
              <a:tabLst/>
              <a:defRPr/>
            </a:pPr>
            <a:r>
              <a:rPr lang="en-US" sz="1200" kern="1200" dirty="0">
                <a:latin typeface="Arial" panose="020B0604020202020204" pitchFamily="34" charset="0"/>
                <a:ea typeface="+mn-ea"/>
                <a:cs typeface="Arial" panose="020B0604020202020204" pitchFamily="34" charset="0"/>
              </a:rPr>
              <a:t>The maximum accelerated death benefit amount that is declared by Transamerica. This maximum is subject to change but will never be lower than $500,000. </a:t>
            </a:r>
            <a:r>
              <a:rPr lang="en-US" dirty="0">
                <a:solidFill>
                  <a:srgbClr val="000000"/>
                </a:solidFill>
                <a:effectLst/>
                <a:latin typeface="Arial" panose="020B0604020202020204" pitchFamily="34" charset="0"/>
                <a:cs typeface="Arial" panose="020B0604020202020204" pitchFamily="34" charset="0"/>
              </a:rPr>
              <a:t>This maximum is currently $1.5 million.</a:t>
            </a:r>
          </a:p>
          <a:p>
            <a:pPr marL="171450" indent="-171450">
              <a:buFont typeface="Arial" panose="020B0604020202020204" pitchFamily="34" charset="0"/>
              <a:buChar char="•"/>
            </a:pPr>
            <a:r>
              <a:rPr lang="en-US" sz="1200" kern="1200" dirty="0">
                <a:latin typeface="Arial" panose="020B0604020202020204" pitchFamily="34" charset="0"/>
                <a:ea typeface="+mn-ea"/>
                <a:cs typeface="Arial" panose="020B0604020202020204" pitchFamily="34" charset="0"/>
              </a:rPr>
              <a:t>Terminal Illness claims are paid before Long Term Care Rider or any other living benefit rider claims.</a:t>
            </a:r>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25</a:t>
            </a:fld>
            <a:endParaRPr lang="en-US" dirty="0"/>
          </a:p>
        </p:txBody>
      </p:sp>
    </p:spTree>
    <p:extLst>
      <p:ext uri="{BB962C8B-B14F-4D97-AF65-F5344CB8AC3E}">
        <p14:creationId xmlns:p14="http://schemas.microsoft.com/office/powerpoint/2010/main" val="4040567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Critically ill </a:t>
            </a:r>
            <a:r>
              <a:rPr lang="en-US" sz="1200" dirty="0"/>
              <a:t>means that the insured has been diagnosed by a physician with one or more specified health conditions or underwent one or more specified medical procedures. Examples include, but are not limited to, the list indicated on the next slide. Please see the rider for complete details.</a:t>
            </a:r>
            <a:endParaRPr lang="en-US" sz="1200" dirty="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ea typeface="+mn-ea"/>
              <a:cs typeface="+mn-cs"/>
            </a:endParaRPr>
          </a:p>
          <a:p>
            <a:r>
              <a:rPr lang="en-US" sz="1200" kern="1200" dirty="0">
                <a:effectLst/>
                <a:ea typeface="+mn-ea"/>
                <a:cs typeface="+mn-cs"/>
              </a:rPr>
              <a:t>If the insured is diagnosed with a qualifying critical illness, up to 90% of the available death benefit (up to $1,500,000) can be requested for acceleration. The actual amount paid to the policy owner will be less because it is discounted to reflect early payment of the policy's death benefit. </a:t>
            </a:r>
          </a:p>
        </p:txBody>
      </p:sp>
      <p:sp>
        <p:nvSpPr>
          <p:cNvPr id="4" name="Slide Number Placeholder 3"/>
          <p:cNvSpPr>
            <a:spLocks noGrp="1"/>
          </p:cNvSpPr>
          <p:nvPr>
            <p:ph type="sldNum" sz="quarter" idx="5"/>
          </p:nvPr>
        </p:nvSpPr>
        <p:spPr/>
        <p:txBody>
          <a:bodyPr/>
          <a:lstStyle/>
          <a:p>
            <a:fld id="{2F9A1066-97EF-BD42-AA24-5D133B9952A8}" type="slidenum">
              <a:rPr lang="en-US" smtClean="0"/>
              <a:t>26</a:t>
            </a:fld>
            <a:endParaRPr lang="en-US" dirty="0"/>
          </a:p>
        </p:txBody>
      </p:sp>
    </p:spTree>
    <p:extLst>
      <p:ext uri="{BB962C8B-B14F-4D97-AF65-F5344CB8AC3E}">
        <p14:creationId xmlns:p14="http://schemas.microsoft.com/office/powerpoint/2010/main" val="362531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examples</a:t>
            </a:r>
            <a:r>
              <a:rPr lang="en-US" baseline="0" dirty="0"/>
              <a:t> of critical illness: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lvl="1" defTabSz="457182">
              <a:buSzPct val="85000"/>
            </a:pPr>
            <a:r>
              <a:rPr lang="en-US" sz="1200" dirty="0">
                <a:cs typeface="Arial"/>
              </a:rPr>
              <a:t>Heart attack					Stroke (does not include TIAs)</a:t>
            </a:r>
          </a:p>
          <a:p>
            <a:pPr marL="0" lvl="1" defTabSz="457182">
              <a:buSzPct val="85000"/>
            </a:pPr>
            <a:r>
              <a:rPr lang="en-US" sz="1200" dirty="0">
                <a:cs typeface="Arial"/>
              </a:rPr>
              <a:t>Cancer					End-stage renal failure </a:t>
            </a:r>
          </a:p>
          <a:p>
            <a:pPr marL="0" lvl="1" defTabSz="457182">
              <a:buSzPct val="85000"/>
            </a:pPr>
            <a:r>
              <a:rPr lang="en-US" sz="1200" dirty="0">
                <a:cs typeface="Arial"/>
              </a:rPr>
              <a:t>Major organ transplant 			Blindness </a:t>
            </a:r>
          </a:p>
          <a:p>
            <a:pPr marL="0" lvl="1" defTabSz="457182">
              <a:buSzPct val="85000"/>
            </a:pPr>
            <a:r>
              <a:rPr lang="en-US" sz="1200" dirty="0">
                <a:cs typeface="Arial"/>
              </a:rPr>
              <a:t>Paralysis					Aids</a:t>
            </a:r>
          </a:p>
          <a:p>
            <a:pPr marL="0" lvl="1" defTabSz="457182">
              <a:buSzPct val="85000"/>
            </a:pPr>
            <a:r>
              <a:rPr lang="en-US" sz="1200" dirty="0">
                <a:cs typeface="Arial"/>
              </a:rPr>
              <a:t>Aplastic anemia				First coronary angioplasty</a:t>
            </a:r>
          </a:p>
          <a:p>
            <a:pPr marL="0" lvl="1" defTabSz="457182">
              <a:buSzPct val="85000"/>
            </a:pPr>
            <a:r>
              <a:rPr lang="en-US" sz="1200" dirty="0">
                <a:cs typeface="Arial"/>
              </a:rPr>
              <a:t>First coronary artery bypass		Motor neuron disease</a:t>
            </a:r>
          </a:p>
          <a:p>
            <a:pPr marL="0" lvl="1" defTabSz="457182">
              <a:buSzPct val="85000"/>
            </a:pPr>
            <a:r>
              <a:rPr lang="en-US" sz="1200" dirty="0">
                <a:cs typeface="Arial"/>
              </a:rPr>
              <a:t>Central Nervous Disease</a:t>
            </a:r>
          </a:p>
        </p:txBody>
      </p:sp>
      <p:sp>
        <p:nvSpPr>
          <p:cNvPr id="4" name="Slide Number Placeholder 3"/>
          <p:cNvSpPr>
            <a:spLocks noGrp="1"/>
          </p:cNvSpPr>
          <p:nvPr>
            <p:ph type="sldNum" sz="quarter" idx="5"/>
          </p:nvPr>
        </p:nvSpPr>
        <p:spPr/>
        <p:txBody>
          <a:bodyPr/>
          <a:lstStyle/>
          <a:p>
            <a:fld id="{2F9A1066-97EF-BD42-AA24-5D133B9952A8}" type="slidenum">
              <a:rPr lang="en-US" smtClean="0"/>
              <a:t>27</a:t>
            </a:fld>
            <a:endParaRPr lang="en-US" dirty="0"/>
          </a:p>
        </p:txBody>
      </p:sp>
    </p:spTree>
    <p:extLst>
      <p:ext uri="{BB962C8B-B14F-4D97-AF65-F5344CB8AC3E}">
        <p14:creationId xmlns:p14="http://schemas.microsoft.com/office/powerpoint/2010/main" val="125297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28</a:t>
            </a:fld>
            <a:endParaRPr lang="en-US" dirty="0"/>
          </a:p>
        </p:txBody>
      </p:sp>
    </p:spTree>
    <p:extLst>
      <p:ext uri="{BB962C8B-B14F-4D97-AF65-F5344CB8AC3E}">
        <p14:creationId xmlns:p14="http://schemas.microsoft.com/office/powerpoint/2010/main" val="1053477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Chronic illnesses can</a:t>
            </a:r>
            <a:r>
              <a:rPr lang="en-US" baseline="0" dirty="0"/>
              <a:t> prevent people from performing basic </a:t>
            </a:r>
            <a:r>
              <a:rPr lang="en-US" sz="1200" kern="1200" dirty="0">
                <a:ea typeface="+mn-ea"/>
                <a:cs typeface="+mn-cs"/>
              </a:rPr>
              <a:t>activities of daily living (ADLs)</a:t>
            </a:r>
            <a:r>
              <a:rPr lang="en-US" baseline="0" dirty="0"/>
              <a:t>, like bathing, continence, dressing, toileting, eating, and transferring. </a:t>
            </a:r>
            <a:r>
              <a:rPr lang="en-US" sz="1200" kern="1200" dirty="0">
                <a:effectLst/>
                <a:ea typeface="+mn-ea"/>
                <a:cs typeface="+mn-cs"/>
              </a:rPr>
              <a:t>If an insured is</a:t>
            </a:r>
            <a:r>
              <a:rPr lang="en-US" sz="1200" kern="1200" baseline="0" dirty="0">
                <a:effectLst/>
                <a:ea typeface="+mn-ea"/>
                <a:cs typeface="+mn-cs"/>
              </a:rPr>
              <a:t> </a:t>
            </a:r>
            <a:r>
              <a:rPr lang="en-US" baseline="0" dirty="0"/>
              <a:t>unable to perform two of these six activities without help, or is severely cognitively impaired for at least 90 days, the policy owner can accelerate up to 24% of the </a:t>
            </a:r>
            <a:r>
              <a:rPr lang="en-US" sz="1200" kern="1200" dirty="0">
                <a:effectLst/>
                <a:ea typeface="+mn-ea"/>
                <a:cs typeface="+mn-cs"/>
              </a:rPr>
              <a:t>available death benefit</a:t>
            </a:r>
            <a:r>
              <a:rPr lang="en-US" baseline="0" dirty="0"/>
              <a:t> of their policy annually, up to the lesser of 90% of the policy's death benefit, or $1,500,000. The actual amount paid to the policy owner will be less because it is discounted to reflect early payment of the policy's death benefit. Please see the rider form for complete details.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Chronic Illness Rider is</a:t>
            </a:r>
            <a:r>
              <a:rPr lang="en-US" baseline="0" dirty="0"/>
              <a:t> not allowed with the Long Term Care Rider and is the last to be paid when multiple living benefit requests are made. </a:t>
            </a:r>
          </a:p>
        </p:txBody>
      </p:sp>
      <p:sp>
        <p:nvSpPr>
          <p:cNvPr id="4" name="Slide Number Placeholder 3"/>
          <p:cNvSpPr>
            <a:spLocks noGrp="1"/>
          </p:cNvSpPr>
          <p:nvPr>
            <p:ph type="sldNum" sz="quarter" idx="5"/>
          </p:nvPr>
        </p:nvSpPr>
        <p:spPr/>
        <p:txBody>
          <a:bodyPr/>
          <a:lstStyle/>
          <a:p>
            <a:fld id="{2F9A1066-97EF-BD42-AA24-5D133B9952A8}" type="slidenum">
              <a:rPr lang="en-US" smtClean="0"/>
              <a:t>29</a:t>
            </a:fld>
            <a:endParaRPr lang="en-US" dirty="0"/>
          </a:p>
        </p:txBody>
      </p:sp>
    </p:spTree>
    <p:extLst>
      <p:ext uri="{BB962C8B-B14F-4D97-AF65-F5344CB8AC3E}">
        <p14:creationId xmlns:p14="http://schemas.microsoft.com/office/powerpoint/2010/main" val="411504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73" rtl="0" eaLnBrk="1" fontAlgn="auto" latinLnBrk="0" hangingPunct="1">
              <a:lnSpc>
                <a:spcPct val="100000"/>
              </a:lnSpc>
              <a:spcBef>
                <a:spcPts val="0"/>
              </a:spcBef>
              <a:spcAft>
                <a:spcPts val="0"/>
              </a:spcAft>
              <a:buClrTx/>
              <a:buSzTx/>
              <a:buFontTx/>
              <a:buNone/>
              <a:tabLst/>
              <a:defRPr/>
            </a:pPr>
            <a:r>
              <a:rPr lang="en-US" altLang="en-US" dirty="0">
                <a:ea typeface="ＭＳ Ｐゴシック" charset="-128"/>
              </a:rPr>
              <a:t>Families need help addressing a</a:t>
            </a:r>
            <a:r>
              <a:rPr lang="en-US" altLang="en-US" baseline="0" dirty="0">
                <a:ea typeface="ＭＳ Ｐゴシック" charset="-128"/>
              </a:rPr>
              <a:t> number of issues. It is no longer just, “What happens to my family if I were to pass prematurely?” They also have to plan for how to pay for retirement-related expenses and other concerns. But perhaps a more urgent concern is how are they going to help pay for expenses related to chronic, critical, and terminal illnesses?</a:t>
            </a:r>
            <a:endParaRPr lang="en-US" altLang="en-US" dirty="0">
              <a:ea typeface="ＭＳ Ｐゴシック" charset="-128"/>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3</a:t>
            </a:fld>
            <a:endParaRPr lang="en-US" dirty="0"/>
          </a:p>
        </p:txBody>
      </p:sp>
    </p:spTree>
    <p:extLst>
      <p:ext uri="{BB962C8B-B14F-4D97-AF65-F5344CB8AC3E}">
        <p14:creationId xmlns:p14="http://schemas.microsoft.com/office/powerpoint/2010/main" val="1621206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73" rtl="0" eaLnBrk="1" fontAlgn="auto" latinLnBrk="0" hangingPunct="1">
              <a:lnSpc>
                <a:spcPct val="100000"/>
              </a:lnSpc>
              <a:spcBef>
                <a:spcPct val="0"/>
              </a:spcBef>
              <a:spcAft>
                <a:spcPts val="600"/>
              </a:spcAft>
              <a:buClrTx/>
              <a:buSzTx/>
              <a:buFont typeface="Arial" charset="0"/>
              <a:buChar char="•"/>
              <a:tabLst/>
              <a:defRPr/>
            </a:pPr>
            <a:r>
              <a:rPr lang="en-US" altLang="en-US" sz="1200" dirty="0"/>
              <a:t>Not allowed with the Long Term Care Rider</a:t>
            </a:r>
          </a:p>
          <a:p>
            <a:pPr marL="171450" indent="-171450">
              <a:spcBef>
                <a:spcPct val="0"/>
              </a:spcBef>
              <a:spcAft>
                <a:spcPts val="600"/>
              </a:spcAft>
              <a:buFont typeface="Arial" charset="0"/>
              <a:buChar char="•"/>
            </a:pPr>
            <a:r>
              <a:rPr lang="en-US" altLang="en-US" sz="1200" dirty="0"/>
              <a:t>If multiple accelerated death benefit requests are made, benefits paid in the following order 1) Terminal Illness Rider, 2) Critical Illness, 3) Chronic Illness</a:t>
            </a:r>
          </a:p>
          <a:p>
            <a:pPr marL="171450" indent="-171450">
              <a:spcBef>
                <a:spcPct val="0"/>
              </a:spcBef>
              <a:spcAft>
                <a:spcPts val="600"/>
              </a:spcAft>
              <a:buFont typeface="Arial" charset="0"/>
              <a:buChar char="•"/>
            </a:pPr>
            <a:r>
              <a:rPr lang="en-US" sz="1200" dirty="0"/>
              <a:t>There is no cost until the time a rider benefit is requested. The current administrative charge assessed at time of the initial claim is $350. Subsequent claims are $100.</a:t>
            </a:r>
          </a:p>
          <a:p>
            <a:pPr marL="171450" marR="0" lvl="0" indent="-171450" algn="l" defTabSz="457273" rtl="0" eaLnBrk="1" fontAlgn="auto" latinLnBrk="0" hangingPunct="1">
              <a:lnSpc>
                <a:spcPct val="100000"/>
              </a:lnSpc>
              <a:spcBef>
                <a:spcPct val="0"/>
              </a:spcBef>
              <a:spcAft>
                <a:spcPts val="600"/>
              </a:spcAft>
              <a:buClrTx/>
              <a:buSzTx/>
              <a:buFont typeface="Arial" charset="0"/>
              <a:buChar char="•"/>
              <a:tabLst/>
              <a:defRPr/>
            </a:pPr>
            <a:r>
              <a:rPr lang="en-US" sz="1200" dirty="0"/>
              <a:t>The accelerated payment amount is reduced by a discount factor, which reflects </a:t>
            </a:r>
            <a:r>
              <a:rPr lang="en-US" dirty="0">
                <a:solidFill>
                  <a:srgbClr val="000000"/>
                </a:solidFill>
                <a:effectLst/>
              </a:rPr>
              <a:t>the early payment of the death benefit. </a:t>
            </a:r>
          </a:p>
          <a:p>
            <a:pPr marL="0" indent="0">
              <a:spcBef>
                <a:spcPct val="0"/>
              </a:spcBef>
              <a:spcAft>
                <a:spcPts val="600"/>
              </a:spcAft>
              <a:buFont typeface="Arial" charset="0"/>
              <a:buNone/>
            </a:pPr>
            <a:endParaRPr lang="en-US" altLang="en-US" sz="1200" b="1" dirty="0"/>
          </a:p>
        </p:txBody>
      </p:sp>
      <p:sp>
        <p:nvSpPr>
          <p:cNvPr id="4" name="Slide Number Placeholder 3"/>
          <p:cNvSpPr>
            <a:spLocks noGrp="1"/>
          </p:cNvSpPr>
          <p:nvPr>
            <p:ph type="sldNum" sz="quarter" idx="5"/>
          </p:nvPr>
        </p:nvSpPr>
        <p:spPr/>
        <p:txBody>
          <a:bodyPr/>
          <a:lstStyle/>
          <a:p>
            <a:fld id="{2F9A1066-97EF-BD42-AA24-5D133B9952A8}" type="slidenum">
              <a:rPr lang="en-US" smtClean="0"/>
              <a:t>30</a:t>
            </a:fld>
            <a:endParaRPr lang="en-US" dirty="0"/>
          </a:p>
        </p:txBody>
      </p:sp>
    </p:spTree>
    <p:extLst>
      <p:ext uri="{BB962C8B-B14F-4D97-AF65-F5344CB8AC3E}">
        <p14:creationId xmlns:p14="http://schemas.microsoft.com/office/powerpoint/2010/main" val="299221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31</a:t>
            </a:fld>
            <a:endParaRPr lang="en-US" dirty="0"/>
          </a:p>
        </p:txBody>
      </p:sp>
    </p:spTree>
    <p:extLst>
      <p:ext uri="{BB962C8B-B14F-4D97-AF65-F5344CB8AC3E}">
        <p14:creationId xmlns:p14="http://schemas.microsoft.com/office/powerpoint/2010/main" val="1711726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32</a:t>
            </a:fld>
            <a:endParaRPr lang="en-US" dirty="0"/>
          </a:p>
        </p:txBody>
      </p:sp>
    </p:spTree>
    <p:extLst>
      <p:ext uri="{BB962C8B-B14F-4D97-AF65-F5344CB8AC3E}">
        <p14:creationId xmlns:p14="http://schemas.microsoft.com/office/powerpoint/2010/main" val="189919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33</a:t>
            </a:fld>
            <a:endParaRPr lang="en-US" dirty="0"/>
          </a:p>
        </p:txBody>
      </p:sp>
    </p:spTree>
    <p:extLst>
      <p:ext uri="{BB962C8B-B14F-4D97-AF65-F5344CB8AC3E}">
        <p14:creationId xmlns:p14="http://schemas.microsoft.com/office/powerpoint/2010/main" val="2738679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34</a:t>
            </a:fld>
            <a:endParaRPr lang="en-US" dirty="0"/>
          </a:p>
        </p:txBody>
      </p:sp>
    </p:spTree>
    <p:extLst>
      <p:ext uri="{BB962C8B-B14F-4D97-AF65-F5344CB8AC3E}">
        <p14:creationId xmlns:p14="http://schemas.microsoft.com/office/powerpoint/2010/main" val="2698239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35</a:t>
            </a:fld>
            <a:endParaRPr lang="en-US" dirty="0"/>
          </a:p>
        </p:txBody>
      </p:sp>
    </p:spTree>
    <p:extLst>
      <p:ext uri="{BB962C8B-B14F-4D97-AF65-F5344CB8AC3E}">
        <p14:creationId xmlns:p14="http://schemas.microsoft.com/office/powerpoint/2010/main" val="633006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36</a:t>
            </a:fld>
            <a:endParaRPr lang="en-US" dirty="0"/>
          </a:p>
        </p:txBody>
      </p:sp>
    </p:spTree>
    <p:extLst>
      <p:ext uri="{BB962C8B-B14F-4D97-AF65-F5344CB8AC3E}">
        <p14:creationId xmlns:p14="http://schemas.microsoft.com/office/powerpoint/2010/main" val="3763692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37</a:t>
            </a:fld>
            <a:endParaRPr lang="en-US" dirty="0"/>
          </a:p>
        </p:txBody>
      </p:sp>
    </p:spTree>
    <p:extLst>
      <p:ext uri="{BB962C8B-B14F-4D97-AF65-F5344CB8AC3E}">
        <p14:creationId xmlns:p14="http://schemas.microsoft.com/office/powerpoint/2010/main" val="1130910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preparing for your future, there’s no time like the present. </a:t>
            </a:r>
          </a:p>
          <a:p>
            <a:endParaRPr lang="en-US" dirty="0"/>
          </a:p>
          <a:p>
            <a:r>
              <a:rPr lang="en-US" dirty="0"/>
              <a:t>Call your national sales desk for more information on helping your clients live their best life with the </a:t>
            </a:r>
            <a:r>
              <a:rPr lang="en-US" i="1" dirty="0"/>
              <a:t>Transamerica Financial Foundation IUL II </a:t>
            </a:r>
            <a:r>
              <a:rPr lang="en-US" dirty="0"/>
              <a:t>policy.</a:t>
            </a:r>
          </a:p>
        </p:txBody>
      </p:sp>
      <p:sp>
        <p:nvSpPr>
          <p:cNvPr id="4" name="Slide Number Placeholder 3"/>
          <p:cNvSpPr>
            <a:spLocks noGrp="1"/>
          </p:cNvSpPr>
          <p:nvPr>
            <p:ph type="sldNum" sz="quarter" idx="5"/>
          </p:nvPr>
        </p:nvSpPr>
        <p:spPr/>
        <p:txBody>
          <a:bodyPr/>
          <a:lstStyle/>
          <a:p>
            <a:fld id="{2F9A1066-97EF-BD42-AA24-5D133B9952A8}" type="slidenum">
              <a:rPr lang="en-US" smtClean="0"/>
              <a:t>38</a:t>
            </a:fld>
            <a:endParaRPr lang="en-US" dirty="0"/>
          </a:p>
        </p:txBody>
      </p:sp>
    </p:spTree>
    <p:extLst>
      <p:ext uri="{BB962C8B-B14F-4D97-AF65-F5344CB8AC3E}">
        <p14:creationId xmlns:p14="http://schemas.microsoft.com/office/powerpoint/2010/main" val="69037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15" eaLnBrk="1" hangingPunct="1">
              <a:spcBef>
                <a:spcPct val="0"/>
              </a:spcBef>
            </a:pPr>
            <a:r>
              <a:rPr lang="en-US" dirty="0">
                <a:ea typeface="ＭＳ Ｐゴシック" charset="-128"/>
              </a:rPr>
              <a:t>Many f</a:t>
            </a:r>
            <a:r>
              <a:rPr lang="en-US" altLang="en-US" dirty="0">
                <a:ea typeface="ＭＳ Ｐゴシック" charset="-128"/>
              </a:rPr>
              <a:t>amilies need help addressing a</a:t>
            </a:r>
            <a:r>
              <a:rPr lang="en-US" altLang="en-US" baseline="0" dirty="0">
                <a:ea typeface="ＭＳ Ｐゴシック" charset="-128"/>
              </a:rPr>
              <a:t> number of issues. It is no longer just, “What do I do if I were to die prematurely?” They also have to plan for how to pay for retirement-related expenses and other concerns. But perhaps a growing, more urgent concern is how are they going to help pay for expenses related to chronic, critical, and terminal illnesses.</a:t>
            </a:r>
            <a:endParaRPr lang="en-US" altLang="en-US" dirty="0">
              <a:ea typeface="ＭＳ Ｐゴシック" charset="-128"/>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4</a:t>
            </a:fld>
            <a:endParaRPr lang="en-US" dirty="0"/>
          </a:p>
        </p:txBody>
      </p:sp>
    </p:spTree>
    <p:extLst>
      <p:ext uri="{BB962C8B-B14F-4D97-AF65-F5344CB8AC3E}">
        <p14:creationId xmlns:p14="http://schemas.microsoft.com/office/powerpoint/2010/main" val="242502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ea typeface="ＭＳ Ｐゴシック" charset="-128"/>
              </a:rPr>
              <a:t>Transamerica Life offers the </a:t>
            </a:r>
            <a:r>
              <a:rPr lang="en-US" i="1" dirty="0">
                <a:ea typeface="ＭＳ Ｐゴシック" charset="-128"/>
              </a:rPr>
              <a:t>Transamerica Financial Foundation IUL II.</a:t>
            </a:r>
            <a:r>
              <a:rPr lang="en-US" dirty="0">
                <a:ea typeface="ＭＳ Ｐゴシック" charset="-128"/>
              </a:rPr>
              <a:t> It is </a:t>
            </a:r>
            <a:r>
              <a:rPr lang="en-US" baseline="0" dirty="0">
                <a:ea typeface="ＭＳ Ｐゴシック" charset="-128"/>
              </a:rPr>
              <a:t>one option</a:t>
            </a:r>
            <a:r>
              <a:rPr lang="en-US" dirty="0">
                <a:ea typeface="ＭＳ Ｐゴシック" charset="-128"/>
              </a:rPr>
              <a:t> that incorporates four key characteristics that can </a:t>
            </a:r>
            <a:r>
              <a:rPr lang="en-US" kern="1200" dirty="0">
                <a:solidFill>
                  <a:schemeClr val="tx1"/>
                </a:solidFill>
                <a:ea typeface="ＭＳ Ｐゴシック" charset="0"/>
                <a:cs typeface="ＭＳ Ｐゴシック" charset="0"/>
              </a:rPr>
              <a:t>give a client a starting point to work toward more solid financial ground and the opportunity to help achieve financial well-being.</a:t>
            </a:r>
            <a:endParaRPr lang="en-US" dirty="0">
              <a:ea typeface="ＭＳ Ｐゴシック" charset="-128"/>
            </a:endParaRPr>
          </a:p>
          <a:p>
            <a:pPr eaLnBrk="1" hangingPunct="1">
              <a:spcBef>
                <a:spcPct val="0"/>
              </a:spcBef>
            </a:pPr>
            <a:endParaRPr lang="en-US" dirty="0">
              <a:ea typeface="ＭＳ Ｐゴシック" charset="-128"/>
            </a:endParaRPr>
          </a:p>
          <a:p>
            <a:pPr eaLnBrk="1" hangingPunct="1">
              <a:spcBef>
                <a:spcPct val="0"/>
              </a:spcBef>
              <a:buFont typeface="Arial" pitchFamily="34" charset="0"/>
              <a:buChar char="•"/>
            </a:pPr>
            <a:r>
              <a:rPr lang="en-US" dirty="0">
                <a:ea typeface="ＭＳ Ｐゴシック" charset="-128"/>
              </a:rPr>
              <a:t> Greater policy value growth potential</a:t>
            </a:r>
            <a:r>
              <a:rPr lang="en-US" kern="1200" dirty="0">
                <a:solidFill>
                  <a:schemeClr val="tx1"/>
                </a:solidFill>
                <a:ea typeface="ＭＳ Ｐゴシック" charset="0"/>
                <a:cs typeface="ＭＳ Ｐゴシック" charset="0"/>
              </a:rPr>
              <a:t> than traditional universal life insurance, with four </a:t>
            </a:r>
            <a:r>
              <a:rPr lang="en-US" dirty="0">
                <a:ea typeface="ＭＳ Ｐゴシック" charset="-128"/>
              </a:rPr>
              <a:t>index account options and a Basic Interest</a:t>
            </a:r>
            <a:r>
              <a:rPr lang="en-US" baseline="0" dirty="0">
                <a:ea typeface="ＭＳ Ｐゴシック" charset="-128"/>
              </a:rPr>
              <a:t> Account</a:t>
            </a:r>
            <a:endParaRPr lang="en-US" dirty="0">
              <a:ea typeface="ＭＳ Ｐゴシック" charset="-128"/>
            </a:endParaRPr>
          </a:p>
          <a:p>
            <a:pPr eaLnBrk="1" hangingPunct="1">
              <a:spcBef>
                <a:spcPct val="0"/>
              </a:spcBef>
              <a:buFont typeface="Arial" pitchFamily="34" charset="0"/>
              <a:buChar char="•"/>
            </a:pPr>
            <a:r>
              <a:rPr lang="en-US" dirty="0">
                <a:ea typeface="ＭＳ Ｐゴシック" charset="-128"/>
              </a:rPr>
              <a:t> Guaranteed minimum interest rates or floor</a:t>
            </a:r>
          </a:p>
          <a:p>
            <a:pPr eaLnBrk="1" hangingPunct="1">
              <a:spcBef>
                <a:spcPct val="0"/>
              </a:spcBef>
              <a:buFont typeface="Arial" pitchFamily="34" charset="0"/>
              <a:buChar char="•"/>
            </a:pPr>
            <a:r>
              <a:rPr lang="en-US" dirty="0">
                <a:ea typeface="ＭＳ Ｐゴシック" charset="-128"/>
              </a:rPr>
              <a:t> Access to tax-free loans and withdrawals, earnings, and transfers, and </a:t>
            </a:r>
          </a:p>
          <a:p>
            <a:pPr marL="0" marR="0" lvl="0" indent="0" algn="l" defTabSz="457273" rtl="0" eaLnBrk="1" fontAlgn="auto" latinLnBrk="0" hangingPunct="1">
              <a:lnSpc>
                <a:spcPct val="100000"/>
              </a:lnSpc>
              <a:spcBef>
                <a:spcPct val="0"/>
              </a:spcBef>
              <a:spcAft>
                <a:spcPts val="0"/>
              </a:spcAft>
              <a:buClrTx/>
              <a:buSzTx/>
              <a:buFont typeface="Arial" pitchFamily="34" charset="0"/>
              <a:buChar char="•"/>
              <a:tabLst/>
              <a:defRPr/>
            </a:pPr>
            <a:r>
              <a:rPr lang="en-US" dirty="0">
                <a:ea typeface="ＭＳ Ｐゴシック" charset="-128"/>
              </a:rPr>
              <a:t> Most importantly, protecting loved ones in the event of an untimely death through </a:t>
            </a:r>
            <a:r>
              <a:rPr lang="en-US" dirty="0">
                <a:solidFill>
                  <a:srgbClr val="000000"/>
                </a:solidFill>
                <a:effectLst/>
              </a:rPr>
              <a:t>a federal </a:t>
            </a:r>
            <a:r>
              <a:rPr lang="en-US" baseline="0" dirty="0">
                <a:ea typeface="ＭＳ Ｐゴシック" charset="-128"/>
              </a:rPr>
              <a:t>income </a:t>
            </a:r>
            <a:r>
              <a:rPr lang="en-US" dirty="0">
                <a:ea typeface="ＭＳ Ｐゴシック" charset="-128"/>
              </a:rPr>
              <a:t>tax-free death benefit</a:t>
            </a:r>
          </a:p>
          <a:p>
            <a:pPr eaLnBrk="1" hangingPunct="1">
              <a:spcBef>
                <a:spcPct val="0"/>
              </a:spcBef>
            </a:pPr>
            <a:endParaRPr lang="en-US" dirty="0">
              <a:ea typeface="ＭＳ Ｐゴシック" charset="-128"/>
            </a:endParaRPr>
          </a:p>
          <a:p>
            <a:pPr eaLnBrk="1" hangingPunct="1">
              <a:spcBef>
                <a:spcPct val="0"/>
              </a:spcBef>
            </a:pPr>
            <a:r>
              <a:rPr lang="en-US" dirty="0">
                <a:ea typeface="ＭＳ Ｐゴシック" charset="-128"/>
              </a:rPr>
              <a:t>As you can see, the </a:t>
            </a:r>
            <a:r>
              <a:rPr lang="en-US" i="1" dirty="0">
                <a:ea typeface="ＭＳ Ｐゴシック" charset="-128"/>
              </a:rPr>
              <a:t>Transamerica</a:t>
            </a:r>
            <a:r>
              <a:rPr lang="en-US" i="1" baseline="0" dirty="0">
                <a:ea typeface="ＭＳ Ｐゴシック" charset="-128"/>
              </a:rPr>
              <a:t> Financial Foundation IUL</a:t>
            </a:r>
            <a:r>
              <a:rPr lang="en-US" baseline="0" dirty="0">
                <a:ea typeface="ＭＳ Ｐゴシック" charset="-128"/>
              </a:rPr>
              <a:t> </a:t>
            </a:r>
            <a:r>
              <a:rPr lang="en-US" i="1" baseline="0" dirty="0">
                <a:ea typeface="ＭＳ Ｐゴシック" charset="-128"/>
              </a:rPr>
              <a:t>II</a:t>
            </a:r>
            <a:r>
              <a:rPr lang="en-US" baseline="0" dirty="0">
                <a:ea typeface="ＭＳ Ｐゴシック" charset="-128"/>
              </a:rPr>
              <a:t> </a:t>
            </a:r>
            <a:r>
              <a:rPr lang="en-US" dirty="0">
                <a:ea typeface="ＭＳ Ｐゴシック" charset="-128"/>
              </a:rPr>
              <a:t>is flexible and can help clients plan for </a:t>
            </a:r>
            <a:r>
              <a:rPr lang="en-US" b="1" dirty="0">
                <a:ea typeface="ＭＳ Ｐゴシック" charset="-128"/>
              </a:rPr>
              <a:t>tomorrow</a:t>
            </a:r>
            <a:r>
              <a:rPr lang="en-US" dirty="0">
                <a:ea typeface="ＭＳ Ｐゴシック" charset="-128"/>
              </a:rPr>
              <a:t> in an </a:t>
            </a:r>
            <a:r>
              <a:rPr lang="en-US" b="1" dirty="0">
                <a:ea typeface="ＭＳ Ｐゴシック" charset="-128"/>
              </a:rPr>
              <a:t>uncertain</a:t>
            </a:r>
            <a:r>
              <a:rPr lang="en-US" dirty="0">
                <a:ea typeface="ＭＳ Ｐゴシック" charset="-128"/>
              </a:rPr>
              <a:t> world. </a:t>
            </a:r>
          </a:p>
          <a:p>
            <a:pPr eaLnBrk="1" hangingPunct="1">
              <a:spcBef>
                <a:spcPct val="0"/>
              </a:spcBef>
            </a:pPr>
            <a:endParaRPr lang="en-US" dirty="0">
              <a:ea typeface="ＭＳ Ｐゴシック" charset="-128"/>
            </a:endParaRPr>
          </a:p>
          <a:p>
            <a:pPr marL="0" marR="0" lvl="0" indent="0" algn="l" defTabSz="457273" rtl="0" eaLnBrk="1" fontAlgn="auto" latinLnBrk="0" hangingPunct="1">
              <a:lnSpc>
                <a:spcPct val="100000"/>
              </a:lnSpc>
              <a:spcBef>
                <a:spcPct val="0"/>
              </a:spcBef>
              <a:spcAft>
                <a:spcPts val="0"/>
              </a:spcAft>
              <a:buClrTx/>
              <a:buSzTx/>
              <a:buFontTx/>
              <a:buNone/>
              <a:tabLst/>
              <a:defRPr/>
            </a:pPr>
            <a:r>
              <a:rPr lang="en-US" dirty="0">
                <a:ea typeface="ＭＳ Ｐゴシック" charset="-128"/>
              </a:rPr>
              <a:t>Let’s look at </a:t>
            </a:r>
            <a:r>
              <a:rPr lang="en-US" dirty="0">
                <a:solidFill>
                  <a:srgbClr val="000000"/>
                </a:solidFill>
                <a:effectLst/>
              </a:rPr>
              <a:t>the index accounts </a:t>
            </a:r>
            <a:r>
              <a:rPr lang="en-US" dirty="0">
                <a:ea typeface="ＭＳ Ｐゴシック" charset="-128"/>
              </a:rPr>
              <a:t>and how they can work for clients.</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5</a:t>
            </a:fld>
            <a:endParaRPr lang="en-US" dirty="0"/>
          </a:p>
        </p:txBody>
      </p:sp>
    </p:spTree>
    <p:extLst>
      <p:ext uri="{BB962C8B-B14F-4D97-AF65-F5344CB8AC3E}">
        <p14:creationId xmlns:p14="http://schemas.microsoft.com/office/powerpoint/2010/main" val="3915605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FFIUL II policy owners can choose </a:t>
            </a:r>
            <a:r>
              <a:rPr lang="en-US" dirty="0">
                <a:solidFill>
                  <a:srgbClr val="000000"/>
                </a:solidFill>
                <a:effectLst/>
                <a:latin typeface="Arial" panose="020B0604020202020204" pitchFamily="34" charset="0"/>
                <a:cs typeface="Arial" panose="020B0604020202020204" pitchFamily="34" charset="0"/>
              </a:rPr>
              <a:t>any combination of four index accounts, all with a 0.75% floor and varying cap rates, as well as a Basic Interest Account.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6</a:t>
            </a:fld>
            <a:endParaRPr lang="en-US" dirty="0"/>
          </a:p>
        </p:txBody>
      </p:sp>
    </p:spTree>
    <p:extLst>
      <p:ext uri="{BB962C8B-B14F-4D97-AF65-F5344CB8AC3E}">
        <p14:creationId xmlns:p14="http://schemas.microsoft.com/office/powerpoint/2010/main" val="154246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closer look at the Balanced Uncapped Index Account.</a:t>
            </a:r>
          </a:p>
          <a:p>
            <a:endParaRPr lang="en-US" dirty="0"/>
          </a:p>
          <a:p>
            <a:r>
              <a:rPr lang="en-US" dirty="0"/>
              <a:t>[Review slide]</a:t>
            </a:r>
          </a:p>
        </p:txBody>
      </p:sp>
      <p:sp>
        <p:nvSpPr>
          <p:cNvPr id="4" name="Slide Number Placeholder 3"/>
          <p:cNvSpPr>
            <a:spLocks noGrp="1"/>
          </p:cNvSpPr>
          <p:nvPr>
            <p:ph type="sldNum" sz="quarter" idx="5"/>
          </p:nvPr>
        </p:nvSpPr>
        <p:spPr/>
        <p:txBody>
          <a:bodyPr/>
          <a:lstStyle/>
          <a:p>
            <a:fld id="{2F9A1066-97EF-BD42-AA24-5D133B9952A8}" type="slidenum">
              <a:rPr lang="en-US" smtClean="0"/>
              <a:t>7</a:t>
            </a:fld>
            <a:endParaRPr lang="en-US" dirty="0"/>
          </a:p>
        </p:txBody>
      </p:sp>
    </p:spTree>
    <p:extLst>
      <p:ext uri="{BB962C8B-B14F-4D97-AF65-F5344CB8AC3E}">
        <p14:creationId xmlns:p14="http://schemas.microsoft.com/office/powerpoint/2010/main" val="99597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closer look at the Fidelity Small-Mid Multifactor Index</a:t>
            </a:r>
            <a:r>
              <a:rPr lang="en-US" baseline="30000" dirty="0"/>
              <a:t>SM</a:t>
            </a:r>
            <a:r>
              <a:rPr lang="en-US" dirty="0"/>
              <a:t>.</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8</a:t>
            </a:fld>
            <a:endParaRPr lang="en-US" dirty="0"/>
          </a:p>
        </p:txBody>
      </p:sp>
    </p:spTree>
    <p:extLst>
      <p:ext uri="{BB962C8B-B14F-4D97-AF65-F5344CB8AC3E}">
        <p14:creationId xmlns:p14="http://schemas.microsoft.com/office/powerpoint/2010/main" val="968332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A lower volatility can help with raising cap rates on index accounts.</a:t>
            </a:r>
          </a:p>
        </p:txBody>
      </p:sp>
      <p:sp>
        <p:nvSpPr>
          <p:cNvPr id="4" name="Slide Number Placeholder 3"/>
          <p:cNvSpPr>
            <a:spLocks noGrp="1"/>
          </p:cNvSpPr>
          <p:nvPr>
            <p:ph type="sldNum" sz="quarter" idx="5"/>
          </p:nvPr>
        </p:nvSpPr>
        <p:spPr/>
        <p:txBody>
          <a:bodyPr/>
          <a:lstStyle/>
          <a:p>
            <a:fld id="{2F9A1066-97EF-BD42-AA24-5D133B9952A8}" type="slidenum">
              <a:rPr lang="en-US" smtClean="0"/>
              <a:t>9</a:t>
            </a:fld>
            <a:endParaRPr lang="en-US" dirty="0"/>
          </a:p>
        </p:txBody>
      </p:sp>
    </p:spTree>
    <p:extLst>
      <p:ext uri="{BB962C8B-B14F-4D97-AF65-F5344CB8AC3E}">
        <p14:creationId xmlns:p14="http://schemas.microsoft.com/office/powerpoint/2010/main" val="1454668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o im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4" name="Shape 258"/>
          <p:cNvSpPr/>
          <p:nvPr userDrawn="1"/>
        </p:nvSpPr>
        <p:spPr>
          <a:xfrm flipH="1">
            <a:off x="7512936" y="3519294"/>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pic>
        <p:nvPicPr>
          <p:cNvPr id="5" name="Picture 4"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5" y="4429883"/>
            <a:ext cx="796043" cy="523251"/>
          </a:xfrm>
          <a:prstGeom prst="rect">
            <a:avLst/>
          </a:prstGeom>
        </p:spPr>
      </p:pic>
      <p:sp>
        <p:nvSpPr>
          <p:cNvPr id="6" name="Text Placeholder 5"/>
          <p:cNvSpPr>
            <a:spLocks noGrp="1"/>
          </p:cNvSpPr>
          <p:nvPr>
            <p:ph type="body" sz="quarter" idx="11" hasCustomPrompt="1"/>
          </p:nvPr>
        </p:nvSpPr>
        <p:spPr>
          <a:xfrm>
            <a:off x="694942" y="1167797"/>
            <a:ext cx="7354904" cy="521691"/>
          </a:xfrm>
          <a:prstGeom prst="rect">
            <a:avLst/>
          </a:prstGeom>
        </p:spPr>
        <p:txBody>
          <a:bodyPr vert="horz"/>
          <a:lstStyle>
            <a:lvl1pPr marL="0" indent="0">
              <a:spcBef>
                <a:spcPts val="799"/>
              </a:spcBef>
              <a:buNone/>
              <a:defRPr sz="3600" b="0" i="0" kern="0" spc="200">
                <a:solidFill>
                  <a:schemeClr val="bg1"/>
                </a:solidFill>
                <a:latin typeface="Arial" panose="020B0604020202020204" pitchFamily="34" charset="0"/>
                <a:cs typeface="Arial" panose="020B0604020202020204" pitchFamily="34" charset="0"/>
              </a:defRPr>
            </a:lvl1pPr>
          </a:lstStyle>
          <a:p>
            <a:pPr lvl="0"/>
            <a:r>
              <a:rPr lang="en-US" dirty="0"/>
              <a:t>NON-IMAGE PRESENTATION TITLE PAGE OPTION PRESENTATION TITLE</a:t>
            </a:r>
          </a:p>
        </p:txBody>
      </p:sp>
    </p:spTree>
    <p:extLst>
      <p:ext uri="{BB962C8B-B14F-4D97-AF65-F5344CB8AC3E}">
        <p14:creationId xmlns:p14="http://schemas.microsoft.com/office/powerpoint/2010/main" val="3455552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10" name="Text Placeholder 12"/>
          <p:cNvSpPr>
            <a:spLocks noGrp="1"/>
          </p:cNvSpPr>
          <p:nvPr userDrawn="1">
            <p:ph type="body" sz="quarter" idx="12" hasCustomPrompt="1"/>
          </p:nvPr>
        </p:nvSpPr>
        <p:spPr>
          <a:xfrm>
            <a:off x="310900" y="3166755"/>
            <a:ext cx="2315591" cy="433790"/>
          </a:xfrm>
          <a:prstGeom prst="rect">
            <a:avLst/>
          </a:prstGeom>
        </p:spPr>
        <p:txBody>
          <a:bodyPr vert="horz"/>
          <a:lstStyle>
            <a:lvl1pPr marL="0" indent="0">
              <a:buNone/>
              <a:defRPr sz="1200" b="1" baseline="0">
                <a:solidFill>
                  <a:schemeClr val="bg1"/>
                </a:solidFill>
              </a:defRPr>
            </a:lvl1pPr>
          </a:lstStyle>
          <a:p>
            <a:pPr lvl="0"/>
            <a:r>
              <a:rPr lang="en-US" dirty="0"/>
              <a:t>SUB-HEADLINE GOES HERE TWO LINE EXAMPLE</a:t>
            </a:r>
          </a:p>
        </p:txBody>
      </p:sp>
      <p:sp>
        <p:nvSpPr>
          <p:cNvPr id="11" name="Text Placeholder 6"/>
          <p:cNvSpPr>
            <a:spLocks noGrp="1"/>
          </p:cNvSpPr>
          <p:nvPr userDrawn="1">
            <p:ph type="body" sz="quarter" idx="13" hasCustomPrompt="1"/>
          </p:nvPr>
        </p:nvSpPr>
        <p:spPr>
          <a:xfrm>
            <a:off x="237745" y="2214897"/>
            <a:ext cx="7616952" cy="668130"/>
          </a:xfrm>
          <a:prstGeom prst="rect">
            <a:avLst/>
          </a:prstGeom>
        </p:spPr>
        <p:txBody>
          <a:bodyPr vert="horz"/>
          <a:lstStyle>
            <a:lvl1pPr marL="0" indent="0">
              <a:buNone/>
              <a:defRPr sz="3600" b="0" i="0" kern="0" spc="0" baseline="0">
                <a:solidFill>
                  <a:srgbClr val="EE0000"/>
                </a:solidFill>
                <a:latin typeface="Arial" panose="020B0604020202020204" pitchFamily="34" charset="0"/>
                <a:cs typeface="Arial" panose="020B0604020202020204" pitchFamily="34" charset="0"/>
              </a:defRPr>
            </a:lvl1pPr>
          </a:lstStyle>
          <a:p>
            <a:pPr lvl="0"/>
            <a:r>
              <a:rPr lang="en-US" dirty="0"/>
              <a:t>HEADLINE FOR DIVIDER SLIDE</a:t>
            </a:r>
          </a:p>
        </p:txBody>
      </p:sp>
    </p:spTree>
    <p:extLst>
      <p:ext uri="{BB962C8B-B14F-4D97-AF65-F5344CB8AC3E}">
        <p14:creationId xmlns:p14="http://schemas.microsoft.com/office/powerpoint/2010/main" val="2823219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4"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Tree>
    <p:extLst>
      <p:ext uri="{BB962C8B-B14F-4D97-AF65-F5344CB8AC3E}">
        <p14:creationId xmlns:p14="http://schemas.microsoft.com/office/powerpoint/2010/main" val="3438799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no im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4" name="Shape 258"/>
          <p:cNvSpPr/>
          <p:nvPr userDrawn="1"/>
        </p:nvSpPr>
        <p:spPr>
          <a:xfrm flipH="1">
            <a:off x="7512936" y="3519294"/>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defTabSz="457200">
              <a:defRPr sz="3200">
                <a:solidFill>
                  <a:srgbClr val="FFFFFF"/>
                </a:solidFill>
              </a:defRPr>
            </a:pPr>
            <a:endParaRPr sz="3200" dirty="0">
              <a:solidFill>
                <a:srgbClr val="FFFFFF"/>
              </a:solidFill>
            </a:endParaRPr>
          </a:p>
        </p:txBody>
      </p:sp>
      <p:sp>
        <p:nvSpPr>
          <p:cNvPr id="6" name="Text Placeholder 5"/>
          <p:cNvSpPr>
            <a:spLocks noGrp="1"/>
          </p:cNvSpPr>
          <p:nvPr>
            <p:ph type="body" sz="quarter" idx="11" hasCustomPrompt="1"/>
          </p:nvPr>
        </p:nvSpPr>
        <p:spPr>
          <a:xfrm>
            <a:off x="694942" y="1167796"/>
            <a:ext cx="7354904" cy="521691"/>
          </a:xfrm>
          <a:prstGeom prst="rect">
            <a:avLst/>
          </a:prstGeom>
        </p:spPr>
        <p:txBody>
          <a:bodyPr vert="horz"/>
          <a:lstStyle>
            <a:lvl1pPr marL="0" indent="0">
              <a:spcBef>
                <a:spcPts val="800"/>
              </a:spcBef>
              <a:buNone/>
              <a:defRPr sz="3600" b="0" i="0" kern="0" spc="200">
                <a:solidFill>
                  <a:schemeClr val="bg1"/>
                </a:solidFill>
                <a:latin typeface="Arial" panose="020B0604020202020204" pitchFamily="34" charset="0"/>
                <a:cs typeface="Arial" panose="020B0604020202020204" pitchFamily="34" charset="0"/>
              </a:defRPr>
            </a:lvl1pPr>
          </a:lstStyle>
          <a:p>
            <a:pPr lvl="0"/>
            <a:r>
              <a:rPr lang="en-US" dirty="0"/>
              <a:t>NON-IMAGE PRESENTATION TITLE PAGE OPTION PRESENTATION TITLE</a:t>
            </a:r>
          </a:p>
        </p:txBody>
      </p:sp>
      <p:grpSp>
        <p:nvGrpSpPr>
          <p:cNvPr id="10" name="Group 261"/>
          <p:cNvGrpSpPr/>
          <p:nvPr userDrawn="1"/>
        </p:nvGrpSpPr>
        <p:grpSpPr>
          <a:xfrm>
            <a:off x="7968650" y="4393185"/>
            <a:ext cx="1077514" cy="637809"/>
            <a:chOff x="0" y="0"/>
            <a:chExt cx="3324584" cy="1966087"/>
          </a:xfrm>
        </p:grpSpPr>
        <p:pic>
          <p:nvPicPr>
            <p:cNvPr id="11" name="pasted-imag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8018" y="0"/>
              <a:ext cx="408547" cy="1430023"/>
            </a:xfrm>
            <a:prstGeom prst="rect">
              <a:avLst/>
            </a:prstGeom>
            <a:ln w="12700" cap="flat">
              <a:noFill/>
              <a:miter lim="400000"/>
            </a:ln>
            <a:effectLst/>
          </p:spPr>
        </p:pic>
        <p:pic>
          <p:nvPicPr>
            <p:cNvPr id="12" name="pasted-imag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53179"/>
              <a:ext cx="3324585" cy="412909"/>
            </a:xfrm>
            <a:prstGeom prst="rect">
              <a:avLst/>
            </a:prstGeom>
            <a:ln w="12700" cap="flat">
              <a:noFill/>
              <a:miter lim="400000"/>
            </a:ln>
            <a:effectLst/>
          </p:spPr>
        </p:pic>
      </p:grpSp>
    </p:spTree>
    <p:extLst>
      <p:ext uri="{BB962C8B-B14F-4D97-AF65-F5344CB8AC3E}">
        <p14:creationId xmlns:p14="http://schemas.microsoft.com/office/powerpoint/2010/main" val="22973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tandard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0" y="994389"/>
            <a:ext cx="8026400" cy="3397218"/>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a:t>
            </a:r>
          </a:p>
        </p:txBody>
      </p:sp>
      <p:sp>
        <p:nvSpPr>
          <p:cNvPr id="8" name="Title 1"/>
          <p:cNvSpPr>
            <a:spLocks noGrp="1"/>
          </p:cNvSpPr>
          <p:nvPr>
            <p:ph type="title" hasCustomPrompt="1"/>
          </p:nvPr>
        </p:nvSpPr>
        <p:spPr>
          <a:xfrm>
            <a:off x="349752" y="136895"/>
            <a:ext cx="8037329" cy="489918"/>
          </a:xfrm>
          <a:prstGeom prst="rect">
            <a:avLst/>
          </a:prstGeom>
        </p:spPr>
        <p:txBody>
          <a:bodyPr anchor="t" anchorCtr="0"/>
          <a:lstStyle>
            <a:lvl1pPr>
              <a:lnSpc>
                <a:spcPts val="2700"/>
              </a:lnSpc>
              <a:defRPr sz="2000" b="1" i="0">
                <a:solidFill>
                  <a:schemeClr val="bg1"/>
                </a:solidFill>
                <a:latin typeface="Arial"/>
                <a:cs typeface="Arial"/>
              </a:defRPr>
            </a:lvl1pPr>
          </a:lstStyle>
          <a:p>
            <a:r>
              <a:rPr lang="en-US" dirty="0"/>
              <a:t>CLICK TO EDIT TITLE CLICK TO EDIT TITLECLICK TO EDIT TITLECLICK TO EDIT TITLE</a:t>
            </a:r>
          </a:p>
        </p:txBody>
      </p:sp>
    </p:spTree>
    <p:extLst>
      <p:ext uri="{BB962C8B-B14F-4D97-AF65-F5344CB8AC3E}">
        <p14:creationId xmlns:p14="http://schemas.microsoft.com/office/powerpoint/2010/main" val="1510714602"/>
      </p:ext>
    </p:extLst>
  </p:cSld>
  <p:clrMapOvr>
    <a:masterClrMapping/>
  </p:clrMapOvr>
  <p:extLst>
    <p:ext uri="{DCECCB84-F9BA-43D5-87BE-67443E8EF086}">
      <p15:sldGuideLst xmlns:p15="http://schemas.microsoft.com/office/powerpoint/2012/main">
        <p15:guide id="1" orient="horz" pos="84">
          <p15:clr>
            <a:srgbClr val="FBAE40"/>
          </p15:clr>
        </p15:guide>
        <p15:guide id="3" orient="horz" pos="7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ide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422406" y="1698597"/>
            <a:ext cx="6443401" cy="858044"/>
          </a:xfrm>
          <a:prstGeom prst="rect">
            <a:avLst/>
          </a:prstGeom>
        </p:spPr>
        <p:txBody>
          <a:bodyPr vert="horz" lIns="91440" tIns="45720" rIns="91440" bIns="45720" rtlCol="0" anchor="b">
            <a:noAutofit/>
          </a:bodyPr>
          <a:lstStyle>
            <a:lvl1pPr>
              <a:defRPr sz="3600" b="0" i="0" kern="0" spc="0" baseline="0">
                <a:solidFill>
                  <a:schemeClr val="tx1"/>
                </a:solidFill>
                <a:latin typeface="Arial" panose="020B0604020202020204" pitchFamily="34" charset="0"/>
                <a:cs typeface="Arial" panose="020B0604020202020204" pitchFamily="34" charset="0"/>
              </a:defRPr>
            </a:lvl1pPr>
          </a:lstStyle>
          <a:p>
            <a:r>
              <a:rPr lang="en-US" dirty="0"/>
              <a:t>HEADLINE WITH SIDE IMAGE</a:t>
            </a:r>
          </a:p>
        </p:txBody>
      </p:sp>
      <p:sp>
        <p:nvSpPr>
          <p:cNvPr id="23" name="Content Placeholder 22"/>
          <p:cNvSpPr>
            <a:spLocks noGrp="1"/>
          </p:cNvSpPr>
          <p:nvPr>
            <p:ph sz="quarter" idx="11"/>
          </p:nvPr>
        </p:nvSpPr>
        <p:spPr>
          <a:xfrm>
            <a:off x="1322539" y="2694993"/>
            <a:ext cx="6149978" cy="2053466"/>
          </a:xfrm>
          <a:prstGeom prst="rect">
            <a:avLst/>
          </a:prstGeom>
        </p:spPr>
        <p:txBody>
          <a:bodyPr vert="horz"/>
          <a:lstStyle>
            <a:lvl1pPr>
              <a:spcBef>
                <a:spcPts val="0"/>
              </a:spcBef>
              <a:defRPr sz="1600"/>
            </a:lvl1pPr>
            <a:lvl2pPr>
              <a:spcBef>
                <a:spcPts val="0"/>
              </a:spcBef>
              <a:defRPr sz="1600"/>
            </a:lvl2pPr>
            <a:lvl3pPr>
              <a:spcBef>
                <a:spcPts val="0"/>
              </a:spcBef>
              <a:defRPr sz="1600"/>
            </a:lvl3pPr>
          </a:lstStyle>
          <a:p>
            <a:pPr lvl="0"/>
            <a:r>
              <a:rPr lang="en-US" dirty="0"/>
              <a:t>Click to edit Master text styles</a:t>
            </a:r>
          </a:p>
          <a:p>
            <a:pPr lvl="1"/>
            <a:r>
              <a:rPr lang="en-US" dirty="0"/>
              <a:t>Second level</a:t>
            </a:r>
          </a:p>
          <a:p>
            <a:pPr lvl="2"/>
            <a:r>
              <a:rPr lang="en-US" dirty="0"/>
              <a:t>Third level</a:t>
            </a:r>
          </a:p>
        </p:txBody>
      </p:sp>
      <p:sp>
        <p:nvSpPr>
          <p:cNvPr id="24"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564066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No s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05548" y="1690402"/>
            <a:ext cx="8229600" cy="858044"/>
          </a:xfrm>
          <a:prstGeom prst="rect">
            <a:avLst/>
          </a:prstGeom>
        </p:spPr>
        <p:txBody>
          <a:bodyPr vert="horz" lIns="91440" tIns="45720" rIns="91440" bIns="45720" rtlCol="0" anchor="b">
            <a:noAutofit/>
          </a:bodyPr>
          <a:lstStyle>
            <a:lvl1pPr>
              <a:defRPr sz="3600" b="0" i="0" kern="0" spc="0" baseline="0">
                <a:solidFill>
                  <a:schemeClr val="tx1"/>
                </a:solidFill>
                <a:latin typeface="Arial" panose="020B0604020202020204" pitchFamily="34" charset="0"/>
                <a:cs typeface="Arial" panose="020B0604020202020204" pitchFamily="34" charset="0"/>
              </a:defRPr>
            </a:lvl1pPr>
          </a:lstStyle>
          <a:p>
            <a:r>
              <a:rPr lang="en-US" dirty="0"/>
              <a:t>HEADLINE NO SIDE IMAGE</a:t>
            </a:r>
          </a:p>
        </p:txBody>
      </p:sp>
      <p:sp>
        <p:nvSpPr>
          <p:cNvPr id="20" name="Text Placeholder 13"/>
          <p:cNvSpPr>
            <a:spLocks noGrp="1"/>
          </p:cNvSpPr>
          <p:nvPr>
            <p:ph idx="1" hasCustomPrompt="1"/>
          </p:nvPr>
        </p:nvSpPr>
        <p:spPr>
          <a:xfrm>
            <a:off x="829029" y="2696165"/>
            <a:ext cx="6242852" cy="2052949"/>
          </a:xfrm>
          <a:prstGeom prst="rect">
            <a:avLst/>
          </a:prstGeom>
        </p:spPr>
        <p:txBody>
          <a:bodyPr vert="horz" lIns="91440" tIns="45720" rIns="91440" bIns="45720" rtlCol="0">
            <a:noAutofit/>
          </a:bodyPr>
          <a:lstStyle>
            <a:lvl1pPr marL="0" indent="0">
              <a:buNone/>
              <a:defRPr sz="1600">
                <a:solidFill>
                  <a:schemeClr val="tx1"/>
                </a:solidFill>
                <a:latin typeface="Arial"/>
                <a:cs typeface="Arial"/>
              </a:defRPr>
            </a:lvl1pPr>
            <a:lvl2pPr marL="173038" indent="-173038">
              <a:buSzPct val="85000"/>
              <a:buFont typeface="Arial"/>
              <a:buChar char="•"/>
              <a:defRPr sz="16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6pPr marL="334963" indent="-161925">
              <a:buFont typeface="Lucida Grande"/>
              <a:buChar char="-"/>
              <a:defRPr sz="1600">
                <a:solidFill>
                  <a:schemeClr val="tx1"/>
                </a:solidFill>
              </a:defRPr>
            </a:lvl6pPr>
          </a:lstStyle>
          <a:p>
            <a:pPr lvl="0"/>
            <a:r>
              <a:rPr lang="en-US" dirty="0"/>
              <a:t>Click to edit Master text styles</a:t>
            </a:r>
          </a:p>
          <a:p>
            <a:pPr lvl="1"/>
            <a:r>
              <a:rPr lang="en-US" dirty="0"/>
              <a:t>Second level</a:t>
            </a:r>
          </a:p>
          <a:p>
            <a:pPr lvl="5"/>
            <a:r>
              <a:rPr lang="en-US" dirty="0"/>
              <a:t>Third level</a:t>
            </a:r>
          </a:p>
        </p:txBody>
      </p:sp>
      <p:sp>
        <p:nvSpPr>
          <p:cNvPr id="19"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1086586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Knockout divider 2 Headline">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237744" y="2215116"/>
            <a:ext cx="8229600" cy="860332"/>
          </a:xfrm>
          <a:prstGeom prst="rect">
            <a:avLst/>
          </a:prstGeom>
        </p:spPr>
        <p:txBody>
          <a:bodyPr vert="horz"/>
          <a:lstStyle>
            <a:lvl1pPr marL="0" indent="0">
              <a:buNone/>
              <a:tabLst>
                <a:tab pos="1431925" algn="l"/>
              </a:tabLst>
              <a:defRPr sz="3600" b="0" i="0" kern="0" spc="0" baseline="0">
                <a:solidFill>
                  <a:srgbClr val="3E6B9C"/>
                </a:solidFill>
                <a:latin typeface="Arial" panose="020B0604020202020204" pitchFamily="34" charset="0"/>
                <a:cs typeface="Arial" panose="020B0604020202020204" pitchFamily="34" charset="0"/>
              </a:defRPr>
            </a:lvl1pPr>
            <a:lvl2pPr>
              <a:defRPr sz="3600"/>
            </a:lvl2pPr>
            <a:lvl3pPr>
              <a:defRPr sz="3600"/>
            </a:lvl3pPr>
            <a:lvl4pPr>
              <a:defRPr sz="3600"/>
            </a:lvl4pPr>
            <a:lvl5pPr>
              <a:defRPr sz="3600"/>
            </a:lvl5pPr>
          </a:lstStyle>
          <a:p>
            <a:pPr lvl="0"/>
            <a:r>
              <a:rPr lang="en-US" dirty="0"/>
              <a:t>DIVIDER SLIDE TWO HEADLINES</a:t>
            </a:r>
          </a:p>
        </p:txBody>
      </p:sp>
      <p:sp>
        <p:nvSpPr>
          <p:cNvPr id="22" name="Text Placeholder 21"/>
          <p:cNvSpPr>
            <a:spLocks noGrp="1"/>
          </p:cNvSpPr>
          <p:nvPr>
            <p:ph type="body" sz="quarter" idx="12" hasCustomPrompt="1"/>
          </p:nvPr>
        </p:nvSpPr>
        <p:spPr>
          <a:xfrm>
            <a:off x="237744" y="1472098"/>
            <a:ext cx="8229600" cy="860332"/>
          </a:xfrm>
          <a:prstGeom prst="rect">
            <a:avLst/>
          </a:prstGeom>
        </p:spPr>
        <p:txBody>
          <a:bodyPr vert="horz"/>
          <a:lstStyle>
            <a:lvl1pPr marL="0" indent="0">
              <a:buNone/>
              <a:defRPr sz="3600" b="0" i="0" kern="0" spc="0" baseline="0">
                <a:solidFill>
                  <a:srgbClr val="3E6B9C"/>
                </a:solidFill>
                <a:latin typeface="Arial" panose="020B0604020202020204" pitchFamily="34" charset="0"/>
                <a:cs typeface="Arial" panose="020B0604020202020204" pitchFamily="34" charset="0"/>
              </a:defRPr>
            </a:lvl1pPr>
          </a:lstStyle>
          <a:p>
            <a:pPr lvl="0"/>
            <a:r>
              <a:rPr lang="en-US" dirty="0"/>
              <a:t>DIVIDER SLIDE TWO HEADLINES</a:t>
            </a:r>
          </a:p>
        </p:txBody>
      </p:sp>
      <p:sp>
        <p:nvSpPr>
          <p:cNvPr id="16" name="Slide Number Placeholder 5"/>
          <p:cNvSpPr>
            <a:spLocks noGrp="1"/>
          </p:cNvSpPr>
          <p:nvPr>
            <p:ph type="sldNum" sz="quarter" idx="13"/>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59882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8D7A0A-E526-F842-E74B-75F667B295DE}"/>
              </a:ext>
            </a:extLst>
          </p:cNvPr>
          <p:cNvSpPr>
            <a:spLocks noGrp="1"/>
          </p:cNvSpPr>
          <p:nvPr>
            <p:ph type="dt" sz="half" idx="10"/>
          </p:nvPr>
        </p:nvSpPr>
        <p:spPr/>
        <p:txBody>
          <a:bodyPr/>
          <a:lstStyle/>
          <a:p>
            <a:fld id="{DA2EE081-642A-D04D-B129-B6345BD38A22}" type="datetimeFigureOut">
              <a:rPr lang="en-US" smtClean="0"/>
              <a:t>2/24/25</a:t>
            </a:fld>
            <a:endParaRPr lang="en-US" dirty="0"/>
          </a:p>
        </p:txBody>
      </p:sp>
      <p:sp>
        <p:nvSpPr>
          <p:cNvPr id="3" name="Footer Placeholder 2">
            <a:extLst>
              <a:ext uri="{FF2B5EF4-FFF2-40B4-BE49-F238E27FC236}">
                <a16:creationId xmlns:a16="http://schemas.microsoft.com/office/drawing/2014/main" id="{BC775F29-AE2E-AD6F-F794-81A78A98347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6F7B46-C2B6-DC04-605B-22575AEFD7EE}"/>
              </a:ext>
            </a:extLst>
          </p:cNvPr>
          <p:cNvSpPr>
            <a:spLocks noGrp="1"/>
          </p:cNvSpPr>
          <p:nvPr>
            <p:ph type="sldNum" sz="quarter" idx="12"/>
          </p:nvPr>
        </p:nvSpPr>
        <p:spPr/>
        <p:txBody>
          <a:bodyPr/>
          <a:lstStyle/>
          <a:p>
            <a:fld id="{8D17F416-140E-C947-BB23-5B38F938867E}" type="slidenum">
              <a:rPr lang="en-US" smtClean="0"/>
              <a:t>‹#›</a:t>
            </a:fld>
            <a:endParaRPr lang="en-US" dirty="0"/>
          </a:p>
        </p:txBody>
      </p:sp>
    </p:spTree>
    <p:extLst>
      <p:ext uri="{BB962C8B-B14F-4D97-AF65-F5344CB8AC3E}">
        <p14:creationId xmlns:p14="http://schemas.microsoft.com/office/powerpoint/2010/main" val="3545713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7602-AD21-529C-6FF1-5E17BDA89A33}"/>
              </a:ext>
            </a:extLst>
          </p:cNvPr>
          <p:cNvSpPr>
            <a:spLocks noGrp="1"/>
          </p:cNvSpPr>
          <p:nvPr>
            <p:ph type="ctrTitle"/>
          </p:nvPr>
        </p:nvSpPr>
        <p:spPr>
          <a:xfrm>
            <a:off x="1143000" y="842552"/>
            <a:ext cx="6858000" cy="1792358"/>
          </a:xfrm>
        </p:spPr>
        <p:txBody>
          <a:bodyPr anchor="b"/>
          <a:lstStyle>
            <a:lvl1pPr algn="ctr">
              <a:defRPr sz="4500" b="0"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E0D6681-8260-5A54-140E-48AA4452CD72}"/>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3BE31C-3108-454F-0E33-8DC045626149}"/>
              </a:ext>
            </a:extLst>
          </p:cNvPr>
          <p:cNvSpPr>
            <a:spLocks noGrp="1"/>
          </p:cNvSpPr>
          <p:nvPr>
            <p:ph type="dt" sz="half" idx="10"/>
          </p:nvPr>
        </p:nvSpPr>
        <p:spPr/>
        <p:txBody>
          <a:bodyPr/>
          <a:lstStyle/>
          <a:p>
            <a:fld id="{DA2EE081-642A-D04D-B129-B6345BD38A22}" type="datetimeFigureOut">
              <a:rPr lang="en-US" smtClean="0"/>
              <a:t>2/24/25</a:t>
            </a:fld>
            <a:endParaRPr lang="en-US" dirty="0"/>
          </a:p>
        </p:txBody>
      </p:sp>
      <p:sp>
        <p:nvSpPr>
          <p:cNvPr id="5" name="Footer Placeholder 4">
            <a:extLst>
              <a:ext uri="{FF2B5EF4-FFF2-40B4-BE49-F238E27FC236}">
                <a16:creationId xmlns:a16="http://schemas.microsoft.com/office/drawing/2014/main" id="{05BFC9C0-D96A-FD2E-05A4-EA55596BD2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123A7E-80EA-A8DF-63FE-1C54935186A0}"/>
              </a:ext>
            </a:extLst>
          </p:cNvPr>
          <p:cNvSpPr>
            <a:spLocks noGrp="1"/>
          </p:cNvSpPr>
          <p:nvPr>
            <p:ph type="sldNum" sz="quarter" idx="12"/>
          </p:nvPr>
        </p:nvSpPr>
        <p:spPr/>
        <p:txBody>
          <a:bodyPr/>
          <a:lstStyle/>
          <a:p>
            <a:fld id="{8D17F416-140E-C947-BB23-5B38F938867E}" type="slidenum">
              <a:rPr lang="en-US" smtClean="0"/>
              <a:t>‹#›</a:t>
            </a:fld>
            <a:endParaRPr lang="en-US" dirty="0"/>
          </a:p>
        </p:txBody>
      </p:sp>
    </p:spTree>
    <p:extLst>
      <p:ext uri="{BB962C8B-B14F-4D97-AF65-F5344CB8AC3E}">
        <p14:creationId xmlns:p14="http://schemas.microsoft.com/office/powerpoint/2010/main" val="3325093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A909-A95F-4629-761A-19C82DDE609A}"/>
              </a:ext>
            </a:extLst>
          </p:cNvPr>
          <p:cNvSpPr>
            <a:spLocks noGrp="1"/>
          </p:cNvSpPr>
          <p:nvPr>
            <p:ph type="title"/>
          </p:nvPr>
        </p:nvSpPr>
        <p:spPr/>
        <p:txBody>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BA03067-66FC-868E-4410-7EE16F037F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35959-4992-DCDC-9CD4-7961FF96BE68}"/>
              </a:ext>
            </a:extLst>
          </p:cNvPr>
          <p:cNvSpPr>
            <a:spLocks noGrp="1"/>
          </p:cNvSpPr>
          <p:nvPr>
            <p:ph type="dt" sz="half" idx="10"/>
          </p:nvPr>
        </p:nvSpPr>
        <p:spPr/>
        <p:txBody>
          <a:bodyPr/>
          <a:lstStyle/>
          <a:p>
            <a:fld id="{DA2EE081-642A-D04D-B129-B6345BD38A22}" type="datetimeFigureOut">
              <a:rPr lang="en-US" smtClean="0"/>
              <a:t>2/24/25</a:t>
            </a:fld>
            <a:endParaRPr lang="en-US" dirty="0"/>
          </a:p>
        </p:txBody>
      </p:sp>
      <p:sp>
        <p:nvSpPr>
          <p:cNvPr id="5" name="Footer Placeholder 4">
            <a:extLst>
              <a:ext uri="{FF2B5EF4-FFF2-40B4-BE49-F238E27FC236}">
                <a16:creationId xmlns:a16="http://schemas.microsoft.com/office/drawing/2014/main" id="{236BC55F-6F93-6684-B785-0E624AF3DB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E4939C-E524-4633-469D-E9038F668457}"/>
              </a:ext>
            </a:extLst>
          </p:cNvPr>
          <p:cNvSpPr>
            <a:spLocks noGrp="1"/>
          </p:cNvSpPr>
          <p:nvPr>
            <p:ph type="sldNum" sz="quarter" idx="12"/>
          </p:nvPr>
        </p:nvSpPr>
        <p:spPr/>
        <p:txBody>
          <a:bodyPr/>
          <a:lstStyle/>
          <a:p>
            <a:fld id="{8D17F416-140E-C947-BB23-5B38F938867E}" type="slidenum">
              <a:rPr lang="en-US" smtClean="0"/>
              <a:t>‹#›</a:t>
            </a:fld>
            <a:endParaRPr lang="en-US" dirty="0"/>
          </a:p>
        </p:txBody>
      </p:sp>
    </p:spTree>
    <p:extLst>
      <p:ext uri="{BB962C8B-B14F-4D97-AF65-F5344CB8AC3E}">
        <p14:creationId xmlns:p14="http://schemas.microsoft.com/office/powerpoint/2010/main" val="313275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8" name="Title 1"/>
          <p:cNvSpPr>
            <a:spLocks noGrp="1"/>
          </p:cNvSpPr>
          <p:nvPr>
            <p:ph type="title" hasCustomPrompt="1"/>
          </p:nvPr>
        </p:nvSpPr>
        <p:spPr>
          <a:xfrm>
            <a:off x="350521" y="215519"/>
            <a:ext cx="8037329" cy="489918"/>
          </a:xfrm>
          <a:prstGeom prst="rect">
            <a:avLst/>
          </a:prstGeom>
        </p:spPr>
        <p:txBody>
          <a:bodyPr anchor="t" anchorCtr="0"/>
          <a:lstStyle>
            <a:lvl1pPr>
              <a:lnSpc>
                <a:spcPct val="100000"/>
              </a:lnSpc>
              <a:defRPr sz="2800" b="0" i="0" kern="0" cap="all" spc="0" baseline="0">
                <a:solidFill>
                  <a:schemeClr val="tx1"/>
                </a:solidFill>
                <a:latin typeface="Arial" panose="020B0604020202020204" pitchFamily="34" charset="0"/>
                <a:cs typeface="Arial" panose="020B0604020202020204" pitchFamily="34" charset="0"/>
              </a:defRPr>
            </a:lvl1pPr>
          </a:lstStyle>
          <a:p>
            <a:r>
              <a:rPr lang="en-US" dirty="0"/>
              <a:t>CLICK TO EDIT HEADLINE</a:t>
            </a:r>
          </a:p>
        </p:txBody>
      </p:sp>
    </p:spTree>
    <p:extLst>
      <p:ext uri="{BB962C8B-B14F-4D97-AF65-F5344CB8AC3E}">
        <p14:creationId xmlns:p14="http://schemas.microsoft.com/office/powerpoint/2010/main" val="13584454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0" y="994392"/>
            <a:ext cx="8026400" cy="3397218"/>
          </a:xfrm>
          <a:prstGeom prst="rect">
            <a:avLst/>
          </a:prstGeom>
        </p:spPr>
        <p:txBody>
          <a:bodyPr vert="horz" lIns="91440" tIns="45720" rIns="91440" bIns="45720" rtlCol="0">
            <a:noAutofit/>
          </a:bodyPr>
          <a:lstStyle>
            <a:lvl1pPr>
              <a:spcBef>
                <a:spcPts val="0"/>
              </a:spcBef>
              <a:defRPr sz="1599">
                <a:solidFill>
                  <a:srgbClr val="40474B"/>
                </a:solidFill>
              </a:defRPr>
            </a:lvl1pPr>
            <a:lvl2pPr>
              <a:spcBef>
                <a:spcPts val="0"/>
              </a:spcBef>
              <a:defRPr sz="1599">
                <a:solidFill>
                  <a:srgbClr val="40474B"/>
                </a:solidFill>
              </a:defRPr>
            </a:lvl2pPr>
            <a:lvl3pPr>
              <a:spcBef>
                <a:spcPts val="0"/>
              </a:spcBef>
              <a:defRPr sz="1599">
                <a:solidFill>
                  <a:srgbClr val="40474B"/>
                </a:solidFill>
              </a:defRPr>
            </a:lvl3pPr>
            <a:lvl4pPr>
              <a:spcBef>
                <a:spcPts val="0"/>
              </a:spcBef>
              <a:defRPr sz="1599">
                <a:solidFill>
                  <a:srgbClr val="40474B"/>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p:cNvSpPr>
            <a:spLocks noGrp="1"/>
          </p:cNvSpPr>
          <p:nvPr>
            <p:ph type="title" hasCustomPrompt="1"/>
          </p:nvPr>
        </p:nvSpPr>
        <p:spPr>
          <a:xfrm>
            <a:off x="349752" y="136898"/>
            <a:ext cx="8037329" cy="489918"/>
          </a:xfrm>
          <a:prstGeom prst="rect">
            <a:avLst/>
          </a:prstGeom>
        </p:spPr>
        <p:txBody>
          <a:bodyPr anchor="t" anchorCtr="0"/>
          <a:lstStyle>
            <a:lvl1pPr>
              <a:lnSpc>
                <a:spcPts val="2699"/>
              </a:lnSpc>
              <a:defRPr sz="2000" b="1" i="0">
                <a:solidFill>
                  <a:schemeClr val="bg1"/>
                </a:solidFill>
                <a:latin typeface="Arial"/>
                <a:cs typeface="Arial"/>
              </a:defRPr>
            </a:lvl1pPr>
          </a:lstStyle>
          <a:p>
            <a:r>
              <a:rPr lang="en-US" dirty="0"/>
              <a:t>CLICK TO EDIT TITLE CLICK TO EDIT TITLECLICK TO EDIT TITLECLICK TO EDIT TITLE</a:t>
            </a:r>
          </a:p>
        </p:txBody>
      </p:sp>
    </p:spTree>
    <p:extLst>
      <p:ext uri="{BB962C8B-B14F-4D97-AF65-F5344CB8AC3E}">
        <p14:creationId xmlns:p14="http://schemas.microsoft.com/office/powerpoint/2010/main" val="1098418295"/>
      </p:ext>
    </p:extLst>
  </p:cSld>
  <p:clrMapOvr>
    <a:masterClrMapping/>
  </p:clrMapOvr>
  <p:extLst>
    <p:ext uri="{DCECCB84-F9BA-43D5-87BE-67443E8EF086}">
      <p15:sldGuideLst xmlns:p15="http://schemas.microsoft.com/office/powerpoint/2012/main">
        <p15:guide id="1" orient="horz" pos="84" userDrawn="1">
          <p15:clr>
            <a:srgbClr val="FBAE40"/>
          </p15:clr>
        </p15:guide>
        <p15:guide id="3" orient="horz" pos="70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422406" y="1698597"/>
            <a:ext cx="6443401" cy="858045"/>
          </a:xfrm>
          <a:prstGeom prst="rect">
            <a:avLst/>
          </a:prstGeom>
        </p:spPr>
        <p:txBody>
          <a:bodyPr vert="horz" lIns="91440" tIns="45720" rIns="91440" bIns="45720" rtlCol="0" anchor="b">
            <a:noAutofit/>
          </a:bodyPr>
          <a:lstStyle>
            <a:lvl1pPr>
              <a:defRPr sz="3600" b="0" i="0" kern="0" spc="0" baseline="0">
                <a:solidFill>
                  <a:schemeClr val="tx1"/>
                </a:solidFill>
                <a:latin typeface="Arial" panose="020B0604020202020204" pitchFamily="34" charset="0"/>
                <a:cs typeface="Arial" panose="020B0604020202020204" pitchFamily="34" charset="0"/>
              </a:defRPr>
            </a:lvl1pPr>
          </a:lstStyle>
          <a:p>
            <a:r>
              <a:rPr lang="en-US" dirty="0"/>
              <a:t>HEADLINE WITH SIDE IMAGE</a:t>
            </a:r>
          </a:p>
        </p:txBody>
      </p:sp>
      <p:sp>
        <p:nvSpPr>
          <p:cNvPr id="23" name="Content Placeholder 22"/>
          <p:cNvSpPr>
            <a:spLocks noGrp="1"/>
          </p:cNvSpPr>
          <p:nvPr>
            <p:ph sz="quarter" idx="11"/>
          </p:nvPr>
        </p:nvSpPr>
        <p:spPr>
          <a:xfrm>
            <a:off x="1322539" y="2694993"/>
            <a:ext cx="6149978" cy="2053466"/>
          </a:xfrm>
          <a:prstGeom prst="rect">
            <a:avLst/>
          </a:prstGeom>
        </p:spPr>
        <p:txBody>
          <a:bodyPr vert="horz"/>
          <a:lstStyle>
            <a:lvl1pPr>
              <a:spcBef>
                <a:spcPts val="0"/>
              </a:spcBef>
              <a:spcAft>
                <a:spcPts val="0"/>
              </a:spcAft>
              <a:defRPr sz="1599"/>
            </a:lvl1pPr>
            <a:lvl2pPr>
              <a:spcBef>
                <a:spcPts val="0"/>
              </a:spcBef>
              <a:spcAft>
                <a:spcPts val="0"/>
              </a:spcAft>
              <a:defRPr sz="1599"/>
            </a:lvl2pPr>
            <a:lvl3pPr>
              <a:spcBef>
                <a:spcPts val="0"/>
              </a:spcBef>
              <a:spcAft>
                <a:spcPts val="0"/>
              </a:spcAft>
              <a:defRPr sz="1599"/>
            </a:lvl3pPr>
          </a:lstStyle>
          <a:p>
            <a:pPr lvl="0"/>
            <a:r>
              <a:rPr lang="en-US" dirty="0"/>
              <a:t>Click to edit Master text styles</a:t>
            </a:r>
          </a:p>
          <a:p>
            <a:pPr lvl="1"/>
            <a:r>
              <a:rPr lang="en-US" dirty="0"/>
              <a:t>Second level</a:t>
            </a:r>
          </a:p>
          <a:p>
            <a:pPr lvl="2"/>
            <a:r>
              <a:rPr lang="en-US" dirty="0"/>
              <a:t>Third level</a:t>
            </a:r>
          </a:p>
        </p:txBody>
      </p:sp>
      <p:sp>
        <p:nvSpPr>
          <p:cNvPr id="24"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119313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05548" y="1690402"/>
            <a:ext cx="8229600" cy="858045"/>
          </a:xfrm>
          <a:prstGeom prst="rect">
            <a:avLst/>
          </a:prstGeom>
        </p:spPr>
        <p:txBody>
          <a:bodyPr vert="horz" lIns="91440" tIns="45720" rIns="91440" bIns="45720" rtlCol="0" anchor="b">
            <a:noAutofit/>
          </a:bodyPr>
          <a:lstStyle>
            <a:lvl1pPr>
              <a:defRPr sz="3600" b="0" i="0" kern="0" spc="0" baseline="0">
                <a:solidFill>
                  <a:schemeClr val="tx1"/>
                </a:solidFill>
                <a:latin typeface="Arial" panose="020B0604020202020204" pitchFamily="34" charset="0"/>
                <a:cs typeface="Arial" panose="020B0604020202020204" pitchFamily="34" charset="0"/>
              </a:defRPr>
            </a:lvl1pPr>
          </a:lstStyle>
          <a:p>
            <a:r>
              <a:rPr lang="en-US" dirty="0"/>
              <a:t>HEADLINE NO SIDE IMAGE</a:t>
            </a:r>
          </a:p>
        </p:txBody>
      </p:sp>
      <p:sp>
        <p:nvSpPr>
          <p:cNvPr id="20" name="Text Placeholder 13"/>
          <p:cNvSpPr>
            <a:spLocks noGrp="1"/>
          </p:cNvSpPr>
          <p:nvPr>
            <p:ph idx="1" hasCustomPrompt="1"/>
          </p:nvPr>
        </p:nvSpPr>
        <p:spPr>
          <a:xfrm>
            <a:off x="829030" y="2696166"/>
            <a:ext cx="6242852" cy="2052948"/>
          </a:xfrm>
          <a:prstGeom prst="rect">
            <a:avLst/>
          </a:prstGeom>
        </p:spPr>
        <p:txBody>
          <a:bodyPr vert="horz" lIns="91440" tIns="45720" rIns="91440" bIns="45720" rtlCol="0">
            <a:noAutofit/>
          </a:bodyPr>
          <a:lstStyle>
            <a:lvl1pPr marL="0" indent="0">
              <a:spcAft>
                <a:spcPts val="0"/>
              </a:spcAft>
              <a:buNone/>
              <a:defRPr sz="1599">
                <a:solidFill>
                  <a:schemeClr val="tx1"/>
                </a:solidFill>
                <a:latin typeface="Arial"/>
                <a:cs typeface="Arial"/>
              </a:defRPr>
            </a:lvl1pPr>
            <a:lvl2pPr marL="173031" indent="-173031">
              <a:buSzPct val="85000"/>
              <a:buFont typeface="Arial"/>
              <a:buChar char="•"/>
              <a:defRPr sz="1599">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6pPr marL="334949" indent="-161919">
              <a:buFont typeface="Lucida Grande"/>
              <a:buChar char="-"/>
              <a:defRPr sz="1599">
                <a:solidFill>
                  <a:schemeClr val="tx1"/>
                </a:solidFill>
              </a:defRPr>
            </a:lvl6pPr>
          </a:lstStyle>
          <a:p>
            <a:pPr lvl="0"/>
            <a:r>
              <a:rPr lang="en-US" dirty="0"/>
              <a:t>Click to edit Master text styles</a:t>
            </a:r>
          </a:p>
          <a:p>
            <a:pPr lvl="1"/>
            <a:r>
              <a:rPr lang="en-US" dirty="0"/>
              <a:t>Second level</a:t>
            </a:r>
          </a:p>
          <a:p>
            <a:pPr lvl="5"/>
            <a:r>
              <a:rPr lang="en-US" dirty="0"/>
              <a:t>Third level</a:t>
            </a:r>
          </a:p>
        </p:txBody>
      </p:sp>
      <p:sp>
        <p:nvSpPr>
          <p:cNvPr id="19"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215153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nockout divider 2 Headline">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237744" y="2215118"/>
            <a:ext cx="8229600" cy="860331"/>
          </a:xfrm>
          <a:prstGeom prst="rect">
            <a:avLst/>
          </a:prstGeom>
        </p:spPr>
        <p:txBody>
          <a:bodyPr vert="horz"/>
          <a:lstStyle>
            <a:lvl1pPr marL="0" indent="0">
              <a:buNone/>
              <a:tabLst>
                <a:tab pos="1431867" algn="l"/>
              </a:tabLst>
              <a:defRPr sz="3600" b="0" i="0" kern="0" spc="0" baseline="0">
                <a:solidFill>
                  <a:srgbClr val="3E6B9C"/>
                </a:solidFill>
                <a:latin typeface="Arial" panose="020B0604020202020204" pitchFamily="34" charset="0"/>
                <a:cs typeface="Arial" panose="020B0604020202020204" pitchFamily="34" charset="0"/>
              </a:defRPr>
            </a:lvl1pPr>
            <a:lvl2pPr>
              <a:defRPr sz="3600"/>
            </a:lvl2pPr>
            <a:lvl3pPr>
              <a:defRPr sz="3600"/>
            </a:lvl3pPr>
            <a:lvl4pPr>
              <a:defRPr sz="3600"/>
            </a:lvl4pPr>
            <a:lvl5pPr>
              <a:defRPr sz="3600"/>
            </a:lvl5pPr>
          </a:lstStyle>
          <a:p>
            <a:pPr lvl="0"/>
            <a:r>
              <a:rPr lang="en-US" dirty="0"/>
              <a:t>DIVIDER SLIDE TWO HEADLINES</a:t>
            </a:r>
          </a:p>
        </p:txBody>
      </p:sp>
      <p:sp>
        <p:nvSpPr>
          <p:cNvPr id="22" name="Text Placeholder 21"/>
          <p:cNvSpPr>
            <a:spLocks noGrp="1"/>
          </p:cNvSpPr>
          <p:nvPr>
            <p:ph type="body" sz="quarter" idx="12" hasCustomPrompt="1"/>
          </p:nvPr>
        </p:nvSpPr>
        <p:spPr>
          <a:xfrm>
            <a:off x="237744" y="1472099"/>
            <a:ext cx="8229600" cy="860331"/>
          </a:xfrm>
          <a:prstGeom prst="rect">
            <a:avLst/>
          </a:prstGeom>
        </p:spPr>
        <p:txBody>
          <a:bodyPr vert="horz"/>
          <a:lstStyle>
            <a:lvl1pPr marL="0" indent="0">
              <a:buNone/>
              <a:defRPr sz="3600" b="0" i="0" kern="0" spc="0" baseline="0">
                <a:solidFill>
                  <a:srgbClr val="3E6B9C"/>
                </a:solidFill>
                <a:latin typeface="Arial" panose="020B0604020202020204" pitchFamily="34" charset="0"/>
                <a:cs typeface="Arial" panose="020B0604020202020204" pitchFamily="34" charset="0"/>
              </a:defRPr>
            </a:lvl1pPr>
          </a:lstStyle>
          <a:p>
            <a:pPr lvl="0"/>
            <a:r>
              <a:rPr lang="en-US" dirty="0"/>
              <a:t>DIVIDER SLIDE TWO HEADLINES</a:t>
            </a:r>
          </a:p>
        </p:txBody>
      </p:sp>
      <p:sp>
        <p:nvSpPr>
          <p:cNvPr id="16" name="Slide Number Placeholder 5"/>
          <p:cNvSpPr>
            <a:spLocks noGrp="1"/>
          </p:cNvSpPr>
          <p:nvPr>
            <p:ph type="sldNum" sz="quarter" idx="13"/>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23351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nockout divider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 y="2219053"/>
            <a:ext cx="8229600" cy="858045"/>
          </a:xfrm>
          <a:prstGeom prst="rect">
            <a:avLst/>
          </a:prstGeom>
        </p:spPr>
        <p:txBody>
          <a:bodyPr vert="horz"/>
          <a:lstStyle>
            <a:lvl1pPr>
              <a:defRPr sz="3600" b="0" i="0" kern="0" spc="200">
                <a:solidFill>
                  <a:schemeClr val="bg1"/>
                </a:solidFill>
                <a:latin typeface="Arial" panose="020B0604020202020204" pitchFamily="34" charset="0"/>
                <a:cs typeface="Arial" panose="020B0604020202020204" pitchFamily="34" charset="0"/>
              </a:defRPr>
            </a:lvl1pPr>
          </a:lstStyle>
          <a:p>
            <a:r>
              <a:rPr lang="en-US" dirty="0"/>
              <a:t>DIVIDER SLIDE ONE HEADLINE</a:t>
            </a:r>
          </a:p>
        </p:txBody>
      </p:sp>
      <p:sp>
        <p:nvSpPr>
          <p:cNvPr id="15"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353529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divider">
    <p:bg>
      <p:bgPr>
        <a:solidFill>
          <a:schemeClr val="accent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13" name="Text Placeholder 12"/>
          <p:cNvSpPr>
            <a:spLocks noGrp="1"/>
          </p:cNvSpPr>
          <p:nvPr>
            <p:ph type="body" sz="quarter" idx="12" hasCustomPrompt="1"/>
          </p:nvPr>
        </p:nvSpPr>
        <p:spPr>
          <a:xfrm>
            <a:off x="310900" y="3166755"/>
            <a:ext cx="3748545" cy="433790"/>
          </a:xfrm>
          <a:prstGeom prst="rect">
            <a:avLst/>
          </a:prstGeom>
        </p:spPr>
        <p:txBody>
          <a:bodyPr vert="horz"/>
          <a:lstStyle>
            <a:lvl1pPr marL="0" indent="0">
              <a:buNone/>
              <a:defRPr sz="1200" b="1" baseline="0">
                <a:solidFill>
                  <a:schemeClr val="bg1"/>
                </a:solidFill>
              </a:defRPr>
            </a:lvl1pPr>
          </a:lstStyle>
          <a:p>
            <a:pPr lvl="0"/>
            <a:r>
              <a:rPr lang="en-US" dirty="0"/>
              <a:t>SUB-HEADLINE GOES HERE</a:t>
            </a:r>
          </a:p>
        </p:txBody>
      </p:sp>
      <p:sp>
        <p:nvSpPr>
          <p:cNvPr id="7" name="Text Placeholder 6"/>
          <p:cNvSpPr>
            <a:spLocks noGrp="1"/>
          </p:cNvSpPr>
          <p:nvPr>
            <p:ph type="body" sz="quarter" idx="13" hasCustomPrompt="1"/>
          </p:nvPr>
        </p:nvSpPr>
        <p:spPr>
          <a:xfrm>
            <a:off x="237745" y="2214897"/>
            <a:ext cx="7616952" cy="668130"/>
          </a:xfrm>
          <a:prstGeom prst="rect">
            <a:avLst/>
          </a:prstGeom>
        </p:spPr>
        <p:txBody>
          <a:bodyPr vert="horz"/>
          <a:lstStyle>
            <a:lvl1pPr marL="0" indent="0">
              <a:buNone/>
              <a:defRPr sz="3600" b="0" i="0" kern="0" spc="0" baseline="0">
                <a:solidFill>
                  <a:schemeClr val="accent2"/>
                </a:solidFill>
                <a:latin typeface="Arial" panose="020B0604020202020204" pitchFamily="34" charset="0"/>
                <a:cs typeface="Arial" panose="020B0604020202020204" pitchFamily="34" charset="0"/>
              </a:defRPr>
            </a:lvl1pPr>
          </a:lstStyle>
          <a:p>
            <a:pPr lvl="0"/>
            <a:r>
              <a:rPr lang="en-US" dirty="0"/>
              <a:t>HEADLINE FOR DIVIDER SLIDE</a:t>
            </a:r>
          </a:p>
        </p:txBody>
      </p:sp>
    </p:spTree>
    <p:extLst>
      <p:ext uri="{BB962C8B-B14F-4D97-AF65-F5344CB8AC3E}">
        <p14:creationId xmlns:p14="http://schemas.microsoft.com/office/powerpoint/2010/main" val="472968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10" name="Text Placeholder 12"/>
          <p:cNvSpPr>
            <a:spLocks noGrp="1"/>
          </p:cNvSpPr>
          <p:nvPr>
            <p:ph type="body" sz="quarter" idx="12" hasCustomPrompt="1"/>
          </p:nvPr>
        </p:nvSpPr>
        <p:spPr>
          <a:xfrm>
            <a:off x="310900" y="3166755"/>
            <a:ext cx="3748545" cy="433790"/>
          </a:xfrm>
          <a:prstGeom prst="rect">
            <a:avLst/>
          </a:prstGeom>
        </p:spPr>
        <p:txBody>
          <a:bodyPr vert="horz"/>
          <a:lstStyle>
            <a:lvl1pPr marL="0" indent="0">
              <a:buNone/>
              <a:defRPr sz="1200" b="1" baseline="0">
                <a:solidFill>
                  <a:schemeClr val="bg1"/>
                </a:solidFill>
              </a:defRPr>
            </a:lvl1pPr>
          </a:lstStyle>
          <a:p>
            <a:pPr lvl="0"/>
            <a:r>
              <a:rPr lang="en-US" dirty="0"/>
              <a:t>SUB-HEADLINE GOES HERE</a:t>
            </a:r>
          </a:p>
        </p:txBody>
      </p:sp>
      <p:sp>
        <p:nvSpPr>
          <p:cNvPr id="11" name="Text Placeholder 6"/>
          <p:cNvSpPr>
            <a:spLocks noGrp="1"/>
          </p:cNvSpPr>
          <p:nvPr>
            <p:ph type="body" sz="quarter" idx="13" hasCustomPrompt="1"/>
          </p:nvPr>
        </p:nvSpPr>
        <p:spPr>
          <a:xfrm>
            <a:off x="237745" y="2214897"/>
            <a:ext cx="7616952" cy="668130"/>
          </a:xfrm>
          <a:prstGeom prst="rect">
            <a:avLst/>
          </a:prstGeom>
        </p:spPr>
        <p:txBody>
          <a:bodyPr vert="horz"/>
          <a:lstStyle>
            <a:lvl1pPr marL="0" indent="0">
              <a:buNone/>
              <a:defRPr sz="3600" b="0" i="0" kern="0" spc="0" baseline="0">
                <a:solidFill>
                  <a:schemeClr val="tx2"/>
                </a:solidFill>
                <a:latin typeface="Arial" panose="020B0604020202020204" pitchFamily="34" charset="0"/>
                <a:cs typeface="Arial" panose="020B0604020202020204" pitchFamily="34" charset="0"/>
              </a:defRPr>
            </a:lvl1pPr>
          </a:lstStyle>
          <a:p>
            <a:pPr lvl="0"/>
            <a:r>
              <a:rPr lang="en-US" dirty="0"/>
              <a:t>HEADLINE FOR DIVIDER SLIDE</a:t>
            </a:r>
          </a:p>
        </p:txBody>
      </p:sp>
    </p:spTree>
    <p:extLst>
      <p:ext uri="{BB962C8B-B14F-4D97-AF65-F5344CB8AC3E}">
        <p14:creationId xmlns:p14="http://schemas.microsoft.com/office/powerpoint/2010/main" val="4023594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ape 111"/>
          <p:cNvSpPr/>
          <p:nvPr userDrawn="1"/>
        </p:nvSpPr>
        <p:spPr>
          <a:xfrm>
            <a:off x="8697686" y="4725415"/>
            <a:ext cx="450135" cy="0"/>
          </a:xfrm>
          <a:prstGeom prst="line">
            <a:avLst/>
          </a:prstGeom>
          <a:ln w="6350" cmpd="sng">
            <a:solidFill>
              <a:srgbClr val="58595B"/>
            </a:solidFill>
            <a:miter lim="400000"/>
          </a:ln>
        </p:spPr>
        <p:txBody>
          <a:bodyPr lIns="50800" tIns="50800" rIns="50800" bIns="50800" anchor="ctr"/>
          <a:lstStyle/>
          <a:p>
            <a:pPr>
              <a:defRPr sz="3200"/>
            </a:pPr>
            <a:endParaRPr sz="3200" dirty="0"/>
          </a:p>
        </p:txBody>
      </p:sp>
      <p:sp>
        <p:nvSpPr>
          <p:cNvPr id="4" name="Slide Number Placeholder 5"/>
          <p:cNvSpPr>
            <a:spLocks noGrp="1"/>
          </p:cNvSpPr>
          <p:nvPr>
            <p:ph type="sldNum" sz="quarter" idx="4"/>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075977746"/>
      </p:ext>
    </p:extLst>
  </p:cSld>
  <p:clrMap bg1="lt1" tx1="dk1" bg2="lt2" tx2="dk2" accent1="accent1" accent2="accent2" accent3="accent3" accent4="accent4" accent5="accent5" accent6="accent6" hlink="hlink" folHlink="folHlink"/>
  <p:sldLayoutIdLst>
    <p:sldLayoutId id="2147483721" r:id="rId1"/>
    <p:sldLayoutId id="2147483738" r:id="rId2"/>
    <p:sldLayoutId id="2147483675" r:id="rId3"/>
    <p:sldLayoutId id="2147483717" r:id="rId4"/>
    <p:sldLayoutId id="2147483716" r:id="rId5"/>
    <p:sldLayoutId id="2147483718" r:id="rId6"/>
    <p:sldLayoutId id="2147483719" r:id="rId7"/>
    <p:sldLayoutId id="2147483720" r:id="rId8"/>
    <p:sldLayoutId id="2147483722" r:id="rId9"/>
    <p:sldLayoutId id="2147483723" r:id="rId10"/>
    <p:sldLayoutId id="2147483727" r:id="rId11"/>
    <p:sldLayoutId id="2147483731" r:id="rId12"/>
    <p:sldLayoutId id="2147483734" r:id="rId13"/>
    <p:sldLayoutId id="2147483735" r:id="rId14"/>
    <p:sldLayoutId id="2147483736" r:id="rId15"/>
    <p:sldLayoutId id="2147483737" r:id="rId16"/>
    <p:sldLayoutId id="2147483739" r:id="rId17"/>
    <p:sldLayoutId id="2147483740" r:id="rId18"/>
    <p:sldLayoutId id="2147483741" r:id="rId19"/>
  </p:sldLayoutIdLst>
  <p:hf hdr="0" ftr="0" dt="0"/>
  <p:txStyles>
    <p:titleStyle>
      <a:lvl1pPr algn="l" defTabSz="457182" rtl="0" eaLnBrk="1" latinLnBrk="0" hangingPunct="1">
        <a:spcBef>
          <a:spcPct val="0"/>
        </a:spcBef>
        <a:buNone/>
        <a:defRPr sz="2800" b="0" i="0" kern="1200" baseline="0">
          <a:solidFill>
            <a:schemeClr val="tx1"/>
          </a:solidFill>
          <a:latin typeface="Gobold Bold"/>
          <a:ea typeface="+mj-ea"/>
          <a:cs typeface="Gobold Bold"/>
        </a:defRPr>
      </a:lvl1pPr>
    </p:titleStyle>
    <p:bodyStyle>
      <a:lvl1pPr marL="112709" indent="-112709" algn="l" defTabSz="457182"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61" indent="-187317" algn="l" defTabSz="457182"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00" indent="-241290" algn="l" defTabSz="457182"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4" algn="l" defTabSz="457182" rtl="0" eaLnBrk="1" latinLnBrk="0" hangingPunct="1">
        <a:defRPr sz="1800" kern="1200">
          <a:solidFill>
            <a:schemeClr val="tx1"/>
          </a:solidFill>
          <a:latin typeface="+mn-lt"/>
          <a:ea typeface="+mn-ea"/>
          <a:cs typeface="+mn-cs"/>
        </a:defRPr>
      </a:lvl4pPr>
      <a:lvl5pPr marL="1828725" algn="l" defTabSz="457182" rtl="0" eaLnBrk="1" latinLnBrk="0" hangingPunct="1">
        <a:defRPr sz="1800" kern="1200">
          <a:solidFill>
            <a:schemeClr val="tx1"/>
          </a:solidFill>
          <a:latin typeface="+mn-lt"/>
          <a:ea typeface="+mn-ea"/>
          <a:cs typeface="+mn-cs"/>
        </a:defRPr>
      </a:lvl5pPr>
      <a:lvl6pPr marL="2285907" algn="l" defTabSz="457182" rtl="0" eaLnBrk="1" latinLnBrk="0" hangingPunct="1">
        <a:defRPr sz="1800" kern="1200">
          <a:solidFill>
            <a:schemeClr val="tx1"/>
          </a:solidFill>
          <a:latin typeface="+mn-lt"/>
          <a:ea typeface="+mn-ea"/>
          <a:cs typeface="+mn-cs"/>
        </a:defRPr>
      </a:lvl6pPr>
      <a:lvl7pPr marL="2743089" algn="l" defTabSz="457182" rtl="0" eaLnBrk="1" latinLnBrk="0" hangingPunct="1">
        <a:defRPr sz="1800" kern="1200">
          <a:solidFill>
            <a:schemeClr val="tx1"/>
          </a:solidFill>
          <a:latin typeface="+mn-lt"/>
          <a:ea typeface="+mn-ea"/>
          <a:cs typeface="+mn-cs"/>
        </a:defRPr>
      </a:lvl7pPr>
      <a:lvl8pPr marL="3200271" algn="l" defTabSz="457182" rtl="0" eaLnBrk="1" latinLnBrk="0" hangingPunct="1">
        <a:defRPr sz="1800" kern="1200">
          <a:solidFill>
            <a:schemeClr val="tx1"/>
          </a:solidFill>
          <a:latin typeface="+mn-lt"/>
          <a:ea typeface="+mn-ea"/>
          <a:cs typeface="+mn-cs"/>
        </a:defRPr>
      </a:lvl8pPr>
      <a:lvl9pPr marL="3657452"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5" y="691"/>
            <a:ext cx="9141704" cy="5147571"/>
          </a:xfrm>
          <a:prstGeom prst="rect">
            <a:avLst/>
          </a:prstGeom>
        </p:spPr>
      </p:pic>
      <p:sp>
        <p:nvSpPr>
          <p:cNvPr id="5" name="Rectangle 4">
            <a:extLst>
              <a:ext uri="{FF2B5EF4-FFF2-40B4-BE49-F238E27FC236}">
                <a16:creationId xmlns:a16="http://schemas.microsoft.com/office/drawing/2014/main" id="{1454C8AB-6D5C-DC0E-EB42-608BDD44E5D1}"/>
              </a:ext>
            </a:extLst>
          </p:cNvPr>
          <p:cNvSpPr/>
          <p:nvPr/>
        </p:nvSpPr>
        <p:spPr>
          <a:xfrm>
            <a:off x="1523702" y="4349041"/>
            <a:ext cx="3048298" cy="369332"/>
          </a:xfrm>
          <a:prstGeom prst="rect">
            <a:avLst/>
          </a:prstGeom>
        </p:spPr>
        <p:txBody>
          <a:bodyPr wrap="square">
            <a:spAutoFit/>
          </a:bodyPr>
          <a:lstStyle/>
          <a:p>
            <a:r>
              <a:rPr lang="en-US" altLang="en-US" sz="1000" b="1" dirty="0">
                <a:solidFill>
                  <a:schemeClr val="bg1"/>
                </a:solidFill>
              </a:rPr>
              <a:t>Presenter’s Name      </a:t>
            </a:r>
            <a:r>
              <a:rPr lang="en-US" altLang="en-US" sz="1800" dirty="0">
                <a:solidFill>
                  <a:schemeClr val="bg1"/>
                </a:solidFill>
                <a:latin typeface="Arial" panose="020B0604020202020204" pitchFamily="34" charset="0"/>
                <a:cs typeface="Arial" panose="020B0604020202020204" pitchFamily="34" charset="0"/>
              </a:rPr>
              <a:t>|</a:t>
            </a:r>
            <a:r>
              <a:rPr lang="en-US" altLang="en-US" sz="1000" b="1" dirty="0">
                <a:solidFill>
                  <a:schemeClr val="bg1"/>
                </a:solidFill>
              </a:rPr>
              <a:t>       Presenter’s Title</a:t>
            </a:r>
            <a:endParaRPr lang="en-US" sz="1000" b="1" dirty="0">
              <a:solidFill>
                <a:schemeClr val="bg1"/>
              </a:solidFill>
            </a:endParaRPr>
          </a:p>
        </p:txBody>
      </p:sp>
    </p:spTree>
    <p:extLst>
      <p:ext uri="{BB962C8B-B14F-4D97-AF65-F5344CB8AC3E}">
        <p14:creationId xmlns:p14="http://schemas.microsoft.com/office/powerpoint/2010/main" val="31239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970207-3555-9C4C-5FA4-E7F757CE35D8}"/>
              </a:ext>
            </a:extLst>
          </p:cNvPr>
          <p:cNvPicPr>
            <a:picLocks noChangeAspect="1"/>
          </p:cNvPicPr>
          <p:nvPr/>
        </p:nvPicPr>
        <p:blipFill>
          <a:blip r:embed="rId3"/>
          <a:srcRect/>
          <a:stretch/>
        </p:blipFill>
        <p:spPr>
          <a:xfrm>
            <a:off x="1" y="3370"/>
            <a:ext cx="9141708" cy="5142210"/>
          </a:xfrm>
          <a:prstGeom prst="rect">
            <a:avLst/>
          </a:prstGeom>
        </p:spPr>
      </p:pic>
    </p:spTree>
    <p:extLst>
      <p:ext uri="{BB962C8B-B14F-4D97-AF65-F5344CB8AC3E}">
        <p14:creationId xmlns:p14="http://schemas.microsoft.com/office/powerpoint/2010/main" val="406368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690"/>
            <a:ext cx="9141706" cy="5147572"/>
          </a:xfrm>
          <a:prstGeom prst="rect">
            <a:avLst/>
          </a:prstGeom>
        </p:spPr>
      </p:pic>
    </p:spTree>
    <p:extLst>
      <p:ext uri="{BB962C8B-B14F-4D97-AF65-F5344CB8AC3E}">
        <p14:creationId xmlns:p14="http://schemas.microsoft.com/office/powerpoint/2010/main" val="372585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292" y="689"/>
            <a:ext cx="9141706" cy="5147572"/>
          </a:xfrm>
          <a:prstGeom prst="rect">
            <a:avLst/>
          </a:prstGeom>
        </p:spPr>
      </p:pic>
    </p:spTree>
    <p:extLst>
      <p:ext uri="{BB962C8B-B14F-4D97-AF65-F5344CB8AC3E}">
        <p14:creationId xmlns:p14="http://schemas.microsoft.com/office/powerpoint/2010/main" val="2852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 y="2380"/>
            <a:ext cx="9141706" cy="5147572"/>
          </a:xfrm>
          <a:prstGeom prst="rect">
            <a:avLst/>
          </a:prstGeom>
        </p:spPr>
      </p:pic>
    </p:spTree>
    <p:extLst>
      <p:ext uri="{BB962C8B-B14F-4D97-AF65-F5344CB8AC3E}">
        <p14:creationId xmlns:p14="http://schemas.microsoft.com/office/powerpoint/2010/main" val="3294263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 y="2380"/>
            <a:ext cx="9141706" cy="5147572"/>
          </a:xfrm>
          <a:prstGeom prst="rect">
            <a:avLst/>
          </a:prstGeom>
        </p:spPr>
      </p:pic>
    </p:spTree>
    <p:extLst>
      <p:ext uri="{BB962C8B-B14F-4D97-AF65-F5344CB8AC3E}">
        <p14:creationId xmlns:p14="http://schemas.microsoft.com/office/powerpoint/2010/main" val="121248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 y="2380"/>
            <a:ext cx="9141706" cy="5147572"/>
          </a:xfrm>
          <a:prstGeom prst="rect">
            <a:avLst/>
          </a:prstGeom>
        </p:spPr>
      </p:pic>
    </p:spTree>
    <p:extLst>
      <p:ext uri="{BB962C8B-B14F-4D97-AF65-F5344CB8AC3E}">
        <p14:creationId xmlns:p14="http://schemas.microsoft.com/office/powerpoint/2010/main" val="3773812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 y="2380"/>
            <a:ext cx="9141706" cy="5147572"/>
          </a:xfrm>
          <a:prstGeom prst="rect">
            <a:avLst/>
          </a:prstGeom>
        </p:spPr>
      </p:pic>
    </p:spTree>
    <p:extLst>
      <p:ext uri="{BB962C8B-B14F-4D97-AF65-F5344CB8AC3E}">
        <p14:creationId xmlns:p14="http://schemas.microsoft.com/office/powerpoint/2010/main" val="21519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 y="2380"/>
            <a:ext cx="9141706" cy="5147571"/>
          </a:xfrm>
          <a:prstGeom prst="rect">
            <a:avLst/>
          </a:prstGeom>
        </p:spPr>
      </p:pic>
    </p:spTree>
    <p:extLst>
      <p:ext uri="{BB962C8B-B14F-4D97-AF65-F5344CB8AC3E}">
        <p14:creationId xmlns:p14="http://schemas.microsoft.com/office/powerpoint/2010/main" val="2807699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0" y="691"/>
            <a:ext cx="9141706" cy="5147571"/>
          </a:xfrm>
          <a:prstGeom prst="rect">
            <a:avLst/>
          </a:prstGeom>
        </p:spPr>
      </p:pic>
    </p:spTree>
    <p:extLst>
      <p:ext uri="{BB962C8B-B14F-4D97-AF65-F5344CB8AC3E}">
        <p14:creationId xmlns:p14="http://schemas.microsoft.com/office/powerpoint/2010/main" val="2898032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3372"/>
            <a:ext cx="9141704" cy="5142209"/>
          </a:xfrm>
          <a:prstGeom prst="rect">
            <a:avLst/>
          </a:prstGeom>
        </p:spPr>
      </p:pic>
    </p:spTree>
    <p:extLst>
      <p:ext uri="{BB962C8B-B14F-4D97-AF65-F5344CB8AC3E}">
        <p14:creationId xmlns:p14="http://schemas.microsoft.com/office/powerpoint/2010/main" val="68478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4" cy="5147570"/>
          </a:xfrm>
          <a:prstGeom prst="rect">
            <a:avLst/>
          </a:prstGeom>
        </p:spPr>
      </p:pic>
    </p:spTree>
    <p:extLst>
      <p:ext uri="{BB962C8B-B14F-4D97-AF65-F5344CB8AC3E}">
        <p14:creationId xmlns:p14="http://schemas.microsoft.com/office/powerpoint/2010/main" val="146724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5061"/>
            <a:ext cx="9141704" cy="5142208"/>
          </a:xfrm>
          <a:prstGeom prst="rect">
            <a:avLst/>
          </a:prstGeom>
        </p:spPr>
      </p:pic>
    </p:spTree>
    <p:extLst>
      <p:ext uri="{BB962C8B-B14F-4D97-AF65-F5344CB8AC3E}">
        <p14:creationId xmlns:p14="http://schemas.microsoft.com/office/powerpoint/2010/main" val="2486263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4" cy="5147571"/>
          </a:xfrm>
          <a:prstGeom prst="rect">
            <a:avLst/>
          </a:prstGeom>
        </p:spPr>
      </p:pic>
    </p:spTree>
    <p:extLst>
      <p:ext uri="{BB962C8B-B14F-4D97-AF65-F5344CB8AC3E}">
        <p14:creationId xmlns:p14="http://schemas.microsoft.com/office/powerpoint/2010/main" val="505105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4" cy="5147571"/>
          </a:xfrm>
          <a:prstGeom prst="rect">
            <a:avLst/>
          </a:prstGeom>
        </p:spPr>
      </p:pic>
    </p:spTree>
    <p:extLst>
      <p:ext uri="{BB962C8B-B14F-4D97-AF65-F5344CB8AC3E}">
        <p14:creationId xmlns:p14="http://schemas.microsoft.com/office/powerpoint/2010/main" val="3086740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4" cy="5147570"/>
          </a:xfrm>
          <a:prstGeom prst="rect">
            <a:avLst/>
          </a:prstGeom>
        </p:spPr>
      </p:pic>
    </p:spTree>
    <p:extLst>
      <p:ext uri="{BB962C8B-B14F-4D97-AF65-F5344CB8AC3E}">
        <p14:creationId xmlns:p14="http://schemas.microsoft.com/office/powerpoint/2010/main" val="1570248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3" cy="5147570"/>
          </a:xfrm>
          <a:prstGeom prst="rect">
            <a:avLst/>
          </a:prstGeom>
        </p:spPr>
      </p:pic>
    </p:spTree>
    <p:extLst>
      <p:ext uri="{BB962C8B-B14F-4D97-AF65-F5344CB8AC3E}">
        <p14:creationId xmlns:p14="http://schemas.microsoft.com/office/powerpoint/2010/main" val="3292179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4" cy="5147570"/>
          </a:xfrm>
          <a:prstGeom prst="rect">
            <a:avLst/>
          </a:prstGeom>
        </p:spPr>
      </p:pic>
    </p:spTree>
    <p:extLst>
      <p:ext uri="{BB962C8B-B14F-4D97-AF65-F5344CB8AC3E}">
        <p14:creationId xmlns:p14="http://schemas.microsoft.com/office/powerpoint/2010/main" val="2952789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5061"/>
            <a:ext cx="9141703" cy="5142207"/>
          </a:xfrm>
          <a:prstGeom prst="rect">
            <a:avLst/>
          </a:prstGeom>
        </p:spPr>
      </p:pic>
    </p:spTree>
    <p:extLst>
      <p:ext uri="{BB962C8B-B14F-4D97-AF65-F5344CB8AC3E}">
        <p14:creationId xmlns:p14="http://schemas.microsoft.com/office/powerpoint/2010/main" val="562288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3" cy="5147570"/>
          </a:xfrm>
          <a:prstGeom prst="rect">
            <a:avLst/>
          </a:prstGeom>
        </p:spPr>
      </p:pic>
    </p:spTree>
    <p:extLst>
      <p:ext uri="{BB962C8B-B14F-4D97-AF65-F5344CB8AC3E}">
        <p14:creationId xmlns:p14="http://schemas.microsoft.com/office/powerpoint/2010/main" val="2606223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0" y="693"/>
            <a:ext cx="9141703" cy="5147569"/>
          </a:xfrm>
          <a:prstGeom prst="rect">
            <a:avLst/>
          </a:prstGeom>
        </p:spPr>
      </p:pic>
    </p:spTree>
    <p:extLst>
      <p:ext uri="{BB962C8B-B14F-4D97-AF65-F5344CB8AC3E}">
        <p14:creationId xmlns:p14="http://schemas.microsoft.com/office/powerpoint/2010/main" val="4240530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0" y="692"/>
            <a:ext cx="9141703" cy="5147570"/>
          </a:xfrm>
          <a:prstGeom prst="rect">
            <a:avLst/>
          </a:prstGeom>
        </p:spPr>
      </p:pic>
      <p:pic>
        <p:nvPicPr>
          <p:cNvPr id="2" name="Picture 1">
            <a:extLst>
              <a:ext uri="{FF2B5EF4-FFF2-40B4-BE49-F238E27FC236}">
                <a16:creationId xmlns:a16="http://schemas.microsoft.com/office/drawing/2014/main" id="{381BF0E8-10B2-C650-595E-5CD7B2400FEE}"/>
              </a:ext>
            </a:extLst>
          </p:cNvPr>
          <p:cNvPicPr>
            <a:picLocks noChangeAspect="1"/>
          </p:cNvPicPr>
          <p:nvPr/>
        </p:nvPicPr>
        <p:blipFill>
          <a:blip r:embed="rId4"/>
          <a:srcRect/>
          <a:stretch/>
        </p:blipFill>
        <p:spPr>
          <a:xfrm>
            <a:off x="0" y="3374"/>
            <a:ext cx="9141703" cy="5142207"/>
          </a:xfrm>
          <a:prstGeom prst="rect">
            <a:avLst/>
          </a:prstGeom>
        </p:spPr>
      </p:pic>
    </p:spTree>
    <p:extLst>
      <p:ext uri="{BB962C8B-B14F-4D97-AF65-F5344CB8AC3E}">
        <p14:creationId xmlns:p14="http://schemas.microsoft.com/office/powerpoint/2010/main" val="3275317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4" cy="5147571"/>
          </a:xfrm>
          <a:prstGeom prst="rect">
            <a:avLst/>
          </a:prstGeom>
        </p:spPr>
      </p:pic>
    </p:spTree>
    <p:extLst>
      <p:ext uri="{BB962C8B-B14F-4D97-AF65-F5344CB8AC3E}">
        <p14:creationId xmlns:p14="http://schemas.microsoft.com/office/powerpoint/2010/main" val="317254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295" y="3373"/>
            <a:ext cx="9141703" cy="5142207"/>
          </a:xfrm>
          <a:prstGeom prst="rect">
            <a:avLst/>
          </a:prstGeom>
        </p:spPr>
      </p:pic>
    </p:spTree>
    <p:extLst>
      <p:ext uri="{BB962C8B-B14F-4D97-AF65-F5344CB8AC3E}">
        <p14:creationId xmlns:p14="http://schemas.microsoft.com/office/powerpoint/2010/main" val="299598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692"/>
            <a:ext cx="9141703" cy="5147570"/>
          </a:xfrm>
          <a:prstGeom prst="rect">
            <a:avLst/>
          </a:prstGeom>
        </p:spPr>
      </p:pic>
    </p:spTree>
    <p:extLst>
      <p:ext uri="{BB962C8B-B14F-4D97-AF65-F5344CB8AC3E}">
        <p14:creationId xmlns:p14="http://schemas.microsoft.com/office/powerpoint/2010/main" val="2392726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3373"/>
            <a:ext cx="9141703" cy="5142207"/>
          </a:xfrm>
          <a:prstGeom prst="rect">
            <a:avLst/>
          </a:prstGeom>
        </p:spPr>
      </p:pic>
    </p:spTree>
    <p:extLst>
      <p:ext uri="{BB962C8B-B14F-4D97-AF65-F5344CB8AC3E}">
        <p14:creationId xmlns:p14="http://schemas.microsoft.com/office/powerpoint/2010/main" val="2186613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692"/>
            <a:ext cx="9141703" cy="5147569"/>
          </a:xfrm>
          <a:prstGeom prst="rect">
            <a:avLst/>
          </a:prstGeom>
        </p:spPr>
      </p:pic>
    </p:spTree>
    <p:extLst>
      <p:ext uri="{BB962C8B-B14F-4D97-AF65-F5344CB8AC3E}">
        <p14:creationId xmlns:p14="http://schemas.microsoft.com/office/powerpoint/2010/main" val="838615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3375"/>
            <a:ext cx="9141701" cy="5142206"/>
          </a:xfrm>
          <a:prstGeom prst="rect">
            <a:avLst/>
          </a:prstGeom>
        </p:spPr>
      </p:pic>
    </p:spTree>
    <p:extLst>
      <p:ext uri="{BB962C8B-B14F-4D97-AF65-F5344CB8AC3E}">
        <p14:creationId xmlns:p14="http://schemas.microsoft.com/office/powerpoint/2010/main" val="6881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 y="692"/>
            <a:ext cx="9141701" cy="5147569"/>
          </a:xfrm>
          <a:prstGeom prst="rect">
            <a:avLst/>
          </a:prstGeom>
        </p:spPr>
      </p:pic>
    </p:spTree>
    <p:extLst>
      <p:ext uri="{BB962C8B-B14F-4D97-AF65-F5344CB8AC3E}">
        <p14:creationId xmlns:p14="http://schemas.microsoft.com/office/powerpoint/2010/main" val="3590336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 y="692"/>
            <a:ext cx="9141701" cy="5147569"/>
          </a:xfrm>
          <a:prstGeom prst="rect">
            <a:avLst/>
          </a:prstGeom>
        </p:spPr>
      </p:pic>
    </p:spTree>
    <p:extLst>
      <p:ext uri="{BB962C8B-B14F-4D97-AF65-F5344CB8AC3E}">
        <p14:creationId xmlns:p14="http://schemas.microsoft.com/office/powerpoint/2010/main" val="1147973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 y="692"/>
            <a:ext cx="9141701" cy="5147568"/>
          </a:xfrm>
          <a:prstGeom prst="rect">
            <a:avLst/>
          </a:prstGeom>
        </p:spPr>
      </p:pic>
    </p:spTree>
    <p:extLst>
      <p:ext uri="{BB962C8B-B14F-4D97-AF65-F5344CB8AC3E}">
        <p14:creationId xmlns:p14="http://schemas.microsoft.com/office/powerpoint/2010/main" val="128644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 y="3373"/>
            <a:ext cx="9141701" cy="5142206"/>
          </a:xfrm>
          <a:prstGeom prst="rect">
            <a:avLst/>
          </a:prstGeom>
        </p:spPr>
      </p:pic>
    </p:spTree>
    <p:extLst>
      <p:ext uri="{BB962C8B-B14F-4D97-AF65-F5344CB8AC3E}">
        <p14:creationId xmlns:p14="http://schemas.microsoft.com/office/powerpoint/2010/main" val="852687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4" cy="5147571"/>
          </a:xfrm>
          <a:prstGeom prst="rect">
            <a:avLst/>
          </a:prstGeom>
        </p:spPr>
      </p:pic>
    </p:spTree>
    <p:extLst>
      <p:ext uri="{BB962C8B-B14F-4D97-AF65-F5344CB8AC3E}">
        <p14:creationId xmlns:p14="http://schemas.microsoft.com/office/powerpoint/2010/main" val="507754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5" y="3373"/>
            <a:ext cx="9141704" cy="5142208"/>
          </a:xfrm>
          <a:prstGeom prst="rect">
            <a:avLst/>
          </a:prstGeom>
        </p:spPr>
      </p:pic>
    </p:spTree>
    <p:extLst>
      <p:ext uri="{BB962C8B-B14F-4D97-AF65-F5344CB8AC3E}">
        <p14:creationId xmlns:p14="http://schemas.microsoft.com/office/powerpoint/2010/main" val="1138703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4" cy="5147570"/>
          </a:xfrm>
          <a:prstGeom prst="rect">
            <a:avLst/>
          </a:prstGeom>
        </p:spPr>
      </p:pic>
    </p:spTree>
    <p:extLst>
      <p:ext uri="{BB962C8B-B14F-4D97-AF65-F5344CB8AC3E}">
        <p14:creationId xmlns:p14="http://schemas.microsoft.com/office/powerpoint/2010/main" val="2843192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3" cy="5147570"/>
          </a:xfrm>
          <a:prstGeom prst="rect">
            <a:avLst/>
          </a:prstGeom>
        </p:spPr>
      </p:pic>
    </p:spTree>
    <p:extLst>
      <p:ext uri="{BB962C8B-B14F-4D97-AF65-F5344CB8AC3E}">
        <p14:creationId xmlns:p14="http://schemas.microsoft.com/office/powerpoint/2010/main" val="3004951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09E1B-ADF0-43C1-E9EB-BA1224492C39}"/>
              </a:ext>
            </a:extLst>
          </p:cNvPr>
          <p:cNvPicPr>
            <a:picLocks noChangeAspect="1"/>
          </p:cNvPicPr>
          <p:nvPr/>
        </p:nvPicPr>
        <p:blipFill>
          <a:blip r:embed="rId3"/>
          <a:srcRect/>
          <a:stretch/>
        </p:blipFill>
        <p:spPr>
          <a:xfrm>
            <a:off x="2291" y="7147"/>
            <a:ext cx="9141704" cy="5147571"/>
          </a:xfrm>
          <a:prstGeom prst="rect">
            <a:avLst/>
          </a:prstGeom>
        </p:spPr>
      </p:pic>
    </p:spTree>
    <p:extLst>
      <p:ext uri="{BB962C8B-B14F-4D97-AF65-F5344CB8AC3E}">
        <p14:creationId xmlns:p14="http://schemas.microsoft.com/office/powerpoint/2010/main" val="112200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3" cy="5147570"/>
          </a:xfrm>
          <a:prstGeom prst="rect">
            <a:avLst/>
          </a:prstGeom>
        </p:spPr>
      </p:pic>
    </p:spTree>
    <p:extLst>
      <p:ext uri="{BB962C8B-B14F-4D97-AF65-F5344CB8AC3E}">
        <p14:creationId xmlns:p14="http://schemas.microsoft.com/office/powerpoint/2010/main" val="2233242273"/>
      </p:ext>
    </p:extLst>
  </p:cSld>
  <p:clrMapOvr>
    <a:masterClrMapping/>
  </p:clrMapOvr>
</p:sld>
</file>

<file path=ppt/theme/theme1.xml><?xml version="1.0" encoding="utf-8"?>
<a:theme xmlns:a="http://schemas.openxmlformats.org/drawingml/2006/main" name="Transamerica_Red_Template_102716">
  <a:themeElements>
    <a:clrScheme name="TA Wealth + Health Colors">
      <a:dk1>
        <a:srgbClr val="40474B"/>
      </a:dk1>
      <a:lt1>
        <a:sysClr val="window" lastClr="FFFFFF"/>
      </a:lt1>
      <a:dk2>
        <a:srgbClr val="939598"/>
      </a:dk2>
      <a:lt2>
        <a:srgbClr val="000000"/>
      </a:lt2>
      <a:accent1>
        <a:srgbClr val="EE0000"/>
      </a:accent1>
      <a:accent2>
        <a:srgbClr val="3E6B9C"/>
      </a:accent2>
      <a:accent3>
        <a:srgbClr val="FFAD00"/>
      </a:accent3>
      <a:accent4>
        <a:srgbClr val="102D50"/>
      </a:accent4>
      <a:accent5>
        <a:srgbClr val="D61E58"/>
      </a:accent5>
      <a:accent6>
        <a:srgbClr val="B835AA"/>
      </a:accent6>
      <a:hlink>
        <a:srgbClr val="116C74"/>
      </a:hlink>
      <a:folHlink>
        <a:srgbClr val="116C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err="1" smtClean="0">
            <a:solidFill>
              <a:schemeClr val="tx1">
                <a:lumMod val="75000"/>
              </a:schemeClr>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latin typeface="Arial"/>
            <a:cs typeface="Arial"/>
          </a:defRPr>
        </a:defPPr>
      </a:lstStyle>
    </a:txDef>
  </a:objectDefaults>
  <a:extraClrSchemeLst/>
  <a:extLst>
    <a:ext uri="{05A4C25C-085E-4340-85A3-A5531E510DB2}">
      <thm15:themeFamily xmlns:thm15="http://schemas.microsoft.com/office/thememl/2012/main" name="FLP06111BPM-0417 Transamerica FFIUL and LTC Presentation_V1" id="{FA9E02B1-E2C5-B642-8E6B-9E2ED7C4010A}" vid="{8F80BDC2-14D6-F949-943D-3C48E74C8A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2fr xmlns="001485a9-3575-4276-b2af-5bb22d7f0551" xsi:nil="true"/>
    <Date_x0020_Updated xmlns="001485a9-3575-4276-b2af-5bb22d7f0551" xsi:nil="true"/>
    <Audience xmlns="001485a9-3575-4276-b2af-5bb22d7f055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10AE844ECA18458B87AC1077DEE589" ma:contentTypeVersion="3" ma:contentTypeDescription="Create a new document." ma:contentTypeScope="" ma:versionID="17828aebe8c9bc5500e45e7870363b67">
  <xsd:schema xmlns:xsd="http://www.w3.org/2001/XMLSchema" xmlns:xs="http://www.w3.org/2001/XMLSchema" xmlns:p="http://schemas.microsoft.com/office/2006/metadata/properties" xmlns:ns2="001485a9-3575-4276-b2af-5bb22d7f0551" targetNamespace="http://schemas.microsoft.com/office/2006/metadata/properties" ma:root="true" ma:fieldsID="89da8099be7781c693f9fbf172828edf" ns2:_="">
    <xsd:import namespace="001485a9-3575-4276-b2af-5bb22d7f0551"/>
    <xsd:element name="properties">
      <xsd:complexType>
        <xsd:sequence>
          <xsd:element name="documentManagement">
            <xsd:complexType>
              <xsd:all>
                <xsd:element ref="ns2:Date_x0020_Updated" minOccurs="0"/>
                <xsd:element ref="ns2:a2fr" minOccurs="0"/>
                <xsd:element ref="ns2:Audien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1485a9-3575-4276-b2af-5bb22d7f0551" elementFormDefault="qualified">
    <xsd:import namespace="http://schemas.microsoft.com/office/2006/documentManagement/types"/>
    <xsd:import namespace="http://schemas.microsoft.com/office/infopath/2007/PartnerControls"/>
    <xsd:element name="Date_x0020_Updated" ma:index="8" nillable="true" ma:displayName="Version Date" ma:internalName="Date_x0020_Updated">
      <xsd:simpleType>
        <xsd:restriction base="dms:Text">
          <xsd:maxLength value="255"/>
        </xsd:restriction>
      </xsd:simpleType>
    </xsd:element>
    <xsd:element name="a2fr" ma:index="9" nillable="true" ma:displayName="Form Number" ma:internalName="a2fr">
      <xsd:simpleType>
        <xsd:restriction base="dms:Text"/>
      </xsd:simpleType>
    </xsd:element>
    <xsd:element name="Audience" ma:index="10" nillable="true" ma:displayName="Audience" ma:internalName="Audienc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90CCDD-F646-4008-93F3-A5C27FA7C79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01485a9-3575-4276-b2af-5bb22d7f0551"/>
    <ds:schemaRef ds:uri="http://www.w3.org/XML/1998/namespace"/>
    <ds:schemaRef ds:uri="http://purl.org/dc/dcmitype/"/>
  </ds:schemaRefs>
</ds:datastoreItem>
</file>

<file path=customXml/itemProps2.xml><?xml version="1.0" encoding="utf-8"?>
<ds:datastoreItem xmlns:ds="http://schemas.openxmlformats.org/officeDocument/2006/customXml" ds:itemID="{1998D9BE-9D88-4D4C-B44B-7EECE7CEDCA5}">
  <ds:schemaRefs>
    <ds:schemaRef ds:uri="http://schemas.microsoft.com/sharepoint/v3/contenttype/forms"/>
  </ds:schemaRefs>
</ds:datastoreItem>
</file>

<file path=customXml/itemProps3.xml><?xml version="1.0" encoding="utf-8"?>
<ds:datastoreItem xmlns:ds="http://schemas.openxmlformats.org/officeDocument/2006/customXml" ds:itemID="{95CF9DFF-18A5-457F-A185-23F0F65A7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1485a9-3575-4276-b2af-5bb22d7f0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8653</TotalTime>
  <Words>2427</Words>
  <Application>Microsoft Macintosh PowerPoint</Application>
  <PresentationFormat>Custom</PresentationFormat>
  <Paragraphs>185</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ＭＳ Ｐゴシック</vt:lpstr>
      <vt:lpstr>Arial</vt:lpstr>
      <vt:lpstr>Gobold Bold</vt:lpstr>
      <vt:lpstr>Lucida Grande</vt:lpstr>
      <vt:lpstr>System Font Regular</vt:lpstr>
      <vt:lpstr>Wingdings</vt:lpstr>
      <vt:lpstr>Transamerica_Red_Template_102716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Fleming</dc:creator>
  <cp:lastModifiedBy>Einbeck, Dori</cp:lastModifiedBy>
  <cp:revision>771</cp:revision>
  <cp:lastPrinted>2025-02-24T23:40:52Z</cp:lastPrinted>
  <dcterms:created xsi:type="dcterms:W3CDTF">2017-03-17T17:06:41Z</dcterms:created>
  <dcterms:modified xsi:type="dcterms:W3CDTF">2025-02-24T23:41:02Z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0x0101007610AE844ECA18458B87AC1077DEE589</vt:lpwstr>
  </property>
</Properties>
</file>