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8" r:id="rId3"/>
    <p:sldId id="259" r:id="rId4"/>
    <p:sldId id="260" r:id="rId5"/>
    <p:sldId id="261" r:id="rId6"/>
    <p:sldId id="262" r:id="rId7"/>
    <p:sldId id="264" r:id="rId8"/>
    <p:sldId id="265" r:id="rId9"/>
    <p:sldId id="266" r:id="rId10"/>
    <p:sldId id="272" r:id="rId11"/>
    <p:sldId id="273" r:id="rId12"/>
    <p:sldId id="274" r:id="rId13"/>
    <p:sldId id="275" r:id="rId14"/>
    <p:sldId id="276" r:id="rId15"/>
    <p:sldId id="296" r:id="rId16"/>
    <p:sldId id="278" r:id="rId17"/>
    <p:sldId id="279" r:id="rId18"/>
    <p:sldId id="280" r:id="rId19"/>
    <p:sldId id="281" r:id="rId20"/>
    <p:sldId id="282" r:id="rId21"/>
    <p:sldId id="283" r:id="rId22"/>
    <p:sldId id="284" r:id="rId23"/>
    <p:sldId id="285" r:id="rId24"/>
    <p:sldId id="286" r:id="rId25"/>
    <p:sldId id="287" r:id="rId26"/>
    <p:sldId id="295" r:id="rId27"/>
    <p:sldId id="267" r:id="rId28"/>
    <p:sldId id="268" r:id="rId29"/>
    <p:sldId id="269" r:id="rId30"/>
    <p:sldId id="288" r:id="rId31"/>
    <p:sldId id="289" r:id="rId32"/>
    <p:sldId id="290" r:id="rId33"/>
    <p:sldId id="291" r:id="rId34"/>
    <p:sldId id="292" r:id="rId35"/>
    <p:sldId id="293" r:id="rId36"/>
    <p:sldId id="270" r:id="rId37"/>
    <p:sldId id="271" r:id="rId38"/>
    <p:sldId id="294"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19E0B-8A8C-EEA6-56DC-A610BEE471C4}" name="Laureti, Federico" initials="LF" userId="S::Federico.Laureti@transamerica.com::cf25e5dc-f3b9-47b9-8f25-b8dd86f95cc4" providerId="AD"/>
  <p188:author id="{6038E614-0786-F266-96CC-770D65FEAE63}" name="Ridgell, Patrick" initials="PR" userId="S::patrick.ridgell@transamerica.com::a35fbbd9-ae8e-4c55-a457-609b424b1edb" providerId="AD"/>
  <p188:author id="{26AA78AF-77BA-00BB-72CC-EE7550D390B3}" name="Fedra Carina Meredith" initials="FC" userId="6fd3e6f673342ce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0" autoAdjust="0"/>
    <p:restoredTop sz="76120" autoAdjust="0"/>
  </p:normalViewPr>
  <p:slideViewPr>
    <p:cSldViewPr snapToGrid="0">
      <p:cViewPr varScale="1">
        <p:scale>
          <a:sx n="164" d="100"/>
          <a:sy n="164" d="100"/>
        </p:scale>
        <p:origin x="1072"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7C0D4-0DCF-8B43-8E59-B842CE30A31E}"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831DD-18C5-0440-918F-0BC0BAFAEFCE}" type="slidenum">
              <a:rPr lang="en-US" smtClean="0"/>
              <a:t>‹#›</a:t>
            </a:fld>
            <a:endParaRPr lang="en-US"/>
          </a:p>
        </p:txBody>
      </p:sp>
    </p:spTree>
    <p:extLst>
      <p:ext uri="{BB962C8B-B14F-4D97-AF65-F5344CB8AC3E}">
        <p14:creationId xmlns:p14="http://schemas.microsoft.com/office/powerpoint/2010/main" val="2614800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474B"/>
                </a:solidFill>
                <a:latin typeface="Arial" panose="020B0604020202020204" pitchFamily="34" charset="0"/>
                <a:cs typeface="Arial" panose="020B0604020202020204" pitchFamily="34" charset="0"/>
              </a:rPr>
              <a:t>Welcome to the Life Access webinar live demo. My name is ________, and today I will be guiding you through our new, more convenient portal </a:t>
            </a:r>
            <a:r>
              <a:rPr lang="en-US" i="1" dirty="0">
                <a:solidFill>
                  <a:srgbClr val="40474B"/>
                </a:solidFill>
                <a:latin typeface="Arial" panose="020B0604020202020204" pitchFamily="34" charset="0"/>
                <a:cs typeface="Arial" panose="020B0604020202020204" pitchFamily="34" charset="0"/>
              </a:rPr>
              <a:t>Transamerica Life </a:t>
            </a:r>
            <a:r>
              <a:rPr lang="en-US" i="1" dirty="0" err="1">
                <a:solidFill>
                  <a:srgbClr val="40474B"/>
                </a:solidFill>
                <a:latin typeface="Arial" panose="020B0604020202020204" pitchFamily="34" charset="0"/>
                <a:cs typeface="Arial" panose="020B0604020202020204" pitchFamily="34" charset="0"/>
              </a:rPr>
              <a:t>Access</a:t>
            </a:r>
            <a:r>
              <a:rPr lang="en-US" i="1" baseline="30000" dirty="0" err="1">
                <a:solidFill>
                  <a:srgbClr val="40474B"/>
                </a:solidFill>
                <a:latin typeface="Arial" panose="020B0604020202020204" pitchFamily="34" charset="0"/>
                <a:cs typeface="Arial" panose="020B0604020202020204" pitchFamily="34" charset="0"/>
              </a:rPr>
              <a:t>SM</a:t>
            </a:r>
            <a:r>
              <a:rPr lang="en-US" dirty="0">
                <a:solidFill>
                  <a:srgbClr val="40474B"/>
                </a:solidFill>
                <a:latin typeface="Arial" panose="020B0604020202020204" pitchFamily="34" charset="0"/>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D8A831DD-18C5-0440-918F-0BC0BAFAEFCE}" type="slidenum">
              <a:rPr lang="en-US" smtClean="0"/>
              <a:t>1</a:t>
            </a:fld>
            <a:endParaRPr lang="en-US"/>
          </a:p>
        </p:txBody>
      </p:sp>
    </p:spTree>
    <p:extLst>
      <p:ext uri="{BB962C8B-B14F-4D97-AF65-F5344CB8AC3E}">
        <p14:creationId xmlns:p14="http://schemas.microsoft.com/office/powerpoint/2010/main" val="160911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Click on “My Book” in the dashboard and, on the right, you’ll see a quick, colorful overview of your pending and in force policies represented by these charts.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10</a:t>
            </a:fld>
            <a:endParaRPr lang="en-US"/>
          </a:p>
        </p:txBody>
      </p:sp>
    </p:spTree>
    <p:extLst>
      <p:ext uri="{BB962C8B-B14F-4D97-AF65-F5344CB8AC3E}">
        <p14:creationId xmlns:p14="http://schemas.microsoft.com/office/powerpoint/2010/main" val="954174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On the left, you’ll see important announcements and upcoming calendar events.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11</a:t>
            </a:fld>
            <a:endParaRPr lang="en-US"/>
          </a:p>
        </p:txBody>
      </p:sp>
    </p:spTree>
    <p:extLst>
      <p:ext uri="{BB962C8B-B14F-4D97-AF65-F5344CB8AC3E}">
        <p14:creationId xmlns:p14="http://schemas.microsoft.com/office/powerpoint/2010/main" val="384730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Under ”My Profile,” you can update personal information such as contact info so you’re always up to date.</a:t>
            </a:r>
          </a:p>
        </p:txBody>
      </p:sp>
      <p:sp>
        <p:nvSpPr>
          <p:cNvPr id="4" name="Slide Number Placeholder 3"/>
          <p:cNvSpPr>
            <a:spLocks noGrp="1"/>
          </p:cNvSpPr>
          <p:nvPr>
            <p:ph type="sldNum" sz="quarter" idx="5"/>
          </p:nvPr>
        </p:nvSpPr>
        <p:spPr/>
        <p:txBody>
          <a:bodyPr/>
          <a:lstStyle/>
          <a:p>
            <a:fld id="{D8A831DD-18C5-0440-918F-0BC0BAFAEFCE}" type="slidenum">
              <a:rPr lang="en-US" smtClean="0"/>
              <a:t>12</a:t>
            </a:fld>
            <a:endParaRPr lang="en-US"/>
          </a:p>
        </p:txBody>
      </p:sp>
    </p:spTree>
    <p:extLst>
      <p:ext uri="{BB962C8B-B14F-4D97-AF65-F5344CB8AC3E}">
        <p14:creationId xmlns:p14="http://schemas.microsoft.com/office/powerpoint/2010/main" val="150365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Once you are logged in, you can also see your </a:t>
            </a:r>
            <a:r>
              <a:rPr lang="en-US" sz="1200" dirty="0">
                <a:latin typeface="Arial" panose="020B0604020202020204" pitchFamily="34" charset="0"/>
                <a:cs typeface="Arial" panose="020B0604020202020204" pitchFamily="34" charset="0"/>
              </a:rPr>
              <a:t>license and appointment status.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13</a:t>
            </a:fld>
            <a:endParaRPr lang="en-US"/>
          </a:p>
        </p:txBody>
      </p:sp>
    </p:spTree>
    <p:extLst>
      <p:ext uri="{BB962C8B-B14F-4D97-AF65-F5344CB8AC3E}">
        <p14:creationId xmlns:p14="http://schemas.microsoft.com/office/powerpoint/2010/main" val="193358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14</a:t>
            </a:fld>
            <a:endParaRPr lang="en-US"/>
          </a:p>
        </p:txBody>
      </p:sp>
    </p:spTree>
    <p:extLst>
      <p:ext uri="{BB962C8B-B14F-4D97-AF65-F5344CB8AC3E}">
        <p14:creationId xmlns:p14="http://schemas.microsoft.com/office/powerpoint/2010/main" val="393085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0C7C-77EC-D898-EDF4-EA17311DA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A5783-D8C4-BEB3-3892-4E884AE22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DA3AD-109B-34C4-29C9-7612B1ECECD9}"/>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8EA381B-D775-B05F-84D1-46230724D556}"/>
              </a:ext>
            </a:extLst>
          </p:cNvPr>
          <p:cNvSpPr>
            <a:spLocks noGrp="1"/>
          </p:cNvSpPr>
          <p:nvPr>
            <p:ph type="sldNum" sz="quarter" idx="5"/>
          </p:nvPr>
        </p:nvSpPr>
        <p:spPr/>
        <p:txBody>
          <a:bodyPr/>
          <a:lstStyle/>
          <a:p>
            <a:fld id="{D8A831DD-18C5-0440-918F-0BC0BAFAEFCE}" type="slidenum">
              <a:rPr lang="en-US" smtClean="0"/>
              <a:t>15</a:t>
            </a:fld>
            <a:endParaRPr lang="en-US"/>
          </a:p>
        </p:txBody>
      </p:sp>
    </p:spTree>
    <p:extLst>
      <p:ext uri="{BB962C8B-B14F-4D97-AF65-F5344CB8AC3E}">
        <p14:creationId xmlns:p14="http://schemas.microsoft.com/office/powerpoint/2010/main" val="179201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 you can: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You, or any agent associated with your book of business, can view your book of business or toggle between any agent that is part of your downline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Quickly filter your policies that are most important for you to view or track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Click “View” to find more specific details about pending policy, such as what stage the policy is in and any pending requirements</a:t>
            </a: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16</a:t>
            </a:fld>
            <a:endParaRPr lang="en-US"/>
          </a:p>
        </p:txBody>
      </p:sp>
    </p:spTree>
    <p:extLst>
      <p:ext uri="{BB962C8B-B14F-4D97-AF65-F5344CB8AC3E}">
        <p14:creationId xmlns:p14="http://schemas.microsoft.com/office/powerpoint/2010/main" val="3830426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 the Status Tracker you can: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939598">
                    <a:lumMod val="50000"/>
                  </a:srgbClr>
                </a:solidFill>
                <a:latin typeface="Arial" panose="020B0604020202020204" pitchFamily="34" charset="0"/>
                <a:ea typeface="Calibri" panose="020F0502020204030204" pitchFamily="34" charset="0"/>
                <a:cs typeface="Arial" panose="020B0604020202020204" pitchFamily="34" charset="0"/>
                <a:sym typeface="Helvetica Light"/>
              </a:rPr>
              <a:t>Track your policy with real-time updates on pending requirements, underwriting decisions, and policy delivery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939598">
                    <a:lumMod val="50000"/>
                  </a:srgbClr>
                </a:solidFill>
                <a:latin typeface="Arial" panose="020B0604020202020204" pitchFamily="34" charset="0"/>
                <a:ea typeface="Calibri" panose="020F0502020204030204" pitchFamily="34" charset="0"/>
                <a:cs typeface="Arial" panose="020B0604020202020204" pitchFamily="34" charset="0"/>
                <a:sym typeface="Helvetica Light"/>
              </a:rPr>
              <a:t>See your required actions versus activity Transamerica is taking for pending requirements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939598">
                    <a:lumMod val="50000"/>
                  </a:srgbClr>
                </a:solidFill>
                <a:latin typeface="Arial" panose="020B0604020202020204" pitchFamily="34" charset="0"/>
                <a:ea typeface="Calibri" panose="020F0502020204030204" pitchFamily="34" charset="0"/>
                <a:cs typeface="Arial" panose="020B0604020202020204" pitchFamily="34" charset="0"/>
                <a:sym typeface="Helvetica Light"/>
              </a:rPr>
              <a:t>Easily upload documents to fulfill any pending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17</a:t>
            </a:fld>
            <a:endParaRPr lang="en-US"/>
          </a:p>
        </p:txBody>
      </p:sp>
    </p:spTree>
    <p:extLst>
      <p:ext uri="{BB962C8B-B14F-4D97-AF65-F5344CB8AC3E}">
        <p14:creationId xmlns:p14="http://schemas.microsoft.com/office/powerpoint/2010/main" val="387696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srgbClr val="939598">
                    <a:lumMod val="50000"/>
                  </a:srgbClr>
                </a:solidFill>
                <a:latin typeface="Arial" panose="020B0604020202020204" pitchFamily="34" charset="0"/>
                <a:ea typeface="Calibri" panose="020F0502020204030204" pitchFamily="34" charset="0"/>
                <a:cs typeface="Arial" panose="020B0604020202020204" pitchFamily="34" charset="0"/>
                <a:sym typeface="Helvetica Light"/>
              </a:rPr>
              <a:t>You can track when your new business process has been completed and if the policy has been mailed for delivery. You can even track the delivery of the policy after it’s been mailed.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18</a:t>
            </a:fld>
            <a:endParaRPr lang="en-US"/>
          </a:p>
        </p:txBody>
      </p:sp>
    </p:spTree>
    <p:extLst>
      <p:ext uri="{BB962C8B-B14F-4D97-AF65-F5344CB8AC3E}">
        <p14:creationId xmlns:p14="http://schemas.microsoft.com/office/powerpoint/2010/main" val="296793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For in force policies, you have the same filtering capability as the pending business view. </a:t>
            </a:r>
            <a:r>
              <a:rPr lang="en-US" sz="1200" dirty="0">
                <a:latin typeface="Arial" panose="020B0604020202020204" pitchFamily="34" charset="0"/>
                <a:cs typeface="Arial" panose="020B0604020202020204" pitchFamily="34" charset="0"/>
              </a:rPr>
              <a:t>Simply click “View” to find specific details about the policy such as the owner’s contact information, policy values, and beneficiary information. </a:t>
            </a: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19</a:t>
            </a:fld>
            <a:endParaRPr lang="en-US"/>
          </a:p>
        </p:txBody>
      </p:sp>
    </p:spTree>
    <p:extLst>
      <p:ext uri="{BB962C8B-B14F-4D97-AF65-F5344CB8AC3E}">
        <p14:creationId xmlns:p14="http://schemas.microsoft.com/office/powerpoint/2010/main" val="55785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Here’s a quick overview of what we’ll be covering, and you’ll see some screenshots of the system to learn how to navigate your way around.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[Read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a:t>
            </a:fld>
            <a:endParaRPr lang="en-US"/>
          </a:p>
        </p:txBody>
      </p:sp>
    </p:spTree>
    <p:extLst>
      <p:ext uri="{BB962C8B-B14F-4D97-AF65-F5344CB8AC3E}">
        <p14:creationId xmlns:p14="http://schemas.microsoft.com/office/powerpoint/2010/main" val="88131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let’s look at In Force Policies found under “My Book.”</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20</a:t>
            </a:fld>
            <a:endParaRPr lang="en-US"/>
          </a:p>
        </p:txBody>
      </p:sp>
    </p:spTree>
    <p:extLst>
      <p:ext uri="{BB962C8B-B14F-4D97-AF65-F5344CB8AC3E}">
        <p14:creationId xmlns:p14="http://schemas.microsoft.com/office/powerpoint/2010/main" val="1733985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Opening up a client’s policy reveals all the information you’d ever likely need such as who the insured and owner is, beneficiaries, coverages, and more.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21</a:t>
            </a:fld>
            <a:endParaRPr lang="en-US"/>
          </a:p>
        </p:txBody>
      </p:sp>
    </p:spTree>
    <p:extLst>
      <p:ext uri="{BB962C8B-B14F-4D97-AF65-F5344CB8AC3E}">
        <p14:creationId xmlns:p14="http://schemas.microsoft.com/office/powerpoint/2010/main" val="178244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 is the beneficiary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23</a:t>
            </a:fld>
            <a:endParaRPr lang="en-US"/>
          </a:p>
        </p:txBody>
      </p:sp>
    </p:spTree>
    <p:extLst>
      <p:ext uri="{BB962C8B-B14F-4D97-AF65-F5344CB8AC3E}">
        <p14:creationId xmlns:p14="http://schemas.microsoft.com/office/powerpoint/2010/main" val="247787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And you’ll find producer information at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25</a:t>
            </a:fld>
            <a:endParaRPr lang="en-US"/>
          </a:p>
        </p:txBody>
      </p:sp>
    </p:spTree>
    <p:extLst>
      <p:ext uri="{BB962C8B-B14F-4D97-AF65-F5344CB8AC3E}">
        <p14:creationId xmlns:p14="http://schemas.microsoft.com/office/powerpoint/2010/main" val="10839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let’s look at the wealth of financial information that’s available with </a:t>
            </a:r>
            <a:r>
              <a:rPr lang="en-US" i="1" dirty="0">
                <a:latin typeface="Arial" panose="020B0604020202020204" pitchFamily="34" charset="0"/>
                <a:cs typeface="Arial" panose="020B0604020202020204" pitchFamily="34" charset="0"/>
              </a:rPr>
              <a:t>Transamerica Life Access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27</a:t>
            </a:fld>
            <a:endParaRPr lang="en-US"/>
          </a:p>
        </p:txBody>
      </p:sp>
    </p:spTree>
    <p:extLst>
      <p:ext uri="{BB962C8B-B14F-4D97-AF65-F5344CB8AC3E}">
        <p14:creationId xmlns:p14="http://schemas.microsoft.com/office/powerpoint/2010/main" val="130967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sym typeface="Helvetica Light"/>
              </a:rPr>
              <a:t>Take a quick look at important policy values, such as available cash value and loan/withdrawal amounts.</a:t>
            </a: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28</a:t>
            </a:fld>
            <a:endParaRPr lang="en-US"/>
          </a:p>
        </p:txBody>
      </p:sp>
    </p:spTree>
    <p:extLst>
      <p:ext uri="{BB962C8B-B14F-4D97-AF65-F5344CB8AC3E}">
        <p14:creationId xmlns:p14="http://schemas.microsoft.com/office/powerpoint/2010/main" val="2762812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Below that you can see the current premium allocation.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29</a:t>
            </a:fld>
            <a:endParaRPr lang="en-US"/>
          </a:p>
        </p:txBody>
      </p:sp>
    </p:spTree>
    <p:extLst>
      <p:ext uri="{BB962C8B-B14F-4D97-AF65-F5344CB8AC3E}">
        <p14:creationId xmlns:p14="http://schemas.microsoft.com/office/powerpoint/2010/main" val="33935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Also under My Book, you’ll find the payment information.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30</a:t>
            </a:fld>
            <a:endParaRPr lang="en-US"/>
          </a:p>
        </p:txBody>
      </p:sp>
    </p:spTree>
    <p:extLst>
      <p:ext uri="{BB962C8B-B14F-4D97-AF65-F5344CB8AC3E}">
        <p14:creationId xmlns:p14="http://schemas.microsoft.com/office/powerpoint/2010/main" val="1561665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View the details of billing information such as premium, frequency, or draft 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31</a:t>
            </a:fld>
            <a:endParaRPr lang="en-US"/>
          </a:p>
        </p:txBody>
      </p:sp>
    </p:spTree>
    <p:extLst>
      <p:ext uri="{BB962C8B-B14F-4D97-AF65-F5344CB8AC3E}">
        <p14:creationId xmlns:p14="http://schemas.microsoft.com/office/powerpoint/2010/main" val="3145064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Navigate to the bottom to view payer details.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32</a:t>
            </a:fld>
            <a:endParaRPr lang="en-US"/>
          </a:p>
        </p:txBody>
      </p:sp>
    </p:spTree>
    <p:extLst>
      <p:ext uri="{BB962C8B-B14F-4D97-AF65-F5344CB8AC3E}">
        <p14:creationId xmlns:p14="http://schemas.microsoft.com/office/powerpoint/2010/main" val="389471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Now I know what you’re already thinking ... yet another portal and password to remember? But </a:t>
            </a:r>
            <a:r>
              <a:rPr lang="en-US" i="1" dirty="0">
                <a:latin typeface="Arial" panose="020B0604020202020204" pitchFamily="34" charset="0"/>
                <a:cs typeface="Arial" panose="020B0604020202020204" pitchFamily="34" charset="0"/>
              </a:rPr>
              <a:t>Transamerica Life Access </a:t>
            </a:r>
            <a:r>
              <a:rPr lang="en-US" dirty="0">
                <a:latin typeface="Arial" panose="020B0604020202020204" pitchFamily="34" charset="0"/>
                <a:cs typeface="Arial" panose="020B0604020202020204" pitchFamily="34" charset="0"/>
              </a:rPr>
              <a:t>is actually part of our effort to simplify your life and begin consolidating portals into one convenient location for all your business needs. You’ll be able to see your life policies such as final expense, term, whole, and index universal life products. Life Access features: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bullet points on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a:t>
            </a:fld>
            <a:endParaRPr lang="en-US"/>
          </a:p>
        </p:txBody>
      </p:sp>
    </p:spTree>
    <p:extLst>
      <p:ext uri="{BB962C8B-B14F-4D97-AF65-F5344CB8AC3E}">
        <p14:creationId xmlns:p14="http://schemas.microsoft.com/office/powerpoint/2010/main" val="2747598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Additionally, you have the ability to view transactions.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33</a:t>
            </a:fld>
            <a:endParaRPr lang="en-US"/>
          </a:p>
        </p:txBody>
      </p:sp>
    </p:spTree>
    <p:extLst>
      <p:ext uri="{BB962C8B-B14F-4D97-AF65-F5344CB8AC3E}">
        <p14:creationId xmlns:p14="http://schemas.microsoft.com/office/powerpoint/2010/main" val="3400239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the transaction history from the last two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34</a:t>
            </a:fld>
            <a:endParaRPr lang="en-US"/>
          </a:p>
        </p:txBody>
      </p:sp>
    </p:spTree>
    <p:extLst>
      <p:ext uri="{BB962C8B-B14F-4D97-AF65-F5344CB8AC3E}">
        <p14:creationId xmlns:p14="http://schemas.microsoft.com/office/powerpoint/2010/main" val="3501138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You can view any correspondence that has taken place as well.</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35</a:t>
            </a:fld>
            <a:endParaRPr lang="en-US"/>
          </a:p>
        </p:txBody>
      </p:sp>
    </p:spTree>
    <p:extLst>
      <p:ext uri="{BB962C8B-B14F-4D97-AF65-F5344CB8AC3E}">
        <p14:creationId xmlns:p14="http://schemas.microsoft.com/office/powerpoint/2010/main" val="251711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36</a:t>
            </a:fld>
            <a:endParaRPr lang="en-US"/>
          </a:p>
        </p:txBody>
      </p:sp>
    </p:spTree>
    <p:extLst>
      <p:ext uri="{BB962C8B-B14F-4D97-AF65-F5344CB8AC3E}">
        <p14:creationId xmlns:p14="http://schemas.microsoft.com/office/powerpoint/2010/main" val="4016238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Need more info? We have a number of resources to help you utilize Life Access to the fullest.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37</a:t>
            </a:fld>
            <a:endParaRPr lang="en-US"/>
          </a:p>
        </p:txBody>
      </p:sp>
    </p:spTree>
    <p:extLst>
      <p:ext uri="{BB962C8B-B14F-4D97-AF65-F5344CB8AC3E}">
        <p14:creationId xmlns:p14="http://schemas.microsoft.com/office/powerpoint/2010/main" val="693256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Feel free to take a minute to download any of these resources using your device’s camera.</a:t>
            </a:r>
          </a:p>
        </p:txBody>
      </p:sp>
      <p:sp>
        <p:nvSpPr>
          <p:cNvPr id="4" name="Slide Number Placeholder 3"/>
          <p:cNvSpPr>
            <a:spLocks noGrp="1"/>
          </p:cNvSpPr>
          <p:nvPr>
            <p:ph type="sldNum" sz="quarter" idx="5"/>
          </p:nvPr>
        </p:nvSpPr>
        <p:spPr/>
        <p:txBody>
          <a:bodyPr/>
          <a:lstStyle/>
          <a:p>
            <a:fld id="{D8A831DD-18C5-0440-918F-0BC0BAFAEFCE}" type="slidenum">
              <a:rPr lang="en-US" smtClean="0"/>
              <a:t>38</a:t>
            </a:fld>
            <a:endParaRPr lang="en-US"/>
          </a:p>
        </p:txBody>
      </p:sp>
    </p:spTree>
    <p:extLst>
      <p:ext uri="{BB962C8B-B14F-4D97-AF65-F5344CB8AC3E}">
        <p14:creationId xmlns:p14="http://schemas.microsoft.com/office/powerpoint/2010/main" val="3833511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40474B"/>
                </a:solidFill>
                <a:latin typeface="Arial" panose="020B0604020202020204" pitchFamily="34" charset="0"/>
                <a:cs typeface="Arial" panose="020B0604020202020204" pitchFamily="34" charset="0"/>
              </a:rPr>
              <a:t>Thank you for your time today. I hope you’re excited about using Transamerica Life Access to make your life and your business easier. I’m now happy to answer any questions you may have.</a:t>
            </a:r>
          </a:p>
          <a:p>
            <a:endParaRPr lang="en-US" dirty="0">
              <a:solidFill>
                <a:srgbClr val="40474B"/>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A831DD-18C5-0440-918F-0BC0BAFAEFCE}" type="slidenum">
              <a:rPr lang="en-US" smtClean="0"/>
              <a:t>39</a:t>
            </a:fld>
            <a:endParaRPr lang="en-US"/>
          </a:p>
        </p:txBody>
      </p:sp>
    </p:spTree>
    <p:extLst>
      <p:ext uri="{BB962C8B-B14F-4D97-AF65-F5344CB8AC3E}">
        <p14:creationId xmlns:p14="http://schemas.microsoft.com/office/powerpoint/2010/main" val="46702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Let’s get started on how to log in.</a:t>
            </a:r>
          </a:p>
        </p:txBody>
      </p:sp>
      <p:sp>
        <p:nvSpPr>
          <p:cNvPr id="4" name="Slide Number Placeholder 3"/>
          <p:cNvSpPr>
            <a:spLocks noGrp="1"/>
          </p:cNvSpPr>
          <p:nvPr>
            <p:ph type="sldNum" sz="quarter" idx="5"/>
          </p:nvPr>
        </p:nvSpPr>
        <p:spPr/>
        <p:txBody>
          <a:bodyPr/>
          <a:lstStyle/>
          <a:p>
            <a:fld id="{D8A831DD-18C5-0440-918F-0BC0BAFAEFCE}" type="slidenum">
              <a:rPr lang="en-US" smtClean="0"/>
              <a:t>4</a:t>
            </a:fld>
            <a:endParaRPr lang="en-US"/>
          </a:p>
        </p:txBody>
      </p:sp>
    </p:spTree>
    <p:extLst>
      <p:ext uri="{BB962C8B-B14F-4D97-AF65-F5344CB8AC3E}">
        <p14:creationId xmlns:p14="http://schemas.microsoft.com/office/powerpoint/2010/main" val="140134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 is the login screen you should see when you visit the secure Agent Home page. This is how to get into Life Access. If you’re already registered on the Agent + Advisor portal, you can use the same login by navigating to </a:t>
            </a:r>
            <a:r>
              <a:rPr lang="en-US" b="1" dirty="0" err="1">
                <a:latin typeface="Arial" panose="020B0604020202020204" pitchFamily="34" charset="0"/>
                <a:cs typeface="Arial" panose="020B0604020202020204" pitchFamily="34" charset="0"/>
              </a:rPr>
              <a:t>secure.transamerica.com</a:t>
            </a:r>
            <a:r>
              <a:rPr lang="en-US" dirty="0">
                <a:latin typeface="Arial" panose="020B0604020202020204" pitchFamily="34" charset="0"/>
                <a:cs typeface="Arial" panose="020B0604020202020204" pitchFamily="34" charset="0"/>
              </a:rPr>
              <a:t>. If you have not registered with either secure Agent Home or the Agent + Producer portal, here are two QR codes depending on your channel (TAN and Brokerage) on how to do so.</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5</a:t>
            </a:fld>
            <a:endParaRPr lang="en-US"/>
          </a:p>
        </p:txBody>
      </p:sp>
    </p:spTree>
    <p:extLst>
      <p:ext uri="{BB962C8B-B14F-4D97-AF65-F5344CB8AC3E}">
        <p14:creationId xmlns:p14="http://schemas.microsoft.com/office/powerpoint/2010/main" val="45924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[Read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 you can see the secure Agent Home log in dashboard. You will notice a new tile near the bottom called </a:t>
            </a:r>
            <a:r>
              <a:rPr lang="en-US" i="1" dirty="0">
                <a:latin typeface="Arial" panose="020B0604020202020204" pitchFamily="34" charset="0"/>
                <a:cs typeface="Arial" panose="020B0604020202020204" pitchFamily="34" charset="0"/>
              </a:rPr>
              <a:t>Transamerica Life Access</a:t>
            </a:r>
            <a:r>
              <a:rPr lang="en-US" dirty="0">
                <a:latin typeface="Arial" panose="020B0604020202020204" pitchFamily="34" charset="0"/>
                <a:cs typeface="Arial" panose="020B0604020202020204" pitchFamily="34" charset="0"/>
              </a:rPr>
              <a:t>. You’ll want to click on “Launch” in that tile to get started.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6</a:t>
            </a:fld>
            <a:endParaRPr lang="en-US"/>
          </a:p>
        </p:txBody>
      </p:sp>
    </p:spTree>
    <p:extLst>
      <p:ext uri="{BB962C8B-B14F-4D97-AF65-F5344CB8AC3E}">
        <p14:creationId xmlns:p14="http://schemas.microsoft.com/office/powerpoint/2010/main" val="381602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take a deeper dive into some of the features that will make your life and doing business with Transamerica easier than ever.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7</a:t>
            </a:fld>
            <a:endParaRPr lang="en-US"/>
          </a:p>
        </p:txBody>
      </p:sp>
    </p:spTree>
    <p:extLst>
      <p:ext uri="{BB962C8B-B14F-4D97-AF65-F5344CB8AC3E}">
        <p14:creationId xmlns:p14="http://schemas.microsoft.com/office/powerpoint/2010/main" val="3557075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start with navigation and the dashboard.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8</a:t>
            </a:fld>
            <a:endParaRPr lang="en-US"/>
          </a:p>
        </p:txBody>
      </p:sp>
    </p:spTree>
    <p:extLst>
      <p:ext uri="{BB962C8B-B14F-4D97-AF65-F5344CB8AC3E}">
        <p14:creationId xmlns:p14="http://schemas.microsoft.com/office/powerpoint/2010/main" val="879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you’ll see the top-level navigation menu that contains: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Home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My Book</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Tools (Report a Claim)</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Profile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A831DD-18C5-0440-918F-0BC0BAFAEFCE}" type="slidenum">
              <a:rPr lang="en-US" smtClean="0"/>
              <a:t>9</a:t>
            </a:fld>
            <a:endParaRPr lang="en-US"/>
          </a:p>
        </p:txBody>
      </p:sp>
    </p:spTree>
    <p:extLst>
      <p:ext uri="{BB962C8B-B14F-4D97-AF65-F5344CB8AC3E}">
        <p14:creationId xmlns:p14="http://schemas.microsoft.com/office/powerpoint/2010/main" val="373317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C2E3-D3CE-4765-49A6-C4235F91A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CD11A9-46D8-412F-81B5-A2DAF5EB1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9559DC-2B0B-5CA2-6723-45A94E5577C3}"/>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496DD1BF-6823-6357-DF49-87F97EA6C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4DAED-1AB6-4E60-5B07-C97B31E6AE2B}"/>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462148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EFF0-D727-F005-B202-EAD26EA28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01E10-5015-096A-65FD-AFBDB1B52A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97B3D-DA4F-409B-271B-BAB77BDC58FD}"/>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463D4F58-234F-EBE5-804B-F8A44412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B6FA-C483-C28A-AB63-940F249FFDCC}"/>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68806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B5FB0-0385-D403-1089-4A88640E71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006645-0443-2F77-6B3A-E32F91E670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246A0-07E8-6CED-6541-9F11DFDC424C}"/>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38E065FA-9987-F0A8-A02A-EDAC297A2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CAA56-B247-1740-F5A1-7D364D6067D2}"/>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168836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4EBF-53D6-69DE-D13D-5BBAADBA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F714D-1AEB-1D3F-7CB4-F9E271359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1B2E3-06E2-8B59-1D8E-80274069C9D1}"/>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A9FF9320-ADB1-102C-F7FA-5D929E7D2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A8CD3-6F01-EA45-5A17-662C5C1CBD58}"/>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1492086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C082-3197-21FE-2F15-87F1609A46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F5AED4-54D1-4469-31D6-5ACD5C98D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FC3D42-1B4C-0DF9-DCA5-13345298F612}"/>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28A94628-C1AE-5631-C6BC-07DEAA9DC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7493E-3B78-F9B4-D9C5-5DDCBA459BAE}"/>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323188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8C00-831A-725A-533D-C356992BB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D31A6-5FFB-C219-B92C-86A3BABA6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926E8-7434-5AD6-A96B-02D91C12B4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70883C-5AA2-6146-87A1-2318F7356539}"/>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6" name="Footer Placeholder 5">
            <a:extLst>
              <a:ext uri="{FF2B5EF4-FFF2-40B4-BE49-F238E27FC236}">
                <a16:creationId xmlns:a16="http://schemas.microsoft.com/office/drawing/2014/main" id="{C3F4A47B-5756-F867-392E-8853CD71E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81EEC-7C8F-A51E-E1A9-F307D3A59D6B}"/>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37676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783C-9CF8-F304-06C2-08CF7B818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9A5AA6-61DC-FF62-F7C5-86CA90867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7D2EE-8DE8-F23F-5E32-E05A1C788A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5367B8-8AF5-68B0-FC12-8C143F164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39AB9D-010D-E44D-12CB-932C037685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52DBCD-48DE-7A89-B390-06E9F4445C8D}"/>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8" name="Footer Placeholder 7">
            <a:extLst>
              <a:ext uri="{FF2B5EF4-FFF2-40B4-BE49-F238E27FC236}">
                <a16:creationId xmlns:a16="http://schemas.microsoft.com/office/drawing/2014/main" id="{AC2DF6EE-31CD-4E38-1AE7-31E9E974F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0C6740-3C6C-57FE-7E81-3EF86512087C}"/>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29704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B0F5-2874-7507-8867-D1A1F41E3D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097EA-28CD-4762-EB27-F0189EAA8275}"/>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4" name="Footer Placeholder 3">
            <a:extLst>
              <a:ext uri="{FF2B5EF4-FFF2-40B4-BE49-F238E27FC236}">
                <a16:creationId xmlns:a16="http://schemas.microsoft.com/office/drawing/2014/main" id="{9DE22353-3D6C-8DD8-8B25-12F54A097D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9EFA7-24EE-6381-2DB8-A29B1C9F9DAF}"/>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37007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50DAAA-D4E1-F801-7ABC-F87DB7269174}"/>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3" name="Footer Placeholder 2">
            <a:extLst>
              <a:ext uri="{FF2B5EF4-FFF2-40B4-BE49-F238E27FC236}">
                <a16:creationId xmlns:a16="http://schemas.microsoft.com/office/drawing/2014/main" id="{EAF9BF4C-3044-EA2E-E2AE-BA2A1D638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113514-48AB-C0EA-9F98-A6B7896A7F1A}"/>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35139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C390-0144-2454-BA33-748B7263F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E5CB72-F482-6FBB-6571-79D56E394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856F09-2FFA-74DF-960E-4FE6F5ACB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50F5D7-9F99-6695-E1E8-E27FE3D2B02F}"/>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6" name="Footer Placeholder 5">
            <a:extLst>
              <a:ext uri="{FF2B5EF4-FFF2-40B4-BE49-F238E27FC236}">
                <a16:creationId xmlns:a16="http://schemas.microsoft.com/office/drawing/2014/main" id="{811D85C0-34DD-B2DF-4AA5-2D3C8DDC9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7C4F7-BDF8-7DB1-E4FC-755DD6757996}"/>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244833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FAAA-408F-A87C-3F07-E1574FC03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B4B610-B88C-54A3-9961-1A0C4B44C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F833F5-1A99-E2A7-F3FB-4635C0C2A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46C84-F0B3-725F-78A8-CB3D86FCE9C4}"/>
              </a:ext>
            </a:extLst>
          </p:cNvPr>
          <p:cNvSpPr>
            <a:spLocks noGrp="1"/>
          </p:cNvSpPr>
          <p:nvPr>
            <p:ph type="dt" sz="half" idx="10"/>
          </p:nvPr>
        </p:nvSpPr>
        <p:spPr/>
        <p:txBody>
          <a:bodyPr/>
          <a:lstStyle/>
          <a:p>
            <a:fld id="{34053E23-92EC-044F-A4A3-9771EF2936A8}" type="datetimeFigureOut">
              <a:rPr lang="en-US" smtClean="0"/>
              <a:t>1/24/24</a:t>
            </a:fld>
            <a:endParaRPr lang="en-US"/>
          </a:p>
        </p:txBody>
      </p:sp>
      <p:sp>
        <p:nvSpPr>
          <p:cNvPr id="6" name="Footer Placeholder 5">
            <a:extLst>
              <a:ext uri="{FF2B5EF4-FFF2-40B4-BE49-F238E27FC236}">
                <a16:creationId xmlns:a16="http://schemas.microsoft.com/office/drawing/2014/main" id="{4DB118B6-A05E-C2B5-0180-5F455D121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A5DD5-B617-E4DF-8E87-3C7C299593E5}"/>
              </a:ext>
            </a:extLst>
          </p:cNvPr>
          <p:cNvSpPr>
            <a:spLocks noGrp="1"/>
          </p:cNvSpPr>
          <p:nvPr>
            <p:ph type="sldNum" sz="quarter" idx="12"/>
          </p:nvPr>
        </p:nvSpPr>
        <p:spPr/>
        <p:txBody>
          <a:bodyPr/>
          <a:lstStyle/>
          <a:p>
            <a:fld id="{694D12E3-3A1F-7E4B-97DD-E59EBEB54BE0}" type="slidenum">
              <a:rPr lang="en-US" smtClean="0"/>
              <a:t>‹#›</a:t>
            </a:fld>
            <a:endParaRPr lang="en-US"/>
          </a:p>
        </p:txBody>
      </p:sp>
    </p:spTree>
    <p:extLst>
      <p:ext uri="{BB962C8B-B14F-4D97-AF65-F5344CB8AC3E}">
        <p14:creationId xmlns:p14="http://schemas.microsoft.com/office/powerpoint/2010/main" val="423573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4AB9F9-031F-F449-2953-1B0551A44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8BD1A0-12D4-830B-568E-122E1E4EF4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21742-92DA-88C0-6BE8-C4AECB2E0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53E23-92EC-044F-A4A3-9771EF2936A8}" type="datetimeFigureOut">
              <a:rPr lang="en-US" smtClean="0"/>
              <a:t>1/24/24</a:t>
            </a:fld>
            <a:endParaRPr lang="en-US"/>
          </a:p>
        </p:txBody>
      </p:sp>
      <p:sp>
        <p:nvSpPr>
          <p:cNvPr id="5" name="Footer Placeholder 4">
            <a:extLst>
              <a:ext uri="{FF2B5EF4-FFF2-40B4-BE49-F238E27FC236}">
                <a16:creationId xmlns:a16="http://schemas.microsoft.com/office/drawing/2014/main" id="{D099AC5B-21FC-90BB-9A15-8B2B184C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3800B8-017E-D0A4-1ADE-2C95981F5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2E3-3A1F-7E4B-97DD-E59EBEB54BE0}" type="slidenum">
              <a:rPr lang="en-US" smtClean="0"/>
              <a:t>‹#›</a:t>
            </a:fld>
            <a:endParaRPr lang="en-US"/>
          </a:p>
        </p:txBody>
      </p:sp>
    </p:spTree>
    <p:extLst>
      <p:ext uri="{BB962C8B-B14F-4D97-AF65-F5344CB8AC3E}">
        <p14:creationId xmlns:p14="http://schemas.microsoft.com/office/powerpoint/2010/main" val="344201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8BAD6835-E278-3C43-7669-49CDE275DB66}"/>
              </a:ext>
            </a:extLst>
          </p:cNvPr>
          <p:cNvPicPr>
            <a:picLocks noChangeAspect="1"/>
          </p:cNvPicPr>
          <p:nvPr/>
        </p:nvPicPr>
        <p:blipFill>
          <a:blip r:embed="rId3"/>
          <a:srcRect/>
          <a:stretch/>
        </p:blipFill>
        <p:spPr>
          <a:xfrm>
            <a:off x="1" y="0"/>
            <a:ext cx="12189205" cy="6876287"/>
          </a:xfrm>
          <a:prstGeom prst="rect">
            <a:avLst/>
          </a:prstGeom>
        </p:spPr>
      </p:pic>
    </p:spTree>
    <p:extLst>
      <p:ext uri="{BB962C8B-B14F-4D97-AF65-F5344CB8AC3E}">
        <p14:creationId xmlns:p14="http://schemas.microsoft.com/office/powerpoint/2010/main" val="289733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B2C06C-0963-76E6-F31B-CBAC3554AC7B}"/>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160968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C94A0-0E42-4CB7-F22D-CEA8371F2CF8}"/>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31096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A7F32C-8C7B-5B8E-E84D-CCA53930C7BF}"/>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702875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EB22-B816-6B3D-FF2C-B04012A58608}"/>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3595597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61366-0D23-F4B7-FF17-FA6A81DD561F}"/>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18183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0EB1-5F3E-3CF9-0DDB-AE71C2689B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636231-582C-2173-D447-351F6BDA5585}"/>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426615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A2329-2D3B-FF32-8AE9-12196569EAE1}"/>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338320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773C5-4E13-BD63-1786-8B7B308D0DC5}"/>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135502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D73C7-693E-8702-295A-EE39E4F64224}"/>
              </a:ext>
            </a:extLst>
          </p:cNvPr>
          <p:cNvPicPr>
            <a:picLocks noChangeAspect="1"/>
          </p:cNvPicPr>
          <p:nvPr/>
        </p:nvPicPr>
        <p:blipFill>
          <a:blip r:embed="rId3"/>
          <a:srcRect/>
          <a:stretch/>
        </p:blipFill>
        <p:spPr>
          <a:xfrm>
            <a:off x="1" y="0"/>
            <a:ext cx="12189203" cy="6876286"/>
          </a:xfrm>
          <a:prstGeom prst="rect">
            <a:avLst/>
          </a:prstGeom>
        </p:spPr>
      </p:pic>
    </p:spTree>
    <p:extLst>
      <p:ext uri="{BB962C8B-B14F-4D97-AF65-F5344CB8AC3E}">
        <p14:creationId xmlns:p14="http://schemas.microsoft.com/office/powerpoint/2010/main" val="284668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DDBC9-9C1C-86A0-A7F7-44D278D352CE}"/>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295333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7C013-B7ED-38E2-9940-BBB97B32051D}"/>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259964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58BF2-F220-F8CC-BF43-84D6B32E3B3B}"/>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295558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6C0A-6043-6609-38CB-EA36A752DCE6}"/>
              </a:ext>
            </a:extLst>
          </p:cNvPr>
          <p:cNvPicPr>
            <a:picLocks noChangeAspect="1"/>
          </p:cNvPicPr>
          <p:nvPr/>
        </p:nvPicPr>
        <p:blipFill>
          <a:blip r:embed="rId3"/>
          <a:srcRect/>
          <a:stretch/>
        </p:blipFill>
        <p:spPr>
          <a:xfrm>
            <a:off x="1" y="0"/>
            <a:ext cx="12189203" cy="6876286"/>
          </a:xfrm>
          <a:prstGeom prst="rect">
            <a:avLst/>
          </a:prstGeom>
        </p:spPr>
      </p:pic>
    </p:spTree>
    <p:extLst>
      <p:ext uri="{BB962C8B-B14F-4D97-AF65-F5344CB8AC3E}">
        <p14:creationId xmlns:p14="http://schemas.microsoft.com/office/powerpoint/2010/main" val="3985840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86A3F-CF93-B2D2-23D8-0F661DBB24CB}"/>
              </a:ext>
            </a:extLst>
          </p:cNvPr>
          <p:cNvPicPr>
            <a:picLocks noChangeAspect="1"/>
          </p:cNvPicPr>
          <p:nvPr/>
        </p:nvPicPr>
        <p:blipFill>
          <a:blip r:embed="rId2"/>
          <a:srcRect/>
          <a:stretch/>
        </p:blipFill>
        <p:spPr>
          <a:xfrm>
            <a:off x="1" y="0"/>
            <a:ext cx="12189203" cy="6876286"/>
          </a:xfrm>
          <a:prstGeom prst="rect">
            <a:avLst/>
          </a:prstGeom>
        </p:spPr>
      </p:pic>
    </p:spTree>
    <p:extLst>
      <p:ext uri="{BB962C8B-B14F-4D97-AF65-F5344CB8AC3E}">
        <p14:creationId xmlns:p14="http://schemas.microsoft.com/office/powerpoint/2010/main" val="386280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7AE05-F02A-570B-A250-59D450C9AFE0}"/>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3225248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0630-FBBA-5007-90F6-B6A86B2E4A17}"/>
              </a:ext>
            </a:extLst>
          </p:cNvPr>
          <p:cNvPicPr>
            <a:picLocks noChangeAspect="1"/>
          </p:cNvPicPr>
          <p:nvPr/>
        </p:nvPicPr>
        <p:blipFill>
          <a:blip r:embed="rId2"/>
          <a:srcRect/>
          <a:stretch/>
        </p:blipFill>
        <p:spPr>
          <a:xfrm>
            <a:off x="2" y="0"/>
            <a:ext cx="12189203" cy="6876286"/>
          </a:xfrm>
          <a:prstGeom prst="rect">
            <a:avLst/>
          </a:prstGeom>
        </p:spPr>
      </p:pic>
    </p:spTree>
    <p:extLst>
      <p:ext uri="{BB962C8B-B14F-4D97-AF65-F5344CB8AC3E}">
        <p14:creationId xmlns:p14="http://schemas.microsoft.com/office/powerpoint/2010/main" val="72279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3C422-AEC7-6D18-853C-C69B87E0852B}"/>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322467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D56DC-13A0-0E54-7344-644FC96C85B3}"/>
              </a:ext>
            </a:extLst>
          </p:cNvPr>
          <p:cNvPicPr>
            <a:picLocks noChangeAspect="1"/>
          </p:cNvPicPr>
          <p:nvPr/>
        </p:nvPicPr>
        <p:blipFill>
          <a:blip r:embed="rId2"/>
          <a:srcRect/>
          <a:stretch/>
        </p:blipFill>
        <p:spPr>
          <a:xfrm>
            <a:off x="3" y="0"/>
            <a:ext cx="12189201" cy="6876286"/>
          </a:xfrm>
          <a:prstGeom prst="rect">
            <a:avLst/>
          </a:prstGeom>
        </p:spPr>
      </p:pic>
    </p:spTree>
    <p:extLst>
      <p:ext uri="{BB962C8B-B14F-4D97-AF65-F5344CB8AC3E}">
        <p14:creationId xmlns:p14="http://schemas.microsoft.com/office/powerpoint/2010/main" val="3780827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7E2A5-0914-E775-B6A1-4B3D9E828EE5}"/>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886768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3215B-A592-8531-5A10-B0FED68F6F18}"/>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1024237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9E0D7B-1976-31E3-628A-F9D9661E1198}"/>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72555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1CF05-AA9A-8274-D544-9F047A8E696A}"/>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1585054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2DE254-0975-1833-CB72-B5D57EEE53F7}"/>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211865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D40F6C-D21C-AFC1-3579-4F78C2E4C572}"/>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661096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40C-79B5-8755-0A34-85304E6BDAD9}"/>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58801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93170-4A53-8A59-631B-1C70AAF61BD5}"/>
              </a:ext>
            </a:extLst>
          </p:cNvPr>
          <p:cNvPicPr>
            <a:picLocks noChangeAspect="1"/>
          </p:cNvPicPr>
          <p:nvPr/>
        </p:nvPicPr>
        <p:blipFill>
          <a:blip r:embed="rId3"/>
          <a:srcRect/>
          <a:stretch/>
        </p:blipFill>
        <p:spPr>
          <a:xfrm>
            <a:off x="1" y="0"/>
            <a:ext cx="12189203" cy="6876287"/>
          </a:xfrm>
          <a:prstGeom prst="rect">
            <a:avLst/>
          </a:prstGeom>
        </p:spPr>
      </p:pic>
    </p:spTree>
    <p:extLst>
      <p:ext uri="{BB962C8B-B14F-4D97-AF65-F5344CB8AC3E}">
        <p14:creationId xmlns:p14="http://schemas.microsoft.com/office/powerpoint/2010/main" val="2584537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06ED9-29F5-8849-86DD-53E0EA5C92BC}"/>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2995753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26801-0A47-328C-B7F7-A0D1A38A21EF}"/>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630729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AE33C-629D-CCE6-1652-9ED5101CC18D}"/>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2428380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93BDE-69DA-FDA7-EA23-9D4302D3517A}"/>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54149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33DD3-B241-95C5-447A-2F80017BF901}"/>
              </a:ext>
            </a:extLst>
          </p:cNvPr>
          <p:cNvPicPr>
            <a:picLocks noChangeAspect="1"/>
          </p:cNvPicPr>
          <p:nvPr/>
        </p:nvPicPr>
        <p:blipFill>
          <a:blip r:embed="rId3"/>
          <a:srcRect/>
          <a:stretch/>
        </p:blipFill>
        <p:spPr>
          <a:xfrm>
            <a:off x="2" y="0"/>
            <a:ext cx="12189201" cy="6876285"/>
          </a:xfrm>
          <a:prstGeom prst="rect">
            <a:avLst/>
          </a:prstGeom>
        </p:spPr>
      </p:pic>
    </p:spTree>
    <p:extLst>
      <p:ext uri="{BB962C8B-B14F-4D97-AF65-F5344CB8AC3E}">
        <p14:creationId xmlns:p14="http://schemas.microsoft.com/office/powerpoint/2010/main" val="949780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D7403-A96C-272D-D73F-2544804DEFC1}"/>
              </a:ext>
            </a:extLst>
          </p:cNvPr>
          <p:cNvPicPr>
            <a:picLocks noChangeAspect="1"/>
          </p:cNvPicPr>
          <p:nvPr/>
        </p:nvPicPr>
        <p:blipFill>
          <a:blip r:embed="rId3"/>
          <a:srcRect/>
          <a:stretch/>
        </p:blipFill>
        <p:spPr>
          <a:xfrm>
            <a:off x="2" y="0"/>
            <a:ext cx="12189203" cy="6876286"/>
          </a:xfrm>
          <a:prstGeom prst="rect">
            <a:avLst/>
          </a:prstGeom>
        </p:spPr>
      </p:pic>
    </p:spTree>
    <p:extLst>
      <p:ext uri="{BB962C8B-B14F-4D97-AF65-F5344CB8AC3E}">
        <p14:creationId xmlns:p14="http://schemas.microsoft.com/office/powerpoint/2010/main" val="105778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4E271-431C-E556-CDB0-B9B6C30AC37F}"/>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879064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88C72-2E7A-8C6E-E9D0-38B1FE455CDD}"/>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1472927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8AF12-239B-5FCF-EEFC-845B657087A1}"/>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80575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7896EA-B033-F058-2C99-D26C1A36F796}"/>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333075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85AF1-76D8-9060-242D-E573A94E48B5}"/>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80176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6BFD8-C2C8-53BA-09E3-FFB301294190}"/>
              </a:ext>
            </a:extLst>
          </p:cNvPr>
          <p:cNvPicPr>
            <a:picLocks noChangeAspect="1"/>
          </p:cNvPicPr>
          <p:nvPr/>
        </p:nvPicPr>
        <p:blipFill>
          <a:blip r:embed="rId3"/>
          <a:srcRect/>
          <a:stretch/>
        </p:blipFill>
        <p:spPr>
          <a:xfrm>
            <a:off x="2" y="0"/>
            <a:ext cx="12189203" cy="6876287"/>
          </a:xfrm>
          <a:prstGeom prst="rect">
            <a:avLst/>
          </a:prstGeom>
        </p:spPr>
      </p:pic>
    </p:spTree>
    <p:extLst>
      <p:ext uri="{BB962C8B-B14F-4D97-AF65-F5344CB8AC3E}">
        <p14:creationId xmlns:p14="http://schemas.microsoft.com/office/powerpoint/2010/main" val="2337816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964</Words>
  <Application>Microsoft Macintosh PowerPoint</Application>
  <PresentationFormat>Widescreen</PresentationFormat>
  <Paragraphs>125</Paragraphs>
  <Slides>39</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Fedra Carina Meredith</dc:creator>
  <cp:lastModifiedBy>Fedra Carina Meredith</cp:lastModifiedBy>
  <cp:revision>27</cp:revision>
  <dcterms:created xsi:type="dcterms:W3CDTF">2023-08-29T19:37:28Z</dcterms:created>
  <dcterms:modified xsi:type="dcterms:W3CDTF">2024-01-24T20:24:56Z</dcterms:modified>
</cp:coreProperties>
</file>