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61" r:id="rId7"/>
    <p:sldMasterId id="2147483679" r:id="rId8"/>
    <p:sldMasterId id="2147483675" r:id="rId9"/>
    <p:sldMasterId id="2147483669" r:id="rId10"/>
    <p:sldMasterId id="2147483655" r:id="rId11"/>
    <p:sldMasterId id="2147483673" r:id="rId12"/>
    <p:sldMasterId id="2147483657" r:id="rId13"/>
    <p:sldMasterId id="2147483671" r:id="rId14"/>
    <p:sldMasterId id="2147483677" r:id="rId15"/>
    <p:sldMasterId id="2147483665" r:id="rId16"/>
    <p:sldMasterId id="2147483667" r:id="rId17"/>
    <p:sldMasterId id="2147483681" r:id="rId18"/>
  </p:sldMasterIdLst>
  <p:notesMasterIdLst>
    <p:notesMasterId r:id="rId22"/>
  </p:notesMasterIdLst>
  <p:sldIdLst>
    <p:sldId id="256" r:id="rId19"/>
    <p:sldId id="257" r:id="rId20"/>
    <p:sldId id="3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857"/>
    <a:srgbClr val="378E5D"/>
    <a:srgbClr val="1236E3"/>
    <a:srgbClr val="18203F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D8515-3161-43C2-AC28-78976CA67D08}" v="1" dt="2025-08-07T17:45:22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2"/>
    <p:restoredTop sz="94694"/>
  </p:normalViewPr>
  <p:slideViewPr>
    <p:cSldViewPr snapToGrid="0">
      <p:cViewPr varScale="1">
        <p:scale>
          <a:sx n="75" d="100"/>
          <a:sy n="75" d="100"/>
        </p:scale>
        <p:origin x="105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661D8515-3161-43C2-AC28-78976CA67D08}"/>
    <pc:docChg chg="addSld modSld">
      <pc:chgData name="Lynne Tseng" userId="e9d1f81c-e197-44b9-8310-442fc7287f94" providerId="ADAL" clId="{661D8515-3161-43C2-AC28-78976CA67D08}" dt="2025-08-07T17:45:22.121" v="0"/>
      <pc:docMkLst>
        <pc:docMk/>
      </pc:docMkLst>
      <pc:sldChg chg="add">
        <pc:chgData name="Lynne Tseng" userId="e9d1f81c-e197-44b9-8310-442fc7287f94" providerId="ADAL" clId="{661D8515-3161-43C2-AC28-78976CA67D08}" dt="2025-08-07T17:45:22.121" v="0"/>
        <pc:sldMkLst>
          <pc:docMk/>
          <pc:sldMk cId="2177159536" sldId="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06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4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emf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6FB9BE0C-A99B-B4BB-86D3-8875DD9C6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3313"/>
            <a:ext cx="12192000" cy="6858000"/>
          </a:xfrm>
          <a:prstGeom prst="rect">
            <a:avLst/>
          </a:prstGeom>
        </p:spPr>
      </p:pic>
      <p:pic>
        <p:nvPicPr>
          <p:cNvPr id="8" name="Picture 7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B031B8B7-F45C-4C9B-BDAF-2AED3CA364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A82192-F817-4736-991E-92CBC331EB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780505" y="1558765"/>
            <a:ext cx="27958749" cy="3006418"/>
          </a:xfrm>
          <a:prstGeom prst="rect">
            <a:avLst/>
          </a:prstGeom>
        </p:spPr>
      </p:pic>
      <p:pic>
        <p:nvPicPr>
          <p:cNvPr id="20" name="Picture 19" descr="A blue and green logo&#10;&#10;AI-generated content may be incorrect.">
            <a:extLst>
              <a:ext uri="{FF2B5EF4-FFF2-40B4-BE49-F238E27FC236}">
                <a16:creationId xmlns:a16="http://schemas.microsoft.com/office/drawing/2014/main" id="{227B1700-0908-7388-DE4F-B5F3C55DD1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9649" y="5075118"/>
            <a:ext cx="1752701" cy="688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5D26A3-299E-1439-2AAB-FE302730FFD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14058" y="2183190"/>
            <a:ext cx="9763883" cy="19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3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2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93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0" y="119023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Tuning Up Open Enrollment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39388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182857"/>
                </a:solidFill>
                <a:latin typeface="Gotham Medium" pitchFamily="2" charset="0"/>
                <a:cs typeface="Arrow Display" panose="020B0504020209020203" pitchFamily="34" charset="0"/>
              </a:rPr>
              <a:t>Accretive Enrollment Solutions</a:t>
            </a:r>
          </a:p>
        </p:txBody>
      </p:sp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22FB7-1081-7AA1-D7B5-DE7944BE6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1F859-D9AE-106E-F2E3-7A801377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3375" y="1884432"/>
            <a:ext cx="27958749" cy="3006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1905D17-C290-453C-F512-69602E7392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69" t="4467" r="36889" b="4815"/>
          <a:stretch/>
        </p:blipFill>
        <p:spPr>
          <a:xfrm>
            <a:off x="3465891" y="973674"/>
            <a:ext cx="3068456" cy="3068453"/>
          </a:xfrm>
          <a:prstGeom prst="ellipse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1AF86E4-6E12-1329-FB33-2A25D086E43C}"/>
              </a:ext>
            </a:extLst>
          </p:cNvPr>
          <p:cNvSpPr txBox="1"/>
          <p:nvPr/>
        </p:nvSpPr>
        <p:spPr>
          <a:xfrm>
            <a:off x="6797444" y="2226043"/>
            <a:ext cx="375979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JARED AVERILL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A27407-FD04-956A-0BFF-AE2A5EE034F2}"/>
              </a:ext>
            </a:extLst>
          </p:cNvPr>
          <p:cNvSpPr txBox="1"/>
          <p:nvPr/>
        </p:nvSpPr>
        <p:spPr>
          <a:xfrm>
            <a:off x="6797445" y="2693484"/>
            <a:ext cx="353625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 Medium" pitchFamily="50" charset="0"/>
              </a:rPr>
              <a:t>Accretive Enrollment Solutions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E4D97D-579A-922B-5A1E-C73A6993A89E}"/>
              </a:ext>
            </a:extLst>
          </p:cNvPr>
          <p:cNvSpPr txBox="1"/>
          <p:nvPr/>
        </p:nvSpPr>
        <p:spPr>
          <a:xfrm>
            <a:off x="6797445" y="3064629"/>
            <a:ext cx="393723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Vice President of Sales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6BA441-001F-99C2-F798-DD188AB9E377}"/>
              </a:ext>
            </a:extLst>
          </p:cNvPr>
          <p:cNvSpPr txBox="1"/>
          <p:nvPr/>
        </p:nvSpPr>
        <p:spPr>
          <a:xfrm>
            <a:off x="6797444" y="3422399"/>
            <a:ext cx="3457601" cy="5668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javerill@pecworksite.com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504.481.6332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E93B8-EFF7-69E7-A276-7FEB60D81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34" y="4589051"/>
            <a:ext cx="10957868" cy="95193"/>
          </a:xfrm>
          <a:prstGeom prst="rect">
            <a:avLst/>
          </a:prstGeom>
        </p:spPr>
      </p:pic>
      <p:pic>
        <p:nvPicPr>
          <p:cNvPr id="9" name="Picture 8" descr="A person in a suit smiling&#10;&#10;AI-generated content may be incorrect.">
            <a:extLst>
              <a:ext uri="{FF2B5EF4-FFF2-40B4-BE49-F238E27FC236}">
                <a16:creationId xmlns:a16="http://schemas.microsoft.com/office/drawing/2014/main" id="{117BCFC1-0953-4E64-58E1-08192F0B2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801" t="14206" r="-6801" b="33300"/>
          <a:stretch>
            <a:fillRect/>
          </a:stretch>
        </p:blipFill>
        <p:spPr>
          <a:xfrm>
            <a:off x="3465890" y="973671"/>
            <a:ext cx="3068456" cy="3068456"/>
          </a:xfrm>
          <a:prstGeom prst="ellipse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6576D70-D95C-88DD-C1DE-64F308518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889" y="973671"/>
            <a:ext cx="3068456" cy="3068456"/>
          </a:xfrm>
          <a:prstGeom prst="rect">
            <a:avLst/>
          </a:prstGeom>
        </p:spPr>
      </p:pic>
      <p:pic>
        <p:nvPicPr>
          <p:cNvPr id="5" name="Picture 4" descr="A qr code with a logo&#10;&#10;AI-generated content may be incorrect.">
            <a:extLst>
              <a:ext uri="{FF2B5EF4-FFF2-40B4-BE49-F238E27FC236}">
                <a16:creationId xmlns:a16="http://schemas.microsoft.com/office/drawing/2014/main" id="{29C6CA65-EEC8-87AF-15F0-68B123B7E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34" y="5245151"/>
            <a:ext cx="1181739" cy="1181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BAE9E1-B8EA-2FEC-744D-473E63862AFB}"/>
              </a:ext>
            </a:extLst>
          </p:cNvPr>
          <p:cNvSpPr txBox="1"/>
          <p:nvPr/>
        </p:nvSpPr>
        <p:spPr>
          <a:xfrm>
            <a:off x="1940438" y="5708500"/>
            <a:ext cx="2534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</a:t>
            </a:r>
            <a:b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ACCRETIVE PRESENTATIONS &amp; AGENCY RESOURCES</a:t>
            </a:r>
          </a:p>
        </p:txBody>
      </p:sp>
    </p:spTree>
    <p:extLst>
      <p:ext uri="{BB962C8B-B14F-4D97-AF65-F5344CB8AC3E}">
        <p14:creationId xmlns:p14="http://schemas.microsoft.com/office/powerpoint/2010/main" val="217715953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79F0BD3-C6D1-41F3-903E-FB80EEA1C14C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ppt/theme/theme11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2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5.xml><?xml version="1.0" encoding="utf-8"?>
<a:theme xmlns:a="http://schemas.openxmlformats.org/drawingml/2006/main" name="2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Accretive_Template" id="{448257E5-3DBE-4694-B0B1-C9CD31B4FF49}" vid="{F15AEF6A-69B5-4F15-ABE3-BF6311C1BA9C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3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4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5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6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7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8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9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Props1.xml><?xml version="1.0" encoding="utf-8"?>
<ds:datastoreItem xmlns:ds="http://schemas.openxmlformats.org/officeDocument/2006/customXml" ds:itemID="{B027F430-69CF-435A-97C6-3A28F0142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851e-b01a-4780-9c3c-958e1b44d0d4"/>
    <ds:schemaRef ds:uri="d8edfa0b-2933-4479-a511-c24d5d820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C2A984-9EC8-4AAE-8AE7-6ADA881A9643}">
  <ds:schemaRefs>
    <ds:schemaRef ds:uri="http://schemas.microsoft.com/office/2006/metadata/properties"/>
    <ds:schemaRef ds:uri="http://schemas.microsoft.com/office/infopath/2007/PartnerControls"/>
    <ds:schemaRef ds:uri="0e45851e-b01a-4780-9c3c-958e1b44d0d4"/>
    <ds:schemaRef ds:uri="d8edfa0b-2933-4479-a511-c24d5d820c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PITSTOP - ACCRETIVE ENROLLMENT SOLUTIONS (1)</Template>
  <TotalTime>4</TotalTime>
  <Words>31</Words>
  <Application>Microsoft Office PowerPoint</Application>
  <PresentationFormat>Widescreen</PresentationFormat>
  <Paragraphs>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</vt:i4>
      </vt:variant>
    </vt:vector>
  </HeadingPairs>
  <TitlesOfParts>
    <vt:vector size="23" baseType="lpstr">
      <vt:lpstr>Aptos</vt:lpstr>
      <vt:lpstr>Arial</vt:lpstr>
      <vt:lpstr>Calibri</vt:lpstr>
      <vt:lpstr>Gotham Bold</vt:lpstr>
      <vt:lpstr>Gotham Medium</vt:lpstr>
      <vt:lpstr>Theme Slide</vt:lpstr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2_Blank_White_Tracks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 Burdno</dc:creator>
  <cp:lastModifiedBy>Lynne Tseng</cp:lastModifiedBy>
  <cp:revision>2</cp:revision>
  <dcterms:created xsi:type="dcterms:W3CDTF">2025-07-29T14:53:56Z</dcterms:created>
  <dcterms:modified xsi:type="dcterms:W3CDTF">2025-08-07T17:45:25Z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